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0" r:id="rId3"/>
    <p:sldId id="320" r:id="rId4"/>
    <p:sldId id="327" r:id="rId5"/>
    <p:sldId id="323" r:id="rId6"/>
    <p:sldId id="329" r:id="rId7"/>
    <p:sldId id="316" r:id="rId8"/>
    <p:sldId id="330" r:id="rId9"/>
    <p:sldId id="331" r:id="rId10"/>
    <p:sldId id="292" r:id="rId11"/>
  </p:sldIdLst>
  <p:sldSz cx="9144000" cy="6858000" type="screen4x3"/>
  <p:notesSz cx="10234613" cy="710406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FD936C3F-6DE6-4C38-AD1E-EB2F167745A4}">
          <p14:sldIdLst>
            <p14:sldId id="256"/>
            <p14:sldId id="290"/>
            <p14:sldId id="320"/>
            <p14:sldId id="327"/>
            <p14:sldId id="323"/>
            <p14:sldId id="329"/>
          </p14:sldIdLst>
        </p14:section>
        <p14:section name="Sezione senza titolo" id="{16723399-DCE0-48D6-91ED-67A798C0B2A3}">
          <p14:sldIdLst>
            <p14:sldId id="316"/>
            <p14:sldId id="330"/>
            <p14:sldId id="331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008E40"/>
    <a:srgbClr val="709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Stile chiaro 1 - Color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Stile chiaro 3 - Color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10" autoAdjust="0"/>
  </p:normalViewPr>
  <p:slideViewPr>
    <p:cSldViewPr>
      <p:cViewPr varScale="1">
        <p:scale>
          <a:sx n="76" d="100"/>
          <a:sy n="76" d="100"/>
        </p:scale>
        <p:origin x="1642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030204853762363"/>
          <c:y val="4.7093063902931769E-2"/>
          <c:w val="0.84888972396754381"/>
          <c:h val="0.76942708672351323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Serie 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6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Foglio1!$A$2:$A$11</c:f>
              <c:strCache>
                <c:ptCount val="10"/>
                <c:pt idx="0">
                  <c:v>1kB</c:v>
                </c:pt>
                <c:pt idx="1">
                  <c:v>2kB</c:v>
                </c:pt>
                <c:pt idx="2">
                  <c:v>3kB</c:v>
                </c:pt>
                <c:pt idx="3">
                  <c:v>4kB</c:v>
                </c:pt>
                <c:pt idx="4">
                  <c:v>5kB</c:v>
                </c:pt>
                <c:pt idx="5">
                  <c:v>6kB</c:v>
                </c:pt>
                <c:pt idx="6">
                  <c:v>7kB</c:v>
                </c:pt>
                <c:pt idx="7">
                  <c:v>8kB</c:v>
                </c:pt>
                <c:pt idx="8">
                  <c:v>9kB</c:v>
                </c:pt>
                <c:pt idx="9">
                  <c:v>10kB</c:v>
                </c:pt>
              </c:strCache>
            </c:str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0.3</c:v>
                </c:pt>
                <c:pt idx="1">
                  <c:v>0.59</c:v>
                </c:pt>
                <c:pt idx="2">
                  <c:v>0.86</c:v>
                </c:pt>
                <c:pt idx="3">
                  <c:v>1.2</c:v>
                </c:pt>
                <c:pt idx="4">
                  <c:v>1.46</c:v>
                </c:pt>
                <c:pt idx="5">
                  <c:v>1.75</c:v>
                </c:pt>
                <c:pt idx="6">
                  <c:v>2.2400000000000002</c:v>
                </c:pt>
                <c:pt idx="7">
                  <c:v>2.31</c:v>
                </c:pt>
                <c:pt idx="8">
                  <c:v>2.68</c:v>
                </c:pt>
                <c:pt idx="9">
                  <c:v>2.86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8F-48DE-8AA6-B646E0F3738D}"/>
            </c:ext>
          </c:extLst>
        </c:ser>
        <c:ser>
          <c:idx val="1"/>
          <c:order val="1"/>
          <c:tx>
            <c:strRef>
              <c:f>Foglio1!$C$1:$C$10</c:f>
              <c:strCache>
                <c:ptCount val="10"/>
                <c:pt idx="0">
                  <c:v>Colonna1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Foglio1!$A$2:$A$11</c:f>
              <c:strCache>
                <c:ptCount val="10"/>
                <c:pt idx="0">
                  <c:v>1kB</c:v>
                </c:pt>
                <c:pt idx="1">
                  <c:v>2kB</c:v>
                </c:pt>
                <c:pt idx="2">
                  <c:v>3kB</c:v>
                </c:pt>
                <c:pt idx="3">
                  <c:v>4kB</c:v>
                </c:pt>
                <c:pt idx="4">
                  <c:v>5kB</c:v>
                </c:pt>
                <c:pt idx="5">
                  <c:v>6kB</c:v>
                </c:pt>
                <c:pt idx="6">
                  <c:v>7kB</c:v>
                </c:pt>
                <c:pt idx="7">
                  <c:v>8kB</c:v>
                </c:pt>
                <c:pt idx="8">
                  <c:v>9kB</c:v>
                </c:pt>
                <c:pt idx="9">
                  <c:v>10kB</c:v>
                </c:pt>
              </c:strCache>
            </c:strRef>
          </c:cat>
          <c:val>
            <c:numRef>
              <c:f>Foglio1!$C$2:$C$11</c:f>
              <c:numCache>
                <c:formatCode>General</c:formatCode>
                <c:ptCount val="1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8F-48DE-8AA6-B646E0F3738D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Colonna2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Foglio1!$A$2:$A$11</c:f>
              <c:strCache>
                <c:ptCount val="10"/>
                <c:pt idx="0">
                  <c:v>1kB</c:v>
                </c:pt>
                <c:pt idx="1">
                  <c:v>2kB</c:v>
                </c:pt>
                <c:pt idx="2">
                  <c:v>3kB</c:v>
                </c:pt>
                <c:pt idx="3">
                  <c:v>4kB</c:v>
                </c:pt>
                <c:pt idx="4">
                  <c:v>5kB</c:v>
                </c:pt>
                <c:pt idx="5">
                  <c:v>6kB</c:v>
                </c:pt>
                <c:pt idx="6">
                  <c:v>7kB</c:v>
                </c:pt>
                <c:pt idx="7">
                  <c:v>8kB</c:v>
                </c:pt>
                <c:pt idx="8">
                  <c:v>9kB</c:v>
                </c:pt>
                <c:pt idx="9">
                  <c:v>10kB</c:v>
                </c:pt>
              </c:strCache>
            </c:strRef>
          </c:cat>
          <c:val>
            <c:numRef>
              <c:f>Foglio1!$D$2:$D$11</c:f>
              <c:numCache>
                <c:formatCode>General</c:formatCode>
                <c:ptCount val="1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8F-48DE-8AA6-B646E0F3738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00472864"/>
        <c:axId val="900471616"/>
      </c:lineChart>
      <c:catAx>
        <c:axId val="9004728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bytes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00471616"/>
        <c:crosses val="autoZero"/>
        <c:auto val="1"/>
        <c:lblAlgn val="ctr"/>
        <c:lblOffset val="100"/>
        <c:noMultiLvlLbl val="0"/>
      </c:catAx>
      <c:valAx>
        <c:axId val="900471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 err="1"/>
                  <a:t>milliseconds</a:t>
                </a:r>
                <a:endParaRPr lang="it-IT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00472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030204853762363"/>
          <c:y val="4.7093063902931769E-2"/>
          <c:w val="0.84888972396754381"/>
          <c:h val="0.76942708672351323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Serie 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6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Foglio1!$A$2:$A$11</c:f>
              <c:numCache>
                <c:formatCode>General</c:formatCode>
                <c:ptCount val="10"/>
                <c:pt idx="0">
                  <c:v>51</c:v>
                </c:pt>
                <c:pt idx="1">
                  <c:v>101</c:v>
                </c:pt>
                <c:pt idx="2">
                  <c:v>151</c:v>
                </c:pt>
                <c:pt idx="3">
                  <c:v>201</c:v>
                </c:pt>
                <c:pt idx="4">
                  <c:v>251</c:v>
                </c:pt>
                <c:pt idx="5">
                  <c:v>301</c:v>
                </c:pt>
                <c:pt idx="6">
                  <c:v>351</c:v>
                </c:pt>
                <c:pt idx="7">
                  <c:v>401</c:v>
                </c:pt>
                <c:pt idx="8">
                  <c:v>451</c:v>
                </c:pt>
                <c:pt idx="9">
                  <c:v>501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0.15</c:v>
                </c:pt>
                <c:pt idx="1">
                  <c:v>0.22</c:v>
                </c:pt>
                <c:pt idx="2">
                  <c:v>0.28000000000000003</c:v>
                </c:pt>
                <c:pt idx="3">
                  <c:v>0.4</c:v>
                </c:pt>
                <c:pt idx="4">
                  <c:v>0.47</c:v>
                </c:pt>
                <c:pt idx="5">
                  <c:v>0.55000000000000004</c:v>
                </c:pt>
                <c:pt idx="6">
                  <c:v>0.64</c:v>
                </c:pt>
                <c:pt idx="7">
                  <c:v>0.69</c:v>
                </c:pt>
                <c:pt idx="8">
                  <c:v>0.85</c:v>
                </c:pt>
                <c:pt idx="9">
                  <c:v>1.08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8F-48DE-8AA6-B646E0F3738D}"/>
            </c:ext>
          </c:extLst>
        </c:ser>
        <c:ser>
          <c:idx val="1"/>
          <c:order val="1"/>
          <c:tx>
            <c:strRef>
              <c:f>Foglio1!$C$1:$C$10</c:f>
              <c:strCache>
                <c:ptCount val="10"/>
                <c:pt idx="0">
                  <c:v>Colonna1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51</c:v>
                </c:pt>
                <c:pt idx="1">
                  <c:v>101</c:v>
                </c:pt>
                <c:pt idx="2">
                  <c:v>151</c:v>
                </c:pt>
                <c:pt idx="3">
                  <c:v>201</c:v>
                </c:pt>
                <c:pt idx="4">
                  <c:v>251</c:v>
                </c:pt>
                <c:pt idx="5">
                  <c:v>301</c:v>
                </c:pt>
                <c:pt idx="6">
                  <c:v>351</c:v>
                </c:pt>
                <c:pt idx="7">
                  <c:v>401</c:v>
                </c:pt>
                <c:pt idx="8">
                  <c:v>451</c:v>
                </c:pt>
                <c:pt idx="9">
                  <c:v>501</c:v>
                </c:pt>
              </c:numCache>
            </c:numRef>
          </c:cat>
          <c:val>
            <c:numRef>
              <c:f>Foglio1!$C$2:$C$11</c:f>
              <c:numCache>
                <c:formatCode>General</c:formatCode>
                <c:ptCount val="1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8F-48DE-8AA6-B646E0F3738D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Colonna2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51</c:v>
                </c:pt>
                <c:pt idx="1">
                  <c:v>101</c:v>
                </c:pt>
                <c:pt idx="2">
                  <c:v>151</c:v>
                </c:pt>
                <c:pt idx="3">
                  <c:v>201</c:v>
                </c:pt>
                <c:pt idx="4">
                  <c:v>251</c:v>
                </c:pt>
                <c:pt idx="5">
                  <c:v>301</c:v>
                </c:pt>
                <c:pt idx="6">
                  <c:v>351</c:v>
                </c:pt>
                <c:pt idx="7">
                  <c:v>401</c:v>
                </c:pt>
                <c:pt idx="8">
                  <c:v>451</c:v>
                </c:pt>
                <c:pt idx="9">
                  <c:v>501</c:v>
                </c:pt>
              </c:numCache>
            </c:numRef>
          </c:cat>
          <c:val>
            <c:numRef>
              <c:f>Foglio1!$D$2:$D$11</c:f>
              <c:numCache>
                <c:formatCode>General</c:formatCode>
                <c:ptCount val="1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8F-48DE-8AA6-B646E0F3738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00472864"/>
        <c:axId val="900471616"/>
      </c:lineChart>
      <c:catAx>
        <c:axId val="9004728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# file</a:t>
                </a:r>
              </a:p>
              <a:p>
                <a:pPr>
                  <a:defRPr/>
                </a:pPr>
                <a:r>
                  <a:rPr lang="it-IT" b="1" dirty="0"/>
                  <a:t>*ogni file contiene 10 caratteri; </a:t>
                </a:r>
              </a:p>
              <a:p>
                <a:pPr>
                  <a:defRPr/>
                </a:pPr>
                <a:r>
                  <a:rPr lang="it-IT" b="1" dirty="0"/>
                  <a:t>ad</a:t>
                </a:r>
                <a:r>
                  <a:rPr lang="it-IT" b="1" baseline="0" dirty="0"/>
                  <a:t> ogni esecuzione soglia=1</a:t>
                </a:r>
                <a:endParaRPr lang="it-IT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00471616"/>
        <c:crosses val="autoZero"/>
        <c:auto val="1"/>
        <c:lblAlgn val="ctr"/>
        <c:lblOffset val="100"/>
        <c:noMultiLvlLbl val="0"/>
      </c:catAx>
      <c:valAx>
        <c:axId val="900471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 err="1"/>
                  <a:t>milliseconds</a:t>
                </a:r>
                <a:endParaRPr lang="it-IT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00472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7819806-CAA9-4138-B2B2-17FF9C9EC7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84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D6A8383-EBB9-4DBE-98F4-C4AF1ED83D8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838" y="0"/>
            <a:ext cx="4434999" cy="35684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C3F9558-B545-47E1-96EE-CEF875F1708D}" type="datetimeFigureOut">
              <a:rPr lang="it-IT" smtClean="0"/>
              <a:t>05/12/2021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08AE3BC-19B9-44FF-AF14-141D69C52E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747216"/>
            <a:ext cx="4434999" cy="35684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3DA231E-7DD2-41AE-89EF-A41C534E80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838" y="6747216"/>
            <a:ext cx="4434999" cy="35684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8410D53-8873-44A8-97BF-258C744BEB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15788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84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5797838" y="0"/>
            <a:ext cx="4434999" cy="35684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BCCD13FC-023C-42EF-AC60-39E5B1EAEB33}" type="datetimeFigureOut">
              <a:rPr lang="it-IT" smtClean="0"/>
              <a:t>05/12/2021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517900" y="887413"/>
            <a:ext cx="31988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023462" y="3418831"/>
            <a:ext cx="8187690" cy="2797224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747216"/>
            <a:ext cx="4434999" cy="35684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5797838" y="6747216"/>
            <a:ext cx="4434999" cy="35684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FC47504-95D4-4235-9677-624CE1681B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8930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47504-95D4-4235-9677-624CE1681BF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4450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47504-95D4-4235-9677-624CE1681BF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7192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47504-95D4-4235-9677-624CE1681BF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2769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47504-95D4-4235-9677-624CE1681BF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0809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47504-95D4-4235-9677-624CE1681BF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0134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47504-95D4-4235-9677-624CE1681BF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3388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47504-95D4-4235-9677-624CE1681BF0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1616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960367" y="6433732"/>
            <a:ext cx="1239520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pc="-5"/>
              <a:t>Es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/>
              <a:t>23 Novembre 2021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Come</a:t>
            </a:r>
            <a:r>
              <a:rPr spc="-20" dirty="0"/>
              <a:t> </a:t>
            </a:r>
            <a:r>
              <a:rPr spc="-10" dirty="0"/>
              <a:t>fare</a:t>
            </a:r>
            <a:r>
              <a:rPr dirty="0"/>
              <a:t> </a:t>
            </a:r>
            <a:r>
              <a:rPr spc="-5" dirty="0"/>
              <a:t>una</a:t>
            </a:r>
            <a:r>
              <a:rPr spc="-20" dirty="0"/>
              <a:t> </a:t>
            </a:r>
            <a:r>
              <a:rPr spc="-5" dirty="0"/>
              <a:t>presentazione</a:t>
            </a:r>
            <a:r>
              <a:rPr spc="-40" dirty="0"/>
              <a:t> </a:t>
            </a: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66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18540" y="6433732"/>
            <a:ext cx="1591260" cy="430887"/>
          </a:xfrm>
        </p:spPr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it-IT"/>
              <a:t>23 Novembre 2021</a:t>
            </a:r>
            <a:endParaRPr lang="it-IT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11900" y="6433732"/>
            <a:ext cx="2597784" cy="215444"/>
          </a:xfrm>
        </p:spPr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it-IT" dirty="0"/>
              <a:t>Esercitazione 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66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960367" y="6433732"/>
            <a:ext cx="1239520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pc="-5"/>
              <a:t>Es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/>
              <a:t>23 Novembre 2021</a:t>
            </a:r>
            <a:endParaRPr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Come</a:t>
            </a:r>
            <a:r>
              <a:rPr spc="-20" dirty="0"/>
              <a:t> </a:t>
            </a:r>
            <a:r>
              <a:rPr spc="-10" dirty="0"/>
              <a:t>fare</a:t>
            </a:r>
            <a:r>
              <a:rPr dirty="0"/>
              <a:t> </a:t>
            </a:r>
            <a:r>
              <a:rPr spc="-5" dirty="0"/>
              <a:t>una</a:t>
            </a:r>
            <a:r>
              <a:rPr spc="-20" dirty="0"/>
              <a:t> </a:t>
            </a:r>
            <a:r>
              <a:rPr spc="-5" dirty="0"/>
              <a:t>presentazione</a:t>
            </a:r>
            <a:r>
              <a:rPr spc="-40" dirty="0"/>
              <a:t> </a:t>
            </a: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66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960367" y="6433732"/>
            <a:ext cx="1239520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pc="-5"/>
              <a:t>Es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/>
              <a:t>23 Novembre 2021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Come</a:t>
            </a:r>
            <a:r>
              <a:rPr spc="-20" dirty="0"/>
              <a:t> </a:t>
            </a:r>
            <a:r>
              <a:rPr spc="-10" dirty="0"/>
              <a:t>fare</a:t>
            </a:r>
            <a:r>
              <a:rPr dirty="0"/>
              <a:t> </a:t>
            </a:r>
            <a:r>
              <a:rPr spc="-5" dirty="0"/>
              <a:t>una</a:t>
            </a:r>
            <a:r>
              <a:rPr spc="-20" dirty="0"/>
              <a:t> </a:t>
            </a:r>
            <a:r>
              <a:rPr spc="-5" dirty="0"/>
              <a:t>presentazione</a:t>
            </a:r>
            <a:r>
              <a:rPr spc="-40" dirty="0"/>
              <a:t> </a:t>
            </a: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960367" y="6433732"/>
            <a:ext cx="1239520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pc="-5"/>
              <a:t>Es</a:t>
            </a: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/>
              <a:t>23 Novembre 2021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Come</a:t>
            </a:r>
            <a:r>
              <a:rPr spc="-20" dirty="0"/>
              <a:t> </a:t>
            </a:r>
            <a:r>
              <a:rPr spc="-10" dirty="0"/>
              <a:t>fare</a:t>
            </a:r>
            <a:r>
              <a:rPr dirty="0"/>
              <a:t> </a:t>
            </a:r>
            <a:r>
              <a:rPr spc="-5" dirty="0"/>
              <a:t>una</a:t>
            </a:r>
            <a:r>
              <a:rPr spc="-20" dirty="0"/>
              <a:t> </a:t>
            </a:r>
            <a:r>
              <a:rPr spc="-5" dirty="0"/>
              <a:t>presentazione</a:t>
            </a:r>
            <a:r>
              <a:rPr spc="-40" dirty="0"/>
              <a:t> </a:t>
            </a: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82724" y="588340"/>
            <a:ext cx="617855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3366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4172" y="1305890"/>
            <a:ext cx="8715654" cy="3075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18540" y="6433732"/>
            <a:ext cx="189606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it-IT"/>
              <a:t>23 Novembre 2021</a:t>
            </a:r>
            <a:endParaRPr lang="it-IT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11900" y="6433732"/>
            <a:ext cx="2597784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Esercitazione 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hart" Target="../charts/char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0306" y="2006522"/>
            <a:ext cx="5683388" cy="13670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wrap="square" lIns="0" tIns="12700" rIns="0" bIns="0" rtlCol="0" anchor="t">
            <a:spAutoFit/>
          </a:bodyPr>
          <a:lstStyle/>
          <a:p>
            <a:pPr marL="22860" algn="ctr">
              <a:lnSpc>
                <a:spcPct val="100000"/>
              </a:lnSpc>
              <a:spcBef>
                <a:spcPts val="100"/>
              </a:spcBef>
            </a:pPr>
            <a:r>
              <a:rPr sz="4400" b="0" dirty="0" err="1">
                <a:solidFill>
                  <a:schemeClr val="accent6">
                    <a:lumMod val="50000"/>
                  </a:schemeClr>
                </a:solidFill>
                <a:latin typeface="Arial MT"/>
                <a:cs typeface="Arial MT"/>
              </a:rPr>
              <a:t>Presentazione</a:t>
            </a:r>
            <a:r>
              <a:rPr sz="4400" b="0" spc="-114" dirty="0">
                <a:solidFill>
                  <a:schemeClr val="accent6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lang="it-IT" sz="4400" b="0" spc="-5" dirty="0">
                <a:solidFill>
                  <a:schemeClr val="accent6">
                    <a:lumMod val="50000"/>
                  </a:schemeClr>
                </a:solidFill>
                <a:latin typeface="Arial MT"/>
                <a:cs typeface="Arial MT"/>
              </a:rPr>
              <a:t>dell’esercitazione 7</a:t>
            </a:r>
            <a:endParaRPr sz="4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2002" y="263288"/>
            <a:ext cx="49530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3760" marR="5080" indent="-861060" algn="ctr">
              <a:lnSpc>
                <a:spcPct val="100000"/>
              </a:lnSpc>
              <a:spcBef>
                <a:spcPts val="100"/>
              </a:spcBef>
            </a:pPr>
            <a:r>
              <a:rPr sz="1600" spc="-5" dirty="0" err="1">
                <a:latin typeface="Arial Nova Cond" panose="020B0506020202020204" pitchFamily="34" charset="0"/>
                <a:cs typeface="Arial"/>
              </a:rPr>
              <a:t>Università</a:t>
            </a:r>
            <a:r>
              <a:rPr sz="1600" spc="-10" dirty="0">
                <a:latin typeface="Arial Nova Cond" panose="020B0506020202020204" pitchFamily="34" charset="0"/>
                <a:cs typeface="Arial"/>
              </a:rPr>
              <a:t> </a:t>
            </a:r>
            <a:r>
              <a:rPr sz="1600" dirty="0" err="1">
                <a:latin typeface="Arial Nova Cond" panose="020B0506020202020204" pitchFamily="34" charset="0"/>
                <a:cs typeface="Arial"/>
              </a:rPr>
              <a:t>degli</a:t>
            </a:r>
            <a:r>
              <a:rPr sz="1600" spc="-20" dirty="0">
                <a:latin typeface="Arial Nova Cond" panose="020B0506020202020204" pitchFamily="34" charset="0"/>
                <a:cs typeface="Arial"/>
              </a:rPr>
              <a:t> </a:t>
            </a:r>
            <a:r>
              <a:rPr sz="1600" dirty="0">
                <a:latin typeface="Arial Nova Cond" panose="020B0506020202020204" pitchFamily="34" charset="0"/>
                <a:cs typeface="Arial"/>
              </a:rPr>
              <a:t>Studi</a:t>
            </a:r>
            <a:r>
              <a:rPr sz="1600" spc="-25" dirty="0">
                <a:latin typeface="Arial Nova Cond" panose="020B0506020202020204" pitchFamily="34" charset="0"/>
                <a:cs typeface="Arial"/>
              </a:rPr>
              <a:t> </a:t>
            </a:r>
            <a:r>
              <a:rPr sz="1600" dirty="0">
                <a:latin typeface="Arial Nova Cond" panose="020B0506020202020204" pitchFamily="34" charset="0"/>
                <a:cs typeface="Arial"/>
              </a:rPr>
              <a:t>di</a:t>
            </a:r>
            <a:r>
              <a:rPr sz="1600" spc="-30" dirty="0">
                <a:latin typeface="Arial Nova Cond" panose="020B0506020202020204" pitchFamily="34" charset="0"/>
                <a:cs typeface="Arial"/>
              </a:rPr>
              <a:t> </a:t>
            </a:r>
            <a:r>
              <a:rPr sz="1600" spc="-5" dirty="0">
                <a:latin typeface="Arial Nova Cond" panose="020B0506020202020204" pitchFamily="34" charset="0"/>
                <a:cs typeface="Arial"/>
              </a:rPr>
              <a:t>Bologna </a:t>
            </a:r>
            <a:r>
              <a:rPr sz="1600" spc="-650" dirty="0">
                <a:latin typeface="Arial Nova Cond" panose="020B0506020202020204" pitchFamily="34" charset="0"/>
                <a:cs typeface="Arial"/>
              </a:rPr>
              <a:t> </a:t>
            </a:r>
            <a:r>
              <a:rPr sz="1600" dirty="0">
                <a:latin typeface="Arial Nova Cond" panose="020B0506020202020204" pitchFamily="34" charset="0"/>
                <a:cs typeface="Arial"/>
              </a:rPr>
              <a:t>Facoltà</a:t>
            </a:r>
            <a:r>
              <a:rPr sz="1600" spc="-10" dirty="0">
                <a:latin typeface="Arial Nova Cond" panose="020B0506020202020204" pitchFamily="34" charset="0"/>
                <a:cs typeface="Arial"/>
              </a:rPr>
              <a:t> </a:t>
            </a:r>
            <a:r>
              <a:rPr sz="1600" spc="-5" dirty="0">
                <a:latin typeface="Arial Nova Cond" panose="020B0506020202020204" pitchFamily="34" charset="0"/>
                <a:cs typeface="Arial"/>
              </a:rPr>
              <a:t>di</a:t>
            </a:r>
            <a:r>
              <a:rPr sz="1600" spc="-25" dirty="0">
                <a:latin typeface="Arial Nova Cond" panose="020B0506020202020204" pitchFamily="34" charset="0"/>
                <a:cs typeface="Arial"/>
              </a:rPr>
              <a:t> </a:t>
            </a:r>
            <a:r>
              <a:rPr sz="1600" dirty="0">
                <a:latin typeface="Arial Nova Cond" panose="020B0506020202020204" pitchFamily="34" charset="0"/>
                <a:cs typeface="Arial"/>
              </a:rPr>
              <a:t>Ingegneria</a:t>
            </a:r>
          </a:p>
        </p:txBody>
      </p:sp>
      <p:pic>
        <p:nvPicPr>
          <p:cNvPr id="5" name="object 5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3968502" y="730289"/>
            <a:ext cx="1080000" cy="10800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82C25B7-6556-4C21-AAE5-CC7091574A19}"/>
              </a:ext>
            </a:extLst>
          </p:cNvPr>
          <p:cNvSpPr txBox="1"/>
          <p:nvPr/>
        </p:nvSpPr>
        <p:spPr>
          <a:xfrm>
            <a:off x="8467" y="5299305"/>
            <a:ext cx="8342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9944" algn="ctr">
              <a:lnSpc>
                <a:spcPct val="100000"/>
              </a:lnSpc>
            </a:pPr>
            <a:r>
              <a:rPr lang="it-IT" sz="1800" spc="-5" dirty="0">
                <a:latin typeface="Arial MT"/>
                <a:cs typeface="Arial MT"/>
              </a:rPr>
              <a:t>Alice Turrini - Serena Bertaccini – Anna Vandi – Caterina Leonelli</a:t>
            </a:r>
          </a:p>
          <a:p>
            <a:pPr marL="829944" algn="ctr">
              <a:lnSpc>
                <a:spcPct val="100000"/>
              </a:lnSpc>
            </a:pPr>
            <a:endParaRPr lang="it-IT" sz="1800" spc="-5" dirty="0">
              <a:latin typeface="Arial MT"/>
              <a:cs typeface="Arial MT"/>
            </a:endParaRPr>
          </a:p>
          <a:p>
            <a:pPr marL="829944" algn="ctr">
              <a:lnSpc>
                <a:spcPct val="100000"/>
              </a:lnSpc>
            </a:pPr>
            <a:r>
              <a:rPr lang="it-IT" sz="1800" spc="-5" dirty="0">
                <a:latin typeface="Arial MT"/>
                <a:cs typeface="Arial MT"/>
              </a:rPr>
              <a:t>Anno</a:t>
            </a:r>
            <a:r>
              <a:rPr lang="it-IT" sz="1800" spc="1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accademico</a:t>
            </a:r>
            <a:r>
              <a:rPr lang="it-IT" sz="1800" spc="35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2021/2022</a:t>
            </a:r>
            <a:r>
              <a:rPr lang="it-IT" sz="1800" spc="30" dirty="0">
                <a:latin typeface="Arial MT"/>
                <a:cs typeface="Arial MT"/>
              </a:rPr>
              <a:t> 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AF8CB60-30A9-4BA5-921F-44395089B325}"/>
              </a:ext>
            </a:extLst>
          </p:cNvPr>
          <p:cNvSpPr txBox="1"/>
          <p:nvPr/>
        </p:nvSpPr>
        <p:spPr>
          <a:xfrm>
            <a:off x="400960" y="3953313"/>
            <a:ext cx="8342075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+mn-lt"/>
                <a:cs typeface="Arial"/>
              </a:rPr>
              <a:t>RPC</a:t>
            </a:r>
          </a:p>
          <a:p>
            <a:pPr algn="ctr"/>
            <a:r>
              <a:rPr lang="it-IT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+mn-lt"/>
                <a:cs typeface="Arial"/>
              </a:rPr>
              <a:t>Remote Procedure Call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39878F2-AA7F-45C5-A776-D67D92B4DA9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18540" y="6433732"/>
            <a:ext cx="2277060" cy="21544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7 Dicembre 2021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6F56810-A6B4-4CB9-A7C8-B07CA669E11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51651" y="6433732"/>
            <a:ext cx="1787549" cy="21544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Esercitazione 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9567" y="252083"/>
            <a:ext cx="774486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Conclusioni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2514" y="791719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28956">
            <a:solidFill>
              <a:srgbClr val="33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8F18EA33-600D-4B37-AA88-E816664ADF8F}"/>
              </a:ext>
            </a:extLst>
          </p:cNvPr>
          <p:cNvSpPr/>
          <p:nvPr/>
        </p:nvSpPr>
        <p:spPr>
          <a:xfrm>
            <a:off x="725849" y="1118789"/>
            <a:ext cx="7580134" cy="8210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E’ necessario ricavare il gestore di trasporto del cliente e il parametro di ingresso alla procedura remota: tale parametro sarà passato allo </a:t>
            </a:r>
            <a:r>
              <a:rPr lang="it-IT" sz="16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stub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cliente come indirizzo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BA9C2B7F-C256-4EB2-8780-60F7A3173D97}"/>
              </a:ext>
            </a:extLst>
          </p:cNvPr>
          <p:cNvSpPr/>
          <p:nvPr/>
        </p:nvSpPr>
        <p:spPr>
          <a:xfrm>
            <a:off x="781933" y="4995000"/>
            <a:ext cx="7580134" cy="72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servitore è sequenziale: quindi con </a:t>
            </a:r>
            <a:r>
              <a:rPr lang="it-IT" sz="16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rpc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default non posso avere problemi di corse critiche e conflitti!</a:t>
            </a: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E48A6E94-6F44-4C2B-ADE1-31C462CB5E4E}"/>
              </a:ext>
            </a:extLst>
          </p:cNvPr>
          <p:cNvSpPr/>
          <p:nvPr/>
        </p:nvSpPr>
        <p:spPr>
          <a:xfrm>
            <a:off x="741547" y="2209883"/>
            <a:ext cx="7580134" cy="144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</a:t>
            </a:r>
            <a:r>
              <a:rPr lang="it-IT" sz="16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deve occuparsi di </a:t>
            </a:r>
            <a:r>
              <a:rPr lang="it-IT" sz="16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allocazione e </a:t>
            </a:r>
            <a:r>
              <a:rPr lang="it-IT" sz="16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deallocazione</a:t>
            </a:r>
            <a:r>
              <a:rPr lang="it-IT" sz="16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parametro di ingresso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mentre il parametro di uscita verrà gestito dal suo </a:t>
            </a:r>
            <a:r>
              <a:rPr lang="it-IT" sz="16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stub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 anche </a:t>
            </a:r>
            <a:r>
              <a:rPr lang="it-IT" sz="16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deallocare</a:t>
            </a:r>
            <a:r>
              <a:rPr lang="it-IT" sz="16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il gestore di trasporto 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la </a:t>
            </a:r>
            <a:r>
              <a:rPr lang="it-IT" sz="16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destroy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" name="Segnaposto data 2">
            <a:extLst>
              <a:ext uri="{FF2B5EF4-FFF2-40B4-BE49-F238E27FC236}">
                <a16:creationId xmlns:a16="http://schemas.microsoft.com/office/drawing/2014/main" id="{6D31ADAE-7429-4D15-ACAE-DD9AF40ACDC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18540" y="6433732"/>
            <a:ext cx="2277060" cy="21544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7 Dicembre 2021</a:t>
            </a:r>
          </a:p>
        </p:txBody>
      </p:sp>
      <p:sp>
        <p:nvSpPr>
          <p:cNvPr id="13" name="Segnaposto numero diapositiva 6">
            <a:extLst>
              <a:ext uri="{FF2B5EF4-FFF2-40B4-BE49-F238E27FC236}">
                <a16:creationId xmlns:a16="http://schemas.microsoft.com/office/drawing/2014/main" id="{7BC41B87-A83F-4828-8D51-BF8797205CE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51651" y="6433732"/>
            <a:ext cx="1787549" cy="21544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Esercitazione 8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F91B2065-8A67-4E40-A670-F9DDCD81BE9A}"/>
              </a:ext>
            </a:extLst>
          </p:cNvPr>
          <p:cNvSpPr/>
          <p:nvPr/>
        </p:nvSpPr>
        <p:spPr>
          <a:xfrm>
            <a:off x="781933" y="3919969"/>
            <a:ext cx="7580134" cy="8210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</a:t>
            </a:r>
            <a:r>
              <a:rPr lang="it-IT" sz="16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servitore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deve occuparsi di </a:t>
            </a:r>
            <a:r>
              <a:rPr lang="it-IT" sz="16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allocazione e </a:t>
            </a:r>
            <a:r>
              <a:rPr lang="it-IT" sz="16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deallocazione</a:t>
            </a:r>
            <a:r>
              <a:rPr lang="it-IT" sz="16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parametro di uscita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mentre il parametro di ingresso verrà gestito dal suo </a:t>
            </a:r>
            <a:r>
              <a:rPr lang="it-IT" sz="16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stub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2354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9567" y="252083"/>
            <a:ext cx="7744866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Obiettivi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2514" y="791719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28956">
            <a:solidFill>
              <a:srgbClr val="33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8F18EA33-600D-4B37-AA88-E816664ADF8F}"/>
              </a:ext>
            </a:extLst>
          </p:cNvPr>
          <p:cNvSpPr/>
          <p:nvPr/>
        </p:nvSpPr>
        <p:spPr>
          <a:xfrm>
            <a:off x="779378" y="1203838"/>
            <a:ext cx="7504467" cy="837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it-IT" sz="16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Permettere ad un cliente di fare delle </a:t>
            </a:r>
            <a:r>
              <a:rPr lang="it-IT" sz="16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operazioni remote 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 un file di testo senza spostare il file</a:t>
            </a:r>
            <a:b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t-IT" sz="16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BA9C2B7F-C256-4EB2-8780-60F7A3173D97}"/>
              </a:ext>
            </a:extLst>
          </p:cNvPr>
          <p:cNvSpPr/>
          <p:nvPr/>
        </p:nvSpPr>
        <p:spPr>
          <a:xfrm>
            <a:off x="779378" y="3644935"/>
            <a:ext cx="7504467" cy="92599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it-IT" dirty="0">
              <a:solidFill>
                <a:srgbClr val="4343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600" b="1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Allocazione e </a:t>
            </a:r>
            <a:r>
              <a:rPr lang="it-IT" sz="1600" b="1" i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deallocazione</a:t>
            </a:r>
            <a:r>
              <a:rPr lang="it-IT" sz="1600" b="1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della memoria da parte del client e del server sempre e solo quando è necessario</a:t>
            </a:r>
            <a:endParaRPr lang="it-IT" sz="1600" b="0" dirty="0">
              <a:effectLst/>
            </a:endParaRPr>
          </a:p>
          <a:p>
            <a:br>
              <a:rPr lang="it-IT" sz="1600" dirty="0"/>
            </a:br>
            <a:endParaRPr lang="it-IT" sz="16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ttangolo con angoli arrotondati 10">
            <a:extLst>
              <a:ext uri="{FF2B5EF4-FFF2-40B4-BE49-F238E27FC236}">
                <a16:creationId xmlns:a16="http://schemas.microsoft.com/office/drawing/2014/main" id="{B5AD88B6-1691-4DBE-B4C7-085103F17740}"/>
              </a:ext>
            </a:extLst>
          </p:cNvPr>
          <p:cNvSpPr/>
          <p:nvPr/>
        </p:nvSpPr>
        <p:spPr>
          <a:xfrm>
            <a:off x="779380" y="4862644"/>
            <a:ext cx="7504467" cy="9432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endParaRPr lang="it-IT" sz="1600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6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Individuare 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eventuali errori provenienti dal fallimento della procedura remota RPC e distinguerli da un errore meno grave sul risultato</a:t>
            </a:r>
            <a:br>
              <a:rPr lang="it-IT" sz="1600" dirty="0"/>
            </a:br>
            <a:endParaRPr lang="it-IT" sz="16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A72867B0-5ED1-42CB-9783-F5B6D107B82B}"/>
              </a:ext>
            </a:extLst>
          </p:cNvPr>
          <p:cNvSpPr/>
          <p:nvPr/>
        </p:nvSpPr>
        <p:spPr>
          <a:xfrm>
            <a:off x="779379" y="2301139"/>
            <a:ext cx="7504466" cy="10520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Gestire chiamate a procedure che devono restituire o ricevere più di un dato tramite apposite </a:t>
            </a:r>
            <a:r>
              <a:rPr lang="it-IT" sz="1600" b="1" i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come parametri di ingresso/uscita</a:t>
            </a:r>
          </a:p>
        </p:txBody>
      </p:sp>
      <p:sp>
        <p:nvSpPr>
          <p:cNvPr id="13" name="Segnaposto data 2">
            <a:extLst>
              <a:ext uri="{FF2B5EF4-FFF2-40B4-BE49-F238E27FC236}">
                <a16:creationId xmlns:a16="http://schemas.microsoft.com/office/drawing/2014/main" id="{D13F54A4-D6E9-48C9-8E06-BA963566A0CC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18540" y="6433732"/>
            <a:ext cx="2277060" cy="21544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7 Dicembre 2021</a:t>
            </a:r>
          </a:p>
        </p:txBody>
      </p:sp>
      <p:sp>
        <p:nvSpPr>
          <p:cNvPr id="16" name="Segnaposto numero diapositiva 6">
            <a:extLst>
              <a:ext uri="{FF2B5EF4-FFF2-40B4-BE49-F238E27FC236}">
                <a16:creationId xmlns:a16="http://schemas.microsoft.com/office/drawing/2014/main" id="{F1B18D08-8CFE-44DE-AA8F-04AF0E5575C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51651" y="6433732"/>
            <a:ext cx="1787549" cy="21544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Esercitazione 8</a:t>
            </a:r>
          </a:p>
        </p:txBody>
      </p:sp>
    </p:spTree>
    <p:extLst>
      <p:ext uri="{BB962C8B-B14F-4D97-AF65-F5344CB8AC3E}">
        <p14:creationId xmlns:p14="http://schemas.microsoft.com/office/powerpoint/2010/main" val="123023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2514" y="213435"/>
            <a:ext cx="8384286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 algn="l">
              <a:spcBef>
                <a:spcPts val="105"/>
              </a:spcBef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scan.x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2514" y="791719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28956">
            <a:solidFill>
              <a:srgbClr val="33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B719C8E-222F-4B12-9EF5-77FBF187966C}"/>
              </a:ext>
            </a:extLst>
          </p:cNvPr>
          <p:cNvSpPr txBox="1"/>
          <p:nvPr/>
        </p:nvSpPr>
        <p:spPr>
          <a:xfrm>
            <a:off x="302514" y="976009"/>
            <a:ext cx="8513465" cy="37548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defTabSz="252000">
              <a:tabLst>
                <a:tab pos="252000" algn="l"/>
                <a:tab pos="540000" algn="l"/>
              </a:tabLst>
            </a:pP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52000">
              <a:tabLst>
                <a:tab pos="252000" algn="l"/>
                <a:tab pos="540000" algn="l"/>
              </a:tabLst>
            </a:pP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words;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lines; };</a:t>
            </a:r>
          </a:p>
          <a:p>
            <a:pPr defTabSz="252000">
              <a:tabLst>
                <a:tab pos="252000" algn="l"/>
                <a:tab pos="540000" algn="l"/>
              </a:tabLst>
            </a:pP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52000">
              <a:tabLst>
                <a:tab pos="252000" algn="l"/>
                <a:tab pos="540000" algn="l"/>
              </a:tabLst>
            </a:pP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52000">
              <a:tabLst>
                <a:tab pos="252000" algn="l"/>
                <a:tab pos="540000" algn="l"/>
              </a:tabLst>
            </a:pP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52000">
              <a:tabLst>
                <a:tab pos="252000" algn="l"/>
                <a:tab pos="540000" algn="l"/>
              </a:tabLst>
            </a:pP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Directory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 nome;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soglia; };</a:t>
            </a:r>
          </a:p>
          <a:p>
            <a:pPr defTabSz="252000">
              <a:tabLst>
                <a:tab pos="252000" algn="l"/>
                <a:tab pos="540000" algn="l"/>
              </a:tabLst>
            </a:pP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52000">
              <a:tabLst>
                <a:tab pos="252000" algn="l"/>
                <a:tab pos="540000" algn="l"/>
              </a:tabLst>
            </a:pP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52000">
              <a:tabLst>
                <a:tab pos="252000" algn="l"/>
                <a:tab pos="540000" algn="l"/>
              </a:tabLst>
            </a:pP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SCANPROG {</a:t>
            </a:r>
          </a:p>
          <a:p>
            <a:pPr defTabSz="252000">
              <a:tabLst>
                <a:tab pos="252000" algn="l"/>
                <a:tab pos="540000" algn="l"/>
              </a:tabLst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SCANVERS {</a:t>
            </a:r>
          </a:p>
          <a:p>
            <a:pPr defTabSz="252000">
              <a:tabLst>
                <a:tab pos="252000" algn="l"/>
                <a:tab pos="540000" algn="l"/>
              </a:tabLst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defTabSz="252000">
              <a:tabLst>
                <a:tab pos="252000" algn="l"/>
                <a:tab pos="540000" algn="l"/>
              </a:tabLst>
            </a:pPr>
            <a:r>
              <a:rPr lang="it-IT" sz="1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FILE_SCAN(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= 1;</a:t>
            </a:r>
          </a:p>
          <a:p>
            <a:pPr defTabSz="252000">
              <a:tabLst>
                <a:tab pos="252000" algn="l"/>
                <a:tab pos="540000" algn="l"/>
              </a:tabLst>
            </a:pP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52000">
              <a:tabLst>
                <a:tab pos="252000" algn="l"/>
                <a:tab pos="540000" algn="l"/>
              </a:tabLst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DIR_SCAN(</a:t>
            </a:r>
            <a:r>
              <a:rPr lang="it-IT" sz="1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Directory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= 2;</a:t>
            </a:r>
          </a:p>
          <a:p>
            <a:pPr defTabSz="252000">
              <a:tabLst>
                <a:tab pos="252000" algn="l"/>
                <a:tab pos="540000" algn="l"/>
              </a:tabLst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252000">
              <a:tabLst>
                <a:tab pos="252000" algn="l"/>
                <a:tab pos="540000" algn="l"/>
              </a:tabLst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= 1;</a:t>
            </a:r>
          </a:p>
          <a:p>
            <a:pPr defTabSz="252000">
              <a:tabLst>
                <a:tab pos="252000" algn="l"/>
                <a:tab pos="540000" algn="l"/>
              </a:tabLst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= 0x20000013;</a:t>
            </a:r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6E8BA080-6320-4C7B-A4B0-18176C46E2B4}"/>
              </a:ext>
            </a:extLst>
          </p:cNvPr>
          <p:cNvSpPr/>
          <p:nvPr/>
        </p:nvSpPr>
        <p:spPr>
          <a:xfrm>
            <a:off x="5123779" y="3845791"/>
            <a:ext cx="1927872" cy="134255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rpcgen</a:t>
            </a:r>
            <a:r>
              <a:rPr lang="it-IT" sz="1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scan.x</a:t>
            </a:r>
            <a:endParaRPr lang="it-IT" sz="1400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Produce:</a:t>
            </a:r>
          </a:p>
          <a:p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scan.h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it-IT" sz="1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scan_xdr.c</a:t>
            </a:r>
            <a:endParaRPr lang="it-IT" sz="1400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scan_clnt.c</a:t>
            </a:r>
            <a:endParaRPr lang="it-IT" sz="14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scan_svc.c</a:t>
            </a:r>
            <a:endParaRPr lang="it-IT" sz="14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egnaposto data 2">
            <a:extLst>
              <a:ext uri="{FF2B5EF4-FFF2-40B4-BE49-F238E27FC236}">
                <a16:creationId xmlns:a16="http://schemas.microsoft.com/office/drawing/2014/main" id="{E44F5FA5-09B6-46CE-B3B9-98FDC218FF39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18540" y="6433732"/>
            <a:ext cx="2277060" cy="21544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7 Dicembre 2021</a:t>
            </a:r>
          </a:p>
        </p:txBody>
      </p:sp>
      <p:sp>
        <p:nvSpPr>
          <p:cNvPr id="16" name="Segnaposto numero diapositiva 6">
            <a:extLst>
              <a:ext uri="{FF2B5EF4-FFF2-40B4-BE49-F238E27FC236}">
                <a16:creationId xmlns:a16="http://schemas.microsoft.com/office/drawing/2014/main" id="{A8878FBF-6855-4F6B-ACCA-069029CFCE8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51651" y="6433732"/>
            <a:ext cx="1787549" cy="21544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Esercitazione 8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3609679-1007-42E0-AF27-481A2631FD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366" y="1951919"/>
            <a:ext cx="566733" cy="566733"/>
          </a:xfrm>
          <a:prstGeom prst="rect">
            <a:avLst/>
          </a:prstGeom>
        </p:spPr>
      </p:pic>
      <p:pic>
        <p:nvPicPr>
          <p:cNvPr id="7" name="Immagine 6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7BC9CBF9-E70E-45DD-8F87-5A260CC1C0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637" y="4264982"/>
            <a:ext cx="748028" cy="74802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BCEEF94-5C4E-46C1-A0CF-D4E8F628EE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733" y="1093454"/>
            <a:ext cx="566733" cy="566733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3F5B4392-6A26-4636-BA29-FD9800F157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674" y="3698249"/>
            <a:ext cx="566733" cy="566733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B610C86E-DA01-4B02-B423-30D98C2180F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14" y="3265567"/>
            <a:ext cx="566733" cy="56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71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2514" y="213435"/>
            <a:ext cx="8384286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 algn="l">
              <a:spcBef>
                <a:spcPts val="105"/>
              </a:spcBef>
            </a:pP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scan_client.c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2514" y="791719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28956">
            <a:solidFill>
              <a:srgbClr val="33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B719C8E-222F-4B12-9EF5-77FBF187966C}"/>
              </a:ext>
            </a:extLst>
          </p:cNvPr>
          <p:cNvSpPr txBox="1"/>
          <p:nvPr/>
        </p:nvSpPr>
        <p:spPr>
          <a:xfrm>
            <a:off x="325735" y="879336"/>
            <a:ext cx="8513465" cy="47089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scan.h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it-IT" sz="14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sz="14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CLIENT *cl;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char *server;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char service;</a:t>
            </a:r>
          </a:p>
          <a:p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nome_file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Count *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ris_f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Directory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ris_d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it-IT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//…controllo argomenti…</a:t>
            </a:r>
            <a:endParaRPr lang="it-IT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nome_file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(DIM);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("Inserire il nome del servizio: '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(file) o '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(directory)\n");</a:t>
            </a:r>
          </a:p>
          <a:p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((service=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())!=EOF){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…</a:t>
            </a:r>
            <a:endParaRPr lang="it-IT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0C65151E-174D-47BF-BC20-2F74F26F2267}"/>
              </a:ext>
            </a:extLst>
          </p:cNvPr>
          <p:cNvSpPr/>
          <p:nvPr/>
        </p:nvSpPr>
        <p:spPr>
          <a:xfrm>
            <a:off x="2350200" y="1600200"/>
            <a:ext cx="4800600" cy="838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Puntatore al gestore di trasporto del cliente creato con la </a:t>
            </a:r>
            <a:r>
              <a:rPr lang="it-IT" sz="1400" b="1" i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clnt_create</a:t>
            </a:r>
            <a:r>
              <a:rPr lang="it-IT" sz="1400" b="1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(server, ECHOPROG, ECHOVERS, "</a:t>
            </a:r>
            <a:r>
              <a:rPr lang="it-IT" sz="1400" b="1" i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udp</a:t>
            </a:r>
            <a:r>
              <a:rPr lang="it-IT" sz="1400" b="1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9E370BEA-E955-475D-B39D-FD982C48A570}"/>
              </a:ext>
            </a:extLst>
          </p:cNvPr>
          <p:cNvSpPr/>
          <p:nvPr/>
        </p:nvSpPr>
        <p:spPr>
          <a:xfrm>
            <a:off x="4038600" y="4221480"/>
            <a:ext cx="1650300" cy="3962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it-IT" sz="1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#define DIM 50</a:t>
            </a:r>
          </a:p>
        </p:txBody>
      </p:sp>
      <p:sp>
        <p:nvSpPr>
          <p:cNvPr id="14" name="Segnaposto data 2">
            <a:extLst>
              <a:ext uri="{FF2B5EF4-FFF2-40B4-BE49-F238E27FC236}">
                <a16:creationId xmlns:a16="http://schemas.microsoft.com/office/drawing/2014/main" id="{AF010805-EB37-4206-A766-F757F166A832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18540" y="6433732"/>
            <a:ext cx="2277060" cy="21544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7 Dicembre 2021</a:t>
            </a:r>
          </a:p>
        </p:txBody>
      </p:sp>
      <p:sp>
        <p:nvSpPr>
          <p:cNvPr id="17" name="Segnaposto numero diapositiva 6">
            <a:extLst>
              <a:ext uri="{FF2B5EF4-FFF2-40B4-BE49-F238E27FC236}">
                <a16:creationId xmlns:a16="http://schemas.microsoft.com/office/drawing/2014/main" id="{2B421DDB-8541-4248-AB8F-A0316876681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51651" y="6433732"/>
            <a:ext cx="1787549" cy="21544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Esercitazione 8</a:t>
            </a:r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BD23A298-C229-44E2-BCF6-CDF170622732}"/>
              </a:ext>
            </a:extLst>
          </p:cNvPr>
          <p:cNvSpPr/>
          <p:nvPr/>
        </p:nvSpPr>
        <p:spPr>
          <a:xfrm>
            <a:off x="2626614" y="2725418"/>
            <a:ext cx="1868043" cy="3962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Parametri </a:t>
            </a:r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file_scan</a:t>
            </a:r>
            <a:endParaRPr lang="it-IT" sz="14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04C94F12-4323-43CD-AF0E-0BC0444757EA}"/>
              </a:ext>
            </a:extLst>
          </p:cNvPr>
          <p:cNvSpPr/>
          <p:nvPr/>
        </p:nvSpPr>
        <p:spPr>
          <a:xfrm>
            <a:off x="2350200" y="3380987"/>
            <a:ext cx="1868043" cy="3962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Parametri </a:t>
            </a:r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dir_scan</a:t>
            </a:r>
            <a:endParaRPr lang="it-IT" sz="14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F47544D0-35EE-4A15-9281-00CA2080277A}"/>
              </a:ext>
            </a:extLst>
          </p:cNvPr>
          <p:cNvSpPr/>
          <p:nvPr/>
        </p:nvSpPr>
        <p:spPr>
          <a:xfrm>
            <a:off x="5041200" y="5006833"/>
            <a:ext cx="1295400" cy="3962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it-IT" sz="1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 filtro</a:t>
            </a:r>
          </a:p>
        </p:txBody>
      </p:sp>
      <p:pic>
        <p:nvPicPr>
          <p:cNvPr id="33" name="Immagine 32" descr="Immagine che contiene testo&#10;&#10;Descrizione generata automaticamente">
            <a:extLst>
              <a:ext uri="{FF2B5EF4-FFF2-40B4-BE49-F238E27FC236}">
                <a16:creationId xmlns:a16="http://schemas.microsoft.com/office/drawing/2014/main" id="{D816D9F5-A826-44AF-858A-5975A8EAEE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002" y="5020334"/>
            <a:ext cx="536817" cy="536817"/>
          </a:xfrm>
          <a:prstGeom prst="rect">
            <a:avLst/>
          </a:prstGeom>
        </p:spPr>
      </p:pic>
      <p:pic>
        <p:nvPicPr>
          <p:cNvPr id="35" name="Immagine 3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347685B-1B85-4949-936A-190DD4A255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205" y="3355701"/>
            <a:ext cx="666695" cy="666695"/>
          </a:xfrm>
          <a:prstGeom prst="rect">
            <a:avLst/>
          </a:prstGeom>
        </p:spPr>
      </p:pic>
      <p:pic>
        <p:nvPicPr>
          <p:cNvPr id="37" name="Immagine 36" descr="Immagine che contiene testo&#10;&#10;Descrizione generata automaticamente">
            <a:extLst>
              <a:ext uri="{FF2B5EF4-FFF2-40B4-BE49-F238E27FC236}">
                <a16:creationId xmlns:a16="http://schemas.microsoft.com/office/drawing/2014/main" id="{1998A222-5CEF-4520-A740-C7A645AAE79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96" y="2682506"/>
            <a:ext cx="541524" cy="54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44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269021" y="791718"/>
            <a:ext cx="8693115" cy="45719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28956">
            <a:solidFill>
              <a:srgbClr val="33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A962F2F-1AF8-4E48-BED3-3F962845609E}"/>
              </a:ext>
            </a:extLst>
          </p:cNvPr>
          <p:cNvSpPr txBox="1"/>
          <p:nvPr/>
        </p:nvSpPr>
        <p:spPr>
          <a:xfrm>
            <a:off x="205729" y="949761"/>
            <a:ext cx="4336473" cy="44012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(service=='F’){ </a:t>
            </a:r>
            <a:r>
              <a:rPr lang="it-IT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//RICHIESTO FILE</a:t>
            </a:r>
            <a:endParaRPr lang="it-IT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("Inserire 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\n");</a:t>
            </a: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     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fine_linea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       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fine_linea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nome_file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ris_f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=file_scan_1(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nome_file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b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ris_f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 {</a:t>
            </a:r>
          </a:p>
          <a:p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clnt_perror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cl,server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exit(1);</a:t>
            </a:r>
          </a:p>
          <a:p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}</a:t>
            </a: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ris_f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==0){</a:t>
            </a: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it-IT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//errore nel file remoto…</a:t>
            </a: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	} else {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</a:t>
            </a:r>
          </a:p>
          <a:p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("Il file remoto 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contiene:</a:t>
            </a: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caratteri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,\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parole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,\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linee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nome_file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ris_f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ris_f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-&gt;words,</a:t>
            </a:r>
          </a:p>
          <a:p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ris_f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-&gt;lines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);}}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DC2B7FE-28D3-4F75-A9DC-EF8624C26893}"/>
              </a:ext>
            </a:extLst>
          </p:cNvPr>
          <p:cNvSpPr txBox="1"/>
          <p:nvPr/>
        </p:nvSpPr>
        <p:spPr>
          <a:xfrm>
            <a:off x="4625308" y="968422"/>
            <a:ext cx="4336473" cy="44012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(service==‘D’)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it-IT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//RICHESTA DIRECTORY</a:t>
            </a:r>
            <a:endParaRPr lang="it-IT" sz="1400" b="1" spc="-1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("Inserire 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directory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fine_linea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       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fine_linea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  	      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dir.nome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   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("Inserire soglia\n");</a:t>
            </a: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   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dir.soglia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    </a:t>
            </a:r>
          </a:p>
          <a:p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	      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ris_d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=dir_scan_1(dir);</a:t>
            </a:r>
          </a:p>
          <a:p>
            <a:b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ris_d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NULL){</a:t>
            </a: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clnt_perror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(cl, server);</a:t>
            </a: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exit(1);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(*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ris_d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== -1) {</a:t>
            </a:r>
          </a:p>
          <a:p>
            <a:r>
              <a:rPr lang="it-IT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//errore nella dir remota …</a:t>
            </a: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} else{</a:t>
            </a: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("La dir remota %s contiene</a:t>
            </a: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\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file con più di %d caratteri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\n",        	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dir.nome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ris_d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dir.soglia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)}}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68D87513-FB0E-4C01-8F08-CAA1162B30D8}"/>
              </a:ext>
            </a:extLst>
          </p:cNvPr>
          <p:cNvSpPr/>
          <p:nvPr/>
        </p:nvSpPr>
        <p:spPr>
          <a:xfrm>
            <a:off x="394124" y="2643552"/>
            <a:ext cx="781562" cy="5068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Errore RPC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58A2806-0025-4017-B1AF-C5B1F0F2C2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686" y="968422"/>
            <a:ext cx="533402" cy="533402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51C2263A-D21B-4B68-ACA3-ADED1E51DA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112" y="1188942"/>
            <a:ext cx="533402" cy="533402"/>
          </a:xfrm>
          <a:prstGeom prst="rect">
            <a:avLst/>
          </a:prstGeom>
        </p:spPr>
      </p:pic>
      <p:sp>
        <p:nvSpPr>
          <p:cNvPr id="17" name="object 4">
            <a:extLst>
              <a:ext uri="{FF2B5EF4-FFF2-40B4-BE49-F238E27FC236}">
                <a16:creationId xmlns:a16="http://schemas.microsoft.com/office/drawing/2014/main" id="{ABF0F32A-9AF0-4D0B-AEE7-3560C0B78481}"/>
              </a:ext>
            </a:extLst>
          </p:cNvPr>
          <p:cNvSpPr txBox="1">
            <a:spLocks/>
          </p:cNvSpPr>
          <p:nvPr/>
        </p:nvSpPr>
        <p:spPr>
          <a:xfrm>
            <a:off x="302514" y="213435"/>
            <a:ext cx="8384286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>
            <a:lvl1pPr>
              <a:defRPr sz="3200" b="1" i="0">
                <a:solidFill>
                  <a:srgbClr val="3366CC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l">
              <a:spcBef>
                <a:spcPts val="105"/>
              </a:spcBef>
            </a:pPr>
            <a:r>
              <a:rPr lang="it-IT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scan_client.c</a:t>
            </a:r>
            <a:endParaRPr lang="en-US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Segnaposto data 2">
            <a:extLst>
              <a:ext uri="{FF2B5EF4-FFF2-40B4-BE49-F238E27FC236}">
                <a16:creationId xmlns:a16="http://schemas.microsoft.com/office/drawing/2014/main" id="{2A4BDF06-0419-4B01-BE09-6F6C665BDE7A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18540" y="6433732"/>
            <a:ext cx="2277060" cy="21544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7 Dicembre 2021</a:t>
            </a:r>
          </a:p>
        </p:txBody>
      </p:sp>
      <p:sp>
        <p:nvSpPr>
          <p:cNvPr id="24" name="Segnaposto numero diapositiva 6">
            <a:extLst>
              <a:ext uri="{FF2B5EF4-FFF2-40B4-BE49-F238E27FC236}">
                <a16:creationId xmlns:a16="http://schemas.microsoft.com/office/drawing/2014/main" id="{20E0F24E-ABC2-43DA-87E2-80D4D8D3FB3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51651" y="6433732"/>
            <a:ext cx="1787549" cy="21544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Esercitazione 8</a:t>
            </a:r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3A0554CE-8C37-4836-B6FC-9D6713338CEC}"/>
              </a:ext>
            </a:extLst>
          </p:cNvPr>
          <p:cNvSpPr/>
          <p:nvPr/>
        </p:nvSpPr>
        <p:spPr>
          <a:xfrm>
            <a:off x="2064511" y="4511743"/>
            <a:ext cx="2001783" cy="7659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fr-FR" sz="1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*</a:t>
            </a:r>
            <a:r>
              <a:rPr lang="fr-FR" sz="1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ris_f</a:t>
            </a:r>
            <a:r>
              <a:rPr lang="fr-FR" sz="1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br>
              <a:rPr lang="fr-FR" sz="1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Risultato</a:t>
            </a:r>
            <a:r>
              <a:rPr lang="fr-FR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come </a:t>
            </a:r>
            <a:r>
              <a:rPr lang="fr-FR" sz="1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puntatore</a:t>
            </a:r>
            <a:r>
              <a:rPr lang="fr-FR" sz="1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fr-FR" sz="1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struttura</a:t>
            </a:r>
            <a:endParaRPr lang="it-IT" sz="14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3A17C631-4453-477F-B478-0615D1AAA05F}"/>
              </a:ext>
            </a:extLst>
          </p:cNvPr>
          <p:cNvSpPr txBox="1"/>
          <p:nvPr/>
        </p:nvSpPr>
        <p:spPr>
          <a:xfrm>
            <a:off x="155298" y="5486400"/>
            <a:ext cx="8760102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("Inserire nome servizio: 'F' (file) o 'D' (directory), oppure EOF per terminare\n"); } </a:t>
            </a:r>
            <a:r>
              <a:rPr lang="it-IT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it-IT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endParaRPr lang="it-IT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    	free(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nome_file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 free(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dir.nome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clnt_destroy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cl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 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("Termino...\n"); exit(0);</a:t>
            </a: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it-IT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it-IT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it-IT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6582674F-C425-4F85-82B0-B5A510F900E1}"/>
              </a:ext>
            </a:extLst>
          </p:cNvPr>
          <p:cNvSpPr/>
          <p:nvPr/>
        </p:nvSpPr>
        <p:spPr>
          <a:xfrm>
            <a:off x="4908816" y="3447620"/>
            <a:ext cx="774271" cy="4494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Errore RPC</a:t>
            </a:r>
          </a:p>
        </p:txBody>
      </p: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EA907A6F-98EF-45AF-BD62-5169B928433F}"/>
              </a:ext>
            </a:extLst>
          </p:cNvPr>
          <p:cNvSpPr/>
          <p:nvPr/>
        </p:nvSpPr>
        <p:spPr>
          <a:xfrm>
            <a:off x="4723192" y="2119849"/>
            <a:ext cx="1370378" cy="6802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fr-FR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 </a:t>
            </a:r>
            <a:r>
              <a:rPr lang="fr-FR" sz="1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r>
              <a:rPr lang="fr-FR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fr-FR" sz="14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Notazione</a:t>
            </a:r>
            <a:r>
              <a:rPr lang="fr-FR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puntata</a:t>
            </a:r>
            <a:endParaRPr lang="fr-FR" sz="14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Immagine 31">
            <a:extLst>
              <a:ext uri="{FF2B5EF4-FFF2-40B4-BE49-F238E27FC236}">
                <a16:creationId xmlns:a16="http://schemas.microsoft.com/office/drawing/2014/main" id="{F6837282-170A-4FCF-865E-7D9309349C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208" y="2791517"/>
            <a:ext cx="449407" cy="449407"/>
          </a:xfrm>
          <a:prstGeom prst="rect">
            <a:avLst/>
          </a:prstGeom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6414703A-9F1C-430C-B469-1D22910566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13" y="1912793"/>
            <a:ext cx="449407" cy="449407"/>
          </a:xfrm>
          <a:prstGeom prst="rect">
            <a:avLst/>
          </a:prstGeom>
        </p:spPr>
      </p:pic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050F785C-124C-44C5-B894-4C0D1A4CB856}"/>
              </a:ext>
            </a:extLst>
          </p:cNvPr>
          <p:cNvSpPr/>
          <p:nvPr/>
        </p:nvSpPr>
        <p:spPr>
          <a:xfrm>
            <a:off x="364266" y="1477614"/>
            <a:ext cx="1752600" cy="3733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Consumo fine linea</a:t>
            </a:r>
          </a:p>
        </p:txBody>
      </p: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9E83A359-3441-4E57-9841-C0B4ABF14155}"/>
              </a:ext>
            </a:extLst>
          </p:cNvPr>
          <p:cNvSpPr/>
          <p:nvPr/>
        </p:nvSpPr>
        <p:spPr>
          <a:xfrm>
            <a:off x="4723192" y="1484898"/>
            <a:ext cx="1752600" cy="3733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Consumo fine linea</a:t>
            </a:r>
          </a:p>
        </p:txBody>
      </p:sp>
      <p:pic>
        <p:nvPicPr>
          <p:cNvPr id="38" name="Immagine 37" descr="Immagine che contiene testo&#10;&#10;Descrizione generata automaticamente">
            <a:extLst>
              <a:ext uri="{FF2B5EF4-FFF2-40B4-BE49-F238E27FC236}">
                <a16:creationId xmlns:a16="http://schemas.microsoft.com/office/drawing/2014/main" id="{B40FE2C6-14AB-4240-B750-F78A4880A2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697" y="5921529"/>
            <a:ext cx="536817" cy="536817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A973809C-F620-41BF-BCD8-9522641B1E1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289" y="4418733"/>
            <a:ext cx="642222" cy="642222"/>
          </a:xfrm>
          <a:prstGeom prst="rect">
            <a:avLst/>
          </a:prstGeom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DB1A1913-70C5-47AE-BA6F-B4460345F18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834" y="2358406"/>
            <a:ext cx="604193" cy="604193"/>
          </a:xfrm>
          <a:prstGeom prst="rect">
            <a:avLst/>
          </a:prstGeom>
        </p:spPr>
      </p:pic>
      <p:pic>
        <p:nvPicPr>
          <p:cNvPr id="40" name="Immagine 39" descr="Immagine che contiene testo&#10;&#10;Descrizione generata automaticamente">
            <a:extLst>
              <a:ext uri="{FF2B5EF4-FFF2-40B4-BE49-F238E27FC236}">
                <a16:creationId xmlns:a16="http://schemas.microsoft.com/office/drawing/2014/main" id="{28FF1F96-A1C5-46A1-A674-3AB55446881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694" y="3292834"/>
            <a:ext cx="604193" cy="60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412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269021" y="791718"/>
            <a:ext cx="8693115" cy="45719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28956">
            <a:solidFill>
              <a:srgbClr val="33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A962F2F-1AF8-4E48-BED3-3F962845609E}"/>
              </a:ext>
            </a:extLst>
          </p:cNvPr>
          <p:cNvSpPr txBox="1"/>
          <p:nvPr/>
        </p:nvSpPr>
        <p:spPr>
          <a:xfrm>
            <a:off x="205729" y="949761"/>
            <a:ext cx="4336473" cy="5170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it-IT" sz="1400" b="1" spc="-100" dirty="0">
                <a:highlight>
                  <a:srgbClr val="FFCC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file_scan_1_svc 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**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nome_file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svc_req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ris.chars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ris.words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ris.lines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  <a:endParaRPr lang="it-IT" sz="16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br>
              <a:rPr lang="it-IT" sz="1600" spc="-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((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=open(*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nome_file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O_RDONLY))&lt;0){     	</a:t>
            </a:r>
            <a:r>
              <a:rPr lang="it-IT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//errore apertura file</a:t>
            </a:r>
            <a:b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(&amp;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b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nread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&amp;c,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))))</a:t>
            </a: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nread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&lt;0){  </a:t>
            </a:r>
            <a:r>
              <a:rPr lang="it-IT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//errore lettura file</a:t>
            </a: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(&amp;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);}</a:t>
            </a:r>
          </a:p>
          <a:p>
            <a:endParaRPr lang="it-IT" sz="14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(c==' ' &amp;&amp;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ris.chars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&gt;0)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ris.words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++;  </a:t>
            </a:r>
            <a:r>
              <a:rPr lang="it-IT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it-IT" sz="14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(c=='\n’){</a:t>
            </a:r>
          </a:p>
          <a:p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ris.words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ris.lines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++;}</a:t>
            </a:r>
          </a:p>
          <a:p>
            <a:endParaRPr lang="it-IT" sz="16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ris.chars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++;}</a:t>
            </a:r>
          </a:p>
          <a:p>
            <a:r>
              <a:rPr lang="it-IT" sz="20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it-IT" sz="14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(&amp;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);}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DC2B7FE-28D3-4F75-A9DC-EF8624C26893}"/>
              </a:ext>
            </a:extLst>
          </p:cNvPr>
          <p:cNvSpPr txBox="1"/>
          <p:nvPr/>
        </p:nvSpPr>
        <p:spPr>
          <a:xfrm>
            <a:off x="4601798" y="961284"/>
            <a:ext cx="4360338" cy="5447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it-IT" sz="1400" b="1" spc="-100" dirty="0">
                <a:highlight>
                  <a:srgbClr val="FFCC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dir_scan_1_svc 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(Directory *dir, 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svc_req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=0; DIR*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dirent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it-IT" sz="14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opendir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(dir-&gt;nome))==NULL){</a:t>
            </a: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   </a:t>
            </a:r>
            <a:r>
              <a:rPr lang="it-IT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//errore apertura directory</a:t>
            </a:r>
            <a:endParaRPr lang="it-IT" sz="14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=-1;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(&amp;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);}</a:t>
            </a:r>
          </a:p>
          <a:p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((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600" b="1" i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readdir</a:t>
            </a:r>
            <a:r>
              <a:rPr lang="it-IT" sz="1600" b="1" i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i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it-IT" sz="1600" b="1" i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!= NULL){</a:t>
            </a:r>
          </a:p>
          <a:p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d_type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it-IT" sz="1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DT_REG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path,dir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-&gt;nome);</a:t>
            </a:r>
          </a:p>
          <a:p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"\");</a:t>
            </a:r>
          </a:p>
          <a:p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d_name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</a:p>
          <a:p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=open(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d_name,O_RDONLY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))&lt;0){</a:t>
            </a: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   </a:t>
            </a:r>
            <a:r>
              <a:rPr lang="it-IT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//errore apertura file</a:t>
            </a:r>
            <a:endParaRPr lang="it-IT" sz="14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    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=-1;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(&amp;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  </a:t>
            </a: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lseek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0, SEEK_END);</a:t>
            </a:r>
          </a:p>
          <a:p>
            <a:r>
              <a:rPr lang="it-IT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(size==-1){ </a:t>
            </a:r>
            <a:r>
              <a:rPr lang="it-IT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//errore lettura da file</a:t>
            </a:r>
            <a:endParaRPr lang="it-IT" sz="14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    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=-1;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(&amp;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);} </a:t>
            </a:r>
          </a:p>
          <a:p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(size &gt; dir-&gt;soglia) 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it-IT" sz="20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</a:p>
          <a:p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(&amp;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);}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68D87513-FB0E-4C01-8F08-CAA1162B30D8}"/>
              </a:ext>
            </a:extLst>
          </p:cNvPr>
          <p:cNvSpPr/>
          <p:nvPr/>
        </p:nvSpPr>
        <p:spPr>
          <a:xfrm>
            <a:off x="2400007" y="2922286"/>
            <a:ext cx="1752600" cy="2453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Lettura a carattere</a:t>
            </a: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ABF0F32A-9AF0-4D0B-AEE7-3560C0B78481}"/>
              </a:ext>
            </a:extLst>
          </p:cNvPr>
          <p:cNvSpPr txBox="1">
            <a:spLocks/>
          </p:cNvSpPr>
          <p:nvPr/>
        </p:nvSpPr>
        <p:spPr>
          <a:xfrm>
            <a:off x="302514" y="213435"/>
            <a:ext cx="8384286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>
            <a:lvl1pPr>
              <a:defRPr sz="3200" b="1" i="0">
                <a:solidFill>
                  <a:srgbClr val="3366CC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l">
              <a:spcBef>
                <a:spcPts val="105"/>
              </a:spcBef>
            </a:pPr>
            <a:r>
              <a:rPr lang="it-IT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scan_proc.c</a:t>
            </a:r>
            <a:endParaRPr lang="en-US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Segnaposto data 2">
            <a:extLst>
              <a:ext uri="{FF2B5EF4-FFF2-40B4-BE49-F238E27FC236}">
                <a16:creationId xmlns:a16="http://schemas.microsoft.com/office/drawing/2014/main" id="{2A4BDF06-0419-4B01-BE09-6F6C665BDE7A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18540" y="6433732"/>
            <a:ext cx="2277060" cy="21544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7 Dicembre 2021</a:t>
            </a:r>
          </a:p>
        </p:txBody>
      </p:sp>
      <p:sp>
        <p:nvSpPr>
          <p:cNvPr id="24" name="Segnaposto numero diapositiva 6">
            <a:extLst>
              <a:ext uri="{FF2B5EF4-FFF2-40B4-BE49-F238E27FC236}">
                <a16:creationId xmlns:a16="http://schemas.microsoft.com/office/drawing/2014/main" id="{20E0F24E-ABC2-43DA-87E2-80D4D8D3FB3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51651" y="6433732"/>
            <a:ext cx="1787549" cy="21544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Esercitazione 8</a:t>
            </a:r>
          </a:p>
        </p:txBody>
      </p:sp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BFB94E74-820F-4803-AC05-405CC6D7F3ED}"/>
              </a:ext>
            </a:extLst>
          </p:cNvPr>
          <p:cNvSpPr/>
          <p:nvPr/>
        </p:nvSpPr>
        <p:spPr>
          <a:xfrm>
            <a:off x="71982" y="2025017"/>
            <a:ext cx="3052218" cy="2607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Codice errore in caso di insuccesso</a:t>
            </a:r>
          </a:p>
        </p:txBody>
      </p: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6582674F-C425-4F85-82B0-B5A510F900E1}"/>
              </a:ext>
            </a:extLst>
          </p:cNvPr>
          <p:cNvSpPr/>
          <p:nvPr/>
        </p:nvSpPr>
        <p:spPr>
          <a:xfrm>
            <a:off x="7531331" y="5066788"/>
            <a:ext cx="1530888" cy="2016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Conto </a:t>
            </a:r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num_byte</a:t>
            </a:r>
            <a:endParaRPr lang="it-IT" sz="14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ttangolo con angoli arrotondati 29">
            <a:extLst>
              <a:ext uri="{FF2B5EF4-FFF2-40B4-BE49-F238E27FC236}">
                <a16:creationId xmlns:a16="http://schemas.microsoft.com/office/drawing/2014/main" id="{247BD69A-F780-46FA-9AD2-006ED4A61393}"/>
              </a:ext>
            </a:extLst>
          </p:cNvPr>
          <p:cNvSpPr/>
          <p:nvPr/>
        </p:nvSpPr>
        <p:spPr>
          <a:xfrm>
            <a:off x="7384683" y="3160705"/>
            <a:ext cx="1454517" cy="3976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controllo che sia un file</a:t>
            </a:r>
          </a:p>
        </p:txBody>
      </p: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EA907A6F-98EF-45AF-BD62-5169B928433F}"/>
              </a:ext>
            </a:extLst>
          </p:cNvPr>
          <p:cNvSpPr/>
          <p:nvPr/>
        </p:nvSpPr>
        <p:spPr>
          <a:xfrm>
            <a:off x="9677399" y="2240103"/>
            <a:ext cx="2937885" cy="7390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it-IT" altLang="it-IT" sz="1400" b="1" i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it-IT" altLang="it-IT" sz="1400" b="1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altLang="it-IT" sz="1400" b="1" i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dirent</a:t>
            </a:r>
            <a:r>
              <a:rPr lang="it-IT" altLang="it-IT" sz="1400" b="1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  <a:r>
              <a:rPr lang="it-IT" altLang="it-IT" sz="1400" b="1" i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readdir</a:t>
            </a:r>
            <a:r>
              <a:rPr lang="it-IT" altLang="it-IT" sz="1400" b="1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(DIR *dir); </a:t>
            </a:r>
          </a:p>
          <a:p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dirent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è l'entry della directory il </a:t>
            </a:r>
          </a:p>
          <a:p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cui stream </a:t>
            </a:r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e'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puntato da dir</a:t>
            </a:r>
            <a:endParaRPr lang="fr-FR" sz="14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050F785C-124C-44C5-B894-4C0D1A4CB856}"/>
              </a:ext>
            </a:extLst>
          </p:cNvPr>
          <p:cNvSpPr/>
          <p:nvPr/>
        </p:nvSpPr>
        <p:spPr>
          <a:xfrm>
            <a:off x="2064901" y="5994828"/>
            <a:ext cx="1752600" cy="39318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Risultato statico come indirizzo</a:t>
            </a:r>
          </a:p>
        </p:txBody>
      </p: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9E83A359-3441-4E57-9841-C0B4ABF14155}"/>
              </a:ext>
            </a:extLst>
          </p:cNvPr>
          <p:cNvSpPr/>
          <p:nvPr/>
        </p:nvSpPr>
        <p:spPr>
          <a:xfrm>
            <a:off x="10041442" y="3178162"/>
            <a:ext cx="2209800" cy="7710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Ritorna NULL se viene raggiunto l'EOF o se avviene un errore.</a:t>
            </a:r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74DA0E7A-94DC-4FBD-A0F0-80C4EA97DD71}"/>
              </a:ext>
            </a:extLst>
          </p:cNvPr>
          <p:cNvSpPr/>
          <p:nvPr/>
        </p:nvSpPr>
        <p:spPr>
          <a:xfrm>
            <a:off x="23865" y="4055780"/>
            <a:ext cx="2357427" cy="2607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Incremento numero parole</a:t>
            </a:r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58865516-1BAA-4FB5-9FCF-B0426CC85505}"/>
              </a:ext>
            </a:extLst>
          </p:cNvPr>
          <p:cNvSpPr/>
          <p:nvPr/>
        </p:nvSpPr>
        <p:spPr>
          <a:xfrm>
            <a:off x="2699917" y="4855831"/>
            <a:ext cx="1794740" cy="4219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Incremento numero linee e parole</a:t>
            </a:r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3F6FB213-7DE7-4AC3-A781-85FAAE24FB4C}"/>
              </a:ext>
            </a:extLst>
          </p:cNvPr>
          <p:cNvSpPr/>
          <p:nvPr/>
        </p:nvSpPr>
        <p:spPr>
          <a:xfrm>
            <a:off x="2064900" y="5414637"/>
            <a:ext cx="1752601" cy="39318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Incremento numero caratteri</a:t>
            </a:r>
          </a:p>
        </p:txBody>
      </p:sp>
      <p:sp>
        <p:nvSpPr>
          <p:cNvPr id="43" name="Rettangolo con angoli arrotondati 42">
            <a:extLst>
              <a:ext uri="{FF2B5EF4-FFF2-40B4-BE49-F238E27FC236}">
                <a16:creationId xmlns:a16="http://schemas.microsoft.com/office/drawing/2014/main" id="{467917D1-9E55-4C5D-A721-9E32298AA90C}"/>
              </a:ext>
            </a:extLst>
          </p:cNvPr>
          <p:cNvSpPr/>
          <p:nvPr/>
        </p:nvSpPr>
        <p:spPr>
          <a:xfrm>
            <a:off x="4675949" y="1954674"/>
            <a:ext cx="3052218" cy="2607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Codice errore in caso di insuccesso</a:t>
            </a:r>
          </a:p>
        </p:txBody>
      </p:sp>
      <p:pic>
        <p:nvPicPr>
          <p:cNvPr id="45" name="Immagine 44" descr="Immagine che contiene testo&#10;&#10;Descrizione generata automaticamente">
            <a:extLst>
              <a:ext uri="{FF2B5EF4-FFF2-40B4-BE49-F238E27FC236}">
                <a16:creationId xmlns:a16="http://schemas.microsoft.com/office/drawing/2014/main" id="{34DB0FF8-BB29-4AAB-993B-E88406B29C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544" y="2116730"/>
            <a:ext cx="604193" cy="604193"/>
          </a:xfrm>
          <a:prstGeom prst="rect">
            <a:avLst/>
          </a:prstGeom>
        </p:spPr>
      </p:pic>
      <p:pic>
        <p:nvPicPr>
          <p:cNvPr id="46" name="Immagine 45" descr="Immagine che contiene testo&#10;&#10;Descrizione generata automaticamente">
            <a:extLst>
              <a:ext uri="{FF2B5EF4-FFF2-40B4-BE49-F238E27FC236}">
                <a16:creationId xmlns:a16="http://schemas.microsoft.com/office/drawing/2014/main" id="{2F091F30-8A8F-4912-A022-926E7442B9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007" y="2082740"/>
            <a:ext cx="604193" cy="604193"/>
          </a:xfrm>
          <a:prstGeom prst="rect">
            <a:avLst/>
          </a:prstGeom>
        </p:spPr>
      </p:pic>
      <p:pic>
        <p:nvPicPr>
          <p:cNvPr id="48" name="Immagine 47" descr="Immagine che contiene testo&#10;&#10;Descrizione generata automaticamente">
            <a:extLst>
              <a:ext uri="{FF2B5EF4-FFF2-40B4-BE49-F238E27FC236}">
                <a16:creationId xmlns:a16="http://schemas.microsoft.com/office/drawing/2014/main" id="{4F49EECD-86B3-497B-B508-09DFAD4070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287" y="4138368"/>
            <a:ext cx="541524" cy="541524"/>
          </a:xfrm>
          <a:prstGeom prst="rect">
            <a:avLst/>
          </a:prstGeom>
        </p:spPr>
      </p:pic>
      <p:pic>
        <p:nvPicPr>
          <p:cNvPr id="49" name="Immagine 48" descr="Immagine che contiene testo&#10;&#10;Descrizione generata automaticamente">
            <a:extLst>
              <a:ext uri="{FF2B5EF4-FFF2-40B4-BE49-F238E27FC236}">
                <a16:creationId xmlns:a16="http://schemas.microsoft.com/office/drawing/2014/main" id="{6F1A6E8E-4808-4023-94CC-18496703F59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529" y="4170291"/>
            <a:ext cx="666695" cy="666695"/>
          </a:xfrm>
          <a:prstGeom prst="rect">
            <a:avLst/>
          </a:prstGeom>
        </p:spPr>
      </p:pic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AFF4B56B-FF80-4974-962A-4572C8A92CD9}"/>
              </a:ext>
            </a:extLst>
          </p:cNvPr>
          <p:cNvSpPr/>
          <p:nvPr/>
        </p:nvSpPr>
        <p:spPr>
          <a:xfrm>
            <a:off x="7384682" y="3682239"/>
            <a:ext cx="1454517" cy="3976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costruisco </a:t>
            </a:r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 la open</a:t>
            </a:r>
          </a:p>
        </p:txBody>
      </p:sp>
    </p:spTree>
    <p:extLst>
      <p:ext uri="{BB962C8B-B14F-4D97-AF65-F5344CB8AC3E}">
        <p14:creationId xmlns:p14="http://schemas.microsoft.com/office/powerpoint/2010/main" val="1013664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9020" y="195359"/>
            <a:ext cx="8645012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 algn="l">
              <a:spcBef>
                <a:spcPts val="105"/>
              </a:spcBef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Esecuzione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2514" y="791719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28956">
            <a:solidFill>
              <a:srgbClr val="33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BC83B4A-BE59-4C7B-9007-9FC366BBEE67}"/>
              </a:ext>
            </a:extLst>
          </p:cNvPr>
          <p:cNvSpPr txBox="1"/>
          <p:nvPr/>
        </p:nvSpPr>
        <p:spPr>
          <a:xfrm>
            <a:off x="320936" y="948600"/>
            <a:ext cx="3873625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defTabSz="540000">
              <a:tabLst>
                <a:tab pos="540000" algn="l"/>
              </a:tabLst>
            </a:pP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Client: file_scan_1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356B93B-17A5-48D3-BAA0-6E03F8B3795E}"/>
              </a:ext>
            </a:extLst>
          </p:cNvPr>
          <p:cNvSpPr txBox="1"/>
          <p:nvPr/>
        </p:nvSpPr>
        <p:spPr>
          <a:xfrm>
            <a:off x="283675" y="4184636"/>
            <a:ext cx="3936426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defTabSz="540000">
              <a:tabLst>
                <a:tab pos="540000" algn="l"/>
              </a:tabLst>
            </a:pP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Client: dir_scan_1</a:t>
            </a:r>
          </a:p>
        </p:txBody>
      </p:sp>
      <p:pic>
        <p:nvPicPr>
          <p:cNvPr id="15" name="Immagine 14" descr="Immagine che contiene edificio, finestra&#10;&#10;Descrizione generata automaticamente">
            <a:extLst>
              <a:ext uri="{FF2B5EF4-FFF2-40B4-BE49-F238E27FC236}">
                <a16:creationId xmlns:a16="http://schemas.microsoft.com/office/drawing/2014/main" id="{8A686436-D923-4A93-AE03-B54A06DF2D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27852">
            <a:off x="7403250" y="130783"/>
            <a:ext cx="616184" cy="616184"/>
          </a:xfrm>
          <a:prstGeom prst="rect">
            <a:avLst/>
          </a:prstGeom>
        </p:spPr>
      </p:pic>
      <p:pic>
        <p:nvPicPr>
          <p:cNvPr id="17" name="Immagine 16" descr="Immagine che contiene testo&#10;&#10;Descrizione generata automaticamente">
            <a:extLst>
              <a:ext uri="{FF2B5EF4-FFF2-40B4-BE49-F238E27FC236}">
                <a16:creationId xmlns:a16="http://schemas.microsoft.com/office/drawing/2014/main" id="{DD2CCEEB-B9DF-41A9-8F5D-128BFAB3D1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42992">
            <a:off x="7844240" y="113763"/>
            <a:ext cx="784948" cy="784948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7151778-80B9-4D10-A089-A19DA1F47F1A}"/>
              </a:ext>
            </a:extLst>
          </p:cNvPr>
          <p:cNvSpPr txBox="1"/>
          <p:nvPr/>
        </p:nvSpPr>
        <p:spPr>
          <a:xfrm>
            <a:off x="4903387" y="940635"/>
            <a:ext cx="3388580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defTabSz="540000">
              <a:tabLst>
                <a:tab pos="540000" algn="l"/>
              </a:tabLst>
            </a:pP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Server: file_scan_1_svc 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DD6C926-929E-4C35-95F6-274959B25748}"/>
              </a:ext>
            </a:extLst>
          </p:cNvPr>
          <p:cNvSpPr txBox="1"/>
          <p:nvPr/>
        </p:nvSpPr>
        <p:spPr>
          <a:xfrm>
            <a:off x="4993046" y="4227406"/>
            <a:ext cx="3388580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defTabSz="540000">
              <a:tabLst>
                <a:tab pos="540000" algn="l"/>
              </a:tabLst>
            </a:pP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Server: dir_scan_1_svc </a:t>
            </a:r>
          </a:p>
        </p:txBody>
      </p:sp>
      <p:sp>
        <p:nvSpPr>
          <p:cNvPr id="14" name="Segnaposto data 2">
            <a:extLst>
              <a:ext uri="{FF2B5EF4-FFF2-40B4-BE49-F238E27FC236}">
                <a16:creationId xmlns:a16="http://schemas.microsoft.com/office/drawing/2014/main" id="{32CD727E-4E0F-4B38-8C96-7BAE43350B55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18540" y="6433732"/>
            <a:ext cx="2277060" cy="21544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7 Dicembre 2021</a:t>
            </a:r>
          </a:p>
        </p:txBody>
      </p:sp>
      <p:sp>
        <p:nvSpPr>
          <p:cNvPr id="19" name="Segnaposto numero diapositiva 6">
            <a:extLst>
              <a:ext uri="{FF2B5EF4-FFF2-40B4-BE49-F238E27FC236}">
                <a16:creationId xmlns:a16="http://schemas.microsoft.com/office/drawing/2014/main" id="{92E23617-9583-4F6D-9F42-1BD17A2E276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51651" y="6433732"/>
            <a:ext cx="1787549" cy="21544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Esercitazione 8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E5CF3D6-2AB9-44D2-8591-EF791A82ED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9727" y="4671031"/>
            <a:ext cx="4133230" cy="176270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AD9416C-5CDB-4DEB-A8FB-7D3338E381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043" y="4628668"/>
            <a:ext cx="4477158" cy="181252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9E30B25-118D-4E48-9C16-2E4E502C5E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3387" y="1498173"/>
            <a:ext cx="4010645" cy="970729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C7340712-14BD-453A-A9D6-7B9CB74CD8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531" y="1498173"/>
            <a:ext cx="4724400" cy="150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20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9020" y="195359"/>
            <a:ext cx="8645012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 algn="l">
              <a:spcBef>
                <a:spcPts val="105"/>
              </a:spcBef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Tempistiche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2514" y="791719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28956">
            <a:solidFill>
              <a:srgbClr val="33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BC83B4A-BE59-4C7B-9007-9FC366BBEE67}"/>
              </a:ext>
            </a:extLst>
          </p:cNvPr>
          <p:cNvSpPr txBox="1"/>
          <p:nvPr/>
        </p:nvSpPr>
        <p:spPr>
          <a:xfrm>
            <a:off x="320936" y="948600"/>
            <a:ext cx="3873625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defTabSz="540000">
              <a:tabLst>
                <a:tab pos="540000" algn="l"/>
              </a:tabLst>
            </a:pPr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file_scan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Immagine 14" descr="Immagine che contiene edificio, finestra&#10;&#10;Descrizione generata automaticamente">
            <a:extLst>
              <a:ext uri="{FF2B5EF4-FFF2-40B4-BE49-F238E27FC236}">
                <a16:creationId xmlns:a16="http://schemas.microsoft.com/office/drawing/2014/main" id="{8A686436-D923-4A93-AE03-B54A06DF2D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27852">
            <a:off x="7403250" y="130783"/>
            <a:ext cx="616184" cy="616184"/>
          </a:xfrm>
          <a:prstGeom prst="rect">
            <a:avLst/>
          </a:prstGeom>
        </p:spPr>
      </p:pic>
      <p:pic>
        <p:nvPicPr>
          <p:cNvPr id="17" name="Immagine 16" descr="Immagine che contiene testo&#10;&#10;Descrizione generata automaticamente">
            <a:extLst>
              <a:ext uri="{FF2B5EF4-FFF2-40B4-BE49-F238E27FC236}">
                <a16:creationId xmlns:a16="http://schemas.microsoft.com/office/drawing/2014/main" id="{DD2CCEEB-B9DF-41A9-8F5D-128BFAB3D1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42992">
            <a:off x="7844240" y="113763"/>
            <a:ext cx="784948" cy="784948"/>
          </a:xfrm>
          <a:prstGeom prst="rect">
            <a:avLst/>
          </a:prstGeom>
        </p:spPr>
      </p:pic>
      <p:sp>
        <p:nvSpPr>
          <p:cNvPr id="14" name="Segnaposto data 2">
            <a:extLst>
              <a:ext uri="{FF2B5EF4-FFF2-40B4-BE49-F238E27FC236}">
                <a16:creationId xmlns:a16="http://schemas.microsoft.com/office/drawing/2014/main" id="{32CD727E-4E0F-4B38-8C96-7BAE43350B55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18540" y="6433732"/>
            <a:ext cx="2277060" cy="21544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7 Dicembre 2021</a:t>
            </a:r>
          </a:p>
        </p:txBody>
      </p:sp>
      <p:sp>
        <p:nvSpPr>
          <p:cNvPr id="19" name="Segnaposto numero diapositiva 6">
            <a:extLst>
              <a:ext uri="{FF2B5EF4-FFF2-40B4-BE49-F238E27FC236}">
                <a16:creationId xmlns:a16="http://schemas.microsoft.com/office/drawing/2014/main" id="{92E23617-9583-4F6D-9F42-1BD17A2E276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51651" y="6433732"/>
            <a:ext cx="1787549" cy="21544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Esercitazione 8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42892CF-F3EC-4F11-83E6-E615229FE4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453" y="1491961"/>
            <a:ext cx="4155193" cy="2927640"/>
          </a:xfrm>
          <a:prstGeom prst="rect">
            <a:avLst/>
          </a:prstGeom>
        </p:spPr>
      </p:pic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7AB6FA98-E853-4E93-8EDD-A9A7F5F8D7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0424626"/>
              </p:ext>
            </p:extLst>
          </p:nvPr>
        </p:nvGraphicFramePr>
        <p:xfrm>
          <a:off x="4403279" y="1179766"/>
          <a:ext cx="4534503" cy="4687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501799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9020" y="195359"/>
            <a:ext cx="8645012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 algn="l">
              <a:spcBef>
                <a:spcPts val="105"/>
              </a:spcBef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Tempistiche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2514" y="791719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28956">
            <a:solidFill>
              <a:srgbClr val="33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BC83B4A-BE59-4C7B-9007-9FC366BBEE67}"/>
              </a:ext>
            </a:extLst>
          </p:cNvPr>
          <p:cNvSpPr txBox="1"/>
          <p:nvPr/>
        </p:nvSpPr>
        <p:spPr>
          <a:xfrm>
            <a:off x="320936" y="948600"/>
            <a:ext cx="3873625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defTabSz="540000">
              <a:tabLst>
                <a:tab pos="540000" algn="l"/>
              </a:tabLst>
            </a:pPr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dir_scan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Immagine 14" descr="Immagine che contiene edificio, finestra&#10;&#10;Descrizione generata automaticamente">
            <a:extLst>
              <a:ext uri="{FF2B5EF4-FFF2-40B4-BE49-F238E27FC236}">
                <a16:creationId xmlns:a16="http://schemas.microsoft.com/office/drawing/2014/main" id="{8A686436-D923-4A93-AE03-B54A06DF2D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27852">
            <a:off x="7403250" y="130783"/>
            <a:ext cx="616184" cy="616184"/>
          </a:xfrm>
          <a:prstGeom prst="rect">
            <a:avLst/>
          </a:prstGeom>
        </p:spPr>
      </p:pic>
      <p:pic>
        <p:nvPicPr>
          <p:cNvPr id="17" name="Immagine 16" descr="Immagine che contiene testo&#10;&#10;Descrizione generata automaticamente">
            <a:extLst>
              <a:ext uri="{FF2B5EF4-FFF2-40B4-BE49-F238E27FC236}">
                <a16:creationId xmlns:a16="http://schemas.microsoft.com/office/drawing/2014/main" id="{DD2CCEEB-B9DF-41A9-8F5D-128BFAB3D1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42992">
            <a:off x="7844240" y="113763"/>
            <a:ext cx="784948" cy="784948"/>
          </a:xfrm>
          <a:prstGeom prst="rect">
            <a:avLst/>
          </a:prstGeom>
        </p:spPr>
      </p:pic>
      <p:sp>
        <p:nvSpPr>
          <p:cNvPr id="14" name="Segnaposto data 2">
            <a:extLst>
              <a:ext uri="{FF2B5EF4-FFF2-40B4-BE49-F238E27FC236}">
                <a16:creationId xmlns:a16="http://schemas.microsoft.com/office/drawing/2014/main" id="{32CD727E-4E0F-4B38-8C96-7BAE43350B55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18540" y="6433732"/>
            <a:ext cx="2277060" cy="21544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7 Dicembre 2021</a:t>
            </a:r>
          </a:p>
        </p:txBody>
      </p:sp>
      <p:sp>
        <p:nvSpPr>
          <p:cNvPr id="19" name="Segnaposto numero diapositiva 6">
            <a:extLst>
              <a:ext uri="{FF2B5EF4-FFF2-40B4-BE49-F238E27FC236}">
                <a16:creationId xmlns:a16="http://schemas.microsoft.com/office/drawing/2014/main" id="{92E23617-9583-4F6D-9F42-1BD17A2E276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51651" y="6433732"/>
            <a:ext cx="1787549" cy="21544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Esercitazione 8</a:t>
            </a:r>
          </a:p>
        </p:txBody>
      </p:sp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7AB6FA98-E853-4E93-8EDD-A9A7F5F8D7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664703"/>
              </p:ext>
            </p:extLst>
          </p:nvPr>
        </p:nvGraphicFramePr>
        <p:xfrm>
          <a:off x="3965455" y="1179766"/>
          <a:ext cx="4972328" cy="514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8" name="Immagine 7">
            <a:extLst>
              <a:ext uri="{FF2B5EF4-FFF2-40B4-BE49-F238E27FC236}">
                <a16:creationId xmlns:a16="http://schemas.microsoft.com/office/drawing/2014/main" id="{79C50FCE-2223-49D7-A72A-4D171B1DB0C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914"/>
          <a:stretch/>
        </p:blipFill>
        <p:spPr>
          <a:xfrm>
            <a:off x="307538" y="1498823"/>
            <a:ext cx="3657917" cy="436940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96912180-B948-497D-9A44-72EE03BCA6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912" y="2347336"/>
            <a:ext cx="2179509" cy="4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974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4489</TotalTime>
  <Words>1431</Words>
  <Application>Microsoft Office PowerPoint</Application>
  <PresentationFormat>Presentazione su schermo (4:3)</PresentationFormat>
  <Paragraphs>214</Paragraphs>
  <Slides>10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7" baseType="lpstr">
      <vt:lpstr>Arial</vt:lpstr>
      <vt:lpstr>Arial MT</vt:lpstr>
      <vt:lpstr>Arial Nova Cond</vt:lpstr>
      <vt:lpstr>Calibri</vt:lpstr>
      <vt:lpstr>Courier New</vt:lpstr>
      <vt:lpstr>Tahoma</vt:lpstr>
      <vt:lpstr>Office Theme</vt:lpstr>
      <vt:lpstr>Presentazione dell’esercitazione 7</vt:lpstr>
      <vt:lpstr>Obiettivi</vt:lpstr>
      <vt:lpstr>scan.x</vt:lpstr>
      <vt:lpstr>scan_client.c</vt:lpstr>
      <vt:lpstr>Presentazione standard di PowerPoint</vt:lpstr>
      <vt:lpstr>Presentazione standard di PowerPoint</vt:lpstr>
      <vt:lpstr>Esecuzione</vt:lpstr>
      <vt:lpstr>Tempistiche</vt:lpstr>
      <vt:lpstr>Tempistiche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Reti LS</dc:title>
  <dc:creator>Antonio Corradi</dc:creator>
  <cp:lastModifiedBy>Caterina Leonelli - caterina.leonelli2@studio.unibo.it</cp:lastModifiedBy>
  <cp:revision>233</cp:revision>
  <cp:lastPrinted>2021-10-11T21:19:59Z</cp:lastPrinted>
  <dcterms:created xsi:type="dcterms:W3CDTF">2021-10-09T11:01:11Z</dcterms:created>
  <dcterms:modified xsi:type="dcterms:W3CDTF">2021-12-05T13:12:25Z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2021-10-09T00:00:00Z</vt:filetime>
  </property>
</Properties>
</file>