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0" r:id="rId3"/>
    <p:sldId id="315" r:id="rId4"/>
    <p:sldId id="295" r:id="rId5"/>
    <p:sldId id="294" r:id="rId6"/>
    <p:sldId id="316" r:id="rId7"/>
    <p:sldId id="314" r:id="rId8"/>
    <p:sldId id="317" r:id="rId9"/>
    <p:sldId id="292" r:id="rId10"/>
  </p:sldIdLst>
  <p:sldSz cx="9144000" cy="6858000" type="screen4x3"/>
  <p:notesSz cx="10234613" cy="710406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  <a:srgbClr val="709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53" autoAdjust="0"/>
  </p:normalViewPr>
  <p:slideViewPr>
    <p:cSldViewPr>
      <p:cViewPr varScale="1">
        <p:scale>
          <a:sx n="79" d="100"/>
          <a:sy n="79" d="100"/>
        </p:scale>
        <p:origin x="893" y="-101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819806-CAA9-4138-B2B2-17FF9C9EC7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84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D6A8383-EBB9-4DBE-98F4-C4AF1ED83D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C3F9558-B545-47E1-96EE-CEF875F1708D}" type="datetimeFigureOut">
              <a:rPr lang="it-IT" smtClean="0"/>
              <a:t>02/11/2021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08AE3BC-19B9-44FF-AF14-141D69C52E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216"/>
            <a:ext cx="4434999" cy="35684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3DA231E-7DD2-41AE-89EF-A41C534E80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838" y="6747216"/>
            <a:ext cx="4434999" cy="35684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8410D53-8873-44A8-97BF-258C744BEB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578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84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CCD13FC-023C-42EF-AC60-39E5B1EAEB33}" type="datetimeFigureOut">
              <a:rPr lang="it-IT" smtClean="0"/>
              <a:t>02/11/2021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88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747216"/>
            <a:ext cx="4434999" cy="35684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797838" y="6747216"/>
            <a:ext cx="4434999" cy="35684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FC47504-95D4-4235-9677-624CE1681B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930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8067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233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061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3132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640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Antonio</a:t>
            </a:r>
            <a:r>
              <a:rPr spc="-75" dirty="0"/>
              <a:t> </a:t>
            </a:r>
            <a:r>
              <a:rPr spc="-5" dirty="0"/>
              <a:t>Corradi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12 Ottobre 2021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Antonio</a:t>
            </a:r>
            <a:r>
              <a:rPr spc="-75" dirty="0"/>
              <a:t> </a:t>
            </a:r>
            <a:r>
              <a:rPr spc="-5" dirty="0"/>
              <a:t>Corradi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12 Ottobre 2021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Antonio</a:t>
            </a:r>
            <a:r>
              <a:rPr spc="-75" dirty="0"/>
              <a:t> </a:t>
            </a:r>
            <a:r>
              <a:rPr spc="-5" dirty="0"/>
              <a:t>Corradi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12 Ottobre 2021</a:t>
            </a:r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Antonio</a:t>
            </a:r>
            <a:r>
              <a:rPr spc="-75" dirty="0"/>
              <a:t> </a:t>
            </a:r>
            <a:r>
              <a:rPr spc="-5" dirty="0"/>
              <a:t>Corradi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12 Ottobre 2021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Antonio</a:t>
            </a:r>
            <a:r>
              <a:rPr spc="-75" dirty="0"/>
              <a:t> </a:t>
            </a:r>
            <a:r>
              <a:rPr spc="-5" dirty="0"/>
              <a:t>Corradi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12 Ottobre 2021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2724" y="588340"/>
            <a:ext cx="617855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4172" y="1305890"/>
            <a:ext cx="8715654" cy="3075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60367" y="6433732"/>
            <a:ext cx="1239520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Antonio</a:t>
            </a:r>
            <a:r>
              <a:rPr spc="-75" dirty="0"/>
              <a:t> </a:t>
            </a:r>
            <a:r>
              <a:rPr spc="-5" dirty="0"/>
              <a:t>Corradi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937260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12 Ottobre 2021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11900" y="6433732"/>
            <a:ext cx="2597784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609" y="2021386"/>
            <a:ext cx="5270779" cy="1367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0" tIns="12700" rIns="0" bIns="0" rtlCol="0" anchor="t">
            <a:spAutoFit/>
          </a:bodyPr>
          <a:lstStyle/>
          <a:p>
            <a:pPr marL="22860" algn="ctr">
              <a:lnSpc>
                <a:spcPct val="100000"/>
              </a:lnSpc>
              <a:spcBef>
                <a:spcPts val="100"/>
              </a:spcBef>
            </a:pPr>
            <a:r>
              <a:rPr sz="4400" b="0" dirty="0" err="1">
                <a:solidFill>
                  <a:schemeClr val="accent6">
                    <a:lumMod val="50000"/>
                  </a:schemeClr>
                </a:solidFill>
                <a:latin typeface="Arial MT"/>
                <a:cs typeface="Arial MT"/>
              </a:rPr>
              <a:t>Presentazione</a:t>
            </a:r>
            <a:r>
              <a:rPr sz="4400" b="0" spc="-114" dirty="0">
                <a:solidFill>
                  <a:schemeClr val="accent6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lang="it-IT" sz="4400" b="0" spc="-5" dirty="0">
                <a:solidFill>
                  <a:schemeClr val="accent6">
                    <a:lumMod val="50000"/>
                  </a:schemeClr>
                </a:solidFill>
                <a:latin typeface="Arial MT"/>
                <a:cs typeface="Arial MT"/>
              </a:rPr>
              <a:t>dell’esercitazione 3</a:t>
            </a:r>
            <a:endParaRPr sz="4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2002" y="263288"/>
            <a:ext cx="4953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3760" marR="5080" indent="-861060" algn="ctr">
              <a:lnSpc>
                <a:spcPct val="100000"/>
              </a:lnSpc>
              <a:spcBef>
                <a:spcPts val="100"/>
              </a:spcBef>
            </a:pPr>
            <a:r>
              <a:rPr sz="1600" spc="-5" dirty="0" err="1">
                <a:latin typeface="Arial Nova Cond" panose="020B0506020202020204" pitchFamily="34" charset="0"/>
                <a:cs typeface="Arial"/>
              </a:rPr>
              <a:t>Università</a:t>
            </a:r>
            <a:r>
              <a:rPr sz="1600" spc="-1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 err="1">
                <a:latin typeface="Arial Nova Cond" panose="020B0506020202020204" pitchFamily="34" charset="0"/>
                <a:cs typeface="Arial"/>
              </a:rPr>
              <a:t>degli</a:t>
            </a:r>
            <a:r>
              <a:rPr sz="1600" spc="-2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>
                <a:latin typeface="Arial Nova Cond" panose="020B0506020202020204" pitchFamily="34" charset="0"/>
                <a:cs typeface="Arial"/>
              </a:rPr>
              <a:t>Studi</a:t>
            </a:r>
            <a:r>
              <a:rPr sz="1600" spc="-25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>
                <a:latin typeface="Arial Nova Cond" panose="020B0506020202020204" pitchFamily="34" charset="0"/>
                <a:cs typeface="Arial"/>
              </a:rPr>
              <a:t>di</a:t>
            </a:r>
            <a:r>
              <a:rPr sz="1600" spc="-3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spc="-5" dirty="0">
                <a:latin typeface="Arial Nova Cond" panose="020B0506020202020204" pitchFamily="34" charset="0"/>
                <a:cs typeface="Arial"/>
              </a:rPr>
              <a:t>Bologna </a:t>
            </a:r>
            <a:r>
              <a:rPr sz="1600" spc="-65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>
                <a:latin typeface="Arial Nova Cond" panose="020B0506020202020204" pitchFamily="34" charset="0"/>
                <a:cs typeface="Arial"/>
              </a:rPr>
              <a:t>Facoltà</a:t>
            </a:r>
            <a:r>
              <a:rPr sz="1600" spc="-1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spc="-5" dirty="0">
                <a:latin typeface="Arial Nova Cond" panose="020B0506020202020204" pitchFamily="34" charset="0"/>
                <a:cs typeface="Arial"/>
              </a:rPr>
              <a:t>di</a:t>
            </a:r>
            <a:r>
              <a:rPr sz="1600" spc="-25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>
                <a:latin typeface="Arial Nova Cond" panose="020B0506020202020204" pitchFamily="34" charset="0"/>
                <a:cs typeface="Arial"/>
              </a:rPr>
              <a:t>Ingegneria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7002" y="543627"/>
            <a:ext cx="1143000" cy="104464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82C25B7-6556-4C21-AAE5-CC7091574A19}"/>
              </a:ext>
            </a:extLst>
          </p:cNvPr>
          <p:cNvSpPr txBox="1"/>
          <p:nvPr/>
        </p:nvSpPr>
        <p:spPr>
          <a:xfrm>
            <a:off x="8467" y="5299305"/>
            <a:ext cx="8342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9944" algn="ctr">
              <a:lnSpc>
                <a:spcPct val="100000"/>
              </a:lnSpc>
            </a:pPr>
            <a:r>
              <a:rPr lang="it-IT" sz="1800" spc="-5" dirty="0">
                <a:latin typeface="Arial MT"/>
                <a:cs typeface="Arial MT"/>
              </a:rPr>
              <a:t>Alice Turrini - Serena Bertaccini – Anna Vandi – Caterina Leonelli</a:t>
            </a:r>
          </a:p>
          <a:p>
            <a:pPr marL="829944" algn="ctr">
              <a:lnSpc>
                <a:spcPct val="100000"/>
              </a:lnSpc>
            </a:pPr>
            <a:endParaRPr lang="it-IT" sz="1800" spc="-5" dirty="0">
              <a:latin typeface="Arial MT"/>
              <a:cs typeface="Arial MT"/>
            </a:endParaRPr>
          </a:p>
          <a:p>
            <a:pPr marL="829944" algn="ctr">
              <a:lnSpc>
                <a:spcPct val="100000"/>
              </a:lnSpc>
            </a:pPr>
            <a:r>
              <a:rPr lang="it-IT" sz="1800" spc="-5" dirty="0">
                <a:latin typeface="Arial MT"/>
                <a:cs typeface="Arial MT"/>
              </a:rPr>
              <a:t>Anno</a:t>
            </a:r>
            <a:r>
              <a:rPr lang="it-IT" sz="1800" spc="1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accademico</a:t>
            </a:r>
            <a:r>
              <a:rPr lang="it-IT" sz="1800" spc="3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2021/2022</a:t>
            </a:r>
            <a:r>
              <a:rPr lang="it-IT" sz="1800" spc="30" dirty="0">
                <a:latin typeface="Arial MT"/>
                <a:cs typeface="Arial MT"/>
              </a:rPr>
              <a:t> 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F8CB60-30A9-4BA5-921F-44395089B325}"/>
              </a:ext>
            </a:extLst>
          </p:cNvPr>
          <p:cNvSpPr txBox="1"/>
          <p:nvPr/>
        </p:nvSpPr>
        <p:spPr>
          <a:xfrm>
            <a:off x="533400" y="4082256"/>
            <a:ext cx="834207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800" dirty="0">
                <a:solidFill>
                  <a:srgbClr val="0070C0"/>
                </a:solidFill>
                <a:latin typeface="Arial"/>
                <a:ea typeface="+mn-lt"/>
                <a:cs typeface="Arial"/>
              </a:rPr>
              <a:t>Conteggio Parole / Elimina Linea </a:t>
            </a:r>
          </a:p>
          <a:p>
            <a:pPr algn="ctr"/>
            <a:r>
              <a:rPr lang="it-IT" sz="2800" dirty="0" err="1">
                <a:solidFill>
                  <a:srgbClr val="0070C0"/>
                </a:solidFill>
                <a:latin typeface="Arial"/>
                <a:ea typeface="+mn-lt"/>
                <a:cs typeface="Arial"/>
              </a:rPr>
              <a:t>Socket</a:t>
            </a:r>
            <a:r>
              <a:rPr lang="it-IT" sz="2800" dirty="0">
                <a:solidFill>
                  <a:srgbClr val="0070C0"/>
                </a:solidFill>
                <a:latin typeface="Arial"/>
                <a:ea typeface="+mn-lt"/>
                <a:cs typeface="Arial"/>
              </a:rPr>
              <a:t> C senza e con connessione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39878F2-AA7F-45C5-A776-D67D92B4DA9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1896060" cy="430887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F56810-A6B4-4CB9-A7C8-B07CA669E1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2597784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9567" y="252083"/>
            <a:ext cx="7744866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it-IT"/>
              <a:t>Obiettivi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618540" y="6433732"/>
            <a:ext cx="14388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315941" y="6418465"/>
            <a:ext cx="259778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3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951FA7A4-3729-4E25-AD0C-E3510D547AF0}"/>
              </a:ext>
            </a:extLst>
          </p:cNvPr>
          <p:cNvSpPr/>
          <p:nvPr/>
        </p:nvSpPr>
        <p:spPr>
          <a:xfrm>
            <a:off x="775767" y="1295400"/>
            <a:ext cx="7530033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Senza </a:t>
            </a:r>
            <a:r>
              <a:rPr lang="en-US" sz="1600" b="1" i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connessione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:</a:t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</a:b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realizzare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il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parallelo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dato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che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l’operazione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da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compiere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su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ogni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file è read-only.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E2D4A900-7CC8-437B-A864-DB33BC1E528D}"/>
              </a:ext>
            </a:extLst>
          </p:cNvPr>
          <p:cNvSpPr/>
          <p:nvPr/>
        </p:nvSpPr>
        <p:spPr>
          <a:xfrm>
            <a:off x="775766" y="2455957"/>
            <a:ext cx="7504467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Con connessione: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Il server deve eliminare la linea del file senza salvarlo in locale, ma agendo solo sull’input della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socket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.</a:t>
            </a:r>
          </a:p>
          <a:p>
            <a:br>
              <a:rPr lang="it-IT" sz="1600" dirty="0"/>
            </a:br>
            <a:endParaRPr lang="en-US" sz="1600" b="1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Rettangolo con angoli arrotondati 10">
            <a:extLst>
              <a:ext uri="{FF2B5EF4-FFF2-40B4-BE49-F238E27FC236}">
                <a16:creationId xmlns:a16="http://schemas.microsoft.com/office/drawing/2014/main" id="{972E3D68-DD0C-42B2-A0C2-A8640DD29062}"/>
              </a:ext>
            </a:extLst>
          </p:cNvPr>
          <p:cNvSpPr/>
          <p:nvPr/>
        </p:nvSpPr>
        <p:spPr>
          <a:xfrm>
            <a:off x="790145" y="4827615"/>
            <a:ext cx="7504467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ottimizzato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ridotto delle risorse</a:t>
            </a:r>
          </a:p>
        </p:txBody>
      </p:sp>
      <p:sp>
        <p:nvSpPr>
          <p:cNvPr id="17" name="Rettangolo con angoli arrotondati 10">
            <a:extLst>
              <a:ext uri="{FF2B5EF4-FFF2-40B4-BE49-F238E27FC236}">
                <a16:creationId xmlns:a16="http://schemas.microsoft.com/office/drawing/2014/main" id="{E1039EFC-1337-4163-8CB6-483B5C55294E}"/>
              </a:ext>
            </a:extLst>
          </p:cNvPr>
          <p:cNvSpPr/>
          <p:nvPr/>
        </p:nvSpPr>
        <p:spPr>
          <a:xfrm>
            <a:off x="775768" y="3634295"/>
            <a:ext cx="7504467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sz="1600" b="1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Con connessione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Calibri"/>
              </a:rPr>
              <a:t>:</a:t>
            </a:r>
          </a:p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server deve poter mandare comunque l’esito al cliente anche in caso di lettura non completata.</a:t>
            </a:r>
          </a:p>
          <a:p>
            <a:pPr algn="ctr"/>
            <a:endParaRPr lang="it-IT" sz="1600" b="1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02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1872" y="183603"/>
            <a:ext cx="639699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it-IT" dirty="0" err="1"/>
              <a:t>ClientDatagram</a:t>
            </a:r>
            <a:r>
              <a:rPr lang="it-IT" dirty="0"/>
              <a:t>:</a:t>
            </a:r>
            <a:endParaRPr lang="en-US" i="1" dirty="0"/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618539" y="6477000"/>
            <a:ext cx="1972321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141929" y="6552891"/>
            <a:ext cx="259778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3</a:t>
            </a:r>
            <a:endParaRPr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719C8E-222F-4B12-9EF5-77FBF187966C}"/>
              </a:ext>
            </a:extLst>
          </p:cNvPr>
          <p:cNvSpPr txBox="1"/>
          <p:nvPr/>
        </p:nvSpPr>
        <p:spPr>
          <a:xfrm>
            <a:off x="302514" y="828700"/>
            <a:ext cx="8460486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UP DEL CLIENT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inizializzazione indirizzo client e server, verifica intero, verifica port e </a:t>
            </a:r>
            <a:r>
              <a:rPr lang="it-IT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creazione </a:t>
            </a:r>
            <a:r>
              <a:rPr lang="it-IT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una porta scelta dal sistema</a:t>
            </a:r>
          </a:p>
          <a:p>
            <a:pPr algn="l"/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CORPO DEL CLIENT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ciclo di accettazione di richieste da utente */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("Inserire nome file remoto, EOF per terminare: ");</a:t>
            </a:r>
          </a:p>
          <a:p>
            <a:pPr algn="l"/>
            <a:r>
              <a:rPr lang="it-IT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it-IT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it-IT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!= NULL &amp;&amp; </a:t>
            </a:r>
            <a:r>
              <a:rPr lang="it-IT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!=EOF){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req.nomeFile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richiesta operazione */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0, 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)&lt;0){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/*errore*/ continue;}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ricezione del risultato */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recvfrom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0, 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))&lt;0){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/*errore*/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continue;}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("Esito operazione: lunghezza parola più grande 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e'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%d\n",</a:t>
            </a:r>
          </a:p>
          <a:p>
            <a:pPr algn="l"/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ntohl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("Inserisci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nomefile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remoto, EOF per terminare: ");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it-IT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it-IT" sz="14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utente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exit(0);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//CLEAN OUT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61497B5F-8AC9-41DD-9556-CE541164DABF}"/>
              </a:ext>
            </a:extLst>
          </p:cNvPr>
          <p:cNvSpPr/>
          <p:nvPr/>
        </p:nvSpPr>
        <p:spPr>
          <a:xfrm>
            <a:off x="9409862" y="9944100"/>
            <a:ext cx="37338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Gethostbyname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: 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Abbiamo bisogno di un aiuto per passare dall’IP al nome di dominio e viceversa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18CD96A8-A6A0-43C0-B03E-0088CF34F9A9}"/>
              </a:ext>
            </a:extLst>
          </p:cNvPr>
          <p:cNvSpPr/>
          <p:nvPr/>
        </p:nvSpPr>
        <p:spPr>
          <a:xfrm>
            <a:off x="-1721016" y="3593335"/>
            <a:ext cx="1678686" cy="1600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A questo punto posso fare la 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sendTo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di 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request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: devo specificare la dimensione!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E92382E3-D0A9-4153-96F0-1A9FB00BDD2E}"/>
              </a:ext>
            </a:extLst>
          </p:cNvPr>
          <p:cNvSpPr/>
          <p:nvPr/>
        </p:nvSpPr>
        <p:spPr>
          <a:xfrm>
            <a:off x="-1219200" y="8229600"/>
            <a:ext cx="1678686" cy="2057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Poi aspetto  il risultato: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faccio la </a:t>
            </a:r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receiveFrom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: 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devo inserire l’indirizzo di 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ris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e la sua dimensione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37DBC6EE-F1C8-4DFC-B919-46E3AFCE1FF3}"/>
              </a:ext>
            </a:extLst>
          </p:cNvPr>
          <p:cNvSpPr/>
          <p:nvPr/>
        </p:nvSpPr>
        <p:spPr>
          <a:xfrm>
            <a:off x="8856579" y="8667476"/>
            <a:ext cx="3505200" cy="13560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Si dice che 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UDP non ha controllo di flusso:</a:t>
            </a:r>
            <a:b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</a:b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il cliente non saprà mai se il datagramma è arrivato al server a meno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chenon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faccia una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receiveFrom</a:t>
            </a:r>
            <a:endParaRPr lang="it-IT" sz="14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20935062-2D6F-40EE-B337-F5FCD32B839A}"/>
              </a:ext>
            </a:extLst>
          </p:cNvPr>
          <p:cNvSpPr/>
          <p:nvPr/>
        </p:nvSpPr>
        <p:spPr>
          <a:xfrm>
            <a:off x="9186330" y="3041636"/>
            <a:ext cx="1752600" cy="4059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In caso di nome file con spazi:</a:t>
            </a:r>
            <a:endParaRPr lang="it-IT" sz="1400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FE56B309-FC45-4CD8-BD69-89C647D50E69}"/>
              </a:ext>
            </a:extLst>
          </p:cNvPr>
          <p:cNvSpPr/>
          <p:nvPr/>
        </p:nvSpPr>
        <p:spPr>
          <a:xfrm>
            <a:off x="9442464" y="776923"/>
            <a:ext cx="37338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ClientDatagram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: (filtro) utente passa </a:t>
            </a:r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nomeFile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remoto, e manda al server, poi riceve la lunghezza della parola più lunga</a:t>
            </a:r>
            <a:endParaRPr lang="it-IT" sz="14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5523A533-DE46-4C0A-94A7-71C6CB79C824}"/>
              </a:ext>
            </a:extLst>
          </p:cNvPr>
          <p:cNvSpPr/>
          <p:nvPr/>
        </p:nvSpPr>
        <p:spPr>
          <a:xfrm>
            <a:off x="9258300" y="1582765"/>
            <a:ext cx="3103479" cy="13388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/*Struttura di una richiesta*/</a:t>
            </a:r>
          </a:p>
          <a:p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typedef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struct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{</a:t>
            </a:r>
          </a:p>
          <a:p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char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nomeFile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[MAX_NOMEFILE];</a:t>
            </a:r>
          </a:p>
          <a:p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}</a:t>
            </a:r>
            <a:r>
              <a:rPr lang="it-IT" sz="1400" b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Request</a:t>
            </a:r>
            <a:r>
              <a:rPr lang="it-IT" sz="14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;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5453E0C6-8DF6-432C-8F95-04C15730238E}"/>
              </a:ext>
            </a:extLst>
          </p:cNvPr>
          <p:cNvSpPr/>
          <p:nvPr/>
        </p:nvSpPr>
        <p:spPr>
          <a:xfrm>
            <a:off x="9186330" y="3511636"/>
            <a:ext cx="4572000" cy="17635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La funzione 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gets</a:t>
            </a:r>
            <a:r>
              <a:rPr lang="it-IT" sz="1400" b="1" i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() 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acquisisce una stringa da tastiera, fino alla fine, compresi eventuali spazi e il ritorno a capo che trasforma nel carattere terminatore (\0)</a:t>
            </a:r>
          </a:p>
          <a:p>
            <a:pPr algn="l"/>
            <a:endParaRPr lang="it-IT" sz="14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algn="l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In caso di successo, la funzione restituisce la stringa letta, altrimenti NULL..</a:t>
            </a:r>
          </a:p>
          <a:p>
            <a:pPr algn="l"/>
            <a:endParaRPr lang="it-IT" sz="1400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9FF065D9-04C8-4481-BFC3-8BD525EF6F46}"/>
              </a:ext>
            </a:extLst>
          </p:cNvPr>
          <p:cNvSpPr/>
          <p:nvPr/>
        </p:nvSpPr>
        <p:spPr>
          <a:xfrm>
            <a:off x="9372600" y="5339262"/>
            <a:ext cx="4572000" cy="35639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char a;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while((read(0, &amp;a, </a:t>
            </a:r>
            <a:r>
              <a:rPr lang="en-US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(char)))&gt;0){  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   int </a:t>
            </a:r>
            <a:r>
              <a:rPr lang="en-US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    while((read(0, &amp;c, </a:t>
            </a:r>
            <a:r>
              <a:rPr lang="en-US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(char)))&gt;0){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            if(c!='\n'){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                </a:t>
            </a:r>
            <a:r>
              <a:rPr lang="en-US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req.nomeFile</a:t>
            </a:r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]=c;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                </a:t>
            </a:r>
            <a:r>
              <a:rPr lang="en-US" sz="1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            }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        } 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}</a:t>
            </a:r>
          </a:p>
          <a:p>
            <a:pPr algn="l"/>
            <a:r>
              <a:rPr lang="en-US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</a:p>
          <a:p>
            <a:pPr algn="l"/>
            <a:endParaRPr lang="it-IT" sz="1400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481FDA-83EA-4385-9C49-4324C74795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64" y="2209800"/>
            <a:ext cx="711794" cy="71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9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1872" y="183603"/>
            <a:ext cx="639699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it-IT" dirty="0" err="1"/>
              <a:t>ServerDatagram</a:t>
            </a:r>
            <a:endParaRPr lang="en-US" i="1" dirty="0"/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618540" y="6433732"/>
            <a:ext cx="15150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141929" y="6433731"/>
            <a:ext cx="259778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3</a:t>
            </a:r>
            <a:endParaRPr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719C8E-222F-4B12-9EF5-77FBF187966C}"/>
              </a:ext>
            </a:extLst>
          </p:cNvPr>
          <p:cNvSpPr txBox="1"/>
          <p:nvPr/>
        </p:nvSpPr>
        <p:spPr>
          <a:xfrm>
            <a:off x="235526" y="710293"/>
            <a:ext cx="8672945" cy="569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CONTROLLO ARGOMENTI, INIZIALIZZAZIONE INDIRIZZO SERVER, CREAZIONE,SETAGGIO OPZIONI E CONNESSIONE SOCKET */</a:t>
            </a: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for(;;){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CICLO DI RICEZIONE RICHIESTE */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sockaddr_in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recvfrom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0, 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)&lt;0){/*errore*/}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=open(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nomeFile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O_RDONLY)) &lt; 0){/*errore*/}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else{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())&lt;0){/*errore*/} 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else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==0){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//processo figlio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&amp;c,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)))) {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&lt;0){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/*invio al client messaggio di errore*/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=-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0, 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	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)&lt;0){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/*errore*/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 != ' ' &amp;&amp; c!='\n’)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else{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}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//fine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it-IT" sz="14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htonl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0,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sockaddr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*)&amp;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cliaddr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				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)&lt;0){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/*errore*/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it-IT" sz="14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//fine figlio!</a:t>
            </a:r>
            <a:endParaRPr lang="it-IT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 else{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/*codice padre*/</a:t>
            </a:r>
            <a:r>
              <a:rPr lang="it-IT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//for, demone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6BBA7243-639A-4140-BED7-D3F68188C49B}"/>
              </a:ext>
            </a:extLst>
          </p:cNvPr>
          <p:cNvSpPr/>
          <p:nvPr/>
        </p:nvSpPr>
        <p:spPr>
          <a:xfrm>
            <a:off x="6164039" y="16078200"/>
            <a:ext cx="2276782" cy="18198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Modifico il comportamento della 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voglio che la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sia senza controllo di unicità di associazione</a:t>
            </a:r>
          </a:p>
          <a:p>
            <a:pPr algn="ctr"/>
            <a:endParaRPr lang="it-IT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6BB6B05-1E4E-4BC9-81D5-D79124FA314C}"/>
              </a:ext>
            </a:extLst>
          </p:cNvPr>
          <p:cNvSpPr/>
          <p:nvPr/>
        </p:nvSpPr>
        <p:spPr>
          <a:xfrm>
            <a:off x="2438400" y="20479399"/>
            <a:ext cx="6002421" cy="11614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recvfrom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riceve una </a:t>
            </a:r>
            <a:r>
              <a:rPr lang="it-IT" sz="14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richiesta senza connessione </a:t>
            </a:r>
            <a:b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(senza specificare da chi, non c'è il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randez-vous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-associano una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 ogni richiesta</a:t>
            </a:r>
            <a:b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delego ad un figlio, padre fa subito un'altra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recvfrom</a:t>
            </a:r>
            <a:endParaRPr lang="it-IT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A88AA994-66B0-40E6-A307-8AEBD724DA14}"/>
              </a:ext>
            </a:extLst>
          </p:cNvPr>
          <p:cNvSpPr/>
          <p:nvPr/>
        </p:nvSpPr>
        <p:spPr>
          <a:xfrm>
            <a:off x="6503974" y="26136600"/>
            <a:ext cx="2256740" cy="1905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Mando comunque l’esito al cliente!</a:t>
            </a:r>
          </a:p>
          <a:p>
            <a:pPr algn="l"/>
            <a:r>
              <a:rPr lang="it-IT" sz="14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</a:t>
            </a:r>
            <a:r>
              <a:rPr lang="it-IT" sz="14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=-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</a:t>
            </a:r>
            <a:r>
              <a:rPr lang="it-IT" sz="14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il valore è negativo significa che la lettura non è stata completata, ma fornisco comunque l’informazione.</a:t>
            </a:r>
            <a:endParaRPr lang="it-IT" sz="140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41A6D662-94BC-424F-B952-DD0ED4C77905}"/>
              </a:ext>
            </a:extLst>
          </p:cNvPr>
          <p:cNvSpPr/>
          <p:nvPr/>
        </p:nvSpPr>
        <p:spPr>
          <a:xfrm>
            <a:off x="2506463" y="33070800"/>
            <a:ext cx="2032078" cy="9525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Invio al cliente l’informazione sulla lunghezza trovata</a:t>
            </a:r>
            <a:endParaRPr lang="it-IT" sz="1400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4B32562-18C8-4F94-9613-04B6A759EF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7319">
            <a:off x="253944" y="1491499"/>
            <a:ext cx="876216" cy="8762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D07DC75-4ADA-415A-96CA-56B30450BA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05" y="3048305"/>
            <a:ext cx="837895" cy="83789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D05DF9B-844C-4E93-B969-3F8DC55CEA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15" y="4038600"/>
            <a:ext cx="772385" cy="77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6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1872" y="183603"/>
            <a:ext cx="639699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en-US" dirty="0"/>
              <a:t>  </a:t>
            </a:r>
            <a:r>
              <a:rPr lang="en-US" dirty="0" err="1"/>
              <a:t>ClientStream</a:t>
            </a:r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618540" y="6433732"/>
            <a:ext cx="17436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141929" y="6433731"/>
            <a:ext cx="259778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3</a:t>
            </a:r>
            <a:endParaRPr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719C8E-222F-4B12-9EF5-77FBF187966C}"/>
              </a:ext>
            </a:extLst>
          </p:cNvPr>
          <p:cNvSpPr txBox="1"/>
          <p:nvPr/>
        </p:nvSpPr>
        <p:spPr>
          <a:xfrm>
            <a:off x="235526" y="1066800"/>
            <a:ext cx="8672945" cy="4832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CLIENT SETUP: CONTROLLO ARGOMENTI, INIZIALIZZAZIONE INDIRIZZO SERVER, VERIFICA INTERO, VERIFICA PORT e HOST 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it-IT" sz="14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CORPO DEL CLIENT:</a:t>
            </a:r>
          </a:p>
          <a:p>
            <a:pPr algn="l"/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//INTERAZIONE UTENTE: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l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("[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ClientStream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Inserire nome file remoto, EOF per terminare: \n");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do{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//client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cicla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fino a che il cliente non immette EOF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req.nomeFile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open(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req.nomeFile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O_RDONLY)) &lt; 0){/*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*/}</a:t>
            </a:r>
          </a:p>
          <a:p>
            <a:pPr algn="l"/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//conto il numero di righe che il file contiene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tot_righe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))&gt;0 )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=='\n')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tot_righe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tot_righe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("[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ClientStream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Inserire numero riga da eliminare e premere invio:\n");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((ok=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&amp;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req.num_riga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)!=1)){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/*errore e svuoto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req.num_riga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&lt;=0 &amp;&amp;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req.num_riga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tot_righe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/*errore*/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B5B39E2-1C8F-436A-90DA-FE9BE7EDB17D}"/>
              </a:ext>
            </a:extLst>
          </p:cNvPr>
          <p:cNvSpPr/>
          <p:nvPr/>
        </p:nvSpPr>
        <p:spPr>
          <a:xfrm>
            <a:off x="4571999" y="10911460"/>
            <a:ext cx="3926586" cy="2133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Passando 0 ci leghiamo ad un qualsiasi indirizzo libero:</a:t>
            </a:r>
          </a:p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Settiamo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 0 </a:t>
            </a:r>
          </a:p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(il Sistema operativo assegnerà al client la prima porta disponibile dopo la prima pagina della memoria)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81AF25E1-9215-4D65-896B-CA0AFA9605A0}"/>
              </a:ext>
            </a:extLst>
          </p:cNvPr>
          <p:cNvSpPr/>
          <p:nvPr/>
        </p:nvSpPr>
        <p:spPr>
          <a:xfrm>
            <a:off x="3273533" y="21336000"/>
            <a:ext cx="5184667" cy="1066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L’utente fornisce  nome file e numero linea da eliminare</a:t>
            </a:r>
          </a:p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Assumiamo che la richiesta avvenga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 passaggi diversi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946767AA-5955-45AF-821D-C2843F0D1A41}"/>
              </a:ext>
            </a:extLst>
          </p:cNvPr>
          <p:cNvSpPr/>
          <p:nvPr/>
        </p:nvSpPr>
        <p:spPr>
          <a:xfrm>
            <a:off x="383515" y="21453969"/>
            <a:ext cx="2730011" cy="1295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è sospensiva, prende in input il nome del file passato, se invece viene passato EOF termina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C11A7F3-4D91-4DD8-9DB6-EEAEFB2E1FB0}"/>
              </a:ext>
            </a:extLst>
          </p:cNvPr>
          <p:cNvSpPr/>
          <p:nvPr/>
        </p:nvSpPr>
        <p:spPr>
          <a:xfrm>
            <a:off x="2894068" y="24190738"/>
            <a:ext cx="5184667" cy="1066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acquisisce una stringa da tastiera compresi eventuali spazi e ritorno a capo, occorre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fornire il terminatore di stringa 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AC3F10-BED6-4C28-93E3-B45D18C25153}"/>
              </a:ext>
            </a:extLst>
          </p:cNvPr>
          <p:cNvSpPr/>
          <p:nvPr/>
        </p:nvSpPr>
        <p:spPr>
          <a:xfrm>
            <a:off x="383515" y="30175200"/>
            <a:ext cx="1902485" cy="1905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Chiedo all'utente le righe da eliminare:</a:t>
            </a:r>
          </a:p>
          <a:p>
            <a:pPr algn="ctr"/>
            <a:r>
              <a:rPr lang="it-IT" sz="16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righe partono da indice 1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14098CE2-1CB0-49D7-AD8F-1D0206F28DAF}"/>
              </a:ext>
            </a:extLst>
          </p:cNvPr>
          <p:cNvSpPr/>
          <p:nvPr/>
        </p:nvSpPr>
        <p:spPr>
          <a:xfrm>
            <a:off x="2707537" y="31189742"/>
            <a:ext cx="2505660" cy="1905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nell'implementazione della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l'input contiene PRIMA dell'intero altri caratteri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32BBA161-AF5B-46CE-B48C-31B0B1591EC3}"/>
              </a:ext>
            </a:extLst>
          </p:cNvPr>
          <p:cNvSpPr/>
          <p:nvPr/>
        </p:nvSpPr>
        <p:spPr>
          <a:xfrm>
            <a:off x="6414155" y="3482846"/>
            <a:ext cx="2494316" cy="12519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algn="l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nomeFile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[MAX_LENGTH];</a:t>
            </a:r>
          </a:p>
          <a:p>
            <a:pPr algn="l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long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num_riga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0C636D-67D3-4D5D-9ACE-46835852EB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580" y="2501261"/>
            <a:ext cx="711794" cy="711794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08C3FA34-F422-4749-AA7C-97878E4C93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0"/>
            <a:ext cx="798843" cy="798843"/>
          </a:xfrm>
          <a:prstGeom prst="rect">
            <a:avLst/>
          </a:prstGeom>
        </p:spPr>
      </p:pic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B41AFA45-3898-4D06-8C9D-3671DAAB03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0" y="5145667"/>
            <a:ext cx="711794" cy="71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1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1872" y="183603"/>
            <a:ext cx="639699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en-US" i="1" dirty="0"/>
              <a:t>  </a:t>
            </a:r>
            <a:r>
              <a:rPr lang="en-US" i="1" dirty="0" err="1"/>
              <a:t>ClientStream</a:t>
            </a:r>
            <a:endParaRPr lang="en-US" i="1" dirty="0"/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618540" y="6433732"/>
            <a:ext cx="17436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141929" y="6433731"/>
            <a:ext cx="259778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3</a:t>
            </a:r>
            <a:endParaRPr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719C8E-222F-4B12-9EF5-77FBF187966C}"/>
              </a:ext>
            </a:extLst>
          </p:cNvPr>
          <p:cNvSpPr txBox="1"/>
          <p:nvPr/>
        </p:nvSpPr>
        <p:spPr>
          <a:xfrm>
            <a:off x="235526" y="1066800"/>
            <a:ext cx="8672945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CREAZIONE SOCKET e Operazione di BIND implicita nella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/*INVIO File e riga da eliminare*/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req.num_riga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(long));</a:t>
            </a:r>
            <a:endParaRPr lang="it-IT" sz="14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("Client: stampo e invio file da ordinare\n");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lseek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SEEK_SET, 0);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DIM_BUFF))&gt;0) </a:t>
            </a:r>
            <a:r>
              <a:rPr lang="it-IT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,buff,nread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it-IT" sz="14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(sd,1);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/* Chiusura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spedizione -&gt; invio dell'EOF */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/*RICEZIONE File*/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open(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req.nomeFile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O_TRUNC|O_WRONLY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&lt; 0){/*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*/}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sd,buff,DIM_BUFF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))&gt;0){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(1,buff,nread);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fd,buff,nread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/* Chiusura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ricezione */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("\n[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ClientStream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Inserisci 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nomefile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remoto, EOF per terminare: \n"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req.nomeFile</a:t>
            </a:r>
            <a:r>
              <a:rPr lang="it-IT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)!=EOF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terminazione classe Client stream*/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B5B39E2-1C8F-436A-90DA-FE9BE7EDB17D}"/>
              </a:ext>
            </a:extLst>
          </p:cNvPr>
          <p:cNvSpPr/>
          <p:nvPr/>
        </p:nvSpPr>
        <p:spPr>
          <a:xfrm>
            <a:off x="4571999" y="10911460"/>
            <a:ext cx="3926586" cy="2133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Passando 0 ci leghiamo ad un qualsiasi indirizzo libero:</a:t>
            </a:r>
          </a:p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Settiamo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 0 </a:t>
            </a:r>
          </a:p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(il Sistema operativo assegnerà al client la prima porta disponibile dopo la prima pagina della memoria)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81AF25E1-9215-4D65-896B-CA0AFA9605A0}"/>
              </a:ext>
            </a:extLst>
          </p:cNvPr>
          <p:cNvSpPr/>
          <p:nvPr/>
        </p:nvSpPr>
        <p:spPr>
          <a:xfrm>
            <a:off x="3273533" y="21336000"/>
            <a:ext cx="5184667" cy="1066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L’utente fornisce  nome file e numero linea da eliminare</a:t>
            </a:r>
          </a:p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Assumiamo che la richiesta avvenga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 passaggi diversi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946767AA-5955-45AF-821D-C2843F0D1A41}"/>
              </a:ext>
            </a:extLst>
          </p:cNvPr>
          <p:cNvSpPr/>
          <p:nvPr/>
        </p:nvSpPr>
        <p:spPr>
          <a:xfrm>
            <a:off x="383515" y="21453969"/>
            <a:ext cx="2730011" cy="1295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è sospensiva, prende in input il nome del file passato, se invece viene passato EOF termina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C11A7F3-4D91-4DD8-9DB6-EEAEFB2E1FB0}"/>
              </a:ext>
            </a:extLst>
          </p:cNvPr>
          <p:cNvSpPr/>
          <p:nvPr/>
        </p:nvSpPr>
        <p:spPr>
          <a:xfrm>
            <a:off x="2894068" y="24190738"/>
            <a:ext cx="5184667" cy="1066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acquisisce una stringa da tastiera compresi eventuali spazi e ritorno a capo, occorre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fornire il terminatore di stringa 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CAC3F10-BED6-4C28-93E3-B45D18C25153}"/>
              </a:ext>
            </a:extLst>
          </p:cNvPr>
          <p:cNvSpPr/>
          <p:nvPr/>
        </p:nvSpPr>
        <p:spPr>
          <a:xfrm>
            <a:off x="383515" y="30175200"/>
            <a:ext cx="1902485" cy="1905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Chiedo all'utente le righe da eliminare:</a:t>
            </a:r>
          </a:p>
          <a:p>
            <a:pPr algn="ctr"/>
            <a:r>
              <a:rPr lang="it-IT" sz="1600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righe partono da indice 1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14098CE2-1CB0-49D7-AD8F-1D0206F28DAF}"/>
              </a:ext>
            </a:extLst>
          </p:cNvPr>
          <p:cNvSpPr/>
          <p:nvPr/>
        </p:nvSpPr>
        <p:spPr>
          <a:xfrm>
            <a:off x="2707537" y="31189742"/>
            <a:ext cx="2505660" cy="1905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nell'implementazione della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l'input contiene PRIMA dell'intero altri caratteri</a:t>
            </a:r>
          </a:p>
        </p:txBody>
      </p:sp>
      <p:pic>
        <p:nvPicPr>
          <p:cNvPr id="22" name="Immagine 21" descr="Immagine che contiene testo, cielo&#10;&#10;Descrizione generata automaticamente">
            <a:extLst>
              <a:ext uri="{FF2B5EF4-FFF2-40B4-BE49-F238E27FC236}">
                <a16:creationId xmlns:a16="http://schemas.microsoft.com/office/drawing/2014/main" id="{42A764D3-7C02-43C3-8173-8765FDC56A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83" y="3550472"/>
            <a:ext cx="500217" cy="50021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5684CC66-E43E-411A-A7FD-0D2FC668DD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74" y="1447800"/>
            <a:ext cx="572426" cy="572426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43C220-617E-4F14-904C-27D5A46E5D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2" y="4370085"/>
            <a:ext cx="588818" cy="588818"/>
          </a:xfrm>
          <a:prstGeom prst="rect">
            <a:avLst/>
          </a:prstGeom>
        </p:spPr>
      </p:pic>
      <p:pic>
        <p:nvPicPr>
          <p:cNvPr id="20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8E3BAE9A-7557-40D9-A56B-22369C6E780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7" y="2395039"/>
            <a:ext cx="560062" cy="56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8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1872" y="183603"/>
            <a:ext cx="6396990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it-IT" dirty="0" err="1"/>
              <a:t>ServerStream</a:t>
            </a:r>
            <a:r>
              <a:rPr lang="it-IT" dirty="0"/>
              <a:t>:</a:t>
            </a:r>
            <a:endParaRPr lang="en-US" i="1" dirty="0"/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618540" y="6433732"/>
            <a:ext cx="15912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141929" y="6433731"/>
            <a:ext cx="259778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3</a:t>
            </a:r>
            <a:endParaRPr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719C8E-222F-4B12-9EF5-77FBF187966C}"/>
              </a:ext>
            </a:extLst>
          </p:cNvPr>
          <p:cNvSpPr txBox="1"/>
          <p:nvPr/>
        </p:nvSpPr>
        <p:spPr>
          <a:xfrm>
            <a:off x="235526" y="689511"/>
            <a:ext cx="8672945" cy="569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controllo argomenti, inizializzazione indirizzo server, settaggi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d'ascolto*/</a:t>
            </a:r>
          </a:p>
          <a:p>
            <a:pPr algn="l"/>
            <a:endParaRPr lang="it-IT" sz="14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for(;;){</a:t>
            </a:r>
          </a:p>
          <a:p>
            <a:pPr algn="l"/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//settaggio con la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()==0){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figlio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c;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riga_corrente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</a:p>
          <a:p>
            <a:pPr algn="l"/>
            <a:endParaRPr lang="it-IT" sz="14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conn_sd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num_riga,sizeof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)))&lt;0){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conn_sd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&amp;c,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)))){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num_riga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riga_corrente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  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conn_sd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c,sizeof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))&lt;0){/*errore*/}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(c=='\n’)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riga_corrente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//fine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lettura carattere</a:t>
            </a:r>
          </a:p>
          <a:p>
            <a:endParaRPr lang="it-IT" sz="1400" b="1" i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conn_sd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);//chiudo l'output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exit(EXIT_SUCCESS);</a:t>
            </a:r>
          </a:p>
          <a:p>
            <a:pPr algn="l"/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}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//fine figlio!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fine ciclo for infinito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conn_sd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padre chiude </a:t>
            </a:r>
            <a:r>
              <a:rPr lang="it-IT" sz="1400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it-IT" sz="1400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 connessione non di ascolto</a:t>
            </a:r>
          </a:p>
          <a:p>
            <a:pPr algn="l"/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D782B036-2CC5-4AA3-8090-8DF37B48B4C0}"/>
              </a:ext>
            </a:extLst>
          </p:cNvPr>
          <p:cNvSpPr/>
          <p:nvPr/>
        </p:nvSpPr>
        <p:spPr>
          <a:xfrm>
            <a:off x="3219157" y="15468600"/>
            <a:ext cx="4913541" cy="18287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 sarà l’indicazione in ADDR_ANY di tutti i clienti </a:t>
            </a:r>
            <a:b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 già bene per qualsiasi big o </a:t>
            </a:r>
            <a:r>
              <a:rPr lang="it-IT" sz="16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little</a:t>
            </a: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indian</a:t>
            </a: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perché comunque la giriamo è uguale dato che sono tutti 0 o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tuitti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1)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69D0DDA9-660B-4FAD-B8EE-D4D81E5D50E3}"/>
              </a:ext>
            </a:extLst>
          </p:cNvPr>
          <p:cNvSpPr/>
          <p:nvPr/>
        </p:nvSpPr>
        <p:spPr>
          <a:xfrm>
            <a:off x="3620425" y="22021800"/>
            <a:ext cx="3048000" cy="10806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AGGANCIO GESTORE PER EVITARE FIGLI ZOMBIE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8C261820-B39B-48C4-95EC-719F8B7BBF47}"/>
              </a:ext>
            </a:extLst>
          </p:cNvPr>
          <p:cNvSpPr/>
          <p:nvPr/>
        </p:nvSpPr>
        <p:spPr>
          <a:xfrm>
            <a:off x="4803589" y="25353821"/>
            <a:ext cx="3200400" cy="1219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it-IT" sz="16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puo'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essere </a:t>
            </a: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interrotta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dai segnali inviati dai figli alla loro terminazione. Tale situazione va gestita opportunamente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2A75C5A5-2FAD-4D2B-9F44-8ECDED60541E}"/>
              </a:ext>
            </a:extLst>
          </p:cNvPr>
          <p:cNvSpPr/>
          <p:nvPr/>
        </p:nvSpPr>
        <p:spPr>
          <a:xfrm>
            <a:off x="930812" y="34899600"/>
            <a:ext cx="1854496" cy="1447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Leggo carattere a carattere perché cerco '\n'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8A2199ED-1347-4589-963F-8B9112352E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994" y="3689022"/>
            <a:ext cx="685800" cy="685800"/>
          </a:xfrm>
          <a:prstGeom prst="rect">
            <a:avLst/>
          </a:prstGeom>
        </p:spPr>
      </p:pic>
      <p:pic>
        <p:nvPicPr>
          <p:cNvPr id="17" name="Immagine 16" descr="Immagine che contiene testo, cielo&#10;&#10;Descrizione generata automaticamente">
            <a:extLst>
              <a:ext uri="{FF2B5EF4-FFF2-40B4-BE49-F238E27FC236}">
                <a16:creationId xmlns:a16="http://schemas.microsoft.com/office/drawing/2014/main" id="{A89B72EE-4DE5-46E9-9479-9CB0170612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168" y="2868358"/>
            <a:ext cx="572426" cy="572426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3D8FB188-ACDE-42FE-A6AA-88E4063C8C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64" y="1821423"/>
            <a:ext cx="837895" cy="83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0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4B252-D16C-4E1E-8162-13EF7C63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88340"/>
            <a:ext cx="7127874" cy="492443"/>
          </a:xfrm>
        </p:spPr>
        <p:txBody>
          <a:bodyPr/>
          <a:lstStyle/>
          <a:p>
            <a:pPr algn="l"/>
            <a:r>
              <a:rPr lang="it-IT" dirty="0"/>
              <a:t>Esempio di esecuzione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B0B4896-DA87-4BB1-91F6-AE5D8EE39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172" y="1305890"/>
            <a:ext cx="8715654" cy="615553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2F9E38-7305-4684-B8EC-C5729F750BE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960367" y="6433732"/>
            <a:ext cx="1239520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it-IT" spc="-5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60632C-7E6E-4CEB-94E5-52C01670CC6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1591260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564370-BA07-4E90-B3D4-FC6BDEBB3F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172200" y="6414289"/>
            <a:ext cx="2597784" cy="443711"/>
          </a:xfrm>
        </p:spPr>
        <p:txBody>
          <a:bodyPr/>
          <a:lstStyle/>
          <a:p>
            <a:pPr marL="12700" algn="r">
              <a:spcBef>
                <a:spcPts val="105"/>
              </a:spcBef>
            </a:pPr>
            <a:r>
              <a:rPr lang="it-IT" dirty="0"/>
              <a:t>Esercitazione 3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D96FE44-4B2A-4E13-8DCD-516E786A1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90" y="1427179"/>
            <a:ext cx="6518274" cy="263811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B8DD436-EF52-4D8B-99CF-81D03FDDC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55219"/>
            <a:ext cx="7687260" cy="186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9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9567" y="252083"/>
            <a:ext cx="774486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Conclusioni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618540" y="6433732"/>
            <a:ext cx="14388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2 Novembre 2021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315941" y="6418465"/>
            <a:ext cx="259778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3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A85EDE79-2916-4F0C-A944-E29C62C97FB8}"/>
              </a:ext>
            </a:extLst>
          </p:cNvPr>
          <p:cNvSpPr/>
          <p:nvPr/>
        </p:nvSpPr>
        <p:spPr>
          <a:xfrm>
            <a:off x="762001" y="1295400"/>
            <a:ext cx="7530033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Server </a:t>
            </a:r>
            <a:r>
              <a:rPr lang="en-US" sz="1600" b="1" i="1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parallelo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importanza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gestire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le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chiusure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degli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opportuni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socket descriptor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tra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padre e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figlio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;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6CE9B038-94E6-4DC8-906D-AEE200D1C714}"/>
              </a:ext>
            </a:extLst>
          </p:cNvPr>
          <p:cNvSpPr/>
          <p:nvPr/>
        </p:nvSpPr>
        <p:spPr>
          <a:xfrm>
            <a:off x="762000" y="2455957"/>
            <a:ext cx="7504467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Importanza della gestione di eventuali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fallimenti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delle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primitive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di connessione</a:t>
            </a:r>
            <a:endParaRPr lang="en-US" sz="1600" b="1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Rettangolo con angoli arrotondati 10">
            <a:extLst>
              <a:ext uri="{FF2B5EF4-FFF2-40B4-BE49-F238E27FC236}">
                <a16:creationId xmlns:a16="http://schemas.microsoft.com/office/drawing/2014/main" id="{F3FEE2A9-9CBB-40C2-889D-428BB00E8C16}"/>
              </a:ext>
            </a:extLst>
          </p:cNvPr>
          <p:cNvSpPr/>
          <p:nvPr/>
        </p:nvSpPr>
        <p:spPr>
          <a:xfrm>
            <a:off x="776379" y="4827615"/>
            <a:ext cx="7504467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Necessario l’uso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ottimizzato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ridotto delle risorse, soprattutto quando si lavora nel distribuito</a:t>
            </a:r>
          </a:p>
        </p:txBody>
      </p:sp>
      <p:sp>
        <p:nvSpPr>
          <p:cNvPr id="15" name="Rettangolo con angoli arrotondati 10">
            <a:extLst>
              <a:ext uri="{FF2B5EF4-FFF2-40B4-BE49-F238E27FC236}">
                <a16:creationId xmlns:a16="http://schemas.microsoft.com/office/drawing/2014/main" id="{CC42C93B-D371-4FE4-928F-7FE20FC5C557}"/>
              </a:ext>
            </a:extLst>
          </p:cNvPr>
          <p:cNvSpPr/>
          <p:nvPr/>
        </p:nvSpPr>
        <p:spPr>
          <a:xfrm>
            <a:off x="762002" y="3634295"/>
            <a:ext cx="7504467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sz="1600" b="1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Nel Server Stream 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non è stato possibile fare una lettura bufferizzata da file perché abbiamo dovuto </a:t>
            </a: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discriminare le righe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, al fine di trovare quella da eliminare.</a:t>
            </a:r>
            <a:endParaRPr lang="it-IT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1600" b="1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235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1566</TotalTime>
  <Words>2084</Words>
  <Application>Microsoft Office PowerPoint</Application>
  <PresentationFormat>Presentazione su schermo (4:3)</PresentationFormat>
  <Paragraphs>228</Paragraphs>
  <Slides>9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Arial</vt:lpstr>
      <vt:lpstr>Arial MT</vt:lpstr>
      <vt:lpstr>Arial Nova Cond</vt:lpstr>
      <vt:lpstr>Calibri</vt:lpstr>
      <vt:lpstr>Courier New</vt:lpstr>
      <vt:lpstr>Tahoma</vt:lpstr>
      <vt:lpstr>Office Theme</vt:lpstr>
      <vt:lpstr>Presentazione dell’esercitazione 3</vt:lpstr>
      <vt:lpstr>Obiettivi</vt:lpstr>
      <vt:lpstr>ClientDatagram:</vt:lpstr>
      <vt:lpstr>ServerDatagram</vt:lpstr>
      <vt:lpstr>  ClientStream</vt:lpstr>
      <vt:lpstr>  ClientStream</vt:lpstr>
      <vt:lpstr>ServerStream:</vt:lpstr>
      <vt:lpstr>Esempio di esecuzione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 LS</dc:title>
  <dc:creator>Antonio Corradi</dc:creator>
  <cp:lastModifiedBy>Caterina Leonelli - caterina.leonelli2@studio.unibo.it</cp:lastModifiedBy>
  <cp:revision>182</cp:revision>
  <cp:lastPrinted>2021-10-11T21:19:59Z</cp:lastPrinted>
  <dcterms:created xsi:type="dcterms:W3CDTF">2021-10-09T11:01:11Z</dcterms:created>
  <dcterms:modified xsi:type="dcterms:W3CDTF">2021-11-02T09:27:33Z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2021-10-09T00:00:00Z</vt:filetime>
  </property>
</Properties>
</file>