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handoutMasterIdLst>
    <p:handoutMasterId r:id="rId13"/>
  </p:handoutMasterIdLst>
  <p:sldIdLst>
    <p:sldId id="256" r:id="rId2"/>
    <p:sldId id="290" r:id="rId3"/>
    <p:sldId id="315" r:id="rId4"/>
    <p:sldId id="295" r:id="rId5"/>
    <p:sldId id="317" r:id="rId6"/>
    <p:sldId id="294" r:id="rId7"/>
    <p:sldId id="316" r:id="rId8"/>
    <p:sldId id="314" r:id="rId9"/>
    <p:sldId id="318" r:id="rId10"/>
    <p:sldId id="292" r:id="rId11"/>
  </p:sldIdLst>
  <p:sldSz cx="9144000" cy="6858000" type="screen4x3"/>
  <p:notesSz cx="10234613" cy="7104063"/>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E40"/>
    <a:srgbClr val="7099C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68155" autoAdjust="0"/>
  </p:normalViewPr>
  <p:slideViewPr>
    <p:cSldViewPr>
      <p:cViewPr varScale="1">
        <p:scale>
          <a:sx n="77" d="100"/>
          <a:sy n="77" d="100"/>
        </p:scale>
        <p:origin x="2610" y="54"/>
      </p:cViewPr>
      <p:guideLst>
        <p:guide orient="horz" pos="2880"/>
        <p:guide pos="216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a:extLst>
              <a:ext uri="{FF2B5EF4-FFF2-40B4-BE49-F238E27FC236}">
                <a16:creationId xmlns:a16="http://schemas.microsoft.com/office/drawing/2014/main" id="{B7819806-CAA9-4138-B2B2-17FF9C9EC7F2}"/>
              </a:ext>
            </a:extLst>
          </p:cNvPr>
          <p:cNvSpPr>
            <a:spLocks noGrp="1"/>
          </p:cNvSpPr>
          <p:nvPr>
            <p:ph type="hdr" sz="quarter"/>
          </p:nvPr>
        </p:nvSpPr>
        <p:spPr>
          <a:xfrm>
            <a:off x="0" y="0"/>
            <a:ext cx="4434999" cy="356848"/>
          </a:xfrm>
          <a:prstGeom prst="rect">
            <a:avLst/>
          </a:prstGeom>
        </p:spPr>
        <p:txBody>
          <a:bodyPr vert="horz" lIns="99075" tIns="49538" rIns="99075" bIns="49538" rtlCol="0"/>
          <a:lstStyle>
            <a:lvl1pPr algn="l">
              <a:defRPr sz="1300"/>
            </a:lvl1pPr>
          </a:lstStyle>
          <a:p>
            <a:endParaRPr lang="it-IT"/>
          </a:p>
        </p:txBody>
      </p:sp>
      <p:sp>
        <p:nvSpPr>
          <p:cNvPr id="3" name="Segnaposto data 2">
            <a:extLst>
              <a:ext uri="{FF2B5EF4-FFF2-40B4-BE49-F238E27FC236}">
                <a16:creationId xmlns:a16="http://schemas.microsoft.com/office/drawing/2014/main" id="{9D6A8383-EBB9-4DBE-98F4-C4AF1ED83D89}"/>
              </a:ext>
            </a:extLst>
          </p:cNvPr>
          <p:cNvSpPr>
            <a:spLocks noGrp="1"/>
          </p:cNvSpPr>
          <p:nvPr>
            <p:ph type="dt" sz="quarter" idx="1"/>
          </p:nvPr>
        </p:nvSpPr>
        <p:spPr>
          <a:xfrm>
            <a:off x="5797838" y="0"/>
            <a:ext cx="4434999" cy="356848"/>
          </a:xfrm>
          <a:prstGeom prst="rect">
            <a:avLst/>
          </a:prstGeom>
        </p:spPr>
        <p:txBody>
          <a:bodyPr vert="horz" lIns="99075" tIns="49538" rIns="99075" bIns="49538" rtlCol="0"/>
          <a:lstStyle>
            <a:lvl1pPr algn="r">
              <a:defRPr sz="1300"/>
            </a:lvl1pPr>
          </a:lstStyle>
          <a:p>
            <a:fld id="{4C3F9558-B545-47E1-96EE-CEF875F1708D}" type="datetimeFigureOut">
              <a:rPr lang="it-IT" smtClean="0"/>
              <a:t>02/11/2021</a:t>
            </a:fld>
            <a:endParaRPr lang="it-IT"/>
          </a:p>
        </p:txBody>
      </p:sp>
      <p:sp>
        <p:nvSpPr>
          <p:cNvPr id="4" name="Segnaposto piè di pagina 3">
            <a:extLst>
              <a:ext uri="{FF2B5EF4-FFF2-40B4-BE49-F238E27FC236}">
                <a16:creationId xmlns:a16="http://schemas.microsoft.com/office/drawing/2014/main" id="{608AE3BC-19B9-44FF-AF14-141D69C52ED1}"/>
              </a:ext>
            </a:extLst>
          </p:cNvPr>
          <p:cNvSpPr>
            <a:spLocks noGrp="1"/>
          </p:cNvSpPr>
          <p:nvPr>
            <p:ph type="ftr" sz="quarter" idx="2"/>
          </p:nvPr>
        </p:nvSpPr>
        <p:spPr>
          <a:xfrm>
            <a:off x="0" y="6747216"/>
            <a:ext cx="4434999" cy="356847"/>
          </a:xfrm>
          <a:prstGeom prst="rect">
            <a:avLst/>
          </a:prstGeom>
        </p:spPr>
        <p:txBody>
          <a:bodyPr vert="horz" lIns="99075" tIns="49538" rIns="99075" bIns="49538" rtlCol="0" anchor="b"/>
          <a:lstStyle>
            <a:lvl1pPr algn="l">
              <a:defRPr sz="1300"/>
            </a:lvl1pPr>
          </a:lstStyle>
          <a:p>
            <a:endParaRPr lang="it-IT"/>
          </a:p>
        </p:txBody>
      </p:sp>
      <p:sp>
        <p:nvSpPr>
          <p:cNvPr id="5" name="Segnaposto numero diapositiva 4">
            <a:extLst>
              <a:ext uri="{FF2B5EF4-FFF2-40B4-BE49-F238E27FC236}">
                <a16:creationId xmlns:a16="http://schemas.microsoft.com/office/drawing/2014/main" id="{B3DA231E-7DD2-41AE-89EF-A41C534E80E8}"/>
              </a:ext>
            </a:extLst>
          </p:cNvPr>
          <p:cNvSpPr>
            <a:spLocks noGrp="1"/>
          </p:cNvSpPr>
          <p:nvPr>
            <p:ph type="sldNum" sz="quarter" idx="3"/>
          </p:nvPr>
        </p:nvSpPr>
        <p:spPr>
          <a:xfrm>
            <a:off x="5797838" y="6747216"/>
            <a:ext cx="4434999" cy="356847"/>
          </a:xfrm>
          <a:prstGeom prst="rect">
            <a:avLst/>
          </a:prstGeom>
        </p:spPr>
        <p:txBody>
          <a:bodyPr vert="horz" lIns="99075" tIns="49538" rIns="99075" bIns="49538" rtlCol="0" anchor="b"/>
          <a:lstStyle>
            <a:lvl1pPr algn="r">
              <a:defRPr sz="1300"/>
            </a:lvl1pPr>
          </a:lstStyle>
          <a:p>
            <a:fld id="{78410D53-8873-44A8-97BF-258C744BEB4F}" type="slidenum">
              <a:rPr lang="it-IT" smtClean="0"/>
              <a:t>‹N›</a:t>
            </a:fld>
            <a:endParaRPr lang="it-IT"/>
          </a:p>
        </p:txBody>
      </p:sp>
    </p:spTree>
    <p:extLst>
      <p:ext uri="{BB962C8B-B14F-4D97-AF65-F5344CB8AC3E}">
        <p14:creationId xmlns:p14="http://schemas.microsoft.com/office/powerpoint/2010/main" val="202157881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4434999" cy="356848"/>
          </a:xfrm>
          <a:prstGeom prst="rect">
            <a:avLst/>
          </a:prstGeom>
        </p:spPr>
        <p:txBody>
          <a:bodyPr vert="horz" lIns="99075" tIns="49538" rIns="99075" bIns="49538" rtlCol="0"/>
          <a:lstStyle>
            <a:lvl1pPr algn="l">
              <a:defRPr sz="1300"/>
            </a:lvl1pPr>
          </a:lstStyle>
          <a:p>
            <a:endParaRPr lang="it-IT"/>
          </a:p>
        </p:txBody>
      </p:sp>
      <p:sp>
        <p:nvSpPr>
          <p:cNvPr id="3" name="Segnaposto data 2"/>
          <p:cNvSpPr>
            <a:spLocks noGrp="1"/>
          </p:cNvSpPr>
          <p:nvPr>
            <p:ph type="dt" idx="1"/>
          </p:nvPr>
        </p:nvSpPr>
        <p:spPr>
          <a:xfrm>
            <a:off x="5797838" y="0"/>
            <a:ext cx="4434999" cy="356848"/>
          </a:xfrm>
          <a:prstGeom prst="rect">
            <a:avLst/>
          </a:prstGeom>
        </p:spPr>
        <p:txBody>
          <a:bodyPr vert="horz" lIns="99075" tIns="49538" rIns="99075" bIns="49538" rtlCol="0"/>
          <a:lstStyle>
            <a:lvl1pPr algn="r">
              <a:defRPr sz="1300"/>
            </a:lvl1pPr>
          </a:lstStyle>
          <a:p>
            <a:fld id="{BCCD13FC-023C-42EF-AC60-39E5B1EAEB33}" type="datetimeFigureOut">
              <a:rPr lang="it-IT" smtClean="0"/>
              <a:t>02/11/2021</a:t>
            </a:fld>
            <a:endParaRPr lang="it-IT"/>
          </a:p>
        </p:txBody>
      </p:sp>
      <p:sp>
        <p:nvSpPr>
          <p:cNvPr id="4" name="Segnaposto immagine diapositiva 3"/>
          <p:cNvSpPr>
            <a:spLocks noGrp="1" noRot="1" noChangeAspect="1"/>
          </p:cNvSpPr>
          <p:nvPr>
            <p:ph type="sldImg" idx="2"/>
          </p:nvPr>
        </p:nvSpPr>
        <p:spPr>
          <a:xfrm>
            <a:off x="3517900" y="887413"/>
            <a:ext cx="3198813" cy="2398712"/>
          </a:xfrm>
          <a:prstGeom prst="rect">
            <a:avLst/>
          </a:prstGeom>
          <a:noFill/>
          <a:ln w="12700">
            <a:solidFill>
              <a:prstClr val="black"/>
            </a:solidFill>
          </a:ln>
        </p:spPr>
        <p:txBody>
          <a:bodyPr vert="horz" lIns="99075" tIns="49538" rIns="99075" bIns="49538" rtlCol="0" anchor="ctr"/>
          <a:lstStyle/>
          <a:p>
            <a:endParaRPr lang="it-IT"/>
          </a:p>
        </p:txBody>
      </p:sp>
      <p:sp>
        <p:nvSpPr>
          <p:cNvPr id="5" name="Segnaposto note 4"/>
          <p:cNvSpPr>
            <a:spLocks noGrp="1"/>
          </p:cNvSpPr>
          <p:nvPr>
            <p:ph type="body" sz="quarter" idx="3"/>
          </p:nvPr>
        </p:nvSpPr>
        <p:spPr>
          <a:xfrm>
            <a:off x="1023462" y="3418831"/>
            <a:ext cx="8187690" cy="2797224"/>
          </a:xfrm>
          <a:prstGeom prst="rect">
            <a:avLst/>
          </a:prstGeom>
        </p:spPr>
        <p:txBody>
          <a:bodyPr vert="horz" lIns="99075" tIns="49538" rIns="99075" bIns="49538"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6747216"/>
            <a:ext cx="4434999" cy="356847"/>
          </a:xfrm>
          <a:prstGeom prst="rect">
            <a:avLst/>
          </a:prstGeom>
        </p:spPr>
        <p:txBody>
          <a:bodyPr vert="horz" lIns="99075" tIns="49538" rIns="99075" bIns="49538" rtlCol="0" anchor="b"/>
          <a:lstStyle>
            <a:lvl1pPr algn="l">
              <a:defRPr sz="1300"/>
            </a:lvl1pPr>
          </a:lstStyle>
          <a:p>
            <a:endParaRPr lang="it-IT"/>
          </a:p>
        </p:txBody>
      </p:sp>
      <p:sp>
        <p:nvSpPr>
          <p:cNvPr id="7" name="Segnaposto numero diapositiva 6"/>
          <p:cNvSpPr>
            <a:spLocks noGrp="1"/>
          </p:cNvSpPr>
          <p:nvPr>
            <p:ph type="sldNum" sz="quarter" idx="5"/>
          </p:nvPr>
        </p:nvSpPr>
        <p:spPr>
          <a:xfrm>
            <a:off x="5797838" y="6747216"/>
            <a:ext cx="4434999" cy="356847"/>
          </a:xfrm>
          <a:prstGeom prst="rect">
            <a:avLst/>
          </a:prstGeom>
        </p:spPr>
        <p:txBody>
          <a:bodyPr vert="horz" lIns="99075" tIns="49538" rIns="99075" bIns="49538" rtlCol="0" anchor="b"/>
          <a:lstStyle>
            <a:lvl1pPr algn="r">
              <a:defRPr sz="1300"/>
            </a:lvl1pPr>
          </a:lstStyle>
          <a:p>
            <a:fld id="{DFC47504-95D4-4235-9677-624CE1681BF0}" type="slidenum">
              <a:rPr lang="it-IT" smtClean="0"/>
              <a:t>‹N›</a:t>
            </a:fld>
            <a:endParaRPr lang="it-IT"/>
          </a:p>
        </p:txBody>
      </p:sp>
    </p:spTree>
    <p:extLst>
      <p:ext uri="{BB962C8B-B14F-4D97-AF65-F5344CB8AC3E}">
        <p14:creationId xmlns:p14="http://schemas.microsoft.com/office/powerpoint/2010/main" val="2518930727"/>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Nel client si chiede all’utente di inserire il nome del file oppure EOF per terminare l’applicazione. Quindi tramite la </a:t>
            </a:r>
            <a:r>
              <a:rPr lang="it-IT" dirty="0" err="1"/>
              <a:t>gets</a:t>
            </a:r>
            <a:r>
              <a:rPr lang="it-IT" dirty="0"/>
              <a:t>() catturiamo ciò che è stato inserito nello </a:t>
            </a:r>
            <a:r>
              <a:rPr lang="it-IT" dirty="0" err="1"/>
              <a:t>stdin</a:t>
            </a:r>
            <a:r>
              <a:rPr lang="it-IT" dirty="0"/>
              <a:t> fino a \n, il quale verrà poi sostituito con \0. Dunque se la stringa è ben fatta, allora riempiamo la </a:t>
            </a:r>
            <a:r>
              <a:rPr lang="it-IT" dirty="0" err="1"/>
              <a:t>struct</a:t>
            </a:r>
            <a:r>
              <a:rPr lang="it-IT" dirty="0"/>
              <a:t> di </a:t>
            </a:r>
            <a:r>
              <a:rPr lang="it-IT" dirty="0" err="1"/>
              <a:t>Request</a:t>
            </a:r>
            <a:r>
              <a:rPr lang="it-IT" dirty="0"/>
              <a:t> con la stringa ottenuta e la mandiamo al server tramite una </a:t>
            </a:r>
            <a:r>
              <a:rPr lang="it-IT" dirty="0" err="1"/>
              <a:t>sendto</a:t>
            </a:r>
            <a:r>
              <a:rPr lang="it-IT" dirty="0"/>
              <a:t>. Se la </a:t>
            </a:r>
            <a:r>
              <a:rPr lang="it-IT" dirty="0" err="1"/>
              <a:t>sendto</a:t>
            </a:r>
            <a:r>
              <a:rPr lang="it-IT" dirty="0"/>
              <a:t> fallisce allora scriveremo all’utente un messaggio di errore e ricominceremo il ciclo. Se la </a:t>
            </a:r>
            <a:r>
              <a:rPr lang="it-IT" dirty="0" err="1"/>
              <a:t>sendto</a:t>
            </a:r>
            <a:r>
              <a:rPr lang="it-IT" dirty="0"/>
              <a:t> non fallisce allora rimarremo in attesa della risposta del server con la </a:t>
            </a:r>
            <a:r>
              <a:rPr lang="it-IT" dirty="0" err="1"/>
              <a:t>recve</a:t>
            </a:r>
            <a:r>
              <a:rPr lang="it-IT" dirty="0"/>
              <a:t> from. La risposta sarà quindi inserita in una variabile long e verrà comunicata all’utente tramite una stampa. Da notare che dobbiamo usare la funzione </a:t>
            </a:r>
            <a:r>
              <a:rPr lang="it-IT" dirty="0" err="1"/>
              <a:t>host</a:t>
            </a:r>
            <a:r>
              <a:rPr lang="it-IT" dirty="0"/>
              <a:t> to network per leggere correttamente il dato inviatoci dal server. Quindi poi ricomincia il ciclo.</a:t>
            </a:r>
          </a:p>
        </p:txBody>
      </p:sp>
      <p:sp>
        <p:nvSpPr>
          <p:cNvPr id="4" name="Segnaposto numero diapositiva 3"/>
          <p:cNvSpPr>
            <a:spLocks noGrp="1"/>
          </p:cNvSpPr>
          <p:nvPr>
            <p:ph type="sldNum" sz="quarter" idx="5"/>
          </p:nvPr>
        </p:nvSpPr>
        <p:spPr/>
        <p:txBody>
          <a:bodyPr/>
          <a:lstStyle/>
          <a:p>
            <a:fld id="{DFC47504-95D4-4235-9677-624CE1681BF0}" type="slidenum">
              <a:rPr lang="it-IT" smtClean="0"/>
              <a:t>3</a:t>
            </a:fld>
            <a:endParaRPr lang="it-IT"/>
          </a:p>
        </p:txBody>
      </p:sp>
    </p:spTree>
    <p:extLst>
      <p:ext uri="{BB962C8B-B14F-4D97-AF65-F5344CB8AC3E}">
        <p14:creationId xmlns:p14="http://schemas.microsoft.com/office/powerpoint/2010/main" val="14980671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Guardando il server, esso è un demone dunque c’è un ciclo for infinito. Si mette subito in ascolto con la </a:t>
            </a:r>
            <a:r>
              <a:rPr lang="it-IT" dirty="0" err="1"/>
              <a:t>receive</a:t>
            </a:r>
            <a:r>
              <a:rPr lang="it-IT" dirty="0"/>
              <a:t> from per ottenere il nome del file. Se il file non può essere aperto allora invia un messaggio di errore al client e ricomincia il ciclo for (non viene creato il figlio). Altrimenti viene aperto  il file in modalità di sola lettura e tramite lettura carattere per carattere verranno contate le lunghezze delle singole parole. Se la lettura carattere per carattere fallisce allora abbiamo deciso di far inviare al client un messaggio di errore, in particolare manderemo il valore di </a:t>
            </a:r>
            <a:r>
              <a:rPr lang="it-IT" dirty="0" err="1"/>
              <a:t>ris</a:t>
            </a:r>
            <a:r>
              <a:rPr lang="it-IT" dirty="0"/>
              <a:t> più aggiornato, però negativo. Dunque invieremo la risposta al client con una </a:t>
            </a:r>
            <a:r>
              <a:rPr lang="it-IT" dirty="0" err="1"/>
              <a:t>send</a:t>
            </a:r>
            <a:r>
              <a:rPr lang="it-IT" dirty="0"/>
              <a:t> to</a:t>
            </a:r>
          </a:p>
        </p:txBody>
      </p:sp>
      <p:sp>
        <p:nvSpPr>
          <p:cNvPr id="4" name="Segnaposto numero diapositiva 3"/>
          <p:cNvSpPr>
            <a:spLocks noGrp="1"/>
          </p:cNvSpPr>
          <p:nvPr>
            <p:ph type="sldNum" sz="quarter" idx="5"/>
          </p:nvPr>
        </p:nvSpPr>
        <p:spPr/>
        <p:txBody>
          <a:bodyPr/>
          <a:lstStyle/>
          <a:p>
            <a:fld id="{DFC47504-95D4-4235-9677-624CE1681BF0}" type="slidenum">
              <a:rPr lang="it-IT" smtClean="0"/>
              <a:t>4</a:t>
            </a:fld>
            <a:endParaRPr lang="it-IT"/>
          </a:p>
        </p:txBody>
      </p:sp>
    </p:spTree>
    <p:extLst>
      <p:ext uri="{BB962C8B-B14F-4D97-AF65-F5344CB8AC3E}">
        <p14:creationId xmlns:p14="http://schemas.microsoft.com/office/powerpoint/2010/main" val="37823372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DFC47504-95D4-4235-9677-624CE1681BF0}" type="slidenum">
              <a:rPr lang="it-IT" smtClean="0"/>
              <a:t>5</a:t>
            </a:fld>
            <a:endParaRPr lang="it-IT"/>
          </a:p>
        </p:txBody>
      </p:sp>
    </p:spTree>
    <p:extLst>
      <p:ext uri="{BB962C8B-B14F-4D97-AF65-F5344CB8AC3E}">
        <p14:creationId xmlns:p14="http://schemas.microsoft.com/office/powerpoint/2010/main" val="31311189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err="1"/>
              <a:t>Nellapplicazione</a:t>
            </a:r>
            <a:r>
              <a:rPr lang="it-IT" dirty="0"/>
              <a:t> che utilizza una </a:t>
            </a:r>
            <a:r>
              <a:rPr lang="it-IT" dirty="0" err="1"/>
              <a:t>socket</a:t>
            </a:r>
            <a:r>
              <a:rPr lang="it-IT" dirty="0"/>
              <a:t> </a:t>
            </a:r>
            <a:r>
              <a:rPr lang="it-IT" dirty="0" err="1"/>
              <a:t>tcp</a:t>
            </a:r>
            <a:r>
              <a:rPr lang="it-IT" dirty="0"/>
              <a:t>, l’utente inserisce un nome di un file e un suo numero di riga che vuole eliminare e il client legge i dati sempre tramite un ciclo con la </a:t>
            </a:r>
            <a:r>
              <a:rPr lang="it-IT" dirty="0" err="1"/>
              <a:t>gets</a:t>
            </a:r>
            <a:r>
              <a:rPr lang="it-IT" dirty="0"/>
              <a:t>. </a:t>
            </a:r>
          </a:p>
          <a:p>
            <a:r>
              <a:rPr lang="it-IT" dirty="0"/>
              <a:t>Prima di comunicare con il server, il client controlla che il numero i dati siano congrui e quindi che il file sia apribile in lettura e che il numero di riga sia ammissibile. </a:t>
            </a:r>
          </a:p>
        </p:txBody>
      </p:sp>
      <p:sp>
        <p:nvSpPr>
          <p:cNvPr id="4" name="Segnaposto numero diapositiva 3"/>
          <p:cNvSpPr>
            <a:spLocks noGrp="1"/>
          </p:cNvSpPr>
          <p:nvPr>
            <p:ph type="sldNum" sz="quarter" idx="5"/>
          </p:nvPr>
        </p:nvSpPr>
        <p:spPr/>
        <p:txBody>
          <a:bodyPr/>
          <a:lstStyle/>
          <a:p>
            <a:fld id="{DFC47504-95D4-4235-9677-624CE1681BF0}" type="slidenum">
              <a:rPr lang="it-IT" smtClean="0"/>
              <a:t>6</a:t>
            </a:fld>
            <a:endParaRPr lang="it-IT"/>
          </a:p>
        </p:txBody>
      </p:sp>
    </p:spTree>
    <p:extLst>
      <p:ext uri="{BB962C8B-B14F-4D97-AF65-F5344CB8AC3E}">
        <p14:creationId xmlns:p14="http://schemas.microsoft.com/office/powerpoint/2010/main" val="42230615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Quindi il client invia il contenuto del file al server (e non il nome del file). In questo modo il server non necessita di avere il file salvato in memoria. Nella spedizione dei dati abbiamo preferito inviare prima il numero di riga e poi il contenuto del file. Inoltre si nota che bisogna fare un </a:t>
            </a:r>
            <a:r>
              <a:rPr lang="it-IT" dirty="0" err="1"/>
              <a:t>lseek</a:t>
            </a:r>
            <a:r>
              <a:rPr lang="it-IT" dirty="0"/>
              <a:t> per riportare l’io pointer all’inizio del file dato che esso era alla fine poiché avevamo letto tutto il file per calcolare il numero totale di righe presenti. Quindi dopo aver inviato tutto chiudo il file (che era aperto in sola lettura) e chiudo anche la </a:t>
            </a:r>
            <a:r>
              <a:rPr lang="it-IT" dirty="0" err="1"/>
              <a:t>socket</a:t>
            </a:r>
            <a:r>
              <a:rPr lang="it-IT" dirty="0"/>
              <a:t> in spedizione e in questo modo invio l’EOF al server che smette di leggere dal suo lato della </a:t>
            </a:r>
            <a:r>
              <a:rPr lang="it-IT" dirty="0" err="1"/>
              <a:t>socket</a:t>
            </a:r>
            <a:r>
              <a:rPr lang="it-IT" dirty="0"/>
              <a:t>.</a:t>
            </a:r>
          </a:p>
          <a:p>
            <a:r>
              <a:rPr lang="it-IT" dirty="0"/>
              <a:t>Quindi il cliente adesso deve ricevere il file modificato: per prima cosa lo riapre ma in modalità scrittura e inoltre tramite la costante O_TRUNC il </a:t>
            </a:r>
            <a:r>
              <a:rPr lang="it-IT" b="0" i="0" dirty="0">
                <a:solidFill>
                  <a:srgbClr val="3C4043"/>
                </a:solidFill>
                <a:effectLst/>
                <a:latin typeface="arial" panose="020B0604020202020204" pitchFamily="34" charset="0"/>
              </a:rPr>
              <a:t>file esistente viene troncato e perciò posso riscriverlo da capo; quindi poi viene fatta una lettura bufferizzata di ciò che viene messo nella </a:t>
            </a:r>
            <a:r>
              <a:rPr lang="it-IT" b="0" i="0" dirty="0" err="1">
                <a:solidFill>
                  <a:srgbClr val="3C4043"/>
                </a:solidFill>
                <a:effectLst/>
                <a:latin typeface="arial" panose="020B0604020202020204" pitchFamily="34" charset="0"/>
              </a:rPr>
              <a:t>socket</a:t>
            </a:r>
            <a:r>
              <a:rPr lang="it-IT" b="0" i="0" dirty="0">
                <a:solidFill>
                  <a:srgbClr val="3C4043"/>
                </a:solidFill>
                <a:effectLst/>
                <a:latin typeface="arial" panose="020B0604020202020204" pitchFamily="34" charset="0"/>
              </a:rPr>
              <a:t> dal server. </a:t>
            </a:r>
            <a:endParaRPr lang="it-IT" dirty="0"/>
          </a:p>
        </p:txBody>
      </p:sp>
      <p:sp>
        <p:nvSpPr>
          <p:cNvPr id="4" name="Segnaposto numero diapositiva 3"/>
          <p:cNvSpPr>
            <a:spLocks noGrp="1"/>
          </p:cNvSpPr>
          <p:nvPr>
            <p:ph type="sldNum" sz="quarter" idx="5"/>
          </p:nvPr>
        </p:nvSpPr>
        <p:spPr/>
        <p:txBody>
          <a:bodyPr/>
          <a:lstStyle/>
          <a:p>
            <a:fld id="{DFC47504-95D4-4235-9677-624CE1681BF0}" type="slidenum">
              <a:rPr lang="it-IT" smtClean="0"/>
              <a:t>7</a:t>
            </a:fld>
            <a:endParaRPr lang="it-IT"/>
          </a:p>
        </p:txBody>
      </p:sp>
    </p:spTree>
    <p:extLst>
      <p:ext uri="{BB962C8B-B14F-4D97-AF65-F5344CB8AC3E}">
        <p14:creationId xmlns:p14="http://schemas.microsoft.com/office/powerpoint/2010/main" val="29331321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Il server dopo che viene creata la </a:t>
            </a:r>
            <a:r>
              <a:rPr lang="it-IT" dirty="0" err="1"/>
              <a:t>socket</a:t>
            </a:r>
            <a:r>
              <a:rPr lang="it-IT" dirty="0"/>
              <a:t> con il client, si mette in attesa di leggere i dati . Dunque per poter eliminare la riga indicata leggo il file carattere per carattere e se non sono nella riga che devo </a:t>
            </a:r>
            <a:r>
              <a:rPr lang="it-IT" dirty="0" err="1"/>
              <a:t>eiminare</a:t>
            </a:r>
            <a:r>
              <a:rPr lang="it-IT" dirty="0"/>
              <a:t> allora scrivo il carattere sulla </a:t>
            </a:r>
            <a:r>
              <a:rPr lang="it-IT" dirty="0" err="1"/>
              <a:t>socket</a:t>
            </a:r>
            <a:r>
              <a:rPr lang="it-IT" dirty="0"/>
              <a:t>. In questo modo il file modificato viene inviato man mano che il server legge il file originale.</a:t>
            </a:r>
          </a:p>
        </p:txBody>
      </p:sp>
      <p:sp>
        <p:nvSpPr>
          <p:cNvPr id="4" name="Segnaposto numero diapositiva 3"/>
          <p:cNvSpPr>
            <a:spLocks noGrp="1"/>
          </p:cNvSpPr>
          <p:nvPr>
            <p:ph type="sldNum" sz="quarter" idx="5"/>
          </p:nvPr>
        </p:nvSpPr>
        <p:spPr/>
        <p:txBody>
          <a:bodyPr/>
          <a:lstStyle/>
          <a:p>
            <a:fld id="{DFC47504-95D4-4235-9677-624CE1681BF0}" type="slidenum">
              <a:rPr lang="it-IT" smtClean="0"/>
              <a:t>8</a:t>
            </a:fld>
            <a:endParaRPr lang="it-IT"/>
          </a:p>
        </p:txBody>
      </p:sp>
    </p:spTree>
    <p:extLst>
      <p:ext uri="{BB962C8B-B14F-4D97-AF65-F5344CB8AC3E}">
        <p14:creationId xmlns:p14="http://schemas.microsoft.com/office/powerpoint/2010/main" val="12964056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DFC47504-95D4-4235-9677-624CE1681BF0}" type="slidenum">
              <a:rPr lang="it-IT" smtClean="0"/>
              <a:t>9</a:t>
            </a:fld>
            <a:endParaRPr lang="it-IT"/>
          </a:p>
        </p:txBody>
      </p:sp>
    </p:spTree>
    <p:extLst>
      <p:ext uri="{BB962C8B-B14F-4D97-AF65-F5344CB8AC3E}">
        <p14:creationId xmlns:p14="http://schemas.microsoft.com/office/powerpoint/2010/main" val="37364000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DFC47504-95D4-4235-9677-624CE1681BF0}" type="slidenum">
              <a:rPr lang="it-IT" smtClean="0"/>
              <a:t>10</a:t>
            </a:fld>
            <a:endParaRPr lang="it-IT"/>
          </a:p>
        </p:txBody>
      </p:sp>
    </p:spTree>
    <p:extLst>
      <p:ext uri="{BB962C8B-B14F-4D97-AF65-F5344CB8AC3E}">
        <p14:creationId xmlns:p14="http://schemas.microsoft.com/office/powerpoint/2010/main" val="8387493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0"/>
            <a:ext cx="77724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1400" b="0" i="0">
                <a:solidFill>
                  <a:schemeClr val="tx1"/>
                </a:solidFill>
                <a:latin typeface="Tahoma"/>
                <a:cs typeface="Tahoma"/>
              </a:defRPr>
            </a:lvl1pPr>
          </a:lstStyle>
          <a:p>
            <a:pPr marL="12700">
              <a:lnSpc>
                <a:spcPct val="100000"/>
              </a:lnSpc>
              <a:spcBef>
                <a:spcPts val="105"/>
              </a:spcBef>
            </a:pPr>
            <a:r>
              <a:rPr spc="-5" dirty="0"/>
              <a:t>Antonio</a:t>
            </a:r>
            <a:r>
              <a:rPr spc="-75" dirty="0"/>
              <a:t> </a:t>
            </a:r>
            <a:r>
              <a:rPr spc="-5" dirty="0"/>
              <a:t>Corradi</a:t>
            </a:r>
          </a:p>
        </p:txBody>
      </p:sp>
      <p:sp>
        <p:nvSpPr>
          <p:cNvPr id="5" name="Holder 5"/>
          <p:cNvSpPr>
            <a:spLocks noGrp="1"/>
          </p:cNvSpPr>
          <p:nvPr>
            <p:ph type="dt" sz="half" idx="6"/>
          </p:nvPr>
        </p:nvSpPr>
        <p:spPr/>
        <p:txBody>
          <a:bodyPr lIns="0" tIns="0" rIns="0" bIns="0"/>
          <a:lstStyle>
            <a:lvl1pPr>
              <a:defRPr sz="1400" b="0" i="0">
                <a:solidFill>
                  <a:schemeClr val="tx1"/>
                </a:solidFill>
                <a:latin typeface="Tahoma"/>
                <a:cs typeface="Tahoma"/>
              </a:defRPr>
            </a:lvl1pPr>
          </a:lstStyle>
          <a:p>
            <a:pPr marL="12700">
              <a:lnSpc>
                <a:spcPct val="100000"/>
              </a:lnSpc>
              <a:spcBef>
                <a:spcPts val="105"/>
              </a:spcBef>
            </a:pPr>
            <a:r>
              <a:rPr lang="it-IT"/>
              <a:t>12 Ottobre 2021</a:t>
            </a:r>
            <a:endParaRPr dirty="0"/>
          </a:p>
        </p:txBody>
      </p:sp>
      <p:sp>
        <p:nvSpPr>
          <p:cNvPr id="6" name="Holder 6"/>
          <p:cNvSpPr>
            <a:spLocks noGrp="1"/>
          </p:cNvSpPr>
          <p:nvPr>
            <p:ph type="sldNum" sz="quarter" idx="7"/>
          </p:nvPr>
        </p:nvSpPr>
        <p:spPr/>
        <p:txBody>
          <a:bodyPr lIns="0" tIns="0" rIns="0" bIns="0"/>
          <a:lstStyle>
            <a:lvl1pPr>
              <a:defRPr sz="1400" b="0" i="0">
                <a:solidFill>
                  <a:schemeClr val="tx1"/>
                </a:solidFill>
                <a:latin typeface="Tahoma"/>
                <a:cs typeface="Tahoma"/>
              </a:defRPr>
            </a:lvl1pPr>
          </a:lstStyle>
          <a:p>
            <a:pPr marL="12700">
              <a:lnSpc>
                <a:spcPct val="100000"/>
              </a:lnSpc>
              <a:spcBef>
                <a:spcPts val="105"/>
              </a:spcBef>
            </a:pPr>
            <a:r>
              <a:rPr dirty="0"/>
              <a:t>Come</a:t>
            </a:r>
            <a:r>
              <a:rPr spc="-20" dirty="0"/>
              <a:t> </a:t>
            </a:r>
            <a:r>
              <a:rPr spc="-10" dirty="0"/>
              <a:t>fare</a:t>
            </a:r>
            <a:r>
              <a:rPr dirty="0"/>
              <a:t> </a:t>
            </a:r>
            <a:r>
              <a:rPr spc="-5" dirty="0"/>
              <a:t>una</a:t>
            </a:r>
            <a:r>
              <a:rPr spc="-20" dirty="0"/>
              <a:t> </a:t>
            </a:r>
            <a:r>
              <a:rPr spc="-5" dirty="0"/>
              <a:t>presentazione</a:t>
            </a:r>
            <a:r>
              <a:rPr spc="-40" dirty="0"/>
              <a:t> </a:t>
            </a:r>
            <a:fld id="{81D60167-4931-47E6-BA6A-407CBD079E47}" type="slidenum">
              <a:rPr dirty="0"/>
              <a:t>‹N›</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1" i="0">
                <a:solidFill>
                  <a:srgbClr val="3366CC"/>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sz="2000" b="1" i="0">
                <a:solidFill>
                  <a:srgbClr val="FF0000"/>
                </a:solidFill>
                <a:latin typeface="Arial"/>
                <a:cs typeface="Arial"/>
              </a:defRPr>
            </a:lvl1pPr>
          </a:lstStyle>
          <a:p>
            <a:endParaRPr/>
          </a:p>
        </p:txBody>
      </p:sp>
      <p:sp>
        <p:nvSpPr>
          <p:cNvPr id="4" name="Holder 4"/>
          <p:cNvSpPr>
            <a:spLocks noGrp="1"/>
          </p:cNvSpPr>
          <p:nvPr>
            <p:ph type="ftr" sz="quarter" idx="5"/>
          </p:nvPr>
        </p:nvSpPr>
        <p:spPr/>
        <p:txBody>
          <a:bodyPr lIns="0" tIns="0" rIns="0" bIns="0"/>
          <a:lstStyle>
            <a:lvl1pPr>
              <a:defRPr sz="1400" b="0" i="0">
                <a:solidFill>
                  <a:schemeClr val="tx1"/>
                </a:solidFill>
                <a:latin typeface="Tahoma"/>
                <a:cs typeface="Tahoma"/>
              </a:defRPr>
            </a:lvl1pPr>
          </a:lstStyle>
          <a:p>
            <a:pPr marL="12700">
              <a:lnSpc>
                <a:spcPct val="100000"/>
              </a:lnSpc>
              <a:spcBef>
                <a:spcPts val="105"/>
              </a:spcBef>
            </a:pPr>
            <a:r>
              <a:rPr spc="-5" dirty="0"/>
              <a:t>Antonio</a:t>
            </a:r>
            <a:r>
              <a:rPr spc="-75" dirty="0"/>
              <a:t> </a:t>
            </a:r>
            <a:r>
              <a:rPr spc="-5" dirty="0"/>
              <a:t>Corradi</a:t>
            </a:r>
          </a:p>
        </p:txBody>
      </p:sp>
      <p:sp>
        <p:nvSpPr>
          <p:cNvPr id="5" name="Holder 5"/>
          <p:cNvSpPr>
            <a:spLocks noGrp="1"/>
          </p:cNvSpPr>
          <p:nvPr>
            <p:ph type="dt" sz="half" idx="6"/>
          </p:nvPr>
        </p:nvSpPr>
        <p:spPr/>
        <p:txBody>
          <a:bodyPr lIns="0" tIns="0" rIns="0" bIns="0"/>
          <a:lstStyle>
            <a:lvl1pPr>
              <a:defRPr sz="1400" b="0" i="0">
                <a:solidFill>
                  <a:schemeClr val="tx1"/>
                </a:solidFill>
                <a:latin typeface="Tahoma"/>
                <a:cs typeface="Tahoma"/>
              </a:defRPr>
            </a:lvl1pPr>
          </a:lstStyle>
          <a:p>
            <a:pPr marL="12700">
              <a:lnSpc>
                <a:spcPct val="100000"/>
              </a:lnSpc>
              <a:spcBef>
                <a:spcPts val="105"/>
              </a:spcBef>
            </a:pPr>
            <a:r>
              <a:rPr lang="it-IT"/>
              <a:t>12 Ottobre 2021</a:t>
            </a:r>
            <a:endParaRPr dirty="0"/>
          </a:p>
        </p:txBody>
      </p:sp>
      <p:sp>
        <p:nvSpPr>
          <p:cNvPr id="6" name="Holder 6"/>
          <p:cNvSpPr>
            <a:spLocks noGrp="1"/>
          </p:cNvSpPr>
          <p:nvPr>
            <p:ph type="sldNum" sz="quarter" idx="7"/>
          </p:nvPr>
        </p:nvSpPr>
        <p:spPr/>
        <p:txBody>
          <a:bodyPr lIns="0" tIns="0" rIns="0" bIns="0"/>
          <a:lstStyle>
            <a:lvl1pPr>
              <a:defRPr sz="1400" b="0" i="0">
                <a:solidFill>
                  <a:schemeClr val="tx1"/>
                </a:solidFill>
                <a:latin typeface="Tahoma"/>
                <a:cs typeface="Tahoma"/>
              </a:defRPr>
            </a:lvl1pPr>
          </a:lstStyle>
          <a:p>
            <a:pPr marL="12700">
              <a:lnSpc>
                <a:spcPct val="100000"/>
              </a:lnSpc>
              <a:spcBef>
                <a:spcPts val="105"/>
              </a:spcBef>
            </a:pPr>
            <a:r>
              <a:rPr dirty="0"/>
              <a:t>Come</a:t>
            </a:r>
            <a:r>
              <a:rPr spc="-20" dirty="0"/>
              <a:t> </a:t>
            </a:r>
            <a:r>
              <a:rPr spc="-10" dirty="0"/>
              <a:t>fare</a:t>
            </a:r>
            <a:r>
              <a:rPr dirty="0"/>
              <a:t> </a:t>
            </a:r>
            <a:r>
              <a:rPr spc="-5" dirty="0"/>
              <a:t>una</a:t>
            </a:r>
            <a:r>
              <a:rPr spc="-20" dirty="0"/>
              <a:t> </a:t>
            </a:r>
            <a:r>
              <a:rPr spc="-5" dirty="0"/>
              <a:t>presentazione</a:t>
            </a:r>
            <a:r>
              <a:rPr spc="-40" dirty="0"/>
              <a:t> </a:t>
            </a:r>
            <a:fld id="{81D60167-4931-47E6-BA6A-407CBD079E47}" type="slidenum">
              <a:rPr dirty="0"/>
              <a:t>‹N›</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1" i="0">
                <a:solidFill>
                  <a:srgbClr val="3366CC"/>
                </a:solidFill>
                <a:latin typeface="Arial"/>
                <a:cs typeface="Arial"/>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1400" b="0" i="0">
                <a:solidFill>
                  <a:schemeClr val="tx1"/>
                </a:solidFill>
                <a:latin typeface="Tahoma"/>
                <a:cs typeface="Tahoma"/>
              </a:defRPr>
            </a:lvl1pPr>
          </a:lstStyle>
          <a:p>
            <a:pPr marL="12700">
              <a:lnSpc>
                <a:spcPct val="100000"/>
              </a:lnSpc>
              <a:spcBef>
                <a:spcPts val="105"/>
              </a:spcBef>
            </a:pPr>
            <a:r>
              <a:rPr spc="-5" dirty="0"/>
              <a:t>Antonio</a:t>
            </a:r>
            <a:r>
              <a:rPr spc="-75" dirty="0"/>
              <a:t> </a:t>
            </a:r>
            <a:r>
              <a:rPr spc="-5" dirty="0"/>
              <a:t>Corradi</a:t>
            </a:r>
          </a:p>
        </p:txBody>
      </p:sp>
      <p:sp>
        <p:nvSpPr>
          <p:cNvPr id="6" name="Holder 6"/>
          <p:cNvSpPr>
            <a:spLocks noGrp="1"/>
          </p:cNvSpPr>
          <p:nvPr>
            <p:ph type="dt" sz="half" idx="6"/>
          </p:nvPr>
        </p:nvSpPr>
        <p:spPr/>
        <p:txBody>
          <a:bodyPr lIns="0" tIns="0" rIns="0" bIns="0"/>
          <a:lstStyle>
            <a:lvl1pPr>
              <a:defRPr sz="1400" b="0" i="0">
                <a:solidFill>
                  <a:schemeClr val="tx1"/>
                </a:solidFill>
                <a:latin typeface="Tahoma"/>
                <a:cs typeface="Tahoma"/>
              </a:defRPr>
            </a:lvl1pPr>
          </a:lstStyle>
          <a:p>
            <a:pPr marL="12700">
              <a:lnSpc>
                <a:spcPct val="100000"/>
              </a:lnSpc>
              <a:spcBef>
                <a:spcPts val="105"/>
              </a:spcBef>
            </a:pPr>
            <a:r>
              <a:rPr lang="it-IT"/>
              <a:t>12 Ottobre 2021</a:t>
            </a:r>
            <a:endParaRPr dirty="0"/>
          </a:p>
        </p:txBody>
      </p:sp>
      <p:sp>
        <p:nvSpPr>
          <p:cNvPr id="7" name="Holder 7"/>
          <p:cNvSpPr>
            <a:spLocks noGrp="1"/>
          </p:cNvSpPr>
          <p:nvPr>
            <p:ph type="sldNum" sz="quarter" idx="7"/>
          </p:nvPr>
        </p:nvSpPr>
        <p:spPr/>
        <p:txBody>
          <a:bodyPr lIns="0" tIns="0" rIns="0" bIns="0"/>
          <a:lstStyle>
            <a:lvl1pPr>
              <a:defRPr sz="1400" b="0" i="0">
                <a:solidFill>
                  <a:schemeClr val="tx1"/>
                </a:solidFill>
                <a:latin typeface="Tahoma"/>
                <a:cs typeface="Tahoma"/>
              </a:defRPr>
            </a:lvl1pPr>
          </a:lstStyle>
          <a:p>
            <a:pPr marL="12700">
              <a:lnSpc>
                <a:spcPct val="100000"/>
              </a:lnSpc>
              <a:spcBef>
                <a:spcPts val="105"/>
              </a:spcBef>
            </a:pPr>
            <a:r>
              <a:rPr dirty="0"/>
              <a:t>Come</a:t>
            </a:r>
            <a:r>
              <a:rPr spc="-20" dirty="0"/>
              <a:t> </a:t>
            </a:r>
            <a:r>
              <a:rPr spc="-10" dirty="0"/>
              <a:t>fare</a:t>
            </a:r>
            <a:r>
              <a:rPr dirty="0"/>
              <a:t> </a:t>
            </a:r>
            <a:r>
              <a:rPr spc="-5" dirty="0"/>
              <a:t>una</a:t>
            </a:r>
            <a:r>
              <a:rPr spc="-20" dirty="0"/>
              <a:t> </a:t>
            </a:r>
            <a:r>
              <a:rPr spc="-5" dirty="0"/>
              <a:t>presentazione</a:t>
            </a:r>
            <a:r>
              <a:rPr spc="-40" dirty="0"/>
              <a:t> </a:t>
            </a:r>
            <a:fld id="{81D60167-4931-47E6-BA6A-407CBD079E47}" type="slidenum">
              <a:rPr dirty="0"/>
              <a:t>‹N›</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1" i="0">
                <a:solidFill>
                  <a:srgbClr val="3366CC"/>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defRPr sz="1400" b="0" i="0">
                <a:solidFill>
                  <a:schemeClr val="tx1"/>
                </a:solidFill>
                <a:latin typeface="Tahoma"/>
                <a:cs typeface="Tahoma"/>
              </a:defRPr>
            </a:lvl1pPr>
          </a:lstStyle>
          <a:p>
            <a:pPr marL="12700">
              <a:lnSpc>
                <a:spcPct val="100000"/>
              </a:lnSpc>
              <a:spcBef>
                <a:spcPts val="105"/>
              </a:spcBef>
            </a:pPr>
            <a:r>
              <a:rPr spc="-5" dirty="0"/>
              <a:t>Antonio</a:t>
            </a:r>
            <a:r>
              <a:rPr spc="-75" dirty="0"/>
              <a:t> </a:t>
            </a:r>
            <a:r>
              <a:rPr spc="-5" dirty="0"/>
              <a:t>Corradi</a:t>
            </a:r>
          </a:p>
        </p:txBody>
      </p:sp>
      <p:sp>
        <p:nvSpPr>
          <p:cNvPr id="4" name="Holder 4"/>
          <p:cNvSpPr>
            <a:spLocks noGrp="1"/>
          </p:cNvSpPr>
          <p:nvPr>
            <p:ph type="dt" sz="half" idx="6"/>
          </p:nvPr>
        </p:nvSpPr>
        <p:spPr/>
        <p:txBody>
          <a:bodyPr lIns="0" tIns="0" rIns="0" bIns="0"/>
          <a:lstStyle>
            <a:lvl1pPr>
              <a:defRPr sz="1400" b="0" i="0">
                <a:solidFill>
                  <a:schemeClr val="tx1"/>
                </a:solidFill>
                <a:latin typeface="Tahoma"/>
                <a:cs typeface="Tahoma"/>
              </a:defRPr>
            </a:lvl1pPr>
          </a:lstStyle>
          <a:p>
            <a:pPr marL="12700">
              <a:lnSpc>
                <a:spcPct val="100000"/>
              </a:lnSpc>
              <a:spcBef>
                <a:spcPts val="105"/>
              </a:spcBef>
            </a:pPr>
            <a:r>
              <a:rPr lang="it-IT"/>
              <a:t>12 Ottobre 2021</a:t>
            </a:r>
            <a:endParaRPr dirty="0"/>
          </a:p>
        </p:txBody>
      </p:sp>
      <p:sp>
        <p:nvSpPr>
          <p:cNvPr id="5" name="Holder 5"/>
          <p:cNvSpPr>
            <a:spLocks noGrp="1"/>
          </p:cNvSpPr>
          <p:nvPr>
            <p:ph type="sldNum" sz="quarter" idx="7"/>
          </p:nvPr>
        </p:nvSpPr>
        <p:spPr/>
        <p:txBody>
          <a:bodyPr lIns="0" tIns="0" rIns="0" bIns="0"/>
          <a:lstStyle>
            <a:lvl1pPr>
              <a:defRPr sz="1400" b="0" i="0">
                <a:solidFill>
                  <a:schemeClr val="tx1"/>
                </a:solidFill>
                <a:latin typeface="Tahoma"/>
                <a:cs typeface="Tahoma"/>
              </a:defRPr>
            </a:lvl1pPr>
          </a:lstStyle>
          <a:p>
            <a:pPr marL="12700">
              <a:lnSpc>
                <a:spcPct val="100000"/>
              </a:lnSpc>
              <a:spcBef>
                <a:spcPts val="105"/>
              </a:spcBef>
            </a:pPr>
            <a:r>
              <a:rPr dirty="0"/>
              <a:t>Come</a:t>
            </a:r>
            <a:r>
              <a:rPr spc="-20" dirty="0"/>
              <a:t> </a:t>
            </a:r>
            <a:r>
              <a:rPr spc="-10" dirty="0"/>
              <a:t>fare</a:t>
            </a:r>
            <a:r>
              <a:rPr dirty="0"/>
              <a:t> </a:t>
            </a:r>
            <a:r>
              <a:rPr spc="-5" dirty="0"/>
              <a:t>una</a:t>
            </a:r>
            <a:r>
              <a:rPr spc="-20" dirty="0"/>
              <a:t> </a:t>
            </a:r>
            <a:r>
              <a:rPr spc="-5" dirty="0"/>
              <a:t>presentazione</a:t>
            </a:r>
            <a:r>
              <a:rPr spc="-40" dirty="0"/>
              <a:t> </a:t>
            </a:r>
            <a:fld id="{81D60167-4931-47E6-BA6A-407CBD079E47}" type="slidenum">
              <a:rPr dirty="0"/>
              <a:t>‹N›</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1400" b="0" i="0">
                <a:solidFill>
                  <a:schemeClr val="tx1"/>
                </a:solidFill>
                <a:latin typeface="Tahoma"/>
                <a:cs typeface="Tahoma"/>
              </a:defRPr>
            </a:lvl1pPr>
          </a:lstStyle>
          <a:p>
            <a:pPr marL="12700">
              <a:lnSpc>
                <a:spcPct val="100000"/>
              </a:lnSpc>
              <a:spcBef>
                <a:spcPts val="105"/>
              </a:spcBef>
            </a:pPr>
            <a:r>
              <a:rPr spc="-5" dirty="0"/>
              <a:t>Antonio</a:t>
            </a:r>
            <a:r>
              <a:rPr spc="-75" dirty="0"/>
              <a:t> </a:t>
            </a:r>
            <a:r>
              <a:rPr spc="-5" dirty="0"/>
              <a:t>Corradi</a:t>
            </a:r>
          </a:p>
        </p:txBody>
      </p:sp>
      <p:sp>
        <p:nvSpPr>
          <p:cNvPr id="3" name="Holder 3"/>
          <p:cNvSpPr>
            <a:spLocks noGrp="1"/>
          </p:cNvSpPr>
          <p:nvPr>
            <p:ph type="dt" sz="half" idx="6"/>
          </p:nvPr>
        </p:nvSpPr>
        <p:spPr/>
        <p:txBody>
          <a:bodyPr lIns="0" tIns="0" rIns="0" bIns="0"/>
          <a:lstStyle>
            <a:lvl1pPr>
              <a:defRPr sz="1400" b="0" i="0">
                <a:solidFill>
                  <a:schemeClr val="tx1"/>
                </a:solidFill>
                <a:latin typeface="Tahoma"/>
                <a:cs typeface="Tahoma"/>
              </a:defRPr>
            </a:lvl1pPr>
          </a:lstStyle>
          <a:p>
            <a:pPr marL="12700">
              <a:lnSpc>
                <a:spcPct val="100000"/>
              </a:lnSpc>
              <a:spcBef>
                <a:spcPts val="105"/>
              </a:spcBef>
            </a:pPr>
            <a:r>
              <a:rPr lang="it-IT"/>
              <a:t>12 Ottobre 2021</a:t>
            </a:r>
            <a:endParaRPr dirty="0"/>
          </a:p>
        </p:txBody>
      </p:sp>
      <p:sp>
        <p:nvSpPr>
          <p:cNvPr id="4" name="Holder 4"/>
          <p:cNvSpPr>
            <a:spLocks noGrp="1"/>
          </p:cNvSpPr>
          <p:nvPr>
            <p:ph type="sldNum" sz="quarter" idx="7"/>
          </p:nvPr>
        </p:nvSpPr>
        <p:spPr/>
        <p:txBody>
          <a:bodyPr lIns="0" tIns="0" rIns="0" bIns="0"/>
          <a:lstStyle>
            <a:lvl1pPr>
              <a:defRPr sz="1400" b="0" i="0">
                <a:solidFill>
                  <a:schemeClr val="tx1"/>
                </a:solidFill>
                <a:latin typeface="Tahoma"/>
                <a:cs typeface="Tahoma"/>
              </a:defRPr>
            </a:lvl1pPr>
          </a:lstStyle>
          <a:p>
            <a:pPr marL="12700">
              <a:lnSpc>
                <a:spcPct val="100000"/>
              </a:lnSpc>
              <a:spcBef>
                <a:spcPts val="105"/>
              </a:spcBef>
            </a:pPr>
            <a:r>
              <a:rPr dirty="0"/>
              <a:t>Come</a:t>
            </a:r>
            <a:r>
              <a:rPr spc="-20" dirty="0"/>
              <a:t> </a:t>
            </a:r>
            <a:r>
              <a:rPr spc="-10" dirty="0"/>
              <a:t>fare</a:t>
            </a:r>
            <a:r>
              <a:rPr dirty="0"/>
              <a:t> </a:t>
            </a:r>
            <a:r>
              <a:rPr spc="-5" dirty="0"/>
              <a:t>una</a:t>
            </a:r>
            <a:r>
              <a:rPr spc="-20" dirty="0"/>
              <a:t> </a:t>
            </a:r>
            <a:r>
              <a:rPr spc="-5" dirty="0"/>
              <a:t>presentazione</a:t>
            </a:r>
            <a:r>
              <a:rPr spc="-40" dirty="0"/>
              <a:t> </a:t>
            </a:r>
            <a:fld id="{81D60167-4931-47E6-BA6A-407CBD079E47}" type="slidenum">
              <a:rPr dirty="0"/>
              <a:t>‹N›</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1482724" y="588340"/>
            <a:ext cx="6178550" cy="514350"/>
          </a:xfrm>
          <a:prstGeom prst="rect">
            <a:avLst/>
          </a:prstGeom>
        </p:spPr>
        <p:txBody>
          <a:bodyPr wrap="square" lIns="0" tIns="0" rIns="0" bIns="0">
            <a:spAutoFit/>
          </a:bodyPr>
          <a:lstStyle>
            <a:lvl1pPr>
              <a:defRPr sz="3200" b="1" i="0">
                <a:solidFill>
                  <a:srgbClr val="3366CC"/>
                </a:solidFill>
                <a:latin typeface="Arial"/>
                <a:cs typeface="Arial"/>
              </a:defRPr>
            </a:lvl1pPr>
          </a:lstStyle>
          <a:p>
            <a:endParaRPr/>
          </a:p>
        </p:txBody>
      </p:sp>
      <p:sp>
        <p:nvSpPr>
          <p:cNvPr id="3" name="Holder 3"/>
          <p:cNvSpPr>
            <a:spLocks noGrp="1"/>
          </p:cNvSpPr>
          <p:nvPr>
            <p:ph type="body" idx="1"/>
          </p:nvPr>
        </p:nvSpPr>
        <p:spPr>
          <a:xfrm>
            <a:off x="214172" y="1305890"/>
            <a:ext cx="8715654" cy="3075304"/>
          </a:xfrm>
          <a:prstGeom prst="rect">
            <a:avLst/>
          </a:prstGeom>
        </p:spPr>
        <p:txBody>
          <a:bodyPr wrap="square" lIns="0" tIns="0" rIns="0" bIns="0">
            <a:spAutoFit/>
          </a:bodyPr>
          <a:lstStyle>
            <a:lvl1pPr>
              <a:defRPr sz="2000" b="1" i="0">
                <a:solidFill>
                  <a:srgbClr val="FF0000"/>
                </a:solidFill>
                <a:latin typeface="Arial"/>
                <a:cs typeface="Arial"/>
              </a:defRPr>
            </a:lvl1pPr>
          </a:lstStyle>
          <a:p>
            <a:endParaRPr/>
          </a:p>
        </p:txBody>
      </p:sp>
      <p:sp>
        <p:nvSpPr>
          <p:cNvPr id="4" name="Holder 4"/>
          <p:cNvSpPr>
            <a:spLocks noGrp="1"/>
          </p:cNvSpPr>
          <p:nvPr>
            <p:ph type="ftr" sz="quarter" idx="5"/>
          </p:nvPr>
        </p:nvSpPr>
        <p:spPr>
          <a:xfrm>
            <a:off x="3960367" y="6433732"/>
            <a:ext cx="1239520" cy="240665"/>
          </a:xfrm>
          <a:prstGeom prst="rect">
            <a:avLst/>
          </a:prstGeom>
        </p:spPr>
        <p:txBody>
          <a:bodyPr wrap="square" lIns="0" tIns="0" rIns="0" bIns="0">
            <a:spAutoFit/>
          </a:bodyPr>
          <a:lstStyle>
            <a:lvl1pPr>
              <a:defRPr sz="1400" b="0" i="0">
                <a:solidFill>
                  <a:schemeClr val="tx1"/>
                </a:solidFill>
                <a:latin typeface="Tahoma"/>
                <a:cs typeface="Tahoma"/>
              </a:defRPr>
            </a:lvl1pPr>
          </a:lstStyle>
          <a:p>
            <a:pPr marL="12700">
              <a:lnSpc>
                <a:spcPct val="100000"/>
              </a:lnSpc>
              <a:spcBef>
                <a:spcPts val="105"/>
              </a:spcBef>
            </a:pPr>
            <a:r>
              <a:rPr spc="-5" dirty="0"/>
              <a:t>Antonio</a:t>
            </a:r>
            <a:r>
              <a:rPr spc="-75" dirty="0"/>
              <a:t> </a:t>
            </a:r>
            <a:r>
              <a:rPr spc="-5" dirty="0"/>
              <a:t>Corradi</a:t>
            </a:r>
          </a:p>
        </p:txBody>
      </p:sp>
      <p:sp>
        <p:nvSpPr>
          <p:cNvPr id="5" name="Holder 5"/>
          <p:cNvSpPr>
            <a:spLocks noGrp="1"/>
          </p:cNvSpPr>
          <p:nvPr>
            <p:ph type="dt" sz="half" idx="6"/>
          </p:nvPr>
        </p:nvSpPr>
        <p:spPr>
          <a:xfrm>
            <a:off x="618540" y="6433732"/>
            <a:ext cx="937260" cy="240665"/>
          </a:xfrm>
          <a:prstGeom prst="rect">
            <a:avLst/>
          </a:prstGeom>
        </p:spPr>
        <p:txBody>
          <a:bodyPr wrap="square" lIns="0" tIns="0" rIns="0" bIns="0">
            <a:spAutoFit/>
          </a:bodyPr>
          <a:lstStyle>
            <a:lvl1pPr>
              <a:defRPr sz="1400" b="0" i="0">
                <a:solidFill>
                  <a:schemeClr val="tx1"/>
                </a:solidFill>
                <a:latin typeface="Tahoma"/>
                <a:cs typeface="Tahoma"/>
              </a:defRPr>
            </a:lvl1pPr>
          </a:lstStyle>
          <a:p>
            <a:pPr marL="12700">
              <a:lnSpc>
                <a:spcPct val="100000"/>
              </a:lnSpc>
              <a:spcBef>
                <a:spcPts val="105"/>
              </a:spcBef>
            </a:pPr>
            <a:r>
              <a:rPr lang="it-IT"/>
              <a:t>12 Ottobre 2021</a:t>
            </a:r>
            <a:endParaRPr dirty="0"/>
          </a:p>
        </p:txBody>
      </p:sp>
      <p:sp>
        <p:nvSpPr>
          <p:cNvPr id="6" name="Holder 6"/>
          <p:cNvSpPr>
            <a:spLocks noGrp="1"/>
          </p:cNvSpPr>
          <p:nvPr>
            <p:ph type="sldNum" sz="quarter" idx="7"/>
          </p:nvPr>
        </p:nvSpPr>
        <p:spPr>
          <a:xfrm>
            <a:off x="6311900" y="6433732"/>
            <a:ext cx="2597784" cy="240665"/>
          </a:xfrm>
          <a:prstGeom prst="rect">
            <a:avLst/>
          </a:prstGeom>
        </p:spPr>
        <p:txBody>
          <a:bodyPr wrap="square" lIns="0" tIns="0" rIns="0" bIns="0">
            <a:spAutoFit/>
          </a:bodyPr>
          <a:lstStyle>
            <a:lvl1pPr>
              <a:defRPr sz="1400" b="0" i="0">
                <a:solidFill>
                  <a:schemeClr val="tx1"/>
                </a:solidFill>
                <a:latin typeface="Tahoma"/>
                <a:cs typeface="Tahoma"/>
              </a:defRPr>
            </a:lvl1pPr>
          </a:lstStyle>
          <a:p>
            <a:pPr marL="12700">
              <a:lnSpc>
                <a:spcPct val="100000"/>
              </a:lnSpc>
              <a:spcBef>
                <a:spcPts val="105"/>
              </a:spcBef>
            </a:pPr>
            <a:r>
              <a:rPr dirty="0"/>
              <a:t>Come</a:t>
            </a:r>
            <a:r>
              <a:rPr spc="-20" dirty="0"/>
              <a:t> </a:t>
            </a:r>
            <a:r>
              <a:rPr spc="-10" dirty="0"/>
              <a:t>fare</a:t>
            </a:r>
            <a:r>
              <a:rPr dirty="0"/>
              <a:t> </a:t>
            </a:r>
            <a:r>
              <a:rPr spc="-5" dirty="0"/>
              <a:t>una</a:t>
            </a:r>
            <a:r>
              <a:rPr spc="-20" dirty="0"/>
              <a:t> </a:t>
            </a:r>
            <a:r>
              <a:rPr spc="-5" dirty="0"/>
              <a:t>presentazione</a:t>
            </a:r>
            <a:r>
              <a:rPr spc="-40" dirty="0"/>
              <a:t> </a:t>
            </a:r>
            <a:fld id="{81D60167-4931-47E6-BA6A-407CBD079E47}" type="slidenum">
              <a:rPr dirty="0"/>
              <a:t>‹N›</a:t>
            </a:fld>
            <a:endParaRPr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hf hdr="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36609" y="2021386"/>
            <a:ext cx="5270779" cy="1367041"/>
          </a:xfrm>
          <a:prstGeom prst="rect">
            <a:avLst/>
          </a:prstGeom>
          <a:solidFill>
            <a:schemeClr val="accent6">
              <a:lumMod val="20000"/>
              <a:lumOff val="80000"/>
            </a:schemeClr>
          </a:solidFill>
        </p:spPr>
        <p:txBody>
          <a:bodyPr vert="horz" wrap="square" lIns="0" tIns="12700" rIns="0" bIns="0" rtlCol="0" anchor="t">
            <a:spAutoFit/>
          </a:bodyPr>
          <a:lstStyle/>
          <a:p>
            <a:pPr marL="22860" algn="ctr">
              <a:lnSpc>
                <a:spcPct val="100000"/>
              </a:lnSpc>
              <a:spcBef>
                <a:spcPts val="100"/>
              </a:spcBef>
            </a:pPr>
            <a:r>
              <a:rPr sz="4400" b="0" dirty="0" err="1">
                <a:solidFill>
                  <a:schemeClr val="accent6">
                    <a:lumMod val="50000"/>
                  </a:schemeClr>
                </a:solidFill>
                <a:latin typeface="Arial MT"/>
                <a:cs typeface="Arial MT"/>
              </a:rPr>
              <a:t>Presentazione</a:t>
            </a:r>
            <a:r>
              <a:rPr sz="4400" b="0" spc="-114" dirty="0">
                <a:solidFill>
                  <a:schemeClr val="accent6">
                    <a:lumMod val="50000"/>
                  </a:schemeClr>
                </a:solidFill>
                <a:latin typeface="Arial MT"/>
                <a:cs typeface="Arial MT"/>
              </a:rPr>
              <a:t> </a:t>
            </a:r>
            <a:r>
              <a:rPr lang="it-IT" sz="4400" b="0" spc="-5" dirty="0">
                <a:solidFill>
                  <a:schemeClr val="accent6">
                    <a:lumMod val="50000"/>
                  </a:schemeClr>
                </a:solidFill>
                <a:latin typeface="Arial MT"/>
                <a:cs typeface="Arial MT"/>
              </a:rPr>
              <a:t>dell’esercitazione 3</a:t>
            </a:r>
            <a:endParaRPr sz="4400" dirty="0">
              <a:solidFill>
                <a:schemeClr val="accent6">
                  <a:lumMod val="50000"/>
                </a:schemeClr>
              </a:solidFill>
            </a:endParaRPr>
          </a:p>
        </p:txBody>
      </p:sp>
      <p:sp>
        <p:nvSpPr>
          <p:cNvPr id="4" name="object 4"/>
          <p:cNvSpPr txBox="1"/>
          <p:nvPr/>
        </p:nvSpPr>
        <p:spPr>
          <a:xfrm>
            <a:off x="2032002" y="263288"/>
            <a:ext cx="4953000" cy="259045"/>
          </a:xfrm>
          <a:prstGeom prst="rect">
            <a:avLst/>
          </a:prstGeom>
        </p:spPr>
        <p:txBody>
          <a:bodyPr vert="horz" wrap="square" lIns="0" tIns="12700" rIns="0" bIns="0" rtlCol="0">
            <a:spAutoFit/>
          </a:bodyPr>
          <a:lstStyle/>
          <a:p>
            <a:pPr marL="873760" marR="5080" indent="-861060" algn="ctr">
              <a:lnSpc>
                <a:spcPct val="100000"/>
              </a:lnSpc>
              <a:spcBef>
                <a:spcPts val="100"/>
              </a:spcBef>
            </a:pPr>
            <a:r>
              <a:rPr sz="1600" spc="-5" dirty="0" err="1">
                <a:latin typeface="Arial Nova Cond" panose="020B0506020202020204" pitchFamily="34" charset="0"/>
                <a:cs typeface="Arial"/>
              </a:rPr>
              <a:t>Università</a:t>
            </a:r>
            <a:r>
              <a:rPr sz="1600" spc="-10" dirty="0">
                <a:latin typeface="Arial Nova Cond" panose="020B0506020202020204" pitchFamily="34" charset="0"/>
                <a:cs typeface="Arial"/>
              </a:rPr>
              <a:t> </a:t>
            </a:r>
            <a:r>
              <a:rPr sz="1600" dirty="0" err="1">
                <a:latin typeface="Arial Nova Cond" panose="020B0506020202020204" pitchFamily="34" charset="0"/>
                <a:cs typeface="Arial"/>
              </a:rPr>
              <a:t>degli</a:t>
            </a:r>
            <a:r>
              <a:rPr sz="1600" spc="-20" dirty="0">
                <a:latin typeface="Arial Nova Cond" panose="020B0506020202020204" pitchFamily="34" charset="0"/>
                <a:cs typeface="Arial"/>
              </a:rPr>
              <a:t> </a:t>
            </a:r>
            <a:r>
              <a:rPr sz="1600" dirty="0">
                <a:latin typeface="Arial Nova Cond" panose="020B0506020202020204" pitchFamily="34" charset="0"/>
                <a:cs typeface="Arial"/>
              </a:rPr>
              <a:t>Studi</a:t>
            </a:r>
            <a:r>
              <a:rPr sz="1600" spc="-25" dirty="0">
                <a:latin typeface="Arial Nova Cond" panose="020B0506020202020204" pitchFamily="34" charset="0"/>
                <a:cs typeface="Arial"/>
              </a:rPr>
              <a:t> </a:t>
            </a:r>
            <a:r>
              <a:rPr sz="1600" dirty="0">
                <a:latin typeface="Arial Nova Cond" panose="020B0506020202020204" pitchFamily="34" charset="0"/>
                <a:cs typeface="Arial"/>
              </a:rPr>
              <a:t>di</a:t>
            </a:r>
            <a:r>
              <a:rPr sz="1600" spc="-30" dirty="0">
                <a:latin typeface="Arial Nova Cond" panose="020B0506020202020204" pitchFamily="34" charset="0"/>
                <a:cs typeface="Arial"/>
              </a:rPr>
              <a:t> </a:t>
            </a:r>
            <a:r>
              <a:rPr sz="1600" spc="-5" dirty="0">
                <a:latin typeface="Arial Nova Cond" panose="020B0506020202020204" pitchFamily="34" charset="0"/>
                <a:cs typeface="Arial"/>
              </a:rPr>
              <a:t>Bologna </a:t>
            </a:r>
            <a:r>
              <a:rPr sz="1600" spc="-650" dirty="0">
                <a:latin typeface="Arial Nova Cond" panose="020B0506020202020204" pitchFamily="34" charset="0"/>
                <a:cs typeface="Arial"/>
              </a:rPr>
              <a:t> </a:t>
            </a:r>
            <a:r>
              <a:rPr sz="1600" dirty="0">
                <a:latin typeface="Arial Nova Cond" panose="020B0506020202020204" pitchFamily="34" charset="0"/>
                <a:cs typeface="Arial"/>
              </a:rPr>
              <a:t>Facoltà</a:t>
            </a:r>
            <a:r>
              <a:rPr sz="1600" spc="-10" dirty="0">
                <a:latin typeface="Arial Nova Cond" panose="020B0506020202020204" pitchFamily="34" charset="0"/>
                <a:cs typeface="Arial"/>
              </a:rPr>
              <a:t> </a:t>
            </a:r>
            <a:r>
              <a:rPr sz="1600" spc="-5" dirty="0">
                <a:latin typeface="Arial Nova Cond" panose="020B0506020202020204" pitchFamily="34" charset="0"/>
                <a:cs typeface="Arial"/>
              </a:rPr>
              <a:t>di</a:t>
            </a:r>
            <a:r>
              <a:rPr sz="1600" spc="-25" dirty="0">
                <a:latin typeface="Arial Nova Cond" panose="020B0506020202020204" pitchFamily="34" charset="0"/>
                <a:cs typeface="Arial"/>
              </a:rPr>
              <a:t> </a:t>
            </a:r>
            <a:r>
              <a:rPr sz="1600" dirty="0">
                <a:latin typeface="Arial Nova Cond" panose="020B0506020202020204" pitchFamily="34" charset="0"/>
                <a:cs typeface="Arial"/>
              </a:rPr>
              <a:t>Ingegneria</a:t>
            </a:r>
          </a:p>
        </p:txBody>
      </p:sp>
      <p:pic>
        <p:nvPicPr>
          <p:cNvPr id="5" name="object 5"/>
          <p:cNvPicPr/>
          <p:nvPr/>
        </p:nvPicPr>
        <p:blipFill>
          <a:blip r:embed="rId2" cstate="print"/>
          <a:stretch>
            <a:fillRect/>
          </a:stretch>
        </p:blipFill>
        <p:spPr>
          <a:xfrm>
            <a:off x="3937002" y="543627"/>
            <a:ext cx="1143000" cy="1044641"/>
          </a:xfrm>
          <a:prstGeom prst="rect">
            <a:avLst/>
          </a:prstGeom>
        </p:spPr>
      </p:pic>
      <p:sp>
        <p:nvSpPr>
          <p:cNvPr id="10" name="CasellaDiTesto 9">
            <a:extLst>
              <a:ext uri="{FF2B5EF4-FFF2-40B4-BE49-F238E27FC236}">
                <a16:creationId xmlns:a16="http://schemas.microsoft.com/office/drawing/2014/main" id="{782C25B7-6556-4C21-AAE5-CC7091574A19}"/>
              </a:ext>
            </a:extLst>
          </p:cNvPr>
          <p:cNvSpPr txBox="1"/>
          <p:nvPr/>
        </p:nvSpPr>
        <p:spPr>
          <a:xfrm>
            <a:off x="8467" y="5299305"/>
            <a:ext cx="8342076" cy="923330"/>
          </a:xfrm>
          <a:prstGeom prst="rect">
            <a:avLst/>
          </a:prstGeom>
          <a:noFill/>
        </p:spPr>
        <p:txBody>
          <a:bodyPr wrap="square" rtlCol="0">
            <a:spAutoFit/>
          </a:bodyPr>
          <a:lstStyle/>
          <a:p>
            <a:pPr marL="829944" algn="ctr">
              <a:lnSpc>
                <a:spcPct val="100000"/>
              </a:lnSpc>
            </a:pPr>
            <a:r>
              <a:rPr lang="it-IT" sz="1800" spc="-5" dirty="0">
                <a:latin typeface="Arial MT"/>
                <a:cs typeface="Arial MT"/>
              </a:rPr>
              <a:t>Alice Turrini - Serena Bertaccini – Anna Vandi – Caterina Leonelli</a:t>
            </a:r>
          </a:p>
          <a:p>
            <a:pPr marL="829944" algn="ctr">
              <a:lnSpc>
                <a:spcPct val="100000"/>
              </a:lnSpc>
            </a:pPr>
            <a:endParaRPr lang="it-IT" sz="1800" spc="-5" dirty="0">
              <a:latin typeface="Arial MT"/>
              <a:cs typeface="Arial MT"/>
            </a:endParaRPr>
          </a:p>
          <a:p>
            <a:pPr marL="829944" algn="ctr">
              <a:lnSpc>
                <a:spcPct val="100000"/>
              </a:lnSpc>
            </a:pPr>
            <a:r>
              <a:rPr lang="it-IT" sz="1800" spc="-5" dirty="0">
                <a:latin typeface="Arial MT"/>
                <a:cs typeface="Arial MT"/>
              </a:rPr>
              <a:t>Anno</a:t>
            </a:r>
            <a:r>
              <a:rPr lang="it-IT" sz="1800" spc="10" dirty="0">
                <a:latin typeface="Arial MT"/>
                <a:cs typeface="Arial MT"/>
              </a:rPr>
              <a:t> </a:t>
            </a:r>
            <a:r>
              <a:rPr lang="it-IT" sz="1800" spc="-5" dirty="0">
                <a:latin typeface="Arial MT"/>
                <a:cs typeface="Arial MT"/>
              </a:rPr>
              <a:t>accademico</a:t>
            </a:r>
            <a:r>
              <a:rPr lang="it-IT" sz="1800" spc="35" dirty="0">
                <a:latin typeface="Arial MT"/>
                <a:cs typeface="Arial MT"/>
              </a:rPr>
              <a:t> </a:t>
            </a:r>
            <a:r>
              <a:rPr lang="it-IT" sz="1800" spc="-5" dirty="0">
                <a:latin typeface="Arial MT"/>
                <a:cs typeface="Arial MT"/>
              </a:rPr>
              <a:t>2021/2022</a:t>
            </a:r>
            <a:r>
              <a:rPr lang="it-IT" sz="1800" spc="30" dirty="0">
                <a:latin typeface="Arial MT"/>
                <a:cs typeface="Arial MT"/>
              </a:rPr>
              <a:t> </a:t>
            </a:r>
            <a:endParaRPr lang="it-IT" dirty="0"/>
          </a:p>
        </p:txBody>
      </p:sp>
      <p:sp>
        <p:nvSpPr>
          <p:cNvPr id="11" name="CasellaDiTesto 10">
            <a:extLst>
              <a:ext uri="{FF2B5EF4-FFF2-40B4-BE49-F238E27FC236}">
                <a16:creationId xmlns:a16="http://schemas.microsoft.com/office/drawing/2014/main" id="{AAF8CB60-30A9-4BA5-921F-44395089B325}"/>
              </a:ext>
            </a:extLst>
          </p:cNvPr>
          <p:cNvSpPr txBox="1"/>
          <p:nvPr/>
        </p:nvSpPr>
        <p:spPr>
          <a:xfrm>
            <a:off x="533400" y="4082256"/>
            <a:ext cx="8342075" cy="954107"/>
          </a:xfrm>
          <a:prstGeom prst="rect">
            <a:avLst/>
          </a:prstGeom>
          <a:noFill/>
        </p:spPr>
        <p:txBody>
          <a:bodyPr wrap="square" lIns="91440" tIns="45720" rIns="91440" bIns="45720" rtlCol="0" anchor="t">
            <a:spAutoFit/>
          </a:bodyPr>
          <a:lstStyle/>
          <a:p>
            <a:pPr algn="ctr"/>
            <a:r>
              <a:rPr lang="it-IT" sz="2800" dirty="0">
                <a:solidFill>
                  <a:srgbClr val="0070C0"/>
                </a:solidFill>
                <a:latin typeface="Arial"/>
                <a:ea typeface="+mn-lt"/>
                <a:cs typeface="Arial"/>
              </a:rPr>
              <a:t>Conteggio Parole / Elimina Linea </a:t>
            </a:r>
          </a:p>
          <a:p>
            <a:pPr algn="ctr"/>
            <a:r>
              <a:rPr lang="it-IT" sz="2800" dirty="0" err="1">
                <a:solidFill>
                  <a:srgbClr val="0070C0"/>
                </a:solidFill>
                <a:latin typeface="Arial"/>
                <a:ea typeface="+mn-lt"/>
                <a:cs typeface="Arial"/>
              </a:rPr>
              <a:t>Socket</a:t>
            </a:r>
            <a:r>
              <a:rPr lang="it-IT" sz="2800" dirty="0">
                <a:solidFill>
                  <a:srgbClr val="0070C0"/>
                </a:solidFill>
                <a:latin typeface="Arial"/>
                <a:ea typeface="+mn-lt"/>
                <a:cs typeface="Arial"/>
              </a:rPr>
              <a:t> C senza e con connessione</a:t>
            </a:r>
          </a:p>
        </p:txBody>
      </p:sp>
      <p:sp>
        <p:nvSpPr>
          <p:cNvPr id="3" name="Segnaposto data 2">
            <a:extLst>
              <a:ext uri="{FF2B5EF4-FFF2-40B4-BE49-F238E27FC236}">
                <a16:creationId xmlns:a16="http://schemas.microsoft.com/office/drawing/2014/main" id="{739878F2-AA7F-45C5-A776-D67D92B4DA9B}"/>
              </a:ext>
            </a:extLst>
          </p:cNvPr>
          <p:cNvSpPr>
            <a:spLocks noGrp="1"/>
          </p:cNvSpPr>
          <p:nvPr>
            <p:ph type="dt" sz="half" idx="6"/>
          </p:nvPr>
        </p:nvSpPr>
        <p:spPr>
          <a:xfrm>
            <a:off x="618540" y="6433732"/>
            <a:ext cx="1896060" cy="430887"/>
          </a:xfrm>
        </p:spPr>
        <p:txBody>
          <a:bodyPr/>
          <a:lstStyle/>
          <a:p>
            <a:pPr marL="12700">
              <a:lnSpc>
                <a:spcPct val="100000"/>
              </a:lnSpc>
              <a:spcBef>
                <a:spcPts val="105"/>
              </a:spcBef>
            </a:pPr>
            <a:r>
              <a:rPr lang="it-IT" dirty="0"/>
              <a:t>2 novembre 2021</a:t>
            </a:r>
          </a:p>
        </p:txBody>
      </p:sp>
      <p:sp>
        <p:nvSpPr>
          <p:cNvPr id="7" name="Segnaposto numero diapositiva 6">
            <a:extLst>
              <a:ext uri="{FF2B5EF4-FFF2-40B4-BE49-F238E27FC236}">
                <a16:creationId xmlns:a16="http://schemas.microsoft.com/office/drawing/2014/main" id="{E6F56810-A6B4-4CB9-A7C8-B07CA669E11E}"/>
              </a:ext>
            </a:extLst>
          </p:cNvPr>
          <p:cNvSpPr>
            <a:spLocks noGrp="1"/>
          </p:cNvSpPr>
          <p:nvPr>
            <p:ph type="sldNum" sz="quarter" idx="7"/>
          </p:nvPr>
        </p:nvSpPr>
        <p:spPr>
          <a:xfrm>
            <a:off x="7051651" y="6433732"/>
            <a:ext cx="2597784" cy="215444"/>
          </a:xfrm>
        </p:spPr>
        <p:txBody>
          <a:bodyPr/>
          <a:lstStyle/>
          <a:p>
            <a:pPr marL="12700">
              <a:lnSpc>
                <a:spcPct val="100000"/>
              </a:lnSpc>
              <a:spcBef>
                <a:spcPts val="105"/>
              </a:spcBef>
            </a:pPr>
            <a:r>
              <a:rPr lang="it-IT" dirty="0"/>
              <a:t>Esercitazione 3</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699567" y="252083"/>
            <a:ext cx="7744866" cy="505908"/>
          </a:xfrm>
          <a:prstGeom prst="rect">
            <a:avLst/>
          </a:prstGeom>
        </p:spPr>
        <p:txBody>
          <a:bodyPr vert="horz" wrap="square" lIns="0" tIns="13335" rIns="0" bIns="0" rtlCol="0">
            <a:spAutoFit/>
          </a:bodyPr>
          <a:lstStyle/>
          <a:p>
            <a:pPr marL="12700" algn="ctr">
              <a:lnSpc>
                <a:spcPct val="100000"/>
              </a:lnSpc>
              <a:spcBef>
                <a:spcPts val="105"/>
              </a:spcBef>
            </a:pPr>
            <a:r>
              <a:rPr lang="it-IT" dirty="0"/>
              <a:t>Conclusioni</a:t>
            </a:r>
            <a:endParaRPr dirty="0"/>
          </a:p>
        </p:txBody>
      </p:sp>
      <p:sp>
        <p:nvSpPr>
          <p:cNvPr id="5" name="object 5"/>
          <p:cNvSpPr/>
          <p:nvPr/>
        </p:nvSpPr>
        <p:spPr>
          <a:xfrm>
            <a:off x="302514" y="791719"/>
            <a:ext cx="8458200" cy="0"/>
          </a:xfrm>
          <a:custGeom>
            <a:avLst/>
            <a:gdLst/>
            <a:ahLst/>
            <a:cxnLst/>
            <a:rect l="l" t="t" r="r" b="b"/>
            <a:pathLst>
              <a:path w="8458200">
                <a:moveTo>
                  <a:pt x="0" y="0"/>
                </a:moveTo>
                <a:lnTo>
                  <a:pt x="8458200" y="0"/>
                </a:lnTo>
              </a:path>
            </a:pathLst>
          </a:custGeom>
          <a:ln w="28956">
            <a:solidFill>
              <a:srgbClr val="3366CC"/>
            </a:solidFill>
          </a:ln>
        </p:spPr>
        <p:txBody>
          <a:bodyPr wrap="square" lIns="0" tIns="0" rIns="0" bIns="0" rtlCol="0"/>
          <a:lstStyle/>
          <a:p>
            <a:endParaRPr/>
          </a:p>
        </p:txBody>
      </p:sp>
      <p:sp>
        <p:nvSpPr>
          <p:cNvPr id="6" name="object 6"/>
          <p:cNvSpPr txBox="1">
            <a:spLocks noGrp="1"/>
          </p:cNvSpPr>
          <p:nvPr>
            <p:ph type="dt" sz="half" idx="6"/>
          </p:nvPr>
        </p:nvSpPr>
        <p:spPr>
          <a:xfrm>
            <a:off x="618540" y="6433732"/>
            <a:ext cx="1438860" cy="228909"/>
          </a:xfrm>
          <a:prstGeom prst="rect">
            <a:avLst/>
          </a:prstGeom>
        </p:spPr>
        <p:txBody>
          <a:bodyPr vert="horz" wrap="square" lIns="0" tIns="13335" rIns="0" bIns="0" rtlCol="0">
            <a:spAutoFit/>
          </a:bodyPr>
          <a:lstStyle/>
          <a:p>
            <a:pPr marL="12700">
              <a:lnSpc>
                <a:spcPct val="100000"/>
              </a:lnSpc>
              <a:spcBef>
                <a:spcPts val="105"/>
              </a:spcBef>
            </a:pPr>
            <a:r>
              <a:rPr lang="it-IT" dirty="0"/>
              <a:t>2 novembre 2021</a:t>
            </a:r>
            <a:endParaRPr dirty="0"/>
          </a:p>
        </p:txBody>
      </p:sp>
      <p:sp>
        <p:nvSpPr>
          <p:cNvPr id="8" name="object 8"/>
          <p:cNvSpPr txBox="1">
            <a:spLocks noGrp="1"/>
          </p:cNvSpPr>
          <p:nvPr>
            <p:ph type="sldNum" sz="quarter" idx="7"/>
          </p:nvPr>
        </p:nvSpPr>
        <p:spPr>
          <a:xfrm>
            <a:off x="7315941" y="6418465"/>
            <a:ext cx="2597784" cy="228909"/>
          </a:xfrm>
          <a:prstGeom prst="rect">
            <a:avLst/>
          </a:prstGeom>
        </p:spPr>
        <p:txBody>
          <a:bodyPr vert="horz" wrap="square" lIns="0" tIns="13335" rIns="0" bIns="0" rtlCol="0">
            <a:spAutoFit/>
          </a:bodyPr>
          <a:lstStyle/>
          <a:p>
            <a:pPr marL="12700">
              <a:lnSpc>
                <a:spcPct val="100000"/>
              </a:lnSpc>
              <a:spcBef>
                <a:spcPts val="105"/>
              </a:spcBef>
            </a:pPr>
            <a:r>
              <a:rPr lang="it-IT" dirty="0"/>
              <a:t>Esercitazione 3</a:t>
            </a:r>
          </a:p>
        </p:txBody>
      </p:sp>
      <p:sp>
        <p:nvSpPr>
          <p:cNvPr id="9" name="Rettangolo con angoli arrotondati 8">
            <a:extLst>
              <a:ext uri="{FF2B5EF4-FFF2-40B4-BE49-F238E27FC236}">
                <a16:creationId xmlns:a16="http://schemas.microsoft.com/office/drawing/2014/main" id="{A85EDE79-2916-4F0C-A944-E29C62C97FB8}"/>
              </a:ext>
            </a:extLst>
          </p:cNvPr>
          <p:cNvSpPr/>
          <p:nvPr/>
        </p:nvSpPr>
        <p:spPr>
          <a:xfrm>
            <a:off x="762001" y="1295400"/>
            <a:ext cx="7530033" cy="956402"/>
          </a:xfrm>
          <a:prstGeom prst="roundRect">
            <a:avLst/>
          </a:prstGeom>
          <a:solidFill>
            <a:schemeClr val="accent6">
              <a:lumMod val="20000"/>
              <a:lumOff val="80000"/>
            </a:schemeClr>
          </a:solidFill>
          <a:ln w="63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600" b="1" i="1" dirty="0">
                <a:solidFill>
                  <a:schemeClr val="accent6">
                    <a:lumMod val="50000"/>
                  </a:schemeClr>
                </a:solidFill>
                <a:latin typeface="Arial"/>
                <a:cs typeface="Arial"/>
              </a:rPr>
              <a:t>Server </a:t>
            </a:r>
            <a:r>
              <a:rPr lang="en-US" sz="1600" b="1" i="1" dirty="0" err="1">
                <a:solidFill>
                  <a:schemeClr val="accent6">
                    <a:lumMod val="50000"/>
                  </a:schemeClr>
                </a:solidFill>
                <a:latin typeface="Arial"/>
                <a:cs typeface="Arial"/>
              </a:rPr>
              <a:t>parallelo</a:t>
            </a:r>
            <a:r>
              <a:rPr lang="en-US" sz="1600" dirty="0">
                <a:solidFill>
                  <a:schemeClr val="accent6">
                    <a:lumMod val="50000"/>
                  </a:schemeClr>
                </a:solidFill>
                <a:latin typeface="Arial"/>
                <a:cs typeface="Arial"/>
              </a:rPr>
              <a:t>, </a:t>
            </a:r>
            <a:r>
              <a:rPr lang="en-US" sz="1600" dirty="0" err="1">
                <a:solidFill>
                  <a:schemeClr val="accent6">
                    <a:lumMod val="50000"/>
                  </a:schemeClr>
                </a:solidFill>
                <a:latin typeface="Arial"/>
                <a:cs typeface="Arial"/>
              </a:rPr>
              <a:t>importanza</a:t>
            </a:r>
            <a:r>
              <a:rPr lang="en-US" sz="1600" dirty="0">
                <a:solidFill>
                  <a:schemeClr val="accent6">
                    <a:lumMod val="50000"/>
                  </a:schemeClr>
                </a:solidFill>
                <a:latin typeface="Arial"/>
                <a:cs typeface="Arial"/>
              </a:rPr>
              <a:t> </a:t>
            </a:r>
            <a:r>
              <a:rPr lang="en-US" sz="1600" dirty="0" err="1">
                <a:solidFill>
                  <a:schemeClr val="accent6">
                    <a:lumMod val="50000"/>
                  </a:schemeClr>
                </a:solidFill>
                <a:latin typeface="Arial"/>
                <a:cs typeface="Arial"/>
              </a:rPr>
              <a:t>gestire</a:t>
            </a:r>
            <a:r>
              <a:rPr lang="en-US" sz="1600" dirty="0">
                <a:solidFill>
                  <a:schemeClr val="accent6">
                    <a:lumMod val="50000"/>
                  </a:schemeClr>
                </a:solidFill>
                <a:latin typeface="Arial"/>
                <a:cs typeface="Arial"/>
              </a:rPr>
              <a:t> le </a:t>
            </a:r>
            <a:r>
              <a:rPr lang="en-US" sz="1600" dirty="0" err="1">
                <a:solidFill>
                  <a:schemeClr val="accent6">
                    <a:lumMod val="50000"/>
                  </a:schemeClr>
                </a:solidFill>
                <a:latin typeface="Arial"/>
                <a:cs typeface="Arial"/>
              </a:rPr>
              <a:t>chiusure</a:t>
            </a:r>
            <a:r>
              <a:rPr lang="en-US" sz="1600" dirty="0">
                <a:solidFill>
                  <a:schemeClr val="accent6">
                    <a:lumMod val="50000"/>
                  </a:schemeClr>
                </a:solidFill>
                <a:latin typeface="Arial"/>
                <a:cs typeface="Arial"/>
              </a:rPr>
              <a:t> </a:t>
            </a:r>
            <a:r>
              <a:rPr lang="en-US" sz="1600" dirty="0" err="1">
                <a:solidFill>
                  <a:schemeClr val="accent6">
                    <a:lumMod val="50000"/>
                  </a:schemeClr>
                </a:solidFill>
                <a:latin typeface="Arial"/>
                <a:cs typeface="Arial"/>
              </a:rPr>
              <a:t>degli</a:t>
            </a:r>
            <a:r>
              <a:rPr lang="en-US" sz="1600" dirty="0">
                <a:solidFill>
                  <a:schemeClr val="accent6">
                    <a:lumMod val="50000"/>
                  </a:schemeClr>
                </a:solidFill>
                <a:latin typeface="Arial"/>
                <a:cs typeface="Arial"/>
              </a:rPr>
              <a:t> </a:t>
            </a:r>
            <a:r>
              <a:rPr lang="en-US" sz="1600" dirty="0" err="1">
                <a:solidFill>
                  <a:schemeClr val="accent6">
                    <a:lumMod val="50000"/>
                  </a:schemeClr>
                </a:solidFill>
                <a:latin typeface="Arial"/>
                <a:cs typeface="Arial"/>
              </a:rPr>
              <a:t>opportuni</a:t>
            </a:r>
            <a:r>
              <a:rPr lang="en-US" sz="1600" dirty="0">
                <a:solidFill>
                  <a:schemeClr val="accent6">
                    <a:lumMod val="50000"/>
                  </a:schemeClr>
                </a:solidFill>
                <a:latin typeface="Arial"/>
                <a:cs typeface="Arial"/>
              </a:rPr>
              <a:t> socket descriptor </a:t>
            </a:r>
            <a:r>
              <a:rPr lang="en-US" sz="1600" dirty="0" err="1">
                <a:solidFill>
                  <a:schemeClr val="accent6">
                    <a:lumMod val="50000"/>
                  </a:schemeClr>
                </a:solidFill>
                <a:latin typeface="Arial"/>
                <a:cs typeface="Arial"/>
              </a:rPr>
              <a:t>tra</a:t>
            </a:r>
            <a:r>
              <a:rPr lang="en-US" sz="1600" dirty="0">
                <a:solidFill>
                  <a:schemeClr val="accent6">
                    <a:lumMod val="50000"/>
                  </a:schemeClr>
                </a:solidFill>
                <a:latin typeface="Arial"/>
                <a:cs typeface="Arial"/>
              </a:rPr>
              <a:t> padre e </a:t>
            </a:r>
            <a:r>
              <a:rPr lang="en-US" sz="1600" dirty="0" err="1">
                <a:solidFill>
                  <a:schemeClr val="accent6">
                    <a:lumMod val="50000"/>
                  </a:schemeClr>
                </a:solidFill>
                <a:latin typeface="Arial"/>
                <a:cs typeface="Arial"/>
              </a:rPr>
              <a:t>figlio</a:t>
            </a:r>
            <a:r>
              <a:rPr lang="en-US" sz="1600" dirty="0">
                <a:solidFill>
                  <a:schemeClr val="accent6">
                    <a:lumMod val="50000"/>
                  </a:schemeClr>
                </a:solidFill>
                <a:latin typeface="Arial"/>
                <a:cs typeface="Arial"/>
              </a:rPr>
              <a:t>;</a:t>
            </a:r>
          </a:p>
        </p:txBody>
      </p:sp>
      <p:sp>
        <p:nvSpPr>
          <p:cNvPr id="13" name="Rettangolo con angoli arrotondati 12">
            <a:extLst>
              <a:ext uri="{FF2B5EF4-FFF2-40B4-BE49-F238E27FC236}">
                <a16:creationId xmlns:a16="http://schemas.microsoft.com/office/drawing/2014/main" id="{6CE9B038-94E6-4DC8-906D-AEE200D1C714}"/>
              </a:ext>
            </a:extLst>
          </p:cNvPr>
          <p:cNvSpPr/>
          <p:nvPr/>
        </p:nvSpPr>
        <p:spPr>
          <a:xfrm>
            <a:off x="762000" y="2455957"/>
            <a:ext cx="7504467" cy="956402"/>
          </a:xfrm>
          <a:prstGeom prst="roundRect">
            <a:avLst/>
          </a:prstGeom>
          <a:solidFill>
            <a:schemeClr val="accent6">
              <a:lumMod val="20000"/>
              <a:lumOff val="80000"/>
            </a:schemeClr>
          </a:solidFill>
          <a:ln w="63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rtl="0">
              <a:spcBef>
                <a:spcPts val="0"/>
              </a:spcBef>
              <a:spcAft>
                <a:spcPts val="0"/>
              </a:spcAft>
            </a:pPr>
            <a:r>
              <a:rPr lang="it-IT" sz="1600" dirty="0">
                <a:solidFill>
                  <a:schemeClr val="accent6">
                    <a:lumMod val="50000"/>
                  </a:schemeClr>
                </a:solidFill>
                <a:latin typeface="Arial"/>
                <a:cs typeface="Arial"/>
              </a:rPr>
              <a:t>Importanza della gestione di eventuali </a:t>
            </a:r>
            <a:r>
              <a:rPr lang="it-IT" sz="1600" b="1" dirty="0">
                <a:solidFill>
                  <a:schemeClr val="accent6">
                    <a:lumMod val="50000"/>
                  </a:schemeClr>
                </a:solidFill>
                <a:latin typeface="Arial"/>
                <a:cs typeface="Arial"/>
              </a:rPr>
              <a:t>fallimenti</a:t>
            </a:r>
            <a:r>
              <a:rPr lang="it-IT" sz="1600" dirty="0">
                <a:solidFill>
                  <a:schemeClr val="accent6">
                    <a:lumMod val="50000"/>
                  </a:schemeClr>
                </a:solidFill>
                <a:latin typeface="Arial"/>
                <a:cs typeface="Arial"/>
              </a:rPr>
              <a:t> delle </a:t>
            </a:r>
            <a:r>
              <a:rPr lang="it-IT" sz="1600" b="1" dirty="0">
                <a:solidFill>
                  <a:schemeClr val="accent6">
                    <a:lumMod val="50000"/>
                  </a:schemeClr>
                </a:solidFill>
                <a:latin typeface="Arial"/>
                <a:cs typeface="Arial"/>
              </a:rPr>
              <a:t>primitive</a:t>
            </a:r>
            <a:r>
              <a:rPr lang="it-IT" sz="1600" dirty="0">
                <a:solidFill>
                  <a:schemeClr val="accent6">
                    <a:lumMod val="50000"/>
                  </a:schemeClr>
                </a:solidFill>
                <a:latin typeface="Arial"/>
                <a:cs typeface="Arial"/>
              </a:rPr>
              <a:t> </a:t>
            </a:r>
            <a:r>
              <a:rPr lang="it-IT" sz="1600" b="1" dirty="0">
                <a:solidFill>
                  <a:schemeClr val="accent6">
                    <a:lumMod val="50000"/>
                  </a:schemeClr>
                </a:solidFill>
                <a:latin typeface="Arial"/>
                <a:cs typeface="Arial"/>
              </a:rPr>
              <a:t>di connessione</a:t>
            </a:r>
            <a:endParaRPr lang="en-US" sz="1600" b="1" dirty="0">
              <a:solidFill>
                <a:schemeClr val="accent6">
                  <a:lumMod val="50000"/>
                </a:schemeClr>
              </a:solidFill>
              <a:latin typeface="Arial"/>
              <a:cs typeface="Arial"/>
            </a:endParaRPr>
          </a:p>
        </p:txBody>
      </p:sp>
      <p:sp>
        <p:nvSpPr>
          <p:cNvPr id="14" name="Rettangolo con angoli arrotondati 10">
            <a:extLst>
              <a:ext uri="{FF2B5EF4-FFF2-40B4-BE49-F238E27FC236}">
                <a16:creationId xmlns:a16="http://schemas.microsoft.com/office/drawing/2014/main" id="{F3FEE2A9-9CBB-40C2-889D-428BB00E8C16}"/>
              </a:ext>
            </a:extLst>
          </p:cNvPr>
          <p:cNvSpPr/>
          <p:nvPr/>
        </p:nvSpPr>
        <p:spPr>
          <a:xfrm>
            <a:off x="776379" y="4827615"/>
            <a:ext cx="7504467" cy="956402"/>
          </a:xfrm>
          <a:prstGeom prst="roundRect">
            <a:avLst/>
          </a:prstGeom>
          <a:solidFill>
            <a:schemeClr val="accent6">
              <a:lumMod val="20000"/>
              <a:lumOff val="80000"/>
            </a:schemeClr>
          </a:solidFill>
          <a:ln w="63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600" dirty="0">
                <a:solidFill>
                  <a:schemeClr val="accent6">
                    <a:lumMod val="50000"/>
                  </a:schemeClr>
                </a:solidFill>
                <a:latin typeface="Arial" panose="020B0604020202020204" pitchFamily="34" charset="0"/>
                <a:cs typeface="Arial" panose="020B0604020202020204" pitchFamily="34" charset="0"/>
              </a:rPr>
              <a:t>Necessario l’uso </a:t>
            </a:r>
            <a:r>
              <a:rPr lang="it-IT" sz="1600" b="1" dirty="0">
                <a:solidFill>
                  <a:schemeClr val="accent6">
                    <a:lumMod val="50000"/>
                  </a:schemeClr>
                </a:solidFill>
                <a:latin typeface="Arial" panose="020B0604020202020204" pitchFamily="34" charset="0"/>
                <a:cs typeface="Arial" panose="020B0604020202020204" pitchFamily="34" charset="0"/>
              </a:rPr>
              <a:t>ottimizzato</a:t>
            </a:r>
            <a:r>
              <a:rPr lang="it-IT" sz="1600" dirty="0">
                <a:solidFill>
                  <a:schemeClr val="accent6">
                    <a:lumMod val="50000"/>
                  </a:schemeClr>
                </a:solidFill>
                <a:latin typeface="Arial" panose="020B0604020202020204" pitchFamily="34" charset="0"/>
                <a:cs typeface="Arial" panose="020B0604020202020204" pitchFamily="34" charset="0"/>
              </a:rPr>
              <a:t> e ridotto delle risorse, soprattutto quando si lavora nel distribuito</a:t>
            </a:r>
          </a:p>
        </p:txBody>
      </p:sp>
      <p:sp>
        <p:nvSpPr>
          <p:cNvPr id="15" name="Rettangolo con angoli arrotondati 10">
            <a:extLst>
              <a:ext uri="{FF2B5EF4-FFF2-40B4-BE49-F238E27FC236}">
                <a16:creationId xmlns:a16="http://schemas.microsoft.com/office/drawing/2014/main" id="{CC42C93B-D371-4FE4-928F-7FE20FC5C557}"/>
              </a:ext>
            </a:extLst>
          </p:cNvPr>
          <p:cNvSpPr/>
          <p:nvPr/>
        </p:nvSpPr>
        <p:spPr>
          <a:xfrm>
            <a:off x="762002" y="3634295"/>
            <a:ext cx="7504467" cy="956402"/>
          </a:xfrm>
          <a:prstGeom prst="roundRect">
            <a:avLst/>
          </a:prstGeom>
          <a:solidFill>
            <a:schemeClr val="accent6">
              <a:lumMod val="20000"/>
              <a:lumOff val="80000"/>
            </a:schemeClr>
          </a:solidFill>
          <a:ln w="63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it-IT"/>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it-IT" sz="1600" b="1" dirty="0">
              <a:solidFill>
                <a:schemeClr val="accent6">
                  <a:lumMod val="50000"/>
                </a:schemeClr>
              </a:solidFill>
              <a:latin typeface="Arial"/>
              <a:cs typeface="Arial"/>
            </a:endParaRPr>
          </a:p>
          <a:p>
            <a:pPr algn="ctr"/>
            <a:r>
              <a:rPr lang="it-IT" sz="1600" b="1" dirty="0">
                <a:solidFill>
                  <a:schemeClr val="accent6">
                    <a:lumMod val="50000"/>
                  </a:schemeClr>
                </a:solidFill>
                <a:latin typeface="Arial"/>
                <a:cs typeface="Arial"/>
              </a:rPr>
              <a:t>Nel Server Stream </a:t>
            </a:r>
            <a:r>
              <a:rPr lang="it-IT" sz="1600" dirty="0">
                <a:solidFill>
                  <a:schemeClr val="accent6">
                    <a:lumMod val="50000"/>
                  </a:schemeClr>
                </a:solidFill>
                <a:latin typeface="Arial"/>
                <a:cs typeface="Arial"/>
              </a:rPr>
              <a:t>non è stato possibile fare una lettura bufferizzata da file perché abbiamo dovuto </a:t>
            </a:r>
            <a:r>
              <a:rPr lang="it-IT" sz="1600" b="1" i="1" dirty="0">
                <a:solidFill>
                  <a:schemeClr val="accent6">
                    <a:lumMod val="50000"/>
                  </a:schemeClr>
                </a:solidFill>
                <a:latin typeface="Arial"/>
                <a:cs typeface="Arial"/>
              </a:rPr>
              <a:t>discriminare le righe</a:t>
            </a:r>
            <a:r>
              <a:rPr lang="it-IT" sz="1600" dirty="0">
                <a:solidFill>
                  <a:schemeClr val="accent6">
                    <a:lumMod val="50000"/>
                  </a:schemeClr>
                </a:solidFill>
                <a:latin typeface="Arial"/>
                <a:cs typeface="Arial"/>
              </a:rPr>
              <a:t>, al fine di trovare quella da eliminare.</a:t>
            </a:r>
            <a:endParaRPr lang="it-IT" sz="1600" dirty="0">
              <a:solidFill>
                <a:schemeClr val="accent6">
                  <a:lumMod val="50000"/>
                </a:schemeClr>
              </a:solidFill>
              <a:latin typeface="Arial" panose="020B0604020202020204" pitchFamily="34" charset="0"/>
              <a:cs typeface="Arial" panose="020B0604020202020204" pitchFamily="34" charset="0"/>
            </a:endParaRPr>
          </a:p>
          <a:p>
            <a:pPr algn="ctr"/>
            <a:endParaRPr lang="it-IT" sz="1600" b="1" dirty="0">
              <a:solidFill>
                <a:schemeClr val="accent6">
                  <a:lumMod val="50000"/>
                </a:schemeClr>
              </a:solidFill>
              <a:latin typeface="Arial"/>
              <a:cs typeface="Arial"/>
            </a:endParaRPr>
          </a:p>
        </p:txBody>
      </p:sp>
    </p:spTree>
    <p:extLst>
      <p:ext uri="{BB962C8B-B14F-4D97-AF65-F5344CB8AC3E}">
        <p14:creationId xmlns:p14="http://schemas.microsoft.com/office/powerpoint/2010/main" val="24923546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699567" y="252083"/>
            <a:ext cx="7744866" cy="505908"/>
          </a:xfrm>
          <a:prstGeom prst="rect">
            <a:avLst/>
          </a:prstGeom>
        </p:spPr>
        <p:txBody>
          <a:bodyPr vert="horz" wrap="square" lIns="0" tIns="13335" rIns="0" bIns="0" rtlCol="0" anchor="t">
            <a:spAutoFit/>
          </a:bodyPr>
          <a:lstStyle/>
          <a:p>
            <a:pPr marL="12700" algn="ctr">
              <a:lnSpc>
                <a:spcPct val="100000"/>
              </a:lnSpc>
              <a:spcBef>
                <a:spcPts val="105"/>
              </a:spcBef>
            </a:pPr>
            <a:r>
              <a:rPr lang="it-IT"/>
              <a:t>Obiettivi</a:t>
            </a:r>
            <a:endParaRPr dirty="0"/>
          </a:p>
        </p:txBody>
      </p:sp>
      <p:sp>
        <p:nvSpPr>
          <p:cNvPr id="5" name="object 5"/>
          <p:cNvSpPr/>
          <p:nvPr/>
        </p:nvSpPr>
        <p:spPr>
          <a:xfrm>
            <a:off x="302514" y="791719"/>
            <a:ext cx="8458200" cy="0"/>
          </a:xfrm>
          <a:custGeom>
            <a:avLst/>
            <a:gdLst/>
            <a:ahLst/>
            <a:cxnLst/>
            <a:rect l="l" t="t" r="r" b="b"/>
            <a:pathLst>
              <a:path w="8458200">
                <a:moveTo>
                  <a:pt x="0" y="0"/>
                </a:moveTo>
                <a:lnTo>
                  <a:pt x="8458200" y="0"/>
                </a:lnTo>
              </a:path>
            </a:pathLst>
          </a:custGeom>
          <a:ln w="28956">
            <a:solidFill>
              <a:srgbClr val="3366CC"/>
            </a:solidFill>
          </a:ln>
        </p:spPr>
        <p:txBody>
          <a:bodyPr wrap="square" lIns="0" tIns="0" rIns="0" bIns="0" rtlCol="0"/>
          <a:lstStyle/>
          <a:p>
            <a:endParaRPr/>
          </a:p>
        </p:txBody>
      </p:sp>
      <p:sp>
        <p:nvSpPr>
          <p:cNvPr id="6" name="object 6"/>
          <p:cNvSpPr txBox="1">
            <a:spLocks noGrp="1"/>
          </p:cNvSpPr>
          <p:nvPr>
            <p:ph type="dt" sz="half" idx="6"/>
          </p:nvPr>
        </p:nvSpPr>
        <p:spPr>
          <a:xfrm>
            <a:off x="618540" y="6433732"/>
            <a:ext cx="1438860" cy="228909"/>
          </a:xfrm>
          <a:prstGeom prst="rect">
            <a:avLst/>
          </a:prstGeom>
        </p:spPr>
        <p:txBody>
          <a:bodyPr vert="horz" wrap="square" lIns="0" tIns="13335" rIns="0" bIns="0" rtlCol="0">
            <a:spAutoFit/>
          </a:bodyPr>
          <a:lstStyle/>
          <a:p>
            <a:pPr marL="12700">
              <a:lnSpc>
                <a:spcPct val="100000"/>
              </a:lnSpc>
              <a:spcBef>
                <a:spcPts val="105"/>
              </a:spcBef>
            </a:pPr>
            <a:r>
              <a:rPr lang="it-IT" dirty="0"/>
              <a:t>2 novembre 2021</a:t>
            </a:r>
          </a:p>
        </p:txBody>
      </p:sp>
      <p:sp>
        <p:nvSpPr>
          <p:cNvPr id="8" name="object 8"/>
          <p:cNvSpPr txBox="1">
            <a:spLocks noGrp="1"/>
          </p:cNvSpPr>
          <p:nvPr>
            <p:ph type="sldNum" sz="quarter" idx="7"/>
          </p:nvPr>
        </p:nvSpPr>
        <p:spPr>
          <a:xfrm>
            <a:off x="7315941" y="6418465"/>
            <a:ext cx="2597784" cy="228909"/>
          </a:xfrm>
          <a:prstGeom prst="rect">
            <a:avLst/>
          </a:prstGeom>
        </p:spPr>
        <p:txBody>
          <a:bodyPr vert="horz" wrap="square" lIns="0" tIns="13335" rIns="0" bIns="0" rtlCol="0">
            <a:spAutoFit/>
          </a:bodyPr>
          <a:lstStyle/>
          <a:p>
            <a:pPr marL="12700">
              <a:lnSpc>
                <a:spcPct val="100000"/>
              </a:lnSpc>
              <a:spcBef>
                <a:spcPts val="105"/>
              </a:spcBef>
            </a:pPr>
            <a:r>
              <a:rPr lang="it-IT" dirty="0"/>
              <a:t>Esercitazione 3</a:t>
            </a:r>
          </a:p>
        </p:txBody>
      </p:sp>
      <p:sp>
        <p:nvSpPr>
          <p:cNvPr id="11" name="Rettangolo con angoli arrotondati 10">
            <a:extLst>
              <a:ext uri="{FF2B5EF4-FFF2-40B4-BE49-F238E27FC236}">
                <a16:creationId xmlns:a16="http://schemas.microsoft.com/office/drawing/2014/main" id="{951FA7A4-3729-4E25-AD0C-E3510D547AF0}"/>
              </a:ext>
            </a:extLst>
          </p:cNvPr>
          <p:cNvSpPr/>
          <p:nvPr/>
        </p:nvSpPr>
        <p:spPr>
          <a:xfrm>
            <a:off x="775767" y="1295400"/>
            <a:ext cx="7530033" cy="956402"/>
          </a:xfrm>
          <a:prstGeom prst="roundRect">
            <a:avLst/>
          </a:prstGeom>
          <a:solidFill>
            <a:schemeClr val="accent6">
              <a:lumMod val="20000"/>
              <a:lumOff val="80000"/>
            </a:schemeClr>
          </a:solidFill>
          <a:ln w="63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600" b="1" i="1" dirty="0">
                <a:solidFill>
                  <a:schemeClr val="accent6">
                    <a:lumMod val="50000"/>
                  </a:schemeClr>
                </a:solidFill>
                <a:latin typeface="Arial"/>
                <a:cs typeface="Arial"/>
              </a:rPr>
              <a:t>Senza </a:t>
            </a:r>
            <a:r>
              <a:rPr lang="en-US" sz="1600" b="1" i="1" dirty="0" err="1">
                <a:solidFill>
                  <a:schemeClr val="accent6">
                    <a:lumMod val="50000"/>
                  </a:schemeClr>
                </a:solidFill>
                <a:latin typeface="Arial"/>
                <a:cs typeface="Arial"/>
              </a:rPr>
              <a:t>connessione</a:t>
            </a:r>
            <a:r>
              <a:rPr lang="en-US" sz="1600" dirty="0">
                <a:solidFill>
                  <a:schemeClr val="accent6">
                    <a:lumMod val="50000"/>
                  </a:schemeClr>
                </a:solidFill>
                <a:latin typeface="Arial"/>
                <a:cs typeface="Arial"/>
              </a:rPr>
              <a:t>:</a:t>
            </a:r>
            <a:br>
              <a:rPr lang="en-US" sz="1600" dirty="0">
                <a:solidFill>
                  <a:schemeClr val="accent6">
                    <a:lumMod val="50000"/>
                  </a:schemeClr>
                </a:solidFill>
                <a:latin typeface="Arial"/>
                <a:cs typeface="Arial"/>
              </a:rPr>
            </a:br>
            <a:r>
              <a:rPr lang="en-US" sz="1600" dirty="0" err="1">
                <a:solidFill>
                  <a:schemeClr val="accent6">
                    <a:lumMod val="50000"/>
                  </a:schemeClr>
                </a:solidFill>
                <a:latin typeface="Arial"/>
                <a:cs typeface="Arial"/>
              </a:rPr>
              <a:t>realizzare</a:t>
            </a:r>
            <a:r>
              <a:rPr lang="en-US" sz="1600" dirty="0">
                <a:solidFill>
                  <a:schemeClr val="accent6">
                    <a:lumMod val="50000"/>
                  </a:schemeClr>
                </a:solidFill>
                <a:latin typeface="Arial"/>
                <a:cs typeface="Arial"/>
              </a:rPr>
              <a:t> il </a:t>
            </a:r>
            <a:r>
              <a:rPr lang="en-US" sz="1600" b="1" dirty="0">
                <a:solidFill>
                  <a:schemeClr val="accent6">
                    <a:lumMod val="50000"/>
                  </a:schemeClr>
                </a:solidFill>
                <a:latin typeface="Arial"/>
                <a:cs typeface="Arial"/>
              </a:rPr>
              <a:t>server </a:t>
            </a:r>
            <a:r>
              <a:rPr lang="en-US" sz="1600" b="1" dirty="0" err="1">
                <a:solidFill>
                  <a:schemeClr val="accent6">
                    <a:lumMod val="50000"/>
                  </a:schemeClr>
                </a:solidFill>
                <a:latin typeface="Arial"/>
                <a:cs typeface="Arial"/>
              </a:rPr>
              <a:t>parallelo</a:t>
            </a:r>
            <a:r>
              <a:rPr lang="en-US" sz="1600" dirty="0">
                <a:solidFill>
                  <a:schemeClr val="accent6">
                    <a:lumMod val="50000"/>
                  </a:schemeClr>
                </a:solidFill>
                <a:latin typeface="Arial"/>
                <a:cs typeface="Arial"/>
              </a:rPr>
              <a:t>, </a:t>
            </a:r>
            <a:r>
              <a:rPr lang="en-US" sz="1600" dirty="0" err="1">
                <a:solidFill>
                  <a:schemeClr val="accent6">
                    <a:lumMod val="50000"/>
                  </a:schemeClr>
                </a:solidFill>
                <a:latin typeface="Arial"/>
                <a:cs typeface="Arial"/>
              </a:rPr>
              <a:t>dato</a:t>
            </a:r>
            <a:r>
              <a:rPr lang="en-US" sz="1600" dirty="0">
                <a:solidFill>
                  <a:schemeClr val="accent6">
                    <a:lumMod val="50000"/>
                  </a:schemeClr>
                </a:solidFill>
                <a:latin typeface="Arial"/>
                <a:cs typeface="Arial"/>
              </a:rPr>
              <a:t> </a:t>
            </a:r>
            <a:r>
              <a:rPr lang="en-US" sz="1600" dirty="0" err="1">
                <a:solidFill>
                  <a:schemeClr val="accent6">
                    <a:lumMod val="50000"/>
                  </a:schemeClr>
                </a:solidFill>
                <a:latin typeface="Arial"/>
                <a:cs typeface="Arial"/>
              </a:rPr>
              <a:t>che</a:t>
            </a:r>
            <a:r>
              <a:rPr lang="en-US" sz="1600" dirty="0">
                <a:solidFill>
                  <a:schemeClr val="accent6">
                    <a:lumMod val="50000"/>
                  </a:schemeClr>
                </a:solidFill>
                <a:latin typeface="Arial"/>
                <a:cs typeface="Arial"/>
              </a:rPr>
              <a:t> </a:t>
            </a:r>
            <a:r>
              <a:rPr lang="en-US" sz="1600" dirty="0" err="1">
                <a:solidFill>
                  <a:schemeClr val="accent6">
                    <a:lumMod val="50000"/>
                  </a:schemeClr>
                </a:solidFill>
                <a:latin typeface="Arial"/>
                <a:cs typeface="Arial"/>
              </a:rPr>
              <a:t>l’operazione</a:t>
            </a:r>
            <a:r>
              <a:rPr lang="en-US" sz="1600" dirty="0">
                <a:solidFill>
                  <a:schemeClr val="accent6">
                    <a:lumMod val="50000"/>
                  </a:schemeClr>
                </a:solidFill>
                <a:latin typeface="Arial"/>
                <a:cs typeface="Arial"/>
              </a:rPr>
              <a:t> da </a:t>
            </a:r>
            <a:r>
              <a:rPr lang="en-US" sz="1600" dirty="0" err="1">
                <a:solidFill>
                  <a:schemeClr val="accent6">
                    <a:lumMod val="50000"/>
                  </a:schemeClr>
                </a:solidFill>
                <a:latin typeface="Arial"/>
                <a:cs typeface="Arial"/>
              </a:rPr>
              <a:t>compiere</a:t>
            </a:r>
            <a:r>
              <a:rPr lang="en-US" sz="1600" dirty="0">
                <a:solidFill>
                  <a:schemeClr val="accent6">
                    <a:lumMod val="50000"/>
                  </a:schemeClr>
                </a:solidFill>
                <a:latin typeface="Arial"/>
                <a:cs typeface="Arial"/>
              </a:rPr>
              <a:t> </a:t>
            </a:r>
            <a:r>
              <a:rPr lang="en-US" sz="1600" dirty="0" err="1">
                <a:solidFill>
                  <a:schemeClr val="accent6">
                    <a:lumMod val="50000"/>
                  </a:schemeClr>
                </a:solidFill>
                <a:latin typeface="Arial"/>
                <a:cs typeface="Arial"/>
              </a:rPr>
              <a:t>su</a:t>
            </a:r>
            <a:r>
              <a:rPr lang="en-US" sz="1600" dirty="0">
                <a:solidFill>
                  <a:schemeClr val="accent6">
                    <a:lumMod val="50000"/>
                  </a:schemeClr>
                </a:solidFill>
                <a:latin typeface="Arial"/>
                <a:cs typeface="Arial"/>
              </a:rPr>
              <a:t> </a:t>
            </a:r>
            <a:r>
              <a:rPr lang="en-US" sz="1600" dirty="0" err="1">
                <a:solidFill>
                  <a:schemeClr val="accent6">
                    <a:lumMod val="50000"/>
                  </a:schemeClr>
                </a:solidFill>
                <a:latin typeface="Arial"/>
                <a:cs typeface="Arial"/>
              </a:rPr>
              <a:t>ogni</a:t>
            </a:r>
            <a:r>
              <a:rPr lang="en-US" sz="1600" dirty="0">
                <a:solidFill>
                  <a:schemeClr val="accent6">
                    <a:lumMod val="50000"/>
                  </a:schemeClr>
                </a:solidFill>
                <a:latin typeface="Arial"/>
                <a:cs typeface="Arial"/>
              </a:rPr>
              <a:t> file è read-only.</a:t>
            </a:r>
          </a:p>
        </p:txBody>
      </p:sp>
      <p:sp>
        <p:nvSpPr>
          <p:cNvPr id="15" name="Rettangolo con angoli arrotondati 14">
            <a:extLst>
              <a:ext uri="{FF2B5EF4-FFF2-40B4-BE49-F238E27FC236}">
                <a16:creationId xmlns:a16="http://schemas.microsoft.com/office/drawing/2014/main" id="{E2D4A900-7CC8-437B-A864-DB33BC1E528D}"/>
              </a:ext>
            </a:extLst>
          </p:cNvPr>
          <p:cNvSpPr/>
          <p:nvPr/>
        </p:nvSpPr>
        <p:spPr>
          <a:xfrm>
            <a:off x="775766" y="2455957"/>
            <a:ext cx="7504467" cy="956402"/>
          </a:xfrm>
          <a:prstGeom prst="roundRect">
            <a:avLst/>
          </a:prstGeom>
          <a:solidFill>
            <a:schemeClr val="accent6">
              <a:lumMod val="20000"/>
              <a:lumOff val="80000"/>
            </a:schemeClr>
          </a:solidFill>
          <a:ln w="63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rtl="0">
              <a:spcBef>
                <a:spcPts val="0"/>
              </a:spcBef>
              <a:spcAft>
                <a:spcPts val="0"/>
              </a:spcAft>
            </a:pPr>
            <a:endParaRPr lang="it-IT" sz="1600" dirty="0">
              <a:solidFill>
                <a:schemeClr val="accent6">
                  <a:lumMod val="50000"/>
                </a:schemeClr>
              </a:solidFill>
              <a:latin typeface="Arial"/>
              <a:cs typeface="Arial"/>
            </a:endParaRPr>
          </a:p>
          <a:p>
            <a:pPr algn="ctr" rtl="0">
              <a:spcBef>
                <a:spcPts val="0"/>
              </a:spcBef>
              <a:spcAft>
                <a:spcPts val="0"/>
              </a:spcAft>
            </a:pPr>
            <a:endParaRPr lang="it-IT" sz="1600" dirty="0">
              <a:solidFill>
                <a:schemeClr val="accent6">
                  <a:lumMod val="50000"/>
                </a:schemeClr>
              </a:solidFill>
              <a:latin typeface="Arial"/>
              <a:cs typeface="Arial"/>
            </a:endParaRPr>
          </a:p>
          <a:p>
            <a:pPr algn="ctr" rtl="0">
              <a:spcBef>
                <a:spcPts val="0"/>
              </a:spcBef>
              <a:spcAft>
                <a:spcPts val="0"/>
              </a:spcAft>
            </a:pPr>
            <a:r>
              <a:rPr lang="it-IT" sz="1600" b="1" i="1" dirty="0">
                <a:solidFill>
                  <a:schemeClr val="accent6">
                    <a:lumMod val="50000"/>
                  </a:schemeClr>
                </a:solidFill>
                <a:latin typeface="Arial"/>
                <a:cs typeface="Arial"/>
              </a:rPr>
              <a:t>Con connessione:</a:t>
            </a:r>
          </a:p>
          <a:p>
            <a:pPr algn="ctr" rtl="0">
              <a:spcBef>
                <a:spcPts val="0"/>
              </a:spcBef>
              <a:spcAft>
                <a:spcPts val="0"/>
              </a:spcAft>
            </a:pPr>
            <a:r>
              <a:rPr lang="it-IT" sz="1600" dirty="0">
                <a:solidFill>
                  <a:schemeClr val="accent6">
                    <a:lumMod val="50000"/>
                  </a:schemeClr>
                </a:solidFill>
                <a:latin typeface="Arial"/>
                <a:cs typeface="Arial"/>
              </a:rPr>
              <a:t>Il server deve eliminare la linea del file senza salvarlo in locale, ma agendo solo sull’input della </a:t>
            </a:r>
            <a:r>
              <a:rPr lang="it-IT" sz="1600" dirty="0" err="1">
                <a:solidFill>
                  <a:schemeClr val="accent6">
                    <a:lumMod val="50000"/>
                  </a:schemeClr>
                </a:solidFill>
                <a:latin typeface="Arial"/>
                <a:cs typeface="Arial"/>
              </a:rPr>
              <a:t>socket</a:t>
            </a:r>
            <a:r>
              <a:rPr lang="it-IT" sz="1600" dirty="0">
                <a:solidFill>
                  <a:schemeClr val="accent6">
                    <a:lumMod val="50000"/>
                  </a:schemeClr>
                </a:solidFill>
                <a:latin typeface="Arial"/>
                <a:cs typeface="Arial"/>
              </a:rPr>
              <a:t>.</a:t>
            </a:r>
          </a:p>
          <a:p>
            <a:br>
              <a:rPr lang="it-IT" sz="1600" dirty="0"/>
            </a:br>
            <a:endParaRPr lang="en-US" sz="1600" b="1" dirty="0">
              <a:solidFill>
                <a:schemeClr val="accent6">
                  <a:lumMod val="50000"/>
                </a:schemeClr>
              </a:solidFill>
              <a:latin typeface="Arial"/>
              <a:cs typeface="Arial"/>
            </a:endParaRPr>
          </a:p>
        </p:txBody>
      </p:sp>
      <p:sp>
        <p:nvSpPr>
          <p:cNvPr id="16" name="Rettangolo con angoli arrotondati 10">
            <a:extLst>
              <a:ext uri="{FF2B5EF4-FFF2-40B4-BE49-F238E27FC236}">
                <a16:creationId xmlns:a16="http://schemas.microsoft.com/office/drawing/2014/main" id="{972E3D68-DD0C-42B2-A0C2-A8640DD29062}"/>
              </a:ext>
            </a:extLst>
          </p:cNvPr>
          <p:cNvSpPr/>
          <p:nvPr/>
        </p:nvSpPr>
        <p:spPr>
          <a:xfrm>
            <a:off x="790145" y="4827615"/>
            <a:ext cx="7504467" cy="956402"/>
          </a:xfrm>
          <a:prstGeom prst="roundRect">
            <a:avLst/>
          </a:prstGeom>
          <a:solidFill>
            <a:schemeClr val="accent6">
              <a:lumMod val="20000"/>
              <a:lumOff val="80000"/>
            </a:schemeClr>
          </a:solidFill>
          <a:ln w="63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600" dirty="0">
                <a:solidFill>
                  <a:schemeClr val="accent6">
                    <a:lumMod val="50000"/>
                  </a:schemeClr>
                </a:solidFill>
                <a:latin typeface="Arial" panose="020B0604020202020204" pitchFamily="34" charset="0"/>
                <a:cs typeface="Arial" panose="020B0604020202020204" pitchFamily="34" charset="0"/>
              </a:rPr>
              <a:t>Uso </a:t>
            </a:r>
            <a:r>
              <a:rPr lang="it-IT" sz="1600" b="1" dirty="0">
                <a:solidFill>
                  <a:schemeClr val="accent6">
                    <a:lumMod val="50000"/>
                  </a:schemeClr>
                </a:solidFill>
                <a:latin typeface="Arial" panose="020B0604020202020204" pitchFamily="34" charset="0"/>
                <a:cs typeface="Arial" panose="020B0604020202020204" pitchFamily="34" charset="0"/>
              </a:rPr>
              <a:t>ottimizzato</a:t>
            </a:r>
            <a:r>
              <a:rPr lang="it-IT" sz="1600" dirty="0">
                <a:solidFill>
                  <a:schemeClr val="accent6">
                    <a:lumMod val="50000"/>
                  </a:schemeClr>
                </a:solidFill>
                <a:latin typeface="Arial" panose="020B0604020202020204" pitchFamily="34" charset="0"/>
                <a:cs typeface="Arial" panose="020B0604020202020204" pitchFamily="34" charset="0"/>
              </a:rPr>
              <a:t> e ridotto delle risorse</a:t>
            </a:r>
          </a:p>
        </p:txBody>
      </p:sp>
      <p:sp>
        <p:nvSpPr>
          <p:cNvPr id="17" name="Rettangolo con angoli arrotondati 10">
            <a:extLst>
              <a:ext uri="{FF2B5EF4-FFF2-40B4-BE49-F238E27FC236}">
                <a16:creationId xmlns:a16="http://schemas.microsoft.com/office/drawing/2014/main" id="{E1039EFC-1337-4163-8CB6-483B5C55294E}"/>
              </a:ext>
            </a:extLst>
          </p:cNvPr>
          <p:cNvSpPr/>
          <p:nvPr/>
        </p:nvSpPr>
        <p:spPr>
          <a:xfrm>
            <a:off x="775768" y="3634295"/>
            <a:ext cx="7504467" cy="956402"/>
          </a:xfrm>
          <a:prstGeom prst="roundRect">
            <a:avLst/>
          </a:prstGeom>
          <a:solidFill>
            <a:schemeClr val="accent6">
              <a:lumMod val="20000"/>
              <a:lumOff val="80000"/>
            </a:schemeClr>
          </a:solidFill>
          <a:ln w="63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it-IT"/>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it-IT" sz="1600" b="1" dirty="0">
              <a:solidFill>
                <a:schemeClr val="accent6">
                  <a:lumMod val="50000"/>
                </a:schemeClr>
              </a:solidFill>
              <a:latin typeface="Arial"/>
              <a:cs typeface="Arial"/>
            </a:endParaRPr>
          </a:p>
          <a:p>
            <a:pPr algn="ctr"/>
            <a:r>
              <a:rPr lang="it-IT" sz="1600" dirty="0">
                <a:solidFill>
                  <a:schemeClr val="accent6">
                    <a:lumMod val="50000"/>
                  </a:schemeClr>
                </a:solidFill>
                <a:latin typeface="Arial" panose="020B0604020202020204" pitchFamily="34" charset="0"/>
                <a:cs typeface="Arial" panose="020B0604020202020204" pitchFamily="34" charset="0"/>
              </a:rPr>
              <a:t>Ogni server deve poter mandare comunque l’esito al cliente anche in caso di lettura non completata.</a:t>
            </a:r>
          </a:p>
          <a:p>
            <a:pPr algn="ctr"/>
            <a:endParaRPr lang="it-IT" sz="1600" b="1" dirty="0">
              <a:solidFill>
                <a:schemeClr val="accent6">
                  <a:lumMod val="50000"/>
                </a:schemeClr>
              </a:solidFill>
              <a:latin typeface="Arial"/>
              <a:cs typeface="Arial"/>
            </a:endParaRPr>
          </a:p>
        </p:txBody>
      </p:sp>
    </p:spTree>
    <p:extLst>
      <p:ext uri="{BB962C8B-B14F-4D97-AF65-F5344CB8AC3E}">
        <p14:creationId xmlns:p14="http://schemas.microsoft.com/office/powerpoint/2010/main" val="1230237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761872" y="183603"/>
            <a:ext cx="6396990" cy="505908"/>
          </a:xfrm>
          <a:prstGeom prst="rect">
            <a:avLst/>
          </a:prstGeom>
        </p:spPr>
        <p:txBody>
          <a:bodyPr vert="horz" wrap="square" lIns="0" tIns="13335" rIns="0" bIns="0" rtlCol="0" anchor="t">
            <a:spAutoFit/>
          </a:bodyPr>
          <a:lstStyle/>
          <a:p>
            <a:pPr marL="12700" algn="l">
              <a:spcBef>
                <a:spcPts val="105"/>
              </a:spcBef>
            </a:pPr>
            <a:r>
              <a:rPr lang="it-IT" dirty="0" err="1"/>
              <a:t>ClientDatagram</a:t>
            </a:r>
            <a:r>
              <a:rPr lang="it-IT" dirty="0"/>
              <a:t>:</a:t>
            </a:r>
            <a:endParaRPr lang="en-US" i="1" dirty="0"/>
          </a:p>
        </p:txBody>
      </p:sp>
      <p:sp>
        <p:nvSpPr>
          <p:cNvPr id="5" name="object 5"/>
          <p:cNvSpPr/>
          <p:nvPr/>
        </p:nvSpPr>
        <p:spPr>
          <a:xfrm>
            <a:off x="302514" y="791719"/>
            <a:ext cx="8458200" cy="0"/>
          </a:xfrm>
          <a:custGeom>
            <a:avLst/>
            <a:gdLst/>
            <a:ahLst/>
            <a:cxnLst/>
            <a:rect l="l" t="t" r="r" b="b"/>
            <a:pathLst>
              <a:path w="8458200">
                <a:moveTo>
                  <a:pt x="0" y="0"/>
                </a:moveTo>
                <a:lnTo>
                  <a:pt x="8458200" y="0"/>
                </a:lnTo>
              </a:path>
            </a:pathLst>
          </a:custGeom>
          <a:ln w="28956">
            <a:solidFill>
              <a:srgbClr val="3366CC"/>
            </a:solidFill>
          </a:ln>
        </p:spPr>
        <p:txBody>
          <a:bodyPr wrap="square" lIns="0" tIns="0" rIns="0" bIns="0" rtlCol="0"/>
          <a:lstStyle/>
          <a:p>
            <a:endParaRPr/>
          </a:p>
        </p:txBody>
      </p:sp>
      <p:sp>
        <p:nvSpPr>
          <p:cNvPr id="6" name="object 6"/>
          <p:cNvSpPr txBox="1">
            <a:spLocks noGrp="1"/>
          </p:cNvSpPr>
          <p:nvPr>
            <p:ph type="dt" sz="half" idx="6"/>
          </p:nvPr>
        </p:nvSpPr>
        <p:spPr>
          <a:xfrm>
            <a:off x="618539" y="6477000"/>
            <a:ext cx="1972321" cy="228909"/>
          </a:xfrm>
          <a:prstGeom prst="rect">
            <a:avLst/>
          </a:prstGeom>
        </p:spPr>
        <p:txBody>
          <a:bodyPr vert="horz" wrap="square" lIns="0" tIns="13335" rIns="0" bIns="0" rtlCol="0">
            <a:spAutoFit/>
          </a:bodyPr>
          <a:lstStyle/>
          <a:p>
            <a:pPr marL="12700">
              <a:lnSpc>
                <a:spcPct val="100000"/>
              </a:lnSpc>
              <a:spcBef>
                <a:spcPts val="105"/>
              </a:spcBef>
            </a:pPr>
            <a:r>
              <a:rPr lang="it-IT" dirty="0"/>
              <a:t>2 novembre 2021</a:t>
            </a:r>
          </a:p>
        </p:txBody>
      </p:sp>
      <p:sp>
        <p:nvSpPr>
          <p:cNvPr id="8" name="object 8"/>
          <p:cNvSpPr txBox="1">
            <a:spLocks noGrp="1"/>
          </p:cNvSpPr>
          <p:nvPr>
            <p:ph type="sldNum" sz="quarter" idx="7"/>
          </p:nvPr>
        </p:nvSpPr>
        <p:spPr>
          <a:xfrm>
            <a:off x="7141929" y="6552891"/>
            <a:ext cx="2597784" cy="228909"/>
          </a:xfrm>
          <a:prstGeom prst="rect">
            <a:avLst/>
          </a:prstGeom>
        </p:spPr>
        <p:txBody>
          <a:bodyPr vert="horz" wrap="square" lIns="0" tIns="13335" rIns="0" bIns="0" rtlCol="0">
            <a:spAutoFit/>
          </a:bodyPr>
          <a:lstStyle/>
          <a:p>
            <a:pPr marL="12700">
              <a:lnSpc>
                <a:spcPct val="100000"/>
              </a:lnSpc>
              <a:spcBef>
                <a:spcPts val="105"/>
              </a:spcBef>
            </a:pPr>
            <a:r>
              <a:rPr lang="it-IT" dirty="0"/>
              <a:t>Esercitazione 3</a:t>
            </a:r>
            <a:endParaRPr dirty="0"/>
          </a:p>
        </p:txBody>
      </p:sp>
      <p:sp>
        <p:nvSpPr>
          <p:cNvPr id="9" name="CasellaDiTesto 8">
            <a:extLst>
              <a:ext uri="{FF2B5EF4-FFF2-40B4-BE49-F238E27FC236}">
                <a16:creationId xmlns:a16="http://schemas.microsoft.com/office/drawing/2014/main" id="{0B719C8E-222F-4B12-9EF5-77FBF187966C}"/>
              </a:ext>
            </a:extLst>
          </p:cNvPr>
          <p:cNvSpPr txBox="1"/>
          <p:nvPr/>
        </p:nvSpPr>
        <p:spPr>
          <a:xfrm>
            <a:off x="302514" y="828700"/>
            <a:ext cx="8460486" cy="4832092"/>
          </a:xfrm>
          <a:prstGeom prst="rect">
            <a:avLst/>
          </a:prstGeom>
          <a:solidFill>
            <a:schemeClr val="bg1">
              <a:lumMod val="95000"/>
            </a:schemeClr>
          </a:solidFill>
        </p:spPr>
        <p:txBody>
          <a:bodyPr wrap="square" rtlCol="0">
            <a:spAutoFit/>
          </a:bodyPr>
          <a:lstStyle/>
          <a:p>
            <a:pPr algn="l"/>
            <a:r>
              <a:rPr lang="it-IT" sz="1400" i="1" dirty="0">
                <a:solidFill>
                  <a:srgbClr val="00B050"/>
                </a:solidFill>
                <a:latin typeface="Courier New" panose="02070309020205020404" pitchFamily="49" charset="0"/>
                <a:cs typeface="Courier New" panose="02070309020205020404" pitchFamily="49" charset="0"/>
              </a:rPr>
              <a:t>/* </a:t>
            </a:r>
            <a:r>
              <a:rPr lang="it-IT" sz="1400" b="1" i="1" dirty="0">
                <a:solidFill>
                  <a:srgbClr val="00B050"/>
                </a:solidFill>
                <a:latin typeface="Courier New" panose="02070309020205020404" pitchFamily="49" charset="0"/>
                <a:cs typeface="Courier New" panose="02070309020205020404" pitchFamily="49" charset="0"/>
              </a:rPr>
              <a:t>SET UP DEL CLIENT</a:t>
            </a:r>
            <a:r>
              <a:rPr lang="it-IT" sz="1400" i="1" dirty="0">
                <a:solidFill>
                  <a:srgbClr val="00B050"/>
                </a:solidFill>
                <a:latin typeface="Courier New" panose="02070309020205020404" pitchFamily="49" charset="0"/>
                <a:cs typeface="Courier New" panose="02070309020205020404" pitchFamily="49" charset="0"/>
              </a:rPr>
              <a:t>: inizializzazione indirizzo client e server, verifica intero, verifica port e </a:t>
            </a:r>
            <a:r>
              <a:rPr lang="it-IT" sz="1400" i="1" dirty="0" err="1">
                <a:solidFill>
                  <a:srgbClr val="00B050"/>
                </a:solidFill>
                <a:latin typeface="Courier New" panose="02070309020205020404" pitchFamily="49" charset="0"/>
                <a:cs typeface="Courier New" panose="02070309020205020404" pitchFamily="49" charset="0"/>
              </a:rPr>
              <a:t>host</a:t>
            </a:r>
            <a:r>
              <a:rPr lang="it-IT" sz="1400" i="1" dirty="0">
                <a:solidFill>
                  <a:srgbClr val="00B050"/>
                </a:solidFill>
                <a:latin typeface="Courier New" panose="02070309020205020404" pitchFamily="49" charset="0"/>
                <a:cs typeface="Courier New" panose="02070309020205020404" pitchFamily="49" charset="0"/>
              </a:rPr>
              <a:t>, creazione </a:t>
            </a:r>
            <a:r>
              <a:rPr lang="it-IT" sz="1400" i="1" dirty="0" err="1">
                <a:solidFill>
                  <a:srgbClr val="00B050"/>
                </a:solidFill>
                <a:latin typeface="Courier New" panose="02070309020205020404" pitchFamily="49" charset="0"/>
                <a:cs typeface="Courier New" panose="02070309020205020404" pitchFamily="49" charset="0"/>
              </a:rPr>
              <a:t>socket</a:t>
            </a:r>
            <a:r>
              <a:rPr lang="it-IT" sz="1400" i="1" dirty="0">
                <a:solidFill>
                  <a:srgbClr val="00B050"/>
                </a:solidFill>
                <a:latin typeface="Courier New" panose="02070309020205020404" pitchFamily="49" charset="0"/>
                <a:cs typeface="Courier New" panose="02070309020205020404" pitchFamily="49" charset="0"/>
              </a:rPr>
              <a:t>, </a:t>
            </a:r>
            <a:r>
              <a:rPr lang="it-IT" sz="1400" i="1" dirty="0" err="1">
                <a:solidFill>
                  <a:srgbClr val="00B050"/>
                </a:solidFill>
                <a:latin typeface="Courier New" panose="02070309020205020404" pitchFamily="49" charset="0"/>
                <a:cs typeface="Courier New" panose="02070309020205020404" pitchFamily="49" charset="0"/>
              </a:rPr>
              <a:t>bind</a:t>
            </a:r>
            <a:r>
              <a:rPr lang="it-IT" sz="1400" i="1" dirty="0">
                <a:solidFill>
                  <a:srgbClr val="00B050"/>
                </a:solidFill>
                <a:latin typeface="Courier New" panose="02070309020205020404" pitchFamily="49" charset="0"/>
                <a:cs typeface="Courier New" panose="02070309020205020404" pitchFamily="49" charset="0"/>
              </a:rPr>
              <a:t> </a:t>
            </a:r>
            <a:r>
              <a:rPr lang="it-IT" sz="1400" i="1" dirty="0" err="1">
                <a:solidFill>
                  <a:srgbClr val="00B050"/>
                </a:solidFill>
                <a:latin typeface="Courier New" panose="02070309020205020404" pitchFamily="49" charset="0"/>
                <a:cs typeface="Courier New" panose="02070309020205020404" pitchFamily="49" charset="0"/>
              </a:rPr>
              <a:t>socket</a:t>
            </a:r>
            <a:r>
              <a:rPr lang="it-IT" sz="1400" i="1" dirty="0">
                <a:solidFill>
                  <a:srgbClr val="00B050"/>
                </a:solidFill>
                <a:latin typeface="Courier New" panose="02070309020205020404" pitchFamily="49" charset="0"/>
                <a:cs typeface="Courier New" panose="02070309020205020404" pitchFamily="49" charset="0"/>
              </a:rPr>
              <a:t> a una porta scelta dal sistema</a:t>
            </a:r>
          </a:p>
          <a:p>
            <a:pPr algn="l"/>
            <a:r>
              <a:rPr lang="it-IT" sz="1400" i="1" dirty="0">
                <a:solidFill>
                  <a:srgbClr val="00B050"/>
                </a:solidFill>
                <a:latin typeface="Courier New" panose="02070309020205020404" pitchFamily="49" charset="0"/>
                <a:cs typeface="Courier New" panose="02070309020205020404" pitchFamily="49" charset="0"/>
              </a:rPr>
              <a:t>/* </a:t>
            </a:r>
            <a:r>
              <a:rPr lang="it-IT" sz="1400" b="1" i="1" dirty="0">
                <a:solidFill>
                  <a:srgbClr val="00B050"/>
                </a:solidFill>
                <a:latin typeface="Courier New" panose="02070309020205020404" pitchFamily="49" charset="0"/>
                <a:cs typeface="Courier New" panose="02070309020205020404" pitchFamily="49" charset="0"/>
              </a:rPr>
              <a:t>CORPO DEL CLIENT</a:t>
            </a:r>
            <a:r>
              <a:rPr lang="it-IT" sz="1400" i="1" dirty="0">
                <a:solidFill>
                  <a:srgbClr val="00B050"/>
                </a:solidFill>
                <a:latin typeface="Courier New" panose="02070309020205020404" pitchFamily="49" charset="0"/>
                <a:cs typeface="Courier New" panose="02070309020205020404" pitchFamily="49" charset="0"/>
              </a:rPr>
              <a:t>: ciclo di accettazione di richieste da utente */</a:t>
            </a:r>
          </a:p>
          <a:p>
            <a:pPr algn="l"/>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printf</a:t>
            </a:r>
            <a:r>
              <a:rPr lang="it-IT" sz="1400" dirty="0">
                <a:latin typeface="Courier New" panose="02070309020205020404" pitchFamily="49" charset="0"/>
                <a:cs typeface="Courier New" panose="02070309020205020404" pitchFamily="49" charset="0"/>
              </a:rPr>
              <a:t>("Inserire nome file remoto, EOF per terminare: ");</a:t>
            </a:r>
          </a:p>
          <a:p>
            <a:pPr algn="l"/>
            <a:r>
              <a:rPr lang="it-IT" sz="1400" dirty="0" err="1">
                <a:highlight>
                  <a:srgbClr val="00FF00"/>
                </a:highlight>
                <a:latin typeface="Courier New" panose="02070309020205020404" pitchFamily="49" charset="0"/>
                <a:cs typeface="Courier New" panose="02070309020205020404" pitchFamily="49" charset="0"/>
              </a:rPr>
              <a:t>while</a:t>
            </a:r>
            <a:r>
              <a:rPr lang="it-IT" sz="1400" dirty="0">
                <a:highlight>
                  <a:srgbClr val="00FF00"/>
                </a:highlight>
                <a:latin typeface="Courier New" panose="02070309020205020404" pitchFamily="49" charset="0"/>
                <a:cs typeface="Courier New" panose="02070309020205020404" pitchFamily="49" charset="0"/>
              </a:rPr>
              <a:t>(</a:t>
            </a:r>
            <a:r>
              <a:rPr lang="it-IT" sz="1400" dirty="0" err="1">
                <a:highlight>
                  <a:srgbClr val="00FF00"/>
                </a:highlight>
                <a:latin typeface="Courier New" panose="02070309020205020404" pitchFamily="49" charset="0"/>
                <a:cs typeface="Courier New" panose="02070309020205020404" pitchFamily="49" charset="0"/>
              </a:rPr>
              <a:t>gets</a:t>
            </a:r>
            <a:r>
              <a:rPr lang="it-IT" sz="1400" dirty="0">
                <a:highlight>
                  <a:srgbClr val="00FF00"/>
                </a:highlight>
                <a:latin typeface="Courier New" panose="02070309020205020404" pitchFamily="49" charset="0"/>
                <a:cs typeface="Courier New" panose="02070309020205020404" pitchFamily="49" charset="0"/>
              </a:rPr>
              <a:t>(</a:t>
            </a:r>
            <a:r>
              <a:rPr lang="it-IT" sz="1400" dirty="0" err="1">
                <a:highlight>
                  <a:srgbClr val="00FF00"/>
                </a:highlight>
                <a:latin typeface="Courier New" panose="02070309020205020404" pitchFamily="49" charset="0"/>
                <a:cs typeface="Courier New" panose="02070309020205020404" pitchFamily="49" charset="0"/>
              </a:rPr>
              <a:t>temp</a:t>
            </a:r>
            <a:r>
              <a:rPr lang="it-IT" sz="1400" dirty="0">
                <a:highlight>
                  <a:srgbClr val="00FF00"/>
                </a:highlight>
                <a:latin typeface="Courier New" panose="02070309020205020404" pitchFamily="49" charset="0"/>
                <a:cs typeface="Courier New" panose="02070309020205020404" pitchFamily="49" charset="0"/>
              </a:rPr>
              <a:t>) != NULL){</a:t>
            </a:r>
            <a:endParaRPr lang="it-IT" sz="1400" dirty="0">
              <a:latin typeface="Courier New" panose="02070309020205020404" pitchFamily="49" charset="0"/>
              <a:cs typeface="Courier New" panose="02070309020205020404" pitchFamily="49" charset="0"/>
            </a:endParaRPr>
          </a:p>
          <a:p>
            <a:pPr algn="l"/>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strcpy</a:t>
            </a:r>
            <a:r>
              <a:rPr lang="it-IT" sz="1400" dirty="0">
                <a:latin typeface="Courier New" panose="02070309020205020404" pitchFamily="49" charset="0"/>
                <a:cs typeface="Courier New" panose="02070309020205020404" pitchFamily="49" charset="0"/>
              </a:rPr>
              <a:t>(</a:t>
            </a:r>
            <a:r>
              <a:rPr lang="it-IT" sz="1400" dirty="0" err="1">
                <a:latin typeface="Courier New" panose="02070309020205020404" pitchFamily="49" charset="0"/>
                <a:cs typeface="Courier New" panose="02070309020205020404" pitchFamily="49" charset="0"/>
              </a:rPr>
              <a:t>req.nomeFile</a:t>
            </a:r>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temp</a:t>
            </a:r>
            <a:r>
              <a:rPr lang="it-IT" sz="1400" dirty="0">
                <a:latin typeface="Courier New" panose="02070309020205020404" pitchFamily="49" charset="0"/>
                <a:cs typeface="Courier New" panose="02070309020205020404" pitchFamily="49" charset="0"/>
              </a:rPr>
              <a:t>);</a:t>
            </a:r>
          </a:p>
          <a:p>
            <a:pPr algn="l"/>
            <a:r>
              <a:rPr lang="it-IT" sz="1400" dirty="0">
                <a:latin typeface="Courier New" panose="02070309020205020404" pitchFamily="49" charset="0"/>
                <a:cs typeface="Courier New" panose="02070309020205020404" pitchFamily="49" charset="0"/>
              </a:rPr>
              <a:t>		</a:t>
            </a:r>
            <a:r>
              <a:rPr lang="it-IT" sz="1400" i="1" dirty="0">
                <a:solidFill>
                  <a:srgbClr val="00B050"/>
                </a:solidFill>
                <a:latin typeface="Courier New" panose="02070309020205020404" pitchFamily="49" charset="0"/>
                <a:cs typeface="Courier New" panose="02070309020205020404" pitchFamily="49" charset="0"/>
              </a:rPr>
              <a:t>/* richiesta operazione */</a:t>
            </a:r>
          </a:p>
          <a:p>
            <a:pPr algn="l"/>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len</a:t>
            </a:r>
            <a:r>
              <a:rPr lang="it-IT" sz="1400" dirty="0">
                <a:latin typeface="Courier New" panose="02070309020205020404" pitchFamily="49" charset="0"/>
                <a:cs typeface="Courier New" panose="02070309020205020404" pitchFamily="49" charset="0"/>
              </a:rPr>
              <a:t>=</a:t>
            </a:r>
            <a:r>
              <a:rPr lang="it-IT" sz="1400" dirty="0" err="1">
                <a:latin typeface="Courier New" panose="02070309020205020404" pitchFamily="49" charset="0"/>
                <a:cs typeface="Courier New" panose="02070309020205020404" pitchFamily="49" charset="0"/>
              </a:rPr>
              <a:t>sizeof</a:t>
            </a:r>
            <a:r>
              <a:rPr lang="it-IT" sz="1400" dirty="0">
                <a:latin typeface="Courier New" panose="02070309020205020404" pitchFamily="49" charset="0"/>
                <a:cs typeface="Courier New" panose="02070309020205020404" pitchFamily="49" charset="0"/>
              </a:rPr>
              <a:t>(</a:t>
            </a:r>
            <a:r>
              <a:rPr lang="it-IT" sz="1400" dirty="0" err="1">
                <a:latin typeface="Courier New" panose="02070309020205020404" pitchFamily="49" charset="0"/>
                <a:cs typeface="Courier New" panose="02070309020205020404" pitchFamily="49" charset="0"/>
              </a:rPr>
              <a:t>servaddr</a:t>
            </a:r>
            <a:r>
              <a:rPr lang="it-IT" sz="1400" dirty="0">
                <a:latin typeface="Courier New" panose="02070309020205020404" pitchFamily="49" charset="0"/>
                <a:cs typeface="Courier New" panose="02070309020205020404" pitchFamily="49" charset="0"/>
              </a:rPr>
              <a:t>);</a:t>
            </a:r>
          </a:p>
          <a:p>
            <a:pPr algn="l"/>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if</a:t>
            </a:r>
            <a:r>
              <a:rPr lang="it-IT" sz="1400" dirty="0">
                <a:latin typeface="Courier New" panose="02070309020205020404" pitchFamily="49" charset="0"/>
                <a:cs typeface="Courier New" panose="02070309020205020404" pitchFamily="49" charset="0"/>
              </a:rPr>
              <a:t>(</a:t>
            </a:r>
            <a:r>
              <a:rPr lang="it-IT" sz="1400" dirty="0" err="1">
                <a:latin typeface="Courier New" panose="02070309020205020404" pitchFamily="49" charset="0"/>
                <a:cs typeface="Courier New" panose="02070309020205020404" pitchFamily="49" charset="0"/>
              </a:rPr>
              <a:t>sendto</a:t>
            </a:r>
            <a:r>
              <a:rPr lang="it-IT" sz="1400" dirty="0">
                <a:latin typeface="Courier New" panose="02070309020205020404" pitchFamily="49" charset="0"/>
                <a:cs typeface="Courier New" panose="02070309020205020404" pitchFamily="49" charset="0"/>
              </a:rPr>
              <a:t>(</a:t>
            </a:r>
            <a:r>
              <a:rPr lang="it-IT" sz="1400" dirty="0" err="1">
                <a:latin typeface="Courier New" panose="02070309020205020404" pitchFamily="49" charset="0"/>
                <a:cs typeface="Courier New" panose="02070309020205020404" pitchFamily="49" charset="0"/>
              </a:rPr>
              <a:t>sd</a:t>
            </a:r>
            <a:r>
              <a:rPr lang="it-IT" sz="1400" dirty="0">
                <a:latin typeface="Courier New" panose="02070309020205020404" pitchFamily="49" charset="0"/>
                <a:cs typeface="Courier New" panose="02070309020205020404" pitchFamily="49" charset="0"/>
              </a:rPr>
              <a:t>, &amp;</a:t>
            </a:r>
            <a:r>
              <a:rPr lang="it-IT" sz="1400" dirty="0" err="1">
                <a:latin typeface="Courier New" panose="02070309020205020404" pitchFamily="49" charset="0"/>
                <a:cs typeface="Courier New" panose="02070309020205020404" pitchFamily="49" charset="0"/>
              </a:rPr>
              <a:t>req</a:t>
            </a:r>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sizeof</a:t>
            </a:r>
            <a:r>
              <a:rPr lang="it-IT" sz="1400" dirty="0">
                <a:latin typeface="Courier New" panose="02070309020205020404" pitchFamily="49" charset="0"/>
                <a:cs typeface="Courier New" panose="02070309020205020404" pitchFamily="49" charset="0"/>
              </a:rPr>
              <a:t>(</a:t>
            </a:r>
            <a:r>
              <a:rPr lang="it-IT" sz="1400" dirty="0" err="1">
                <a:latin typeface="Courier New" panose="02070309020205020404" pitchFamily="49" charset="0"/>
                <a:cs typeface="Courier New" panose="02070309020205020404" pitchFamily="49" charset="0"/>
              </a:rPr>
              <a:t>Request</a:t>
            </a:r>
            <a:r>
              <a:rPr lang="it-IT" sz="1400" dirty="0">
                <a:latin typeface="Courier New" panose="02070309020205020404" pitchFamily="49" charset="0"/>
                <a:cs typeface="Courier New" panose="02070309020205020404" pitchFamily="49" charset="0"/>
              </a:rPr>
              <a:t>), 0, </a:t>
            </a:r>
          </a:p>
          <a:p>
            <a:pPr algn="l"/>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struct</a:t>
            </a:r>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sockaddr</a:t>
            </a:r>
            <a:r>
              <a:rPr lang="it-IT" sz="1400" dirty="0">
                <a:latin typeface="Courier New" panose="02070309020205020404" pitchFamily="49" charset="0"/>
                <a:cs typeface="Courier New" panose="02070309020205020404" pitchFamily="49" charset="0"/>
              </a:rPr>
              <a:t> *)&amp;</a:t>
            </a:r>
            <a:r>
              <a:rPr lang="it-IT" sz="1400" dirty="0" err="1">
                <a:latin typeface="Courier New" panose="02070309020205020404" pitchFamily="49" charset="0"/>
                <a:cs typeface="Courier New" panose="02070309020205020404" pitchFamily="49" charset="0"/>
              </a:rPr>
              <a:t>servaddr</a:t>
            </a:r>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len</a:t>
            </a:r>
            <a:r>
              <a:rPr lang="it-IT" sz="1400" dirty="0">
                <a:latin typeface="Courier New" panose="02070309020205020404" pitchFamily="49" charset="0"/>
                <a:cs typeface="Courier New" panose="02070309020205020404" pitchFamily="49" charset="0"/>
              </a:rPr>
              <a:t>)&lt;0){</a:t>
            </a:r>
          </a:p>
          <a:p>
            <a:pPr algn="l"/>
            <a:r>
              <a:rPr lang="it-IT" sz="1400" dirty="0">
                <a:latin typeface="Courier New" panose="02070309020205020404" pitchFamily="49" charset="0"/>
                <a:cs typeface="Courier New" panose="02070309020205020404" pitchFamily="49" charset="0"/>
              </a:rPr>
              <a:t>			/*errore*/ continue;}</a:t>
            </a:r>
          </a:p>
          <a:p>
            <a:pPr algn="l"/>
            <a:r>
              <a:rPr lang="it-IT" sz="1400" dirty="0">
                <a:latin typeface="Courier New" panose="02070309020205020404" pitchFamily="49" charset="0"/>
                <a:cs typeface="Courier New" panose="02070309020205020404" pitchFamily="49" charset="0"/>
              </a:rPr>
              <a:t>		</a:t>
            </a:r>
            <a:r>
              <a:rPr lang="it-IT" sz="1400" i="1" dirty="0">
                <a:solidFill>
                  <a:srgbClr val="00B050"/>
                </a:solidFill>
                <a:latin typeface="Courier New" panose="02070309020205020404" pitchFamily="49" charset="0"/>
                <a:cs typeface="Courier New" panose="02070309020205020404" pitchFamily="49" charset="0"/>
              </a:rPr>
              <a:t>/* ricezione del risultato */</a:t>
            </a:r>
          </a:p>
          <a:p>
            <a:pPr algn="l"/>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if</a:t>
            </a:r>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recvfrom</a:t>
            </a:r>
            <a:r>
              <a:rPr lang="it-IT" sz="1400" dirty="0">
                <a:latin typeface="Courier New" panose="02070309020205020404" pitchFamily="49" charset="0"/>
                <a:cs typeface="Courier New" panose="02070309020205020404" pitchFamily="49" charset="0"/>
              </a:rPr>
              <a:t>(</a:t>
            </a:r>
            <a:r>
              <a:rPr lang="it-IT" sz="1400" dirty="0" err="1">
                <a:latin typeface="Courier New" panose="02070309020205020404" pitchFamily="49" charset="0"/>
                <a:cs typeface="Courier New" panose="02070309020205020404" pitchFamily="49" charset="0"/>
              </a:rPr>
              <a:t>sd</a:t>
            </a:r>
            <a:r>
              <a:rPr lang="it-IT" sz="1400" dirty="0">
                <a:latin typeface="Courier New" panose="02070309020205020404" pitchFamily="49" charset="0"/>
                <a:cs typeface="Courier New" panose="02070309020205020404" pitchFamily="49" charset="0"/>
              </a:rPr>
              <a:t>, &amp;</a:t>
            </a:r>
            <a:r>
              <a:rPr lang="it-IT" sz="1400" dirty="0" err="1">
                <a:latin typeface="Courier New" panose="02070309020205020404" pitchFamily="49" charset="0"/>
                <a:cs typeface="Courier New" panose="02070309020205020404" pitchFamily="49" charset="0"/>
              </a:rPr>
              <a:t>ris</a:t>
            </a:r>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sizeof</a:t>
            </a:r>
            <a:r>
              <a:rPr lang="it-IT" sz="1400" dirty="0">
                <a:latin typeface="Courier New" panose="02070309020205020404" pitchFamily="49" charset="0"/>
                <a:cs typeface="Courier New" panose="02070309020205020404" pitchFamily="49" charset="0"/>
              </a:rPr>
              <a:t>(</a:t>
            </a:r>
            <a:r>
              <a:rPr lang="it-IT" sz="1400" dirty="0" err="1">
                <a:latin typeface="Courier New" panose="02070309020205020404" pitchFamily="49" charset="0"/>
                <a:cs typeface="Courier New" panose="02070309020205020404" pitchFamily="49" charset="0"/>
              </a:rPr>
              <a:t>ris</a:t>
            </a:r>
            <a:r>
              <a:rPr lang="it-IT" sz="1400" dirty="0">
                <a:latin typeface="Courier New" panose="02070309020205020404" pitchFamily="49" charset="0"/>
                <a:cs typeface="Courier New" panose="02070309020205020404" pitchFamily="49" charset="0"/>
              </a:rPr>
              <a:t>), 0, </a:t>
            </a:r>
          </a:p>
          <a:p>
            <a:pPr algn="l"/>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struct</a:t>
            </a:r>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sockaddr</a:t>
            </a:r>
            <a:r>
              <a:rPr lang="it-IT" sz="1400" dirty="0">
                <a:latin typeface="Courier New" panose="02070309020205020404" pitchFamily="49" charset="0"/>
                <a:cs typeface="Courier New" panose="02070309020205020404" pitchFamily="49" charset="0"/>
              </a:rPr>
              <a:t> *)&amp;</a:t>
            </a:r>
            <a:r>
              <a:rPr lang="it-IT" sz="1400" dirty="0" err="1">
                <a:latin typeface="Courier New" panose="02070309020205020404" pitchFamily="49" charset="0"/>
                <a:cs typeface="Courier New" panose="02070309020205020404" pitchFamily="49" charset="0"/>
              </a:rPr>
              <a:t>servaddr</a:t>
            </a:r>
            <a:r>
              <a:rPr lang="it-IT" sz="1400" dirty="0">
                <a:latin typeface="Courier New" panose="02070309020205020404" pitchFamily="49" charset="0"/>
                <a:cs typeface="Courier New" panose="02070309020205020404" pitchFamily="49" charset="0"/>
              </a:rPr>
              <a:t>, &amp;</a:t>
            </a:r>
            <a:r>
              <a:rPr lang="it-IT" sz="1400" dirty="0" err="1">
                <a:latin typeface="Courier New" panose="02070309020205020404" pitchFamily="49" charset="0"/>
                <a:cs typeface="Courier New" panose="02070309020205020404" pitchFamily="49" charset="0"/>
              </a:rPr>
              <a:t>len</a:t>
            </a:r>
            <a:r>
              <a:rPr lang="it-IT" sz="1400" dirty="0">
                <a:latin typeface="Courier New" panose="02070309020205020404" pitchFamily="49" charset="0"/>
                <a:cs typeface="Courier New" panose="02070309020205020404" pitchFamily="49" charset="0"/>
              </a:rPr>
              <a:t>))&lt;0){</a:t>
            </a:r>
          </a:p>
          <a:p>
            <a:pPr algn="l"/>
            <a:r>
              <a:rPr lang="it-IT" sz="1400" dirty="0">
                <a:latin typeface="Courier New" panose="02070309020205020404" pitchFamily="49" charset="0"/>
                <a:cs typeface="Courier New" panose="02070309020205020404" pitchFamily="49" charset="0"/>
              </a:rPr>
              <a:t>			</a:t>
            </a:r>
            <a:r>
              <a:rPr lang="it-IT" sz="1400" i="1" dirty="0">
                <a:solidFill>
                  <a:srgbClr val="00B050"/>
                </a:solidFill>
                <a:latin typeface="Courier New" panose="02070309020205020404" pitchFamily="49" charset="0"/>
                <a:cs typeface="Courier New" panose="02070309020205020404" pitchFamily="49" charset="0"/>
              </a:rPr>
              <a:t>/*errore*/ </a:t>
            </a:r>
            <a:r>
              <a:rPr lang="it-IT" sz="1400" dirty="0">
                <a:latin typeface="Courier New" panose="02070309020205020404" pitchFamily="49" charset="0"/>
                <a:cs typeface="Courier New" panose="02070309020205020404" pitchFamily="49" charset="0"/>
              </a:rPr>
              <a:t>continue;}</a:t>
            </a:r>
          </a:p>
          <a:p>
            <a:pPr algn="l"/>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printf</a:t>
            </a:r>
            <a:r>
              <a:rPr lang="it-IT" sz="1200" dirty="0">
                <a:latin typeface="Courier New" panose="02070309020205020404" pitchFamily="49" charset="0"/>
                <a:cs typeface="Courier New" panose="02070309020205020404" pitchFamily="49" charset="0"/>
              </a:rPr>
              <a:t>("Esito operazione: lunghezza parola più grande </a:t>
            </a:r>
            <a:r>
              <a:rPr lang="it-IT" sz="1200" dirty="0" err="1">
                <a:latin typeface="Courier New" panose="02070309020205020404" pitchFamily="49" charset="0"/>
                <a:cs typeface="Courier New" panose="02070309020205020404" pitchFamily="49" charset="0"/>
              </a:rPr>
              <a:t>e'</a:t>
            </a:r>
            <a:r>
              <a:rPr lang="it-IT" sz="1200" dirty="0">
                <a:latin typeface="Courier New" panose="02070309020205020404" pitchFamily="49" charset="0"/>
                <a:cs typeface="Courier New" panose="02070309020205020404" pitchFamily="49" charset="0"/>
              </a:rPr>
              <a:t> %d\n",</a:t>
            </a:r>
          </a:p>
          <a:p>
            <a:pPr algn="l"/>
            <a:r>
              <a:rPr lang="it-IT" sz="12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ris</a:t>
            </a:r>
            <a:r>
              <a:rPr lang="it-IT" sz="1400" dirty="0">
                <a:latin typeface="Courier New" panose="02070309020205020404" pitchFamily="49" charset="0"/>
                <a:cs typeface="Courier New" panose="02070309020205020404" pitchFamily="49" charset="0"/>
              </a:rPr>
              <a:t> );</a:t>
            </a:r>
          </a:p>
          <a:p>
            <a:pPr algn="l"/>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printf</a:t>
            </a:r>
            <a:r>
              <a:rPr lang="it-IT" sz="1400" dirty="0">
                <a:latin typeface="Courier New" panose="02070309020205020404" pitchFamily="49" charset="0"/>
                <a:cs typeface="Courier New" panose="02070309020205020404" pitchFamily="49" charset="0"/>
              </a:rPr>
              <a:t>("Inserisci </a:t>
            </a:r>
            <a:r>
              <a:rPr lang="it-IT" sz="1400" dirty="0" err="1">
                <a:latin typeface="Courier New" panose="02070309020205020404" pitchFamily="49" charset="0"/>
                <a:cs typeface="Courier New" panose="02070309020205020404" pitchFamily="49" charset="0"/>
              </a:rPr>
              <a:t>nomefile</a:t>
            </a:r>
            <a:r>
              <a:rPr lang="it-IT" sz="1400" dirty="0">
                <a:latin typeface="Courier New" panose="02070309020205020404" pitchFamily="49" charset="0"/>
                <a:cs typeface="Courier New" panose="02070309020205020404" pitchFamily="49" charset="0"/>
              </a:rPr>
              <a:t> remoto, EOF per terminare: ");</a:t>
            </a:r>
          </a:p>
          <a:p>
            <a:r>
              <a:rPr lang="it-IT" sz="1400" dirty="0">
                <a:latin typeface="Courier New" panose="02070309020205020404" pitchFamily="49" charset="0"/>
                <a:cs typeface="Courier New" panose="02070309020205020404" pitchFamily="49" charset="0"/>
              </a:rPr>
              <a:t>		} </a:t>
            </a:r>
            <a:r>
              <a:rPr lang="it-IT" sz="1400" i="1" dirty="0">
                <a:solidFill>
                  <a:srgbClr val="00B050"/>
                </a:solidFill>
                <a:latin typeface="Courier New" panose="02070309020205020404" pitchFamily="49" charset="0"/>
                <a:cs typeface="Courier New" panose="02070309020205020404" pitchFamily="49" charset="0"/>
              </a:rPr>
              <a:t>//</a:t>
            </a:r>
            <a:r>
              <a:rPr lang="it-IT" sz="1400" i="1" dirty="0" err="1">
                <a:solidFill>
                  <a:srgbClr val="00B050"/>
                </a:solidFill>
                <a:latin typeface="Courier New" panose="02070309020205020404" pitchFamily="49" charset="0"/>
                <a:cs typeface="Courier New" panose="02070309020205020404" pitchFamily="49" charset="0"/>
              </a:rPr>
              <a:t>while</a:t>
            </a:r>
            <a:r>
              <a:rPr lang="it-IT" sz="1400" i="1" dirty="0">
                <a:solidFill>
                  <a:srgbClr val="00B050"/>
                </a:solidFill>
                <a:latin typeface="Courier New" panose="02070309020205020404" pitchFamily="49" charset="0"/>
                <a:cs typeface="Courier New" panose="02070309020205020404" pitchFamily="49" charset="0"/>
              </a:rPr>
              <a:t> utente</a:t>
            </a:r>
            <a:endParaRPr lang="it-IT" sz="1400" dirty="0">
              <a:latin typeface="Courier New" panose="02070309020205020404" pitchFamily="49" charset="0"/>
              <a:cs typeface="Courier New" panose="02070309020205020404" pitchFamily="49" charset="0"/>
            </a:endParaRPr>
          </a:p>
          <a:p>
            <a:r>
              <a:rPr lang="it-IT" sz="1400" dirty="0" err="1">
                <a:latin typeface="Courier New" panose="02070309020205020404" pitchFamily="49" charset="0"/>
                <a:cs typeface="Courier New" panose="02070309020205020404" pitchFamily="49" charset="0"/>
              </a:rPr>
              <a:t>close</a:t>
            </a:r>
            <a:r>
              <a:rPr lang="it-IT" sz="1400" dirty="0">
                <a:latin typeface="Courier New" panose="02070309020205020404" pitchFamily="49" charset="0"/>
                <a:cs typeface="Courier New" panose="02070309020205020404" pitchFamily="49" charset="0"/>
              </a:rPr>
              <a:t>(</a:t>
            </a:r>
            <a:r>
              <a:rPr lang="it-IT" sz="1400" dirty="0" err="1">
                <a:latin typeface="Courier New" panose="02070309020205020404" pitchFamily="49" charset="0"/>
                <a:cs typeface="Courier New" panose="02070309020205020404" pitchFamily="49" charset="0"/>
              </a:rPr>
              <a:t>sd</a:t>
            </a:r>
            <a:r>
              <a:rPr lang="it-IT" sz="1400" dirty="0">
                <a:latin typeface="Courier New" panose="02070309020205020404" pitchFamily="49" charset="0"/>
                <a:cs typeface="Courier New" panose="02070309020205020404" pitchFamily="49" charset="0"/>
              </a:rPr>
              <a:t>); exit(0);</a:t>
            </a:r>
            <a:r>
              <a:rPr lang="it-IT" sz="1400" i="1" dirty="0">
                <a:solidFill>
                  <a:srgbClr val="00B050"/>
                </a:solidFill>
                <a:latin typeface="Courier New" panose="02070309020205020404" pitchFamily="49" charset="0"/>
                <a:cs typeface="Courier New" panose="02070309020205020404" pitchFamily="49" charset="0"/>
              </a:rPr>
              <a:t> //CLEAN OUT</a:t>
            </a:r>
            <a:endParaRPr lang="it-IT" sz="1400" dirty="0">
              <a:latin typeface="Courier New" panose="02070309020205020404" pitchFamily="49" charset="0"/>
              <a:cs typeface="Courier New" panose="02070309020205020404" pitchFamily="49" charset="0"/>
            </a:endParaRPr>
          </a:p>
          <a:p>
            <a:pPr algn="l"/>
            <a:r>
              <a:rPr lang="it-IT" sz="1400" dirty="0">
                <a:latin typeface="Courier New" panose="02070309020205020404" pitchFamily="49" charset="0"/>
                <a:cs typeface="Courier New" panose="02070309020205020404" pitchFamily="49" charset="0"/>
              </a:rPr>
              <a:t>}</a:t>
            </a:r>
          </a:p>
        </p:txBody>
      </p:sp>
      <p:sp>
        <p:nvSpPr>
          <p:cNvPr id="11" name="Rettangolo con angoli arrotondati 10">
            <a:extLst>
              <a:ext uri="{FF2B5EF4-FFF2-40B4-BE49-F238E27FC236}">
                <a16:creationId xmlns:a16="http://schemas.microsoft.com/office/drawing/2014/main" id="{61497B5F-8AC9-41DD-9556-CE541164DABF}"/>
              </a:ext>
            </a:extLst>
          </p:cNvPr>
          <p:cNvSpPr/>
          <p:nvPr/>
        </p:nvSpPr>
        <p:spPr>
          <a:xfrm>
            <a:off x="9409862" y="9944100"/>
            <a:ext cx="3733800" cy="685800"/>
          </a:xfrm>
          <a:prstGeom prst="roundRect">
            <a:avLst/>
          </a:prstGeom>
          <a:solidFill>
            <a:schemeClr val="accent6">
              <a:lumMod val="20000"/>
              <a:lumOff val="80000"/>
            </a:schemeClr>
          </a:solidFill>
          <a:ln w="63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b="1" dirty="0" err="1">
                <a:solidFill>
                  <a:schemeClr val="accent6">
                    <a:lumMod val="50000"/>
                  </a:schemeClr>
                </a:solidFill>
                <a:latin typeface="Arial"/>
                <a:cs typeface="Arial"/>
              </a:rPr>
              <a:t>Gethostbyname</a:t>
            </a:r>
            <a:r>
              <a:rPr lang="it-IT" sz="1400" b="1" dirty="0">
                <a:solidFill>
                  <a:schemeClr val="accent6">
                    <a:lumMod val="50000"/>
                  </a:schemeClr>
                </a:solidFill>
                <a:latin typeface="Arial"/>
                <a:cs typeface="Arial"/>
              </a:rPr>
              <a:t>: </a:t>
            </a:r>
            <a:r>
              <a:rPr lang="it-IT" sz="1400" dirty="0">
                <a:solidFill>
                  <a:schemeClr val="accent6">
                    <a:lumMod val="50000"/>
                  </a:schemeClr>
                </a:solidFill>
                <a:latin typeface="Arial"/>
                <a:cs typeface="Arial"/>
              </a:rPr>
              <a:t>Abbiamo bisogno di un aiuto per passare dall’IP al nome di dominio e viceversa</a:t>
            </a:r>
          </a:p>
        </p:txBody>
      </p:sp>
      <p:sp>
        <p:nvSpPr>
          <p:cNvPr id="12" name="Rettangolo con angoli arrotondati 11">
            <a:extLst>
              <a:ext uri="{FF2B5EF4-FFF2-40B4-BE49-F238E27FC236}">
                <a16:creationId xmlns:a16="http://schemas.microsoft.com/office/drawing/2014/main" id="{18CD96A8-A6A0-43C0-B03E-0088CF34F9A9}"/>
              </a:ext>
            </a:extLst>
          </p:cNvPr>
          <p:cNvSpPr/>
          <p:nvPr/>
        </p:nvSpPr>
        <p:spPr>
          <a:xfrm>
            <a:off x="-1721016" y="3593335"/>
            <a:ext cx="1678686" cy="1600200"/>
          </a:xfrm>
          <a:prstGeom prst="roundRect">
            <a:avLst/>
          </a:prstGeom>
          <a:solidFill>
            <a:schemeClr val="accent6">
              <a:lumMod val="20000"/>
              <a:lumOff val="80000"/>
            </a:schemeClr>
          </a:solidFill>
          <a:ln w="63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ts val="0"/>
              </a:spcBef>
              <a:spcAft>
                <a:spcPts val="0"/>
              </a:spcAft>
            </a:pPr>
            <a:r>
              <a:rPr lang="it-IT" sz="1400" dirty="0">
                <a:solidFill>
                  <a:schemeClr val="accent6">
                    <a:lumMod val="50000"/>
                  </a:schemeClr>
                </a:solidFill>
                <a:latin typeface="Arial"/>
                <a:cs typeface="Arial"/>
              </a:rPr>
              <a:t>A questo punto posso fare la </a:t>
            </a:r>
            <a:r>
              <a:rPr lang="it-IT" sz="1400" b="1" i="1" dirty="0" err="1">
                <a:solidFill>
                  <a:schemeClr val="accent6">
                    <a:lumMod val="50000"/>
                  </a:schemeClr>
                </a:solidFill>
                <a:latin typeface="Arial"/>
                <a:cs typeface="Arial"/>
              </a:rPr>
              <a:t>sendTo</a:t>
            </a:r>
            <a:r>
              <a:rPr lang="it-IT" sz="1400" dirty="0">
                <a:solidFill>
                  <a:schemeClr val="accent6">
                    <a:lumMod val="50000"/>
                  </a:schemeClr>
                </a:solidFill>
                <a:latin typeface="Arial"/>
                <a:cs typeface="Arial"/>
              </a:rPr>
              <a:t> di  </a:t>
            </a:r>
            <a:r>
              <a:rPr lang="it-IT" sz="1400" dirty="0" err="1">
                <a:solidFill>
                  <a:schemeClr val="accent6">
                    <a:lumMod val="50000"/>
                  </a:schemeClr>
                </a:solidFill>
                <a:latin typeface="Arial"/>
                <a:cs typeface="Arial"/>
              </a:rPr>
              <a:t>request</a:t>
            </a:r>
            <a:r>
              <a:rPr lang="it-IT" sz="1400" dirty="0">
                <a:solidFill>
                  <a:schemeClr val="accent6">
                    <a:lumMod val="50000"/>
                  </a:schemeClr>
                </a:solidFill>
                <a:latin typeface="Arial"/>
                <a:cs typeface="Arial"/>
              </a:rPr>
              <a:t>: devo specificare la dimensione!</a:t>
            </a:r>
          </a:p>
        </p:txBody>
      </p:sp>
      <p:sp>
        <p:nvSpPr>
          <p:cNvPr id="13" name="Rettangolo con angoli arrotondati 12">
            <a:extLst>
              <a:ext uri="{FF2B5EF4-FFF2-40B4-BE49-F238E27FC236}">
                <a16:creationId xmlns:a16="http://schemas.microsoft.com/office/drawing/2014/main" id="{E92382E3-D0A9-4153-96F0-1A9FB00BDD2E}"/>
              </a:ext>
            </a:extLst>
          </p:cNvPr>
          <p:cNvSpPr/>
          <p:nvPr/>
        </p:nvSpPr>
        <p:spPr>
          <a:xfrm>
            <a:off x="-1219200" y="8229600"/>
            <a:ext cx="1678686" cy="2057400"/>
          </a:xfrm>
          <a:prstGeom prst="roundRect">
            <a:avLst/>
          </a:prstGeom>
          <a:solidFill>
            <a:schemeClr val="accent6">
              <a:lumMod val="20000"/>
              <a:lumOff val="80000"/>
            </a:schemeClr>
          </a:solidFill>
          <a:ln w="63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ts val="0"/>
              </a:spcBef>
              <a:spcAft>
                <a:spcPts val="0"/>
              </a:spcAft>
            </a:pPr>
            <a:r>
              <a:rPr lang="it-IT" sz="1400" dirty="0">
                <a:solidFill>
                  <a:schemeClr val="accent6">
                    <a:lumMod val="50000"/>
                  </a:schemeClr>
                </a:solidFill>
                <a:latin typeface="Arial"/>
                <a:cs typeface="Arial"/>
              </a:rPr>
              <a:t>Poi aspetto  il risultato:</a:t>
            </a:r>
          </a:p>
          <a:p>
            <a:pPr>
              <a:spcBef>
                <a:spcPts val="0"/>
              </a:spcBef>
              <a:spcAft>
                <a:spcPts val="0"/>
              </a:spcAft>
            </a:pPr>
            <a:r>
              <a:rPr lang="it-IT" sz="1400" dirty="0">
                <a:solidFill>
                  <a:schemeClr val="accent6">
                    <a:lumMod val="50000"/>
                  </a:schemeClr>
                </a:solidFill>
                <a:latin typeface="Arial"/>
                <a:cs typeface="Arial"/>
              </a:rPr>
              <a:t>faccio la </a:t>
            </a:r>
            <a:r>
              <a:rPr lang="it-IT" sz="1400" b="1" dirty="0" err="1">
                <a:solidFill>
                  <a:schemeClr val="accent6">
                    <a:lumMod val="50000"/>
                  </a:schemeClr>
                </a:solidFill>
                <a:latin typeface="Arial"/>
                <a:cs typeface="Arial"/>
              </a:rPr>
              <a:t>receiveFrom</a:t>
            </a:r>
            <a:r>
              <a:rPr lang="it-IT" sz="1400" b="1" dirty="0">
                <a:solidFill>
                  <a:schemeClr val="accent6">
                    <a:lumMod val="50000"/>
                  </a:schemeClr>
                </a:solidFill>
                <a:latin typeface="Arial"/>
                <a:cs typeface="Arial"/>
              </a:rPr>
              <a:t>: </a:t>
            </a:r>
            <a:r>
              <a:rPr lang="it-IT" sz="1400" dirty="0">
                <a:solidFill>
                  <a:schemeClr val="accent6">
                    <a:lumMod val="50000"/>
                  </a:schemeClr>
                </a:solidFill>
                <a:latin typeface="Arial"/>
                <a:cs typeface="Arial"/>
              </a:rPr>
              <a:t>devo inserire l’indirizzo di </a:t>
            </a:r>
            <a:r>
              <a:rPr lang="it-IT" sz="1400" b="1" i="1" dirty="0" err="1">
                <a:solidFill>
                  <a:schemeClr val="accent6">
                    <a:lumMod val="50000"/>
                  </a:schemeClr>
                </a:solidFill>
                <a:latin typeface="Arial"/>
                <a:cs typeface="Arial"/>
              </a:rPr>
              <a:t>ris</a:t>
            </a:r>
            <a:r>
              <a:rPr lang="it-IT" sz="1400" dirty="0">
                <a:solidFill>
                  <a:schemeClr val="accent6">
                    <a:lumMod val="50000"/>
                  </a:schemeClr>
                </a:solidFill>
                <a:latin typeface="Arial"/>
                <a:cs typeface="Arial"/>
              </a:rPr>
              <a:t> e la sua dimensione</a:t>
            </a:r>
          </a:p>
        </p:txBody>
      </p:sp>
      <p:sp>
        <p:nvSpPr>
          <p:cNvPr id="14" name="Rettangolo con angoli arrotondati 13">
            <a:extLst>
              <a:ext uri="{FF2B5EF4-FFF2-40B4-BE49-F238E27FC236}">
                <a16:creationId xmlns:a16="http://schemas.microsoft.com/office/drawing/2014/main" id="{37DBC6EE-F1C8-4DFC-B919-46E3AFCE1FF3}"/>
              </a:ext>
            </a:extLst>
          </p:cNvPr>
          <p:cNvSpPr/>
          <p:nvPr/>
        </p:nvSpPr>
        <p:spPr>
          <a:xfrm>
            <a:off x="3676510" y="8690871"/>
            <a:ext cx="3505200" cy="1356044"/>
          </a:xfrm>
          <a:prstGeom prst="roundRect">
            <a:avLst/>
          </a:prstGeom>
          <a:solidFill>
            <a:schemeClr val="accent6">
              <a:lumMod val="20000"/>
              <a:lumOff val="80000"/>
            </a:schemeClr>
          </a:solidFill>
          <a:ln w="63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rtl="0">
              <a:spcBef>
                <a:spcPts val="0"/>
              </a:spcBef>
              <a:spcAft>
                <a:spcPts val="0"/>
              </a:spcAft>
            </a:pPr>
            <a:r>
              <a:rPr lang="it-IT" sz="1400" dirty="0">
                <a:solidFill>
                  <a:schemeClr val="accent6">
                    <a:lumMod val="50000"/>
                  </a:schemeClr>
                </a:solidFill>
                <a:latin typeface="Arial"/>
                <a:cs typeface="Arial"/>
              </a:rPr>
              <a:t>Si dice che </a:t>
            </a:r>
            <a:r>
              <a:rPr lang="it-IT" sz="1400" b="1" dirty="0">
                <a:solidFill>
                  <a:schemeClr val="accent6">
                    <a:lumMod val="50000"/>
                  </a:schemeClr>
                </a:solidFill>
                <a:latin typeface="Arial"/>
                <a:cs typeface="Arial"/>
              </a:rPr>
              <a:t>UDP non ha controllo di flusso:</a:t>
            </a:r>
            <a:br>
              <a:rPr lang="it-IT" sz="1400" dirty="0">
                <a:solidFill>
                  <a:schemeClr val="accent6">
                    <a:lumMod val="50000"/>
                  </a:schemeClr>
                </a:solidFill>
                <a:latin typeface="Arial"/>
                <a:cs typeface="Arial"/>
              </a:rPr>
            </a:br>
            <a:r>
              <a:rPr lang="it-IT" sz="1400" dirty="0">
                <a:solidFill>
                  <a:schemeClr val="accent6">
                    <a:lumMod val="50000"/>
                  </a:schemeClr>
                </a:solidFill>
                <a:latin typeface="Arial"/>
                <a:cs typeface="Arial"/>
              </a:rPr>
              <a:t>il cliente non saprà mai se il datagramma è arrivato al server a meno </a:t>
            </a:r>
            <a:r>
              <a:rPr lang="it-IT" sz="1400" dirty="0" err="1">
                <a:solidFill>
                  <a:schemeClr val="accent6">
                    <a:lumMod val="50000"/>
                  </a:schemeClr>
                </a:solidFill>
                <a:latin typeface="Arial"/>
                <a:cs typeface="Arial"/>
              </a:rPr>
              <a:t>chenon</a:t>
            </a:r>
            <a:r>
              <a:rPr lang="it-IT" sz="1400" dirty="0">
                <a:solidFill>
                  <a:schemeClr val="accent6">
                    <a:lumMod val="50000"/>
                  </a:schemeClr>
                </a:solidFill>
                <a:latin typeface="Arial"/>
                <a:cs typeface="Arial"/>
              </a:rPr>
              <a:t> faccia una </a:t>
            </a:r>
            <a:r>
              <a:rPr lang="it-IT" sz="1400" dirty="0" err="1">
                <a:solidFill>
                  <a:schemeClr val="accent6">
                    <a:lumMod val="50000"/>
                  </a:schemeClr>
                </a:solidFill>
                <a:latin typeface="Arial"/>
                <a:cs typeface="Arial"/>
              </a:rPr>
              <a:t>receiveFrom</a:t>
            </a:r>
            <a:endParaRPr lang="it-IT" sz="1400" dirty="0">
              <a:solidFill>
                <a:schemeClr val="accent6">
                  <a:lumMod val="50000"/>
                </a:schemeClr>
              </a:solidFill>
              <a:latin typeface="Arial"/>
              <a:cs typeface="Arial"/>
            </a:endParaRPr>
          </a:p>
        </p:txBody>
      </p:sp>
      <p:sp>
        <p:nvSpPr>
          <p:cNvPr id="16" name="Rettangolo con angoli arrotondati 15">
            <a:extLst>
              <a:ext uri="{FF2B5EF4-FFF2-40B4-BE49-F238E27FC236}">
                <a16:creationId xmlns:a16="http://schemas.microsoft.com/office/drawing/2014/main" id="{20935062-2D6F-40EE-B337-F5FCD32B839A}"/>
              </a:ext>
            </a:extLst>
          </p:cNvPr>
          <p:cNvSpPr/>
          <p:nvPr/>
        </p:nvSpPr>
        <p:spPr>
          <a:xfrm>
            <a:off x="9186330" y="3041636"/>
            <a:ext cx="1752600" cy="405973"/>
          </a:xfrm>
          <a:prstGeom prst="roundRect">
            <a:avLst/>
          </a:prstGeom>
          <a:solidFill>
            <a:schemeClr val="accent6">
              <a:lumMod val="20000"/>
              <a:lumOff val="80000"/>
            </a:schemeClr>
          </a:solidFill>
          <a:ln w="63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it-IT" sz="1400" dirty="0">
                <a:solidFill>
                  <a:schemeClr val="accent6">
                    <a:lumMod val="50000"/>
                  </a:schemeClr>
                </a:solidFill>
                <a:latin typeface="Arial"/>
                <a:cs typeface="Arial"/>
              </a:rPr>
              <a:t>In caso di nome file con spazi:</a:t>
            </a:r>
            <a:endParaRPr lang="it-IT" sz="1400" dirty="0">
              <a:highlight>
                <a:srgbClr val="00FF00"/>
              </a:highlight>
              <a:latin typeface="Courier New" panose="02070309020205020404" pitchFamily="49" charset="0"/>
              <a:cs typeface="Courier New" panose="02070309020205020404" pitchFamily="49" charset="0"/>
            </a:endParaRPr>
          </a:p>
        </p:txBody>
      </p:sp>
      <p:sp>
        <p:nvSpPr>
          <p:cNvPr id="17" name="Rettangolo con angoli arrotondati 16">
            <a:extLst>
              <a:ext uri="{FF2B5EF4-FFF2-40B4-BE49-F238E27FC236}">
                <a16:creationId xmlns:a16="http://schemas.microsoft.com/office/drawing/2014/main" id="{FE56B309-FC45-4CD8-BD69-89C647D50E69}"/>
              </a:ext>
            </a:extLst>
          </p:cNvPr>
          <p:cNvSpPr/>
          <p:nvPr/>
        </p:nvSpPr>
        <p:spPr>
          <a:xfrm>
            <a:off x="9442464" y="776923"/>
            <a:ext cx="3733800" cy="685800"/>
          </a:xfrm>
          <a:prstGeom prst="roundRect">
            <a:avLst/>
          </a:prstGeom>
          <a:solidFill>
            <a:schemeClr val="accent6">
              <a:lumMod val="20000"/>
              <a:lumOff val="80000"/>
            </a:schemeClr>
          </a:solidFill>
          <a:ln w="63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b="1" dirty="0" err="1">
                <a:solidFill>
                  <a:schemeClr val="accent6">
                    <a:lumMod val="50000"/>
                  </a:schemeClr>
                </a:solidFill>
                <a:latin typeface="Arial"/>
                <a:cs typeface="Arial"/>
              </a:rPr>
              <a:t>ClientDatagram</a:t>
            </a:r>
            <a:r>
              <a:rPr lang="it-IT" sz="1400" b="1" dirty="0">
                <a:solidFill>
                  <a:schemeClr val="accent6">
                    <a:lumMod val="50000"/>
                  </a:schemeClr>
                </a:solidFill>
                <a:latin typeface="Arial"/>
                <a:cs typeface="Arial"/>
              </a:rPr>
              <a:t>: (filtro) utente passa </a:t>
            </a:r>
            <a:r>
              <a:rPr lang="it-IT" sz="1400" b="1" dirty="0" err="1">
                <a:solidFill>
                  <a:schemeClr val="accent6">
                    <a:lumMod val="50000"/>
                  </a:schemeClr>
                </a:solidFill>
                <a:latin typeface="Arial"/>
                <a:cs typeface="Arial"/>
              </a:rPr>
              <a:t>nomeFile</a:t>
            </a:r>
            <a:r>
              <a:rPr lang="it-IT" sz="1400" b="1" dirty="0">
                <a:solidFill>
                  <a:schemeClr val="accent6">
                    <a:lumMod val="50000"/>
                  </a:schemeClr>
                </a:solidFill>
                <a:latin typeface="Arial"/>
                <a:cs typeface="Arial"/>
              </a:rPr>
              <a:t> remoto, e manda al server, poi riceve la lunghezza della parola più lunga</a:t>
            </a:r>
            <a:endParaRPr lang="it-IT" sz="1400" dirty="0">
              <a:solidFill>
                <a:schemeClr val="accent6">
                  <a:lumMod val="50000"/>
                </a:schemeClr>
              </a:solidFill>
              <a:latin typeface="Arial"/>
              <a:cs typeface="Arial"/>
            </a:endParaRPr>
          </a:p>
        </p:txBody>
      </p:sp>
      <p:sp>
        <p:nvSpPr>
          <p:cNvPr id="18" name="Rettangolo con angoli arrotondati 17">
            <a:extLst>
              <a:ext uri="{FF2B5EF4-FFF2-40B4-BE49-F238E27FC236}">
                <a16:creationId xmlns:a16="http://schemas.microsoft.com/office/drawing/2014/main" id="{5523A533-DE46-4C0A-94A7-71C6CB79C824}"/>
              </a:ext>
            </a:extLst>
          </p:cNvPr>
          <p:cNvSpPr/>
          <p:nvPr/>
        </p:nvSpPr>
        <p:spPr>
          <a:xfrm>
            <a:off x="9258300" y="1582765"/>
            <a:ext cx="3103479" cy="1338829"/>
          </a:xfrm>
          <a:prstGeom prst="roundRect">
            <a:avLst/>
          </a:prstGeom>
          <a:solidFill>
            <a:schemeClr val="accent6">
              <a:lumMod val="20000"/>
              <a:lumOff val="80000"/>
            </a:schemeClr>
          </a:solidFill>
          <a:ln w="63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t-IT" sz="1400" b="1" dirty="0">
                <a:solidFill>
                  <a:schemeClr val="accent6">
                    <a:lumMod val="50000"/>
                  </a:schemeClr>
                </a:solidFill>
                <a:latin typeface="Arial"/>
                <a:cs typeface="Arial"/>
              </a:rPr>
              <a:t>/*Struttura di una richiesta*/</a:t>
            </a:r>
          </a:p>
          <a:p>
            <a:r>
              <a:rPr lang="it-IT" sz="1400" b="1" dirty="0" err="1">
                <a:solidFill>
                  <a:schemeClr val="accent6">
                    <a:lumMod val="50000"/>
                  </a:schemeClr>
                </a:solidFill>
                <a:latin typeface="Arial"/>
                <a:cs typeface="Arial"/>
              </a:rPr>
              <a:t>typedef</a:t>
            </a:r>
            <a:r>
              <a:rPr lang="it-IT" sz="1400" b="1" dirty="0">
                <a:solidFill>
                  <a:schemeClr val="accent6">
                    <a:lumMod val="50000"/>
                  </a:schemeClr>
                </a:solidFill>
                <a:latin typeface="Arial"/>
                <a:cs typeface="Arial"/>
              </a:rPr>
              <a:t> </a:t>
            </a:r>
            <a:r>
              <a:rPr lang="it-IT" sz="1400" b="1" dirty="0" err="1">
                <a:solidFill>
                  <a:schemeClr val="accent6">
                    <a:lumMod val="50000"/>
                  </a:schemeClr>
                </a:solidFill>
                <a:latin typeface="Arial"/>
                <a:cs typeface="Arial"/>
              </a:rPr>
              <a:t>struct</a:t>
            </a:r>
            <a:r>
              <a:rPr lang="it-IT" sz="1400" b="1" dirty="0">
                <a:solidFill>
                  <a:schemeClr val="accent6">
                    <a:lumMod val="50000"/>
                  </a:schemeClr>
                </a:solidFill>
                <a:latin typeface="Arial"/>
                <a:cs typeface="Arial"/>
              </a:rPr>
              <a:t>{</a:t>
            </a:r>
          </a:p>
          <a:p>
            <a:r>
              <a:rPr lang="it-IT" sz="1400" b="1" dirty="0" err="1">
                <a:solidFill>
                  <a:schemeClr val="accent6">
                    <a:lumMod val="50000"/>
                  </a:schemeClr>
                </a:solidFill>
                <a:latin typeface="Arial"/>
                <a:cs typeface="Arial"/>
              </a:rPr>
              <a:t>char</a:t>
            </a:r>
            <a:r>
              <a:rPr lang="it-IT" sz="1400" b="1" dirty="0">
                <a:solidFill>
                  <a:schemeClr val="accent6">
                    <a:lumMod val="50000"/>
                  </a:schemeClr>
                </a:solidFill>
                <a:latin typeface="Arial"/>
                <a:cs typeface="Arial"/>
              </a:rPr>
              <a:t> </a:t>
            </a:r>
            <a:r>
              <a:rPr lang="it-IT" sz="1400" b="1" dirty="0" err="1">
                <a:solidFill>
                  <a:schemeClr val="accent6">
                    <a:lumMod val="50000"/>
                  </a:schemeClr>
                </a:solidFill>
                <a:latin typeface="Arial"/>
                <a:cs typeface="Arial"/>
              </a:rPr>
              <a:t>nomeFile</a:t>
            </a:r>
            <a:r>
              <a:rPr lang="it-IT" sz="1400" b="1" dirty="0">
                <a:solidFill>
                  <a:schemeClr val="accent6">
                    <a:lumMod val="50000"/>
                  </a:schemeClr>
                </a:solidFill>
                <a:latin typeface="Arial"/>
                <a:cs typeface="Arial"/>
              </a:rPr>
              <a:t>[MAX_NOMEFILE];</a:t>
            </a:r>
          </a:p>
          <a:p>
            <a:r>
              <a:rPr lang="it-IT" sz="1400" b="1" dirty="0">
                <a:solidFill>
                  <a:schemeClr val="accent6">
                    <a:lumMod val="50000"/>
                  </a:schemeClr>
                </a:solidFill>
                <a:latin typeface="Arial"/>
                <a:cs typeface="Arial"/>
              </a:rPr>
              <a:t>}</a:t>
            </a:r>
            <a:r>
              <a:rPr lang="it-IT" sz="1400" b="1" dirty="0" err="1">
                <a:solidFill>
                  <a:schemeClr val="accent6">
                    <a:lumMod val="50000"/>
                  </a:schemeClr>
                </a:solidFill>
                <a:latin typeface="Arial"/>
                <a:cs typeface="Arial"/>
              </a:rPr>
              <a:t>Request</a:t>
            </a:r>
            <a:r>
              <a:rPr lang="it-IT" sz="1400" b="1" dirty="0">
                <a:solidFill>
                  <a:schemeClr val="accent6">
                    <a:lumMod val="50000"/>
                  </a:schemeClr>
                </a:solidFill>
                <a:latin typeface="Arial"/>
                <a:cs typeface="Arial"/>
              </a:rPr>
              <a:t>;</a:t>
            </a:r>
          </a:p>
        </p:txBody>
      </p:sp>
      <p:sp>
        <p:nvSpPr>
          <p:cNvPr id="19" name="Rettangolo con angoli arrotondati 18">
            <a:extLst>
              <a:ext uri="{FF2B5EF4-FFF2-40B4-BE49-F238E27FC236}">
                <a16:creationId xmlns:a16="http://schemas.microsoft.com/office/drawing/2014/main" id="{5453E0C6-8DF6-432C-8F95-04C15730238E}"/>
              </a:ext>
            </a:extLst>
          </p:cNvPr>
          <p:cNvSpPr/>
          <p:nvPr/>
        </p:nvSpPr>
        <p:spPr>
          <a:xfrm>
            <a:off x="9186330" y="3511636"/>
            <a:ext cx="4572000" cy="1763599"/>
          </a:xfrm>
          <a:prstGeom prst="roundRect">
            <a:avLst/>
          </a:prstGeom>
          <a:solidFill>
            <a:schemeClr val="accent6">
              <a:lumMod val="20000"/>
              <a:lumOff val="80000"/>
            </a:schemeClr>
          </a:solidFill>
          <a:ln w="63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it-IT" sz="1400" dirty="0">
                <a:solidFill>
                  <a:schemeClr val="accent6">
                    <a:lumMod val="50000"/>
                  </a:schemeClr>
                </a:solidFill>
                <a:latin typeface="Arial"/>
                <a:cs typeface="Arial"/>
              </a:rPr>
              <a:t>La funzione </a:t>
            </a:r>
            <a:r>
              <a:rPr lang="it-IT" sz="1400" b="1" i="1" dirty="0" err="1">
                <a:solidFill>
                  <a:schemeClr val="accent6">
                    <a:lumMod val="50000"/>
                  </a:schemeClr>
                </a:solidFill>
                <a:latin typeface="Arial"/>
                <a:cs typeface="Arial"/>
              </a:rPr>
              <a:t>gets</a:t>
            </a:r>
            <a:r>
              <a:rPr lang="it-IT" sz="1400" b="1" i="1" dirty="0">
                <a:solidFill>
                  <a:schemeClr val="accent6">
                    <a:lumMod val="50000"/>
                  </a:schemeClr>
                </a:solidFill>
                <a:latin typeface="Arial"/>
                <a:cs typeface="Arial"/>
              </a:rPr>
              <a:t>() </a:t>
            </a:r>
            <a:r>
              <a:rPr lang="it-IT" sz="1400" dirty="0">
                <a:solidFill>
                  <a:schemeClr val="accent6">
                    <a:lumMod val="50000"/>
                  </a:schemeClr>
                </a:solidFill>
                <a:latin typeface="Arial"/>
                <a:cs typeface="Arial"/>
              </a:rPr>
              <a:t>acquisisce una stringa da tastiera, fino alla fine, compresi eventuali spazi e il ritorno a capo che trasforma nel carattere terminatore (\0)</a:t>
            </a:r>
          </a:p>
          <a:p>
            <a:pPr algn="l"/>
            <a:endParaRPr lang="it-IT" sz="1400" dirty="0">
              <a:solidFill>
                <a:schemeClr val="accent6">
                  <a:lumMod val="50000"/>
                </a:schemeClr>
              </a:solidFill>
              <a:latin typeface="Arial"/>
              <a:cs typeface="Arial"/>
            </a:endParaRPr>
          </a:p>
          <a:p>
            <a:pPr algn="l"/>
            <a:r>
              <a:rPr lang="it-IT" sz="1400" dirty="0">
                <a:solidFill>
                  <a:schemeClr val="accent6">
                    <a:lumMod val="50000"/>
                  </a:schemeClr>
                </a:solidFill>
                <a:latin typeface="Arial"/>
                <a:cs typeface="Arial"/>
              </a:rPr>
              <a:t>In caso di successo, la funzione restituisce la stringa letta, altrimenti NULL..</a:t>
            </a:r>
          </a:p>
          <a:p>
            <a:pPr algn="l"/>
            <a:endParaRPr lang="it-IT" sz="1400" dirty="0">
              <a:highlight>
                <a:srgbClr val="00FF00"/>
              </a:highlight>
              <a:latin typeface="Courier New" panose="02070309020205020404" pitchFamily="49" charset="0"/>
              <a:cs typeface="Courier New" panose="02070309020205020404" pitchFamily="49" charset="0"/>
            </a:endParaRPr>
          </a:p>
        </p:txBody>
      </p:sp>
      <p:sp>
        <p:nvSpPr>
          <p:cNvPr id="20" name="Rettangolo con angoli arrotondati 19">
            <a:extLst>
              <a:ext uri="{FF2B5EF4-FFF2-40B4-BE49-F238E27FC236}">
                <a16:creationId xmlns:a16="http://schemas.microsoft.com/office/drawing/2014/main" id="{9FF065D9-04C8-4481-BFC3-8BD525EF6F46}"/>
              </a:ext>
            </a:extLst>
          </p:cNvPr>
          <p:cNvSpPr/>
          <p:nvPr/>
        </p:nvSpPr>
        <p:spPr>
          <a:xfrm>
            <a:off x="9209028" y="5103511"/>
            <a:ext cx="4572000" cy="3563965"/>
          </a:xfrm>
          <a:prstGeom prst="roundRect">
            <a:avLst/>
          </a:prstGeom>
          <a:solidFill>
            <a:schemeClr val="accent6">
              <a:lumMod val="20000"/>
              <a:lumOff val="80000"/>
            </a:schemeClr>
          </a:solidFill>
          <a:ln w="63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1400" dirty="0">
                <a:highlight>
                  <a:srgbClr val="00FF00"/>
                </a:highlight>
                <a:latin typeface="Courier New" panose="02070309020205020404" pitchFamily="49" charset="0"/>
                <a:cs typeface="Courier New" panose="02070309020205020404" pitchFamily="49" charset="0"/>
              </a:rPr>
              <a:t>// char a;</a:t>
            </a:r>
          </a:p>
          <a:p>
            <a:pPr algn="l"/>
            <a:r>
              <a:rPr lang="en-US" sz="1400" dirty="0">
                <a:highlight>
                  <a:srgbClr val="00FF00"/>
                </a:highlight>
                <a:latin typeface="Courier New" panose="02070309020205020404" pitchFamily="49" charset="0"/>
                <a:cs typeface="Courier New" panose="02070309020205020404" pitchFamily="49" charset="0"/>
              </a:rPr>
              <a:t>    // while((read(0, &amp;a, </a:t>
            </a:r>
            <a:r>
              <a:rPr lang="en-US" sz="1400" dirty="0" err="1">
                <a:highlight>
                  <a:srgbClr val="00FF00"/>
                </a:highlight>
                <a:latin typeface="Courier New" panose="02070309020205020404" pitchFamily="49" charset="0"/>
                <a:cs typeface="Courier New" panose="02070309020205020404" pitchFamily="49" charset="0"/>
              </a:rPr>
              <a:t>sizeof</a:t>
            </a:r>
            <a:r>
              <a:rPr lang="en-US" sz="1400" dirty="0">
                <a:highlight>
                  <a:srgbClr val="00FF00"/>
                </a:highlight>
                <a:latin typeface="Courier New" panose="02070309020205020404" pitchFamily="49" charset="0"/>
                <a:cs typeface="Courier New" panose="02070309020205020404" pitchFamily="49" charset="0"/>
              </a:rPr>
              <a:t>(char)))&gt;0){  </a:t>
            </a:r>
          </a:p>
          <a:p>
            <a:pPr algn="l"/>
            <a:r>
              <a:rPr lang="en-US" sz="1400" dirty="0">
                <a:highlight>
                  <a:srgbClr val="00FF00"/>
                </a:highlight>
                <a:latin typeface="Courier New" panose="02070309020205020404" pitchFamily="49" charset="0"/>
                <a:cs typeface="Courier New" panose="02070309020205020404" pitchFamily="49" charset="0"/>
              </a:rPr>
              <a:t>    //    int </a:t>
            </a:r>
            <a:r>
              <a:rPr lang="en-US" sz="1400" dirty="0" err="1">
                <a:highlight>
                  <a:srgbClr val="00FF00"/>
                </a:highlight>
                <a:latin typeface="Courier New" panose="02070309020205020404" pitchFamily="49" charset="0"/>
                <a:cs typeface="Courier New" panose="02070309020205020404" pitchFamily="49" charset="0"/>
              </a:rPr>
              <a:t>i</a:t>
            </a:r>
            <a:r>
              <a:rPr lang="en-US" sz="1400" dirty="0">
                <a:highlight>
                  <a:srgbClr val="00FF00"/>
                </a:highlight>
                <a:latin typeface="Courier New" panose="02070309020205020404" pitchFamily="49" charset="0"/>
                <a:cs typeface="Courier New" panose="02070309020205020404" pitchFamily="49" charset="0"/>
              </a:rPr>
              <a:t>=0;</a:t>
            </a:r>
          </a:p>
          <a:p>
            <a:pPr algn="l"/>
            <a:r>
              <a:rPr lang="en-US" sz="1400" dirty="0">
                <a:highlight>
                  <a:srgbClr val="00FF00"/>
                </a:highlight>
                <a:latin typeface="Courier New" panose="02070309020205020404" pitchFamily="49" charset="0"/>
                <a:cs typeface="Courier New" panose="02070309020205020404" pitchFamily="49" charset="0"/>
              </a:rPr>
              <a:t>    //     while((read(0, &amp;c, </a:t>
            </a:r>
            <a:r>
              <a:rPr lang="en-US" sz="1400" dirty="0" err="1">
                <a:highlight>
                  <a:srgbClr val="00FF00"/>
                </a:highlight>
                <a:latin typeface="Courier New" panose="02070309020205020404" pitchFamily="49" charset="0"/>
                <a:cs typeface="Courier New" panose="02070309020205020404" pitchFamily="49" charset="0"/>
              </a:rPr>
              <a:t>sizeof</a:t>
            </a:r>
            <a:r>
              <a:rPr lang="en-US" sz="1400" dirty="0">
                <a:highlight>
                  <a:srgbClr val="00FF00"/>
                </a:highlight>
                <a:latin typeface="Courier New" panose="02070309020205020404" pitchFamily="49" charset="0"/>
                <a:cs typeface="Courier New" panose="02070309020205020404" pitchFamily="49" charset="0"/>
              </a:rPr>
              <a:t>(char)))&gt;0){</a:t>
            </a:r>
          </a:p>
          <a:p>
            <a:pPr algn="l"/>
            <a:r>
              <a:rPr lang="en-US" sz="1400" dirty="0">
                <a:highlight>
                  <a:srgbClr val="00FF00"/>
                </a:highlight>
                <a:latin typeface="Courier New" panose="02070309020205020404" pitchFamily="49" charset="0"/>
                <a:cs typeface="Courier New" panose="02070309020205020404" pitchFamily="49" charset="0"/>
              </a:rPr>
              <a:t>    //             if(c!='\n'){</a:t>
            </a:r>
          </a:p>
          <a:p>
            <a:pPr algn="l"/>
            <a:r>
              <a:rPr lang="en-US" sz="1400" dirty="0">
                <a:highlight>
                  <a:srgbClr val="00FF00"/>
                </a:highlight>
                <a:latin typeface="Courier New" panose="02070309020205020404" pitchFamily="49" charset="0"/>
                <a:cs typeface="Courier New" panose="02070309020205020404" pitchFamily="49" charset="0"/>
              </a:rPr>
              <a:t>    //                 </a:t>
            </a:r>
            <a:r>
              <a:rPr lang="en-US" sz="1400" dirty="0" err="1">
                <a:highlight>
                  <a:srgbClr val="00FF00"/>
                </a:highlight>
                <a:latin typeface="Courier New" panose="02070309020205020404" pitchFamily="49" charset="0"/>
                <a:cs typeface="Courier New" panose="02070309020205020404" pitchFamily="49" charset="0"/>
              </a:rPr>
              <a:t>req.nomeFile</a:t>
            </a:r>
            <a:r>
              <a:rPr lang="en-US" sz="1400" dirty="0">
                <a:highlight>
                  <a:srgbClr val="00FF00"/>
                </a:highlight>
                <a:latin typeface="Courier New" panose="02070309020205020404" pitchFamily="49" charset="0"/>
                <a:cs typeface="Courier New" panose="02070309020205020404" pitchFamily="49" charset="0"/>
              </a:rPr>
              <a:t>[</a:t>
            </a:r>
            <a:r>
              <a:rPr lang="en-US" sz="1400" dirty="0" err="1">
                <a:highlight>
                  <a:srgbClr val="00FF00"/>
                </a:highlight>
                <a:latin typeface="Courier New" panose="02070309020205020404" pitchFamily="49" charset="0"/>
                <a:cs typeface="Courier New" panose="02070309020205020404" pitchFamily="49" charset="0"/>
              </a:rPr>
              <a:t>i</a:t>
            </a:r>
            <a:r>
              <a:rPr lang="en-US" sz="1400" dirty="0">
                <a:highlight>
                  <a:srgbClr val="00FF00"/>
                </a:highlight>
                <a:latin typeface="Courier New" panose="02070309020205020404" pitchFamily="49" charset="0"/>
                <a:cs typeface="Courier New" panose="02070309020205020404" pitchFamily="49" charset="0"/>
              </a:rPr>
              <a:t>]=c;</a:t>
            </a:r>
          </a:p>
          <a:p>
            <a:pPr algn="l"/>
            <a:r>
              <a:rPr lang="en-US" sz="1400" dirty="0">
                <a:highlight>
                  <a:srgbClr val="00FF00"/>
                </a:highlight>
                <a:latin typeface="Courier New" panose="02070309020205020404" pitchFamily="49" charset="0"/>
                <a:cs typeface="Courier New" panose="02070309020205020404" pitchFamily="49" charset="0"/>
              </a:rPr>
              <a:t>    //                 </a:t>
            </a:r>
            <a:r>
              <a:rPr lang="en-US" sz="1400" dirty="0" err="1">
                <a:highlight>
                  <a:srgbClr val="00FF00"/>
                </a:highlight>
                <a:latin typeface="Courier New" panose="02070309020205020404" pitchFamily="49" charset="0"/>
                <a:cs typeface="Courier New" panose="02070309020205020404" pitchFamily="49" charset="0"/>
              </a:rPr>
              <a:t>i</a:t>
            </a:r>
            <a:r>
              <a:rPr lang="en-US" sz="1400" dirty="0">
                <a:highlight>
                  <a:srgbClr val="00FF00"/>
                </a:highlight>
                <a:latin typeface="Courier New" panose="02070309020205020404" pitchFamily="49" charset="0"/>
                <a:cs typeface="Courier New" panose="02070309020205020404" pitchFamily="49" charset="0"/>
              </a:rPr>
              <a:t>++;</a:t>
            </a:r>
          </a:p>
          <a:p>
            <a:pPr algn="l"/>
            <a:r>
              <a:rPr lang="en-US" sz="1400" dirty="0">
                <a:highlight>
                  <a:srgbClr val="00FF00"/>
                </a:highlight>
                <a:latin typeface="Courier New" panose="02070309020205020404" pitchFamily="49" charset="0"/>
                <a:cs typeface="Courier New" panose="02070309020205020404" pitchFamily="49" charset="0"/>
              </a:rPr>
              <a:t>    //             }</a:t>
            </a:r>
          </a:p>
          <a:p>
            <a:pPr algn="l"/>
            <a:r>
              <a:rPr lang="en-US" sz="1400" dirty="0">
                <a:highlight>
                  <a:srgbClr val="00FF00"/>
                </a:highlight>
                <a:latin typeface="Courier New" panose="02070309020205020404" pitchFamily="49" charset="0"/>
                <a:cs typeface="Courier New" panose="02070309020205020404" pitchFamily="49" charset="0"/>
              </a:rPr>
              <a:t>    //         } </a:t>
            </a:r>
          </a:p>
          <a:p>
            <a:pPr algn="l"/>
            <a:r>
              <a:rPr lang="en-US" sz="1400" dirty="0">
                <a:highlight>
                  <a:srgbClr val="00FF00"/>
                </a:highlight>
                <a:latin typeface="Courier New" panose="02070309020205020404" pitchFamily="49" charset="0"/>
                <a:cs typeface="Courier New" panose="02070309020205020404" pitchFamily="49" charset="0"/>
              </a:rPr>
              <a:t>    // }</a:t>
            </a:r>
          </a:p>
          <a:p>
            <a:pPr algn="l"/>
            <a:r>
              <a:rPr lang="en-US" sz="1400" dirty="0">
                <a:highlight>
                  <a:srgbClr val="00FF00"/>
                </a:highlight>
                <a:latin typeface="Courier New" panose="02070309020205020404" pitchFamily="49" charset="0"/>
                <a:cs typeface="Courier New" panose="02070309020205020404" pitchFamily="49" charset="0"/>
              </a:rPr>
              <a:t>//</a:t>
            </a:r>
          </a:p>
          <a:p>
            <a:pPr algn="l"/>
            <a:endParaRPr lang="it-IT" sz="1400" dirty="0">
              <a:highlight>
                <a:srgbClr val="00FF00"/>
              </a:highlight>
              <a:latin typeface="Courier New" panose="02070309020205020404" pitchFamily="49" charset="0"/>
              <a:cs typeface="Courier New" panose="02070309020205020404" pitchFamily="49" charset="0"/>
            </a:endParaRPr>
          </a:p>
        </p:txBody>
      </p:sp>
      <p:pic>
        <p:nvPicPr>
          <p:cNvPr id="10" name="Immagine 9" descr="Immagine che contiene testo&#10;&#10;Descrizione generata automaticamente">
            <a:extLst>
              <a:ext uri="{FF2B5EF4-FFF2-40B4-BE49-F238E27FC236}">
                <a16:creationId xmlns:a16="http://schemas.microsoft.com/office/drawing/2014/main" id="{1D481FDA-83EA-4385-9C49-4324C74795A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187964" y="2209800"/>
            <a:ext cx="711794" cy="711794"/>
          </a:xfrm>
          <a:prstGeom prst="rect">
            <a:avLst/>
          </a:prstGeom>
        </p:spPr>
      </p:pic>
    </p:spTree>
    <p:extLst>
      <p:ext uri="{BB962C8B-B14F-4D97-AF65-F5344CB8AC3E}">
        <p14:creationId xmlns:p14="http://schemas.microsoft.com/office/powerpoint/2010/main" val="37668969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761872" y="183603"/>
            <a:ext cx="6396990" cy="505908"/>
          </a:xfrm>
          <a:prstGeom prst="rect">
            <a:avLst/>
          </a:prstGeom>
        </p:spPr>
        <p:txBody>
          <a:bodyPr vert="horz" wrap="square" lIns="0" tIns="13335" rIns="0" bIns="0" rtlCol="0" anchor="t">
            <a:spAutoFit/>
          </a:bodyPr>
          <a:lstStyle/>
          <a:p>
            <a:pPr marL="12700" algn="l">
              <a:spcBef>
                <a:spcPts val="105"/>
              </a:spcBef>
            </a:pPr>
            <a:r>
              <a:rPr lang="it-IT" dirty="0" err="1"/>
              <a:t>ServerDatagram</a:t>
            </a:r>
            <a:endParaRPr lang="en-US" i="1" dirty="0"/>
          </a:p>
        </p:txBody>
      </p:sp>
      <p:sp>
        <p:nvSpPr>
          <p:cNvPr id="5" name="object 5"/>
          <p:cNvSpPr/>
          <p:nvPr/>
        </p:nvSpPr>
        <p:spPr>
          <a:xfrm>
            <a:off x="302514" y="791719"/>
            <a:ext cx="8458200" cy="0"/>
          </a:xfrm>
          <a:custGeom>
            <a:avLst/>
            <a:gdLst/>
            <a:ahLst/>
            <a:cxnLst/>
            <a:rect l="l" t="t" r="r" b="b"/>
            <a:pathLst>
              <a:path w="8458200">
                <a:moveTo>
                  <a:pt x="0" y="0"/>
                </a:moveTo>
                <a:lnTo>
                  <a:pt x="8458200" y="0"/>
                </a:lnTo>
              </a:path>
            </a:pathLst>
          </a:custGeom>
          <a:ln w="28956">
            <a:solidFill>
              <a:srgbClr val="3366CC"/>
            </a:solidFill>
          </a:ln>
        </p:spPr>
        <p:txBody>
          <a:bodyPr wrap="square" lIns="0" tIns="0" rIns="0" bIns="0" rtlCol="0"/>
          <a:lstStyle/>
          <a:p>
            <a:endParaRPr/>
          </a:p>
        </p:txBody>
      </p:sp>
      <p:sp>
        <p:nvSpPr>
          <p:cNvPr id="6" name="object 6"/>
          <p:cNvSpPr txBox="1">
            <a:spLocks noGrp="1"/>
          </p:cNvSpPr>
          <p:nvPr>
            <p:ph type="dt" sz="half" idx="6"/>
          </p:nvPr>
        </p:nvSpPr>
        <p:spPr>
          <a:xfrm>
            <a:off x="618540" y="6433732"/>
            <a:ext cx="1515060" cy="228909"/>
          </a:xfrm>
          <a:prstGeom prst="rect">
            <a:avLst/>
          </a:prstGeom>
        </p:spPr>
        <p:txBody>
          <a:bodyPr vert="horz" wrap="square" lIns="0" tIns="13335" rIns="0" bIns="0" rtlCol="0">
            <a:spAutoFit/>
          </a:bodyPr>
          <a:lstStyle/>
          <a:p>
            <a:pPr marL="12700">
              <a:lnSpc>
                <a:spcPct val="100000"/>
              </a:lnSpc>
              <a:spcBef>
                <a:spcPts val="105"/>
              </a:spcBef>
            </a:pPr>
            <a:r>
              <a:rPr lang="it-IT" dirty="0"/>
              <a:t>2 novembre 2021</a:t>
            </a:r>
          </a:p>
        </p:txBody>
      </p:sp>
      <p:sp>
        <p:nvSpPr>
          <p:cNvPr id="8" name="object 8"/>
          <p:cNvSpPr txBox="1">
            <a:spLocks noGrp="1"/>
          </p:cNvSpPr>
          <p:nvPr>
            <p:ph type="sldNum" sz="quarter" idx="7"/>
          </p:nvPr>
        </p:nvSpPr>
        <p:spPr>
          <a:xfrm>
            <a:off x="7141929" y="6433731"/>
            <a:ext cx="2597784" cy="228909"/>
          </a:xfrm>
          <a:prstGeom prst="rect">
            <a:avLst/>
          </a:prstGeom>
        </p:spPr>
        <p:txBody>
          <a:bodyPr vert="horz" wrap="square" lIns="0" tIns="13335" rIns="0" bIns="0" rtlCol="0">
            <a:spAutoFit/>
          </a:bodyPr>
          <a:lstStyle/>
          <a:p>
            <a:pPr marL="12700">
              <a:lnSpc>
                <a:spcPct val="100000"/>
              </a:lnSpc>
              <a:spcBef>
                <a:spcPts val="105"/>
              </a:spcBef>
            </a:pPr>
            <a:r>
              <a:rPr lang="it-IT" dirty="0"/>
              <a:t>Esercitazione 3</a:t>
            </a:r>
            <a:endParaRPr dirty="0"/>
          </a:p>
        </p:txBody>
      </p:sp>
      <p:sp>
        <p:nvSpPr>
          <p:cNvPr id="9" name="CasellaDiTesto 8">
            <a:extLst>
              <a:ext uri="{FF2B5EF4-FFF2-40B4-BE49-F238E27FC236}">
                <a16:creationId xmlns:a16="http://schemas.microsoft.com/office/drawing/2014/main" id="{0B719C8E-222F-4B12-9EF5-77FBF187966C}"/>
              </a:ext>
            </a:extLst>
          </p:cNvPr>
          <p:cNvSpPr txBox="1"/>
          <p:nvPr/>
        </p:nvSpPr>
        <p:spPr>
          <a:xfrm>
            <a:off x="235526" y="710293"/>
            <a:ext cx="8672945" cy="5693866"/>
          </a:xfrm>
          <a:prstGeom prst="rect">
            <a:avLst/>
          </a:prstGeom>
          <a:solidFill>
            <a:schemeClr val="bg1">
              <a:lumMod val="95000"/>
            </a:schemeClr>
          </a:solidFill>
        </p:spPr>
        <p:txBody>
          <a:bodyPr wrap="square" rtlCol="0">
            <a:spAutoFit/>
          </a:bodyPr>
          <a:lstStyle/>
          <a:p>
            <a:pPr algn="l"/>
            <a:r>
              <a:rPr lang="it-IT" sz="1400" b="1" i="1" dirty="0">
                <a:solidFill>
                  <a:srgbClr val="00B050"/>
                </a:solidFill>
                <a:latin typeface="Courier New" panose="02070309020205020404" pitchFamily="49" charset="0"/>
                <a:cs typeface="Courier New" panose="02070309020205020404" pitchFamily="49" charset="0"/>
              </a:rPr>
              <a:t>/* CONTROLLO ARGOMENTI, INIZIALIZZAZIONE INDIRIZZO SERVER, CREAZIONE,SETAGGIO OPZIONI E CONNESSIONE SOCKET */</a:t>
            </a:r>
            <a:endParaRPr lang="it-IT" sz="1400" b="1" dirty="0">
              <a:latin typeface="Courier New" panose="02070309020205020404" pitchFamily="49" charset="0"/>
              <a:cs typeface="Courier New" panose="02070309020205020404" pitchFamily="49" charset="0"/>
            </a:endParaRPr>
          </a:p>
          <a:p>
            <a:r>
              <a:rPr lang="it-IT" sz="1400" dirty="0">
                <a:latin typeface="Courier New" panose="02070309020205020404" pitchFamily="49" charset="0"/>
                <a:cs typeface="Courier New" panose="02070309020205020404" pitchFamily="49" charset="0"/>
              </a:rPr>
              <a:t>for(;;){</a:t>
            </a:r>
            <a:r>
              <a:rPr lang="it-IT" sz="1400" b="1" i="1" dirty="0">
                <a:solidFill>
                  <a:srgbClr val="00B050"/>
                </a:solidFill>
                <a:latin typeface="Courier New" panose="02070309020205020404" pitchFamily="49" charset="0"/>
                <a:cs typeface="Courier New" panose="02070309020205020404" pitchFamily="49" charset="0"/>
              </a:rPr>
              <a:t>/* CICLO DI RICEZIONE RICHIESTE */</a:t>
            </a:r>
            <a:endParaRPr lang="it-IT" sz="1400" dirty="0">
              <a:latin typeface="Courier New" panose="02070309020205020404" pitchFamily="49" charset="0"/>
              <a:cs typeface="Courier New" panose="02070309020205020404" pitchFamily="49" charset="0"/>
            </a:endParaRPr>
          </a:p>
          <a:p>
            <a:pPr algn="l"/>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len</a:t>
            </a:r>
            <a:r>
              <a:rPr lang="it-IT" sz="1400" dirty="0">
                <a:latin typeface="Courier New" panose="02070309020205020404" pitchFamily="49" charset="0"/>
                <a:cs typeface="Courier New" panose="02070309020205020404" pitchFamily="49" charset="0"/>
              </a:rPr>
              <a:t>=</a:t>
            </a:r>
            <a:r>
              <a:rPr lang="it-IT" sz="1400" dirty="0" err="1">
                <a:latin typeface="Courier New" panose="02070309020205020404" pitchFamily="49" charset="0"/>
                <a:cs typeface="Courier New" panose="02070309020205020404" pitchFamily="49" charset="0"/>
              </a:rPr>
              <a:t>sizeof</a:t>
            </a:r>
            <a:r>
              <a:rPr lang="it-IT" sz="1400" dirty="0">
                <a:latin typeface="Courier New" panose="02070309020205020404" pitchFamily="49" charset="0"/>
                <a:cs typeface="Courier New" panose="02070309020205020404" pitchFamily="49" charset="0"/>
              </a:rPr>
              <a:t>(</a:t>
            </a:r>
            <a:r>
              <a:rPr lang="it-IT" sz="1400" dirty="0" err="1">
                <a:latin typeface="Courier New" panose="02070309020205020404" pitchFamily="49" charset="0"/>
                <a:cs typeface="Courier New" panose="02070309020205020404" pitchFamily="49" charset="0"/>
              </a:rPr>
              <a:t>struct</a:t>
            </a:r>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sockaddr_in</a:t>
            </a:r>
            <a:r>
              <a:rPr lang="it-IT" sz="1400" dirty="0">
                <a:latin typeface="Courier New" panose="02070309020205020404" pitchFamily="49" charset="0"/>
                <a:cs typeface="Courier New" panose="02070309020205020404" pitchFamily="49" charset="0"/>
              </a:rPr>
              <a:t>);</a:t>
            </a:r>
          </a:p>
          <a:p>
            <a:pPr algn="l"/>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if</a:t>
            </a:r>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recvfrom</a:t>
            </a:r>
            <a:r>
              <a:rPr lang="it-IT" sz="1400" dirty="0">
                <a:latin typeface="Courier New" panose="02070309020205020404" pitchFamily="49" charset="0"/>
                <a:cs typeface="Courier New" panose="02070309020205020404" pitchFamily="49" charset="0"/>
              </a:rPr>
              <a:t>(</a:t>
            </a:r>
            <a:r>
              <a:rPr lang="it-IT" sz="1400" dirty="0" err="1">
                <a:latin typeface="Courier New" panose="02070309020205020404" pitchFamily="49" charset="0"/>
                <a:cs typeface="Courier New" panose="02070309020205020404" pitchFamily="49" charset="0"/>
              </a:rPr>
              <a:t>sd</a:t>
            </a:r>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req</a:t>
            </a:r>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sizeof</a:t>
            </a:r>
            <a:r>
              <a:rPr lang="it-IT" sz="1400" dirty="0">
                <a:latin typeface="Courier New" panose="02070309020205020404" pitchFamily="49" charset="0"/>
                <a:cs typeface="Courier New" panose="02070309020205020404" pitchFamily="49" charset="0"/>
              </a:rPr>
              <a:t>(</a:t>
            </a:r>
            <a:r>
              <a:rPr lang="it-IT" sz="1400" dirty="0" err="1">
                <a:latin typeface="Courier New" panose="02070309020205020404" pitchFamily="49" charset="0"/>
                <a:cs typeface="Courier New" panose="02070309020205020404" pitchFamily="49" charset="0"/>
              </a:rPr>
              <a:t>Request</a:t>
            </a:r>
            <a:r>
              <a:rPr lang="it-IT" sz="1400" dirty="0">
                <a:latin typeface="Courier New" panose="02070309020205020404" pitchFamily="49" charset="0"/>
                <a:cs typeface="Courier New" panose="02070309020205020404" pitchFamily="49" charset="0"/>
              </a:rPr>
              <a:t>), 0, </a:t>
            </a:r>
          </a:p>
          <a:p>
            <a:pPr algn="l"/>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struct</a:t>
            </a:r>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sockaddr</a:t>
            </a:r>
            <a:r>
              <a:rPr lang="it-IT" sz="1400" dirty="0">
                <a:latin typeface="Courier New" panose="02070309020205020404" pitchFamily="49" charset="0"/>
                <a:cs typeface="Courier New" panose="02070309020205020404" pitchFamily="49" charset="0"/>
              </a:rPr>
              <a:t> *)&amp;</a:t>
            </a:r>
            <a:r>
              <a:rPr lang="it-IT" sz="1400" dirty="0" err="1">
                <a:latin typeface="Courier New" panose="02070309020205020404" pitchFamily="49" charset="0"/>
                <a:cs typeface="Courier New" panose="02070309020205020404" pitchFamily="49" charset="0"/>
              </a:rPr>
              <a:t>cliaddr</a:t>
            </a:r>
            <a:r>
              <a:rPr lang="it-IT" sz="1400" dirty="0">
                <a:latin typeface="Courier New" panose="02070309020205020404" pitchFamily="49" charset="0"/>
                <a:cs typeface="Courier New" panose="02070309020205020404" pitchFamily="49" charset="0"/>
              </a:rPr>
              <a:t>, &amp;</a:t>
            </a:r>
            <a:r>
              <a:rPr lang="it-IT" sz="1400" dirty="0" err="1">
                <a:latin typeface="Courier New" panose="02070309020205020404" pitchFamily="49" charset="0"/>
                <a:cs typeface="Courier New" panose="02070309020205020404" pitchFamily="49" charset="0"/>
              </a:rPr>
              <a:t>len</a:t>
            </a:r>
            <a:r>
              <a:rPr lang="it-IT" sz="1400" dirty="0">
                <a:latin typeface="Courier New" panose="02070309020205020404" pitchFamily="49" charset="0"/>
                <a:cs typeface="Courier New" panose="02070309020205020404" pitchFamily="49" charset="0"/>
              </a:rPr>
              <a:t>)&lt;0){/*errore*/}</a:t>
            </a:r>
          </a:p>
          <a:p>
            <a:pPr algn="l"/>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if</a:t>
            </a:r>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fd</a:t>
            </a:r>
            <a:r>
              <a:rPr lang="it-IT" sz="1400" dirty="0">
                <a:latin typeface="Courier New" panose="02070309020205020404" pitchFamily="49" charset="0"/>
                <a:cs typeface="Courier New" panose="02070309020205020404" pitchFamily="49" charset="0"/>
              </a:rPr>
              <a:t>=open(</a:t>
            </a:r>
            <a:r>
              <a:rPr lang="it-IT" sz="1400" dirty="0" err="1">
                <a:latin typeface="Courier New" panose="02070309020205020404" pitchFamily="49" charset="0"/>
                <a:cs typeface="Courier New" panose="02070309020205020404" pitchFamily="49" charset="0"/>
              </a:rPr>
              <a:t>req</a:t>
            </a:r>
            <a:r>
              <a:rPr lang="it-IT" sz="1400" dirty="0">
                <a:latin typeface="Courier New" panose="02070309020205020404" pitchFamily="49" charset="0"/>
                <a:cs typeface="Courier New" panose="02070309020205020404" pitchFamily="49" charset="0"/>
              </a:rPr>
              <a:t>-&gt;</a:t>
            </a:r>
            <a:r>
              <a:rPr lang="it-IT" sz="1400" dirty="0" err="1">
                <a:latin typeface="Courier New" panose="02070309020205020404" pitchFamily="49" charset="0"/>
                <a:cs typeface="Courier New" panose="02070309020205020404" pitchFamily="49" charset="0"/>
              </a:rPr>
              <a:t>nomeFile</a:t>
            </a:r>
            <a:r>
              <a:rPr lang="it-IT" sz="1400" dirty="0">
                <a:latin typeface="Courier New" panose="02070309020205020404" pitchFamily="49" charset="0"/>
                <a:cs typeface="Courier New" panose="02070309020205020404" pitchFamily="49" charset="0"/>
              </a:rPr>
              <a:t>, O_RDONLY)) &lt; 0){/*errore*/}</a:t>
            </a:r>
          </a:p>
          <a:p>
            <a:pPr algn="l"/>
            <a:r>
              <a:rPr lang="it-IT" sz="1400" dirty="0">
                <a:latin typeface="Courier New" panose="02070309020205020404" pitchFamily="49" charset="0"/>
                <a:cs typeface="Courier New" panose="02070309020205020404" pitchFamily="49" charset="0"/>
              </a:rPr>
              <a:t>	else{</a:t>
            </a:r>
          </a:p>
          <a:p>
            <a:pPr algn="l"/>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if</a:t>
            </a:r>
            <a:r>
              <a:rPr lang="it-IT" sz="1400" dirty="0">
                <a:latin typeface="Courier New" panose="02070309020205020404" pitchFamily="49" charset="0"/>
                <a:cs typeface="Courier New" panose="02070309020205020404" pitchFamily="49" charset="0"/>
              </a:rPr>
              <a:t>((</a:t>
            </a:r>
            <a:r>
              <a:rPr lang="it-IT" sz="1400" dirty="0" err="1">
                <a:latin typeface="Courier New" panose="02070309020205020404" pitchFamily="49" charset="0"/>
                <a:cs typeface="Courier New" panose="02070309020205020404" pitchFamily="49" charset="0"/>
              </a:rPr>
              <a:t>pid</a:t>
            </a:r>
            <a:r>
              <a:rPr lang="it-IT" sz="1400" dirty="0">
                <a:latin typeface="Courier New" panose="02070309020205020404" pitchFamily="49" charset="0"/>
                <a:cs typeface="Courier New" panose="02070309020205020404" pitchFamily="49" charset="0"/>
              </a:rPr>
              <a:t>=</a:t>
            </a:r>
            <a:r>
              <a:rPr lang="it-IT" sz="1400" dirty="0" err="1">
                <a:latin typeface="Courier New" panose="02070309020205020404" pitchFamily="49" charset="0"/>
                <a:cs typeface="Courier New" panose="02070309020205020404" pitchFamily="49" charset="0"/>
              </a:rPr>
              <a:t>fork</a:t>
            </a:r>
            <a:r>
              <a:rPr lang="it-IT" sz="1400" dirty="0">
                <a:latin typeface="Courier New" panose="02070309020205020404" pitchFamily="49" charset="0"/>
                <a:cs typeface="Courier New" panose="02070309020205020404" pitchFamily="49" charset="0"/>
              </a:rPr>
              <a:t>())&lt;0){/*errore*/} </a:t>
            </a:r>
          </a:p>
          <a:p>
            <a:pPr algn="l"/>
            <a:r>
              <a:rPr lang="it-IT" sz="1400" dirty="0">
                <a:latin typeface="Courier New" panose="02070309020205020404" pitchFamily="49" charset="0"/>
                <a:cs typeface="Courier New" panose="02070309020205020404" pitchFamily="49" charset="0"/>
              </a:rPr>
              <a:t>	    else </a:t>
            </a:r>
            <a:r>
              <a:rPr lang="it-IT" sz="1400" dirty="0" err="1">
                <a:latin typeface="Courier New" panose="02070309020205020404" pitchFamily="49" charset="0"/>
                <a:cs typeface="Courier New" panose="02070309020205020404" pitchFamily="49" charset="0"/>
              </a:rPr>
              <a:t>if</a:t>
            </a:r>
            <a:r>
              <a:rPr lang="it-IT" sz="1400" dirty="0">
                <a:latin typeface="Courier New" panose="02070309020205020404" pitchFamily="49" charset="0"/>
                <a:cs typeface="Courier New" panose="02070309020205020404" pitchFamily="49" charset="0"/>
              </a:rPr>
              <a:t>(</a:t>
            </a:r>
            <a:r>
              <a:rPr lang="it-IT" sz="1400" dirty="0" err="1">
                <a:latin typeface="Courier New" panose="02070309020205020404" pitchFamily="49" charset="0"/>
                <a:cs typeface="Courier New" panose="02070309020205020404" pitchFamily="49" charset="0"/>
              </a:rPr>
              <a:t>pid</a:t>
            </a:r>
            <a:r>
              <a:rPr lang="it-IT" sz="1400" dirty="0">
                <a:latin typeface="Courier New" panose="02070309020205020404" pitchFamily="49" charset="0"/>
                <a:cs typeface="Courier New" panose="02070309020205020404" pitchFamily="49" charset="0"/>
              </a:rPr>
              <a:t>==0){ </a:t>
            </a:r>
            <a:r>
              <a:rPr lang="it-IT" sz="1400" b="1" i="1" dirty="0">
                <a:solidFill>
                  <a:srgbClr val="00B050"/>
                </a:solidFill>
                <a:latin typeface="Courier New" panose="02070309020205020404" pitchFamily="49" charset="0"/>
                <a:cs typeface="Courier New" panose="02070309020205020404" pitchFamily="49" charset="0"/>
              </a:rPr>
              <a:t>//processo figlio</a:t>
            </a:r>
          </a:p>
          <a:p>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while</a:t>
            </a:r>
            <a:r>
              <a:rPr lang="it-IT" sz="1400" dirty="0">
                <a:latin typeface="Courier New" panose="02070309020205020404" pitchFamily="49" charset="0"/>
                <a:cs typeface="Courier New" panose="02070309020205020404" pitchFamily="49" charset="0"/>
              </a:rPr>
              <a:t>((</a:t>
            </a:r>
            <a:r>
              <a:rPr lang="it-IT" sz="1400" dirty="0" err="1">
                <a:latin typeface="Courier New" panose="02070309020205020404" pitchFamily="49" charset="0"/>
                <a:cs typeface="Courier New" panose="02070309020205020404" pitchFamily="49" charset="0"/>
              </a:rPr>
              <a:t>nread</a:t>
            </a:r>
            <a:r>
              <a:rPr lang="it-IT" sz="1400" dirty="0">
                <a:latin typeface="Courier New" panose="02070309020205020404" pitchFamily="49" charset="0"/>
                <a:cs typeface="Courier New" panose="02070309020205020404" pitchFamily="49" charset="0"/>
              </a:rPr>
              <a:t>=</a:t>
            </a:r>
            <a:r>
              <a:rPr lang="it-IT" sz="1400" dirty="0" err="1">
                <a:latin typeface="Courier New" panose="02070309020205020404" pitchFamily="49" charset="0"/>
                <a:cs typeface="Courier New" panose="02070309020205020404" pitchFamily="49" charset="0"/>
              </a:rPr>
              <a:t>read</a:t>
            </a:r>
            <a:r>
              <a:rPr lang="it-IT" sz="1400" dirty="0">
                <a:latin typeface="Courier New" panose="02070309020205020404" pitchFamily="49" charset="0"/>
                <a:cs typeface="Courier New" panose="02070309020205020404" pitchFamily="49" charset="0"/>
              </a:rPr>
              <a:t>(</a:t>
            </a:r>
            <a:r>
              <a:rPr lang="it-IT" sz="1400" dirty="0" err="1">
                <a:latin typeface="Courier New" panose="02070309020205020404" pitchFamily="49" charset="0"/>
                <a:cs typeface="Courier New" panose="02070309020205020404" pitchFamily="49" charset="0"/>
              </a:rPr>
              <a:t>fd</a:t>
            </a:r>
            <a:r>
              <a:rPr lang="it-IT" sz="1400" dirty="0">
                <a:latin typeface="Courier New" panose="02070309020205020404" pitchFamily="49" charset="0"/>
                <a:cs typeface="Courier New" panose="02070309020205020404" pitchFamily="49" charset="0"/>
              </a:rPr>
              <a:t>, &amp;c, </a:t>
            </a:r>
            <a:r>
              <a:rPr lang="it-IT" sz="1400" dirty="0" err="1">
                <a:latin typeface="Courier New" panose="02070309020205020404" pitchFamily="49" charset="0"/>
                <a:cs typeface="Courier New" panose="02070309020205020404" pitchFamily="49" charset="0"/>
              </a:rPr>
              <a:t>sizeof</a:t>
            </a:r>
            <a:r>
              <a:rPr lang="it-IT" sz="1400" dirty="0">
                <a:latin typeface="Courier New" panose="02070309020205020404" pitchFamily="49" charset="0"/>
                <a:cs typeface="Courier New" panose="02070309020205020404" pitchFamily="49" charset="0"/>
              </a:rPr>
              <a:t>(</a:t>
            </a:r>
            <a:r>
              <a:rPr lang="it-IT" sz="1400" dirty="0" err="1">
                <a:latin typeface="Courier New" panose="02070309020205020404" pitchFamily="49" charset="0"/>
                <a:cs typeface="Courier New" panose="02070309020205020404" pitchFamily="49" charset="0"/>
              </a:rPr>
              <a:t>char</a:t>
            </a:r>
            <a:r>
              <a:rPr lang="it-IT" sz="1400" dirty="0">
                <a:latin typeface="Courier New" panose="02070309020205020404" pitchFamily="49" charset="0"/>
                <a:cs typeface="Courier New" panose="02070309020205020404" pitchFamily="49" charset="0"/>
              </a:rPr>
              <a:t>)))) {</a:t>
            </a:r>
          </a:p>
          <a:p>
            <a:pPr algn="l"/>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if</a:t>
            </a:r>
            <a:r>
              <a:rPr lang="it-IT" sz="1400" dirty="0">
                <a:latin typeface="Courier New" panose="02070309020205020404" pitchFamily="49" charset="0"/>
                <a:cs typeface="Courier New" panose="02070309020205020404" pitchFamily="49" charset="0"/>
              </a:rPr>
              <a:t>(</a:t>
            </a:r>
            <a:r>
              <a:rPr lang="it-IT" sz="1400" dirty="0" err="1">
                <a:latin typeface="Courier New" panose="02070309020205020404" pitchFamily="49" charset="0"/>
                <a:cs typeface="Courier New" panose="02070309020205020404" pitchFamily="49" charset="0"/>
              </a:rPr>
              <a:t>nread</a:t>
            </a:r>
            <a:r>
              <a:rPr lang="it-IT" sz="1400" dirty="0">
                <a:latin typeface="Courier New" panose="02070309020205020404" pitchFamily="49" charset="0"/>
                <a:cs typeface="Courier New" panose="02070309020205020404" pitchFamily="49" charset="0"/>
              </a:rPr>
              <a:t>&lt;0){ </a:t>
            </a:r>
            <a:r>
              <a:rPr lang="it-IT" sz="1400" b="1" i="1" dirty="0">
                <a:solidFill>
                  <a:srgbClr val="00B050"/>
                </a:solidFill>
                <a:latin typeface="Courier New" panose="02070309020205020404" pitchFamily="49" charset="0"/>
                <a:cs typeface="Courier New" panose="02070309020205020404" pitchFamily="49" charset="0"/>
              </a:rPr>
              <a:t>/*invio al client messaggio di errore*/</a:t>
            </a:r>
          </a:p>
          <a:p>
            <a:pPr algn="l"/>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ris</a:t>
            </a:r>
            <a:r>
              <a:rPr lang="it-IT" sz="1400" dirty="0">
                <a:latin typeface="Courier New" panose="02070309020205020404" pitchFamily="49" charset="0"/>
                <a:cs typeface="Courier New" panose="02070309020205020404" pitchFamily="49" charset="0"/>
              </a:rPr>
              <a:t>=-</a:t>
            </a:r>
            <a:r>
              <a:rPr lang="it-IT" sz="1400" dirty="0" err="1">
                <a:latin typeface="Courier New" panose="02070309020205020404" pitchFamily="49" charset="0"/>
                <a:cs typeface="Courier New" panose="02070309020205020404" pitchFamily="49" charset="0"/>
              </a:rPr>
              <a:t>ris</a:t>
            </a:r>
            <a:r>
              <a:rPr lang="it-IT" sz="1400" dirty="0">
                <a:latin typeface="Courier New" panose="02070309020205020404" pitchFamily="49" charset="0"/>
                <a:cs typeface="Courier New" panose="02070309020205020404" pitchFamily="49" charset="0"/>
              </a:rPr>
              <a:t>; </a:t>
            </a:r>
          </a:p>
          <a:p>
            <a:pPr algn="l"/>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if</a:t>
            </a:r>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sendto</a:t>
            </a:r>
            <a:r>
              <a:rPr lang="it-IT" sz="1400" dirty="0">
                <a:latin typeface="Courier New" panose="02070309020205020404" pitchFamily="49" charset="0"/>
                <a:cs typeface="Courier New" panose="02070309020205020404" pitchFamily="49" charset="0"/>
              </a:rPr>
              <a:t>(</a:t>
            </a:r>
            <a:r>
              <a:rPr lang="it-IT" sz="1400" dirty="0" err="1">
                <a:latin typeface="Courier New" panose="02070309020205020404" pitchFamily="49" charset="0"/>
                <a:cs typeface="Courier New" panose="02070309020205020404" pitchFamily="49" charset="0"/>
              </a:rPr>
              <a:t>sd</a:t>
            </a:r>
            <a:r>
              <a:rPr lang="it-IT" sz="1400" dirty="0">
                <a:latin typeface="Courier New" panose="02070309020205020404" pitchFamily="49" charset="0"/>
                <a:cs typeface="Courier New" panose="02070309020205020404" pitchFamily="49" charset="0"/>
              </a:rPr>
              <a:t>, &amp;</a:t>
            </a:r>
            <a:r>
              <a:rPr lang="it-IT" sz="1400" dirty="0" err="1">
                <a:latin typeface="Courier New" panose="02070309020205020404" pitchFamily="49" charset="0"/>
                <a:cs typeface="Courier New" panose="02070309020205020404" pitchFamily="49" charset="0"/>
              </a:rPr>
              <a:t>ris</a:t>
            </a:r>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sizeof</a:t>
            </a:r>
            <a:r>
              <a:rPr lang="it-IT" sz="1400" dirty="0">
                <a:latin typeface="Courier New" panose="02070309020205020404" pitchFamily="49" charset="0"/>
                <a:cs typeface="Courier New" panose="02070309020205020404" pitchFamily="49" charset="0"/>
              </a:rPr>
              <a:t>(</a:t>
            </a:r>
            <a:r>
              <a:rPr lang="it-IT" sz="1400" dirty="0" err="1">
                <a:latin typeface="Courier New" panose="02070309020205020404" pitchFamily="49" charset="0"/>
                <a:cs typeface="Courier New" panose="02070309020205020404" pitchFamily="49" charset="0"/>
              </a:rPr>
              <a:t>ris</a:t>
            </a:r>
            <a:r>
              <a:rPr lang="it-IT" sz="1400" dirty="0">
                <a:latin typeface="Courier New" panose="02070309020205020404" pitchFamily="49" charset="0"/>
                <a:cs typeface="Courier New" panose="02070309020205020404" pitchFamily="49" charset="0"/>
              </a:rPr>
              <a:t>), 0, </a:t>
            </a:r>
          </a:p>
          <a:p>
            <a:pPr algn="l"/>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struct</a:t>
            </a:r>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sockaddr</a:t>
            </a:r>
            <a:r>
              <a:rPr lang="it-IT" sz="1400" dirty="0">
                <a:latin typeface="Courier New" panose="02070309020205020404" pitchFamily="49" charset="0"/>
                <a:cs typeface="Courier New" panose="02070309020205020404" pitchFamily="49" charset="0"/>
              </a:rPr>
              <a:t> *)&amp;</a:t>
            </a:r>
            <a:r>
              <a:rPr lang="it-IT" sz="1400" dirty="0" err="1">
                <a:latin typeface="Courier New" panose="02070309020205020404" pitchFamily="49" charset="0"/>
                <a:cs typeface="Courier New" panose="02070309020205020404" pitchFamily="49" charset="0"/>
              </a:rPr>
              <a:t>cliaddr</a:t>
            </a:r>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len</a:t>
            </a:r>
            <a:r>
              <a:rPr lang="it-IT" sz="1400" dirty="0">
                <a:latin typeface="Courier New" panose="02070309020205020404" pitchFamily="49" charset="0"/>
                <a:cs typeface="Courier New" panose="02070309020205020404" pitchFamily="49" charset="0"/>
              </a:rPr>
              <a:t>)&lt;0){ </a:t>
            </a:r>
            <a:r>
              <a:rPr lang="it-IT" sz="1400" b="1" i="1" dirty="0">
                <a:solidFill>
                  <a:srgbClr val="00B050"/>
                </a:solidFill>
                <a:latin typeface="Courier New" panose="02070309020205020404" pitchFamily="49" charset="0"/>
                <a:cs typeface="Courier New" panose="02070309020205020404" pitchFamily="49" charset="0"/>
              </a:rPr>
              <a:t>/*errore*/</a:t>
            </a:r>
            <a:r>
              <a:rPr lang="it-IT" sz="1400" dirty="0">
                <a:latin typeface="Courier New" panose="02070309020205020404" pitchFamily="49" charset="0"/>
                <a:cs typeface="Courier New" panose="02070309020205020404" pitchFamily="49" charset="0"/>
              </a:rPr>
              <a:t>}</a:t>
            </a:r>
          </a:p>
          <a:p>
            <a:pPr algn="l"/>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if</a:t>
            </a:r>
            <a:r>
              <a:rPr lang="it-IT" sz="1400" dirty="0">
                <a:latin typeface="Courier New" panose="02070309020205020404" pitchFamily="49" charset="0"/>
                <a:cs typeface="Courier New" panose="02070309020205020404" pitchFamily="49" charset="0"/>
              </a:rPr>
              <a:t>(c != ' ' &amp;&amp; c!='\n’) </a:t>
            </a:r>
            <a:r>
              <a:rPr lang="it-IT" sz="1400" dirty="0" err="1">
                <a:latin typeface="Courier New" panose="02070309020205020404" pitchFamily="49" charset="0"/>
                <a:cs typeface="Courier New" panose="02070309020205020404" pitchFamily="49" charset="0"/>
              </a:rPr>
              <a:t>count</a:t>
            </a:r>
            <a:r>
              <a:rPr lang="it-IT" sz="1400" dirty="0">
                <a:latin typeface="Courier New" panose="02070309020205020404" pitchFamily="49" charset="0"/>
                <a:cs typeface="Courier New" panose="02070309020205020404" pitchFamily="49" charset="0"/>
              </a:rPr>
              <a:t>++;</a:t>
            </a:r>
          </a:p>
          <a:p>
            <a:pPr algn="l"/>
            <a:r>
              <a:rPr lang="it-IT" sz="1400" dirty="0">
                <a:latin typeface="Courier New" panose="02070309020205020404" pitchFamily="49" charset="0"/>
                <a:cs typeface="Courier New" panose="02070309020205020404" pitchFamily="49" charset="0"/>
              </a:rPr>
              <a:t>		else{ </a:t>
            </a:r>
            <a:r>
              <a:rPr lang="it-IT" sz="1400" dirty="0" err="1">
                <a:latin typeface="Courier New" panose="02070309020205020404" pitchFamily="49" charset="0"/>
                <a:cs typeface="Courier New" panose="02070309020205020404" pitchFamily="49" charset="0"/>
              </a:rPr>
              <a:t>if</a:t>
            </a:r>
            <a:r>
              <a:rPr lang="it-IT" sz="1400" dirty="0">
                <a:latin typeface="Courier New" panose="02070309020205020404" pitchFamily="49" charset="0"/>
                <a:cs typeface="Courier New" panose="02070309020205020404" pitchFamily="49" charset="0"/>
              </a:rPr>
              <a:t>(</a:t>
            </a:r>
            <a:r>
              <a:rPr lang="it-IT" sz="1400" dirty="0" err="1">
                <a:latin typeface="Courier New" panose="02070309020205020404" pitchFamily="49" charset="0"/>
                <a:cs typeface="Courier New" panose="02070309020205020404" pitchFamily="49" charset="0"/>
              </a:rPr>
              <a:t>count</a:t>
            </a:r>
            <a:r>
              <a:rPr lang="it-IT" sz="1400" dirty="0">
                <a:latin typeface="Courier New" panose="02070309020205020404" pitchFamily="49" charset="0"/>
                <a:cs typeface="Courier New" panose="02070309020205020404" pitchFamily="49" charset="0"/>
              </a:rPr>
              <a:t>&gt;</a:t>
            </a:r>
            <a:r>
              <a:rPr lang="it-IT" sz="1400" dirty="0" err="1">
                <a:latin typeface="Courier New" panose="02070309020205020404" pitchFamily="49" charset="0"/>
                <a:cs typeface="Courier New" panose="02070309020205020404" pitchFamily="49" charset="0"/>
              </a:rPr>
              <a:t>ris</a:t>
            </a:r>
            <a:r>
              <a:rPr lang="it-IT" sz="1400" dirty="0">
                <a:latin typeface="Courier New" panose="02070309020205020404" pitchFamily="49" charset="0"/>
                <a:cs typeface="Courier New" panose="02070309020205020404" pitchFamily="49" charset="0"/>
              </a:rPr>
              <a:t>)</a:t>
            </a:r>
            <a:r>
              <a:rPr lang="it-IT" sz="1400" dirty="0" err="1">
                <a:latin typeface="Courier New" panose="02070309020205020404" pitchFamily="49" charset="0"/>
                <a:cs typeface="Courier New" panose="02070309020205020404" pitchFamily="49" charset="0"/>
              </a:rPr>
              <a:t>ris</a:t>
            </a:r>
            <a:r>
              <a:rPr lang="it-IT" sz="1400" dirty="0">
                <a:latin typeface="Courier New" panose="02070309020205020404" pitchFamily="49" charset="0"/>
                <a:cs typeface="Courier New" panose="02070309020205020404" pitchFamily="49" charset="0"/>
              </a:rPr>
              <a:t>=</a:t>
            </a:r>
            <a:r>
              <a:rPr lang="it-IT" sz="1400" dirty="0" err="1">
                <a:latin typeface="Courier New" panose="02070309020205020404" pitchFamily="49" charset="0"/>
                <a:cs typeface="Courier New" panose="02070309020205020404" pitchFamily="49" charset="0"/>
              </a:rPr>
              <a:t>count</a:t>
            </a:r>
            <a:r>
              <a:rPr lang="it-IT" sz="1400" dirty="0">
                <a:latin typeface="Courier New" panose="02070309020205020404" pitchFamily="49" charset="0"/>
                <a:cs typeface="Courier New" panose="02070309020205020404" pitchFamily="49" charset="0"/>
              </a:rPr>
              <a:t>;</a:t>
            </a:r>
          </a:p>
          <a:p>
            <a:pPr algn="l"/>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count</a:t>
            </a:r>
            <a:r>
              <a:rPr lang="it-IT" sz="1400" dirty="0">
                <a:latin typeface="Courier New" panose="02070309020205020404" pitchFamily="49" charset="0"/>
                <a:cs typeface="Courier New" panose="02070309020205020404" pitchFamily="49" charset="0"/>
              </a:rPr>
              <a:t>=1;</a:t>
            </a:r>
          </a:p>
          <a:p>
            <a:pPr algn="l"/>
            <a:r>
              <a:rPr lang="it-IT" sz="1400" dirty="0">
                <a:latin typeface="Courier New" panose="02070309020205020404" pitchFamily="49" charset="0"/>
                <a:cs typeface="Courier New" panose="02070309020205020404" pitchFamily="49" charset="0"/>
              </a:rPr>
              <a:t>		     }</a:t>
            </a:r>
          </a:p>
          <a:p>
            <a:pPr algn="l"/>
            <a:r>
              <a:rPr lang="it-IT" sz="1400" dirty="0">
                <a:latin typeface="Courier New" panose="02070309020205020404" pitchFamily="49" charset="0"/>
                <a:cs typeface="Courier New" panose="02070309020205020404" pitchFamily="49" charset="0"/>
              </a:rPr>
              <a:t>		} </a:t>
            </a:r>
            <a:r>
              <a:rPr lang="it-IT" sz="1400" b="1" i="1" dirty="0">
                <a:solidFill>
                  <a:srgbClr val="00B050"/>
                </a:solidFill>
                <a:latin typeface="Courier New" panose="02070309020205020404" pitchFamily="49" charset="0"/>
                <a:cs typeface="Courier New" panose="02070309020205020404" pitchFamily="49" charset="0"/>
              </a:rPr>
              <a:t>//fine </a:t>
            </a:r>
            <a:r>
              <a:rPr lang="it-IT" sz="1400" b="1" i="1" dirty="0" err="1">
                <a:solidFill>
                  <a:srgbClr val="00B050"/>
                </a:solidFill>
                <a:latin typeface="Courier New" panose="02070309020205020404" pitchFamily="49" charset="0"/>
                <a:cs typeface="Courier New" panose="02070309020205020404" pitchFamily="49" charset="0"/>
              </a:rPr>
              <a:t>while</a:t>
            </a:r>
            <a:endParaRPr lang="it-IT" sz="1400" dirty="0">
              <a:latin typeface="Courier New" panose="02070309020205020404" pitchFamily="49" charset="0"/>
              <a:cs typeface="Courier New" panose="02070309020205020404" pitchFamily="49" charset="0"/>
            </a:endParaRPr>
          </a:p>
          <a:p>
            <a:pPr algn="l"/>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if</a:t>
            </a:r>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sendto</a:t>
            </a:r>
            <a:r>
              <a:rPr lang="it-IT" sz="1400" dirty="0">
                <a:latin typeface="Courier New" panose="02070309020205020404" pitchFamily="49" charset="0"/>
                <a:cs typeface="Courier New" panose="02070309020205020404" pitchFamily="49" charset="0"/>
              </a:rPr>
              <a:t>(</a:t>
            </a:r>
            <a:r>
              <a:rPr lang="it-IT" sz="1400" dirty="0" err="1">
                <a:latin typeface="Courier New" panose="02070309020205020404" pitchFamily="49" charset="0"/>
                <a:cs typeface="Courier New" panose="02070309020205020404" pitchFamily="49" charset="0"/>
              </a:rPr>
              <a:t>sd</a:t>
            </a:r>
            <a:r>
              <a:rPr lang="it-IT" sz="1400" dirty="0">
                <a:latin typeface="Courier New" panose="02070309020205020404" pitchFamily="49" charset="0"/>
                <a:cs typeface="Courier New" panose="02070309020205020404" pitchFamily="49" charset="0"/>
              </a:rPr>
              <a:t>, &amp;</a:t>
            </a:r>
            <a:r>
              <a:rPr lang="it-IT" sz="1400" dirty="0" err="1">
                <a:latin typeface="Courier New" panose="02070309020205020404" pitchFamily="49" charset="0"/>
                <a:cs typeface="Courier New" panose="02070309020205020404" pitchFamily="49" charset="0"/>
              </a:rPr>
              <a:t>ris</a:t>
            </a:r>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sizeof</a:t>
            </a:r>
            <a:r>
              <a:rPr lang="it-IT" sz="1400" dirty="0">
                <a:latin typeface="Courier New" panose="02070309020205020404" pitchFamily="49" charset="0"/>
                <a:cs typeface="Courier New" panose="02070309020205020404" pitchFamily="49" charset="0"/>
              </a:rPr>
              <a:t>(</a:t>
            </a:r>
            <a:r>
              <a:rPr lang="it-IT" sz="1400" dirty="0" err="1">
                <a:latin typeface="Courier New" panose="02070309020205020404" pitchFamily="49" charset="0"/>
                <a:cs typeface="Courier New" panose="02070309020205020404" pitchFamily="49" charset="0"/>
              </a:rPr>
              <a:t>ris</a:t>
            </a:r>
            <a:r>
              <a:rPr lang="it-IT" sz="1400" dirty="0">
                <a:latin typeface="Courier New" panose="02070309020205020404" pitchFamily="49" charset="0"/>
                <a:cs typeface="Courier New" panose="02070309020205020404" pitchFamily="49" charset="0"/>
              </a:rPr>
              <a:t>), 0, (</a:t>
            </a:r>
            <a:r>
              <a:rPr lang="it-IT" sz="1400" dirty="0" err="1">
                <a:latin typeface="Courier New" panose="02070309020205020404" pitchFamily="49" charset="0"/>
                <a:cs typeface="Courier New" panose="02070309020205020404" pitchFamily="49" charset="0"/>
              </a:rPr>
              <a:t>struct</a:t>
            </a:r>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sockaddr</a:t>
            </a:r>
            <a:r>
              <a:rPr lang="it-IT" sz="1400" dirty="0">
                <a:latin typeface="Courier New" panose="02070309020205020404" pitchFamily="49" charset="0"/>
                <a:cs typeface="Courier New" panose="02070309020205020404" pitchFamily="49" charset="0"/>
              </a:rPr>
              <a:t> *)&amp;</a:t>
            </a:r>
            <a:r>
              <a:rPr lang="it-IT" sz="1400" dirty="0" err="1">
                <a:latin typeface="Courier New" panose="02070309020205020404" pitchFamily="49" charset="0"/>
                <a:cs typeface="Courier New" panose="02070309020205020404" pitchFamily="49" charset="0"/>
              </a:rPr>
              <a:t>cliaddr</a:t>
            </a:r>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len</a:t>
            </a:r>
            <a:r>
              <a:rPr lang="it-IT" sz="1400" dirty="0">
                <a:latin typeface="Courier New" panose="02070309020205020404" pitchFamily="49" charset="0"/>
                <a:cs typeface="Courier New" panose="02070309020205020404" pitchFamily="49" charset="0"/>
              </a:rPr>
              <a:t>)&lt;0){ </a:t>
            </a:r>
            <a:r>
              <a:rPr lang="it-IT" sz="1400" b="1" i="1" dirty="0">
                <a:solidFill>
                  <a:srgbClr val="00B050"/>
                </a:solidFill>
                <a:latin typeface="Courier New" panose="02070309020205020404" pitchFamily="49" charset="0"/>
                <a:cs typeface="Courier New" panose="02070309020205020404" pitchFamily="49" charset="0"/>
              </a:rPr>
              <a:t>/*errore*/ </a:t>
            </a:r>
            <a:r>
              <a:rPr lang="it-IT" sz="1400" dirty="0">
                <a:latin typeface="Courier New" panose="02070309020205020404" pitchFamily="49" charset="0"/>
                <a:cs typeface="Courier New" panose="02070309020205020404" pitchFamily="49" charset="0"/>
              </a:rPr>
              <a:t>}</a:t>
            </a:r>
          </a:p>
          <a:p>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close</a:t>
            </a:r>
            <a:r>
              <a:rPr lang="it-IT" sz="1400" dirty="0">
                <a:latin typeface="Courier New" panose="02070309020205020404" pitchFamily="49" charset="0"/>
                <a:cs typeface="Courier New" panose="02070309020205020404" pitchFamily="49" charset="0"/>
              </a:rPr>
              <a:t>(</a:t>
            </a:r>
            <a:r>
              <a:rPr lang="it-IT" sz="1400" dirty="0" err="1">
                <a:latin typeface="Courier New" panose="02070309020205020404" pitchFamily="49" charset="0"/>
                <a:cs typeface="Courier New" panose="02070309020205020404" pitchFamily="49" charset="0"/>
              </a:rPr>
              <a:t>fd</a:t>
            </a:r>
            <a:r>
              <a:rPr lang="it-IT" sz="1400" dirty="0">
                <a:latin typeface="Courier New" panose="02070309020205020404" pitchFamily="49" charset="0"/>
                <a:cs typeface="Courier New" panose="02070309020205020404" pitchFamily="49" charset="0"/>
              </a:rPr>
              <a:t>);</a:t>
            </a:r>
            <a:r>
              <a:rPr lang="it-IT" sz="1400" i="1" dirty="0">
                <a:solidFill>
                  <a:srgbClr val="00B050"/>
                </a:solidFill>
                <a:latin typeface="Courier New" panose="02070309020205020404" pitchFamily="49" charset="0"/>
                <a:cs typeface="Courier New" panose="02070309020205020404" pitchFamily="49" charset="0"/>
              </a:rPr>
              <a:t> </a:t>
            </a:r>
            <a:r>
              <a:rPr lang="it-IT" sz="1400" b="1" i="1" dirty="0">
                <a:solidFill>
                  <a:srgbClr val="00B050"/>
                </a:solidFill>
                <a:latin typeface="Courier New" panose="02070309020205020404" pitchFamily="49" charset="0"/>
                <a:cs typeface="Courier New" panose="02070309020205020404" pitchFamily="49" charset="0"/>
              </a:rPr>
              <a:t>//fine figlio!</a:t>
            </a:r>
            <a:endParaRPr lang="it-IT" sz="1400" b="1" dirty="0">
              <a:latin typeface="Courier New" panose="02070309020205020404" pitchFamily="49" charset="0"/>
              <a:cs typeface="Courier New" panose="02070309020205020404" pitchFamily="49" charset="0"/>
            </a:endParaRPr>
          </a:p>
          <a:p>
            <a:pPr algn="l"/>
            <a:r>
              <a:rPr lang="it-IT" sz="1400" dirty="0">
                <a:latin typeface="Courier New" panose="02070309020205020404" pitchFamily="49" charset="0"/>
                <a:cs typeface="Courier New" panose="02070309020205020404" pitchFamily="49" charset="0"/>
              </a:rPr>
              <a:t>	} else{ </a:t>
            </a:r>
            <a:r>
              <a:rPr lang="it-IT" sz="1400" b="1" i="1" dirty="0">
                <a:solidFill>
                  <a:srgbClr val="00B050"/>
                </a:solidFill>
                <a:latin typeface="Courier New" panose="02070309020205020404" pitchFamily="49" charset="0"/>
                <a:cs typeface="Courier New" panose="02070309020205020404" pitchFamily="49" charset="0"/>
              </a:rPr>
              <a:t>/*codice padre*/</a:t>
            </a:r>
            <a:r>
              <a:rPr lang="it-IT" sz="1400" i="1" dirty="0">
                <a:latin typeface="Courier New" panose="02070309020205020404" pitchFamily="49" charset="0"/>
                <a:cs typeface="Courier New" panose="02070309020205020404" pitchFamily="49" charset="0"/>
              </a:rPr>
              <a:t>}</a:t>
            </a:r>
            <a:endParaRPr lang="it-IT" sz="1400" dirty="0">
              <a:latin typeface="Courier New" panose="02070309020205020404" pitchFamily="49" charset="0"/>
              <a:cs typeface="Courier New" panose="02070309020205020404" pitchFamily="49" charset="0"/>
            </a:endParaRPr>
          </a:p>
          <a:p>
            <a:pPr algn="l"/>
            <a:r>
              <a:rPr lang="it-IT" sz="1400" dirty="0">
                <a:latin typeface="Courier New" panose="02070309020205020404" pitchFamily="49" charset="0"/>
                <a:cs typeface="Courier New" panose="02070309020205020404" pitchFamily="49" charset="0"/>
              </a:rPr>
              <a:t>} </a:t>
            </a:r>
            <a:r>
              <a:rPr lang="it-IT" sz="1400" b="1" i="1" dirty="0">
                <a:solidFill>
                  <a:srgbClr val="00B050"/>
                </a:solidFill>
                <a:latin typeface="Courier New" panose="02070309020205020404" pitchFamily="49" charset="0"/>
                <a:cs typeface="Courier New" panose="02070309020205020404" pitchFamily="49" charset="0"/>
              </a:rPr>
              <a:t>//for, demone</a:t>
            </a:r>
          </a:p>
        </p:txBody>
      </p:sp>
      <p:sp>
        <p:nvSpPr>
          <p:cNvPr id="13" name="Rettangolo con angoli arrotondati 12">
            <a:extLst>
              <a:ext uri="{FF2B5EF4-FFF2-40B4-BE49-F238E27FC236}">
                <a16:creationId xmlns:a16="http://schemas.microsoft.com/office/drawing/2014/main" id="{6BBA7243-639A-4140-BED7-D3F68188C49B}"/>
              </a:ext>
            </a:extLst>
          </p:cNvPr>
          <p:cNvSpPr/>
          <p:nvPr/>
        </p:nvSpPr>
        <p:spPr>
          <a:xfrm>
            <a:off x="6164039" y="16078200"/>
            <a:ext cx="2276782" cy="1819871"/>
          </a:xfrm>
          <a:prstGeom prst="roundRect">
            <a:avLst/>
          </a:prstGeom>
          <a:solidFill>
            <a:schemeClr val="accent6">
              <a:lumMod val="20000"/>
              <a:lumOff val="80000"/>
            </a:schemeClr>
          </a:solidFill>
          <a:ln w="63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dirty="0">
                <a:solidFill>
                  <a:schemeClr val="accent6">
                    <a:lumMod val="50000"/>
                  </a:schemeClr>
                </a:solidFill>
                <a:latin typeface="Arial" panose="020B0604020202020204" pitchFamily="34" charset="0"/>
                <a:cs typeface="Arial" panose="020B0604020202020204" pitchFamily="34" charset="0"/>
              </a:rPr>
              <a:t>Modifico il comportamento della </a:t>
            </a:r>
            <a:r>
              <a:rPr lang="it-IT" sz="1400" b="1" i="1" dirty="0" err="1">
                <a:solidFill>
                  <a:schemeClr val="accent6">
                    <a:lumMod val="50000"/>
                  </a:schemeClr>
                </a:solidFill>
                <a:latin typeface="Arial" panose="020B0604020202020204" pitchFamily="34" charset="0"/>
                <a:cs typeface="Arial" panose="020B0604020202020204" pitchFamily="34" charset="0"/>
              </a:rPr>
              <a:t>bind</a:t>
            </a:r>
            <a:r>
              <a:rPr lang="it-IT" sz="1400" dirty="0">
                <a:solidFill>
                  <a:schemeClr val="accent6">
                    <a:lumMod val="50000"/>
                  </a:schemeClr>
                </a:solidFill>
                <a:latin typeface="Arial" panose="020B0604020202020204" pitchFamily="34" charset="0"/>
                <a:cs typeface="Arial" panose="020B0604020202020204" pitchFamily="34" charset="0"/>
              </a:rPr>
              <a:t>, voglio che la </a:t>
            </a:r>
            <a:r>
              <a:rPr lang="it-IT" sz="1400" dirty="0" err="1">
                <a:solidFill>
                  <a:schemeClr val="accent6">
                    <a:lumMod val="50000"/>
                  </a:schemeClr>
                </a:solidFill>
                <a:latin typeface="Arial" panose="020B0604020202020204" pitchFamily="34" charset="0"/>
                <a:cs typeface="Arial" panose="020B0604020202020204" pitchFamily="34" charset="0"/>
              </a:rPr>
              <a:t>bind</a:t>
            </a:r>
            <a:r>
              <a:rPr lang="it-IT" sz="1400" dirty="0">
                <a:solidFill>
                  <a:schemeClr val="accent6">
                    <a:lumMod val="50000"/>
                  </a:schemeClr>
                </a:solidFill>
                <a:latin typeface="Arial" panose="020B0604020202020204" pitchFamily="34" charset="0"/>
                <a:cs typeface="Arial" panose="020B0604020202020204" pitchFamily="34" charset="0"/>
              </a:rPr>
              <a:t> sia senza controllo di unicità di associazione</a:t>
            </a:r>
          </a:p>
          <a:p>
            <a:pPr algn="ctr"/>
            <a:endParaRPr lang="it-IT" sz="1400" dirty="0">
              <a:solidFill>
                <a:schemeClr val="accent6">
                  <a:lumMod val="50000"/>
                </a:schemeClr>
              </a:solidFill>
              <a:latin typeface="Arial" panose="020B0604020202020204" pitchFamily="34" charset="0"/>
              <a:cs typeface="Arial" panose="020B0604020202020204" pitchFamily="34" charset="0"/>
            </a:endParaRPr>
          </a:p>
        </p:txBody>
      </p:sp>
      <p:sp>
        <p:nvSpPr>
          <p:cNvPr id="10" name="Rettangolo con angoli arrotondati 9">
            <a:extLst>
              <a:ext uri="{FF2B5EF4-FFF2-40B4-BE49-F238E27FC236}">
                <a16:creationId xmlns:a16="http://schemas.microsoft.com/office/drawing/2014/main" id="{46BB6B05-1E4E-4BC9-81D5-D79124FA314C}"/>
              </a:ext>
            </a:extLst>
          </p:cNvPr>
          <p:cNvSpPr/>
          <p:nvPr/>
        </p:nvSpPr>
        <p:spPr>
          <a:xfrm>
            <a:off x="2438400" y="20479399"/>
            <a:ext cx="6002421" cy="1161401"/>
          </a:xfrm>
          <a:prstGeom prst="roundRect">
            <a:avLst/>
          </a:prstGeom>
          <a:solidFill>
            <a:schemeClr val="accent6">
              <a:lumMod val="20000"/>
              <a:lumOff val="80000"/>
            </a:schemeClr>
          </a:solidFill>
          <a:ln w="63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dirty="0">
                <a:solidFill>
                  <a:schemeClr val="accent6">
                    <a:lumMod val="50000"/>
                  </a:schemeClr>
                </a:solidFill>
                <a:latin typeface="Arial" panose="020B0604020202020204" pitchFamily="34" charset="0"/>
                <a:cs typeface="Arial" panose="020B0604020202020204" pitchFamily="34" charset="0"/>
              </a:rPr>
              <a:t>La </a:t>
            </a:r>
            <a:r>
              <a:rPr lang="it-IT" sz="1400" b="1" i="1" dirty="0" err="1">
                <a:solidFill>
                  <a:schemeClr val="accent6">
                    <a:lumMod val="50000"/>
                  </a:schemeClr>
                </a:solidFill>
                <a:latin typeface="Arial" panose="020B0604020202020204" pitchFamily="34" charset="0"/>
                <a:cs typeface="Arial" panose="020B0604020202020204" pitchFamily="34" charset="0"/>
              </a:rPr>
              <a:t>recvfrom</a:t>
            </a:r>
            <a:r>
              <a:rPr lang="it-IT" sz="1400" dirty="0">
                <a:solidFill>
                  <a:schemeClr val="accent6">
                    <a:lumMod val="50000"/>
                  </a:schemeClr>
                </a:solidFill>
                <a:latin typeface="Arial" panose="020B0604020202020204" pitchFamily="34" charset="0"/>
                <a:cs typeface="Arial" panose="020B0604020202020204" pitchFamily="34" charset="0"/>
              </a:rPr>
              <a:t> riceve una </a:t>
            </a:r>
            <a:r>
              <a:rPr lang="it-IT" sz="1400" b="1" i="1" dirty="0">
                <a:solidFill>
                  <a:schemeClr val="accent6">
                    <a:lumMod val="50000"/>
                  </a:schemeClr>
                </a:solidFill>
                <a:latin typeface="Arial" panose="020B0604020202020204" pitchFamily="34" charset="0"/>
                <a:cs typeface="Arial" panose="020B0604020202020204" pitchFamily="34" charset="0"/>
              </a:rPr>
              <a:t>richiesta senza connessione </a:t>
            </a:r>
            <a:br>
              <a:rPr lang="it-IT" sz="1400" dirty="0">
                <a:solidFill>
                  <a:schemeClr val="accent6">
                    <a:lumMod val="50000"/>
                  </a:schemeClr>
                </a:solidFill>
                <a:latin typeface="Arial" panose="020B0604020202020204" pitchFamily="34" charset="0"/>
                <a:cs typeface="Arial" panose="020B0604020202020204" pitchFamily="34" charset="0"/>
              </a:rPr>
            </a:br>
            <a:r>
              <a:rPr lang="it-IT" sz="1400" dirty="0">
                <a:solidFill>
                  <a:schemeClr val="accent6">
                    <a:lumMod val="50000"/>
                  </a:schemeClr>
                </a:solidFill>
                <a:latin typeface="Arial" panose="020B0604020202020204" pitchFamily="34" charset="0"/>
                <a:cs typeface="Arial" panose="020B0604020202020204" pitchFamily="34" charset="0"/>
              </a:rPr>
              <a:t>(senza specificare da chi, non c'è il </a:t>
            </a:r>
            <a:r>
              <a:rPr lang="it-IT" sz="1400" dirty="0" err="1">
                <a:solidFill>
                  <a:schemeClr val="accent6">
                    <a:lumMod val="50000"/>
                  </a:schemeClr>
                </a:solidFill>
                <a:latin typeface="Arial" panose="020B0604020202020204" pitchFamily="34" charset="0"/>
                <a:cs typeface="Arial" panose="020B0604020202020204" pitchFamily="34" charset="0"/>
              </a:rPr>
              <a:t>randez-vous</a:t>
            </a:r>
            <a:r>
              <a:rPr lang="it-IT" sz="1400" dirty="0">
                <a:solidFill>
                  <a:schemeClr val="accent6">
                    <a:lumMod val="50000"/>
                  </a:schemeClr>
                </a:solidFill>
                <a:latin typeface="Arial" panose="020B0604020202020204" pitchFamily="34" charset="0"/>
                <a:cs typeface="Arial" panose="020B0604020202020204" pitchFamily="34" charset="0"/>
              </a:rPr>
              <a:t>)</a:t>
            </a:r>
          </a:p>
          <a:p>
            <a:pPr algn="ctr"/>
            <a:r>
              <a:rPr lang="it-IT" sz="1400" dirty="0">
                <a:solidFill>
                  <a:schemeClr val="accent6">
                    <a:lumMod val="50000"/>
                  </a:schemeClr>
                </a:solidFill>
                <a:latin typeface="Arial" panose="020B0604020202020204" pitchFamily="34" charset="0"/>
                <a:cs typeface="Arial" panose="020B0604020202020204" pitchFamily="34" charset="0"/>
              </a:rPr>
              <a:t>-associano una </a:t>
            </a:r>
            <a:r>
              <a:rPr lang="it-IT" sz="1400" dirty="0" err="1">
                <a:solidFill>
                  <a:schemeClr val="accent6">
                    <a:lumMod val="50000"/>
                  </a:schemeClr>
                </a:solidFill>
                <a:latin typeface="Arial" panose="020B0604020202020204" pitchFamily="34" charset="0"/>
                <a:cs typeface="Arial" panose="020B0604020202020204" pitchFamily="34" charset="0"/>
              </a:rPr>
              <a:t>socket</a:t>
            </a:r>
            <a:r>
              <a:rPr lang="it-IT" sz="1400" dirty="0">
                <a:solidFill>
                  <a:schemeClr val="accent6">
                    <a:lumMod val="50000"/>
                  </a:schemeClr>
                </a:solidFill>
                <a:latin typeface="Arial" panose="020B0604020202020204" pitchFamily="34" charset="0"/>
                <a:cs typeface="Arial" panose="020B0604020202020204" pitchFamily="34" charset="0"/>
              </a:rPr>
              <a:t> ad ogni richiesta</a:t>
            </a:r>
            <a:br>
              <a:rPr lang="it-IT" sz="1400" dirty="0">
                <a:solidFill>
                  <a:schemeClr val="accent6">
                    <a:lumMod val="50000"/>
                  </a:schemeClr>
                </a:solidFill>
                <a:latin typeface="Arial" panose="020B0604020202020204" pitchFamily="34" charset="0"/>
                <a:cs typeface="Arial" panose="020B0604020202020204" pitchFamily="34" charset="0"/>
              </a:rPr>
            </a:br>
            <a:r>
              <a:rPr lang="it-IT" sz="1400" dirty="0">
                <a:solidFill>
                  <a:schemeClr val="accent6">
                    <a:lumMod val="50000"/>
                  </a:schemeClr>
                </a:solidFill>
                <a:latin typeface="Arial" panose="020B0604020202020204" pitchFamily="34" charset="0"/>
                <a:cs typeface="Arial" panose="020B0604020202020204" pitchFamily="34" charset="0"/>
              </a:rPr>
              <a:t>- delego ad un figlio, padre fa subito un'altra </a:t>
            </a:r>
            <a:r>
              <a:rPr lang="it-IT" sz="1400" dirty="0" err="1">
                <a:solidFill>
                  <a:schemeClr val="accent6">
                    <a:lumMod val="50000"/>
                  </a:schemeClr>
                </a:solidFill>
                <a:latin typeface="Arial" panose="020B0604020202020204" pitchFamily="34" charset="0"/>
                <a:cs typeface="Arial" panose="020B0604020202020204" pitchFamily="34" charset="0"/>
              </a:rPr>
              <a:t>recvfrom</a:t>
            </a:r>
            <a:endParaRPr lang="it-IT" sz="1400" dirty="0">
              <a:solidFill>
                <a:schemeClr val="accent6">
                  <a:lumMod val="50000"/>
                </a:schemeClr>
              </a:solidFill>
              <a:latin typeface="Arial" panose="020B0604020202020204" pitchFamily="34" charset="0"/>
              <a:cs typeface="Arial" panose="020B0604020202020204" pitchFamily="34" charset="0"/>
            </a:endParaRPr>
          </a:p>
        </p:txBody>
      </p:sp>
      <p:sp>
        <p:nvSpPr>
          <p:cNvPr id="12" name="Rettangolo con angoli arrotondati 11">
            <a:extLst>
              <a:ext uri="{FF2B5EF4-FFF2-40B4-BE49-F238E27FC236}">
                <a16:creationId xmlns:a16="http://schemas.microsoft.com/office/drawing/2014/main" id="{A88AA994-66B0-40E6-A307-8AEBD724DA14}"/>
              </a:ext>
            </a:extLst>
          </p:cNvPr>
          <p:cNvSpPr/>
          <p:nvPr/>
        </p:nvSpPr>
        <p:spPr>
          <a:xfrm>
            <a:off x="6503974" y="26136600"/>
            <a:ext cx="2256740" cy="1905000"/>
          </a:xfrm>
          <a:prstGeom prst="roundRect">
            <a:avLst/>
          </a:prstGeom>
          <a:solidFill>
            <a:schemeClr val="accent6">
              <a:lumMod val="20000"/>
              <a:lumOff val="80000"/>
            </a:schemeClr>
          </a:solidFill>
          <a:ln w="63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it-IT" sz="1400" dirty="0">
                <a:solidFill>
                  <a:schemeClr val="accent6">
                    <a:lumMod val="50000"/>
                  </a:schemeClr>
                </a:solidFill>
                <a:latin typeface="Arial" panose="020B0604020202020204" pitchFamily="34" charset="0"/>
                <a:cs typeface="Arial" panose="020B0604020202020204" pitchFamily="34" charset="0"/>
              </a:rPr>
              <a:t>Mando comunque l’esito al cliente!</a:t>
            </a:r>
          </a:p>
          <a:p>
            <a:pPr algn="l"/>
            <a:r>
              <a:rPr lang="it-IT" sz="1400" b="1" i="1" dirty="0">
                <a:solidFill>
                  <a:schemeClr val="accent6">
                    <a:lumMod val="50000"/>
                  </a:schemeClr>
                </a:solidFill>
                <a:latin typeface="Arial" panose="020B0604020202020204" pitchFamily="34" charset="0"/>
                <a:cs typeface="Arial" panose="020B0604020202020204" pitchFamily="34" charset="0"/>
              </a:rPr>
              <a:t>       </a:t>
            </a:r>
            <a:r>
              <a:rPr lang="it-IT" sz="1400" b="1" i="1" dirty="0" err="1">
                <a:solidFill>
                  <a:schemeClr val="accent6">
                    <a:lumMod val="50000"/>
                  </a:schemeClr>
                </a:solidFill>
                <a:latin typeface="Arial" panose="020B0604020202020204" pitchFamily="34" charset="0"/>
                <a:cs typeface="Arial" panose="020B0604020202020204" pitchFamily="34" charset="0"/>
              </a:rPr>
              <a:t>ris</a:t>
            </a:r>
            <a:r>
              <a:rPr lang="it-IT" sz="1400" b="1" i="1" dirty="0">
                <a:solidFill>
                  <a:schemeClr val="accent6">
                    <a:lumMod val="50000"/>
                  </a:schemeClr>
                </a:solidFill>
                <a:latin typeface="Arial" panose="020B0604020202020204" pitchFamily="34" charset="0"/>
                <a:cs typeface="Arial" panose="020B0604020202020204" pitchFamily="34" charset="0"/>
              </a:rPr>
              <a:t>=-</a:t>
            </a:r>
            <a:r>
              <a:rPr lang="it-IT" sz="1400" b="1" i="1" dirty="0" err="1">
                <a:solidFill>
                  <a:schemeClr val="accent6">
                    <a:lumMod val="50000"/>
                  </a:schemeClr>
                </a:solidFill>
                <a:latin typeface="Arial" panose="020B0604020202020204" pitchFamily="34" charset="0"/>
                <a:cs typeface="Arial" panose="020B0604020202020204" pitchFamily="34" charset="0"/>
              </a:rPr>
              <a:t>ris</a:t>
            </a:r>
            <a:r>
              <a:rPr lang="it-IT" sz="1400" b="1" i="1" dirty="0">
                <a:solidFill>
                  <a:schemeClr val="accent6">
                    <a:lumMod val="50000"/>
                  </a:schemeClr>
                </a:solidFill>
                <a:latin typeface="Arial" panose="020B0604020202020204" pitchFamily="34" charset="0"/>
                <a:cs typeface="Arial" panose="020B0604020202020204" pitchFamily="34" charset="0"/>
              </a:rPr>
              <a:t>;</a:t>
            </a:r>
            <a:br>
              <a:rPr lang="it-IT" sz="1400" dirty="0">
                <a:solidFill>
                  <a:schemeClr val="accent6">
                    <a:lumMod val="50000"/>
                  </a:schemeClr>
                </a:solidFill>
                <a:latin typeface="Arial" panose="020B0604020202020204" pitchFamily="34" charset="0"/>
                <a:cs typeface="Arial" panose="020B0604020202020204" pitchFamily="34" charset="0"/>
              </a:rPr>
            </a:br>
            <a:r>
              <a:rPr lang="it-IT" sz="1400" dirty="0">
                <a:solidFill>
                  <a:schemeClr val="accent6">
                    <a:lumMod val="50000"/>
                  </a:schemeClr>
                </a:solidFill>
                <a:latin typeface="Arial" panose="020B0604020202020204" pitchFamily="34" charset="0"/>
                <a:cs typeface="Arial" panose="020B0604020202020204" pitchFamily="34" charset="0"/>
              </a:rPr>
              <a:t>Se il valore è negativo significa che la lettura non è stata completata, ma fornisco comunque l’informazione.</a:t>
            </a:r>
            <a:endParaRPr lang="it-IT" sz="1400" i="1" dirty="0">
              <a:solidFill>
                <a:srgbClr val="00B050"/>
              </a:solidFill>
              <a:latin typeface="Courier New" panose="02070309020205020404" pitchFamily="49" charset="0"/>
              <a:cs typeface="Courier New" panose="02070309020205020404" pitchFamily="49" charset="0"/>
            </a:endParaRPr>
          </a:p>
        </p:txBody>
      </p:sp>
      <p:sp>
        <p:nvSpPr>
          <p:cNvPr id="14" name="Rettangolo con angoli arrotondati 13">
            <a:extLst>
              <a:ext uri="{FF2B5EF4-FFF2-40B4-BE49-F238E27FC236}">
                <a16:creationId xmlns:a16="http://schemas.microsoft.com/office/drawing/2014/main" id="{41A6D662-94BC-424F-B952-DD0ED4C77905}"/>
              </a:ext>
            </a:extLst>
          </p:cNvPr>
          <p:cNvSpPr/>
          <p:nvPr/>
        </p:nvSpPr>
        <p:spPr>
          <a:xfrm>
            <a:off x="2506463" y="33070800"/>
            <a:ext cx="2032078" cy="952500"/>
          </a:xfrm>
          <a:prstGeom prst="roundRect">
            <a:avLst/>
          </a:prstGeom>
          <a:solidFill>
            <a:schemeClr val="accent6">
              <a:lumMod val="20000"/>
              <a:lumOff val="80000"/>
            </a:schemeClr>
          </a:solidFill>
          <a:ln w="63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it-IT" sz="1400" dirty="0">
                <a:solidFill>
                  <a:schemeClr val="accent6">
                    <a:lumMod val="50000"/>
                  </a:schemeClr>
                </a:solidFill>
                <a:latin typeface="Arial" panose="020B0604020202020204" pitchFamily="34" charset="0"/>
                <a:cs typeface="Arial" panose="020B0604020202020204" pitchFamily="34" charset="0"/>
              </a:rPr>
              <a:t>Invio al cliente l’informazione sulla lunghezza trovata</a:t>
            </a:r>
            <a:endParaRPr lang="it-IT" sz="1400" i="1" dirty="0">
              <a:solidFill>
                <a:srgbClr val="00B050"/>
              </a:solidFill>
              <a:latin typeface="Courier New" panose="02070309020205020404" pitchFamily="49" charset="0"/>
              <a:cs typeface="Courier New" panose="02070309020205020404" pitchFamily="49" charset="0"/>
            </a:endParaRPr>
          </a:p>
        </p:txBody>
      </p:sp>
      <p:pic>
        <p:nvPicPr>
          <p:cNvPr id="11" name="Immagine 10">
            <a:extLst>
              <a:ext uri="{FF2B5EF4-FFF2-40B4-BE49-F238E27FC236}">
                <a16:creationId xmlns:a16="http://schemas.microsoft.com/office/drawing/2014/main" id="{E4B32562-18C8-4F94-9613-04B6A759EF9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21237319">
            <a:off x="253944" y="1491499"/>
            <a:ext cx="876216" cy="876216"/>
          </a:xfrm>
          <a:prstGeom prst="rect">
            <a:avLst/>
          </a:prstGeom>
        </p:spPr>
      </p:pic>
      <p:pic>
        <p:nvPicPr>
          <p:cNvPr id="3" name="Immagine 2">
            <a:extLst>
              <a:ext uri="{FF2B5EF4-FFF2-40B4-BE49-F238E27FC236}">
                <a16:creationId xmlns:a16="http://schemas.microsoft.com/office/drawing/2014/main" id="{7D07DC75-4ADA-415A-96CA-56B30450BA6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448105" y="3048305"/>
            <a:ext cx="837895" cy="837895"/>
          </a:xfrm>
          <a:prstGeom prst="rect">
            <a:avLst/>
          </a:prstGeom>
        </p:spPr>
      </p:pic>
      <p:pic>
        <p:nvPicPr>
          <p:cNvPr id="15" name="Immagine 14">
            <a:extLst>
              <a:ext uri="{FF2B5EF4-FFF2-40B4-BE49-F238E27FC236}">
                <a16:creationId xmlns:a16="http://schemas.microsoft.com/office/drawing/2014/main" id="{5D05DF9B-844C-4E93-B969-3F8DC55CEAC3}"/>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628415" y="4038600"/>
            <a:ext cx="772385" cy="772385"/>
          </a:xfrm>
          <a:prstGeom prst="rect">
            <a:avLst/>
          </a:prstGeom>
        </p:spPr>
      </p:pic>
    </p:spTree>
    <p:extLst>
      <p:ext uri="{BB962C8B-B14F-4D97-AF65-F5344CB8AC3E}">
        <p14:creationId xmlns:p14="http://schemas.microsoft.com/office/powerpoint/2010/main" val="5346608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784B252-D16C-4E1E-8162-13EF7C63EEDC}"/>
              </a:ext>
            </a:extLst>
          </p:cNvPr>
          <p:cNvSpPr>
            <a:spLocks noGrp="1"/>
          </p:cNvSpPr>
          <p:nvPr>
            <p:ph type="title"/>
          </p:nvPr>
        </p:nvSpPr>
        <p:spPr>
          <a:xfrm>
            <a:off x="533400" y="588340"/>
            <a:ext cx="7127874" cy="492443"/>
          </a:xfrm>
        </p:spPr>
        <p:txBody>
          <a:bodyPr/>
          <a:lstStyle/>
          <a:p>
            <a:pPr algn="l"/>
            <a:r>
              <a:rPr lang="it-IT" dirty="0"/>
              <a:t>Esempio di esecuzione </a:t>
            </a:r>
            <a:r>
              <a:rPr lang="it-IT" dirty="0" err="1"/>
              <a:t>datagram</a:t>
            </a:r>
            <a:endParaRPr lang="it-IT" dirty="0"/>
          </a:p>
        </p:txBody>
      </p:sp>
      <p:sp>
        <p:nvSpPr>
          <p:cNvPr id="3" name="Segnaposto testo 2">
            <a:extLst>
              <a:ext uri="{FF2B5EF4-FFF2-40B4-BE49-F238E27FC236}">
                <a16:creationId xmlns:a16="http://schemas.microsoft.com/office/drawing/2014/main" id="{1B0B4896-DA87-4BB1-91F6-AE5D8EE393F2}"/>
              </a:ext>
            </a:extLst>
          </p:cNvPr>
          <p:cNvSpPr>
            <a:spLocks noGrp="1"/>
          </p:cNvSpPr>
          <p:nvPr>
            <p:ph type="body" idx="1"/>
          </p:nvPr>
        </p:nvSpPr>
        <p:spPr>
          <a:xfrm>
            <a:off x="214172" y="1305890"/>
            <a:ext cx="8715654" cy="615553"/>
          </a:xfrm>
        </p:spPr>
        <p:txBody>
          <a:bodyPr/>
          <a:lstStyle/>
          <a:p>
            <a:endParaRPr lang="it-IT" dirty="0"/>
          </a:p>
          <a:p>
            <a:endParaRPr lang="it-IT" dirty="0"/>
          </a:p>
        </p:txBody>
      </p:sp>
      <p:sp>
        <p:nvSpPr>
          <p:cNvPr id="4" name="Segnaposto piè di pagina 3">
            <a:extLst>
              <a:ext uri="{FF2B5EF4-FFF2-40B4-BE49-F238E27FC236}">
                <a16:creationId xmlns:a16="http://schemas.microsoft.com/office/drawing/2014/main" id="{622F9E38-7305-4684-B8EC-C5729F750BE7}"/>
              </a:ext>
            </a:extLst>
          </p:cNvPr>
          <p:cNvSpPr>
            <a:spLocks noGrp="1"/>
          </p:cNvSpPr>
          <p:nvPr>
            <p:ph type="ftr" sz="quarter" idx="5"/>
          </p:nvPr>
        </p:nvSpPr>
        <p:spPr>
          <a:xfrm>
            <a:off x="3960367" y="6433732"/>
            <a:ext cx="1239520" cy="215444"/>
          </a:xfrm>
        </p:spPr>
        <p:txBody>
          <a:bodyPr/>
          <a:lstStyle/>
          <a:p>
            <a:pPr marL="12700">
              <a:lnSpc>
                <a:spcPct val="100000"/>
              </a:lnSpc>
              <a:spcBef>
                <a:spcPts val="105"/>
              </a:spcBef>
            </a:pPr>
            <a:endParaRPr lang="it-IT" spc="-5" dirty="0"/>
          </a:p>
        </p:txBody>
      </p:sp>
      <p:sp>
        <p:nvSpPr>
          <p:cNvPr id="5" name="Segnaposto data 4">
            <a:extLst>
              <a:ext uri="{FF2B5EF4-FFF2-40B4-BE49-F238E27FC236}">
                <a16:creationId xmlns:a16="http://schemas.microsoft.com/office/drawing/2014/main" id="{5260632C-7E6E-4CEB-94E5-52C01670CC64}"/>
              </a:ext>
            </a:extLst>
          </p:cNvPr>
          <p:cNvSpPr>
            <a:spLocks noGrp="1"/>
          </p:cNvSpPr>
          <p:nvPr>
            <p:ph type="dt" sz="half" idx="6"/>
          </p:nvPr>
        </p:nvSpPr>
        <p:spPr>
          <a:xfrm>
            <a:off x="618540" y="6433732"/>
            <a:ext cx="1591260" cy="215444"/>
          </a:xfrm>
        </p:spPr>
        <p:txBody>
          <a:bodyPr/>
          <a:lstStyle/>
          <a:p>
            <a:pPr marL="12700">
              <a:lnSpc>
                <a:spcPct val="100000"/>
              </a:lnSpc>
              <a:spcBef>
                <a:spcPts val="105"/>
              </a:spcBef>
            </a:pPr>
            <a:r>
              <a:rPr lang="it-IT" dirty="0"/>
              <a:t>2 novembre 2021</a:t>
            </a:r>
          </a:p>
        </p:txBody>
      </p:sp>
      <p:sp>
        <p:nvSpPr>
          <p:cNvPr id="6" name="Segnaposto numero diapositiva 5">
            <a:extLst>
              <a:ext uri="{FF2B5EF4-FFF2-40B4-BE49-F238E27FC236}">
                <a16:creationId xmlns:a16="http://schemas.microsoft.com/office/drawing/2014/main" id="{27564370-BA07-4E90-B3D4-FC6BDEBB3F87}"/>
              </a:ext>
            </a:extLst>
          </p:cNvPr>
          <p:cNvSpPr>
            <a:spLocks noGrp="1"/>
          </p:cNvSpPr>
          <p:nvPr>
            <p:ph type="sldNum" sz="quarter" idx="7"/>
          </p:nvPr>
        </p:nvSpPr>
        <p:spPr>
          <a:xfrm>
            <a:off x="6172200" y="6414289"/>
            <a:ext cx="2597784" cy="443711"/>
          </a:xfrm>
        </p:spPr>
        <p:txBody>
          <a:bodyPr/>
          <a:lstStyle/>
          <a:p>
            <a:pPr marL="12700" algn="r">
              <a:spcBef>
                <a:spcPts val="105"/>
              </a:spcBef>
            </a:pPr>
            <a:r>
              <a:rPr lang="it-IT" dirty="0"/>
              <a:t>Esercitazione 3</a:t>
            </a:r>
          </a:p>
          <a:p>
            <a:pPr marL="12700">
              <a:lnSpc>
                <a:spcPct val="100000"/>
              </a:lnSpc>
              <a:spcBef>
                <a:spcPts val="105"/>
              </a:spcBef>
            </a:pPr>
            <a:endParaRPr lang="it-IT" dirty="0"/>
          </a:p>
        </p:txBody>
      </p:sp>
      <p:pic>
        <p:nvPicPr>
          <p:cNvPr id="9" name="Immagine 8">
            <a:extLst>
              <a:ext uri="{FF2B5EF4-FFF2-40B4-BE49-F238E27FC236}">
                <a16:creationId xmlns:a16="http://schemas.microsoft.com/office/drawing/2014/main" id="{A14D14A1-1914-4493-9A29-E16DF805A967}"/>
              </a:ext>
            </a:extLst>
          </p:cNvPr>
          <p:cNvPicPr>
            <a:picLocks noChangeAspect="1"/>
          </p:cNvPicPr>
          <p:nvPr/>
        </p:nvPicPr>
        <p:blipFill>
          <a:blip r:embed="rId3"/>
          <a:stretch>
            <a:fillRect/>
          </a:stretch>
        </p:blipFill>
        <p:spPr>
          <a:xfrm>
            <a:off x="1524000" y="1447800"/>
            <a:ext cx="6516009" cy="1524213"/>
          </a:xfrm>
          <a:prstGeom prst="rect">
            <a:avLst/>
          </a:prstGeom>
        </p:spPr>
      </p:pic>
      <p:pic>
        <p:nvPicPr>
          <p:cNvPr id="12" name="Immagine 11">
            <a:extLst>
              <a:ext uri="{FF2B5EF4-FFF2-40B4-BE49-F238E27FC236}">
                <a16:creationId xmlns:a16="http://schemas.microsoft.com/office/drawing/2014/main" id="{8CE53C29-F12E-4C81-A5F7-F50C67BB83B3}"/>
              </a:ext>
            </a:extLst>
          </p:cNvPr>
          <p:cNvPicPr>
            <a:picLocks noChangeAspect="1"/>
          </p:cNvPicPr>
          <p:nvPr/>
        </p:nvPicPr>
        <p:blipFill>
          <a:blip r:embed="rId4"/>
          <a:stretch>
            <a:fillRect/>
          </a:stretch>
        </p:blipFill>
        <p:spPr>
          <a:xfrm>
            <a:off x="1607912" y="3457070"/>
            <a:ext cx="5944430" cy="1381318"/>
          </a:xfrm>
          <a:prstGeom prst="rect">
            <a:avLst/>
          </a:prstGeom>
        </p:spPr>
      </p:pic>
    </p:spTree>
    <p:extLst>
      <p:ext uri="{BB962C8B-B14F-4D97-AF65-F5344CB8AC3E}">
        <p14:creationId xmlns:p14="http://schemas.microsoft.com/office/powerpoint/2010/main" val="39391913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761872" y="183603"/>
            <a:ext cx="6396990" cy="505908"/>
          </a:xfrm>
          <a:prstGeom prst="rect">
            <a:avLst/>
          </a:prstGeom>
        </p:spPr>
        <p:txBody>
          <a:bodyPr vert="horz" wrap="square" lIns="0" tIns="13335" rIns="0" bIns="0" rtlCol="0" anchor="t">
            <a:spAutoFit/>
          </a:bodyPr>
          <a:lstStyle/>
          <a:p>
            <a:pPr marL="12700" algn="l">
              <a:spcBef>
                <a:spcPts val="105"/>
              </a:spcBef>
            </a:pPr>
            <a:r>
              <a:rPr lang="en-US" dirty="0"/>
              <a:t>  </a:t>
            </a:r>
            <a:r>
              <a:rPr lang="en-US" dirty="0" err="1"/>
              <a:t>ClientStream</a:t>
            </a:r>
            <a:endParaRPr lang="en-US" dirty="0"/>
          </a:p>
        </p:txBody>
      </p:sp>
      <p:sp>
        <p:nvSpPr>
          <p:cNvPr id="5" name="object 5"/>
          <p:cNvSpPr/>
          <p:nvPr/>
        </p:nvSpPr>
        <p:spPr>
          <a:xfrm>
            <a:off x="302514" y="791719"/>
            <a:ext cx="8458200" cy="0"/>
          </a:xfrm>
          <a:custGeom>
            <a:avLst/>
            <a:gdLst/>
            <a:ahLst/>
            <a:cxnLst/>
            <a:rect l="l" t="t" r="r" b="b"/>
            <a:pathLst>
              <a:path w="8458200">
                <a:moveTo>
                  <a:pt x="0" y="0"/>
                </a:moveTo>
                <a:lnTo>
                  <a:pt x="8458200" y="0"/>
                </a:lnTo>
              </a:path>
            </a:pathLst>
          </a:custGeom>
          <a:ln w="28956">
            <a:solidFill>
              <a:srgbClr val="3366CC"/>
            </a:solidFill>
          </a:ln>
        </p:spPr>
        <p:txBody>
          <a:bodyPr wrap="square" lIns="0" tIns="0" rIns="0" bIns="0" rtlCol="0"/>
          <a:lstStyle/>
          <a:p>
            <a:endParaRPr/>
          </a:p>
        </p:txBody>
      </p:sp>
      <p:sp>
        <p:nvSpPr>
          <p:cNvPr id="6" name="object 6"/>
          <p:cNvSpPr txBox="1">
            <a:spLocks noGrp="1"/>
          </p:cNvSpPr>
          <p:nvPr>
            <p:ph type="dt" sz="half" idx="6"/>
          </p:nvPr>
        </p:nvSpPr>
        <p:spPr>
          <a:xfrm>
            <a:off x="618540" y="6433732"/>
            <a:ext cx="1743660" cy="228909"/>
          </a:xfrm>
          <a:prstGeom prst="rect">
            <a:avLst/>
          </a:prstGeom>
        </p:spPr>
        <p:txBody>
          <a:bodyPr vert="horz" wrap="square" lIns="0" tIns="13335" rIns="0" bIns="0" rtlCol="0">
            <a:spAutoFit/>
          </a:bodyPr>
          <a:lstStyle/>
          <a:p>
            <a:pPr marL="12700">
              <a:lnSpc>
                <a:spcPct val="100000"/>
              </a:lnSpc>
              <a:spcBef>
                <a:spcPts val="105"/>
              </a:spcBef>
            </a:pPr>
            <a:r>
              <a:rPr lang="it-IT" dirty="0"/>
              <a:t>2 novembre 2021</a:t>
            </a:r>
          </a:p>
        </p:txBody>
      </p:sp>
      <p:sp>
        <p:nvSpPr>
          <p:cNvPr id="8" name="object 8"/>
          <p:cNvSpPr txBox="1">
            <a:spLocks noGrp="1"/>
          </p:cNvSpPr>
          <p:nvPr>
            <p:ph type="sldNum" sz="quarter" idx="7"/>
          </p:nvPr>
        </p:nvSpPr>
        <p:spPr>
          <a:xfrm>
            <a:off x="7141929" y="6433731"/>
            <a:ext cx="2597784" cy="228909"/>
          </a:xfrm>
          <a:prstGeom prst="rect">
            <a:avLst/>
          </a:prstGeom>
        </p:spPr>
        <p:txBody>
          <a:bodyPr vert="horz" wrap="square" lIns="0" tIns="13335" rIns="0" bIns="0" rtlCol="0">
            <a:spAutoFit/>
          </a:bodyPr>
          <a:lstStyle/>
          <a:p>
            <a:pPr marL="12700">
              <a:lnSpc>
                <a:spcPct val="100000"/>
              </a:lnSpc>
              <a:spcBef>
                <a:spcPts val="105"/>
              </a:spcBef>
            </a:pPr>
            <a:r>
              <a:rPr lang="it-IT" dirty="0"/>
              <a:t>Esercitazione 3</a:t>
            </a:r>
            <a:endParaRPr dirty="0"/>
          </a:p>
        </p:txBody>
      </p:sp>
      <p:sp>
        <p:nvSpPr>
          <p:cNvPr id="9" name="CasellaDiTesto 8">
            <a:extLst>
              <a:ext uri="{FF2B5EF4-FFF2-40B4-BE49-F238E27FC236}">
                <a16:creationId xmlns:a16="http://schemas.microsoft.com/office/drawing/2014/main" id="{0B719C8E-222F-4B12-9EF5-77FBF187966C}"/>
              </a:ext>
            </a:extLst>
          </p:cNvPr>
          <p:cNvSpPr txBox="1"/>
          <p:nvPr/>
        </p:nvSpPr>
        <p:spPr>
          <a:xfrm>
            <a:off x="235526" y="1066800"/>
            <a:ext cx="8672945" cy="4832092"/>
          </a:xfrm>
          <a:prstGeom prst="rect">
            <a:avLst/>
          </a:prstGeom>
          <a:solidFill>
            <a:schemeClr val="bg1">
              <a:lumMod val="95000"/>
            </a:schemeClr>
          </a:solidFill>
        </p:spPr>
        <p:txBody>
          <a:bodyPr wrap="square" rtlCol="0">
            <a:spAutoFit/>
          </a:bodyPr>
          <a:lstStyle/>
          <a:p>
            <a:pPr algn="l"/>
            <a:r>
              <a:rPr lang="it-IT" sz="1400" b="1" i="1" dirty="0">
                <a:solidFill>
                  <a:srgbClr val="00B050"/>
                </a:solidFill>
                <a:latin typeface="Courier New" panose="02070309020205020404" pitchFamily="49" charset="0"/>
                <a:cs typeface="Courier New" panose="02070309020205020404" pitchFamily="49" charset="0"/>
              </a:rPr>
              <a:t>/* CLIENT SETUP: CONTROLLO ARGOMENTI, INIZIALIZZAZIONE INDIRIZZO SERVER, VERIFICA INTERO, VERIFICA PORT e HOST </a:t>
            </a:r>
            <a:endParaRPr lang="it-IT" sz="1400" dirty="0">
              <a:latin typeface="Courier New" panose="02070309020205020404" pitchFamily="49" charset="0"/>
              <a:cs typeface="Courier New" panose="02070309020205020404" pitchFamily="49" charset="0"/>
            </a:endParaRPr>
          </a:p>
          <a:p>
            <a:pPr algn="l"/>
            <a:endParaRPr lang="it-IT" sz="1400" b="1" i="1" dirty="0">
              <a:solidFill>
                <a:srgbClr val="00B050"/>
              </a:solidFill>
              <a:latin typeface="Courier New" panose="02070309020205020404" pitchFamily="49" charset="0"/>
              <a:cs typeface="Courier New" panose="02070309020205020404" pitchFamily="49" charset="0"/>
            </a:endParaRPr>
          </a:p>
          <a:p>
            <a:pPr algn="l"/>
            <a:r>
              <a:rPr lang="it-IT" sz="1400" b="1" i="1" dirty="0">
                <a:solidFill>
                  <a:srgbClr val="00B050"/>
                </a:solidFill>
                <a:latin typeface="Courier New" panose="02070309020205020404" pitchFamily="49" charset="0"/>
                <a:cs typeface="Courier New" panose="02070309020205020404" pitchFamily="49" charset="0"/>
              </a:rPr>
              <a:t>/* CORPO DEL CLIENT:</a:t>
            </a:r>
          </a:p>
          <a:p>
            <a:pPr algn="l"/>
            <a:r>
              <a:rPr lang="it-IT" sz="1400" b="1" i="1" dirty="0">
                <a:solidFill>
                  <a:srgbClr val="00B050"/>
                </a:solidFill>
                <a:latin typeface="Courier New" panose="02070309020205020404" pitchFamily="49" charset="0"/>
                <a:cs typeface="Courier New" panose="02070309020205020404" pitchFamily="49" charset="0"/>
              </a:rPr>
              <a:t>//INTERAZIONE UTENTE:</a:t>
            </a:r>
            <a:r>
              <a:rPr lang="it-IT" sz="1400" dirty="0">
                <a:latin typeface="Courier New" panose="02070309020205020404" pitchFamily="49" charset="0"/>
                <a:cs typeface="Courier New" panose="02070309020205020404" pitchFamily="49" charset="0"/>
              </a:rPr>
              <a:t>	</a:t>
            </a:r>
          </a:p>
          <a:p>
            <a:pPr algn="l"/>
            <a:r>
              <a:rPr lang="it-IT" sz="1400" dirty="0" err="1">
                <a:latin typeface="Courier New" panose="02070309020205020404" pitchFamily="49" charset="0"/>
                <a:cs typeface="Courier New" panose="02070309020205020404" pitchFamily="49" charset="0"/>
              </a:rPr>
              <a:t>printf</a:t>
            </a:r>
            <a:r>
              <a:rPr lang="it-IT" sz="1400" dirty="0">
                <a:latin typeface="Courier New" panose="02070309020205020404" pitchFamily="49" charset="0"/>
                <a:cs typeface="Courier New" panose="02070309020205020404" pitchFamily="49" charset="0"/>
              </a:rPr>
              <a:t>("[</a:t>
            </a:r>
            <a:r>
              <a:rPr lang="it-IT" sz="1400" dirty="0" err="1">
                <a:latin typeface="Courier New" panose="02070309020205020404" pitchFamily="49" charset="0"/>
                <a:cs typeface="Courier New" panose="02070309020205020404" pitchFamily="49" charset="0"/>
              </a:rPr>
              <a:t>ClientStream</a:t>
            </a:r>
            <a:r>
              <a:rPr lang="it-IT" sz="1400" dirty="0">
                <a:latin typeface="Courier New" panose="02070309020205020404" pitchFamily="49" charset="0"/>
                <a:cs typeface="Courier New" panose="02070309020205020404" pitchFamily="49" charset="0"/>
              </a:rPr>
              <a:t>] Inserire nome file remoto, EOF per terminare: \n");</a:t>
            </a:r>
          </a:p>
          <a:p>
            <a:pPr algn="l"/>
            <a:r>
              <a:rPr lang="it-IT" sz="1400" dirty="0">
                <a:latin typeface="Courier New" panose="02070309020205020404" pitchFamily="49" charset="0"/>
                <a:cs typeface="Courier New" panose="02070309020205020404" pitchFamily="49" charset="0"/>
              </a:rPr>
              <a:t>	</a:t>
            </a:r>
          </a:p>
          <a:p>
            <a:r>
              <a:rPr lang="it-IT" sz="1400" dirty="0">
                <a:latin typeface="Courier New" panose="02070309020205020404" pitchFamily="49" charset="0"/>
                <a:cs typeface="Courier New" panose="02070309020205020404" pitchFamily="49" charset="0"/>
              </a:rPr>
              <a:t>do{</a:t>
            </a:r>
            <a:r>
              <a:rPr lang="it-IT" sz="1400" b="1" i="1" dirty="0">
                <a:solidFill>
                  <a:srgbClr val="00B050"/>
                </a:solidFill>
                <a:latin typeface="Courier New" panose="02070309020205020404" pitchFamily="49" charset="0"/>
                <a:cs typeface="Courier New" panose="02070309020205020404" pitchFamily="49" charset="0"/>
              </a:rPr>
              <a:t>//client </a:t>
            </a:r>
            <a:r>
              <a:rPr lang="it-IT" sz="1400" b="1" i="1" dirty="0" err="1">
                <a:solidFill>
                  <a:srgbClr val="00B050"/>
                </a:solidFill>
                <a:latin typeface="Courier New" panose="02070309020205020404" pitchFamily="49" charset="0"/>
                <a:cs typeface="Courier New" panose="02070309020205020404" pitchFamily="49" charset="0"/>
              </a:rPr>
              <a:t>cicla</a:t>
            </a:r>
            <a:r>
              <a:rPr lang="it-IT" sz="1400" b="1" i="1" dirty="0">
                <a:solidFill>
                  <a:srgbClr val="00B050"/>
                </a:solidFill>
                <a:latin typeface="Courier New" panose="02070309020205020404" pitchFamily="49" charset="0"/>
                <a:cs typeface="Courier New" panose="02070309020205020404" pitchFamily="49" charset="0"/>
              </a:rPr>
              <a:t> fino a che il cliente non immette EOF</a:t>
            </a:r>
            <a:endParaRPr lang="it-IT" sz="1400" dirty="0">
              <a:latin typeface="Courier New" panose="02070309020205020404" pitchFamily="49" charset="0"/>
              <a:cs typeface="Courier New" panose="02070309020205020404" pitchFamily="49" charset="0"/>
            </a:endParaRPr>
          </a:p>
          <a:p>
            <a:pPr algn="l"/>
            <a:r>
              <a:rPr lang="it-IT" sz="1400" b="1" dirty="0" err="1">
                <a:solidFill>
                  <a:srgbClr val="002060"/>
                </a:solidFill>
                <a:latin typeface="Courier New" panose="02070309020205020404" pitchFamily="49" charset="0"/>
                <a:cs typeface="Courier New" panose="02070309020205020404" pitchFamily="49" charset="0"/>
              </a:rPr>
              <a:t>gets</a:t>
            </a:r>
            <a:r>
              <a:rPr lang="it-IT" sz="1400" dirty="0">
                <a:latin typeface="Courier New" panose="02070309020205020404" pitchFamily="49" charset="0"/>
                <a:cs typeface="Courier New" panose="02070309020205020404" pitchFamily="49" charset="0"/>
              </a:rPr>
              <a:t>(</a:t>
            </a:r>
            <a:r>
              <a:rPr lang="it-IT" sz="1400" b="1" dirty="0" err="1">
                <a:latin typeface="Courier New" panose="02070309020205020404" pitchFamily="49" charset="0"/>
                <a:cs typeface="Courier New" panose="02070309020205020404" pitchFamily="49" charset="0"/>
              </a:rPr>
              <a:t>req.nomeFile</a:t>
            </a:r>
            <a:r>
              <a:rPr lang="it-IT" sz="1400" dirty="0">
                <a:latin typeface="Courier New" panose="02070309020205020404" pitchFamily="49" charset="0"/>
                <a:cs typeface="Courier New" panose="02070309020205020404" pitchFamily="49" charset="0"/>
              </a:rPr>
              <a:t>);</a:t>
            </a:r>
          </a:p>
          <a:p>
            <a:pPr algn="l"/>
            <a:endParaRPr lang="it-IT" sz="1400" dirty="0">
              <a:latin typeface="Courier New" panose="02070309020205020404" pitchFamily="49" charset="0"/>
              <a:cs typeface="Courier New" panose="02070309020205020404" pitchFamily="49" charset="0"/>
            </a:endParaRPr>
          </a:p>
          <a:p>
            <a:pPr algn="l"/>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if</a:t>
            </a:r>
            <a:r>
              <a:rPr lang="it-IT" sz="1400" dirty="0">
                <a:latin typeface="Courier New" panose="02070309020205020404" pitchFamily="49" charset="0"/>
                <a:cs typeface="Courier New" panose="02070309020205020404" pitchFamily="49" charset="0"/>
              </a:rPr>
              <a:t>((</a:t>
            </a:r>
            <a:r>
              <a:rPr lang="it-IT" sz="1400" dirty="0" err="1">
                <a:latin typeface="Courier New" panose="02070309020205020404" pitchFamily="49" charset="0"/>
                <a:cs typeface="Courier New" panose="02070309020205020404" pitchFamily="49" charset="0"/>
              </a:rPr>
              <a:t>fd</a:t>
            </a:r>
            <a:r>
              <a:rPr lang="it-IT" sz="1400" dirty="0">
                <a:latin typeface="Courier New" panose="02070309020205020404" pitchFamily="49" charset="0"/>
                <a:cs typeface="Courier New" panose="02070309020205020404" pitchFamily="49" charset="0"/>
              </a:rPr>
              <a:t> = open(</a:t>
            </a:r>
            <a:r>
              <a:rPr lang="it-IT" sz="1400" dirty="0" err="1">
                <a:latin typeface="Courier New" panose="02070309020205020404" pitchFamily="49" charset="0"/>
                <a:cs typeface="Courier New" panose="02070309020205020404" pitchFamily="49" charset="0"/>
              </a:rPr>
              <a:t>req.nomeFile</a:t>
            </a:r>
            <a:r>
              <a:rPr lang="it-IT" sz="1400" dirty="0">
                <a:latin typeface="Courier New" panose="02070309020205020404" pitchFamily="49" charset="0"/>
                <a:cs typeface="Courier New" panose="02070309020205020404" pitchFamily="49" charset="0"/>
              </a:rPr>
              <a:t>, O_RDONLY)) &lt; 0){/*</a:t>
            </a:r>
            <a:r>
              <a:rPr lang="it-IT" sz="1400" dirty="0" err="1">
                <a:latin typeface="Courier New" panose="02070309020205020404" pitchFamily="49" charset="0"/>
                <a:cs typeface="Courier New" panose="02070309020205020404" pitchFamily="49" charset="0"/>
              </a:rPr>
              <a:t>error</a:t>
            </a:r>
            <a:r>
              <a:rPr lang="it-IT" sz="1400" dirty="0">
                <a:latin typeface="Courier New" panose="02070309020205020404" pitchFamily="49" charset="0"/>
                <a:cs typeface="Courier New" panose="02070309020205020404" pitchFamily="49" charset="0"/>
              </a:rPr>
              <a:t>*/}</a:t>
            </a:r>
          </a:p>
          <a:p>
            <a:pPr algn="l"/>
            <a:r>
              <a:rPr lang="it-IT" sz="1400" b="1" i="1" dirty="0">
                <a:solidFill>
                  <a:srgbClr val="00B050"/>
                </a:solidFill>
                <a:latin typeface="Courier New" panose="02070309020205020404" pitchFamily="49" charset="0"/>
                <a:cs typeface="Courier New" panose="02070309020205020404" pitchFamily="49" charset="0"/>
              </a:rPr>
              <a:t>//conto il numero di righe che il file contiene</a:t>
            </a:r>
          </a:p>
          <a:p>
            <a:pPr algn="l"/>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tot_righe</a:t>
            </a:r>
            <a:r>
              <a:rPr lang="it-IT" sz="1400" dirty="0">
                <a:latin typeface="Courier New" panose="02070309020205020404" pitchFamily="49" charset="0"/>
                <a:cs typeface="Courier New" panose="02070309020205020404" pitchFamily="49" charset="0"/>
              </a:rPr>
              <a:t>=0;</a:t>
            </a:r>
          </a:p>
          <a:p>
            <a:pPr algn="l"/>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while</a:t>
            </a:r>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read</a:t>
            </a:r>
            <a:r>
              <a:rPr lang="it-IT" sz="1400" dirty="0">
                <a:latin typeface="Courier New" panose="02070309020205020404" pitchFamily="49" charset="0"/>
                <a:cs typeface="Courier New" panose="02070309020205020404" pitchFamily="49" charset="0"/>
              </a:rPr>
              <a:t>(</a:t>
            </a:r>
            <a:r>
              <a:rPr lang="it-IT" sz="1400" dirty="0" err="1">
                <a:latin typeface="Courier New" panose="02070309020205020404" pitchFamily="49" charset="0"/>
                <a:cs typeface="Courier New" panose="02070309020205020404" pitchFamily="49" charset="0"/>
              </a:rPr>
              <a:t>fd</a:t>
            </a:r>
            <a:r>
              <a:rPr lang="it-IT" sz="1400" dirty="0">
                <a:latin typeface="Courier New" panose="02070309020205020404" pitchFamily="49" charset="0"/>
                <a:cs typeface="Courier New" panose="02070309020205020404" pitchFamily="49" charset="0"/>
              </a:rPr>
              <a:t>, &amp;</a:t>
            </a:r>
            <a:r>
              <a:rPr lang="it-IT" sz="1400" dirty="0" err="1">
                <a:latin typeface="Courier New" panose="02070309020205020404" pitchFamily="49" charset="0"/>
                <a:cs typeface="Courier New" panose="02070309020205020404" pitchFamily="49" charset="0"/>
              </a:rPr>
              <a:t>ch</a:t>
            </a:r>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sizeof</a:t>
            </a:r>
            <a:r>
              <a:rPr lang="it-IT" sz="1400" dirty="0">
                <a:latin typeface="Courier New" panose="02070309020205020404" pitchFamily="49" charset="0"/>
                <a:cs typeface="Courier New" panose="02070309020205020404" pitchFamily="49" charset="0"/>
              </a:rPr>
              <a:t>(</a:t>
            </a:r>
            <a:r>
              <a:rPr lang="it-IT" sz="1400" dirty="0" err="1">
                <a:latin typeface="Courier New" panose="02070309020205020404" pitchFamily="49" charset="0"/>
                <a:cs typeface="Courier New" panose="02070309020205020404" pitchFamily="49" charset="0"/>
              </a:rPr>
              <a:t>char</a:t>
            </a:r>
            <a:r>
              <a:rPr lang="it-IT" sz="1400" dirty="0">
                <a:latin typeface="Courier New" panose="02070309020205020404" pitchFamily="49" charset="0"/>
                <a:cs typeface="Courier New" panose="02070309020205020404" pitchFamily="49" charset="0"/>
              </a:rPr>
              <a:t>))&gt;0 )</a:t>
            </a:r>
          </a:p>
          <a:p>
            <a:pPr algn="l"/>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if</a:t>
            </a:r>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ch</a:t>
            </a:r>
            <a:r>
              <a:rPr lang="it-IT" sz="1400" dirty="0">
                <a:latin typeface="Courier New" panose="02070309020205020404" pitchFamily="49" charset="0"/>
                <a:cs typeface="Courier New" panose="02070309020205020404" pitchFamily="49" charset="0"/>
              </a:rPr>
              <a:t>=='\n') </a:t>
            </a:r>
            <a:r>
              <a:rPr lang="it-IT" sz="1400" dirty="0" err="1">
                <a:latin typeface="Courier New" panose="02070309020205020404" pitchFamily="49" charset="0"/>
                <a:cs typeface="Courier New" panose="02070309020205020404" pitchFamily="49" charset="0"/>
              </a:rPr>
              <a:t>tot_righe</a:t>
            </a:r>
            <a:r>
              <a:rPr lang="it-IT" sz="1400" dirty="0">
                <a:latin typeface="Courier New" panose="02070309020205020404" pitchFamily="49" charset="0"/>
                <a:cs typeface="Courier New" panose="02070309020205020404" pitchFamily="49" charset="0"/>
              </a:rPr>
              <a:t>++;</a:t>
            </a:r>
          </a:p>
          <a:p>
            <a:pPr algn="l"/>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tot_righe</a:t>
            </a:r>
            <a:r>
              <a:rPr lang="it-IT" sz="1400" dirty="0">
                <a:latin typeface="Courier New" panose="02070309020205020404" pitchFamily="49" charset="0"/>
                <a:cs typeface="Courier New" panose="02070309020205020404" pitchFamily="49" charset="0"/>
              </a:rPr>
              <a:t>++;</a:t>
            </a:r>
          </a:p>
          <a:p>
            <a:pPr algn="l"/>
            <a:endParaRPr lang="it-IT" sz="1400" dirty="0">
              <a:latin typeface="Courier New" panose="02070309020205020404" pitchFamily="49" charset="0"/>
              <a:cs typeface="Courier New" panose="02070309020205020404" pitchFamily="49" charset="0"/>
            </a:endParaRPr>
          </a:p>
          <a:p>
            <a:pPr algn="l"/>
            <a:r>
              <a:rPr lang="it-IT" sz="1400" dirty="0" err="1">
                <a:latin typeface="Courier New" panose="02070309020205020404" pitchFamily="49" charset="0"/>
                <a:cs typeface="Courier New" panose="02070309020205020404" pitchFamily="49" charset="0"/>
              </a:rPr>
              <a:t>printf</a:t>
            </a:r>
            <a:r>
              <a:rPr lang="it-IT" sz="1400" dirty="0">
                <a:latin typeface="Courier New" panose="02070309020205020404" pitchFamily="49" charset="0"/>
                <a:cs typeface="Courier New" panose="02070309020205020404" pitchFamily="49" charset="0"/>
              </a:rPr>
              <a:t>("[</a:t>
            </a:r>
            <a:r>
              <a:rPr lang="it-IT" sz="1400" dirty="0" err="1">
                <a:latin typeface="Courier New" panose="02070309020205020404" pitchFamily="49" charset="0"/>
                <a:cs typeface="Courier New" panose="02070309020205020404" pitchFamily="49" charset="0"/>
              </a:rPr>
              <a:t>ClientStream</a:t>
            </a:r>
            <a:r>
              <a:rPr lang="it-IT" sz="1400" dirty="0">
                <a:latin typeface="Courier New" panose="02070309020205020404" pitchFamily="49" charset="0"/>
                <a:cs typeface="Courier New" panose="02070309020205020404" pitchFamily="49" charset="0"/>
              </a:rPr>
              <a:t>] Inserire numero riga da eliminare e premere invio:\n");</a:t>
            </a:r>
          </a:p>
          <a:p>
            <a:pPr algn="l"/>
            <a:endParaRPr lang="it-IT" sz="1400" dirty="0">
              <a:latin typeface="Courier New" panose="02070309020205020404" pitchFamily="49" charset="0"/>
              <a:cs typeface="Courier New" panose="02070309020205020404" pitchFamily="49" charset="0"/>
            </a:endParaRPr>
          </a:p>
          <a:p>
            <a:pPr algn="l"/>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while</a:t>
            </a:r>
            <a:r>
              <a:rPr lang="it-IT" sz="1400" dirty="0">
                <a:latin typeface="Courier New" panose="02070309020205020404" pitchFamily="49" charset="0"/>
                <a:cs typeface="Courier New" panose="02070309020205020404" pitchFamily="49" charset="0"/>
              </a:rPr>
              <a:t>((ok=</a:t>
            </a:r>
            <a:r>
              <a:rPr lang="it-IT" sz="1400" dirty="0" err="1">
                <a:latin typeface="Courier New" panose="02070309020205020404" pitchFamily="49" charset="0"/>
                <a:cs typeface="Courier New" panose="02070309020205020404" pitchFamily="49" charset="0"/>
              </a:rPr>
              <a:t>scanf</a:t>
            </a:r>
            <a:r>
              <a:rPr lang="it-IT" sz="1400" dirty="0">
                <a:latin typeface="Courier New" panose="02070309020205020404" pitchFamily="49" charset="0"/>
                <a:cs typeface="Courier New" panose="02070309020205020404" pitchFamily="49" charset="0"/>
              </a:rPr>
              <a:t>("%</a:t>
            </a:r>
            <a:r>
              <a:rPr lang="it-IT" sz="1400" dirty="0" err="1">
                <a:latin typeface="Courier New" panose="02070309020205020404" pitchFamily="49" charset="0"/>
                <a:cs typeface="Courier New" panose="02070309020205020404" pitchFamily="49" charset="0"/>
              </a:rPr>
              <a:t>lu</a:t>
            </a:r>
            <a:r>
              <a:rPr lang="it-IT" sz="1400" dirty="0">
                <a:latin typeface="Courier New" panose="02070309020205020404" pitchFamily="49" charset="0"/>
                <a:cs typeface="Courier New" panose="02070309020205020404" pitchFamily="49" charset="0"/>
              </a:rPr>
              <a:t>", &amp;</a:t>
            </a:r>
            <a:r>
              <a:rPr lang="it-IT" sz="1400" b="1" dirty="0" err="1">
                <a:latin typeface="Courier New" panose="02070309020205020404" pitchFamily="49" charset="0"/>
                <a:cs typeface="Courier New" panose="02070309020205020404" pitchFamily="49" charset="0"/>
              </a:rPr>
              <a:t>req.num_riga</a:t>
            </a:r>
            <a:r>
              <a:rPr lang="it-IT" sz="1400" dirty="0">
                <a:latin typeface="Courier New" panose="02070309020205020404" pitchFamily="49" charset="0"/>
                <a:cs typeface="Courier New" panose="02070309020205020404" pitchFamily="49" charset="0"/>
              </a:rPr>
              <a:t>)!=1)){ </a:t>
            </a:r>
            <a:r>
              <a:rPr lang="it-IT" sz="1400" b="1" i="1" dirty="0">
                <a:solidFill>
                  <a:srgbClr val="00B050"/>
                </a:solidFill>
                <a:latin typeface="Courier New" panose="02070309020205020404" pitchFamily="49" charset="0"/>
                <a:cs typeface="Courier New" panose="02070309020205020404" pitchFamily="49" charset="0"/>
              </a:rPr>
              <a:t>/*errore e svuoto </a:t>
            </a:r>
            <a:r>
              <a:rPr lang="it-IT" sz="1400" b="1" i="1" dirty="0" err="1">
                <a:solidFill>
                  <a:srgbClr val="00B050"/>
                </a:solidFill>
                <a:latin typeface="Courier New" panose="02070309020205020404" pitchFamily="49" charset="0"/>
                <a:cs typeface="Courier New" panose="02070309020205020404" pitchFamily="49" charset="0"/>
              </a:rPr>
              <a:t>stdin</a:t>
            </a:r>
            <a:r>
              <a:rPr lang="it-IT" sz="1400" b="1" i="1" dirty="0">
                <a:solidFill>
                  <a:srgbClr val="00B050"/>
                </a:solidFill>
                <a:latin typeface="Courier New" panose="02070309020205020404" pitchFamily="49" charset="0"/>
                <a:cs typeface="Courier New" panose="02070309020205020404" pitchFamily="49" charset="0"/>
              </a:rPr>
              <a:t>*/ </a:t>
            </a:r>
            <a:r>
              <a:rPr lang="it-IT" sz="1400" dirty="0">
                <a:latin typeface="Courier New" panose="02070309020205020404" pitchFamily="49" charset="0"/>
                <a:cs typeface="Courier New" panose="02070309020205020404" pitchFamily="49" charset="0"/>
              </a:rPr>
              <a:t>}</a:t>
            </a:r>
          </a:p>
          <a:p>
            <a:pPr algn="l"/>
            <a:endParaRPr lang="it-IT" sz="1400" dirty="0">
              <a:latin typeface="Courier New" panose="02070309020205020404" pitchFamily="49" charset="0"/>
              <a:cs typeface="Courier New" panose="02070309020205020404" pitchFamily="49" charset="0"/>
            </a:endParaRPr>
          </a:p>
          <a:p>
            <a:pPr algn="l"/>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if</a:t>
            </a:r>
            <a:r>
              <a:rPr lang="it-IT" sz="1400" dirty="0">
                <a:latin typeface="Courier New" panose="02070309020205020404" pitchFamily="49" charset="0"/>
                <a:cs typeface="Courier New" panose="02070309020205020404" pitchFamily="49" charset="0"/>
              </a:rPr>
              <a:t>(</a:t>
            </a:r>
            <a:r>
              <a:rPr lang="it-IT" sz="1400" dirty="0" err="1">
                <a:latin typeface="Courier New" panose="02070309020205020404" pitchFamily="49" charset="0"/>
                <a:cs typeface="Courier New" panose="02070309020205020404" pitchFamily="49" charset="0"/>
              </a:rPr>
              <a:t>req.num_riga</a:t>
            </a:r>
            <a:r>
              <a:rPr lang="it-IT" sz="1400" dirty="0">
                <a:latin typeface="Courier New" panose="02070309020205020404" pitchFamily="49" charset="0"/>
                <a:cs typeface="Courier New" panose="02070309020205020404" pitchFamily="49" charset="0"/>
              </a:rPr>
              <a:t>&lt;=0 &amp;&amp; </a:t>
            </a:r>
            <a:r>
              <a:rPr lang="it-IT" sz="1400" dirty="0" err="1">
                <a:latin typeface="Courier New" panose="02070309020205020404" pitchFamily="49" charset="0"/>
                <a:cs typeface="Courier New" panose="02070309020205020404" pitchFamily="49" charset="0"/>
              </a:rPr>
              <a:t>req.num_riga</a:t>
            </a:r>
            <a:r>
              <a:rPr lang="it-IT" sz="1400" dirty="0">
                <a:latin typeface="Courier New" panose="02070309020205020404" pitchFamily="49" charset="0"/>
                <a:cs typeface="Courier New" panose="02070309020205020404" pitchFamily="49" charset="0"/>
              </a:rPr>
              <a:t>&gt;</a:t>
            </a:r>
            <a:r>
              <a:rPr lang="it-IT" sz="1400" dirty="0" err="1">
                <a:latin typeface="Courier New" panose="02070309020205020404" pitchFamily="49" charset="0"/>
                <a:cs typeface="Courier New" panose="02070309020205020404" pitchFamily="49" charset="0"/>
              </a:rPr>
              <a:t>tot_righe</a:t>
            </a:r>
            <a:r>
              <a:rPr lang="it-IT" sz="1400" dirty="0">
                <a:latin typeface="Courier New" panose="02070309020205020404" pitchFamily="49" charset="0"/>
                <a:cs typeface="Courier New" panose="02070309020205020404" pitchFamily="49" charset="0"/>
              </a:rPr>
              <a:t>){ </a:t>
            </a:r>
            <a:r>
              <a:rPr lang="it-IT" sz="1400" b="1" i="1" dirty="0">
                <a:solidFill>
                  <a:srgbClr val="00B050"/>
                </a:solidFill>
                <a:latin typeface="Courier New" panose="02070309020205020404" pitchFamily="49" charset="0"/>
                <a:cs typeface="Courier New" panose="02070309020205020404" pitchFamily="49" charset="0"/>
              </a:rPr>
              <a:t>/*errore*/ </a:t>
            </a:r>
            <a:r>
              <a:rPr lang="it-IT" sz="1400" dirty="0">
                <a:latin typeface="Courier New" panose="02070309020205020404" pitchFamily="49" charset="0"/>
                <a:cs typeface="Courier New" panose="02070309020205020404" pitchFamily="49" charset="0"/>
              </a:rPr>
              <a:t>}</a:t>
            </a:r>
          </a:p>
        </p:txBody>
      </p:sp>
      <p:sp>
        <p:nvSpPr>
          <p:cNvPr id="13" name="Rettangolo con angoli arrotondati 12">
            <a:extLst>
              <a:ext uri="{FF2B5EF4-FFF2-40B4-BE49-F238E27FC236}">
                <a16:creationId xmlns:a16="http://schemas.microsoft.com/office/drawing/2014/main" id="{FB5B39E2-1C8F-436A-90DA-FE9BE7EDB17D}"/>
              </a:ext>
            </a:extLst>
          </p:cNvPr>
          <p:cNvSpPr/>
          <p:nvPr/>
        </p:nvSpPr>
        <p:spPr>
          <a:xfrm>
            <a:off x="4571999" y="10911460"/>
            <a:ext cx="3926586" cy="2133600"/>
          </a:xfrm>
          <a:prstGeom prst="roundRect">
            <a:avLst/>
          </a:prstGeom>
          <a:solidFill>
            <a:schemeClr val="accent6">
              <a:lumMod val="20000"/>
              <a:lumOff val="80000"/>
            </a:schemeClr>
          </a:solidFill>
          <a:ln w="63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600" dirty="0">
                <a:solidFill>
                  <a:schemeClr val="accent6">
                    <a:lumMod val="50000"/>
                  </a:schemeClr>
                </a:solidFill>
                <a:latin typeface="Arial" panose="020B0604020202020204" pitchFamily="34" charset="0"/>
                <a:cs typeface="Arial" panose="020B0604020202020204" pitchFamily="34" charset="0"/>
              </a:rPr>
              <a:t>Passando 0 ci leghiamo ad un qualsiasi indirizzo libero:</a:t>
            </a:r>
          </a:p>
          <a:p>
            <a:pPr algn="ctr"/>
            <a:r>
              <a:rPr lang="it-IT" sz="1600" dirty="0">
                <a:solidFill>
                  <a:schemeClr val="accent6">
                    <a:lumMod val="50000"/>
                  </a:schemeClr>
                </a:solidFill>
                <a:latin typeface="Arial" panose="020B0604020202020204" pitchFamily="34" charset="0"/>
                <a:cs typeface="Arial" panose="020B0604020202020204" pitchFamily="34" charset="0"/>
              </a:rPr>
              <a:t>Settiamo </a:t>
            </a:r>
            <a:r>
              <a:rPr lang="it-IT" sz="1600" b="1" dirty="0">
                <a:solidFill>
                  <a:schemeClr val="accent6">
                    <a:lumMod val="50000"/>
                  </a:schemeClr>
                </a:solidFill>
                <a:latin typeface="Arial" panose="020B0604020202020204" pitchFamily="34" charset="0"/>
                <a:cs typeface="Arial" panose="020B0604020202020204" pitchFamily="34" charset="0"/>
              </a:rPr>
              <a:t>porta 0 </a:t>
            </a:r>
          </a:p>
          <a:p>
            <a:pPr algn="ctr"/>
            <a:r>
              <a:rPr lang="it-IT" sz="1600" dirty="0">
                <a:solidFill>
                  <a:schemeClr val="accent6">
                    <a:lumMod val="50000"/>
                  </a:schemeClr>
                </a:solidFill>
                <a:latin typeface="Arial" panose="020B0604020202020204" pitchFamily="34" charset="0"/>
                <a:cs typeface="Arial" panose="020B0604020202020204" pitchFamily="34" charset="0"/>
              </a:rPr>
              <a:t>(il Sistema operativo assegnerà al client la prima porta disponibile dopo la prima pagina della memoria)</a:t>
            </a:r>
          </a:p>
        </p:txBody>
      </p:sp>
      <p:sp>
        <p:nvSpPr>
          <p:cNvPr id="14" name="Rettangolo con angoli arrotondati 13">
            <a:extLst>
              <a:ext uri="{FF2B5EF4-FFF2-40B4-BE49-F238E27FC236}">
                <a16:creationId xmlns:a16="http://schemas.microsoft.com/office/drawing/2014/main" id="{81AF25E1-9215-4D65-896B-CA0AFA9605A0}"/>
              </a:ext>
            </a:extLst>
          </p:cNvPr>
          <p:cNvSpPr/>
          <p:nvPr/>
        </p:nvSpPr>
        <p:spPr>
          <a:xfrm>
            <a:off x="3273533" y="21336000"/>
            <a:ext cx="5184667" cy="1066800"/>
          </a:xfrm>
          <a:prstGeom prst="roundRect">
            <a:avLst/>
          </a:prstGeom>
          <a:solidFill>
            <a:schemeClr val="accent6">
              <a:lumMod val="20000"/>
              <a:lumOff val="80000"/>
            </a:schemeClr>
          </a:solidFill>
          <a:ln w="63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600" dirty="0">
                <a:solidFill>
                  <a:schemeClr val="accent6">
                    <a:lumMod val="50000"/>
                  </a:schemeClr>
                </a:solidFill>
                <a:latin typeface="Arial" panose="020B0604020202020204" pitchFamily="34" charset="0"/>
                <a:cs typeface="Arial" panose="020B0604020202020204" pitchFamily="34" charset="0"/>
              </a:rPr>
              <a:t>L’utente fornisce  nome file e numero linea da eliminare</a:t>
            </a:r>
          </a:p>
          <a:p>
            <a:pPr algn="ctr"/>
            <a:r>
              <a:rPr lang="it-IT" sz="1600" dirty="0">
                <a:solidFill>
                  <a:schemeClr val="accent6">
                    <a:lumMod val="50000"/>
                  </a:schemeClr>
                </a:solidFill>
                <a:latin typeface="Arial" panose="020B0604020202020204" pitchFamily="34" charset="0"/>
                <a:cs typeface="Arial" panose="020B0604020202020204" pitchFamily="34" charset="0"/>
              </a:rPr>
              <a:t>Assumiamo che la richiesta avvenga </a:t>
            </a:r>
            <a:r>
              <a:rPr lang="it-IT" sz="1600" b="1" dirty="0">
                <a:solidFill>
                  <a:schemeClr val="accent6">
                    <a:lumMod val="50000"/>
                  </a:schemeClr>
                </a:solidFill>
                <a:latin typeface="Arial" panose="020B0604020202020204" pitchFamily="34" charset="0"/>
                <a:cs typeface="Arial" panose="020B0604020202020204" pitchFamily="34" charset="0"/>
              </a:rPr>
              <a:t>in 2 passaggi diversi</a:t>
            </a:r>
          </a:p>
        </p:txBody>
      </p:sp>
      <p:sp>
        <p:nvSpPr>
          <p:cNvPr id="15" name="Rettangolo con angoli arrotondati 14">
            <a:extLst>
              <a:ext uri="{FF2B5EF4-FFF2-40B4-BE49-F238E27FC236}">
                <a16:creationId xmlns:a16="http://schemas.microsoft.com/office/drawing/2014/main" id="{946767AA-5955-45AF-821D-C2843F0D1A41}"/>
              </a:ext>
            </a:extLst>
          </p:cNvPr>
          <p:cNvSpPr/>
          <p:nvPr/>
        </p:nvSpPr>
        <p:spPr>
          <a:xfrm>
            <a:off x="383515" y="21453969"/>
            <a:ext cx="2730011" cy="1295400"/>
          </a:xfrm>
          <a:prstGeom prst="roundRect">
            <a:avLst/>
          </a:prstGeom>
          <a:solidFill>
            <a:schemeClr val="accent6">
              <a:lumMod val="20000"/>
              <a:lumOff val="80000"/>
            </a:schemeClr>
          </a:solidFill>
          <a:ln w="63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600" dirty="0">
                <a:solidFill>
                  <a:schemeClr val="accent6">
                    <a:lumMod val="50000"/>
                  </a:schemeClr>
                </a:solidFill>
                <a:latin typeface="Arial" panose="020B0604020202020204" pitchFamily="34" charset="0"/>
                <a:cs typeface="Arial" panose="020B0604020202020204" pitchFamily="34" charset="0"/>
              </a:rPr>
              <a:t>La </a:t>
            </a:r>
            <a:r>
              <a:rPr lang="it-IT" sz="1600" dirty="0" err="1">
                <a:solidFill>
                  <a:schemeClr val="accent6">
                    <a:lumMod val="50000"/>
                  </a:schemeClr>
                </a:solidFill>
                <a:latin typeface="Arial" panose="020B0604020202020204" pitchFamily="34" charset="0"/>
                <a:cs typeface="Arial" panose="020B0604020202020204" pitchFamily="34" charset="0"/>
              </a:rPr>
              <a:t>gets</a:t>
            </a:r>
            <a:r>
              <a:rPr lang="it-IT" sz="1600" dirty="0">
                <a:solidFill>
                  <a:schemeClr val="accent6">
                    <a:lumMod val="50000"/>
                  </a:schemeClr>
                </a:solidFill>
                <a:latin typeface="Arial" panose="020B0604020202020204" pitchFamily="34" charset="0"/>
                <a:cs typeface="Arial" panose="020B0604020202020204" pitchFamily="34" charset="0"/>
              </a:rPr>
              <a:t> è sospensiva, prende in input il nome del file passato, se invece viene passato EOF termina</a:t>
            </a:r>
          </a:p>
        </p:txBody>
      </p:sp>
      <p:sp>
        <p:nvSpPr>
          <p:cNvPr id="16" name="Rettangolo con angoli arrotondati 15">
            <a:extLst>
              <a:ext uri="{FF2B5EF4-FFF2-40B4-BE49-F238E27FC236}">
                <a16:creationId xmlns:a16="http://schemas.microsoft.com/office/drawing/2014/main" id="{DC11A7F3-4D91-4DD8-9DB6-EEAEFB2E1FB0}"/>
              </a:ext>
            </a:extLst>
          </p:cNvPr>
          <p:cNvSpPr/>
          <p:nvPr/>
        </p:nvSpPr>
        <p:spPr>
          <a:xfrm>
            <a:off x="2894068" y="24190738"/>
            <a:ext cx="5184667" cy="1066800"/>
          </a:xfrm>
          <a:prstGeom prst="roundRect">
            <a:avLst/>
          </a:prstGeom>
          <a:solidFill>
            <a:schemeClr val="accent6">
              <a:lumMod val="20000"/>
              <a:lumOff val="80000"/>
            </a:schemeClr>
          </a:solidFill>
          <a:ln w="63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600" b="1" i="1" dirty="0" err="1">
                <a:solidFill>
                  <a:schemeClr val="accent6">
                    <a:lumMod val="50000"/>
                  </a:schemeClr>
                </a:solidFill>
                <a:latin typeface="Arial" panose="020B0604020202020204" pitchFamily="34" charset="0"/>
                <a:cs typeface="Arial" panose="020B0604020202020204" pitchFamily="34" charset="0"/>
              </a:rPr>
              <a:t>gets</a:t>
            </a:r>
            <a:r>
              <a:rPr lang="it-IT" sz="1600" dirty="0">
                <a:solidFill>
                  <a:schemeClr val="accent6">
                    <a:lumMod val="50000"/>
                  </a:schemeClr>
                </a:solidFill>
                <a:latin typeface="Arial" panose="020B0604020202020204" pitchFamily="34" charset="0"/>
                <a:cs typeface="Arial" panose="020B0604020202020204" pitchFamily="34" charset="0"/>
              </a:rPr>
              <a:t> acquisisce una stringa da tastiera compresi eventuali spazi e ritorno a capo, occorre </a:t>
            </a:r>
            <a:r>
              <a:rPr lang="it-IT" sz="1600" b="1" dirty="0">
                <a:solidFill>
                  <a:schemeClr val="accent6">
                    <a:lumMod val="50000"/>
                  </a:schemeClr>
                </a:solidFill>
                <a:latin typeface="Arial" panose="020B0604020202020204" pitchFamily="34" charset="0"/>
                <a:cs typeface="Arial" panose="020B0604020202020204" pitchFamily="34" charset="0"/>
              </a:rPr>
              <a:t>fornire il terminatore di stringa </a:t>
            </a:r>
          </a:p>
        </p:txBody>
      </p:sp>
      <p:sp>
        <p:nvSpPr>
          <p:cNvPr id="17" name="Rettangolo con angoli arrotondati 16">
            <a:extLst>
              <a:ext uri="{FF2B5EF4-FFF2-40B4-BE49-F238E27FC236}">
                <a16:creationId xmlns:a16="http://schemas.microsoft.com/office/drawing/2014/main" id="{5CAC3F10-BED6-4C28-93E3-B45D18C25153}"/>
              </a:ext>
            </a:extLst>
          </p:cNvPr>
          <p:cNvSpPr/>
          <p:nvPr/>
        </p:nvSpPr>
        <p:spPr>
          <a:xfrm>
            <a:off x="383515" y="30175200"/>
            <a:ext cx="1902485" cy="1905000"/>
          </a:xfrm>
          <a:prstGeom prst="roundRect">
            <a:avLst/>
          </a:prstGeom>
          <a:solidFill>
            <a:schemeClr val="accent6">
              <a:lumMod val="20000"/>
              <a:lumOff val="80000"/>
            </a:schemeClr>
          </a:solidFill>
          <a:ln w="63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600" i="1" dirty="0">
                <a:solidFill>
                  <a:schemeClr val="accent6">
                    <a:lumMod val="50000"/>
                  </a:schemeClr>
                </a:solidFill>
                <a:latin typeface="Arial" panose="020B0604020202020204" pitchFamily="34" charset="0"/>
                <a:cs typeface="Arial" panose="020B0604020202020204" pitchFamily="34" charset="0"/>
              </a:rPr>
              <a:t>Chiedo all'utente le righe da eliminare:</a:t>
            </a:r>
          </a:p>
          <a:p>
            <a:pPr algn="ctr"/>
            <a:r>
              <a:rPr lang="it-IT" sz="1600" i="1" dirty="0">
                <a:solidFill>
                  <a:schemeClr val="accent6">
                    <a:lumMod val="50000"/>
                  </a:schemeClr>
                </a:solidFill>
                <a:latin typeface="Arial" panose="020B0604020202020204" pitchFamily="34" charset="0"/>
                <a:cs typeface="Arial" panose="020B0604020202020204" pitchFamily="34" charset="0"/>
              </a:rPr>
              <a:t>le righe partono da indice 1</a:t>
            </a:r>
          </a:p>
        </p:txBody>
      </p:sp>
      <p:sp>
        <p:nvSpPr>
          <p:cNvPr id="18" name="Rettangolo con angoli arrotondati 17">
            <a:extLst>
              <a:ext uri="{FF2B5EF4-FFF2-40B4-BE49-F238E27FC236}">
                <a16:creationId xmlns:a16="http://schemas.microsoft.com/office/drawing/2014/main" id="{14098CE2-1CB0-49D7-AD8F-1D0206F28DAF}"/>
              </a:ext>
            </a:extLst>
          </p:cNvPr>
          <p:cNvSpPr/>
          <p:nvPr/>
        </p:nvSpPr>
        <p:spPr>
          <a:xfrm>
            <a:off x="2707537" y="31189742"/>
            <a:ext cx="2505660" cy="1905000"/>
          </a:xfrm>
          <a:prstGeom prst="roundRect">
            <a:avLst/>
          </a:prstGeom>
          <a:solidFill>
            <a:schemeClr val="accent6">
              <a:lumMod val="20000"/>
              <a:lumOff val="80000"/>
            </a:schemeClr>
          </a:solidFill>
          <a:ln w="63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it-IT" sz="1600" dirty="0">
                <a:solidFill>
                  <a:schemeClr val="accent6">
                    <a:lumMod val="50000"/>
                  </a:schemeClr>
                </a:solidFill>
                <a:latin typeface="Arial" panose="020B0604020202020204" pitchFamily="34" charset="0"/>
                <a:cs typeface="Arial" panose="020B0604020202020204" pitchFamily="34" charset="0"/>
              </a:rPr>
              <a:t>Problema nell'implementazione della </a:t>
            </a:r>
            <a:r>
              <a:rPr lang="it-IT" sz="1600" dirty="0" err="1">
                <a:solidFill>
                  <a:schemeClr val="accent6">
                    <a:lumMod val="50000"/>
                  </a:schemeClr>
                </a:solidFill>
                <a:latin typeface="Arial" panose="020B0604020202020204" pitchFamily="34" charset="0"/>
                <a:cs typeface="Arial" panose="020B0604020202020204" pitchFamily="34" charset="0"/>
              </a:rPr>
              <a:t>scanf</a:t>
            </a:r>
            <a:r>
              <a:rPr lang="it-IT" sz="1600" dirty="0">
                <a:solidFill>
                  <a:schemeClr val="accent6">
                    <a:lumMod val="50000"/>
                  </a:schemeClr>
                </a:solidFill>
                <a:latin typeface="Arial" panose="020B0604020202020204" pitchFamily="34" charset="0"/>
                <a:cs typeface="Arial" panose="020B0604020202020204" pitchFamily="34" charset="0"/>
              </a:rPr>
              <a:t>.</a:t>
            </a:r>
          </a:p>
          <a:p>
            <a:pPr algn="l"/>
            <a:r>
              <a:rPr lang="it-IT" sz="1600" dirty="0">
                <a:solidFill>
                  <a:schemeClr val="accent6">
                    <a:lumMod val="50000"/>
                  </a:schemeClr>
                </a:solidFill>
                <a:latin typeface="Arial" panose="020B0604020202020204" pitchFamily="34" charset="0"/>
                <a:cs typeface="Arial" panose="020B0604020202020204" pitchFamily="34" charset="0"/>
              </a:rPr>
              <a:t>Se l'input contiene PRIMA dell'intero altri caratteri</a:t>
            </a:r>
          </a:p>
        </p:txBody>
      </p:sp>
      <p:sp>
        <p:nvSpPr>
          <p:cNvPr id="20" name="Rettangolo con angoli arrotondati 19">
            <a:extLst>
              <a:ext uri="{FF2B5EF4-FFF2-40B4-BE49-F238E27FC236}">
                <a16:creationId xmlns:a16="http://schemas.microsoft.com/office/drawing/2014/main" id="{32BBA161-AF5B-46CE-B48C-31B0B1591EC3}"/>
              </a:ext>
            </a:extLst>
          </p:cNvPr>
          <p:cNvSpPr/>
          <p:nvPr/>
        </p:nvSpPr>
        <p:spPr>
          <a:xfrm>
            <a:off x="6414155" y="3482846"/>
            <a:ext cx="2494316" cy="1251928"/>
          </a:xfrm>
          <a:prstGeom prst="roundRect">
            <a:avLst/>
          </a:prstGeom>
          <a:solidFill>
            <a:schemeClr val="accent6">
              <a:lumMod val="20000"/>
              <a:lumOff val="80000"/>
            </a:schemeClr>
          </a:solidFill>
          <a:ln w="63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it-IT" sz="1400" dirty="0" err="1">
                <a:solidFill>
                  <a:schemeClr val="accent6">
                    <a:lumMod val="50000"/>
                  </a:schemeClr>
                </a:solidFill>
                <a:latin typeface="Arial" panose="020B0604020202020204" pitchFamily="34" charset="0"/>
                <a:cs typeface="Arial" panose="020B0604020202020204" pitchFamily="34" charset="0"/>
              </a:rPr>
              <a:t>typedef</a:t>
            </a:r>
            <a:r>
              <a:rPr lang="it-IT" sz="1400" dirty="0">
                <a:solidFill>
                  <a:schemeClr val="accent6">
                    <a:lumMod val="50000"/>
                  </a:schemeClr>
                </a:solidFill>
                <a:latin typeface="Arial" panose="020B0604020202020204" pitchFamily="34" charset="0"/>
                <a:cs typeface="Arial" panose="020B0604020202020204" pitchFamily="34" charset="0"/>
              </a:rPr>
              <a:t> </a:t>
            </a:r>
            <a:r>
              <a:rPr lang="it-IT" sz="1400" dirty="0" err="1">
                <a:solidFill>
                  <a:schemeClr val="accent6">
                    <a:lumMod val="50000"/>
                  </a:schemeClr>
                </a:solidFill>
                <a:latin typeface="Arial" panose="020B0604020202020204" pitchFamily="34" charset="0"/>
                <a:cs typeface="Arial" panose="020B0604020202020204" pitchFamily="34" charset="0"/>
              </a:rPr>
              <a:t>struct</a:t>
            </a:r>
            <a:r>
              <a:rPr lang="it-IT" sz="1400" dirty="0">
                <a:solidFill>
                  <a:schemeClr val="accent6">
                    <a:lumMod val="50000"/>
                  </a:schemeClr>
                </a:solidFill>
                <a:latin typeface="Arial" panose="020B0604020202020204" pitchFamily="34" charset="0"/>
                <a:cs typeface="Arial" panose="020B0604020202020204" pitchFamily="34" charset="0"/>
              </a:rPr>
              <a:t>{</a:t>
            </a:r>
          </a:p>
          <a:p>
            <a:pPr algn="l"/>
            <a:r>
              <a:rPr lang="it-IT" sz="1400" dirty="0">
                <a:solidFill>
                  <a:schemeClr val="accent6">
                    <a:lumMod val="50000"/>
                  </a:schemeClr>
                </a:solidFill>
                <a:latin typeface="Arial" panose="020B0604020202020204" pitchFamily="34" charset="0"/>
                <a:cs typeface="Arial" panose="020B0604020202020204" pitchFamily="34" charset="0"/>
              </a:rPr>
              <a:t>  </a:t>
            </a:r>
            <a:r>
              <a:rPr lang="it-IT" sz="1400" dirty="0" err="1">
                <a:solidFill>
                  <a:schemeClr val="accent6">
                    <a:lumMod val="50000"/>
                  </a:schemeClr>
                </a:solidFill>
                <a:latin typeface="Arial" panose="020B0604020202020204" pitchFamily="34" charset="0"/>
                <a:cs typeface="Arial" panose="020B0604020202020204" pitchFamily="34" charset="0"/>
              </a:rPr>
              <a:t>char</a:t>
            </a:r>
            <a:r>
              <a:rPr lang="it-IT" sz="1400" dirty="0">
                <a:solidFill>
                  <a:schemeClr val="accent6">
                    <a:lumMod val="50000"/>
                  </a:schemeClr>
                </a:solidFill>
                <a:latin typeface="Arial" panose="020B0604020202020204" pitchFamily="34" charset="0"/>
                <a:cs typeface="Arial" panose="020B0604020202020204" pitchFamily="34" charset="0"/>
              </a:rPr>
              <a:t> </a:t>
            </a:r>
            <a:r>
              <a:rPr lang="it-IT" sz="1400" dirty="0" err="1">
                <a:solidFill>
                  <a:schemeClr val="accent6">
                    <a:lumMod val="50000"/>
                  </a:schemeClr>
                </a:solidFill>
                <a:latin typeface="Arial" panose="020B0604020202020204" pitchFamily="34" charset="0"/>
                <a:cs typeface="Arial" panose="020B0604020202020204" pitchFamily="34" charset="0"/>
              </a:rPr>
              <a:t>nomeFile</a:t>
            </a:r>
            <a:r>
              <a:rPr lang="it-IT" sz="1400" dirty="0">
                <a:solidFill>
                  <a:schemeClr val="accent6">
                    <a:lumMod val="50000"/>
                  </a:schemeClr>
                </a:solidFill>
                <a:latin typeface="Arial" panose="020B0604020202020204" pitchFamily="34" charset="0"/>
                <a:cs typeface="Arial" panose="020B0604020202020204" pitchFamily="34" charset="0"/>
              </a:rPr>
              <a:t>[MAX_LENGTH];</a:t>
            </a:r>
          </a:p>
          <a:p>
            <a:pPr algn="l"/>
            <a:r>
              <a:rPr lang="it-IT" sz="1400" dirty="0">
                <a:solidFill>
                  <a:schemeClr val="accent6">
                    <a:lumMod val="50000"/>
                  </a:schemeClr>
                </a:solidFill>
                <a:latin typeface="Arial" panose="020B0604020202020204" pitchFamily="34" charset="0"/>
                <a:cs typeface="Arial" panose="020B0604020202020204" pitchFamily="34" charset="0"/>
              </a:rPr>
              <a:t>  long </a:t>
            </a:r>
            <a:r>
              <a:rPr lang="it-IT" sz="1400" dirty="0" err="1">
                <a:solidFill>
                  <a:schemeClr val="accent6">
                    <a:lumMod val="50000"/>
                  </a:schemeClr>
                </a:solidFill>
                <a:latin typeface="Arial" panose="020B0604020202020204" pitchFamily="34" charset="0"/>
                <a:cs typeface="Arial" panose="020B0604020202020204" pitchFamily="34" charset="0"/>
              </a:rPr>
              <a:t>num_riga</a:t>
            </a:r>
            <a:r>
              <a:rPr lang="it-IT" sz="1400" dirty="0">
                <a:solidFill>
                  <a:schemeClr val="accent6">
                    <a:lumMod val="50000"/>
                  </a:schemeClr>
                </a:solidFill>
                <a:latin typeface="Arial" panose="020B0604020202020204" pitchFamily="34" charset="0"/>
                <a:cs typeface="Arial" panose="020B0604020202020204" pitchFamily="34" charset="0"/>
              </a:rPr>
              <a:t>;</a:t>
            </a:r>
          </a:p>
          <a:p>
            <a:pPr algn="l"/>
            <a:r>
              <a:rPr lang="it-IT" sz="1400" dirty="0">
                <a:solidFill>
                  <a:schemeClr val="accent6">
                    <a:lumMod val="50000"/>
                  </a:schemeClr>
                </a:solidFill>
                <a:latin typeface="Arial" panose="020B0604020202020204" pitchFamily="34" charset="0"/>
                <a:cs typeface="Arial" panose="020B0604020202020204" pitchFamily="34" charset="0"/>
              </a:rPr>
              <a:t>}</a:t>
            </a:r>
            <a:r>
              <a:rPr lang="it-IT" sz="1400" dirty="0" err="1">
                <a:solidFill>
                  <a:schemeClr val="accent6">
                    <a:lumMod val="50000"/>
                  </a:schemeClr>
                </a:solidFill>
                <a:latin typeface="Arial" panose="020B0604020202020204" pitchFamily="34" charset="0"/>
                <a:cs typeface="Arial" panose="020B0604020202020204" pitchFamily="34" charset="0"/>
              </a:rPr>
              <a:t>Request</a:t>
            </a:r>
            <a:r>
              <a:rPr lang="it-IT" sz="1400" dirty="0">
                <a:solidFill>
                  <a:schemeClr val="accent6">
                    <a:lumMod val="50000"/>
                  </a:schemeClr>
                </a:solidFill>
                <a:latin typeface="Arial" panose="020B0604020202020204" pitchFamily="34" charset="0"/>
                <a:cs typeface="Arial" panose="020B0604020202020204" pitchFamily="34" charset="0"/>
              </a:rPr>
              <a:t>;</a:t>
            </a:r>
          </a:p>
        </p:txBody>
      </p:sp>
      <p:pic>
        <p:nvPicPr>
          <p:cNvPr id="19" name="Immagine 18" descr="Immagine che contiene testo&#10;&#10;Descrizione generata automaticamente">
            <a:extLst>
              <a:ext uri="{FF2B5EF4-FFF2-40B4-BE49-F238E27FC236}">
                <a16:creationId xmlns:a16="http://schemas.microsoft.com/office/drawing/2014/main" id="{A40C636D-67D3-4D5D-9ACE-46835852EBC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85580" y="2501261"/>
            <a:ext cx="711794" cy="711794"/>
          </a:xfrm>
          <a:prstGeom prst="rect">
            <a:avLst/>
          </a:prstGeom>
        </p:spPr>
      </p:pic>
      <p:pic>
        <p:nvPicPr>
          <p:cNvPr id="21" name="Immagine 20">
            <a:extLst>
              <a:ext uri="{FF2B5EF4-FFF2-40B4-BE49-F238E27FC236}">
                <a16:creationId xmlns:a16="http://schemas.microsoft.com/office/drawing/2014/main" id="{08C3FA34-F422-4749-AA7C-97878E4C935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295400" y="3810000"/>
            <a:ext cx="798843" cy="798843"/>
          </a:xfrm>
          <a:prstGeom prst="rect">
            <a:avLst/>
          </a:prstGeom>
        </p:spPr>
      </p:pic>
      <p:pic>
        <p:nvPicPr>
          <p:cNvPr id="22" name="Immagine 21" descr="Immagine che contiene testo&#10;&#10;Descrizione generata automaticamente">
            <a:extLst>
              <a:ext uri="{FF2B5EF4-FFF2-40B4-BE49-F238E27FC236}">
                <a16:creationId xmlns:a16="http://schemas.microsoft.com/office/drawing/2014/main" id="{B41AFA45-3898-4D06-8C9D-3671DAAB038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9660" y="5145667"/>
            <a:ext cx="711794" cy="711794"/>
          </a:xfrm>
          <a:prstGeom prst="rect">
            <a:avLst/>
          </a:prstGeom>
        </p:spPr>
      </p:pic>
    </p:spTree>
    <p:extLst>
      <p:ext uri="{BB962C8B-B14F-4D97-AF65-F5344CB8AC3E}">
        <p14:creationId xmlns:p14="http://schemas.microsoft.com/office/powerpoint/2010/main" val="41717188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761872" y="183603"/>
            <a:ext cx="6396990" cy="505908"/>
          </a:xfrm>
          <a:prstGeom prst="rect">
            <a:avLst/>
          </a:prstGeom>
        </p:spPr>
        <p:txBody>
          <a:bodyPr vert="horz" wrap="square" lIns="0" tIns="13335" rIns="0" bIns="0" rtlCol="0" anchor="t">
            <a:spAutoFit/>
          </a:bodyPr>
          <a:lstStyle/>
          <a:p>
            <a:pPr marL="12700" algn="l">
              <a:spcBef>
                <a:spcPts val="105"/>
              </a:spcBef>
            </a:pPr>
            <a:r>
              <a:rPr lang="en-US" i="1" dirty="0"/>
              <a:t>  </a:t>
            </a:r>
            <a:r>
              <a:rPr lang="en-US" i="1" dirty="0" err="1"/>
              <a:t>ClientStream</a:t>
            </a:r>
            <a:endParaRPr lang="en-US" i="1" dirty="0"/>
          </a:p>
        </p:txBody>
      </p:sp>
      <p:sp>
        <p:nvSpPr>
          <p:cNvPr id="5" name="object 5"/>
          <p:cNvSpPr/>
          <p:nvPr/>
        </p:nvSpPr>
        <p:spPr>
          <a:xfrm>
            <a:off x="302514" y="791719"/>
            <a:ext cx="8458200" cy="0"/>
          </a:xfrm>
          <a:custGeom>
            <a:avLst/>
            <a:gdLst/>
            <a:ahLst/>
            <a:cxnLst/>
            <a:rect l="l" t="t" r="r" b="b"/>
            <a:pathLst>
              <a:path w="8458200">
                <a:moveTo>
                  <a:pt x="0" y="0"/>
                </a:moveTo>
                <a:lnTo>
                  <a:pt x="8458200" y="0"/>
                </a:lnTo>
              </a:path>
            </a:pathLst>
          </a:custGeom>
          <a:ln w="28956">
            <a:solidFill>
              <a:srgbClr val="3366CC"/>
            </a:solidFill>
          </a:ln>
        </p:spPr>
        <p:txBody>
          <a:bodyPr wrap="square" lIns="0" tIns="0" rIns="0" bIns="0" rtlCol="0"/>
          <a:lstStyle/>
          <a:p>
            <a:endParaRPr/>
          </a:p>
        </p:txBody>
      </p:sp>
      <p:sp>
        <p:nvSpPr>
          <p:cNvPr id="6" name="object 6"/>
          <p:cNvSpPr txBox="1">
            <a:spLocks noGrp="1"/>
          </p:cNvSpPr>
          <p:nvPr>
            <p:ph type="dt" sz="half" idx="6"/>
          </p:nvPr>
        </p:nvSpPr>
        <p:spPr>
          <a:xfrm>
            <a:off x="618540" y="6433732"/>
            <a:ext cx="1743660" cy="228909"/>
          </a:xfrm>
          <a:prstGeom prst="rect">
            <a:avLst/>
          </a:prstGeom>
        </p:spPr>
        <p:txBody>
          <a:bodyPr vert="horz" wrap="square" lIns="0" tIns="13335" rIns="0" bIns="0" rtlCol="0">
            <a:spAutoFit/>
          </a:bodyPr>
          <a:lstStyle/>
          <a:p>
            <a:pPr marL="12700">
              <a:lnSpc>
                <a:spcPct val="100000"/>
              </a:lnSpc>
              <a:spcBef>
                <a:spcPts val="105"/>
              </a:spcBef>
            </a:pPr>
            <a:r>
              <a:rPr lang="it-IT" dirty="0"/>
              <a:t>2 novembre 2021</a:t>
            </a:r>
          </a:p>
        </p:txBody>
      </p:sp>
      <p:sp>
        <p:nvSpPr>
          <p:cNvPr id="8" name="object 8"/>
          <p:cNvSpPr txBox="1">
            <a:spLocks noGrp="1"/>
          </p:cNvSpPr>
          <p:nvPr>
            <p:ph type="sldNum" sz="quarter" idx="7"/>
          </p:nvPr>
        </p:nvSpPr>
        <p:spPr>
          <a:xfrm>
            <a:off x="7141929" y="6433731"/>
            <a:ext cx="2597784" cy="228909"/>
          </a:xfrm>
          <a:prstGeom prst="rect">
            <a:avLst/>
          </a:prstGeom>
        </p:spPr>
        <p:txBody>
          <a:bodyPr vert="horz" wrap="square" lIns="0" tIns="13335" rIns="0" bIns="0" rtlCol="0">
            <a:spAutoFit/>
          </a:bodyPr>
          <a:lstStyle/>
          <a:p>
            <a:pPr marL="12700">
              <a:lnSpc>
                <a:spcPct val="100000"/>
              </a:lnSpc>
              <a:spcBef>
                <a:spcPts val="105"/>
              </a:spcBef>
            </a:pPr>
            <a:r>
              <a:rPr lang="it-IT" dirty="0"/>
              <a:t>Esercitazione 3</a:t>
            </a:r>
            <a:endParaRPr dirty="0"/>
          </a:p>
        </p:txBody>
      </p:sp>
      <p:sp>
        <p:nvSpPr>
          <p:cNvPr id="9" name="CasellaDiTesto 8">
            <a:extLst>
              <a:ext uri="{FF2B5EF4-FFF2-40B4-BE49-F238E27FC236}">
                <a16:creationId xmlns:a16="http://schemas.microsoft.com/office/drawing/2014/main" id="{0B719C8E-222F-4B12-9EF5-77FBF187966C}"/>
              </a:ext>
            </a:extLst>
          </p:cNvPr>
          <p:cNvSpPr txBox="1"/>
          <p:nvPr/>
        </p:nvSpPr>
        <p:spPr>
          <a:xfrm>
            <a:off x="235526" y="1066800"/>
            <a:ext cx="8672945" cy="5047536"/>
          </a:xfrm>
          <a:prstGeom prst="rect">
            <a:avLst/>
          </a:prstGeom>
          <a:solidFill>
            <a:schemeClr val="bg1">
              <a:lumMod val="95000"/>
            </a:schemeClr>
          </a:solidFill>
        </p:spPr>
        <p:txBody>
          <a:bodyPr wrap="square" rtlCol="0">
            <a:spAutoFit/>
          </a:bodyPr>
          <a:lstStyle/>
          <a:p>
            <a:pPr algn="l"/>
            <a:r>
              <a:rPr lang="it-IT" sz="1400" b="1" i="1" dirty="0">
                <a:solidFill>
                  <a:srgbClr val="00B050"/>
                </a:solidFill>
                <a:latin typeface="Courier New" panose="02070309020205020404" pitchFamily="49" charset="0"/>
                <a:cs typeface="Courier New" panose="02070309020205020404" pitchFamily="49" charset="0"/>
              </a:rPr>
              <a:t>/* CREAZIONE SOCKET e Operazione di BIND implicita nella </a:t>
            </a:r>
            <a:r>
              <a:rPr lang="it-IT" sz="1400" b="1" i="1" dirty="0" err="1">
                <a:solidFill>
                  <a:srgbClr val="00B050"/>
                </a:solidFill>
                <a:latin typeface="Courier New" panose="02070309020205020404" pitchFamily="49" charset="0"/>
                <a:cs typeface="Courier New" panose="02070309020205020404" pitchFamily="49" charset="0"/>
              </a:rPr>
              <a:t>connect</a:t>
            </a:r>
            <a:r>
              <a:rPr lang="it-IT" sz="1400" b="1" i="1" dirty="0">
                <a:solidFill>
                  <a:srgbClr val="00B050"/>
                </a:solidFill>
                <a:latin typeface="Courier New" panose="02070309020205020404" pitchFamily="49" charset="0"/>
                <a:cs typeface="Courier New" panose="02070309020205020404" pitchFamily="49" charset="0"/>
              </a:rPr>
              <a:t> */</a:t>
            </a:r>
          </a:p>
          <a:p>
            <a:r>
              <a:rPr lang="it-IT" sz="1400" b="1" i="1" dirty="0">
                <a:solidFill>
                  <a:srgbClr val="00B050"/>
                </a:solidFill>
                <a:latin typeface="Courier New" panose="02070309020205020404" pitchFamily="49" charset="0"/>
                <a:cs typeface="Courier New" panose="02070309020205020404" pitchFamily="49" charset="0"/>
              </a:rPr>
              <a:t>	/*INVIO File e riga da eliminare*/</a:t>
            </a:r>
            <a:endParaRPr lang="it-IT" sz="1400" dirty="0">
              <a:latin typeface="Courier New" panose="02070309020205020404" pitchFamily="49" charset="0"/>
              <a:cs typeface="Courier New" panose="02070309020205020404" pitchFamily="49" charset="0"/>
            </a:endParaRPr>
          </a:p>
          <a:p>
            <a:pPr algn="l"/>
            <a:r>
              <a:rPr lang="it-IT" sz="1400" dirty="0">
                <a:latin typeface="Courier New" panose="02070309020205020404" pitchFamily="49" charset="0"/>
                <a:cs typeface="Courier New" panose="02070309020205020404" pitchFamily="49" charset="0"/>
              </a:rPr>
              <a:t>	</a:t>
            </a:r>
            <a:r>
              <a:rPr lang="it-IT" sz="1400" b="1" dirty="0" err="1">
                <a:solidFill>
                  <a:srgbClr val="00B0F0"/>
                </a:solidFill>
                <a:latin typeface="Courier New" panose="02070309020205020404" pitchFamily="49" charset="0"/>
                <a:cs typeface="Courier New" panose="02070309020205020404" pitchFamily="49" charset="0"/>
              </a:rPr>
              <a:t>write</a:t>
            </a:r>
            <a:r>
              <a:rPr lang="it-IT" sz="1400" dirty="0">
                <a:latin typeface="Courier New" panose="02070309020205020404" pitchFamily="49" charset="0"/>
                <a:cs typeface="Courier New" panose="02070309020205020404" pitchFamily="49" charset="0"/>
              </a:rPr>
              <a:t>(</a:t>
            </a:r>
            <a:r>
              <a:rPr lang="it-IT" sz="1400" b="1" dirty="0" err="1">
                <a:latin typeface="Courier New" panose="02070309020205020404" pitchFamily="49" charset="0"/>
                <a:cs typeface="Courier New" panose="02070309020205020404" pitchFamily="49" charset="0"/>
              </a:rPr>
              <a:t>sd</a:t>
            </a:r>
            <a:r>
              <a:rPr lang="it-IT" sz="1400" dirty="0">
                <a:latin typeface="Courier New" panose="02070309020205020404" pitchFamily="49" charset="0"/>
                <a:cs typeface="Courier New" panose="02070309020205020404" pitchFamily="49" charset="0"/>
              </a:rPr>
              <a:t>, &amp;</a:t>
            </a:r>
            <a:r>
              <a:rPr lang="it-IT" sz="1400" dirty="0" err="1">
                <a:latin typeface="Courier New" panose="02070309020205020404" pitchFamily="49" charset="0"/>
                <a:cs typeface="Courier New" panose="02070309020205020404" pitchFamily="49" charset="0"/>
              </a:rPr>
              <a:t>req.num_riga</a:t>
            </a:r>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sizeof</a:t>
            </a:r>
            <a:r>
              <a:rPr lang="it-IT" sz="1400" dirty="0">
                <a:latin typeface="Courier New" panose="02070309020205020404" pitchFamily="49" charset="0"/>
                <a:cs typeface="Courier New" panose="02070309020205020404" pitchFamily="49" charset="0"/>
              </a:rPr>
              <a:t>(long));</a:t>
            </a:r>
            <a:endParaRPr lang="it-IT" sz="1400" b="1" i="1" dirty="0">
              <a:solidFill>
                <a:srgbClr val="00B050"/>
              </a:solidFill>
              <a:latin typeface="Courier New" panose="02070309020205020404" pitchFamily="49" charset="0"/>
              <a:cs typeface="Courier New" panose="02070309020205020404" pitchFamily="49" charset="0"/>
            </a:endParaRPr>
          </a:p>
          <a:p>
            <a:pPr algn="l"/>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printf</a:t>
            </a:r>
            <a:r>
              <a:rPr lang="it-IT" sz="1400" dirty="0">
                <a:latin typeface="Courier New" panose="02070309020205020404" pitchFamily="49" charset="0"/>
                <a:cs typeface="Courier New" panose="02070309020205020404" pitchFamily="49" charset="0"/>
              </a:rPr>
              <a:t>("Client: stampo e invio file da ordinare\n");</a:t>
            </a:r>
          </a:p>
          <a:p>
            <a:pPr algn="l"/>
            <a:r>
              <a:rPr lang="it-IT" sz="1400" dirty="0">
                <a:latin typeface="Courier New" panose="02070309020205020404" pitchFamily="49" charset="0"/>
                <a:cs typeface="Courier New" panose="02070309020205020404" pitchFamily="49" charset="0"/>
              </a:rPr>
              <a:t>	</a:t>
            </a:r>
            <a:r>
              <a:rPr lang="it-IT" sz="1400" b="1" dirty="0" err="1">
                <a:latin typeface="Courier New" panose="02070309020205020404" pitchFamily="49" charset="0"/>
                <a:cs typeface="Courier New" panose="02070309020205020404" pitchFamily="49" charset="0"/>
              </a:rPr>
              <a:t>lseek</a:t>
            </a:r>
            <a:r>
              <a:rPr lang="it-IT" sz="1400" dirty="0">
                <a:latin typeface="Courier New" panose="02070309020205020404" pitchFamily="49" charset="0"/>
                <a:cs typeface="Courier New" panose="02070309020205020404" pitchFamily="49" charset="0"/>
              </a:rPr>
              <a:t>(</a:t>
            </a:r>
            <a:r>
              <a:rPr lang="it-IT" sz="1400" dirty="0" err="1">
                <a:latin typeface="Courier New" panose="02070309020205020404" pitchFamily="49" charset="0"/>
                <a:cs typeface="Courier New" panose="02070309020205020404" pitchFamily="49" charset="0"/>
              </a:rPr>
              <a:t>fd</a:t>
            </a:r>
            <a:r>
              <a:rPr lang="it-IT" sz="1400" dirty="0">
                <a:latin typeface="Courier New" panose="02070309020205020404" pitchFamily="49" charset="0"/>
                <a:cs typeface="Courier New" panose="02070309020205020404" pitchFamily="49" charset="0"/>
              </a:rPr>
              <a:t>, SEEK_SET, 0);</a:t>
            </a:r>
          </a:p>
          <a:p>
            <a:pPr algn="l"/>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while</a:t>
            </a:r>
            <a:r>
              <a:rPr lang="it-IT" sz="1400" dirty="0">
                <a:latin typeface="Courier New" panose="02070309020205020404" pitchFamily="49" charset="0"/>
                <a:cs typeface="Courier New" panose="02070309020205020404" pitchFamily="49" charset="0"/>
              </a:rPr>
              <a:t>((</a:t>
            </a:r>
            <a:r>
              <a:rPr lang="it-IT" sz="1400" dirty="0" err="1">
                <a:latin typeface="Courier New" panose="02070309020205020404" pitchFamily="49" charset="0"/>
                <a:cs typeface="Courier New" panose="02070309020205020404" pitchFamily="49" charset="0"/>
              </a:rPr>
              <a:t>nread</a:t>
            </a:r>
            <a:r>
              <a:rPr lang="it-IT" sz="1400" dirty="0">
                <a:latin typeface="Courier New" panose="02070309020205020404" pitchFamily="49" charset="0"/>
                <a:cs typeface="Courier New" panose="02070309020205020404" pitchFamily="49" charset="0"/>
              </a:rPr>
              <a:t>=</a:t>
            </a:r>
            <a:r>
              <a:rPr lang="it-IT" sz="1400" dirty="0" err="1">
                <a:latin typeface="Courier New" panose="02070309020205020404" pitchFamily="49" charset="0"/>
                <a:cs typeface="Courier New" panose="02070309020205020404" pitchFamily="49" charset="0"/>
              </a:rPr>
              <a:t>read</a:t>
            </a:r>
            <a:r>
              <a:rPr lang="it-IT" sz="1400" dirty="0">
                <a:latin typeface="Courier New" panose="02070309020205020404" pitchFamily="49" charset="0"/>
                <a:cs typeface="Courier New" panose="02070309020205020404" pitchFamily="49" charset="0"/>
              </a:rPr>
              <a:t>(</a:t>
            </a:r>
            <a:r>
              <a:rPr lang="it-IT" sz="1400" dirty="0" err="1">
                <a:latin typeface="Courier New" panose="02070309020205020404" pitchFamily="49" charset="0"/>
                <a:cs typeface="Courier New" panose="02070309020205020404" pitchFamily="49" charset="0"/>
              </a:rPr>
              <a:t>fd</a:t>
            </a:r>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buff</a:t>
            </a:r>
            <a:r>
              <a:rPr lang="it-IT" sz="1400" dirty="0">
                <a:latin typeface="Courier New" panose="02070309020205020404" pitchFamily="49" charset="0"/>
                <a:cs typeface="Courier New" panose="02070309020205020404" pitchFamily="49" charset="0"/>
              </a:rPr>
              <a:t>, DIM_BUFF))&gt;0) </a:t>
            </a:r>
            <a:r>
              <a:rPr lang="it-IT" sz="1400" b="1" dirty="0" err="1">
                <a:solidFill>
                  <a:srgbClr val="00B0F0"/>
                </a:solidFill>
                <a:latin typeface="Courier New" panose="02070309020205020404" pitchFamily="49" charset="0"/>
                <a:cs typeface="Courier New" panose="02070309020205020404" pitchFamily="49" charset="0"/>
              </a:rPr>
              <a:t>write</a:t>
            </a:r>
            <a:r>
              <a:rPr lang="it-IT" sz="1400" dirty="0">
                <a:latin typeface="Courier New" panose="02070309020205020404" pitchFamily="49" charset="0"/>
                <a:cs typeface="Courier New" panose="02070309020205020404" pitchFamily="49" charset="0"/>
              </a:rPr>
              <a:t>(</a:t>
            </a:r>
            <a:r>
              <a:rPr lang="it-IT" sz="1400" b="1" dirty="0" err="1">
                <a:latin typeface="Courier New" panose="02070309020205020404" pitchFamily="49" charset="0"/>
                <a:cs typeface="Courier New" panose="02070309020205020404" pitchFamily="49" charset="0"/>
              </a:rPr>
              <a:t>sd</a:t>
            </a:r>
            <a:r>
              <a:rPr lang="it-IT" sz="1400" dirty="0" err="1">
                <a:latin typeface="Courier New" panose="02070309020205020404" pitchFamily="49" charset="0"/>
                <a:cs typeface="Courier New" panose="02070309020205020404" pitchFamily="49" charset="0"/>
              </a:rPr>
              <a:t>,buff,nread</a:t>
            </a:r>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close</a:t>
            </a:r>
            <a:r>
              <a:rPr lang="it-IT" sz="1400" dirty="0">
                <a:latin typeface="Courier New" panose="02070309020205020404" pitchFamily="49" charset="0"/>
                <a:cs typeface="Courier New" panose="02070309020205020404" pitchFamily="49" charset="0"/>
              </a:rPr>
              <a:t>(</a:t>
            </a:r>
            <a:r>
              <a:rPr lang="it-IT" sz="1400" dirty="0" err="1">
                <a:latin typeface="Courier New" panose="02070309020205020404" pitchFamily="49" charset="0"/>
                <a:cs typeface="Courier New" panose="02070309020205020404" pitchFamily="49" charset="0"/>
              </a:rPr>
              <a:t>fd</a:t>
            </a:r>
            <a:r>
              <a:rPr lang="it-IT" sz="1400" dirty="0">
                <a:latin typeface="Courier New" panose="02070309020205020404" pitchFamily="49" charset="0"/>
                <a:cs typeface="Courier New" panose="02070309020205020404" pitchFamily="49" charset="0"/>
              </a:rPr>
              <a:t>);</a:t>
            </a:r>
            <a:endParaRPr lang="it-IT" sz="1400" b="1" i="1" dirty="0">
              <a:solidFill>
                <a:srgbClr val="00B050"/>
              </a:solidFill>
              <a:latin typeface="Courier New" panose="02070309020205020404" pitchFamily="49" charset="0"/>
              <a:cs typeface="Courier New" panose="02070309020205020404" pitchFamily="49" charset="0"/>
            </a:endParaRPr>
          </a:p>
          <a:p>
            <a:pPr algn="l"/>
            <a:r>
              <a:rPr lang="it-IT" sz="1400" dirty="0">
                <a:latin typeface="Courier New" panose="02070309020205020404" pitchFamily="49" charset="0"/>
                <a:cs typeface="Courier New" panose="02070309020205020404" pitchFamily="49" charset="0"/>
              </a:rPr>
              <a:t>	</a:t>
            </a:r>
            <a:r>
              <a:rPr lang="it-IT" sz="1400" b="1" dirty="0" err="1">
                <a:latin typeface="Courier New" panose="02070309020205020404" pitchFamily="49" charset="0"/>
                <a:cs typeface="Courier New" panose="02070309020205020404" pitchFamily="49" charset="0"/>
              </a:rPr>
              <a:t>shutdown</a:t>
            </a:r>
            <a:r>
              <a:rPr lang="it-IT" sz="1400" b="1" dirty="0">
                <a:latin typeface="Courier New" panose="02070309020205020404" pitchFamily="49" charset="0"/>
                <a:cs typeface="Courier New" panose="02070309020205020404" pitchFamily="49" charset="0"/>
              </a:rPr>
              <a:t>(sd,1);</a:t>
            </a:r>
            <a:r>
              <a:rPr lang="it-IT" sz="1400" b="1" i="1" dirty="0">
                <a:solidFill>
                  <a:srgbClr val="00B050"/>
                </a:solidFill>
                <a:latin typeface="Courier New" panose="02070309020205020404" pitchFamily="49" charset="0"/>
                <a:cs typeface="Courier New" panose="02070309020205020404" pitchFamily="49" charset="0"/>
              </a:rPr>
              <a:t> /* Chiusura </a:t>
            </a:r>
            <a:r>
              <a:rPr lang="it-IT" sz="1400" b="1" i="1" dirty="0" err="1">
                <a:solidFill>
                  <a:srgbClr val="00B050"/>
                </a:solidFill>
                <a:latin typeface="Courier New" panose="02070309020205020404" pitchFamily="49" charset="0"/>
                <a:cs typeface="Courier New" panose="02070309020205020404" pitchFamily="49" charset="0"/>
              </a:rPr>
              <a:t>socket</a:t>
            </a:r>
            <a:r>
              <a:rPr lang="it-IT" sz="1400" b="1" i="1" dirty="0">
                <a:solidFill>
                  <a:srgbClr val="00B050"/>
                </a:solidFill>
                <a:latin typeface="Courier New" panose="02070309020205020404" pitchFamily="49" charset="0"/>
                <a:cs typeface="Courier New" panose="02070309020205020404" pitchFamily="49" charset="0"/>
              </a:rPr>
              <a:t> in spedizione -&gt; invio dell'EOF */</a:t>
            </a:r>
            <a:endParaRPr lang="it-IT" sz="1400" dirty="0">
              <a:latin typeface="Courier New" panose="02070309020205020404" pitchFamily="49" charset="0"/>
              <a:cs typeface="Courier New" panose="02070309020205020404" pitchFamily="49" charset="0"/>
            </a:endParaRPr>
          </a:p>
          <a:p>
            <a:pPr algn="l"/>
            <a:endParaRPr lang="it-IT" sz="1400" dirty="0">
              <a:latin typeface="Courier New" panose="02070309020205020404" pitchFamily="49" charset="0"/>
              <a:cs typeface="Courier New" panose="02070309020205020404" pitchFamily="49" charset="0"/>
            </a:endParaRPr>
          </a:p>
          <a:p>
            <a:pPr algn="l"/>
            <a:r>
              <a:rPr lang="it-IT" sz="1400" dirty="0">
                <a:latin typeface="Courier New" panose="02070309020205020404" pitchFamily="49" charset="0"/>
                <a:cs typeface="Courier New" panose="02070309020205020404" pitchFamily="49" charset="0"/>
              </a:rPr>
              <a:t>	</a:t>
            </a:r>
            <a:r>
              <a:rPr lang="it-IT" sz="1400" b="1" i="1" dirty="0">
                <a:solidFill>
                  <a:srgbClr val="00B050"/>
                </a:solidFill>
                <a:latin typeface="Courier New" panose="02070309020205020404" pitchFamily="49" charset="0"/>
                <a:cs typeface="Courier New" panose="02070309020205020404" pitchFamily="49" charset="0"/>
              </a:rPr>
              <a:t>/*RICEZIONE File*/</a:t>
            </a:r>
          </a:p>
          <a:p>
            <a:pPr algn="l"/>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if</a:t>
            </a:r>
            <a:r>
              <a:rPr lang="it-IT" sz="1400" dirty="0">
                <a:latin typeface="Courier New" panose="02070309020205020404" pitchFamily="49" charset="0"/>
                <a:cs typeface="Courier New" panose="02070309020205020404" pitchFamily="49" charset="0"/>
              </a:rPr>
              <a:t>((</a:t>
            </a:r>
            <a:r>
              <a:rPr lang="it-IT" sz="1400" dirty="0" err="1">
                <a:latin typeface="Courier New" panose="02070309020205020404" pitchFamily="49" charset="0"/>
                <a:cs typeface="Courier New" panose="02070309020205020404" pitchFamily="49" charset="0"/>
              </a:rPr>
              <a:t>fd</a:t>
            </a:r>
            <a:r>
              <a:rPr lang="it-IT" sz="1400" dirty="0">
                <a:latin typeface="Courier New" panose="02070309020205020404" pitchFamily="49" charset="0"/>
                <a:cs typeface="Courier New" panose="02070309020205020404" pitchFamily="49" charset="0"/>
              </a:rPr>
              <a:t> = open(</a:t>
            </a:r>
            <a:r>
              <a:rPr lang="it-IT" sz="1400" dirty="0" err="1">
                <a:latin typeface="Courier New" panose="02070309020205020404" pitchFamily="49" charset="0"/>
                <a:cs typeface="Courier New" panose="02070309020205020404" pitchFamily="49" charset="0"/>
              </a:rPr>
              <a:t>req.nomeFile</a:t>
            </a:r>
            <a:r>
              <a:rPr lang="it-IT" sz="1400" dirty="0">
                <a:latin typeface="Courier New" panose="02070309020205020404" pitchFamily="49" charset="0"/>
                <a:cs typeface="Courier New" panose="02070309020205020404" pitchFamily="49" charset="0"/>
              </a:rPr>
              <a:t>, </a:t>
            </a:r>
            <a:r>
              <a:rPr lang="it-IT" sz="1400" b="1" dirty="0">
                <a:latin typeface="Courier New" panose="02070309020205020404" pitchFamily="49" charset="0"/>
                <a:cs typeface="Courier New" panose="02070309020205020404" pitchFamily="49" charset="0"/>
              </a:rPr>
              <a:t>O_TRUNC|O_WRONLY</a:t>
            </a:r>
            <a:r>
              <a:rPr lang="it-IT" sz="1400" dirty="0">
                <a:latin typeface="Courier New" panose="02070309020205020404" pitchFamily="49" charset="0"/>
                <a:cs typeface="Courier New" panose="02070309020205020404" pitchFamily="49" charset="0"/>
              </a:rPr>
              <a:t>)) &lt; 0){/*</a:t>
            </a:r>
            <a:r>
              <a:rPr lang="it-IT" sz="1400" dirty="0" err="1">
                <a:latin typeface="Courier New" panose="02070309020205020404" pitchFamily="49" charset="0"/>
                <a:cs typeface="Courier New" panose="02070309020205020404" pitchFamily="49" charset="0"/>
              </a:rPr>
              <a:t>error</a:t>
            </a:r>
            <a:r>
              <a:rPr lang="it-IT" sz="1400" dirty="0">
                <a:latin typeface="Courier New" panose="02070309020205020404" pitchFamily="49" charset="0"/>
                <a:cs typeface="Courier New" panose="02070309020205020404" pitchFamily="49" charset="0"/>
              </a:rPr>
              <a:t>*/}</a:t>
            </a:r>
          </a:p>
          <a:p>
            <a:pPr algn="l"/>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while</a:t>
            </a:r>
            <a:r>
              <a:rPr lang="it-IT" sz="1400" dirty="0">
                <a:latin typeface="Courier New" panose="02070309020205020404" pitchFamily="49" charset="0"/>
                <a:cs typeface="Courier New" panose="02070309020205020404" pitchFamily="49" charset="0"/>
              </a:rPr>
              <a:t>((</a:t>
            </a:r>
            <a:r>
              <a:rPr lang="it-IT" sz="1400" dirty="0" err="1">
                <a:latin typeface="Courier New" panose="02070309020205020404" pitchFamily="49" charset="0"/>
                <a:cs typeface="Courier New" panose="02070309020205020404" pitchFamily="49" charset="0"/>
              </a:rPr>
              <a:t>nread</a:t>
            </a:r>
            <a:r>
              <a:rPr lang="it-IT" sz="1400" dirty="0">
                <a:latin typeface="Courier New" panose="02070309020205020404" pitchFamily="49" charset="0"/>
                <a:cs typeface="Courier New" panose="02070309020205020404" pitchFamily="49" charset="0"/>
              </a:rPr>
              <a:t>=</a:t>
            </a:r>
            <a:r>
              <a:rPr lang="it-IT" sz="1400" b="1" dirty="0" err="1">
                <a:solidFill>
                  <a:srgbClr val="00B0F0"/>
                </a:solidFill>
                <a:latin typeface="Courier New" panose="02070309020205020404" pitchFamily="49" charset="0"/>
                <a:cs typeface="Courier New" panose="02070309020205020404" pitchFamily="49" charset="0"/>
              </a:rPr>
              <a:t>read</a:t>
            </a:r>
            <a:r>
              <a:rPr lang="it-IT" sz="1400" dirty="0">
                <a:latin typeface="Courier New" panose="02070309020205020404" pitchFamily="49" charset="0"/>
                <a:cs typeface="Courier New" panose="02070309020205020404" pitchFamily="49" charset="0"/>
              </a:rPr>
              <a:t>(</a:t>
            </a:r>
            <a:r>
              <a:rPr lang="it-IT" sz="1400" dirty="0" err="1">
                <a:latin typeface="Courier New" panose="02070309020205020404" pitchFamily="49" charset="0"/>
                <a:cs typeface="Courier New" panose="02070309020205020404" pitchFamily="49" charset="0"/>
              </a:rPr>
              <a:t>sd,buff,DIM_BUFF</a:t>
            </a:r>
            <a:r>
              <a:rPr lang="it-IT" sz="1400" dirty="0">
                <a:latin typeface="Courier New" panose="02070309020205020404" pitchFamily="49" charset="0"/>
                <a:cs typeface="Courier New" panose="02070309020205020404" pitchFamily="49" charset="0"/>
              </a:rPr>
              <a:t>))&gt;0){</a:t>
            </a:r>
          </a:p>
          <a:p>
            <a:pPr algn="l"/>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write</a:t>
            </a:r>
            <a:r>
              <a:rPr lang="it-IT" sz="1400" dirty="0">
                <a:latin typeface="Courier New" panose="02070309020205020404" pitchFamily="49" charset="0"/>
                <a:cs typeface="Courier New" panose="02070309020205020404" pitchFamily="49" charset="0"/>
              </a:rPr>
              <a:t>(1,buff,nread);</a:t>
            </a:r>
          </a:p>
          <a:p>
            <a:pPr algn="l"/>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write</a:t>
            </a:r>
            <a:r>
              <a:rPr lang="it-IT" sz="1400" dirty="0">
                <a:latin typeface="Courier New" panose="02070309020205020404" pitchFamily="49" charset="0"/>
                <a:cs typeface="Courier New" panose="02070309020205020404" pitchFamily="49" charset="0"/>
              </a:rPr>
              <a:t>(</a:t>
            </a:r>
            <a:r>
              <a:rPr lang="it-IT" sz="1400" dirty="0" err="1">
                <a:latin typeface="Courier New" panose="02070309020205020404" pitchFamily="49" charset="0"/>
                <a:cs typeface="Courier New" panose="02070309020205020404" pitchFamily="49" charset="0"/>
              </a:rPr>
              <a:t>fd,buff,nread</a:t>
            </a:r>
            <a:r>
              <a:rPr lang="it-IT" sz="1400" dirty="0">
                <a:latin typeface="Courier New" panose="02070309020205020404" pitchFamily="49" charset="0"/>
                <a:cs typeface="Courier New" panose="02070309020205020404" pitchFamily="49" charset="0"/>
              </a:rPr>
              <a:t>);</a:t>
            </a:r>
          </a:p>
          <a:p>
            <a:pPr algn="l"/>
            <a:r>
              <a:rPr lang="it-IT" sz="1400" dirty="0">
                <a:latin typeface="Courier New" panose="02070309020205020404" pitchFamily="49" charset="0"/>
                <a:cs typeface="Courier New" panose="02070309020205020404" pitchFamily="49" charset="0"/>
              </a:rPr>
              <a:t>	}</a:t>
            </a:r>
          </a:p>
          <a:p>
            <a:pPr algn="l"/>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close</a:t>
            </a:r>
            <a:r>
              <a:rPr lang="it-IT" sz="1400" dirty="0">
                <a:latin typeface="Courier New" panose="02070309020205020404" pitchFamily="49" charset="0"/>
                <a:cs typeface="Courier New" panose="02070309020205020404" pitchFamily="49" charset="0"/>
              </a:rPr>
              <a:t>(</a:t>
            </a:r>
            <a:r>
              <a:rPr lang="it-IT" sz="1400" dirty="0" err="1">
                <a:latin typeface="Courier New" panose="02070309020205020404" pitchFamily="49" charset="0"/>
                <a:cs typeface="Courier New" panose="02070309020205020404" pitchFamily="49" charset="0"/>
              </a:rPr>
              <a:t>fd</a:t>
            </a:r>
            <a:r>
              <a:rPr lang="it-IT" sz="1400" dirty="0">
                <a:latin typeface="Courier New" panose="02070309020205020404" pitchFamily="49" charset="0"/>
                <a:cs typeface="Courier New" panose="02070309020205020404" pitchFamily="49" charset="0"/>
              </a:rPr>
              <a:t>);</a:t>
            </a:r>
          </a:p>
          <a:p>
            <a:r>
              <a:rPr lang="it-IT" sz="1400" dirty="0">
                <a:latin typeface="Courier New" panose="02070309020205020404" pitchFamily="49" charset="0"/>
                <a:cs typeface="Courier New" panose="02070309020205020404" pitchFamily="49" charset="0"/>
              </a:rPr>
              <a:t>	</a:t>
            </a:r>
            <a:r>
              <a:rPr lang="it-IT" sz="1400" b="1" dirty="0" err="1">
                <a:latin typeface="Courier New" panose="02070309020205020404" pitchFamily="49" charset="0"/>
                <a:cs typeface="Courier New" panose="02070309020205020404" pitchFamily="49" charset="0"/>
              </a:rPr>
              <a:t>shutdown</a:t>
            </a:r>
            <a:r>
              <a:rPr lang="it-IT" sz="1400" b="1" dirty="0">
                <a:latin typeface="Courier New" panose="02070309020205020404" pitchFamily="49" charset="0"/>
                <a:cs typeface="Courier New" panose="02070309020205020404" pitchFamily="49" charset="0"/>
              </a:rPr>
              <a:t>(</a:t>
            </a:r>
            <a:r>
              <a:rPr lang="it-IT" sz="1400" b="1" dirty="0" err="1">
                <a:latin typeface="Courier New" panose="02070309020205020404" pitchFamily="49" charset="0"/>
                <a:cs typeface="Courier New" panose="02070309020205020404" pitchFamily="49" charset="0"/>
              </a:rPr>
              <a:t>sd</a:t>
            </a:r>
            <a:r>
              <a:rPr lang="it-IT" sz="1400" b="1" dirty="0">
                <a:latin typeface="Courier New" panose="02070309020205020404" pitchFamily="49" charset="0"/>
                <a:cs typeface="Courier New" panose="02070309020205020404" pitchFamily="49" charset="0"/>
              </a:rPr>
              <a:t>, 0);</a:t>
            </a:r>
            <a:r>
              <a:rPr lang="it-IT" sz="1400" b="1" i="1" dirty="0">
                <a:solidFill>
                  <a:srgbClr val="00B050"/>
                </a:solidFill>
                <a:latin typeface="Courier New" panose="02070309020205020404" pitchFamily="49" charset="0"/>
                <a:cs typeface="Courier New" panose="02070309020205020404" pitchFamily="49" charset="0"/>
              </a:rPr>
              <a:t> /* Chiusura </a:t>
            </a:r>
            <a:r>
              <a:rPr lang="it-IT" sz="1400" b="1" i="1" dirty="0" err="1">
                <a:solidFill>
                  <a:srgbClr val="00B050"/>
                </a:solidFill>
                <a:latin typeface="Courier New" panose="02070309020205020404" pitchFamily="49" charset="0"/>
                <a:cs typeface="Courier New" panose="02070309020205020404" pitchFamily="49" charset="0"/>
              </a:rPr>
              <a:t>socket</a:t>
            </a:r>
            <a:r>
              <a:rPr lang="it-IT" sz="1400" b="1" i="1" dirty="0">
                <a:solidFill>
                  <a:srgbClr val="00B050"/>
                </a:solidFill>
                <a:latin typeface="Courier New" panose="02070309020205020404" pitchFamily="49" charset="0"/>
                <a:cs typeface="Courier New" panose="02070309020205020404" pitchFamily="49" charset="0"/>
              </a:rPr>
              <a:t> in ricezione */</a:t>
            </a:r>
            <a:endParaRPr lang="it-IT" sz="1400" dirty="0">
              <a:latin typeface="Courier New" panose="02070309020205020404" pitchFamily="49" charset="0"/>
              <a:cs typeface="Courier New" panose="02070309020205020404" pitchFamily="49" charset="0"/>
            </a:endParaRPr>
          </a:p>
          <a:p>
            <a:pPr algn="l"/>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close</a:t>
            </a:r>
            <a:r>
              <a:rPr lang="it-IT" sz="1400" dirty="0">
                <a:latin typeface="Courier New" panose="02070309020205020404" pitchFamily="49" charset="0"/>
                <a:cs typeface="Courier New" panose="02070309020205020404" pitchFamily="49" charset="0"/>
              </a:rPr>
              <a:t>(</a:t>
            </a:r>
            <a:r>
              <a:rPr lang="it-IT" sz="1400" dirty="0" err="1">
                <a:latin typeface="Courier New" panose="02070309020205020404" pitchFamily="49" charset="0"/>
                <a:cs typeface="Courier New" panose="02070309020205020404" pitchFamily="49" charset="0"/>
              </a:rPr>
              <a:t>sd</a:t>
            </a:r>
            <a:r>
              <a:rPr lang="it-IT" sz="1400" dirty="0">
                <a:latin typeface="Courier New" panose="02070309020205020404" pitchFamily="49" charset="0"/>
                <a:cs typeface="Courier New" panose="02070309020205020404" pitchFamily="49" charset="0"/>
              </a:rPr>
              <a:t>);</a:t>
            </a:r>
          </a:p>
          <a:p>
            <a:pPr algn="l"/>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printf</a:t>
            </a:r>
            <a:r>
              <a:rPr lang="it-IT" sz="1200" dirty="0">
                <a:latin typeface="Courier New" panose="02070309020205020404" pitchFamily="49" charset="0"/>
                <a:cs typeface="Courier New" panose="02070309020205020404" pitchFamily="49" charset="0"/>
              </a:rPr>
              <a:t>("\n[</a:t>
            </a:r>
            <a:r>
              <a:rPr lang="it-IT" sz="1200" dirty="0" err="1">
                <a:latin typeface="Courier New" panose="02070309020205020404" pitchFamily="49" charset="0"/>
                <a:cs typeface="Courier New" panose="02070309020205020404" pitchFamily="49" charset="0"/>
              </a:rPr>
              <a:t>ClientStream</a:t>
            </a:r>
            <a:r>
              <a:rPr lang="it-IT" sz="1200" dirty="0">
                <a:latin typeface="Courier New" panose="02070309020205020404" pitchFamily="49" charset="0"/>
                <a:cs typeface="Courier New" panose="02070309020205020404" pitchFamily="49" charset="0"/>
              </a:rPr>
              <a:t>] Inserisci </a:t>
            </a:r>
            <a:r>
              <a:rPr lang="it-IT" sz="1200" dirty="0" err="1">
                <a:latin typeface="Courier New" panose="02070309020205020404" pitchFamily="49" charset="0"/>
                <a:cs typeface="Courier New" panose="02070309020205020404" pitchFamily="49" charset="0"/>
              </a:rPr>
              <a:t>nomefile</a:t>
            </a:r>
            <a:r>
              <a:rPr lang="it-IT" sz="1200" dirty="0">
                <a:latin typeface="Courier New" panose="02070309020205020404" pitchFamily="49" charset="0"/>
                <a:cs typeface="Courier New" panose="02070309020205020404" pitchFamily="49" charset="0"/>
              </a:rPr>
              <a:t> remoto, EOF per terminare: \n"</a:t>
            </a:r>
            <a:r>
              <a:rPr lang="it-IT" sz="1400" dirty="0">
                <a:latin typeface="Courier New" panose="02070309020205020404" pitchFamily="49" charset="0"/>
                <a:cs typeface="Courier New" panose="02070309020205020404" pitchFamily="49" charset="0"/>
              </a:rPr>
              <a:t>);</a:t>
            </a:r>
          </a:p>
          <a:p>
            <a:pPr algn="l"/>
            <a:endParaRPr lang="it-IT" sz="1400" dirty="0">
              <a:latin typeface="Courier New" panose="02070309020205020404" pitchFamily="49" charset="0"/>
              <a:cs typeface="Courier New" panose="02070309020205020404" pitchFamily="49" charset="0"/>
            </a:endParaRPr>
          </a:p>
          <a:p>
            <a:pPr algn="l"/>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while</a:t>
            </a:r>
            <a:r>
              <a:rPr lang="it-IT" sz="1400" dirty="0">
                <a:latin typeface="Courier New" panose="02070309020205020404" pitchFamily="49" charset="0"/>
                <a:cs typeface="Courier New" panose="02070309020205020404" pitchFamily="49" charset="0"/>
              </a:rPr>
              <a:t>(</a:t>
            </a:r>
            <a:r>
              <a:rPr lang="it-IT" sz="1400" b="1" dirty="0" err="1">
                <a:latin typeface="Courier New" panose="02070309020205020404" pitchFamily="49" charset="0"/>
                <a:cs typeface="Courier New" panose="02070309020205020404" pitchFamily="49" charset="0"/>
              </a:rPr>
              <a:t>gets</a:t>
            </a:r>
            <a:r>
              <a:rPr lang="it-IT" sz="1400" b="1" dirty="0">
                <a:latin typeface="Courier New" panose="02070309020205020404" pitchFamily="49" charset="0"/>
                <a:cs typeface="Courier New" panose="02070309020205020404" pitchFamily="49" charset="0"/>
              </a:rPr>
              <a:t>(</a:t>
            </a:r>
            <a:r>
              <a:rPr lang="it-IT" sz="1400" b="1" dirty="0" err="1">
                <a:latin typeface="Courier New" panose="02070309020205020404" pitchFamily="49" charset="0"/>
                <a:cs typeface="Courier New" panose="02070309020205020404" pitchFamily="49" charset="0"/>
              </a:rPr>
              <a:t>req.nomeFile</a:t>
            </a:r>
            <a:r>
              <a:rPr lang="it-IT" sz="1400" b="1" dirty="0">
                <a:latin typeface="Courier New" panose="02070309020205020404" pitchFamily="49" charset="0"/>
                <a:cs typeface="Courier New" panose="02070309020205020404" pitchFamily="49" charset="0"/>
              </a:rPr>
              <a:t>)!=NULL </a:t>
            </a:r>
            <a:r>
              <a:rPr lang="it-IT" sz="1400" dirty="0">
                <a:latin typeface="Courier New" panose="02070309020205020404" pitchFamily="49" charset="0"/>
                <a:cs typeface="Courier New" panose="02070309020205020404" pitchFamily="49" charset="0"/>
              </a:rPr>
              <a:t>);</a:t>
            </a:r>
          </a:p>
          <a:p>
            <a:pPr algn="l"/>
            <a:endParaRPr lang="it-IT" sz="1400" dirty="0">
              <a:latin typeface="Courier New" panose="02070309020205020404" pitchFamily="49" charset="0"/>
              <a:cs typeface="Courier New" panose="02070309020205020404" pitchFamily="49" charset="0"/>
            </a:endParaRPr>
          </a:p>
          <a:p>
            <a:r>
              <a:rPr lang="it-IT" sz="1400" b="1" i="1" dirty="0">
                <a:solidFill>
                  <a:srgbClr val="00B050"/>
                </a:solidFill>
                <a:latin typeface="Courier New" panose="02070309020205020404" pitchFamily="49" charset="0"/>
                <a:cs typeface="Courier New" panose="02070309020205020404" pitchFamily="49" charset="0"/>
              </a:rPr>
              <a:t>/* terminazione classe Client stream*/</a:t>
            </a:r>
            <a:endParaRPr lang="it-IT" sz="1400" dirty="0">
              <a:latin typeface="Courier New" panose="02070309020205020404" pitchFamily="49" charset="0"/>
              <a:cs typeface="Courier New" panose="02070309020205020404" pitchFamily="49" charset="0"/>
            </a:endParaRPr>
          </a:p>
        </p:txBody>
      </p:sp>
      <p:sp>
        <p:nvSpPr>
          <p:cNvPr id="13" name="Rettangolo con angoli arrotondati 12">
            <a:extLst>
              <a:ext uri="{FF2B5EF4-FFF2-40B4-BE49-F238E27FC236}">
                <a16:creationId xmlns:a16="http://schemas.microsoft.com/office/drawing/2014/main" id="{FB5B39E2-1C8F-436A-90DA-FE9BE7EDB17D}"/>
              </a:ext>
            </a:extLst>
          </p:cNvPr>
          <p:cNvSpPr/>
          <p:nvPr/>
        </p:nvSpPr>
        <p:spPr>
          <a:xfrm>
            <a:off x="4571999" y="10911460"/>
            <a:ext cx="3926586" cy="2133600"/>
          </a:xfrm>
          <a:prstGeom prst="roundRect">
            <a:avLst/>
          </a:prstGeom>
          <a:solidFill>
            <a:schemeClr val="accent6">
              <a:lumMod val="20000"/>
              <a:lumOff val="80000"/>
            </a:schemeClr>
          </a:solidFill>
          <a:ln w="63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600" dirty="0">
                <a:solidFill>
                  <a:schemeClr val="accent6">
                    <a:lumMod val="50000"/>
                  </a:schemeClr>
                </a:solidFill>
                <a:latin typeface="Arial" panose="020B0604020202020204" pitchFamily="34" charset="0"/>
                <a:cs typeface="Arial" panose="020B0604020202020204" pitchFamily="34" charset="0"/>
              </a:rPr>
              <a:t>Passando 0 ci leghiamo ad un qualsiasi indirizzo libero:</a:t>
            </a:r>
          </a:p>
          <a:p>
            <a:pPr algn="ctr"/>
            <a:r>
              <a:rPr lang="it-IT" sz="1600" dirty="0">
                <a:solidFill>
                  <a:schemeClr val="accent6">
                    <a:lumMod val="50000"/>
                  </a:schemeClr>
                </a:solidFill>
                <a:latin typeface="Arial" panose="020B0604020202020204" pitchFamily="34" charset="0"/>
                <a:cs typeface="Arial" panose="020B0604020202020204" pitchFamily="34" charset="0"/>
              </a:rPr>
              <a:t>Settiamo </a:t>
            </a:r>
            <a:r>
              <a:rPr lang="it-IT" sz="1600" b="1" dirty="0">
                <a:solidFill>
                  <a:schemeClr val="accent6">
                    <a:lumMod val="50000"/>
                  </a:schemeClr>
                </a:solidFill>
                <a:latin typeface="Arial" panose="020B0604020202020204" pitchFamily="34" charset="0"/>
                <a:cs typeface="Arial" panose="020B0604020202020204" pitchFamily="34" charset="0"/>
              </a:rPr>
              <a:t>porta 0 </a:t>
            </a:r>
          </a:p>
          <a:p>
            <a:pPr algn="ctr"/>
            <a:r>
              <a:rPr lang="it-IT" sz="1600" dirty="0">
                <a:solidFill>
                  <a:schemeClr val="accent6">
                    <a:lumMod val="50000"/>
                  </a:schemeClr>
                </a:solidFill>
                <a:latin typeface="Arial" panose="020B0604020202020204" pitchFamily="34" charset="0"/>
                <a:cs typeface="Arial" panose="020B0604020202020204" pitchFamily="34" charset="0"/>
              </a:rPr>
              <a:t>(il Sistema operativo assegnerà al client la prima porta disponibile dopo la prima pagina della memoria)</a:t>
            </a:r>
          </a:p>
        </p:txBody>
      </p:sp>
      <p:sp>
        <p:nvSpPr>
          <p:cNvPr id="14" name="Rettangolo con angoli arrotondati 13">
            <a:extLst>
              <a:ext uri="{FF2B5EF4-FFF2-40B4-BE49-F238E27FC236}">
                <a16:creationId xmlns:a16="http://schemas.microsoft.com/office/drawing/2014/main" id="{81AF25E1-9215-4D65-896B-CA0AFA9605A0}"/>
              </a:ext>
            </a:extLst>
          </p:cNvPr>
          <p:cNvSpPr/>
          <p:nvPr/>
        </p:nvSpPr>
        <p:spPr>
          <a:xfrm>
            <a:off x="3273533" y="21336000"/>
            <a:ext cx="5184667" cy="1066800"/>
          </a:xfrm>
          <a:prstGeom prst="roundRect">
            <a:avLst/>
          </a:prstGeom>
          <a:solidFill>
            <a:schemeClr val="accent6">
              <a:lumMod val="20000"/>
              <a:lumOff val="80000"/>
            </a:schemeClr>
          </a:solidFill>
          <a:ln w="63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600" dirty="0">
                <a:solidFill>
                  <a:schemeClr val="accent6">
                    <a:lumMod val="50000"/>
                  </a:schemeClr>
                </a:solidFill>
                <a:latin typeface="Arial" panose="020B0604020202020204" pitchFamily="34" charset="0"/>
                <a:cs typeface="Arial" panose="020B0604020202020204" pitchFamily="34" charset="0"/>
              </a:rPr>
              <a:t>L’utente fornisce  nome file e numero linea da eliminare</a:t>
            </a:r>
          </a:p>
          <a:p>
            <a:pPr algn="ctr"/>
            <a:r>
              <a:rPr lang="it-IT" sz="1600" dirty="0">
                <a:solidFill>
                  <a:schemeClr val="accent6">
                    <a:lumMod val="50000"/>
                  </a:schemeClr>
                </a:solidFill>
                <a:latin typeface="Arial" panose="020B0604020202020204" pitchFamily="34" charset="0"/>
                <a:cs typeface="Arial" panose="020B0604020202020204" pitchFamily="34" charset="0"/>
              </a:rPr>
              <a:t>Assumiamo che la richiesta avvenga </a:t>
            </a:r>
            <a:r>
              <a:rPr lang="it-IT" sz="1600" b="1" dirty="0">
                <a:solidFill>
                  <a:schemeClr val="accent6">
                    <a:lumMod val="50000"/>
                  </a:schemeClr>
                </a:solidFill>
                <a:latin typeface="Arial" panose="020B0604020202020204" pitchFamily="34" charset="0"/>
                <a:cs typeface="Arial" panose="020B0604020202020204" pitchFamily="34" charset="0"/>
              </a:rPr>
              <a:t>in 2 passaggi diversi</a:t>
            </a:r>
          </a:p>
        </p:txBody>
      </p:sp>
      <p:sp>
        <p:nvSpPr>
          <p:cNvPr id="15" name="Rettangolo con angoli arrotondati 14">
            <a:extLst>
              <a:ext uri="{FF2B5EF4-FFF2-40B4-BE49-F238E27FC236}">
                <a16:creationId xmlns:a16="http://schemas.microsoft.com/office/drawing/2014/main" id="{946767AA-5955-45AF-821D-C2843F0D1A41}"/>
              </a:ext>
            </a:extLst>
          </p:cNvPr>
          <p:cNvSpPr/>
          <p:nvPr/>
        </p:nvSpPr>
        <p:spPr>
          <a:xfrm>
            <a:off x="383515" y="21453969"/>
            <a:ext cx="2730011" cy="1295400"/>
          </a:xfrm>
          <a:prstGeom prst="roundRect">
            <a:avLst/>
          </a:prstGeom>
          <a:solidFill>
            <a:schemeClr val="accent6">
              <a:lumMod val="20000"/>
              <a:lumOff val="80000"/>
            </a:schemeClr>
          </a:solidFill>
          <a:ln w="63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600" dirty="0">
                <a:solidFill>
                  <a:schemeClr val="accent6">
                    <a:lumMod val="50000"/>
                  </a:schemeClr>
                </a:solidFill>
                <a:latin typeface="Arial" panose="020B0604020202020204" pitchFamily="34" charset="0"/>
                <a:cs typeface="Arial" panose="020B0604020202020204" pitchFamily="34" charset="0"/>
              </a:rPr>
              <a:t>La </a:t>
            </a:r>
            <a:r>
              <a:rPr lang="it-IT" sz="1600" dirty="0" err="1">
                <a:solidFill>
                  <a:schemeClr val="accent6">
                    <a:lumMod val="50000"/>
                  </a:schemeClr>
                </a:solidFill>
                <a:latin typeface="Arial" panose="020B0604020202020204" pitchFamily="34" charset="0"/>
                <a:cs typeface="Arial" panose="020B0604020202020204" pitchFamily="34" charset="0"/>
              </a:rPr>
              <a:t>gets</a:t>
            </a:r>
            <a:r>
              <a:rPr lang="it-IT" sz="1600" dirty="0">
                <a:solidFill>
                  <a:schemeClr val="accent6">
                    <a:lumMod val="50000"/>
                  </a:schemeClr>
                </a:solidFill>
                <a:latin typeface="Arial" panose="020B0604020202020204" pitchFamily="34" charset="0"/>
                <a:cs typeface="Arial" panose="020B0604020202020204" pitchFamily="34" charset="0"/>
              </a:rPr>
              <a:t> è sospensiva, prende in input il nome del file passato, se invece viene passato EOF termina</a:t>
            </a:r>
          </a:p>
        </p:txBody>
      </p:sp>
      <p:sp>
        <p:nvSpPr>
          <p:cNvPr id="16" name="Rettangolo con angoli arrotondati 15">
            <a:extLst>
              <a:ext uri="{FF2B5EF4-FFF2-40B4-BE49-F238E27FC236}">
                <a16:creationId xmlns:a16="http://schemas.microsoft.com/office/drawing/2014/main" id="{DC11A7F3-4D91-4DD8-9DB6-EEAEFB2E1FB0}"/>
              </a:ext>
            </a:extLst>
          </p:cNvPr>
          <p:cNvSpPr/>
          <p:nvPr/>
        </p:nvSpPr>
        <p:spPr>
          <a:xfrm>
            <a:off x="2894068" y="24190738"/>
            <a:ext cx="5184667" cy="1066800"/>
          </a:xfrm>
          <a:prstGeom prst="roundRect">
            <a:avLst/>
          </a:prstGeom>
          <a:solidFill>
            <a:schemeClr val="accent6">
              <a:lumMod val="20000"/>
              <a:lumOff val="80000"/>
            </a:schemeClr>
          </a:solidFill>
          <a:ln w="63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600" b="1" i="1" dirty="0" err="1">
                <a:solidFill>
                  <a:schemeClr val="accent6">
                    <a:lumMod val="50000"/>
                  </a:schemeClr>
                </a:solidFill>
                <a:latin typeface="Arial" panose="020B0604020202020204" pitchFamily="34" charset="0"/>
                <a:cs typeface="Arial" panose="020B0604020202020204" pitchFamily="34" charset="0"/>
              </a:rPr>
              <a:t>gets</a:t>
            </a:r>
            <a:r>
              <a:rPr lang="it-IT" sz="1600" dirty="0">
                <a:solidFill>
                  <a:schemeClr val="accent6">
                    <a:lumMod val="50000"/>
                  </a:schemeClr>
                </a:solidFill>
                <a:latin typeface="Arial" panose="020B0604020202020204" pitchFamily="34" charset="0"/>
                <a:cs typeface="Arial" panose="020B0604020202020204" pitchFamily="34" charset="0"/>
              </a:rPr>
              <a:t> acquisisce una stringa da tastiera compresi eventuali spazi e ritorno a capo, occorre </a:t>
            </a:r>
            <a:r>
              <a:rPr lang="it-IT" sz="1600" b="1" dirty="0">
                <a:solidFill>
                  <a:schemeClr val="accent6">
                    <a:lumMod val="50000"/>
                  </a:schemeClr>
                </a:solidFill>
                <a:latin typeface="Arial" panose="020B0604020202020204" pitchFamily="34" charset="0"/>
                <a:cs typeface="Arial" panose="020B0604020202020204" pitchFamily="34" charset="0"/>
              </a:rPr>
              <a:t>fornire il terminatore di stringa </a:t>
            </a:r>
          </a:p>
        </p:txBody>
      </p:sp>
      <p:sp>
        <p:nvSpPr>
          <p:cNvPr id="17" name="Rettangolo con angoli arrotondati 16">
            <a:extLst>
              <a:ext uri="{FF2B5EF4-FFF2-40B4-BE49-F238E27FC236}">
                <a16:creationId xmlns:a16="http://schemas.microsoft.com/office/drawing/2014/main" id="{5CAC3F10-BED6-4C28-93E3-B45D18C25153}"/>
              </a:ext>
            </a:extLst>
          </p:cNvPr>
          <p:cNvSpPr/>
          <p:nvPr/>
        </p:nvSpPr>
        <p:spPr>
          <a:xfrm>
            <a:off x="383515" y="30175200"/>
            <a:ext cx="1902485" cy="1905000"/>
          </a:xfrm>
          <a:prstGeom prst="roundRect">
            <a:avLst/>
          </a:prstGeom>
          <a:solidFill>
            <a:schemeClr val="accent6">
              <a:lumMod val="20000"/>
              <a:lumOff val="80000"/>
            </a:schemeClr>
          </a:solidFill>
          <a:ln w="63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600" i="1" dirty="0">
                <a:solidFill>
                  <a:schemeClr val="accent6">
                    <a:lumMod val="50000"/>
                  </a:schemeClr>
                </a:solidFill>
                <a:latin typeface="Arial" panose="020B0604020202020204" pitchFamily="34" charset="0"/>
                <a:cs typeface="Arial" panose="020B0604020202020204" pitchFamily="34" charset="0"/>
              </a:rPr>
              <a:t>Chiedo all'utente le righe da eliminare:</a:t>
            </a:r>
          </a:p>
          <a:p>
            <a:pPr algn="ctr"/>
            <a:r>
              <a:rPr lang="it-IT" sz="1600" i="1" dirty="0">
                <a:solidFill>
                  <a:schemeClr val="accent6">
                    <a:lumMod val="50000"/>
                  </a:schemeClr>
                </a:solidFill>
                <a:latin typeface="Arial" panose="020B0604020202020204" pitchFamily="34" charset="0"/>
                <a:cs typeface="Arial" panose="020B0604020202020204" pitchFamily="34" charset="0"/>
              </a:rPr>
              <a:t>le righe partono da indice 1</a:t>
            </a:r>
          </a:p>
        </p:txBody>
      </p:sp>
      <p:sp>
        <p:nvSpPr>
          <p:cNvPr id="18" name="Rettangolo con angoli arrotondati 17">
            <a:extLst>
              <a:ext uri="{FF2B5EF4-FFF2-40B4-BE49-F238E27FC236}">
                <a16:creationId xmlns:a16="http://schemas.microsoft.com/office/drawing/2014/main" id="{14098CE2-1CB0-49D7-AD8F-1D0206F28DAF}"/>
              </a:ext>
            </a:extLst>
          </p:cNvPr>
          <p:cNvSpPr/>
          <p:nvPr/>
        </p:nvSpPr>
        <p:spPr>
          <a:xfrm>
            <a:off x="2707537" y="31189742"/>
            <a:ext cx="2505660" cy="1905000"/>
          </a:xfrm>
          <a:prstGeom prst="roundRect">
            <a:avLst/>
          </a:prstGeom>
          <a:solidFill>
            <a:schemeClr val="accent6">
              <a:lumMod val="20000"/>
              <a:lumOff val="80000"/>
            </a:schemeClr>
          </a:solidFill>
          <a:ln w="63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it-IT" sz="1600" dirty="0">
                <a:solidFill>
                  <a:schemeClr val="accent6">
                    <a:lumMod val="50000"/>
                  </a:schemeClr>
                </a:solidFill>
                <a:latin typeface="Arial" panose="020B0604020202020204" pitchFamily="34" charset="0"/>
                <a:cs typeface="Arial" panose="020B0604020202020204" pitchFamily="34" charset="0"/>
              </a:rPr>
              <a:t>Problema nell'implementazione della </a:t>
            </a:r>
            <a:r>
              <a:rPr lang="it-IT" sz="1600" dirty="0" err="1">
                <a:solidFill>
                  <a:schemeClr val="accent6">
                    <a:lumMod val="50000"/>
                  </a:schemeClr>
                </a:solidFill>
                <a:latin typeface="Arial" panose="020B0604020202020204" pitchFamily="34" charset="0"/>
                <a:cs typeface="Arial" panose="020B0604020202020204" pitchFamily="34" charset="0"/>
              </a:rPr>
              <a:t>scanf</a:t>
            </a:r>
            <a:r>
              <a:rPr lang="it-IT" sz="1600" dirty="0">
                <a:solidFill>
                  <a:schemeClr val="accent6">
                    <a:lumMod val="50000"/>
                  </a:schemeClr>
                </a:solidFill>
                <a:latin typeface="Arial" panose="020B0604020202020204" pitchFamily="34" charset="0"/>
                <a:cs typeface="Arial" panose="020B0604020202020204" pitchFamily="34" charset="0"/>
              </a:rPr>
              <a:t>.</a:t>
            </a:r>
          </a:p>
          <a:p>
            <a:pPr algn="l"/>
            <a:r>
              <a:rPr lang="it-IT" sz="1600" dirty="0">
                <a:solidFill>
                  <a:schemeClr val="accent6">
                    <a:lumMod val="50000"/>
                  </a:schemeClr>
                </a:solidFill>
                <a:latin typeface="Arial" panose="020B0604020202020204" pitchFamily="34" charset="0"/>
                <a:cs typeface="Arial" panose="020B0604020202020204" pitchFamily="34" charset="0"/>
              </a:rPr>
              <a:t>Se l'input contiene PRIMA dell'intero altri caratteri</a:t>
            </a:r>
          </a:p>
        </p:txBody>
      </p:sp>
      <p:pic>
        <p:nvPicPr>
          <p:cNvPr id="22" name="Immagine 21" descr="Immagine che contiene testo, cielo&#10;&#10;Descrizione generata automaticamente">
            <a:extLst>
              <a:ext uri="{FF2B5EF4-FFF2-40B4-BE49-F238E27FC236}">
                <a16:creationId xmlns:a16="http://schemas.microsoft.com/office/drawing/2014/main" id="{42A764D3-7C02-43C3-8173-8765FDC56AB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6583" y="3550472"/>
            <a:ext cx="500217" cy="500217"/>
          </a:xfrm>
          <a:prstGeom prst="rect">
            <a:avLst/>
          </a:prstGeom>
        </p:spPr>
      </p:pic>
      <p:pic>
        <p:nvPicPr>
          <p:cNvPr id="19" name="Immagine 18">
            <a:extLst>
              <a:ext uri="{FF2B5EF4-FFF2-40B4-BE49-F238E27FC236}">
                <a16:creationId xmlns:a16="http://schemas.microsoft.com/office/drawing/2014/main" id="{5684CC66-E43E-411A-A7FD-0D2FC668DDF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94374" y="1447800"/>
            <a:ext cx="572426" cy="572426"/>
          </a:xfrm>
          <a:prstGeom prst="rect">
            <a:avLst/>
          </a:prstGeom>
        </p:spPr>
      </p:pic>
      <p:pic>
        <p:nvPicPr>
          <p:cNvPr id="7" name="Immagine 6" descr="Immagine che contiene testo&#10;&#10;Descrizione generata automaticamente">
            <a:extLst>
              <a:ext uri="{FF2B5EF4-FFF2-40B4-BE49-F238E27FC236}">
                <a16:creationId xmlns:a16="http://schemas.microsoft.com/office/drawing/2014/main" id="{1D43C220-617E-4F14-904C-27D5A46E5DC5}"/>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77982" y="4370085"/>
            <a:ext cx="588818" cy="588818"/>
          </a:xfrm>
          <a:prstGeom prst="rect">
            <a:avLst/>
          </a:prstGeom>
        </p:spPr>
      </p:pic>
      <p:pic>
        <p:nvPicPr>
          <p:cNvPr id="20" name="Immagine 19" descr="Immagine che contiene testo&#10;&#10;Descrizione generata automaticamente">
            <a:extLst>
              <a:ext uri="{FF2B5EF4-FFF2-40B4-BE49-F238E27FC236}">
                <a16:creationId xmlns:a16="http://schemas.microsoft.com/office/drawing/2014/main" id="{8E3BAE9A-7557-40D9-A56B-22369C6E7809}"/>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06737" y="2395039"/>
            <a:ext cx="560062" cy="560062"/>
          </a:xfrm>
          <a:prstGeom prst="rect">
            <a:avLst/>
          </a:prstGeom>
        </p:spPr>
      </p:pic>
    </p:spTree>
    <p:extLst>
      <p:ext uri="{BB962C8B-B14F-4D97-AF65-F5344CB8AC3E}">
        <p14:creationId xmlns:p14="http://schemas.microsoft.com/office/powerpoint/2010/main" val="25131833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761872" y="183603"/>
            <a:ext cx="6396990" cy="505908"/>
          </a:xfrm>
          <a:prstGeom prst="rect">
            <a:avLst/>
          </a:prstGeom>
        </p:spPr>
        <p:txBody>
          <a:bodyPr vert="horz" wrap="square" lIns="0" tIns="13335" rIns="0" bIns="0" rtlCol="0" anchor="t">
            <a:spAutoFit/>
          </a:bodyPr>
          <a:lstStyle/>
          <a:p>
            <a:pPr marL="12700" algn="l">
              <a:spcBef>
                <a:spcPts val="105"/>
              </a:spcBef>
            </a:pPr>
            <a:r>
              <a:rPr lang="it-IT" dirty="0" err="1"/>
              <a:t>ServerStream</a:t>
            </a:r>
            <a:r>
              <a:rPr lang="it-IT" dirty="0"/>
              <a:t>:</a:t>
            </a:r>
            <a:endParaRPr lang="en-US" i="1" dirty="0"/>
          </a:p>
        </p:txBody>
      </p:sp>
      <p:sp>
        <p:nvSpPr>
          <p:cNvPr id="5" name="object 5"/>
          <p:cNvSpPr/>
          <p:nvPr/>
        </p:nvSpPr>
        <p:spPr>
          <a:xfrm>
            <a:off x="302514" y="791719"/>
            <a:ext cx="8458200" cy="0"/>
          </a:xfrm>
          <a:custGeom>
            <a:avLst/>
            <a:gdLst/>
            <a:ahLst/>
            <a:cxnLst/>
            <a:rect l="l" t="t" r="r" b="b"/>
            <a:pathLst>
              <a:path w="8458200">
                <a:moveTo>
                  <a:pt x="0" y="0"/>
                </a:moveTo>
                <a:lnTo>
                  <a:pt x="8458200" y="0"/>
                </a:lnTo>
              </a:path>
            </a:pathLst>
          </a:custGeom>
          <a:ln w="28956">
            <a:solidFill>
              <a:srgbClr val="3366CC"/>
            </a:solidFill>
          </a:ln>
        </p:spPr>
        <p:txBody>
          <a:bodyPr wrap="square" lIns="0" tIns="0" rIns="0" bIns="0" rtlCol="0"/>
          <a:lstStyle/>
          <a:p>
            <a:endParaRPr/>
          </a:p>
        </p:txBody>
      </p:sp>
      <p:sp>
        <p:nvSpPr>
          <p:cNvPr id="6" name="object 6"/>
          <p:cNvSpPr txBox="1">
            <a:spLocks noGrp="1"/>
          </p:cNvSpPr>
          <p:nvPr>
            <p:ph type="dt" sz="half" idx="6"/>
          </p:nvPr>
        </p:nvSpPr>
        <p:spPr>
          <a:xfrm>
            <a:off x="618540" y="6433732"/>
            <a:ext cx="1591260" cy="228909"/>
          </a:xfrm>
          <a:prstGeom prst="rect">
            <a:avLst/>
          </a:prstGeom>
        </p:spPr>
        <p:txBody>
          <a:bodyPr vert="horz" wrap="square" lIns="0" tIns="13335" rIns="0" bIns="0" rtlCol="0">
            <a:spAutoFit/>
          </a:bodyPr>
          <a:lstStyle/>
          <a:p>
            <a:pPr marL="12700">
              <a:lnSpc>
                <a:spcPct val="100000"/>
              </a:lnSpc>
              <a:spcBef>
                <a:spcPts val="105"/>
              </a:spcBef>
            </a:pPr>
            <a:r>
              <a:rPr lang="it-IT" dirty="0"/>
              <a:t>2 novembre 2021</a:t>
            </a:r>
          </a:p>
        </p:txBody>
      </p:sp>
      <p:sp>
        <p:nvSpPr>
          <p:cNvPr id="8" name="object 8"/>
          <p:cNvSpPr txBox="1">
            <a:spLocks noGrp="1"/>
          </p:cNvSpPr>
          <p:nvPr>
            <p:ph type="sldNum" sz="quarter" idx="7"/>
          </p:nvPr>
        </p:nvSpPr>
        <p:spPr>
          <a:xfrm>
            <a:off x="7141929" y="6433731"/>
            <a:ext cx="2597784" cy="228909"/>
          </a:xfrm>
          <a:prstGeom prst="rect">
            <a:avLst/>
          </a:prstGeom>
        </p:spPr>
        <p:txBody>
          <a:bodyPr vert="horz" wrap="square" lIns="0" tIns="13335" rIns="0" bIns="0" rtlCol="0">
            <a:spAutoFit/>
          </a:bodyPr>
          <a:lstStyle/>
          <a:p>
            <a:pPr marL="12700">
              <a:lnSpc>
                <a:spcPct val="100000"/>
              </a:lnSpc>
              <a:spcBef>
                <a:spcPts val="105"/>
              </a:spcBef>
            </a:pPr>
            <a:r>
              <a:rPr lang="it-IT" dirty="0"/>
              <a:t>Esercitazione 3</a:t>
            </a:r>
            <a:endParaRPr dirty="0"/>
          </a:p>
        </p:txBody>
      </p:sp>
      <p:sp>
        <p:nvSpPr>
          <p:cNvPr id="9" name="CasellaDiTesto 8">
            <a:extLst>
              <a:ext uri="{FF2B5EF4-FFF2-40B4-BE49-F238E27FC236}">
                <a16:creationId xmlns:a16="http://schemas.microsoft.com/office/drawing/2014/main" id="{0B719C8E-222F-4B12-9EF5-77FBF187966C}"/>
              </a:ext>
            </a:extLst>
          </p:cNvPr>
          <p:cNvSpPr txBox="1"/>
          <p:nvPr/>
        </p:nvSpPr>
        <p:spPr>
          <a:xfrm>
            <a:off x="235526" y="689511"/>
            <a:ext cx="8672945" cy="5693866"/>
          </a:xfrm>
          <a:prstGeom prst="rect">
            <a:avLst/>
          </a:prstGeom>
          <a:solidFill>
            <a:schemeClr val="bg1">
              <a:lumMod val="95000"/>
            </a:schemeClr>
          </a:solidFill>
        </p:spPr>
        <p:txBody>
          <a:bodyPr wrap="square" rtlCol="0">
            <a:spAutoFit/>
          </a:bodyPr>
          <a:lstStyle/>
          <a:p>
            <a:pPr algn="l"/>
            <a:r>
              <a:rPr lang="it-IT" sz="1400" b="1" i="1" dirty="0">
                <a:solidFill>
                  <a:srgbClr val="00B050"/>
                </a:solidFill>
                <a:latin typeface="Courier New" panose="02070309020205020404" pitchFamily="49" charset="0"/>
                <a:cs typeface="Courier New" panose="02070309020205020404" pitchFamily="49" charset="0"/>
              </a:rPr>
              <a:t>/* controllo argomenti, inizializzazione indirizzo server, settaggi </a:t>
            </a:r>
            <a:r>
              <a:rPr lang="it-IT" sz="1400" b="1" i="1" dirty="0" err="1">
                <a:solidFill>
                  <a:srgbClr val="00B050"/>
                </a:solidFill>
                <a:latin typeface="Courier New" panose="02070309020205020404" pitchFamily="49" charset="0"/>
                <a:cs typeface="Courier New" panose="02070309020205020404" pitchFamily="49" charset="0"/>
              </a:rPr>
              <a:t>socket</a:t>
            </a:r>
            <a:r>
              <a:rPr lang="it-IT" sz="1400" b="1" i="1" dirty="0">
                <a:solidFill>
                  <a:srgbClr val="00B050"/>
                </a:solidFill>
                <a:latin typeface="Courier New" panose="02070309020205020404" pitchFamily="49" charset="0"/>
                <a:cs typeface="Courier New" panose="02070309020205020404" pitchFamily="49" charset="0"/>
              </a:rPr>
              <a:t> d'ascolto*/</a:t>
            </a:r>
          </a:p>
          <a:p>
            <a:pPr algn="l"/>
            <a:endParaRPr lang="it-IT" sz="1400" b="1" i="1" dirty="0">
              <a:solidFill>
                <a:srgbClr val="00B050"/>
              </a:solidFill>
              <a:latin typeface="Courier New" panose="02070309020205020404" pitchFamily="49" charset="0"/>
              <a:cs typeface="Courier New" panose="02070309020205020404" pitchFamily="49" charset="0"/>
            </a:endParaRPr>
          </a:p>
          <a:p>
            <a:pPr algn="l"/>
            <a:r>
              <a:rPr lang="it-IT" sz="1400" dirty="0">
                <a:latin typeface="Courier New" panose="02070309020205020404" pitchFamily="49" charset="0"/>
                <a:cs typeface="Courier New" panose="02070309020205020404" pitchFamily="49" charset="0"/>
              </a:rPr>
              <a:t>for(;;){</a:t>
            </a:r>
          </a:p>
          <a:p>
            <a:pPr algn="l"/>
            <a:r>
              <a:rPr lang="it-IT" sz="1400" b="1" i="1" dirty="0">
                <a:solidFill>
                  <a:srgbClr val="00B050"/>
                </a:solidFill>
                <a:latin typeface="Courier New" panose="02070309020205020404" pitchFamily="49" charset="0"/>
                <a:cs typeface="Courier New" panose="02070309020205020404" pitchFamily="49" charset="0"/>
              </a:rPr>
              <a:t>	//settaggio con la </a:t>
            </a:r>
            <a:r>
              <a:rPr lang="it-IT" sz="1400" b="1" i="1" dirty="0" err="1">
                <a:solidFill>
                  <a:srgbClr val="00B050"/>
                </a:solidFill>
                <a:latin typeface="Courier New" panose="02070309020205020404" pitchFamily="49" charset="0"/>
                <a:cs typeface="Courier New" panose="02070309020205020404" pitchFamily="49" charset="0"/>
              </a:rPr>
              <a:t>accept</a:t>
            </a:r>
            <a:endParaRPr lang="it-IT" sz="1400" dirty="0">
              <a:latin typeface="Courier New" panose="02070309020205020404" pitchFamily="49" charset="0"/>
              <a:cs typeface="Courier New" panose="02070309020205020404" pitchFamily="49" charset="0"/>
            </a:endParaRPr>
          </a:p>
          <a:p>
            <a:pPr algn="l"/>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if</a:t>
            </a:r>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fork</a:t>
            </a:r>
            <a:r>
              <a:rPr lang="it-IT" sz="1400" dirty="0">
                <a:latin typeface="Courier New" panose="02070309020205020404" pitchFamily="49" charset="0"/>
                <a:cs typeface="Courier New" panose="02070309020205020404" pitchFamily="49" charset="0"/>
              </a:rPr>
              <a:t>()==0){ </a:t>
            </a:r>
            <a:r>
              <a:rPr lang="it-IT" sz="1400" b="1" i="1" dirty="0">
                <a:solidFill>
                  <a:srgbClr val="00B050"/>
                </a:solidFill>
                <a:latin typeface="Courier New" panose="02070309020205020404" pitchFamily="49" charset="0"/>
                <a:cs typeface="Courier New" panose="02070309020205020404" pitchFamily="49" charset="0"/>
              </a:rPr>
              <a:t>// figlio</a:t>
            </a:r>
          </a:p>
          <a:p>
            <a:pPr algn="l"/>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char</a:t>
            </a:r>
            <a:r>
              <a:rPr lang="it-IT" sz="1400" dirty="0">
                <a:latin typeface="Courier New" panose="02070309020205020404" pitchFamily="49" charset="0"/>
                <a:cs typeface="Courier New" panose="02070309020205020404" pitchFamily="49" charset="0"/>
              </a:rPr>
              <a:t> c; </a:t>
            </a:r>
            <a:r>
              <a:rPr lang="it-IT" sz="1400" dirty="0" err="1">
                <a:latin typeface="Courier New" panose="02070309020205020404" pitchFamily="49" charset="0"/>
                <a:cs typeface="Courier New" panose="02070309020205020404" pitchFamily="49" charset="0"/>
              </a:rPr>
              <a:t>int</a:t>
            </a:r>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nread</a:t>
            </a:r>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riga_corrente</a:t>
            </a:r>
            <a:r>
              <a:rPr lang="it-IT" sz="1400" dirty="0">
                <a:latin typeface="Courier New" panose="02070309020205020404" pitchFamily="49" charset="0"/>
                <a:cs typeface="Courier New" panose="02070309020205020404" pitchFamily="49" charset="0"/>
              </a:rPr>
              <a:t>=1;</a:t>
            </a:r>
          </a:p>
          <a:p>
            <a:pPr algn="l"/>
            <a:endParaRPr lang="it-IT" sz="1400" b="1" i="1" dirty="0">
              <a:solidFill>
                <a:srgbClr val="00B050"/>
              </a:solidFill>
              <a:latin typeface="Courier New" panose="02070309020205020404" pitchFamily="49" charset="0"/>
              <a:cs typeface="Courier New" panose="02070309020205020404" pitchFamily="49" charset="0"/>
            </a:endParaRPr>
          </a:p>
          <a:p>
            <a:pPr algn="l"/>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if</a:t>
            </a:r>
            <a:r>
              <a:rPr lang="it-IT" sz="1400" dirty="0">
                <a:latin typeface="Courier New" panose="02070309020205020404" pitchFamily="49" charset="0"/>
                <a:cs typeface="Courier New" panose="02070309020205020404" pitchFamily="49" charset="0"/>
              </a:rPr>
              <a:t>((</a:t>
            </a:r>
            <a:r>
              <a:rPr lang="it-IT" sz="1400" dirty="0" err="1">
                <a:latin typeface="Courier New" panose="02070309020205020404" pitchFamily="49" charset="0"/>
                <a:cs typeface="Courier New" panose="02070309020205020404" pitchFamily="49" charset="0"/>
              </a:rPr>
              <a:t>nread</a:t>
            </a:r>
            <a:r>
              <a:rPr lang="it-IT" sz="1400" dirty="0">
                <a:latin typeface="Courier New" panose="02070309020205020404" pitchFamily="49" charset="0"/>
                <a:cs typeface="Courier New" panose="02070309020205020404" pitchFamily="49" charset="0"/>
              </a:rPr>
              <a:t>=</a:t>
            </a:r>
            <a:r>
              <a:rPr lang="it-IT" sz="1400" dirty="0" err="1">
                <a:latin typeface="Courier New" panose="02070309020205020404" pitchFamily="49" charset="0"/>
                <a:cs typeface="Courier New" panose="02070309020205020404" pitchFamily="49" charset="0"/>
              </a:rPr>
              <a:t>read</a:t>
            </a:r>
            <a:r>
              <a:rPr lang="it-IT" sz="1400" dirty="0">
                <a:latin typeface="Courier New" panose="02070309020205020404" pitchFamily="49" charset="0"/>
                <a:cs typeface="Courier New" panose="02070309020205020404" pitchFamily="49" charset="0"/>
              </a:rPr>
              <a:t>(</a:t>
            </a:r>
            <a:r>
              <a:rPr lang="it-IT" sz="1400" dirty="0" err="1">
                <a:latin typeface="Courier New" panose="02070309020205020404" pitchFamily="49" charset="0"/>
                <a:cs typeface="Courier New" panose="02070309020205020404" pitchFamily="49" charset="0"/>
              </a:rPr>
              <a:t>conn_sd</a:t>
            </a:r>
            <a:r>
              <a:rPr lang="it-IT" sz="1400" dirty="0">
                <a:latin typeface="Courier New" panose="02070309020205020404" pitchFamily="49" charset="0"/>
                <a:cs typeface="Courier New" panose="02070309020205020404" pitchFamily="49" charset="0"/>
              </a:rPr>
              <a:t>, &amp;</a:t>
            </a:r>
            <a:r>
              <a:rPr lang="it-IT" sz="1400" dirty="0" err="1">
                <a:latin typeface="Courier New" panose="02070309020205020404" pitchFamily="49" charset="0"/>
                <a:cs typeface="Courier New" panose="02070309020205020404" pitchFamily="49" charset="0"/>
              </a:rPr>
              <a:t>req</a:t>
            </a:r>
            <a:r>
              <a:rPr lang="it-IT" sz="1400" dirty="0">
                <a:latin typeface="Courier New" panose="02070309020205020404" pitchFamily="49" charset="0"/>
                <a:cs typeface="Courier New" panose="02070309020205020404" pitchFamily="49" charset="0"/>
              </a:rPr>
              <a:t>-&gt;</a:t>
            </a:r>
            <a:r>
              <a:rPr lang="it-IT" sz="1400" dirty="0" err="1">
                <a:latin typeface="Courier New" panose="02070309020205020404" pitchFamily="49" charset="0"/>
                <a:cs typeface="Courier New" panose="02070309020205020404" pitchFamily="49" charset="0"/>
              </a:rPr>
              <a:t>num_riga,sizeof</a:t>
            </a:r>
            <a:r>
              <a:rPr lang="it-IT" sz="1400" dirty="0">
                <a:latin typeface="Courier New" panose="02070309020205020404" pitchFamily="49" charset="0"/>
                <a:cs typeface="Courier New" panose="02070309020205020404" pitchFamily="49" charset="0"/>
              </a:rPr>
              <a:t>(</a:t>
            </a:r>
            <a:r>
              <a:rPr lang="it-IT" sz="1400" dirty="0" err="1">
                <a:latin typeface="Courier New" panose="02070309020205020404" pitchFamily="49" charset="0"/>
                <a:cs typeface="Courier New" panose="02070309020205020404" pitchFamily="49" charset="0"/>
              </a:rPr>
              <a:t>int</a:t>
            </a:r>
            <a:r>
              <a:rPr lang="it-IT" sz="1400" dirty="0">
                <a:latin typeface="Courier New" panose="02070309020205020404" pitchFamily="49" charset="0"/>
                <a:cs typeface="Courier New" panose="02070309020205020404" pitchFamily="49" charset="0"/>
              </a:rPr>
              <a:t>)))&lt;0){</a:t>
            </a:r>
          </a:p>
          <a:p>
            <a:pPr algn="l"/>
            <a:endParaRPr lang="it-IT" sz="1400" dirty="0">
              <a:latin typeface="Courier New" panose="02070309020205020404" pitchFamily="49" charset="0"/>
              <a:cs typeface="Courier New" panose="02070309020205020404" pitchFamily="49" charset="0"/>
            </a:endParaRPr>
          </a:p>
          <a:p>
            <a:pPr algn="l"/>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while</a:t>
            </a:r>
            <a:r>
              <a:rPr lang="it-IT" sz="1400" dirty="0">
                <a:latin typeface="Courier New" panose="02070309020205020404" pitchFamily="49" charset="0"/>
                <a:cs typeface="Courier New" panose="02070309020205020404" pitchFamily="49" charset="0"/>
              </a:rPr>
              <a:t>((</a:t>
            </a:r>
            <a:r>
              <a:rPr lang="it-IT" sz="1400" dirty="0" err="1">
                <a:latin typeface="Courier New" panose="02070309020205020404" pitchFamily="49" charset="0"/>
                <a:cs typeface="Courier New" panose="02070309020205020404" pitchFamily="49" charset="0"/>
              </a:rPr>
              <a:t>nread</a:t>
            </a:r>
            <a:r>
              <a:rPr lang="it-IT" sz="1400" dirty="0">
                <a:latin typeface="Courier New" panose="02070309020205020404" pitchFamily="49" charset="0"/>
                <a:cs typeface="Courier New" panose="02070309020205020404" pitchFamily="49" charset="0"/>
              </a:rPr>
              <a:t>=</a:t>
            </a:r>
            <a:r>
              <a:rPr lang="it-IT" sz="1400" dirty="0" err="1">
                <a:latin typeface="Courier New" panose="02070309020205020404" pitchFamily="49" charset="0"/>
                <a:cs typeface="Courier New" panose="02070309020205020404" pitchFamily="49" charset="0"/>
              </a:rPr>
              <a:t>read</a:t>
            </a:r>
            <a:r>
              <a:rPr lang="it-IT" sz="1400" dirty="0">
                <a:latin typeface="Courier New" panose="02070309020205020404" pitchFamily="49" charset="0"/>
                <a:cs typeface="Courier New" panose="02070309020205020404" pitchFamily="49" charset="0"/>
              </a:rPr>
              <a:t>(</a:t>
            </a:r>
            <a:r>
              <a:rPr lang="it-IT" sz="1400" dirty="0" err="1">
                <a:latin typeface="Courier New" panose="02070309020205020404" pitchFamily="49" charset="0"/>
                <a:cs typeface="Courier New" panose="02070309020205020404" pitchFamily="49" charset="0"/>
              </a:rPr>
              <a:t>conn_sd</a:t>
            </a:r>
            <a:r>
              <a:rPr lang="it-IT" sz="1400" dirty="0">
                <a:latin typeface="Courier New" panose="02070309020205020404" pitchFamily="49" charset="0"/>
                <a:cs typeface="Courier New" panose="02070309020205020404" pitchFamily="49" charset="0"/>
              </a:rPr>
              <a:t>, &amp;c, </a:t>
            </a:r>
            <a:r>
              <a:rPr lang="it-IT" sz="1400" dirty="0" err="1">
                <a:latin typeface="Courier New" panose="02070309020205020404" pitchFamily="49" charset="0"/>
                <a:cs typeface="Courier New" panose="02070309020205020404" pitchFamily="49" charset="0"/>
              </a:rPr>
              <a:t>sizeof</a:t>
            </a:r>
            <a:r>
              <a:rPr lang="it-IT" sz="1400" dirty="0">
                <a:latin typeface="Courier New" panose="02070309020205020404" pitchFamily="49" charset="0"/>
                <a:cs typeface="Courier New" panose="02070309020205020404" pitchFamily="49" charset="0"/>
              </a:rPr>
              <a:t>(</a:t>
            </a:r>
            <a:r>
              <a:rPr lang="it-IT" sz="1400" dirty="0" err="1">
                <a:latin typeface="Courier New" panose="02070309020205020404" pitchFamily="49" charset="0"/>
                <a:cs typeface="Courier New" panose="02070309020205020404" pitchFamily="49" charset="0"/>
              </a:rPr>
              <a:t>char</a:t>
            </a:r>
            <a:r>
              <a:rPr lang="it-IT" sz="1400" dirty="0">
                <a:latin typeface="Courier New" panose="02070309020205020404" pitchFamily="49" charset="0"/>
                <a:cs typeface="Courier New" panose="02070309020205020404" pitchFamily="49" charset="0"/>
              </a:rPr>
              <a:t>)))){</a:t>
            </a:r>
          </a:p>
          <a:p>
            <a:pPr algn="l"/>
            <a:endParaRPr lang="it-IT" sz="1400" dirty="0">
              <a:latin typeface="Courier New" panose="02070309020205020404" pitchFamily="49" charset="0"/>
              <a:cs typeface="Courier New" panose="02070309020205020404" pitchFamily="49" charset="0"/>
            </a:endParaRPr>
          </a:p>
          <a:p>
            <a:pPr algn="l"/>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if</a:t>
            </a:r>
            <a:r>
              <a:rPr lang="it-IT" sz="1400" dirty="0">
                <a:latin typeface="Courier New" panose="02070309020205020404" pitchFamily="49" charset="0"/>
                <a:cs typeface="Courier New" panose="02070309020205020404" pitchFamily="49" charset="0"/>
              </a:rPr>
              <a:t>(</a:t>
            </a:r>
            <a:r>
              <a:rPr lang="it-IT" sz="1400" dirty="0" err="1">
                <a:latin typeface="Courier New" panose="02070309020205020404" pitchFamily="49" charset="0"/>
                <a:cs typeface="Courier New" panose="02070309020205020404" pitchFamily="49" charset="0"/>
              </a:rPr>
              <a:t>req</a:t>
            </a:r>
            <a:r>
              <a:rPr lang="it-IT" sz="1400" dirty="0">
                <a:latin typeface="Courier New" panose="02070309020205020404" pitchFamily="49" charset="0"/>
                <a:cs typeface="Courier New" panose="02070309020205020404" pitchFamily="49" charset="0"/>
              </a:rPr>
              <a:t>-&gt;</a:t>
            </a:r>
            <a:r>
              <a:rPr lang="it-IT" sz="1400" dirty="0" err="1">
                <a:latin typeface="Courier New" panose="02070309020205020404" pitchFamily="49" charset="0"/>
                <a:cs typeface="Courier New" panose="02070309020205020404" pitchFamily="49" charset="0"/>
              </a:rPr>
              <a:t>num_riga</a:t>
            </a:r>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riga_corrente</a:t>
            </a:r>
            <a:r>
              <a:rPr lang="it-IT" sz="1400" dirty="0">
                <a:latin typeface="Courier New" panose="02070309020205020404" pitchFamily="49" charset="0"/>
                <a:cs typeface="Courier New" panose="02070309020205020404" pitchFamily="49" charset="0"/>
              </a:rPr>
              <a:t>){</a:t>
            </a:r>
          </a:p>
          <a:p>
            <a:pPr algn="l"/>
            <a:endParaRPr lang="it-IT" sz="1400" dirty="0">
              <a:latin typeface="Courier New" panose="02070309020205020404" pitchFamily="49" charset="0"/>
              <a:cs typeface="Courier New" panose="02070309020205020404" pitchFamily="49" charset="0"/>
            </a:endParaRPr>
          </a:p>
          <a:p>
            <a:pPr algn="l"/>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if</a:t>
            </a:r>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write</a:t>
            </a:r>
            <a:r>
              <a:rPr lang="it-IT" sz="1400" dirty="0">
                <a:latin typeface="Courier New" panose="02070309020205020404" pitchFamily="49" charset="0"/>
                <a:cs typeface="Courier New" panose="02070309020205020404" pitchFamily="49" charset="0"/>
              </a:rPr>
              <a:t>(</a:t>
            </a:r>
            <a:r>
              <a:rPr lang="it-IT" sz="1400" dirty="0" err="1">
                <a:latin typeface="Courier New" panose="02070309020205020404" pitchFamily="49" charset="0"/>
                <a:cs typeface="Courier New" panose="02070309020205020404" pitchFamily="49" charset="0"/>
              </a:rPr>
              <a:t>conn_sd</a:t>
            </a:r>
            <a:r>
              <a:rPr lang="it-IT" sz="1400" dirty="0">
                <a:latin typeface="Courier New" panose="02070309020205020404" pitchFamily="49" charset="0"/>
                <a:cs typeface="Courier New" panose="02070309020205020404" pitchFamily="49" charset="0"/>
              </a:rPr>
              <a:t>, &amp;</a:t>
            </a:r>
            <a:r>
              <a:rPr lang="it-IT" sz="1400" dirty="0" err="1">
                <a:latin typeface="Courier New" panose="02070309020205020404" pitchFamily="49" charset="0"/>
                <a:cs typeface="Courier New" panose="02070309020205020404" pitchFamily="49" charset="0"/>
              </a:rPr>
              <a:t>c,sizeof</a:t>
            </a:r>
            <a:r>
              <a:rPr lang="it-IT" sz="1400" dirty="0">
                <a:latin typeface="Courier New" panose="02070309020205020404" pitchFamily="49" charset="0"/>
                <a:cs typeface="Courier New" panose="02070309020205020404" pitchFamily="49" charset="0"/>
              </a:rPr>
              <a:t>(</a:t>
            </a:r>
            <a:r>
              <a:rPr lang="it-IT" sz="1400" dirty="0" err="1">
                <a:latin typeface="Courier New" panose="02070309020205020404" pitchFamily="49" charset="0"/>
                <a:cs typeface="Courier New" panose="02070309020205020404" pitchFamily="49" charset="0"/>
              </a:rPr>
              <a:t>char</a:t>
            </a:r>
            <a:r>
              <a:rPr lang="it-IT" sz="1400" dirty="0">
                <a:latin typeface="Courier New" panose="02070309020205020404" pitchFamily="49" charset="0"/>
                <a:cs typeface="Courier New" panose="02070309020205020404" pitchFamily="49" charset="0"/>
              </a:rPr>
              <a:t>))&lt;0){/*errore*/}</a:t>
            </a:r>
          </a:p>
          <a:p>
            <a:pPr algn="l"/>
            <a:endParaRPr lang="it-IT" sz="1400" dirty="0">
              <a:latin typeface="Courier New" panose="02070309020205020404" pitchFamily="49" charset="0"/>
              <a:cs typeface="Courier New" panose="02070309020205020404" pitchFamily="49" charset="0"/>
            </a:endParaRPr>
          </a:p>
          <a:p>
            <a:pPr algn="l"/>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if</a:t>
            </a:r>
            <a:r>
              <a:rPr lang="it-IT" sz="1400" dirty="0">
                <a:latin typeface="Courier New" panose="02070309020205020404" pitchFamily="49" charset="0"/>
                <a:cs typeface="Courier New" panose="02070309020205020404" pitchFamily="49" charset="0"/>
              </a:rPr>
              <a:t>(c=='\n’) </a:t>
            </a:r>
            <a:r>
              <a:rPr lang="it-IT" sz="1400" dirty="0" err="1">
                <a:latin typeface="Courier New" panose="02070309020205020404" pitchFamily="49" charset="0"/>
                <a:cs typeface="Courier New" panose="02070309020205020404" pitchFamily="49" charset="0"/>
              </a:rPr>
              <a:t>riga_corrente</a:t>
            </a:r>
            <a:r>
              <a:rPr lang="it-IT" sz="1400" dirty="0">
                <a:latin typeface="Courier New" panose="02070309020205020404" pitchFamily="49" charset="0"/>
                <a:cs typeface="Courier New" panose="02070309020205020404" pitchFamily="49" charset="0"/>
              </a:rPr>
              <a:t>++;</a:t>
            </a:r>
          </a:p>
          <a:p>
            <a:r>
              <a:rPr lang="it-IT" sz="1400" dirty="0">
                <a:latin typeface="Courier New" panose="02070309020205020404" pitchFamily="49" charset="0"/>
                <a:cs typeface="Courier New" panose="02070309020205020404" pitchFamily="49" charset="0"/>
              </a:rPr>
              <a:t>			}</a:t>
            </a:r>
            <a:r>
              <a:rPr lang="it-IT" sz="1400" b="1" i="1" dirty="0">
                <a:solidFill>
                  <a:srgbClr val="00B050"/>
                </a:solidFill>
                <a:latin typeface="Courier New" panose="02070309020205020404" pitchFamily="49" charset="0"/>
                <a:cs typeface="Courier New" panose="02070309020205020404" pitchFamily="49" charset="0"/>
              </a:rPr>
              <a:t> //fine </a:t>
            </a:r>
            <a:r>
              <a:rPr lang="it-IT" sz="1400" b="1" i="1" dirty="0" err="1">
                <a:solidFill>
                  <a:srgbClr val="00B050"/>
                </a:solidFill>
                <a:latin typeface="Courier New" panose="02070309020205020404" pitchFamily="49" charset="0"/>
                <a:cs typeface="Courier New" panose="02070309020205020404" pitchFamily="49" charset="0"/>
              </a:rPr>
              <a:t>while</a:t>
            </a:r>
            <a:r>
              <a:rPr lang="it-IT" sz="1400" b="1" i="1" dirty="0">
                <a:solidFill>
                  <a:srgbClr val="00B050"/>
                </a:solidFill>
                <a:latin typeface="Courier New" panose="02070309020205020404" pitchFamily="49" charset="0"/>
                <a:cs typeface="Courier New" panose="02070309020205020404" pitchFamily="49" charset="0"/>
              </a:rPr>
              <a:t> lettura carattere</a:t>
            </a:r>
          </a:p>
          <a:p>
            <a:endParaRPr lang="it-IT" sz="1400" b="1" i="1" dirty="0">
              <a:solidFill>
                <a:srgbClr val="00B050"/>
              </a:solidFill>
              <a:latin typeface="Courier New" panose="02070309020205020404" pitchFamily="49" charset="0"/>
              <a:cs typeface="Courier New" panose="02070309020205020404" pitchFamily="49" charset="0"/>
            </a:endParaRPr>
          </a:p>
          <a:p>
            <a:pPr algn="l"/>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shutdown</a:t>
            </a:r>
            <a:r>
              <a:rPr lang="it-IT" sz="1400" dirty="0">
                <a:latin typeface="Courier New" panose="02070309020205020404" pitchFamily="49" charset="0"/>
                <a:cs typeface="Courier New" panose="02070309020205020404" pitchFamily="49" charset="0"/>
              </a:rPr>
              <a:t>(</a:t>
            </a:r>
            <a:r>
              <a:rPr lang="it-IT" sz="1400" dirty="0" err="1">
                <a:latin typeface="Courier New" panose="02070309020205020404" pitchFamily="49" charset="0"/>
                <a:cs typeface="Courier New" panose="02070309020205020404" pitchFamily="49" charset="0"/>
              </a:rPr>
              <a:t>conn_sd</a:t>
            </a:r>
            <a:r>
              <a:rPr lang="it-IT" sz="1400" dirty="0">
                <a:latin typeface="Courier New" panose="02070309020205020404" pitchFamily="49" charset="0"/>
                <a:cs typeface="Courier New" panose="02070309020205020404" pitchFamily="49" charset="0"/>
              </a:rPr>
              <a:t>, 1</a:t>
            </a:r>
            <a:r>
              <a:rPr lang="it-IT" sz="1400" b="1" i="1" dirty="0">
                <a:solidFill>
                  <a:srgbClr val="00B050"/>
                </a:solidFill>
                <a:latin typeface="Courier New" panose="02070309020205020404" pitchFamily="49" charset="0"/>
                <a:cs typeface="Courier New" panose="02070309020205020404" pitchFamily="49" charset="0"/>
              </a:rPr>
              <a:t>);//chiudo l'output</a:t>
            </a:r>
          </a:p>
          <a:p>
            <a:pPr algn="l"/>
            <a:r>
              <a:rPr lang="it-IT" sz="1400" dirty="0">
                <a:latin typeface="Courier New" panose="02070309020205020404" pitchFamily="49" charset="0"/>
                <a:cs typeface="Courier New" panose="02070309020205020404" pitchFamily="49" charset="0"/>
              </a:rPr>
              <a:t>			exit(EXIT_SUCCESS);</a:t>
            </a:r>
          </a:p>
          <a:p>
            <a:pPr algn="l"/>
            <a:endParaRPr lang="it-IT" sz="1400" dirty="0">
              <a:latin typeface="Courier New" panose="02070309020205020404" pitchFamily="49" charset="0"/>
              <a:cs typeface="Courier New" panose="02070309020205020404" pitchFamily="49" charset="0"/>
            </a:endParaRPr>
          </a:p>
          <a:p>
            <a:pPr algn="l"/>
            <a:r>
              <a:rPr lang="it-IT" sz="1400" dirty="0">
                <a:latin typeface="Courier New" panose="02070309020205020404" pitchFamily="49" charset="0"/>
                <a:cs typeface="Courier New" panose="02070309020205020404" pitchFamily="49" charset="0"/>
              </a:rPr>
              <a:t>		} </a:t>
            </a:r>
            <a:r>
              <a:rPr lang="it-IT" sz="1400" b="1" i="1" dirty="0">
                <a:solidFill>
                  <a:srgbClr val="00B050"/>
                </a:solidFill>
                <a:latin typeface="Courier New" panose="02070309020205020404" pitchFamily="49" charset="0"/>
                <a:cs typeface="Courier New" panose="02070309020205020404" pitchFamily="49" charset="0"/>
              </a:rPr>
              <a:t>//fine figlio!</a:t>
            </a:r>
            <a:endParaRPr lang="it-IT" sz="1400" dirty="0">
              <a:latin typeface="Courier New" panose="02070309020205020404" pitchFamily="49" charset="0"/>
              <a:cs typeface="Courier New" panose="02070309020205020404" pitchFamily="49" charset="0"/>
            </a:endParaRPr>
          </a:p>
          <a:p>
            <a:pPr algn="l"/>
            <a:r>
              <a:rPr lang="it-IT" sz="1400" dirty="0">
                <a:latin typeface="Courier New" panose="02070309020205020404" pitchFamily="49" charset="0"/>
                <a:cs typeface="Courier New" panose="02070309020205020404" pitchFamily="49" charset="0"/>
              </a:rPr>
              <a:t>	} </a:t>
            </a:r>
            <a:r>
              <a:rPr lang="it-IT" sz="1400" b="1" i="1" dirty="0">
                <a:solidFill>
                  <a:srgbClr val="00B050"/>
                </a:solidFill>
                <a:latin typeface="Courier New" panose="02070309020205020404" pitchFamily="49" charset="0"/>
                <a:cs typeface="Courier New" panose="02070309020205020404" pitchFamily="49" charset="0"/>
              </a:rPr>
              <a:t>// fine ciclo for infinito</a:t>
            </a:r>
          </a:p>
          <a:p>
            <a:pPr algn="l"/>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close</a:t>
            </a:r>
            <a:r>
              <a:rPr lang="it-IT" sz="1400" dirty="0">
                <a:latin typeface="Courier New" panose="02070309020205020404" pitchFamily="49" charset="0"/>
                <a:cs typeface="Courier New" panose="02070309020205020404" pitchFamily="49" charset="0"/>
              </a:rPr>
              <a:t>(</a:t>
            </a:r>
            <a:r>
              <a:rPr lang="it-IT" sz="1400" dirty="0" err="1">
                <a:latin typeface="Courier New" panose="02070309020205020404" pitchFamily="49" charset="0"/>
                <a:cs typeface="Courier New" panose="02070309020205020404" pitchFamily="49" charset="0"/>
              </a:rPr>
              <a:t>conn_sd</a:t>
            </a:r>
            <a:r>
              <a:rPr lang="it-IT" sz="1400" dirty="0">
                <a:latin typeface="Courier New" panose="02070309020205020404" pitchFamily="49" charset="0"/>
                <a:cs typeface="Courier New" panose="02070309020205020404" pitchFamily="49" charset="0"/>
              </a:rPr>
              <a:t>);</a:t>
            </a:r>
            <a:r>
              <a:rPr lang="it-IT" sz="1400" b="1" i="1" dirty="0">
                <a:solidFill>
                  <a:srgbClr val="00B050"/>
                </a:solidFill>
                <a:latin typeface="Courier New" panose="02070309020205020404" pitchFamily="49" charset="0"/>
                <a:cs typeface="Courier New" panose="02070309020205020404" pitchFamily="49" charset="0"/>
              </a:rPr>
              <a:t>// padre chiude </a:t>
            </a:r>
            <a:r>
              <a:rPr lang="it-IT" sz="1400" b="1" i="1" dirty="0" err="1">
                <a:solidFill>
                  <a:srgbClr val="00B050"/>
                </a:solidFill>
                <a:latin typeface="Courier New" panose="02070309020205020404" pitchFamily="49" charset="0"/>
                <a:cs typeface="Courier New" panose="02070309020205020404" pitchFamily="49" charset="0"/>
              </a:rPr>
              <a:t>socket</a:t>
            </a:r>
            <a:r>
              <a:rPr lang="it-IT" sz="1400" b="1" i="1" dirty="0">
                <a:solidFill>
                  <a:srgbClr val="00B050"/>
                </a:solidFill>
                <a:latin typeface="Courier New" panose="02070309020205020404" pitchFamily="49" charset="0"/>
                <a:cs typeface="Courier New" panose="02070309020205020404" pitchFamily="49" charset="0"/>
              </a:rPr>
              <a:t> di connessione non di ascolto</a:t>
            </a:r>
          </a:p>
          <a:p>
            <a:pPr algn="l"/>
            <a:r>
              <a:rPr lang="it-IT" sz="1400" dirty="0">
                <a:latin typeface="Courier New" panose="02070309020205020404" pitchFamily="49" charset="0"/>
                <a:cs typeface="Courier New" panose="02070309020205020404" pitchFamily="49" charset="0"/>
              </a:rPr>
              <a:t>}</a:t>
            </a:r>
          </a:p>
        </p:txBody>
      </p:sp>
      <p:sp>
        <p:nvSpPr>
          <p:cNvPr id="11" name="Rettangolo con angoli arrotondati 10">
            <a:extLst>
              <a:ext uri="{FF2B5EF4-FFF2-40B4-BE49-F238E27FC236}">
                <a16:creationId xmlns:a16="http://schemas.microsoft.com/office/drawing/2014/main" id="{D782B036-2CC5-4AA3-8090-8DF37B48B4C0}"/>
              </a:ext>
            </a:extLst>
          </p:cNvPr>
          <p:cNvSpPr/>
          <p:nvPr/>
        </p:nvSpPr>
        <p:spPr>
          <a:xfrm>
            <a:off x="3219157" y="15468600"/>
            <a:ext cx="4913541" cy="1828799"/>
          </a:xfrm>
          <a:prstGeom prst="roundRect">
            <a:avLst/>
          </a:prstGeom>
          <a:solidFill>
            <a:schemeClr val="accent6">
              <a:lumMod val="20000"/>
              <a:lumOff val="80000"/>
            </a:schemeClr>
          </a:solidFill>
          <a:ln w="63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rtl="0">
              <a:spcBef>
                <a:spcPts val="0"/>
              </a:spcBef>
              <a:spcAft>
                <a:spcPts val="0"/>
              </a:spcAft>
            </a:pPr>
            <a:r>
              <a:rPr lang="it-IT" sz="1600" dirty="0">
                <a:solidFill>
                  <a:schemeClr val="accent6">
                    <a:lumMod val="50000"/>
                  </a:schemeClr>
                </a:solidFill>
                <a:latin typeface="Arial" panose="020B0604020202020204" pitchFamily="34" charset="0"/>
                <a:cs typeface="Arial" panose="020B0604020202020204" pitchFamily="34" charset="0"/>
              </a:rPr>
              <a:t>Ci sarà l’indicazione in ADDR_ANY di tutti i clienti </a:t>
            </a:r>
            <a:br>
              <a:rPr lang="it-IT" sz="1600" dirty="0">
                <a:solidFill>
                  <a:schemeClr val="accent6">
                    <a:lumMod val="50000"/>
                  </a:schemeClr>
                </a:solidFill>
                <a:latin typeface="Arial" panose="020B0604020202020204" pitchFamily="34" charset="0"/>
                <a:cs typeface="Arial" panose="020B0604020202020204" pitchFamily="34" charset="0"/>
              </a:rPr>
            </a:br>
            <a:r>
              <a:rPr lang="it-IT" sz="1600" dirty="0">
                <a:solidFill>
                  <a:schemeClr val="accent6">
                    <a:lumMod val="50000"/>
                  </a:schemeClr>
                </a:solidFill>
                <a:latin typeface="Arial" panose="020B0604020202020204" pitchFamily="34" charset="0"/>
                <a:cs typeface="Arial" panose="020B0604020202020204" pitchFamily="34" charset="0"/>
              </a:rPr>
              <a:t>(va già bene per qualsiasi big o </a:t>
            </a:r>
            <a:r>
              <a:rPr lang="it-IT" sz="1600" b="1" i="1" dirty="0" err="1">
                <a:solidFill>
                  <a:schemeClr val="accent6">
                    <a:lumMod val="50000"/>
                  </a:schemeClr>
                </a:solidFill>
                <a:latin typeface="Arial" panose="020B0604020202020204" pitchFamily="34" charset="0"/>
                <a:cs typeface="Arial" panose="020B0604020202020204" pitchFamily="34" charset="0"/>
              </a:rPr>
              <a:t>little</a:t>
            </a:r>
            <a:r>
              <a:rPr lang="it-IT" sz="1600" b="1" i="1" dirty="0">
                <a:solidFill>
                  <a:schemeClr val="accent6">
                    <a:lumMod val="50000"/>
                  </a:schemeClr>
                </a:solidFill>
                <a:latin typeface="Arial" panose="020B0604020202020204" pitchFamily="34" charset="0"/>
                <a:cs typeface="Arial" panose="020B0604020202020204" pitchFamily="34" charset="0"/>
              </a:rPr>
              <a:t> </a:t>
            </a:r>
            <a:r>
              <a:rPr lang="it-IT" sz="1600" b="1" i="1" dirty="0" err="1">
                <a:solidFill>
                  <a:schemeClr val="accent6">
                    <a:lumMod val="50000"/>
                  </a:schemeClr>
                </a:solidFill>
                <a:latin typeface="Arial" panose="020B0604020202020204" pitchFamily="34" charset="0"/>
                <a:cs typeface="Arial" panose="020B0604020202020204" pitchFamily="34" charset="0"/>
              </a:rPr>
              <a:t>indian</a:t>
            </a:r>
            <a:r>
              <a:rPr lang="it-IT" sz="1600" b="1" i="1" dirty="0">
                <a:solidFill>
                  <a:schemeClr val="accent6">
                    <a:lumMod val="50000"/>
                  </a:schemeClr>
                </a:solidFill>
                <a:latin typeface="Arial" panose="020B0604020202020204" pitchFamily="34" charset="0"/>
                <a:cs typeface="Arial" panose="020B0604020202020204" pitchFamily="34" charset="0"/>
              </a:rPr>
              <a:t> </a:t>
            </a:r>
            <a:r>
              <a:rPr lang="it-IT" sz="1600" dirty="0">
                <a:solidFill>
                  <a:schemeClr val="accent6">
                    <a:lumMod val="50000"/>
                  </a:schemeClr>
                </a:solidFill>
                <a:latin typeface="Arial" panose="020B0604020202020204" pitchFamily="34" charset="0"/>
                <a:cs typeface="Arial" panose="020B0604020202020204" pitchFamily="34" charset="0"/>
              </a:rPr>
              <a:t>perché comunque la giriamo è uguale dato che sono tutti 0 o </a:t>
            </a:r>
            <a:r>
              <a:rPr lang="it-IT" sz="1600" dirty="0" err="1">
                <a:solidFill>
                  <a:schemeClr val="accent6">
                    <a:lumMod val="50000"/>
                  </a:schemeClr>
                </a:solidFill>
                <a:latin typeface="Arial" panose="020B0604020202020204" pitchFamily="34" charset="0"/>
                <a:cs typeface="Arial" panose="020B0604020202020204" pitchFamily="34" charset="0"/>
              </a:rPr>
              <a:t>tuitti</a:t>
            </a:r>
            <a:r>
              <a:rPr lang="it-IT" sz="1600" dirty="0">
                <a:solidFill>
                  <a:schemeClr val="accent6">
                    <a:lumMod val="50000"/>
                  </a:schemeClr>
                </a:solidFill>
                <a:latin typeface="Arial" panose="020B0604020202020204" pitchFamily="34" charset="0"/>
                <a:cs typeface="Arial" panose="020B0604020202020204" pitchFamily="34" charset="0"/>
              </a:rPr>
              <a:t> 1)</a:t>
            </a:r>
          </a:p>
        </p:txBody>
      </p:sp>
      <p:sp>
        <p:nvSpPr>
          <p:cNvPr id="13" name="Rettangolo con angoli arrotondati 12">
            <a:extLst>
              <a:ext uri="{FF2B5EF4-FFF2-40B4-BE49-F238E27FC236}">
                <a16:creationId xmlns:a16="http://schemas.microsoft.com/office/drawing/2014/main" id="{69D0DDA9-660B-4FAD-B8EE-D4D81E5D50E3}"/>
              </a:ext>
            </a:extLst>
          </p:cNvPr>
          <p:cNvSpPr/>
          <p:nvPr/>
        </p:nvSpPr>
        <p:spPr>
          <a:xfrm>
            <a:off x="3620425" y="22021800"/>
            <a:ext cx="3048000" cy="1080652"/>
          </a:xfrm>
          <a:prstGeom prst="roundRect">
            <a:avLst/>
          </a:prstGeom>
          <a:solidFill>
            <a:schemeClr val="accent6">
              <a:lumMod val="20000"/>
              <a:lumOff val="80000"/>
            </a:schemeClr>
          </a:solidFill>
          <a:ln w="63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rtl="0">
              <a:spcBef>
                <a:spcPts val="0"/>
              </a:spcBef>
              <a:spcAft>
                <a:spcPts val="0"/>
              </a:spcAft>
            </a:pPr>
            <a:r>
              <a:rPr lang="it-IT" sz="1600" dirty="0">
                <a:solidFill>
                  <a:schemeClr val="accent6">
                    <a:lumMod val="50000"/>
                  </a:schemeClr>
                </a:solidFill>
                <a:latin typeface="Arial" panose="020B0604020202020204" pitchFamily="34" charset="0"/>
                <a:cs typeface="Arial" panose="020B0604020202020204" pitchFamily="34" charset="0"/>
              </a:rPr>
              <a:t>AGGANCIO GESTORE PER EVITARE FIGLI ZOMBIE</a:t>
            </a:r>
          </a:p>
        </p:txBody>
      </p:sp>
      <p:sp>
        <p:nvSpPr>
          <p:cNvPr id="15" name="Rettangolo con angoli arrotondati 14">
            <a:extLst>
              <a:ext uri="{FF2B5EF4-FFF2-40B4-BE49-F238E27FC236}">
                <a16:creationId xmlns:a16="http://schemas.microsoft.com/office/drawing/2014/main" id="{8C261820-B39B-48C4-95EC-719F8B7BBF47}"/>
              </a:ext>
            </a:extLst>
          </p:cNvPr>
          <p:cNvSpPr/>
          <p:nvPr/>
        </p:nvSpPr>
        <p:spPr>
          <a:xfrm>
            <a:off x="4803589" y="25353821"/>
            <a:ext cx="3200400" cy="1219200"/>
          </a:xfrm>
          <a:prstGeom prst="roundRect">
            <a:avLst/>
          </a:prstGeom>
          <a:solidFill>
            <a:schemeClr val="accent6">
              <a:lumMod val="20000"/>
              <a:lumOff val="80000"/>
            </a:schemeClr>
          </a:solidFill>
          <a:ln w="63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it-IT" sz="1600" dirty="0">
                <a:solidFill>
                  <a:schemeClr val="accent6">
                    <a:lumMod val="50000"/>
                  </a:schemeClr>
                </a:solidFill>
                <a:latin typeface="Arial" panose="020B0604020202020204" pitchFamily="34" charset="0"/>
                <a:cs typeface="Arial" panose="020B0604020202020204" pitchFamily="34" charset="0"/>
              </a:rPr>
              <a:t>La </a:t>
            </a:r>
            <a:r>
              <a:rPr lang="it-IT" sz="1600" b="1" i="1" dirty="0" err="1">
                <a:solidFill>
                  <a:schemeClr val="accent6">
                    <a:lumMod val="50000"/>
                  </a:schemeClr>
                </a:solidFill>
                <a:latin typeface="Arial" panose="020B0604020202020204" pitchFamily="34" charset="0"/>
                <a:cs typeface="Arial" panose="020B0604020202020204" pitchFamily="34" charset="0"/>
              </a:rPr>
              <a:t>accept</a:t>
            </a:r>
            <a:r>
              <a:rPr lang="it-IT" sz="1600" dirty="0">
                <a:solidFill>
                  <a:schemeClr val="accent6">
                    <a:lumMod val="50000"/>
                  </a:schemeClr>
                </a:solidFill>
                <a:latin typeface="Arial" panose="020B0604020202020204" pitchFamily="34" charset="0"/>
                <a:cs typeface="Arial" panose="020B0604020202020204" pitchFamily="34" charset="0"/>
              </a:rPr>
              <a:t> </a:t>
            </a:r>
            <a:r>
              <a:rPr lang="it-IT" sz="1600" dirty="0" err="1">
                <a:solidFill>
                  <a:schemeClr val="accent6">
                    <a:lumMod val="50000"/>
                  </a:schemeClr>
                </a:solidFill>
                <a:latin typeface="Arial" panose="020B0604020202020204" pitchFamily="34" charset="0"/>
                <a:cs typeface="Arial" panose="020B0604020202020204" pitchFamily="34" charset="0"/>
              </a:rPr>
              <a:t>puo'</a:t>
            </a:r>
            <a:r>
              <a:rPr lang="it-IT" sz="1600" dirty="0">
                <a:solidFill>
                  <a:schemeClr val="accent6">
                    <a:lumMod val="50000"/>
                  </a:schemeClr>
                </a:solidFill>
                <a:latin typeface="Arial" panose="020B0604020202020204" pitchFamily="34" charset="0"/>
                <a:cs typeface="Arial" panose="020B0604020202020204" pitchFamily="34" charset="0"/>
              </a:rPr>
              <a:t> essere </a:t>
            </a:r>
            <a:r>
              <a:rPr lang="it-IT" sz="1600" b="1" i="1" dirty="0">
                <a:solidFill>
                  <a:schemeClr val="accent6">
                    <a:lumMod val="50000"/>
                  </a:schemeClr>
                </a:solidFill>
                <a:latin typeface="Arial" panose="020B0604020202020204" pitchFamily="34" charset="0"/>
                <a:cs typeface="Arial" panose="020B0604020202020204" pitchFamily="34" charset="0"/>
              </a:rPr>
              <a:t>interrotta</a:t>
            </a:r>
            <a:r>
              <a:rPr lang="it-IT" sz="1600" dirty="0">
                <a:solidFill>
                  <a:schemeClr val="accent6">
                    <a:lumMod val="50000"/>
                  </a:schemeClr>
                </a:solidFill>
                <a:latin typeface="Arial" panose="020B0604020202020204" pitchFamily="34" charset="0"/>
                <a:cs typeface="Arial" panose="020B0604020202020204" pitchFamily="34" charset="0"/>
              </a:rPr>
              <a:t> dai segnali inviati dai figli alla loro terminazione. Tale situazione va gestita opportunamente</a:t>
            </a:r>
          </a:p>
        </p:txBody>
      </p:sp>
      <p:sp>
        <p:nvSpPr>
          <p:cNvPr id="16" name="Rettangolo con angoli arrotondati 15">
            <a:extLst>
              <a:ext uri="{FF2B5EF4-FFF2-40B4-BE49-F238E27FC236}">
                <a16:creationId xmlns:a16="http://schemas.microsoft.com/office/drawing/2014/main" id="{2A75C5A5-2FAD-4D2B-9F44-8ECDED60541E}"/>
              </a:ext>
            </a:extLst>
          </p:cNvPr>
          <p:cNvSpPr/>
          <p:nvPr/>
        </p:nvSpPr>
        <p:spPr>
          <a:xfrm>
            <a:off x="930812" y="34899600"/>
            <a:ext cx="1854496" cy="1447800"/>
          </a:xfrm>
          <a:prstGeom prst="roundRect">
            <a:avLst/>
          </a:prstGeom>
          <a:solidFill>
            <a:schemeClr val="accent6">
              <a:lumMod val="20000"/>
              <a:lumOff val="80000"/>
            </a:schemeClr>
          </a:solidFill>
          <a:ln w="63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it-IT" sz="1600" dirty="0">
                <a:solidFill>
                  <a:schemeClr val="accent6">
                    <a:lumMod val="50000"/>
                  </a:schemeClr>
                </a:solidFill>
                <a:latin typeface="Arial" panose="020B0604020202020204" pitchFamily="34" charset="0"/>
                <a:cs typeface="Arial" panose="020B0604020202020204" pitchFamily="34" charset="0"/>
              </a:rPr>
              <a:t>Leggo carattere a carattere perché cerco '\n'</a:t>
            </a:r>
          </a:p>
        </p:txBody>
      </p:sp>
      <p:pic>
        <p:nvPicPr>
          <p:cNvPr id="14" name="Immagine 13">
            <a:extLst>
              <a:ext uri="{FF2B5EF4-FFF2-40B4-BE49-F238E27FC236}">
                <a16:creationId xmlns:a16="http://schemas.microsoft.com/office/drawing/2014/main" id="{8A2199ED-1347-4589-963F-8B9112352EF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63994" y="3689022"/>
            <a:ext cx="685800" cy="685800"/>
          </a:xfrm>
          <a:prstGeom prst="rect">
            <a:avLst/>
          </a:prstGeom>
        </p:spPr>
      </p:pic>
      <p:pic>
        <p:nvPicPr>
          <p:cNvPr id="17" name="Immagine 16" descr="Immagine che contiene testo, cielo&#10;&#10;Descrizione generata automaticamente">
            <a:extLst>
              <a:ext uri="{FF2B5EF4-FFF2-40B4-BE49-F238E27FC236}">
                <a16:creationId xmlns:a16="http://schemas.microsoft.com/office/drawing/2014/main" id="{A89B72EE-4DE5-46E9-9479-9CB01706125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910168" y="2868358"/>
            <a:ext cx="572426" cy="572426"/>
          </a:xfrm>
          <a:prstGeom prst="rect">
            <a:avLst/>
          </a:prstGeom>
        </p:spPr>
      </p:pic>
      <p:pic>
        <p:nvPicPr>
          <p:cNvPr id="18" name="Immagine 17">
            <a:extLst>
              <a:ext uri="{FF2B5EF4-FFF2-40B4-BE49-F238E27FC236}">
                <a16:creationId xmlns:a16="http://schemas.microsoft.com/office/drawing/2014/main" id="{3D8FB188-ACDE-42FE-A6AA-88E4063C8C1B}"/>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11864" y="1821423"/>
            <a:ext cx="837895" cy="837895"/>
          </a:xfrm>
          <a:prstGeom prst="rect">
            <a:avLst/>
          </a:prstGeom>
        </p:spPr>
      </p:pic>
    </p:spTree>
    <p:extLst>
      <p:ext uri="{BB962C8B-B14F-4D97-AF65-F5344CB8AC3E}">
        <p14:creationId xmlns:p14="http://schemas.microsoft.com/office/powerpoint/2010/main" val="41923000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784B252-D16C-4E1E-8162-13EF7C63EEDC}"/>
              </a:ext>
            </a:extLst>
          </p:cNvPr>
          <p:cNvSpPr>
            <a:spLocks noGrp="1"/>
          </p:cNvSpPr>
          <p:nvPr>
            <p:ph type="title"/>
          </p:nvPr>
        </p:nvSpPr>
        <p:spPr>
          <a:xfrm>
            <a:off x="533400" y="588340"/>
            <a:ext cx="7127874" cy="492443"/>
          </a:xfrm>
        </p:spPr>
        <p:txBody>
          <a:bodyPr/>
          <a:lstStyle/>
          <a:p>
            <a:pPr algn="l"/>
            <a:r>
              <a:rPr lang="it-IT" dirty="0"/>
              <a:t>Esempio di esecuzione stream</a:t>
            </a:r>
          </a:p>
        </p:txBody>
      </p:sp>
      <p:sp>
        <p:nvSpPr>
          <p:cNvPr id="3" name="Segnaposto testo 2">
            <a:extLst>
              <a:ext uri="{FF2B5EF4-FFF2-40B4-BE49-F238E27FC236}">
                <a16:creationId xmlns:a16="http://schemas.microsoft.com/office/drawing/2014/main" id="{1B0B4896-DA87-4BB1-91F6-AE5D8EE393F2}"/>
              </a:ext>
            </a:extLst>
          </p:cNvPr>
          <p:cNvSpPr>
            <a:spLocks noGrp="1"/>
          </p:cNvSpPr>
          <p:nvPr>
            <p:ph type="body" idx="1"/>
          </p:nvPr>
        </p:nvSpPr>
        <p:spPr>
          <a:xfrm>
            <a:off x="214172" y="1305890"/>
            <a:ext cx="8715654" cy="615553"/>
          </a:xfrm>
        </p:spPr>
        <p:txBody>
          <a:bodyPr/>
          <a:lstStyle/>
          <a:p>
            <a:endParaRPr lang="it-IT" dirty="0"/>
          </a:p>
          <a:p>
            <a:endParaRPr lang="it-IT" dirty="0"/>
          </a:p>
        </p:txBody>
      </p:sp>
      <p:sp>
        <p:nvSpPr>
          <p:cNvPr id="4" name="Segnaposto piè di pagina 3">
            <a:extLst>
              <a:ext uri="{FF2B5EF4-FFF2-40B4-BE49-F238E27FC236}">
                <a16:creationId xmlns:a16="http://schemas.microsoft.com/office/drawing/2014/main" id="{622F9E38-7305-4684-B8EC-C5729F750BE7}"/>
              </a:ext>
            </a:extLst>
          </p:cNvPr>
          <p:cNvSpPr>
            <a:spLocks noGrp="1"/>
          </p:cNvSpPr>
          <p:nvPr>
            <p:ph type="ftr" sz="quarter" idx="5"/>
          </p:nvPr>
        </p:nvSpPr>
        <p:spPr>
          <a:xfrm>
            <a:off x="3960367" y="6433732"/>
            <a:ext cx="1239520" cy="215444"/>
          </a:xfrm>
        </p:spPr>
        <p:txBody>
          <a:bodyPr/>
          <a:lstStyle/>
          <a:p>
            <a:pPr marL="12700">
              <a:lnSpc>
                <a:spcPct val="100000"/>
              </a:lnSpc>
              <a:spcBef>
                <a:spcPts val="105"/>
              </a:spcBef>
            </a:pPr>
            <a:endParaRPr lang="it-IT" spc="-5" dirty="0"/>
          </a:p>
        </p:txBody>
      </p:sp>
      <p:sp>
        <p:nvSpPr>
          <p:cNvPr id="5" name="Segnaposto data 4">
            <a:extLst>
              <a:ext uri="{FF2B5EF4-FFF2-40B4-BE49-F238E27FC236}">
                <a16:creationId xmlns:a16="http://schemas.microsoft.com/office/drawing/2014/main" id="{5260632C-7E6E-4CEB-94E5-52C01670CC64}"/>
              </a:ext>
            </a:extLst>
          </p:cNvPr>
          <p:cNvSpPr>
            <a:spLocks noGrp="1"/>
          </p:cNvSpPr>
          <p:nvPr>
            <p:ph type="dt" sz="half" idx="6"/>
          </p:nvPr>
        </p:nvSpPr>
        <p:spPr>
          <a:xfrm>
            <a:off x="618540" y="6433732"/>
            <a:ext cx="1591260" cy="215444"/>
          </a:xfrm>
        </p:spPr>
        <p:txBody>
          <a:bodyPr/>
          <a:lstStyle/>
          <a:p>
            <a:pPr marL="12700">
              <a:lnSpc>
                <a:spcPct val="100000"/>
              </a:lnSpc>
              <a:spcBef>
                <a:spcPts val="105"/>
              </a:spcBef>
            </a:pPr>
            <a:r>
              <a:rPr lang="it-IT" dirty="0"/>
              <a:t>2 novembre 2021</a:t>
            </a:r>
          </a:p>
        </p:txBody>
      </p:sp>
      <p:sp>
        <p:nvSpPr>
          <p:cNvPr id="6" name="Segnaposto numero diapositiva 5">
            <a:extLst>
              <a:ext uri="{FF2B5EF4-FFF2-40B4-BE49-F238E27FC236}">
                <a16:creationId xmlns:a16="http://schemas.microsoft.com/office/drawing/2014/main" id="{27564370-BA07-4E90-B3D4-FC6BDEBB3F87}"/>
              </a:ext>
            </a:extLst>
          </p:cNvPr>
          <p:cNvSpPr>
            <a:spLocks noGrp="1"/>
          </p:cNvSpPr>
          <p:nvPr>
            <p:ph type="sldNum" sz="quarter" idx="7"/>
          </p:nvPr>
        </p:nvSpPr>
        <p:spPr>
          <a:xfrm>
            <a:off x="6172200" y="6414289"/>
            <a:ext cx="2597784" cy="443711"/>
          </a:xfrm>
        </p:spPr>
        <p:txBody>
          <a:bodyPr/>
          <a:lstStyle/>
          <a:p>
            <a:pPr marL="12700" algn="r">
              <a:spcBef>
                <a:spcPts val="105"/>
              </a:spcBef>
            </a:pPr>
            <a:r>
              <a:rPr lang="it-IT" dirty="0"/>
              <a:t>Esercitazione 3</a:t>
            </a:r>
          </a:p>
          <a:p>
            <a:pPr marL="12700">
              <a:lnSpc>
                <a:spcPct val="100000"/>
              </a:lnSpc>
              <a:spcBef>
                <a:spcPts val="105"/>
              </a:spcBef>
            </a:pPr>
            <a:endParaRPr lang="it-IT" dirty="0"/>
          </a:p>
        </p:txBody>
      </p:sp>
      <p:pic>
        <p:nvPicPr>
          <p:cNvPr id="8" name="Immagine 7">
            <a:extLst>
              <a:ext uri="{FF2B5EF4-FFF2-40B4-BE49-F238E27FC236}">
                <a16:creationId xmlns:a16="http://schemas.microsoft.com/office/drawing/2014/main" id="{DD96FE44-4B2A-4E13-8DCD-516E786A16D8}"/>
              </a:ext>
            </a:extLst>
          </p:cNvPr>
          <p:cNvPicPr>
            <a:picLocks noChangeAspect="1"/>
          </p:cNvPicPr>
          <p:nvPr/>
        </p:nvPicPr>
        <p:blipFill>
          <a:blip r:embed="rId3"/>
          <a:stretch>
            <a:fillRect/>
          </a:stretch>
        </p:blipFill>
        <p:spPr>
          <a:xfrm>
            <a:off x="1320990" y="1427179"/>
            <a:ext cx="6518274" cy="2638119"/>
          </a:xfrm>
          <a:prstGeom prst="rect">
            <a:avLst/>
          </a:prstGeom>
        </p:spPr>
      </p:pic>
      <p:pic>
        <p:nvPicPr>
          <p:cNvPr id="10" name="Immagine 9">
            <a:extLst>
              <a:ext uri="{FF2B5EF4-FFF2-40B4-BE49-F238E27FC236}">
                <a16:creationId xmlns:a16="http://schemas.microsoft.com/office/drawing/2014/main" id="{3B8DD436-EF52-4D8B-99CF-81D03FDDC132}"/>
              </a:ext>
            </a:extLst>
          </p:cNvPr>
          <p:cNvPicPr>
            <a:picLocks noChangeAspect="1"/>
          </p:cNvPicPr>
          <p:nvPr/>
        </p:nvPicPr>
        <p:blipFill>
          <a:blip r:embed="rId4"/>
          <a:stretch>
            <a:fillRect/>
          </a:stretch>
        </p:blipFill>
        <p:spPr>
          <a:xfrm>
            <a:off x="838200" y="4155219"/>
            <a:ext cx="7687260" cy="1860679"/>
          </a:xfrm>
          <a:prstGeom prst="rect">
            <a:avLst/>
          </a:prstGeom>
        </p:spPr>
      </p:pic>
    </p:spTree>
    <p:extLst>
      <p:ext uri="{BB962C8B-B14F-4D97-AF65-F5344CB8AC3E}">
        <p14:creationId xmlns:p14="http://schemas.microsoft.com/office/powerpoint/2010/main" val="29120425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0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1814</TotalTime>
  <Words>2667</Words>
  <Application>Microsoft Office PowerPoint</Application>
  <PresentationFormat>Presentazione su schermo (4:3)</PresentationFormat>
  <Paragraphs>237</Paragraphs>
  <Slides>10</Slides>
  <Notes>8</Notes>
  <HiddenSlides>0</HiddenSlides>
  <MMClips>0</MMClips>
  <ScaleCrop>false</ScaleCrop>
  <HeadingPairs>
    <vt:vector size="6" baseType="variant">
      <vt:variant>
        <vt:lpstr>Caratteri utilizzati</vt:lpstr>
      </vt:variant>
      <vt:variant>
        <vt:i4>7</vt:i4>
      </vt:variant>
      <vt:variant>
        <vt:lpstr>Tema</vt:lpstr>
      </vt:variant>
      <vt:variant>
        <vt:i4>1</vt:i4>
      </vt:variant>
      <vt:variant>
        <vt:lpstr>Titoli diapositive</vt:lpstr>
      </vt:variant>
      <vt:variant>
        <vt:i4>10</vt:i4>
      </vt:variant>
    </vt:vector>
  </HeadingPairs>
  <TitlesOfParts>
    <vt:vector size="18" baseType="lpstr">
      <vt:lpstr>Arial</vt:lpstr>
      <vt:lpstr>Arial</vt:lpstr>
      <vt:lpstr>Arial MT</vt:lpstr>
      <vt:lpstr>Arial Nova Cond</vt:lpstr>
      <vt:lpstr>Calibri</vt:lpstr>
      <vt:lpstr>Courier New</vt:lpstr>
      <vt:lpstr>Tahoma</vt:lpstr>
      <vt:lpstr>Office Theme</vt:lpstr>
      <vt:lpstr>Presentazione dell’esercitazione 3</vt:lpstr>
      <vt:lpstr>Obiettivi</vt:lpstr>
      <vt:lpstr>ClientDatagram:</vt:lpstr>
      <vt:lpstr>ServerDatagram</vt:lpstr>
      <vt:lpstr>Esempio di esecuzione datagram</vt:lpstr>
      <vt:lpstr>  ClientStream</vt:lpstr>
      <vt:lpstr>  ClientStream</vt:lpstr>
      <vt:lpstr>ServerStream:</vt:lpstr>
      <vt:lpstr>Esempio di esecuzione stream</vt:lpstr>
      <vt:lpstr>Conclusioni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Reti LS</dc:title>
  <dc:creator>Antonio Corradi</dc:creator>
  <cp:lastModifiedBy>Caterina Leonelli - caterina.leonelli2@studio.unibo.it</cp:lastModifiedBy>
  <cp:revision>195</cp:revision>
  <cp:lastPrinted>2021-10-11T21:19:59Z</cp:lastPrinted>
  <dcterms:created xsi:type="dcterms:W3CDTF">2021-10-09T11:01:11Z</dcterms:created>
  <dcterms:modified xsi:type="dcterms:W3CDTF">2021-11-02T16:19:32Z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2021-09-07T00:00:00Z</vt:filetime>
  </property>
  <property fmtid="{D5CDD505-2E9C-101B-9397-08002B2CF9AE}" pid="3" name="Creator">
    <vt:lpwstr>Microsoft® PowerPoint® 2016</vt:lpwstr>
  </property>
  <property fmtid="{D5CDD505-2E9C-101B-9397-08002B2CF9AE}" pid="4" name="LastSaved">
    <vt:filetime>2021-10-09T00:00:00Z</vt:filetime>
  </property>
</Properties>
</file>