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A5C01F-4453-4990-A925-37DB377E63C2}">
  <a:tblStyle styleId="{3AA5C01F-4453-4990-A925-37DB377E63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C5AA5F8-EC7A-4AFF-ACD2-39016A46B4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c4ea08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c4ea08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layer because two layers not giving better results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1ba77b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1ba77b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ba77b7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ba77b7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1ba77b7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1ba77b7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c4ea08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c4ea08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c4ea08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c4ea08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c4ea08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c4ea08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ba77b7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ba77b7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ca15f4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ca15f4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c4ea08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c4ea08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c4ea0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c4ea0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ca15f47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ca15f47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9c4ea08e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9c4ea08e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ba77b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ba77b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1ba77b7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1ba77b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c4ea08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c4ea08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1ba77b7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1ba77b7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1ba77b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1ba77b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c4ea08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c4ea08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1ba77b7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1ba77b7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3125" y="1279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Petfinder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Tianxing Liang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Guiran Niu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Zhongchuan Xiao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Jiajie Tang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Tianjie Xu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150" y="1030163"/>
            <a:ext cx="3763150" cy="25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775" y="13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663" y="674150"/>
            <a:ext cx="49244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65525" y="1557350"/>
            <a:ext cx="38817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</a:t>
            </a:r>
            <a:r>
              <a:rPr lang="en" sz="1800"/>
              <a:t> hidden 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high computational power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insights to the relationship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800"/>
              <a:t>0.7402713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variables does not always increase the accuracy;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does not help;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 numerical variables to categorical variables increase a little in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547100" y="26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{3AA5C01F-4453-4990-A925-37DB377E63C2}</a:tableStyleId>
              </a:tblPr>
              <a:tblGrid>
                <a:gridCol w="1409700"/>
                <a:gridCol w="838200"/>
                <a:gridCol w="847725"/>
                <a:gridCol w="847725"/>
                <a:gridCol w="847725"/>
                <a:gridCol w="847725"/>
                <a:gridCol w="847725"/>
                <a:gridCol w="857250"/>
              </a:tblGrid>
              <a:tr h="40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</a:t>
                      </a: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0.7069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0.7091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0.6891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Accuracy(Binned)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0.3407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0.7147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0.6731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 Model vs Tree and Ensemble Method</a:t>
            </a:r>
            <a:endParaRPr sz="2400"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812025" y="14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{7C5AA5F8-EC7A-4AFF-ACD2-39016A46B427}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LGM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 &amp; 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</a:t>
                      </a:r>
                      <a:r>
                        <a:rPr lang="en"/>
                        <a:t>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 from step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steps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Increasing from step 2 to step 6 (highest 74.59%)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Increasing from step 1 to step 7 (highest 76.47%)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6 with breed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6 &amp; 7 tie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Breed feature or PCA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Interpretation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and How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only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0" y="1892600"/>
            <a:ext cx="300950" cy="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0" y="2495150"/>
            <a:ext cx="300950" cy="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75" y="3460925"/>
            <a:ext cx="300950" cy="3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 Model vs Tree and Ensemble Method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017800"/>
            <a:ext cx="44291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Accuracy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Interpretation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with logistic together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: What and How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forest: High accuracy</a:t>
            </a:r>
            <a:endParaRPr sz="1600"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419775" y="16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{7C5AA5F8-EC7A-4AFF-ACD2-39016A46B427}</a:tableStyleId>
              </a:tblPr>
              <a:tblGrid>
                <a:gridCol w="1038875"/>
                <a:gridCol w="1038875"/>
                <a:gridCol w="1038875"/>
              </a:tblGrid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 with highest accuracy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Highest Accuracy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0.4000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Step2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KNN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0.8323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0.8225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0.8185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0.8185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0.8083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KNN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0.8147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65500" y="153900"/>
            <a:ext cx="39906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Important</a:t>
            </a:r>
            <a:endParaRPr sz="3600"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4873750" y="91501"/>
            <a:ext cx="3990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Unimportant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487900" y="933075"/>
            <a:ext cx="3837000" cy="3695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Dewormed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Sterilization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sentiment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 photo in the profile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animals in one profile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803425" y="933075"/>
            <a:ext cx="35244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·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lt1"/>
                </a:solidFill>
              </a:rPr>
              <a:t>Type(Dog or Cat)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·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lt1"/>
                </a:solidFill>
              </a:rPr>
              <a:t>Color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·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lt1"/>
                </a:solidFill>
              </a:rPr>
              <a:t>Health condition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·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>
                <a:solidFill>
                  <a:schemeClr val="lt1"/>
                </a:solidFill>
              </a:rPr>
              <a:t>Amount of Video in the profile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09525" y="1017800"/>
            <a:ext cx="769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prefer to adopt more matured animals.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photos in the pet’s profile increase the adoption rate.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sterilized pet has a  lower odd of adoption.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more negative words in a description, the faster a pet will be adopted because negative words can trigger the sympathy inside people. </a:t>
            </a:r>
            <a:endParaRPr/>
          </a:p>
          <a:p>
            <a:pPr indent="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(e.g. </a:t>
            </a:r>
            <a:r>
              <a:rPr i="1"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stray kitten that came to my house. Have been feeding it, but cannot keep it.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Good guard dog, very alert, active, obedience waiting for her good master.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09525" y="1017800"/>
            <a:ext cx="769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biological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features of pets do not have so much influences on the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adoption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rate as people expected.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shelters stand point, they can adjust the way of listing to increase the adoption rate.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shelters can also adjust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their carrying facilities based on our findings.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74" y="648350"/>
            <a:ext cx="5062900" cy="41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2081700" y="1761325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？？？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56415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Description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Candidate &amp; Best Models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Business Analysis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Findings and Conclusion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3" y="1259638"/>
            <a:ext cx="44862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592575" y="2793700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between Age and Sterilized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2362" l="783" r="0" t="0"/>
          <a:stretch/>
        </p:blipFill>
        <p:spPr>
          <a:xfrm>
            <a:off x="64825" y="23975"/>
            <a:ext cx="8251199" cy="4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Purpose </a:t>
            </a:r>
            <a:endParaRPr sz="2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7500" y="1699850"/>
            <a:ext cx="84090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year, </a:t>
            </a:r>
            <a:r>
              <a:rPr lang="en"/>
              <a:t>6.5 million companion animals enter U.S. animal shelters</a:t>
            </a:r>
            <a:endParaRPr/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1.5 million shelter animals are euthanized (670,000 dogs and 860,000 cats)</a:t>
            </a:r>
            <a:endParaRPr/>
          </a:p>
          <a:p>
            <a:pPr indent="-34290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website of PetFinder</a:t>
            </a:r>
            <a:r>
              <a:rPr lang="en"/>
              <a:t>(data provider)</a:t>
            </a:r>
            <a:r>
              <a:rPr lang="en"/>
              <a:t> in Malaysia , there are more than 8000 homeless dogs and 6500 neglected kitties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11700" y="1147050"/>
            <a:ext cx="8520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adoption rate &amp; Develop proper solutions for shelters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DV: AdoptionSpeed, Adopted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 Features: Type, Name, Gender, Breed, Color, Maturity,Size,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  Predictor: mix_breed, most_popular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 Data: Crime Index Ration, living space per capita, Median income by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Breed Features: Easy To Train, Exercise Needs, Friendly Toward Strangers, Intelligence, Tendency To Bark Or Howl, life_span,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PCA </a:t>
            </a:r>
            <a:r>
              <a:rPr lang="en"/>
              <a:t>component</a:t>
            </a:r>
            <a:r>
              <a:rPr lang="en"/>
              <a:t>: PCA component of breed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Analysis: word_count, sentiment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8" y="1066200"/>
            <a:ext cx="7916725" cy="35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Steps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Step1: basic features, DV=AdoptionSpeed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Step2: basic features, DV=Adopted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Step3: basic features + state data, DV=</a:t>
            </a:r>
            <a:r>
              <a:rPr lang="en" sz="1400"/>
              <a:t>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Step4: basic features + state data + calculated predictors , DV=Adopted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Step5: basic features + state data + calculated predictors +sentiment , DV=Adopted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Step6: basic features + state data + calculated predictors +sentiment + breed feature, DV=Adopted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Step7: basic features + state data + calculated predictors +sentiment + PCA, DV=Adopted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How do the features of the pet itself affect the adoption rate?</a:t>
            </a:r>
            <a:endParaRPr>
              <a:solidFill>
                <a:srgbClr val="000000"/>
              </a:solidFill>
            </a:endParaRPr>
          </a:p>
          <a:p>
            <a:pPr indent="-342900" lvl="0" marL="457200" marR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How does the way that the PetFinder list the pet affect the adoption rate?</a:t>
            </a:r>
            <a:endParaRPr>
              <a:solidFill>
                <a:srgbClr val="000000"/>
              </a:solidFill>
            </a:endParaRPr>
          </a:p>
          <a:p>
            <a:pPr indent="-342900" lvl="0" marL="457200" marR="1143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How do the demographic factors of shelters affect the adoption rate?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and Best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&amp; Model----KNN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model to predict adopted rate (83%).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K value for different models are changing.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computationally demand, as number of variables are large.  Cost long time to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interpret </a:t>
            </a:r>
            <a:r>
              <a:rPr lang="en"/>
              <a:t>variables’</a:t>
            </a:r>
            <a:r>
              <a:rPr lang="en"/>
              <a:t> significant.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our surprise, more features included, lower accuracy. Though the difference is not significant.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