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1447800"/>
          </a:xfrm>
        </p:spPr>
        <p:txBody>
          <a:bodyPr/>
          <a:lstStyle/>
          <a:p>
            <a:r>
              <a:rPr lang="en-US" dirty="0" smtClean="0"/>
              <a:t>Principal component analysis</a:t>
            </a:r>
          </a:p>
          <a:p>
            <a:r>
              <a:rPr lang="en-US" dirty="0" smtClean="0"/>
              <a:t>Factor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7562"/>
          </a:xfrm>
        </p:spPr>
        <p:txBody>
          <a:bodyPr>
            <a:normAutofit/>
          </a:bodyPr>
          <a:lstStyle/>
          <a:p>
            <a:r>
              <a:rPr lang="en-US" dirty="0" smtClean="0"/>
              <a:t>A market research study</a:t>
            </a:r>
            <a:br>
              <a:rPr lang="en-US" dirty="0" smtClean="0"/>
            </a:br>
            <a:r>
              <a:rPr lang="en-US" sz="2400" dirty="0" smtClean="0"/>
              <a:t>Alice </a:t>
            </a:r>
            <a:r>
              <a:rPr lang="en-US" sz="2400" dirty="0" err="1" smtClean="0"/>
              <a:t>Xiong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054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Multiple linear regression model:</a:t>
            </a:r>
          </a:p>
          <a:p>
            <a:pPr marL="0" indent="0">
              <a:buNone/>
            </a:pPr>
            <a:r>
              <a:rPr lang="en-US" dirty="0" smtClean="0"/>
              <a:t>     X</a:t>
            </a:r>
            <a:r>
              <a:rPr lang="en-US" dirty="0"/>
              <a:t>= λ </a:t>
            </a:r>
            <a:r>
              <a:rPr lang="en-US" dirty="0" err="1"/>
              <a:t>f+u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Where </a:t>
            </a:r>
            <a:r>
              <a:rPr lang="en-US" dirty="0"/>
              <a:t>f is a random </a:t>
            </a:r>
            <a:r>
              <a:rPr lang="en-US" dirty="0" err="1"/>
              <a:t>vetor</a:t>
            </a:r>
            <a:r>
              <a:rPr lang="en-US" dirty="0"/>
              <a:t> with zero mean and covariance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matrix </a:t>
            </a:r>
            <a:r>
              <a:rPr lang="en-US" dirty="0"/>
              <a:t>equal to </a:t>
            </a:r>
            <a:r>
              <a:rPr lang="en-US" dirty="0" err="1"/>
              <a:t>Ip</a:t>
            </a:r>
            <a:r>
              <a:rPr lang="en-US" dirty="0"/>
              <a:t> (identity)</a:t>
            </a:r>
          </a:p>
          <a:p>
            <a:pPr marL="0" indent="0">
              <a:buNone/>
            </a:pPr>
            <a:r>
              <a:rPr lang="en-US" dirty="0" smtClean="0"/>
              <a:t>	λ </a:t>
            </a:r>
            <a:r>
              <a:rPr lang="en-US" dirty="0" err="1"/>
              <a:t>ij</a:t>
            </a:r>
            <a:r>
              <a:rPr lang="en-US" dirty="0"/>
              <a:t>=covariance of variable X and factor f</a:t>
            </a:r>
          </a:p>
          <a:p>
            <a:pPr marL="0" indent="0">
              <a:buNone/>
            </a:pPr>
            <a:r>
              <a:rPr lang="en-US" dirty="0" smtClean="0"/>
              <a:t>	x1 </a:t>
            </a:r>
            <a:r>
              <a:rPr lang="en-US" dirty="0"/>
              <a:t>= λ11f1 + · · · + λ1kfk + u1</a:t>
            </a:r>
          </a:p>
          <a:p>
            <a:pPr marL="0" indent="0">
              <a:buNone/>
            </a:pPr>
            <a:r>
              <a:rPr lang="en-US" dirty="0" smtClean="0"/>
              <a:t>	x2 </a:t>
            </a:r>
            <a:r>
              <a:rPr lang="en-US" dirty="0"/>
              <a:t>= λ21f1 + · · · + λ2kfk + u2</a:t>
            </a:r>
          </a:p>
          <a:p>
            <a:pPr marL="0" indent="0">
              <a:buNone/>
            </a:pPr>
            <a:r>
              <a:rPr lang="en-US" dirty="0" smtClean="0"/>
              <a:t>	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xp</a:t>
            </a:r>
            <a:r>
              <a:rPr lang="en-US" dirty="0" smtClean="0"/>
              <a:t> </a:t>
            </a:r>
            <a:r>
              <a:rPr lang="en-US" dirty="0"/>
              <a:t>= λp1f1 + · · · + </a:t>
            </a:r>
            <a:r>
              <a:rPr lang="en-US" dirty="0" err="1"/>
              <a:t>λpkfk</a:t>
            </a:r>
            <a:r>
              <a:rPr lang="en-US" dirty="0"/>
              <a:t> + up</a:t>
            </a:r>
          </a:p>
          <a:p>
            <a:pPr marL="0" indent="0">
              <a:buNone/>
            </a:pPr>
            <a:r>
              <a:rPr lang="en-US" dirty="0"/>
              <a:t>express the observed variables x1, …, </a:t>
            </a:r>
            <a:r>
              <a:rPr lang="en-US" dirty="0" err="1"/>
              <a:t>xp</a:t>
            </a:r>
            <a:r>
              <a:rPr lang="en-US" dirty="0"/>
              <a:t> as linear combinations of a few unknown quantities called factors f1, …, </a:t>
            </a:r>
            <a:r>
              <a:rPr lang="en-US" dirty="0" err="1"/>
              <a:t>fk</a:t>
            </a:r>
            <a:r>
              <a:rPr lang="en-US" dirty="0"/>
              <a:t> (k &lt; p), with some added noise.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factor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5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social sciences (e.g. psychology), it is often not possible to measure the variables of interest directly.  (e.g. Intelligence, social class, called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common factors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Examine such variables indirectly, by measuring variables that can be measured (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observed variables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and that are believed to be indicators of the common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factors</a:t>
            </a:r>
          </a:p>
          <a:p>
            <a:pPr lvl="0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Goal: study the relationship between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common factors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observed variables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factor analysis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5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E(x)=0 (if this is not the case, simply </a:t>
            </a:r>
            <a:r>
              <a:rPr lang="en-US" dirty="0" err="1"/>
              <a:t>substract</a:t>
            </a:r>
            <a:r>
              <a:rPr lang="en-US" dirty="0"/>
              <a:t> the mean vector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E(f)=0, </a:t>
            </a:r>
            <a:r>
              <a:rPr lang="en-US" dirty="0" err="1"/>
              <a:t>cov</a:t>
            </a:r>
            <a:r>
              <a:rPr lang="en-US" dirty="0"/>
              <a:t>(f)=</a:t>
            </a:r>
            <a:r>
              <a:rPr lang="en-US" dirty="0" smtClean="0"/>
              <a:t>I</a:t>
            </a:r>
          </a:p>
          <a:p>
            <a:endParaRPr lang="en-US" dirty="0"/>
          </a:p>
          <a:p>
            <a:r>
              <a:rPr lang="en-US" dirty="0"/>
              <a:t>E(u)=0, error </a:t>
            </a:r>
            <a:r>
              <a:rPr lang="en-US" dirty="0" err="1"/>
              <a:t>i.i.d</a:t>
            </a:r>
            <a:r>
              <a:rPr lang="en-US" dirty="0"/>
              <a:t>.  </a:t>
            </a:r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ui</a:t>
            </a:r>
            <a:r>
              <a:rPr lang="en-US" dirty="0"/>
              <a:t>, </a:t>
            </a:r>
            <a:r>
              <a:rPr lang="en-US" dirty="0" err="1"/>
              <a:t>uj</a:t>
            </a:r>
            <a:r>
              <a:rPr lang="en-US" dirty="0"/>
              <a:t>)=0 for </a:t>
            </a:r>
            <a:r>
              <a:rPr lang="en-US" dirty="0" err="1"/>
              <a:t>i≠</a:t>
            </a:r>
            <a:r>
              <a:rPr lang="en-US" dirty="0" err="1" smtClean="0"/>
              <a:t>j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Cov</a:t>
            </a:r>
            <a:r>
              <a:rPr lang="en-US" dirty="0"/>
              <a:t>(f, u)=0 factor and error are uncorrelated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 for the model: X= λ </a:t>
            </a:r>
            <a:r>
              <a:rPr lang="en-US" dirty="0" err="1" smtClean="0"/>
              <a:t>f+u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5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0"/>
                <a:r>
                  <a:rPr lang="en-US" dirty="0"/>
                  <a:t>Variance of xi, X= λ </a:t>
                </a:r>
                <a:r>
                  <a:rPr lang="en-US" dirty="0" err="1"/>
                  <a:t>f+u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(xi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𝑗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i="1"/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λ</m:t>
                            </m:r>
                          </m:e>
                          <m:sub>
                            <m:r>
                              <a:rPr lang="en-US" i="1"/>
                              <m:t>𝑖𝑗</m:t>
                            </m:r>
                          </m:sub>
                          <m:sup>
                            <m:r>
                              <a:rPr lang="en-US" i="1"/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𝜑</m:t>
                        </m:r>
                      </m:e>
                      <m:sub>
                        <m:r>
                          <a:rPr lang="en-US" i="1"/>
                          <m:t>𝑖𝑖</m:t>
                        </m:r>
                      </m:sub>
                    </m:sSub>
                  </m:oMath>
                </a14:m>
                <a:r>
                  <a:rPr lang="en-US" dirty="0"/>
                  <a:t>= communality +  unique</a:t>
                </a:r>
              </a:p>
              <a:p>
                <a:pPr marL="0" indent="0">
                  <a:buNone/>
                </a:pPr>
                <a:r>
                  <a:rPr lang="en-US" dirty="0"/>
                  <a:t>(note: communality—represents variance of xi that shared with the other variables via common factors)</a:t>
                </a:r>
              </a:p>
              <a:p>
                <a:pPr marL="0" indent="0">
                  <a:buNone/>
                </a:pPr>
                <a:r>
                  <a:rPr lang="en-US" dirty="0" err="1"/>
                  <a:t>Uique</a:t>
                </a:r>
                <a:r>
                  <a:rPr lang="en-US" dirty="0"/>
                  <a:t>—represents variance of xi that not shared with the other variables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0"/>
                <a:r>
                  <a:rPr lang="en-US" dirty="0"/>
                  <a:t>Rotations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/>
                          <m:t>λ</m:t>
                        </m:r>
                      </m:e>
                      <m:sup>
                        <m:r>
                          <a:rPr lang="en-US" i="1"/>
                          <m:t>∗</m:t>
                        </m:r>
                      </m:sup>
                    </m:sSup>
                    <m:r>
                      <a:rPr lang="en-US" i="1"/>
                      <m:t>=</m:t>
                    </m:r>
                    <m:r>
                      <m:rPr>
                        <m:sty m:val="p"/>
                      </m:rPr>
                      <a:rPr lang="en-US"/>
                      <m:t>λ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H</m:t>
                    </m:r>
                    <m:r>
                      <a:rPr lang="en-US"/>
                      <m:t>                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𝑓</m:t>
                        </m:r>
                      </m:e>
                      <m:sup>
                        <m:r>
                          <a:rPr lang="en-US" i="1"/>
                          <m:t>∗</m:t>
                        </m:r>
                      </m:sup>
                    </m:sSup>
                    <m:r>
                      <a:rPr lang="en-US" i="1"/>
                      <m:t>=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𝐻</m:t>
                        </m:r>
                      </m:e>
                      <m:sup>
                        <m:r>
                          <a:rPr lang="en-US" i="1"/>
                          <m:t>′</m:t>
                        </m:r>
                      </m:sup>
                    </m:sSup>
                    <m:r>
                      <a:rPr lang="en-US" i="1"/>
                      <m:t>𝑓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λ </a:t>
                </a:r>
                <a:r>
                  <a:rPr lang="en-US" dirty="0"/>
                  <a:t>f=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/>
                          <m:t>λ</m:t>
                        </m:r>
                      </m:e>
                      <m:sup>
                        <m:r>
                          <a:rPr lang="en-US" i="1"/>
                          <m:t>∗</m:t>
                        </m:r>
                      </m:sup>
                    </m:sSup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𝑓</m:t>
                        </m:r>
                      </m:e>
                      <m:sup>
                        <m:r>
                          <a:rPr lang="en-US" i="1"/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60" t="-2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Factor Analysis Algorithm (or algebra review)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792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Pros: one can keep rotating the factors until one finds an interpretation that one </a:t>
            </a:r>
            <a:r>
              <a:rPr lang="en-US" dirty="0" smtClean="0"/>
              <a:t>likes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Cons: factor rotation does not change the overall structure of a solution. It only changes how the solution is described, and finds the simplest </a:t>
            </a:r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Is it a good idea to do such </a:t>
            </a:r>
            <a:r>
              <a:rPr lang="en-US" dirty="0" err="1"/>
              <a:t>roations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01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902" y="2247900"/>
            <a:ext cx="6984195" cy="38782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example </a:t>
            </a:r>
            <a:r>
              <a:rPr lang="en-US" dirty="0" smtClean="0"/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5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0" y="2563019"/>
            <a:ext cx="3429000" cy="3248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90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u="sng" dirty="0"/>
                  <a:t>Common</a:t>
                </a:r>
              </a:p>
              <a:p>
                <a:pPr lvl="0"/>
                <a:r>
                  <a:rPr lang="en-US" dirty="0"/>
                  <a:t>Exploratory data analysis, dimension reduction</a:t>
                </a:r>
              </a:p>
              <a:p>
                <a:pPr lvl="0"/>
                <a:r>
                  <a:rPr lang="en-US" dirty="0"/>
                  <a:t>don’t work if the observed variables are almost uncorrelated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       (a)then </a:t>
                </a:r>
                <a:r>
                  <a:rPr lang="en-US" dirty="0"/>
                  <a:t>PCA returns components that are </a:t>
                </a: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similar </a:t>
                </a:r>
                <a:r>
                  <a:rPr lang="en-US" dirty="0"/>
                  <a:t>to the original variables</a:t>
                </a:r>
              </a:p>
              <a:p>
                <a:pPr marL="0" lvl="0" indent="0">
                  <a:buNone/>
                </a:pPr>
                <a:r>
                  <a:rPr lang="en-US" dirty="0" smtClean="0"/>
                  <a:t>       (b)then </a:t>
                </a:r>
                <a:r>
                  <a:rPr lang="en-US" dirty="0"/>
                  <a:t>factor analysis has nothing to explain, </a:t>
                </a:r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i.e</a:t>
                </a:r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 i="1"/>
                      <m:t>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𝜑</m:t>
                        </m:r>
                      </m:e>
                      <m:sub>
                        <m:r>
                          <a:rPr lang="en-US" i="1"/>
                          <m:t>𝑖𝑖</m:t>
                        </m:r>
                      </m:sub>
                    </m:sSub>
                  </m:oMath>
                </a14:m>
                <a:r>
                  <a:rPr lang="en-US" dirty="0"/>
                  <a:t> close to 1 for all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60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PCA    </a:t>
            </a:r>
            <a:r>
              <a:rPr lang="en-US" sz="4800" dirty="0" err="1"/>
              <a:t>v.s</a:t>
            </a:r>
            <a:r>
              <a:rPr lang="en-US" sz="4800" dirty="0"/>
              <a:t>. </a:t>
            </a:r>
            <a:r>
              <a:rPr lang="en-US" sz="4800" dirty="0" smtClean="0"/>
              <a:t> Factor </a:t>
            </a:r>
            <a:r>
              <a:rPr lang="en-US" sz="48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631801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Difference</a:t>
            </a:r>
          </a:p>
          <a:p>
            <a:pPr lvl="0"/>
            <a:r>
              <a:rPr lang="en-US" dirty="0"/>
              <a:t>PCA required virtually no assumptions</a:t>
            </a:r>
          </a:p>
          <a:p>
            <a:r>
              <a:rPr lang="en-US" dirty="0"/>
              <a:t>Factor analysis assumes the data come from a specific model</a:t>
            </a:r>
          </a:p>
          <a:p>
            <a:pPr lvl="0"/>
            <a:r>
              <a:rPr lang="en-US" dirty="0"/>
              <a:t>In PCA emphasis is on transforming observed variables to principle components</a:t>
            </a:r>
          </a:p>
          <a:p>
            <a:r>
              <a:rPr lang="en-US" dirty="0"/>
              <a:t>In factor analysis, emphasis is on transforming observed variables to common factors</a:t>
            </a:r>
          </a:p>
          <a:p>
            <a:pPr lvl="0"/>
            <a:r>
              <a:rPr lang="en-US" dirty="0"/>
              <a:t>PCA is not scale invariant.</a:t>
            </a:r>
          </a:p>
          <a:p>
            <a:r>
              <a:rPr lang="en-US" dirty="0"/>
              <a:t>Factor analysis (with MLE) is scale invariant.</a:t>
            </a:r>
          </a:p>
          <a:p>
            <a:pPr lvl="0"/>
            <a:r>
              <a:rPr lang="en-US" dirty="0"/>
              <a:t>In PCA, considering k+1 instead of k components does not change the firs k components</a:t>
            </a:r>
          </a:p>
          <a:p>
            <a:r>
              <a:rPr lang="en-US" dirty="0"/>
              <a:t>In factor analysis, considering k+1 instead of k factors may change the first k factors (when using MLE method)</a:t>
            </a:r>
          </a:p>
          <a:p>
            <a:pPr lvl="0"/>
            <a:r>
              <a:rPr lang="en-US" dirty="0"/>
              <a:t>Calculation of PCA scores is straightforward.</a:t>
            </a:r>
          </a:p>
          <a:p>
            <a:r>
              <a:rPr lang="en-US" dirty="0"/>
              <a:t>Calculation of factor scores is more complex.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835153" cy="1243406"/>
          </a:xfrm>
        </p:spPr>
        <p:txBody>
          <a:bodyPr>
            <a:normAutofit/>
          </a:bodyPr>
          <a:lstStyle/>
          <a:p>
            <a:r>
              <a:rPr lang="en-US" sz="3600" dirty="0"/>
              <a:t>PCA    </a:t>
            </a:r>
            <a:r>
              <a:rPr lang="en-US" sz="3600" dirty="0" err="1"/>
              <a:t>v.s</a:t>
            </a:r>
            <a:r>
              <a:rPr lang="en-US" sz="3600" dirty="0"/>
              <a:t>.  Factor </a:t>
            </a:r>
            <a:r>
              <a:rPr lang="en-US" sz="3600" dirty="0" smtClean="0"/>
              <a:t>Analysis (cont.)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7932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2050" name="Picture 2" descr="C:\Users\yxiong\Desktop\funny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209800"/>
            <a:ext cx="6022835" cy="419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07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one give you the best summarized information?</a:t>
            </a:r>
            <a:endParaRPr lang="en-US" dirty="0"/>
          </a:p>
        </p:txBody>
      </p:sp>
      <p:pic>
        <p:nvPicPr>
          <p:cNvPr id="1026" name="Picture 2" descr="C:\Users\yxiong\Desktop\phot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7"/>
          <a:stretch/>
        </p:blipFill>
        <p:spPr bwMode="auto">
          <a:xfrm>
            <a:off x="715435" y="1567542"/>
            <a:ext cx="7590365" cy="473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73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6248400" cy="1470025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467600" cy="4038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Technique quite old: Pearson (1901) and </a:t>
            </a:r>
            <a:r>
              <a:rPr lang="en-US" dirty="0" err="1">
                <a:solidFill>
                  <a:schemeClr val="tx1"/>
                </a:solidFill>
              </a:rPr>
              <a:t>Hotelling</a:t>
            </a:r>
            <a:r>
              <a:rPr lang="en-US" dirty="0">
                <a:solidFill>
                  <a:schemeClr val="tx1"/>
                </a:solidFill>
              </a:rPr>
              <a:t> (1933), but still one of the most used multivariate techniques today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Main idea: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with variables X1, . . . , </a:t>
            </a:r>
            <a:r>
              <a:rPr lang="en-US" dirty="0" err="1">
                <a:solidFill>
                  <a:schemeClr val="tx1"/>
                </a:solidFill>
              </a:rPr>
              <a:t>Xp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Find </a:t>
            </a:r>
            <a:r>
              <a:rPr lang="en-US" dirty="0">
                <a:solidFill>
                  <a:schemeClr val="tx1"/>
                </a:solidFill>
              </a:rPr>
              <a:t>a rotation of these variables, say Y1, . . . , </a:t>
            </a:r>
            <a:r>
              <a:rPr lang="en-US" dirty="0" err="1">
                <a:solidFill>
                  <a:schemeClr val="tx1"/>
                </a:solidFill>
              </a:rPr>
              <a:t>Yp</a:t>
            </a:r>
            <a:r>
              <a:rPr lang="en-US" dirty="0">
                <a:solidFill>
                  <a:schemeClr val="tx1"/>
                </a:solidFill>
              </a:rPr>
              <a:t> (called </a:t>
            </a:r>
            <a:r>
              <a:rPr lang="en-US" dirty="0" smtClean="0">
                <a:solidFill>
                  <a:schemeClr val="tx1"/>
                </a:solidFill>
              </a:rPr>
              <a:t>principal </a:t>
            </a:r>
            <a:r>
              <a:rPr lang="en-US" dirty="0">
                <a:solidFill>
                  <a:schemeClr val="tx1"/>
                </a:solidFill>
              </a:rPr>
              <a:t>components), so that:</a:t>
            </a:r>
          </a:p>
          <a:p>
            <a:pPr lvl="0" algn="l"/>
            <a:r>
              <a:rPr lang="en-US" dirty="0" smtClean="0">
                <a:solidFill>
                  <a:schemeClr val="tx1"/>
                </a:solidFill>
              </a:rPr>
              <a:t>	- Y1</a:t>
            </a:r>
            <a:r>
              <a:rPr lang="en-US" dirty="0">
                <a:solidFill>
                  <a:schemeClr val="tx1"/>
                </a:solidFill>
              </a:rPr>
              <a:t>, . . . , </a:t>
            </a:r>
            <a:r>
              <a:rPr lang="en-US" dirty="0" err="1">
                <a:solidFill>
                  <a:schemeClr val="tx1"/>
                </a:solidFill>
              </a:rPr>
              <a:t>Yp</a:t>
            </a:r>
            <a:r>
              <a:rPr lang="en-US" dirty="0">
                <a:solidFill>
                  <a:schemeClr val="tx1"/>
                </a:solidFill>
              </a:rPr>
              <a:t> are uncorrelated</a:t>
            </a:r>
          </a:p>
          <a:p>
            <a:pPr lvl="0" algn="l"/>
            <a:r>
              <a:rPr lang="en-US" dirty="0" smtClean="0">
                <a:solidFill>
                  <a:schemeClr val="tx1"/>
                </a:solidFill>
              </a:rPr>
              <a:t>	-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(Y1)≥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(Y2)≥ . . .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(Y1)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2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5237"/>
                <a:ext cx="8382000" cy="49831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</a:t>
                </a:r>
                <a:r>
                  <a:rPr lang="en-US" dirty="0"/>
                  <a:t>to do the rotation from X=(X1, . . . </a:t>
                </a:r>
                <a:r>
                  <a:rPr lang="en-US" dirty="0" smtClean="0"/>
                  <a:t> </a:t>
                </a:r>
                <a:r>
                  <a:rPr lang="en-US" dirty="0" err="1"/>
                  <a:t>Xp</a:t>
                </a:r>
                <a:r>
                  <a:rPr lang="en-US" dirty="0"/>
                  <a:t>)’ to Y=(Y1, . . . </a:t>
                </a:r>
                <a:r>
                  <a:rPr lang="en-US" dirty="0" err="1" smtClean="0"/>
                  <a:t>Yp</a:t>
                </a:r>
                <a:r>
                  <a:rPr lang="en-US" dirty="0" smtClean="0"/>
                  <a:t>)’?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0"/>
                <a:r>
                  <a:rPr lang="en-US" dirty="0"/>
                  <a:t>We call </a:t>
                </a:r>
                <a:r>
                  <a:rPr lang="en-US" dirty="0" err="1"/>
                  <a:t>a’X</a:t>
                </a:r>
                <a:r>
                  <a:rPr lang="en-US" dirty="0"/>
                  <a:t> a standard linear combination (SLC)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/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/>
                            </m:ctrlPr>
                          </m:sSubSupPr>
                          <m:e>
                            <m:r>
                              <a:rPr lang="en-US" i="1"/>
                              <m:t>𝑎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  <m:sup>
                            <m:r>
                              <a:rPr lang="en-US" i="1"/>
                              <m:t>2</m:t>
                            </m:r>
                          </m:sup>
                        </m:sSubSup>
                        <m:r>
                          <a:rPr lang="en-US" i="1"/>
                          <m:t>=1</m:t>
                        </m:r>
                      </m:e>
                    </m:nary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Find the SLC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i="1"/>
                          <m:t>(1)</m:t>
                        </m:r>
                      </m:sub>
                      <m:sup>
                        <m:r>
                          <a:rPr lang="en-US" i="1"/>
                          <m:t>′</m:t>
                        </m:r>
                      </m:sup>
                    </m:sSubSup>
                    <m:r>
                      <a:rPr lang="en-US" i="1"/>
                      <m:t>=(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i="1"/>
                          <m:t>11</m:t>
                        </m:r>
                      </m:sub>
                      <m:sup/>
                    </m:sSubSup>
                    <m:r>
                      <a:rPr lang="en-US" i="1"/>
                      <m:t>,  . . . , 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i="1"/>
                          <m:t>𝑃</m:t>
                        </m:r>
                        <m:r>
                          <a:rPr lang="en-US" i="1"/>
                          <m:t>1</m:t>
                        </m:r>
                      </m:sub>
                      <m:sup/>
                    </m:sSubSup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 so that Y1=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i="1"/>
                          <m:t>(1)</m:t>
                        </m:r>
                      </m:sub>
                      <m:sup>
                        <m:r>
                          <a:rPr lang="en-US" i="1"/>
                          <m:t>′</m:t>
                        </m:r>
                      </m:sup>
                    </m:sSubSup>
                    <m:r>
                      <a:rPr lang="en-US" i="1"/>
                      <m:t>𝑋</m:t>
                    </m:r>
                  </m:oMath>
                </a14:m>
                <a:r>
                  <a:rPr lang="en-US" dirty="0"/>
                  <a:t> has maximal variance</a:t>
                </a:r>
              </a:p>
              <a:p>
                <a:pPr lvl="0"/>
                <a:r>
                  <a:rPr lang="en-US" dirty="0"/>
                  <a:t>Find the SLC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i="1"/>
                          <m:t>(2)</m:t>
                        </m:r>
                      </m:sub>
                      <m:sup>
                        <m:r>
                          <a:rPr lang="en-US" i="1"/>
                          <m:t>′</m:t>
                        </m:r>
                      </m:sup>
                    </m:sSubSup>
                    <m:r>
                      <a:rPr lang="en-US" i="1"/>
                      <m:t>=(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i="1"/>
                          <m:t>12</m:t>
                        </m:r>
                      </m:sub>
                      <m:sup/>
                    </m:sSubSup>
                    <m:r>
                      <a:rPr lang="en-US" i="1"/>
                      <m:t>,  . . . , 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i="1"/>
                          <m:t>𝑃</m:t>
                        </m:r>
                        <m:r>
                          <a:rPr lang="en-US" i="1"/>
                          <m:t>2</m:t>
                        </m:r>
                      </m:sub>
                      <m:sup/>
                    </m:sSubSup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 so that Y2=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i="1"/>
                          <m:t>(2)</m:t>
                        </m:r>
                      </m:sub>
                      <m:sup>
                        <m:r>
                          <a:rPr lang="en-US" i="1"/>
                          <m:t>′</m:t>
                        </m:r>
                      </m:sup>
                    </m:sSubSup>
                    <m:r>
                      <a:rPr lang="en-US" i="1"/>
                      <m:t>𝑋</m:t>
                    </m:r>
                  </m:oMath>
                </a14:m>
                <a:r>
                  <a:rPr lang="en-US" dirty="0"/>
                  <a:t> has maximal variance, subject to the constraint that Y2 is uncorrelated to Y1.</a:t>
                </a:r>
              </a:p>
              <a:p>
                <a:pPr lvl="0"/>
                <a:r>
                  <a:rPr lang="en-US" dirty="0"/>
                  <a:t>Find the SLC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i="1"/>
                          <m:t>(3)</m:t>
                        </m:r>
                      </m:sub>
                      <m:sup>
                        <m:r>
                          <a:rPr lang="en-US" i="1"/>
                          <m:t>′</m:t>
                        </m:r>
                      </m:sup>
                    </m:sSubSup>
                    <m:r>
                      <a:rPr lang="en-US" i="1"/>
                      <m:t>=(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i="1"/>
                          <m:t>13</m:t>
                        </m:r>
                      </m:sub>
                      <m:sup/>
                    </m:sSubSup>
                    <m:r>
                      <a:rPr lang="en-US" i="1"/>
                      <m:t>,  . . . , 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i="1"/>
                          <m:t>𝑃</m:t>
                        </m:r>
                        <m:r>
                          <a:rPr lang="en-US" i="1"/>
                          <m:t>3</m:t>
                        </m:r>
                      </m:sub>
                      <m:sup/>
                    </m:sSubSup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 so that Y3=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𝑎</m:t>
                        </m:r>
                      </m:e>
                      <m:sub>
                        <m:r>
                          <a:rPr lang="en-US" i="1"/>
                          <m:t>(3)</m:t>
                        </m:r>
                      </m:sub>
                      <m:sup>
                        <m:r>
                          <a:rPr lang="en-US" i="1"/>
                          <m:t>′</m:t>
                        </m:r>
                      </m:sup>
                    </m:sSubSup>
                    <m:r>
                      <a:rPr lang="en-US" i="1"/>
                      <m:t>𝑋</m:t>
                    </m:r>
                  </m:oMath>
                </a14:m>
                <a:r>
                  <a:rPr lang="en-US" dirty="0"/>
                  <a:t> has maximal variance, subject to the constraint that Y3 is uncorrelated to Y1 and Y2.</a:t>
                </a:r>
              </a:p>
              <a:p>
                <a:pPr lvl="0"/>
                <a:r>
                  <a:rPr lang="en-US" dirty="0" err="1"/>
                  <a:t>Etc</a:t>
                </a:r>
                <a:r>
                  <a:rPr lang="en-US" dirty="0"/>
                  <a:t> . . 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5237"/>
                <a:ext cx="8382000" cy="4983163"/>
              </a:xfrm>
              <a:blipFill rotWithShape="1">
                <a:blip r:embed="rId2"/>
                <a:stretch>
                  <a:fillRect l="-873" t="-612" b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PCA</a:t>
            </a:r>
          </a:p>
        </p:txBody>
      </p:sp>
    </p:spTree>
    <p:extLst>
      <p:ext uri="{BB962C8B-B14F-4D97-AF65-F5344CB8AC3E}">
        <p14:creationId xmlns:p14="http://schemas.microsoft.com/office/powerpoint/2010/main" val="96790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Interest in first principal component:</a:t>
            </a:r>
          </a:p>
          <a:p>
            <a:pPr marL="0" lvl="0" indent="0">
              <a:buNone/>
            </a:pPr>
            <a:r>
              <a:rPr lang="en-US" sz="2400" dirty="0" smtClean="0"/>
              <a:t>     Usually </a:t>
            </a:r>
            <a:r>
              <a:rPr lang="en-US" sz="2400" dirty="0"/>
              <a:t>some kind of average of the measurements</a:t>
            </a:r>
          </a:p>
          <a:p>
            <a:pPr lvl="0"/>
            <a:r>
              <a:rPr lang="en-US" sz="2400" dirty="0"/>
              <a:t>Interest in </a:t>
            </a:r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principal components: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 smtClean="0"/>
              <a:t>     Give </a:t>
            </a:r>
            <a:r>
              <a:rPr lang="en-US" sz="2400" dirty="0"/>
              <a:t>important information about the remaining </a:t>
            </a:r>
            <a:endParaRPr lang="en-US" sz="2400" dirty="0" smtClean="0"/>
          </a:p>
          <a:p>
            <a:pPr marL="0" lv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pattern</a:t>
            </a:r>
            <a:endParaRPr lang="en-US" sz="2400" dirty="0"/>
          </a:p>
          <a:p>
            <a:pPr lvl="0"/>
            <a:r>
              <a:rPr lang="en-US" sz="2400" dirty="0"/>
              <a:t>Interest in first few principal components:</a:t>
            </a:r>
          </a:p>
          <a:p>
            <a:pPr marL="0" lv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Dimension </a:t>
            </a:r>
            <a:r>
              <a:rPr lang="en-US" sz="2400" dirty="0"/>
              <a:t>reduction (losing as litter information as </a:t>
            </a:r>
            <a:r>
              <a:rPr lang="en-US" sz="2400" dirty="0" smtClean="0"/>
              <a:t>    </a:t>
            </a:r>
          </a:p>
          <a:p>
            <a:pPr marL="0" lv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possible</a:t>
            </a:r>
            <a:r>
              <a:rPr lang="en-US" sz="2400" dirty="0"/>
              <a:t>)</a:t>
            </a:r>
          </a:p>
          <a:p>
            <a:pPr lvl="0"/>
            <a:r>
              <a:rPr lang="en-US" sz="2400" dirty="0"/>
              <a:t>Use PCA as input for regression analysis:</a:t>
            </a:r>
          </a:p>
          <a:p>
            <a:pPr marL="0" lvl="0" indent="0">
              <a:buNone/>
            </a:pPr>
            <a:r>
              <a:rPr lang="en-US" sz="2400" dirty="0" smtClean="0"/>
              <a:t>     Replace </a:t>
            </a:r>
            <a:r>
              <a:rPr lang="en-US" sz="2400" dirty="0"/>
              <a:t>highly correlated explanatory variables by their </a:t>
            </a:r>
            <a:endParaRPr lang="en-US" sz="2400" dirty="0" smtClean="0"/>
          </a:p>
          <a:p>
            <a:pPr marL="0" lv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principal </a:t>
            </a:r>
            <a:r>
              <a:rPr lang="en-US" sz="2400" dirty="0"/>
              <a:t>components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228600"/>
            <a:ext cx="7756263" cy="1054250"/>
          </a:xfrm>
        </p:spPr>
        <p:txBody>
          <a:bodyPr/>
          <a:lstStyle/>
          <a:p>
            <a:r>
              <a:rPr lang="en-US" dirty="0"/>
              <a:t>Possible use of PCA</a:t>
            </a:r>
          </a:p>
        </p:txBody>
      </p:sp>
    </p:spTree>
    <p:extLst>
      <p:ext uri="{BB962C8B-B14F-4D97-AF65-F5344CB8AC3E}">
        <p14:creationId xmlns:p14="http://schemas.microsoft.com/office/powerpoint/2010/main" val="92136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512" y="3363119"/>
            <a:ext cx="4752975" cy="1647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example </a:t>
            </a:r>
            <a:r>
              <a:rPr lang="en-US" dirty="0" smtClean="0"/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9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lvl="0"/>
                <a:r>
                  <a:rPr lang="en-US" dirty="0"/>
                  <a:t>Any symmetric matrix A(p*p) can be written as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A</m:t>
                    </m:r>
                    <m:r>
                      <a:rPr lang="en-US"/>
                      <m:t>= </m:t>
                    </m:r>
                    <m:r>
                      <m:rPr>
                        <m:sty m:val="p"/>
                      </m:rPr>
                      <a:rPr lang="en-US"/>
                      <m:t>Γ</m:t>
                    </m:r>
                    <m: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/>
                      <m:t>Λ</m:t>
                    </m:r>
                    <m:r>
                      <a:rPr lang="en-US"/>
                      <m:t> 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/>
                          <m:t>Γ</m:t>
                        </m:r>
                      </m:e>
                      <m:sup>
                        <m:r>
                          <a:rPr lang="en-US" i="1"/>
                          <m:t>′</m:t>
                        </m:r>
                      </m:sup>
                    </m:sSup>
                    <m:r>
                      <a:rPr lang="en-US"/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Where </a:t>
                </a:r>
                <a:r>
                  <a:rPr lang="en-US" dirty="0"/>
                  <a:t>Λ is a diagonal matrix of </a:t>
                </a:r>
                <a:r>
                  <a:rPr lang="en-US" u="sng" dirty="0"/>
                  <a:t>eigenvalues of A</a:t>
                </a:r>
                <a:r>
                  <a:rPr lang="en-US" dirty="0"/>
                  <a:t>, 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and </a:t>
                </a:r>
                <a:r>
                  <a:rPr lang="en-US" dirty="0"/>
                  <a:t>Γ is an </a:t>
                </a:r>
                <a:r>
                  <a:rPr lang="en-US" u="sng" dirty="0"/>
                  <a:t>orthogonal</a:t>
                </a:r>
                <a:r>
                  <a:rPr lang="en-US" dirty="0"/>
                  <a:t> matrix whose columns consist of the </a:t>
                </a:r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corresponding </a:t>
                </a:r>
                <a:r>
                  <a:rPr lang="en-US" u="sng" dirty="0"/>
                  <a:t>standardized eigenvectors.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What </a:t>
                </a:r>
                <a:r>
                  <a:rPr lang="en-US" dirty="0"/>
                  <a:t>is the eigenvalues, eigenvectors, orthogonal matrix ?</a:t>
                </a:r>
              </a:p>
              <a:p>
                <a:pPr lvl="0"/>
                <a:r>
                  <a:rPr lang="en-US" dirty="0"/>
                  <a:t>The eigenvalues are the variances of their corresponding principal component variables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The </a:t>
                </a:r>
                <a:r>
                  <a:rPr lang="en-US" dirty="0"/>
                  <a:t>standardized eigenvectors represent a set of new variables 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called </a:t>
                </a:r>
                <a:r>
                  <a:rPr lang="en-US" dirty="0"/>
                  <a:t>“principal components”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9" t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PCA Algorithm (or algebra review)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2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𝑏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 i="1"/>
                      <m:t>=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λ</m:t>
                            </m:r>
                          </m:e>
                          <m:sub>
                            <m:r>
                              <a:rPr lang="en-US" i="1"/>
                              <m:t>𝑘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𝜆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/>
                  <a:t>   (</a:t>
                </a:r>
                <a:r>
                  <a:rPr lang="en-US" dirty="0" err="1"/>
                  <a:t>pdf</a:t>
                </a:r>
                <a:r>
                  <a:rPr lang="en-US" dirty="0"/>
                  <a:t>),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 i="1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𝑏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cdf</a:t>
                </a:r>
                <a:r>
                  <a:rPr lang="en-US" dirty="0"/>
                  <a:t>)  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𝜆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≥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𝜆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≥…≥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𝜆</m:t>
                        </m:r>
                      </m:e>
                      <m:sub>
                        <m:r>
                          <a:rPr lang="en-US" i="1"/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Geometrically: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Data </a:t>
                </a:r>
                <a:r>
                  <a:rPr lang="en-US" dirty="0"/>
                  <a:t>lie approximately on a subspace of dimension k&lt;p, we </a:t>
                </a:r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expect </a:t>
                </a:r>
                <a:r>
                  <a:rPr lang="en-US" dirty="0"/>
                  <a:t>k largest principal components to explain almost all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the </a:t>
                </a:r>
                <a:r>
                  <a:rPr lang="en-US" dirty="0"/>
                  <a:t>variability in the data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𝑐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 i="1"/>
                      <m:t>&gt;0.8</m:t>
                    </m:r>
                  </m:oMath>
                </a14:m>
                <a:r>
                  <a:rPr lang="en-US" dirty="0"/>
                  <a:t> (or any other require number)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𝑏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 i="1"/>
                      <m:t>&gt;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𝑐</m:t>
                            </m:r>
                          </m:e>
                          <m:sub>
                            <m:r>
                              <a:rPr lang="en-US" i="1"/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i="1"/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 (explain more than the average of the variance)</a:t>
                </a:r>
              </a:p>
              <a:p>
                <a:pPr lvl="0"/>
                <a:r>
                  <a:rPr lang="en-US" dirty="0"/>
                  <a:t>Graph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𝑏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 i="1"/>
                      <m:t> </m:t>
                    </m:r>
                    <m:r>
                      <a:rPr lang="en-US" i="1"/>
                      <m:t>𝑣</m:t>
                    </m:r>
                    <m:r>
                      <a:rPr lang="en-US" i="1"/>
                      <m:t>.</m:t>
                    </m:r>
                    <m:r>
                      <a:rPr lang="en-US" i="1"/>
                      <m:t>𝑠</m:t>
                    </m:r>
                    <m:r>
                      <a:rPr lang="en-US" i="1"/>
                      <m:t>. </m:t>
                    </m:r>
                    <m:r>
                      <a:rPr lang="en-US" i="1"/>
                      <m:t>𝑘</m:t>
                    </m:r>
                  </m:oMath>
                </a14:m>
                <a:r>
                  <a:rPr lang="en-US" dirty="0"/>
                  <a:t>)  the last large jump downwards shows the cut off for the number of principal components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9" t="-629" r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variables to choose to put in the model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8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837"/>
            <a:ext cx="7239000" cy="490696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We only consider orthogonal transformations of the original </a:t>
            </a:r>
            <a:r>
              <a:rPr lang="en-US" sz="2400" dirty="0" smtClean="0"/>
              <a:t>variables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Dimension reduction can only be achieved if the original variables were correlated. </a:t>
            </a:r>
            <a:endParaRPr lang="en-US" sz="2400" dirty="0" smtClean="0"/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PCA is not scale invariant</a:t>
            </a:r>
            <a:r>
              <a:rPr lang="en-US" sz="2400" dirty="0" smtClean="0"/>
              <a:t>.</a:t>
            </a:r>
          </a:p>
          <a:p>
            <a:pPr lvl="0"/>
            <a:endParaRPr lang="en-US" sz="2400" dirty="0" smtClean="0"/>
          </a:p>
          <a:p>
            <a:r>
              <a:rPr lang="en-US" sz="2400" dirty="0"/>
              <a:t>PCA is based only on the mean vector and the covariance matrix of the data, which is sensitive to outliers. </a:t>
            </a:r>
          </a:p>
          <a:p>
            <a:pPr lvl="0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limitations of PCA</a:t>
            </a:r>
          </a:p>
        </p:txBody>
      </p:sp>
    </p:spTree>
    <p:extLst>
      <p:ext uri="{BB962C8B-B14F-4D97-AF65-F5344CB8AC3E}">
        <p14:creationId xmlns:p14="http://schemas.microsoft.com/office/powerpoint/2010/main" val="3682434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48</TotalTime>
  <Words>1084</Words>
  <Application>Microsoft Office PowerPoint</Application>
  <PresentationFormat>On-screen Show (4:3)</PresentationFormat>
  <Paragraphs>122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Hardcover</vt:lpstr>
      <vt:lpstr>A market research study Alice Xiong</vt:lpstr>
      <vt:lpstr>Which one give you the best summarized information?</vt:lpstr>
      <vt:lpstr>Introduction to PCA</vt:lpstr>
      <vt:lpstr>Definition of PCA</vt:lpstr>
      <vt:lpstr>Possible use of PCA</vt:lpstr>
      <vt:lpstr>Programming example display</vt:lpstr>
      <vt:lpstr>PCA Algorithm (or algebra review) </vt:lpstr>
      <vt:lpstr>How many variables to choose to put in the model?</vt:lpstr>
      <vt:lpstr>Some limitations of PCA</vt:lpstr>
      <vt:lpstr>Review of factor analysis</vt:lpstr>
      <vt:lpstr>Why factor analysis?</vt:lpstr>
      <vt:lpstr>Assumption for the model: X= λ f+u</vt:lpstr>
      <vt:lpstr>Factor Analysis Algorithm (or algebra review) </vt:lpstr>
      <vt:lpstr>Is it a good idea to do such roations?</vt:lpstr>
      <vt:lpstr>Programming example display</vt:lpstr>
      <vt:lpstr>PowerPoint Presentation</vt:lpstr>
      <vt:lpstr>PCA    v.s.  Factor Analysis</vt:lpstr>
      <vt:lpstr>PCA    v.s.  Factor Analysis (cont.)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PCA</dc:title>
  <dc:creator>Xiong, Yuling</dc:creator>
  <cp:lastModifiedBy>Windows User</cp:lastModifiedBy>
  <cp:revision>6</cp:revision>
  <dcterms:created xsi:type="dcterms:W3CDTF">2006-08-16T00:00:00Z</dcterms:created>
  <dcterms:modified xsi:type="dcterms:W3CDTF">2013-11-26T17:30:28Z</dcterms:modified>
</cp:coreProperties>
</file>