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27"/>
    <a:srgbClr val="860018"/>
    <a:srgbClr val="DCDFE6"/>
    <a:srgbClr val="EBFFFF"/>
    <a:srgbClr val="CCFFFF"/>
    <a:srgbClr val="99FFCC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2"/>
    <p:restoredTop sz="95194"/>
  </p:normalViewPr>
  <p:slideViewPr>
    <p:cSldViewPr>
      <p:cViewPr>
        <p:scale>
          <a:sx n="30" d="100"/>
          <a:sy n="30" d="100"/>
        </p:scale>
        <p:origin x="552" y="144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3/2/18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145352" y="6734589"/>
            <a:ext cx="10974448" cy="18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441371"/>
          </a:xfrm>
          <a:prstGeom prst="rect">
            <a:avLst/>
          </a:prstGeom>
          <a:gradFill rotWithShape="1">
            <a:gsLst>
              <a:gs pos="0">
                <a:srgbClr val="0070C0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228" b="1" dirty="0">
                <a:solidFill>
                  <a:srgbClr val="FFFF00"/>
                </a:solidFill>
              </a:rPr>
              <a:t>How do presidential candidates speak differently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8228" b="1" dirty="0">
                <a:solidFill>
                  <a:srgbClr val="FFFF00"/>
                </a:solidFill>
              </a:rPr>
              <a:t>about trade within rust belt regions?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err="1">
                <a:solidFill>
                  <a:schemeClr val="bg1"/>
                </a:solidFill>
              </a:rPr>
              <a:t>Minju</a:t>
            </a:r>
            <a:r>
              <a:rPr lang="en-US" altLang="en-US" sz="5143" dirty="0">
                <a:solidFill>
                  <a:schemeClr val="bg1"/>
                </a:solidFill>
              </a:rPr>
              <a:t> Kim(minjukim@uchicago.edu), Alice </a:t>
            </a:r>
            <a:r>
              <a:rPr lang="en-US" altLang="en-US" sz="5143" dirty="0" err="1">
                <a:solidFill>
                  <a:schemeClr val="bg1"/>
                </a:solidFill>
              </a:rPr>
              <a:t>Mee</a:t>
            </a:r>
            <a:r>
              <a:rPr lang="en-US" altLang="en-US" sz="5143" dirty="0">
                <a:solidFill>
                  <a:schemeClr val="bg1"/>
                </a:solidFill>
              </a:rPr>
              <a:t> </a:t>
            </a:r>
            <a:r>
              <a:rPr lang="en-US" altLang="en-US" sz="5143" dirty="0" err="1">
                <a:solidFill>
                  <a:schemeClr val="bg1"/>
                </a:solidFill>
              </a:rPr>
              <a:t>Seon</a:t>
            </a:r>
            <a:r>
              <a:rPr lang="en-US" altLang="en-US" sz="5143" dirty="0">
                <a:solidFill>
                  <a:schemeClr val="bg1"/>
                </a:solidFill>
              </a:rPr>
              <a:t> Chung(alicechung@uchicao.edu)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143" dirty="0">
                <a:solidFill>
                  <a:schemeClr val="bg1"/>
                </a:solidFill>
              </a:rPr>
              <a:t>University of Chicago</a:t>
            </a:r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381000" y="5193847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Abstract / Background</a:t>
            </a: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11355717" y="5193847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 smtClean="0">
                <a:solidFill>
                  <a:schemeClr val="bg1"/>
                </a:solidFill>
              </a:rPr>
              <a:t>Data / Data </a:t>
            </a:r>
            <a:r>
              <a:rPr lang="en-US" altLang="en-US" sz="4628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355717" y="13532008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249762" y="5202566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Graphs</a:t>
            </a: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381001" y="177546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433048" y="14987121"/>
            <a:ext cx="10360152" cy="17372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/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/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K=45 topics and extract 15 FREX words</a:t>
            </a:r>
          </a:p>
          <a:p>
            <a:pPr marL="1428750" lvl="1" indent="-685800"/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Select the most trade-related topic from the results</a:t>
            </a: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/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</a:t>
            </a: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(Document Term Matrix)</a:t>
            </a:r>
          </a:p>
          <a:p>
            <a:pPr marL="1428750" lvl="1" indent="-685800"/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Using 15 FREX words for each dimension, count the frequencies and scaled by each document length.</a:t>
            </a:r>
            <a:endParaRPr lang="en-US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/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egression Model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Dependent Variable: </a:t>
            </a:r>
          </a:p>
          <a:p>
            <a:pPr marL="1828800" lvl="2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Unigram 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frequency (of trade-related documents extracted from the </a:t>
            </a:r>
            <a:r>
              <a:rPr lang="en-US" sz="4400" dirty="0" err="1">
                <a:latin typeface="Times New Roman" charset="0"/>
                <a:ea typeface="Times New Roman" charset="0"/>
                <a:cs typeface="Times New Roman" charset="0"/>
              </a:rPr>
              <a:t>stm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, subset to rustbelt &amp; swing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state)</a:t>
            </a:r>
          </a:p>
          <a:p>
            <a:pPr marL="1428750" lvl="1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Independent Variable:</a:t>
            </a:r>
          </a:p>
          <a:p>
            <a:pPr marL="1828800" lvl="2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Partisanship 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of the author </a:t>
            </a:r>
            <a:endParaRPr 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</a:t>
            </a:r>
          </a:p>
          <a:p>
            <a:pPr marL="1828800" lvl="2" indent="-685800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, state-level unemployment, candidate-fixed, candidate from incumbent party vs. opposing party, the partisan similarity of the author and the local governor (1= same, 0 = different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509017" y="19278600"/>
            <a:ext cx="10360152" cy="170892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talk trade as an act of economic transactions in speeches 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link trade with national security in 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H3-1: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talk more about threatened job security due to import competition.</a:t>
            </a:r>
          </a:p>
          <a:p>
            <a:pPr lvl="0" algn="just" latinLnBrk="1"/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H3-2: Within rust belt regions, if the regions are swing states, Democrats link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threatened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job security with domestic words (worker, </a:t>
            </a:r>
            <a:r>
              <a:rPr lang="en-US" sz="4800" dirty="0" err="1">
                <a:latin typeface="Times New Roman" charset="0"/>
                <a:ea typeface="Times New Roman" charset="0"/>
                <a:cs typeface="Times New Roman" charset="0"/>
              </a:rPr>
              <a:t>manufactur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, labor, plant, union) , while Republicans link threatened job security with foreign or international words (agreement, </a:t>
            </a:r>
            <a:r>
              <a:rPr lang="en-US" sz="4800" dirty="0" err="1">
                <a:latin typeface="Times New Roman" charset="0"/>
                <a:ea typeface="Times New Roman" charset="0"/>
                <a:cs typeface="Times New Roman" charset="0"/>
              </a:rPr>
              <a:t>nafta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, china, deal). </a:t>
            </a:r>
          </a:p>
          <a:p>
            <a:pPr lvl="0" algn="just" latinLnBrk="1"/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H4: Within non-rust belt regions, if the regions are swing states, presidential candidates talk more about threatened national security due to globalization.</a:t>
            </a:r>
          </a:p>
          <a:p>
            <a:pPr algn="just"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81000" y="127254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381000" y="14157642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Presidential candidates make campaign speeches considering the regional characteristics of the location where 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355717" y="6734591"/>
            <a:ext cx="10360152" cy="57137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</a:t>
            </a: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>Statistics</a:t>
            </a: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>By party, by year</a:t>
            </a: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>
                <a:latin typeface="Times New Roman" charset="0"/>
                <a:ea typeface="Times New Roman" charset="0"/>
                <a:cs typeface="Times New Roman" charset="0"/>
              </a:rPr>
              <a:t>Rust map </a:t>
            </a: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33147000" y="5193847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Regression Results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287480" y="253746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628" dirty="0">
                <a:solidFill>
                  <a:schemeClr val="bg1"/>
                </a:solidFill>
              </a:rPr>
              <a:t>Contribution/Conclusions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287480" y="26828645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3275162" y="7153836"/>
            <a:ext cx="10045593" cy="10058400"/>
            <a:chOff x="14251882" y="9179809"/>
            <a:chExt cx="15751722" cy="157718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0219" y="17179215"/>
              <a:ext cx="7772400" cy="77724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31204" y="9185244"/>
              <a:ext cx="7772400" cy="7772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1882" y="9179809"/>
              <a:ext cx="7772400" cy="7772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12177" y="17179215"/>
              <a:ext cx="7772400" cy="77724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116" y="21190783"/>
            <a:ext cx="10283798" cy="65460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835" y="6792161"/>
            <a:ext cx="10058400" cy="67398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516" y="14251876"/>
            <a:ext cx="10206878" cy="6703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343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Times New Roman</vt:lpstr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alicearimchung1@gmail.com</cp:lastModifiedBy>
  <cp:revision>59</cp:revision>
  <cp:lastPrinted>2017-06-01T18:31:06Z</cp:lastPrinted>
  <dcterms:created xsi:type="dcterms:W3CDTF">2017-05-31T13:24:58Z</dcterms:created>
  <dcterms:modified xsi:type="dcterms:W3CDTF">2018-03-03T05:10:51Z</dcterms:modified>
</cp:coreProperties>
</file>