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4348400" cy="33375600"/>
  <p:notesSz cx="8086725" cy="145811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396529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79305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189588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586117" algn="l" rtl="0" eaLnBrk="0" fontAlgn="base" hangingPunct="0">
      <a:spcBef>
        <a:spcPct val="0"/>
      </a:spcBef>
      <a:spcAft>
        <a:spcPct val="0"/>
      </a:spcAft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982647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379176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277570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172235" algn="l" defTabSz="793058" rtl="0" eaLnBrk="1" latinLnBrk="0" hangingPunct="1">
      <a:defRPr sz="2169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12" userDrawn="1">
          <p15:clr>
            <a:srgbClr val="A4A3A4"/>
          </p15:clr>
        </p15:guide>
        <p15:guide id="2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740027"/>
    <a:srgbClr val="860018"/>
    <a:srgbClr val="DCDFE6"/>
    <a:srgbClr val="EBFFFF"/>
    <a:srgbClr val="CCFFFF"/>
    <a:srgbClr val="990033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3970" autoAdjust="0"/>
  </p:normalViewPr>
  <p:slideViewPr>
    <p:cSldViewPr>
      <p:cViewPr varScale="1">
        <p:scale>
          <a:sx n="13" d="100"/>
          <a:sy n="13" d="100"/>
        </p:scale>
        <p:origin x="1432" y="116"/>
      </p:cViewPr>
      <p:guideLst>
        <p:guide orient="horz" pos="10512"/>
        <p:guide pos="139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579938" y="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509C51A-7FD1-4C4B-B48C-0F2476FEB42F}" type="datetimeFigureOut">
              <a:rPr lang="en-US" altLang="en-US"/>
              <a:pPr>
                <a:defRPr/>
              </a:pPr>
              <a:t>3/3/2018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1093788"/>
            <a:ext cx="7264400" cy="5467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08038" y="6926263"/>
            <a:ext cx="6470650" cy="656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49350"/>
            <a:ext cx="3503613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579938" y="13849350"/>
            <a:ext cx="3505200" cy="7286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3FE73-BAE8-424C-A591-F58DDDA5D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1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396529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79305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189588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586117" algn="l" rtl="0" eaLnBrk="0" fontAlgn="base" hangingPunct="0">
      <a:spcBef>
        <a:spcPct val="30000"/>
      </a:spcBef>
      <a:spcAft>
        <a:spcPct val="0"/>
      </a:spcAft>
      <a:defRPr sz="1041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982647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79176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570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2235" algn="l" defTabSz="793058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1093788"/>
            <a:ext cx="7264400" cy="5467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EA88FB5-DCD6-FE41-957F-C797F7AF052F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95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5856" y="10367794"/>
            <a:ext cx="37696690" cy="71546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1711" y="18913117"/>
            <a:ext cx="31044980" cy="8528768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031F1-FF6E-FB40-B9DA-4B8151B823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51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968BF-419D-AF41-B6B7-3BCE2DB253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153139" y="1335466"/>
            <a:ext cx="9977566" cy="28477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0445" y="1335466"/>
            <a:ext cx="29800706" cy="28477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2A67F-D8F7-6442-A71A-38BFAAB030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4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F97-8481-C342-A8F2-279C03A99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16" y="21447466"/>
            <a:ext cx="37696690" cy="6627661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216" y="14146552"/>
            <a:ext cx="37696690" cy="7300913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E332-D26C-0F40-9B9B-8A03BB08B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0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0446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41571" y="7785158"/>
            <a:ext cx="19889136" cy="22028282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731D5-BCE4-304B-B198-7B1D2615D8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09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36846"/>
            <a:ext cx="39913010" cy="5562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7696" y="7470606"/>
            <a:ext cx="19594909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7696" y="10584391"/>
            <a:ext cx="19594909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528921" y="7470606"/>
            <a:ext cx="19601784" cy="3113787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528921" y="10584391"/>
            <a:ext cx="19601784" cy="19229048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6CAA-2967-3446-9B7E-C418CD451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D37FA-FDF0-1241-B84B-ED8A9D298C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7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987D-4456-254A-862A-19DA7EE7C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912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696" y="1328569"/>
            <a:ext cx="14590316" cy="5655033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8717" y="1328569"/>
            <a:ext cx="24791988" cy="28484871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7696" y="6983602"/>
            <a:ext cx="14590316" cy="22829838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203F2-C919-2144-A851-541B7FDEBE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95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45" y="23362369"/>
            <a:ext cx="26609590" cy="2759227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92045" y="2982724"/>
            <a:ext cx="26609590" cy="20025084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45" y="26121595"/>
            <a:ext cx="26609590" cy="3916722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FAA0D-1261-E744-9600-9BF5BF7C16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20445" y="1335465"/>
            <a:ext cx="3991026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0445" y="7785158"/>
            <a:ext cx="39910260" cy="2202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204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155395" y="30392877"/>
            <a:ext cx="140403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971"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786045" y="30392877"/>
            <a:ext cx="1034466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6089" tIns="188047" rIns="376089" bIns="18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971"/>
            </a:lvl1pPr>
          </a:lstStyle>
          <a:p>
            <a:pPr>
              <a:defRPr/>
            </a:pPr>
            <a:fld id="{65D45777-6834-4A49-A64B-6316BB99C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2pPr>
      <a:lvl3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3pPr>
      <a:lvl4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4pPr>
      <a:lvl5pPr algn="ctr" defTabSz="3223371" rtl="0" eaLnBrk="0" fontAlgn="base" hangingPunct="0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  <a:ea typeface="ＭＳ Ｐゴシック" charset="0"/>
        </a:defRPr>
      </a:lvl5pPr>
      <a:lvl6pPr marL="391866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6pPr>
      <a:lvl7pPr marL="783732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7pPr>
      <a:lvl8pPr marL="1175598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8pPr>
      <a:lvl9pPr marL="1567464" algn="ctr" defTabSz="3223371" rtl="0" fontAlgn="base">
        <a:spcBef>
          <a:spcPct val="0"/>
        </a:spcBef>
        <a:spcAft>
          <a:spcPct val="0"/>
        </a:spcAft>
        <a:defRPr sz="15514">
          <a:solidFill>
            <a:schemeClr val="tx2"/>
          </a:solidFill>
          <a:latin typeface="Arial" charset="0"/>
        </a:defRPr>
      </a:lvl9pPr>
    </p:titleStyle>
    <p:bodyStyle>
      <a:lvl1pPr marL="1210975" indent="-1210975" algn="l" defTabSz="3223371" rtl="0" eaLnBrk="0" fontAlgn="base" hangingPunct="0">
        <a:spcBef>
          <a:spcPct val="20000"/>
        </a:spcBef>
        <a:spcAft>
          <a:spcPct val="0"/>
        </a:spcAft>
        <a:buChar char="•"/>
        <a:defRPr sz="11228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2619244" indent="-1008239" algn="l" defTabSz="3223371" rtl="0" eaLnBrk="0" fontAlgn="base" hangingPunct="0">
        <a:spcBef>
          <a:spcPct val="20000"/>
        </a:spcBef>
        <a:spcAft>
          <a:spcPct val="0"/>
        </a:spcAft>
        <a:buChar char="–"/>
        <a:defRPr sz="9857">
          <a:solidFill>
            <a:schemeClr val="tx1"/>
          </a:solidFill>
          <a:latin typeface="+mn-lt"/>
          <a:ea typeface="ＭＳ Ｐゴシック" charset="0"/>
        </a:defRPr>
      </a:lvl2pPr>
      <a:lvl3pPr marL="4028874" indent="-805503" algn="l" defTabSz="3223371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  <a:ea typeface="ＭＳ Ｐゴシック" charset="0"/>
        </a:defRPr>
      </a:lvl3pPr>
      <a:lvl4pPr marL="5639879" indent="-805503" algn="l" defTabSz="3223371" rtl="0" eaLnBrk="0" fontAlgn="base" hangingPunct="0">
        <a:spcBef>
          <a:spcPct val="20000"/>
        </a:spcBef>
        <a:spcAft>
          <a:spcPct val="0"/>
        </a:spcAft>
        <a:buChar char="–"/>
        <a:defRPr sz="6943">
          <a:solidFill>
            <a:schemeClr val="tx1"/>
          </a:solidFill>
          <a:latin typeface="+mn-lt"/>
          <a:ea typeface="ＭＳ Ｐゴシック" charset="0"/>
        </a:defRPr>
      </a:lvl4pPr>
      <a:lvl5pPr marL="7254966" indent="-809585" algn="l" defTabSz="3223371" rtl="0" eaLnBrk="0" fontAlgn="base" hangingPunct="0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  <a:ea typeface="ＭＳ Ｐゴシック" charset="0"/>
        </a:defRPr>
      </a:lvl5pPr>
      <a:lvl6pPr marL="7646832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6pPr>
      <a:lvl7pPr marL="8038698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7pPr>
      <a:lvl8pPr marL="8430564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8pPr>
      <a:lvl9pPr marL="8822430" indent="-809585" algn="l" defTabSz="3223371" rtl="0" fontAlgn="base">
        <a:spcBef>
          <a:spcPct val="20000"/>
        </a:spcBef>
        <a:spcAft>
          <a:spcPct val="0"/>
        </a:spcAft>
        <a:buChar char="»"/>
        <a:defRPr sz="694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33664145" y="16840200"/>
            <a:ext cx="10278067" cy="7132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587945" y="6734589"/>
            <a:ext cx="10354268" cy="8138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241300" y="194129"/>
            <a:ext cx="43891200" cy="4666673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80000">
                <a:schemeClr val="accent5">
                  <a:lumMod val="75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5400000" scaled="1"/>
            <a:tileRect/>
          </a:gradFill>
          <a:ln>
            <a:noFill/>
          </a:ln>
          <a:extLst/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8800" b="1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1500" b="1" dirty="0" smtClean="0">
                <a:solidFill>
                  <a:schemeClr val="accent3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Trade Rhetoric Geography in the US Presidential Election Speeches</a:t>
            </a:r>
          </a:p>
          <a:p>
            <a:pPr algn="ctr">
              <a:spcBef>
                <a:spcPct val="0"/>
              </a:spcBef>
              <a:buNone/>
            </a:pPr>
            <a:endParaRPr lang="en-US" altLang="en-US" sz="2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Alice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Mee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Seon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Chung (</a:t>
            </a: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alicechung@uchicago.edu</a:t>
            </a:r>
            <a:r>
              <a:rPr lang="en-US" altLang="en-US" sz="5143" b="1" dirty="0">
                <a:latin typeface="Times New Roman" charset="0"/>
                <a:ea typeface="Times New Roman" charset="0"/>
                <a:cs typeface="Times New Roman" charset="0"/>
              </a:rPr>
              <a:t>), 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Computational Social Sciences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b="1" dirty="0" err="1" smtClean="0">
                <a:latin typeface="Times New Roman" charset="0"/>
                <a:ea typeface="Times New Roman" charset="0"/>
                <a:cs typeface="Times New Roman" charset="0"/>
              </a:rPr>
              <a:t>Minju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 Kim (</a:t>
            </a:r>
            <a:r>
              <a:rPr lang="en-US" altLang="en-US" sz="5143" b="1" dirty="0" err="1">
                <a:latin typeface="Times New Roman" charset="0"/>
                <a:ea typeface="Times New Roman" charset="0"/>
                <a:cs typeface="Times New Roman" charset="0"/>
              </a:rPr>
              <a:t>minjukim@uchicago.edu</a:t>
            </a:r>
            <a:r>
              <a:rPr lang="en-US" altLang="en-US" sz="5143" b="1" dirty="0" smtClean="0">
                <a:latin typeface="Times New Roman" charset="0"/>
                <a:ea typeface="Times New Roman" charset="0"/>
                <a:cs typeface="Times New Roman" charset="0"/>
              </a:rPr>
              <a:t>), Department of Political Science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5143" dirty="0" smtClean="0"/>
              <a:t> </a:t>
            </a:r>
            <a:endParaRPr lang="en-US" altLang="en-US" sz="5143" dirty="0"/>
          </a:p>
        </p:txBody>
      </p:sp>
      <p:sp>
        <p:nvSpPr>
          <p:cNvPr id="14339" name="Rectangle 20"/>
          <p:cNvSpPr>
            <a:spLocks noChangeArrowheads="1"/>
          </p:cNvSpPr>
          <p:nvPr/>
        </p:nvSpPr>
        <p:spPr bwMode="auto">
          <a:xfrm>
            <a:off x="49650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Abstract / Background</a:t>
            </a:r>
          </a:p>
        </p:txBody>
      </p:sp>
      <p:sp>
        <p:nvSpPr>
          <p:cNvPr id="14342" name="Rectangle 23"/>
          <p:cNvSpPr>
            <a:spLocks noChangeArrowheads="1"/>
          </p:cNvSpPr>
          <p:nvPr/>
        </p:nvSpPr>
        <p:spPr bwMode="auto">
          <a:xfrm>
            <a:off x="11636094" y="20768298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14346" name="Rectangle 33"/>
          <p:cNvSpPr>
            <a:spLocks noChangeArrowheads="1"/>
          </p:cNvSpPr>
          <p:nvPr/>
        </p:nvSpPr>
        <p:spPr bwMode="auto">
          <a:xfrm>
            <a:off x="517821" y="2059414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</a:p>
        </p:txBody>
      </p:sp>
      <p:sp>
        <p:nvSpPr>
          <p:cNvPr id="14348" name="Text Box 37"/>
          <p:cNvSpPr txBox="1">
            <a:spLocks noChangeArrowheads="1"/>
          </p:cNvSpPr>
          <p:nvPr/>
        </p:nvSpPr>
        <p:spPr bwMode="auto">
          <a:xfrm>
            <a:off x="11644925" y="22387394"/>
            <a:ext cx="10369296" cy="107951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STM (Structural Topic modelling)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K= 45 topics and extract 15 FREX words</a:t>
            </a: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DTM (Document Term Matrix)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With 15 FREX words for each dimension, counted the frequencies and scaled by each document </a:t>
            </a:r>
            <a:r>
              <a:rPr lang="en-US" altLang="en-US" sz="4400" spc="-150" dirty="0" smtClean="0">
                <a:latin typeface="Times New Roman" charset="0"/>
                <a:ea typeface="Times New Roman" charset="0"/>
                <a:cs typeface="Times New Roman" charset="0"/>
              </a:rPr>
              <a:t>length</a:t>
            </a:r>
            <a:endParaRPr lang="en-US" altLang="en-US" sz="4400" spc="-15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lnSpc>
                <a:spcPts val="4960"/>
              </a:lnSpc>
              <a:spcBef>
                <a:spcPts val="1152"/>
              </a:spcBef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OLS Regression</a:t>
            </a: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DV: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Trade</a:t>
            </a:r>
            <a:r>
              <a:rPr lang="ko-KR" alt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topic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 related 15 FREX words frequencies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Subset on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ust belt and non-rust belt region)</a:t>
            </a:r>
            <a:endParaRPr lang="ko-KR" alt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IV: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Political Party </a:t>
            </a:r>
            <a:r>
              <a:rPr lang="en-US" sz="4000" dirty="0">
                <a:latin typeface="Times New Roman" charset="0"/>
                <a:ea typeface="Times New Roman" charset="0"/>
                <a:cs typeface="Times New Roman" charset="0"/>
              </a:rPr>
              <a:t>of the </a:t>
            </a:r>
            <a:r>
              <a:rPr 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speaker</a:t>
            </a:r>
          </a:p>
          <a:p>
            <a:pPr marL="1428750" lvl="1" indent="-685800">
              <a:lnSpc>
                <a:spcPts val="4960"/>
              </a:lnSpc>
              <a:spcBef>
                <a:spcPts val="1152"/>
              </a:spcBef>
            </a:pP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Controls: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Year-fixed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, state-level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annual unemployment, speaker’s party status as a challenger,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partisan similarity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between the speaker and </a:t>
            </a:r>
            <a:r>
              <a:rPr lang="en-US" sz="4000" spc="-150" dirty="0">
                <a:latin typeface="Times New Roman" charset="0"/>
                <a:ea typeface="Times New Roman" charset="0"/>
                <a:cs typeface="Times New Roman" charset="0"/>
              </a:rPr>
              <a:t>the local </a:t>
            </a:r>
            <a:r>
              <a:rPr lang="en-US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governor</a:t>
            </a:r>
            <a:r>
              <a:rPr lang="en-US" altLang="ko-KR" sz="4000" spc="-15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000" spc="-15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57" name="Text Box 54"/>
          <p:cNvSpPr txBox="1">
            <a:spLocks noChangeArrowheads="1"/>
          </p:cNvSpPr>
          <p:nvPr/>
        </p:nvSpPr>
        <p:spPr bwMode="auto">
          <a:xfrm>
            <a:off x="536448" y="22326600"/>
            <a:ext cx="10360152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H1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frame trade as an economic activity in speeches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of rust 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H2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: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link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trade with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national security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speeches of non-rustbelt regions.</a:t>
            </a:r>
          </a:p>
          <a:p>
            <a:pPr lvl="0" algn="just" latinLnBrk="1"/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 H3: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Within rust belt regions, if the regions are swing states, presidential candidates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frame trade as special interest by linking trade with job security.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61" name="Text Box 37"/>
          <p:cNvSpPr txBox="1">
            <a:spLocks noChangeArrowheads="1"/>
          </p:cNvSpPr>
          <p:nvPr/>
        </p:nvSpPr>
        <p:spPr bwMode="auto">
          <a:xfrm>
            <a:off x="457200" y="6705600"/>
            <a:ext cx="10360152" cy="838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75195" y="15383303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Theory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475195" y="16909806"/>
            <a:ext cx="10360152" cy="30545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candidates make campaign speeches considering the regional characteristics of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the location where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they delivery speech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22588073" y="19353619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Word Cloud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582060" y="24389088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Contribution/Conclusions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33582060" y="26042297"/>
            <a:ext cx="10135506" cy="7043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Presidential candidates </a:t>
            </a:r>
            <a:r>
              <a:rPr lang="en-US" altLang="ko-KR" sz="4800" i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ex-ante </a:t>
            </a: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to expected voter punishment on trade through customizing different rhetoric by region.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rhetoric varies by political party, with higher intensity in swing states.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Democrats target rustbelt voters, Republicans target non-rustbelt voters in their usage of trade </a:t>
            </a:r>
            <a:r>
              <a:rPr lang="en-US" altLang="ko-KR" sz="4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rhetoric.</a:t>
            </a:r>
            <a:endParaRPr lang="en-US" altLang="ko-KR" sz="48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7C7E3-A8DF-4DC3-A1E2-1B0C28BA069E}"/>
              </a:ext>
            </a:extLst>
          </p:cNvPr>
          <p:cNvSpPr txBox="1"/>
          <p:nvPr/>
        </p:nvSpPr>
        <p:spPr>
          <a:xfrm>
            <a:off x="39943725" y="1981200"/>
            <a:ext cx="518475" cy="457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6888" y="17090066"/>
            <a:ext cx="9868112" cy="6739847"/>
          </a:xfrm>
          <a:prstGeom prst="rect">
            <a:avLst/>
          </a:prstGeom>
        </p:spPr>
      </p:pic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3582060" y="15249900"/>
            <a:ext cx="10360152" cy="117701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Trade Topic Salience Map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3582060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Regression</a:t>
            </a:r>
            <a:endParaRPr lang="en-US" altLang="en-US" sz="5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3719" y="6759470"/>
            <a:ext cx="9897714" cy="7975480"/>
          </a:xfrm>
          <a:prstGeom prst="rect">
            <a:avLst/>
          </a:prstGeom>
        </p:spPr>
      </p:pic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2614837" y="6583397"/>
            <a:ext cx="10303563" cy="12252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343" name="Rectangle 24"/>
          <p:cNvSpPr>
            <a:spLocks noChangeArrowheads="1"/>
          </p:cNvSpPr>
          <p:nvPr/>
        </p:nvSpPr>
        <p:spPr bwMode="auto">
          <a:xfrm>
            <a:off x="22558248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Graphs</a:t>
            </a:r>
          </a:p>
        </p:txBody>
      </p:sp>
      <p:pic>
        <p:nvPicPr>
          <p:cNvPr id="14" name="그림 13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6934200"/>
            <a:ext cx="10241280" cy="5486400"/>
          </a:xfrm>
          <a:prstGeom prst="rect">
            <a:avLst/>
          </a:prstGeom>
        </p:spPr>
      </p:pic>
      <p:pic>
        <p:nvPicPr>
          <p:cNvPr id="15" name="그림 14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0" y="13197840"/>
            <a:ext cx="10241280" cy="5394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36448" y="6641366"/>
            <a:ext cx="10360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suffering from job insecurity due to international trade are known to punish the incumbent president by choosing the presidential candidate from the other political party (Jensen et al 2017; </a:t>
            </a:r>
            <a:r>
              <a:rPr lang="en-US" altLang="ko-KR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Margalit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2011). </a:t>
            </a:r>
          </a:p>
          <a:p>
            <a:pPr marL="685800" indent="-685800">
              <a:buFont typeface="Arial" charset="0"/>
              <a:buChar char="•"/>
            </a:pPr>
            <a:endParaRPr lang="en-US" altLang="ko-KR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 how would  presidential candidates </a:t>
            </a:r>
            <a:r>
              <a:rPr lang="en-US" altLang="ko-KR" sz="4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ex-ante</a:t>
            </a:r>
            <a:r>
              <a:rPr lang="en-US" altLang="ko-KR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to expected voter punishment in their presidential campaign speeches?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0734"/>
              </p:ext>
            </p:extLst>
          </p:nvPr>
        </p:nvGraphicFramePr>
        <p:xfrm>
          <a:off x="22555200" y="20818756"/>
          <a:ext cx="10558926" cy="11490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309">
                  <a:extLst>
                    <a:ext uri="{9D8B030D-6E8A-4147-A177-3AD203B41FA5}">
                      <a16:colId xmlns:a16="http://schemas.microsoft.com/office/drawing/2014/main" val="4219704855"/>
                    </a:ext>
                  </a:extLst>
                </a:gridCol>
                <a:gridCol w="4666226">
                  <a:extLst>
                    <a:ext uri="{9D8B030D-6E8A-4147-A177-3AD203B41FA5}">
                      <a16:colId xmlns:a16="http://schemas.microsoft.com/office/drawing/2014/main" val="663304543"/>
                    </a:ext>
                  </a:extLst>
                </a:gridCol>
                <a:gridCol w="4533391">
                  <a:extLst>
                    <a:ext uri="{9D8B030D-6E8A-4147-A177-3AD203B41FA5}">
                      <a16:colId xmlns:a16="http://schemas.microsoft.com/office/drawing/2014/main" val="1331362254"/>
                    </a:ext>
                  </a:extLst>
                </a:gridCol>
              </a:tblGrid>
              <a:tr h="1291759"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Swing 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Non-swing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029908"/>
                  </a:ext>
                </a:extLst>
              </a:tr>
              <a:tr h="5019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322365"/>
                  </a:ext>
                </a:extLst>
              </a:tr>
              <a:tr h="5178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Rust</a:t>
                      </a:r>
                      <a:b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4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belt</a:t>
                      </a:r>
                      <a:endParaRPr lang="ko-KR" altLang="en-US" sz="4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740532"/>
                  </a:ext>
                </a:extLst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2497621"/>
            <a:ext cx="4288119" cy="428811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932" y="22497622"/>
            <a:ext cx="4228668" cy="422866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99" y="27730439"/>
            <a:ext cx="4197361" cy="419736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951" y="27693151"/>
            <a:ext cx="4234649" cy="4234649"/>
          </a:xfrm>
          <a:prstGeom prst="rect">
            <a:avLst/>
          </a:prstGeom>
        </p:spPr>
      </p:pic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11632539" y="6736080"/>
            <a:ext cx="10372538" cy="1353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None/>
            </a:pPr>
            <a:endParaRPr lang="en-US" altLang="en-US" sz="44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11636094" y="6538891"/>
            <a:ext cx="10360152" cy="70556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8973" tIns="49486" rIns="98973" bIns="49486">
            <a:spAutoFit/>
          </a:bodyPr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685800" lvl="0" indent="-685800">
              <a:buFont typeface="Arial" charset="0"/>
              <a:buChar char="•"/>
            </a:pP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Web scraping the presidential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election speech of every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candidates  in </a:t>
            </a:r>
            <a:r>
              <a:rPr lang="en-US" sz="4800" dirty="0">
                <a:latin typeface="Times New Roman" charset="0"/>
                <a:ea typeface="Times New Roman" charset="0"/>
                <a:cs typeface="Times New Roman" charset="0"/>
              </a:rPr>
              <a:t>2008, 2012, and </a:t>
            </a:r>
            <a:r>
              <a:rPr 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2016 from The American Presidency Project(APP).</a:t>
            </a:r>
            <a:endParaRPr lang="en-US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685800" indent="-685800">
              <a:buFont typeface="Arial" charset="0"/>
              <a:buChar char="•"/>
            </a:pPr>
            <a:r>
              <a:rPr lang="en-US" altLang="en-US" sz="4800" dirty="0" smtClean="0">
                <a:latin typeface="Times New Roman" charset="0"/>
                <a:ea typeface="Times New Roman" charset="0"/>
                <a:cs typeface="Times New Roman" charset="0"/>
              </a:rPr>
              <a:t>Descriptive Statistics </a:t>
            </a:r>
            <a:endParaRPr lang="ko-KR" altLang="en-US" sz="4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Total 1</a:t>
            </a:r>
            <a:r>
              <a:rPr lang="en-US" altLang="ko-KR" sz="4400" dirty="0" smtClean="0">
                <a:latin typeface="Times New Roman" charset="0"/>
                <a:ea typeface="Times New Roman" charset="0"/>
                <a:cs typeface="Times New Roman" charset="0"/>
              </a:rPr>
              <a:t>,</a:t>
            </a: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247 speeches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676 from Democratic Party, 571 from Republican Party  </a:t>
            </a:r>
            <a:endParaRPr lang="ko-KR" altLang="en-US" sz="4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1" indent="-685800">
              <a:buFont typeface="+mj-lt"/>
              <a:buAutoNum type="arabicParenR"/>
            </a:pPr>
            <a:r>
              <a:rPr lang="en-US" alt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685, 282, 280 speeches in each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846" y="14223473"/>
            <a:ext cx="10058400" cy="5747657"/>
          </a:xfrm>
          <a:prstGeom prst="rect">
            <a:avLst/>
          </a:prstGeom>
        </p:spPr>
      </p:pic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636094" y="5158872"/>
            <a:ext cx="10360152" cy="1172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98973" tIns="49486" rIns="98973" bIns="49486" anchor="ctr"/>
          <a:lstStyle>
            <a:lvl1pPr defTabSz="3760788">
              <a:spcBef>
                <a:spcPct val="20000"/>
              </a:spcBef>
              <a:buChar char="•"/>
              <a:defRPr sz="13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3760788">
              <a:spcBef>
                <a:spcPct val="20000"/>
              </a:spcBef>
              <a:buChar char="–"/>
              <a:defRPr sz="11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3760788">
              <a:spcBef>
                <a:spcPct val="20000"/>
              </a:spcBef>
              <a:buChar char="•"/>
              <a:defRPr sz="9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3760788">
              <a:spcBef>
                <a:spcPct val="20000"/>
              </a:spcBef>
              <a:buChar char="–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3760788">
              <a:spcBef>
                <a:spcPct val="20000"/>
              </a:spcBef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37607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1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Data / Data </a:t>
            </a:r>
            <a:r>
              <a:rPr lang="en-US" altLang="en-US" sz="54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7607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370</Words>
  <Application>Microsoft Office PowerPoint</Application>
  <PresentationFormat>사용자 지정</PresentationFormat>
  <Paragraphs>80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alicearimchung1@gmail.com</dc:creator>
  <cp:lastModifiedBy>minju kim</cp:lastModifiedBy>
  <cp:revision>111</cp:revision>
  <cp:lastPrinted>2017-06-01T18:31:06Z</cp:lastPrinted>
  <dcterms:created xsi:type="dcterms:W3CDTF">2017-05-31T13:24:58Z</dcterms:created>
  <dcterms:modified xsi:type="dcterms:W3CDTF">2018-03-04T01:50:12Z</dcterms:modified>
</cp:coreProperties>
</file>