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6405"/>
  </p:normalViewPr>
  <p:slideViewPr>
    <p:cSldViewPr snapToGrid="0">
      <p:cViewPr>
        <p:scale>
          <a:sx n="31" d="100"/>
          <a:sy n="31" d="100"/>
        </p:scale>
        <p:origin x="824" y="-1688"/>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alicelavander/Desktop/&#24773;&#36948;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ja-JP" altLang="en-US" sz="3200" b="0" i="0" u="none" strike="noStrike" kern="1200" spc="0" baseline="0">
                <a:solidFill>
                  <a:sysClr val="windowText" lastClr="000000">
                    <a:lumMod val="65000"/>
                    <a:lumOff val="35000"/>
                  </a:sysClr>
                </a:solidFill>
              </a:rPr>
              <a:t>和声分析にかかった作業時間の比較</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従来手法</c:v>
                </c:pt>
              </c:strCache>
            </c:strRef>
          </c:tx>
          <c:spPr>
            <a:solidFill>
              <a:schemeClr val="accent1">
                <a:lumMod val="75000"/>
              </a:schemeClr>
            </a:solidFill>
            <a:ln>
              <a:noFill/>
            </a:ln>
            <a:effectLst/>
          </c:spPr>
          <c:invertIfNegative val="0"/>
          <c:cat>
            <c:strRef>
              <c:f>Sheet1!$A$2:$A$4</c:f>
              <c:strCache>
                <c:ptCount val="3"/>
                <c:pt idx="0">
                  <c:v>J.S. Bach</c:v>
                </c:pt>
                <c:pt idx="1">
                  <c:v>L. Beethoven</c:v>
                </c:pt>
                <c:pt idx="2">
                  <c:v>N. Paganini</c:v>
                </c:pt>
              </c:strCache>
            </c:strRef>
          </c:cat>
          <c:val>
            <c:numRef>
              <c:f>Sheet1!$B$2:$B$4</c:f>
              <c:numCache>
                <c:formatCode>General</c:formatCode>
                <c:ptCount val="3"/>
                <c:pt idx="0">
                  <c:v>25.084193548387098</c:v>
                </c:pt>
                <c:pt idx="1">
                  <c:v>9.2023931623931627</c:v>
                </c:pt>
                <c:pt idx="2">
                  <c:v>17.542758620689657</c:v>
                </c:pt>
              </c:numCache>
            </c:numRef>
          </c:val>
          <c:extLst>
            <c:ext xmlns:c16="http://schemas.microsoft.com/office/drawing/2014/chart" uri="{C3380CC4-5D6E-409C-BE32-E72D297353CC}">
              <c16:uniqueId val="{00000000-05ED-9141-95ED-6DCD62D62676}"/>
            </c:ext>
          </c:extLst>
        </c:ser>
        <c:ser>
          <c:idx val="1"/>
          <c:order val="1"/>
          <c:tx>
            <c:strRef>
              <c:f>Sheet1!$C$1</c:f>
              <c:strCache>
                <c:ptCount val="1"/>
                <c:pt idx="0">
                  <c:v>提案システム</c:v>
                </c:pt>
              </c:strCache>
            </c:strRef>
          </c:tx>
          <c:spPr>
            <a:solidFill>
              <a:schemeClr val="accent2"/>
            </a:solidFill>
            <a:ln>
              <a:noFill/>
            </a:ln>
            <a:effectLst/>
          </c:spPr>
          <c:invertIfNegative val="0"/>
          <c:cat>
            <c:strRef>
              <c:f>Sheet1!$A$2:$A$4</c:f>
              <c:strCache>
                <c:ptCount val="3"/>
                <c:pt idx="0">
                  <c:v>J.S. Bach</c:v>
                </c:pt>
                <c:pt idx="1">
                  <c:v>L. Beethoven</c:v>
                </c:pt>
                <c:pt idx="2">
                  <c:v>N. Paganini</c:v>
                </c:pt>
              </c:strCache>
            </c:strRef>
          </c:cat>
          <c:val>
            <c:numRef>
              <c:f>Sheet1!$C$2:$C$4</c:f>
              <c:numCache>
                <c:formatCode>General</c:formatCode>
                <c:ptCount val="3"/>
                <c:pt idx="0">
                  <c:v>14.82243243243243</c:v>
                </c:pt>
                <c:pt idx="1">
                  <c:v>4.3133944954128447</c:v>
                </c:pt>
                <c:pt idx="2">
                  <c:v>22.322857142857142</c:v>
                </c:pt>
              </c:numCache>
            </c:numRef>
          </c:val>
          <c:extLst>
            <c:ext xmlns:c16="http://schemas.microsoft.com/office/drawing/2014/chart" uri="{C3380CC4-5D6E-409C-BE32-E72D297353CC}">
              <c16:uniqueId val="{00000001-05ED-9141-95ED-6DCD62D62676}"/>
            </c:ext>
          </c:extLst>
        </c:ser>
        <c:dLbls>
          <c:showLegendKey val="0"/>
          <c:showVal val="0"/>
          <c:showCatName val="0"/>
          <c:showSerName val="0"/>
          <c:showPercent val="0"/>
          <c:showBubbleSize val="0"/>
        </c:dLbls>
        <c:gapWidth val="219"/>
        <c:overlap val="-27"/>
        <c:axId val="1832194224"/>
        <c:axId val="1731424768"/>
      </c:barChart>
      <c:catAx>
        <c:axId val="183219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731424768"/>
        <c:crosses val="autoZero"/>
        <c:auto val="1"/>
        <c:lblAlgn val="ctr"/>
        <c:lblOffset val="100"/>
        <c:noMultiLvlLbl val="0"/>
      </c:catAx>
      <c:valAx>
        <c:axId val="1731424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ltLang="ja-JP" sz="2400" dirty="0"/>
                  <a:t>1</a:t>
                </a:r>
                <a:r>
                  <a:rPr lang="ja-JP" altLang="en-US" sz="2400"/>
                  <a:t>小節の分析にかかった時間</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832194224"/>
        <c:crosses val="autoZero"/>
        <c:crossBetween val="between"/>
      </c:valAx>
      <c:spPr>
        <a:noFill/>
        <a:ln>
          <a:noFill/>
        </a:ln>
        <a:effectLst/>
      </c:spPr>
    </c:plotArea>
    <c:legend>
      <c:legendPos val="b"/>
      <c:layout>
        <c:manualLayout>
          <c:xMode val="edge"/>
          <c:yMode val="edge"/>
          <c:x val="0.30239163815639519"/>
          <c:y val="0.92701157550050794"/>
          <c:w val="0.39521663509784738"/>
          <c:h val="7.2988424499492069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ap="rnd">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288945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221673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187107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12983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367593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334715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89338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354084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104483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47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5E39750-D28C-914C-AF79-52C65B06624D}" type="datetimeFigureOut">
              <a:rPr kumimoji="1" lang="ja-JP" altLang="en-US" smtClean="0"/>
              <a:t>2024/2/29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91778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5E39750-D28C-914C-AF79-52C65B06624D}" type="datetimeFigureOut">
              <a:rPr kumimoji="1" lang="ja-JP" altLang="en-US" smtClean="0"/>
              <a:t>2024/2/29</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77DB796A-F32E-BA43-960F-28D302ACC573}" type="slidenum">
              <a:rPr kumimoji="1" lang="ja-JP" altLang="en-US" smtClean="0"/>
              <a:t>‹#›</a:t>
            </a:fld>
            <a:endParaRPr kumimoji="1" lang="ja-JP" altLang="en-US"/>
          </a:p>
        </p:txBody>
      </p:sp>
    </p:spTree>
    <p:extLst>
      <p:ext uri="{BB962C8B-B14F-4D97-AF65-F5344CB8AC3E}">
        <p14:creationId xmlns:p14="http://schemas.microsoft.com/office/powerpoint/2010/main" val="15075139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chart" Target="../charts/chart1.xm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コンテンツ プレースホルダー 11">
            <a:extLst>
              <a:ext uri="{FF2B5EF4-FFF2-40B4-BE49-F238E27FC236}">
                <a16:creationId xmlns:a16="http://schemas.microsoft.com/office/drawing/2014/main" id="{83DEC453-00CA-0764-98F9-93E68CC3F878}"/>
              </a:ext>
            </a:extLst>
          </p:cNvPr>
          <p:cNvSpPr txBox="1">
            <a:spLocks/>
          </p:cNvSpPr>
          <p:nvPr/>
        </p:nvSpPr>
        <p:spPr>
          <a:xfrm>
            <a:off x="15682426" y="8684737"/>
            <a:ext cx="13482444" cy="20081534"/>
          </a:xfrm>
          <a:prstGeom prst="rect">
            <a:avLst/>
          </a:prstGeom>
          <a:ln w="127000" cap="flat">
            <a:solidFill>
              <a:schemeClr val="accent1"/>
            </a:solidFill>
            <a:round/>
          </a:ln>
        </p:spPr>
        <p:txBody>
          <a:bodyPr vert="horz" lIns="432000" tIns="432000" rIns="432000" bIns="432000" rtlCol="0">
            <a:normAutofit/>
          </a:bodyPr>
          <a:lst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4000">
                <a:latin typeface="Yu Gothic Medium" panose="020B0400000000000000" pitchFamily="34" charset="-128"/>
                <a:ea typeface="Yu Gothic Medium" panose="020B0400000000000000" pitchFamily="34" charset="-128"/>
              </a:rPr>
              <a:t>ここでは、予備実験として著者自身が分析を行った際の和声分析の作業時間を評価した。具体的には、</a:t>
            </a:r>
            <a:r>
              <a:rPr lang="en-US" altLang="ja-JP" sz="4000" dirty="0">
                <a:latin typeface="Yu Gothic Medium" panose="020B0400000000000000" pitchFamily="34" charset="-128"/>
                <a:ea typeface="Yu Gothic Medium" panose="020B0400000000000000" pitchFamily="34" charset="-128"/>
              </a:rPr>
              <a:t>3</a:t>
            </a:r>
            <a:r>
              <a:rPr lang="ja-JP" altLang="en-US" sz="4000">
                <a:latin typeface="Yu Gothic Medium" panose="020B0400000000000000" pitchFamily="34" charset="-128"/>
                <a:ea typeface="Yu Gothic Medium" panose="020B0400000000000000" pitchFamily="34" charset="-128"/>
              </a:rPr>
              <a:t>つの楽曲をそれぞれ</a:t>
            </a:r>
            <a:r>
              <a:rPr lang="en-US" altLang="ja-JP" sz="4000" dirty="0">
                <a:latin typeface="Yu Gothic Medium" panose="020B0400000000000000" pitchFamily="34" charset="-128"/>
                <a:ea typeface="Yu Gothic Medium" panose="020B0400000000000000" pitchFamily="34" charset="-128"/>
              </a:rPr>
              <a:t>2</a:t>
            </a:r>
            <a:r>
              <a:rPr lang="ja-JP" altLang="en-US" sz="4000">
                <a:latin typeface="Yu Gothic Medium" panose="020B0400000000000000" pitchFamily="34" charset="-128"/>
                <a:ea typeface="Yu Gothic Medium" panose="020B0400000000000000" pitchFamily="34" charset="-128"/>
              </a:rPr>
              <a:t>つに分け、一方は提案システムを使用し、もう一方は従来通りシステムを使用せずに分析した。それぞれの方法で、分析にかかった</a:t>
            </a:r>
            <a:r>
              <a:rPr lang="en-US" altLang="ja-JP" sz="4000" dirty="0">
                <a:latin typeface="Yu Gothic Medium" panose="020B0400000000000000" pitchFamily="34" charset="-128"/>
                <a:ea typeface="Yu Gothic Medium" panose="020B0400000000000000" pitchFamily="34" charset="-128"/>
              </a:rPr>
              <a:t>1</a:t>
            </a:r>
            <a:r>
              <a:rPr lang="ja-JP" altLang="en-US" sz="4000">
                <a:latin typeface="Yu Gothic Medium" panose="020B0400000000000000" pitchFamily="34" charset="-128"/>
                <a:ea typeface="Yu Gothic Medium" panose="020B0400000000000000" pitchFamily="34" charset="-128"/>
              </a:rPr>
              <a:t>小節あたりの時間の平均値をとった。結果として、</a:t>
            </a:r>
            <a:r>
              <a:rPr lang="en-US" altLang="ja-JP" sz="4000" dirty="0">
                <a:latin typeface="Yu Gothic Medium" panose="020B0400000000000000" pitchFamily="34" charset="-128"/>
                <a:ea typeface="Yu Gothic Medium" panose="020B0400000000000000" pitchFamily="34" charset="-128"/>
              </a:rPr>
              <a:t>3</a:t>
            </a:r>
            <a:r>
              <a:rPr lang="ja-JP" altLang="en-US" sz="4000">
                <a:latin typeface="Yu Gothic Medium" panose="020B0400000000000000" pitchFamily="34" charset="-128"/>
                <a:ea typeface="Yu Gothic Medium" panose="020B0400000000000000" pitchFamily="34" charset="-128"/>
              </a:rPr>
              <a:t>曲のうち楽曲に和声が含まれている</a:t>
            </a:r>
            <a:r>
              <a:rPr lang="en-US" altLang="ja-JP" sz="4000" dirty="0">
                <a:latin typeface="Yu Gothic Medium" panose="020B0400000000000000" pitchFamily="34" charset="-128"/>
                <a:ea typeface="Yu Gothic Medium" panose="020B0400000000000000" pitchFamily="34" charset="-128"/>
              </a:rPr>
              <a:t>2</a:t>
            </a:r>
            <a:r>
              <a:rPr lang="ja-JP" altLang="en-US" sz="4000">
                <a:latin typeface="Yu Gothic Medium" panose="020B0400000000000000" pitchFamily="34" charset="-128"/>
                <a:ea typeface="Yu Gothic Medium" panose="020B0400000000000000" pitchFamily="34" charset="-128"/>
              </a:rPr>
              <a:t>曲では</a:t>
            </a:r>
            <a:r>
              <a:rPr lang="ja-JP" altLang="en-US" sz="4000" b="1">
                <a:solidFill>
                  <a:schemeClr val="accent1"/>
                </a:solidFill>
                <a:latin typeface="Yu Gothic Medium" panose="020B0400000000000000" pitchFamily="34" charset="-128"/>
                <a:ea typeface="Yu Gothic Medium" panose="020B0400000000000000" pitchFamily="34" charset="-128"/>
              </a:rPr>
              <a:t>作業時間が平均約</a:t>
            </a:r>
            <a:r>
              <a:rPr lang="en-US" altLang="ja-JP" sz="4000" b="1" dirty="0">
                <a:solidFill>
                  <a:schemeClr val="accent1"/>
                </a:solidFill>
                <a:latin typeface="Yu Gothic Medium" panose="020B0400000000000000" pitchFamily="34" charset="-128"/>
                <a:ea typeface="Yu Gothic Medium" panose="020B0400000000000000" pitchFamily="34" charset="-128"/>
              </a:rPr>
              <a:t>47%</a:t>
            </a:r>
            <a:r>
              <a:rPr lang="ja-JP" altLang="en-US" sz="4000" b="1">
                <a:solidFill>
                  <a:schemeClr val="accent1"/>
                </a:solidFill>
                <a:latin typeface="Yu Gothic Medium" panose="020B0400000000000000" pitchFamily="34" charset="-128"/>
                <a:ea typeface="Yu Gothic Medium" panose="020B0400000000000000" pitchFamily="34" charset="-128"/>
              </a:rPr>
              <a:t>改善</a:t>
            </a:r>
            <a:r>
              <a:rPr lang="ja-JP" altLang="en-US" sz="4000">
                <a:latin typeface="Yu Gothic Medium" panose="020B0400000000000000" pitchFamily="34" charset="-128"/>
                <a:ea typeface="Yu Gothic Medium" panose="020B0400000000000000" pitchFamily="34" charset="-128"/>
              </a:rPr>
              <a:t>され、</a:t>
            </a:r>
            <a:r>
              <a:rPr lang="en-US" altLang="ja-JP" sz="4000" dirty="0">
                <a:latin typeface="Yu Gothic Medium" panose="020B0400000000000000" pitchFamily="34" charset="-128"/>
                <a:ea typeface="Yu Gothic Medium" panose="020B0400000000000000" pitchFamily="34" charset="-128"/>
              </a:rPr>
              <a:t>3</a:t>
            </a:r>
            <a:r>
              <a:rPr lang="ja-JP" altLang="en-US" sz="4000">
                <a:latin typeface="Yu Gothic Medium" panose="020B0400000000000000" pitchFamily="34" charset="-128"/>
                <a:ea typeface="Yu Gothic Medium" panose="020B0400000000000000" pitchFamily="34" charset="-128"/>
              </a:rPr>
              <a:t>曲を通しては平均約</a:t>
            </a:r>
            <a:r>
              <a:rPr lang="en-US" altLang="ja-JP" sz="4000" dirty="0">
                <a:latin typeface="Yu Gothic Medium" panose="020B0400000000000000" pitchFamily="34" charset="-128"/>
                <a:ea typeface="Yu Gothic Medium" panose="020B0400000000000000" pitchFamily="34" charset="-128"/>
              </a:rPr>
              <a:t>22%</a:t>
            </a:r>
            <a:r>
              <a:rPr lang="ja-JP" altLang="en-US" sz="4000">
                <a:latin typeface="Yu Gothic Medium" panose="020B0400000000000000" pitchFamily="34" charset="-128"/>
                <a:ea typeface="Yu Gothic Medium" panose="020B0400000000000000" pitchFamily="34" charset="-128"/>
              </a:rPr>
              <a:t>の改善がみられた。</a:t>
            </a:r>
            <a:r>
              <a:rPr lang="en-US" altLang="ja-JP" sz="4000" dirty="0">
                <a:latin typeface="Yu Gothic Medium" panose="020B0400000000000000" pitchFamily="34" charset="-128"/>
                <a:ea typeface="Yu Gothic Medium" panose="020B0400000000000000" pitchFamily="34" charset="-128"/>
              </a:rPr>
              <a:t>N. Paganini</a:t>
            </a:r>
            <a:r>
              <a:rPr lang="ja-JP" altLang="en-US" sz="4000">
                <a:latin typeface="Yu Gothic Medium" panose="020B0400000000000000" pitchFamily="34" charset="-128"/>
                <a:ea typeface="Yu Gothic Medium" panose="020B0400000000000000" pitchFamily="34" charset="-128"/>
              </a:rPr>
              <a:t>のカプリス</a:t>
            </a:r>
            <a:r>
              <a:rPr lang="en-US" altLang="ja-JP" sz="4000" dirty="0">
                <a:latin typeface="Yu Gothic Medium" panose="020B0400000000000000" pitchFamily="34" charset="-128"/>
                <a:ea typeface="Yu Gothic Medium" panose="020B0400000000000000" pitchFamily="34" charset="-128"/>
              </a:rPr>
              <a:t>5</a:t>
            </a:r>
            <a:r>
              <a:rPr lang="ja-JP" altLang="en-US" sz="4000">
                <a:latin typeface="Yu Gothic Medium" panose="020B0400000000000000" pitchFamily="34" charset="-128"/>
                <a:ea typeface="Yu Gothic Medium" panose="020B0400000000000000" pitchFamily="34" charset="-128"/>
              </a:rPr>
              <a:t>番に関しては作業時間がむしろ約</a:t>
            </a:r>
            <a:r>
              <a:rPr lang="en-US" altLang="ja-JP" sz="4000" dirty="0">
                <a:latin typeface="Yu Gothic Medium" panose="020B0400000000000000" pitchFamily="34" charset="-128"/>
                <a:ea typeface="Yu Gothic Medium" panose="020B0400000000000000" pitchFamily="34" charset="-128"/>
              </a:rPr>
              <a:t>27%</a:t>
            </a:r>
            <a:r>
              <a:rPr lang="ja-JP" altLang="en-US" sz="4000">
                <a:latin typeface="Yu Gothic Medium" panose="020B0400000000000000" pitchFamily="34" charset="-128"/>
                <a:ea typeface="Yu Gothic Medium" panose="020B0400000000000000" pitchFamily="34" charset="-128"/>
              </a:rPr>
              <a:t>増加してしまったが、これは楽曲が</a:t>
            </a:r>
            <a:r>
              <a:rPr lang="en-US" altLang="ja-JP" sz="4000" dirty="0">
                <a:latin typeface="Yu Gothic Medium" panose="020B0400000000000000" pitchFamily="34" charset="-128"/>
                <a:ea typeface="Yu Gothic Medium" panose="020B0400000000000000" pitchFamily="34" charset="-128"/>
              </a:rPr>
              <a:t>1</a:t>
            </a:r>
            <a:r>
              <a:rPr lang="ja-JP" altLang="en-US" sz="4000">
                <a:latin typeface="Yu Gothic Medium" panose="020B0400000000000000" pitchFamily="34" charset="-128"/>
                <a:ea typeface="Yu Gothic Medium" panose="020B0400000000000000" pitchFamily="34" charset="-128"/>
              </a:rPr>
              <a:t>声の旋律のみで構成されており、ニューラルネットワークの前処理である曲の</a:t>
            </a:r>
            <a:r>
              <a:rPr lang="en-US" altLang="ja-JP" sz="4000" dirty="0">
                <a:latin typeface="Yu Gothic Medium" panose="020B0400000000000000" pitchFamily="34" charset="-128"/>
                <a:ea typeface="Yu Gothic Medium" panose="020B0400000000000000" pitchFamily="34" charset="-128"/>
              </a:rPr>
              <a:t>3</a:t>
            </a:r>
            <a:r>
              <a:rPr lang="ja-JP" altLang="en-US" sz="4000">
                <a:latin typeface="Yu Gothic Medium" panose="020B0400000000000000" pitchFamily="34" charset="-128"/>
                <a:ea typeface="Yu Gothic Medium" panose="020B0400000000000000" pitchFamily="34" charset="-128"/>
              </a:rPr>
              <a:t>和音への変換が失敗したからだと考察できる。実際、</a:t>
            </a:r>
            <a:r>
              <a:rPr lang="en-US" altLang="ja-JP" sz="4000" dirty="0">
                <a:latin typeface="Yu Gothic Medium" panose="020B0400000000000000" pitchFamily="34" charset="-128"/>
                <a:ea typeface="Yu Gothic Medium" panose="020B0400000000000000" pitchFamily="34" charset="-128"/>
              </a:rPr>
              <a:t> N. Paganini</a:t>
            </a:r>
            <a:r>
              <a:rPr lang="ja-JP" altLang="en-US" sz="4000">
                <a:latin typeface="Yu Gothic Medium" panose="020B0400000000000000" pitchFamily="34" charset="-128"/>
                <a:ea typeface="Yu Gothic Medium" panose="020B0400000000000000" pitchFamily="34" charset="-128"/>
              </a:rPr>
              <a:t>とそれ以外の出力を比べると和音への変換の失敗が見て取れる。</a:t>
            </a:r>
            <a:endParaRPr lang="en-US" altLang="ja-JP" sz="4000" dirty="0">
              <a:solidFill>
                <a:schemeClr val="accent2"/>
              </a:solidFill>
              <a:latin typeface="Yu Gothic Medium" panose="020B0400000000000000" pitchFamily="34" charset="-128"/>
              <a:ea typeface="Yu Gothic Medium" panose="020B0400000000000000" pitchFamily="34" charset="-128"/>
            </a:endParaRPr>
          </a:p>
        </p:txBody>
      </p:sp>
      <p:sp>
        <p:nvSpPr>
          <p:cNvPr id="25" name="テキスト ボックス 24">
            <a:extLst>
              <a:ext uri="{FF2B5EF4-FFF2-40B4-BE49-F238E27FC236}">
                <a16:creationId xmlns:a16="http://schemas.microsoft.com/office/drawing/2014/main" id="{CDE617D3-092C-D9AC-0283-CC931342C6E2}"/>
              </a:ext>
            </a:extLst>
          </p:cNvPr>
          <p:cNvSpPr txBox="1"/>
          <p:nvPr/>
        </p:nvSpPr>
        <p:spPr>
          <a:xfrm>
            <a:off x="15682425" y="7683916"/>
            <a:ext cx="5724644" cy="923330"/>
          </a:xfrm>
          <a:prstGeom prst="rect">
            <a:avLst/>
          </a:prstGeom>
          <a:solidFill>
            <a:schemeClr val="accent5">
              <a:lumMod val="40000"/>
              <a:lumOff val="60000"/>
            </a:schemeClr>
          </a:solidFill>
        </p:spPr>
        <p:txBody>
          <a:bodyPr wrap="none" rtlCol="0">
            <a:spAutoFit/>
          </a:bodyPr>
          <a:lstStyle/>
          <a:p>
            <a:r>
              <a:rPr kumimoji="1" lang="ja-JP" altLang="en-US" sz="5400" b="1">
                <a:latin typeface="Yu Gothic" panose="020B0400000000000000" pitchFamily="34" charset="-128"/>
                <a:ea typeface="Yu Gothic" panose="020B0400000000000000" pitchFamily="34" charset="-128"/>
              </a:rPr>
              <a:t>ユーザ実験・考察</a:t>
            </a:r>
            <a:endParaRPr kumimoji="1" lang="en-US" altLang="ja-JP" sz="5400" b="1" dirty="0">
              <a:latin typeface="Yu Gothic" panose="020B0400000000000000" pitchFamily="34" charset="-128"/>
              <a:ea typeface="Yu Gothic" panose="020B0400000000000000" pitchFamily="34" charset="-128"/>
            </a:endParaRPr>
          </a:p>
        </p:txBody>
      </p:sp>
      <p:sp>
        <p:nvSpPr>
          <p:cNvPr id="4" name="テキスト ボックス 3">
            <a:extLst>
              <a:ext uri="{FF2B5EF4-FFF2-40B4-BE49-F238E27FC236}">
                <a16:creationId xmlns:a16="http://schemas.microsoft.com/office/drawing/2014/main" id="{258B6DF6-EC87-8064-B632-0A2443500F6E}"/>
              </a:ext>
            </a:extLst>
          </p:cNvPr>
          <p:cNvSpPr txBox="1"/>
          <p:nvPr/>
        </p:nvSpPr>
        <p:spPr>
          <a:xfrm>
            <a:off x="0" y="1814648"/>
            <a:ext cx="30275213" cy="2554545"/>
          </a:xfrm>
          <a:prstGeom prst="rect">
            <a:avLst/>
          </a:prstGeom>
          <a:noFill/>
        </p:spPr>
        <p:txBody>
          <a:bodyPr wrap="square">
            <a:spAutoFit/>
          </a:bodyPr>
          <a:lstStyle/>
          <a:p>
            <a:pPr algn="ctr"/>
            <a:r>
              <a:rPr kumimoji="1" lang="ja-JP" altLang="en-US" sz="8000">
                <a:solidFill>
                  <a:prstClr val="black"/>
                </a:solidFill>
                <a:latin typeface="UD デジタル 教科書体 N-B" panose="02020700000000000000" pitchFamily="17" charset="-128"/>
                <a:ea typeface="UD デジタル 教科書体 N-B" panose="02020700000000000000" pitchFamily="17" charset="-128"/>
                <a:cs typeface="+mj-cs"/>
              </a:rPr>
              <a:t>ニューラルネットワークを用いた</a:t>
            </a:r>
            <a:endParaRPr kumimoji="1" lang="en-US" altLang="ja-JP" sz="8000" dirty="0">
              <a:solidFill>
                <a:prstClr val="black"/>
              </a:solidFill>
              <a:latin typeface="UD デジタル 教科書体 N-B" panose="02020700000000000000" pitchFamily="17" charset="-128"/>
              <a:ea typeface="UD デジタル 教科書体 N-B" panose="02020700000000000000" pitchFamily="17" charset="-128"/>
              <a:cs typeface="+mj-cs"/>
            </a:endParaRPr>
          </a:p>
          <a:p>
            <a:pPr algn="ctr"/>
            <a:r>
              <a:rPr kumimoji="1" lang="ja-JP" altLang="en-US" sz="8000">
                <a:solidFill>
                  <a:prstClr val="black"/>
                </a:solidFill>
                <a:latin typeface="UD デジタル 教科書体 N-B" panose="02020700000000000000" pitchFamily="17" charset="-128"/>
                <a:ea typeface="UD デジタル 教科書体 N-B" panose="02020700000000000000" pitchFamily="17" charset="-128"/>
                <a:cs typeface="+mj-cs"/>
              </a:rPr>
              <a:t>クラシック音楽における和声分析の半自動化</a:t>
            </a:r>
            <a:endParaRPr lang="ja-JP" altLang="en-US" sz="8000"/>
          </a:p>
        </p:txBody>
      </p:sp>
      <p:sp>
        <p:nvSpPr>
          <p:cNvPr id="6" name="テキスト ボックス 5">
            <a:extLst>
              <a:ext uri="{FF2B5EF4-FFF2-40B4-BE49-F238E27FC236}">
                <a16:creationId xmlns:a16="http://schemas.microsoft.com/office/drawing/2014/main" id="{6479936B-51C4-40E1-C338-D5344100F7D7}"/>
              </a:ext>
            </a:extLst>
          </p:cNvPr>
          <p:cNvSpPr txBox="1"/>
          <p:nvPr/>
        </p:nvSpPr>
        <p:spPr>
          <a:xfrm>
            <a:off x="-1" y="4795175"/>
            <a:ext cx="30275213" cy="923330"/>
          </a:xfrm>
          <a:prstGeom prst="rect">
            <a:avLst/>
          </a:prstGeom>
          <a:noFill/>
        </p:spPr>
        <p:txBody>
          <a:bodyPr wrap="square">
            <a:spAutoFit/>
          </a:bodyPr>
          <a:lstStyle/>
          <a:p>
            <a:pPr algn="ctr"/>
            <a:r>
              <a:rPr lang="ja-JP" altLang="en-US" sz="5400">
                <a:latin typeface="UD デジタル 教科書体 NK-B" panose="02020700000000000000" pitchFamily="18" charset="-128"/>
                <a:ea typeface="UD デジタル 教科書体 NK-B" panose="02020700000000000000" pitchFamily="18" charset="-128"/>
              </a:rPr>
              <a:t>岡村有紗　（</a:t>
            </a:r>
            <a:r>
              <a:rPr lang="en-US" altLang="ja-JP" sz="5400" dirty="0">
                <a:latin typeface="UD デジタル 教科書体 NK-B" panose="02020700000000000000" pitchFamily="18" charset="-128"/>
                <a:ea typeface="UD デジタル 教科書体 NK-B" panose="02020700000000000000" pitchFamily="18" charset="-128"/>
              </a:rPr>
              <a:t>The Lawrenceville School</a:t>
            </a:r>
            <a:r>
              <a:rPr lang="ja-JP" altLang="en-US" sz="5400">
                <a:latin typeface="UD デジタル 教科書体 NK-B" panose="02020700000000000000" pitchFamily="18" charset="-128"/>
                <a:ea typeface="UD デジタル 教科書体 NK-B" panose="02020700000000000000" pitchFamily="18" charset="-128"/>
              </a:rPr>
              <a:t>・高校二年）</a:t>
            </a:r>
            <a:endParaRPr kumimoji="1" lang="ja-JP" altLang="en-US" sz="5400" dirty="0">
              <a:latin typeface="UD デジタル 教科書体 NK-B" panose="02020700000000000000" pitchFamily="18" charset="-128"/>
              <a:ea typeface="UD デジタル 教科書体 NK-B" panose="02020700000000000000" pitchFamily="18" charset="-128"/>
            </a:endParaRPr>
          </a:p>
        </p:txBody>
      </p:sp>
      <p:sp>
        <p:nvSpPr>
          <p:cNvPr id="8" name="テキスト ボックス 7">
            <a:extLst>
              <a:ext uri="{FF2B5EF4-FFF2-40B4-BE49-F238E27FC236}">
                <a16:creationId xmlns:a16="http://schemas.microsoft.com/office/drawing/2014/main" id="{058A94A5-7610-3655-AE47-046C8D64D57E}"/>
              </a:ext>
            </a:extLst>
          </p:cNvPr>
          <p:cNvSpPr txBox="1"/>
          <p:nvPr/>
        </p:nvSpPr>
        <p:spPr>
          <a:xfrm>
            <a:off x="-1" y="5718505"/>
            <a:ext cx="30275213" cy="923330"/>
          </a:xfrm>
          <a:prstGeom prst="rect">
            <a:avLst/>
          </a:prstGeom>
          <a:noFill/>
        </p:spPr>
        <p:txBody>
          <a:bodyPr wrap="square">
            <a:spAutoFit/>
          </a:bodyPr>
          <a:lstStyle/>
          <a:p>
            <a:pPr algn="ctr"/>
            <a:r>
              <a:rPr lang="ja-JP" altLang="en-US" sz="5400">
                <a:latin typeface="UD デジタル 教科書体 NK-B" panose="02020700000000000000" pitchFamily="18" charset="-128"/>
                <a:ea typeface="UD デジタル 教科書体 NK-B" panose="02020700000000000000" pitchFamily="18" charset="-128"/>
              </a:rPr>
              <a:t>メンター：鳴海紘也（東京大学・特任講師）</a:t>
            </a:r>
            <a:endParaRPr lang="ja-JP" altLang="en-US" sz="5400" dirty="0"/>
          </a:p>
        </p:txBody>
      </p:sp>
      <p:pic>
        <p:nvPicPr>
          <p:cNvPr id="10" name="図 9">
            <a:extLst>
              <a:ext uri="{FF2B5EF4-FFF2-40B4-BE49-F238E27FC236}">
                <a16:creationId xmlns:a16="http://schemas.microsoft.com/office/drawing/2014/main" id="{58C36867-026A-0654-3681-9CAC10AC3AD6}"/>
              </a:ext>
            </a:extLst>
          </p:cNvPr>
          <p:cNvPicPr>
            <a:picLocks noChangeAspect="1"/>
          </p:cNvPicPr>
          <p:nvPr/>
        </p:nvPicPr>
        <p:blipFill>
          <a:blip r:embed="rId2"/>
          <a:stretch>
            <a:fillRect/>
          </a:stretch>
        </p:blipFill>
        <p:spPr>
          <a:xfrm>
            <a:off x="25836073" y="1142445"/>
            <a:ext cx="3460914" cy="5070639"/>
          </a:xfrm>
          <a:prstGeom prst="rect">
            <a:avLst/>
          </a:prstGeom>
        </p:spPr>
      </p:pic>
      <p:sp>
        <p:nvSpPr>
          <p:cNvPr id="12" name="コンテンツ プレースホルダー 11">
            <a:extLst>
              <a:ext uri="{FF2B5EF4-FFF2-40B4-BE49-F238E27FC236}">
                <a16:creationId xmlns:a16="http://schemas.microsoft.com/office/drawing/2014/main" id="{CAEFE926-927D-8C80-B516-E55E17FF3759}"/>
              </a:ext>
            </a:extLst>
          </p:cNvPr>
          <p:cNvSpPr>
            <a:spLocks noGrp="1"/>
          </p:cNvSpPr>
          <p:nvPr>
            <p:ph sz="half" idx="1"/>
          </p:nvPr>
        </p:nvSpPr>
        <p:spPr>
          <a:xfrm>
            <a:off x="1110343" y="8684736"/>
            <a:ext cx="13482444" cy="14222246"/>
          </a:xfrm>
          <a:ln w="127000" cap="flat">
            <a:solidFill>
              <a:schemeClr val="accent1"/>
            </a:solidFill>
            <a:round/>
          </a:ln>
        </p:spPr>
        <p:txBody>
          <a:bodyPr wrap="square" lIns="432000" tIns="432000" rIns="432000" bIns="432000">
            <a:spAutoFit/>
          </a:bodyPr>
          <a:lstStyle/>
          <a:p>
            <a:pPr marL="0" indent="0">
              <a:lnSpc>
                <a:spcPct val="100000"/>
              </a:lnSpc>
              <a:buNone/>
            </a:pPr>
            <a:r>
              <a:rPr lang="ja-JP" altLang="en-US" sz="4000">
                <a:latin typeface="Yu Gothic Medium" panose="020B0400000000000000" pitchFamily="34" charset="-128"/>
                <a:ea typeface="Yu Gothic Medium" panose="020B0400000000000000" pitchFamily="34" charset="-128"/>
              </a:rPr>
              <a:t>和声分析とは楽曲における</a:t>
            </a:r>
            <a:r>
              <a:rPr lang="ja-JP" altLang="en-US" sz="4000" b="1">
                <a:latin typeface="Yu Gothic Medium" panose="020B0400000000000000" pitchFamily="34" charset="-128"/>
                <a:ea typeface="Yu Gothic Medium" panose="020B0400000000000000" pitchFamily="34" charset="-128"/>
              </a:rPr>
              <a:t>和音進行の分析</a:t>
            </a:r>
            <a:r>
              <a:rPr lang="ja-JP" altLang="en-US" sz="4000">
                <a:latin typeface="Yu Gothic Medium" panose="020B0400000000000000" pitchFamily="34" charset="-128"/>
                <a:ea typeface="Yu Gothic Medium" panose="020B0400000000000000" pitchFamily="34" charset="-128"/>
              </a:rPr>
              <a:t>で、音楽家にとって音の役割を明らかにする重要なツールである。</a:t>
            </a:r>
            <a:endParaRPr lang="en-US" altLang="ja-JP" sz="4000" dirty="0">
              <a:latin typeface="Yu Gothic Medium" panose="020B0400000000000000" pitchFamily="34" charset="-128"/>
              <a:ea typeface="Yu Gothic Medium" panose="020B0400000000000000" pitchFamily="34" charset="-128"/>
            </a:endParaRPr>
          </a:p>
          <a:p>
            <a:pPr marL="0" indent="0">
              <a:lnSpc>
                <a:spcPct val="100000"/>
              </a:lnSpc>
              <a:spcBef>
                <a:spcPts val="2111"/>
              </a:spcBef>
              <a:buNone/>
            </a:pPr>
            <a:endParaRPr lang="en-US" altLang="ja-JP" sz="4000" dirty="0">
              <a:latin typeface="Yu Gothic Medium" panose="020B0400000000000000" pitchFamily="34" charset="-128"/>
              <a:ea typeface="Yu Gothic Medium" panose="020B0400000000000000" pitchFamily="34" charset="-128"/>
            </a:endParaRPr>
          </a:p>
          <a:p>
            <a:pPr marL="0" indent="0">
              <a:lnSpc>
                <a:spcPct val="100000"/>
              </a:lnSpc>
              <a:spcBef>
                <a:spcPts val="2111"/>
              </a:spcBef>
              <a:buNone/>
            </a:pPr>
            <a:endParaRPr lang="en-US" altLang="ja-JP" sz="4000" dirty="0">
              <a:latin typeface="Yu Gothic Medium" panose="020B0400000000000000" pitchFamily="34" charset="-128"/>
              <a:ea typeface="Yu Gothic Medium" panose="020B0400000000000000" pitchFamily="34" charset="-128"/>
            </a:endParaRPr>
          </a:p>
          <a:p>
            <a:pPr marL="0" indent="0">
              <a:lnSpc>
                <a:spcPct val="100000"/>
              </a:lnSpc>
              <a:buNone/>
            </a:pPr>
            <a:endParaRPr lang="en-US" altLang="ja-JP" sz="4000" dirty="0">
              <a:latin typeface="Yu Gothic Medium" panose="020B0400000000000000" pitchFamily="34" charset="-128"/>
              <a:ea typeface="Yu Gothic Medium" panose="020B0400000000000000" pitchFamily="34" charset="-128"/>
            </a:endParaRPr>
          </a:p>
          <a:p>
            <a:pPr marL="0" indent="0">
              <a:lnSpc>
                <a:spcPct val="100000"/>
              </a:lnSpc>
              <a:buNone/>
            </a:pPr>
            <a:r>
              <a:rPr lang="ja-JP" altLang="en-US" sz="4000">
                <a:latin typeface="Yu Gothic Medium" panose="020B0400000000000000" pitchFamily="34" charset="-128"/>
                <a:ea typeface="Yu Gothic Medium" panose="020B0400000000000000" pitchFamily="34" charset="-128"/>
              </a:rPr>
              <a:t>和声分析の自動化に関しては以前から議論が行われてきた。例えば、</a:t>
            </a:r>
            <a:r>
              <a:rPr lang="en-US" altLang="ja-JP" sz="4000" dirty="0">
                <a:latin typeface="Yu Gothic Medium" panose="020B0400000000000000" pitchFamily="34" charset="-128"/>
                <a:ea typeface="Yu Gothic Medium" panose="020B0400000000000000" pitchFamily="34" charset="-128"/>
              </a:rPr>
              <a:t>2021</a:t>
            </a:r>
            <a:r>
              <a:rPr lang="ja-JP" altLang="en-US" sz="4000">
                <a:latin typeface="Yu Gothic Medium" panose="020B0400000000000000" pitchFamily="34" charset="-128"/>
                <a:ea typeface="Yu Gothic Medium" panose="020B0400000000000000" pitchFamily="34" charset="-128"/>
              </a:rPr>
              <a:t>年には当時</a:t>
            </a:r>
            <a:r>
              <a:rPr lang="en-US" altLang="ja-JP" sz="4000" dirty="0">
                <a:latin typeface="Yu Gothic Medium" panose="020B0400000000000000" pitchFamily="34" charset="-128"/>
                <a:ea typeface="Yu Gothic Medium" panose="020B0400000000000000" pitchFamily="34" charset="-128"/>
              </a:rPr>
              <a:t>state-of-the-art</a:t>
            </a:r>
            <a:r>
              <a:rPr lang="ja-JP" altLang="en-US" sz="4000">
                <a:latin typeface="Yu Gothic Medium" panose="020B0400000000000000" pitchFamily="34" charset="-128"/>
                <a:ea typeface="Yu Gothic Medium" panose="020B0400000000000000" pitchFamily="34" charset="-128"/>
              </a:rPr>
              <a:t>であったニューラルネットワークモデル</a:t>
            </a:r>
            <a:r>
              <a:rPr lang="en-US" altLang="ja-JP" sz="4000" dirty="0" err="1">
                <a:latin typeface="Yu Gothic Medium" panose="020B0400000000000000" pitchFamily="34" charset="-128"/>
                <a:ea typeface="Yu Gothic Medium" panose="020B0400000000000000" pitchFamily="34" charset="-128"/>
              </a:rPr>
              <a:t>AugmentedNet</a:t>
            </a:r>
            <a:r>
              <a:rPr lang="ja-JP" altLang="en-US" sz="4000">
                <a:latin typeface="Yu Gothic Medium" panose="020B0400000000000000" pitchFamily="34" charset="-128"/>
                <a:ea typeface="Yu Gothic Medium" panose="020B0400000000000000" pitchFamily="34" charset="-128"/>
              </a:rPr>
              <a:t>によって和声分析の精度</a:t>
            </a:r>
            <a:r>
              <a:rPr lang="en-US" altLang="ja-JP" sz="4000" dirty="0">
                <a:latin typeface="Yu Gothic Medium" panose="020B0400000000000000" pitchFamily="34" charset="-128"/>
                <a:ea typeface="Yu Gothic Medium" panose="020B0400000000000000" pitchFamily="34" charset="-128"/>
              </a:rPr>
              <a:t>45.0%</a:t>
            </a:r>
            <a:r>
              <a:rPr lang="ja-JP" altLang="en-US" sz="4000">
                <a:latin typeface="Yu Gothic Medium" panose="020B0400000000000000" pitchFamily="34" charset="-128"/>
                <a:ea typeface="Yu Gothic Medium" panose="020B0400000000000000" pitchFamily="34" charset="-128"/>
              </a:rPr>
              <a:t>が達成されている</a:t>
            </a:r>
            <a:r>
              <a:rPr lang="en-US" altLang="ja-JP" sz="4000" dirty="0">
                <a:latin typeface="Yu Gothic Medium" panose="020B0400000000000000" pitchFamily="34" charset="-128"/>
                <a:ea typeface="Yu Gothic Medium" panose="020B0400000000000000" pitchFamily="34" charset="-128"/>
              </a:rPr>
              <a:t>[1] </a:t>
            </a:r>
            <a:r>
              <a:rPr lang="ja-JP" altLang="en-US" sz="4000">
                <a:latin typeface="Yu Gothic Medium" panose="020B0400000000000000" pitchFamily="34" charset="-128"/>
                <a:ea typeface="Yu Gothic Medium" panose="020B0400000000000000" pitchFamily="34" charset="-128"/>
              </a:rPr>
              <a:t>。しかし、いずれの事例においても根本的な問題点として</a:t>
            </a:r>
            <a:endParaRPr lang="en-US" altLang="ja-JP" sz="4000" dirty="0">
              <a:latin typeface="Yu Gothic Medium" panose="020B0400000000000000" pitchFamily="34" charset="-128"/>
              <a:ea typeface="Yu Gothic Medium" panose="020B0400000000000000" pitchFamily="34" charset="-128"/>
            </a:endParaRPr>
          </a:p>
          <a:p>
            <a:pPr marL="900872">
              <a:lnSpc>
                <a:spcPct val="100000"/>
              </a:lnSpc>
              <a:spcBef>
                <a:spcPts val="1200"/>
              </a:spcBef>
              <a:buFont typeface="Wingdings" pitchFamily="2" charset="2"/>
              <a:buChar char="l"/>
            </a:pPr>
            <a:r>
              <a:rPr lang="ja-JP" altLang="en-US" sz="4000">
                <a:latin typeface="Yu Gothic Medium" panose="020B0400000000000000" pitchFamily="34" charset="-128"/>
                <a:ea typeface="Yu Gothic Medium" panose="020B0400000000000000" pitchFamily="34" charset="-128"/>
              </a:rPr>
              <a:t>表記ゆれ</a:t>
            </a:r>
            <a:endParaRPr lang="en-US" altLang="ja-JP" sz="4000" dirty="0">
              <a:latin typeface="Yu Gothic Medium" panose="020B0400000000000000" pitchFamily="34" charset="-128"/>
              <a:ea typeface="Yu Gothic Medium" panose="020B0400000000000000" pitchFamily="34" charset="-128"/>
            </a:endParaRPr>
          </a:p>
          <a:p>
            <a:pPr marL="900872">
              <a:lnSpc>
                <a:spcPct val="100000"/>
              </a:lnSpc>
              <a:spcBef>
                <a:spcPts val="1200"/>
              </a:spcBef>
              <a:buFont typeface="Wingdings" pitchFamily="2" charset="2"/>
              <a:buChar char="l"/>
            </a:pPr>
            <a:r>
              <a:rPr lang="ja-JP" altLang="en-US" sz="4000">
                <a:latin typeface="Yu Gothic Medium" panose="020B0400000000000000" pitchFamily="34" charset="-128"/>
                <a:ea typeface="Yu Gothic Medium" panose="020B0400000000000000" pitchFamily="34" charset="-128"/>
              </a:rPr>
              <a:t>個人間の解釈のゆれ</a:t>
            </a:r>
            <a:endParaRPr lang="en-US" altLang="ja-JP" sz="4000" dirty="0">
              <a:latin typeface="Yu Gothic Medium" panose="020B0400000000000000" pitchFamily="34" charset="-128"/>
              <a:ea typeface="Yu Gothic Medium" panose="020B0400000000000000" pitchFamily="34" charset="-128"/>
            </a:endParaRPr>
          </a:p>
          <a:p>
            <a:pPr marL="900872">
              <a:lnSpc>
                <a:spcPct val="100000"/>
              </a:lnSpc>
              <a:spcBef>
                <a:spcPts val="1200"/>
              </a:spcBef>
              <a:buFont typeface="Wingdings" pitchFamily="2" charset="2"/>
              <a:buChar char="l"/>
            </a:pPr>
            <a:r>
              <a:rPr lang="ja-JP" altLang="en-US" sz="4000">
                <a:latin typeface="Yu Gothic Medium" panose="020B0400000000000000" pitchFamily="34" charset="-128"/>
                <a:ea typeface="Yu Gothic Medium" panose="020B0400000000000000" pitchFamily="34" charset="-128"/>
              </a:rPr>
              <a:t>データセットの不足</a:t>
            </a:r>
            <a:endParaRPr lang="en-US" altLang="ja-JP" sz="4000" dirty="0">
              <a:latin typeface="Yu Gothic Medium" panose="020B0400000000000000" pitchFamily="34" charset="-128"/>
              <a:ea typeface="Yu Gothic Medium" panose="020B0400000000000000" pitchFamily="34" charset="-128"/>
            </a:endParaRPr>
          </a:p>
          <a:p>
            <a:pPr marL="900872">
              <a:lnSpc>
                <a:spcPct val="100000"/>
              </a:lnSpc>
              <a:spcBef>
                <a:spcPts val="1200"/>
              </a:spcBef>
              <a:buFont typeface="Wingdings" pitchFamily="2" charset="2"/>
              <a:buChar char="l"/>
            </a:pPr>
            <a:r>
              <a:rPr lang="ja-JP" altLang="en-US" sz="4000">
                <a:latin typeface="Yu Gothic Medium" panose="020B0400000000000000" pitchFamily="34" charset="-128"/>
                <a:ea typeface="Yu Gothic Medium" panose="020B0400000000000000" pitchFamily="34" charset="-128"/>
              </a:rPr>
              <a:t>コンテキスト依存性</a:t>
            </a:r>
            <a:endParaRPr lang="en-US" altLang="ja-JP" sz="4000" dirty="0">
              <a:latin typeface="Yu Gothic Medium" panose="020B0400000000000000" pitchFamily="34" charset="-128"/>
              <a:ea typeface="Yu Gothic Medium" panose="020B0400000000000000" pitchFamily="34" charset="-128"/>
            </a:endParaRPr>
          </a:p>
          <a:p>
            <a:pPr marL="0" indent="0">
              <a:lnSpc>
                <a:spcPct val="100000"/>
              </a:lnSpc>
              <a:spcBef>
                <a:spcPts val="2111"/>
              </a:spcBef>
              <a:buNone/>
            </a:pPr>
            <a:r>
              <a:rPr lang="ja-JP" altLang="en-US" sz="4000">
                <a:latin typeface="Yu Gothic Medium" panose="020B0400000000000000" pitchFamily="34" charset="-128"/>
                <a:ea typeface="Yu Gothic Medium" panose="020B0400000000000000" pitchFamily="34" charset="-128"/>
              </a:rPr>
              <a:t>等があり、高精度な</a:t>
            </a:r>
            <a:r>
              <a:rPr lang="en-US" altLang="ja-JP" sz="4000" dirty="0">
                <a:latin typeface="Yu Gothic Medium" panose="020B0400000000000000" pitchFamily="34" charset="-128"/>
                <a:ea typeface="Yu Gothic Medium" panose="020B0400000000000000" pitchFamily="34" charset="-128"/>
              </a:rPr>
              <a:t>AI</a:t>
            </a:r>
            <a:r>
              <a:rPr lang="ja-JP" altLang="en-US" sz="4000">
                <a:latin typeface="Yu Gothic Medium" panose="020B0400000000000000" pitchFamily="34" charset="-128"/>
                <a:ea typeface="Yu Gothic Medium" panose="020B0400000000000000" pitchFamily="34" charset="-128"/>
              </a:rPr>
              <a:t>モデルの実現は現段階では難しい。自動化への一歩として、本研究では人と</a:t>
            </a:r>
            <a:r>
              <a:rPr lang="en-US" altLang="ja-JP" sz="4000" dirty="0">
                <a:latin typeface="Yu Gothic Medium" panose="020B0400000000000000" pitchFamily="34" charset="-128"/>
                <a:ea typeface="Yu Gothic Medium" panose="020B0400000000000000" pitchFamily="34" charset="-128"/>
              </a:rPr>
              <a:t>AI</a:t>
            </a:r>
            <a:r>
              <a:rPr lang="ja-JP" altLang="en-US" sz="4000">
                <a:latin typeface="Yu Gothic Medium" panose="020B0400000000000000" pitchFamily="34" charset="-128"/>
                <a:ea typeface="Yu Gothic Medium" panose="020B0400000000000000" pitchFamily="34" charset="-128"/>
              </a:rPr>
              <a:t>の協調作業を通した</a:t>
            </a:r>
            <a:r>
              <a:rPr lang="ja-JP" altLang="en-US" sz="4000" b="1">
                <a:solidFill>
                  <a:schemeClr val="accent1"/>
                </a:solidFill>
                <a:latin typeface="Yu Gothic Medium" panose="020B0400000000000000" pitchFamily="34" charset="-128"/>
                <a:ea typeface="Yu Gothic Medium" panose="020B0400000000000000" pitchFamily="34" charset="-128"/>
              </a:rPr>
              <a:t>インタラクティブな和声分析手法</a:t>
            </a:r>
            <a:r>
              <a:rPr lang="ja-JP" altLang="en-US" sz="4000">
                <a:latin typeface="Yu Gothic Medium" panose="020B0400000000000000" pitchFamily="34" charset="-128"/>
                <a:ea typeface="Yu Gothic Medium" panose="020B0400000000000000" pitchFamily="34" charset="-128"/>
              </a:rPr>
              <a:t>を提案する。</a:t>
            </a:r>
          </a:p>
        </p:txBody>
      </p:sp>
      <p:pic>
        <p:nvPicPr>
          <p:cNvPr id="33" name="コンテンツ プレースホルダー 7" descr="カレンダー&#10;&#10;自動的に生成された説明">
            <a:extLst>
              <a:ext uri="{FF2B5EF4-FFF2-40B4-BE49-F238E27FC236}">
                <a16:creationId xmlns:a16="http://schemas.microsoft.com/office/drawing/2014/main" id="{114593DA-F4F4-CF99-799B-8A291E743B6E}"/>
              </a:ext>
            </a:extLst>
          </p:cNvPr>
          <p:cNvPicPr>
            <a:picLocks noGrp="1" noChangeAspect="1"/>
          </p:cNvPicPr>
          <p:nvPr>
            <p:ph sz="half" idx="2"/>
          </p:nvPr>
        </p:nvPicPr>
        <p:blipFill rotWithShape="1">
          <a:blip r:embed="rId3"/>
          <a:srcRect l="44091" t="5607" r="6207" b="82551"/>
          <a:stretch/>
        </p:blipFill>
        <p:spPr>
          <a:xfrm>
            <a:off x="16429706" y="25671911"/>
            <a:ext cx="5904151" cy="1988226"/>
          </a:xfrm>
        </p:spPr>
      </p:pic>
      <p:sp>
        <p:nvSpPr>
          <p:cNvPr id="15" name="テキスト ボックス 14">
            <a:extLst>
              <a:ext uri="{FF2B5EF4-FFF2-40B4-BE49-F238E27FC236}">
                <a16:creationId xmlns:a16="http://schemas.microsoft.com/office/drawing/2014/main" id="{BF1E610A-CC91-EA45-772C-8C2E9C92B355}"/>
              </a:ext>
            </a:extLst>
          </p:cNvPr>
          <p:cNvSpPr txBox="1"/>
          <p:nvPr/>
        </p:nvSpPr>
        <p:spPr>
          <a:xfrm>
            <a:off x="1110343" y="7683916"/>
            <a:ext cx="5032147" cy="923330"/>
          </a:xfrm>
          <a:prstGeom prst="rect">
            <a:avLst/>
          </a:prstGeom>
          <a:solidFill>
            <a:schemeClr val="accent5">
              <a:lumMod val="40000"/>
              <a:lumOff val="60000"/>
            </a:schemeClr>
          </a:solidFill>
        </p:spPr>
        <p:txBody>
          <a:bodyPr wrap="none" rtlCol="0">
            <a:spAutoFit/>
          </a:bodyPr>
          <a:lstStyle/>
          <a:p>
            <a:r>
              <a:rPr kumimoji="1" lang="ja-JP" altLang="en-US" sz="5400" b="1">
                <a:latin typeface="Yu Gothic" panose="020B0400000000000000" pitchFamily="34" charset="-128"/>
                <a:ea typeface="Yu Gothic" panose="020B0400000000000000" pitchFamily="34" charset="-128"/>
              </a:rPr>
              <a:t>研究背景・目的</a:t>
            </a:r>
          </a:p>
        </p:txBody>
      </p:sp>
      <p:sp>
        <p:nvSpPr>
          <p:cNvPr id="17" name="コンテンツ プレースホルダー 11">
            <a:extLst>
              <a:ext uri="{FF2B5EF4-FFF2-40B4-BE49-F238E27FC236}">
                <a16:creationId xmlns:a16="http://schemas.microsoft.com/office/drawing/2014/main" id="{01B32163-8981-1B18-4517-F54BCC71FD52}"/>
              </a:ext>
            </a:extLst>
          </p:cNvPr>
          <p:cNvSpPr txBox="1">
            <a:spLocks/>
          </p:cNvSpPr>
          <p:nvPr/>
        </p:nvSpPr>
        <p:spPr>
          <a:xfrm>
            <a:off x="1110343" y="24571412"/>
            <a:ext cx="13482444" cy="16027424"/>
          </a:xfrm>
          <a:prstGeom prst="rect">
            <a:avLst/>
          </a:prstGeom>
          <a:ln w="127000" cap="flat">
            <a:solidFill>
              <a:schemeClr val="accent1"/>
            </a:solidFill>
            <a:round/>
          </a:ln>
        </p:spPr>
        <p:txBody>
          <a:bodyPr vert="horz" wrap="square" lIns="432000" tIns="432000" rIns="432000" bIns="432000" rtlCol="0">
            <a:normAutofit/>
          </a:bodyPr>
          <a:lst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a:lstStyle>
          <a:p>
            <a:pPr marL="0" indent="0">
              <a:lnSpc>
                <a:spcPct val="100000"/>
              </a:lnSpc>
              <a:buNone/>
            </a:pPr>
            <a:r>
              <a:rPr lang="ja-JP" altLang="en-US" sz="4000">
                <a:latin typeface="Yu Gothic Medium" panose="020B0400000000000000" pitchFamily="34" charset="-128"/>
                <a:ea typeface="Yu Gothic Medium" panose="020B0400000000000000" pitchFamily="34" charset="-128"/>
              </a:rPr>
              <a:t>本研究では和声分析を行う際の</a:t>
            </a:r>
            <a:r>
              <a:rPr lang="ja-JP" altLang="en-US" sz="4000" b="1">
                <a:solidFill>
                  <a:schemeClr val="accent1"/>
                </a:solidFill>
                <a:latin typeface="Yu Gothic Medium" panose="020B0400000000000000" pitchFamily="34" charset="-128"/>
                <a:ea typeface="Yu Gothic Medium" panose="020B0400000000000000" pitchFamily="34" charset="-128"/>
              </a:rPr>
              <a:t>人と</a:t>
            </a:r>
            <a:r>
              <a:rPr lang="en-US" altLang="ja-JP" sz="4000" b="1" dirty="0">
                <a:solidFill>
                  <a:schemeClr val="accent1"/>
                </a:solidFill>
                <a:latin typeface="Yu Gothic Medium" panose="020B0400000000000000" pitchFamily="34" charset="-128"/>
                <a:ea typeface="Yu Gothic Medium" panose="020B0400000000000000" pitchFamily="34" charset="-128"/>
              </a:rPr>
              <a:t>AI</a:t>
            </a:r>
            <a:r>
              <a:rPr lang="ja-JP" altLang="en-US" sz="4000" b="1">
                <a:solidFill>
                  <a:schemeClr val="accent1"/>
                </a:solidFill>
                <a:latin typeface="Yu Gothic Medium" panose="020B0400000000000000" pitchFamily="34" charset="-128"/>
                <a:ea typeface="Yu Gothic Medium" panose="020B0400000000000000" pitchFamily="34" charset="-128"/>
              </a:rPr>
              <a:t>の協調作業</a:t>
            </a:r>
            <a:r>
              <a:rPr lang="ja-JP" altLang="en-US" sz="4000">
                <a:latin typeface="Yu Gothic Medium" panose="020B0400000000000000" pitchFamily="34" charset="-128"/>
                <a:ea typeface="Yu Gothic Medium" panose="020B0400000000000000" pitchFamily="34" charset="-128"/>
              </a:rPr>
              <a:t>に焦点をあてるため、既に公開されている和声分析モデルをシステムに組み込む形で開発を行った。具体的には、</a:t>
            </a:r>
            <a:endParaRPr lang="en-US" altLang="ja-JP" sz="4000" dirty="0">
              <a:latin typeface="Yu Gothic Medium" panose="020B0400000000000000" pitchFamily="34" charset="-128"/>
              <a:ea typeface="Yu Gothic Medium" panose="020B0400000000000000" pitchFamily="34" charset="-128"/>
            </a:endParaRPr>
          </a:p>
          <a:p>
            <a:pPr marL="900000">
              <a:lnSpc>
                <a:spcPct val="100000"/>
              </a:lnSpc>
              <a:buFont typeface="Wingdings" pitchFamily="2" charset="2"/>
              <a:buChar char="l"/>
            </a:pPr>
            <a:r>
              <a:rPr lang="ja-JP" altLang="en-US" sz="4000">
                <a:latin typeface="Yu Gothic Medium" panose="020B0400000000000000" pitchFamily="34" charset="-128"/>
                <a:ea typeface="Yu Gothic Medium" panose="020B0400000000000000" pitchFamily="34" charset="-128"/>
              </a:rPr>
              <a:t>記譜機能が既に揃っている</a:t>
            </a:r>
            <a:r>
              <a:rPr lang="en-US" altLang="ja-JP" sz="4000" dirty="0" err="1">
                <a:latin typeface="Yu Gothic Medium" panose="020B0400000000000000" pitchFamily="34" charset="-128"/>
                <a:ea typeface="Yu Gothic Medium" panose="020B0400000000000000" pitchFamily="34" charset="-128"/>
              </a:rPr>
              <a:t>MuseScore</a:t>
            </a:r>
            <a:r>
              <a:rPr lang="en-US" altLang="ja-JP" sz="4000" dirty="0">
                <a:latin typeface="Yu Gothic Medium" panose="020B0400000000000000" pitchFamily="34" charset="-128"/>
                <a:ea typeface="Yu Gothic Medium" panose="020B0400000000000000" pitchFamily="34" charset="-128"/>
              </a:rPr>
              <a:t>[2]</a:t>
            </a:r>
            <a:r>
              <a:rPr lang="ja-JP" altLang="en-US" sz="4000">
                <a:latin typeface="Yu Gothic Medium" panose="020B0400000000000000" pitchFamily="34" charset="-128"/>
                <a:ea typeface="Yu Gothic Medium" panose="020B0400000000000000" pitchFamily="34" charset="-128"/>
              </a:rPr>
              <a:t>のプラグインという形でシステムを開発した。</a:t>
            </a:r>
            <a:endParaRPr lang="en-US" altLang="ja-JP" sz="4000" dirty="0">
              <a:latin typeface="Yu Gothic Medium" panose="020B0400000000000000" pitchFamily="34" charset="-128"/>
              <a:ea typeface="Yu Gothic Medium" panose="020B0400000000000000" pitchFamily="34" charset="-128"/>
            </a:endParaRPr>
          </a:p>
          <a:p>
            <a:pPr marL="900000">
              <a:lnSpc>
                <a:spcPct val="100000"/>
              </a:lnSpc>
              <a:buFont typeface="Wingdings" pitchFamily="2" charset="2"/>
              <a:buChar char="l"/>
            </a:pPr>
            <a:r>
              <a:rPr lang="ja-JP" altLang="en-US" sz="4000">
                <a:latin typeface="Yu Gothic Medium" panose="020B0400000000000000" pitchFamily="34" charset="-128"/>
                <a:ea typeface="Yu Gothic Medium" panose="020B0400000000000000" pitchFamily="34" charset="-128"/>
              </a:rPr>
              <a:t>プラグインは学習済みモデルを用いた和声の推論</a:t>
            </a:r>
            <a:r>
              <a:rPr lang="en-US" altLang="ja-JP" sz="4000" dirty="0">
                <a:latin typeface="Yu Gothic Medium" panose="020B0400000000000000" pitchFamily="34" charset="-128"/>
                <a:ea typeface="Yu Gothic Medium" panose="020B0400000000000000" pitchFamily="34" charset="-128"/>
              </a:rPr>
              <a:t>Web API</a:t>
            </a:r>
            <a:r>
              <a:rPr lang="ja-JP" altLang="en-US" sz="4000">
                <a:latin typeface="Yu Gothic Medium" panose="020B0400000000000000" pitchFamily="34" charset="-128"/>
                <a:ea typeface="Yu Gothic Medium" panose="020B0400000000000000" pitchFamily="34" charset="-128"/>
              </a:rPr>
              <a:t>を通して楽譜を</a:t>
            </a:r>
            <a:r>
              <a:rPr lang="en-US" altLang="ja-JP" sz="4000" dirty="0">
                <a:latin typeface="Yu Gothic Medium" panose="020B0400000000000000" pitchFamily="34" charset="-128"/>
                <a:ea typeface="Yu Gothic Medium" panose="020B0400000000000000" pitchFamily="34" charset="-128"/>
              </a:rPr>
              <a:t>2</a:t>
            </a:r>
            <a:r>
              <a:rPr lang="ja-JP" altLang="en-US" sz="4000">
                <a:latin typeface="Yu Gothic Medium" panose="020B0400000000000000" pitchFamily="34" charset="-128"/>
                <a:ea typeface="Yu Gothic Medium" panose="020B0400000000000000" pitchFamily="34" charset="-128"/>
              </a:rPr>
              <a:t>つのモデルで分析し、各分析の</a:t>
            </a:r>
            <a:r>
              <a:rPr lang="en-US" altLang="ja-JP" sz="4000" dirty="0">
                <a:latin typeface="Yu Gothic Medium" panose="020B0400000000000000" pitchFamily="34" charset="-128"/>
                <a:ea typeface="Yu Gothic Medium" panose="020B0400000000000000" pitchFamily="34" charset="-128"/>
              </a:rPr>
              <a:t>diff</a:t>
            </a:r>
            <a:r>
              <a:rPr lang="ja-JP" altLang="en-US" sz="4000">
                <a:latin typeface="Yu Gothic Medium" panose="020B0400000000000000" pitchFamily="34" charset="-128"/>
                <a:ea typeface="Yu Gothic Medium" panose="020B0400000000000000" pitchFamily="34" charset="-128"/>
              </a:rPr>
              <a:t>をとって分析の信頼度を推測する。</a:t>
            </a:r>
            <a:r>
              <a:rPr lang="en-US" altLang="ja-JP" sz="4000" dirty="0">
                <a:latin typeface="Yu Gothic Medium" panose="020B0400000000000000" pitchFamily="34" charset="-128"/>
                <a:ea typeface="Yu Gothic Medium" panose="020B0400000000000000" pitchFamily="34" charset="-128"/>
              </a:rPr>
              <a:t>2</a:t>
            </a:r>
            <a:r>
              <a:rPr lang="ja-JP" altLang="en-US" sz="4000">
                <a:latin typeface="Yu Gothic Medium" panose="020B0400000000000000" pitchFamily="34" charset="-128"/>
                <a:ea typeface="Yu Gothic Medium" panose="020B0400000000000000" pitchFamily="34" charset="-128"/>
              </a:rPr>
              <a:t>つのモデルが異なる分析を表示した部分は出力後の楽譜に色をつけ、ユーザーに分析を確認するよう促した。</a:t>
            </a:r>
            <a:endParaRPr lang="en-US" altLang="ja-JP" sz="4000" dirty="0">
              <a:latin typeface="Yu Gothic Medium" panose="020B0400000000000000" pitchFamily="34" charset="-128"/>
              <a:ea typeface="Yu Gothic Medium" panose="020B0400000000000000" pitchFamily="34" charset="-128"/>
            </a:endParaRPr>
          </a:p>
          <a:p>
            <a:pPr marL="900000">
              <a:lnSpc>
                <a:spcPct val="100000"/>
              </a:lnSpc>
              <a:buFont typeface="Wingdings" pitchFamily="2" charset="2"/>
              <a:buChar char="l"/>
            </a:pPr>
            <a:r>
              <a:rPr lang="ja-JP" altLang="en-US" sz="4000">
                <a:latin typeface="Yu Gothic Medium" panose="020B0400000000000000" pitchFamily="34" charset="-128"/>
                <a:ea typeface="Yu Gothic Medium" panose="020B0400000000000000" pitchFamily="34" charset="-128"/>
              </a:rPr>
              <a:t>モデルは</a:t>
            </a:r>
            <a:r>
              <a:rPr lang="en-US" altLang="ja-JP" sz="4000" dirty="0" err="1">
                <a:latin typeface="Yu Gothic Medium" panose="020B0400000000000000" pitchFamily="34" charset="-128"/>
                <a:ea typeface="Yu Gothic Medium" panose="020B0400000000000000" pitchFamily="34" charset="-128"/>
              </a:rPr>
              <a:t>AugmentedNet</a:t>
            </a:r>
            <a:r>
              <a:rPr lang="en-US" altLang="ja-JP" sz="4000" dirty="0">
                <a:latin typeface="Yu Gothic Medium" panose="020B0400000000000000" pitchFamily="34" charset="-128"/>
                <a:ea typeface="Yu Gothic Medium" panose="020B0400000000000000" pitchFamily="34" charset="-128"/>
              </a:rPr>
              <a:t>[1]</a:t>
            </a:r>
            <a:r>
              <a:rPr lang="ja-JP" altLang="en-US" sz="4000">
                <a:latin typeface="Yu Gothic Medium" panose="020B0400000000000000" pitchFamily="34" charset="-128"/>
                <a:ea typeface="Yu Gothic Medium" panose="020B0400000000000000" pitchFamily="34" charset="-128"/>
              </a:rPr>
              <a:t>という和声分析ニューラルネットワークモデルと、</a:t>
            </a:r>
            <a:r>
              <a:rPr lang="en-US" altLang="ja-JP" sz="4000" dirty="0">
                <a:latin typeface="Yu Gothic Medium" panose="020B0400000000000000" pitchFamily="34" charset="-128"/>
                <a:ea typeface="Yu Gothic Medium" panose="020B0400000000000000" pitchFamily="34" charset="-128"/>
              </a:rPr>
              <a:t>AugmentNet</a:t>
            </a:r>
            <a:r>
              <a:rPr lang="ja-JP" altLang="en-US" sz="4000">
                <a:latin typeface="Yu Gothic Medium" panose="020B0400000000000000" pitchFamily="34" charset="-128"/>
                <a:ea typeface="Yu Gothic Medium" panose="020B0400000000000000" pitchFamily="34" charset="-128"/>
              </a:rPr>
              <a:t>の前処理である</a:t>
            </a:r>
            <a:r>
              <a:rPr lang="en-US" altLang="ja-JP" sz="4000" dirty="0">
                <a:latin typeface="Yu Gothic Medium" panose="020B0400000000000000" pitchFamily="34" charset="-128"/>
                <a:ea typeface="Yu Gothic Medium" panose="020B0400000000000000" pitchFamily="34" charset="-128"/>
              </a:rPr>
              <a:t>texturization</a:t>
            </a:r>
            <a:r>
              <a:rPr lang="ja-JP" altLang="en-US" sz="4000">
                <a:latin typeface="Yu Gothic Medium" panose="020B0400000000000000" pitchFamily="34" charset="-128"/>
                <a:ea typeface="Yu Gothic Medium" panose="020B0400000000000000" pitchFamily="34" charset="-128"/>
              </a:rPr>
              <a:t>の種類を足したモデル</a:t>
            </a:r>
            <a:r>
              <a:rPr lang="en-US" altLang="ja-JP" sz="4000" dirty="0">
                <a:latin typeface="Yu Gothic Medium" panose="020B0400000000000000" pitchFamily="34" charset="-128"/>
                <a:ea typeface="Yu Gothic Medium" panose="020B0400000000000000" pitchFamily="34" charset="-128"/>
              </a:rPr>
              <a:t>[3]</a:t>
            </a:r>
            <a:r>
              <a:rPr lang="ja-JP" altLang="en-US" sz="4000">
                <a:latin typeface="Yu Gothic Medium" panose="020B0400000000000000" pitchFamily="34" charset="-128"/>
                <a:ea typeface="Yu Gothic Medium" panose="020B0400000000000000" pitchFamily="34" charset="-128"/>
              </a:rPr>
              <a:t>を使用している。</a:t>
            </a:r>
            <a:endParaRPr lang="en-US" altLang="ja-JP" sz="4000" i="1" dirty="0">
              <a:latin typeface="Yu Gothic Medium" panose="020B0400000000000000" pitchFamily="34" charset="-128"/>
              <a:ea typeface="Yu Gothic Medium" panose="020B0400000000000000" pitchFamily="34" charset="-128"/>
            </a:endParaRPr>
          </a:p>
        </p:txBody>
      </p:sp>
      <p:sp>
        <p:nvSpPr>
          <p:cNvPr id="18" name="テキスト ボックス 17">
            <a:extLst>
              <a:ext uri="{FF2B5EF4-FFF2-40B4-BE49-F238E27FC236}">
                <a16:creationId xmlns:a16="http://schemas.microsoft.com/office/drawing/2014/main" id="{5C165B29-477B-DBE4-AED2-8B2683C87B49}"/>
              </a:ext>
            </a:extLst>
          </p:cNvPr>
          <p:cNvSpPr txBox="1"/>
          <p:nvPr/>
        </p:nvSpPr>
        <p:spPr>
          <a:xfrm>
            <a:off x="1110343" y="23570592"/>
            <a:ext cx="3647152" cy="923330"/>
          </a:xfrm>
          <a:prstGeom prst="rect">
            <a:avLst/>
          </a:prstGeom>
          <a:solidFill>
            <a:schemeClr val="accent5">
              <a:lumMod val="40000"/>
              <a:lumOff val="60000"/>
            </a:schemeClr>
          </a:solidFill>
        </p:spPr>
        <p:txBody>
          <a:bodyPr wrap="none" rtlCol="0">
            <a:spAutoFit/>
          </a:bodyPr>
          <a:lstStyle/>
          <a:p>
            <a:r>
              <a:rPr kumimoji="1" lang="ja-JP" altLang="en-US" sz="5400" b="1">
                <a:latin typeface="Yu Gothic" panose="020B0400000000000000" pitchFamily="34" charset="-128"/>
                <a:ea typeface="Yu Gothic" panose="020B0400000000000000" pitchFamily="34" charset="-128"/>
              </a:rPr>
              <a:t>手法・実装</a:t>
            </a:r>
          </a:p>
        </p:txBody>
      </p:sp>
      <p:sp>
        <p:nvSpPr>
          <p:cNvPr id="28" name="コンテンツ プレースホルダー 11">
            <a:extLst>
              <a:ext uri="{FF2B5EF4-FFF2-40B4-BE49-F238E27FC236}">
                <a16:creationId xmlns:a16="http://schemas.microsoft.com/office/drawing/2014/main" id="{A50E66FC-3534-6C81-61EA-96B6F7D4BC31}"/>
              </a:ext>
            </a:extLst>
          </p:cNvPr>
          <p:cNvSpPr txBox="1">
            <a:spLocks/>
          </p:cNvSpPr>
          <p:nvPr/>
        </p:nvSpPr>
        <p:spPr>
          <a:xfrm>
            <a:off x="15694015" y="30683974"/>
            <a:ext cx="13482444" cy="4758117"/>
          </a:xfrm>
          <a:prstGeom prst="rect">
            <a:avLst/>
          </a:prstGeom>
          <a:ln w="127000" cap="flat">
            <a:solidFill>
              <a:schemeClr val="accent1"/>
            </a:solidFill>
            <a:round/>
          </a:ln>
        </p:spPr>
        <p:txBody>
          <a:bodyPr vert="horz" lIns="432000" tIns="432000" rIns="432000" bIns="432000" rtlCol="0">
            <a:spAutoFit/>
          </a:bodyPr>
          <a:lst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a:lstStyle>
          <a:p>
            <a:pPr marL="900000">
              <a:lnSpc>
                <a:spcPct val="100000"/>
              </a:lnSpc>
              <a:spcBef>
                <a:spcPts val="1511"/>
              </a:spcBef>
              <a:buFont typeface="Wingdings" pitchFamily="2" charset="2"/>
              <a:buChar char="l"/>
            </a:pPr>
            <a:r>
              <a:rPr lang="ja-JP" altLang="en-US" sz="4000">
                <a:latin typeface="Yu Gothic Medium" panose="020B0400000000000000" pitchFamily="34" charset="-128"/>
                <a:ea typeface="Yu Gothic Medium" panose="020B0400000000000000" pitchFamily="34" charset="-128"/>
              </a:rPr>
              <a:t>本研究では和声分析を自動化する試みに対する本質的な問題への対策として</a:t>
            </a:r>
            <a:r>
              <a:rPr lang="ja-JP" altLang="en-US" sz="4000" b="1">
                <a:latin typeface="Yu Gothic Medium" panose="020B0400000000000000" pitchFamily="34" charset="-128"/>
                <a:ea typeface="Yu Gothic Medium" panose="020B0400000000000000" pitchFamily="34" charset="-128"/>
              </a:rPr>
              <a:t>インタラクティブな和声分析システム</a:t>
            </a:r>
            <a:r>
              <a:rPr lang="ja-JP" altLang="en-US" sz="4000">
                <a:latin typeface="Yu Gothic Medium" panose="020B0400000000000000" pitchFamily="34" charset="-128"/>
                <a:ea typeface="Yu Gothic Medium" panose="020B0400000000000000" pitchFamily="34" charset="-128"/>
              </a:rPr>
              <a:t>を実現した。</a:t>
            </a:r>
            <a:endParaRPr lang="en-US" altLang="ja-JP" sz="4000" dirty="0">
              <a:latin typeface="Yu Gothic Medium" panose="020B0400000000000000" pitchFamily="34" charset="-128"/>
              <a:ea typeface="Yu Gothic Medium" panose="020B0400000000000000" pitchFamily="34" charset="-128"/>
            </a:endParaRPr>
          </a:p>
          <a:p>
            <a:pPr marL="900000">
              <a:lnSpc>
                <a:spcPct val="100000"/>
              </a:lnSpc>
              <a:spcBef>
                <a:spcPts val="1511"/>
              </a:spcBef>
              <a:buFont typeface="Wingdings" pitchFamily="2" charset="2"/>
              <a:buChar char="l"/>
            </a:pPr>
            <a:r>
              <a:rPr lang="ja-JP" altLang="en-US" sz="4000">
                <a:latin typeface="Yu Gothic Medium" panose="020B0400000000000000" pitchFamily="34" charset="-128"/>
                <a:ea typeface="Yu Gothic Medium" panose="020B0400000000000000" pitchFamily="34" charset="-128"/>
              </a:rPr>
              <a:t>これにより、和声分析にかかる時間が大幅に短縮された上、和声分析のためのデータセット作成コストも</a:t>
            </a:r>
            <a:r>
              <a:rPr lang="ja-JP" altLang="en-US" sz="4000" b="1">
                <a:solidFill>
                  <a:schemeClr val="accent1"/>
                </a:solidFill>
                <a:latin typeface="Yu Gothic Medium" panose="020B0400000000000000" pitchFamily="34" charset="-128"/>
                <a:ea typeface="Yu Gothic Medium" panose="020B0400000000000000" pitchFamily="34" charset="-128"/>
              </a:rPr>
              <a:t>削減</a:t>
            </a:r>
            <a:r>
              <a:rPr lang="ja-JP" altLang="en-US" sz="4000">
                <a:latin typeface="Yu Gothic Medium" panose="020B0400000000000000" pitchFamily="34" charset="-128"/>
                <a:ea typeface="Yu Gothic Medium" panose="020B0400000000000000" pitchFamily="34" charset="-128"/>
              </a:rPr>
              <a:t>された。</a:t>
            </a:r>
            <a:endParaRPr lang="en-US" altLang="ja-JP" sz="4000" dirty="0">
              <a:latin typeface="Yu Gothic Medium" panose="020B0400000000000000" pitchFamily="34" charset="-128"/>
              <a:ea typeface="Yu Gothic Medium" panose="020B0400000000000000" pitchFamily="34" charset="-128"/>
            </a:endParaRPr>
          </a:p>
        </p:txBody>
      </p:sp>
      <p:sp>
        <p:nvSpPr>
          <p:cNvPr id="29" name="テキスト ボックス 28">
            <a:extLst>
              <a:ext uri="{FF2B5EF4-FFF2-40B4-BE49-F238E27FC236}">
                <a16:creationId xmlns:a16="http://schemas.microsoft.com/office/drawing/2014/main" id="{A703B971-ECCC-856F-8C24-651B98D5487D}"/>
              </a:ext>
            </a:extLst>
          </p:cNvPr>
          <p:cNvSpPr txBox="1"/>
          <p:nvPr/>
        </p:nvSpPr>
        <p:spPr>
          <a:xfrm>
            <a:off x="15694015" y="29687052"/>
            <a:ext cx="1569660" cy="923330"/>
          </a:xfrm>
          <a:prstGeom prst="rect">
            <a:avLst/>
          </a:prstGeom>
          <a:solidFill>
            <a:schemeClr val="accent5">
              <a:lumMod val="40000"/>
              <a:lumOff val="60000"/>
            </a:schemeClr>
          </a:solidFill>
        </p:spPr>
        <p:txBody>
          <a:bodyPr wrap="none" rtlCol="0">
            <a:spAutoFit/>
          </a:bodyPr>
          <a:lstStyle/>
          <a:p>
            <a:r>
              <a:rPr kumimoji="1" lang="ja-JP" altLang="en-US" sz="5400" b="1">
                <a:latin typeface="Yu Gothic" panose="020B0400000000000000" pitchFamily="34" charset="-128"/>
                <a:ea typeface="Yu Gothic" panose="020B0400000000000000" pitchFamily="34" charset="-128"/>
              </a:rPr>
              <a:t>結論</a:t>
            </a:r>
            <a:endParaRPr kumimoji="1" lang="en-US" altLang="ja-JP" sz="5400" b="1" dirty="0">
              <a:latin typeface="Yu Gothic" panose="020B0400000000000000" pitchFamily="34" charset="-128"/>
              <a:ea typeface="Yu Gothic" panose="020B0400000000000000" pitchFamily="34" charset="-128"/>
            </a:endParaRPr>
          </a:p>
        </p:txBody>
      </p:sp>
      <p:sp>
        <p:nvSpPr>
          <p:cNvPr id="31" name="テキスト ボックス 30">
            <a:extLst>
              <a:ext uri="{FF2B5EF4-FFF2-40B4-BE49-F238E27FC236}">
                <a16:creationId xmlns:a16="http://schemas.microsoft.com/office/drawing/2014/main" id="{17F988AE-284D-1A7E-24B1-7D8807A65954}"/>
              </a:ext>
            </a:extLst>
          </p:cNvPr>
          <p:cNvSpPr txBox="1"/>
          <p:nvPr/>
        </p:nvSpPr>
        <p:spPr>
          <a:xfrm>
            <a:off x="15682425" y="36281740"/>
            <a:ext cx="3647152" cy="923330"/>
          </a:xfrm>
          <a:prstGeom prst="rect">
            <a:avLst/>
          </a:prstGeom>
          <a:solidFill>
            <a:schemeClr val="accent5">
              <a:lumMod val="40000"/>
              <a:lumOff val="60000"/>
            </a:schemeClr>
          </a:solidFill>
        </p:spPr>
        <p:txBody>
          <a:bodyPr wrap="none" rtlCol="0">
            <a:spAutoFit/>
          </a:bodyPr>
          <a:lstStyle/>
          <a:p>
            <a:r>
              <a:rPr kumimoji="1" lang="ja-JP" altLang="en-US" sz="5400" b="1">
                <a:latin typeface="Yu Gothic" panose="020B0400000000000000" pitchFamily="34" charset="-128"/>
                <a:ea typeface="Yu Gothic" panose="020B0400000000000000" pitchFamily="34" charset="-128"/>
              </a:rPr>
              <a:t>今後の課題</a:t>
            </a:r>
            <a:endParaRPr kumimoji="1" lang="en-US" altLang="ja-JP" sz="5400" b="1" dirty="0">
              <a:latin typeface="Yu Gothic" panose="020B0400000000000000" pitchFamily="34" charset="-128"/>
              <a:ea typeface="Yu Gothic" panose="020B0400000000000000" pitchFamily="34" charset="-128"/>
            </a:endParaRPr>
          </a:p>
        </p:txBody>
      </p:sp>
      <p:sp>
        <p:nvSpPr>
          <p:cNvPr id="2" name="コンテンツ プレースホルダー 11">
            <a:extLst>
              <a:ext uri="{FF2B5EF4-FFF2-40B4-BE49-F238E27FC236}">
                <a16:creationId xmlns:a16="http://schemas.microsoft.com/office/drawing/2014/main" id="{32151E05-D86B-5339-2C9D-7F80C6C2C220}"/>
              </a:ext>
            </a:extLst>
          </p:cNvPr>
          <p:cNvSpPr txBox="1">
            <a:spLocks/>
          </p:cNvSpPr>
          <p:nvPr/>
        </p:nvSpPr>
        <p:spPr>
          <a:xfrm>
            <a:off x="15682425" y="37282560"/>
            <a:ext cx="13482444" cy="4142563"/>
          </a:xfrm>
          <a:prstGeom prst="rect">
            <a:avLst/>
          </a:prstGeom>
          <a:ln w="127000" cap="flat">
            <a:solidFill>
              <a:schemeClr val="accent1"/>
            </a:solidFill>
            <a:round/>
          </a:ln>
        </p:spPr>
        <p:txBody>
          <a:bodyPr vert="horz" lIns="432000" tIns="432000" rIns="432000" bIns="432000" rtlCol="0">
            <a:spAutoFit/>
          </a:bodyPr>
          <a:lst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a:lstStyle>
          <a:p>
            <a:pPr marL="900000">
              <a:lnSpc>
                <a:spcPct val="100000"/>
              </a:lnSpc>
              <a:spcBef>
                <a:spcPts val="1511"/>
              </a:spcBef>
              <a:buFont typeface="Wingdings" pitchFamily="2" charset="2"/>
              <a:buChar char="l"/>
            </a:pPr>
            <a:r>
              <a:rPr lang="ja-JP" altLang="en-US" sz="4000">
                <a:latin typeface="Yu Gothic Medium" panose="020B0400000000000000" pitchFamily="34" charset="-128"/>
                <a:ea typeface="Yu Gothic Medium" panose="020B0400000000000000" pitchFamily="34" charset="-128"/>
              </a:rPr>
              <a:t>今回は</a:t>
            </a:r>
            <a:r>
              <a:rPr lang="en-US" altLang="ja-JP" sz="4000" dirty="0">
                <a:latin typeface="Yu Gothic Medium" panose="020B0400000000000000" pitchFamily="34" charset="-128"/>
                <a:ea typeface="Yu Gothic Medium" panose="020B0400000000000000" pitchFamily="34" charset="-128"/>
              </a:rPr>
              <a:t>2</a:t>
            </a:r>
            <a:r>
              <a:rPr lang="ja-JP" altLang="en-US" sz="4000">
                <a:latin typeface="Yu Gothic Medium" panose="020B0400000000000000" pitchFamily="34" charset="-128"/>
                <a:ea typeface="Yu Gothic Medium" panose="020B0400000000000000" pitchFamily="34" charset="-128"/>
              </a:rPr>
              <a:t>つのモデルを使用したが、モデルの数を増やしたりアンサンブル学習を取り入れたりすることでさらに適切な提案が可能になると考えられる。</a:t>
            </a:r>
            <a:endParaRPr lang="en-US" altLang="ja-JP" sz="4000" dirty="0">
              <a:latin typeface="Yu Gothic Medium" panose="020B0400000000000000" pitchFamily="34" charset="-128"/>
              <a:ea typeface="Yu Gothic Medium" panose="020B0400000000000000" pitchFamily="34" charset="-128"/>
            </a:endParaRPr>
          </a:p>
          <a:p>
            <a:pPr marL="900000">
              <a:lnSpc>
                <a:spcPct val="100000"/>
              </a:lnSpc>
              <a:spcBef>
                <a:spcPts val="1511"/>
              </a:spcBef>
              <a:buFont typeface="Wingdings" pitchFamily="2" charset="2"/>
              <a:buChar char="l"/>
            </a:pPr>
            <a:r>
              <a:rPr lang="ja-JP" altLang="en-US" sz="4000">
                <a:latin typeface="Yu Gothic Medium" panose="020B0400000000000000" pitchFamily="34" charset="-128"/>
                <a:ea typeface="Yu Gothic Medium" panose="020B0400000000000000" pitchFamily="34" charset="-128"/>
              </a:rPr>
              <a:t>今後は</a:t>
            </a:r>
            <a:r>
              <a:rPr lang="en-US" altLang="ja-JP" sz="4000" dirty="0">
                <a:latin typeface="Yu Gothic Medium" panose="020B0400000000000000" pitchFamily="34" charset="-128"/>
                <a:ea typeface="Yu Gothic Medium" panose="020B0400000000000000" pitchFamily="34" charset="-128"/>
              </a:rPr>
              <a:t>1</a:t>
            </a:r>
            <a:r>
              <a:rPr lang="ja-JP" altLang="en-US" sz="4000">
                <a:latin typeface="Yu Gothic Medium" panose="020B0400000000000000" pitchFamily="34" charset="-128"/>
                <a:ea typeface="Yu Gothic Medium" panose="020B0400000000000000" pitchFamily="34" charset="-128"/>
              </a:rPr>
              <a:t>声の楽曲にも対応することを目指し、ユーザを増やした実験と開発を行う。</a:t>
            </a:r>
            <a:endParaRPr lang="en-US" altLang="ja-JP" sz="4000" dirty="0">
              <a:latin typeface="Yu Gothic Medium" panose="020B0400000000000000" pitchFamily="34" charset="-128"/>
              <a:ea typeface="Yu Gothic Medium" panose="020B0400000000000000" pitchFamily="34" charset="-128"/>
            </a:endParaRPr>
          </a:p>
        </p:txBody>
      </p:sp>
      <p:pic>
        <p:nvPicPr>
          <p:cNvPr id="5" name="Picture 2">
            <a:extLst>
              <a:ext uri="{FF2B5EF4-FFF2-40B4-BE49-F238E27FC236}">
                <a16:creationId xmlns:a16="http://schemas.microsoft.com/office/drawing/2014/main" id="{66212E94-D53B-DD62-5A5A-D15C0A3C9E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11" t="43158" r="4065" b="45449"/>
          <a:stretch/>
        </p:blipFill>
        <p:spPr bwMode="auto">
          <a:xfrm>
            <a:off x="1110343" y="10564582"/>
            <a:ext cx="13482444" cy="249082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3B7A530B-C6E6-BE99-9EA1-117EE1D6A376}"/>
              </a:ext>
            </a:extLst>
          </p:cNvPr>
          <p:cNvSpPr txBox="1"/>
          <p:nvPr/>
        </p:nvSpPr>
        <p:spPr>
          <a:xfrm>
            <a:off x="10260191" y="22979406"/>
            <a:ext cx="4332596" cy="523220"/>
          </a:xfrm>
          <a:prstGeom prst="rect">
            <a:avLst/>
          </a:prstGeom>
          <a:noFill/>
        </p:spPr>
        <p:txBody>
          <a:bodyPr wrap="none" rtlCol="0">
            <a:spAutoFit/>
          </a:bodyPr>
          <a:lstStyle/>
          <a:p>
            <a:pPr algn="r"/>
            <a:r>
              <a:rPr lang="en-US" sz="2800" dirty="0"/>
              <a:t>[1] </a:t>
            </a:r>
            <a:r>
              <a:rPr lang="en-US" altLang="ja-JP" sz="2800" dirty="0">
                <a:solidFill>
                  <a:srgbClr val="1F2328"/>
                </a:solidFill>
                <a:effectLst/>
                <a:latin typeface="-apple-system"/>
              </a:rPr>
              <a:t>López</a:t>
            </a:r>
            <a:r>
              <a:rPr lang="en-US" sz="2800" dirty="0"/>
              <a:t> et al., ISMIR, 2023.</a:t>
            </a:r>
          </a:p>
        </p:txBody>
      </p:sp>
      <p:grpSp>
        <p:nvGrpSpPr>
          <p:cNvPr id="37" name="グループ化 36">
            <a:extLst>
              <a:ext uri="{FF2B5EF4-FFF2-40B4-BE49-F238E27FC236}">
                <a16:creationId xmlns:a16="http://schemas.microsoft.com/office/drawing/2014/main" id="{F9C43621-1A99-5D3E-512B-4D6722606C8C}"/>
              </a:ext>
            </a:extLst>
          </p:cNvPr>
          <p:cNvGrpSpPr/>
          <p:nvPr/>
        </p:nvGrpSpPr>
        <p:grpSpPr>
          <a:xfrm>
            <a:off x="16429706" y="18131869"/>
            <a:ext cx="11978391" cy="7061489"/>
            <a:chOff x="16434448" y="22100458"/>
            <a:chExt cx="11978391" cy="7061489"/>
          </a:xfrm>
        </p:grpSpPr>
        <p:sp>
          <p:nvSpPr>
            <p:cNvPr id="32" name="角丸四角形 31">
              <a:extLst>
                <a:ext uri="{FF2B5EF4-FFF2-40B4-BE49-F238E27FC236}">
                  <a16:creationId xmlns:a16="http://schemas.microsoft.com/office/drawing/2014/main" id="{C0FE8B49-3907-E57C-D231-245B51322715}"/>
                </a:ext>
              </a:extLst>
            </p:cNvPr>
            <p:cNvSpPr/>
            <p:nvPr/>
          </p:nvSpPr>
          <p:spPr>
            <a:xfrm>
              <a:off x="16434448" y="22100458"/>
              <a:ext cx="11978391" cy="7061489"/>
            </a:xfrm>
            <a:prstGeom prst="roundRect">
              <a:avLst>
                <a:gd name="adj" fmla="val 579"/>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グラフ 13">
              <a:extLst>
                <a:ext uri="{FF2B5EF4-FFF2-40B4-BE49-F238E27FC236}">
                  <a16:creationId xmlns:a16="http://schemas.microsoft.com/office/drawing/2014/main" id="{A4D170CB-1C8E-087C-D0D2-4BA7848B9A39}"/>
                </a:ext>
              </a:extLst>
            </p:cNvPr>
            <p:cNvGraphicFramePr>
              <a:graphicFrameLocks/>
            </p:cNvGraphicFramePr>
            <p:nvPr>
              <p:extLst>
                <p:ext uri="{D42A27DB-BD31-4B8C-83A1-F6EECF244321}">
                  <p14:modId xmlns:p14="http://schemas.microsoft.com/office/powerpoint/2010/main" val="3458411524"/>
                </p:ext>
              </p:extLst>
            </p:nvPr>
          </p:nvGraphicFramePr>
          <p:xfrm>
            <a:off x="16779626" y="22356082"/>
            <a:ext cx="11288037" cy="6320304"/>
          </p:xfrm>
          <a:graphic>
            <a:graphicData uri="http://schemas.openxmlformats.org/drawingml/2006/chart">
              <c:chart xmlns:c="http://schemas.openxmlformats.org/drawingml/2006/chart" xmlns:r="http://schemas.openxmlformats.org/officeDocument/2006/relationships" r:id="rId5"/>
            </a:graphicData>
          </a:graphic>
        </p:graphicFrame>
      </p:grpSp>
      <p:sp>
        <p:nvSpPr>
          <p:cNvPr id="27" name="テキスト ボックス 26">
            <a:extLst>
              <a:ext uri="{FF2B5EF4-FFF2-40B4-BE49-F238E27FC236}">
                <a16:creationId xmlns:a16="http://schemas.microsoft.com/office/drawing/2014/main" id="{056A263E-9BC6-2C3F-A195-A6CC8B04469B}"/>
              </a:ext>
            </a:extLst>
          </p:cNvPr>
          <p:cNvSpPr txBox="1"/>
          <p:nvPr/>
        </p:nvSpPr>
        <p:spPr>
          <a:xfrm>
            <a:off x="4369475" y="40661674"/>
            <a:ext cx="10223312" cy="954107"/>
          </a:xfrm>
          <a:prstGeom prst="rect">
            <a:avLst/>
          </a:prstGeom>
          <a:noFill/>
        </p:spPr>
        <p:txBody>
          <a:bodyPr wrap="none" rtlCol="0">
            <a:spAutoFit/>
          </a:bodyPr>
          <a:lstStyle/>
          <a:p>
            <a:pPr algn="r"/>
            <a:r>
              <a:rPr lang="en-US" sz="2800" dirty="0"/>
              <a:t>[2] </a:t>
            </a:r>
            <a:r>
              <a:rPr lang="en-US" altLang="ja-JP" sz="2800" b="0" i="0" dirty="0" err="1">
                <a:solidFill>
                  <a:srgbClr val="1F2328"/>
                </a:solidFill>
                <a:effectLst/>
                <a:latin typeface="-apple-system"/>
              </a:rPr>
              <a:t>MuseScore</a:t>
            </a:r>
            <a:r>
              <a:rPr lang="en-US" altLang="ja-JP" sz="2800" b="0" i="0" dirty="0">
                <a:solidFill>
                  <a:srgbClr val="1F2328"/>
                </a:solidFill>
                <a:effectLst/>
                <a:latin typeface="-apple-system"/>
              </a:rPr>
              <a:t>, https://</a:t>
            </a:r>
            <a:r>
              <a:rPr lang="en-US" altLang="ja-JP" sz="2800" b="0" i="0" dirty="0" err="1">
                <a:solidFill>
                  <a:srgbClr val="1F2328"/>
                </a:solidFill>
                <a:effectLst/>
                <a:latin typeface="-apple-system"/>
              </a:rPr>
              <a:t>musescore.org</a:t>
            </a:r>
            <a:r>
              <a:rPr lang="en-US" altLang="ja-JP" sz="2800" b="0" i="0" dirty="0">
                <a:solidFill>
                  <a:srgbClr val="1F2328"/>
                </a:solidFill>
                <a:effectLst/>
                <a:latin typeface="-apple-system"/>
              </a:rPr>
              <a:t>.</a:t>
            </a:r>
            <a:endParaRPr lang="en-US" sz="2800" dirty="0"/>
          </a:p>
          <a:p>
            <a:pPr algn="r"/>
            <a:r>
              <a:rPr lang="en-US" sz="2800" dirty="0"/>
              <a:t>[3] Okamura, The International Young Researchers’ Conference, 2023.</a:t>
            </a:r>
          </a:p>
        </p:txBody>
      </p:sp>
      <p:pic>
        <p:nvPicPr>
          <p:cNvPr id="34" name="図 33" descr="ダイアグラム が含まれている画像&#10;&#10;自動的に生成された説明">
            <a:extLst>
              <a:ext uri="{FF2B5EF4-FFF2-40B4-BE49-F238E27FC236}">
                <a16:creationId xmlns:a16="http://schemas.microsoft.com/office/drawing/2014/main" id="{E145DAAF-FC25-A64D-4113-A25D25CEA88D}"/>
              </a:ext>
            </a:extLst>
          </p:cNvPr>
          <p:cNvPicPr>
            <a:picLocks noChangeAspect="1"/>
          </p:cNvPicPr>
          <p:nvPr/>
        </p:nvPicPr>
        <p:blipFill rotWithShape="1">
          <a:blip r:embed="rId6"/>
          <a:srcRect l="46587" t="15678" r="7009" b="74432"/>
          <a:stretch/>
        </p:blipFill>
        <p:spPr>
          <a:xfrm>
            <a:off x="22627339" y="25671911"/>
            <a:ext cx="5780758" cy="1741652"/>
          </a:xfrm>
          <a:prstGeom prst="rect">
            <a:avLst/>
          </a:prstGeom>
        </p:spPr>
      </p:pic>
      <p:sp>
        <p:nvSpPr>
          <p:cNvPr id="35" name="テキスト ボックス 34">
            <a:extLst>
              <a:ext uri="{FF2B5EF4-FFF2-40B4-BE49-F238E27FC236}">
                <a16:creationId xmlns:a16="http://schemas.microsoft.com/office/drawing/2014/main" id="{89B8D65D-8CF4-BEF0-2B42-EDEE7F2F9D1C}"/>
              </a:ext>
            </a:extLst>
          </p:cNvPr>
          <p:cNvSpPr txBox="1"/>
          <p:nvPr/>
        </p:nvSpPr>
        <p:spPr>
          <a:xfrm>
            <a:off x="16912096" y="27746591"/>
            <a:ext cx="4939370" cy="461665"/>
          </a:xfrm>
          <a:prstGeom prst="rect">
            <a:avLst/>
          </a:prstGeom>
          <a:noFill/>
        </p:spPr>
        <p:txBody>
          <a:bodyPr wrap="square" rtlCol="0">
            <a:spAutoFit/>
          </a:bodyPr>
          <a:lstStyle/>
          <a:p>
            <a:pPr algn="ctr"/>
            <a:r>
              <a:rPr lang="en-US" sz="2400" dirty="0">
                <a:latin typeface="Yu Gothic Medium" panose="020B0400000000000000" pitchFamily="34" charset="-128"/>
                <a:ea typeface="Yu Gothic Medium" panose="020B0400000000000000" pitchFamily="34" charset="-128"/>
              </a:rPr>
              <a:t>Beethoven Quartet No. 4 </a:t>
            </a:r>
            <a:r>
              <a:rPr lang="en-US" sz="2400" dirty="0" err="1">
                <a:latin typeface="Yu Gothic Medium" panose="020B0400000000000000" pitchFamily="34" charset="-128"/>
                <a:ea typeface="Yu Gothic Medium" panose="020B0400000000000000" pitchFamily="34" charset="-128"/>
              </a:rPr>
              <a:t>出力</a:t>
            </a:r>
            <a:endParaRPr lang="en-US" sz="2400" dirty="0">
              <a:latin typeface="Yu Gothic Medium" panose="020B0400000000000000" pitchFamily="34" charset="-128"/>
              <a:ea typeface="Yu Gothic Medium" panose="020B0400000000000000" pitchFamily="34" charset="-128"/>
            </a:endParaRPr>
          </a:p>
        </p:txBody>
      </p:sp>
      <p:sp>
        <p:nvSpPr>
          <p:cNvPr id="36" name="テキスト ボックス 35">
            <a:extLst>
              <a:ext uri="{FF2B5EF4-FFF2-40B4-BE49-F238E27FC236}">
                <a16:creationId xmlns:a16="http://schemas.microsoft.com/office/drawing/2014/main" id="{D4A4652B-8DF4-DDB3-11F7-8753D7BD052C}"/>
              </a:ext>
            </a:extLst>
          </p:cNvPr>
          <p:cNvSpPr txBox="1"/>
          <p:nvPr/>
        </p:nvSpPr>
        <p:spPr>
          <a:xfrm>
            <a:off x="23162401" y="27746591"/>
            <a:ext cx="4701143" cy="461665"/>
          </a:xfrm>
          <a:prstGeom prst="rect">
            <a:avLst/>
          </a:prstGeom>
          <a:noFill/>
        </p:spPr>
        <p:txBody>
          <a:bodyPr wrap="square" rtlCol="0">
            <a:spAutoFit/>
          </a:bodyPr>
          <a:lstStyle/>
          <a:p>
            <a:pPr algn="ctr"/>
            <a:r>
              <a:rPr lang="en-US" sz="2400" dirty="0">
                <a:latin typeface="Yu Gothic Medium" panose="020B0400000000000000" pitchFamily="34" charset="-128"/>
                <a:ea typeface="Yu Gothic Medium" panose="020B0400000000000000" pitchFamily="34" charset="-128"/>
              </a:rPr>
              <a:t>Paganini Caprice No. 5 </a:t>
            </a:r>
            <a:r>
              <a:rPr lang="en-US" sz="2400" dirty="0" err="1">
                <a:latin typeface="Yu Gothic Medium" panose="020B0400000000000000" pitchFamily="34" charset="-128"/>
                <a:ea typeface="Yu Gothic Medium" panose="020B0400000000000000" pitchFamily="34" charset="-128"/>
              </a:rPr>
              <a:t>出力</a:t>
            </a:r>
            <a:endParaRPr lang="en-US" sz="2400" dirty="0">
              <a:latin typeface="Yu Gothic Medium" panose="020B0400000000000000" pitchFamily="34" charset="-128"/>
              <a:ea typeface="Yu Gothic Medium" panose="020B0400000000000000" pitchFamily="34" charset="-128"/>
            </a:endParaRPr>
          </a:p>
        </p:txBody>
      </p:sp>
      <p:grpSp>
        <p:nvGrpSpPr>
          <p:cNvPr id="48" name="グループ化 47">
            <a:extLst>
              <a:ext uri="{FF2B5EF4-FFF2-40B4-BE49-F238E27FC236}">
                <a16:creationId xmlns:a16="http://schemas.microsoft.com/office/drawing/2014/main" id="{DEDFA61E-C6C5-B995-F552-B9898FC6D6BD}"/>
              </a:ext>
            </a:extLst>
          </p:cNvPr>
          <p:cNvGrpSpPr/>
          <p:nvPr/>
        </p:nvGrpSpPr>
        <p:grpSpPr>
          <a:xfrm>
            <a:off x="2125291" y="36143851"/>
            <a:ext cx="11452547" cy="3646345"/>
            <a:chOff x="414835" y="2239826"/>
            <a:chExt cx="11452547" cy="3646345"/>
          </a:xfrm>
        </p:grpSpPr>
        <p:pic>
          <p:nvPicPr>
            <p:cNvPr id="38" name="Picture 4" descr="Sheet music for a choir&#10;&#10;Description automatically generated">
              <a:extLst>
                <a:ext uri="{FF2B5EF4-FFF2-40B4-BE49-F238E27FC236}">
                  <a16:creationId xmlns:a16="http://schemas.microsoft.com/office/drawing/2014/main" id="{DED3DB9D-45F2-DD86-E9A5-E2E32E5469A2}"/>
                </a:ext>
              </a:extLst>
            </p:cNvPr>
            <p:cNvPicPr>
              <a:picLocks noChangeAspect="1"/>
            </p:cNvPicPr>
            <p:nvPr/>
          </p:nvPicPr>
          <p:blipFill rotWithShape="1">
            <a:blip r:embed="rId7"/>
            <a:srcRect b="31362"/>
            <a:stretch/>
          </p:blipFill>
          <p:spPr>
            <a:xfrm>
              <a:off x="562155" y="2262149"/>
              <a:ext cx="2405491" cy="2333701"/>
            </a:xfrm>
            <a:prstGeom prst="rect">
              <a:avLst/>
            </a:prstGeom>
            <a:ln w="38100">
              <a:solidFill>
                <a:schemeClr val="tx1"/>
              </a:solidFill>
            </a:ln>
          </p:spPr>
        </p:pic>
        <p:grpSp>
          <p:nvGrpSpPr>
            <p:cNvPr id="39" name="グループ化 38">
              <a:extLst>
                <a:ext uri="{FF2B5EF4-FFF2-40B4-BE49-F238E27FC236}">
                  <a16:creationId xmlns:a16="http://schemas.microsoft.com/office/drawing/2014/main" id="{55B8C4DF-A707-9AAC-DA3D-49AD37BA6D0B}"/>
                </a:ext>
              </a:extLst>
            </p:cNvPr>
            <p:cNvGrpSpPr/>
            <p:nvPr/>
          </p:nvGrpSpPr>
          <p:grpSpPr>
            <a:xfrm>
              <a:off x="4488263" y="2262147"/>
              <a:ext cx="2663384" cy="2333701"/>
              <a:chOff x="4456902" y="2416629"/>
              <a:chExt cx="2663384" cy="2333701"/>
            </a:xfrm>
          </p:grpSpPr>
          <p:pic>
            <p:nvPicPr>
              <p:cNvPr id="40" name="Picture 6" descr="A sheet music with notes&#10;&#10;Description automatically generated">
                <a:extLst>
                  <a:ext uri="{FF2B5EF4-FFF2-40B4-BE49-F238E27FC236}">
                    <a16:creationId xmlns:a16="http://schemas.microsoft.com/office/drawing/2014/main" id="{813E71DC-3C08-3B65-049B-B79F1CEC4135}"/>
                  </a:ext>
                </a:extLst>
              </p:cNvPr>
              <p:cNvPicPr>
                <a:picLocks noChangeAspect="1"/>
              </p:cNvPicPr>
              <p:nvPr/>
            </p:nvPicPr>
            <p:blipFill rotWithShape="1">
              <a:blip r:embed="rId8"/>
              <a:srcRect b="37971"/>
              <a:stretch/>
            </p:blipFill>
            <p:spPr>
              <a:xfrm>
                <a:off x="5377672" y="2416629"/>
                <a:ext cx="1742614" cy="1527830"/>
              </a:xfrm>
              <a:prstGeom prst="rect">
                <a:avLst/>
              </a:prstGeom>
              <a:ln w="38100">
                <a:solidFill>
                  <a:schemeClr val="accent1"/>
                </a:solidFill>
              </a:ln>
            </p:spPr>
          </p:pic>
          <p:pic>
            <p:nvPicPr>
              <p:cNvPr id="41" name="Picture 7" descr="A sheet music with text&#10;&#10;Description automatically generated">
                <a:extLst>
                  <a:ext uri="{FF2B5EF4-FFF2-40B4-BE49-F238E27FC236}">
                    <a16:creationId xmlns:a16="http://schemas.microsoft.com/office/drawing/2014/main" id="{4F3179D9-B4FC-FC43-B0F4-37CD656693BD}"/>
                  </a:ext>
                </a:extLst>
              </p:cNvPr>
              <p:cNvPicPr>
                <a:picLocks noChangeAspect="1"/>
              </p:cNvPicPr>
              <p:nvPr/>
            </p:nvPicPr>
            <p:blipFill rotWithShape="1">
              <a:blip r:embed="rId9"/>
              <a:srcRect b="40638"/>
              <a:stretch/>
            </p:blipFill>
            <p:spPr>
              <a:xfrm>
                <a:off x="4456902" y="3205178"/>
                <a:ext cx="1841541" cy="1545152"/>
              </a:xfrm>
              <a:prstGeom prst="rect">
                <a:avLst/>
              </a:prstGeom>
              <a:ln w="38100">
                <a:solidFill>
                  <a:srgbClr val="C00000"/>
                </a:solidFill>
              </a:ln>
            </p:spPr>
          </p:pic>
        </p:grpSp>
        <p:pic>
          <p:nvPicPr>
            <p:cNvPr id="42" name="Picture 10" descr="A sheet music with notes and symbols&#10;&#10;Description automatically generated">
              <a:extLst>
                <a:ext uri="{FF2B5EF4-FFF2-40B4-BE49-F238E27FC236}">
                  <a16:creationId xmlns:a16="http://schemas.microsoft.com/office/drawing/2014/main" id="{7344B6DF-7FC4-8CBA-72A2-F13F77803A7C}"/>
                </a:ext>
              </a:extLst>
            </p:cNvPr>
            <p:cNvPicPr>
              <a:picLocks noChangeAspect="1"/>
            </p:cNvPicPr>
            <p:nvPr/>
          </p:nvPicPr>
          <p:blipFill rotWithShape="1">
            <a:blip r:embed="rId10"/>
            <a:srcRect b="40870"/>
            <a:stretch/>
          </p:blipFill>
          <p:spPr>
            <a:xfrm>
              <a:off x="8672266" y="2239826"/>
              <a:ext cx="2845672" cy="2378345"/>
            </a:xfrm>
            <a:prstGeom prst="rect">
              <a:avLst/>
            </a:prstGeom>
            <a:ln w="38100">
              <a:solidFill>
                <a:schemeClr val="accent6"/>
              </a:solidFill>
            </a:ln>
          </p:spPr>
        </p:pic>
        <p:sp>
          <p:nvSpPr>
            <p:cNvPr id="43" name="TextBox 11">
              <a:extLst>
                <a:ext uri="{FF2B5EF4-FFF2-40B4-BE49-F238E27FC236}">
                  <a16:creationId xmlns:a16="http://schemas.microsoft.com/office/drawing/2014/main" id="{820CF563-79A8-3389-68F9-D32971FC5728}"/>
                </a:ext>
              </a:extLst>
            </p:cNvPr>
            <p:cNvSpPr txBox="1"/>
            <p:nvPr/>
          </p:nvSpPr>
          <p:spPr>
            <a:xfrm>
              <a:off x="8322822" y="4932064"/>
              <a:ext cx="3544560" cy="954107"/>
            </a:xfrm>
            <a:prstGeom prst="rect">
              <a:avLst/>
            </a:prstGeom>
            <a:noFill/>
          </p:spPr>
          <p:txBody>
            <a:bodyPr wrap="square" rtlCol="0">
              <a:spAutoFit/>
            </a:bodyPr>
            <a:lstStyle/>
            <a:p>
              <a:pPr algn="ctr"/>
              <a:r>
                <a:rPr lang="en-US" sz="2800" dirty="0">
                  <a:latin typeface="Yu Gothic Medium" panose="020B0400000000000000" pitchFamily="34" charset="-128"/>
                  <a:ea typeface="Yu Gothic Medium" panose="020B0400000000000000" pitchFamily="34" charset="-128"/>
                </a:rPr>
                <a:t>3. </a:t>
              </a:r>
              <a:r>
                <a:rPr lang="en-US" sz="2800" dirty="0" err="1">
                  <a:latin typeface="Yu Gothic Medium" panose="020B0400000000000000" pitchFamily="34" charset="-128"/>
                  <a:ea typeface="Yu Gothic Medium" panose="020B0400000000000000" pitchFamily="34" charset="-128"/>
                </a:rPr>
                <a:t>各分析を比較した</a:t>
              </a:r>
              <a:endParaRPr lang="en-US" sz="2800" dirty="0">
                <a:latin typeface="Yu Gothic Medium" panose="020B0400000000000000" pitchFamily="34" charset="-128"/>
                <a:ea typeface="Yu Gothic Medium" panose="020B0400000000000000" pitchFamily="34" charset="-128"/>
              </a:endParaRPr>
            </a:p>
            <a:p>
              <a:pPr algn="ctr"/>
              <a:r>
                <a:rPr lang="en-US" sz="2800" dirty="0" err="1">
                  <a:latin typeface="Yu Gothic Medium" panose="020B0400000000000000" pitchFamily="34" charset="-128"/>
                  <a:ea typeface="Yu Gothic Medium" panose="020B0400000000000000" pitchFamily="34" charset="-128"/>
                </a:rPr>
                <a:t>分析の提案</a:t>
              </a:r>
              <a:r>
                <a:rPr lang="en-US" sz="2800" dirty="0">
                  <a:latin typeface="Yu Gothic Medium" panose="020B0400000000000000" pitchFamily="34" charset="-128"/>
                  <a:ea typeface="Yu Gothic Medium" panose="020B0400000000000000" pitchFamily="34" charset="-128"/>
                </a:rPr>
                <a:t>(</a:t>
              </a:r>
              <a:r>
                <a:rPr lang="en-US" sz="2800" dirty="0" err="1">
                  <a:latin typeface="Yu Gothic Medium" panose="020B0400000000000000" pitchFamily="34" charset="-128"/>
                  <a:ea typeface="Yu Gothic Medium" panose="020B0400000000000000" pitchFamily="34" charset="-128"/>
                </a:rPr>
                <a:t>出力</a:t>
              </a:r>
              <a:r>
                <a:rPr lang="en-US" sz="2800" dirty="0">
                  <a:latin typeface="Yu Gothic Medium" panose="020B0400000000000000" pitchFamily="34" charset="-128"/>
                  <a:ea typeface="Yu Gothic Medium" panose="020B0400000000000000" pitchFamily="34" charset="-128"/>
                </a:rPr>
                <a:t>)</a:t>
              </a:r>
            </a:p>
          </p:txBody>
        </p:sp>
        <p:sp>
          <p:nvSpPr>
            <p:cNvPr id="44" name="TextBox 8">
              <a:extLst>
                <a:ext uri="{FF2B5EF4-FFF2-40B4-BE49-F238E27FC236}">
                  <a16:creationId xmlns:a16="http://schemas.microsoft.com/office/drawing/2014/main" id="{361540CF-3F67-459C-B948-434F8E690049}"/>
                </a:ext>
              </a:extLst>
            </p:cNvPr>
            <p:cNvSpPr txBox="1"/>
            <p:nvPr/>
          </p:nvSpPr>
          <p:spPr>
            <a:xfrm>
              <a:off x="4047675" y="4932064"/>
              <a:ext cx="3544560" cy="954107"/>
            </a:xfrm>
            <a:prstGeom prst="rect">
              <a:avLst/>
            </a:prstGeom>
            <a:noFill/>
          </p:spPr>
          <p:txBody>
            <a:bodyPr wrap="square" rtlCol="0">
              <a:spAutoFit/>
            </a:bodyPr>
            <a:lstStyle/>
            <a:p>
              <a:pPr algn="ctr"/>
              <a:r>
                <a:rPr lang="en-US" sz="2800" dirty="0">
                  <a:latin typeface="Yu Gothic Medium" panose="020B0400000000000000" pitchFamily="34" charset="-128"/>
                  <a:ea typeface="Yu Gothic Medium" panose="020B0400000000000000" pitchFamily="34" charset="-128"/>
                </a:rPr>
                <a:t>2. NNモデルによる分析 (x2)</a:t>
              </a:r>
            </a:p>
          </p:txBody>
        </p:sp>
        <p:sp>
          <p:nvSpPr>
            <p:cNvPr id="45" name="TextBox 8">
              <a:extLst>
                <a:ext uri="{FF2B5EF4-FFF2-40B4-BE49-F238E27FC236}">
                  <a16:creationId xmlns:a16="http://schemas.microsoft.com/office/drawing/2014/main" id="{27EE00B5-687F-72B6-06A7-54F1B39684B2}"/>
                </a:ext>
              </a:extLst>
            </p:cNvPr>
            <p:cNvSpPr txBox="1"/>
            <p:nvPr/>
          </p:nvSpPr>
          <p:spPr>
            <a:xfrm>
              <a:off x="414835" y="5147507"/>
              <a:ext cx="2691553" cy="523220"/>
            </a:xfrm>
            <a:prstGeom prst="rect">
              <a:avLst/>
            </a:prstGeom>
            <a:noFill/>
          </p:spPr>
          <p:txBody>
            <a:bodyPr wrap="square" rtlCol="0">
              <a:spAutoFit/>
            </a:bodyPr>
            <a:lstStyle/>
            <a:p>
              <a:pPr algn="ctr"/>
              <a:r>
                <a:rPr lang="en-US" sz="2800" dirty="0">
                  <a:latin typeface="Yu Gothic Medium" panose="020B0400000000000000" pitchFamily="34" charset="-128"/>
                  <a:ea typeface="Yu Gothic Medium" panose="020B0400000000000000" pitchFamily="34" charset="-128"/>
                </a:rPr>
                <a:t>1. </a:t>
              </a:r>
              <a:r>
                <a:rPr lang="en-US" sz="2800" dirty="0" err="1">
                  <a:latin typeface="Yu Gothic Medium" panose="020B0400000000000000" pitchFamily="34" charset="-128"/>
                  <a:ea typeface="Yu Gothic Medium" panose="020B0400000000000000" pitchFamily="34" charset="-128"/>
                </a:rPr>
                <a:t>元楽譜</a:t>
              </a:r>
              <a:r>
                <a:rPr lang="en-US" sz="2800" dirty="0">
                  <a:latin typeface="Yu Gothic Medium" panose="020B0400000000000000" pitchFamily="34" charset="-128"/>
                  <a:ea typeface="Yu Gothic Medium" panose="020B0400000000000000" pitchFamily="34" charset="-128"/>
                </a:rPr>
                <a:t>(</a:t>
              </a:r>
              <a:r>
                <a:rPr lang="en-US" sz="2800" dirty="0" err="1">
                  <a:latin typeface="Yu Gothic Medium" panose="020B0400000000000000" pitchFamily="34" charset="-128"/>
                  <a:ea typeface="Yu Gothic Medium" panose="020B0400000000000000" pitchFamily="34" charset="-128"/>
                </a:rPr>
                <a:t>入力</a:t>
              </a:r>
              <a:r>
                <a:rPr lang="en-US" sz="2800" dirty="0">
                  <a:latin typeface="Yu Gothic Medium" panose="020B0400000000000000" pitchFamily="34" charset="-128"/>
                  <a:ea typeface="Yu Gothic Medium" panose="020B0400000000000000" pitchFamily="34" charset="-128"/>
                </a:rPr>
                <a:t>)</a:t>
              </a:r>
            </a:p>
          </p:txBody>
        </p:sp>
        <p:sp>
          <p:nvSpPr>
            <p:cNvPr id="46" name="右矢印 45">
              <a:extLst>
                <a:ext uri="{FF2B5EF4-FFF2-40B4-BE49-F238E27FC236}">
                  <a16:creationId xmlns:a16="http://schemas.microsoft.com/office/drawing/2014/main" id="{0525A73A-BFD0-B086-3809-637057685DAA}"/>
                </a:ext>
              </a:extLst>
            </p:cNvPr>
            <p:cNvSpPr/>
            <p:nvPr/>
          </p:nvSpPr>
          <p:spPr>
            <a:xfrm>
              <a:off x="3466214" y="3006353"/>
              <a:ext cx="581461" cy="84529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右矢印 46">
              <a:extLst>
                <a:ext uri="{FF2B5EF4-FFF2-40B4-BE49-F238E27FC236}">
                  <a16:creationId xmlns:a16="http://schemas.microsoft.com/office/drawing/2014/main" id="{D8A7E20F-57A7-24C9-111B-CFF6B9840BCD}"/>
                </a:ext>
              </a:extLst>
            </p:cNvPr>
            <p:cNvSpPr/>
            <p:nvPr/>
          </p:nvSpPr>
          <p:spPr>
            <a:xfrm>
              <a:off x="7592235" y="3006353"/>
              <a:ext cx="581461" cy="84529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8316266"/>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982</TotalTime>
  <Words>737</Words>
  <Application>Microsoft Macintosh PowerPoint</Application>
  <PresentationFormat>ユーザー設定</PresentationFormat>
  <Paragraphs>39</Paragraphs>
  <Slides>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vt:i4>
      </vt:variant>
    </vt:vector>
  </HeadingPairs>
  <TitlesOfParts>
    <vt:vector size="11" baseType="lpstr">
      <vt:lpstr>-apple-system</vt:lpstr>
      <vt:lpstr>UD デジタル 教科書体 N-B</vt:lpstr>
      <vt:lpstr>UD デジタル 教科書体 NK-B</vt:lpstr>
      <vt:lpstr>Yu Gothic</vt:lpstr>
      <vt:lpstr>Yu Gothic Medium</vt:lpstr>
      <vt:lpstr>Arial</vt:lpstr>
      <vt:lpstr>Calibri</vt:lpstr>
      <vt:lpstr>Calibri Light</vt:lpstr>
      <vt:lpstr>Wingdings</vt:lpstr>
      <vt:lpstr>Office 2013 - 2022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一美 佐藤</dc:creator>
  <cp:lastModifiedBy>OkamuraArisa</cp:lastModifiedBy>
  <cp:revision>20</cp:revision>
  <dcterms:created xsi:type="dcterms:W3CDTF">2023-12-13T00:40:36Z</dcterms:created>
  <dcterms:modified xsi:type="dcterms:W3CDTF">2024-03-01T04:10:30Z</dcterms:modified>
</cp:coreProperties>
</file>