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0"/>
  </p:notesMasterIdLst>
  <p:sldIdLst>
    <p:sldId id="256" r:id="rId3"/>
    <p:sldId id="302" r:id="rId4"/>
    <p:sldId id="268" r:id="rId5"/>
    <p:sldId id="319" r:id="rId6"/>
    <p:sldId id="321" r:id="rId7"/>
    <p:sldId id="301" r:id="rId8"/>
    <p:sldId id="269" r:id="rId9"/>
    <p:sldId id="299" r:id="rId10"/>
    <p:sldId id="270" r:id="rId11"/>
    <p:sldId id="305" r:id="rId12"/>
    <p:sldId id="306" r:id="rId13"/>
    <p:sldId id="272" r:id="rId14"/>
    <p:sldId id="307" r:id="rId15"/>
    <p:sldId id="271" r:id="rId16"/>
    <p:sldId id="308" r:id="rId17"/>
    <p:sldId id="309" r:id="rId18"/>
    <p:sldId id="311" r:id="rId19"/>
    <p:sldId id="312" r:id="rId20"/>
    <p:sldId id="313" r:id="rId21"/>
    <p:sldId id="314" r:id="rId22"/>
    <p:sldId id="316" r:id="rId23"/>
    <p:sldId id="317" r:id="rId24"/>
    <p:sldId id="298" r:id="rId25"/>
    <p:sldId id="282" r:id="rId26"/>
    <p:sldId id="283" r:id="rId27"/>
    <p:sldId id="297" r:id="rId28"/>
    <p:sldId id="304" r:id="rId29"/>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9">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7" autoAdjust="0"/>
    <p:restoredTop sz="94660"/>
  </p:normalViewPr>
  <p:slideViewPr>
    <p:cSldViewPr>
      <p:cViewPr>
        <p:scale>
          <a:sx n="70" d="100"/>
          <a:sy n="70" d="100"/>
        </p:scale>
        <p:origin x="-13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F97678DB-3F8D-4CD0-BA77-3656CB4B8304}" type="datetimeFigureOut">
              <a:rPr lang="en-US" smtClean="0"/>
              <a:pPr/>
              <a:t>9/24/2014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55A5A28D-BDB6-46FF-A1EF-D3D59E3A726F}" type="slidenum">
              <a:rPr lang="en-US" smtClean="0"/>
              <a:pPr/>
              <a:t>‹#›</a:t>
            </a:fld>
            <a:endParaRPr lang="en-US"/>
          </a:p>
        </p:txBody>
      </p:sp>
    </p:spTree>
    <p:extLst>
      <p:ext uri="{BB962C8B-B14F-4D97-AF65-F5344CB8AC3E}">
        <p14:creationId xmlns:p14="http://schemas.microsoft.com/office/powerpoint/2010/main" val="24302848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A5A28D-BDB6-46FF-A1EF-D3D59E3A726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0" y="0"/>
            <a:ext cx="9163050" cy="6858000"/>
            <a:chOff x="0" y="0"/>
            <a:chExt cx="9163050" cy="6858000"/>
          </a:xfrm>
        </p:grpSpPr>
        <p:pic>
          <p:nvPicPr>
            <p:cNvPr id="7" name="Rectangle 6"/>
            <p:cNvPicPr>
              <a:picLocks noChangeAspect="1"/>
            </p:cNvPicPr>
            <p:nvPr/>
          </p:nvPicPr>
          <p:blipFill>
            <a:blip r:embed="rId2"/>
            <a:stretch>
              <a:fillRect/>
            </a:stretch>
          </p:blipFill>
          <p:spPr>
            <a:xfrm>
              <a:off x="1292" y="457200"/>
              <a:ext cx="9144000" cy="6400800"/>
            </a:xfrm>
            <a:prstGeom prst="rect">
              <a:avLst/>
            </a:prstGeom>
            <a:noFill/>
            <a:ln>
              <a:noFill/>
            </a:ln>
          </p:spPr>
        </p:pic>
        <p:sp>
          <p:nvSpPr>
            <p:cNvPr id="8" name="Rectangle 7"/>
            <p:cNvSpPr/>
            <p:nvPr/>
          </p:nvSpPr>
          <p:spPr>
            <a:xfrm>
              <a:off x="1292" y="0"/>
              <a:ext cx="9144000" cy="6858000"/>
            </a:xfrm>
            <a:prstGeom prst="rect">
              <a:avLst/>
            </a:prstGeom>
            <a:solidFill>
              <a:schemeClr val="accent2">
                <a:shade val="75000"/>
                <a:alpha val="90000"/>
              </a:schemeClr>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286000"/>
            </a:xfrm>
            <a:prstGeom prst="rect">
              <a:avLst/>
            </a:prstGeom>
            <a:gradFill flip="none" rotWithShape="1">
              <a:gsLst>
                <a:gs pos="33000">
                  <a:schemeClr val="accent3">
                    <a:alpha val="49000"/>
                  </a:schemeClr>
                </a:gs>
                <a:gs pos="100000">
                  <a:schemeClr val="bg1">
                    <a:alpha val="43000"/>
                  </a:schemeClr>
                </a:gs>
              </a:gsLst>
              <a:lin ang="5400000" scaled="1"/>
              <a:tileRect/>
            </a:gradFill>
            <a:ln w="25400" cap="rnd" cmpd="sng" algn="ctr">
              <a:noFill/>
              <a:prstDash val="solid"/>
            </a:ln>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92" y="1981200"/>
              <a:ext cx="9144000" cy="609600"/>
            </a:xfrm>
            <a:prstGeom prst="rect">
              <a:avLst/>
            </a:prstGeom>
            <a:solidFill>
              <a:schemeClr val="tx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66" y="2590800"/>
              <a:ext cx="9144000" cy="457200"/>
            </a:xfrm>
            <a:prstGeom prst="rect">
              <a:avLst/>
            </a:prstGeom>
            <a:solidFill>
              <a:schemeClr val="accent6">
                <a:shade val="10000"/>
              </a:schemeClr>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050" y="0"/>
              <a:ext cx="9144000" cy="1981200"/>
            </a:xfrm>
            <a:prstGeom prst="rect">
              <a:avLst/>
            </a:prstGeom>
            <a:gradFill flip="none" rotWithShape="1">
              <a:gsLst>
                <a:gs pos="33000">
                  <a:schemeClr val="accent3"/>
                </a:gs>
                <a:gs pos="100000">
                  <a:schemeClr val="bg1">
                    <a:alpha val="0"/>
                  </a:schemeClr>
                </a:gs>
              </a:gsLst>
              <a:lin ang="5400000" scaled="1"/>
              <a:tileRect/>
            </a:gradFill>
            <a:ln w="25400" cap="rnd" cmpd="sng" algn="ctr">
              <a:noFill/>
              <a:prstDash val="solid"/>
            </a:ln>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85800" y="1952625"/>
            <a:ext cx="7772400" cy="666750"/>
          </a:xfrm>
        </p:spPr>
        <p:txBody>
          <a:bodyPr/>
          <a:lstStyle>
            <a:lvl1pPr algn="ctr">
              <a:defRPr sz="3600" cap="all" baseline="0">
                <a:effectLst>
                  <a:outerShdw blurRad="254000" algn="tl" rotWithShape="0">
                    <a:srgbClr val="000000">
                      <a:alpha val="43137"/>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685800" y="2667000"/>
            <a:ext cx="7772400" cy="381000"/>
          </a:xfrm>
        </p:spPr>
        <p:txBody>
          <a:bodyPr/>
          <a:lstStyle>
            <a:lvl1pPr marL="0" indent="0" algn="ctr">
              <a:buNone/>
              <a:defRPr sz="1600">
                <a:solidFill>
                  <a:schemeClr val="bg1"/>
                </a:solidFill>
                <a:effectLst>
                  <a:outerShdw blurRad="254000" algn="tl" rotWithShape="0">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01318-6ABD-4BDD-BBB0-D5B124F36B42}" type="datetimeFigureOut">
              <a:rPr lang="en-US" smtClean="0"/>
              <a:pPr/>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hade val="1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0" y="228600"/>
            <a:ext cx="9144000" cy="6400800"/>
            <a:chOff x="0" y="228600"/>
            <a:chExt cx="9144000" cy="6400800"/>
          </a:xfrm>
        </p:grpSpPr>
        <p:pic>
          <p:nvPicPr>
            <p:cNvPr id="7" name="Rectangle 6"/>
            <p:cNvPicPr>
              <a:picLocks noChangeAspect="1"/>
            </p:cNvPicPr>
            <p:nvPr/>
          </p:nvPicPr>
          <p:blipFill>
            <a:blip r:embed="rId2"/>
            <a:stretch>
              <a:fillRect/>
            </a:stretch>
          </p:blipFill>
          <p:spPr>
            <a:xfrm>
              <a:off x="0" y="228600"/>
              <a:ext cx="9144000" cy="6400800"/>
            </a:xfrm>
            <a:prstGeom prst="rect">
              <a:avLst/>
            </a:prstGeom>
            <a:noFill/>
            <a:ln>
              <a:noFill/>
            </a:ln>
          </p:spPr>
        </p:pic>
        <p:sp>
          <p:nvSpPr>
            <p:cNvPr id="8" name="Rectangle 7"/>
            <p:cNvSpPr/>
            <p:nvPr/>
          </p:nvSpPr>
          <p:spPr>
            <a:xfrm>
              <a:off x="0" y="228600"/>
              <a:ext cx="9144000" cy="6400800"/>
            </a:xfrm>
            <a:prstGeom prst="rect">
              <a:avLst/>
            </a:prstGeom>
            <a:solidFill>
              <a:schemeClr val="accent2">
                <a:shade val="50000"/>
                <a:alpha val="93000"/>
              </a:schemeClr>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28600"/>
              <a:ext cx="9144000" cy="6199632"/>
            </a:xfrm>
            <a:prstGeom prst="rect">
              <a:avLst/>
            </a:prstGeom>
            <a:gradFill>
              <a:gsLst>
                <a:gs pos="66000">
                  <a:schemeClr val="accent3">
                    <a:alpha val="79000"/>
                  </a:schemeClr>
                </a:gs>
                <a:gs pos="100000">
                  <a:schemeClr val="bg1">
                    <a:alpha val="50000"/>
                  </a:schemeClr>
                </a:gs>
              </a:gsLst>
              <a:lin ang="5400000" scaled="1"/>
            </a:gradFill>
            <a:ln w="25400" cap="rnd" cmpd="sng" algn="ctr">
              <a:noFill/>
              <a:prstDash val="solid"/>
            </a:ln>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62000" y="3505200"/>
            <a:ext cx="7772400" cy="1362075"/>
          </a:xfrm>
        </p:spPr>
        <p:txBody>
          <a:bodyPr anchor="b" anchorCtr="0"/>
          <a:lstStyle>
            <a:lvl1pPr algn="l">
              <a:defRPr sz="3600" b="0" cap="all" baseline="0">
                <a:effectLst>
                  <a:outerShdw blurRad="254000" algn="tl" rotWithShape="0">
                    <a:srgbClr val="000000">
                      <a:alpha val="43137"/>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62000" y="4876801"/>
            <a:ext cx="7772400" cy="1042987"/>
          </a:xfrm>
        </p:spPr>
        <p:txBody>
          <a:bodyPr anchor="t" anchorCtr="0"/>
          <a:lstStyle>
            <a:lvl1pPr marL="0" indent="0">
              <a:buNone/>
              <a:defRPr sz="1600">
                <a:solidFill>
                  <a:schemeClr val="accent6">
                    <a:shade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B01318-6ABD-4BDD-BBB0-D5B124F36B42}" type="datetimeFigureOut">
              <a:rPr lang="en-US" smtClean="0"/>
              <a:pPr/>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B01318-6ABD-4BDD-BBB0-D5B124F36B42}" type="datetimeFigureOut">
              <a:rPr lang="en-US" smtClean="0"/>
              <a:pPr/>
              <a:t>9/24/2014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B01318-6ABD-4BDD-BBB0-D5B124F36B42}" type="datetimeFigureOut">
              <a:rPr lang="en-US" smtClean="0"/>
              <a:pPr/>
              <a:t>9/24/2014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01318-6ABD-4BDD-BBB0-D5B124F36B42}" type="datetimeFigureOut">
              <a:rPr lang="en-US" smtClean="0"/>
              <a:pPr/>
              <a:t>9/24/2014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01318-6ABD-4BDD-BBB0-D5B124F36B42}" type="datetimeFigureOut">
              <a:rPr lang="en-US" smtClean="0"/>
              <a:pPr/>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01318-6ABD-4BDD-BBB0-D5B124F36B42}" type="datetimeFigureOut">
              <a:rPr lang="en-US" smtClean="0"/>
              <a:pPr/>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6ECA-4C16-4208-B374-27591EF545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oup 10"/>
          <p:cNvGrpSpPr/>
          <p:nvPr/>
        </p:nvGrpSpPr>
        <p:grpSpPr>
          <a:xfrm>
            <a:off x="0" y="0"/>
            <a:ext cx="9144000" cy="6858000"/>
            <a:chOff x="0" y="0"/>
            <a:chExt cx="9144000" cy="6858000"/>
          </a:xfrm>
        </p:grpSpPr>
        <p:sp>
          <p:nvSpPr>
            <p:cNvPr id="16" name="Rectangle 15"/>
            <p:cNvSpPr/>
            <p:nvPr/>
          </p:nvSpPr>
          <p:spPr>
            <a:xfrm>
              <a:off x="0" y="0"/>
              <a:ext cx="9144000" cy="6858000"/>
            </a:xfrm>
            <a:prstGeom prst="rect">
              <a:avLst/>
            </a:prstGeom>
            <a:solidFill>
              <a:schemeClr val="accent6">
                <a:shade val="10000"/>
              </a:schemeClr>
            </a:solidFill>
            <a:ln w="25400" cap="rnd" cmpd="sng" algn="ctr">
              <a:noFill/>
              <a:prstDash val="solid"/>
            </a:ln>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Rectangle 12"/>
            <p:cNvPicPr>
              <a:picLocks noChangeAspect="1"/>
            </p:cNvPicPr>
            <p:nvPr/>
          </p:nvPicPr>
          <p:blipFill>
            <a:blip r:embed="rId11"/>
            <a:stretch>
              <a:fillRect/>
            </a:stretch>
          </p:blipFill>
          <p:spPr>
            <a:xfrm>
              <a:off x="0" y="228600"/>
              <a:ext cx="9144000" cy="6400800"/>
            </a:xfrm>
            <a:prstGeom prst="rect">
              <a:avLst/>
            </a:prstGeom>
            <a:noFill/>
            <a:ln>
              <a:noFill/>
            </a:ln>
          </p:spPr>
        </p:pic>
        <p:sp>
          <p:nvSpPr>
            <p:cNvPr id="14" name="Rectangle 13"/>
            <p:cNvSpPr/>
            <p:nvPr/>
          </p:nvSpPr>
          <p:spPr>
            <a:xfrm>
              <a:off x="0" y="228600"/>
              <a:ext cx="9144000" cy="6400800"/>
            </a:xfrm>
            <a:prstGeom prst="rect">
              <a:avLst/>
            </a:prstGeom>
            <a:solidFill>
              <a:schemeClr val="accent2">
                <a:shade val="50000"/>
                <a:alpha val="90000"/>
              </a:schemeClr>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1371601"/>
              <a:ext cx="9144000" cy="5057775"/>
            </a:xfrm>
            <a:prstGeom prst="rect">
              <a:avLst/>
            </a:prstGeom>
            <a:gradFill>
              <a:gsLst>
                <a:gs pos="66000">
                  <a:schemeClr val="accent3">
                    <a:alpha val="79000"/>
                  </a:schemeClr>
                </a:gs>
                <a:gs pos="100000">
                  <a:schemeClr val="bg1">
                    <a:alpha val="50000"/>
                  </a:schemeClr>
                </a:gs>
              </a:gsLst>
              <a:lin ang="5400000" scaled="1"/>
            </a:gradFill>
            <a:ln w="25400" cap="rnd" cmpd="sng" algn="ctr">
              <a:noFill/>
              <a:prstDash val="solid"/>
            </a:ln>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227013"/>
            <a:ext cx="8229600" cy="1143000"/>
          </a:xfrm>
          <a:prstGeom prst="rect">
            <a:avLst/>
          </a:prstGeom>
        </p:spPr>
        <p:txBody>
          <a:bodyPr vert="horz" rtlCol="0" anchor="b"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514476"/>
            <a:ext cx="8229600" cy="4611688"/>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92636"/>
            <a:ext cx="2133600" cy="365125"/>
          </a:xfrm>
          <a:prstGeom prst="rect">
            <a:avLst/>
          </a:prstGeom>
        </p:spPr>
        <p:txBody>
          <a:bodyPr vert="horz" rtlCol="0" anchor="ctr"/>
          <a:lstStyle>
            <a:lvl1pPr algn="l">
              <a:defRPr sz="1200">
                <a:solidFill>
                  <a:schemeClr val="bg1"/>
                </a:solidFill>
              </a:defRPr>
            </a:lvl1pPr>
          </a:lstStyle>
          <a:p>
            <a:fld id="{22B01318-6ABD-4BDD-BBB0-D5B124F36B42}" type="datetimeFigureOut">
              <a:rPr lang="en-US" smtClean="0">
                <a:solidFill>
                  <a:schemeClr val="bg1"/>
                </a:solidFill>
              </a:rPr>
              <a:pPr/>
              <a:t>9/24/2014</a:t>
            </a:fld>
            <a:endParaRPr lang="en-US">
              <a:solidFill>
                <a:schemeClr val="bg1"/>
              </a:solidFill>
            </a:endParaRPr>
          </a:p>
        </p:txBody>
      </p:sp>
      <p:sp>
        <p:nvSpPr>
          <p:cNvPr id="5" name="Footer Placeholder 4"/>
          <p:cNvSpPr>
            <a:spLocks noGrp="1"/>
          </p:cNvSpPr>
          <p:nvPr>
            <p:ph type="ftr" sz="quarter" idx="3"/>
          </p:nvPr>
        </p:nvSpPr>
        <p:spPr>
          <a:xfrm>
            <a:off x="3124200" y="6392636"/>
            <a:ext cx="2895600" cy="365125"/>
          </a:xfrm>
          <a:prstGeom prst="rect">
            <a:avLst/>
          </a:prstGeom>
        </p:spPr>
        <p:txBody>
          <a:bodyPr vert="horz" rtlCol="0" anchor="ctr"/>
          <a:lstStyle>
            <a:lvl1pPr algn="ctr">
              <a:defRPr sz="1200">
                <a:solidFill>
                  <a:schemeClr val="bg1"/>
                </a:solidFill>
              </a:defRPr>
            </a:lvl1pPr>
          </a:lstStyle>
          <a:p>
            <a:endParaRPr lang="en-US">
              <a:solidFill>
                <a:schemeClr val="bg1"/>
              </a:solidFill>
            </a:endParaRPr>
          </a:p>
        </p:txBody>
      </p:sp>
      <p:sp>
        <p:nvSpPr>
          <p:cNvPr id="6" name="Slide Number Placeholder 5"/>
          <p:cNvSpPr>
            <a:spLocks noGrp="1"/>
          </p:cNvSpPr>
          <p:nvPr>
            <p:ph type="sldNum" sz="quarter" idx="4"/>
          </p:nvPr>
        </p:nvSpPr>
        <p:spPr>
          <a:xfrm>
            <a:off x="6553200" y="6392636"/>
            <a:ext cx="2133600" cy="365125"/>
          </a:xfrm>
          <a:prstGeom prst="rect">
            <a:avLst/>
          </a:prstGeom>
        </p:spPr>
        <p:txBody>
          <a:bodyPr vert="horz" rtlCol="0" anchor="ctr"/>
          <a:lstStyle>
            <a:lvl1pPr algn="r">
              <a:defRPr sz="1200">
                <a:solidFill>
                  <a:schemeClr val="bg1"/>
                </a:solidFill>
              </a:defRPr>
            </a:lvl1pPr>
          </a:lstStyle>
          <a:p>
            <a:fld id="{62D56ECA-4C16-4208-B374-27591EF545A3}" type="slidenum">
              <a:rPr lang="en-US" smtClean="0">
                <a:solidFill>
                  <a:schemeClr val="bg1"/>
                </a:solidFill>
              </a:rPr>
              <a:pPr/>
              <a:t>‹#›</a:t>
            </a:fld>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kern="1200" cap="all" baseline="0">
          <a:solidFill>
            <a:schemeClr val="bg1"/>
          </a:solidFill>
          <a:effectLst>
            <a:outerShdw blurRad="254000" algn="tl" rotWithShape="0">
              <a:srgbClr val="000000">
                <a:alpha val="43137"/>
              </a:srgbClr>
            </a:outerShdw>
          </a:effectLst>
          <a:latin typeface="+mj-lt"/>
          <a:ea typeface="+mj-ea"/>
          <a:cs typeface="+mj-cs"/>
        </a:defRPr>
      </a:lvl1pPr>
    </p:titleStyle>
    <p:bodyStyle>
      <a:lvl1pPr marL="342900" indent="-342900" algn="l" rtl="0" eaLnBrk="1" latinLnBrk="0" hangingPunct="1">
        <a:spcBef>
          <a:spcPct val="20000"/>
        </a:spcBef>
        <a:buFont typeface="Arial"/>
        <a:buChar char="•"/>
        <a:defRPr sz="2800" kern="1200">
          <a:solidFill>
            <a:schemeClr val="accent6">
              <a:shade val="10000"/>
            </a:schemeClr>
          </a:solidFill>
          <a:latin typeface="+mj-lt"/>
          <a:ea typeface="+mn-ea"/>
          <a:cs typeface="+mn-cs"/>
        </a:defRPr>
      </a:lvl1pPr>
      <a:lvl2pPr marL="742950" indent="-285750" algn="l" rtl="0" eaLnBrk="1" latinLnBrk="0" hangingPunct="1">
        <a:spcBef>
          <a:spcPct val="20000"/>
        </a:spcBef>
        <a:buFont typeface="Arial"/>
        <a:buChar char="–"/>
        <a:defRPr sz="2400" kern="1200">
          <a:solidFill>
            <a:schemeClr val="accent6">
              <a:shade val="10000"/>
            </a:schemeClr>
          </a:solidFill>
          <a:latin typeface="+mj-lt"/>
          <a:ea typeface="+mn-ea"/>
          <a:cs typeface="+mn-cs"/>
        </a:defRPr>
      </a:lvl2pPr>
      <a:lvl3pPr marL="1143000" indent="-228600" algn="l" rtl="0" eaLnBrk="1" latinLnBrk="0" hangingPunct="1">
        <a:spcBef>
          <a:spcPct val="20000"/>
        </a:spcBef>
        <a:buFont typeface="Arial"/>
        <a:buChar char="•"/>
        <a:defRPr sz="2000" kern="1200">
          <a:solidFill>
            <a:schemeClr val="accent6">
              <a:shade val="10000"/>
            </a:schemeClr>
          </a:solidFill>
          <a:latin typeface="+mj-lt"/>
          <a:ea typeface="+mn-ea"/>
          <a:cs typeface="+mn-cs"/>
        </a:defRPr>
      </a:lvl3pPr>
      <a:lvl4pPr marL="1600200" indent="-228600" algn="l" rtl="0" eaLnBrk="1" latinLnBrk="0" hangingPunct="1">
        <a:spcBef>
          <a:spcPct val="20000"/>
        </a:spcBef>
        <a:buFont typeface="Arial"/>
        <a:buChar char="–"/>
        <a:defRPr sz="1800" kern="1200">
          <a:solidFill>
            <a:schemeClr val="accent6">
              <a:shade val="10000"/>
            </a:schemeClr>
          </a:solidFill>
          <a:latin typeface="+mj-lt"/>
          <a:ea typeface="+mn-ea"/>
          <a:cs typeface="+mn-cs"/>
        </a:defRPr>
      </a:lvl4pPr>
      <a:lvl5pPr marL="2057400" indent="-228600" algn="l" rtl="0" eaLnBrk="1" latinLnBrk="0" hangingPunct="1">
        <a:spcBef>
          <a:spcPct val="20000"/>
        </a:spcBef>
        <a:buFont typeface="Arial"/>
        <a:buChar char="»"/>
        <a:defRPr sz="1800" kern="1200">
          <a:solidFill>
            <a:schemeClr val="accent6">
              <a:shade val="10000"/>
            </a:schemeClr>
          </a:solidFill>
          <a:latin typeface="+mj-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sz="3400" b="1" dirty="0"/>
              <a:t>KHOA </a:t>
            </a:r>
            <a:r>
              <a:rPr lang="en-US" sz="3400" b="1" dirty="0" err="1"/>
              <a:t>KHOA</a:t>
            </a:r>
            <a:r>
              <a:rPr lang="en-US" sz="3400" b="1" dirty="0"/>
              <a:t> HỌC MÁY </a:t>
            </a:r>
            <a:r>
              <a:rPr lang="en-US" sz="3400" b="1" dirty="0" smtClean="0"/>
              <a:t>TÍNH</a:t>
            </a:r>
            <a:endParaRPr lang="en-US" sz="3400" dirty="0"/>
          </a:p>
        </p:txBody>
      </p:sp>
      <p:sp>
        <p:nvSpPr>
          <p:cNvPr id="3" name="Rectangle 2"/>
          <p:cNvSpPr>
            <a:spLocks noGrp="1"/>
          </p:cNvSpPr>
          <p:nvPr>
            <p:ph type="subTitle" idx="1"/>
          </p:nvPr>
        </p:nvSpPr>
        <p:spPr>
          <a:xfrm>
            <a:off x="685800" y="2590800"/>
            <a:ext cx="7772400" cy="381000"/>
          </a:xfrm>
        </p:spPr>
        <p:txBody>
          <a:bodyPr>
            <a:noAutofit/>
          </a:bodyPr>
          <a:lstStyle/>
          <a:p>
            <a:r>
              <a:rPr lang="en-US" sz="2400" b="1" dirty="0"/>
              <a:t>(Computer Science)</a:t>
            </a:r>
            <a:endParaRPr lang="en-US" sz="2400" dirty="0"/>
          </a:p>
        </p:txBody>
      </p:sp>
      <p:sp>
        <p:nvSpPr>
          <p:cNvPr id="4" name="Rectangle 3"/>
          <p:cNvSpPr txBox="1">
            <a:spLocks noChangeArrowheads="1"/>
          </p:cNvSpPr>
          <p:nvPr/>
        </p:nvSpPr>
        <p:spPr>
          <a:xfrm>
            <a:off x="914400" y="4419600"/>
            <a:ext cx="7543800" cy="1219200"/>
          </a:xfrm>
          <a:prstGeom prst="rect">
            <a:avLst/>
          </a:prstGeom>
        </p:spPr>
        <p:txBody>
          <a:bodyPr vert="horz" rtlCol="0">
            <a:normAutofit/>
          </a:bodyPr>
          <a:lstStyle>
            <a:lvl1pPr marL="0" indent="0" algn="ctr" rtl="0" eaLnBrk="1" latinLnBrk="0" hangingPunct="1">
              <a:spcBef>
                <a:spcPct val="20000"/>
              </a:spcBef>
              <a:buFont typeface="Arial"/>
              <a:buNone/>
              <a:defRPr sz="1600" kern="1200">
                <a:solidFill>
                  <a:schemeClr val="bg1"/>
                </a:solidFill>
                <a:effectLst>
                  <a:outerShdw blurRad="254000" algn="tl" rotWithShape="0">
                    <a:srgbClr val="000000">
                      <a:alpha val="43137"/>
                    </a:srgbClr>
                  </a:outerShdw>
                </a:effectLst>
                <a:latin typeface="+mj-lt"/>
                <a:ea typeface="+mn-ea"/>
                <a:cs typeface="+mn-cs"/>
              </a:defRPr>
            </a:lvl1pPr>
            <a:lvl2pPr marL="457200" indent="0" algn="ctr" rtl="0" eaLnBrk="1" latinLnBrk="0" hangingPunct="1">
              <a:spcBef>
                <a:spcPct val="20000"/>
              </a:spcBef>
              <a:buFont typeface="Arial"/>
              <a:buNone/>
              <a:defRPr sz="2400" kern="1200">
                <a:solidFill>
                  <a:schemeClr val="tx1">
                    <a:tint val="75000"/>
                  </a:schemeClr>
                </a:solidFill>
                <a:latin typeface="+mj-lt"/>
                <a:ea typeface="+mn-ea"/>
                <a:cs typeface="+mn-cs"/>
              </a:defRPr>
            </a:lvl2pPr>
            <a:lvl3pPr marL="914400" indent="0" algn="ctr" rtl="0" eaLnBrk="1" latinLnBrk="0" hangingPunct="1">
              <a:spcBef>
                <a:spcPct val="20000"/>
              </a:spcBef>
              <a:buFont typeface="Arial"/>
              <a:buNone/>
              <a:defRPr sz="2000" kern="1200">
                <a:solidFill>
                  <a:schemeClr val="tx1">
                    <a:tint val="75000"/>
                  </a:schemeClr>
                </a:solidFill>
                <a:latin typeface="+mj-lt"/>
                <a:ea typeface="+mn-ea"/>
                <a:cs typeface="+mn-cs"/>
              </a:defRPr>
            </a:lvl3pPr>
            <a:lvl4pPr marL="1371600" indent="0" algn="ctr" rtl="0" eaLnBrk="1" latinLnBrk="0" hangingPunct="1">
              <a:spcBef>
                <a:spcPct val="20000"/>
              </a:spcBef>
              <a:buFont typeface="Arial"/>
              <a:buNone/>
              <a:defRPr sz="1800" kern="1200">
                <a:solidFill>
                  <a:schemeClr val="tx1">
                    <a:tint val="75000"/>
                  </a:schemeClr>
                </a:solidFill>
                <a:latin typeface="+mj-lt"/>
                <a:ea typeface="+mn-ea"/>
                <a:cs typeface="+mn-cs"/>
              </a:defRPr>
            </a:lvl4pPr>
            <a:lvl5pPr marL="1828800" indent="0" algn="ctr" rtl="0" eaLnBrk="1" latinLnBrk="0" hangingPunct="1">
              <a:spcBef>
                <a:spcPct val="20000"/>
              </a:spcBef>
              <a:buFont typeface="Arial"/>
              <a:buNone/>
              <a:defRPr sz="1800" kern="1200">
                <a:solidFill>
                  <a:schemeClr val="tx1">
                    <a:tint val="75000"/>
                  </a:schemeClr>
                </a:solidFill>
                <a:latin typeface="+mj-lt"/>
                <a:ea typeface="+mn-ea"/>
                <a:cs typeface="+mn-cs"/>
              </a:defRPr>
            </a:lvl5pPr>
            <a:lvl6pPr marL="2286000" indent="0" algn="ctr"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buFont typeface="Wingdings" charset="2"/>
              <a:buNone/>
            </a:pPr>
            <a:r>
              <a:rPr lang="en-US" sz="4000" b="1" dirty="0" smtClean="0">
                <a:solidFill>
                  <a:schemeClr val="bg2"/>
                </a:solidFill>
              </a:rPr>
              <a:t>GIỚI THIỆU TỔNG QUAN</a:t>
            </a:r>
          </a:p>
        </p:txBody>
      </p:sp>
      <p:sp>
        <p:nvSpPr>
          <p:cNvPr id="5" name="TextBox 3"/>
          <p:cNvSpPr txBox="1">
            <a:spLocks noChangeArrowheads="1"/>
          </p:cNvSpPr>
          <p:nvPr/>
        </p:nvSpPr>
        <p:spPr bwMode="auto">
          <a:xfrm>
            <a:off x="228600" y="304800"/>
            <a:ext cx="87630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sz="2400" dirty="0" smtClean="0">
                <a:latin typeface="+mj-lt"/>
              </a:rPr>
              <a:t>ĐẠI HỌC QUỐC GIA TP. HCM</a:t>
            </a:r>
          </a:p>
          <a:p>
            <a:pPr algn="ctr"/>
            <a:r>
              <a:rPr lang="en-US" sz="2800" dirty="0" smtClean="0">
                <a:latin typeface="+mj-lt"/>
              </a:rPr>
              <a:t>TRƯỜNG ĐẠI HỌC CÔNG NGHỆ THÔNG TIN </a:t>
            </a:r>
            <a:endParaRPr lang="en-US" sz="2800" b="1" dirty="0">
              <a:latin typeface="+mj-lt"/>
            </a:endParaRPr>
          </a:p>
        </p:txBody>
      </p:sp>
      <p:pic>
        <p:nvPicPr>
          <p:cNvPr id="6" name="Picture 5"/>
          <p:cNvPicPr>
            <a:picLocks noChangeAspect="1"/>
          </p:cNvPicPr>
          <p:nvPr/>
        </p:nvPicPr>
        <p:blipFill rotWithShape="1">
          <a:blip r:embed="rId3">
            <a:clrChange>
              <a:clrFrom>
                <a:srgbClr val="F4F4F4"/>
              </a:clrFrom>
              <a:clrTo>
                <a:srgbClr val="F4F4F4">
                  <a:alpha val="0"/>
                </a:srgbClr>
              </a:clrTo>
            </a:clrChange>
            <a:extLst>
              <a:ext uri="{28A0092B-C50C-407E-A947-70E740481C1C}">
                <a14:useLocalDpi xmlns:a14="http://schemas.microsoft.com/office/drawing/2010/main" val="0"/>
              </a:ext>
            </a:extLst>
          </a:blip>
          <a:srcRect r="78226"/>
          <a:stretch/>
        </p:blipFill>
        <p:spPr>
          <a:xfrm>
            <a:off x="307074" y="381000"/>
            <a:ext cx="916675" cy="6953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Chuẩn</a:t>
            </a:r>
            <a:r>
              <a:rPr lang="en-US" dirty="0"/>
              <a:t> </a:t>
            </a:r>
            <a:r>
              <a:rPr lang="en-US" dirty="0" err="1"/>
              <a:t>đào</a:t>
            </a:r>
            <a:r>
              <a:rPr lang="en-US" dirty="0"/>
              <a:t> </a:t>
            </a:r>
            <a:r>
              <a:rPr lang="en-US" dirty="0" err="1"/>
              <a:t>tạo</a:t>
            </a:r>
            <a:r>
              <a:rPr lang="en-US" dirty="0"/>
              <a:t> </a:t>
            </a:r>
            <a:r>
              <a:rPr lang="en-US" dirty="0" smtClean="0"/>
              <a:t>(2/3</a:t>
            </a:r>
            <a:r>
              <a:rPr lang="en-US" dirty="0"/>
              <a:t>)</a:t>
            </a:r>
          </a:p>
        </p:txBody>
      </p:sp>
      <p:sp>
        <p:nvSpPr>
          <p:cNvPr id="3" name="Content Placeholder 2"/>
          <p:cNvSpPr>
            <a:spLocks noGrp="1"/>
          </p:cNvSpPr>
          <p:nvPr>
            <p:ph idx="1"/>
          </p:nvPr>
        </p:nvSpPr>
        <p:spPr/>
        <p:txBody>
          <a:bodyPr>
            <a:noAutofit/>
          </a:bodyPr>
          <a:lstStyle/>
          <a:p>
            <a:r>
              <a:rPr lang="vi-VN" sz="2000" b="1" dirty="0" smtClean="0"/>
              <a:t>Có </a:t>
            </a:r>
            <a:r>
              <a:rPr lang="vi-VN" sz="2000" b="1" dirty="0"/>
              <a:t>kiến thức cơ bản và chuyên sâu về khoa học máy tính </a:t>
            </a:r>
            <a:r>
              <a:rPr lang="vi-VN" sz="2000" dirty="0"/>
              <a:t>và công nghệ thông tin, có khả năng thiết kế các hệ thống xử lý tính toán phức tạp, các phần mềm có chất lượng khoa học và công nghệ cao, thử nghiệm, quản lý các hệ thống máy tính, các hệ thống tin học.</a:t>
            </a:r>
          </a:p>
          <a:p>
            <a:r>
              <a:rPr lang="vi-VN" sz="2000" b="1" dirty="0"/>
              <a:t>Có khả năng triển khai xây dựng các hệ thống ứng dụng </a:t>
            </a:r>
            <a:r>
              <a:rPr lang="vi-VN" sz="2000" dirty="0"/>
              <a:t>tin học và phân tích, thiết kế xây dựng các phần mềm có giá trị thực tiễn cao, có tính sáng tạo, đặc biệt là các ứng dụng thông minh dựa trên việc xử lý tri thức, xử lý ngữ nghĩa và ngôn ngữ tự nhiên</a:t>
            </a:r>
            <a:r>
              <a:rPr lang="vi-VN" sz="2000" dirty="0" smtClean="0"/>
              <a:t>.</a:t>
            </a:r>
            <a:endParaRPr lang="en-US" sz="2000" dirty="0" smtClean="0"/>
          </a:p>
          <a:p>
            <a:r>
              <a:rPr lang="vi-VN" sz="2000" b="1" dirty="0"/>
              <a:t>Có khả năng tự học học tập</a:t>
            </a:r>
            <a:r>
              <a:rPr lang="vi-VN" sz="2000" dirty="0"/>
              <a:t>, phân tích độc lập và nghiên cứu các vấn đề chuyên sâu về lĩnh vực Công nghệ thông tin và ứng dụng liên quan; có thể tiếp tục học tập ở bậc đào tạo sau đại học.</a:t>
            </a:r>
          </a:p>
        </p:txBody>
      </p:sp>
    </p:spTree>
    <p:extLst>
      <p:ext uri="{BB962C8B-B14F-4D97-AF65-F5344CB8AC3E}">
        <p14:creationId xmlns:p14="http://schemas.microsoft.com/office/powerpoint/2010/main" val="607670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Chuẩn</a:t>
            </a:r>
            <a:r>
              <a:rPr lang="en-US" dirty="0"/>
              <a:t> </a:t>
            </a:r>
            <a:r>
              <a:rPr lang="en-US" dirty="0" err="1"/>
              <a:t>đào</a:t>
            </a:r>
            <a:r>
              <a:rPr lang="en-US" dirty="0"/>
              <a:t> </a:t>
            </a:r>
            <a:r>
              <a:rPr lang="en-US" dirty="0" err="1"/>
              <a:t>tạo</a:t>
            </a:r>
            <a:r>
              <a:rPr lang="en-US" dirty="0"/>
              <a:t> </a:t>
            </a:r>
            <a:r>
              <a:rPr lang="en-US" dirty="0" smtClean="0"/>
              <a:t>(3/3</a:t>
            </a:r>
            <a:r>
              <a:rPr lang="en-US" dirty="0"/>
              <a:t>)</a:t>
            </a:r>
          </a:p>
        </p:txBody>
      </p:sp>
      <p:sp>
        <p:nvSpPr>
          <p:cNvPr id="3" name="Content Placeholder 2"/>
          <p:cNvSpPr>
            <a:spLocks noGrp="1"/>
          </p:cNvSpPr>
          <p:nvPr>
            <p:ph idx="1"/>
          </p:nvPr>
        </p:nvSpPr>
        <p:spPr/>
        <p:txBody>
          <a:bodyPr>
            <a:noAutofit/>
          </a:bodyPr>
          <a:lstStyle/>
          <a:p>
            <a:r>
              <a:rPr lang="vi-VN" sz="2000" b="1" dirty="0" smtClean="0"/>
              <a:t>Có </a:t>
            </a:r>
            <a:r>
              <a:rPr lang="vi-VN" sz="2000" b="1" dirty="0"/>
              <a:t>khả năng giải quyết các vấn đề phức tạp </a:t>
            </a:r>
            <a:r>
              <a:rPr lang="vi-VN" sz="2000" dirty="0"/>
              <a:t>trong các tình huống nảy sinh trong quá trình làm việc, phân tích và đề xuất giải pháp phù hợp với thực tế để giải quyết. Có khả năng thiết lập các mục tiêu khả thi, lập kế hoạch phù hợp với điều kiện thực tế để hoàn thành công việc được giao.</a:t>
            </a:r>
          </a:p>
          <a:p>
            <a:r>
              <a:rPr lang="vi-VN" sz="2000" b="1" dirty="0"/>
              <a:t>Có khả năng giao tiếp </a:t>
            </a:r>
            <a:r>
              <a:rPr lang="vi-VN" sz="2000" dirty="0"/>
              <a:t>xã hội, làm việc hợp tác, làm việc nhóm và làm việc trong một tổ chức; có khả năng vận dụng các kiến thức, kỹ năng và kinh nghiệm để giải quyết các tình huống nghề nghiệp khác nhau.</a:t>
            </a:r>
          </a:p>
          <a:p>
            <a:r>
              <a:rPr lang="vi-VN" sz="2000" b="1" dirty="0"/>
              <a:t>Có trình độ tiếng Anh tốt</a:t>
            </a:r>
            <a:r>
              <a:rPr lang="vi-VN" sz="2000" dirty="0"/>
              <a:t>, có thể giao tiếp, làm việc với các chuyên gia, đồng nghiệp nước ngoài.</a:t>
            </a:r>
            <a:endParaRPr lang="en-US" sz="2000" dirty="0"/>
          </a:p>
        </p:txBody>
      </p:sp>
    </p:spTree>
    <p:extLst>
      <p:ext uri="{BB962C8B-B14F-4D97-AF65-F5344CB8AC3E}">
        <p14:creationId xmlns:p14="http://schemas.microsoft.com/office/powerpoint/2010/main" val="3847990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Chương</a:t>
            </a:r>
            <a:r>
              <a:rPr lang="en-US" dirty="0" smtClean="0"/>
              <a:t> </a:t>
            </a:r>
            <a:r>
              <a:rPr lang="en-US" dirty="0" err="1" smtClean="0"/>
              <a:t>trình</a:t>
            </a:r>
            <a:r>
              <a:rPr lang="en-US" dirty="0" smtClean="0"/>
              <a:t> </a:t>
            </a:r>
            <a:r>
              <a:rPr lang="en-US" dirty="0" err="1" smtClean="0"/>
              <a:t>đào</a:t>
            </a:r>
            <a:r>
              <a:rPr lang="en-US" dirty="0" smtClean="0"/>
              <a:t> </a:t>
            </a:r>
            <a:r>
              <a:rPr lang="en-US" dirty="0" err="1" smtClean="0"/>
              <a:t>tạo</a:t>
            </a:r>
            <a:r>
              <a:rPr lang="en-US" dirty="0" smtClean="0"/>
              <a:t> (1/2)</a:t>
            </a:r>
            <a:endParaRPr lang="en-US" dirty="0"/>
          </a:p>
        </p:txBody>
      </p:sp>
      <p:sp>
        <p:nvSpPr>
          <p:cNvPr id="3" name="Content Placeholder 2"/>
          <p:cNvSpPr>
            <a:spLocks noGrp="1"/>
          </p:cNvSpPr>
          <p:nvPr>
            <p:ph idx="1"/>
          </p:nvPr>
        </p:nvSpPr>
        <p:spPr>
          <a:xfrm>
            <a:off x="457200" y="1514476"/>
            <a:ext cx="7391400" cy="4611688"/>
          </a:xfrm>
        </p:spPr>
        <p:txBody>
          <a:bodyPr>
            <a:normAutofit/>
          </a:bodyPr>
          <a:lstStyle/>
          <a:p>
            <a:r>
              <a:rPr lang="en-US" sz="2400" dirty="0" err="1" smtClean="0"/>
              <a:t>Sinh</a:t>
            </a:r>
            <a:r>
              <a:rPr lang="en-US" sz="2400" dirty="0" smtClean="0"/>
              <a:t> </a:t>
            </a:r>
            <a:r>
              <a:rPr lang="en-US" sz="2400" dirty="0" err="1" smtClean="0"/>
              <a:t>viên</a:t>
            </a:r>
            <a:r>
              <a:rPr lang="en-US" sz="2400" dirty="0" smtClean="0"/>
              <a:t> </a:t>
            </a:r>
            <a:r>
              <a:rPr lang="en-US" sz="2400" dirty="0" err="1" smtClean="0"/>
              <a:t>được</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các</a:t>
            </a:r>
            <a:r>
              <a:rPr lang="en-US" sz="2400" dirty="0" smtClean="0"/>
              <a:t> </a:t>
            </a:r>
            <a:r>
              <a:rPr lang="en-US" sz="2400" dirty="0" err="1" smtClean="0"/>
              <a:t>kiến</a:t>
            </a:r>
            <a:r>
              <a:rPr lang="en-US" sz="2400" dirty="0" smtClean="0"/>
              <a:t> </a:t>
            </a:r>
            <a:r>
              <a:rPr lang="en-US" sz="2400" dirty="0" err="1" smtClean="0"/>
              <a:t>thức</a:t>
            </a:r>
            <a:r>
              <a:rPr lang="en-US" sz="2400" dirty="0" smtClean="0"/>
              <a:t> </a:t>
            </a:r>
            <a:r>
              <a:rPr lang="en-US" sz="2400" dirty="0" err="1" smtClean="0"/>
              <a:t>cơ</a:t>
            </a:r>
            <a:r>
              <a:rPr lang="en-US" sz="2400" dirty="0" smtClean="0"/>
              <a:t> </a:t>
            </a:r>
            <a:r>
              <a:rPr lang="en-US" sz="2400" dirty="0" err="1" smtClean="0"/>
              <a:t>bản</a:t>
            </a:r>
            <a:r>
              <a:rPr lang="en-US" sz="2400" dirty="0" smtClean="0"/>
              <a:t> </a:t>
            </a:r>
            <a:r>
              <a:rPr lang="en-US" sz="2400" dirty="0" err="1" smtClean="0"/>
              <a:t>và</a:t>
            </a:r>
            <a:r>
              <a:rPr lang="en-US" sz="2400" dirty="0" smtClean="0"/>
              <a:t> </a:t>
            </a:r>
            <a:r>
              <a:rPr lang="en-US" sz="2400" dirty="0" err="1" smtClean="0"/>
              <a:t>nền</a:t>
            </a:r>
            <a:r>
              <a:rPr lang="en-US" sz="2400" dirty="0" smtClean="0"/>
              <a:t> </a:t>
            </a:r>
            <a:r>
              <a:rPr lang="en-US" sz="2400" dirty="0" err="1" smtClean="0"/>
              <a:t>tảng</a:t>
            </a:r>
            <a:r>
              <a:rPr lang="en-US" sz="2400" dirty="0" smtClean="0"/>
              <a:t> </a:t>
            </a:r>
            <a:r>
              <a:rPr lang="en-US" sz="2400" dirty="0" err="1" smtClean="0"/>
              <a:t>trong</a:t>
            </a:r>
            <a:r>
              <a:rPr lang="en-US" sz="2400" dirty="0" smtClean="0"/>
              <a:t> </a:t>
            </a:r>
            <a:r>
              <a:rPr lang="en-US" sz="2400" dirty="0" err="1" smtClean="0"/>
              <a:t>ngành</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thông</a:t>
            </a:r>
            <a:r>
              <a:rPr lang="en-US" sz="2400" dirty="0" smtClean="0"/>
              <a:t> tin</a:t>
            </a:r>
          </a:p>
          <a:p>
            <a:r>
              <a:rPr lang="en-US" sz="2400" dirty="0" err="1" smtClean="0"/>
              <a:t>Các</a:t>
            </a:r>
            <a:r>
              <a:rPr lang="en-US" sz="2400" dirty="0" smtClean="0"/>
              <a:t> </a:t>
            </a:r>
            <a:r>
              <a:rPr lang="en-US" sz="2400" dirty="0" err="1" smtClean="0"/>
              <a:t>kiến</a:t>
            </a:r>
            <a:r>
              <a:rPr lang="en-US" sz="2400" dirty="0" smtClean="0"/>
              <a:t> </a:t>
            </a:r>
            <a:r>
              <a:rPr lang="en-US" sz="2400" dirty="0" err="1" smtClean="0"/>
              <a:t>thức</a:t>
            </a:r>
            <a:r>
              <a:rPr lang="en-US" sz="2400" dirty="0" smtClean="0"/>
              <a:t> </a:t>
            </a:r>
            <a:r>
              <a:rPr lang="en-US" sz="2400" dirty="0" err="1" smtClean="0"/>
              <a:t>về</a:t>
            </a:r>
            <a:r>
              <a:rPr lang="en-US" sz="2400" dirty="0" smtClean="0"/>
              <a:t> </a:t>
            </a:r>
            <a:r>
              <a:rPr lang="en-US" sz="2400" dirty="0" err="1" smtClean="0"/>
              <a:t>ngành</a:t>
            </a:r>
            <a:r>
              <a:rPr lang="en-US" sz="2400" dirty="0" smtClean="0"/>
              <a:t> KHMT</a:t>
            </a:r>
          </a:p>
          <a:p>
            <a:r>
              <a:rPr lang="en-US" sz="2400" dirty="0" err="1" smtClean="0"/>
              <a:t>Các</a:t>
            </a:r>
            <a:r>
              <a:rPr lang="en-US" sz="2400" dirty="0" smtClean="0"/>
              <a:t> </a:t>
            </a:r>
            <a:r>
              <a:rPr lang="en-US" sz="2400" dirty="0" err="1" smtClean="0"/>
              <a:t>kiến</a:t>
            </a:r>
            <a:r>
              <a:rPr lang="en-US" sz="2400" dirty="0" smtClean="0"/>
              <a:t> </a:t>
            </a:r>
            <a:r>
              <a:rPr lang="en-US" sz="2400" dirty="0" err="1" smtClean="0"/>
              <a:t>thức</a:t>
            </a:r>
            <a:r>
              <a:rPr lang="en-US" sz="2400" dirty="0" smtClean="0"/>
              <a:t> </a:t>
            </a:r>
            <a:r>
              <a:rPr lang="en-US" sz="2400" dirty="0" err="1" smtClean="0"/>
              <a:t>chuyên</a:t>
            </a:r>
            <a:r>
              <a:rPr lang="en-US" sz="2400" dirty="0" smtClean="0"/>
              <a:t> </a:t>
            </a:r>
            <a:r>
              <a:rPr lang="en-US" sz="2400" dirty="0" err="1" smtClean="0"/>
              <a:t>sâu</a:t>
            </a:r>
            <a:r>
              <a:rPr lang="en-US" sz="2400" dirty="0" smtClean="0"/>
              <a:t> </a:t>
            </a:r>
            <a:r>
              <a:rPr lang="en-US" sz="2400" dirty="0" err="1" smtClean="0"/>
              <a:t>về</a:t>
            </a:r>
            <a:r>
              <a:rPr lang="en-US" sz="2400" dirty="0" smtClean="0"/>
              <a:t> </a:t>
            </a:r>
            <a:r>
              <a:rPr lang="en-US" sz="2400" dirty="0" err="1" smtClean="0"/>
              <a:t>các</a:t>
            </a:r>
            <a:r>
              <a:rPr lang="en-US" sz="2400" dirty="0" smtClean="0"/>
              <a:t> </a:t>
            </a:r>
            <a:r>
              <a:rPr lang="en-US" sz="2400" dirty="0" err="1" smtClean="0"/>
              <a:t>ngành</a:t>
            </a:r>
            <a:r>
              <a:rPr lang="en-US" sz="2400" dirty="0" smtClean="0"/>
              <a:t> </a:t>
            </a:r>
            <a:r>
              <a:rPr lang="en-US" sz="2400" dirty="0" err="1" smtClean="0"/>
              <a:t>trong</a:t>
            </a:r>
            <a:r>
              <a:rPr lang="en-US" sz="2400" dirty="0" smtClean="0"/>
              <a:t> KHMT</a:t>
            </a:r>
          </a:p>
          <a:p>
            <a:r>
              <a:rPr lang="en-US" sz="2400" dirty="0" err="1" smtClean="0"/>
              <a:t>Các</a:t>
            </a:r>
            <a:r>
              <a:rPr lang="en-US" sz="2400" dirty="0" smtClean="0"/>
              <a:t> </a:t>
            </a:r>
            <a:r>
              <a:rPr lang="en-US" sz="2400" dirty="0" err="1" smtClean="0"/>
              <a:t>kiến</a:t>
            </a:r>
            <a:r>
              <a:rPr lang="en-US" sz="2400" dirty="0" smtClean="0"/>
              <a:t> </a:t>
            </a:r>
            <a:r>
              <a:rPr lang="en-US" sz="2400" dirty="0" err="1" smtClean="0"/>
              <a:t>thức</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và</a:t>
            </a:r>
            <a:r>
              <a:rPr lang="en-US" sz="2400" dirty="0" smtClean="0"/>
              <a:t> </a:t>
            </a:r>
            <a:r>
              <a:rPr lang="en-US" sz="2400" dirty="0" err="1" smtClean="0"/>
              <a:t>các</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hiện</a:t>
            </a:r>
            <a:r>
              <a:rPr lang="en-US" sz="2400" dirty="0" smtClean="0"/>
              <a:t> </a:t>
            </a:r>
            <a:r>
              <a:rPr lang="en-US" sz="2400" dirty="0" err="1" smtClean="0"/>
              <a:t>đại</a:t>
            </a:r>
            <a:r>
              <a:rPr lang="en-US" sz="2400" dirty="0" smtClean="0"/>
              <a:t> </a:t>
            </a:r>
            <a:r>
              <a:rPr lang="en-US" sz="2400" dirty="0" err="1" smtClean="0"/>
              <a:t>của</a:t>
            </a:r>
            <a:r>
              <a:rPr lang="en-US" sz="2400" dirty="0" smtClean="0"/>
              <a:t> KHMT</a:t>
            </a:r>
          </a:p>
          <a:p>
            <a:endParaRPr lang="en-US" sz="2400" dirty="0"/>
          </a:p>
          <a:p>
            <a:r>
              <a:rPr lang="en-US" sz="2400" dirty="0" err="1" smtClean="0"/>
              <a:t>Xem</a:t>
            </a:r>
            <a:r>
              <a:rPr lang="en-US" sz="2400" dirty="0" smtClean="0"/>
              <a:t> </a:t>
            </a:r>
            <a:r>
              <a:rPr lang="en-US" sz="2400" dirty="0" err="1" smtClean="0"/>
              <a:t>thêm</a:t>
            </a:r>
            <a:r>
              <a:rPr lang="en-US" sz="2400" dirty="0" smtClean="0"/>
              <a:t> chi </a:t>
            </a:r>
            <a:r>
              <a:rPr lang="en-US" sz="2400" dirty="0" err="1" smtClean="0"/>
              <a:t>tiết</a:t>
            </a:r>
            <a:r>
              <a:rPr lang="en-US" sz="2400" dirty="0" smtClean="0"/>
              <a:t> </a:t>
            </a:r>
            <a:r>
              <a:rPr lang="en-US" sz="2400" dirty="0" err="1" smtClean="0"/>
              <a:t>trong</a:t>
            </a:r>
            <a:r>
              <a:rPr lang="en-US" sz="2400" dirty="0" smtClean="0"/>
              <a:t> website </a:t>
            </a:r>
            <a:r>
              <a:rPr lang="en-US" sz="2400" dirty="0" err="1" smtClean="0"/>
              <a:t>của</a:t>
            </a:r>
            <a:r>
              <a:rPr lang="en-US" sz="2400" dirty="0" smtClean="0"/>
              <a:t> </a:t>
            </a:r>
            <a:r>
              <a:rPr lang="en-US" sz="2400" dirty="0" err="1" smtClean="0"/>
              <a:t>Khoa</a:t>
            </a:r>
            <a:r>
              <a:rPr lang="en-US" sz="2400" dirty="0" smtClean="0"/>
              <a:t> KHMT</a:t>
            </a:r>
            <a:endParaRPr lang="en-US" sz="2400" dirty="0"/>
          </a:p>
        </p:txBody>
      </p:sp>
      <p:sp>
        <p:nvSpPr>
          <p:cNvPr id="4" name="Slide Number Placeholder 3"/>
          <p:cNvSpPr>
            <a:spLocks noGrp="1"/>
          </p:cNvSpPr>
          <p:nvPr>
            <p:ph type="sldNum" sz="quarter" idx="12"/>
          </p:nvPr>
        </p:nvSpPr>
        <p:spPr/>
        <p:txBody>
          <a:bodyPr/>
          <a:lstStyle/>
          <a:p>
            <a:pPr>
              <a:defRPr/>
            </a:pPr>
            <a:fld id="{28CADBC3-8EEE-4D3F-9555-1FABD0D8AA96}" type="slidenum">
              <a:rPr lang="en-US" smtClean="0"/>
              <a:pPr>
                <a:defRPr/>
              </a:pPr>
              <a:t>12</a:t>
            </a:fld>
            <a:endParaRPr lang="en-US"/>
          </a:p>
        </p:txBody>
      </p:sp>
      <p:pic>
        <p:nvPicPr>
          <p:cNvPr id="8" name="Picture 7" descr="student-resume.jpg"/>
          <p:cNvPicPr>
            <a:picLocks noChangeAspect="1"/>
          </p:cNvPicPr>
          <p:nvPr/>
        </p:nvPicPr>
        <p:blipFill>
          <a:blip r:embed="rId2" cstate="print"/>
          <a:stretch>
            <a:fillRect/>
          </a:stretch>
        </p:blipFill>
        <p:spPr>
          <a:xfrm>
            <a:off x="7772400" y="1371600"/>
            <a:ext cx="1422559" cy="2209800"/>
          </a:xfrm>
          <a:prstGeom prst="rect">
            <a:avLst/>
          </a:prstGeom>
          <a:ln>
            <a:noFill/>
          </a:ln>
          <a:effectLst>
            <a:softEdge rad="112500"/>
          </a:effectLst>
        </p:spPr>
      </p:pic>
    </p:spTree>
    <p:extLst>
      <p:ext uri="{BB962C8B-B14F-4D97-AF65-F5344CB8AC3E}">
        <p14:creationId xmlns:p14="http://schemas.microsoft.com/office/powerpoint/2010/main" val="3619838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Chương</a:t>
            </a:r>
            <a:r>
              <a:rPr lang="en-US" dirty="0"/>
              <a:t> </a:t>
            </a:r>
            <a:r>
              <a:rPr lang="en-US" dirty="0" err="1"/>
              <a:t>trình</a:t>
            </a:r>
            <a:r>
              <a:rPr lang="en-US" dirty="0"/>
              <a:t> </a:t>
            </a:r>
            <a:r>
              <a:rPr lang="en-US" dirty="0" err="1"/>
              <a:t>đào</a:t>
            </a:r>
            <a:r>
              <a:rPr lang="en-US" dirty="0"/>
              <a:t> </a:t>
            </a:r>
            <a:r>
              <a:rPr lang="en-US" dirty="0" err="1"/>
              <a:t>tạo</a:t>
            </a:r>
            <a:r>
              <a:rPr lang="en-US" dirty="0"/>
              <a:t> </a:t>
            </a:r>
            <a:r>
              <a:rPr lang="en-US" dirty="0" smtClean="0"/>
              <a:t>(2/2</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7186352"/>
              </p:ext>
            </p:extLst>
          </p:nvPr>
        </p:nvGraphicFramePr>
        <p:xfrm>
          <a:off x="685800" y="1974054"/>
          <a:ext cx="7772401" cy="4457656"/>
        </p:xfrm>
        <a:graphic>
          <a:graphicData uri="http://schemas.openxmlformats.org/drawingml/2006/table">
            <a:tbl>
              <a:tblPr firstRow="1" firstCol="1" bandRow="1">
                <a:tableStyleId>{5C22544A-7EE6-4342-B048-85BDC9FD1C3A}</a:tableStyleId>
              </a:tblPr>
              <a:tblGrid>
                <a:gridCol w="2371330"/>
                <a:gridCol w="2371330"/>
                <a:gridCol w="1593561"/>
                <a:gridCol w="1436180"/>
              </a:tblGrid>
              <a:tr h="311946">
                <a:tc gridSpan="2">
                  <a:txBody>
                    <a:bodyPr/>
                    <a:lstStyle/>
                    <a:p>
                      <a:pPr marL="0" marR="0" algn="ctr">
                        <a:lnSpc>
                          <a:spcPct val="120000"/>
                        </a:lnSpc>
                        <a:spcBef>
                          <a:spcPts val="600"/>
                        </a:spcBef>
                        <a:spcAft>
                          <a:spcPts val="600"/>
                        </a:spcAft>
                      </a:pPr>
                      <a:r>
                        <a:rPr lang="en-US" sz="1200" dirty="0" err="1">
                          <a:effectLst/>
                        </a:rPr>
                        <a:t>Khối</a:t>
                      </a:r>
                      <a:r>
                        <a:rPr lang="en-US" sz="1200" dirty="0">
                          <a:effectLst/>
                        </a:rPr>
                        <a:t> </a:t>
                      </a:r>
                      <a:r>
                        <a:rPr lang="en-US" sz="1200" dirty="0" err="1">
                          <a:effectLst/>
                        </a:rPr>
                        <a:t>kiến</a:t>
                      </a:r>
                      <a:r>
                        <a:rPr lang="en-US" sz="1200" dirty="0">
                          <a:effectLst/>
                        </a:rPr>
                        <a:t> </a:t>
                      </a:r>
                      <a:r>
                        <a:rPr lang="en-US" sz="1200" dirty="0" err="1">
                          <a:effectLst/>
                        </a:rPr>
                        <a:t>thức</a:t>
                      </a:r>
                      <a:endParaRPr lang="en-US" sz="1200" dirty="0">
                        <a:effectLst/>
                        <a:latin typeface="Times New Roman"/>
                        <a:ea typeface="Times New Roman"/>
                      </a:endParaRPr>
                    </a:p>
                  </a:txBody>
                  <a:tcPr marL="65198" marR="65198" marT="0" marB="0" anchor="ctr"/>
                </a:tc>
                <a:tc hMerge="1">
                  <a:txBody>
                    <a:bodyPr/>
                    <a:lstStyle/>
                    <a:p>
                      <a:endParaRPr lang="en-US"/>
                    </a:p>
                  </a:txBody>
                  <a:tcPr/>
                </a:tc>
                <a:tc>
                  <a:txBody>
                    <a:bodyPr/>
                    <a:lstStyle/>
                    <a:p>
                      <a:pPr marL="0" marR="0" algn="ctr">
                        <a:lnSpc>
                          <a:spcPct val="120000"/>
                        </a:lnSpc>
                        <a:spcBef>
                          <a:spcPts val="600"/>
                        </a:spcBef>
                        <a:spcAft>
                          <a:spcPts val="600"/>
                        </a:spcAft>
                      </a:pPr>
                      <a:r>
                        <a:rPr lang="en-US" sz="1200">
                          <a:effectLst/>
                        </a:rPr>
                        <a:t>Tổng số tín chỉ</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Ghi chú</a:t>
                      </a:r>
                      <a:endParaRPr lang="en-US" sz="1200">
                        <a:effectLst/>
                        <a:latin typeface="Times New Roman"/>
                        <a:ea typeface="Times New Roman"/>
                      </a:endParaRPr>
                    </a:p>
                  </a:txBody>
                  <a:tcPr marL="65198" marR="65198" marT="0" marB="0" anchor="ctr"/>
                </a:tc>
              </a:tr>
              <a:tr h="211421">
                <a:tc rowSpan="3">
                  <a:txBody>
                    <a:bodyPr/>
                    <a:lstStyle/>
                    <a:p>
                      <a:pPr marL="0" marR="0" algn="ctr">
                        <a:lnSpc>
                          <a:spcPct val="120000"/>
                        </a:lnSpc>
                        <a:spcBef>
                          <a:spcPts val="0"/>
                        </a:spcBef>
                        <a:spcAft>
                          <a:spcPts val="0"/>
                        </a:spcAft>
                      </a:pPr>
                      <a:r>
                        <a:rPr lang="en-US" sz="1200">
                          <a:effectLst/>
                        </a:rPr>
                        <a:t>Khối kiến thức giáo dục đại cương</a:t>
                      </a:r>
                      <a:endParaRPr lang="en-US" sz="1200">
                        <a:effectLst/>
                        <a:latin typeface="Times New Roman"/>
                        <a:ea typeface="Times New Roman"/>
                      </a:endParaRPr>
                    </a:p>
                  </a:txBody>
                  <a:tcPr marL="65198" marR="65198" marT="0" marB="0" anchor="ctr"/>
                </a:tc>
                <a:tc>
                  <a:txBody>
                    <a:bodyPr/>
                    <a:lstStyle/>
                    <a:p>
                      <a:pPr marL="0" marR="0">
                        <a:lnSpc>
                          <a:spcPct val="120000"/>
                        </a:lnSpc>
                        <a:spcBef>
                          <a:spcPts val="600"/>
                        </a:spcBef>
                        <a:spcAft>
                          <a:spcPts val="600"/>
                        </a:spcAft>
                      </a:pPr>
                      <a:r>
                        <a:rPr lang="en-US" sz="1200">
                          <a:effectLst/>
                        </a:rPr>
                        <a:t>Lý luận chính trị</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12</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10+2</a:t>
                      </a:r>
                      <a:endParaRPr lang="en-US" sz="1200">
                        <a:effectLst/>
                        <a:latin typeface="Times New Roman"/>
                        <a:ea typeface="Times New Roman"/>
                      </a:endParaRPr>
                    </a:p>
                  </a:txBody>
                  <a:tcPr marL="65198" marR="65198" marT="0" marB="0" anchor="ctr"/>
                </a:tc>
              </a:tr>
              <a:tr h="422164">
                <a:tc vMerge="1">
                  <a:txBody>
                    <a:bodyPr/>
                    <a:lstStyle/>
                    <a:p>
                      <a:endParaRPr lang="en-US"/>
                    </a:p>
                  </a:txBody>
                  <a:tcPr/>
                </a:tc>
                <a:tc>
                  <a:txBody>
                    <a:bodyPr/>
                    <a:lstStyle/>
                    <a:p>
                      <a:pPr marL="0" marR="0">
                        <a:lnSpc>
                          <a:spcPct val="120000"/>
                        </a:lnSpc>
                        <a:spcBef>
                          <a:spcPts val="600"/>
                        </a:spcBef>
                        <a:spcAft>
                          <a:spcPts val="600"/>
                        </a:spcAft>
                      </a:pPr>
                      <a:r>
                        <a:rPr lang="en-US" sz="1200">
                          <a:effectLst/>
                        </a:rPr>
                        <a:t>Toán - Tin học - Khoa học tự nhiên</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27</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 </a:t>
                      </a:r>
                      <a:endParaRPr lang="en-US" sz="1200">
                        <a:effectLst/>
                        <a:latin typeface="Times New Roman"/>
                        <a:ea typeface="Times New Roman"/>
                      </a:endParaRPr>
                    </a:p>
                  </a:txBody>
                  <a:tcPr marL="65198" marR="65198" marT="0" marB="0" anchor="ctr"/>
                </a:tc>
              </a:tr>
              <a:tr h="295989">
                <a:tc vMerge="1">
                  <a:txBody>
                    <a:bodyPr/>
                    <a:lstStyle/>
                    <a:p>
                      <a:endParaRPr lang="en-US"/>
                    </a:p>
                  </a:txBody>
                  <a:tcPr/>
                </a:tc>
                <a:tc>
                  <a:txBody>
                    <a:bodyPr/>
                    <a:lstStyle/>
                    <a:p>
                      <a:pPr marL="0" marR="0">
                        <a:lnSpc>
                          <a:spcPct val="120000"/>
                        </a:lnSpc>
                        <a:spcBef>
                          <a:spcPts val="600"/>
                        </a:spcBef>
                        <a:spcAft>
                          <a:spcPts val="600"/>
                        </a:spcAft>
                      </a:pPr>
                      <a:r>
                        <a:rPr lang="en-US" sz="1200">
                          <a:effectLst/>
                        </a:rPr>
                        <a:t>Ngoại ngữ</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12</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 </a:t>
                      </a:r>
                      <a:endParaRPr lang="en-US" sz="1200">
                        <a:effectLst/>
                        <a:latin typeface="Times New Roman"/>
                        <a:ea typeface="Times New Roman"/>
                      </a:endParaRPr>
                    </a:p>
                  </a:txBody>
                  <a:tcPr marL="65198" marR="65198" marT="0" marB="0" anchor="ctr"/>
                </a:tc>
              </a:tr>
              <a:tr h="211083">
                <a:tc rowSpan="5">
                  <a:txBody>
                    <a:bodyPr/>
                    <a:lstStyle/>
                    <a:p>
                      <a:pPr marL="0" marR="0" algn="ctr">
                        <a:lnSpc>
                          <a:spcPct val="120000"/>
                        </a:lnSpc>
                        <a:spcBef>
                          <a:spcPts val="0"/>
                        </a:spcBef>
                        <a:spcAft>
                          <a:spcPts val="0"/>
                        </a:spcAft>
                      </a:pPr>
                      <a:r>
                        <a:rPr lang="en-US" sz="1200">
                          <a:effectLst/>
                        </a:rPr>
                        <a:t>Khối kiến thức giáo dục chuyên nghiệp</a:t>
                      </a:r>
                      <a:endParaRPr lang="en-US" sz="1200">
                        <a:effectLst/>
                        <a:latin typeface="Times New Roman"/>
                        <a:ea typeface="Times New Roman"/>
                      </a:endParaRPr>
                    </a:p>
                  </a:txBody>
                  <a:tcPr marL="65198" marR="65198" marT="0" marB="0" anchor="ctr"/>
                </a:tc>
                <a:tc>
                  <a:txBody>
                    <a:bodyPr/>
                    <a:lstStyle/>
                    <a:p>
                      <a:pPr marL="0" marR="0">
                        <a:lnSpc>
                          <a:spcPct val="120000"/>
                        </a:lnSpc>
                        <a:spcBef>
                          <a:spcPts val="600"/>
                        </a:spcBef>
                        <a:spcAft>
                          <a:spcPts val="600"/>
                        </a:spcAft>
                      </a:pPr>
                      <a:r>
                        <a:rPr lang="en-US" sz="1200">
                          <a:effectLst/>
                        </a:rPr>
                        <a:t>Cơ sở nhóm ngành</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25</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 </a:t>
                      </a:r>
                      <a:endParaRPr lang="en-US" sz="1200">
                        <a:effectLst/>
                        <a:latin typeface="Times New Roman"/>
                        <a:ea typeface="Times New Roman"/>
                      </a:endParaRPr>
                    </a:p>
                  </a:txBody>
                  <a:tcPr marL="65198" marR="65198" marT="0" marB="0" anchor="ctr"/>
                </a:tc>
              </a:tr>
              <a:tr h="422164">
                <a:tc vMerge="1">
                  <a:txBody>
                    <a:bodyPr/>
                    <a:lstStyle/>
                    <a:p>
                      <a:endParaRPr lang="en-US"/>
                    </a:p>
                  </a:txBody>
                  <a:tcPr/>
                </a:tc>
                <a:tc>
                  <a:txBody>
                    <a:bodyPr/>
                    <a:lstStyle/>
                    <a:p>
                      <a:pPr marL="0" marR="0">
                        <a:lnSpc>
                          <a:spcPct val="120000"/>
                        </a:lnSpc>
                        <a:spcBef>
                          <a:spcPts val="600"/>
                        </a:spcBef>
                        <a:spcAft>
                          <a:spcPts val="600"/>
                        </a:spcAft>
                      </a:pPr>
                      <a:r>
                        <a:rPr lang="en-US" sz="1200">
                          <a:effectLst/>
                        </a:rPr>
                        <a:t>Cơ sở ngành</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20</a:t>
                      </a:r>
                      <a:endParaRPr lang="en-US" sz="1200">
                        <a:effectLst/>
                        <a:latin typeface="Times New Roman"/>
                        <a:ea typeface="Times New Roman"/>
                      </a:endParaRPr>
                    </a:p>
                  </a:txBody>
                  <a:tcPr marL="65198" marR="65198" marT="0" marB="0" anchor="ctr"/>
                </a:tc>
                <a:tc>
                  <a:txBody>
                    <a:bodyPr/>
                    <a:lstStyle/>
                    <a:p>
                      <a:pPr marL="0" marR="0">
                        <a:lnSpc>
                          <a:spcPct val="120000"/>
                        </a:lnSpc>
                        <a:spcBef>
                          <a:spcPts val="600"/>
                        </a:spcBef>
                        <a:spcAft>
                          <a:spcPts val="600"/>
                        </a:spcAft>
                      </a:pPr>
                      <a:r>
                        <a:rPr lang="en-US" sz="1200">
                          <a:effectLst/>
                        </a:rPr>
                        <a:t>Gồm N =5 môn học</a:t>
                      </a:r>
                      <a:endParaRPr lang="en-US" sz="1200">
                        <a:effectLst/>
                        <a:latin typeface="Times New Roman"/>
                        <a:ea typeface="Times New Roman"/>
                      </a:endParaRPr>
                    </a:p>
                  </a:txBody>
                  <a:tcPr marL="65198" marR="65198" marT="0" marB="0"/>
                </a:tc>
              </a:tr>
              <a:tr h="422164">
                <a:tc vMerge="1">
                  <a:txBody>
                    <a:bodyPr/>
                    <a:lstStyle/>
                    <a:p>
                      <a:endParaRPr lang="en-US"/>
                    </a:p>
                  </a:txBody>
                  <a:tcPr/>
                </a:tc>
                <a:tc>
                  <a:txBody>
                    <a:bodyPr/>
                    <a:lstStyle/>
                    <a:p>
                      <a:pPr marL="0" marR="0">
                        <a:lnSpc>
                          <a:spcPct val="120000"/>
                        </a:lnSpc>
                        <a:spcBef>
                          <a:spcPts val="600"/>
                        </a:spcBef>
                        <a:spcAft>
                          <a:spcPts val="600"/>
                        </a:spcAft>
                      </a:pPr>
                      <a:r>
                        <a:rPr lang="en-US" sz="1200">
                          <a:effectLst/>
                        </a:rPr>
                        <a:t>Chuyên ngành bắt buộc</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12</a:t>
                      </a:r>
                      <a:endParaRPr lang="en-US" sz="1200">
                        <a:effectLst/>
                        <a:latin typeface="Times New Roman"/>
                        <a:ea typeface="Times New Roman"/>
                      </a:endParaRPr>
                    </a:p>
                  </a:txBody>
                  <a:tcPr marL="65198" marR="65198" marT="0" marB="0" anchor="ctr"/>
                </a:tc>
                <a:tc>
                  <a:txBody>
                    <a:bodyPr/>
                    <a:lstStyle/>
                    <a:p>
                      <a:pPr marL="0" marR="0">
                        <a:lnSpc>
                          <a:spcPct val="120000"/>
                        </a:lnSpc>
                        <a:spcBef>
                          <a:spcPts val="600"/>
                        </a:spcBef>
                        <a:spcAft>
                          <a:spcPts val="600"/>
                        </a:spcAft>
                      </a:pPr>
                      <a:r>
                        <a:rPr lang="en-US" sz="1200" dirty="0" err="1">
                          <a:effectLst/>
                        </a:rPr>
                        <a:t>Gồm</a:t>
                      </a:r>
                      <a:r>
                        <a:rPr lang="en-US" sz="1200" dirty="0">
                          <a:effectLst/>
                        </a:rPr>
                        <a:t> M =3 </a:t>
                      </a:r>
                      <a:r>
                        <a:rPr lang="en-US" sz="1200" dirty="0" err="1">
                          <a:effectLst/>
                        </a:rPr>
                        <a:t>môn</a:t>
                      </a:r>
                      <a:r>
                        <a:rPr lang="en-US" sz="1200" dirty="0">
                          <a:effectLst/>
                        </a:rPr>
                        <a:t> </a:t>
                      </a:r>
                      <a:r>
                        <a:rPr lang="en-US" sz="1200" dirty="0" err="1">
                          <a:effectLst/>
                        </a:rPr>
                        <a:t>học</a:t>
                      </a:r>
                      <a:endParaRPr lang="en-US" sz="1200" dirty="0">
                        <a:effectLst/>
                        <a:latin typeface="Times New Roman"/>
                        <a:ea typeface="Times New Roman"/>
                      </a:endParaRPr>
                    </a:p>
                  </a:txBody>
                  <a:tcPr marL="65198" marR="65198" marT="0" marB="0"/>
                </a:tc>
              </a:tr>
              <a:tr h="422164">
                <a:tc vMerge="1">
                  <a:txBody>
                    <a:bodyPr/>
                    <a:lstStyle/>
                    <a:p>
                      <a:endParaRPr lang="en-US"/>
                    </a:p>
                  </a:txBody>
                  <a:tcPr/>
                </a:tc>
                <a:tc>
                  <a:txBody>
                    <a:bodyPr/>
                    <a:lstStyle/>
                    <a:p>
                      <a:pPr marL="0" marR="0">
                        <a:lnSpc>
                          <a:spcPct val="120000"/>
                        </a:lnSpc>
                        <a:spcBef>
                          <a:spcPts val="600"/>
                        </a:spcBef>
                        <a:spcAft>
                          <a:spcPts val="600"/>
                        </a:spcAft>
                      </a:pPr>
                      <a:r>
                        <a:rPr lang="en-US" sz="1200">
                          <a:effectLst/>
                        </a:rPr>
                        <a:t>Chuyên ngành tự chọn</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 8</a:t>
                      </a:r>
                      <a:endParaRPr lang="en-US" sz="1200">
                        <a:effectLst/>
                        <a:latin typeface="Times New Roman"/>
                        <a:ea typeface="Times New Roman"/>
                      </a:endParaRPr>
                    </a:p>
                  </a:txBody>
                  <a:tcPr marL="65198" marR="65198" marT="0" marB="0" anchor="ctr"/>
                </a:tc>
                <a:tc>
                  <a:txBody>
                    <a:bodyPr/>
                    <a:lstStyle/>
                    <a:p>
                      <a:pPr marL="0" marR="0">
                        <a:lnSpc>
                          <a:spcPct val="120000"/>
                        </a:lnSpc>
                        <a:spcBef>
                          <a:spcPts val="600"/>
                        </a:spcBef>
                        <a:spcAft>
                          <a:spcPts val="600"/>
                        </a:spcAft>
                      </a:pPr>
                      <a:r>
                        <a:rPr lang="en-US" sz="1200">
                          <a:effectLst/>
                        </a:rPr>
                        <a:t>Gồm P ≥ 2 môn học</a:t>
                      </a:r>
                      <a:endParaRPr lang="en-US" sz="1200">
                        <a:effectLst/>
                        <a:latin typeface="Times New Roman"/>
                        <a:ea typeface="Times New Roman"/>
                      </a:endParaRPr>
                    </a:p>
                  </a:txBody>
                  <a:tcPr marL="65198" marR="65198" marT="0" marB="0"/>
                </a:tc>
              </a:tr>
              <a:tr h="422164">
                <a:tc vMerge="1">
                  <a:txBody>
                    <a:bodyPr/>
                    <a:lstStyle/>
                    <a:p>
                      <a:endParaRPr lang="en-US"/>
                    </a:p>
                  </a:txBody>
                  <a:tcPr/>
                </a:tc>
                <a:tc>
                  <a:txBody>
                    <a:bodyPr/>
                    <a:lstStyle/>
                    <a:p>
                      <a:pPr marL="0" marR="0">
                        <a:lnSpc>
                          <a:spcPct val="120000"/>
                        </a:lnSpc>
                        <a:spcBef>
                          <a:spcPts val="600"/>
                        </a:spcBef>
                        <a:spcAft>
                          <a:spcPts val="600"/>
                        </a:spcAft>
                      </a:pPr>
                      <a:r>
                        <a:rPr lang="en-US" sz="1200">
                          <a:effectLst/>
                        </a:rPr>
                        <a:t>Môn học khác</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 14</a:t>
                      </a:r>
                      <a:endParaRPr lang="en-US" sz="1200">
                        <a:effectLst/>
                        <a:latin typeface="Times New Roman"/>
                        <a:ea typeface="Times New Roman"/>
                      </a:endParaRPr>
                    </a:p>
                  </a:txBody>
                  <a:tcPr marL="65198" marR="65198" marT="0" marB="0" anchor="ctr"/>
                </a:tc>
                <a:tc>
                  <a:txBody>
                    <a:bodyPr/>
                    <a:lstStyle/>
                    <a:p>
                      <a:pPr marL="0" marR="0">
                        <a:lnSpc>
                          <a:spcPct val="120000"/>
                        </a:lnSpc>
                        <a:spcBef>
                          <a:spcPts val="600"/>
                        </a:spcBef>
                        <a:spcAft>
                          <a:spcPts val="600"/>
                        </a:spcAft>
                      </a:pPr>
                      <a:r>
                        <a:rPr lang="en-US" sz="1200">
                          <a:effectLst/>
                        </a:rPr>
                        <a:t>Các môn học tự chọn tự do</a:t>
                      </a:r>
                      <a:endParaRPr lang="en-US" sz="1200">
                        <a:effectLst/>
                        <a:latin typeface="Times New Roman"/>
                        <a:ea typeface="Times New Roman"/>
                      </a:endParaRPr>
                    </a:p>
                  </a:txBody>
                  <a:tcPr marL="65198" marR="65198" marT="0" marB="0"/>
                </a:tc>
              </a:tr>
              <a:tr h="422164">
                <a:tc>
                  <a:txBody>
                    <a:bodyPr/>
                    <a:lstStyle/>
                    <a:p>
                      <a:pPr marL="0" marR="0" algn="ctr">
                        <a:lnSpc>
                          <a:spcPct val="120000"/>
                        </a:lnSpc>
                        <a:spcBef>
                          <a:spcPts val="0"/>
                        </a:spcBef>
                        <a:spcAft>
                          <a:spcPts val="0"/>
                        </a:spcAft>
                      </a:pPr>
                      <a:r>
                        <a:rPr lang="en-US" sz="1200">
                          <a:effectLst/>
                        </a:rPr>
                        <a:t>Tốt nghiệp</a:t>
                      </a:r>
                      <a:endParaRPr lang="en-US" sz="1200">
                        <a:effectLst/>
                        <a:latin typeface="Times New Roman"/>
                        <a:ea typeface="Times New Roman"/>
                      </a:endParaRPr>
                    </a:p>
                  </a:txBody>
                  <a:tcPr marL="65198" marR="65198" marT="0" marB="0" anchor="ctr"/>
                </a:tc>
                <a:tc>
                  <a:txBody>
                    <a:bodyPr/>
                    <a:lstStyle/>
                    <a:p>
                      <a:pPr marL="0" marR="0">
                        <a:lnSpc>
                          <a:spcPct val="120000"/>
                        </a:lnSpc>
                        <a:spcBef>
                          <a:spcPts val="600"/>
                        </a:spcBef>
                        <a:spcAft>
                          <a:spcPts val="600"/>
                        </a:spcAft>
                      </a:pPr>
                      <a:r>
                        <a:rPr lang="en-US" sz="1200">
                          <a:effectLst/>
                        </a:rPr>
                        <a:t>Khóa luận hoặc chuyên đề tốt nghiệp</a:t>
                      </a:r>
                      <a:endParaRPr lang="en-US" sz="1200">
                        <a:effectLst/>
                        <a:latin typeface="Times New Roman"/>
                        <a:ea typeface="Times New Roman"/>
                      </a:endParaRPr>
                    </a:p>
                  </a:txBody>
                  <a:tcPr marL="65198" marR="65198" marT="0" marB="0" anchor="ctr"/>
                </a:tc>
                <a:tc>
                  <a:txBody>
                    <a:bodyPr/>
                    <a:lstStyle/>
                    <a:p>
                      <a:pPr marL="0" marR="0" algn="ctr">
                        <a:lnSpc>
                          <a:spcPct val="120000"/>
                        </a:lnSpc>
                        <a:spcBef>
                          <a:spcPts val="600"/>
                        </a:spcBef>
                        <a:spcAft>
                          <a:spcPts val="600"/>
                        </a:spcAft>
                      </a:pPr>
                      <a:r>
                        <a:rPr lang="en-US" sz="1200">
                          <a:effectLst/>
                        </a:rPr>
                        <a:t>≥ 10</a:t>
                      </a:r>
                      <a:endParaRPr lang="en-US" sz="1200">
                        <a:effectLst/>
                        <a:latin typeface="Times New Roman"/>
                        <a:ea typeface="Times New Roman"/>
                      </a:endParaRPr>
                    </a:p>
                  </a:txBody>
                  <a:tcPr marL="65198" marR="65198" marT="0" marB="0"/>
                </a:tc>
                <a:tc>
                  <a:txBody>
                    <a:bodyPr/>
                    <a:lstStyle/>
                    <a:p>
                      <a:pPr marL="0" marR="0">
                        <a:lnSpc>
                          <a:spcPct val="120000"/>
                        </a:lnSpc>
                        <a:spcBef>
                          <a:spcPts val="600"/>
                        </a:spcBef>
                        <a:spcAft>
                          <a:spcPts val="600"/>
                        </a:spcAft>
                      </a:pPr>
                      <a:r>
                        <a:rPr lang="en-US" sz="1100">
                          <a:effectLst/>
                        </a:rPr>
                        <a:t> </a:t>
                      </a:r>
                      <a:endParaRPr lang="en-US" sz="1200">
                        <a:effectLst/>
                        <a:latin typeface="Times New Roman"/>
                        <a:ea typeface="Times New Roman"/>
                      </a:endParaRPr>
                    </a:p>
                  </a:txBody>
                  <a:tcPr marL="65198" marR="65198" marT="0" marB="0"/>
                </a:tc>
              </a:tr>
              <a:tr h="844329">
                <a:tc gridSpan="2">
                  <a:txBody>
                    <a:bodyPr/>
                    <a:lstStyle/>
                    <a:p>
                      <a:pPr marL="0" marR="0" algn="ctr">
                        <a:lnSpc>
                          <a:spcPct val="120000"/>
                        </a:lnSpc>
                        <a:spcBef>
                          <a:spcPts val="600"/>
                        </a:spcBef>
                        <a:spcAft>
                          <a:spcPts val="600"/>
                        </a:spcAft>
                      </a:pPr>
                      <a:r>
                        <a:rPr lang="en-US" sz="1200" dirty="0" err="1">
                          <a:effectLst/>
                        </a:rPr>
                        <a:t>Tổng</a:t>
                      </a:r>
                      <a:r>
                        <a:rPr lang="en-US" sz="1200" dirty="0">
                          <a:effectLst/>
                        </a:rPr>
                        <a:t> </a:t>
                      </a:r>
                      <a:r>
                        <a:rPr lang="en-US" sz="1200" dirty="0" err="1">
                          <a:effectLst/>
                        </a:rPr>
                        <a:t>sô</a:t>
                      </a:r>
                      <a:r>
                        <a:rPr lang="en-US" sz="1200" dirty="0">
                          <a:effectLst/>
                        </a:rPr>
                        <a:t>́ </a:t>
                      </a:r>
                      <a:r>
                        <a:rPr lang="en-US" sz="1200" dirty="0" err="1">
                          <a:effectLst/>
                        </a:rPr>
                        <a:t>tín</a:t>
                      </a:r>
                      <a:r>
                        <a:rPr lang="en-US" sz="1200" dirty="0">
                          <a:effectLst/>
                        </a:rPr>
                        <a:t> chỉ </a:t>
                      </a:r>
                      <a:r>
                        <a:rPr lang="en-US" sz="1200" dirty="0" err="1">
                          <a:effectLst/>
                        </a:rPr>
                        <a:t>tích</a:t>
                      </a:r>
                      <a:r>
                        <a:rPr lang="en-US" sz="1200" dirty="0">
                          <a:effectLst/>
                        </a:rPr>
                        <a:t> </a:t>
                      </a:r>
                      <a:r>
                        <a:rPr lang="en-US" sz="1200" dirty="0" err="1">
                          <a:effectLst/>
                        </a:rPr>
                        <a:t>lũy</a:t>
                      </a:r>
                      <a:r>
                        <a:rPr lang="en-US" sz="1200" dirty="0">
                          <a:effectLst/>
                        </a:rPr>
                        <a:t> </a:t>
                      </a:r>
                      <a:r>
                        <a:rPr lang="en-US" sz="1200" dirty="0" err="1">
                          <a:effectLst/>
                        </a:rPr>
                        <a:t>tối</a:t>
                      </a:r>
                      <a:r>
                        <a:rPr lang="en-US" sz="1200" dirty="0">
                          <a:effectLst/>
                        </a:rPr>
                        <a:t> </a:t>
                      </a:r>
                      <a:r>
                        <a:rPr lang="en-US" sz="1200" dirty="0" err="1">
                          <a:effectLst/>
                        </a:rPr>
                        <a:t>thiểu</a:t>
                      </a:r>
                      <a:r>
                        <a:rPr lang="en-US" sz="1200" dirty="0">
                          <a:effectLst/>
                        </a:rPr>
                        <a:t> </a:t>
                      </a:r>
                      <a:r>
                        <a:rPr lang="en-US" sz="1200" dirty="0" err="1">
                          <a:effectLst/>
                        </a:rPr>
                        <a:t>toàn</a:t>
                      </a:r>
                      <a:r>
                        <a:rPr lang="en-US" sz="1200" dirty="0">
                          <a:effectLst/>
                        </a:rPr>
                        <a:t> </a:t>
                      </a:r>
                      <a:r>
                        <a:rPr lang="en-US" sz="1200" dirty="0" err="1">
                          <a:effectLst/>
                        </a:rPr>
                        <a:t>khóa</a:t>
                      </a:r>
                      <a:r>
                        <a:rPr lang="en-US" sz="1200" dirty="0">
                          <a:effectLst/>
                        </a:rPr>
                        <a:t> </a:t>
                      </a:r>
                      <a:endParaRPr lang="en-US" sz="1200" dirty="0">
                        <a:effectLst/>
                        <a:latin typeface="Times New Roman"/>
                        <a:ea typeface="Times New Roman"/>
                      </a:endParaRPr>
                    </a:p>
                  </a:txBody>
                  <a:tcPr marL="65198" marR="65198" marT="0" marB="0" anchor="ctr"/>
                </a:tc>
                <a:tc hMerge="1">
                  <a:txBody>
                    <a:bodyPr/>
                    <a:lstStyle/>
                    <a:p>
                      <a:endParaRPr lang="en-US"/>
                    </a:p>
                  </a:txBody>
                  <a:tcPr/>
                </a:tc>
                <a:tc>
                  <a:txBody>
                    <a:bodyPr/>
                    <a:lstStyle/>
                    <a:p>
                      <a:pPr marL="0" marR="0" algn="ctr">
                        <a:lnSpc>
                          <a:spcPct val="120000"/>
                        </a:lnSpc>
                        <a:spcBef>
                          <a:spcPts val="600"/>
                        </a:spcBef>
                        <a:spcAft>
                          <a:spcPts val="600"/>
                        </a:spcAft>
                      </a:pPr>
                      <a:r>
                        <a:rPr lang="en-US" sz="1200">
                          <a:effectLst/>
                        </a:rPr>
                        <a:t>≥ 140</a:t>
                      </a:r>
                      <a:endParaRPr lang="en-US" sz="1200">
                        <a:effectLst/>
                        <a:latin typeface="Times New Roman"/>
                        <a:ea typeface="Times New Roman"/>
                      </a:endParaRPr>
                    </a:p>
                  </a:txBody>
                  <a:tcPr marL="65198" marR="65198" marT="0" marB="0" anchor="ctr"/>
                </a:tc>
                <a:tc>
                  <a:txBody>
                    <a:bodyPr/>
                    <a:lstStyle/>
                    <a:p>
                      <a:pPr marL="0" marR="0">
                        <a:lnSpc>
                          <a:spcPct val="120000"/>
                        </a:lnSpc>
                        <a:spcBef>
                          <a:spcPts val="600"/>
                        </a:spcBef>
                        <a:spcAft>
                          <a:spcPts val="600"/>
                        </a:spcAft>
                      </a:pPr>
                      <a:r>
                        <a:rPr lang="en-US" sz="1200" dirty="0" err="1">
                          <a:effectLst/>
                        </a:rPr>
                        <a:t>Sinh</a:t>
                      </a:r>
                      <a:r>
                        <a:rPr lang="en-US" sz="1200" dirty="0">
                          <a:effectLst/>
                        </a:rPr>
                        <a:t> </a:t>
                      </a:r>
                      <a:r>
                        <a:rPr lang="en-US" sz="1200" dirty="0" err="1">
                          <a:effectLst/>
                        </a:rPr>
                        <a:t>viên</a:t>
                      </a:r>
                      <a:r>
                        <a:rPr lang="en-US" sz="1200" dirty="0">
                          <a:effectLst/>
                        </a:rPr>
                        <a:t> </a:t>
                      </a:r>
                      <a:r>
                        <a:rPr lang="en-US" sz="1200" dirty="0" err="1">
                          <a:effectLst/>
                        </a:rPr>
                        <a:t>có</a:t>
                      </a:r>
                      <a:r>
                        <a:rPr lang="en-US" sz="1200" dirty="0">
                          <a:effectLst/>
                        </a:rPr>
                        <a:t> </a:t>
                      </a:r>
                      <a:r>
                        <a:rPr lang="en-US" sz="1200" dirty="0" err="1">
                          <a:effectLst/>
                        </a:rPr>
                        <a:t>thể</a:t>
                      </a:r>
                      <a:r>
                        <a:rPr lang="en-US" sz="1200" dirty="0">
                          <a:effectLst/>
                        </a:rPr>
                        <a:t> </a:t>
                      </a:r>
                      <a:r>
                        <a:rPr lang="en-US" sz="1200" dirty="0" err="1">
                          <a:effectLst/>
                        </a:rPr>
                        <a:t>tích</a:t>
                      </a:r>
                      <a:r>
                        <a:rPr lang="en-US" sz="1200" dirty="0">
                          <a:effectLst/>
                        </a:rPr>
                        <a:t> </a:t>
                      </a:r>
                      <a:r>
                        <a:rPr lang="en-US" sz="1200" dirty="0" err="1">
                          <a:effectLst/>
                        </a:rPr>
                        <a:t>lũy</a:t>
                      </a:r>
                      <a:r>
                        <a:rPr lang="en-US" sz="1200" dirty="0">
                          <a:effectLst/>
                        </a:rPr>
                        <a:t> </a:t>
                      </a:r>
                      <a:r>
                        <a:rPr lang="en-US" sz="1200" dirty="0" err="1">
                          <a:effectLst/>
                        </a:rPr>
                        <a:t>nhiều</a:t>
                      </a:r>
                      <a:r>
                        <a:rPr lang="en-US" sz="1200" dirty="0">
                          <a:effectLst/>
                        </a:rPr>
                        <a:t> </a:t>
                      </a:r>
                      <a:r>
                        <a:rPr lang="en-US" sz="1200" dirty="0" err="1">
                          <a:effectLst/>
                        </a:rPr>
                        <a:t>hơn</a:t>
                      </a:r>
                      <a:r>
                        <a:rPr lang="en-US" sz="1200" dirty="0">
                          <a:effectLst/>
                        </a:rPr>
                        <a:t> 140 </a:t>
                      </a:r>
                      <a:r>
                        <a:rPr lang="en-US" sz="1200" dirty="0" err="1">
                          <a:effectLst/>
                        </a:rPr>
                        <a:t>tín</a:t>
                      </a:r>
                      <a:r>
                        <a:rPr lang="en-US" sz="1200" dirty="0">
                          <a:effectLst/>
                        </a:rPr>
                        <a:t> </a:t>
                      </a:r>
                      <a:r>
                        <a:rPr lang="en-US" sz="1200" dirty="0" err="1">
                          <a:effectLst/>
                        </a:rPr>
                        <a:t>chỉ</a:t>
                      </a:r>
                      <a:r>
                        <a:rPr lang="en-US" sz="1200" dirty="0">
                          <a:effectLst/>
                        </a:rPr>
                        <a:t>.</a:t>
                      </a:r>
                      <a:endParaRPr lang="en-US" sz="1200" dirty="0">
                        <a:effectLst/>
                        <a:latin typeface="Times New Roman"/>
                        <a:ea typeface="Times New Roman"/>
                      </a:endParaRPr>
                    </a:p>
                  </a:txBody>
                  <a:tcPr marL="65198" marR="65198" marT="0" marB="0" anchor="ctr"/>
                </a:tc>
              </a:tr>
            </a:tbl>
          </a:graphicData>
        </a:graphic>
      </p:graphicFrame>
      <p:sp>
        <p:nvSpPr>
          <p:cNvPr id="5" name="Content Placeholder 2"/>
          <p:cNvSpPr txBox="1">
            <a:spLocks/>
          </p:cNvSpPr>
          <p:nvPr/>
        </p:nvSpPr>
        <p:spPr>
          <a:xfrm>
            <a:off x="457200" y="1514476"/>
            <a:ext cx="8229600" cy="4611688"/>
          </a:xfrm>
          <a:prstGeom prst="rect">
            <a:avLst/>
          </a:prstGeom>
        </p:spPr>
        <p:txBody>
          <a:bodyPr vert="horz" rtlCol="0">
            <a:normAutofit/>
          </a:bodyPr>
          <a:lstStyle>
            <a:lvl1pPr marL="342900" indent="-342900" algn="l" rtl="0" eaLnBrk="1" latinLnBrk="0" hangingPunct="1">
              <a:spcBef>
                <a:spcPct val="20000"/>
              </a:spcBef>
              <a:buFont typeface="Arial"/>
              <a:buChar char="•"/>
              <a:defRPr sz="2800" kern="1200">
                <a:solidFill>
                  <a:schemeClr val="accent6">
                    <a:shade val="10000"/>
                  </a:schemeClr>
                </a:solidFill>
                <a:latin typeface="+mj-lt"/>
                <a:ea typeface="+mn-ea"/>
                <a:cs typeface="+mn-cs"/>
              </a:defRPr>
            </a:lvl1pPr>
            <a:lvl2pPr marL="742950" indent="-285750" algn="l" rtl="0" eaLnBrk="1" latinLnBrk="0" hangingPunct="1">
              <a:spcBef>
                <a:spcPct val="20000"/>
              </a:spcBef>
              <a:buFont typeface="Arial"/>
              <a:buChar char="–"/>
              <a:defRPr sz="2400" kern="1200">
                <a:solidFill>
                  <a:schemeClr val="accent6">
                    <a:shade val="10000"/>
                  </a:schemeClr>
                </a:solidFill>
                <a:latin typeface="+mj-lt"/>
                <a:ea typeface="+mn-ea"/>
                <a:cs typeface="+mn-cs"/>
              </a:defRPr>
            </a:lvl2pPr>
            <a:lvl3pPr marL="1143000" indent="-228600" algn="l" rtl="0" eaLnBrk="1" latinLnBrk="0" hangingPunct="1">
              <a:spcBef>
                <a:spcPct val="20000"/>
              </a:spcBef>
              <a:buFont typeface="Arial"/>
              <a:buChar char="•"/>
              <a:defRPr sz="2000" kern="1200">
                <a:solidFill>
                  <a:schemeClr val="accent6">
                    <a:shade val="10000"/>
                  </a:schemeClr>
                </a:solidFill>
                <a:latin typeface="+mj-lt"/>
                <a:ea typeface="+mn-ea"/>
                <a:cs typeface="+mn-cs"/>
              </a:defRPr>
            </a:lvl3pPr>
            <a:lvl4pPr marL="1600200" indent="-228600" algn="l" rtl="0" eaLnBrk="1" latinLnBrk="0" hangingPunct="1">
              <a:spcBef>
                <a:spcPct val="20000"/>
              </a:spcBef>
              <a:buFont typeface="Arial"/>
              <a:buChar char="–"/>
              <a:defRPr sz="1800" kern="1200">
                <a:solidFill>
                  <a:schemeClr val="accent6">
                    <a:shade val="10000"/>
                  </a:schemeClr>
                </a:solidFill>
                <a:latin typeface="+mj-lt"/>
                <a:ea typeface="+mn-ea"/>
                <a:cs typeface="+mn-cs"/>
              </a:defRPr>
            </a:lvl4pPr>
            <a:lvl5pPr marL="2057400" indent="-228600" algn="l" rtl="0" eaLnBrk="1" latinLnBrk="0" hangingPunct="1">
              <a:spcBef>
                <a:spcPct val="20000"/>
              </a:spcBef>
              <a:buFont typeface="Arial"/>
              <a:buChar char="»"/>
              <a:defRPr sz="1800" kern="1200">
                <a:solidFill>
                  <a:schemeClr val="accent6">
                    <a:shade val="10000"/>
                  </a:schemeClr>
                </a:solidFill>
                <a:latin typeface="+mj-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Tỉ</a:t>
            </a:r>
            <a:r>
              <a:rPr lang="en-US" dirty="0" smtClean="0"/>
              <a:t> </a:t>
            </a:r>
            <a:r>
              <a:rPr lang="en-US" dirty="0" err="1" smtClean="0"/>
              <a:t>lệ</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kiến</a:t>
            </a:r>
            <a:r>
              <a:rPr lang="en-US" dirty="0" smtClean="0"/>
              <a:t> </a:t>
            </a:r>
            <a:r>
              <a:rPr lang="en-US" dirty="0" err="1" smtClean="0"/>
              <a:t>thức</a:t>
            </a:r>
            <a:endParaRPr lang="en-US" dirty="0"/>
          </a:p>
        </p:txBody>
      </p:sp>
    </p:spTree>
    <p:extLst>
      <p:ext uri="{BB962C8B-B14F-4D97-AF65-F5344CB8AC3E}">
        <p14:creationId xmlns:p14="http://schemas.microsoft.com/office/powerpoint/2010/main" val="1952408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a:t>
            </a:r>
            <a:r>
              <a:rPr lang="en-US" dirty="0" err="1" smtClean="0"/>
              <a:t>Các</a:t>
            </a:r>
            <a:r>
              <a:rPr lang="en-US" dirty="0" smtClean="0"/>
              <a:t> </a:t>
            </a:r>
            <a:r>
              <a:rPr lang="en-US" dirty="0" err="1" smtClean="0"/>
              <a:t>hướng</a:t>
            </a:r>
            <a:r>
              <a:rPr lang="en-US" dirty="0" smtClean="0"/>
              <a:t> </a:t>
            </a:r>
            <a:r>
              <a:rPr lang="en-US" dirty="0" err="1" smtClean="0"/>
              <a:t>ngành</a:t>
            </a:r>
            <a:r>
              <a:rPr lang="en-US" dirty="0" smtClean="0"/>
              <a:t> </a:t>
            </a:r>
            <a:r>
              <a:rPr lang="en-US" dirty="0" err="1" smtClean="0"/>
              <a:t>chuyên</a:t>
            </a:r>
            <a:r>
              <a:rPr lang="en-US" dirty="0" smtClean="0"/>
              <a:t> </a:t>
            </a:r>
            <a:r>
              <a:rPr lang="en-US" dirty="0" err="1" smtClean="0"/>
              <a:t>sâu</a:t>
            </a:r>
            <a:r>
              <a:rPr lang="en-US" dirty="0" smtClean="0"/>
              <a:t> (1/3)</a:t>
            </a:r>
            <a:endParaRPr lang="en-US" dirty="0"/>
          </a:p>
        </p:txBody>
      </p:sp>
      <p:sp>
        <p:nvSpPr>
          <p:cNvPr id="3" name="Content Placeholder 2"/>
          <p:cNvSpPr>
            <a:spLocks noGrp="1"/>
          </p:cNvSpPr>
          <p:nvPr>
            <p:ph idx="1"/>
          </p:nvPr>
        </p:nvSpPr>
        <p:spPr/>
        <p:txBody>
          <a:bodyPr/>
          <a:lstStyle/>
          <a:p>
            <a:r>
              <a:rPr lang="en-US" dirty="0" err="1" smtClean="0"/>
              <a:t>Hiện</a:t>
            </a:r>
            <a:r>
              <a:rPr lang="en-US" dirty="0" smtClean="0"/>
              <a:t> </a:t>
            </a:r>
            <a:r>
              <a:rPr lang="en-US" dirty="0" err="1" smtClean="0"/>
              <a:t>tại</a:t>
            </a:r>
            <a:r>
              <a:rPr lang="en-US" dirty="0" smtClean="0"/>
              <a:t>, </a:t>
            </a:r>
            <a:r>
              <a:rPr lang="en-US" dirty="0" err="1" smtClean="0"/>
              <a:t>khoa</a:t>
            </a:r>
            <a:r>
              <a:rPr lang="en-US" dirty="0" smtClean="0"/>
              <a:t> KHMT </a:t>
            </a:r>
            <a:r>
              <a:rPr lang="en-US" dirty="0" err="1" smtClean="0"/>
              <a:t>có</a:t>
            </a:r>
            <a:r>
              <a:rPr lang="en-US" dirty="0" smtClean="0"/>
              <a:t> </a:t>
            </a:r>
            <a:r>
              <a:rPr lang="en-US" dirty="0" err="1" smtClean="0"/>
              <a:t>ba</a:t>
            </a:r>
            <a:r>
              <a:rPr lang="en-US" dirty="0" smtClean="0"/>
              <a:t> </a:t>
            </a:r>
            <a:r>
              <a:rPr lang="en-US" dirty="0" err="1" smtClean="0"/>
              <a:t>chuyên</a:t>
            </a:r>
            <a:r>
              <a:rPr lang="en-US" dirty="0" smtClean="0"/>
              <a:t> </a:t>
            </a:r>
            <a:r>
              <a:rPr lang="en-US" dirty="0" err="1" smtClean="0"/>
              <a:t>ngành</a:t>
            </a:r>
            <a:r>
              <a:rPr lang="en-US" dirty="0" smtClean="0"/>
              <a:t> </a:t>
            </a:r>
            <a:r>
              <a:rPr lang="en-US" dirty="0" err="1" smtClean="0"/>
              <a:t>đào</a:t>
            </a:r>
            <a:r>
              <a:rPr lang="en-US" dirty="0" smtClean="0"/>
              <a:t> </a:t>
            </a:r>
            <a:r>
              <a:rPr lang="en-US" dirty="0" err="1" smtClean="0"/>
              <a:t>tạo</a:t>
            </a:r>
            <a:r>
              <a:rPr lang="en-US" dirty="0" smtClean="0"/>
              <a:t>:</a:t>
            </a:r>
          </a:p>
          <a:p>
            <a:pPr lvl="1"/>
            <a:r>
              <a:rPr lang="en-US" dirty="0" err="1" smtClean="0"/>
              <a:t>Công</a:t>
            </a:r>
            <a:r>
              <a:rPr lang="en-US" dirty="0" smtClean="0"/>
              <a:t> </a:t>
            </a:r>
            <a:r>
              <a:rPr lang="en-US" dirty="0" err="1" smtClean="0"/>
              <a:t>nghệ</a:t>
            </a:r>
            <a:r>
              <a:rPr lang="en-US" dirty="0" smtClean="0"/>
              <a:t> tri </a:t>
            </a:r>
            <a:r>
              <a:rPr lang="en-US" dirty="0" err="1" smtClean="0"/>
              <a:t>thức</a:t>
            </a:r>
            <a:r>
              <a:rPr lang="en-US" dirty="0" smtClean="0"/>
              <a:t> </a:t>
            </a:r>
            <a:r>
              <a:rPr lang="en-US" dirty="0" err="1" smtClean="0"/>
              <a:t>và</a:t>
            </a:r>
            <a:r>
              <a:rPr lang="en-US" dirty="0" smtClean="0"/>
              <a:t> </a:t>
            </a:r>
            <a:r>
              <a:rPr lang="en-US" dirty="0" err="1" smtClean="0"/>
              <a:t>Máy</a:t>
            </a:r>
            <a:r>
              <a:rPr lang="en-US" dirty="0" smtClean="0"/>
              <a:t> </a:t>
            </a:r>
            <a:r>
              <a:rPr lang="en-US" dirty="0" err="1" smtClean="0"/>
              <a:t>học</a:t>
            </a:r>
            <a:endParaRPr lang="en-US" dirty="0" smtClean="0"/>
          </a:p>
          <a:p>
            <a:pPr lvl="1"/>
            <a:r>
              <a:rPr lang="en-US" dirty="0" err="1" smtClean="0"/>
              <a:t>Xử</a:t>
            </a:r>
            <a:r>
              <a:rPr lang="en-US" dirty="0" smtClean="0"/>
              <a:t> </a:t>
            </a:r>
            <a:r>
              <a:rPr lang="en-US" dirty="0" err="1" smtClean="0"/>
              <a:t>lý</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endParaRPr lang="en-US" dirty="0" smtClean="0"/>
          </a:p>
          <a:p>
            <a:pPr lvl="1"/>
            <a:r>
              <a:rPr lang="en-US" dirty="0" err="1" smtClean="0"/>
              <a:t>Đồ</a:t>
            </a:r>
            <a:r>
              <a:rPr lang="en-US" dirty="0" smtClean="0"/>
              <a:t> </a:t>
            </a:r>
            <a:r>
              <a:rPr lang="en-US" dirty="0" err="1" smtClean="0"/>
              <a:t>họa</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endParaRPr lang="en-US" dirty="0"/>
          </a:p>
        </p:txBody>
      </p:sp>
      <p:sp>
        <p:nvSpPr>
          <p:cNvPr id="4" name="Slide Number Placeholder 3"/>
          <p:cNvSpPr>
            <a:spLocks noGrp="1"/>
          </p:cNvSpPr>
          <p:nvPr>
            <p:ph type="sldNum" sz="quarter" idx="12"/>
          </p:nvPr>
        </p:nvSpPr>
        <p:spPr/>
        <p:txBody>
          <a:bodyPr/>
          <a:lstStyle/>
          <a:p>
            <a:pPr>
              <a:defRPr/>
            </a:pPr>
            <a:fld id="{28CADBC3-8EEE-4D3F-9555-1FABD0D8AA96}" type="slidenum">
              <a:rPr lang="en-US" smtClean="0"/>
              <a:pPr>
                <a:defRPr/>
              </a:pPr>
              <a:t>14</a:t>
            </a:fld>
            <a:endParaRPr lang="en-US"/>
          </a:p>
        </p:txBody>
      </p:sp>
    </p:spTree>
    <p:extLst>
      <p:ext uri="{BB962C8B-B14F-4D97-AF65-F5344CB8AC3E}">
        <p14:creationId xmlns:p14="http://schemas.microsoft.com/office/powerpoint/2010/main" val="1369841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a:t>
            </a:r>
            <a:r>
              <a:rPr lang="en-US" dirty="0" err="1"/>
              <a:t>Các</a:t>
            </a:r>
            <a:r>
              <a:rPr lang="en-US" dirty="0"/>
              <a:t> </a:t>
            </a:r>
            <a:r>
              <a:rPr lang="en-US" dirty="0" err="1"/>
              <a:t>hướng</a:t>
            </a:r>
            <a:r>
              <a:rPr lang="en-US" dirty="0"/>
              <a:t> </a:t>
            </a:r>
            <a:r>
              <a:rPr lang="en-US" dirty="0" err="1"/>
              <a:t>ngành</a:t>
            </a:r>
            <a:r>
              <a:rPr lang="en-US" dirty="0"/>
              <a:t> </a:t>
            </a:r>
            <a:r>
              <a:rPr lang="en-US" dirty="0" err="1"/>
              <a:t>chuyên</a:t>
            </a:r>
            <a:r>
              <a:rPr lang="en-US" dirty="0"/>
              <a:t> </a:t>
            </a:r>
            <a:r>
              <a:rPr lang="en-US" dirty="0" err="1"/>
              <a:t>sâu</a:t>
            </a:r>
            <a:r>
              <a:rPr lang="en-US" dirty="0"/>
              <a:t> </a:t>
            </a:r>
            <a:r>
              <a:rPr lang="en-US" dirty="0" smtClean="0"/>
              <a:t>(2/3</a:t>
            </a:r>
            <a:r>
              <a:rPr lang="en-US" dirty="0"/>
              <a:t>)</a:t>
            </a:r>
          </a:p>
        </p:txBody>
      </p:sp>
      <p:sp>
        <p:nvSpPr>
          <p:cNvPr id="3" name="Content Placeholder 2"/>
          <p:cNvSpPr>
            <a:spLocks noGrp="1"/>
          </p:cNvSpPr>
          <p:nvPr>
            <p:ph idx="1"/>
          </p:nvPr>
        </p:nvSpPr>
        <p:spPr>
          <a:xfrm>
            <a:off x="457200" y="1371600"/>
            <a:ext cx="8458200" cy="4525963"/>
          </a:xfrm>
        </p:spPr>
        <p:txBody>
          <a:bodyPr>
            <a:normAutofit fontScale="92500"/>
          </a:bodyPr>
          <a:lstStyle/>
          <a:p>
            <a:pPr marL="0" indent="0">
              <a:buNone/>
            </a:pPr>
            <a:r>
              <a:rPr lang="en-US" b="1" dirty="0" smtClean="0">
                <a:solidFill>
                  <a:schemeClr val="bg2">
                    <a:lumMod val="25000"/>
                  </a:schemeClr>
                </a:solidFill>
              </a:rPr>
              <a:t>6.1 </a:t>
            </a:r>
            <a:r>
              <a:rPr lang="en-US" b="1" dirty="0" err="1" smtClean="0">
                <a:solidFill>
                  <a:schemeClr val="bg2">
                    <a:lumMod val="25000"/>
                  </a:schemeClr>
                </a:solidFill>
              </a:rPr>
              <a:t>Các</a:t>
            </a:r>
            <a:r>
              <a:rPr lang="en-US" b="1" dirty="0" smtClean="0">
                <a:solidFill>
                  <a:schemeClr val="bg2">
                    <a:lumMod val="25000"/>
                  </a:schemeClr>
                </a:solidFill>
              </a:rPr>
              <a:t> </a:t>
            </a:r>
            <a:r>
              <a:rPr lang="en-US" b="1" dirty="0" err="1" smtClean="0">
                <a:solidFill>
                  <a:schemeClr val="bg2">
                    <a:lumMod val="25000"/>
                  </a:schemeClr>
                </a:solidFill>
              </a:rPr>
              <a:t>hướng</a:t>
            </a:r>
            <a:r>
              <a:rPr lang="en-US" b="1" dirty="0" smtClean="0">
                <a:solidFill>
                  <a:schemeClr val="bg2">
                    <a:lumMod val="25000"/>
                  </a:schemeClr>
                </a:solidFill>
              </a:rPr>
              <a:t> </a:t>
            </a:r>
            <a:r>
              <a:rPr lang="en-US" b="1" dirty="0" err="1" smtClean="0">
                <a:solidFill>
                  <a:schemeClr val="bg2">
                    <a:lumMod val="25000"/>
                  </a:schemeClr>
                </a:solidFill>
              </a:rPr>
              <a:t>nghiên</a:t>
            </a:r>
            <a:r>
              <a:rPr lang="en-US" b="1" dirty="0" smtClean="0">
                <a:solidFill>
                  <a:schemeClr val="bg2">
                    <a:lumMod val="25000"/>
                  </a:schemeClr>
                </a:solidFill>
              </a:rPr>
              <a:t> </a:t>
            </a:r>
            <a:r>
              <a:rPr lang="en-US" b="1" dirty="0" err="1" smtClean="0">
                <a:solidFill>
                  <a:schemeClr val="bg2">
                    <a:lumMod val="25000"/>
                  </a:schemeClr>
                </a:solidFill>
              </a:rPr>
              <a:t>cứu</a:t>
            </a:r>
            <a:r>
              <a:rPr lang="en-US" b="1" dirty="0" smtClean="0">
                <a:solidFill>
                  <a:schemeClr val="bg2">
                    <a:lumMod val="25000"/>
                  </a:schemeClr>
                </a:solidFill>
              </a:rPr>
              <a:t> </a:t>
            </a:r>
            <a:r>
              <a:rPr lang="en-US" b="1" dirty="0" err="1" smtClean="0">
                <a:solidFill>
                  <a:schemeClr val="bg2">
                    <a:lumMod val="25000"/>
                  </a:schemeClr>
                </a:solidFill>
              </a:rPr>
              <a:t>của</a:t>
            </a:r>
            <a:r>
              <a:rPr lang="en-US" b="1" dirty="0" smtClean="0">
                <a:solidFill>
                  <a:schemeClr val="bg2">
                    <a:lumMod val="25000"/>
                  </a:schemeClr>
                </a:solidFill>
              </a:rPr>
              <a:t> </a:t>
            </a:r>
            <a:r>
              <a:rPr lang="en-US" b="1" dirty="0" err="1" smtClean="0">
                <a:solidFill>
                  <a:schemeClr val="bg2">
                    <a:lumMod val="25000"/>
                  </a:schemeClr>
                </a:solidFill>
              </a:rPr>
              <a:t>chuyên</a:t>
            </a:r>
            <a:r>
              <a:rPr lang="en-US" b="1" dirty="0" smtClean="0">
                <a:solidFill>
                  <a:schemeClr val="bg2">
                    <a:lumMod val="25000"/>
                  </a:schemeClr>
                </a:solidFill>
              </a:rPr>
              <a:t> </a:t>
            </a:r>
            <a:r>
              <a:rPr lang="en-US" b="1" dirty="0" err="1" smtClean="0">
                <a:solidFill>
                  <a:schemeClr val="bg2">
                    <a:lumMod val="25000"/>
                  </a:schemeClr>
                </a:solidFill>
              </a:rPr>
              <a:t>ngành</a:t>
            </a:r>
            <a:r>
              <a:rPr lang="en-US" b="1" dirty="0" smtClean="0">
                <a:solidFill>
                  <a:schemeClr val="bg2">
                    <a:lumMod val="25000"/>
                  </a:schemeClr>
                </a:solidFill>
              </a:rPr>
              <a:t> </a:t>
            </a:r>
            <a:r>
              <a:rPr lang="en-US" b="1" dirty="0" err="1" smtClean="0">
                <a:solidFill>
                  <a:schemeClr val="bg2">
                    <a:lumMod val="25000"/>
                  </a:schemeClr>
                </a:solidFill>
              </a:rPr>
              <a:t>Công</a:t>
            </a:r>
            <a:r>
              <a:rPr lang="en-US" b="1" dirty="0" smtClean="0">
                <a:solidFill>
                  <a:schemeClr val="bg2">
                    <a:lumMod val="25000"/>
                  </a:schemeClr>
                </a:solidFill>
              </a:rPr>
              <a:t> </a:t>
            </a:r>
            <a:r>
              <a:rPr lang="en-US" b="1" dirty="0" err="1" smtClean="0">
                <a:solidFill>
                  <a:schemeClr val="bg2">
                    <a:lumMod val="25000"/>
                  </a:schemeClr>
                </a:solidFill>
              </a:rPr>
              <a:t>nghệ</a:t>
            </a:r>
            <a:r>
              <a:rPr lang="en-US" b="1" dirty="0" smtClean="0">
                <a:solidFill>
                  <a:schemeClr val="bg2">
                    <a:lumMod val="25000"/>
                  </a:schemeClr>
                </a:solidFill>
              </a:rPr>
              <a:t> tri </a:t>
            </a:r>
            <a:r>
              <a:rPr lang="en-US" b="1" dirty="0" err="1" smtClean="0">
                <a:solidFill>
                  <a:schemeClr val="bg2">
                    <a:lumMod val="25000"/>
                  </a:schemeClr>
                </a:solidFill>
              </a:rPr>
              <a:t>thức</a:t>
            </a:r>
            <a:r>
              <a:rPr lang="en-US" b="1" dirty="0" smtClean="0">
                <a:solidFill>
                  <a:schemeClr val="bg2">
                    <a:lumMod val="25000"/>
                  </a:schemeClr>
                </a:solidFill>
              </a:rPr>
              <a:t> </a:t>
            </a:r>
            <a:r>
              <a:rPr lang="en-US" b="1" dirty="0" err="1" smtClean="0">
                <a:solidFill>
                  <a:schemeClr val="bg2">
                    <a:lumMod val="25000"/>
                  </a:schemeClr>
                </a:solidFill>
              </a:rPr>
              <a:t>và</a:t>
            </a:r>
            <a:r>
              <a:rPr lang="en-US" b="1" dirty="0" smtClean="0">
                <a:solidFill>
                  <a:schemeClr val="bg2">
                    <a:lumMod val="25000"/>
                  </a:schemeClr>
                </a:solidFill>
              </a:rPr>
              <a:t> </a:t>
            </a:r>
            <a:r>
              <a:rPr lang="en-US" b="1" dirty="0" err="1" smtClean="0">
                <a:solidFill>
                  <a:schemeClr val="bg2">
                    <a:lumMod val="25000"/>
                  </a:schemeClr>
                </a:solidFill>
              </a:rPr>
              <a:t>Máy</a:t>
            </a:r>
            <a:r>
              <a:rPr lang="en-US" b="1" dirty="0" smtClean="0">
                <a:solidFill>
                  <a:schemeClr val="bg2">
                    <a:lumMod val="25000"/>
                  </a:schemeClr>
                </a:solidFill>
              </a:rPr>
              <a:t> </a:t>
            </a:r>
            <a:r>
              <a:rPr lang="en-US" b="1" dirty="0" err="1" smtClean="0">
                <a:solidFill>
                  <a:schemeClr val="bg2">
                    <a:lumMod val="25000"/>
                  </a:schemeClr>
                </a:solidFill>
              </a:rPr>
              <a:t>học</a:t>
            </a:r>
            <a:endParaRPr lang="en-US" b="1" dirty="0" smtClean="0">
              <a:solidFill>
                <a:schemeClr val="bg2">
                  <a:lumMod val="25000"/>
                </a:schemeClr>
              </a:solidFill>
            </a:endParaRPr>
          </a:p>
          <a:p>
            <a:r>
              <a:rPr lang="en-US" dirty="0" err="1" smtClean="0"/>
              <a:t>Nghiên</a:t>
            </a:r>
            <a:r>
              <a:rPr lang="en-US" dirty="0" smtClean="0"/>
              <a:t> </a:t>
            </a:r>
            <a:r>
              <a:rPr lang="en-US" dirty="0" err="1" smtClean="0"/>
              <a:t>cứu</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tổ</a:t>
            </a:r>
            <a:r>
              <a:rPr lang="en-US" dirty="0" smtClean="0"/>
              <a:t> </a:t>
            </a:r>
            <a:r>
              <a:rPr lang="en-US" dirty="0" err="1" smtClean="0"/>
              <a:t>chức</a:t>
            </a:r>
            <a:r>
              <a:rPr lang="en-US" dirty="0" smtClean="0"/>
              <a:t> tri </a:t>
            </a:r>
            <a:r>
              <a:rPr lang="en-US" dirty="0" err="1" smtClean="0"/>
              <a:t>thức</a:t>
            </a:r>
            <a:r>
              <a:rPr lang="en-US" dirty="0" smtClean="0"/>
              <a:t> </a:t>
            </a:r>
            <a:r>
              <a:rPr lang="en-US" dirty="0" err="1" smtClean="0"/>
              <a:t>và</a:t>
            </a:r>
            <a:r>
              <a:rPr lang="en-US" dirty="0" smtClean="0"/>
              <a:t> </a:t>
            </a:r>
            <a:r>
              <a:rPr lang="en-US" dirty="0" err="1" smtClean="0"/>
              <a:t>suy</a:t>
            </a:r>
            <a:r>
              <a:rPr lang="en-US" dirty="0" smtClean="0"/>
              <a:t> </a:t>
            </a:r>
            <a:r>
              <a:rPr lang="en-US" dirty="0" err="1" smtClean="0"/>
              <a:t>luận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cho</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minh </a:t>
            </a:r>
            <a:r>
              <a:rPr lang="en-US" dirty="0" err="1" smtClean="0"/>
              <a:t>trong</a:t>
            </a:r>
            <a:r>
              <a:rPr lang="en-US" dirty="0" smtClean="0"/>
              <a:t> </a:t>
            </a:r>
            <a:r>
              <a:rPr lang="en-US" dirty="0" err="1" smtClean="0"/>
              <a:t>nhiều</a:t>
            </a:r>
            <a:r>
              <a:rPr lang="en-US" dirty="0" smtClean="0"/>
              <a:t> </a:t>
            </a:r>
            <a:r>
              <a:rPr lang="en-US" dirty="0" err="1" smtClean="0"/>
              <a:t>lĩnh</a:t>
            </a:r>
            <a:r>
              <a:rPr lang="en-US" dirty="0" smtClean="0"/>
              <a:t> </a:t>
            </a:r>
            <a:r>
              <a:rPr lang="en-US" dirty="0" err="1" smtClean="0"/>
              <a:t>vực</a:t>
            </a:r>
            <a:endParaRPr lang="en-US" dirty="0" smtClean="0"/>
          </a:p>
          <a:p>
            <a:r>
              <a:rPr lang="en-US" dirty="0" err="1" smtClean="0"/>
              <a:t>Nghiên</a:t>
            </a:r>
            <a:r>
              <a:rPr lang="en-US" dirty="0" smtClean="0"/>
              <a:t> </a:t>
            </a:r>
            <a:r>
              <a:rPr lang="en-US" dirty="0" err="1" smtClean="0"/>
              <a:t>cứu</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ngữ</a:t>
            </a:r>
            <a:r>
              <a:rPr lang="en-US" dirty="0" smtClean="0"/>
              <a:t> </a:t>
            </a:r>
            <a:r>
              <a:rPr lang="en-US" dirty="0" err="1" smtClean="0"/>
              <a:t>nghĩa</a:t>
            </a:r>
            <a:r>
              <a:rPr lang="en-US" dirty="0" smtClean="0"/>
              <a:t> </a:t>
            </a:r>
            <a:r>
              <a:rPr lang="en-US" dirty="0" err="1" smtClean="0"/>
              <a:t>cho</a:t>
            </a:r>
            <a:r>
              <a:rPr lang="en-US" dirty="0" smtClean="0"/>
              <a:t> </a:t>
            </a:r>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văn</a:t>
            </a:r>
            <a:r>
              <a:rPr lang="en-US" dirty="0" smtClean="0"/>
              <a:t> </a:t>
            </a:r>
            <a:r>
              <a:rPr lang="en-US" dirty="0" err="1" smtClean="0"/>
              <a:t>bản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các</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thông</a:t>
            </a:r>
            <a:r>
              <a:rPr lang="en-US" dirty="0" smtClean="0"/>
              <a:t> minh.</a:t>
            </a:r>
          </a:p>
          <a:p>
            <a:r>
              <a:rPr lang="en-US" dirty="0" err="1" smtClean="0"/>
              <a:t>Nghiên</a:t>
            </a:r>
            <a:r>
              <a:rPr lang="en-US" dirty="0" smtClean="0"/>
              <a:t> </a:t>
            </a:r>
            <a:r>
              <a:rPr lang="en-US" dirty="0" err="1" smtClean="0"/>
              <a:t>cứu</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xử</a:t>
            </a:r>
            <a:r>
              <a:rPr lang="en-US" dirty="0" smtClean="0"/>
              <a:t> </a:t>
            </a:r>
            <a:r>
              <a:rPr lang="en-US" dirty="0" err="1" smtClean="0"/>
              <a:t>lý</a:t>
            </a:r>
            <a:r>
              <a:rPr lang="en-US" dirty="0" smtClean="0"/>
              <a:t> </a:t>
            </a:r>
            <a:r>
              <a:rPr lang="en-US" dirty="0" err="1" smtClean="0"/>
              <a:t>và</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trên</a:t>
            </a:r>
            <a:r>
              <a:rPr lang="en-US" dirty="0" smtClean="0"/>
              <a:t> </a:t>
            </a:r>
            <a:r>
              <a:rPr lang="en-US" dirty="0" err="1" smtClean="0"/>
              <a:t>ảnh</a:t>
            </a:r>
            <a:r>
              <a:rPr lang="en-US" dirty="0" smtClean="0"/>
              <a:t> </a:t>
            </a:r>
            <a:r>
              <a:rPr lang="en-US" dirty="0" err="1" smtClean="0"/>
              <a:t>và</a:t>
            </a:r>
            <a:r>
              <a:rPr lang="en-US" dirty="0" smtClean="0"/>
              <a:t> video.</a:t>
            </a:r>
          </a:p>
          <a:p>
            <a:r>
              <a:rPr lang="en-US" dirty="0" smtClean="0"/>
              <a:t>……</a:t>
            </a:r>
            <a:endParaRPr lang="en-US" dirty="0"/>
          </a:p>
        </p:txBody>
      </p:sp>
    </p:spTree>
    <p:extLst>
      <p:ext uri="{BB962C8B-B14F-4D97-AF65-F5344CB8AC3E}">
        <p14:creationId xmlns:p14="http://schemas.microsoft.com/office/powerpoint/2010/main" val="2957874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a:t>
            </a:r>
            <a:r>
              <a:rPr lang="en-US" dirty="0" err="1"/>
              <a:t>Các</a:t>
            </a:r>
            <a:r>
              <a:rPr lang="en-US" dirty="0"/>
              <a:t> </a:t>
            </a:r>
            <a:r>
              <a:rPr lang="en-US" dirty="0" err="1"/>
              <a:t>hướng</a:t>
            </a:r>
            <a:r>
              <a:rPr lang="en-US" dirty="0"/>
              <a:t> </a:t>
            </a:r>
            <a:r>
              <a:rPr lang="en-US" dirty="0" err="1"/>
              <a:t>ngành</a:t>
            </a:r>
            <a:r>
              <a:rPr lang="en-US" dirty="0"/>
              <a:t> </a:t>
            </a:r>
            <a:r>
              <a:rPr lang="en-US" dirty="0" err="1"/>
              <a:t>chuyên</a:t>
            </a:r>
            <a:r>
              <a:rPr lang="en-US" dirty="0"/>
              <a:t> </a:t>
            </a:r>
            <a:r>
              <a:rPr lang="en-US" dirty="0" err="1"/>
              <a:t>sâu</a:t>
            </a:r>
            <a:r>
              <a:rPr lang="en-US" dirty="0"/>
              <a:t> </a:t>
            </a:r>
            <a:r>
              <a:rPr lang="en-US" dirty="0" smtClean="0"/>
              <a:t>(3/3</a:t>
            </a:r>
            <a:r>
              <a:rPr lang="en-US" dirty="0"/>
              <a:t>)</a:t>
            </a:r>
          </a:p>
        </p:txBody>
      </p:sp>
      <p:sp>
        <p:nvSpPr>
          <p:cNvPr id="3" name="Content Placeholder 2"/>
          <p:cNvSpPr>
            <a:spLocks noGrp="1"/>
          </p:cNvSpPr>
          <p:nvPr>
            <p:ph idx="1"/>
          </p:nvPr>
        </p:nvSpPr>
        <p:spPr>
          <a:xfrm>
            <a:off x="457200" y="1371600"/>
            <a:ext cx="8458200" cy="4525963"/>
          </a:xfrm>
        </p:spPr>
        <p:txBody>
          <a:bodyPr>
            <a:normAutofit/>
          </a:bodyPr>
          <a:lstStyle/>
          <a:p>
            <a:pPr marL="0" indent="0">
              <a:buNone/>
            </a:pPr>
            <a:r>
              <a:rPr lang="en-US" b="1" dirty="0" smtClean="0">
                <a:solidFill>
                  <a:schemeClr val="bg2">
                    <a:lumMod val="25000"/>
                  </a:schemeClr>
                </a:solidFill>
              </a:rPr>
              <a:t>6.2 </a:t>
            </a:r>
            <a:r>
              <a:rPr lang="en-US" b="1" dirty="0" err="1" smtClean="0">
                <a:solidFill>
                  <a:schemeClr val="bg2">
                    <a:lumMod val="25000"/>
                  </a:schemeClr>
                </a:solidFill>
              </a:rPr>
              <a:t>Các</a:t>
            </a:r>
            <a:r>
              <a:rPr lang="en-US" b="1" dirty="0" smtClean="0">
                <a:solidFill>
                  <a:schemeClr val="bg2">
                    <a:lumMod val="25000"/>
                  </a:schemeClr>
                </a:solidFill>
              </a:rPr>
              <a:t> </a:t>
            </a:r>
            <a:r>
              <a:rPr lang="en-US" b="1" dirty="0" err="1" smtClean="0">
                <a:solidFill>
                  <a:schemeClr val="bg2">
                    <a:lumMod val="25000"/>
                  </a:schemeClr>
                </a:solidFill>
              </a:rPr>
              <a:t>hướng</a:t>
            </a:r>
            <a:r>
              <a:rPr lang="en-US" b="1" dirty="0" smtClean="0">
                <a:solidFill>
                  <a:schemeClr val="bg2">
                    <a:lumMod val="25000"/>
                  </a:schemeClr>
                </a:solidFill>
              </a:rPr>
              <a:t> </a:t>
            </a:r>
            <a:r>
              <a:rPr lang="en-US" b="1" dirty="0" err="1" smtClean="0">
                <a:solidFill>
                  <a:schemeClr val="bg2">
                    <a:lumMod val="25000"/>
                  </a:schemeClr>
                </a:solidFill>
              </a:rPr>
              <a:t>nghiên</a:t>
            </a:r>
            <a:r>
              <a:rPr lang="en-US" b="1" dirty="0" smtClean="0">
                <a:solidFill>
                  <a:schemeClr val="bg2">
                    <a:lumMod val="25000"/>
                  </a:schemeClr>
                </a:solidFill>
              </a:rPr>
              <a:t> </a:t>
            </a:r>
            <a:r>
              <a:rPr lang="en-US" b="1" dirty="0" err="1" smtClean="0">
                <a:solidFill>
                  <a:schemeClr val="bg2">
                    <a:lumMod val="25000"/>
                  </a:schemeClr>
                </a:solidFill>
              </a:rPr>
              <a:t>cứu</a:t>
            </a:r>
            <a:r>
              <a:rPr lang="en-US" b="1" dirty="0" smtClean="0">
                <a:solidFill>
                  <a:schemeClr val="bg2">
                    <a:lumMod val="25000"/>
                  </a:schemeClr>
                </a:solidFill>
              </a:rPr>
              <a:t> </a:t>
            </a:r>
            <a:r>
              <a:rPr lang="en-US" b="1" dirty="0" err="1" smtClean="0">
                <a:solidFill>
                  <a:schemeClr val="bg2">
                    <a:lumMod val="25000"/>
                  </a:schemeClr>
                </a:solidFill>
              </a:rPr>
              <a:t>của</a:t>
            </a:r>
            <a:r>
              <a:rPr lang="en-US" b="1" dirty="0" smtClean="0">
                <a:solidFill>
                  <a:schemeClr val="bg2">
                    <a:lumMod val="25000"/>
                  </a:schemeClr>
                </a:solidFill>
              </a:rPr>
              <a:t> </a:t>
            </a:r>
            <a:r>
              <a:rPr lang="en-US" b="1" dirty="0" err="1" smtClean="0">
                <a:solidFill>
                  <a:schemeClr val="bg2">
                    <a:lumMod val="25000"/>
                  </a:schemeClr>
                </a:solidFill>
              </a:rPr>
              <a:t>chuyên</a:t>
            </a:r>
            <a:r>
              <a:rPr lang="en-US" b="1" dirty="0" smtClean="0">
                <a:solidFill>
                  <a:schemeClr val="bg2">
                    <a:lumMod val="25000"/>
                  </a:schemeClr>
                </a:solidFill>
              </a:rPr>
              <a:t> </a:t>
            </a:r>
            <a:r>
              <a:rPr lang="en-US" b="1" dirty="0" err="1" smtClean="0">
                <a:solidFill>
                  <a:schemeClr val="bg2">
                    <a:lumMod val="25000"/>
                  </a:schemeClr>
                </a:solidFill>
              </a:rPr>
              <a:t>ngành</a:t>
            </a:r>
            <a:r>
              <a:rPr lang="en-US" b="1" dirty="0" smtClean="0">
                <a:solidFill>
                  <a:schemeClr val="bg2">
                    <a:lumMod val="25000"/>
                  </a:schemeClr>
                </a:solidFill>
              </a:rPr>
              <a:t> </a:t>
            </a:r>
          </a:p>
          <a:p>
            <a:pPr marL="0" indent="0">
              <a:buNone/>
            </a:pPr>
            <a:endParaRPr lang="en-US" b="1" dirty="0">
              <a:solidFill>
                <a:schemeClr val="bg2">
                  <a:lumMod val="25000"/>
                </a:schemeClr>
              </a:solidFill>
            </a:endParaRPr>
          </a:p>
          <a:p>
            <a:pPr marL="0" indent="0">
              <a:buNone/>
            </a:pPr>
            <a:r>
              <a:rPr lang="en-US" sz="5400" b="1" dirty="0" err="1" smtClean="0">
                <a:solidFill>
                  <a:srgbClr val="0070C0"/>
                </a:solidFill>
              </a:rPr>
              <a:t>Xử</a:t>
            </a:r>
            <a:r>
              <a:rPr lang="en-US" sz="5400" b="1" dirty="0" smtClean="0">
                <a:solidFill>
                  <a:srgbClr val="0070C0"/>
                </a:solidFill>
              </a:rPr>
              <a:t> </a:t>
            </a:r>
            <a:r>
              <a:rPr lang="en-US" sz="5400" b="1" dirty="0" err="1" smtClean="0">
                <a:solidFill>
                  <a:srgbClr val="0070C0"/>
                </a:solidFill>
              </a:rPr>
              <a:t>lý</a:t>
            </a:r>
            <a:r>
              <a:rPr lang="en-US" sz="5400" b="1" dirty="0" smtClean="0">
                <a:solidFill>
                  <a:srgbClr val="0070C0"/>
                </a:solidFill>
              </a:rPr>
              <a:t> </a:t>
            </a:r>
            <a:r>
              <a:rPr lang="en-US" sz="5400" b="1" dirty="0" err="1" smtClean="0">
                <a:solidFill>
                  <a:srgbClr val="0070C0"/>
                </a:solidFill>
              </a:rPr>
              <a:t>ngôn</a:t>
            </a:r>
            <a:r>
              <a:rPr lang="en-US" sz="5400" b="1" dirty="0" smtClean="0">
                <a:solidFill>
                  <a:srgbClr val="0070C0"/>
                </a:solidFill>
              </a:rPr>
              <a:t> </a:t>
            </a:r>
            <a:r>
              <a:rPr lang="en-US" sz="5400" b="1" dirty="0" err="1" smtClean="0">
                <a:solidFill>
                  <a:srgbClr val="0070C0"/>
                </a:solidFill>
              </a:rPr>
              <a:t>ngữ</a:t>
            </a:r>
            <a:r>
              <a:rPr lang="en-US" sz="5400" b="1" dirty="0" smtClean="0">
                <a:solidFill>
                  <a:srgbClr val="0070C0"/>
                </a:solidFill>
              </a:rPr>
              <a:t> </a:t>
            </a:r>
            <a:r>
              <a:rPr lang="en-US" sz="5400" b="1" dirty="0" err="1" smtClean="0">
                <a:solidFill>
                  <a:srgbClr val="0070C0"/>
                </a:solidFill>
              </a:rPr>
              <a:t>tự</a:t>
            </a:r>
            <a:r>
              <a:rPr lang="en-US" sz="5400" b="1" dirty="0" smtClean="0">
                <a:solidFill>
                  <a:srgbClr val="0070C0"/>
                </a:solidFill>
              </a:rPr>
              <a:t> </a:t>
            </a:r>
            <a:r>
              <a:rPr lang="en-US" sz="5400" b="1" dirty="0" err="1" smtClean="0">
                <a:solidFill>
                  <a:srgbClr val="0070C0"/>
                </a:solidFill>
              </a:rPr>
              <a:t>nhiên</a:t>
            </a:r>
            <a:endParaRPr lang="en-US" sz="5400" b="1" dirty="0" smtClean="0">
              <a:solidFill>
                <a:srgbClr val="0070C0"/>
              </a:solidFill>
            </a:endParaRPr>
          </a:p>
        </p:txBody>
      </p:sp>
      <p:pic>
        <p:nvPicPr>
          <p:cNvPr id="1026" name="Picture 2" descr="D:\Dung Document\06_Ca nhan\Pictue\Suutam\word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24400"/>
            <a:ext cx="9144000" cy="17024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02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đào</a:t>
            </a:r>
            <a:r>
              <a:rPr lang="en-US" dirty="0" smtClean="0"/>
              <a:t> </a:t>
            </a:r>
            <a:r>
              <a:rPr lang="en-US" dirty="0" err="1" smtClean="0"/>
              <a:t>tạo</a:t>
            </a:r>
            <a:endParaRPr lang="en-US" dirty="0"/>
          </a:p>
        </p:txBody>
      </p:sp>
      <p:sp>
        <p:nvSpPr>
          <p:cNvPr id="3" name="Content Placeholder 2"/>
          <p:cNvSpPr>
            <a:spLocks noGrp="1"/>
          </p:cNvSpPr>
          <p:nvPr>
            <p:ph idx="1"/>
          </p:nvPr>
        </p:nvSpPr>
        <p:spPr/>
        <p:txBody>
          <a:bodyPr>
            <a:normAutofit/>
          </a:bodyPr>
          <a:lstStyle/>
          <a:p>
            <a:r>
              <a:rPr lang="en-US" dirty="0" err="1" smtClean="0"/>
              <a:t>Giảng</a:t>
            </a:r>
            <a:r>
              <a:rPr lang="en-US" dirty="0" smtClean="0"/>
              <a:t> </a:t>
            </a:r>
            <a:r>
              <a:rPr lang="en-US" dirty="0" err="1" smtClean="0"/>
              <a:t>dạy</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và</a:t>
            </a:r>
            <a:r>
              <a:rPr lang="en-US" dirty="0" smtClean="0"/>
              <a:t> </a:t>
            </a:r>
            <a:r>
              <a:rPr lang="en-US" dirty="0" err="1" smtClean="0"/>
              <a:t>chuyên</a:t>
            </a:r>
            <a:r>
              <a:rPr lang="en-US" dirty="0" smtClean="0"/>
              <a:t> </a:t>
            </a:r>
            <a:r>
              <a:rPr lang="en-US" dirty="0" err="1" smtClean="0"/>
              <a:t>sâu</a:t>
            </a:r>
            <a:r>
              <a:rPr lang="en-US" dirty="0" smtClean="0"/>
              <a:t> </a:t>
            </a:r>
            <a:r>
              <a:rPr lang="en-US" dirty="0" err="1" smtClean="0"/>
              <a:t>về</a:t>
            </a:r>
            <a:r>
              <a:rPr lang="en-US" dirty="0" smtClean="0"/>
              <a:t> </a:t>
            </a:r>
            <a:r>
              <a:rPr lang="en-US" dirty="0" err="1" smtClean="0"/>
              <a:t>chuyên</a:t>
            </a:r>
            <a:r>
              <a:rPr lang="en-US" dirty="0" smtClean="0"/>
              <a:t> </a:t>
            </a:r>
            <a:r>
              <a:rPr lang="en-US" dirty="0" err="1" smtClean="0"/>
              <a:t>ngành</a:t>
            </a:r>
            <a:r>
              <a:rPr lang="en-US" dirty="0" smtClean="0"/>
              <a:t> XLNNTN</a:t>
            </a:r>
          </a:p>
          <a:p>
            <a:endParaRPr lang="en-US" dirty="0" smtClean="0"/>
          </a:p>
          <a:p>
            <a:r>
              <a:rPr lang="en-US" dirty="0" err="1" smtClean="0"/>
              <a:t>Định</a:t>
            </a:r>
            <a:r>
              <a:rPr lang="en-US" dirty="0" smtClean="0"/>
              <a:t> </a:t>
            </a:r>
            <a:r>
              <a:rPr lang="en-US" dirty="0" err="1" smtClean="0"/>
              <a:t>hướng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các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tiến</a:t>
            </a:r>
            <a:r>
              <a:rPr lang="en-US" dirty="0" smtClean="0"/>
              <a:t> </a:t>
            </a:r>
            <a:r>
              <a:rPr lang="en-US" dirty="0" err="1" smtClean="0"/>
              <a:t>tiến</a:t>
            </a:r>
            <a:r>
              <a:rPr lang="en-US" dirty="0" smtClean="0"/>
              <a:t> </a:t>
            </a:r>
            <a:r>
              <a:rPr lang="en-US" dirty="0" err="1" smtClean="0"/>
              <a:t>trong</a:t>
            </a:r>
            <a:r>
              <a:rPr lang="en-US" dirty="0" smtClean="0"/>
              <a:t> XLNNTN</a:t>
            </a:r>
          </a:p>
          <a:p>
            <a:endParaRPr lang="en-US" dirty="0"/>
          </a:p>
          <a:p>
            <a:r>
              <a:rPr lang="en-US" dirty="0" err="1" smtClean="0"/>
              <a:t>Định</a:t>
            </a:r>
            <a:r>
              <a:rPr lang="en-US" dirty="0" smtClean="0"/>
              <a:t> </a:t>
            </a:r>
            <a:r>
              <a:rPr lang="en-US" dirty="0" err="1" smtClean="0"/>
              <a:t>hướng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XLNNTN </a:t>
            </a:r>
            <a:r>
              <a:rPr lang="en-US" dirty="0" err="1" smtClean="0"/>
              <a:t>trong</a:t>
            </a:r>
            <a:r>
              <a:rPr lang="en-US" dirty="0" smtClean="0"/>
              <a:t> </a:t>
            </a:r>
            <a:r>
              <a:rPr lang="en-US" dirty="0" err="1" smtClean="0"/>
              <a:t>thực</a:t>
            </a:r>
            <a:r>
              <a:rPr lang="en-US" dirty="0" smtClean="0"/>
              <a:t> </a:t>
            </a:r>
            <a:r>
              <a:rPr lang="en-US" dirty="0" err="1" smtClean="0"/>
              <a:t>tế</a:t>
            </a:r>
            <a:endParaRPr lang="en-US" dirty="0" smtClean="0"/>
          </a:p>
          <a:p>
            <a:endParaRPr lang="en-US" dirty="0" smtClean="0"/>
          </a:p>
        </p:txBody>
      </p:sp>
    </p:spTree>
    <p:extLst>
      <p:ext uri="{BB962C8B-B14F-4D97-AF65-F5344CB8AC3E}">
        <p14:creationId xmlns:p14="http://schemas.microsoft.com/office/powerpoint/2010/main" val="195319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đào</a:t>
            </a:r>
            <a:r>
              <a:rPr lang="en-US" dirty="0" smtClean="0"/>
              <a:t> </a:t>
            </a:r>
            <a:r>
              <a:rPr lang="en-US" dirty="0" err="1" smtClean="0"/>
              <a:t>tạo</a:t>
            </a:r>
            <a:endParaRPr lang="en-US" dirty="0"/>
          </a:p>
        </p:txBody>
      </p:sp>
      <p:sp>
        <p:nvSpPr>
          <p:cNvPr id="3" name="Content Placeholder 2"/>
          <p:cNvSpPr>
            <a:spLocks noGrp="1"/>
          </p:cNvSpPr>
          <p:nvPr>
            <p:ph idx="1"/>
          </p:nvPr>
        </p:nvSpPr>
        <p:spPr/>
        <p:txBody>
          <a:bodyPr>
            <a:normAutofit/>
          </a:bodyPr>
          <a:lstStyle/>
          <a:p>
            <a:r>
              <a:rPr lang="en-US" dirty="0" err="1" smtClean="0"/>
              <a:t>Đào</a:t>
            </a:r>
            <a:r>
              <a:rPr lang="en-US" dirty="0" smtClean="0"/>
              <a:t> </a:t>
            </a:r>
            <a:r>
              <a:rPr lang="en-US" dirty="0" err="1" smtClean="0"/>
              <a:t>tạo</a:t>
            </a:r>
            <a:r>
              <a:rPr lang="en-US" dirty="0" smtClean="0"/>
              <a:t> </a:t>
            </a:r>
            <a:r>
              <a:rPr lang="en-US" dirty="0" err="1" smtClean="0"/>
              <a:t>kỹ</a:t>
            </a:r>
            <a:r>
              <a:rPr lang="en-US" dirty="0" smtClean="0"/>
              <a:t> </a:t>
            </a:r>
            <a:r>
              <a:rPr lang="en-US" dirty="0" err="1" smtClean="0"/>
              <a:t>năng</a:t>
            </a:r>
            <a:r>
              <a:rPr lang="en-US" dirty="0" smtClean="0"/>
              <a:t> </a:t>
            </a:r>
            <a:r>
              <a:rPr lang="en-US" dirty="0" err="1" smtClean="0"/>
              <a:t>thực</a:t>
            </a:r>
            <a:r>
              <a:rPr lang="en-US" dirty="0" smtClean="0"/>
              <a:t> </a:t>
            </a:r>
            <a:r>
              <a:rPr lang="en-US" dirty="0" err="1" smtClean="0"/>
              <a:t>hành</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đã</a:t>
            </a:r>
            <a:r>
              <a:rPr lang="en-US" dirty="0" smtClean="0"/>
              <a:t> </a:t>
            </a:r>
            <a:r>
              <a:rPr lang="en-US" dirty="0" err="1" smtClean="0"/>
              <a:t>học</a:t>
            </a:r>
            <a:r>
              <a:rPr lang="en-US" dirty="0" smtClean="0"/>
              <a:t> </a:t>
            </a:r>
            <a:r>
              <a:rPr lang="en-US" dirty="0" err="1" smtClean="0"/>
              <a:t>vào</a:t>
            </a:r>
            <a:r>
              <a:rPr lang="en-US" dirty="0" smtClean="0"/>
              <a:t> </a:t>
            </a:r>
            <a:r>
              <a:rPr lang="en-US" dirty="0" err="1" smtClean="0"/>
              <a:t>việc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tế</a:t>
            </a:r>
            <a:endParaRPr lang="en-US" dirty="0" smtClean="0"/>
          </a:p>
          <a:p>
            <a:pPr lvl="1"/>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hỏi</a:t>
            </a:r>
            <a:r>
              <a:rPr lang="en-US" dirty="0" smtClean="0"/>
              <a:t> </a:t>
            </a:r>
            <a:r>
              <a:rPr lang="en-US" dirty="0" err="1" smtClean="0"/>
              <a:t>đáp</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endParaRPr lang="en-US" dirty="0" smtClean="0"/>
          </a:p>
          <a:p>
            <a:pPr lvl="1"/>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endParaRPr lang="en-US" dirty="0" smtClean="0"/>
          </a:p>
          <a:p>
            <a:pPr lvl="1"/>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dịch</a:t>
            </a:r>
            <a:r>
              <a:rPr lang="en-US" dirty="0" smtClean="0"/>
              <a:t> </a:t>
            </a:r>
            <a:r>
              <a:rPr lang="en-US" dirty="0" err="1" smtClean="0"/>
              <a:t>tự</a:t>
            </a:r>
            <a:r>
              <a:rPr lang="en-US" dirty="0" smtClean="0"/>
              <a:t> </a:t>
            </a:r>
            <a:r>
              <a:rPr lang="en-US" dirty="0" err="1" smtClean="0"/>
              <a:t>động</a:t>
            </a:r>
            <a:endParaRPr lang="en-US" dirty="0" smtClean="0"/>
          </a:p>
          <a:p>
            <a:pPr lvl="1"/>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tóm</a:t>
            </a:r>
            <a:r>
              <a:rPr lang="en-US" dirty="0" smtClean="0"/>
              <a:t> </a:t>
            </a:r>
            <a:r>
              <a:rPr lang="en-US" dirty="0" err="1" smtClean="0"/>
              <a:t>tắt</a:t>
            </a:r>
            <a:r>
              <a:rPr lang="en-US" dirty="0" smtClean="0"/>
              <a:t> </a:t>
            </a:r>
            <a:r>
              <a:rPr lang="en-US" dirty="0" err="1" smtClean="0"/>
              <a:t>văn</a:t>
            </a:r>
            <a:r>
              <a:rPr lang="en-US" dirty="0" smtClean="0"/>
              <a:t> </a:t>
            </a:r>
            <a:r>
              <a:rPr lang="en-US" dirty="0" err="1" smtClean="0"/>
              <a:t>bản</a:t>
            </a:r>
            <a:endParaRPr lang="en-US" dirty="0" smtClean="0"/>
          </a:p>
          <a:p>
            <a:pPr lvl="1"/>
            <a:r>
              <a:rPr lang="en-US" dirty="0" smtClean="0"/>
              <a:t>…</a:t>
            </a:r>
            <a:endParaRPr lang="en-US" dirty="0"/>
          </a:p>
        </p:txBody>
      </p:sp>
    </p:spTree>
    <p:extLst>
      <p:ext uri="{BB962C8B-B14F-4D97-AF65-F5344CB8AC3E}">
        <p14:creationId xmlns:p14="http://schemas.microsoft.com/office/powerpoint/2010/main" val="260432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Các</a:t>
            </a:r>
            <a:r>
              <a:rPr lang="en-US" dirty="0" smtClean="0"/>
              <a:t> </a:t>
            </a:r>
            <a:r>
              <a:rPr lang="en-US" dirty="0" err="1" smtClean="0"/>
              <a:t>hướng</a:t>
            </a:r>
            <a:r>
              <a:rPr lang="en-US" dirty="0" smtClean="0"/>
              <a:t> </a:t>
            </a:r>
            <a:r>
              <a:rPr lang="en-US" dirty="0" err="1" smtClean="0"/>
              <a:t>đào</a:t>
            </a:r>
            <a:r>
              <a:rPr lang="en-US" dirty="0" smtClean="0"/>
              <a:t> </a:t>
            </a:r>
            <a:r>
              <a:rPr lang="en-US" dirty="0" err="1" smtClean="0"/>
              <a:t>tạo</a:t>
            </a:r>
            <a:r>
              <a:rPr lang="en-US" dirty="0" smtClean="0"/>
              <a:t> </a:t>
            </a:r>
            <a:r>
              <a:rPr lang="en-US" dirty="0" err="1" smtClean="0"/>
              <a:t>hiện</a:t>
            </a:r>
            <a:r>
              <a:rPr lang="en-US" dirty="0" smtClean="0"/>
              <a:t> nay </a:t>
            </a:r>
            <a:r>
              <a:rPr lang="en-US" dirty="0" err="1" smtClean="0"/>
              <a:t>của</a:t>
            </a:r>
            <a:r>
              <a:rPr lang="en-US" dirty="0" smtClean="0"/>
              <a:t> BM</a:t>
            </a:r>
            <a:endParaRPr lang="en-US" dirty="0"/>
          </a:p>
        </p:txBody>
      </p:sp>
      <p:sp>
        <p:nvSpPr>
          <p:cNvPr id="3" name="Content Placeholder 2"/>
          <p:cNvSpPr>
            <a:spLocks noGrp="1"/>
          </p:cNvSpPr>
          <p:nvPr>
            <p:ph idx="1"/>
          </p:nvPr>
        </p:nvSpPr>
        <p:spPr/>
        <p:txBody>
          <a:bodyPr>
            <a:normAutofit/>
          </a:bodyPr>
          <a:lstStyle/>
          <a:p>
            <a:r>
              <a:rPr lang="en-US" dirty="0" err="1" smtClean="0"/>
              <a:t>Xử</a:t>
            </a:r>
            <a:r>
              <a:rPr lang="en-US" dirty="0" smtClean="0"/>
              <a:t> </a:t>
            </a:r>
            <a:r>
              <a:rPr lang="en-US" dirty="0" err="1" smtClean="0"/>
              <a:t>lý</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endParaRPr lang="en-US" dirty="0" smtClean="0"/>
          </a:p>
          <a:p>
            <a:r>
              <a:rPr lang="en-US" dirty="0" err="1" smtClean="0"/>
              <a:t>Ngôn</a:t>
            </a:r>
            <a:r>
              <a:rPr lang="en-US" dirty="0" smtClean="0"/>
              <a:t> </a:t>
            </a:r>
            <a:r>
              <a:rPr lang="en-US" dirty="0" err="1" smtClean="0"/>
              <a:t>ngữ</a:t>
            </a:r>
            <a:r>
              <a:rPr lang="en-US" dirty="0" smtClean="0"/>
              <a:t> </a:t>
            </a:r>
            <a:r>
              <a:rPr lang="en-US" dirty="0" err="1" smtClean="0"/>
              <a:t>học</a:t>
            </a:r>
            <a:r>
              <a:rPr lang="en-US" dirty="0" smtClean="0"/>
              <a:t> </a:t>
            </a:r>
            <a:r>
              <a:rPr lang="en-US" dirty="0" err="1" smtClean="0"/>
              <a:t>máy</a:t>
            </a:r>
            <a:r>
              <a:rPr lang="en-US" dirty="0" smtClean="0"/>
              <a:t> </a:t>
            </a:r>
            <a:r>
              <a:rPr lang="en-US" dirty="0" err="1" smtClean="0"/>
              <a:t>tính</a:t>
            </a:r>
            <a:endParaRPr lang="en-US" dirty="0" smtClean="0"/>
          </a:p>
          <a:p>
            <a:r>
              <a:rPr lang="en-US" dirty="0" err="1" smtClean="0"/>
              <a:t>Ngôn</a:t>
            </a:r>
            <a:r>
              <a:rPr lang="en-US" dirty="0" smtClean="0"/>
              <a:t> </a:t>
            </a:r>
            <a:r>
              <a:rPr lang="en-US" dirty="0" err="1" smtClean="0"/>
              <a:t>ngữ</a:t>
            </a:r>
            <a:r>
              <a:rPr lang="en-US" dirty="0" smtClean="0"/>
              <a:t> </a:t>
            </a:r>
            <a:r>
              <a:rPr lang="en-US" dirty="0" err="1" smtClean="0"/>
              <a:t>học</a:t>
            </a:r>
            <a:r>
              <a:rPr lang="en-US" dirty="0" smtClean="0"/>
              <a:t> </a:t>
            </a:r>
            <a:r>
              <a:rPr lang="en-US" dirty="0" err="1" smtClean="0"/>
              <a:t>ngữ</a:t>
            </a:r>
            <a:r>
              <a:rPr lang="en-US" dirty="0" smtClean="0"/>
              <a:t> </a:t>
            </a:r>
            <a:r>
              <a:rPr lang="en-US" dirty="0" err="1" smtClean="0"/>
              <a:t>liệu</a:t>
            </a:r>
            <a:endParaRPr lang="en-US" dirty="0" smtClean="0"/>
          </a:p>
          <a:p>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hỏi</a:t>
            </a:r>
            <a:r>
              <a:rPr lang="en-US" dirty="0" smtClean="0"/>
              <a:t> </a:t>
            </a:r>
            <a:r>
              <a:rPr lang="en-US" dirty="0" err="1" smtClean="0"/>
              <a:t>đáp</a:t>
            </a:r>
            <a:endParaRPr lang="en-US" dirty="0" smtClean="0"/>
          </a:p>
          <a:p>
            <a:r>
              <a:rPr lang="en-US" dirty="0" err="1" smtClean="0"/>
              <a:t>Dịch</a:t>
            </a:r>
            <a:r>
              <a:rPr lang="en-US" dirty="0" smtClean="0"/>
              <a:t> </a:t>
            </a:r>
            <a:r>
              <a:rPr lang="en-US" dirty="0" err="1" smtClean="0"/>
              <a:t>máy</a:t>
            </a:r>
            <a:endParaRPr lang="en-US" dirty="0" smtClean="0"/>
          </a:p>
          <a:p>
            <a:r>
              <a:rPr lang="en-US" dirty="0" err="1" smtClean="0"/>
              <a:t>Truy</a:t>
            </a:r>
            <a:r>
              <a:rPr lang="en-US" dirty="0" smtClean="0"/>
              <a:t> </a:t>
            </a:r>
            <a:r>
              <a:rPr lang="en-US" dirty="0" err="1" smtClean="0"/>
              <a:t>xuất</a:t>
            </a:r>
            <a:r>
              <a:rPr lang="en-US" dirty="0" smtClean="0"/>
              <a:t> </a:t>
            </a:r>
            <a:r>
              <a:rPr lang="en-US" dirty="0" err="1" smtClean="0"/>
              <a:t>thông</a:t>
            </a:r>
            <a:r>
              <a:rPr lang="en-US" dirty="0" smtClean="0"/>
              <a:t> tin</a:t>
            </a:r>
          </a:p>
          <a:p>
            <a:r>
              <a:rPr lang="en-US" dirty="0" err="1" smtClean="0"/>
              <a:t>Máy</a:t>
            </a:r>
            <a:r>
              <a:rPr lang="en-US" dirty="0" smtClean="0"/>
              <a:t> </a:t>
            </a:r>
            <a:r>
              <a:rPr lang="en-US" dirty="0" err="1" smtClean="0"/>
              <a:t>học</a:t>
            </a:r>
            <a:r>
              <a:rPr lang="en-US" dirty="0" smtClean="0"/>
              <a:t> </a:t>
            </a:r>
            <a:r>
              <a:rPr lang="en-US" dirty="0" err="1" smtClean="0"/>
              <a:t>trong</a:t>
            </a:r>
            <a:r>
              <a:rPr lang="en-US" dirty="0" smtClean="0"/>
              <a:t> </a:t>
            </a:r>
            <a:r>
              <a:rPr lang="en-US" dirty="0" err="1" smtClean="0"/>
              <a:t>xử</a:t>
            </a:r>
            <a:r>
              <a:rPr lang="en-US" dirty="0" smtClean="0"/>
              <a:t> </a:t>
            </a:r>
            <a:r>
              <a:rPr lang="en-US" dirty="0" err="1" smtClean="0"/>
              <a:t>lý</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endParaRPr lang="en-US" dirty="0" smtClean="0"/>
          </a:p>
          <a:p>
            <a:endParaRPr lang="en-US" dirty="0"/>
          </a:p>
        </p:txBody>
      </p:sp>
    </p:spTree>
    <p:extLst>
      <p:ext uri="{BB962C8B-B14F-4D97-AF65-F5344CB8AC3E}">
        <p14:creationId xmlns:p14="http://schemas.microsoft.com/office/powerpoint/2010/main" val="176233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Tổng</a:t>
            </a:r>
            <a:r>
              <a:rPr lang="en-US" dirty="0" smtClean="0"/>
              <a:t> </a:t>
            </a:r>
            <a:r>
              <a:rPr lang="en-US" dirty="0" err="1" smtClean="0"/>
              <a:t>quan</a:t>
            </a:r>
            <a:endParaRPr lang="en-US" dirty="0" smtClean="0"/>
          </a:p>
          <a:p>
            <a:pPr marL="514350" indent="-514350">
              <a:buFont typeface="+mj-lt"/>
              <a:buAutoNum type="arabicPeriod"/>
            </a:pPr>
            <a:r>
              <a:rPr lang="en-US" dirty="0" err="1" smtClean="0"/>
              <a:t>Mục</a:t>
            </a:r>
            <a:r>
              <a:rPr lang="en-US" dirty="0" smtClean="0"/>
              <a:t> </a:t>
            </a:r>
            <a:r>
              <a:rPr lang="en-US" dirty="0" err="1" smtClean="0"/>
              <a:t>tiêu</a:t>
            </a:r>
            <a:r>
              <a:rPr lang="en-US" dirty="0" smtClean="0"/>
              <a:t> </a:t>
            </a:r>
            <a:r>
              <a:rPr lang="en-US" dirty="0" err="1" smtClean="0"/>
              <a:t>đào</a:t>
            </a:r>
            <a:r>
              <a:rPr lang="en-US" dirty="0" smtClean="0"/>
              <a:t> </a:t>
            </a:r>
            <a:r>
              <a:rPr lang="en-US" dirty="0" err="1" smtClean="0"/>
              <a:t>tạo</a:t>
            </a:r>
            <a:endParaRPr lang="en-US" dirty="0" smtClean="0"/>
          </a:p>
          <a:p>
            <a:pPr marL="514350" indent="-514350">
              <a:buFont typeface="+mj-lt"/>
              <a:buAutoNum type="arabicPeriod"/>
            </a:pPr>
            <a:r>
              <a:rPr lang="en-US" dirty="0" err="1" smtClean="0"/>
              <a:t>Vị</a:t>
            </a:r>
            <a:r>
              <a:rPr lang="en-US" dirty="0" smtClean="0"/>
              <a:t> </a:t>
            </a:r>
            <a:r>
              <a:rPr lang="en-US" dirty="0" err="1" smtClean="0"/>
              <a:t>trí</a:t>
            </a:r>
            <a:r>
              <a:rPr lang="en-US" dirty="0" smtClean="0"/>
              <a:t> </a:t>
            </a:r>
            <a:r>
              <a:rPr lang="en-US" dirty="0" err="1" smtClean="0"/>
              <a:t>và</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sau</a:t>
            </a:r>
            <a:r>
              <a:rPr lang="en-US" dirty="0" smtClean="0"/>
              <a:t> </a:t>
            </a:r>
            <a:r>
              <a:rPr lang="en-US" dirty="0" err="1" smtClean="0"/>
              <a:t>tốt</a:t>
            </a:r>
            <a:r>
              <a:rPr lang="en-US" dirty="0" smtClean="0"/>
              <a:t> </a:t>
            </a:r>
            <a:r>
              <a:rPr lang="en-US" dirty="0" err="1" smtClean="0"/>
              <a:t>nghiệp</a:t>
            </a:r>
            <a:endParaRPr lang="en-US" dirty="0" smtClean="0"/>
          </a:p>
          <a:p>
            <a:pPr marL="514350" indent="-514350">
              <a:buFont typeface="+mj-lt"/>
              <a:buAutoNum type="arabicPeriod"/>
            </a:pPr>
            <a:r>
              <a:rPr lang="en-US" dirty="0" err="1" smtClean="0"/>
              <a:t>Chuẩn</a:t>
            </a:r>
            <a:r>
              <a:rPr lang="en-US" dirty="0" smtClean="0"/>
              <a:t> </a:t>
            </a:r>
            <a:r>
              <a:rPr lang="en-US" dirty="0" err="1" smtClean="0"/>
              <a:t>đào</a:t>
            </a:r>
            <a:r>
              <a:rPr lang="en-US" dirty="0" smtClean="0"/>
              <a:t> </a:t>
            </a:r>
            <a:r>
              <a:rPr lang="en-US" dirty="0" err="1" smtClean="0"/>
              <a:t>tạo</a:t>
            </a:r>
            <a:endParaRPr lang="en-US" dirty="0" smtClean="0"/>
          </a:p>
          <a:p>
            <a:pPr marL="514350" indent="-514350">
              <a:buFont typeface="+mj-lt"/>
              <a:buAutoNum type="arabicPeriod"/>
            </a:pPr>
            <a:r>
              <a:rPr lang="en-US" dirty="0" err="1" smtClean="0"/>
              <a:t>Chương</a:t>
            </a:r>
            <a:r>
              <a:rPr lang="en-US" dirty="0" smtClean="0"/>
              <a:t> </a:t>
            </a:r>
            <a:r>
              <a:rPr lang="en-US" dirty="0" err="1" smtClean="0"/>
              <a:t>trình</a:t>
            </a:r>
            <a:r>
              <a:rPr lang="en-US" dirty="0" smtClean="0"/>
              <a:t> </a:t>
            </a:r>
            <a:r>
              <a:rPr lang="en-US" dirty="0" err="1" smtClean="0"/>
              <a:t>đào</a:t>
            </a:r>
            <a:r>
              <a:rPr lang="en-US" dirty="0" smtClean="0"/>
              <a:t> </a:t>
            </a:r>
            <a:r>
              <a:rPr lang="en-US" dirty="0" err="1" smtClean="0"/>
              <a:t>tạo</a:t>
            </a:r>
            <a:endParaRPr lang="en-US" dirty="0" smtClean="0"/>
          </a:p>
          <a:p>
            <a:pPr marL="514350" indent="-514350">
              <a:buFont typeface="+mj-lt"/>
              <a:buAutoNum type="arabicPeriod"/>
            </a:pPr>
            <a:r>
              <a:rPr lang="en-US" dirty="0" err="1"/>
              <a:t>Các</a:t>
            </a:r>
            <a:r>
              <a:rPr lang="en-US" dirty="0"/>
              <a:t> </a:t>
            </a:r>
            <a:r>
              <a:rPr lang="en-US" dirty="0" err="1"/>
              <a:t>hướng</a:t>
            </a:r>
            <a:r>
              <a:rPr lang="en-US" dirty="0"/>
              <a:t> </a:t>
            </a:r>
            <a:r>
              <a:rPr lang="en-US" dirty="0" err="1"/>
              <a:t>ngành</a:t>
            </a:r>
            <a:r>
              <a:rPr lang="en-US" dirty="0"/>
              <a:t> </a:t>
            </a:r>
            <a:r>
              <a:rPr lang="en-US" dirty="0" err="1"/>
              <a:t>chuyên</a:t>
            </a:r>
            <a:r>
              <a:rPr lang="en-US" dirty="0"/>
              <a:t> </a:t>
            </a:r>
            <a:r>
              <a:rPr lang="en-US" dirty="0" err="1"/>
              <a:t>sâu</a:t>
            </a:r>
            <a:endParaRPr lang="en-US" dirty="0" smtClean="0"/>
          </a:p>
          <a:p>
            <a:pPr marL="514350" indent="-514350">
              <a:buFont typeface="+mj-lt"/>
              <a:buAutoNum type="arabicPeriod"/>
            </a:pPr>
            <a:r>
              <a:rPr lang="en-US" dirty="0" err="1"/>
              <a:t>Các</a:t>
            </a:r>
            <a:r>
              <a:rPr lang="en-US" dirty="0"/>
              <a:t> </a:t>
            </a:r>
            <a:r>
              <a:rPr lang="en-US" dirty="0" err="1"/>
              <a:t>hệ</a:t>
            </a:r>
            <a:r>
              <a:rPr lang="en-US" dirty="0"/>
              <a:t> </a:t>
            </a:r>
            <a:r>
              <a:rPr lang="en-US" dirty="0" err="1"/>
              <a:t>đào</a:t>
            </a:r>
            <a:r>
              <a:rPr lang="en-US" dirty="0"/>
              <a:t> </a:t>
            </a:r>
            <a:r>
              <a:rPr lang="en-US" dirty="0" err="1"/>
              <a:t>tạo</a:t>
            </a: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348318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t>Các</a:t>
            </a:r>
            <a:r>
              <a:rPr lang="en-US" sz="2800" dirty="0" smtClean="0"/>
              <a:t> </a:t>
            </a:r>
            <a:r>
              <a:rPr lang="en-US" sz="2800" dirty="0" err="1" smtClean="0"/>
              <a:t>hướng</a:t>
            </a:r>
            <a:r>
              <a:rPr lang="en-US" sz="2800" dirty="0" smtClean="0"/>
              <a:t> </a:t>
            </a:r>
            <a:r>
              <a:rPr lang="en-US" sz="2800" dirty="0" err="1" smtClean="0"/>
              <a:t>nghiên</a:t>
            </a:r>
            <a:r>
              <a:rPr lang="en-US" sz="2800" dirty="0" smtClean="0"/>
              <a:t> </a:t>
            </a:r>
            <a:r>
              <a:rPr lang="en-US" sz="2800" dirty="0" err="1" smtClean="0"/>
              <a:t>cứu</a:t>
            </a:r>
            <a:r>
              <a:rPr lang="en-US" sz="2800" dirty="0" smtClean="0"/>
              <a:t> </a:t>
            </a:r>
            <a:r>
              <a:rPr lang="en-US" sz="2800" dirty="0" err="1" smtClean="0"/>
              <a:t>ứng</a:t>
            </a:r>
            <a:r>
              <a:rPr lang="en-US" sz="2800" dirty="0" smtClean="0"/>
              <a:t> </a:t>
            </a:r>
            <a:r>
              <a:rPr lang="en-US" sz="2800" dirty="0" err="1" smtClean="0"/>
              <a:t>dụng</a:t>
            </a:r>
            <a:r>
              <a:rPr lang="en-US" sz="2800" dirty="0" smtClean="0"/>
              <a:t> </a:t>
            </a:r>
            <a:r>
              <a:rPr lang="en-US" sz="2800" dirty="0" err="1" smtClean="0"/>
              <a:t>khác</a:t>
            </a:r>
            <a:r>
              <a:rPr lang="en-US" sz="2800" dirty="0" smtClean="0"/>
              <a:t> </a:t>
            </a:r>
            <a:r>
              <a:rPr lang="en-US" sz="2800" dirty="0" err="1" smtClean="0"/>
              <a:t>trong</a:t>
            </a:r>
            <a:r>
              <a:rPr lang="en-US" sz="2800" dirty="0" smtClean="0"/>
              <a:t> </a:t>
            </a:r>
            <a:r>
              <a:rPr lang="en-US" sz="2800" dirty="0" err="1" smtClean="0"/>
              <a:t>tương</a:t>
            </a:r>
            <a:r>
              <a:rPr lang="en-US" sz="2800" dirty="0" smtClean="0"/>
              <a:t> </a:t>
            </a:r>
            <a:r>
              <a:rPr lang="en-US" sz="2800" dirty="0" err="1" smtClean="0"/>
              <a:t>lai</a:t>
            </a:r>
            <a:r>
              <a:rPr lang="en-US" sz="2800" dirty="0" smtClean="0"/>
              <a:t> (</a:t>
            </a:r>
            <a:r>
              <a:rPr lang="en-US" sz="2800" dirty="0" err="1" smtClean="0"/>
              <a:t>liên</a:t>
            </a:r>
            <a:r>
              <a:rPr lang="en-US" sz="2800" dirty="0" smtClean="0"/>
              <a:t> </a:t>
            </a:r>
            <a:r>
              <a:rPr lang="en-US" sz="2800" dirty="0" err="1" smtClean="0"/>
              <a:t>ngành</a:t>
            </a:r>
            <a:r>
              <a:rPr lang="en-US" sz="2800" dirty="0" smtClean="0"/>
              <a:t>, </a:t>
            </a:r>
            <a:r>
              <a:rPr lang="en-US" sz="2800" dirty="0" err="1" smtClean="0"/>
              <a:t>chuyên</a:t>
            </a:r>
            <a:r>
              <a:rPr lang="en-US" sz="2800" dirty="0" smtClean="0"/>
              <a:t> </a:t>
            </a:r>
            <a:r>
              <a:rPr lang="en-US" sz="2800" dirty="0" err="1" smtClean="0"/>
              <a:t>ngành</a:t>
            </a:r>
            <a:r>
              <a:rPr lang="en-US" sz="2800" dirty="0" smtClean="0"/>
              <a:t>)</a:t>
            </a:r>
            <a:endParaRPr lang="en-US" sz="2800" dirty="0"/>
          </a:p>
        </p:txBody>
      </p:sp>
      <p:sp>
        <p:nvSpPr>
          <p:cNvPr id="3" name="Content Placeholder 2"/>
          <p:cNvSpPr>
            <a:spLocks noGrp="1"/>
          </p:cNvSpPr>
          <p:nvPr>
            <p:ph idx="1"/>
          </p:nvPr>
        </p:nvSpPr>
        <p:spPr/>
        <p:txBody>
          <a:bodyPr/>
          <a:lstStyle/>
          <a:p>
            <a:r>
              <a:rPr lang="en-US" dirty="0" err="1" smtClean="0"/>
              <a:t>Điều</a:t>
            </a:r>
            <a:r>
              <a:rPr lang="en-US" dirty="0" smtClean="0"/>
              <a:t> </a:t>
            </a:r>
            <a:r>
              <a:rPr lang="en-US" dirty="0" err="1" smtClean="0"/>
              <a:t>khiển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endParaRPr lang="en-US" dirty="0" smtClean="0"/>
          </a:p>
          <a:p>
            <a:endParaRPr lang="en-US" dirty="0"/>
          </a:p>
          <a:p>
            <a:r>
              <a:rPr lang="en-US" dirty="0" err="1" smtClean="0"/>
              <a:t>Giao</a:t>
            </a:r>
            <a:r>
              <a:rPr lang="en-US" dirty="0" smtClean="0"/>
              <a:t> </a:t>
            </a:r>
            <a:r>
              <a:rPr lang="en-US" dirty="0" err="1" smtClean="0"/>
              <a:t>tiếp</a:t>
            </a:r>
            <a:r>
              <a:rPr lang="en-US" dirty="0" smtClean="0"/>
              <a:t> </a:t>
            </a:r>
            <a:r>
              <a:rPr lang="en-US" dirty="0" err="1" smtClean="0"/>
              <a:t>người</a:t>
            </a:r>
            <a:r>
              <a:rPr lang="en-US" dirty="0" smtClean="0"/>
              <a:t> – </a:t>
            </a:r>
            <a:r>
              <a:rPr lang="en-US" dirty="0" err="1" smtClean="0"/>
              <a:t>máy</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endParaRPr lang="en-US" dirty="0" smtClean="0"/>
          </a:p>
          <a:p>
            <a:endParaRPr lang="en-US" dirty="0"/>
          </a:p>
          <a:p>
            <a:r>
              <a:rPr lang="en-US" dirty="0" smtClean="0"/>
              <a:t>Robot: </a:t>
            </a:r>
            <a:r>
              <a:rPr lang="en-US" dirty="0" err="1" smtClean="0"/>
              <a:t>khả</a:t>
            </a:r>
            <a:r>
              <a:rPr lang="en-US" dirty="0" smtClean="0"/>
              <a:t> </a:t>
            </a:r>
            <a:r>
              <a:rPr lang="en-US" dirty="0" err="1" smtClean="0"/>
              <a:t>năng</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với</a:t>
            </a:r>
            <a:r>
              <a:rPr lang="en-US" dirty="0" smtClean="0"/>
              <a:t> con </a:t>
            </a:r>
            <a:r>
              <a:rPr lang="en-US" dirty="0" err="1" smtClean="0"/>
              <a:t>người</a:t>
            </a:r>
            <a:endParaRPr lang="en-US" dirty="0"/>
          </a:p>
        </p:txBody>
      </p:sp>
    </p:spTree>
    <p:extLst>
      <p:ext uri="{BB962C8B-B14F-4D97-AF65-F5344CB8AC3E}">
        <p14:creationId xmlns:p14="http://schemas.microsoft.com/office/powerpoint/2010/main" val="4023207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a:t>
            </a:r>
            <a:r>
              <a:rPr lang="en-US" dirty="0" err="1"/>
              <a:t>Các</a:t>
            </a:r>
            <a:r>
              <a:rPr lang="en-US" dirty="0"/>
              <a:t> </a:t>
            </a:r>
            <a:r>
              <a:rPr lang="en-US" dirty="0" err="1"/>
              <a:t>hướng</a:t>
            </a:r>
            <a:r>
              <a:rPr lang="en-US" dirty="0"/>
              <a:t> </a:t>
            </a:r>
            <a:r>
              <a:rPr lang="en-US" dirty="0" err="1"/>
              <a:t>ngành</a:t>
            </a:r>
            <a:r>
              <a:rPr lang="en-US" dirty="0"/>
              <a:t> </a:t>
            </a:r>
            <a:r>
              <a:rPr lang="en-US" dirty="0" err="1"/>
              <a:t>chuyên</a:t>
            </a:r>
            <a:r>
              <a:rPr lang="en-US" dirty="0"/>
              <a:t> </a:t>
            </a:r>
            <a:r>
              <a:rPr lang="en-US" dirty="0" err="1"/>
              <a:t>sâu</a:t>
            </a:r>
            <a:r>
              <a:rPr lang="en-US" dirty="0"/>
              <a:t> </a:t>
            </a:r>
            <a:r>
              <a:rPr lang="en-US" dirty="0" smtClean="0"/>
              <a:t>(3/3</a:t>
            </a:r>
            <a:r>
              <a:rPr lang="en-US" dirty="0"/>
              <a:t>)</a:t>
            </a:r>
          </a:p>
        </p:txBody>
      </p:sp>
      <p:sp>
        <p:nvSpPr>
          <p:cNvPr id="3" name="Content Placeholder 2"/>
          <p:cNvSpPr>
            <a:spLocks noGrp="1"/>
          </p:cNvSpPr>
          <p:nvPr>
            <p:ph idx="1"/>
          </p:nvPr>
        </p:nvSpPr>
        <p:spPr>
          <a:xfrm>
            <a:off x="457200" y="1371600"/>
            <a:ext cx="8458200" cy="4525963"/>
          </a:xfrm>
        </p:spPr>
        <p:txBody>
          <a:bodyPr>
            <a:normAutofit/>
          </a:bodyPr>
          <a:lstStyle/>
          <a:p>
            <a:pPr marL="0" indent="0">
              <a:buNone/>
            </a:pPr>
            <a:r>
              <a:rPr lang="en-US" b="1" dirty="0" smtClean="0">
                <a:solidFill>
                  <a:schemeClr val="bg2">
                    <a:lumMod val="25000"/>
                  </a:schemeClr>
                </a:solidFill>
              </a:rPr>
              <a:t>6.3 </a:t>
            </a:r>
            <a:r>
              <a:rPr lang="en-US" b="1" dirty="0" err="1" smtClean="0">
                <a:solidFill>
                  <a:schemeClr val="bg2">
                    <a:lumMod val="25000"/>
                  </a:schemeClr>
                </a:solidFill>
              </a:rPr>
              <a:t>Các</a:t>
            </a:r>
            <a:r>
              <a:rPr lang="en-US" b="1" dirty="0" smtClean="0">
                <a:solidFill>
                  <a:schemeClr val="bg2">
                    <a:lumMod val="25000"/>
                  </a:schemeClr>
                </a:solidFill>
              </a:rPr>
              <a:t> </a:t>
            </a:r>
            <a:r>
              <a:rPr lang="en-US" b="1" dirty="0" err="1" smtClean="0">
                <a:solidFill>
                  <a:schemeClr val="bg2">
                    <a:lumMod val="25000"/>
                  </a:schemeClr>
                </a:solidFill>
              </a:rPr>
              <a:t>hướng</a:t>
            </a:r>
            <a:r>
              <a:rPr lang="en-US" b="1" dirty="0" smtClean="0">
                <a:solidFill>
                  <a:schemeClr val="bg2">
                    <a:lumMod val="25000"/>
                  </a:schemeClr>
                </a:solidFill>
              </a:rPr>
              <a:t> </a:t>
            </a:r>
            <a:r>
              <a:rPr lang="en-US" b="1" dirty="0" err="1" smtClean="0">
                <a:solidFill>
                  <a:schemeClr val="bg2">
                    <a:lumMod val="25000"/>
                  </a:schemeClr>
                </a:solidFill>
              </a:rPr>
              <a:t>nghiên</a:t>
            </a:r>
            <a:r>
              <a:rPr lang="en-US" b="1" dirty="0" smtClean="0">
                <a:solidFill>
                  <a:schemeClr val="bg2">
                    <a:lumMod val="25000"/>
                  </a:schemeClr>
                </a:solidFill>
              </a:rPr>
              <a:t> </a:t>
            </a:r>
            <a:r>
              <a:rPr lang="en-US" b="1" dirty="0" err="1" smtClean="0">
                <a:solidFill>
                  <a:schemeClr val="bg2">
                    <a:lumMod val="25000"/>
                  </a:schemeClr>
                </a:solidFill>
              </a:rPr>
              <a:t>cứu</a:t>
            </a:r>
            <a:r>
              <a:rPr lang="en-US" b="1" dirty="0" smtClean="0">
                <a:solidFill>
                  <a:schemeClr val="bg2">
                    <a:lumMod val="25000"/>
                  </a:schemeClr>
                </a:solidFill>
              </a:rPr>
              <a:t> </a:t>
            </a:r>
            <a:r>
              <a:rPr lang="en-US" b="1" dirty="0" err="1" smtClean="0">
                <a:solidFill>
                  <a:schemeClr val="bg2">
                    <a:lumMod val="25000"/>
                  </a:schemeClr>
                </a:solidFill>
              </a:rPr>
              <a:t>của</a:t>
            </a:r>
            <a:r>
              <a:rPr lang="en-US" b="1" dirty="0" smtClean="0">
                <a:solidFill>
                  <a:schemeClr val="bg2">
                    <a:lumMod val="25000"/>
                  </a:schemeClr>
                </a:solidFill>
              </a:rPr>
              <a:t> </a:t>
            </a:r>
            <a:r>
              <a:rPr lang="en-US" b="1" dirty="0" err="1" smtClean="0">
                <a:solidFill>
                  <a:schemeClr val="bg2">
                    <a:lumMod val="25000"/>
                  </a:schemeClr>
                </a:solidFill>
              </a:rPr>
              <a:t>chuyên</a:t>
            </a:r>
            <a:r>
              <a:rPr lang="en-US" b="1" dirty="0" smtClean="0">
                <a:solidFill>
                  <a:schemeClr val="bg2">
                    <a:lumMod val="25000"/>
                  </a:schemeClr>
                </a:solidFill>
              </a:rPr>
              <a:t> </a:t>
            </a:r>
            <a:r>
              <a:rPr lang="en-US" b="1" dirty="0" err="1" smtClean="0">
                <a:solidFill>
                  <a:schemeClr val="bg2">
                    <a:lumMod val="25000"/>
                  </a:schemeClr>
                </a:solidFill>
              </a:rPr>
              <a:t>ngành</a:t>
            </a:r>
            <a:r>
              <a:rPr lang="en-US" b="1" dirty="0" smtClean="0">
                <a:solidFill>
                  <a:schemeClr val="bg2">
                    <a:lumMod val="25000"/>
                  </a:schemeClr>
                </a:solidFill>
              </a:rPr>
              <a:t> </a:t>
            </a:r>
          </a:p>
          <a:p>
            <a:pPr marL="0" indent="0">
              <a:buNone/>
            </a:pPr>
            <a:endParaRPr lang="en-US" b="1" dirty="0">
              <a:solidFill>
                <a:schemeClr val="bg2">
                  <a:lumMod val="25000"/>
                </a:schemeClr>
              </a:solidFill>
            </a:endParaRPr>
          </a:p>
          <a:p>
            <a:pPr marL="0" indent="0">
              <a:buNone/>
            </a:pPr>
            <a:r>
              <a:rPr lang="en-US" sz="5400" b="1" dirty="0" err="1" smtClean="0">
                <a:solidFill>
                  <a:srgbClr val="0070C0"/>
                </a:solidFill>
              </a:rPr>
              <a:t>Đồ</a:t>
            </a:r>
            <a:r>
              <a:rPr lang="en-US" sz="5400" b="1" dirty="0" smtClean="0">
                <a:solidFill>
                  <a:srgbClr val="0070C0"/>
                </a:solidFill>
              </a:rPr>
              <a:t> </a:t>
            </a:r>
            <a:r>
              <a:rPr lang="en-US" sz="5400" b="1" dirty="0" err="1" smtClean="0">
                <a:solidFill>
                  <a:srgbClr val="0070C0"/>
                </a:solidFill>
              </a:rPr>
              <a:t>họa</a:t>
            </a:r>
            <a:r>
              <a:rPr lang="en-US" sz="5400" b="1" dirty="0" smtClean="0">
                <a:solidFill>
                  <a:srgbClr val="0070C0"/>
                </a:solidFill>
              </a:rPr>
              <a:t> &amp; </a:t>
            </a:r>
            <a:r>
              <a:rPr lang="en-US" sz="5400" b="1" dirty="0" err="1" smtClean="0">
                <a:solidFill>
                  <a:srgbClr val="0070C0"/>
                </a:solidFill>
              </a:rPr>
              <a:t>Xử</a:t>
            </a:r>
            <a:r>
              <a:rPr lang="en-US" sz="5400" b="1" dirty="0" smtClean="0">
                <a:solidFill>
                  <a:srgbClr val="0070C0"/>
                </a:solidFill>
              </a:rPr>
              <a:t> </a:t>
            </a:r>
            <a:r>
              <a:rPr lang="en-US" sz="5400" b="1" dirty="0" err="1" smtClean="0">
                <a:solidFill>
                  <a:srgbClr val="0070C0"/>
                </a:solidFill>
              </a:rPr>
              <a:t>lý</a:t>
            </a:r>
            <a:r>
              <a:rPr lang="en-US" sz="5400" b="1" dirty="0" smtClean="0">
                <a:solidFill>
                  <a:srgbClr val="0070C0"/>
                </a:solidFill>
              </a:rPr>
              <a:t> </a:t>
            </a:r>
            <a:r>
              <a:rPr lang="en-US" sz="5400" b="1" dirty="0" err="1" smtClean="0">
                <a:solidFill>
                  <a:srgbClr val="0070C0"/>
                </a:solidFill>
              </a:rPr>
              <a:t>ảnh</a:t>
            </a:r>
            <a:endParaRPr lang="en-US" sz="5400" b="1" dirty="0" smtClean="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7" y="4876800"/>
            <a:ext cx="3000375" cy="152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859397"/>
            <a:ext cx="2469960" cy="153937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199" y="4811906"/>
            <a:ext cx="2342195" cy="1636924"/>
          </a:xfrm>
          <a:prstGeom prst="rect">
            <a:avLst/>
          </a:prstGeom>
        </p:spPr>
      </p:pic>
    </p:spTree>
    <p:extLst>
      <p:ext uri="{BB962C8B-B14F-4D97-AF65-F5344CB8AC3E}">
        <p14:creationId xmlns:p14="http://schemas.microsoft.com/office/powerpoint/2010/main" val="3969382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đào</a:t>
            </a:r>
            <a:r>
              <a:rPr lang="en-US" dirty="0" smtClean="0"/>
              <a:t> </a:t>
            </a:r>
            <a:r>
              <a:rPr lang="en-US" dirty="0" err="1" smtClean="0"/>
              <a:t>tạo</a:t>
            </a:r>
            <a:endParaRPr lang="en-US" dirty="0"/>
          </a:p>
        </p:txBody>
      </p:sp>
      <p:sp>
        <p:nvSpPr>
          <p:cNvPr id="3" name="Content Placeholder 2"/>
          <p:cNvSpPr>
            <a:spLocks noGrp="1"/>
          </p:cNvSpPr>
          <p:nvPr>
            <p:ph idx="1"/>
          </p:nvPr>
        </p:nvSpPr>
        <p:spPr/>
        <p:txBody>
          <a:bodyPr>
            <a:normAutofit lnSpcReduction="10000"/>
          </a:bodyPr>
          <a:lstStyle/>
          <a:p>
            <a:r>
              <a:rPr lang="vi-VN" dirty="0" smtClean="0"/>
              <a:t>Cung </a:t>
            </a:r>
            <a:r>
              <a:rPr lang="vi-VN" dirty="0"/>
              <a:t>cấp kiến thức nền tảng đầy đủ, cập nhật cho Sinh viên về chuyên ngành Đồ họa, Xử lý ảnh và Thị giác máy tính. </a:t>
            </a:r>
          </a:p>
          <a:p>
            <a:r>
              <a:rPr lang="vi-VN" smtClean="0"/>
              <a:t>Sinh </a:t>
            </a:r>
            <a:r>
              <a:rPr lang="vi-VN" dirty="0"/>
              <a:t>viên ra trường có khả năng vận dụng lý thuyết và thực hành trong cả môi trường công nghiệp và học thuật. </a:t>
            </a:r>
          </a:p>
          <a:p>
            <a:r>
              <a:rPr lang="vi-VN" smtClean="0"/>
              <a:t>Khối </a:t>
            </a:r>
            <a:r>
              <a:rPr lang="vi-VN" dirty="0"/>
              <a:t>lượng kiến thức chuyên ngành phù hợp với 2 yêu cầu: i) đáp ứng nhu cầu của thị trường nhân lực công nghệ thông tin; ii) tạo cơ sở cho Sinh viên có nguyện vọng tiếp tục học tập lên các cấp bậc sau Đại học. </a:t>
            </a:r>
            <a:endParaRPr lang="en-US" dirty="0"/>
          </a:p>
        </p:txBody>
      </p:sp>
    </p:spTree>
    <p:extLst>
      <p:ext uri="{BB962C8B-B14F-4D97-AF65-F5344CB8AC3E}">
        <p14:creationId xmlns:p14="http://schemas.microsoft.com/office/powerpoint/2010/main" val="410603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sz="3600" dirty="0" smtClean="0"/>
              <a:t>7. </a:t>
            </a:r>
            <a:r>
              <a:rPr lang="en-US" sz="3600" dirty="0" err="1" smtClean="0"/>
              <a:t>Các</a:t>
            </a:r>
            <a:r>
              <a:rPr lang="en-US" sz="3600" dirty="0" smtClean="0"/>
              <a:t> </a:t>
            </a:r>
            <a:r>
              <a:rPr lang="en-US" sz="3600" dirty="0" err="1" smtClean="0"/>
              <a:t>hệ</a:t>
            </a:r>
            <a:r>
              <a:rPr lang="en-US" sz="3600" dirty="0" smtClean="0"/>
              <a:t> </a:t>
            </a:r>
            <a:r>
              <a:rPr lang="en-US" sz="3600" dirty="0" err="1" smtClean="0"/>
              <a:t>đào</a:t>
            </a:r>
            <a:r>
              <a:rPr lang="en-US" sz="3600" dirty="0" smtClean="0"/>
              <a:t> </a:t>
            </a:r>
            <a:r>
              <a:rPr lang="en-US" sz="3600" dirty="0" err="1" smtClean="0"/>
              <a:t>tạo</a:t>
            </a:r>
            <a:endParaRPr lang="en-US" sz="3600" dirty="0" smtClean="0"/>
          </a:p>
        </p:txBody>
      </p:sp>
      <p:sp>
        <p:nvSpPr>
          <p:cNvPr id="7171" name="Content Placeholder 2"/>
          <p:cNvSpPr>
            <a:spLocks noGrp="1"/>
          </p:cNvSpPr>
          <p:nvPr>
            <p:ph idx="1"/>
          </p:nvPr>
        </p:nvSpPr>
        <p:spPr/>
        <p:txBody>
          <a:bodyPr>
            <a:normAutofit fontScale="92500" lnSpcReduction="10000"/>
          </a:bodyPr>
          <a:lstStyle/>
          <a:p>
            <a:pPr>
              <a:lnSpc>
                <a:spcPct val="120000"/>
              </a:lnSpc>
              <a:spcAft>
                <a:spcPts val="600"/>
              </a:spcAft>
            </a:pPr>
            <a:r>
              <a:rPr lang="vi-VN" dirty="0">
                <a:latin typeface="Cambria" pitchFamily="18" charset="0"/>
              </a:rPr>
              <a:t>Đào tạo </a:t>
            </a:r>
            <a:r>
              <a:rPr lang="en-US" dirty="0">
                <a:latin typeface="Cambria" pitchFamily="18" charset="0"/>
              </a:rPr>
              <a:t>Đ</a:t>
            </a:r>
            <a:r>
              <a:rPr lang="vi-VN" dirty="0" smtClean="0">
                <a:latin typeface="Cambria" pitchFamily="18" charset="0"/>
              </a:rPr>
              <a:t>ại </a:t>
            </a:r>
            <a:r>
              <a:rPr lang="vi-VN" dirty="0">
                <a:latin typeface="Cambria" pitchFamily="18" charset="0"/>
              </a:rPr>
              <a:t>học:  </a:t>
            </a:r>
          </a:p>
          <a:p>
            <a:pPr lvl="1">
              <a:lnSpc>
                <a:spcPct val="120000"/>
              </a:lnSpc>
              <a:spcAft>
                <a:spcPts val="600"/>
              </a:spcAft>
            </a:pPr>
            <a:r>
              <a:rPr lang="en-US" dirty="0" err="1" smtClean="0">
                <a:latin typeface="Cambria" pitchFamily="18" charset="0"/>
              </a:rPr>
              <a:t>Các</a:t>
            </a:r>
            <a:r>
              <a:rPr lang="en-US" dirty="0" smtClean="0">
                <a:latin typeface="Cambria" pitchFamily="18" charset="0"/>
              </a:rPr>
              <a:t> </a:t>
            </a:r>
            <a:r>
              <a:rPr lang="en-US" dirty="0" err="1" smtClean="0">
                <a:latin typeface="Cambria" pitchFamily="18" charset="0"/>
              </a:rPr>
              <a:t>hệ</a:t>
            </a:r>
            <a:r>
              <a:rPr lang="en-US" dirty="0" smtClean="0">
                <a:latin typeface="Cambria" pitchFamily="18" charset="0"/>
              </a:rPr>
              <a:t> </a:t>
            </a:r>
            <a:r>
              <a:rPr lang="en-US" dirty="0" err="1" smtClean="0">
                <a:latin typeface="Cambria" pitchFamily="18" charset="0"/>
              </a:rPr>
              <a:t>đào</a:t>
            </a:r>
            <a:r>
              <a:rPr lang="en-US" dirty="0" smtClean="0">
                <a:latin typeface="Cambria" pitchFamily="18" charset="0"/>
              </a:rPr>
              <a:t> </a:t>
            </a:r>
            <a:r>
              <a:rPr lang="en-US" dirty="0" err="1" smtClean="0">
                <a:latin typeface="Cambria" pitchFamily="18" charset="0"/>
              </a:rPr>
              <a:t>tạo</a:t>
            </a:r>
            <a:endParaRPr lang="en-US" dirty="0" smtClean="0">
              <a:latin typeface="Cambria" pitchFamily="18" charset="0"/>
            </a:endParaRPr>
          </a:p>
          <a:p>
            <a:pPr lvl="2">
              <a:lnSpc>
                <a:spcPct val="120000"/>
              </a:lnSpc>
              <a:spcAft>
                <a:spcPts val="600"/>
              </a:spcAft>
            </a:pPr>
            <a:r>
              <a:rPr lang="vi-VN" dirty="0">
                <a:latin typeface="Cambria" pitchFamily="18" charset="0"/>
              </a:rPr>
              <a:t>Hệ cử nhân chính quy</a:t>
            </a:r>
          </a:p>
          <a:p>
            <a:pPr lvl="2">
              <a:lnSpc>
                <a:spcPct val="120000"/>
              </a:lnSpc>
              <a:spcAft>
                <a:spcPts val="600"/>
              </a:spcAft>
            </a:pPr>
            <a:r>
              <a:rPr lang="vi-VN" dirty="0">
                <a:latin typeface="Cambria" pitchFamily="18" charset="0"/>
              </a:rPr>
              <a:t>Hệ cử nhân tài năng</a:t>
            </a:r>
          </a:p>
          <a:p>
            <a:pPr lvl="1">
              <a:lnSpc>
                <a:spcPct val="120000"/>
              </a:lnSpc>
              <a:spcAft>
                <a:spcPts val="600"/>
              </a:spcAft>
            </a:pPr>
            <a:r>
              <a:rPr lang="vi-VN" dirty="0">
                <a:latin typeface="Cambria" pitchFamily="18" charset="0"/>
              </a:rPr>
              <a:t>Hình thức đào tạo: chính quy tập trung.</a:t>
            </a:r>
          </a:p>
          <a:p>
            <a:pPr lvl="1">
              <a:lnSpc>
                <a:spcPct val="120000"/>
              </a:lnSpc>
              <a:spcAft>
                <a:spcPts val="600"/>
              </a:spcAft>
            </a:pPr>
            <a:r>
              <a:rPr lang="vi-VN" dirty="0">
                <a:latin typeface="Cambria" pitchFamily="18" charset="0"/>
              </a:rPr>
              <a:t>Thời gian đào tạo: 04 năm.</a:t>
            </a:r>
          </a:p>
          <a:p>
            <a:pPr>
              <a:lnSpc>
                <a:spcPct val="120000"/>
              </a:lnSpc>
              <a:spcAft>
                <a:spcPts val="600"/>
              </a:spcAft>
            </a:pPr>
            <a:r>
              <a:rPr lang="vi-VN" dirty="0">
                <a:latin typeface="Cambria" pitchFamily="18" charset="0"/>
              </a:rPr>
              <a:t>Đào tạo </a:t>
            </a:r>
            <a:r>
              <a:rPr lang="en-US" dirty="0" smtClean="0">
                <a:latin typeface="Cambria" pitchFamily="18" charset="0"/>
              </a:rPr>
              <a:t>S</a:t>
            </a:r>
            <a:r>
              <a:rPr lang="vi-VN" dirty="0" smtClean="0">
                <a:latin typeface="Cambria" pitchFamily="18" charset="0"/>
              </a:rPr>
              <a:t>au </a:t>
            </a:r>
            <a:r>
              <a:rPr lang="vi-VN" dirty="0">
                <a:latin typeface="Cambria" pitchFamily="18" charset="0"/>
              </a:rPr>
              <a:t>Đại học:</a:t>
            </a:r>
          </a:p>
          <a:p>
            <a:pPr lvl="1">
              <a:lnSpc>
                <a:spcPct val="120000"/>
              </a:lnSpc>
              <a:spcAft>
                <a:spcPts val="600"/>
              </a:spcAft>
            </a:pPr>
            <a:r>
              <a:rPr lang="vi-VN" dirty="0">
                <a:latin typeface="Cambria" pitchFamily="18" charset="0"/>
              </a:rPr>
              <a:t>Thạc sĩ ngành KHMT 2 năm</a:t>
            </a:r>
          </a:p>
          <a:p>
            <a:pPr lvl="1">
              <a:lnSpc>
                <a:spcPct val="120000"/>
              </a:lnSpc>
              <a:spcAft>
                <a:spcPts val="600"/>
              </a:spcAft>
            </a:pPr>
            <a:r>
              <a:rPr lang="vi-VN" dirty="0">
                <a:latin typeface="Cambria" pitchFamily="18" charset="0"/>
              </a:rPr>
              <a:t>Tiến sĩ ngành </a:t>
            </a:r>
            <a:r>
              <a:rPr lang="vi-VN" dirty="0" smtClean="0">
                <a:latin typeface="Cambria" pitchFamily="18" charset="0"/>
              </a:rPr>
              <a:t>KHMT</a:t>
            </a:r>
            <a:endParaRPr lang="en-US" dirty="0">
              <a:latin typeface="Cambria" pitchFamily="18" charset="0"/>
            </a:endParaRPr>
          </a:p>
        </p:txBody>
      </p:sp>
      <p:sp>
        <p:nvSpPr>
          <p:cNvPr id="717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71F34446-2944-42CD-AD0A-E03A8B0637E8}" type="slidenum">
              <a:rPr lang="en-US" smtClean="0"/>
              <a:pPr/>
              <a:t>23</a:t>
            </a:fld>
            <a:endParaRPr lang="en-US" smtClean="0"/>
          </a:p>
        </p:txBody>
      </p:sp>
      <p:sp>
        <p:nvSpPr>
          <p:cNvPr id="2" name="AutoShape 2" descr="http://www.trimblelms.com/images/group-study.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www.trimblelms.com/images/group-stud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558" y="1447800"/>
            <a:ext cx="2013048"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7" name="Picture 6" descr="images.jpg"/>
          <p:cNvPicPr>
            <a:picLocks noChangeAspect="1"/>
          </p:cNvPicPr>
          <p:nvPr/>
        </p:nvPicPr>
        <p:blipFill>
          <a:blip r:embed="rId3" cstate="print"/>
          <a:stretch>
            <a:fillRect/>
          </a:stretch>
        </p:blipFill>
        <p:spPr>
          <a:xfrm>
            <a:off x="7189669" y="4114800"/>
            <a:ext cx="1914525" cy="1560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96785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r>
              <a:rPr lang="en-US" sz="3200" dirty="0" err="1" smtClean="0"/>
              <a:t>Hệ</a:t>
            </a:r>
            <a:r>
              <a:rPr lang="en-US" sz="3200" dirty="0" smtClean="0"/>
              <a:t> </a:t>
            </a:r>
            <a:r>
              <a:rPr lang="en-US" sz="3200" dirty="0" err="1" smtClean="0"/>
              <a:t>cử</a:t>
            </a:r>
            <a:r>
              <a:rPr lang="en-US" sz="3200" dirty="0" smtClean="0"/>
              <a:t> </a:t>
            </a:r>
            <a:r>
              <a:rPr lang="en-US" sz="3200" dirty="0" err="1" smtClean="0"/>
              <a:t>nhân</a:t>
            </a:r>
            <a:r>
              <a:rPr lang="en-US" sz="3200" dirty="0" smtClean="0"/>
              <a:t> </a:t>
            </a:r>
            <a:r>
              <a:rPr lang="en-US" sz="3200" dirty="0" err="1" smtClean="0"/>
              <a:t>tài</a:t>
            </a:r>
            <a:r>
              <a:rPr lang="en-US" sz="3200" dirty="0" smtClean="0"/>
              <a:t> </a:t>
            </a:r>
            <a:r>
              <a:rPr lang="en-US" sz="3200" dirty="0" err="1" smtClean="0"/>
              <a:t>năng</a:t>
            </a:r>
            <a:r>
              <a:rPr lang="en-US" sz="3200" dirty="0" smtClean="0"/>
              <a:t> (1/3)</a:t>
            </a:r>
          </a:p>
        </p:txBody>
      </p:sp>
      <p:sp>
        <p:nvSpPr>
          <p:cNvPr id="3" name="Content Placeholder 2"/>
          <p:cNvSpPr>
            <a:spLocks noGrp="1"/>
          </p:cNvSpPr>
          <p:nvPr>
            <p:ph idx="1"/>
          </p:nvPr>
        </p:nvSpPr>
        <p:spPr>
          <a:xfrm>
            <a:off x="457200" y="1514476"/>
            <a:ext cx="7086600" cy="4611688"/>
          </a:xfrm>
        </p:spPr>
        <p:txBody>
          <a:bodyPr>
            <a:normAutofit/>
          </a:bodyPr>
          <a:lstStyle/>
          <a:p>
            <a:pPr marL="0" indent="0">
              <a:buFont typeface="Wingdings" pitchFamily="2" charset="2"/>
              <a:buNone/>
              <a:defRPr/>
            </a:pPr>
            <a:r>
              <a:rPr lang="en-US" sz="2400" b="1" dirty="0" smtClean="0"/>
              <a:t>MỤC TIÊU:</a:t>
            </a:r>
          </a:p>
          <a:p>
            <a:pPr algn="just">
              <a:lnSpc>
                <a:spcPct val="110000"/>
              </a:lnSpc>
              <a:buFont typeface="Wingdings" pitchFamily="2" charset="2"/>
              <a:buChar char="o"/>
              <a:defRPr/>
            </a:pPr>
            <a:r>
              <a:rPr lang="vi-VN" sz="2800" dirty="0" smtClean="0"/>
              <a:t>Phát </a:t>
            </a:r>
            <a:r>
              <a:rPr lang="vi-VN" sz="2800" dirty="0"/>
              <a:t>hiện và đào tạo những </a:t>
            </a:r>
            <a:r>
              <a:rPr lang="vi-VN" sz="2800" dirty="0">
                <a:solidFill>
                  <a:srgbClr val="FF0000"/>
                </a:solidFill>
              </a:rPr>
              <a:t>sinh viên giỏi</a:t>
            </a:r>
            <a:r>
              <a:rPr lang="vi-VN" sz="2800" dirty="0"/>
              <a:t>, có năng khiếu về khoa học máy tính </a:t>
            </a:r>
            <a:r>
              <a:rPr lang="en-US" sz="2800" dirty="0" err="1" smtClean="0"/>
              <a:t>và</a:t>
            </a:r>
            <a:r>
              <a:rPr lang="en-US" sz="2800" dirty="0" smtClean="0"/>
              <a:t> </a:t>
            </a:r>
            <a:r>
              <a:rPr lang="en-US" sz="2800" dirty="0" err="1" smtClean="0"/>
              <a:t>có</a:t>
            </a:r>
            <a:r>
              <a:rPr lang="en-US" sz="2800" dirty="0" smtClean="0"/>
              <a:t> </a:t>
            </a:r>
            <a:r>
              <a:rPr lang="en-US" sz="2800" dirty="0" err="1" smtClean="0">
                <a:solidFill>
                  <a:srgbClr val="FF0000"/>
                </a:solidFill>
              </a:rPr>
              <a:t>triển</a:t>
            </a:r>
            <a:r>
              <a:rPr lang="en-US" sz="2800" dirty="0" smtClean="0">
                <a:solidFill>
                  <a:srgbClr val="FF0000"/>
                </a:solidFill>
              </a:rPr>
              <a:t> </a:t>
            </a:r>
            <a:r>
              <a:rPr lang="en-US" sz="2800" dirty="0" err="1" smtClean="0">
                <a:solidFill>
                  <a:srgbClr val="FF0000"/>
                </a:solidFill>
              </a:rPr>
              <a:t>vọng</a:t>
            </a:r>
            <a:r>
              <a:rPr lang="en-US" sz="2800" dirty="0" smtClean="0"/>
              <a:t> </a:t>
            </a:r>
            <a:r>
              <a:rPr lang="en-US" sz="2800" dirty="0" err="1" smtClean="0">
                <a:solidFill>
                  <a:srgbClr val="FF0000"/>
                </a:solidFill>
              </a:rPr>
              <a:t>trở</a:t>
            </a:r>
            <a:r>
              <a:rPr lang="en-US" sz="2800" dirty="0" smtClean="0">
                <a:solidFill>
                  <a:srgbClr val="FF0000"/>
                </a:solidFill>
              </a:rPr>
              <a:t> </a:t>
            </a:r>
            <a:r>
              <a:rPr lang="en-US" sz="2800" dirty="0" err="1" smtClean="0">
                <a:solidFill>
                  <a:srgbClr val="FF0000"/>
                </a:solidFill>
              </a:rPr>
              <a:t>thành</a:t>
            </a:r>
            <a:r>
              <a:rPr lang="en-US" sz="2800" dirty="0" smtClean="0">
                <a:solidFill>
                  <a:srgbClr val="FF0000"/>
                </a:solidFill>
              </a:rPr>
              <a:t> </a:t>
            </a:r>
            <a:r>
              <a:rPr lang="en-US" sz="2800" dirty="0" err="1" smtClean="0">
                <a:solidFill>
                  <a:srgbClr val="FF0000"/>
                </a:solidFill>
              </a:rPr>
              <a:t>chuyên</a:t>
            </a:r>
            <a:r>
              <a:rPr lang="en-US" sz="2800" dirty="0" smtClean="0">
                <a:solidFill>
                  <a:srgbClr val="FF0000"/>
                </a:solidFill>
              </a:rPr>
              <a:t> </a:t>
            </a:r>
            <a:r>
              <a:rPr lang="en-US" sz="2800" dirty="0" err="1" smtClean="0">
                <a:solidFill>
                  <a:srgbClr val="FF0000"/>
                </a:solidFill>
              </a:rPr>
              <a:t>gia</a:t>
            </a:r>
            <a:r>
              <a:rPr lang="en-US" sz="2800" dirty="0" smtClean="0"/>
              <a:t> </a:t>
            </a:r>
            <a:r>
              <a:rPr lang="vi-VN" sz="2800" dirty="0" smtClean="0"/>
              <a:t>thông </a:t>
            </a:r>
            <a:r>
              <a:rPr lang="vi-VN" sz="2800" dirty="0"/>
              <a:t>qua việc ưu tiên đầu tư cơ sở vật chất, trang  thiết bị hiện đại, đội ngũ giảng viên </a:t>
            </a:r>
            <a:r>
              <a:rPr lang="vi-VN" sz="2800" dirty="0" smtClean="0"/>
              <a:t>giỏi</a:t>
            </a:r>
            <a:r>
              <a:rPr lang="en-US" sz="2800" dirty="0" smtClean="0"/>
              <a:t> </a:t>
            </a:r>
            <a:r>
              <a:rPr lang="en-US" sz="2800" dirty="0" err="1" smtClean="0"/>
              <a:t>đạt</a:t>
            </a:r>
            <a:r>
              <a:rPr lang="en-US" sz="2800" dirty="0" smtClean="0"/>
              <a:t> </a:t>
            </a:r>
            <a:r>
              <a:rPr lang="en-US" sz="2800" dirty="0" err="1" smtClean="0"/>
              <a:t>tiêu</a:t>
            </a:r>
            <a:r>
              <a:rPr lang="en-US" sz="2800" dirty="0" smtClean="0"/>
              <a:t> </a:t>
            </a:r>
            <a:r>
              <a:rPr lang="en-US" sz="2800" dirty="0" err="1" smtClean="0"/>
              <a:t>chuẩn</a:t>
            </a:r>
            <a:r>
              <a:rPr lang="en-US" sz="2800" dirty="0" smtClean="0"/>
              <a:t> </a:t>
            </a:r>
            <a:r>
              <a:rPr lang="en-US" sz="2800" dirty="0" err="1" smtClean="0"/>
              <a:t>cao</a:t>
            </a:r>
            <a:r>
              <a:rPr lang="vi-VN" sz="2800" dirty="0" smtClean="0"/>
              <a:t> </a:t>
            </a:r>
            <a:r>
              <a:rPr lang="vi-VN" sz="2800" dirty="0"/>
              <a:t>và áp dụng phương pháp dạy - học tiên tiến, nhằm đạt chuẩn chất lượng quốc tế. </a:t>
            </a:r>
            <a:endParaRPr lang="en-US" sz="2800" dirty="0"/>
          </a:p>
        </p:txBody>
      </p:sp>
      <p:sp>
        <p:nvSpPr>
          <p:cNvPr id="122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2611D893-FEFC-48DF-8F95-8FB19B04FA14}" type="slidenum">
              <a:rPr lang="en-US" smtClean="0"/>
              <a:pPr/>
              <a:t>24</a:t>
            </a:fld>
            <a:endParaRPr lang="en-US" smtClean="0"/>
          </a:p>
        </p:txBody>
      </p:sp>
      <p:pic>
        <p:nvPicPr>
          <p:cNvPr id="5" name="Picture 4" descr="male_student.png"/>
          <p:cNvPicPr>
            <a:picLocks noChangeAspect="1"/>
          </p:cNvPicPr>
          <p:nvPr/>
        </p:nvPicPr>
        <p:blipFill>
          <a:blip r:embed="rId2" cstate="print"/>
          <a:stretch>
            <a:fillRect/>
          </a:stretch>
        </p:blipFill>
        <p:spPr>
          <a:xfrm>
            <a:off x="7820070" y="1676400"/>
            <a:ext cx="1323930" cy="1862328"/>
          </a:xfrm>
          <a:prstGeom prst="rect">
            <a:avLst/>
          </a:prstGeom>
        </p:spPr>
      </p:pic>
    </p:spTree>
    <p:extLst>
      <p:ext uri="{BB962C8B-B14F-4D97-AF65-F5344CB8AC3E}">
        <p14:creationId xmlns:p14="http://schemas.microsoft.com/office/powerpoint/2010/main" val="1599570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marL="723900" indent="-723900"/>
            <a:r>
              <a:rPr lang="en-US" sz="3200" dirty="0" err="1"/>
              <a:t>Hệ</a:t>
            </a:r>
            <a:r>
              <a:rPr lang="en-US" sz="3200" dirty="0"/>
              <a:t> </a:t>
            </a:r>
            <a:r>
              <a:rPr lang="en-US" sz="3200" dirty="0" err="1"/>
              <a:t>cử</a:t>
            </a:r>
            <a:r>
              <a:rPr lang="en-US" sz="3200" dirty="0"/>
              <a:t> </a:t>
            </a:r>
            <a:r>
              <a:rPr lang="en-US" sz="3200" dirty="0" err="1"/>
              <a:t>nhân</a:t>
            </a:r>
            <a:r>
              <a:rPr lang="en-US" sz="3200" dirty="0"/>
              <a:t> </a:t>
            </a:r>
            <a:r>
              <a:rPr lang="en-US" sz="3200" dirty="0" err="1"/>
              <a:t>tài</a:t>
            </a:r>
            <a:r>
              <a:rPr lang="en-US" sz="3200" dirty="0"/>
              <a:t> </a:t>
            </a:r>
            <a:r>
              <a:rPr lang="en-US" sz="3200" dirty="0" err="1"/>
              <a:t>năng</a:t>
            </a:r>
            <a:r>
              <a:rPr lang="en-US" sz="3200" dirty="0"/>
              <a:t> </a:t>
            </a:r>
            <a:r>
              <a:rPr lang="en-US" sz="3200" dirty="0" smtClean="0"/>
              <a:t>(2/3</a:t>
            </a:r>
            <a:r>
              <a:rPr lang="en-US" sz="3200" dirty="0"/>
              <a:t>)</a:t>
            </a:r>
            <a:endParaRPr lang="vi-VN" sz="3200" dirty="0" smtClean="0">
              <a:solidFill>
                <a:schemeClr val="tx1"/>
              </a:solidFill>
            </a:endParaRPr>
          </a:p>
        </p:txBody>
      </p:sp>
      <p:sp>
        <p:nvSpPr>
          <p:cNvPr id="13315" name="Rectangle 3"/>
          <p:cNvSpPr>
            <a:spLocks noGrp="1" noChangeArrowheads="1"/>
          </p:cNvSpPr>
          <p:nvPr>
            <p:ph type="body" idx="1"/>
          </p:nvPr>
        </p:nvSpPr>
        <p:spPr/>
        <p:txBody>
          <a:bodyPr/>
          <a:lstStyle/>
          <a:p>
            <a:r>
              <a:rPr lang="vi-VN" sz="2400" smtClean="0"/>
              <a:t>Sinh viên tốt nghiệp đáp ứng các yêu cầu chất lượng sau:</a:t>
            </a:r>
            <a:endParaRPr lang="en-US" sz="2400" smtClean="0"/>
          </a:p>
          <a:p>
            <a:pPr lvl="1" algn="just">
              <a:buFont typeface="Wingdings" charset="2"/>
              <a:buChar char="v"/>
            </a:pPr>
            <a:r>
              <a:rPr lang="vi-VN" sz="2400" smtClean="0"/>
              <a:t>Có kiến thức cơ bản vững vàng, trình độ </a:t>
            </a:r>
            <a:r>
              <a:rPr lang="vi-VN" sz="2400" smtClean="0">
                <a:solidFill>
                  <a:srgbClr val="FF0000"/>
                </a:solidFill>
              </a:rPr>
              <a:t>chuyên môn giỏi và năng lực nghiên cứu, sáng tạo</a:t>
            </a:r>
            <a:r>
              <a:rPr lang="en-US" sz="2400" smtClean="0"/>
              <a:t>, linh hoạt trong thực tiễn.</a:t>
            </a:r>
          </a:p>
          <a:p>
            <a:pPr lvl="1" algn="just">
              <a:buFont typeface="Wingdings" charset="2"/>
              <a:buChar char="v"/>
            </a:pPr>
            <a:r>
              <a:rPr lang="vi-VN" sz="2400" smtClean="0"/>
              <a:t>Khoá luận tốt nghiệp có giá trị khoa học</a:t>
            </a:r>
            <a:r>
              <a:rPr lang="en-US" sz="2400" smtClean="0"/>
              <a:t> và ứng dụng</a:t>
            </a:r>
            <a:r>
              <a:rPr lang="vi-VN" sz="2400" smtClean="0"/>
              <a:t>, có thể được công bố trên tạp chí khoa học, báo cáo tại hội nghị khoa học chuyên ngành.</a:t>
            </a:r>
            <a:endParaRPr lang="en-US" sz="2400" smtClean="0"/>
          </a:p>
          <a:p>
            <a:pPr lvl="1" algn="just">
              <a:buFont typeface="Wingdings" charset="2"/>
              <a:buChar char="v"/>
            </a:pPr>
            <a:r>
              <a:rPr lang="vi-VN" sz="2400" smtClean="0"/>
              <a:t>Có trình độ tiếng Anh tốt, có thể giao tiếp, làm việc với các đồng nghiệp nước ngoài. </a:t>
            </a:r>
            <a:endParaRPr lang="en-US" sz="2400" smtClean="0"/>
          </a:p>
        </p:txBody>
      </p:sp>
      <p:sp>
        <p:nvSpPr>
          <p:cNvPr id="1331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BA54AE7F-D7ED-47BC-A776-065CFC95EAB2}" type="slidenum">
              <a:rPr lang="en-US" smtClean="0"/>
              <a:pPr/>
              <a:t>25</a:t>
            </a:fld>
            <a:endParaRPr lang="en-US" smtClean="0"/>
          </a:p>
        </p:txBody>
      </p:sp>
    </p:spTree>
    <p:extLst>
      <p:ext uri="{BB962C8B-B14F-4D97-AF65-F5344CB8AC3E}">
        <p14:creationId xmlns:p14="http://schemas.microsoft.com/office/powerpoint/2010/main" val="1812494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3200" dirty="0" err="1"/>
              <a:t>Hệ</a:t>
            </a:r>
            <a:r>
              <a:rPr lang="en-US" sz="3200" dirty="0"/>
              <a:t> </a:t>
            </a:r>
            <a:r>
              <a:rPr lang="en-US" sz="3200" dirty="0" err="1"/>
              <a:t>cử</a:t>
            </a:r>
            <a:r>
              <a:rPr lang="en-US" sz="3200" dirty="0"/>
              <a:t> </a:t>
            </a:r>
            <a:r>
              <a:rPr lang="en-US" sz="3200" dirty="0" err="1"/>
              <a:t>nhân</a:t>
            </a:r>
            <a:r>
              <a:rPr lang="en-US" sz="3200" dirty="0"/>
              <a:t> </a:t>
            </a:r>
            <a:r>
              <a:rPr lang="en-US" sz="3200" dirty="0" err="1"/>
              <a:t>tài</a:t>
            </a:r>
            <a:r>
              <a:rPr lang="en-US" sz="3200" dirty="0"/>
              <a:t> </a:t>
            </a:r>
            <a:r>
              <a:rPr lang="en-US" sz="3200" dirty="0" err="1"/>
              <a:t>năng</a:t>
            </a:r>
            <a:r>
              <a:rPr lang="en-US" sz="3200" dirty="0"/>
              <a:t> </a:t>
            </a:r>
            <a:r>
              <a:rPr lang="en-US" sz="3200" dirty="0" smtClean="0"/>
              <a:t>(3/3</a:t>
            </a:r>
            <a:r>
              <a:rPr lang="en-US" sz="3200" dirty="0"/>
              <a:t>)</a:t>
            </a:r>
            <a:endParaRPr lang="vi-VN" sz="3200" dirty="0" smtClean="0"/>
          </a:p>
        </p:txBody>
      </p:sp>
      <p:sp>
        <p:nvSpPr>
          <p:cNvPr id="27651" name="Content Placeholder 2"/>
          <p:cNvSpPr>
            <a:spLocks noGrp="1"/>
          </p:cNvSpPr>
          <p:nvPr>
            <p:ph idx="1"/>
          </p:nvPr>
        </p:nvSpPr>
        <p:spPr/>
        <p:txBody>
          <a:bodyPr/>
          <a:lstStyle/>
          <a:p>
            <a:pPr algn="just"/>
            <a:r>
              <a:rPr lang="en-US" sz="2600" smtClean="0"/>
              <a:t>Sinh viên tốt nghiệp chương trình đào tạo hệ tài năng loại giỏi được ưu tiên xét chuyển tiếp cao học, nghiên cứu sinh, tuyển chọn làm cán bộ giảng dạy, nghiên cứu của trường ĐH CNTT.</a:t>
            </a:r>
          </a:p>
          <a:p>
            <a:pPr algn="just"/>
            <a:r>
              <a:rPr lang="en-US" sz="2600" smtClean="0"/>
              <a:t>Đảm bảo cho sinh viên có đủ điều kiện thuận lợi để theo học. Được học lớp riêng, có trang bị cơ sở vật chất hiện đại, tiếp cận với nội dung, chương trình và phương pháp giảng dạy học tập nghiên cứu khoa học tiên tiến, hiện đại. </a:t>
            </a:r>
          </a:p>
        </p:txBody>
      </p:sp>
      <p:sp>
        <p:nvSpPr>
          <p:cNvPr id="2765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0D442887-29A2-46E5-BF40-587A6526F0F6}" type="slidenum">
              <a:rPr lang="en-US" smtClean="0"/>
              <a:pPr/>
              <a:t>26</a:t>
            </a:fld>
            <a:endParaRPr lang="en-US" smtClean="0"/>
          </a:p>
        </p:txBody>
      </p:sp>
    </p:spTree>
    <p:extLst>
      <p:ext uri="{BB962C8B-B14F-4D97-AF65-F5344CB8AC3E}">
        <p14:creationId xmlns:p14="http://schemas.microsoft.com/office/powerpoint/2010/main" val="2348208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r>
              <a:rPr lang="en-US" dirty="0" smtClean="0"/>
              <a:t>Website </a:t>
            </a:r>
            <a:r>
              <a:rPr lang="en-US" dirty="0" err="1" smtClean="0"/>
              <a:t>trường</a:t>
            </a:r>
            <a:r>
              <a:rPr lang="en-US" dirty="0" smtClean="0"/>
              <a:t> ĐH CNTT: uit.edu.vn</a:t>
            </a:r>
          </a:p>
          <a:p>
            <a:r>
              <a:rPr lang="en-US" dirty="0" smtClean="0"/>
              <a:t>Website </a:t>
            </a:r>
            <a:r>
              <a:rPr lang="en-US" dirty="0" err="1" smtClean="0"/>
              <a:t>khoa</a:t>
            </a:r>
            <a:r>
              <a:rPr lang="en-US" dirty="0" smtClean="0"/>
              <a:t> KHMT: cs.uit.edu.vn</a:t>
            </a:r>
          </a:p>
          <a:p>
            <a:r>
              <a:rPr lang="en-US" dirty="0" err="1" smtClean="0"/>
              <a:t>Chương</a:t>
            </a:r>
            <a:r>
              <a:rPr lang="en-US" dirty="0" smtClean="0"/>
              <a:t> </a:t>
            </a:r>
            <a:r>
              <a:rPr lang="en-US" dirty="0" err="1" smtClean="0"/>
              <a:t>trình</a:t>
            </a:r>
            <a:r>
              <a:rPr lang="en-US" dirty="0" smtClean="0"/>
              <a:t> </a:t>
            </a:r>
            <a:r>
              <a:rPr lang="en-US" dirty="0" err="1" smtClean="0"/>
              <a:t>đào</a:t>
            </a:r>
            <a:r>
              <a:rPr lang="en-US" dirty="0" smtClean="0"/>
              <a:t> </a:t>
            </a:r>
            <a:r>
              <a:rPr lang="en-US" dirty="0" err="1" smtClean="0"/>
              <a:t>tạo</a:t>
            </a:r>
            <a:r>
              <a:rPr lang="en-US" dirty="0" smtClean="0"/>
              <a:t> </a:t>
            </a:r>
            <a:r>
              <a:rPr lang="en-US" dirty="0" err="1" smtClean="0"/>
              <a:t>Khoa</a:t>
            </a:r>
            <a:r>
              <a:rPr lang="en-US" dirty="0" smtClean="0"/>
              <a:t> KHMT</a:t>
            </a:r>
            <a:endParaRPr lang="en-US" dirty="0"/>
          </a:p>
        </p:txBody>
      </p:sp>
    </p:spTree>
    <p:extLst>
      <p:ext uri="{BB962C8B-B14F-4D97-AF65-F5344CB8AC3E}">
        <p14:creationId xmlns:p14="http://schemas.microsoft.com/office/powerpoint/2010/main" val="202663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Tổng</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dirty="0" err="1" smtClean="0"/>
              <a:t>Khoa</a:t>
            </a:r>
            <a:r>
              <a:rPr lang="en-US" dirty="0" smtClean="0"/>
              <a:t> KHMT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05 </a:t>
            </a:r>
            <a:r>
              <a:rPr lang="en-US" dirty="0" err="1"/>
              <a:t>K</a:t>
            </a:r>
            <a:r>
              <a:rPr lang="en-US" dirty="0" err="1" smtClean="0"/>
              <a:t>hoa</a:t>
            </a:r>
            <a:r>
              <a:rPr lang="en-US" dirty="0" smtClean="0"/>
              <a:t> </a:t>
            </a:r>
            <a:r>
              <a:rPr lang="en-US" dirty="0" err="1" smtClean="0"/>
              <a:t>của</a:t>
            </a:r>
            <a:r>
              <a:rPr lang="en-US" dirty="0" smtClean="0"/>
              <a:t> </a:t>
            </a:r>
            <a:r>
              <a:rPr lang="en-US" dirty="0" err="1" smtClean="0"/>
              <a:t>trường</a:t>
            </a:r>
            <a:endParaRPr lang="en-US" dirty="0" smtClean="0"/>
          </a:p>
          <a:p>
            <a:r>
              <a:rPr lang="en-US" dirty="0" err="1" smtClean="0"/>
              <a:t>Khoa</a:t>
            </a:r>
            <a:r>
              <a:rPr lang="en-US" dirty="0" smtClean="0"/>
              <a:t> </a:t>
            </a:r>
            <a:r>
              <a:rPr lang="en-US" dirty="0" err="1" smtClean="0"/>
              <a:t>đào</a:t>
            </a:r>
            <a:r>
              <a:rPr lang="en-US" dirty="0" smtClean="0"/>
              <a:t> </a:t>
            </a:r>
            <a:r>
              <a:rPr lang="en-US" dirty="0" err="1" smtClean="0"/>
              <a:t>tạo</a:t>
            </a:r>
            <a:r>
              <a:rPr lang="en-US" dirty="0" smtClean="0"/>
              <a:t> </a:t>
            </a:r>
            <a:r>
              <a:rPr lang="en-US" b="1" dirty="0" err="1" smtClean="0"/>
              <a:t>Cử</a:t>
            </a:r>
            <a:r>
              <a:rPr lang="en-US" b="1" dirty="0" smtClean="0"/>
              <a:t> </a:t>
            </a:r>
            <a:r>
              <a:rPr lang="en-US" b="1" dirty="0" err="1" smtClean="0"/>
              <a:t>nhân</a:t>
            </a:r>
            <a:r>
              <a:rPr lang="en-US" b="1" dirty="0" smtClean="0"/>
              <a:t> </a:t>
            </a:r>
            <a:r>
              <a:rPr lang="en-US" b="1" dirty="0" err="1" smtClean="0"/>
              <a:t>ngành</a:t>
            </a:r>
            <a:r>
              <a:rPr lang="en-US" b="1" dirty="0" smtClean="0"/>
              <a:t> </a:t>
            </a:r>
            <a:r>
              <a:rPr lang="en-US" b="1" dirty="0" err="1" smtClean="0"/>
              <a:t>Khoa</a:t>
            </a:r>
            <a:r>
              <a:rPr lang="en-US" b="1" dirty="0" smtClean="0"/>
              <a:t> </a:t>
            </a:r>
            <a:r>
              <a:rPr lang="en-US" b="1" dirty="0" err="1" smtClean="0"/>
              <a:t>học</a:t>
            </a:r>
            <a:r>
              <a:rPr lang="en-US" b="1" dirty="0" smtClean="0"/>
              <a:t> </a:t>
            </a:r>
            <a:r>
              <a:rPr lang="en-US" b="1" dirty="0" err="1" smtClean="0"/>
              <a:t>máy</a:t>
            </a:r>
            <a:r>
              <a:rPr lang="en-US" b="1" dirty="0" smtClean="0"/>
              <a:t> </a:t>
            </a:r>
            <a:r>
              <a:rPr lang="en-US" b="1" dirty="0" err="1" smtClean="0"/>
              <a:t>tính</a:t>
            </a:r>
            <a:endParaRPr lang="en-US" b="1" dirty="0" smtClean="0"/>
          </a:p>
          <a:p>
            <a:r>
              <a:rPr lang="en-US" dirty="0" err="1" smtClean="0"/>
              <a:t>Thời</a:t>
            </a:r>
            <a:r>
              <a:rPr lang="en-US" dirty="0" smtClean="0"/>
              <a:t> </a:t>
            </a:r>
            <a:r>
              <a:rPr lang="en-US" dirty="0" err="1" smtClean="0"/>
              <a:t>gian</a:t>
            </a:r>
            <a:r>
              <a:rPr lang="en-US" dirty="0" smtClean="0"/>
              <a:t> </a:t>
            </a:r>
            <a:r>
              <a:rPr lang="en-US" dirty="0" err="1" smtClean="0"/>
              <a:t>đào</a:t>
            </a:r>
            <a:r>
              <a:rPr lang="en-US" dirty="0" smtClean="0"/>
              <a:t> </a:t>
            </a:r>
            <a:r>
              <a:rPr lang="en-US" dirty="0" err="1" smtClean="0"/>
              <a:t>tạo</a:t>
            </a:r>
            <a:r>
              <a:rPr lang="en-US" dirty="0" smtClean="0"/>
              <a:t> 04 </a:t>
            </a:r>
            <a:r>
              <a:rPr lang="en-US" dirty="0" err="1" smtClean="0"/>
              <a:t>năm</a:t>
            </a:r>
            <a:r>
              <a:rPr lang="en-US" dirty="0" smtClean="0"/>
              <a:t> – 08 </a:t>
            </a:r>
            <a:r>
              <a:rPr lang="en-US" dirty="0" err="1" smtClean="0"/>
              <a:t>học</a:t>
            </a:r>
            <a:r>
              <a:rPr lang="en-US" dirty="0" smtClean="0"/>
              <a:t> </a:t>
            </a:r>
            <a:r>
              <a:rPr lang="en-US" dirty="0" err="1" smtClean="0"/>
              <a:t>kỳ</a:t>
            </a:r>
            <a:endParaRPr lang="en-US" dirty="0" smtClean="0"/>
          </a:p>
          <a:p>
            <a:r>
              <a:rPr lang="en-US" dirty="0" smtClean="0"/>
              <a:t>Website: cs.uit.edu.vn</a:t>
            </a:r>
          </a:p>
          <a:p>
            <a:r>
              <a:rPr lang="en-US" dirty="0" err="1" smtClean="0"/>
              <a:t>Văn</a:t>
            </a:r>
            <a:r>
              <a:rPr lang="en-US" dirty="0" smtClean="0"/>
              <a:t> </a:t>
            </a:r>
            <a:r>
              <a:rPr lang="en-US" dirty="0" err="1" smtClean="0"/>
              <a:t>phòng</a:t>
            </a:r>
            <a:r>
              <a:rPr lang="en-US" dirty="0" smtClean="0"/>
              <a:t> </a:t>
            </a:r>
            <a:r>
              <a:rPr lang="en-US" dirty="0" err="1" smtClean="0"/>
              <a:t>Khoa</a:t>
            </a:r>
            <a:r>
              <a:rPr lang="en-US" dirty="0" smtClean="0"/>
              <a:t>: </a:t>
            </a:r>
            <a:r>
              <a:rPr lang="en-US" dirty="0" err="1" smtClean="0"/>
              <a:t>Phòng</a:t>
            </a:r>
            <a:r>
              <a:rPr lang="en-US" dirty="0" smtClean="0"/>
              <a:t> A311, A313</a:t>
            </a:r>
            <a:endParaRPr lang="en-US" dirty="0"/>
          </a:p>
        </p:txBody>
      </p:sp>
      <p:sp>
        <p:nvSpPr>
          <p:cNvPr id="4" name="Slide Number Placeholder 3"/>
          <p:cNvSpPr>
            <a:spLocks noGrp="1"/>
          </p:cNvSpPr>
          <p:nvPr>
            <p:ph type="sldNum" sz="quarter" idx="12"/>
          </p:nvPr>
        </p:nvSpPr>
        <p:spPr/>
        <p:txBody>
          <a:bodyPr/>
          <a:lstStyle/>
          <a:p>
            <a:pPr>
              <a:defRPr/>
            </a:pPr>
            <a:fld id="{28CADBC3-8EEE-4D3F-9555-1FABD0D8AA96}" type="slidenum">
              <a:rPr lang="en-US" smtClean="0"/>
              <a:pPr>
                <a:defRPr/>
              </a:pPr>
              <a:t>3</a:t>
            </a:fld>
            <a:endParaRPr lang="en-US"/>
          </a:p>
        </p:txBody>
      </p:sp>
      <p:pic>
        <p:nvPicPr>
          <p:cNvPr id="24578" name="Picture 2" descr="D:\Dung Document\06_Ca nhan\Pictue\Suutam\C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8200"/>
            <a:ext cx="9144000" cy="18161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376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a:t>1. </a:t>
            </a:r>
            <a:r>
              <a:rPr lang="en-US" dirty="0" err="1"/>
              <a:t>Tổng</a:t>
            </a:r>
            <a:r>
              <a:rPr lang="en-US" dirty="0"/>
              <a:t> </a:t>
            </a:r>
            <a:r>
              <a:rPr lang="en-US" dirty="0" err="1"/>
              <a:t>quan</a:t>
            </a:r>
            <a:endParaRPr lang="en-US" dirty="0"/>
          </a:p>
        </p:txBody>
      </p:sp>
      <p:sp>
        <p:nvSpPr>
          <p:cNvPr id="3" name="Content Placeholder 2"/>
          <p:cNvSpPr>
            <a:spLocks noGrp="1"/>
          </p:cNvSpPr>
          <p:nvPr>
            <p:ph idx="1"/>
          </p:nvPr>
        </p:nvSpPr>
        <p:spPr>
          <a:xfrm>
            <a:off x="457200" y="1371600"/>
            <a:ext cx="8458200" cy="4876800"/>
          </a:xfrm>
        </p:spPr>
        <p:txBody>
          <a:bodyPr>
            <a:normAutofit/>
          </a:bodyPr>
          <a:lstStyle/>
          <a:p>
            <a:pPr>
              <a:lnSpc>
                <a:spcPct val="120000"/>
              </a:lnSpc>
              <a:spcAft>
                <a:spcPts val="600"/>
              </a:spcAft>
              <a:defRPr/>
            </a:pPr>
            <a:r>
              <a:rPr lang="en-US" b="1" dirty="0" smtClean="0"/>
              <a:t>Ban </a:t>
            </a:r>
            <a:r>
              <a:rPr lang="en-US" b="1" dirty="0" err="1" smtClean="0"/>
              <a:t>chủ</a:t>
            </a:r>
            <a:r>
              <a:rPr lang="en-US" b="1" dirty="0" smtClean="0"/>
              <a:t> </a:t>
            </a:r>
            <a:r>
              <a:rPr lang="en-US" b="1" dirty="0" err="1" smtClean="0"/>
              <a:t>nhiệm</a:t>
            </a:r>
            <a:r>
              <a:rPr lang="en-US" b="1" dirty="0" smtClean="0"/>
              <a:t> </a:t>
            </a:r>
            <a:r>
              <a:rPr lang="en-US" b="1" dirty="0" err="1" smtClean="0"/>
              <a:t>Khoa</a:t>
            </a:r>
            <a:r>
              <a:rPr lang="en-US" b="1" dirty="0" smtClean="0"/>
              <a:t>:</a:t>
            </a:r>
          </a:p>
          <a:p>
            <a:pPr lvl="1">
              <a:lnSpc>
                <a:spcPct val="120000"/>
              </a:lnSpc>
              <a:spcAft>
                <a:spcPts val="600"/>
              </a:spcAft>
              <a:defRPr/>
            </a:pPr>
            <a:r>
              <a:rPr lang="en-US" b="1" dirty="0" err="1" smtClean="0"/>
              <a:t>Trưởng</a:t>
            </a:r>
            <a:r>
              <a:rPr lang="en-US" b="1" dirty="0" smtClean="0"/>
              <a:t> </a:t>
            </a:r>
            <a:r>
              <a:rPr lang="en-US" b="1" dirty="0" err="1" smtClean="0"/>
              <a:t>Khoa</a:t>
            </a:r>
            <a:r>
              <a:rPr lang="en-US" dirty="0" smtClean="0"/>
              <a:t>:  PGS.TS. </a:t>
            </a:r>
            <a:r>
              <a:rPr lang="en-US" dirty="0" err="1" smtClean="0"/>
              <a:t>Đỗ</a:t>
            </a:r>
            <a:r>
              <a:rPr lang="en-US" dirty="0" smtClean="0"/>
              <a:t> </a:t>
            </a:r>
            <a:r>
              <a:rPr lang="en-US" dirty="0" err="1" smtClean="0"/>
              <a:t>Văn</a:t>
            </a:r>
            <a:r>
              <a:rPr lang="en-US" dirty="0" smtClean="0"/>
              <a:t> </a:t>
            </a:r>
            <a:r>
              <a:rPr lang="en-US" dirty="0" err="1" smtClean="0"/>
              <a:t>Nhơn</a:t>
            </a:r>
            <a:endParaRPr lang="en-US" dirty="0" smtClean="0"/>
          </a:p>
          <a:p>
            <a:pPr lvl="1">
              <a:lnSpc>
                <a:spcPct val="120000"/>
              </a:lnSpc>
              <a:spcAft>
                <a:spcPts val="600"/>
              </a:spcAft>
              <a:defRPr/>
            </a:pPr>
            <a:r>
              <a:rPr lang="en-US" b="1" dirty="0" err="1" smtClean="0"/>
              <a:t>Phó</a:t>
            </a:r>
            <a:r>
              <a:rPr lang="en-US" b="1" dirty="0" smtClean="0"/>
              <a:t> </a:t>
            </a:r>
            <a:r>
              <a:rPr lang="en-US" b="1" dirty="0" err="1" smtClean="0"/>
              <a:t>Khoa</a:t>
            </a:r>
            <a:r>
              <a:rPr lang="en-US" dirty="0" smtClean="0"/>
              <a:t>:  </a:t>
            </a:r>
            <a:r>
              <a:rPr lang="en-US" dirty="0" err="1" smtClean="0"/>
              <a:t>ThS</a:t>
            </a:r>
            <a:r>
              <a:rPr lang="en-US" dirty="0" smtClean="0"/>
              <a:t>. Mai </a:t>
            </a:r>
            <a:r>
              <a:rPr lang="en-US" dirty="0" err="1" smtClean="0"/>
              <a:t>Tiến</a:t>
            </a:r>
            <a:r>
              <a:rPr lang="en-US" dirty="0" smtClean="0"/>
              <a:t> </a:t>
            </a:r>
            <a:r>
              <a:rPr lang="en-US" dirty="0" err="1" smtClean="0"/>
              <a:t>Dũng</a:t>
            </a:r>
            <a:endParaRPr lang="en-US" dirty="0" smtClean="0"/>
          </a:p>
          <a:p>
            <a:pPr lvl="1">
              <a:lnSpc>
                <a:spcPct val="120000"/>
              </a:lnSpc>
              <a:spcAft>
                <a:spcPts val="600"/>
              </a:spcAft>
              <a:defRPr/>
            </a:pPr>
            <a:r>
              <a:rPr lang="en-US" b="1" dirty="0" err="1"/>
              <a:t>Giáo</a:t>
            </a:r>
            <a:r>
              <a:rPr lang="en-US" b="1" dirty="0"/>
              <a:t> </a:t>
            </a:r>
            <a:r>
              <a:rPr lang="en-US" b="1" dirty="0" err="1"/>
              <a:t>vụ</a:t>
            </a:r>
            <a:r>
              <a:rPr lang="en-US" b="1" dirty="0"/>
              <a:t> </a:t>
            </a:r>
            <a:r>
              <a:rPr lang="en-US" b="1" dirty="0" err="1"/>
              <a:t>Khoa</a:t>
            </a:r>
            <a:r>
              <a:rPr lang="en-US" b="1" dirty="0"/>
              <a:t>: </a:t>
            </a:r>
            <a:r>
              <a:rPr lang="en-US" dirty="0" err="1"/>
              <a:t>Ngô</a:t>
            </a:r>
            <a:r>
              <a:rPr lang="en-US" dirty="0"/>
              <a:t> </a:t>
            </a:r>
            <a:r>
              <a:rPr lang="en-US" dirty="0" err="1"/>
              <a:t>Tuấn</a:t>
            </a:r>
            <a:r>
              <a:rPr lang="en-US" dirty="0"/>
              <a:t> </a:t>
            </a:r>
            <a:r>
              <a:rPr lang="en-US" dirty="0" err="1"/>
              <a:t>Kiệt</a:t>
            </a:r>
            <a:endParaRPr lang="en-US" dirty="0"/>
          </a:p>
          <a:p>
            <a:pPr lvl="1">
              <a:lnSpc>
                <a:spcPct val="120000"/>
              </a:lnSpc>
              <a:spcAft>
                <a:spcPts val="600"/>
              </a:spcAft>
              <a:defRPr/>
            </a:pPr>
            <a:r>
              <a:rPr lang="en-US" b="1" dirty="0" err="1"/>
              <a:t>Thư</a:t>
            </a:r>
            <a:r>
              <a:rPr lang="en-US" b="1" dirty="0"/>
              <a:t> </a:t>
            </a:r>
            <a:r>
              <a:rPr lang="en-US" b="1" dirty="0" err="1"/>
              <a:t>ký</a:t>
            </a:r>
            <a:r>
              <a:rPr lang="en-US" b="1" dirty="0"/>
              <a:t> </a:t>
            </a:r>
            <a:r>
              <a:rPr lang="en-US" b="1" dirty="0" err="1"/>
              <a:t>Khoa</a:t>
            </a:r>
            <a:r>
              <a:rPr lang="en-US" b="1" dirty="0"/>
              <a:t>: </a:t>
            </a:r>
            <a:r>
              <a:rPr lang="en-US" dirty="0" err="1"/>
              <a:t>Phạm</a:t>
            </a:r>
            <a:r>
              <a:rPr lang="en-US" dirty="0"/>
              <a:t> </a:t>
            </a:r>
            <a:r>
              <a:rPr lang="en-US" dirty="0" err="1"/>
              <a:t>Thị</a:t>
            </a:r>
            <a:r>
              <a:rPr lang="en-US" dirty="0"/>
              <a:t> </a:t>
            </a:r>
            <a:r>
              <a:rPr lang="en-US" dirty="0" err="1"/>
              <a:t>Thanh</a:t>
            </a:r>
            <a:r>
              <a:rPr lang="en-US" dirty="0"/>
              <a:t> </a:t>
            </a:r>
            <a:r>
              <a:rPr lang="en-US" dirty="0" err="1"/>
              <a:t>Uyên</a:t>
            </a:r>
            <a:endParaRPr lang="en-US" dirty="0"/>
          </a:p>
          <a:p>
            <a:pPr lvl="1">
              <a:lnSpc>
                <a:spcPct val="120000"/>
              </a:lnSpc>
              <a:spcAft>
                <a:spcPts val="600"/>
              </a:spcAft>
              <a:defRPr/>
            </a:pPr>
            <a:endParaRPr lang="en-US" dirty="0" smtClean="0"/>
          </a:p>
          <a:p>
            <a:pPr marL="0" indent="0">
              <a:lnSpc>
                <a:spcPct val="120000"/>
              </a:lnSpc>
              <a:spcAft>
                <a:spcPts val="600"/>
              </a:spcAft>
              <a:buFont typeface="Wingdings" pitchFamily="2" charset="2"/>
              <a:buNone/>
              <a:defRPr/>
            </a:pPr>
            <a:endParaRPr lang="en-US" dirty="0" smtClean="0">
              <a:solidFill>
                <a:srgbClr val="00009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0" y="1371600"/>
            <a:ext cx="8001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520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Tổng</a:t>
            </a:r>
            <a:r>
              <a:rPr lang="en-US" dirty="0"/>
              <a:t> </a:t>
            </a:r>
            <a:r>
              <a:rPr lang="en-US" dirty="0" err="1"/>
              <a:t>quan</a:t>
            </a:r>
            <a:endParaRPr lang="en-US" dirty="0"/>
          </a:p>
        </p:txBody>
      </p:sp>
      <p:sp>
        <p:nvSpPr>
          <p:cNvPr id="3" name="Content Placeholder 2"/>
          <p:cNvSpPr>
            <a:spLocks noGrp="1"/>
          </p:cNvSpPr>
          <p:nvPr>
            <p:ph idx="1"/>
          </p:nvPr>
        </p:nvSpPr>
        <p:spPr/>
        <p:txBody>
          <a:bodyPr>
            <a:normAutofit fontScale="92500" lnSpcReduction="10000"/>
          </a:bodyPr>
          <a:lstStyle/>
          <a:p>
            <a:pPr algn="just">
              <a:defRPr/>
            </a:pPr>
            <a:r>
              <a:rPr lang="en-US" b="1" dirty="0" err="1"/>
              <a:t>Đội</a:t>
            </a:r>
            <a:r>
              <a:rPr lang="en-US" b="1" dirty="0"/>
              <a:t> </a:t>
            </a:r>
            <a:r>
              <a:rPr lang="en-US" b="1" dirty="0" err="1"/>
              <a:t>ngũ</a:t>
            </a:r>
            <a:r>
              <a:rPr lang="en-US" b="1" dirty="0"/>
              <a:t> </a:t>
            </a:r>
            <a:r>
              <a:rPr lang="en-US" b="1" dirty="0" err="1"/>
              <a:t>cán</a:t>
            </a:r>
            <a:r>
              <a:rPr lang="en-US" b="1" dirty="0"/>
              <a:t> </a:t>
            </a:r>
            <a:r>
              <a:rPr lang="en-US" b="1" dirty="0" err="1"/>
              <a:t>bộ</a:t>
            </a:r>
            <a:r>
              <a:rPr lang="en-US" b="1" dirty="0"/>
              <a:t> </a:t>
            </a:r>
            <a:r>
              <a:rPr lang="en-US" b="1" dirty="0" err="1"/>
              <a:t>giảng</a:t>
            </a:r>
            <a:r>
              <a:rPr lang="en-US" b="1" dirty="0"/>
              <a:t> </a:t>
            </a:r>
            <a:r>
              <a:rPr lang="en-US" b="1" dirty="0" err="1"/>
              <a:t>dạy</a:t>
            </a:r>
            <a:r>
              <a:rPr lang="en-US" b="1" dirty="0"/>
              <a:t> </a:t>
            </a:r>
            <a:r>
              <a:rPr lang="en-US" b="1" dirty="0" err="1"/>
              <a:t>chính</a:t>
            </a:r>
            <a:r>
              <a:rPr lang="en-US" b="1" dirty="0"/>
              <a:t> </a:t>
            </a:r>
            <a:r>
              <a:rPr lang="en-US" b="1" dirty="0" err="1"/>
              <a:t>tại</a:t>
            </a:r>
            <a:r>
              <a:rPr lang="en-US" b="1" dirty="0"/>
              <a:t> </a:t>
            </a:r>
            <a:r>
              <a:rPr lang="en-US" b="1" dirty="0" err="1"/>
              <a:t>khoa</a:t>
            </a:r>
            <a:r>
              <a:rPr lang="en-US" dirty="0"/>
              <a:t>:</a:t>
            </a:r>
          </a:p>
          <a:p>
            <a:pPr marL="0" indent="0">
              <a:buFont typeface="Wingdings" pitchFamily="2" charset="2"/>
              <a:buNone/>
              <a:defRPr/>
            </a:pPr>
            <a:r>
              <a:rPr lang="en-US" dirty="0"/>
              <a:t>	01 </a:t>
            </a:r>
            <a:r>
              <a:rPr lang="en-US" dirty="0" err="1"/>
              <a:t>Phó</a:t>
            </a:r>
            <a:r>
              <a:rPr lang="en-US" dirty="0"/>
              <a:t> </a:t>
            </a:r>
            <a:r>
              <a:rPr lang="en-US" dirty="0" err="1"/>
              <a:t>giáo</a:t>
            </a:r>
            <a:r>
              <a:rPr lang="en-US" dirty="0"/>
              <a:t> </a:t>
            </a:r>
            <a:r>
              <a:rPr lang="en-US" dirty="0" err="1"/>
              <a:t>sư</a:t>
            </a:r>
            <a:r>
              <a:rPr lang="en-US" dirty="0"/>
              <a:t> </a:t>
            </a:r>
            <a:r>
              <a:rPr lang="en-US" dirty="0" err="1"/>
              <a:t>Tiến</a:t>
            </a:r>
            <a:r>
              <a:rPr lang="en-US" dirty="0"/>
              <a:t> </a:t>
            </a:r>
            <a:r>
              <a:rPr lang="en-US" dirty="0" err="1"/>
              <a:t>sĩ</a:t>
            </a:r>
            <a:endParaRPr lang="en-US" dirty="0"/>
          </a:p>
          <a:p>
            <a:pPr marL="0" indent="0">
              <a:buFont typeface="Wingdings" pitchFamily="2" charset="2"/>
              <a:buNone/>
              <a:defRPr/>
            </a:pPr>
            <a:r>
              <a:rPr lang="en-US" dirty="0"/>
              <a:t>	03 </a:t>
            </a:r>
            <a:r>
              <a:rPr lang="en-US" dirty="0" err="1"/>
              <a:t>Tiến</a:t>
            </a:r>
            <a:r>
              <a:rPr lang="en-US" dirty="0"/>
              <a:t> </a:t>
            </a:r>
            <a:r>
              <a:rPr lang="en-US" dirty="0" err="1"/>
              <a:t>sĩ</a:t>
            </a:r>
            <a:endParaRPr lang="en-US" dirty="0"/>
          </a:p>
          <a:p>
            <a:pPr marL="0" indent="0">
              <a:buFont typeface="Wingdings" pitchFamily="2" charset="2"/>
              <a:buNone/>
              <a:defRPr/>
            </a:pPr>
            <a:r>
              <a:rPr lang="en-US" dirty="0"/>
              <a:t>	10 </a:t>
            </a:r>
            <a:r>
              <a:rPr lang="en-US" dirty="0" err="1"/>
              <a:t>Thạc</a:t>
            </a:r>
            <a:r>
              <a:rPr lang="en-US" dirty="0"/>
              <a:t> </a:t>
            </a:r>
            <a:r>
              <a:rPr lang="en-US" dirty="0" err="1"/>
              <a:t>sĩ</a:t>
            </a:r>
            <a:endParaRPr lang="en-US" dirty="0"/>
          </a:p>
          <a:p>
            <a:pPr marL="0" indent="0">
              <a:buFont typeface="Wingdings" pitchFamily="2" charset="2"/>
              <a:buNone/>
              <a:defRPr/>
            </a:pPr>
            <a:r>
              <a:rPr lang="en-US" dirty="0"/>
              <a:t>	</a:t>
            </a:r>
            <a:r>
              <a:rPr lang="en-US" dirty="0" smtClean="0"/>
              <a:t>10 </a:t>
            </a:r>
            <a:r>
              <a:rPr lang="en-US" dirty="0" err="1"/>
              <a:t>Trợ</a:t>
            </a:r>
            <a:r>
              <a:rPr lang="en-US" dirty="0"/>
              <a:t> </a:t>
            </a:r>
            <a:r>
              <a:rPr lang="en-US" dirty="0" err="1"/>
              <a:t>giảng</a:t>
            </a:r>
            <a:r>
              <a:rPr lang="en-US" dirty="0"/>
              <a:t> </a:t>
            </a:r>
            <a:r>
              <a:rPr lang="en-US" dirty="0" err="1"/>
              <a:t>đang</a:t>
            </a:r>
            <a:r>
              <a:rPr lang="en-US" dirty="0"/>
              <a:t> </a:t>
            </a:r>
            <a:r>
              <a:rPr lang="en-US" dirty="0" err="1"/>
              <a:t>học</a:t>
            </a:r>
            <a:r>
              <a:rPr lang="en-US" dirty="0"/>
              <a:t> </a:t>
            </a:r>
            <a:r>
              <a:rPr lang="en-US" dirty="0" err="1"/>
              <a:t>cao</a:t>
            </a:r>
            <a:r>
              <a:rPr lang="en-US" dirty="0"/>
              <a:t> </a:t>
            </a:r>
            <a:r>
              <a:rPr lang="en-US" dirty="0" err="1" smtClean="0"/>
              <a:t>học</a:t>
            </a:r>
            <a:endParaRPr lang="en-US" dirty="0" smtClean="0"/>
          </a:p>
          <a:p>
            <a:pPr marL="0" indent="0">
              <a:buFont typeface="Wingdings" pitchFamily="2" charset="2"/>
              <a:buNone/>
              <a:defRPr/>
            </a:pPr>
            <a:endParaRPr lang="en-US" dirty="0"/>
          </a:p>
          <a:p>
            <a:pPr algn="just">
              <a:defRPr/>
            </a:pPr>
            <a:r>
              <a:rPr lang="en-US" b="1" dirty="0" err="1"/>
              <a:t>Đội</a:t>
            </a:r>
            <a:r>
              <a:rPr lang="en-US" b="1" dirty="0"/>
              <a:t> </a:t>
            </a:r>
            <a:r>
              <a:rPr lang="en-US" b="1" dirty="0" err="1"/>
              <a:t>ngũ</a:t>
            </a:r>
            <a:r>
              <a:rPr lang="en-US" b="1" dirty="0"/>
              <a:t> </a:t>
            </a:r>
            <a:r>
              <a:rPr lang="en-US" b="1" dirty="0" err="1"/>
              <a:t>tham</a:t>
            </a:r>
            <a:r>
              <a:rPr lang="en-US" b="1" dirty="0"/>
              <a:t> </a:t>
            </a:r>
            <a:r>
              <a:rPr lang="en-US" b="1" dirty="0" err="1"/>
              <a:t>gia</a:t>
            </a:r>
            <a:r>
              <a:rPr lang="en-US" b="1" dirty="0"/>
              <a:t> </a:t>
            </a:r>
            <a:r>
              <a:rPr lang="en-US" b="1" dirty="0" err="1"/>
              <a:t>giảng</a:t>
            </a:r>
            <a:r>
              <a:rPr lang="en-US" b="1" dirty="0"/>
              <a:t> </a:t>
            </a:r>
            <a:r>
              <a:rPr lang="en-US" b="1" dirty="0" err="1"/>
              <a:t>dạy</a:t>
            </a:r>
            <a:r>
              <a:rPr lang="en-US" b="1" dirty="0"/>
              <a:t> </a:t>
            </a:r>
            <a:r>
              <a:rPr lang="en-US" b="1" dirty="0" err="1"/>
              <a:t>và</a:t>
            </a:r>
            <a:r>
              <a:rPr lang="en-US" b="1" dirty="0"/>
              <a:t> </a:t>
            </a:r>
            <a:r>
              <a:rPr lang="en-US" b="1" dirty="0" err="1"/>
              <a:t>cộng</a:t>
            </a:r>
            <a:r>
              <a:rPr lang="en-US" b="1" dirty="0"/>
              <a:t> </a:t>
            </a:r>
            <a:r>
              <a:rPr lang="en-US" b="1" dirty="0" err="1"/>
              <a:t>tác</a:t>
            </a:r>
            <a:r>
              <a:rPr lang="en-US" dirty="0"/>
              <a:t>:</a:t>
            </a:r>
          </a:p>
          <a:p>
            <a:pPr marL="0" indent="0">
              <a:buFont typeface="Wingdings" pitchFamily="2" charset="2"/>
              <a:buNone/>
              <a:defRPr/>
            </a:pPr>
            <a:r>
              <a:rPr lang="en-US" dirty="0"/>
              <a:t>	01 </a:t>
            </a:r>
            <a:r>
              <a:rPr lang="en-US" dirty="0" err="1"/>
              <a:t>Giáo</a:t>
            </a:r>
            <a:r>
              <a:rPr lang="en-US" dirty="0"/>
              <a:t> </a:t>
            </a:r>
            <a:r>
              <a:rPr lang="en-US" dirty="0" err="1"/>
              <a:t>sư</a:t>
            </a:r>
            <a:r>
              <a:rPr lang="en-US" dirty="0"/>
              <a:t> </a:t>
            </a:r>
            <a:r>
              <a:rPr lang="en-US" dirty="0" err="1"/>
              <a:t>Tiến</a:t>
            </a:r>
            <a:r>
              <a:rPr lang="en-US" dirty="0"/>
              <a:t> </a:t>
            </a:r>
            <a:r>
              <a:rPr lang="en-US" dirty="0" err="1"/>
              <a:t>sĩ</a:t>
            </a:r>
            <a:endParaRPr lang="en-US" dirty="0"/>
          </a:p>
          <a:p>
            <a:pPr marL="0" indent="0">
              <a:buFont typeface="Wingdings" pitchFamily="2" charset="2"/>
              <a:buNone/>
              <a:defRPr/>
            </a:pPr>
            <a:r>
              <a:rPr lang="en-US" dirty="0"/>
              <a:t>	02  </a:t>
            </a:r>
            <a:r>
              <a:rPr lang="en-US" dirty="0" err="1"/>
              <a:t>Phó</a:t>
            </a:r>
            <a:r>
              <a:rPr lang="en-US" dirty="0"/>
              <a:t> </a:t>
            </a:r>
            <a:r>
              <a:rPr lang="en-US" dirty="0" err="1"/>
              <a:t>giáo</a:t>
            </a:r>
            <a:r>
              <a:rPr lang="en-US" dirty="0"/>
              <a:t> </a:t>
            </a:r>
            <a:r>
              <a:rPr lang="en-US" dirty="0" err="1"/>
              <a:t>Tiến</a:t>
            </a:r>
            <a:r>
              <a:rPr lang="en-US" dirty="0"/>
              <a:t> </a:t>
            </a:r>
            <a:r>
              <a:rPr lang="en-US" dirty="0" err="1"/>
              <a:t>sĩ</a:t>
            </a:r>
            <a:endParaRPr lang="en-US" dirty="0"/>
          </a:p>
          <a:p>
            <a:pPr marL="0" indent="0">
              <a:buFont typeface="Wingdings" pitchFamily="2" charset="2"/>
              <a:buNone/>
              <a:defRPr/>
            </a:pPr>
            <a:r>
              <a:rPr lang="en-US" dirty="0"/>
              <a:t>	06 </a:t>
            </a:r>
            <a:r>
              <a:rPr lang="en-US" dirty="0" err="1"/>
              <a:t>Tiến</a:t>
            </a:r>
            <a:r>
              <a:rPr lang="en-US" dirty="0"/>
              <a:t> </a:t>
            </a:r>
            <a:r>
              <a:rPr lang="en-US" dirty="0" err="1"/>
              <a:t>sĩ</a:t>
            </a:r>
            <a:endParaRPr lang="en-US" dirty="0"/>
          </a:p>
          <a:p>
            <a:pPr marL="0" indent="0">
              <a:buFont typeface="Wingdings" pitchFamily="2" charset="2"/>
              <a:buNone/>
              <a:defRPr/>
            </a:pPr>
            <a:endParaRPr lang="en-US" dirty="0"/>
          </a:p>
          <a:p>
            <a:endParaRPr lang="en-US" dirty="0"/>
          </a:p>
        </p:txBody>
      </p:sp>
    </p:spTree>
    <p:extLst>
      <p:ext uri="{BB962C8B-B14F-4D97-AF65-F5344CB8AC3E}">
        <p14:creationId xmlns:p14="http://schemas.microsoft.com/office/powerpoint/2010/main" val="2672074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vi-VN" dirty="0" smtClean="0"/>
              <a:t>Mục </a:t>
            </a:r>
            <a:r>
              <a:rPr lang="vi-VN" dirty="0"/>
              <a:t>tiêu đào </a:t>
            </a:r>
            <a:r>
              <a:rPr lang="vi-VN" dirty="0" smtClean="0"/>
              <a:t>tạo</a:t>
            </a:r>
            <a:endParaRPr lang="en-US" dirty="0"/>
          </a:p>
        </p:txBody>
      </p:sp>
      <p:sp>
        <p:nvSpPr>
          <p:cNvPr id="3" name="Content Placeholder 2"/>
          <p:cNvSpPr>
            <a:spLocks noGrp="1"/>
          </p:cNvSpPr>
          <p:nvPr>
            <p:ph idx="1"/>
          </p:nvPr>
        </p:nvSpPr>
        <p:spPr/>
        <p:txBody>
          <a:bodyPr>
            <a:noAutofit/>
          </a:bodyPr>
          <a:lstStyle/>
          <a:p>
            <a:pPr algn="just"/>
            <a:r>
              <a:rPr lang="en-US" dirty="0"/>
              <a:t>Đ</a:t>
            </a:r>
            <a:r>
              <a:rPr lang="vi-VN" dirty="0"/>
              <a:t>ào tạo nguồn nhân lực công nghệ thông tin chất lượng cao</a:t>
            </a:r>
            <a:r>
              <a:rPr lang="en-US" dirty="0"/>
              <a:t> </a:t>
            </a:r>
            <a:r>
              <a:rPr lang="vi-VN" dirty="0"/>
              <a:t>đạt trình độ khu vực và quốc tế, đáp ứng nhu cầu xây dựng nguồn nhân lực ngành công nghiệp công nghệ thông tin trong cả nước</a:t>
            </a:r>
            <a:r>
              <a:rPr lang="en-US" dirty="0"/>
              <a:t>.</a:t>
            </a:r>
          </a:p>
          <a:p>
            <a:pPr algn="just"/>
            <a:r>
              <a:rPr lang="vi-VN" dirty="0"/>
              <a:t>Sinh viên tốt nghiệp ngành Khoa học máy tính có thể làm việc ở các phạm vi và lĩnh vực khác nhau như</a:t>
            </a:r>
            <a:r>
              <a:rPr lang="en-US" dirty="0"/>
              <a:t> </a:t>
            </a:r>
            <a:r>
              <a:rPr lang="vi-VN" dirty="0"/>
              <a:t>các cơ quan, công ty, trường học</a:t>
            </a:r>
            <a:r>
              <a:rPr lang="en-US" dirty="0"/>
              <a:t>, </a:t>
            </a:r>
            <a:r>
              <a:rPr lang="en-US" dirty="0" err="1"/>
              <a:t>v.v</a:t>
            </a:r>
            <a:r>
              <a:rPr lang="en-US" dirty="0"/>
              <a:t>…</a:t>
            </a:r>
          </a:p>
        </p:txBody>
      </p:sp>
      <p:pic>
        <p:nvPicPr>
          <p:cNvPr id="25603" name="Picture 3" descr="D:\Dung Document\06_Ca nhan\Pictue\Suutam\xml_b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29200"/>
            <a:ext cx="9144000" cy="1371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1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t>
            </a:r>
            <a:r>
              <a:rPr lang="vi-VN" dirty="0" smtClean="0"/>
              <a:t>Vị </a:t>
            </a:r>
            <a:r>
              <a:rPr lang="vi-VN" dirty="0"/>
              <a:t>trí và khả năng làm việc sau tốt </a:t>
            </a:r>
            <a:r>
              <a:rPr lang="vi-VN" dirty="0" smtClean="0"/>
              <a:t>nghiệp</a:t>
            </a:r>
            <a:r>
              <a:rPr lang="en-US" dirty="0" smtClean="0"/>
              <a:t> (1/2)</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vi-VN" dirty="0" smtClean="0"/>
              <a:t>Sinh </a:t>
            </a:r>
            <a:r>
              <a:rPr lang="vi-VN" dirty="0"/>
              <a:t>viên tốt nghiệp ngành </a:t>
            </a:r>
            <a:r>
              <a:rPr lang="en-US" dirty="0" smtClean="0"/>
              <a:t>KHMT </a:t>
            </a:r>
            <a:r>
              <a:rPr lang="vi-VN" dirty="0" smtClean="0"/>
              <a:t>có </a:t>
            </a:r>
            <a:r>
              <a:rPr lang="vi-VN" dirty="0"/>
              <a:t>thể làm việc ở các phạm vi và lĩnh vực khác nhau như:</a:t>
            </a:r>
          </a:p>
          <a:p>
            <a:pPr marL="514350" indent="-514350">
              <a:buFont typeface="+mj-lt"/>
              <a:buAutoNum type="arabicPeriod"/>
            </a:pPr>
            <a:r>
              <a:rPr lang="vi-VN" b="1" dirty="0" smtClean="0"/>
              <a:t>Chuyên </a:t>
            </a:r>
            <a:r>
              <a:rPr lang="vi-VN" b="1" dirty="0"/>
              <a:t>viên phân tích, thiết kế, cài đặt </a:t>
            </a:r>
            <a:r>
              <a:rPr lang="vi-VN" dirty="0"/>
              <a:t>các đề án công nghệ thông tin đáp ứng các ứng dụng khác nhau trong các cơ quan, công ty, trường học,.... </a:t>
            </a:r>
          </a:p>
          <a:p>
            <a:pPr marL="514350" indent="-514350">
              <a:buFont typeface="+mj-lt"/>
              <a:buAutoNum type="arabicPeriod"/>
            </a:pPr>
            <a:r>
              <a:rPr lang="vi-VN" dirty="0" smtClean="0"/>
              <a:t>Có </a:t>
            </a:r>
            <a:r>
              <a:rPr lang="vi-VN" dirty="0"/>
              <a:t>thể làm việc với vai trò là một</a:t>
            </a:r>
            <a:r>
              <a:rPr lang="vi-VN" b="1" dirty="0"/>
              <a:t> Chuyên viên lập dự án</a:t>
            </a:r>
            <a:r>
              <a:rPr lang="vi-VN" dirty="0"/>
              <a:t>, lên kế hoạch, hoạch định chính sách phát triển các ứng dụng tin học, hoặc một lập trình viên phát triển các phần mềm hệ thống.</a:t>
            </a:r>
          </a:p>
          <a:p>
            <a:pPr marL="514350" indent="-514350">
              <a:buFont typeface="+mj-lt"/>
              <a:buAutoNum type="arabicPeriod"/>
            </a:pPr>
            <a:r>
              <a:rPr lang="vi-VN" b="1" dirty="0" smtClean="0"/>
              <a:t>Làm </a:t>
            </a:r>
            <a:r>
              <a:rPr lang="vi-VN" b="1" dirty="0"/>
              <a:t>việc trong các công ty sản xuất, gia công phần mềm </a:t>
            </a:r>
            <a:r>
              <a:rPr lang="vi-VN" dirty="0"/>
              <a:t>trong nước cũng như nước ngoài. Làm việc tại các công ty tư vấn đề xuất giải pháp, xây dựng và bảo trì các hệ thống thông tin hoặc làm việc tại bộ phận công nghệ thông tin</a:t>
            </a:r>
            <a:r>
              <a:rPr lang="vi-VN" dirty="0" smtClean="0"/>
              <a:t>.</a:t>
            </a:r>
            <a:endParaRPr lang="en-US" dirty="0"/>
          </a:p>
        </p:txBody>
      </p:sp>
      <p:sp>
        <p:nvSpPr>
          <p:cNvPr id="4" name="Slide Number Placeholder 3"/>
          <p:cNvSpPr>
            <a:spLocks noGrp="1"/>
          </p:cNvSpPr>
          <p:nvPr>
            <p:ph type="sldNum" sz="quarter" idx="12"/>
          </p:nvPr>
        </p:nvSpPr>
        <p:spPr/>
        <p:txBody>
          <a:bodyPr/>
          <a:lstStyle/>
          <a:p>
            <a:pPr>
              <a:defRPr/>
            </a:pPr>
            <a:fld id="{28CADBC3-8EEE-4D3F-9555-1FABD0D8AA96}" type="slidenum">
              <a:rPr lang="en-US" smtClean="0"/>
              <a:pPr>
                <a:defRPr/>
              </a:pPr>
              <a:t>7</a:t>
            </a:fld>
            <a:endParaRPr lang="en-US"/>
          </a:p>
        </p:txBody>
      </p:sp>
    </p:spTree>
    <p:extLst>
      <p:ext uri="{BB962C8B-B14F-4D97-AF65-F5344CB8AC3E}">
        <p14:creationId xmlns:p14="http://schemas.microsoft.com/office/powerpoint/2010/main" val="1041739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t>
            </a:r>
            <a:r>
              <a:rPr lang="vi-VN" dirty="0" smtClean="0"/>
              <a:t>Vị </a:t>
            </a:r>
            <a:r>
              <a:rPr lang="vi-VN" dirty="0"/>
              <a:t>trí và khả năng làm việc sau tốt </a:t>
            </a:r>
            <a:r>
              <a:rPr lang="vi-VN" dirty="0" smtClean="0"/>
              <a:t>nghiệp</a:t>
            </a:r>
            <a:r>
              <a:rPr lang="en-US" dirty="0" smtClean="0"/>
              <a:t> (2/2)</a:t>
            </a:r>
            <a:endParaRPr lang="en-US" dirty="0"/>
          </a:p>
        </p:txBody>
      </p:sp>
      <p:sp>
        <p:nvSpPr>
          <p:cNvPr id="3" name="Content Placeholder 2"/>
          <p:cNvSpPr>
            <a:spLocks noGrp="1"/>
          </p:cNvSpPr>
          <p:nvPr>
            <p:ph idx="1"/>
          </p:nvPr>
        </p:nvSpPr>
        <p:spPr>
          <a:xfrm>
            <a:off x="457200" y="1514476"/>
            <a:ext cx="8229600" cy="2905124"/>
          </a:xfrm>
        </p:spPr>
        <p:txBody>
          <a:bodyPr>
            <a:normAutofit fontScale="85000" lnSpcReduction="10000"/>
          </a:bodyPr>
          <a:lstStyle/>
          <a:p>
            <a:pPr marL="0" indent="0">
              <a:buNone/>
            </a:pPr>
            <a:r>
              <a:rPr lang="vi-VN" dirty="0"/>
              <a:t>Sinh viên tốt nghiệp ngành </a:t>
            </a:r>
            <a:r>
              <a:rPr lang="en-US" dirty="0"/>
              <a:t>KHMT </a:t>
            </a:r>
            <a:r>
              <a:rPr lang="vi-VN" dirty="0"/>
              <a:t>có thể làm việc ở các phạm vi và lĩnh vực khác nhau như:</a:t>
            </a:r>
          </a:p>
          <a:p>
            <a:pPr marL="514350" indent="-514350">
              <a:buFont typeface="+mj-lt"/>
              <a:buAutoNum type="arabicPeriod" startAt="4"/>
            </a:pPr>
            <a:r>
              <a:rPr lang="vi-VN" b="1" dirty="0" smtClean="0"/>
              <a:t>Cán </a:t>
            </a:r>
            <a:r>
              <a:rPr lang="vi-VN" b="1" dirty="0"/>
              <a:t>bộ nghiên cứu khoa học và ứng dụng </a:t>
            </a:r>
            <a:r>
              <a:rPr lang="vi-VN" dirty="0"/>
              <a:t>Công nghệ thông tin ở các viện, trung tâm nghiên cứu, cơ quan nghiên cứu của các Bộ, Ngành, các trường đại học, cao đẳng. </a:t>
            </a:r>
          </a:p>
          <a:p>
            <a:pPr marL="514350" indent="-514350">
              <a:buFont typeface="+mj-lt"/>
              <a:buAutoNum type="arabicPeriod" startAt="4"/>
            </a:pPr>
            <a:r>
              <a:rPr lang="vi-VN" b="1" dirty="0" smtClean="0"/>
              <a:t>Giảng </a:t>
            </a:r>
            <a:r>
              <a:rPr lang="vi-VN" b="1" dirty="0"/>
              <a:t>dạy</a:t>
            </a:r>
            <a:r>
              <a:rPr lang="vi-VN" dirty="0"/>
              <a:t> các môn liên quan đến khoa học máy tính tại các trường đại học, cao đẳng, trung học chuyên nghiệp, dạy nghề và các trường phổ thông.</a:t>
            </a:r>
          </a:p>
          <a:p>
            <a:endParaRPr lang="en-US" dirty="0"/>
          </a:p>
        </p:txBody>
      </p:sp>
      <p:sp>
        <p:nvSpPr>
          <p:cNvPr id="4" name="Slide Number Placeholder 3"/>
          <p:cNvSpPr>
            <a:spLocks noGrp="1"/>
          </p:cNvSpPr>
          <p:nvPr>
            <p:ph type="sldNum" sz="quarter" idx="12"/>
          </p:nvPr>
        </p:nvSpPr>
        <p:spPr/>
        <p:txBody>
          <a:bodyPr/>
          <a:lstStyle/>
          <a:p>
            <a:pPr>
              <a:defRPr/>
            </a:pPr>
            <a:fld id="{28CADBC3-8EEE-4D3F-9555-1FABD0D8AA96}" type="slidenum">
              <a:rPr lang="en-US" smtClean="0"/>
              <a:pPr>
                <a:defRPr/>
              </a:pPr>
              <a:t>8</a:t>
            </a:fld>
            <a:endParaRPr lang="en-US"/>
          </a:p>
        </p:txBody>
      </p:sp>
      <p:pic>
        <p:nvPicPr>
          <p:cNvPr id="5" name="Picture 2" descr="totnghiep2013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475" y="4419600"/>
            <a:ext cx="2981325" cy="19859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4" descr="totnghiep2013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675" y="4419600"/>
            <a:ext cx="2981325" cy="19859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3554" name="Picture 2" descr="http://www.kienthucduhoc.com/upload/images/users/2011128221336_airhat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197" y="4419600"/>
            <a:ext cx="2979003" cy="19842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5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Chuẩn</a:t>
            </a:r>
            <a:r>
              <a:rPr lang="en-US" dirty="0" smtClean="0"/>
              <a:t> </a:t>
            </a:r>
            <a:r>
              <a:rPr lang="en-US" dirty="0" err="1" smtClean="0"/>
              <a:t>đào</a:t>
            </a:r>
            <a:r>
              <a:rPr lang="en-US" dirty="0" smtClean="0"/>
              <a:t> </a:t>
            </a:r>
            <a:r>
              <a:rPr lang="en-US" dirty="0" err="1" smtClean="0"/>
              <a:t>tạo</a:t>
            </a:r>
            <a:r>
              <a:rPr lang="en-US" dirty="0" smtClean="0"/>
              <a:t> (1/3)</a:t>
            </a:r>
            <a:endParaRPr lang="en-US" dirty="0"/>
          </a:p>
        </p:txBody>
      </p:sp>
      <p:sp>
        <p:nvSpPr>
          <p:cNvPr id="3" name="Content Placeholder 2"/>
          <p:cNvSpPr>
            <a:spLocks noGrp="1"/>
          </p:cNvSpPr>
          <p:nvPr>
            <p:ph idx="1"/>
          </p:nvPr>
        </p:nvSpPr>
        <p:spPr/>
        <p:txBody>
          <a:bodyPr/>
          <a:lstStyle/>
          <a:p>
            <a:r>
              <a:rPr lang="en-US" dirty="0" err="1" smtClean="0"/>
              <a:t>Chuẩn</a:t>
            </a:r>
            <a:r>
              <a:rPr lang="en-US" dirty="0" smtClean="0"/>
              <a:t> </a:t>
            </a:r>
            <a:r>
              <a:rPr lang="en-US" dirty="0" err="1" smtClean="0"/>
              <a:t>đầu</a:t>
            </a:r>
            <a:r>
              <a:rPr lang="en-US" dirty="0" smtClean="0"/>
              <a:t> </a:t>
            </a:r>
            <a:r>
              <a:rPr lang="en-US" dirty="0" err="1" smtClean="0"/>
              <a:t>vào</a:t>
            </a:r>
            <a:r>
              <a:rPr lang="en-US" dirty="0" smtClean="0"/>
              <a:t>:</a:t>
            </a:r>
          </a:p>
          <a:p>
            <a:pPr lvl="1"/>
            <a:r>
              <a:rPr lang="en-US" dirty="0" err="1" smtClean="0"/>
              <a:t>Sinh</a:t>
            </a:r>
            <a:r>
              <a:rPr lang="en-US" dirty="0" smtClean="0"/>
              <a:t> </a:t>
            </a:r>
            <a:r>
              <a:rPr lang="en-US" dirty="0" err="1" smtClean="0"/>
              <a:t>viên</a:t>
            </a:r>
            <a:r>
              <a:rPr lang="en-US" dirty="0" smtClean="0"/>
              <a:t> </a:t>
            </a:r>
            <a:r>
              <a:rPr lang="en-US" dirty="0" err="1" smtClean="0"/>
              <a:t>trúng</a:t>
            </a:r>
            <a:r>
              <a:rPr lang="en-US" dirty="0" smtClean="0"/>
              <a:t> </a:t>
            </a:r>
            <a:r>
              <a:rPr lang="en-US" dirty="0" err="1" smtClean="0"/>
              <a:t>tuyển</a:t>
            </a:r>
            <a:r>
              <a:rPr lang="en-US" dirty="0" smtClean="0"/>
              <a:t> </a:t>
            </a:r>
            <a:r>
              <a:rPr lang="en-US" dirty="0" err="1" smtClean="0"/>
              <a:t>trong</a:t>
            </a:r>
            <a:r>
              <a:rPr lang="en-US" dirty="0" smtClean="0"/>
              <a:t> </a:t>
            </a:r>
            <a:r>
              <a:rPr lang="en-US" dirty="0" err="1" smtClean="0"/>
              <a:t>kỳ</a:t>
            </a:r>
            <a:r>
              <a:rPr lang="en-US" dirty="0" smtClean="0"/>
              <a:t> </a:t>
            </a:r>
            <a:r>
              <a:rPr lang="en-US" dirty="0" err="1" smtClean="0"/>
              <a:t>thi</a:t>
            </a:r>
            <a:r>
              <a:rPr lang="en-US" dirty="0" smtClean="0"/>
              <a:t> </a:t>
            </a:r>
            <a:r>
              <a:rPr lang="en-US" dirty="0" err="1" smtClean="0"/>
              <a:t>Tuyển</a:t>
            </a:r>
            <a:r>
              <a:rPr lang="en-US" dirty="0" smtClean="0"/>
              <a:t> </a:t>
            </a:r>
            <a:r>
              <a:rPr lang="en-US" dirty="0" err="1" smtClean="0"/>
              <a:t>sinh</a:t>
            </a:r>
            <a:r>
              <a:rPr lang="en-US" dirty="0" smtClean="0"/>
              <a:t> </a:t>
            </a:r>
            <a:r>
              <a:rPr lang="en-US" dirty="0" err="1" smtClean="0"/>
              <a:t>của</a:t>
            </a:r>
            <a:r>
              <a:rPr lang="en-US" dirty="0" smtClean="0"/>
              <a:t> </a:t>
            </a:r>
            <a:r>
              <a:rPr lang="en-US" dirty="0" err="1" smtClean="0"/>
              <a:t>Trường</a:t>
            </a:r>
            <a:r>
              <a:rPr lang="en-US" dirty="0"/>
              <a:t>.</a:t>
            </a:r>
            <a:endParaRPr lang="en-US" dirty="0" smtClean="0"/>
          </a:p>
          <a:p>
            <a:r>
              <a:rPr lang="en-US" dirty="0" err="1" smtClean="0"/>
              <a:t>Chuẩn</a:t>
            </a:r>
            <a:r>
              <a:rPr lang="en-US" dirty="0" smtClean="0"/>
              <a:t> </a:t>
            </a:r>
            <a:r>
              <a:rPr lang="en-US" dirty="0" err="1" smtClean="0"/>
              <a:t>đầu</a:t>
            </a:r>
            <a:r>
              <a:rPr lang="en-US" dirty="0" smtClean="0"/>
              <a:t> </a:t>
            </a:r>
            <a:r>
              <a:rPr lang="en-US" dirty="0" err="1" smtClean="0"/>
              <a:t>ra</a:t>
            </a:r>
            <a:endParaRPr lang="en-US" dirty="0" smtClean="0"/>
          </a:p>
          <a:p>
            <a:pPr marL="400050" lvl="1" indent="0">
              <a:buNone/>
            </a:pPr>
            <a:r>
              <a:rPr lang="en-US" dirty="0" err="1" smtClean="0"/>
              <a:t>Sau</a:t>
            </a:r>
            <a:r>
              <a:rPr lang="en-US" dirty="0" smtClean="0"/>
              <a:t> </a:t>
            </a:r>
            <a:r>
              <a:rPr lang="en-US" dirty="0" err="1" smtClean="0"/>
              <a:t>khi</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đào</a:t>
            </a:r>
            <a:r>
              <a:rPr lang="en-US" dirty="0" smtClean="0"/>
              <a:t> </a:t>
            </a:r>
            <a:r>
              <a:rPr lang="en-US" dirty="0" err="1" smtClean="0"/>
              <a:t>tạo</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có</a:t>
            </a:r>
            <a:r>
              <a:rPr lang="en-US" dirty="0" smtClean="0"/>
              <a:t> </a:t>
            </a:r>
            <a:r>
              <a:rPr lang="en-US" dirty="0" err="1" smtClean="0"/>
              <a:t>các</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và</a:t>
            </a:r>
            <a:r>
              <a:rPr lang="en-US" dirty="0" smtClean="0"/>
              <a:t> </a:t>
            </a:r>
            <a:r>
              <a:rPr lang="en-US" dirty="0" err="1" smtClean="0"/>
              <a:t>kĩ</a:t>
            </a:r>
            <a:r>
              <a:rPr lang="en-US" dirty="0" smtClean="0"/>
              <a:t> </a:t>
            </a:r>
            <a:r>
              <a:rPr lang="en-US" dirty="0" err="1" smtClean="0"/>
              <a:t>năng</a:t>
            </a:r>
            <a:r>
              <a:rPr lang="en-US" dirty="0" smtClean="0"/>
              <a:t> </a:t>
            </a:r>
            <a:r>
              <a:rPr lang="en-US" dirty="0" err="1" smtClean="0"/>
              <a:t>sau</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28CADBC3-8EEE-4D3F-9555-1FABD0D8AA96}" type="slidenum">
              <a:rPr lang="en-US" smtClean="0"/>
              <a:pPr>
                <a:defRPr/>
              </a:pPr>
              <a:t>9</a:t>
            </a:fld>
            <a:endParaRPr lang="en-US"/>
          </a:p>
        </p:txBody>
      </p:sp>
      <p:pic>
        <p:nvPicPr>
          <p:cNvPr id="5" name="Picture 4" descr="chooseCourse.jpg"/>
          <p:cNvPicPr>
            <a:picLocks noChangeAspect="1"/>
          </p:cNvPicPr>
          <p:nvPr/>
        </p:nvPicPr>
        <p:blipFill>
          <a:blip r:embed="rId2" cstate="print"/>
          <a:stretch>
            <a:fillRect/>
          </a:stretch>
        </p:blipFill>
        <p:spPr>
          <a:xfrm>
            <a:off x="1143000" y="4626790"/>
            <a:ext cx="1600200" cy="1318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cert.jpg"/>
          <p:cNvPicPr>
            <a:picLocks noChangeAspect="1"/>
          </p:cNvPicPr>
          <p:nvPr/>
        </p:nvPicPr>
        <p:blipFill>
          <a:blip r:embed="rId3" cstate="print"/>
          <a:stretch>
            <a:fillRect/>
          </a:stretch>
        </p:blipFill>
        <p:spPr>
          <a:xfrm>
            <a:off x="3657600" y="4462152"/>
            <a:ext cx="1975264" cy="1481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graduationHat.png"/>
          <p:cNvPicPr>
            <a:picLocks noChangeAspect="1"/>
          </p:cNvPicPr>
          <p:nvPr/>
        </p:nvPicPr>
        <p:blipFill>
          <a:blip r:embed="rId4" cstate="print"/>
          <a:stretch>
            <a:fillRect/>
          </a:stretch>
        </p:blipFill>
        <p:spPr>
          <a:xfrm>
            <a:off x="6553200" y="4267200"/>
            <a:ext cx="1710940" cy="17109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192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010165960">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E47E7E"/>
      </a:hlink>
      <a:folHlink>
        <a:srgbClr val="C84447"/>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accent3"/>
        </a:solidFill>
        <a:ln w="25400" cap="rnd" cmpd="sng" algn="ctr">
          <a:noFill/>
          <a:prstDash val="solid"/>
        </a:ln>
        <a:effectLst/>
      </a:spPr>
      <a:bodyPr rtlCol="0" anchor="ctr"/>
      <a:lstStyle>
        <a:defPPr algn="ctr">
          <a:defRPr/>
        </a:defPPr>
      </a:lstStyle>
      <a:style>
        <a:lnRef idx="2">
          <a:schemeClr val="accent1"/>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745B0B8-F12E-4BA6-AED8-2FA9328FAD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TS010165960</Template>
  <TotalTime>0</TotalTime>
  <Words>1992</Words>
  <Application>Microsoft Office PowerPoint</Application>
  <PresentationFormat>On-screen Show (4:3)</PresentationFormat>
  <Paragraphs>192</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TS010165960</vt:lpstr>
      <vt:lpstr>KHOA KHOA HỌC MÁY TÍNH</vt:lpstr>
      <vt:lpstr>Nội dung</vt:lpstr>
      <vt:lpstr>1. Tổng quan</vt:lpstr>
      <vt:lpstr>1. Tổng quan</vt:lpstr>
      <vt:lpstr>1. Tổng quan</vt:lpstr>
      <vt:lpstr>2. Mục tiêu đào tạo</vt:lpstr>
      <vt:lpstr>3. Vị trí và khả năng làm việc sau tốt nghiệp (1/2)</vt:lpstr>
      <vt:lpstr>3. Vị trí và khả năng làm việc sau tốt nghiệp (2/2)</vt:lpstr>
      <vt:lpstr>4. Chuẩn đào tạo (1/3)</vt:lpstr>
      <vt:lpstr>4. Chuẩn đào tạo (2/3)</vt:lpstr>
      <vt:lpstr>4. Chuẩn đào tạo (3/3)</vt:lpstr>
      <vt:lpstr>5. Chương trình đào tạo (1/2)</vt:lpstr>
      <vt:lpstr>5. Chương trình đào tạo (2/2)</vt:lpstr>
      <vt:lpstr>6. Các hướng ngành chuyên sâu (1/3)</vt:lpstr>
      <vt:lpstr>6. Các hướng ngành chuyên sâu (2/3)</vt:lpstr>
      <vt:lpstr>6. Các hướng ngành chuyên sâu (3/3)</vt:lpstr>
      <vt:lpstr>Mục tiêu đào tạo</vt:lpstr>
      <vt:lpstr>Mục tiêu đào tạo</vt:lpstr>
      <vt:lpstr>Các hướng đào tạo hiện nay của BM</vt:lpstr>
      <vt:lpstr>Các hướng nghiên cứu ứng dụng khác trong tương lai (liên ngành, chuyên ngành)</vt:lpstr>
      <vt:lpstr>6. Các hướng ngành chuyên sâu (3/3)</vt:lpstr>
      <vt:lpstr>Mục tiêu đào tạo</vt:lpstr>
      <vt:lpstr>7. Các hệ đào tạo</vt:lpstr>
      <vt:lpstr>Hệ cử nhân tài năng (1/3)</vt:lpstr>
      <vt:lpstr>Hệ cử nhân tài năng (2/3)</vt:lpstr>
      <vt:lpstr>Hệ cử nhân tài năng (3/3)</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2014-03-10T14:32:55Z</dcterms:created>
  <dcterms:modified xsi:type="dcterms:W3CDTF">2014-09-24T07:58:49Z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TC101659609990</vt:lpwstr>
  </property>
</Properties>
</file>