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sldIdLst>
    <p:sldId id="256" r:id="rId2"/>
    <p:sldId id="322" r:id="rId3"/>
    <p:sldId id="310" r:id="rId4"/>
    <p:sldId id="323" r:id="rId5"/>
    <p:sldId id="324" r:id="rId6"/>
    <p:sldId id="258" r:id="rId7"/>
    <p:sldId id="261" r:id="rId8"/>
    <p:sldId id="314" r:id="rId9"/>
    <p:sldId id="262" r:id="rId10"/>
    <p:sldId id="315" r:id="rId11"/>
    <p:sldId id="316" r:id="rId12"/>
    <p:sldId id="264" r:id="rId13"/>
    <p:sldId id="265" r:id="rId14"/>
    <p:sldId id="266" r:id="rId15"/>
    <p:sldId id="267" r:id="rId16"/>
    <p:sldId id="317" r:id="rId17"/>
    <p:sldId id="268" r:id="rId18"/>
    <p:sldId id="269" r:id="rId19"/>
    <p:sldId id="271" r:id="rId20"/>
    <p:sldId id="272" r:id="rId21"/>
    <p:sldId id="273" r:id="rId22"/>
    <p:sldId id="274" r:id="rId23"/>
    <p:sldId id="275" r:id="rId24"/>
    <p:sldId id="276" r:id="rId25"/>
    <p:sldId id="319" r:id="rId26"/>
    <p:sldId id="325" r:id="rId27"/>
    <p:sldId id="320" r:id="rId28"/>
    <p:sldId id="321" r:id="rId29"/>
    <p:sldId id="277" r:id="rId30"/>
    <p:sldId id="281" r:id="rId31"/>
    <p:sldId id="283" r:id="rId32"/>
    <p:sldId id="287" r:id="rId33"/>
    <p:sldId id="289" r:id="rId34"/>
    <p:sldId id="294" r:id="rId35"/>
    <p:sldId id="295" r:id="rId36"/>
    <p:sldId id="297" r:id="rId37"/>
    <p:sldId id="298" r:id="rId38"/>
    <p:sldId id="300" r:id="rId39"/>
    <p:sldId id="301" r:id="rId40"/>
    <p:sldId id="304" r:id="rId41"/>
    <p:sldId id="306" r:id="rId42"/>
    <p:sldId id="307" r:id="rId43"/>
    <p:sldId id="30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E9C39-9B35-42A8-B1BE-B0725E714B02}" type="datetimeFigureOut">
              <a:rPr lang="en-US" smtClean="0"/>
              <a:pPr/>
              <a:t>2/12/2014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1C77B-C763-466A-8850-0B0043D472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9A983AA-A22B-4A5E-945F-33D07950102C}" type="datetime1">
              <a:rPr lang="en-US" smtClean="0"/>
              <a:pPr/>
              <a:t>2/12/2014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5607738F-28BE-4D9C-9916-7095507F530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B0C167-3A46-4C8D-8023-479239EF8047}" type="datetime1">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7738F-28BE-4D9C-9916-7095507F53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E714BA-0F50-40B4-9350-B88B57A10981}" type="datetime1">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7738F-28BE-4D9C-9916-7095507F530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E903697-9C38-4400-AEDC-CA80522CC414}" type="datetime1">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7738F-28BE-4D9C-9916-7095507F530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AAD9D50-1DE6-4FB9-9585-394834CFF0C0}" type="datetime1">
              <a:rPr lang="en-US" smtClean="0"/>
              <a:pPr/>
              <a:t>2/12/2014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5607738F-28BE-4D9C-9916-7095507F530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1B689C5-B70A-4EDA-BCDD-7A2C3B59B786}" type="datetime1">
              <a:rPr lang="en-US" smtClean="0"/>
              <a:pPr/>
              <a:t>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7738F-28BE-4D9C-9916-7095507F530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F76E743-3361-4127-AFDF-70D50C1D8742}" type="datetime1">
              <a:rPr lang="en-US" smtClean="0"/>
              <a:pPr/>
              <a:t>2/12/2014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07738F-28BE-4D9C-9916-7095507F530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439B61-7BBB-4FF0-85E9-41A3AC7DB56F}" type="datetime1">
              <a:rPr lang="en-US" smtClean="0"/>
              <a:pPr/>
              <a:t>2/12/2014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7738F-28BE-4D9C-9916-7095507F530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77446-BCB9-4A64-8676-2A38A4B7B100}" type="datetime1">
              <a:rPr lang="en-US" smtClean="0"/>
              <a:pPr/>
              <a:t>2/12/2014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750B82-675C-4721-9FEC-CF0E9A31FA28}" type="datetime1">
              <a:rPr lang="en-US" smtClean="0"/>
              <a:pPr/>
              <a:t>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7738F-28BE-4D9C-9916-7095507F530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60259A-0DE9-45C1-A2C0-C613AD2A6999}" type="datetime1">
              <a:rPr lang="en-US" smtClean="0"/>
              <a:pPr/>
              <a:t>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7738F-28BE-4D9C-9916-7095507F530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CA67F0E-F815-4C5B-8FAD-6CD191315B10}" type="datetime1">
              <a:rPr lang="en-US" smtClean="0"/>
              <a:pPr/>
              <a:t>2/12/2014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607738F-28BE-4D9C-9916-7095507F530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GiỚI THIỆU NGÀNH</a:t>
            </a:r>
            <a:endParaRPr lang="en-US"/>
          </a:p>
        </p:txBody>
      </p:sp>
      <p:sp>
        <p:nvSpPr>
          <p:cNvPr id="3" name="Subtitle 2"/>
          <p:cNvSpPr>
            <a:spLocks noGrp="1"/>
          </p:cNvSpPr>
          <p:nvPr>
            <p:ph type="subTitle" idx="1"/>
          </p:nvPr>
        </p:nvSpPr>
        <p:spPr/>
        <p:txBody>
          <a:bodyPr/>
          <a:lstStyle/>
          <a:p>
            <a:r>
              <a:rPr lang="en-US" smtClean="0"/>
              <a:t>KỸ THUẬT PHẦN MỀM</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Chuẩn đầu ra</a:t>
            </a:r>
            <a:endParaRPr lang="en-US"/>
          </a:p>
        </p:txBody>
      </p:sp>
      <p:sp>
        <p:nvSpPr>
          <p:cNvPr id="3" name="Slide Number Placeholder 2"/>
          <p:cNvSpPr>
            <a:spLocks noGrp="1"/>
          </p:cNvSpPr>
          <p:nvPr>
            <p:ph type="sldNum" sz="quarter" idx="12"/>
          </p:nvPr>
        </p:nvSpPr>
        <p:spPr/>
        <p:txBody>
          <a:bodyPr/>
          <a:lstStyle/>
          <a:p>
            <a:fld id="{5607738F-28BE-4D9C-9916-7095507F5307}" type="slidenum">
              <a:rPr lang="en-US" smtClean="0"/>
              <a:pPr/>
              <a:t>10</a:t>
            </a:fld>
            <a:endParaRPr lang="en-US"/>
          </a:p>
        </p:txBody>
      </p:sp>
      <p:sp>
        <p:nvSpPr>
          <p:cNvPr id="4" name="Content Placeholder 3"/>
          <p:cNvSpPr>
            <a:spLocks noGrp="1"/>
          </p:cNvSpPr>
          <p:nvPr>
            <p:ph sz="quarter" idx="1"/>
          </p:nvPr>
        </p:nvSpPr>
        <p:spPr/>
        <p:txBody>
          <a:bodyPr>
            <a:normAutofit lnSpcReduction="10000"/>
          </a:bodyPr>
          <a:lstStyle/>
          <a:p>
            <a:pPr algn="just"/>
            <a:r>
              <a:rPr lang="en-US" sz="2300" b="1" smtClean="0"/>
              <a:t>Kỹ năng</a:t>
            </a:r>
          </a:p>
          <a:p>
            <a:pPr lvl="1" algn="just"/>
            <a:r>
              <a:rPr lang="en-US" sz="2000" smtClean="0"/>
              <a:t>Khả năng ứng dụng các phương pháp lập trình.</a:t>
            </a:r>
          </a:p>
          <a:p>
            <a:pPr lvl="1" algn="just"/>
            <a:r>
              <a:rPr lang="en-US" sz="2000" smtClean="0"/>
              <a:t>Khả năng thu thập yêu cầu, phân tích, đánh giá và đưa ra giải pháp.</a:t>
            </a:r>
          </a:p>
          <a:p>
            <a:pPr lvl="1" algn="just"/>
            <a:r>
              <a:rPr lang="en-US" sz="2000" smtClean="0"/>
              <a:t>Khả năng sử dụng chiến lược, công cụ phù hợp để trình bày, phân tích và đánh giá thông tin.</a:t>
            </a:r>
          </a:p>
          <a:p>
            <a:pPr lvl="1" algn="just"/>
            <a:r>
              <a:rPr lang="en-US" sz="2000" smtClean="0"/>
              <a:t>Kỹ năng nghe với tư duy phản biện.</a:t>
            </a:r>
          </a:p>
          <a:p>
            <a:pPr lvl="1" algn="just"/>
            <a:r>
              <a:rPr lang="en-US" sz="2000" smtClean="0"/>
              <a:t>Khả năng học hỏi tìm hiểu và vận dụng các kiến thức mới.</a:t>
            </a:r>
          </a:p>
          <a:p>
            <a:pPr algn="just"/>
            <a:r>
              <a:rPr lang="en-US" sz="2300" b="1" smtClean="0"/>
              <a:t>Thái độ</a:t>
            </a:r>
          </a:p>
          <a:p>
            <a:pPr lvl="1" algn="just"/>
            <a:r>
              <a:rPr lang="en-US" sz="2000" smtClean="0"/>
              <a:t>Tham gia, đóng góp vào sự phát triển của các cộng đồng mở ở phạm vi trong nước và thế giới.</a:t>
            </a:r>
          </a:p>
          <a:p>
            <a:pPr lvl="1" algn="just"/>
            <a:r>
              <a:rPr lang="en-US" sz="2000" smtClean="0"/>
              <a:t>Có ý thức làm việc và hình thành mục tiêu cá nhân đối với việc phát triển nghề nghiệp.</a:t>
            </a:r>
          </a:p>
          <a:p>
            <a:pPr lvl="1" algn="just"/>
            <a:r>
              <a:rPr lang="en-US" sz="2000" smtClean="0"/>
              <a:t>Chia sẻ các quan điểm, các ý kiến về các lĩnh vực chuyên môn khác nhau để thảo luận và học hỏi.</a:t>
            </a:r>
          </a:p>
          <a:p>
            <a:pPr algn="just"/>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thứ tự môn học</a:t>
            </a:r>
            <a:endParaRPr lang="en-US"/>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609600" y="1143000"/>
            <a:ext cx="7943850" cy="5277972"/>
          </a:xfrm>
          <a:prstGeom prst="rect">
            <a:avLst/>
          </a:prstGeom>
        </p:spPr>
      </p:pic>
      <p:sp>
        <p:nvSpPr>
          <p:cNvPr id="5" name="Slide Number Placeholder 4"/>
          <p:cNvSpPr>
            <a:spLocks noGrp="1"/>
          </p:cNvSpPr>
          <p:nvPr>
            <p:ph type="sldNum" sz="quarter" idx="12"/>
          </p:nvPr>
        </p:nvSpPr>
        <p:spPr/>
        <p:txBody>
          <a:bodyPr/>
          <a:lstStyle/>
          <a:p>
            <a:fld id="{5607738F-28BE-4D9C-9916-7095507F530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Các môn học cơ sở ngành KTPM</a:t>
            </a:r>
            <a:endParaRPr lang="en-US"/>
          </a:p>
        </p:txBody>
      </p:sp>
      <p:graphicFrame>
        <p:nvGraphicFramePr>
          <p:cNvPr id="4" name="Table 3"/>
          <p:cNvGraphicFramePr>
            <a:graphicFrameLocks noGrp="1"/>
          </p:cNvGraphicFramePr>
          <p:nvPr/>
        </p:nvGraphicFramePr>
        <p:xfrm>
          <a:off x="381000" y="1676399"/>
          <a:ext cx="8610600" cy="4761187"/>
        </p:xfrm>
        <a:graphic>
          <a:graphicData uri="http://schemas.openxmlformats.org/drawingml/2006/table">
            <a:tbl>
              <a:tblPr firstRow="1" bandRow="1">
                <a:tableStyleId>{5C22544A-7EE6-4342-B048-85BDC9FD1C3A}</a:tableStyleId>
              </a:tblPr>
              <a:tblGrid>
                <a:gridCol w="634465"/>
                <a:gridCol w="1072140"/>
                <a:gridCol w="5303795"/>
                <a:gridCol w="533400"/>
                <a:gridCol w="533400"/>
                <a:gridCol w="533400"/>
              </a:tblGrid>
              <a:tr h="699909">
                <a:tc>
                  <a:txBody>
                    <a:bodyPr/>
                    <a:lstStyle/>
                    <a:p>
                      <a:pPr marL="0" marR="0" algn="ctr">
                        <a:lnSpc>
                          <a:spcPct val="120000"/>
                        </a:lnSpc>
                        <a:spcBef>
                          <a:spcPts val="0"/>
                        </a:spcBef>
                        <a:spcAft>
                          <a:spcPts val="0"/>
                        </a:spcAft>
                      </a:pPr>
                      <a:r>
                        <a:rPr lang="en-US" sz="1800"/>
                        <a:t>STT</a:t>
                      </a:r>
                      <a:endParaRPr lang="en-US" sz="1800">
                        <a:latin typeface="Times New Roman"/>
                        <a:ea typeface="Times New Roman"/>
                      </a:endParaRPr>
                    </a:p>
                  </a:txBody>
                  <a:tcPr marL="68580" marR="68580" marT="0" marB="0" anchor="b"/>
                </a:tc>
                <a:tc>
                  <a:txBody>
                    <a:bodyPr/>
                    <a:lstStyle/>
                    <a:p>
                      <a:pPr marL="0" marR="0" algn="ctr">
                        <a:lnSpc>
                          <a:spcPct val="120000"/>
                        </a:lnSpc>
                        <a:spcBef>
                          <a:spcPts val="0"/>
                        </a:spcBef>
                        <a:spcAft>
                          <a:spcPts val="0"/>
                        </a:spcAft>
                      </a:pPr>
                      <a:r>
                        <a:rPr lang="en-US" sz="1800"/>
                        <a:t>Mã môn học</a:t>
                      </a:r>
                      <a:endParaRPr lang="en-US" sz="1800">
                        <a:latin typeface="Times New Roman"/>
                        <a:ea typeface="Times New Roman"/>
                      </a:endParaRPr>
                    </a:p>
                  </a:txBody>
                  <a:tcPr marL="68580" marR="68580" marT="0" marB="0" anchor="b"/>
                </a:tc>
                <a:tc>
                  <a:txBody>
                    <a:bodyPr/>
                    <a:lstStyle/>
                    <a:p>
                      <a:pPr marL="0" marR="0" algn="ctr">
                        <a:lnSpc>
                          <a:spcPct val="120000"/>
                        </a:lnSpc>
                        <a:spcBef>
                          <a:spcPts val="0"/>
                        </a:spcBef>
                        <a:spcAft>
                          <a:spcPts val="0"/>
                        </a:spcAft>
                      </a:pPr>
                      <a:r>
                        <a:rPr lang="en-US" sz="1800"/>
                        <a:t>Tên môn học</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TC</a:t>
                      </a:r>
                      <a:endParaRPr lang="en-US" sz="1800">
                        <a:latin typeface="Times New Roman"/>
                        <a:ea typeface="Times New Roman"/>
                      </a:endParaRPr>
                    </a:p>
                  </a:txBody>
                  <a:tcPr marL="68580" marR="68580" marT="0" marB="0" anchor="b"/>
                </a:tc>
                <a:tc>
                  <a:txBody>
                    <a:bodyPr/>
                    <a:lstStyle/>
                    <a:p>
                      <a:pPr marL="0" marR="0" algn="ctr">
                        <a:lnSpc>
                          <a:spcPct val="120000"/>
                        </a:lnSpc>
                        <a:spcBef>
                          <a:spcPts val="0"/>
                        </a:spcBef>
                        <a:spcAft>
                          <a:spcPts val="0"/>
                        </a:spcAft>
                      </a:pPr>
                      <a:r>
                        <a:rPr lang="en-US" sz="1800"/>
                        <a:t>LT</a:t>
                      </a:r>
                      <a:endParaRPr lang="en-US" sz="1800">
                        <a:latin typeface="Times New Roman"/>
                        <a:ea typeface="Times New Roman"/>
                      </a:endParaRPr>
                    </a:p>
                  </a:txBody>
                  <a:tcPr marL="68580" marR="68580" marT="0" marB="0" anchor="b"/>
                </a:tc>
                <a:tc>
                  <a:txBody>
                    <a:bodyPr/>
                    <a:lstStyle/>
                    <a:p>
                      <a:pPr marL="0" marR="0" algn="ctr">
                        <a:lnSpc>
                          <a:spcPct val="120000"/>
                        </a:lnSpc>
                        <a:spcBef>
                          <a:spcPts val="0"/>
                        </a:spcBef>
                        <a:spcAft>
                          <a:spcPts val="0"/>
                        </a:spcAft>
                      </a:pPr>
                      <a:r>
                        <a:rPr lang="en-US" sz="1800"/>
                        <a:t>TH</a:t>
                      </a:r>
                      <a:endParaRPr lang="en-US" sz="1800">
                        <a:latin typeface="Times New Roman"/>
                        <a:ea typeface="Times New Roman"/>
                      </a:endParaRPr>
                    </a:p>
                  </a:txBody>
                  <a:tcPr marL="68580" marR="68580" marT="0" marB="0" anchor="b"/>
                </a:tc>
              </a:tr>
              <a:tr h="347227">
                <a:tc>
                  <a:txBody>
                    <a:bodyPr/>
                    <a:lstStyle/>
                    <a:p>
                      <a:pPr marL="0" marR="0" algn="ctr">
                        <a:lnSpc>
                          <a:spcPct val="120000"/>
                        </a:lnSpc>
                        <a:spcBef>
                          <a:spcPts val="0"/>
                        </a:spcBef>
                        <a:spcAft>
                          <a:spcPts val="0"/>
                        </a:spcAft>
                      </a:pPr>
                      <a:r>
                        <a:rPr lang="en-US" sz="1800"/>
                        <a:t>1</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SE100</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Phương pháp Phát triển phần </a:t>
                      </a:r>
                      <a:r>
                        <a:rPr lang="en-US" sz="1800" smtClean="0"/>
                        <a:t>mềm </a:t>
                      </a:r>
                      <a:r>
                        <a:rPr lang="en-US" sz="1800"/>
                        <a:t>hướng đối tượng</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4</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1</a:t>
                      </a:r>
                      <a:endParaRPr lang="en-US" sz="1800">
                        <a:latin typeface="Times New Roman"/>
                        <a:ea typeface="Times New Roman"/>
                      </a:endParaRPr>
                    </a:p>
                  </a:txBody>
                  <a:tcPr marL="68580" marR="68580" marT="0" marB="0"/>
                </a:tc>
              </a:tr>
              <a:tr h="316978">
                <a:tc>
                  <a:txBody>
                    <a:bodyPr/>
                    <a:lstStyle/>
                    <a:p>
                      <a:pPr marL="0" marR="0" algn="ctr">
                        <a:lnSpc>
                          <a:spcPct val="120000"/>
                        </a:lnSpc>
                        <a:spcBef>
                          <a:spcPts val="0"/>
                        </a:spcBef>
                        <a:spcAft>
                          <a:spcPts val="0"/>
                        </a:spcAft>
                      </a:pPr>
                      <a:r>
                        <a:rPr lang="en-US" sz="1800"/>
                        <a:t>2</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SE101</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Phương pháp mô hình hóa</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endParaRPr lang="en-US" sz="1800">
                        <a:latin typeface="Times New Roman"/>
                        <a:ea typeface="Times New Roman"/>
                      </a:endParaRPr>
                    </a:p>
                  </a:txBody>
                  <a:tcPr marL="68580" marR="68580" marT="0" marB="0"/>
                </a:tc>
              </a:tr>
              <a:tr h="329396">
                <a:tc>
                  <a:txBody>
                    <a:bodyPr/>
                    <a:lstStyle/>
                    <a:p>
                      <a:pPr marL="0" marR="0" algn="ctr">
                        <a:lnSpc>
                          <a:spcPct val="120000"/>
                        </a:lnSpc>
                        <a:spcBef>
                          <a:spcPts val="0"/>
                        </a:spcBef>
                        <a:spcAft>
                          <a:spcPts val="0"/>
                        </a:spcAft>
                      </a:pPr>
                      <a:r>
                        <a:rPr lang="en-US"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SE102</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Nhập môn phát triển game</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2</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1</a:t>
                      </a:r>
                      <a:endParaRPr lang="en-US" sz="1800">
                        <a:latin typeface="Times New Roman"/>
                        <a:ea typeface="Times New Roman"/>
                      </a:endParaRPr>
                    </a:p>
                  </a:txBody>
                  <a:tcPr marL="68580" marR="68580" marT="0" marB="0"/>
                </a:tc>
              </a:tr>
              <a:tr h="329396">
                <a:tc>
                  <a:txBody>
                    <a:bodyPr/>
                    <a:lstStyle/>
                    <a:p>
                      <a:pPr marL="0" marR="0" algn="ctr">
                        <a:lnSpc>
                          <a:spcPct val="120000"/>
                        </a:lnSpc>
                        <a:spcBef>
                          <a:spcPts val="0"/>
                        </a:spcBef>
                        <a:spcAft>
                          <a:spcPts val="0"/>
                        </a:spcAft>
                      </a:pPr>
                      <a:r>
                        <a:rPr lang="en-US" sz="1800"/>
                        <a:t>4</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SE104</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Nhập môn Công nghệ phần mềm</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4</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1</a:t>
                      </a:r>
                      <a:endParaRPr lang="en-US" sz="1800">
                        <a:latin typeface="Times New Roman"/>
                        <a:ea typeface="Times New Roman"/>
                      </a:endParaRPr>
                    </a:p>
                  </a:txBody>
                  <a:tcPr marL="68580" marR="68580" marT="0" marB="0"/>
                </a:tc>
              </a:tr>
              <a:tr h="439194">
                <a:tc>
                  <a:txBody>
                    <a:bodyPr/>
                    <a:lstStyle/>
                    <a:p>
                      <a:pPr marL="0" marR="0" algn="ctr">
                        <a:lnSpc>
                          <a:spcPct val="120000"/>
                        </a:lnSpc>
                        <a:spcBef>
                          <a:spcPts val="0"/>
                        </a:spcBef>
                        <a:spcAft>
                          <a:spcPts val="0"/>
                        </a:spcAft>
                      </a:pPr>
                      <a:r>
                        <a:rPr lang="en-US" sz="1800"/>
                        <a:t>5</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SE114</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Nhập môn phần mềm và hệ thống nhúng</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2</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1</a:t>
                      </a:r>
                      <a:endParaRPr lang="en-US" sz="1800">
                        <a:latin typeface="Times New Roman"/>
                        <a:ea typeface="Times New Roman"/>
                      </a:endParaRPr>
                    </a:p>
                  </a:txBody>
                  <a:tcPr marL="68580" marR="68580" marT="0" marB="0"/>
                </a:tc>
              </a:tr>
              <a:tr h="316978">
                <a:tc>
                  <a:txBody>
                    <a:bodyPr/>
                    <a:lstStyle/>
                    <a:p>
                      <a:pPr marL="0" marR="0" algn="ctr">
                        <a:lnSpc>
                          <a:spcPct val="120000"/>
                        </a:lnSpc>
                        <a:spcBef>
                          <a:spcPts val="0"/>
                        </a:spcBef>
                        <a:spcAft>
                          <a:spcPts val="0"/>
                        </a:spcAft>
                      </a:pPr>
                      <a:r>
                        <a:rPr lang="en-US" sz="1800"/>
                        <a:t>6</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SE106</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Đặc tả hình thức</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4</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4</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endParaRPr lang="en-US" sz="1800">
                        <a:latin typeface="Times New Roman"/>
                        <a:ea typeface="Times New Roman"/>
                      </a:endParaRPr>
                    </a:p>
                  </a:txBody>
                  <a:tcPr marL="68580" marR="68580" marT="0" marB="0"/>
                </a:tc>
              </a:tr>
              <a:tr h="329396">
                <a:tc>
                  <a:txBody>
                    <a:bodyPr/>
                    <a:lstStyle/>
                    <a:p>
                      <a:pPr marL="0" marR="0" algn="ctr">
                        <a:lnSpc>
                          <a:spcPct val="120000"/>
                        </a:lnSpc>
                        <a:spcBef>
                          <a:spcPts val="0"/>
                        </a:spcBef>
                        <a:spcAft>
                          <a:spcPts val="0"/>
                        </a:spcAft>
                      </a:pPr>
                      <a:r>
                        <a:rPr lang="en-US" sz="1800"/>
                        <a:t>7</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SE107</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Phân tích thiết kế hệ thống </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4</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1</a:t>
                      </a:r>
                      <a:endParaRPr lang="en-US" sz="1800">
                        <a:latin typeface="Times New Roman"/>
                        <a:ea typeface="Times New Roman"/>
                      </a:endParaRPr>
                    </a:p>
                  </a:txBody>
                  <a:tcPr marL="68580" marR="68580" marT="0" marB="0"/>
                </a:tc>
              </a:tr>
              <a:tr h="289340">
                <a:tc>
                  <a:txBody>
                    <a:bodyPr/>
                    <a:lstStyle/>
                    <a:p>
                      <a:pPr marL="0" marR="0" algn="ctr">
                        <a:lnSpc>
                          <a:spcPct val="120000"/>
                        </a:lnSpc>
                        <a:spcBef>
                          <a:spcPts val="0"/>
                        </a:spcBef>
                        <a:spcAft>
                          <a:spcPts val="0"/>
                        </a:spcAft>
                      </a:pPr>
                      <a:r>
                        <a:rPr lang="en-US" sz="1800"/>
                        <a:t>8</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SE108</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Kiểm chứng phần mềm</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2</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1</a:t>
                      </a:r>
                      <a:endParaRPr lang="en-US" sz="1800">
                        <a:latin typeface="Times New Roman"/>
                        <a:ea typeface="Times New Roman"/>
                      </a:endParaRPr>
                    </a:p>
                  </a:txBody>
                  <a:tcPr marL="68580" marR="68580" marT="0" marB="0"/>
                </a:tc>
              </a:tr>
              <a:tr h="300433">
                <a:tc>
                  <a:txBody>
                    <a:bodyPr/>
                    <a:lstStyle/>
                    <a:p>
                      <a:pPr marL="0" marR="0" algn="ctr">
                        <a:lnSpc>
                          <a:spcPct val="120000"/>
                        </a:lnSpc>
                        <a:spcBef>
                          <a:spcPts val="0"/>
                        </a:spcBef>
                        <a:spcAft>
                          <a:spcPts val="0"/>
                        </a:spcAft>
                      </a:pPr>
                      <a:r>
                        <a:rPr lang="en-US" sz="1800"/>
                        <a:t>9</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SE109</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Phát triển, vận hành, bảo trì phần mềm</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endParaRPr lang="en-US" sz="1800">
                        <a:latin typeface="Times New Roman"/>
                        <a:ea typeface="Times New Roman"/>
                      </a:endParaRPr>
                    </a:p>
                  </a:txBody>
                  <a:tcPr marL="68580" marR="68580" marT="0" marB="0"/>
                </a:tc>
              </a:tr>
              <a:tr h="329396">
                <a:tc>
                  <a:txBody>
                    <a:bodyPr/>
                    <a:lstStyle/>
                    <a:p>
                      <a:pPr marL="0" marR="0" algn="ctr">
                        <a:lnSpc>
                          <a:spcPct val="120000"/>
                        </a:lnSpc>
                        <a:spcBef>
                          <a:spcPts val="0"/>
                        </a:spcBef>
                        <a:spcAft>
                          <a:spcPts val="0"/>
                        </a:spcAft>
                      </a:pPr>
                      <a:r>
                        <a:rPr lang="en-US" sz="1800"/>
                        <a:t>10</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SE111</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Đồ án môn học Mã nguồn mở</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2</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2</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endParaRPr lang="en-US" sz="1800">
                        <a:latin typeface="Times New Roman"/>
                        <a:ea typeface="Times New Roman"/>
                      </a:endParaRPr>
                    </a:p>
                  </a:txBody>
                  <a:tcPr marL="68580" marR="68580" marT="0" marB="0"/>
                </a:tc>
              </a:tr>
              <a:tr h="329396">
                <a:tc>
                  <a:txBody>
                    <a:bodyPr/>
                    <a:lstStyle/>
                    <a:p>
                      <a:pPr marL="0" marR="0" algn="ctr">
                        <a:lnSpc>
                          <a:spcPct val="120000"/>
                        </a:lnSpc>
                        <a:spcBef>
                          <a:spcPts val="0"/>
                        </a:spcBef>
                        <a:spcAft>
                          <a:spcPts val="0"/>
                        </a:spcAft>
                      </a:pPr>
                      <a:r>
                        <a:rPr lang="en-US" sz="1800"/>
                        <a:t>11</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en-US" sz="1800"/>
                        <a:t>SE112</a:t>
                      </a:r>
                      <a:endParaRPr lang="en-US" sz="1800">
                        <a:latin typeface="Times New Roman"/>
                        <a:ea typeface="Times New Roman"/>
                      </a:endParaRPr>
                    </a:p>
                  </a:txBody>
                  <a:tcPr marL="68580" marR="68580" marT="0" marB="0"/>
                </a:tc>
                <a:tc>
                  <a:txBody>
                    <a:bodyPr/>
                    <a:lstStyle/>
                    <a:p>
                      <a:pPr marL="0" marR="0" algn="l">
                        <a:lnSpc>
                          <a:spcPct val="120000"/>
                        </a:lnSpc>
                        <a:spcBef>
                          <a:spcPts val="0"/>
                        </a:spcBef>
                        <a:spcAft>
                          <a:spcPts val="0"/>
                        </a:spcAft>
                      </a:pPr>
                      <a:r>
                        <a:rPr lang="en-US" sz="1800"/>
                        <a:t>Đồ án môn học chuyên ngành</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r>
                        <a:rPr lang="vi-VN" sz="1800"/>
                        <a:t>3</a:t>
                      </a:r>
                      <a:endParaRPr lang="en-US" sz="1800">
                        <a:latin typeface="Times New Roman"/>
                        <a:ea typeface="Times New Roman"/>
                      </a:endParaRPr>
                    </a:p>
                  </a:txBody>
                  <a:tcPr marL="68580" marR="68580" marT="0" marB="0"/>
                </a:tc>
                <a:tc>
                  <a:txBody>
                    <a:bodyPr/>
                    <a:lstStyle/>
                    <a:p>
                      <a:pPr marL="0" marR="0" algn="ctr">
                        <a:lnSpc>
                          <a:spcPct val="120000"/>
                        </a:lnSpc>
                        <a:spcBef>
                          <a:spcPts val="0"/>
                        </a:spcBef>
                        <a:spcAft>
                          <a:spcPts val="0"/>
                        </a:spcAft>
                      </a:pPr>
                      <a:endParaRPr lang="vi-VN" sz="1800">
                        <a:latin typeface="Times New Roman"/>
                        <a:ea typeface="Times New Roman"/>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5607738F-28BE-4D9C-9916-7095507F5307}" type="slidenum">
              <a:rPr lang="en-US" smtClean="0"/>
              <a:pPr/>
              <a:t>12</a:t>
            </a:fld>
            <a:endParaRPr lang="en-US"/>
          </a:p>
        </p:txBody>
      </p:sp>
      <p:sp>
        <p:nvSpPr>
          <p:cNvPr id="6" name="TextBox 5"/>
          <p:cNvSpPr txBox="1"/>
          <p:nvPr/>
        </p:nvSpPr>
        <p:spPr>
          <a:xfrm>
            <a:off x="609600" y="1219200"/>
            <a:ext cx="8382000" cy="369332"/>
          </a:xfrm>
          <a:prstGeom prst="rect">
            <a:avLst/>
          </a:prstGeom>
          <a:noFill/>
        </p:spPr>
        <p:txBody>
          <a:bodyPr wrap="square" rtlCol="0">
            <a:spAutoFit/>
          </a:bodyPr>
          <a:lstStyle/>
          <a:p>
            <a:r>
              <a:rPr lang="en-US" smtClean="0"/>
              <a:t>Bắt buộc đối với sinh viên ngành</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1143000"/>
          </a:xfrm>
        </p:spPr>
        <p:txBody>
          <a:bodyPr>
            <a:normAutofit/>
          </a:bodyPr>
          <a:lstStyle/>
          <a:p>
            <a:r>
              <a:rPr lang="en-US" smtClean="0"/>
              <a:t>Môn học chuyên ngành </a:t>
            </a:r>
            <a:br>
              <a:rPr lang="en-US" smtClean="0"/>
            </a:br>
            <a:r>
              <a:rPr lang="en-US" smtClean="0"/>
              <a:t>Kỹ thuật phần mềm</a:t>
            </a:r>
            <a:endParaRPr lang="en-US"/>
          </a:p>
        </p:txBody>
      </p:sp>
      <p:graphicFrame>
        <p:nvGraphicFramePr>
          <p:cNvPr id="5" name="Table 4"/>
          <p:cNvGraphicFramePr>
            <a:graphicFrameLocks noGrp="1"/>
          </p:cNvGraphicFramePr>
          <p:nvPr/>
        </p:nvGraphicFramePr>
        <p:xfrm>
          <a:off x="609600" y="1828800"/>
          <a:ext cx="8077203" cy="3352806"/>
        </p:xfrm>
        <a:graphic>
          <a:graphicData uri="http://schemas.openxmlformats.org/drawingml/2006/table">
            <a:tbl>
              <a:tblPr>
                <a:tableStyleId>{69CF1AB2-1976-4502-BF36-3FF5EA218861}</a:tableStyleId>
              </a:tblPr>
              <a:tblGrid>
                <a:gridCol w="631255"/>
                <a:gridCol w="1514476"/>
                <a:gridCol w="3660204"/>
                <a:gridCol w="756792"/>
                <a:gridCol w="757684"/>
                <a:gridCol w="756792"/>
              </a:tblGrid>
              <a:tr h="372534">
                <a:tc>
                  <a:txBody>
                    <a:bodyPr/>
                    <a:lstStyle/>
                    <a:p>
                      <a:pPr marL="0" marR="0" algn="ctr">
                        <a:lnSpc>
                          <a:spcPct val="120000"/>
                        </a:lnSpc>
                        <a:spcBef>
                          <a:spcPts val="0"/>
                        </a:spcBef>
                        <a:spcAft>
                          <a:spcPts val="0"/>
                        </a:spcAft>
                      </a:pPr>
                      <a:r>
                        <a:rPr lang="en-AU" sz="1800"/>
                        <a:t>STT</a:t>
                      </a:r>
                      <a:endParaRPr lang="en-US" sz="1800">
                        <a:latin typeface="Times New Roman"/>
                        <a:ea typeface="Times New Roman"/>
                      </a:endParaRPr>
                    </a:p>
                  </a:txBody>
                  <a:tcPr marL="68580" marR="68580" marT="0" marB="0" anchor="ctr">
                    <a:solidFill>
                      <a:schemeClr val="tx2">
                        <a:lumMod val="40000"/>
                        <a:lumOff val="60000"/>
                      </a:schemeClr>
                    </a:solidFill>
                  </a:tcPr>
                </a:tc>
                <a:tc>
                  <a:txBody>
                    <a:bodyPr/>
                    <a:lstStyle/>
                    <a:p>
                      <a:pPr marL="0" marR="0" algn="ctr">
                        <a:lnSpc>
                          <a:spcPct val="120000"/>
                        </a:lnSpc>
                        <a:spcBef>
                          <a:spcPts val="0"/>
                        </a:spcBef>
                        <a:spcAft>
                          <a:spcPts val="0"/>
                        </a:spcAft>
                      </a:pPr>
                      <a:r>
                        <a:rPr lang="en-US" sz="1800"/>
                        <a:t>Mã môn học</a:t>
                      </a:r>
                      <a:endParaRPr lang="en-US" sz="1800">
                        <a:latin typeface="Times New Roman"/>
                        <a:ea typeface="Times New Roman"/>
                      </a:endParaRPr>
                    </a:p>
                  </a:txBody>
                  <a:tcPr marL="68580" marR="68580" marT="0" marB="0" anchor="ctr">
                    <a:solidFill>
                      <a:schemeClr val="tx2">
                        <a:lumMod val="40000"/>
                        <a:lumOff val="60000"/>
                      </a:schemeClr>
                    </a:solidFill>
                  </a:tcPr>
                </a:tc>
                <a:tc>
                  <a:txBody>
                    <a:bodyPr/>
                    <a:lstStyle/>
                    <a:p>
                      <a:pPr marL="0" marR="0" algn="ctr">
                        <a:lnSpc>
                          <a:spcPct val="120000"/>
                        </a:lnSpc>
                        <a:spcBef>
                          <a:spcPts val="0"/>
                        </a:spcBef>
                        <a:spcAft>
                          <a:spcPts val="0"/>
                        </a:spcAft>
                      </a:pPr>
                      <a:r>
                        <a:rPr lang="en-US" sz="1800"/>
                        <a:t>Tên môn học</a:t>
                      </a:r>
                      <a:endParaRPr lang="en-US" sz="1800">
                        <a:latin typeface="Times New Roman"/>
                        <a:ea typeface="Times New Roman"/>
                      </a:endParaRPr>
                    </a:p>
                  </a:txBody>
                  <a:tcPr marL="68580" marR="68580" marT="0" marB="0" anchor="ctr">
                    <a:solidFill>
                      <a:schemeClr val="tx2">
                        <a:lumMod val="40000"/>
                        <a:lumOff val="60000"/>
                      </a:schemeClr>
                    </a:solidFill>
                  </a:tcPr>
                </a:tc>
                <a:tc>
                  <a:txBody>
                    <a:bodyPr/>
                    <a:lstStyle/>
                    <a:p>
                      <a:pPr marL="0" marR="0" algn="ctr">
                        <a:lnSpc>
                          <a:spcPct val="120000"/>
                        </a:lnSpc>
                        <a:spcBef>
                          <a:spcPts val="0"/>
                        </a:spcBef>
                        <a:spcAft>
                          <a:spcPts val="0"/>
                        </a:spcAft>
                      </a:pPr>
                      <a:r>
                        <a:rPr lang="en-AU" sz="1800"/>
                        <a:t>TC</a:t>
                      </a:r>
                      <a:endParaRPr lang="en-US" sz="1800">
                        <a:latin typeface="Times New Roman"/>
                        <a:ea typeface="Times New Roman"/>
                      </a:endParaRPr>
                    </a:p>
                  </a:txBody>
                  <a:tcPr marL="68580" marR="68580" marT="0" marB="0" anchor="ctr">
                    <a:solidFill>
                      <a:schemeClr val="tx2">
                        <a:lumMod val="40000"/>
                        <a:lumOff val="60000"/>
                      </a:schemeClr>
                    </a:solidFill>
                  </a:tcPr>
                </a:tc>
                <a:tc>
                  <a:txBody>
                    <a:bodyPr/>
                    <a:lstStyle/>
                    <a:p>
                      <a:pPr marL="0" marR="0" algn="ctr">
                        <a:lnSpc>
                          <a:spcPct val="120000"/>
                        </a:lnSpc>
                        <a:spcBef>
                          <a:spcPts val="0"/>
                        </a:spcBef>
                        <a:spcAft>
                          <a:spcPts val="0"/>
                        </a:spcAft>
                      </a:pPr>
                      <a:r>
                        <a:rPr lang="en-AU" sz="1800"/>
                        <a:t>LT</a:t>
                      </a:r>
                      <a:endParaRPr lang="en-US" sz="1800">
                        <a:latin typeface="Times New Roman"/>
                        <a:ea typeface="Times New Roman"/>
                      </a:endParaRPr>
                    </a:p>
                  </a:txBody>
                  <a:tcPr marL="68580" marR="68580" marT="0" marB="0" anchor="ctr">
                    <a:solidFill>
                      <a:schemeClr val="tx2">
                        <a:lumMod val="40000"/>
                        <a:lumOff val="60000"/>
                      </a:schemeClr>
                    </a:solidFill>
                  </a:tcPr>
                </a:tc>
                <a:tc>
                  <a:txBody>
                    <a:bodyPr/>
                    <a:lstStyle/>
                    <a:p>
                      <a:pPr marL="0" marR="0" algn="ctr">
                        <a:lnSpc>
                          <a:spcPct val="120000"/>
                        </a:lnSpc>
                        <a:spcBef>
                          <a:spcPts val="0"/>
                        </a:spcBef>
                        <a:spcAft>
                          <a:spcPts val="0"/>
                        </a:spcAft>
                      </a:pPr>
                      <a:r>
                        <a:rPr lang="en-AU" sz="1800"/>
                        <a:t>TH</a:t>
                      </a:r>
                      <a:endParaRPr lang="en-US" sz="1800">
                        <a:latin typeface="Times New Roman"/>
                        <a:ea typeface="Times New Roman"/>
                      </a:endParaRPr>
                    </a:p>
                  </a:txBody>
                  <a:tcPr marL="68580" marR="68580" marT="0" marB="0" anchor="ctr">
                    <a:solidFill>
                      <a:schemeClr val="tx2">
                        <a:lumMod val="40000"/>
                        <a:lumOff val="60000"/>
                      </a:schemeClr>
                    </a:solidFill>
                  </a:tcPr>
                </a:tc>
              </a:tr>
              <a:tr h="372534">
                <a:tc gridSpan="3">
                  <a:txBody>
                    <a:bodyPr/>
                    <a:lstStyle/>
                    <a:p>
                      <a:pPr marL="0" marR="0">
                        <a:lnSpc>
                          <a:spcPct val="120000"/>
                        </a:lnSpc>
                        <a:spcBef>
                          <a:spcPts val="0"/>
                        </a:spcBef>
                        <a:spcAft>
                          <a:spcPts val="0"/>
                        </a:spcAft>
                      </a:pPr>
                      <a:r>
                        <a:rPr lang="en-US" sz="1800"/>
                        <a:t>Các môn bắt buộc</a:t>
                      </a:r>
                      <a:endParaRPr lang="en-US" sz="1800">
                        <a:latin typeface="Times New Roman"/>
                        <a:ea typeface="Times New Roman"/>
                      </a:endParaRPr>
                    </a:p>
                  </a:txBody>
                  <a:tcPr marL="68580" marR="68580" marT="0" marB="0">
                    <a:solidFill>
                      <a:schemeClr val="tx2">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algn="ctr">
                        <a:lnSpc>
                          <a:spcPct val="120000"/>
                        </a:lnSpc>
                        <a:spcBef>
                          <a:spcPts val="0"/>
                        </a:spcBef>
                        <a:spcAft>
                          <a:spcPts val="0"/>
                        </a:spcAft>
                      </a:pPr>
                      <a:endParaRPr lang="fr-FR" sz="1800">
                        <a:latin typeface="Times New Roman"/>
                        <a:ea typeface="Times New Roman"/>
                      </a:endParaRPr>
                    </a:p>
                  </a:txBody>
                  <a:tcPr marL="68580" marR="68580" marT="0" marB="0">
                    <a:solidFill>
                      <a:schemeClr val="tx2">
                        <a:lumMod val="20000"/>
                        <a:lumOff val="80000"/>
                      </a:schemeClr>
                    </a:solidFill>
                  </a:tcPr>
                </a:tc>
                <a:tc>
                  <a:txBody>
                    <a:bodyPr/>
                    <a:lstStyle/>
                    <a:p>
                      <a:pPr marL="0" marR="0" algn="ctr">
                        <a:lnSpc>
                          <a:spcPct val="120000"/>
                        </a:lnSpc>
                        <a:spcBef>
                          <a:spcPts val="0"/>
                        </a:spcBef>
                        <a:spcAft>
                          <a:spcPts val="0"/>
                        </a:spcAft>
                      </a:pPr>
                      <a:endParaRPr lang="fr-FR" sz="1800">
                        <a:latin typeface="Times New Roman"/>
                        <a:ea typeface="Times New Roman"/>
                      </a:endParaRPr>
                    </a:p>
                  </a:txBody>
                  <a:tcPr marL="68580" marR="68580" marT="0" marB="0">
                    <a:solidFill>
                      <a:schemeClr val="tx2">
                        <a:lumMod val="20000"/>
                        <a:lumOff val="80000"/>
                      </a:schemeClr>
                    </a:solidFill>
                  </a:tcPr>
                </a:tc>
                <a:tc>
                  <a:txBody>
                    <a:bodyPr/>
                    <a:lstStyle/>
                    <a:p>
                      <a:pPr marL="0" marR="0" algn="ctr">
                        <a:lnSpc>
                          <a:spcPct val="120000"/>
                        </a:lnSpc>
                        <a:spcBef>
                          <a:spcPts val="0"/>
                        </a:spcBef>
                        <a:spcAft>
                          <a:spcPts val="0"/>
                        </a:spcAft>
                      </a:pPr>
                      <a:endParaRPr lang="fr-FR" sz="1800">
                        <a:latin typeface="Times New Roman"/>
                        <a:ea typeface="Times New Roman"/>
                      </a:endParaRPr>
                    </a:p>
                  </a:txBody>
                  <a:tcPr marL="68580" marR="68580" marT="0" marB="0">
                    <a:solidFill>
                      <a:schemeClr val="tx2">
                        <a:lumMod val="20000"/>
                        <a:lumOff val="80000"/>
                      </a:schemeClr>
                    </a:solidFill>
                  </a:tcPr>
                </a:tc>
              </a:tr>
              <a:tr h="372534">
                <a:tc>
                  <a:txBody>
                    <a:bodyPr/>
                    <a:lstStyle/>
                    <a:p>
                      <a:pPr marL="0" marR="0" algn="ctr">
                        <a:lnSpc>
                          <a:spcPct val="120000"/>
                        </a:lnSpc>
                        <a:spcBef>
                          <a:spcPts val="0"/>
                        </a:spcBef>
                        <a:spcAft>
                          <a:spcPts val="0"/>
                        </a:spcAft>
                      </a:pPr>
                      <a:r>
                        <a:rPr lang="fr-FR" sz="1800"/>
                        <a:t>1</a:t>
                      </a:r>
                      <a:endParaRPr lang="en-US" sz="1800">
                        <a:latin typeface="Times New Roman"/>
                        <a:ea typeface="Times New Roman"/>
                      </a:endParaRPr>
                    </a:p>
                  </a:txBody>
                  <a:tcPr marL="68580" marR="68580" marT="0" marB="0">
                    <a:noFill/>
                  </a:tcPr>
                </a:tc>
                <a:tc>
                  <a:txBody>
                    <a:bodyPr/>
                    <a:lstStyle/>
                    <a:p>
                      <a:pPr marL="180340" marR="0" indent="-180340" algn="ctr">
                        <a:lnSpc>
                          <a:spcPct val="120000"/>
                        </a:lnSpc>
                        <a:spcBef>
                          <a:spcPts val="0"/>
                        </a:spcBef>
                        <a:spcAft>
                          <a:spcPts val="0"/>
                        </a:spcAft>
                      </a:pPr>
                      <a:r>
                        <a:rPr lang="en-US" sz="1800"/>
                        <a:t>SE214</a:t>
                      </a:r>
                      <a:endParaRPr lang="en-US" sz="1800">
                        <a:latin typeface="Times New Roman"/>
                        <a:ea typeface="Times New Roman"/>
                      </a:endParaRPr>
                    </a:p>
                  </a:txBody>
                  <a:tcPr marL="68580" marR="68580" marT="0" marB="0">
                    <a:noFill/>
                  </a:tcPr>
                </a:tc>
                <a:tc>
                  <a:txBody>
                    <a:bodyPr/>
                    <a:lstStyle/>
                    <a:p>
                      <a:pPr marL="0" marR="0">
                        <a:lnSpc>
                          <a:spcPct val="120000"/>
                        </a:lnSpc>
                        <a:spcBef>
                          <a:spcPts val="0"/>
                        </a:spcBef>
                        <a:spcAft>
                          <a:spcPts val="0"/>
                        </a:spcAft>
                      </a:pPr>
                      <a:r>
                        <a:rPr lang="en-US" sz="1800"/>
                        <a:t>Công nghệ phần mềm chuyên sâu</a:t>
                      </a:r>
                      <a:endParaRPr lang="en-US" sz="1800">
                        <a:latin typeface="Times New Roman"/>
                        <a:ea typeface="Times New Roman"/>
                      </a:endParaRPr>
                    </a:p>
                  </a:txBody>
                  <a:tcPr marL="68580" marR="68580" marT="0" marB="0" anchor="ctr">
                    <a:noFill/>
                  </a:tcPr>
                </a:tc>
                <a:tc>
                  <a:txBody>
                    <a:bodyPr/>
                    <a:lstStyle/>
                    <a:p>
                      <a:pPr marL="0" marR="0" algn="ctr">
                        <a:lnSpc>
                          <a:spcPct val="120000"/>
                        </a:lnSpc>
                        <a:spcBef>
                          <a:spcPts val="0"/>
                        </a:spcBef>
                        <a:spcAft>
                          <a:spcPts val="0"/>
                        </a:spcAft>
                      </a:pPr>
                      <a:r>
                        <a:rPr lang="fr-FR" sz="1800"/>
                        <a:t>4</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r>
                        <a:rPr lang="fr-FR" sz="1800"/>
                        <a:t>3</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r>
                        <a:rPr lang="fr-FR" sz="1800"/>
                        <a:t>1</a:t>
                      </a:r>
                      <a:endParaRPr lang="en-US" sz="1800">
                        <a:latin typeface="Times New Roman"/>
                        <a:ea typeface="Times New Roman"/>
                      </a:endParaRPr>
                    </a:p>
                  </a:txBody>
                  <a:tcPr marL="68580" marR="68580" marT="0" marB="0">
                    <a:noFill/>
                  </a:tcPr>
                </a:tc>
              </a:tr>
              <a:tr h="372534">
                <a:tc>
                  <a:txBody>
                    <a:bodyPr/>
                    <a:lstStyle/>
                    <a:p>
                      <a:pPr marL="0" marR="0" algn="ctr">
                        <a:lnSpc>
                          <a:spcPct val="120000"/>
                        </a:lnSpc>
                        <a:spcBef>
                          <a:spcPts val="0"/>
                        </a:spcBef>
                        <a:spcAft>
                          <a:spcPts val="0"/>
                        </a:spcAft>
                        <a:tabLst>
                          <a:tab pos="156210" algn="ctr"/>
                        </a:tabLst>
                      </a:pPr>
                      <a:r>
                        <a:rPr lang="fr-FR" sz="1800" smtClean="0"/>
                        <a:t>2</a:t>
                      </a:r>
                      <a:endParaRPr lang="en-US" sz="1800">
                        <a:latin typeface="Times New Roman"/>
                        <a:ea typeface="Times New Roman"/>
                      </a:endParaRPr>
                    </a:p>
                  </a:txBody>
                  <a:tcPr marL="68580" marR="68580" marT="0" marB="0">
                    <a:noFill/>
                  </a:tcPr>
                </a:tc>
                <a:tc>
                  <a:txBody>
                    <a:bodyPr/>
                    <a:lstStyle/>
                    <a:p>
                      <a:pPr marL="180340" marR="0" indent="-180340" algn="ctr">
                        <a:lnSpc>
                          <a:spcPct val="120000"/>
                        </a:lnSpc>
                        <a:spcBef>
                          <a:spcPts val="0"/>
                        </a:spcBef>
                        <a:spcAft>
                          <a:spcPts val="0"/>
                        </a:spcAft>
                      </a:pPr>
                      <a:r>
                        <a:rPr lang="en-US" sz="1800"/>
                        <a:t>SE215</a:t>
                      </a:r>
                      <a:endParaRPr lang="en-US" sz="1800">
                        <a:latin typeface="Times New Roman"/>
                        <a:ea typeface="Times New Roman"/>
                      </a:endParaRPr>
                    </a:p>
                  </a:txBody>
                  <a:tcPr marL="68580" marR="68580" marT="0" marB="0">
                    <a:noFill/>
                  </a:tcPr>
                </a:tc>
                <a:tc>
                  <a:txBody>
                    <a:bodyPr/>
                    <a:lstStyle/>
                    <a:p>
                      <a:pPr marL="0" marR="0">
                        <a:lnSpc>
                          <a:spcPct val="120000"/>
                        </a:lnSpc>
                        <a:spcBef>
                          <a:spcPts val="0"/>
                        </a:spcBef>
                        <a:spcAft>
                          <a:spcPts val="0"/>
                        </a:spcAft>
                      </a:pPr>
                      <a:r>
                        <a:rPr lang="en-US" sz="1800"/>
                        <a:t>Giao tiếp người máy</a:t>
                      </a:r>
                      <a:endParaRPr lang="en-US" sz="1800">
                        <a:latin typeface="Times New Roman"/>
                        <a:ea typeface="Times New Roman"/>
                      </a:endParaRPr>
                    </a:p>
                  </a:txBody>
                  <a:tcPr marL="68580" marR="68580" marT="0" marB="0" anchor="ctr">
                    <a:noFill/>
                  </a:tcPr>
                </a:tc>
                <a:tc>
                  <a:txBody>
                    <a:bodyPr/>
                    <a:lstStyle/>
                    <a:p>
                      <a:pPr marL="0" marR="0" algn="ctr">
                        <a:lnSpc>
                          <a:spcPct val="120000"/>
                        </a:lnSpc>
                        <a:spcBef>
                          <a:spcPts val="0"/>
                        </a:spcBef>
                        <a:spcAft>
                          <a:spcPts val="0"/>
                        </a:spcAft>
                      </a:pPr>
                      <a:r>
                        <a:rPr lang="fr-FR" sz="1800"/>
                        <a:t>4</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r>
                        <a:rPr lang="fr-FR" sz="1800"/>
                        <a:t>3</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r>
                        <a:rPr lang="fr-FR" sz="1800"/>
                        <a:t>1</a:t>
                      </a:r>
                      <a:endParaRPr lang="en-US" sz="1800">
                        <a:latin typeface="Times New Roman"/>
                        <a:ea typeface="Times New Roman"/>
                      </a:endParaRPr>
                    </a:p>
                  </a:txBody>
                  <a:tcPr marL="68580" marR="68580" marT="0" marB="0">
                    <a:noFill/>
                  </a:tcPr>
                </a:tc>
              </a:tr>
              <a:tr h="372534">
                <a:tc gridSpan="3">
                  <a:txBody>
                    <a:bodyPr/>
                    <a:lstStyle/>
                    <a:p>
                      <a:pPr marL="0" marR="0">
                        <a:lnSpc>
                          <a:spcPct val="120000"/>
                        </a:lnSpc>
                        <a:spcBef>
                          <a:spcPts val="0"/>
                        </a:spcBef>
                        <a:spcAft>
                          <a:spcPts val="0"/>
                        </a:spcAft>
                      </a:pPr>
                      <a:r>
                        <a:rPr lang="en-US" sz="1800"/>
                        <a:t>Các môn tự chọn chuyên ngành</a:t>
                      </a:r>
                      <a:endParaRPr lang="en-US" sz="1800">
                        <a:latin typeface="Times New Roman"/>
                        <a:ea typeface="Times New Roman"/>
                      </a:endParaRPr>
                    </a:p>
                  </a:txBody>
                  <a:tcPr marL="68580" marR="68580" marT="0" marB="0">
                    <a:solidFill>
                      <a:schemeClr val="tx2">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algn="ctr">
                        <a:lnSpc>
                          <a:spcPct val="120000"/>
                        </a:lnSpc>
                        <a:spcBef>
                          <a:spcPts val="0"/>
                        </a:spcBef>
                        <a:spcAft>
                          <a:spcPts val="0"/>
                        </a:spcAft>
                      </a:pPr>
                      <a:endParaRPr lang="fr-FR" sz="1800">
                        <a:latin typeface="Times New Roman"/>
                        <a:ea typeface="Times New Roman"/>
                      </a:endParaRPr>
                    </a:p>
                  </a:txBody>
                  <a:tcPr marL="68580" marR="68580" marT="0" marB="0">
                    <a:solidFill>
                      <a:schemeClr val="tx2">
                        <a:lumMod val="20000"/>
                        <a:lumOff val="80000"/>
                      </a:schemeClr>
                    </a:solidFill>
                  </a:tcPr>
                </a:tc>
                <a:tc>
                  <a:txBody>
                    <a:bodyPr/>
                    <a:lstStyle/>
                    <a:p>
                      <a:pPr marL="0" marR="0" algn="ctr">
                        <a:lnSpc>
                          <a:spcPct val="120000"/>
                        </a:lnSpc>
                        <a:spcBef>
                          <a:spcPts val="0"/>
                        </a:spcBef>
                        <a:spcAft>
                          <a:spcPts val="0"/>
                        </a:spcAft>
                      </a:pPr>
                      <a:endParaRPr lang="fr-FR" sz="1800">
                        <a:latin typeface="Times New Roman"/>
                        <a:ea typeface="Times New Roman"/>
                      </a:endParaRPr>
                    </a:p>
                  </a:txBody>
                  <a:tcPr marL="68580" marR="68580" marT="0" marB="0">
                    <a:solidFill>
                      <a:schemeClr val="tx2">
                        <a:lumMod val="20000"/>
                        <a:lumOff val="80000"/>
                      </a:schemeClr>
                    </a:solidFill>
                  </a:tcPr>
                </a:tc>
                <a:tc>
                  <a:txBody>
                    <a:bodyPr/>
                    <a:lstStyle/>
                    <a:p>
                      <a:pPr marL="0" marR="0" algn="ctr">
                        <a:lnSpc>
                          <a:spcPct val="120000"/>
                        </a:lnSpc>
                        <a:spcBef>
                          <a:spcPts val="0"/>
                        </a:spcBef>
                        <a:spcAft>
                          <a:spcPts val="0"/>
                        </a:spcAft>
                      </a:pPr>
                      <a:endParaRPr lang="fr-FR" sz="1800">
                        <a:latin typeface="Times New Roman"/>
                        <a:ea typeface="Times New Roman"/>
                      </a:endParaRPr>
                    </a:p>
                  </a:txBody>
                  <a:tcPr marL="68580" marR="68580" marT="0" marB="0">
                    <a:solidFill>
                      <a:schemeClr val="tx2">
                        <a:lumMod val="20000"/>
                        <a:lumOff val="80000"/>
                      </a:schemeClr>
                    </a:solidFill>
                  </a:tcPr>
                </a:tc>
              </a:tr>
              <a:tr h="372534">
                <a:tc>
                  <a:txBody>
                    <a:bodyPr/>
                    <a:lstStyle/>
                    <a:p>
                      <a:pPr marL="0" marR="0" algn="ctr">
                        <a:lnSpc>
                          <a:spcPct val="120000"/>
                        </a:lnSpc>
                        <a:spcBef>
                          <a:spcPts val="0"/>
                        </a:spcBef>
                        <a:spcAft>
                          <a:spcPts val="0"/>
                        </a:spcAft>
                      </a:pPr>
                      <a:r>
                        <a:rPr lang="fr-FR" sz="1800"/>
                        <a:t>1</a:t>
                      </a:r>
                      <a:endParaRPr lang="en-US" sz="1800">
                        <a:latin typeface="Times New Roman"/>
                        <a:ea typeface="Times New Roman"/>
                      </a:endParaRPr>
                    </a:p>
                  </a:txBody>
                  <a:tcPr marL="68580" marR="68580" marT="0" marB="0">
                    <a:noFill/>
                  </a:tcPr>
                </a:tc>
                <a:tc>
                  <a:txBody>
                    <a:bodyPr/>
                    <a:lstStyle/>
                    <a:p>
                      <a:pPr marL="180340" marR="0" indent="-180340" algn="ctr">
                        <a:lnSpc>
                          <a:spcPct val="120000"/>
                        </a:lnSpc>
                        <a:spcBef>
                          <a:spcPts val="0"/>
                        </a:spcBef>
                        <a:spcAft>
                          <a:spcPts val="0"/>
                        </a:spcAft>
                      </a:pPr>
                      <a:r>
                        <a:rPr lang="en-US" sz="1800"/>
                        <a:t>SE310</a:t>
                      </a:r>
                      <a:endParaRPr lang="en-US" sz="1800">
                        <a:latin typeface="Times New Roman"/>
                        <a:ea typeface="Times New Roman"/>
                      </a:endParaRPr>
                    </a:p>
                  </a:txBody>
                  <a:tcPr marL="68580" marR="68580" marT="0" marB="0">
                    <a:noFill/>
                  </a:tcPr>
                </a:tc>
                <a:tc>
                  <a:txBody>
                    <a:bodyPr/>
                    <a:lstStyle/>
                    <a:p>
                      <a:pPr marL="0" marR="0">
                        <a:lnSpc>
                          <a:spcPct val="120000"/>
                        </a:lnSpc>
                        <a:spcBef>
                          <a:spcPts val="0"/>
                        </a:spcBef>
                        <a:spcAft>
                          <a:spcPts val="0"/>
                        </a:spcAft>
                      </a:pPr>
                      <a:r>
                        <a:rPr lang="en-US" sz="1800"/>
                        <a:t>Công nghệ .NET</a:t>
                      </a:r>
                      <a:endParaRPr lang="en-US" sz="1800">
                        <a:latin typeface="Times New Roman"/>
                        <a:ea typeface="Times New Roman"/>
                      </a:endParaRPr>
                    </a:p>
                  </a:txBody>
                  <a:tcPr marL="68580" marR="68580" marT="0" marB="0" anchor="ctr">
                    <a:noFill/>
                  </a:tcPr>
                </a:tc>
                <a:tc>
                  <a:txBody>
                    <a:bodyPr/>
                    <a:lstStyle/>
                    <a:p>
                      <a:pPr marL="0" marR="0" algn="ctr">
                        <a:lnSpc>
                          <a:spcPct val="120000"/>
                        </a:lnSpc>
                        <a:spcBef>
                          <a:spcPts val="0"/>
                        </a:spcBef>
                        <a:spcAft>
                          <a:spcPts val="0"/>
                        </a:spcAft>
                      </a:pPr>
                      <a:r>
                        <a:rPr lang="fr-FR" sz="1800"/>
                        <a:t>4</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r>
                        <a:rPr lang="fr-FR" sz="1800"/>
                        <a:t>3</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r>
                        <a:rPr lang="fr-FR" sz="1800"/>
                        <a:t>1</a:t>
                      </a:r>
                      <a:endParaRPr lang="en-US" sz="1800">
                        <a:latin typeface="Times New Roman"/>
                        <a:ea typeface="Times New Roman"/>
                      </a:endParaRPr>
                    </a:p>
                  </a:txBody>
                  <a:tcPr marL="68580" marR="68580" marT="0" marB="0">
                    <a:noFill/>
                  </a:tcPr>
                </a:tc>
              </a:tr>
              <a:tr h="372534">
                <a:tc>
                  <a:txBody>
                    <a:bodyPr/>
                    <a:lstStyle/>
                    <a:p>
                      <a:pPr marL="0" marR="0" algn="ctr">
                        <a:lnSpc>
                          <a:spcPct val="120000"/>
                        </a:lnSpc>
                        <a:spcBef>
                          <a:spcPts val="0"/>
                        </a:spcBef>
                        <a:spcAft>
                          <a:spcPts val="0"/>
                        </a:spcAft>
                      </a:pPr>
                      <a:r>
                        <a:rPr lang="fr-FR" sz="1800"/>
                        <a:t>2</a:t>
                      </a:r>
                      <a:endParaRPr lang="en-US" sz="1800">
                        <a:latin typeface="Times New Roman"/>
                        <a:ea typeface="Times New Roman"/>
                      </a:endParaRPr>
                    </a:p>
                  </a:txBody>
                  <a:tcPr marL="68580" marR="68580" marT="0" marB="0">
                    <a:noFill/>
                  </a:tcPr>
                </a:tc>
                <a:tc>
                  <a:txBody>
                    <a:bodyPr/>
                    <a:lstStyle/>
                    <a:p>
                      <a:pPr marL="180340" marR="0" indent="-180340" algn="ctr">
                        <a:lnSpc>
                          <a:spcPct val="120000"/>
                        </a:lnSpc>
                        <a:spcBef>
                          <a:spcPts val="0"/>
                        </a:spcBef>
                        <a:spcAft>
                          <a:spcPts val="0"/>
                        </a:spcAft>
                      </a:pPr>
                      <a:r>
                        <a:rPr lang="en-US" sz="1800"/>
                        <a:t>SE325</a:t>
                      </a:r>
                      <a:endParaRPr lang="en-US" sz="1800">
                        <a:latin typeface="Times New Roman"/>
                        <a:ea typeface="Times New Roman"/>
                      </a:endParaRPr>
                    </a:p>
                  </a:txBody>
                  <a:tcPr marL="68580" marR="68580" marT="0" marB="0">
                    <a:noFill/>
                  </a:tcPr>
                </a:tc>
                <a:tc>
                  <a:txBody>
                    <a:bodyPr/>
                    <a:lstStyle/>
                    <a:p>
                      <a:pPr marL="0" marR="0">
                        <a:lnSpc>
                          <a:spcPct val="120000"/>
                        </a:lnSpc>
                        <a:spcBef>
                          <a:spcPts val="0"/>
                        </a:spcBef>
                        <a:spcAft>
                          <a:spcPts val="0"/>
                        </a:spcAft>
                      </a:pPr>
                      <a:r>
                        <a:rPr lang="en-US" sz="1800"/>
                        <a:t>Chuyên đề J2EE</a:t>
                      </a:r>
                      <a:endParaRPr lang="en-US" sz="1800">
                        <a:latin typeface="Times New Roman"/>
                        <a:ea typeface="Times New Roman"/>
                      </a:endParaRPr>
                    </a:p>
                  </a:txBody>
                  <a:tcPr marL="68580" marR="68580" marT="0" marB="0" anchor="ctr">
                    <a:noFill/>
                  </a:tcPr>
                </a:tc>
                <a:tc>
                  <a:txBody>
                    <a:bodyPr/>
                    <a:lstStyle/>
                    <a:p>
                      <a:pPr marL="0" marR="0" algn="ctr">
                        <a:lnSpc>
                          <a:spcPct val="120000"/>
                        </a:lnSpc>
                        <a:spcBef>
                          <a:spcPts val="0"/>
                        </a:spcBef>
                        <a:spcAft>
                          <a:spcPts val="0"/>
                        </a:spcAft>
                      </a:pPr>
                      <a:r>
                        <a:rPr lang="fr-FR" sz="1800"/>
                        <a:t>4</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r>
                        <a:rPr lang="fr-FR" sz="1800"/>
                        <a:t>3</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r>
                        <a:rPr lang="fr-FR" sz="1800"/>
                        <a:t>1</a:t>
                      </a:r>
                      <a:endParaRPr lang="en-US" sz="1800">
                        <a:latin typeface="Times New Roman"/>
                        <a:ea typeface="Times New Roman"/>
                      </a:endParaRPr>
                    </a:p>
                  </a:txBody>
                  <a:tcPr marL="68580" marR="68580" marT="0" marB="0">
                    <a:noFill/>
                  </a:tcPr>
                </a:tc>
              </a:tr>
              <a:tr h="372534">
                <a:tc>
                  <a:txBody>
                    <a:bodyPr/>
                    <a:lstStyle/>
                    <a:p>
                      <a:pPr marL="0" marR="0" algn="ctr">
                        <a:lnSpc>
                          <a:spcPct val="120000"/>
                        </a:lnSpc>
                        <a:spcBef>
                          <a:spcPts val="0"/>
                        </a:spcBef>
                        <a:spcAft>
                          <a:spcPts val="0"/>
                        </a:spcAft>
                      </a:pPr>
                      <a:r>
                        <a:rPr lang="fr-FR" sz="1800"/>
                        <a:t>3</a:t>
                      </a:r>
                      <a:endParaRPr lang="en-US" sz="1800">
                        <a:latin typeface="Times New Roman"/>
                        <a:ea typeface="Times New Roman"/>
                      </a:endParaRPr>
                    </a:p>
                  </a:txBody>
                  <a:tcPr marL="68580" marR="68580" marT="0" marB="0">
                    <a:noFill/>
                  </a:tcPr>
                </a:tc>
                <a:tc>
                  <a:txBody>
                    <a:bodyPr/>
                    <a:lstStyle/>
                    <a:p>
                      <a:pPr marL="180340" marR="0" indent="-180340" algn="ctr">
                        <a:lnSpc>
                          <a:spcPct val="120000"/>
                        </a:lnSpc>
                        <a:spcBef>
                          <a:spcPts val="0"/>
                        </a:spcBef>
                        <a:spcAft>
                          <a:spcPts val="0"/>
                        </a:spcAft>
                      </a:pPr>
                      <a:r>
                        <a:rPr lang="en-US" sz="1800"/>
                        <a:t>SE331</a:t>
                      </a:r>
                      <a:endParaRPr lang="en-US" sz="1800">
                        <a:latin typeface="Times New Roman"/>
                        <a:ea typeface="Times New Roman"/>
                      </a:endParaRPr>
                    </a:p>
                  </a:txBody>
                  <a:tcPr marL="68580" marR="68580" marT="0" marB="0">
                    <a:noFill/>
                  </a:tcPr>
                </a:tc>
                <a:tc>
                  <a:txBody>
                    <a:bodyPr/>
                    <a:lstStyle/>
                    <a:p>
                      <a:pPr marL="0" marR="0">
                        <a:lnSpc>
                          <a:spcPct val="120000"/>
                        </a:lnSpc>
                        <a:spcBef>
                          <a:spcPts val="0"/>
                        </a:spcBef>
                        <a:spcAft>
                          <a:spcPts val="0"/>
                        </a:spcAft>
                      </a:pPr>
                      <a:r>
                        <a:rPr lang="en-US" sz="1800"/>
                        <a:t>Chuyên đề E-Commerce</a:t>
                      </a:r>
                      <a:endParaRPr lang="en-US" sz="1800">
                        <a:latin typeface="Times New Roman"/>
                        <a:ea typeface="Times New Roman"/>
                      </a:endParaRPr>
                    </a:p>
                  </a:txBody>
                  <a:tcPr marL="68580" marR="68580" marT="0" marB="0" anchor="ctr">
                    <a:noFill/>
                  </a:tcPr>
                </a:tc>
                <a:tc>
                  <a:txBody>
                    <a:bodyPr/>
                    <a:lstStyle/>
                    <a:p>
                      <a:pPr marL="0" marR="0" algn="ctr">
                        <a:lnSpc>
                          <a:spcPct val="120000"/>
                        </a:lnSpc>
                        <a:spcBef>
                          <a:spcPts val="0"/>
                        </a:spcBef>
                        <a:spcAft>
                          <a:spcPts val="0"/>
                        </a:spcAft>
                      </a:pPr>
                      <a:r>
                        <a:rPr lang="fr-FR" sz="1800"/>
                        <a:t>2</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r>
                        <a:rPr lang="fr-FR" sz="1800"/>
                        <a:t>2</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endParaRPr lang="fr-FR" sz="1800">
                        <a:latin typeface="Times New Roman"/>
                        <a:ea typeface="Times New Roman"/>
                      </a:endParaRPr>
                    </a:p>
                  </a:txBody>
                  <a:tcPr marL="68580" marR="68580" marT="0" marB="0">
                    <a:noFill/>
                  </a:tcPr>
                </a:tc>
              </a:tr>
              <a:tr h="372534">
                <a:tc>
                  <a:txBody>
                    <a:bodyPr/>
                    <a:lstStyle/>
                    <a:p>
                      <a:pPr marL="0" marR="0" algn="ctr">
                        <a:lnSpc>
                          <a:spcPct val="120000"/>
                        </a:lnSpc>
                        <a:spcBef>
                          <a:spcPts val="0"/>
                        </a:spcBef>
                        <a:spcAft>
                          <a:spcPts val="0"/>
                        </a:spcAft>
                      </a:pPr>
                      <a:r>
                        <a:rPr lang="fr-FR" sz="1800"/>
                        <a:t>4</a:t>
                      </a:r>
                      <a:endParaRPr lang="en-US" sz="1800">
                        <a:latin typeface="Times New Roman"/>
                        <a:ea typeface="Times New Roman"/>
                      </a:endParaRPr>
                    </a:p>
                  </a:txBody>
                  <a:tcPr marL="68580" marR="68580" marT="0" marB="0">
                    <a:noFill/>
                  </a:tcPr>
                </a:tc>
                <a:tc>
                  <a:txBody>
                    <a:bodyPr/>
                    <a:lstStyle/>
                    <a:p>
                      <a:pPr marL="180340" marR="0" indent="-180340" algn="ctr">
                        <a:lnSpc>
                          <a:spcPct val="120000"/>
                        </a:lnSpc>
                        <a:spcBef>
                          <a:spcPts val="0"/>
                        </a:spcBef>
                        <a:spcAft>
                          <a:spcPts val="0"/>
                        </a:spcAft>
                      </a:pPr>
                      <a:r>
                        <a:rPr lang="en-US" sz="1800"/>
                        <a:t>SE313</a:t>
                      </a:r>
                      <a:endParaRPr lang="en-US" sz="1800">
                        <a:latin typeface="Times New Roman"/>
                        <a:ea typeface="Times New Roman"/>
                      </a:endParaRPr>
                    </a:p>
                  </a:txBody>
                  <a:tcPr marL="68580" marR="68580" marT="0" marB="0">
                    <a:noFill/>
                  </a:tcPr>
                </a:tc>
                <a:tc>
                  <a:txBody>
                    <a:bodyPr/>
                    <a:lstStyle/>
                    <a:p>
                      <a:pPr marL="0" marR="0">
                        <a:lnSpc>
                          <a:spcPct val="120000"/>
                        </a:lnSpc>
                        <a:spcBef>
                          <a:spcPts val="0"/>
                        </a:spcBef>
                        <a:spcAft>
                          <a:spcPts val="0"/>
                        </a:spcAft>
                      </a:pPr>
                      <a:r>
                        <a:rPr lang="en-US" sz="1800"/>
                        <a:t>Một số thuật toán thông minh</a:t>
                      </a:r>
                      <a:endParaRPr lang="en-US" sz="1800">
                        <a:latin typeface="Times New Roman"/>
                        <a:ea typeface="Times New Roman"/>
                      </a:endParaRPr>
                    </a:p>
                  </a:txBody>
                  <a:tcPr marL="68580" marR="68580" marT="0" marB="0" anchor="ctr">
                    <a:noFill/>
                  </a:tcPr>
                </a:tc>
                <a:tc>
                  <a:txBody>
                    <a:bodyPr/>
                    <a:lstStyle/>
                    <a:p>
                      <a:pPr marL="0" marR="0" algn="ctr">
                        <a:lnSpc>
                          <a:spcPct val="120000"/>
                        </a:lnSpc>
                        <a:spcBef>
                          <a:spcPts val="0"/>
                        </a:spcBef>
                        <a:spcAft>
                          <a:spcPts val="0"/>
                        </a:spcAft>
                      </a:pPr>
                      <a:r>
                        <a:rPr lang="fr-FR" sz="1800"/>
                        <a:t>2</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r>
                        <a:rPr lang="fr-FR" sz="1800"/>
                        <a:t>2</a:t>
                      </a:r>
                      <a:endParaRPr lang="en-US" sz="1800">
                        <a:latin typeface="Times New Roman"/>
                        <a:ea typeface="Times New Roman"/>
                      </a:endParaRPr>
                    </a:p>
                  </a:txBody>
                  <a:tcPr marL="68580" marR="68580" marT="0" marB="0">
                    <a:noFill/>
                  </a:tcPr>
                </a:tc>
                <a:tc>
                  <a:txBody>
                    <a:bodyPr/>
                    <a:lstStyle/>
                    <a:p>
                      <a:pPr marL="0" marR="0" algn="ctr">
                        <a:lnSpc>
                          <a:spcPct val="120000"/>
                        </a:lnSpc>
                        <a:spcBef>
                          <a:spcPts val="0"/>
                        </a:spcBef>
                        <a:spcAft>
                          <a:spcPts val="0"/>
                        </a:spcAft>
                      </a:pPr>
                      <a:endParaRPr lang="fr-FR" sz="1800">
                        <a:latin typeface="Times New Roman"/>
                        <a:ea typeface="Times New Roman"/>
                      </a:endParaRPr>
                    </a:p>
                  </a:txBody>
                  <a:tcPr marL="68580" marR="68580" marT="0" marB="0">
                    <a:noFill/>
                  </a:tcPr>
                </a:tc>
              </a:tr>
            </a:tbl>
          </a:graphicData>
        </a:graphic>
      </p:graphicFrame>
      <p:sp>
        <p:nvSpPr>
          <p:cNvPr id="4" name="Slide Number Placeholder 3"/>
          <p:cNvSpPr>
            <a:spLocks noGrp="1"/>
          </p:cNvSpPr>
          <p:nvPr>
            <p:ph type="sldNum" sz="quarter" idx="12"/>
          </p:nvPr>
        </p:nvSpPr>
        <p:spPr/>
        <p:txBody>
          <a:bodyPr/>
          <a:lstStyle/>
          <a:p>
            <a:fld id="{5607738F-28BE-4D9C-9916-7095507F5307}" type="slidenum">
              <a:rPr lang="en-US" smtClean="0"/>
              <a:pPr/>
              <a:t>13</a:t>
            </a:fld>
            <a:endParaRPr lang="en-US"/>
          </a:p>
        </p:txBody>
      </p:sp>
      <p:sp>
        <p:nvSpPr>
          <p:cNvPr id="6" name="TextBox 5"/>
          <p:cNvSpPr txBox="1"/>
          <p:nvPr/>
        </p:nvSpPr>
        <p:spPr>
          <a:xfrm>
            <a:off x="609600" y="1295400"/>
            <a:ext cx="8077200" cy="381000"/>
          </a:xfrm>
          <a:prstGeom prst="rect">
            <a:avLst/>
          </a:prstGeom>
          <a:noFill/>
        </p:spPr>
        <p:txBody>
          <a:bodyPr wrap="square" rtlCol="0">
            <a:spAutoFit/>
          </a:bodyPr>
          <a:lstStyle/>
          <a:p>
            <a:r>
              <a:rPr lang="en-US" smtClean="0"/>
              <a:t>Tự chọn hẹp đối với sinh viên ngành</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1828800"/>
          <a:ext cx="8001001" cy="3950208"/>
        </p:xfrm>
        <a:graphic>
          <a:graphicData uri="http://schemas.openxmlformats.org/drawingml/2006/table">
            <a:tbl>
              <a:tblPr/>
              <a:tblGrid>
                <a:gridCol w="625299"/>
                <a:gridCol w="1500188"/>
                <a:gridCol w="3625674"/>
                <a:gridCol w="749652"/>
                <a:gridCol w="750536"/>
                <a:gridCol w="749652"/>
              </a:tblGrid>
              <a:tr h="0">
                <a:tc>
                  <a:txBody>
                    <a:bodyPr/>
                    <a:lstStyle/>
                    <a:p>
                      <a:pPr marL="0" marR="0" algn="ctr">
                        <a:lnSpc>
                          <a:spcPct val="120000"/>
                        </a:lnSpc>
                        <a:spcBef>
                          <a:spcPts val="0"/>
                        </a:spcBef>
                        <a:spcAft>
                          <a:spcPts val="0"/>
                        </a:spcAft>
                      </a:pPr>
                      <a:r>
                        <a:rPr lang="en-AU" sz="1800" b="0">
                          <a:latin typeface="+mn-lt"/>
                          <a:ea typeface="Times New Roman"/>
                        </a:rPr>
                        <a:t>STT</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US" sz="1800" b="0">
                          <a:latin typeface="+mn-lt"/>
                          <a:ea typeface="Times New Roman"/>
                        </a:rPr>
                        <a:t>Mã môn học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US" sz="1800" b="0">
                          <a:latin typeface="+mn-lt"/>
                          <a:ea typeface="Times New Roman"/>
                        </a:rPr>
                        <a:t>Tên môn học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0">
                          <a:latin typeface="+mn-lt"/>
                          <a:ea typeface="Times New Roman"/>
                        </a:rPr>
                        <a:t>TC</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0">
                          <a:latin typeface="+mn-lt"/>
                          <a:ea typeface="Times New Roman"/>
                        </a:rPr>
                        <a:t>LT</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0">
                          <a:latin typeface="+mn-lt"/>
                          <a:ea typeface="Times New Roman"/>
                        </a:rPr>
                        <a:t>TH</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0">
                <a:tc gridSpan="3">
                  <a:txBody>
                    <a:bodyPr/>
                    <a:lstStyle/>
                    <a:p>
                      <a:pPr marL="0" marR="0">
                        <a:lnSpc>
                          <a:spcPct val="120000"/>
                        </a:lnSpc>
                        <a:spcBef>
                          <a:spcPts val="0"/>
                        </a:spcBef>
                        <a:spcAft>
                          <a:spcPts val="0"/>
                        </a:spcAft>
                      </a:pPr>
                      <a:r>
                        <a:rPr lang="en-US" sz="1800" b="0">
                          <a:latin typeface="+mn-lt"/>
                          <a:ea typeface="Times New Roman"/>
                        </a:rPr>
                        <a:t>Các môn bắt buộc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algn="ctr">
                        <a:lnSpc>
                          <a:spcPct val="120000"/>
                        </a:lnSpc>
                        <a:spcBef>
                          <a:spcPts val="0"/>
                        </a:spcBef>
                        <a:spcAft>
                          <a:spcPts val="0"/>
                        </a:spcAft>
                      </a:pPr>
                      <a:endParaRPr lang="en-AU"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20000"/>
                        </a:lnSpc>
                        <a:spcBef>
                          <a:spcPts val="0"/>
                        </a:spcBef>
                        <a:spcAft>
                          <a:spcPts val="0"/>
                        </a:spcAft>
                      </a:pPr>
                      <a:endParaRPr lang="en-AU"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20000"/>
                        </a:lnSpc>
                        <a:spcBef>
                          <a:spcPts val="0"/>
                        </a:spcBef>
                        <a:spcAft>
                          <a:spcPts val="0"/>
                        </a:spcAft>
                      </a:pPr>
                      <a:endParaRPr lang="en-AU"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marL="0" marR="0" algn="ctr">
                        <a:lnSpc>
                          <a:spcPct val="120000"/>
                        </a:lnSpc>
                        <a:spcBef>
                          <a:spcPts val="0"/>
                        </a:spcBef>
                        <a:spcAft>
                          <a:spcPts val="0"/>
                        </a:spcAft>
                      </a:pPr>
                      <a:r>
                        <a:rPr lang="en-AU" sz="1800" b="0">
                          <a:latin typeface="+mn-lt"/>
                          <a:ea typeface="Times New Roman"/>
                        </a:rPr>
                        <a:t>1</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0">
                          <a:latin typeface="+mn-lt"/>
                          <a:ea typeface="Times New Roman"/>
                        </a:rPr>
                        <a:t>SE220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b="0">
                          <a:latin typeface="+mn-lt"/>
                          <a:ea typeface="Times New Roman"/>
                        </a:rPr>
                        <a:t>Thiết kế Game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4</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3</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1</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20000"/>
                        </a:lnSpc>
                        <a:spcBef>
                          <a:spcPts val="0"/>
                        </a:spcBef>
                        <a:spcAft>
                          <a:spcPts val="0"/>
                        </a:spcAft>
                      </a:pPr>
                      <a:r>
                        <a:rPr lang="en-AU" sz="1800" b="0">
                          <a:latin typeface="+mn-lt"/>
                          <a:ea typeface="Times New Roman"/>
                        </a:rPr>
                        <a:t>2</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0">
                          <a:latin typeface="+mn-lt"/>
                          <a:ea typeface="Times New Roman"/>
                        </a:rPr>
                        <a:t>SE221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b="0">
                          <a:latin typeface="+mn-lt"/>
                          <a:ea typeface="Times New Roman"/>
                        </a:rPr>
                        <a:t>Lập trình game nâng cao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4</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3</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1</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3">
                  <a:txBody>
                    <a:bodyPr/>
                    <a:lstStyle/>
                    <a:p>
                      <a:pPr marL="0" marR="0">
                        <a:lnSpc>
                          <a:spcPct val="120000"/>
                        </a:lnSpc>
                        <a:spcBef>
                          <a:spcPts val="0"/>
                        </a:spcBef>
                        <a:spcAft>
                          <a:spcPts val="0"/>
                        </a:spcAft>
                      </a:pPr>
                      <a:r>
                        <a:rPr lang="en-US" sz="1800" b="0">
                          <a:latin typeface="+mn-lt"/>
                          <a:ea typeface="Times New Roman"/>
                        </a:rPr>
                        <a:t>Các môn tự chọn chuyên ngành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algn="ctr">
                        <a:lnSpc>
                          <a:spcPct val="120000"/>
                        </a:lnSpc>
                        <a:spcBef>
                          <a:spcPts val="0"/>
                        </a:spcBef>
                        <a:spcAft>
                          <a:spcPts val="0"/>
                        </a:spcAft>
                      </a:pPr>
                      <a:endParaRPr lang="en-AU"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20000"/>
                        </a:lnSpc>
                        <a:spcBef>
                          <a:spcPts val="0"/>
                        </a:spcBef>
                        <a:spcAft>
                          <a:spcPts val="0"/>
                        </a:spcAft>
                      </a:pPr>
                      <a:endParaRPr lang="en-AU"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20000"/>
                        </a:lnSpc>
                        <a:spcBef>
                          <a:spcPts val="0"/>
                        </a:spcBef>
                        <a:spcAft>
                          <a:spcPts val="0"/>
                        </a:spcAft>
                      </a:pPr>
                      <a:endParaRPr lang="en-AU"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marL="0" marR="0" algn="ctr">
                        <a:lnSpc>
                          <a:spcPct val="120000"/>
                        </a:lnSpc>
                        <a:spcBef>
                          <a:spcPts val="0"/>
                        </a:spcBef>
                        <a:spcAft>
                          <a:spcPts val="0"/>
                        </a:spcAft>
                      </a:pPr>
                      <a:r>
                        <a:rPr lang="en-AU" sz="1800" b="0">
                          <a:latin typeface="+mn-lt"/>
                          <a:ea typeface="Times New Roman"/>
                        </a:rPr>
                        <a:t>1</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0">
                          <a:latin typeface="+mn-lt"/>
                          <a:ea typeface="Times New Roman"/>
                        </a:rPr>
                        <a:t>SE320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b="0">
                          <a:latin typeface="+mn-lt"/>
                          <a:ea typeface="Times New Roman"/>
                        </a:rPr>
                        <a:t>Lập trình đồ họa 3 chiều với Direct3D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4</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3</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1</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20000"/>
                        </a:lnSpc>
                        <a:spcBef>
                          <a:spcPts val="0"/>
                        </a:spcBef>
                        <a:spcAft>
                          <a:spcPts val="0"/>
                        </a:spcAft>
                      </a:pPr>
                      <a:r>
                        <a:rPr lang="en-AU" sz="1800" b="0">
                          <a:latin typeface="+mn-lt"/>
                          <a:ea typeface="Times New Roman"/>
                        </a:rPr>
                        <a:t>2</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0">
                          <a:latin typeface="+mn-lt"/>
                          <a:ea typeface="Times New Roman"/>
                        </a:rPr>
                        <a:t>SE327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b="0">
                          <a:latin typeface="+mn-lt"/>
                          <a:ea typeface="Times New Roman"/>
                        </a:rPr>
                        <a:t>Phát triển và vận hành game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4</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3</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1</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20000"/>
                        </a:lnSpc>
                        <a:spcBef>
                          <a:spcPts val="0"/>
                        </a:spcBef>
                        <a:spcAft>
                          <a:spcPts val="0"/>
                        </a:spcAft>
                      </a:pPr>
                      <a:r>
                        <a:rPr lang="en-AU" sz="1800" b="0">
                          <a:latin typeface="+mn-lt"/>
                          <a:ea typeface="Times New Roman"/>
                        </a:rPr>
                        <a:t>3</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0">
                          <a:latin typeface="+mn-lt"/>
                          <a:ea typeface="Times New Roman"/>
                        </a:rPr>
                        <a:t>SE328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b="0">
                          <a:latin typeface="+mn-lt"/>
                          <a:ea typeface="Times New Roman"/>
                        </a:rPr>
                        <a:t>Lập trình TTNT trong Game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4</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3</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1</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20000"/>
                        </a:lnSpc>
                        <a:spcBef>
                          <a:spcPts val="0"/>
                        </a:spcBef>
                        <a:spcAft>
                          <a:spcPts val="0"/>
                        </a:spcAft>
                      </a:pPr>
                      <a:r>
                        <a:rPr lang="en-AU" sz="1800" b="0">
                          <a:latin typeface="+mn-lt"/>
                          <a:ea typeface="Times New Roman"/>
                        </a:rPr>
                        <a:t>4</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0">
                          <a:latin typeface="+mn-lt"/>
                          <a:ea typeface="Times New Roman"/>
                        </a:rPr>
                        <a:t>SE344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b="0">
                          <a:latin typeface="+mn-lt"/>
                          <a:ea typeface="Times New Roman"/>
                        </a:rPr>
                        <a:t>Lập trình Game trong các thiết bị di động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4</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3</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1</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20000"/>
                        </a:lnSpc>
                        <a:spcBef>
                          <a:spcPts val="0"/>
                        </a:spcBef>
                        <a:spcAft>
                          <a:spcPts val="0"/>
                        </a:spcAft>
                      </a:pPr>
                      <a:r>
                        <a:rPr lang="en-AU" sz="1800" b="0">
                          <a:latin typeface="+mn-lt"/>
                          <a:ea typeface="Times New Roman"/>
                        </a:rPr>
                        <a:t>5</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0">
                          <a:latin typeface="+mn-lt"/>
                          <a:ea typeface="Times New Roman"/>
                        </a:rPr>
                        <a:t>SE329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b="0">
                          <a:latin typeface="+mn-lt"/>
                          <a:ea typeface="Times New Roman"/>
                        </a:rPr>
                        <a:t>Thiết kế 3D Game Engine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4</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3</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AU" sz="1800" b="0">
                          <a:latin typeface="+mn-lt"/>
                          <a:ea typeface="Times New Roman"/>
                        </a:rPr>
                        <a:t>1</a:t>
                      </a:r>
                      <a:endParaRPr lang="en-US" sz="1800" b="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607738F-28BE-4D9C-9916-7095507F5307}" type="slidenum">
              <a:rPr lang="en-US" smtClean="0"/>
              <a:pPr/>
              <a:t>14</a:t>
            </a:fld>
            <a:endParaRPr lang="en-US"/>
          </a:p>
        </p:txBody>
      </p:sp>
      <p:sp>
        <p:nvSpPr>
          <p:cNvPr id="6" name="Title 1"/>
          <p:cNvSpPr txBox="1">
            <a:spLocks/>
          </p:cNvSpPr>
          <p:nvPr/>
        </p:nvSpPr>
        <p:spPr>
          <a:xfrm>
            <a:off x="457200" y="2286000"/>
            <a:ext cx="8458200" cy="1143000"/>
          </a:xfrm>
          <a:prstGeom prst="rect">
            <a:avLst/>
          </a:prstGeom>
        </p:spPr>
        <p:txBody>
          <a:bodyPr vert="horz" anchor="b" anchorCtr="0">
            <a:normAutofit/>
          </a:bodyPr>
          <a:lstStyle/>
          <a:p>
            <a:pPr lvl="0">
              <a:spcBef>
                <a:spcPct val="0"/>
              </a:spcBef>
            </a:pPr>
            <a:endParaRPr kumimoji="0" lang="en-US" sz="3200" b="0" i="0" u="none" strike="noStrike" kern="1200" cap="none" spc="0" normalizeH="0" baseline="0" noProof="0">
              <a:ln>
                <a:noFill/>
              </a:ln>
              <a:solidFill>
                <a:schemeClr val="tx2"/>
              </a:solidFill>
              <a:effectLst/>
              <a:uLnTx/>
              <a:uFillTx/>
              <a:latin typeface="+mj-lt"/>
              <a:ea typeface="+mj-ea"/>
              <a:cs typeface="+mj-cs"/>
            </a:endParaRPr>
          </a:p>
        </p:txBody>
      </p:sp>
      <p:sp>
        <p:nvSpPr>
          <p:cNvPr id="7" name="TextBox 6"/>
          <p:cNvSpPr txBox="1"/>
          <p:nvPr/>
        </p:nvSpPr>
        <p:spPr>
          <a:xfrm>
            <a:off x="609600" y="1295400"/>
            <a:ext cx="8077200" cy="381000"/>
          </a:xfrm>
          <a:prstGeom prst="rect">
            <a:avLst/>
          </a:prstGeom>
          <a:noFill/>
        </p:spPr>
        <p:txBody>
          <a:bodyPr wrap="square" rtlCol="0">
            <a:spAutoFit/>
          </a:bodyPr>
          <a:lstStyle/>
          <a:p>
            <a:r>
              <a:rPr lang="en-US" smtClean="0"/>
              <a:t>Tự chọn hẹp đối với sinh viên ngành</a:t>
            </a:r>
            <a:endParaRPr lang="en-US"/>
          </a:p>
        </p:txBody>
      </p:sp>
      <p:sp>
        <p:nvSpPr>
          <p:cNvPr id="8" name="Title 7"/>
          <p:cNvSpPr>
            <a:spLocks noGrp="1"/>
          </p:cNvSpPr>
          <p:nvPr>
            <p:ph type="title"/>
          </p:nvPr>
        </p:nvSpPr>
        <p:spPr/>
        <p:txBody>
          <a:bodyPr>
            <a:normAutofit fontScale="90000"/>
          </a:bodyPr>
          <a:lstStyle/>
          <a:p>
            <a:pPr lvl="0"/>
            <a:r>
              <a:rPr lang="en-US" smtClean="0"/>
              <a:t>Môn học chuyên ngành </a:t>
            </a:r>
            <a:br>
              <a:rPr lang="en-US" smtClean="0"/>
            </a:br>
            <a:r>
              <a:rPr lang="en-US" smtClean="0"/>
              <a:t>Môi trường ảo và Phát triển Game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600200"/>
          <a:ext cx="7848601" cy="2962656"/>
        </p:xfrm>
        <a:graphic>
          <a:graphicData uri="http://schemas.openxmlformats.org/drawingml/2006/table">
            <a:tbl>
              <a:tblPr/>
              <a:tblGrid>
                <a:gridCol w="632423"/>
                <a:gridCol w="1502758"/>
                <a:gridCol w="3884619"/>
                <a:gridCol w="685800"/>
                <a:gridCol w="609600"/>
                <a:gridCol w="533401"/>
              </a:tblGrid>
              <a:tr h="284748">
                <a:tc>
                  <a:txBody>
                    <a:bodyPr/>
                    <a:lstStyle/>
                    <a:p>
                      <a:pPr marL="0" marR="0" algn="ctr">
                        <a:lnSpc>
                          <a:spcPct val="120000"/>
                        </a:lnSpc>
                        <a:spcBef>
                          <a:spcPts val="0"/>
                        </a:spcBef>
                        <a:spcAft>
                          <a:spcPts val="0"/>
                        </a:spcAft>
                      </a:pPr>
                      <a:r>
                        <a:rPr lang="en-AU" sz="1800" b="1">
                          <a:latin typeface="+mn-lt"/>
                          <a:ea typeface="Times New Roman"/>
                        </a:rPr>
                        <a:t>STT</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1">
                          <a:latin typeface="+mn-lt"/>
                          <a:ea typeface="Times New Roman"/>
                        </a:rPr>
                        <a:t>Mã môn học</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1">
                          <a:latin typeface="+mn-lt"/>
                          <a:ea typeface="Times New Roman"/>
                        </a:rPr>
                        <a:t>Tên môn học</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1">
                          <a:latin typeface="+mn-lt"/>
                          <a:ea typeface="Times New Roman"/>
                        </a:rPr>
                        <a:t>TC</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1">
                          <a:latin typeface="+mn-lt"/>
                          <a:ea typeface="Times New Roman"/>
                        </a:rPr>
                        <a:t>LT</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1">
                          <a:latin typeface="+mn-lt"/>
                          <a:ea typeface="Times New Roman"/>
                        </a:rPr>
                        <a:t>TH</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284748">
                <a:tc gridSpan="3">
                  <a:txBody>
                    <a:bodyPr/>
                    <a:lstStyle/>
                    <a:p>
                      <a:pPr marL="0" marR="0" algn="just">
                        <a:lnSpc>
                          <a:spcPct val="120000"/>
                        </a:lnSpc>
                        <a:spcBef>
                          <a:spcPts val="0"/>
                        </a:spcBef>
                        <a:spcAft>
                          <a:spcPts val="0"/>
                        </a:spcAft>
                      </a:pPr>
                      <a:r>
                        <a:rPr lang="en-US" sz="1800" b="1">
                          <a:latin typeface="+mn-lt"/>
                          <a:ea typeface="Times New Roman"/>
                        </a:rPr>
                        <a:t>Các môn tự chọn chung 1</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hMerge="1">
                  <a:txBody>
                    <a:bodyPr/>
                    <a:lstStyle/>
                    <a:p>
                      <a:endParaRPr lang="en-US"/>
                    </a:p>
                  </a:txBody>
                  <a:tcPr/>
                </a:tc>
                <a:tc hMerge="1">
                  <a:txBody>
                    <a:bodyPr/>
                    <a:lstStyle/>
                    <a:p>
                      <a:endParaRPr lang="en-US"/>
                    </a:p>
                  </a:txBody>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284748">
                <a:tc>
                  <a:txBody>
                    <a:bodyPr/>
                    <a:lstStyle/>
                    <a:p>
                      <a:pPr marL="0" marR="0" algn="ctr">
                        <a:lnSpc>
                          <a:spcPct val="120000"/>
                        </a:lnSpc>
                        <a:spcBef>
                          <a:spcPts val="0"/>
                        </a:spcBef>
                        <a:spcAft>
                          <a:spcPts val="0"/>
                        </a:spcAft>
                      </a:pPr>
                      <a:r>
                        <a:rPr lang="fr-FR" sz="1800" b="1">
                          <a:latin typeface="+mn-lt"/>
                          <a:ea typeface="Times New Roman"/>
                        </a:rPr>
                        <a:t>1</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SE330</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Ngôn ngữ lập trình Java</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fr-FR" sz="1800" b="1">
                          <a:latin typeface="+mn-lt"/>
                          <a:ea typeface="Times New Roman"/>
                        </a:rPr>
                        <a:t>2</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solidFill>
                            <a:schemeClr val="tx1"/>
                          </a:solidFill>
                          <a:latin typeface="+mn-lt"/>
                          <a:ea typeface="Times New Roman"/>
                        </a:rPr>
                        <a:t>SE336</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Phát triển phần mềm mã nguồn mở</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en-US" sz="1800" b="1">
                          <a:latin typeface="+mn-lt"/>
                          <a:ea typeface="Times New Roman"/>
                        </a:rPr>
                        <a:t>3</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solidFill>
                            <a:schemeClr val="tx1"/>
                          </a:solidFill>
                          <a:latin typeface="+mn-lt"/>
                          <a:ea typeface="Times New Roman"/>
                        </a:rPr>
                        <a:t>SE332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Chuyên đề CSDL nâng cao</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2</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2</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en-US" sz="1800" b="1">
                          <a:latin typeface="+mn-lt"/>
                          <a:ea typeface="Times New Roman"/>
                        </a:rPr>
                        <a:t>4</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solidFill>
                            <a:schemeClr val="tx1"/>
                          </a:solidFill>
                          <a:latin typeface="+mn-lt"/>
                          <a:ea typeface="Times New Roman"/>
                        </a:rPr>
                        <a:t>SE338</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Logic mờ</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en-US" sz="1800" b="1">
                          <a:latin typeface="+mn-lt"/>
                          <a:ea typeface="Times New Roman"/>
                        </a:rPr>
                        <a:t>5</a:t>
                      </a:r>
                      <a:endParaRPr lang="en-US" sz="1800">
                        <a:latin typeface="+mn-lt"/>
                        <a:ea typeface="Times New Roman"/>
                      </a:endParaRP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solidFill>
                            <a:schemeClr val="tx1"/>
                          </a:solidFill>
                          <a:latin typeface="+mn-lt"/>
                          <a:ea typeface="Times New Roman"/>
                        </a:rPr>
                        <a:t>SE334</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Các phương pháp lập trình</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en-US" sz="1800" b="1">
                          <a:latin typeface="+mn-lt"/>
                          <a:ea typeface="Times New Roman"/>
                        </a:rPr>
                        <a:t>6</a:t>
                      </a:r>
                      <a:endParaRPr lang="en-US" sz="1800">
                        <a:latin typeface="+mn-lt"/>
                        <a:ea typeface="Times New Roman"/>
                      </a:endParaRP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solidFill>
                            <a:schemeClr val="tx1"/>
                          </a:solidFill>
                          <a:latin typeface="+mn-lt"/>
                          <a:ea typeface="Times New Roman"/>
                        </a:rPr>
                        <a:t>SE339</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Xử lý phân bố</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en-US" sz="1800" b="1">
                          <a:latin typeface="+mn-lt"/>
                          <a:ea typeface="Times New Roman"/>
                        </a:rPr>
                        <a:t>7</a:t>
                      </a:r>
                      <a:endParaRPr lang="en-US" sz="1800">
                        <a:latin typeface="+mn-lt"/>
                        <a:ea typeface="Times New Roman"/>
                      </a:endParaRP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solidFill>
                            <a:schemeClr val="tx1"/>
                          </a:solidFill>
                          <a:latin typeface="+mn-lt"/>
                          <a:ea typeface="Times New Roman"/>
                        </a:rPr>
                        <a:t>SE336</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Phương pháp luận sáng tạo KH-CN</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61700" marR="61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607738F-28BE-4D9C-9916-7095507F5307}" type="slidenum">
              <a:rPr lang="en-US" smtClean="0"/>
              <a:pPr/>
              <a:t>15</a:t>
            </a:fld>
            <a:endParaRPr lang="en-US"/>
          </a:p>
        </p:txBody>
      </p:sp>
      <p:sp>
        <p:nvSpPr>
          <p:cNvPr id="6" name="Title 5"/>
          <p:cNvSpPr>
            <a:spLocks noGrp="1"/>
          </p:cNvSpPr>
          <p:nvPr>
            <p:ph type="title"/>
          </p:nvPr>
        </p:nvSpPr>
        <p:spPr/>
        <p:txBody>
          <a:bodyPr>
            <a:normAutofit/>
          </a:bodyPr>
          <a:lstStyle/>
          <a:p>
            <a:r>
              <a:rPr lang="en-US" smtClean="0"/>
              <a:t>Môn học tự chọn tự do</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Môn học tự chọn tự do (tt)</a:t>
            </a:r>
            <a:endParaRPr lang="en-US"/>
          </a:p>
        </p:txBody>
      </p:sp>
      <p:sp>
        <p:nvSpPr>
          <p:cNvPr id="3" name="Slide Number Placeholder 2"/>
          <p:cNvSpPr>
            <a:spLocks noGrp="1"/>
          </p:cNvSpPr>
          <p:nvPr>
            <p:ph type="sldNum" sz="quarter" idx="12"/>
          </p:nvPr>
        </p:nvSpPr>
        <p:spPr/>
        <p:txBody>
          <a:bodyPr/>
          <a:lstStyle/>
          <a:p>
            <a:fld id="{5607738F-28BE-4D9C-9916-7095507F5307}" type="slidenum">
              <a:rPr lang="en-US" smtClean="0"/>
              <a:pPr/>
              <a:t>16</a:t>
            </a:fld>
            <a:endParaRPr lang="en-US"/>
          </a:p>
        </p:txBody>
      </p:sp>
      <p:graphicFrame>
        <p:nvGraphicFramePr>
          <p:cNvPr id="5" name="Content Placeholder 4"/>
          <p:cNvGraphicFramePr>
            <a:graphicFrameLocks noGrp="1"/>
          </p:cNvGraphicFramePr>
          <p:nvPr>
            <p:ph sz="quarter" idx="1"/>
          </p:nvPr>
        </p:nvGraphicFramePr>
        <p:xfrm>
          <a:off x="533400" y="1676400"/>
          <a:ext cx="7848601" cy="3621024"/>
        </p:xfrm>
        <a:graphic>
          <a:graphicData uri="http://schemas.openxmlformats.org/drawingml/2006/table">
            <a:tbl>
              <a:tblPr/>
              <a:tblGrid>
                <a:gridCol w="632423"/>
                <a:gridCol w="1502758"/>
                <a:gridCol w="3808419"/>
                <a:gridCol w="609600"/>
                <a:gridCol w="565219"/>
                <a:gridCol w="730182"/>
              </a:tblGrid>
              <a:tr h="284748">
                <a:tc>
                  <a:txBody>
                    <a:bodyPr/>
                    <a:lstStyle/>
                    <a:p>
                      <a:pPr marL="0" marR="0" algn="ctr">
                        <a:lnSpc>
                          <a:spcPct val="120000"/>
                        </a:lnSpc>
                        <a:spcBef>
                          <a:spcPts val="0"/>
                        </a:spcBef>
                        <a:spcAft>
                          <a:spcPts val="0"/>
                        </a:spcAft>
                      </a:pPr>
                      <a:r>
                        <a:rPr lang="en-AU" sz="1800" b="1">
                          <a:latin typeface="+mn-lt"/>
                          <a:ea typeface="Times New Roman"/>
                        </a:rPr>
                        <a:t>STT</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1">
                          <a:latin typeface="+mn-lt"/>
                          <a:ea typeface="Times New Roman"/>
                        </a:rPr>
                        <a:t>Mã môn học</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solidFill>
                      <a:schemeClr val="tx2">
                        <a:lumMod val="40000"/>
                        <a:lumOff val="60000"/>
                      </a:schemeClr>
                    </a:solidFill>
                  </a:tcPr>
                </a:tc>
                <a:tc>
                  <a:txBody>
                    <a:bodyPr/>
                    <a:lstStyle/>
                    <a:p>
                      <a:pPr marL="0" marR="0" algn="ctr">
                        <a:lnSpc>
                          <a:spcPct val="120000"/>
                        </a:lnSpc>
                        <a:spcBef>
                          <a:spcPts val="0"/>
                        </a:spcBef>
                        <a:spcAft>
                          <a:spcPts val="0"/>
                        </a:spcAft>
                      </a:pPr>
                      <a:r>
                        <a:rPr lang="en-AU" sz="1800" b="1">
                          <a:latin typeface="+mn-lt"/>
                          <a:ea typeface="Times New Roman"/>
                        </a:rPr>
                        <a:t>Tên môn học</a:t>
                      </a:r>
                      <a:endParaRPr lang="en-US" sz="1800">
                        <a:latin typeface="+mn-lt"/>
                        <a:ea typeface="Times New Roman"/>
                      </a:endParaRPr>
                    </a:p>
                  </a:txBody>
                  <a:tcPr marL="61700" marR="61700" marT="0" marB="0" anchor="ctr">
                    <a:solidFill>
                      <a:schemeClr val="tx2">
                        <a:lumMod val="40000"/>
                        <a:lumOff val="60000"/>
                      </a:schemeClr>
                    </a:solidFill>
                  </a:tcPr>
                </a:tc>
                <a:tc>
                  <a:txBody>
                    <a:bodyPr/>
                    <a:lstStyle/>
                    <a:p>
                      <a:pPr marL="0" marR="0" algn="ctr">
                        <a:lnSpc>
                          <a:spcPct val="120000"/>
                        </a:lnSpc>
                        <a:spcBef>
                          <a:spcPts val="0"/>
                        </a:spcBef>
                        <a:spcAft>
                          <a:spcPts val="0"/>
                        </a:spcAft>
                      </a:pPr>
                      <a:r>
                        <a:rPr lang="en-AU" sz="1800" b="1">
                          <a:latin typeface="+mn-lt"/>
                          <a:ea typeface="Times New Roman"/>
                        </a:rPr>
                        <a:t>TC</a:t>
                      </a:r>
                      <a:endParaRPr lang="en-US" sz="1800">
                        <a:latin typeface="+mn-lt"/>
                        <a:ea typeface="Times New Roman"/>
                      </a:endParaRPr>
                    </a:p>
                  </a:txBody>
                  <a:tcPr marL="61700" marR="61700" marT="0"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1">
                          <a:latin typeface="+mn-lt"/>
                          <a:ea typeface="Times New Roman"/>
                        </a:rPr>
                        <a:t>LT</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AU" sz="1800" b="1">
                          <a:latin typeface="+mn-lt"/>
                          <a:ea typeface="Times New Roman"/>
                        </a:rPr>
                        <a:t>TH</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284748">
                <a:tc gridSpan="3">
                  <a:txBody>
                    <a:bodyPr/>
                    <a:lstStyle/>
                    <a:p>
                      <a:pPr marL="0" marR="0" algn="just">
                        <a:lnSpc>
                          <a:spcPct val="120000"/>
                        </a:lnSpc>
                        <a:spcBef>
                          <a:spcPts val="0"/>
                        </a:spcBef>
                        <a:spcAft>
                          <a:spcPts val="0"/>
                        </a:spcAft>
                      </a:pPr>
                      <a:r>
                        <a:rPr lang="en-US" sz="1800" b="1">
                          <a:latin typeface="+mn-lt"/>
                          <a:ea typeface="Times New Roman"/>
                        </a:rPr>
                        <a:t>Các môn tự chọn chung 2</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hMerge="1">
                  <a:txBody>
                    <a:bodyPr/>
                    <a:lstStyle/>
                    <a:p>
                      <a:endParaRPr lang="en-US"/>
                    </a:p>
                  </a:txBody>
                  <a:tcPr/>
                </a:tc>
                <a:tc hMerge="1">
                  <a:txBody>
                    <a:bodyPr/>
                    <a:lstStyle/>
                    <a:p>
                      <a:endParaRPr lang="en-US"/>
                    </a:p>
                  </a:txBody>
                  <a:tcPr/>
                </a:tc>
                <a:tc>
                  <a:txBody>
                    <a:bodyPr/>
                    <a:lstStyle/>
                    <a:p>
                      <a:pPr marL="0" marR="0" algn="ctr">
                        <a:lnSpc>
                          <a:spcPct val="120000"/>
                        </a:lnSpc>
                        <a:spcBef>
                          <a:spcPts val="0"/>
                        </a:spcBef>
                        <a:spcAft>
                          <a:spcPts val="0"/>
                        </a:spcAft>
                      </a:pP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284748">
                <a:tc>
                  <a:txBody>
                    <a:bodyPr/>
                    <a:lstStyle/>
                    <a:p>
                      <a:pPr marL="0" marR="0" algn="ctr">
                        <a:lnSpc>
                          <a:spcPct val="120000"/>
                        </a:lnSpc>
                        <a:spcBef>
                          <a:spcPts val="0"/>
                        </a:spcBef>
                        <a:spcAft>
                          <a:spcPts val="0"/>
                        </a:spcAft>
                      </a:pPr>
                      <a:r>
                        <a:rPr lang="en-US" sz="1800" b="1">
                          <a:latin typeface="+mn-lt"/>
                          <a:ea typeface="Times New Roman"/>
                        </a:rPr>
                        <a:t>1</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SE340</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Quản lý dự án công nghệ thông tin</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fr-FR" sz="1800" b="1">
                          <a:latin typeface="+mn-lt"/>
                          <a:ea typeface="Times New Roman"/>
                        </a:rPr>
                        <a:t>2</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SE341</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Công nghệ Web và ứng dụng</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en-US" sz="1800" b="1">
                          <a:latin typeface="+mn-lt"/>
                          <a:ea typeface="Times New Roman"/>
                        </a:rPr>
                        <a:t>3</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SE350</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Chuyên đề E-learning</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en-US" sz="1800" b="1">
                          <a:latin typeface="+mn-lt"/>
                          <a:ea typeface="Times New Roman"/>
                        </a:rPr>
                        <a:t>4</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SE351</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Xử lý song song</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en-US" sz="1800" b="1">
                          <a:latin typeface="+mn-lt"/>
                          <a:ea typeface="Times New Roman"/>
                        </a:rPr>
                        <a:t>5</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SE343</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Công nghệ Portal</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fr-FR" sz="1800" b="1">
                          <a:latin typeface="+mn-lt"/>
                          <a:ea typeface="Times New Roman"/>
                        </a:rPr>
                        <a:t>6</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SE345</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Kỹ thuật lập trình nhúng</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fr-FR" sz="1800">
                          <a:latin typeface="+mn-lt"/>
                          <a:ea typeface="Times New Roman"/>
                        </a:rPr>
                        <a:t>1</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fr-FR" sz="1800" b="1">
                          <a:latin typeface="+mn-lt"/>
                          <a:ea typeface="Times New Roman"/>
                        </a:rPr>
                        <a:t>7</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SE346</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Lập trình trên thiết bị di động</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fr-FR" sz="1800">
                          <a:latin typeface="+mn-lt"/>
                          <a:ea typeface="Times New Roman"/>
                        </a:rPr>
                        <a:t>1</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en-US" sz="1800" b="1">
                          <a:latin typeface="+mn-lt"/>
                          <a:ea typeface="Times New Roman"/>
                        </a:rPr>
                        <a:t>8</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SE348</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Chuyên đề M-commerce</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48">
                <a:tc>
                  <a:txBody>
                    <a:bodyPr/>
                    <a:lstStyle/>
                    <a:p>
                      <a:pPr marL="0" marR="0" algn="ctr">
                        <a:lnSpc>
                          <a:spcPct val="120000"/>
                        </a:lnSpc>
                        <a:spcBef>
                          <a:spcPts val="0"/>
                        </a:spcBef>
                        <a:spcAft>
                          <a:spcPts val="0"/>
                        </a:spcAft>
                      </a:pPr>
                      <a:r>
                        <a:rPr lang="en-US" sz="1800" b="1">
                          <a:latin typeface="+mn-lt"/>
                          <a:ea typeface="Times New Roman"/>
                        </a:rPr>
                        <a:t>9</a:t>
                      </a:r>
                      <a:endParaRPr lang="en-US"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SE349</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Nhập môn Quản trị doanh nghiệp</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1700" marR="617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Thực tập – Khóa luận – Chuyên đề tốt nghiệp</a:t>
            </a:r>
            <a:endParaRPr lang="en-US"/>
          </a:p>
        </p:txBody>
      </p:sp>
      <p:sp>
        <p:nvSpPr>
          <p:cNvPr id="3" name="Content Placeholder 2"/>
          <p:cNvSpPr>
            <a:spLocks noGrp="1"/>
          </p:cNvSpPr>
          <p:nvPr>
            <p:ph sz="quarter" idx="1"/>
          </p:nvPr>
        </p:nvSpPr>
        <p:spPr/>
        <p:txBody>
          <a:bodyPr>
            <a:normAutofit/>
          </a:bodyPr>
          <a:lstStyle/>
          <a:p>
            <a:r>
              <a:rPr lang="en-US" b="1" smtClean="0"/>
              <a:t>Thực tập doanh nghiệp</a:t>
            </a:r>
          </a:p>
          <a:p>
            <a:pPr lvl="1"/>
            <a:r>
              <a:rPr lang="en-US" smtClean="0"/>
              <a:t>Bắt buộc đối với sinh viên ngành</a:t>
            </a:r>
          </a:p>
          <a:p>
            <a:pPr lvl="1"/>
            <a:r>
              <a:rPr lang="en-US" smtClean="0"/>
              <a:t>Các sinh viên thực tập trong các doanh nghiệp được khoa giới thiệu trong khoảng 10 tuần và nộp lại báo cáo sau khi đã hoàn thành quá trình thực tập.</a:t>
            </a:r>
          </a:p>
          <a:p>
            <a:r>
              <a:rPr lang="en-US" b="1" smtClean="0"/>
              <a:t>Khóa luận tốt nghiệp</a:t>
            </a:r>
          </a:p>
          <a:p>
            <a:pPr lvl="1"/>
            <a:r>
              <a:rPr lang="en-US" smtClean="0"/>
              <a:t>Dành cho các sinh viên thỏa điều kiện theo quy chế đào tạo.</a:t>
            </a:r>
          </a:p>
          <a:p>
            <a:pPr lvl="1"/>
            <a:r>
              <a:rPr lang="en-US" smtClean="0"/>
              <a:t>Sinh viên không đủ điều kiện làm khóa luận sẽ học các môn chuyên đề tốt nghiệp (tổng số tín chỉ là 10tc)</a:t>
            </a:r>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295400"/>
            <a:ext cx="8229600" cy="1066800"/>
          </a:xfrm>
        </p:spPr>
        <p:txBody>
          <a:bodyPr/>
          <a:lstStyle/>
          <a:p>
            <a:r>
              <a:rPr lang="en-US" smtClean="0"/>
              <a:t>Tự chọn đối với sinh viên làm chuyên đề tốt nghiệp</a:t>
            </a:r>
            <a:endParaRPr lang="en-US"/>
          </a:p>
        </p:txBody>
      </p:sp>
      <p:graphicFrame>
        <p:nvGraphicFramePr>
          <p:cNvPr id="4" name="Table 3"/>
          <p:cNvGraphicFramePr>
            <a:graphicFrameLocks noGrp="1"/>
          </p:cNvGraphicFramePr>
          <p:nvPr/>
        </p:nvGraphicFramePr>
        <p:xfrm>
          <a:off x="533400" y="2057400"/>
          <a:ext cx="8153401" cy="3200400"/>
        </p:xfrm>
        <a:graphic>
          <a:graphicData uri="http://schemas.openxmlformats.org/drawingml/2006/table">
            <a:tbl>
              <a:tblPr/>
              <a:tblGrid>
                <a:gridCol w="660577"/>
                <a:gridCol w="1320623"/>
                <a:gridCol w="4572000"/>
                <a:gridCol w="685800"/>
                <a:gridCol w="457200"/>
                <a:gridCol w="457201"/>
              </a:tblGrid>
              <a:tr h="368499">
                <a:tc>
                  <a:txBody>
                    <a:bodyPr/>
                    <a:lstStyle/>
                    <a:p>
                      <a:pPr marL="0" marR="0" algn="ctr">
                        <a:lnSpc>
                          <a:spcPct val="120000"/>
                        </a:lnSpc>
                        <a:spcBef>
                          <a:spcPts val="0"/>
                        </a:spcBef>
                        <a:spcAft>
                          <a:spcPts val="0"/>
                        </a:spcAft>
                      </a:pPr>
                      <a:r>
                        <a:rPr lang="en-US" sz="1800" b="1">
                          <a:latin typeface="+mn-lt"/>
                          <a:ea typeface="Times New Roman"/>
                        </a:rPr>
                        <a:t>STT</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180340" marR="0" indent="-180340" algn="ctr">
                        <a:lnSpc>
                          <a:spcPct val="120000"/>
                        </a:lnSpc>
                        <a:spcBef>
                          <a:spcPts val="0"/>
                        </a:spcBef>
                        <a:spcAft>
                          <a:spcPts val="0"/>
                        </a:spcAft>
                      </a:pPr>
                      <a:r>
                        <a:rPr lang="en-US" sz="1800" b="1">
                          <a:latin typeface="+mn-lt"/>
                          <a:ea typeface="Times New Roman"/>
                        </a:rPr>
                        <a:t>Mã môn học</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US" sz="1800" b="1">
                          <a:latin typeface="+mn-lt"/>
                          <a:ea typeface="Times New Roman"/>
                        </a:rPr>
                        <a:t>Tên môn học</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US" sz="1800" b="1">
                          <a:latin typeface="+mn-lt"/>
                          <a:ea typeface="Times New Roman"/>
                        </a:rPr>
                        <a:t>TC</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en-US" sz="1800" b="1">
                          <a:latin typeface="+mn-lt"/>
                          <a:ea typeface="Times New Roman"/>
                        </a:rPr>
                        <a:t>LT</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ctr">
                        <a:lnSpc>
                          <a:spcPct val="120000"/>
                        </a:lnSpc>
                        <a:spcBef>
                          <a:spcPts val="0"/>
                        </a:spcBef>
                        <a:spcAft>
                          <a:spcPts val="0"/>
                        </a:spcAft>
                      </a:pPr>
                      <a:r>
                        <a:rPr lang="vi-VN" sz="1800" b="1">
                          <a:latin typeface="+mn-lt"/>
                          <a:ea typeface="Times New Roman"/>
                        </a:rPr>
                        <a:t>TH</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536448">
                <a:tc>
                  <a:txBody>
                    <a:bodyPr/>
                    <a:lstStyle/>
                    <a:p>
                      <a:pPr marL="0" marR="0" algn="ctr">
                        <a:lnSpc>
                          <a:spcPct val="120000"/>
                        </a:lnSpc>
                        <a:spcBef>
                          <a:spcPts val="0"/>
                        </a:spcBef>
                        <a:spcAft>
                          <a:spcPts val="0"/>
                        </a:spcAft>
                      </a:pPr>
                      <a:r>
                        <a:rPr lang="en-US" sz="1800" b="1">
                          <a:latin typeface="+mn-lt"/>
                          <a:ea typeface="Times New Roman"/>
                        </a:rPr>
                        <a:t>1</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SE400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Serminar các vấn đề hiện đại của CNPM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077">
                <a:tc>
                  <a:txBody>
                    <a:bodyPr/>
                    <a:lstStyle/>
                    <a:p>
                      <a:pPr marL="0" marR="0" algn="ctr">
                        <a:lnSpc>
                          <a:spcPct val="120000"/>
                        </a:lnSpc>
                        <a:spcBef>
                          <a:spcPts val="0"/>
                        </a:spcBef>
                        <a:spcAft>
                          <a:spcPts val="0"/>
                        </a:spcAft>
                      </a:pPr>
                      <a:r>
                        <a:rPr lang="en-US" sz="1800" b="1">
                          <a:latin typeface="+mn-lt"/>
                          <a:ea typeface="Times New Roman"/>
                        </a:rPr>
                        <a:t>2</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SE401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Mẫu thiết kế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077">
                <a:tc>
                  <a:txBody>
                    <a:bodyPr/>
                    <a:lstStyle/>
                    <a:p>
                      <a:pPr marL="0" marR="0" algn="ctr">
                        <a:lnSpc>
                          <a:spcPct val="120000"/>
                        </a:lnSpc>
                        <a:spcBef>
                          <a:spcPts val="0"/>
                        </a:spcBef>
                        <a:spcAft>
                          <a:spcPts val="0"/>
                        </a:spcAft>
                      </a:pPr>
                      <a:r>
                        <a:rPr lang="en-US" sz="1800" b="1">
                          <a:latin typeface="+mn-lt"/>
                          <a:ea typeface="Times New Roman"/>
                        </a:rPr>
                        <a:t>3</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SE402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Điện toán đám mây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077">
                <a:tc>
                  <a:txBody>
                    <a:bodyPr/>
                    <a:lstStyle/>
                    <a:p>
                      <a:pPr marL="0" marR="0" algn="ctr">
                        <a:lnSpc>
                          <a:spcPct val="120000"/>
                        </a:lnSpc>
                        <a:spcBef>
                          <a:spcPts val="0"/>
                        </a:spcBef>
                        <a:spcAft>
                          <a:spcPts val="0"/>
                        </a:spcAft>
                      </a:pPr>
                      <a:r>
                        <a:rPr lang="en-US" sz="1800" b="1">
                          <a:latin typeface="+mn-lt"/>
                          <a:ea typeface="Times New Roman"/>
                        </a:rPr>
                        <a:t>4</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SE403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Nguyên lý thiết kế thế giới ảo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077">
                <a:tc>
                  <a:txBody>
                    <a:bodyPr/>
                    <a:lstStyle/>
                    <a:p>
                      <a:pPr marL="0" marR="0" algn="ctr">
                        <a:lnSpc>
                          <a:spcPct val="120000"/>
                        </a:lnSpc>
                        <a:spcBef>
                          <a:spcPts val="0"/>
                        </a:spcBef>
                        <a:spcAft>
                          <a:spcPts val="0"/>
                        </a:spcAft>
                      </a:pPr>
                      <a:r>
                        <a:rPr lang="en-US" sz="1800" b="1">
                          <a:latin typeface="+mn-lt"/>
                          <a:ea typeface="Times New Roman"/>
                        </a:rPr>
                        <a:t>5</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SE404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Chuyên đề E-Government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276">
                <a:tc>
                  <a:txBody>
                    <a:bodyPr/>
                    <a:lstStyle/>
                    <a:p>
                      <a:pPr marL="0" marR="0" algn="ctr">
                        <a:lnSpc>
                          <a:spcPct val="120000"/>
                        </a:lnSpc>
                        <a:spcBef>
                          <a:spcPts val="0"/>
                        </a:spcBef>
                        <a:spcAft>
                          <a:spcPts val="0"/>
                        </a:spcAft>
                      </a:pPr>
                      <a:r>
                        <a:rPr lang="en-US" sz="1800" b="1">
                          <a:latin typeface="+mn-lt"/>
                          <a:ea typeface="Times New Roman"/>
                        </a:rPr>
                        <a:t>6</a:t>
                      </a:r>
                      <a:endParaRPr lang="en-US"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0340" marR="0" indent="-180340" algn="ctr">
                        <a:lnSpc>
                          <a:spcPct val="120000"/>
                        </a:lnSpc>
                        <a:spcBef>
                          <a:spcPts val="0"/>
                        </a:spcBef>
                        <a:spcAft>
                          <a:spcPts val="0"/>
                        </a:spcAft>
                      </a:pPr>
                      <a:r>
                        <a:rPr lang="en-US" sz="1800">
                          <a:latin typeface="+mn-lt"/>
                          <a:ea typeface="Times New Roman"/>
                        </a:rPr>
                        <a:t>SE405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Chuyên đề Mobile Pervasive Computing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607738F-28BE-4D9C-9916-7095507F5307}" type="slidenum">
              <a:rPr lang="en-US" smtClean="0"/>
              <a:pPr/>
              <a:t>18</a:t>
            </a:fld>
            <a:endParaRPr lang="en-US"/>
          </a:p>
        </p:txBody>
      </p:sp>
      <p:sp>
        <p:nvSpPr>
          <p:cNvPr id="6" name="Title 1"/>
          <p:cNvSpPr txBox="1">
            <a:spLocks/>
          </p:cNvSpPr>
          <p:nvPr/>
        </p:nvSpPr>
        <p:spPr>
          <a:xfrm>
            <a:off x="457200" y="152400"/>
            <a:ext cx="8229600" cy="990600"/>
          </a:xfrm>
          <a:prstGeom prst="rect">
            <a:avLst/>
          </a:prstGeom>
        </p:spPr>
        <p:txBody>
          <a:bodyPr vert="horz" anchor="b" anchorCtr="0">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tx2"/>
                </a:solidFill>
                <a:effectLst/>
                <a:uLnTx/>
                <a:uFillTx/>
                <a:latin typeface="+mj-lt"/>
                <a:ea typeface="+mj-ea"/>
                <a:cs typeface="+mj-cs"/>
              </a:rPr>
              <a:t>Các</a:t>
            </a:r>
            <a:r>
              <a:rPr kumimoji="0" lang="en-US" sz="3200" b="0" i="0" u="none" strike="noStrike" kern="1200" cap="none" spc="0" normalizeH="0" noProof="0" smtClean="0">
                <a:ln>
                  <a:noFill/>
                </a:ln>
                <a:solidFill>
                  <a:schemeClr val="tx2"/>
                </a:solidFill>
                <a:effectLst/>
                <a:uLnTx/>
                <a:uFillTx/>
                <a:latin typeface="+mj-lt"/>
                <a:ea typeface="+mj-ea"/>
                <a:cs typeface="+mj-cs"/>
              </a:rPr>
              <a:t> môn chuyên đề tốt nghiệp</a:t>
            </a:r>
            <a:endParaRPr kumimoji="0" lang="en-US" sz="32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giảng dạy mẫu</a:t>
            </a:r>
            <a:endParaRPr lang="en-US"/>
          </a:p>
        </p:txBody>
      </p:sp>
      <p:graphicFrame>
        <p:nvGraphicFramePr>
          <p:cNvPr id="6" name="Table 5"/>
          <p:cNvGraphicFramePr>
            <a:graphicFrameLocks noGrp="1"/>
          </p:cNvGraphicFramePr>
          <p:nvPr/>
        </p:nvGraphicFramePr>
        <p:xfrm>
          <a:off x="228600" y="1295400"/>
          <a:ext cx="8610599" cy="4620768"/>
        </p:xfrm>
        <a:graphic>
          <a:graphicData uri="http://schemas.openxmlformats.org/drawingml/2006/table">
            <a:tbl>
              <a:tblPr/>
              <a:tblGrid>
                <a:gridCol w="1078462"/>
                <a:gridCol w="896446"/>
                <a:gridCol w="5492692"/>
                <a:gridCol w="457200"/>
                <a:gridCol w="304800"/>
                <a:gridCol w="380999"/>
              </a:tblGrid>
              <a:tr h="457203">
                <a:tc gridSpan="6">
                  <a:txBody>
                    <a:bodyPr/>
                    <a:lstStyle/>
                    <a:p>
                      <a:pPr marL="0" marR="0" algn="ctr">
                        <a:lnSpc>
                          <a:spcPct val="120000"/>
                        </a:lnSpc>
                        <a:spcBef>
                          <a:spcPts val="1200"/>
                        </a:spcBef>
                        <a:spcAft>
                          <a:spcPts val="0"/>
                        </a:spcAft>
                      </a:pPr>
                      <a:r>
                        <a:rPr lang="en-US" sz="1800" b="1">
                          <a:latin typeface="+mn-lt"/>
                          <a:ea typeface="Times New Roman"/>
                          <a:cs typeface="Cambria"/>
                        </a:rPr>
                        <a:t>GIAI ĐOAN II: </a:t>
                      </a:r>
                      <a:r>
                        <a:rPr lang="en-US" sz="1800" b="1" smtClean="0">
                          <a:latin typeface="+mn-lt"/>
                          <a:ea typeface="Times New Roman"/>
                          <a:cs typeface="Cambria"/>
                        </a:rPr>
                        <a:t>94TC - Chuyên </a:t>
                      </a:r>
                      <a:r>
                        <a:rPr lang="en-US" sz="1800" b="1">
                          <a:latin typeface="+mn-lt"/>
                          <a:ea typeface="Times New Roman"/>
                          <a:cs typeface="Cambria"/>
                        </a:rPr>
                        <a:t>ngành Kỹ thuật phần mềm</a:t>
                      </a:r>
                      <a:endParaRPr lang="en-US" sz="1800">
                        <a:latin typeface="+mn-lt"/>
                        <a:ea typeface="Times New Roman"/>
                      </a:endParaRPr>
                    </a:p>
                  </a:txBody>
                  <a:tcPr marL="33191" marR="33191" marT="0" marB="0" anchor="ctr">
                    <a:lnL>
                      <a:noFill/>
                    </a:lnL>
                    <a:lnR>
                      <a:noFill/>
                    </a:lnR>
                    <a:lnT>
                      <a:noFill/>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1000">
                <a:tc rowSpan="6">
                  <a:txBody>
                    <a:bodyPr/>
                    <a:lstStyle/>
                    <a:p>
                      <a:pPr marL="0" marR="0" algn="ctr">
                        <a:lnSpc>
                          <a:spcPct val="120000"/>
                        </a:lnSpc>
                        <a:spcBef>
                          <a:spcPts val="0"/>
                        </a:spcBef>
                        <a:spcAft>
                          <a:spcPts val="0"/>
                        </a:spcAft>
                      </a:pPr>
                      <a:r>
                        <a:rPr lang="en-US" sz="1800" b="1">
                          <a:latin typeface="+mn-lt"/>
                          <a:ea typeface="Times New Roman"/>
                        </a:rPr>
                        <a:t>Học kỳ 4</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SS001</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Những nguyên lý cơ bản của chủ nghĩa Mác Lênin</a:t>
                      </a:r>
                    </a:p>
                  </a:txBody>
                  <a:tcPr marL="33191" marR="3319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5</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5</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0</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SS002</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Đường lối cách mạng của Đảng Cộng sản Việt Nam</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753">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IT007</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Hệ điều hành</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753">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IT008</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Lập trình trực quan</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232">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SE104</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Nhập môn Công nghệ Phần mềm</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vMerge="1">
                  <a:txBody>
                    <a:bodyPr/>
                    <a:lstStyle/>
                    <a:p>
                      <a:endParaRPr lang="en-US"/>
                    </a:p>
                  </a:txBody>
                  <a:tcPr/>
                </a:tc>
                <a:tc>
                  <a:txBody>
                    <a:bodyPr/>
                    <a:lstStyle/>
                    <a:p>
                      <a:pPr marL="0" marR="0">
                        <a:lnSpc>
                          <a:spcPct val="120000"/>
                        </a:lnSpc>
                        <a:spcBef>
                          <a:spcPts val="0"/>
                        </a:spcBef>
                        <a:spcAft>
                          <a:spcPts val="0"/>
                        </a:spcAft>
                      </a:pPr>
                      <a:r>
                        <a:rPr lang="en-US" sz="1800">
                          <a:latin typeface="+mn-lt"/>
                          <a:ea typeface="Times New Roman"/>
                          <a:cs typeface="Cambria"/>
                        </a:rPr>
                        <a:t> </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20000"/>
                        </a:lnSpc>
                        <a:spcBef>
                          <a:spcPts val="0"/>
                        </a:spcBef>
                        <a:spcAft>
                          <a:spcPts val="0"/>
                        </a:spcAft>
                      </a:pPr>
                      <a:r>
                        <a:rPr lang="en-US" sz="1800" b="1">
                          <a:latin typeface="+mn-lt"/>
                          <a:ea typeface="Times New Roman"/>
                        </a:rPr>
                        <a:t>Tổng số tín chỉ HK4</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20</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753">
                <a:tc rowSpan="6">
                  <a:txBody>
                    <a:bodyPr/>
                    <a:lstStyle/>
                    <a:p>
                      <a:pPr marL="0" marR="0" algn="ctr">
                        <a:lnSpc>
                          <a:spcPct val="120000"/>
                        </a:lnSpc>
                        <a:spcBef>
                          <a:spcPts val="0"/>
                        </a:spcBef>
                        <a:spcAft>
                          <a:spcPts val="0"/>
                        </a:spcAft>
                      </a:pPr>
                      <a:r>
                        <a:rPr lang="en-US" sz="1800" b="1">
                          <a:latin typeface="+mn-lt"/>
                          <a:ea typeface="Times New Roman"/>
                        </a:rPr>
                        <a:t>Học kỳ 5</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SS003</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Tư tưởng Hồ Chí Minh</a:t>
                      </a:r>
                    </a:p>
                  </a:txBody>
                  <a:tcPr marL="33191" marR="3319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753">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SE101</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Phương pháp mô hình hóa</a:t>
                      </a:r>
                    </a:p>
                  </a:txBody>
                  <a:tcPr marL="33191" marR="3319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753">
                <a:tc vMerge="1">
                  <a:txBody>
                    <a:bodyPr/>
                    <a:lstStyle/>
                    <a:p>
                      <a:endParaRPr lang="en-US"/>
                    </a:p>
                  </a:txBody>
                  <a:tcPr/>
                </a:tc>
                <a:tc>
                  <a:txBody>
                    <a:bodyPr/>
                    <a:lstStyle/>
                    <a:p>
                      <a:pPr marL="0" marR="0" algn="ctr">
                        <a:lnSpc>
                          <a:spcPct val="120000"/>
                        </a:lnSpc>
                        <a:spcBef>
                          <a:spcPts val="0"/>
                        </a:spcBef>
                        <a:spcAft>
                          <a:spcPts val="0"/>
                        </a:spcAft>
                      </a:pPr>
                      <a:r>
                        <a:rPr lang="vi-VN" sz="1800">
                          <a:latin typeface="+mn-lt"/>
                          <a:ea typeface="Times New Roman"/>
                          <a:cs typeface="Cambria"/>
                        </a:rPr>
                        <a:t>SE102</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Nhập môn phát triển Game</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2</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45">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SE114</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Nhập môn phần mềm và hệ thống nhúng</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753">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MA005</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Xác suất thống kê</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753">
                <a:tc vMerge="1">
                  <a:txBody>
                    <a:bodyPr/>
                    <a:lstStyle/>
                    <a:p>
                      <a:endParaRPr lang="en-US"/>
                    </a:p>
                  </a:txBody>
                  <a:tcPr/>
                </a:tc>
                <a:tc>
                  <a:txBody>
                    <a:bodyPr/>
                    <a:lstStyle/>
                    <a:p>
                      <a:pPr marL="0" marR="0" algn="ctr">
                        <a:lnSpc>
                          <a:spcPct val="120000"/>
                        </a:lnSpc>
                        <a:spcBef>
                          <a:spcPts val="0"/>
                        </a:spcBef>
                        <a:spcAft>
                          <a:spcPts val="0"/>
                        </a:spcAft>
                      </a:pPr>
                      <a:endParaRPr lang="en-US" sz="1800">
                        <a:latin typeface="+mn-lt"/>
                        <a:ea typeface="Times New Roman"/>
                        <a:cs typeface="Cambria"/>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20000"/>
                        </a:lnSpc>
                        <a:spcBef>
                          <a:spcPts val="0"/>
                        </a:spcBef>
                        <a:spcAft>
                          <a:spcPts val="0"/>
                        </a:spcAft>
                      </a:pPr>
                      <a:r>
                        <a:rPr lang="en-US" sz="1800" b="1">
                          <a:latin typeface="+mn-lt"/>
                          <a:ea typeface="Times New Roman"/>
                        </a:rPr>
                        <a:t>Tổng số tín chỉ HK5</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14</a:t>
                      </a: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3191" marR="33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607738F-28BE-4D9C-9916-7095507F5307}"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Slide Number Placeholder 2"/>
          <p:cNvSpPr>
            <a:spLocks noGrp="1"/>
          </p:cNvSpPr>
          <p:nvPr>
            <p:ph type="sldNum" sz="quarter" idx="12"/>
          </p:nvPr>
        </p:nvSpPr>
        <p:spPr/>
        <p:txBody>
          <a:bodyPr/>
          <a:lstStyle/>
          <a:p>
            <a:fld id="{5607738F-28BE-4D9C-9916-7095507F5307}" type="slidenum">
              <a:rPr lang="en-US" smtClean="0"/>
              <a:pPr/>
              <a:t>2</a:t>
            </a:fld>
            <a:endParaRPr lang="en-US"/>
          </a:p>
        </p:txBody>
      </p:sp>
      <p:sp>
        <p:nvSpPr>
          <p:cNvPr id="4" name="Content Placeholder 3"/>
          <p:cNvSpPr>
            <a:spLocks noGrp="1"/>
          </p:cNvSpPr>
          <p:nvPr>
            <p:ph sz="quarter" idx="1"/>
          </p:nvPr>
        </p:nvSpPr>
        <p:spPr/>
        <p:txBody>
          <a:bodyPr/>
          <a:lstStyle/>
          <a:p>
            <a:r>
              <a:rPr lang="en-US" smtClean="0"/>
              <a:t>Giới thiệu chung về Kỹ thuật phần mềm</a:t>
            </a:r>
          </a:p>
          <a:p>
            <a:r>
              <a:rPr lang="en-US" smtClean="0"/>
              <a:t>Chương trình đào tạo Kỹ sư KTPM</a:t>
            </a:r>
          </a:p>
          <a:p>
            <a:pPr lvl="1"/>
            <a:r>
              <a:rPr lang="en-US" smtClean="0"/>
              <a:t>Mục tiêu đào tạo</a:t>
            </a:r>
          </a:p>
          <a:p>
            <a:pPr lvl="1"/>
            <a:r>
              <a:rPr lang="en-US" smtClean="0"/>
              <a:t>Chuẩn đầu ra</a:t>
            </a:r>
          </a:p>
          <a:p>
            <a:pPr lvl="1"/>
            <a:r>
              <a:rPr lang="en-US" smtClean="0"/>
              <a:t>Danh sách các môn học</a:t>
            </a:r>
          </a:p>
          <a:p>
            <a:pPr lvl="1"/>
            <a:r>
              <a:rPr lang="en-US" smtClean="0"/>
              <a:t>Sơ đồ thứ tự môn học</a:t>
            </a:r>
          </a:p>
          <a:p>
            <a:pPr lvl="1"/>
            <a:r>
              <a:rPr lang="en-US" smtClean="0"/>
              <a:t>Kế hoạch giảng dạy mẫu</a:t>
            </a:r>
          </a:p>
          <a:p>
            <a:r>
              <a:rPr lang="en-US" smtClean="0"/>
              <a:t>Cơ hội nghề nghiệp</a:t>
            </a:r>
          </a:p>
          <a:p>
            <a:r>
              <a:rPr lang="en-US" smtClean="0"/>
              <a:t>Chương trình Chất lượng cao KTPM</a:t>
            </a:r>
          </a:p>
          <a:p>
            <a:r>
              <a:rPr lang="en-US" smtClean="0"/>
              <a:t>Tóm tắt nội dung một số môn học</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giảng dạy mẫu (tt)</a:t>
            </a:r>
            <a:endParaRPr lang="en-US"/>
          </a:p>
        </p:txBody>
      </p:sp>
      <p:graphicFrame>
        <p:nvGraphicFramePr>
          <p:cNvPr id="4" name="Table 3"/>
          <p:cNvGraphicFramePr>
            <a:graphicFrameLocks noGrp="1"/>
          </p:cNvGraphicFramePr>
          <p:nvPr/>
        </p:nvGraphicFramePr>
        <p:xfrm>
          <a:off x="457202" y="1396998"/>
          <a:ext cx="8153398" cy="4891252"/>
        </p:xfrm>
        <a:graphic>
          <a:graphicData uri="http://schemas.openxmlformats.org/drawingml/2006/table">
            <a:tbl>
              <a:tblPr/>
              <a:tblGrid>
                <a:gridCol w="1021198"/>
                <a:gridCol w="883800"/>
                <a:gridCol w="4569930"/>
                <a:gridCol w="586686"/>
                <a:gridCol w="545892"/>
                <a:gridCol w="545892"/>
              </a:tblGrid>
              <a:tr h="451556">
                <a:tc rowSpan="6">
                  <a:txBody>
                    <a:bodyPr/>
                    <a:lstStyle/>
                    <a:p>
                      <a:pPr marL="0" marR="0" algn="ctr">
                        <a:lnSpc>
                          <a:spcPct val="120000"/>
                        </a:lnSpc>
                        <a:spcBef>
                          <a:spcPts val="0"/>
                        </a:spcBef>
                        <a:spcAft>
                          <a:spcPts val="0"/>
                        </a:spcAft>
                      </a:pPr>
                      <a:r>
                        <a:rPr lang="en-US" sz="1800" b="1">
                          <a:latin typeface="+mn-lt"/>
                          <a:ea typeface="Times New Roman"/>
                        </a:rPr>
                        <a:t>Học kỳ 6</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SE214</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Công nghệ phần mềm chuyên sâu</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SE106</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Đặc tả hình thức</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SE107</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Phân tích thiết kế hệ thống </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56">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SE109</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Phát triển, vận hành, bảo trì phần mềm</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56">
                <a:tc vMerge="1">
                  <a:txBody>
                    <a:bodyPr/>
                    <a:lstStyle/>
                    <a:p>
                      <a:endParaRPr lang="en-US"/>
                    </a:p>
                  </a:txBody>
                  <a:tcPr/>
                </a:tc>
                <a:tc>
                  <a:txBody>
                    <a:bodyPr/>
                    <a:lstStyle/>
                    <a:p>
                      <a:pPr marL="0" marR="0" algn="ctr">
                        <a:lnSpc>
                          <a:spcPct val="120000"/>
                        </a:lnSpc>
                        <a:spcBef>
                          <a:spcPts val="0"/>
                        </a:spcBef>
                        <a:spcAft>
                          <a:spcPts val="0"/>
                        </a:spcAft>
                      </a:pPr>
                      <a:r>
                        <a:rPr lang="vi-VN" sz="1800">
                          <a:latin typeface="+mn-lt"/>
                          <a:ea typeface="Times New Roman"/>
                          <a:cs typeface="Cambria"/>
                        </a:rPr>
                        <a:t>SE3</a:t>
                      </a:r>
                      <a:r>
                        <a:rPr lang="en-US" sz="1800">
                          <a:latin typeface="+mn-lt"/>
                          <a:ea typeface="Times New Roman"/>
                          <a:cs typeface="Cambria"/>
                        </a:rPr>
                        <a:t>3</a:t>
                      </a:r>
                      <a:r>
                        <a:rPr lang="vi-VN" sz="1800">
                          <a:latin typeface="+mn-lt"/>
                          <a:ea typeface="Times New Roman"/>
                          <a:cs typeface="Cambria"/>
                        </a:rPr>
                        <a:t>*</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Các môn học tự chọn chung 1</a:t>
                      </a:r>
                    </a:p>
                  </a:txBody>
                  <a:tcPr marL="34373" marR="343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vMerge="1">
                  <a:txBody>
                    <a:bodyPr/>
                    <a:lstStyle/>
                    <a:p>
                      <a:endParaRPr lang="en-US"/>
                    </a:p>
                  </a:txBody>
                  <a:tcPr/>
                </a:tc>
                <a:tc>
                  <a:txBody>
                    <a:bodyPr/>
                    <a:lstStyle/>
                    <a:p>
                      <a:pPr marL="0" marR="0" algn="ctr">
                        <a:lnSpc>
                          <a:spcPct val="120000"/>
                        </a:lnSpc>
                        <a:spcBef>
                          <a:spcPts val="0"/>
                        </a:spcBef>
                        <a:spcAft>
                          <a:spcPts val="0"/>
                        </a:spcAft>
                      </a:pPr>
                      <a:endParaRPr lang="en-US" sz="1800">
                        <a:latin typeface="+mn-lt"/>
                        <a:ea typeface="Times New Roman"/>
                        <a:cs typeface="Cambria"/>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20000"/>
                        </a:lnSpc>
                        <a:spcBef>
                          <a:spcPts val="0"/>
                        </a:spcBef>
                        <a:spcAft>
                          <a:spcPts val="0"/>
                        </a:spcAft>
                      </a:pPr>
                      <a:r>
                        <a:rPr lang="en-US" sz="1800" b="1">
                          <a:latin typeface="+mn-lt"/>
                          <a:ea typeface="Times New Roman"/>
                        </a:rPr>
                        <a:t>Tổng số tín chỉ HK6</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19</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rowSpan="6">
                  <a:txBody>
                    <a:bodyPr/>
                    <a:lstStyle/>
                    <a:p>
                      <a:pPr marL="0" marR="0" algn="ctr">
                        <a:lnSpc>
                          <a:spcPct val="120000"/>
                        </a:lnSpc>
                        <a:spcBef>
                          <a:spcPts val="0"/>
                        </a:spcBef>
                        <a:spcAft>
                          <a:spcPts val="0"/>
                        </a:spcAft>
                      </a:pPr>
                      <a:r>
                        <a:rPr lang="en-US" sz="1800" b="1">
                          <a:latin typeface="+mn-lt"/>
                          <a:ea typeface="Times New Roman"/>
                        </a:rPr>
                        <a:t>Học kỳ </a:t>
                      </a:r>
                      <a:endParaRPr lang="en-US" sz="1800">
                        <a:latin typeface="+mn-lt"/>
                        <a:ea typeface="Times New Roman"/>
                      </a:endParaRPr>
                    </a:p>
                    <a:p>
                      <a:pPr marL="0" marR="0" algn="ctr">
                        <a:lnSpc>
                          <a:spcPct val="120000"/>
                        </a:lnSpc>
                        <a:spcBef>
                          <a:spcPts val="0"/>
                        </a:spcBef>
                        <a:spcAft>
                          <a:spcPts val="0"/>
                        </a:spcAft>
                      </a:pPr>
                      <a:r>
                        <a:rPr lang="en-US" sz="1800" b="1">
                          <a:latin typeface="+mn-lt"/>
                          <a:ea typeface="Times New Roman"/>
                        </a:rPr>
                        <a:t>7</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SE108</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Kiểm chứng phần mềm</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SE215</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Giao tiếp người máy</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56">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SE110</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Phương pháp Phát triển phần mềm hướng đối tượng</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56">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SE111</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Đồ án môn học mã nguồn mở</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2</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2</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56">
                <a:tc vMerge="1">
                  <a:txBody>
                    <a:bodyPr/>
                    <a:lstStyle/>
                    <a:p>
                      <a:endParaRPr lang="en-US"/>
                    </a:p>
                  </a:txBody>
                  <a:tcPr/>
                </a:tc>
                <a:tc>
                  <a:txBody>
                    <a:bodyPr/>
                    <a:lstStyle/>
                    <a:p>
                      <a:pPr marL="0" marR="0" algn="ctr">
                        <a:lnSpc>
                          <a:spcPct val="120000"/>
                        </a:lnSpc>
                        <a:spcBef>
                          <a:spcPts val="0"/>
                        </a:spcBef>
                        <a:spcAft>
                          <a:spcPts val="0"/>
                        </a:spcAft>
                      </a:pPr>
                      <a:r>
                        <a:rPr lang="vi-VN" sz="1800">
                          <a:latin typeface="+mn-lt"/>
                          <a:ea typeface="Times New Roman"/>
                          <a:cs typeface="Cambria"/>
                        </a:rPr>
                        <a:t>SE34*</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Các môn học tự chọn chung 2</a:t>
                      </a: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 </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20000"/>
                        </a:lnSpc>
                        <a:spcBef>
                          <a:spcPts val="0"/>
                        </a:spcBef>
                        <a:spcAft>
                          <a:spcPts val="0"/>
                        </a:spcAft>
                      </a:pPr>
                      <a:r>
                        <a:rPr lang="en-US" sz="1800" b="1">
                          <a:latin typeface="+mn-lt"/>
                          <a:ea typeface="Times New Roman"/>
                        </a:rPr>
                        <a:t>Tổng số tín chỉ HK7</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17</a:t>
                      </a: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4373" marR="343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607738F-28BE-4D9C-9916-7095507F5307}"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giảng dạy mẫu (tt)</a:t>
            </a:r>
            <a:endParaRPr lang="en-US"/>
          </a:p>
        </p:txBody>
      </p:sp>
      <p:graphicFrame>
        <p:nvGraphicFramePr>
          <p:cNvPr id="4" name="Content Placeholder 3"/>
          <p:cNvGraphicFramePr>
            <a:graphicFrameLocks noGrp="1"/>
          </p:cNvGraphicFramePr>
          <p:nvPr>
            <p:ph sz="quarter" idx="1"/>
          </p:nvPr>
        </p:nvGraphicFramePr>
        <p:xfrm>
          <a:off x="533400" y="1371601"/>
          <a:ext cx="8153401" cy="3771899"/>
        </p:xfrm>
        <a:graphic>
          <a:graphicData uri="http://schemas.openxmlformats.org/drawingml/2006/table">
            <a:tbl>
              <a:tblPr/>
              <a:tblGrid>
                <a:gridCol w="1021199"/>
                <a:gridCol w="1036201"/>
                <a:gridCol w="4417531"/>
                <a:gridCol w="586688"/>
                <a:gridCol w="545891"/>
                <a:gridCol w="545891"/>
              </a:tblGrid>
              <a:tr h="434340">
                <a:tc rowSpan="4">
                  <a:txBody>
                    <a:bodyPr/>
                    <a:lstStyle/>
                    <a:p>
                      <a:pPr marL="0" marR="0" algn="ctr">
                        <a:lnSpc>
                          <a:spcPct val="120000"/>
                        </a:lnSpc>
                        <a:spcBef>
                          <a:spcPts val="0"/>
                        </a:spcBef>
                        <a:spcAft>
                          <a:spcPts val="0"/>
                        </a:spcAft>
                      </a:pPr>
                      <a:r>
                        <a:rPr lang="en-US" sz="1800" b="1">
                          <a:latin typeface="+mn-lt"/>
                          <a:ea typeface="Times New Roman"/>
                        </a:rPr>
                        <a:t>Học kỳ</a:t>
                      </a:r>
                      <a:endParaRPr lang="en-US" sz="1800">
                        <a:latin typeface="+mn-lt"/>
                        <a:ea typeface="Times New Roman"/>
                      </a:endParaRPr>
                    </a:p>
                    <a:p>
                      <a:pPr marL="0" marR="0" algn="ctr">
                        <a:lnSpc>
                          <a:spcPct val="120000"/>
                        </a:lnSpc>
                        <a:spcBef>
                          <a:spcPts val="0"/>
                        </a:spcBef>
                        <a:spcAft>
                          <a:spcPts val="0"/>
                        </a:spcAft>
                      </a:pPr>
                      <a:r>
                        <a:rPr lang="en-US" sz="1800" b="1">
                          <a:latin typeface="+mn-lt"/>
                          <a:ea typeface="Times New Roman"/>
                        </a:rPr>
                        <a:t>8</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cs typeface="Cambria"/>
                        </a:rPr>
                        <a:t>SE501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Thực tập tốt nghiệp</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459">
                <a:tc vMerge="1">
                  <a:txBody>
                    <a:bodyPr/>
                    <a:lstStyle/>
                    <a:p>
                      <a:endParaRPr lang="en-US"/>
                    </a:p>
                  </a:txBody>
                  <a:tcPr/>
                </a:tc>
                <a:tc>
                  <a:txBody>
                    <a:bodyPr/>
                    <a:lstStyle/>
                    <a:p>
                      <a:pPr marL="0" marR="0" algn="ctr">
                        <a:lnSpc>
                          <a:spcPct val="120000"/>
                        </a:lnSpc>
                        <a:spcBef>
                          <a:spcPts val="0"/>
                        </a:spcBef>
                        <a:spcAft>
                          <a:spcPts val="0"/>
                        </a:spcAft>
                      </a:pPr>
                      <a:r>
                        <a:rPr lang="vi-VN" sz="1800">
                          <a:latin typeface="+mn-lt"/>
                          <a:ea typeface="Times New Roman"/>
                          <a:cs typeface="Cambria"/>
                        </a:rPr>
                        <a:t>SE3</a:t>
                      </a:r>
                      <a:r>
                        <a:rPr lang="en-US" sz="1800">
                          <a:latin typeface="+mn-lt"/>
                          <a:ea typeface="Times New Roman"/>
                          <a:cs typeface="Cambria"/>
                        </a:rPr>
                        <a:t>1</a:t>
                      </a:r>
                      <a:r>
                        <a:rPr lang="vi-VN" sz="1800">
                          <a:latin typeface="+mn-lt"/>
                          <a:ea typeface="Times New Roman"/>
                          <a:cs typeface="Cambria"/>
                        </a:rPr>
                        <a:t>*</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Các học phần tự chọn chuyên ngành</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8</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6</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SE112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Đồ án môn học chuyên ngành</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0">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 </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20000"/>
                        </a:lnSpc>
                        <a:spcBef>
                          <a:spcPts val="0"/>
                        </a:spcBef>
                        <a:spcAft>
                          <a:spcPts val="0"/>
                        </a:spcAft>
                      </a:pPr>
                      <a:r>
                        <a:rPr lang="en-US" sz="1800" b="1">
                          <a:latin typeface="+mn-lt"/>
                          <a:ea typeface="Times New Roman"/>
                        </a:rPr>
                        <a:t>Tổng số tín chỉ HK8</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0">
                <a:tc rowSpan="4">
                  <a:txBody>
                    <a:bodyPr/>
                    <a:lstStyle/>
                    <a:p>
                      <a:pPr marL="0" marR="0" algn="ctr">
                        <a:lnSpc>
                          <a:spcPct val="120000"/>
                        </a:lnSpc>
                        <a:spcBef>
                          <a:spcPts val="0"/>
                        </a:spcBef>
                        <a:spcAft>
                          <a:spcPts val="0"/>
                        </a:spcAft>
                      </a:pPr>
                      <a:r>
                        <a:rPr lang="en-US" sz="1800" b="1">
                          <a:latin typeface="+mn-lt"/>
                          <a:ea typeface="Times New Roman"/>
                        </a:rPr>
                        <a:t>Học kỳ 9</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just">
                        <a:lnSpc>
                          <a:spcPct val="120000"/>
                        </a:lnSpc>
                        <a:spcBef>
                          <a:spcPts val="0"/>
                        </a:spcBef>
                        <a:spcAft>
                          <a:spcPts val="0"/>
                        </a:spcAft>
                      </a:pPr>
                      <a:r>
                        <a:rPr lang="en-US" sz="1800">
                          <a:latin typeface="+mn-lt"/>
                          <a:ea typeface="Times New Roman"/>
                          <a:cs typeface="Cambria"/>
                        </a:rPr>
                        <a:t>Sinh viên chọn một trong hai hình thức</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4340">
                <a:tc vMerge="1">
                  <a:txBody>
                    <a:bodyPr/>
                    <a:lstStyle/>
                    <a:p>
                      <a:endParaRPr lang="en-US"/>
                    </a:p>
                  </a:txBody>
                  <a:tcPr/>
                </a:tc>
                <a:tc>
                  <a:txBody>
                    <a:bodyPr/>
                    <a:lstStyle/>
                    <a:p>
                      <a:pPr marL="0" marR="0" algn="ctr">
                        <a:lnSpc>
                          <a:spcPct val="120000"/>
                        </a:lnSpc>
                        <a:spcBef>
                          <a:spcPts val="0"/>
                        </a:spcBef>
                        <a:spcAft>
                          <a:spcPts val="0"/>
                        </a:spcAft>
                      </a:pPr>
                      <a:endParaRPr lang="en-US" sz="1800">
                        <a:latin typeface="+mn-lt"/>
                        <a:ea typeface="Times New Roman"/>
                        <a:cs typeface="Cambria"/>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Chuyên đề tốt nghiệp</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10</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0">
                <a:tc vMerge="1">
                  <a:txBody>
                    <a:bodyPr/>
                    <a:lstStyle/>
                    <a:p>
                      <a:endParaRPr lang="en-US"/>
                    </a:p>
                  </a:txBody>
                  <a:tcPr/>
                </a:tc>
                <a:tc>
                  <a:txBody>
                    <a:bodyPr/>
                    <a:lstStyle/>
                    <a:p>
                      <a:pPr marL="0" marR="0" algn="ctr">
                        <a:lnSpc>
                          <a:spcPct val="120000"/>
                        </a:lnSpc>
                        <a:spcBef>
                          <a:spcPts val="0"/>
                        </a:spcBef>
                        <a:spcAft>
                          <a:spcPts val="0"/>
                        </a:spcAft>
                      </a:pPr>
                      <a:endParaRPr lang="en-US" sz="1800">
                        <a:latin typeface="+mn-lt"/>
                        <a:ea typeface="Times New Roman"/>
                        <a:cs typeface="Cambria"/>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Khóa luận tốt nghiệp</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10</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0">
                <a:tc vMerge="1">
                  <a:txBody>
                    <a:bodyPr/>
                    <a:lstStyle/>
                    <a:p>
                      <a:endParaRPr lang="en-US"/>
                    </a:p>
                  </a:txBody>
                  <a:tcPr/>
                </a:tc>
                <a:tc>
                  <a:txBody>
                    <a:bodyPr/>
                    <a:lstStyle/>
                    <a:p>
                      <a:pPr marL="0" marR="0">
                        <a:lnSpc>
                          <a:spcPct val="120000"/>
                        </a:lnSpc>
                        <a:spcBef>
                          <a:spcPts val="0"/>
                        </a:spcBef>
                        <a:spcAft>
                          <a:spcPts val="0"/>
                        </a:spcAft>
                      </a:pPr>
                      <a:r>
                        <a:rPr lang="en-US" sz="1800">
                          <a:latin typeface="+mn-lt"/>
                          <a:ea typeface="Times New Roman"/>
                          <a:cs typeface="Cambria"/>
                        </a:rPr>
                        <a:t> </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20000"/>
                        </a:lnSpc>
                        <a:spcBef>
                          <a:spcPts val="0"/>
                        </a:spcBef>
                        <a:spcAft>
                          <a:spcPts val="0"/>
                        </a:spcAft>
                      </a:pPr>
                      <a:r>
                        <a:rPr lang="en-US" sz="1800" b="1">
                          <a:latin typeface="+mn-lt"/>
                          <a:ea typeface="Times New Roman"/>
                        </a:rPr>
                        <a:t>Tổng số tín chỉ HK9</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10</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10</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0</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607738F-28BE-4D9C-9916-7095507F5307}"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giảng dạy mẫu (tt)</a:t>
            </a:r>
            <a:endParaRPr lang="en-US"/>
          </a:p>
        </p:txBody>
      </p:sp>
      <p:graphicFrame>
        <p:nvGraphicFramePr>
          <p:cNvPr id="4" name="Content Placeholder 3"/>
          <p:cNvGraphicFramePr>
            <a:graphicFrameLocks noGrp="1"/>
          </p:cNvGraphicFramePr>
          <p:nvPr>
            <p:ph sz="quarter" idx="1"/>
          </p:nvPr>
        </p:nvGraphicFramePr>
        <p:xfrm>
          <a:off x="457200" y="1219200"/>
          <a:ext cx="8229600" cy="5146158"/>
        </p:xfrm>
        <a:graphic>
          <a:graphicData uri="http://schemas.openxmlformats.org/drawingml/2006/table">
            <a:tbl>
              <a:tblPr/>
              <a:tblGrid>
                <a:gridCol w="1030743"/>
                <a:gridCol w="798057"/>
                <a:gridCol w="5257800"/>
                <a:gridCol w="457200"/>
                <a:gridCol w="381000"/>
                <a:gridCol w="304800"/>
              </a:tblGrid>
              <a:tr h="680568">
                <a:tc gridSpan="6">
                  <a:txBody>
                    <a:bodyPr/>
                    <a:lstStyle/>
                    <a:p>
                      <a:pPr marL="0" marR="0" algn="ctr">
                        <a:lnSpc>
                          <a:spcPct val="120000"/>
                        </a:lnSpc>
                        <a:spcBef>
                          <a:spcPts val="1200"/>
                        </a:spcBef>
                        <a:spcAft>
                          <a:spcPts val="0"/>
                        </a:spcAft>
                      </a:pPr>
                      <a:r>
                        <a:rPr lang="en-US" sz="1800" b="1">
                          <a:latin typeface="+mn-lt"/>
                          <a:ea typeface="Times New Roman"/>
                          <a:cs typeface="Cambria"/>
                        </a:rPr>
                        <a:t>GIAI ĐOẠN II: 94 </a:t>
                      </a:r>
                      <a:r>
                        <a:rPr lang="en-US" sz="1800" b="1" smtClean="0">
                          <a:latin typeface="+mn-lt"/>
                          <a:ea typeface="Times New Roman"/>
                          <a:cs typeface="Cambria"/>
                        </a:rPr>
                        <a:t>TC - Chuyên </a:t>
                      </a:r>
                      <a:r>
                        <a:rPr lang="en-US" sz="1800" b="1">
                          <a:latin typeface="+mn-lt"/>
                          <a:ea typeface="Times New Roman"/>
                          <a:cs typeface="Cambria"/>
                        </a:rPr>
                        <a:t>ngành Môi trường ảo và Phát triển Game</a:t>
                      </a:r>
                      <a:endParaRPr lang="en-US" sz="1800">
                        <a:latin typeface="+mn-lt"/>
                        <a:ea typeface="Times New Roman"/>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382">
                <a:tc rowSpan="6">
                  <a:txBody>
                    <a:bodyPr/>
                    <a:lstStyle/>
                    <a:p>
                      <a:pPr marL="0" marR="0" algn="ctr">
                        <a:lnSpc>
                          <a:spcPct val="120000"/>
                        </a:lnSpc>
                        <a:spcBef>
                          <a:spcPts val="0"/>
                        </a:spcBef>
                        <a:spcAft>
                          <a:spcPts val="0"/>
                        </a:spcAft>
                      </a:pPr>
                      <a:r>
                        <a:rPr lang="en-US" sz="1800" b="1">
                          <a:latin typeface="+mn-lt"/>
                          <a:ea typeface="Times New Roman"/>
                        </a:rPr>
                        <a:t>Học kỳ 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SS001</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Những nguyên lý cơ bản của chủ nghĩa Mác Lênin</a:t>
                      </a:r>
                    </a:p>
                  </a:txBody>
                  <a:tcPr marL="36195" marR="361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5</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5</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0</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382">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SS002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Đường lối cách mạng của Đảng Cộng sản Việt Nam</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691">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SE104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Nhập môn Công nghệ Phần mềm</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691">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IT007</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Hệ điều hành</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691">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IT008</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Lập trình trực quan</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691">
                <a:tc vMerge="1">
                  <a:txBody>
                    <a:bodyPr/>
                    <a:lstStyle/>
                    <a:p>
                      <a:endParaRPr lang="en-US"/>
                    </a:p>
                  </a:txBody>
                  <a:tcPr/>
                </a:tc>
                <a:tc>
                  <a:txBody>
                    <a:bodyPr/>
                    <a:lstStyle/>
                    <a:p>
                      <a:pPr marL="0" marR="0">
                        <a:lnSpc>
                          <a:spcPct val="120000"/>
                        </a:lnSpc>
                        <a:spcBef>
                          <a:spcPts val="0"/>
                        </a:spcBef>
                        <a:spcAft>
                          <a:spcPts val="0"/>
                        </a:spcAft>
                      </a:pPr>
                      <a:r>
                        <a:rPr lang="en-US" sz="1800">
                          <a:latin typeface="+mn-lt"/>
                          <a:ea typeface="Times New Roman"/>
                          <a:cs typeface="Cambria"/>
                        </a:rPr>
                        <a:t> </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20000"/>
                        </a:lnSpc>
                        <a:spcBef>
                          <a:spcPts val="0"/>
                        </a:spcBef>
                        <a:spcAft>
                          <a:spcPts val="0"/>
                        </a:spcAft>
                      </a:pPr>
                      <a:r>
                        <a:rPr lang="en-US" sz="1800" b="1">
                          <a:latin typeface="+mn-lt"/>
                          <a:ea typeface="Times New Roman"/>
                        </a:rPr>
                        <a:t>Tổng số tín chỉ HK4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20</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691">
                <a:tc rowSpan="6">
                  <a:txBody>
                    <a:bodyPr/>
                    <a:lstStyle/>
                    <a:p>
                      <a:pPr marL="0" marR="0" algn="ctr">
                        <a:lnSpc>
                          <a:spcPct val="120000"/>
                        </a:lnSpc>
                        <a:spcBef>
                          <a:spcPts val="0"/>
                        </a:spcBef>
                        <a:spcAft>
                          <a:spcPts val="0"/>
                        </a:spcAft>
                      </a:pPr>
                      <a:r>
                        <a:rPr lang="en-US" sz="1800" b="1">
                          <a:latin typeface="+mn-lt"/>
                          <a:ea typeface="Times New Roman"/>
                        </a:rPr>
                        <a:t>Học kỳ 5</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SS003</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Tư tưởng Hồ Chí Minh</a:t>
                      </a:r>
                    </a:p>
                  </a:txBody>
                  <a:tcPr marL="36195" marR="361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691">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SE101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Phương pháp mô hình hóa</a:t>
                      </a:r>
                    </a:p>
                  </a:txBody>
                  <a:tcPr marL="36195" marR="361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691">
                <a:tc vMerge="1">
                  <a:txBody>
                    <a:bodyPr/>
                    <a:lstStyle/>
                    <a:p>
                      <a:endParaRPr lang="en-US"/>
                    </a:p>
                  </a:txBody>
                  <a:tcPr/>
                </a:tc>
                <a:tc>
                  <a:txBody>
                    <a:bodyPr/>
                    <a:lstStyle/>
                    <a:p>
                      <a:pPr marL="0" marR="0" algn="ctr">
                        <a:lnSpc>
                          <a:spcPct val="120000"/>
                        </a:lnSpc>
                        <a:spcBef>
                          <a:spcPts val="0"/>
                        </a:spcBef>
                        <a:spcAft>
                          <a:spcPts val="0"/>
                        </a:spcAft>
                      </a:pPr>
                      <a:r>
                        <a:rPr lang="vi-VN" sz="1800">
                          <a:latin typeface="+mn-lt"/>
                          <a:ea typeface="Times New Roman"/>
                          <a:cs typeface="Cambria"/>
                        </a:rPr>
                        <a:t>SE102</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Nhập môn phát triển Game</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2</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691">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MA005</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Xác suất thống kê</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vi-VN"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224">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SE114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Nhập môn phần mềm và hệ thống nhúng</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691">
                <a:tc vMerge="1">
                  <a:txBody>
                    <a:bodyPr/>
                    <a:lstStyle/>
                    <a:p>
                      <a:endParaRPr lang="en-US"/>
                    </a:p>
                  </a:txBody>
                  <a:tcPr/>
                </a:tc>
                <a:tc>
                  <a:txBody>
                    <a:bodyPr/>
                    <a:lstStyle/>
                    <a:p>
                      <a:pPr marL="0" marR="0" algn="ctr">
                        <a:lnSpc>
                          <a:spcPct val="120000"/>
                        </a:lnSpc>
                        <a:spcBef>
                          <a:spcPts val="0"/>
                        </a:spcBef>
                        <a:spcAft>
                          <a:spcPts val="0"/>
                        </a:spcAft>
                      </a:pPr>
                      <a:endParaRPr lang="en-US" sz="1800">
                        <a:latin typeface="+mn-lt"/>
                        <a:ea typeface="Times New Roman"/>
                        <a:cs typeface="Cambria"/>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20000"/>
                        </a:lnSpc>
                        <a:spcBef>
                          <a:spcPts val="0"/>
                        </a:spcBef>
                        <a:spcAft>
                          <a:spcPts val="0"/>
                        </a:spcAft>
                      </a:pPr>
                      <a:r>
                        <a:rPr lang="en-US" sz="1800" b="1">
                          <a:latin typeface="+mn-lt"/>
                          <a:ea typeface="Times New Roman"/>
                        </a:rPr>
                        <a:t>Tổng số tín chỉ HK5</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607738F-28BE-4D9C-9916-7095507F5307}"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giảng dạy mẫu (tt)</a:t>
            </a:r>
            <a:endParaRPr lang="en-US"/>
          </a:p>
        </p:txBody>
      </p:sp>
      <p:graphicFrame>
        <p:nvGraphicFramePr>
          <p:cNvPr id="4" name="Content Placeholder 3"/>
          <p:cNvGraphicFramePr>
            <a:graphicFrameLocks noGrp="1"/>
          </p:cNvGraphicFramePr>
          <p:nvPr>
            <p:ph sz="quarter" idx="1"/>
          </p:nvPr>
        </p:nvGraphicFramePr>
        <p:xfrm>
          <a:off x="457200" y="1447800"/>
          <a:ext cx="8229602" cy="4353669"/>
        </p:xfrm>
        <a:graphic>
          <a:graphicData uri="http://schemas.openxmlformats.org/drawingml/2006/table">
            <a:tbl>
              <a:tblPr/>
              <a:tblGrid>
                <a:gridCol w="1030743"/>
                <a:gridCol w="874260"/>
                <a:gridCol w="4630442"/>
                <a:gridCol w="592171"/>
                <a:gridCol w="550993"/>
                <a:gridCol w="550993"/>
              </a:tblGrid>
              <a:tr h="169897">
                <a:tc rowSpan="6">
                  <a:txBody>
                    <a:bodyPr/>
                    <a:lstStyle/>
                    <a:p>
                      <a:pPr marL="0" marR="0" algn="ctr">
                        <a:lnSpc>
                          <a:spcPct val="120000"/>
                        </a:lnSpc>
                        <a:spcBef>
                          <a:spcPts val="0"/>
                        </a:spcBef>
                        <a:spcAft>
                          <a:spcPts val="0"/>
                        </a:spcAft>
                      </a:pPr>
                      <a:r>
                        <a:rPr lang="en-US" sz="1800" b="1">
                          <a:latin typeface="+mn-lt"/>
                          <a:ea typeface="Times New Roman"/>
                        </a:rPr>
                        <a:t>Học kỳ 6</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SE220</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Thiết kế Game</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897">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SE106</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Đặc tả hình thức</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795">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SE107</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Phân tích thiết kế hệ thống </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795">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SE109</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Phát triển, vận hành, bảo trì phần mềm</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795">
                <a:tc vMerge="1">
                  <a:txBody>
                    <a:bodyPr/>
                    <a:lstStyle/>
                    <a:p>
                      <a:endParaRPr lang="en-US"/>
                    </a:p>
                  </a:txBody>
                  <a:tcPr/>
                </a:tc>
                <a:tc>
                  <a:txBody>
                    <a:bodyPr/>
                    <a:lstStyle/>
                    <a:p>
                      <a:pPr marL="0" marR="0" algn="ctr">
                        <a:lnSpc>
                          <a:spcPct val="120000"/>
                        </a:lnSpc>
                        <a:spcBef>
                          <a:spcPts val="0"/>
                        </a:spcBef>
                        <a:spcAft>
                          <a:spcPts val="0"/>
                        </a:spcAft>
                      </a:pPr>
                      <a:r>
                        <a:rPr lang="vi-VN" sz="1800">
                          <a:latin typeface="+mn-lt"/>
                          <a:ea typeface="Times New Roman"/>
                          <a:cs typeface="Cambria"/>
                        </a:rPr>
                        <a:t>SE33*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Các môn học tự chọn chung 1</a:t>
                      </a:r>
                    </a:p>
                  </a:txBody>
                  <a:tcPr marL="36195" marR="3619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897">
                <a:tc vMerge="1">
                  <a:txBody>
                    <a:bodyPr/>
                    <a:lstStyle/>
                    <a:p>
                      <a:endParaRPr lang="en-US"/>
                    </a:p>
                  </a:txBody>
                  <a:tcPr/>
                </a:tc>
                <a:tc>
                  <a:txBody>
                    <a:bodyPr/>
                    <a:lstStyle/>
                    <a:p>
                      <a:pPr marL="0" marR="0" algn="ctr">
                        <a:lnSpc>
                          <a:spcPct val="120000"/>
                        </a:lnSpc>
                        <a:spcBef>
                          <a:spcPts val="0"/>
                        </a:spcBef>
                        <a:spcAft>
                          <a:spcPts val="0"/>
                        </a:spcAft>
                      </a:pPr>
                      <a:endParaRPr lang="en-US" sz="1800">
                        <a:latin typeface="+mn-lt"/>
                        <a:ea typeface="Times New Roman"/>
                        <a:cs typeface="Cambria"/>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20000"/>
                        </a:lnSpc>
                        <a:spcBef>
                          <a:spcPts val="0"/>
                        </a:spcBef>
                        <a:spcAft>
                          <a:spcPts val="0"/>
                        </a:spcAft>
                      </a:pPr>
                      <a:r>
                        <a:rPr lang="en-US" sz="1800" b="1">
                          <a:latin typeface="+mn-lt"/>
                          <a:ea typeface="Times New Roman"/>
                        </a:rPr>
                        <a:t>Tổng số tín chỉ HK6</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19</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795">
                <a:tc rowSpan="6">
                  <a:txBody>
                    <a:bodyPr/>
                    <a:lstStyle/>
                    <a:p>
                      <a:pPr marL="0" marR="0" algn="ctr">
                        <a:lnSpc>
                          <a:spcPct val="120000"/>
                        </a:lnSpc>
                        <a:spcBef>
                          <a:spcPts val="0"/>
                        </a:spcBef>
                        <a:spcAft>
                          <a:spcPts val="0"/>
                        </a:spcAft>
                      </a:pPr>
                      <a:r>
                        <a:rPr lang="en-US" sz="1800" b="1">
                          <a:latin typeface="+mn-lt"/>
                          <a:ea typeface="Times New Roman"/>
                        </a:rPr>
                        <a:t>Học kỳ </a:t>
                      </a:r>
                      <a:endParaRPr lang="en-US" sz="1800">
                        <a:latin typeface="+mn-lt"/>
                        <a:ea typeface="Times New Roman"/>
                      </a:endParaRPr>
                    </a:p>
                    <a:p>
                      <a:pPr marL="0" marR="0" algn="ctr">
                        <a:lnSpc>
                          <a:spcPct val="120000"/>
                        </a:lnSpc>
                        <a:spcBef>
                          <a:spcPts val="0"/>
                        </a:spcBef>
                        <a:spcAft>
                          <a:spcPts val="0"/>
                        </a:spcAft>
                      </a:pPr>
                      <a:r>
                        <a:rPr lang="en-US" sz="1800" b="1">
                          <a:latin typeface="+mn-lt"/>
                          <a:ea typeface="Times New Roman"/>
                        </a:rPr>
                        <a:t>7</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SE108</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Kiểm chứng phần mềm</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795">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SE221</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a:latin typeface="+mn-lt"/>
                          <a:ea typeface="Times New Roman"/>
                        </a:rPr>
                        <a:t>Lập trình game nâng cao</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4</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3</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692">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SE100</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Phương pháp Phát triển phần mềm hướng đối tượng</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795">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SE111</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Đồ án môn học mã nguồn mở</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2</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2</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795">
                <a:tc vMerge="1">
                  <a:txBody>
                    <a:bodyPr/>
                    <a:lstStyle/>
                    <a:p>
                      <a:endParaRPr lang="en-US"/>
                    </a:p>
                  </a:txBody>
                  <a:tcPr/>
                </a:tc>
                <a:tc>
                  <a:txBody>
                    <a:bodyPr/>
                    <a:lstStyle/>
                    <a:p>
                      <a:pPr marL="0" marR="0" algn="ctr">
                        <a:lnSpc>
                          <a:spcPct val="120000"/>
                        </a:lnSpc>
                        <a:spcBef>
                          <a:spcPts val="0"/>
                        </a:spcBef>
                        <a:spcAft>
                          <a:spcPts val="0"/>
                        </a:spcAft>
                      </a:pPr>
                      <a:r>
                        <a:rPr lang="vi-VN" sz="1800">
                          <a:latin typeface="+mn-lt"/>
                          <a:ea typeface="Times New Roman"/>
                          <a:cs typeface="Cambria"/>
                        </a:rPr>
                        <a:t>SE34*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n-lt"/>
                          <a:ea typeface="Times New Roman"/>
                        </a:rPr>
                        <a:t>Các môn học tự chọn chung 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897">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 </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20000"/>
                        </a:lnSpc>
                        <a:spcBef>
                          <a:spcPts val="0"/>
                        </a:spcBef>
                        <a:spcAft>
                          <a:spcPts val="0"/>
                        </a:spcAft>
                      </a:pPr>
                      <a:r>
                        <a:rPr lang="en-US" sz="1800" b="1">
                          <a:latin typeface="+mn-lt"/>
                          <a:ea typeface="Times New Roman"/>
                        </a:rPr>
                        <a:t>Tổng số tín chỉ HK7</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17</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607738F-28BE-4D9C-9916-7095507F5307}"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giảng dạy mẫu (tt)</a:t>
            </a:r>
            <a:endParaRPr lang="en-US"/>
          </a:p>
        </p:txBody>
      </p:sp>
      <p:graphicFrame>
        <p:nvGraphicFramePr>
          <p:cNvPr id="4" name="Content Placeholder 3"/>
          <p:cNvGraphicFramePr>
            <a:graphicFrameLocks noGrp="1"/>
          </p:cNvGraphicFramePr>
          <p:nvPr>
            <p:ph sz="quarter" idx="1"/>
          </p:nvPr>
        </p:nvGraphicFramePr>
        <p:xfrm>
          <a:off x="533401" y="1676398"/>
          <a:ext cx="8000999" cy="2930042"/>
        </p:xfrm>
        <a:graphic>
          <a:graphicData uri="http://schemas.openxmlformats.org/drawingml/2006/table">
            <a:tbl>
              <a:tblPr/>
              <a:tblGrid>
                <a:gridCol w="1219199"/>
                <a:gridCol w="850510"/>
                <a:gridCol w="1608298"/>
                <a:gridCol w="2675896"/>
                <a:gridCol w="575720"/>
                <a:gridCol w="535688"/>
                <a:gridCol w="535688"/>
              </a:tblGrid>
              <a:tr h="348640">
                <a:tc rowSpan="4">
                  <a:txBody>
                    <a:bodyPr/>
                    <a:lstStyle/>
                    <a:p>
                      <a:pPr marL="0" marR="0" algn="ctr">
                        <a:lnSpc>
                          <a:spcPct val="120000"/>
                        </a:lnSpc>
                        <a:spcBef>
                          <a:spcPts val="0"/>
                        </a:spcBef>
                        <a:spcAft>
                          <a:spcPts val="0"/>
                        </a:spcAft>
                      </a:pPr>
                      <a:r>
                        <a:rPr lang="en-US" sz="1800" b="1">
                          <a:latin typeface="+mn-lt"/>
                          <a:ea typeface="Times New Roman"/>
                        </a:rPr>
                        <a:t>Học </a:t>
                      </a:r>
                      <a:r>
                        <a:rPr lang="en-US" sz="1800" b="1" smtClean="0">
                          <a:latin typeface="+mn-lt"/>
                          <a:ea typeface="Times New Roman"/>
                        </a:rPr>
                        <a:t>kỳ 8</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cs typeface="Cambria"/>
                        </a:rPr>
                        <a:t>SE501</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20000"/>
                        </a:lnSpc>
                        <a:spcBef>
                          <a:spcPts val="0"/>
                        </a:spcBef>
                        <a:spcAft>
                          <a:spcPts val="0"/>
                        </a:spcAft>
                      </a:pPr>
                      <a:r>
                        <a:rPr lang="en-US" sz="1800">
                          <a:latin typeface="+mn-lt"/>
                          <a:ea typeface="Times New Roman"/>
                        </a:rPr>
                        <a:t>Thực tập tốt nghiệp</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just">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562">
                <a:tc vMerge="1">
                  <a:txBody>
                    <a:bodyPr/>
                    <a:lstStyle/>
                    <a:p>
                      <a:endParaRPr lang="en-US"/>
                    </a:p>
                  </a:txBody>
                  <a:tcPr/>
                </a:tc>
                <a:tc>
                  <a:txBody>
                    <a:bodyPr/>
                    <a:lstStyle/>
                    <a:p>
                      <a:pPr marL="0" marR="0" algn="ctr">
                        <a:lnSpc>
                          <a:spcPct val="120000"/>
                        </a:lnSpc>
                        <a:spcBef>
                          <a:spcPts val="0"/>
                        </a:spcBef>
                        <a:spcAft>
                          <a:spcPts val="0"/>
                        </a:spcAft>
                      </a:pPr>
                      <a:r>
                        <a:rPr lang="vi-VN" sz="1800">
                          <a:latin typeface="+mn-lt"/>
                          <a:ea typeface="Times New Roman"/>
                          <a:cs typeface="Cambria"/>
                        </a:rPr>
                        <a:t>SE3</a:t>
                      </a:r>
                      <a:r>
                        <a:rPr lang="en-US" sz="1800">
                          <a:latin typeface="+mn-lt"/>
                          <a:ea typeface="Times New Roman"/>
                          <a:cs typeface="Cambria"/>
                        </a:rPr>
                        <a:t>2</a:t>
                      </a:r>
                      <a:r>
                        <a:rPr lang="vi-VN" sz="1800">
                          <a:latin typeface="+mn-lt"/>
                          <a:ea typeface="Times New Roman"/>
                          <a:cs typeface="Cambria"/>
                        </a:rPr>
                        <a:t>*</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20000"/>
                        </a:lnSpc>
                        <a:spcBef>
                          <a:spcPts val="0"/>
                        </a:spcBef>
                        <a:spcAft>
                          <a:spcPts val="0"/>
                        </a:spcAft>
                      </a:pPr>
                      <a:r>
                        <a:rPr lang="en-US" sz="1800">
                          <a:latin typeface="+mn-lt"/>
                          <a:ea typeface="Times New Roman"/>
                        </a:rPr>
                        <a:t>Các học phần tự chọn chuyên ngành</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just">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8</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6</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640">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rPr>
                        <a:t>SE112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20000"/>
                        </a:lnSpc>
                        <a:spcBef>
                          <a:spcPts val="0"/>
                        </a:spcBef>
                        <a:spcAft>
                          <a:spcPts val="0"/>
                        </a:spcAft>
                      </a:pPr>
                      <a:r>
                        <a:rPr lang="en-US" sz="1800">
                          <a:latin typeface="+mn-lt"/>
                          <a:ea typeface="Times New Roman"/>
                        </a:rPr>
                        <a:t>Đồ án môn học chuyên ngành</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just">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vi-VN" sz="1800">
                          <a:latin typeface="+mn-lt"/>
                          <a:ea typeface="Times New Roman"/>
                        </a:rPr>
                        <a:t>3</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640">
                <a:tc vMerge="1">
                  <a:txBody>
                    <a:bodyPr/>
                    <a:lstStyle/>
                    <a:p>
                      <a:endParaRPr lang="en-US"/>
                    </a:p>
                  </a:txBody>
                  <a:tcPr/>
                </a:tc>
                <a:tc>
                  <a:txBody>
                    <a:bodyPr/>
                    <a:lstStyle/>
                    <a:p>
                      <a:pPr marL="0" marR="0" algn="ctr">
                        <a:lnSpc>
                          <a:spcPct val="120000"/>
                        </a:lnSpc>
                        <a:spcBef>
                          <a:spcPts val="0"/>
                        </a:spcBef>
                        <a:spcAft>
                          <a:spcPts val="0"/>
                        </a:spcAft>
                      </a:pPr>
                      <a:r>
                        <a:rPr lang="en-US" sz="1800">
                          <a:latin typeface="+mn-lt"/>
                          <a:ea typeface="Times New Roman"/>
                          <a:cs typeface="Cambria"/>
                        </a:rPr>
                        <a:t> </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r">
                        <a:lnSpc>
                          <a:spcPct val="120000"/>
                        </a:lnSpc>
                        <a:spcBef>
                          <a:spcPts val="0"/>
                        </a:spcBef>
                        <a:spcAft>
                          <a:spcPts val="0"/>
                        </a:spcAft>
                      </a:pPr>
                      <a:r>
                        <a:rPr lang="en-US" sz="1800" b="1">
                          <a:latin typeface="+mn-lt"/>
                          <a:ea typeface="Times New Roman"/>
                        </a:rPr>
                        <a:t>Tổng số tín chỉ HK8</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14</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640">
                <a:tc rowSpan="4">
                  <a:txBody>
                    <a:bodyPr/>
                    <a:lstStyle/>
                    <a:p>
                      <a:pPr marL="0" marR="0" algn="ctr">
                        <a:lnSpc>
                          <a:spcPct val="120000"/>
                        </a:lnSpc>
                        <a:spcBef>
                          <a:spcPts val="0"/>
                        </a:spcBef>
                        <a:spcAft>
                          <a:spcPts val="0"/>
                        </a:spcAft>
                      </a:pPr>
                      <a:r>
                        <a:rPr lang="en-US" sz="1800" b="1">
                          <a:latin typeface="+mn-lt"/>
                          <a:ea typeface="Times New Roman"/>
                        </a:rPr>
                        <a:t>Học kỳ 9</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marR="0" algn="just">
                        <a:lnSpc>
                          <a:spcPct val="120000"/>
                        </a:lnSpc>
                        <a:spcBef>
                          <a:spcPts val="0"/>
                        </a:spcBef>
                        <a:spcAft>
                          <a:spcPts val="0"/>
                        </a:spcAft>
                      </a:pPr>
                      <a:r>
                        <a:rPr lang="en-US" sz="1800">
                          <a:latin typeface="+mn-lt"/>
                          <a:ea typeface="Times New Roman"/>
                          <a:cs typeface="Cambria"/>
                        </a:rPr>
                        <a:t>Sinh viên chọn một trong hai hình thức</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8640">
                <a:tc vMerge="1">
                  <a:txBody>
                    <a:bodyPr/>
                    <a:lstStyle/>
                    <a:p>
                      <a:endParaRPr lang="en-US"/>
                    </a:p>
                  </a:txBody>
                  <a:tcPr/>
                </a:tc>
                <a:tc gridSpan="2">
                  <a:txBody>
                    <a:bodyPr/>
                    <a:lstStyle/>
                    <a:p>
                      <a:pPr marL="0" marR="0" algn="ctr">
                        <a:lnSpc>
                          <a:spcPct val="120000"/>
                        </a:lnSpc>
                        <a:spcBef>
                          <a:spcPts val="0"/>
                        </a:spcBef>
                        <a:spcAft>
                          <a:spcPts val="0"/>
                        </a:spcAft>
                      </a:pPr>
                      <a:endParaRPr lang="en-US" sz="1800">
                        <a:latin typeface="+mn-lt"/>
                        <a:ea typeface="Times New Roman"/>
                        <a:cs typeface="Cambria"/>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20000"/>
                        </a:lnSpc>
                        <a:spcBef>
                          <a:spcPts val="0"/>
                        </a:spcBef>
                        <a:spcAft>
                          <a:spcPts val="0"/>
                        </a:spcAft>
                      </a:pPr>
                      <a:r>
                        <a:rPr lang="en-US" sz="1800">
                          <a:latin typeface="+mn-lt"/>
                          <a:ea typeface="Times New Roman"/>
                        </a:rPr>
                        <a:t>Chuyên đề tốt nghiệp</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10</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640">
                <a:tc vMerge="1">
                  <a:txBody>
                    <a:bodyPr/>
                    <a:lstStyle/>
                    <a:p>
                      <a:endParaRPr lang="en-US"/>
                    </a:p>
                  </a:txBody>
                  <a:tcPr/>
                </a:tc>
                <a:tc gridSpan="2">
                  <a:txBody>
                    <a:bodyPr/>
                    <a:lstStyle/>
                    <a:p>
                      <a:pPr marL="0" marR="0" algn="ctr">
                        <a:lnSpc>
                          <a:spcPct val="120000"/>
                        </a:lnSpc>
                        <a:spcBef>
                          <a:spcPts val="0"/>
                        </a:spcBef>
                        <a:spcAft>
                          <a:spcPts val="0"/>
                        </a:spcAft>
                      </a:pPr>
                      <a:endParaRPr lang="en-US" sz="1800">
                        <a:latin typeface="+mn-lt"/>
                        <a:ea typeface="Times New Roman"/>
                        <a:cs typeface="Cambria"/>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20000"/>
                        </a:lnSpc>
                        <a:spcBef>
                          <a:spcPts val="0"/>
                        </a:spcBef>
                        <a:spcAft>
                          <a:spcPts val="0"/>
                        </a:spcAft>
                      </a:pPr>
                      <a:r>
                        <a:rPr lang="en-US" sz="1800">
                          <a:latin typeface="+mn-lt"/>
                          <a:ea typeface="Times New Roman"/>
                        </a:rPr>
                        <a:t>Khóa luận tốt nghiệp</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mn-lt"/>
                          <a:ea typeface="Times New Roman"/>
                        </a:rPr>
                        <a:t>10</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640">
                <a:tc vMerge="1">
                  <a:txBody>
                    <a:bodyPr/>
                    <a:lstStyle/>
                    <a:p>
                      <a:endParaRPr lang="en-US"/>
                    </a:p>
                  </a:txBody>
                  <a:tcPr/>
                </a:tc>
                <a:tc gridSpan="2">
                  <a:txBody>
                    <a:bodyPr/>
                    <a:lstStyle/>
                    <a:p>
                      <a:pPr marL="0" marR="0">
                        <a:lnSpc>
                          <a:spcPct val="120000"/>
                        </a:lnSpc>
                        <a:spcBef>
                          <a:spcPts val="0"/>
                        </a:spcBef>
                        <a:spcAft>
                          <a:spcPts val="0"/>
                        </a:spcAft>
                      </a:pPr>
                      <a:r>
                        <a:rPr lang="en-US" sz="1800">
                          <a:latin typeface="+mn-lt"/>
                          <a:ea typeface="Times New Roman"/>
                          <a:cs typeface="Cambria"/>
                        </a:rPr>
                        <a:t> </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r">
                        <a:lnSpc>
                          <a:spcPct val="120000"/>
                        </a:lnSpc>
                        <a:spcBef>
                          <a:spcPts val="0"/>
                        </a:spcBef>
                        <a:spcAft>
                          <a:spcPts val="0"/>
                        </a:spcAft>
                      </a:pPr>
                      <a:r>
                        <a:rPr lang="en-US" sz="1800" b="1">
                          <a:latin typeface="+mn-lt"/>
                          <a:ea typeface="Times New Roman"/>
                        </a:rPr>
                        <a:t>Tổng số tín chỉ HK9</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10</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10</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b="1">
                          <a:latin typeface="+mn-lt"/>
                          <a:ea typeface="Times New Roman"/>
                        </a:rPr>
                        <a:t>0</a:t>
                      </a:r>
                      <a:endParaRPr lang="en-US" sz="1800">
                        <a:latin typeface="+mn-lt"/>
                        <a:ea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607738F-28BE-4D9C-9916-7095507F5307}"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hội nghề nghiệp</a:t>
            </a:r>
            <a:endParaRPr lang="en-US"/>
          </a:p>
        </p:txBody>
      </p:sp>
      <p:sp>
        <p:nvSpPr>
          <p:cNvPr id="3" name="Content Placeholder 2"/>
          <p:cNvSpPr>
            <a:spLocks noGrp="1"/>
          </p:cNvSpPr>
          <p:nvPr>
            <p:ph sz="quarter" idx="1"/>
          </p:nvPr>
        </p:nvSpPr>
        <p:spPr/>
        <p:txBody>
          <a:bodyPr/>
          <a:lstStyle/>
          <a:p>
            <a:pPr algn="just"/>
            <a:r>
              <a:rPr lang="en-US" smtClean="0"/>
              <a:t>TP hiện có 1.930 doanh nghiệp hoạt động trong lĩnh vực CNTT</a:t>
            </a:r>
          </a:p>
          <a:p>
            <a:pPr algn="just"/>
            <a:r>
              <a:rPr lang="en-US" smtClean="0"/>
              <a:t>Khoảng 34000 lao động trong lĩnh vực CNTT</a:t>
            </a:r>
          </a:p>
          <a:p>
            <a:pPr algn="just"/>
            <a:r>
              <a:rPr lang="en-US" smtClean="0"/>
              <a:t>Dự kiến 2015, nhu cầu nhân lực CNTT lên đến 56.518 người, đến năm 2020 là 67.324 người. Và cả nước vào năm 2020 sẽ cần đến gần 530 nghìn người cho các ngành phần cứng, phần mềm và nội dung số. Trong đó, nhân lực phần mềm chiếm số lượng khá lớn. </a:t>
            </a:r>
          </a:p>
          <a:p>
            <a:pPr algn="just"/>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hội nghề nghiệp</a:t>
            </a:r>
            <a:endParaRPr lang="en-US"/>
          </a:p>
        </p:txBody>
      </p:sp>
      <p:sp>
        <p:nvSpPr>
          <p:cNvPr id="3" name="Slide Number Placeholder 2"/>
          <p:cNvSpPr>
            <a:spLocks noGrp="1"/>
          </p:cNvSpPr>
          <p:nvPr>
            <p:ph type="sldNum" sz="quarter" idx="12"/>
          </p:nvPr>
        </p:nvSpPr>
        <p:spPr/>
        <p:txBody>
          <a:bodyPr/>
          <a:lstStyle/>
          <a:p>
            <a:fld id="{5607738F-28BE-4D9C-9916-7095507F5307}" type="slidenum">
              <a:rPr lang="en-US" smtClean="0"/>
              <a:pPr/>
              <a:t>26</a:t>
            </a:fld>
            <a:endParaRPr lang="en-US"/>
          </a:p>
        </p:txBody>
      </p:sp>
      <p:sp>
        <p:nvSpPr>
          <p:cNvPr id="4" name="Content Placeholder 3"/>
          <p:cNvSpPr>
            <a:spLocks noGrp="1"/>
          </p:cNvSpPr>
          <p:nvPr>
            <p:ph sz="quarter" idx="1"/>
          </p:nvPr>
        </p:nvSpPr>
        <p:spPr/>
        <p:txBody>
          <a:bodyPr/>
          <a:lstStyle/>
          <a:p>
            <a:r>
              <a:rPr lang="en-US" smtClean="0"/>
              <a:t>Cơ hội thực tập được trả lương và học gỏi công nghệ mới tại các doanh nghiệp liên kết. </a:t>
            </a:r>
            <a:endParaRPr lang="en-US" smtClean="0"/>
          </a:p>
          <a:p>
            <a:pPr lvl="1"/>
            <a:r>
              <a:rPr lang="en-US" smtClean="0"/>
              <a:t>(</a:t>
            </a:r>
            <a:r>
              <a:rPr lang="en-US" smtClean="0"/>
              <a:t>100 – 350USD trong thời gian thử việc/ thực tập)</a:t>
            </a:r>
          </a:p>
          <a:p>
            <a:r>
              <a:rPr lang="en-US" smtClean="0"/>
              <a:t>Tính đến 10/2013, đã có 191 sinh viên được đào tạo và tốt nghiệp theo chương trình đại học chính qui Kỹ sư KTPM với tỷ lệ 0.5% xuất sắc, 7,8% giỏi, 80% khá.</a:t>
            </a:r>
          </a:p>
          <a:p>
            <a:r>
              <a:rPr lang="en-US" smtClean="0"/>
              <a:t>Gần 100% sinh viên tốt nghiệp có việc làm ổn định đúng ngành nghề</a:t>
            </a:r>
          </a:p>
          <a:p>
            <a:r>
              <a:rPr lang="en-US" smtClean="0"/>
              <a:t>Kỹ sư ngành Kỹ thuật phần mềm có thể tiếp tục học sau đại học (bậc Thạc sĩ, Tiến sĩ)</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Chương trình chất lượng cao ngành KTPM</a:t>
            </a:r>
            <a:endParaRPr lang="en-US"/>
          </a:p>
        </p:txBody>
      </p:sp>
      <p:sp>
        <p:nvSpPr>
          <p:cNvPr id="3" name="Content Placeholder 2"/>
          <p:cNvSpPr>
            <a:spLocks noGrp="1"/>
          </p:cNvSpPr>
          <p:nvPr>
            <p:ph sz="quarter" idx="1"/>
          </p:nvPr>
        </p:nvSpPr>
        <p:spPr/>
        <p:txBody>
          <a:bodyPr>
            <a:normAutofit/>
          </a:bodyPr>
          <a:lstStyle/>
          <a:p>
            <a:pPr algn="just"/>
            <a:r>
              <a:rPr lang="en-US" smtClean="0"/>
              <a:t>Được xây dựng theo hướng tiếp cận với trình độ của các trường đại học tiên tiến trên thế giới</a:t>
            </a:r>
          </a:p>
          <a:p>
            <a:pPr algn="just"/>
            <a:r>
              <a:rPr lang="en-US" smtClean="0"/>
              <a:t>Cơ sở vật chất hiện đại</a:t>
            </a:r>
          </a:p>
          <a:p>
            <a:pPr algn="just"/>
            <a:r>
              <a:rPr lang="en-US" smtClean="0"/>
              <a:t>Đội ngũ giáo sư, tiến sĩ nhiều kinh nghiệm, chuyên gia hàng đầu trong lĩnh vực giúp sinh viên tiếp xúc công nghệ mới, nâng cao kỹ năng mềm, khả năng chuyên môn và tự tin tạo ra sự thành công khởi đầu khi rời ghế nhà trường.</a:t>
            </a:r>
          </a:p>
          <a:p>
            <a:pPr algn="just"/>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thù chương trình</a:t>
            </a:r>
            <a:endParaRPr lang="en-US"/>
          </a:p>
        </p:txBody>
      </p:sp>
      <p:sp>
        <p:nvSpPr>
          <p:cNvPr id="3" name="Content Placeholder 2"/>
          <p:cNvSpPr>
            <a:spLocks noGrp="1"/>
          </p:cNvSpPr>
          <p:nvPr>
            <p:ph sz="quarter" idx="1"/>
          </p:nvPr>
        </p:nvSpPr>
        <p:spPr>
          <a:xfrm>
            <a:off x="457200" y="1219200"/>
            <a:ext cx="8534400" cy="5105400"/>
          </a:xfrm>
        </p:spPr>
        <p:txBody>
          <a:bodyPr>
            <a:noAutofit/>
          </a:bodyPr>
          <a:lstStyle/>
          <a:p>
            <a:r>
              <a:rPr lang="en-US" sz="1600" smtClean="0"/>
              <a:t>Chuẩn đầu ra:</a:t>
            </a:r>
          </a:p>
          <a:p>
            <a:pPr lvl="1"/>
            <a:r>
              <a:rPr lang="en-US" sz="1400" smtClean="0"/>
              <a:t>Vững kiến thức nền tảng và chuyên môn cao.</a:t>
            </a:r>
          </a:p>
          <a:p>
            <a:pPr lvl="1"/>
            <a:r>
              <a:rPr lang="en-US" sz="1400" smtClean="0"/>
              <a:t>Kỹ năng làm việc nhóm tốt, tự phát triển bản thân và tư duy, phản biện.</a:t>
            </a:r>
          </a:p>
          <a:p>
            <a:pPr lvl="1"/>
            <a:r>
              <a:rPr lang="en-US" sz="1400" smtClean="0"/>
              <a:t>Kỹ năng giao tiếp, lãnh đạo, giải quyết vấn đề và thành thạo Anh ngữ</a:t>
            </a:r>
          </a:p>
          <a:p>
            <a:r>
              <a:rPr lang="en-US" sz="1600" smtClean="0"/>
              <a:t>Phòng học và Labs: </a:t>
            </a:r>
          </a:p>
          <a:p>
            <a:pPr lvl="1"/>
            <a:r>
              <a:rPr lang="en-US" sz="1400" smtClean="0"/>
              <a:t>Được trang bị các phương tiện giảng dạy hiện đại, quy mô lớp học thiết kế phòng học theo tiêu chuẩn quốc tế (30-40 sv)</a:t>
            </a:r>
          </a:p>
          <a:p>
            <a:r>
              <a:rPr lang="en-US" sz="1600" smtClean="0"/>
              <a:t>Đội ngũ giảng viên:</a:t>
            </a:r>
          </a:p>
          <a:p>
            <a:pPr lvl="1"/>
            <a:r>
              <a:rPr lang="en-US" sz="1400" smtClean="0"/>
              <a:t>¾ giảng viên có trình độ tiến sỹ trở lên</a:t>
            </a:r>
          </a:p>
          <a:p>
            <a:pPr lvl="1"/>
            <a:r>
              <a:rPr lang="en-US" sz="1400" smtClean="0"/>
              <a:t>Các chuyên gia hàng đầu từ các doanh nghiệp</a:t>
            </a:r>
          </a:p>
          <a:p>
            <a:r>
              <a:rPr lang="en-US" sz="1600" smtClean="0"/>
              <a:t>Chính sách hỗ trợ:</a:t>
            </a:r>
          </a:p>
          <a:p>
            <a:pPr lvl="1"/>
            <a:r>
              <a:rPr lang="en-US" sz="1400" smtClean="0"/>
              <a:t>Nghiên cứu khoa học với mức kinh phí cho khởi nghiệp nghiên cứu, triển khai các ứng dụng hàng năm cho các sinh viên xuất sắc với mỗi đề tài từ 5 đến 15 triệu đồng.</a:t>
            </a:r>
          </a:p>
          <a:p>
            <a:pPr lvl="1"/>
            <a:r>
              <a:rPr lang="en-US" sz="1400" smtClean="0"/>
              <a:t>Đào tạo: cung cấp giáo trình, tài liệu học tập miễn phí, mỗi khóa có 2 cố vấn hỗ trợ học tập và sinh hoạt.</a:t>
            </a:r>
          </a:p>
          <a:p>
            <a:r>
              <a:rPr lang="en-US" sz="1600" smtClean="0"/>
              <a:t>Các doanh nghiệp liên kết:</a:t>
            </a:r>
          </a:p>
          <a:p>
            <a:pPr lvl="1"/>
            <a:r>
              <a:rPr lang="en-US" sz="1400" smtClean="0"/>
              <a:t>VNG, Fsoft, CSC, TMA, Larion, HPT, Lạc Việt, Gsoft, FIS, Nokia, Gameloft, Mobile Entertainment, Microsoft, Vietbando, Nhật Tâm, Pacific, Đông Thi, Outsource IT, Speed, TNH, …</a:t>
            </a:r>
          </a:p>
        </p:txBody>
      </p:sp>
      <p:sp>
        <p:nvSpPr>
          <p:cNvPr id="4" name="Slide Number Placeholder 3"/>
          <p:cNvSpPr>
            <a:spLocks noGrp="1"/>
          </p:cNvSpPr>
          <p:nvPr>
            <p:ph type="sldNum" sz="quarter" idx="12"/>
          </p:nvPr>
        </p:nvSpPr>
        <p:spPr/>
        <p:txBody>
          <a:bodyPr/>
          <a:lstStyle/>
          <a:p>
            <a:fld id="{5607738F-28BE-4D9C-9916-7095507F5307}"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a:xfrm>
            <a:off x="457200" y="1143000"/>
            <a:ext cx="8229600" cy="5257800"/>
          </a:xfrm>
        </p:spPr>
        <p:txBody>
          <a:bodyPr>
            <a:noAutofit/>
          </a:bodyPr>
          <a:lstStyle/>
          <a:p>
            <a:pPr algn="just"/>
            <a:r>
              <a:rPr lang="en-US" sz="1600" b="1" smtClean="0"/>
              <a:t>Lập trình trực quan </a:t>
            </a:r>
            <a:r>
              <a:rPr lang="en-US" sz="1600" smtClean="0"/>
              <a:t>(Visual Programming – 4tc)</a:t>
            </a:r>
            <a:endParaRPr lang="en-US" sz="1600" b="1" smtClean="0"/>
          </a:p>
          <a:p>
            <a:pPr lvl="1" algn="just"/>
            <a:r>
              <a:rPr lang="en-US" sz="1400" smtClean="0"/>
              <a:t>Cung cấp cho sinh viên những kiến thức cơ bản về phương pháp lập trình trên môi trường Windows: cơ chế quản lý chương trình, lập trình giao diện đồ họa (GUI), lập trình WPF, GDI+, quản lí tiến trình, đồng bộ hóa…, từ đó sinh viên có khả năng tự xây dựng 1 ứng dụng hoàn chỉnh ở mức độ vừa phải bằng ngôn ngữ C#. Môn học cũng cung cấp cho sinh viên một số kiến thức cơ bản để có thể tự nghiên cứu các kỹ thuật lập trình sâu hơn trên môi trường Windows.</a:t>
            </a:r>
          </a:p>
          <a:p>
            <a:pPr algn="just"/>
            <a:r>
              <a:rPr lang="en-US" sz="1600" b="1" smtClean="0"/>
              <a:t>Phát triển phần mềm hướng đối tượng </a:t>
            </a:r>
            <a:r>
              <a:rPr lang="en-US" sz="1600" smtClean="0"/>
              <a:t>(Object-oriented Software development methodology – 4tc)</a:t>
            </a:r>
          </a:p>
          <a:p>
            <a:pPr lvl="1" algn="just"/>
            <a:r>
              <a:rPr lang="it-IT" sz="1400" smtClean="0"/>
              <a:t>Môn học trình bày về phân tích và thiết kế hệ thống phần mềm theo hướng đối tượng. Nội dung môn học trình từ cơ bản tới chuyên sâu các thao tác trong quá trình phát triển phần mềm: quy trình phát triển phần mềm, các khái niệm cơ bản về hướng đối tượng, mô hình hóa các yêu cầu, phân tích phần mềm hướng đối tượng, hiết kế phần mềm hướng đối tượng và thảo luận một số vấn đề khác trong phát triển phần mềm hướng đối tượng</a:t>
            </a:r>
            <a:r>
              <a:rPr lang="en-US" sz="1400" smtClean="0"/>
              <a:t>.</a:t>
            </a:r>
          </a:p>
          <a:p>
            <a:pPr algn="just"/>
            <a:r>
              <a:rPr lang="en-US" sz="1600" b="1" smtClean="0"/>
              <a:t>Nhập môn phát triển Game </a:t>
            </a:r>
            <a:r>
              <a:rPr lang="en-US" sz="1600" smtClean="0"/>
              <a:t>(Introduction to Game development – 3tc)</a:t>
            </a:r>
          </a:p>
          <a:p>
            <a:pPr lvl="1" algn="just"/>
            <a:r>
              <a:rPr lang="it-IT" sz="1400" smtClean="0"/>
              <a:t>Môn học giới thiệu cho Sinh viên những khái niệm, thông tin cơ bản trong ngành game và đi sâu vào kỹ thuật lập trình DirectX để xây dựng các game 2D đơn giản như Tetris, Battle City, Mario, Contras... : giới thiệu tổng quan về ngành game, kỹ thuật lập trình Windows dùng C++ và Windows SDK, kỹ thuật làm chuyển động và kỹ thuật lập trình DirectX cơ bản, cung cấp kỹ thuật làm việc với Sprite và xử lý thiết bị nhập, thảo luận về các kỹ thuật hỗ trợ khác như phép biến đổi, lập trình DirectSound, hiển thị chữ ..., và bàn luận về Game Engine và cách xây dựng một game engine đơn giản.</a:t>
            </a:r>
            <a:endParaRPr lang="en-US" sz="1400" smtClean="0"/>
          </a:p>
          <a:p>
            <a:pPr algn="just"/>
            <a:endParaRPr lang="en-US" sz="1600" smtClean="0"/>
          </a:p>
          <a:p>
            <a:pPr algn="just"/>
            <a:endParaRPr lang="en-US" sz="1600" smtClean="0"/>
          </a:p>
          <a:p>
            <a:pPr algn="just"/>
            <a:endParaRPr lang="en-US" sz="1600"/>
          </a:p>
        </p:txBody>
      </p:sp>
      <p:sp>
        <p:nvSpPr>
          <p:cNvPr id="4" name="Slide Number Placeholder 3"/>
          <p:cNvSpPr>
            <a:spLocks noGrp="1"/>
          </p:cNvSpPr>
          <p:nvPr>
            <p:ph type="sldNum" sz="quarter" idx="12"/>
          </p:nvPr>
        </p:nvSpPr>
        <p:spPr/>
        <p:txBody>
          <a:bodyPr/>
          <a:lstStyle/>
          <a:p>
            <a:fld id="{5607738F-28BE-4D9C-9916-7095507F5307}"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Kỹ thuật phần mềm</a:t>
            </a:r>
            <a:endParaRPr lang="en-US"/>
          </a:p>
        </p:txBody>
      </p:sp>
      <p:sp>
        <p:nvSpPr>
          <p:cNvPr id="3" name="Content Placeholder 2"/>
          <p:cNvSpPr>
            <a:spLocks noGrp="1"/>
          </p:cNvSpPr>
          <p:nvPr>
            <p:ph sz="quarter" idx="1"/>
          </p:nvPr>
        </p:nvSpPr>
        <p:spPr/>
        <p:txBody>
          <a:bodyPr>
            <a:normAutofit fontScale="77500" lnSpcReduction="20000"/>
          </a:bodyPr>
          <a:lstStyle/>
          <a:p>
            <a:pPr algn="just"/>
            <a:r>
              <a:rPr lang="en-US" smtClean="0"/>
              <a:t>Kỹ thuật phần mềm (Software Engineering) </a:t>
            </a:r>
            <a:r>
              <a:rPr lang="vi-VN" smtClean="0"/>
              <a:t>là sự áp dụng một cách tiếp cận có hệ thống, có kỷ luật, và định lượng được cho việc phát triển, sử dụng và bảo trì phần mềm.</a:t>
            </a:r>
            <a:r>
              <a:rPr lang="en-US" smtClean="0"/>
              <a:t> N</a:t>
            </a:r>
            <a:r>
              <a:rPr lang="vi-VN" smtClean="0"/>
              <a:t>gành học kỹ </a:t>
            </a:r>
            <a:r>
              <a:rPr lang="en-US" smtClean="0"/>
              <a:t>thuật</a:t>
            </a:r>
            <a:r>
              <a:rPr lang="vi-VN" smtClean="0"/>
              <a:t> phần mềm bao trùm kiến thức, các công cụ, và các phương pháp cho việc định nghĩa yêu cầu phần mềm, và thực hiện các tác vụ thiết kế, xây dựng, kiểm thử (</a:t>
            </a:r>
            <a:r>
              <a:rPr lang="vi-VN" i="1" smtClean="0"/>
              <a:t>software testing</a:t>
            </a:r>
            <a:r>
              <a:rPr lang="vi-VN" smtClean="0"/>
              <a:t>), và bảo trì phần mềm</a:t>
            </a:r>
            <a:r>
              <a:rPr lang="en-US" smtClean="0"/>
              <a:t>. Kỹ</a:t>
            </a:r>
            <a:r>
              <a:rPr lang="vi-VN" smtClean="0"/>
              <a:t> </a:t>
            </a:r>
            <a:r>
              <a:rPr lang="en-US" smtClean="0"/>
              <a:t>thuật</a:t>
            </a:r>
            <a:r>
              <a:rPr lang="vi-VN" smtClean="0"/>
              <a:t> phần mềm còn sử dụng kiến thức của các lĩnh vực như kỹ thuật máy tính, khoa học máy tính, quản lý, toán học, quản lý dự án, quản lý chất lượng,</a:t>
            </a:r>
            <a:r>
              <a:rPr lang="en-US" smtClean="0"/>
              <a:t>…</a:t>
            </a:r>
            <a:endParaRPr lang="vi-VN" smtClean="0"/>
          </a:p>
          <a:p>
            <a:pPr algn="just"/>
            <a:r>
              <a:rPr lang="vi-VN" smtClean="0"/>
              <a:t>Trích dẫn một câu nói của Edsger Dijkstra về </a:t>
            </a:r>
            <a:r>
              <a:rPr lang="en-US" smtClean="0"/>
              <a:t>kỹ thuật </a:t>
            </a:r>
            <a:r>
              <a:rPr lang="vi-VN" smtClean="0"/>
              <a:t>phần mềm:</a:t>
            </a:r>
            <a:endParaRPr lang="en-US" smtClean="0"/>
          </a:p>
          <a:p>
            <a:pPr lvl="1" algn="just">
              <a:buNone/>
            </a:pPr>
            <a:r>
              <a:rPr lang="en-US" smtClean="0"/>
              <a:t>    “</a:t>
            </a:r>
            <a:r>
              <a:rPr lang="vi-VN" i="1" smtClean="0"/>
              <a:t>Khi máy tính chưa xuất hiện, thì việc lập trình chưa có khó khăn gì cả. Khi mới xuất hiện một vài chiếc máy tính chức năng kém thì việc lập trình bắt đầu gặp một vài khó khăn nho nhỏ. Giờ đây khi chúng ta có những chiếc máy tính khổng lồ thì những khó khăn ấy trở nên vô cùng lớn. Như vậy ngành công nghiệp điện tử không giải quyết khó khăn nào cả mà họ chỉ tạo thêm ra những khó khăn mới. Khó khăn mà họ tạo nên chính là việc sử dụng sản phẩm của họ</a:t>
            </a:r>
            <a:r>
              <a:rPr lang="en-US" i="1" smtClean="0"/>
              <a:t>.”</a:t>
            </a:r>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Autofit/>
          </a:bodyPr>
          <a:lstStyle/>
          <a:p>
            <a:pPr algn="just"/>
            <a:r>
              <a:rPr lang="en-US" sz="1600" b="1" smtClean="0"/>
              <a:t>Phương </a:t>
            </a:r>
            <a:r>
              <a:rPr lang="en-US" sz="1600" b="1" smtClean="0"/>
              <a:t>pháp mô hình hóa </a:t>
            </a:r>
            <a:r>
              <a:rPr lang="en-US" sz="1600" smtClean="0"/>
              <a:t>(Modeling Method – 3tc)</a:t>
            </a:r>
          </a:p>
          <a:p>
            <a:pPr lvl="1" algn="just"/>
            <a:r>
              <a:rPr lang="en-US" sz="1400" smtClean="0"/>
              <a:t>Trình bày các kiến trúc, nền tảng về các phương pháp mô hình hóa thông tin, tri thức, biểu diễn vấn đề và lời giải, mô hình hóa hệ thống. Sinh viên tiếp cận với các các phương pháp mô hình hóa và biểu diễn vấn đề như mô hình hóa và biểu diễn dữ liệu, mô hình hóa và biểu diễn quan hệ, mô hình hóa và biểu diễn tiến trình, mô hình hóa và biểu diễn tri thức như phương pháp SDLC, JSD, SSM, OOA...Sinh viên làm quen với các công cụ đùn biểu diễn mô hình như công cụ CASE (upper và lower), các ngôn ngữ mô phỏng mô hình hóa như ngôn ngữ UML, VRML..nhằm hiện thực hóa một hệ thống.  Học phần là sự kết hợp giữa các bài giảng, thuyết trình, bài tập nhỏ, tự nghiên cứu tài liệu và báo cáo đồ án kết thúc môn học. Học phần được chia làm 2 phần: phần 1 dẫn nhập và giới thiệu những khái niệm về các mô hình đặc trung hiện nay, phần 2 là giới thiệu về phương pháp luận dùng cho mô hình hóa, và phần 3 giới thiệu cụ thể về các mô hình biểu diễn thông tin, dữ liệu, thời gian thực</a:t>
            </a:r>
            <a:r>
              <a:rPr lang="en-US" sz="1400" smtClean="0"/>
              <a:t>. </a:t>
            </a:r>
            <a:endParaRPr lang="en-US" sz="1400" smtClean="0"/>
          </a:p>
          <a:p>
            <a:pPr algn="just"/>
            <a:r>
              <a:rPr lang="en-US" sz="1600" b="1" smtClean="0"/>
              <a:t>Nhập môn công nghệ phần mềm </a:t>
            </a:r>
            <a:r>
              <a:rPr lang="en-US" sz="1600" smtClean="0"/>
              <a:t>(Introduction to Software Engineering – 4tc)</a:t>
            </a:r>
          </a:p>
          <a:p>
            <a:pPr lvl="1" algn="just"/>
            <a:r>
              <a:rPr lang="en-US" sz="1400" smtClean="0"/>
              <a:t>Môn học này nhằm cung cấp cho các sinh viên các kiến thức cơ sở liên quan đến các đối tượng chính yếu trong lĩnh vực công nghệ phần mềm (qui trình công nghệ, phương pháp kỹ thuật thực hiện, phương pháp tổ chức quản lý, công cụ và môi trường triển khai phần mềm,…). Giúp sinh viên hiểu và biết tiến hành xây dựng phần mềm một cách có hệ thống, có phương pháp.Trong quá trình học</a:t>
            </a:r>
            <a:r>
              <a:rPr lang="en-US" sz="1400" u="sng" smtClean="0"/>
              <a:t>,</a:t>
            </a:r>
            <a:r>
              <a:rPr lang="en-US" sz="1400" smtClean="0"/>
              <a:t> sinh viên sẽ được giới thiệu nhiều phương pháp khác nhau để có được góc nhìn tổng quan về các phương pháp. Và để minh họa cụ thể hơn, phương pháp OMT (Object Modeling Technique) được chọn để trình bày (với một sự lược giản để thích hợp với tính chất nhập môn của môn học).</a:t>
            </a:r>
          </a:p>
          <a:p>
            <a:pPr lvl="1" algn="just"/>
            <a:endParaRPr lang="en-US" sz="900" smtClean="0"/>
          </a:p>
          <a:p>
            <a:pPr algn="just"/>
            <a:endParaRPr lang="en-US" sz="1600"/>
          </a:p>
        </p:txBody>
      </p:sp>
      <p:sp>
        <p:nvSpPr>
          <p:cNvPr id="4" name="Slide Number Placeholder 3"/>
          <p:cNvSpPr>
            <a:spLocks noGrp="1"/>
          </p:cNvSpPr>
          <p:nvPr>
            <p:ph type="sldNum" sz="quarter" idx="12"/>
          </p:nvPr>
        </p:nvSpPr>
        <p:spPr/>
        <p:txBody>
          <a:bodyPr/>
          <a:lstStyle/>
          <a:p>
            <a:fld id="{5607738F-28BE-4D9C-9916-7095507F5307}"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rmAutofit fontScale="70000" lnSpcReduction="20000"/>
          </a:bodyPr>
          <a:lstStyle/>
          <a:p>
            <a:pPr algn="just"/>
            <a:r>
              <a:rPr lang="en-US" b="1" smtClean="0"/>
              <a:t>Nhập môn phần mềm và hệ thống nhúng </a:t>
            </a:r>
            <a:r>
              <a:rPr lang="en-US" smtClean="0"/>
              <a:t>(Introduction to software and embedded system – 3tc)</a:t>
            </a:r>
          </a:p>
          <a:p>
            <a:pPr lvl="1" algn="just"/>
            <a:r>
              <a:rPr lang="en-US" smtClean="0"/>
              <a:t>Cung cấp chosinh viên những kiến thức cơ bản về hệ thống nhúng, phần mềm nhúng, công cụ và môi trường phát triển ứng dụng trên các hệ thống nhúng, mạch số. Mục tiêu của môn học là giúp sinh viên tiếp cận việc thiết kế phần mềm cho các ứng dụng nhúng với một bộ vi xử lý đơn lẻ dựa trên các bộ vi điều khiển chuẩn, nhỏ. Nâng cao kỹ năng thực thi các thiết kế ứng dụng nhúng sử dụng ngôn ngữ lập trình cấp </a:t>
            </a:r>
            <a:r>
              <a:rPr lang="en-US" smtClean="0"/>
              <a:t>cao</a:t>
            </a:r>
            <a:r>
              <a:rPr lang="en-US" smtClean="0"/>
              <a:t>.</a:t>
            </a:r>
            <a:endParaRPr lang="en-US" sz="4000" b="1" smtClean="0"/>
          </a:p>
          <a:p>
            <a:pPr algn="just"/>
            <a:r>
              <a:rPr lang="en-US" b="1" smtClean="0"/>
              <a:t>Đặc </a:t>
            </a:r>
            <a:r>
              <a:rPr lang="en-US" b="1" smtClean="0"/>
              <a:t>tả hình thức </a:t>
            </a:r>
            <a:r>
              <a:rPr lang="en-US" smtClean="0"/>
              <a:t>(Formal Specification – 4tc)</a:t>
            </a:r>
          </a:p>
          <a:p>
            <a:pPr lvl="1" algn="just"/>
            <a:r>
              <a:rPr lang="it-IT" smtClean="0"/>
              <a:t>Trình bày các kiến trúc, nền tảng về đặc tả hình thức, là một trong các cách tiếp cận xây dựng môn học. Thông qua các ngôn ngữ đặc tả hình thức là ngôn ngữ VDM và ngôn ngữ Z, sinh viên có thể dễ dàng nắm bắt được quy trình và các phương pháp hệ thống riêng biệt từ đặc tả, thiết kế đến thực hiện chương trình. Học phần là sự kết hợp giữa các bài giảng, thuyết trình, bài tập nhỏ, tự nghiên cứu tài liệu và kiểm tra cuối kỳ. Học phần được chia làm 2 phần: phần 1 dẫn nhập và giới thiệu những khái niệm cơ sở của đặc tả hình thức được minh họa bằng ngôn ngữ VDM, phần 2 là giới thiệu về ngôn ngữ đặc tả Z.</a:t>
            </a:r>
          </a:p>
          <a:p>
            <a:pPr algn="just"/>
            <a:r>
              <a:rPr lang="en-US" b="1" smtClean="0"/>
              <a:t>Phân tích thiết kế hệ thống </a:t>
            </a:r>
            <a:r>
              <a:rPr lang="en-US" smtClean="0"/>
              <a:t>(Systems Analysis and Design – 4tc)</a:t>
            </a:r>
          </a:p>
          <a:p>
            <a:pPr lvl="1" algn="just"/>
            <a:r>
              <a:rPr lang="fr-FR" smtClean="0"/>
              <a:t>Môn học nhằm cung cấp cho sinh viên kiến thức cơ bản, nền tảng tổng quan về các phương pháp tiếp cận phân tích và thiết kế một hệ thống thông tin: phân tích yêu cầu, phân tích thành phần dữ liệu và xử lý, thiết kế thành phần dữ liệu, thiết kế giao diện hệ thống thông tin.</a:t>
            </a:r>
            <a:endParaRPr lang="en-US" smtClean="0"/>
          </a:p>
          <a:p>
            <a:pPr lvl="1" algn="just"/>
            <a:endParaRPr lang="en-US" smtClean="0"/>
          </a:p>
          <a:p>
            <a:pPr algn="just"/>
            <a:endParaRPr lang="en-US" smtClean="0"/>
          </a:p>
          <a:p>
            <a:pPr algn="just"/>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rmAutofit fontScale="62500" lnSpcReduction="20000"/>
          </a:bodyPr>
          <a:lstStyle/>
          <a:p>
            <a:pPr algn="just"/>
            <a:r>
              <a:rPr lang="en-US" b="1" smtClean="0"/>
              <a:t>Kiểm chứng phần mềm </a:t>
            </a:r>
            <a:r>
              <a:rPr lang="en-US" smtClean="0"/>
              <a:t>(Software Testing – 4tc)</a:t>
            </a:r>
          </a:p>
          <a:p>
            <a:pPr lvl="1" algn="just"/>
            <a:r>
              <a:rPr lang="it-IT" smtClean="0"/>
              <a:t>Môn học này trình bày về các kiến thức cơ bản về kiểm chức phần mềm và các kỹ thuật liên quan; và là học phần bắt buộc cho sinh viên công nghệ thông tin trong một học kỳ. Học phần được phân làm 4 phần: phần 1 là các khái niệm liên quan tới kiểm chứng phần mềm; phần 2 là các kĩ thuật kiểm chứng phần mềm; phần 3 là các chiến lược kiểm chứng phần mềm; phần 4 là các vấn đề nâng cao.</a:t>
            </a:r>
          </a:p>
          <a:p>
            <a:pPr algn="just"/>
            <a:r>
              <a:rPr lang="en-US" b="1" smtClean="0"/>
              <a:t>Phát triển, vận hành, bảo trì phần mềm </a:t>
            </a:r>
            <a:r>
              <a:rPr lang="en-US" smtClean="0"/>
              <a:t>(Software Development, Deployment, Maintenance – 3tc)</a:t>
            </a:r>
          </a:p>
          <a:p>
            <a:pPr lvl="1" algn="just"/>
            <a:r>
              <a:rPr lang="it-IT" smtClean="0"/>
              <a:t>Môn học cung cấp cho sinh viên những kiến thức để giải quyết các vấn đề phát sinh trong quá trình bảo trì, thay đổi phần mềm đặc biệt là các dự án lớn, sao cho việc quản lý, thực thi quá trình bảo trì nâng cấp phần mềm được hiệu quả. Môn học cung cấp các khái niệm cơ bản về bảo trì, nâng cấp phần mềm. Các lý thuyết cơ bản cho các kỹ năng cần thiết để quản lý hiệu quả những thay đổi nhằm mục đích nâng cấp phần mềm theo những thay đổi của yêu cầu thực tế</a:t>
            </a:r>
            <a:r>
              <a:rPr lang="it-IT" smtClean="0"/>
              <a:t>.</a:t>
            </a:r>
          </a:p>
          <a:p>
            <a:pPr algn="just"/>
            <a:r>
              <a:rPr lang="en-US" b="1" smtClean="0"/>
              <a:t>Đồ án môn học chuyên ngành </a:t>
            </a:r>
            <a:r>
              <a:rPr lang="en-US" smtClean="0"/>
              <a:t>(Specialized Project – 3tc)</a:t>
            </a:r>
          </a:p>
          <a:p>
            <a:pPr lvl="1" algn="just"/>
            <a:r>
              <a:rPr lang="en-US" smtClean="0"/>
              <a:t>Đồ án môn học nhằm giúp sinh viên:</a:t>
            </a:r>
          </a:p>
          <a:p>
            <a:pPr lvl="2" algn="just"/>
            <a:r>
              <a:rPr lang="it-IT" smtClean="0"/>
              <a:t>Vận dụng lại các kiến thức đã được học trong nhà trường và tìm hiểu qua các tài liệu báo chí, sách, đài, tivi...như kiến thức về nhập môn công nghệ phần mềm, kiến thức về lập trình, kiến thức về tổ chức dữ liệu, kiến thức về ngôn ngữ và các phương pháp lập trình...nhằm ứng dụng cụ thể vào đồ án môn học chuyên ngành.</a:t>
            </a:r>
            <a:endParaRPr lang="en-US" smtClean="0"/>
          </a:p>
          <a:p>
            <a:pPr lvl="2" algn="just"/>
            <a:r>
              <a:rPr lang="it-IT" smtClean="0"/>
              <a:t>Nghiên cứu các thuật toán, các công nghệ và ngôn ngữ lập trình mới (nếu cần thiết) phục vụ cho đồ án môn học chuyên ngành.</a:t>
            </a:r>
            <a:endParaRPr lang="en-US" smtClean="0"/>
          </a:p>
          <a:p>
            <a:pPr lvl="2" algn="just"/>
            <a:r>
              <a:rPr lang="it-IT" smtClean="0"/>
              <a:t>Ứng dụng quy trình và các phương pháp luận xây dựng và triển khai phần mềm ứng dụng thực tế cho đồ án môn học chuyên ngành.</a:t>
            </a:r>
            <a:endParaRPr lang="en-US" smtClean="0"/>
          </a:p>
          <a:p>
            <a:pPr lvl="1" algn="just"/>
            <a:endParaRPr lang="it-IT" smtClean="0"/>
          </a:p>
          <a:p>
            <a:pPr algn="just"/>
            <a:endParaRPr lang="en-US" smtClean="0"/>
          </a:p>
          <a:p>
            <a:pPr algn="just"/>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rmAutofit fontScale="62500" lnSpcReduction="20000"/>
          </a:bodyPr>
          <a:lstStyle/>
          <a:p>
            <a:pPr algn="just"/>
            <a:r>
              <a:rPr lang="en-US" b="1" smtClean="0"/>
              <a:t>Đồ án môn học mã nguồn mở </a:t>
            </a:r>
            <a:r>
              <a:rPr lang="en-US" smtClean="0"/>
              <a:t>(The Open Source Project – 2tc)</a:t>
            </a:r>
          </a:p>
          <a:p>
            <a:pPr lvl="1" algn="just"/>
            <a:r>
              <a:rPr lang="it-IT" smtClean="0"/>
              <a:t>Đồ án môn học mã nguồn mở nhằm giúp sinh viên:</a:t>
            </a:r>
            <a:endParaRPr lang="en-US" smtClean="0"/>
          </a:p>
          <a:p>
            <a:pPr lvl="2" algn="just"/>
            <a:r>
              <a:rPr lang="it-IT" smtClean="0"/>
              <a:t>Vận dụng lại các kiến thức đã được học trong nhà trường và tìm hiểu qua các tài liệu báo chí, sách, đài, tivi...như kiến thức về nhập môn công nghệ phần mềm, kiến thức về lập trình, kiến thức về tổ chức dữ liệu, kiến thức về ngôn ngữ và các phương pháp lập trình...nhằm ứng dụng cụ thể vào đồ án môn học mã nguồn mở.</a:t>
            </a:r>
            <a:endParaRPr lang="en-US" smtClean="0"/>
          </a:p>
          <a:p>
            <a:pPr lvl="2" algn="just"/>
            <a:r>
              <a:rPr lang="it-IT" smtClean="0"/>
              <a:t>Nghiên cứu các thuật toán/các công nghệ/ngôn ngữ lập trình/các ứng dụng được sử dụng rộng rãi trong cộng đồng mã nguồn mở phục vụ cho đồ án môn học mã nguồn mở.</a:t>
            </a:r>
            <a:endParaRPr lang="en-US" smtClean="0"/>
          </a:p>
          <a:p>
            <a:pPr lvl="2" algn="just"/>
            <a:r>
              <a:rPr lang="it-IT" smtClean="0"/>
              <a:t>Nghiên cứu các quy định, luật chơi được sử dụng khi xây dựng phần mềm mã nguồn mở và tham gia vào cộng đỗng mã nguồn mở.</a:t>
            </a:r>
            <a:endParaRPr lang="en-US" smtClean="0"/>
          </a:p>
          <a:p>
            <a:pPr lvl="2" algn="just"/>
            <a:r>
              <a:rPr lang="it-IT" smtClean="0"/>
              <a:t>Nghiên cứu, tìm hiểu, xây dựng và triển khai phần mềm mã nguồn mở được ứng dụng thực tế cho đồ án môn học mã nguồn </a:t>
            </a:r>
            <a:r>
              <a:rPr lang="it-IT" smtClean="0"/>
              <a:t>mở</a:t>
            </a:r>
            <a:r>
              <a:rPr lang="it-IT" smtClean="0"/>
              <a:t>.</a:t>
            </a:r>
            <a:endParaRPr lang="en-US" b="1" smtClean="0"/>
          </a:p>
          <a:p>
            <a:pPr algn="just"/>
            <a:r>
              <a:rPr lang="en-US" b="1" smtClean="0"/>
              <a:t>Công nghệ phần mềm chuyên sâu </a:t>
            </a:r>
            <a:r>
              <a:rPr lang="en-US" smtClean="0"/>
              <a:t>(Advanced Software Engineering – 4tc)</a:t>
            </a:r>
          </a:p>
          <a:p>
            <a:pPr lvl="1" algn="just"/>
            <a:r>
              <a:rPr lang="it-IT" smtClean="0"/>
              <a:t>Học phần này trình bày các kiến thức chuyên sâu về các phương pháp, qui trình phát triển phần mềm mới, tiên tiến như RUP, Agile, XP, Scrum. Trang bị các kiến thức chuyênsâu về đặc tả và cộng nghệ yêu cầu, cũng như các kiến thức liên quan đến quản lý và triển khai dựa án phần mềm. Môn học giúp sinh viên nắm vững và có khả năng áp dụng các qui trình tiên tiến trong công nghệ phần mềm, có khả năng thiết lập. quản lý, triển khai một dự án phần mềm một cách chuyên nghiệp</a:t>
            </a:r>
            <a:r>
              <a:rPr lang="en-US" smtClean="0"/>
              <a:t>.</a:t>
            </a:r>
          </a:p>
          <a:p>
            <a:pPr algn="just"/>
            <a:r>
              <a:rPr lang="it-IT" b="1" smtClean="0"/>
              <a:t>Giao tiếp người máy</a:t>
            </a:r>
            <a:r>
              <a:rPr lang="en-US" b="1" smtClean="0"/>
              <a:t> </a:t>
            </a:r>
            <a:r>
              <a:rPr lang="en-US" smtClean="0"/>
              <a:t>(</a:t>
            </a:r>
            <a:r>
              <a:rPr lang="it-IT" smtClean="0"/>
              <a:t>Human Computer Interaction – 4tc)</a:t>
            </a:r>
            <a:endParaRPr lang="en-US" smtClean="0"/>
          </a:p>
          <a:p>
            <a:pPr lvl="1" algn="just"/>
            <a:r>
              <a:rPr lang="it-IT" smtClean="0"/>
              <a:t>Môn học cung cấp cho sinh viên các kiến thức, nguyên lý thiết kế tương tác, các phương pháp làm nguyên mẫu, đánh giá chất lượng giao diện, các nguyên tắc thiết kế </a:t>
            </a:r>
            <a:r>
              <a:rPr lang="it-IT" smtClean="0"/>
              <a:t>nhận </a:t>
            </a:r>
            <a:r>
              <a:rPr lang="it-IT" smtClean="0"/>
              <a:t>thức: </a:t>
            </a:r>
            <a:r>
              <a:rPr lang="it-IT" smtClean="0"/>
              <a:t>giới thiệu các kiến thức </a:t>
            </a:r>
            <a:r>
              <a:rPr lang="it-IT" smtClean="0"/>
              <a:t>tổng </a:t>
            </a:r>
            <a:r>
              <a:rPr lang="it-IT" smtClean="0"/>
              <a:t>quan, phân </a:t>
            </a:r>
            <a:r>
              <a:rPr lang="it-IT" smtClean="0"/>
              <a:t>tích vai trò, cách thức </a:t>
            </a:r>
            <a:r>
              <a:rPr lang="it-IT" smtClean="0"/>
              <a:t>tương </a:t>
            </a:r>
            <a:r>
              <a:rPr lang="it-IT" smtClean="0"/>
              <a:t>tác, giới </a:t>
            </a:r>
            <a:r>
              <a:rPr lang="it-IT" smtClean="0"/>
              <a:t>thiệu một số </a:t>
            </a:r>
            <a:r>
              <a:rPr lang="it-IT" smtClean="0"/>
              <a:t>quy </a:t>
            </a:r>
            <a:r>
              <a:rPr lang="it-IT" smtClean="0"/>
              <a:t>trình, cách </a:t>
            </a:r>
            <a:r>
              <a:rPr lang="it-IT" smtClean="0"/>
              <a:t>thiết kế tập trung vào vai trò </a:t>
            </a:r>
            <a:r>
              <a:rPr lang="it-IT" smtClean="0"/>
              <a:t>người </a:t>
            </a:r>
            <a:r>
              <a:rPr lang="it-IT" smtClean="0"/>
              <a:t>dùng và các </a:t>
            </a:r>
            <a:r>
              <a:rPr lang="it-IT" smtClean="0"/>
              <a:t>mẫu thiết kế.</a:t>
            </a:r>
            <a:endParaRPr lang="en-US" smtClean="0"/>
          </a:p>
          <a:p>
            <a:pPr algn="just"/>
            <a:endParaRPr lang="en-US" smtClean="0"/>
          </a:p>
          <a:p>
            <a:pPr algn="just"/>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rmAutofit fontScale="62500" lnSpcReduction="20000"/>
          </a:bodyPr>
          <a:lstStyle/>
          <a:p>
            <a:pPr algn="just"/>
            <a:r>
              <a:rPr lang="it-IT" b="1" smtClean="0"/>
              <a:t>Phát triển và vận hành Game</a:t>
            </a:r>
            <a:r>
              <a:rPr lang="en-US" b="1" smtClean="0"/>
              <a:t> </a:t>
            </a:r>
            <a:r>
              <a:rPr lang="en-US" smtClean="0"/>
              <a:t>(Online Game development and operation – 4tc)</a:t>
            </a:r>
          </a:p>
          <a:p>
            <a:pPr lvl="1" algn="just"/>
            <a:r>
              <a:rPr lang="it-IT" smtClean="0"/>
              <a:t>Môn học cung cấp cho sinh viên những kiến thức thực tế về quy trình phát triển và vận hành một game online. Giới thiêu tổng quan về tình hình ngành công nghiệp game online, lịch sử hình thành, phát triển, các đặc trưng, những bài học lịch sử quan trọng,và những chi tiết về quy trình phát triển và vận hành game online, so sánh giữa mô hình phát triển phần mềm truyền thống và các điều chỉnh phù hợp cho mô hình phát triển game online.</a:t>
            </a:r>
            <a:endParaRPr lang="en-US" smtClean="0"/>
          </a:p>
          <a:p>
            <a:pPr algn="just"/>
            <a:r>
              <a:rPr lang="en-US" b="1" smtClean="0"/>
              <a:t>Lập trình Game nâng cao </a:t>
            </a:r>
            <a:r>
              <a:rPr lang="en-US" smtClean="0"/>
              <a:t>(Advanced Game Programming – 4tc)</a:t>
            </a:r>
          </a:p>
          <a:p>
            <a:pPr lvl="1" algn="just"/>
            <a:r>
              <a:rPr lang="it-IT" smtClean="0"/>
              <a:t>Môn học giới thiệu cho Sinh viên những kỹ thuật cần thiết để xây dựng được các dạng game có độ họa 3 chiều và game chơi mạng.. Chương 1 cung cấp lý thuyết nền tảng về đồ họa 3 chiều như hệ tọa độ, phép biến đổi, các phép toán vector cơ bản. Chương 2 cung cấp các kỹ thuật lập trình Direct3D cơ bản như khởi động Direct3D, thiết lập dây chuyền dựng hình, thể hiện đa giác, thể hiện bề mặt... Chương 3 giới thiệu các kỹ thuật nâng cao như phân hoạch không gian, khử mặt khuất, giả lập ánh sáng, giả lập bóng, thể hiện địa hình. Chương 4 giới thiệu đại cương về lập trình socket.</a:t>
            </a:r>
            <a:endParaRPr lang="en-US" smtClean="0"/>
          </a:p>
          <a:p>
            <a:pPr algn="just"/>
            <a:r>
              <a:rPr lang="en-US" b="1" smtClean="0"/>
              <a:t>Ngôn ngữ lập trình Java </a:t>
            </a:r>
            <a:r>
              <a:rPr lang="en-US" smtClean="0"/>
              <a:t>(Java Programming Language – 4tc)</a:t>
            </a:r>
          </a:p>
          <a:p>
            <a:pPr lvl="1" algn="just"/>
            <a:r>
              <a:rPr lang="it-IT" smtClean="0"/>
              <a:t>Môn học cung cấp các kiến thức cơ bản ngôn ngữ Java, lập trình giao diện với AWT - Abstract Window Toolkit, lập trình đa luồng - Multithreading, lập trình cở sở dữ liệu. Môn học cũng cấp các kiến thức giúp sinh viên làm quen với các công cụ sử dụng trong ngôn ngữ lập trình </a:t>
            </a:r>
            <a:r>
              <a:rPr lang="it-IT" smtClean="0"/>
              <a:t>Java</a:t>
            </a:r>
            <a:r>
              <a:rPr lang="it-IT" smtClean="0"/>
              <a:t>.</a:t>
            </a:r>
          </a:p>
          <a:p>
            <a:pPr algn="just"/>
            <a:r>
              <a:rPr lang="en-US" smtClean="0"/>
              <a:t> </a:t>
            </a:r>
            <a:r>
              <a:rPr lang="en-US" b="1" smtClean="0"/>
              <a:t>Logic mờ </a:t>
            </a:r>
            <a:r>
              <a:rPr lang="en-US" smtClean="0"/>
              <a:t>(Fuzzy Logic – 2tc)</a:t>
            </a:r>
          </a:p>
          <a:p>
            <a:pPr lvl="1" algn="just"/>
            <a:r>
              <a:rPr lang="en-US" sz="2200" smtClean="0"/>
              <a:t>Môn học cung cấp cho sinh viên những khái niệm về tập mờ, logic mờ, đạo hàm và phương trình vi phân mờ. Bài toán tối ưu hóa mờ. Hệ chuyên gia mờ và hệ trợ giúp quyết định mờ, phương pháp điều khiển mờ.</a:t>
            </a:r>
          </a:p>
          <a:p>
            <a:pPr lvl="1" algn="just">
              <a:buNone/>
            </a:pPr>
            <a:endParaRPr lang="en-US" smtClean="0"/>
          </a:p>
          <a:p>
            <a:pPr algn="just">
              <a:buNone/>
            </a:pPr>
            <a:endParaRPr lang="en-US" smtClean="0"/>
          </a:p>
          <a:p>
            <a:pPr algn="just"/>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a:xfrm>
            <a:off x="457200" y="1219200"/>
            <a:ext cx="8229600" cy="5181600"/>
          </a:xfrm>
        </p:spPr>
        <p:txBody>
          <a:bodyPr>
            <a:noAutofit/>
          </a:bodyPr>
          <a:lstStyle/>
          <a:p>
            <a:pPr algn="just"/>
            <a:r>
              <a:rPr lang="en-US" sz="1600" b="1" smtClean="0"/>
              <a:t>Phát </a:t>
            </a:r>
            <a:r>
              <a:rPr lang="en-US" sz="1600" b="1" smtClean="0"/>
              <a:t>triển phần mềm mã nguồn mở </a:t>
            </a:r>
            <a:r>
              <a:rPr lang="en-US" sz="1600" smtClean="0"/>
              <a:t>(Open Source Development – 3tc)</a:t>
            </a:r>
          </a:p>
          <a:p>
            <a:pPr lvl="1" algn="just"/>
            <a:r>
              <a:rPr lang="it-IT" sz="1400" smtClean="0"/>
              <a:t>Môn học giới thiệu tổng quan về sự phát triển của phần mềm mã nguồn mở, các khái niệm liên quan về bản quyền trong các phần mềm mã nguồn mở. Môn học cũng giới thiệu các phương pháp xây dựng phần mềm mã nguồn mở, ứng dụng SVN để xây dựng phần mềm mã nguồn mở.</a:t>
            </a:r>
          </a:p>
          <a:p>
            <a:r>
              <a:rPr lang="en-US" sz="1600" b="1" smtClean="0"/>
              <a:t>Chuyên đề CSDL nâng cao </a:t>
            </a:r>
            <a:r>
              <a:rPr lang="en-US" sz="1600" smtClean="0"/>
              <a:t>(Advanced Database – 2tc)</a:t>
            </a:r>
          </a:p>
          <a:p>
            <a:pPr lvl="1"/>
            <a:r>
              <a:rPr lang="en-US" sz="1400" smtClean="0"/>
              <a:t>Môn học cung cấp cho sinh viên những kiến thức bổ sung về cơ sở dữ liệu bao gồm quy trình xây dựng một cơ sở dữ liệu thực tiễn, việc lưu giữ cơ sở dữ liệu trên bộ nhớ ngoài, việc thực hiện và tối ưu các truy vấn, kiểm tra cạnh tranh..</a:t>
            </a:r>
          </a:p>
          <a:p>
            <a:pPr algn="just"/>
            <a:r>
              <a:rPr lang="en-US" sz="1600" b="1" smtClean="0"/>
              <a:t>Các phương pháp lập trình </a:t>
            </a:r>
            <a:r>
              <a:rPr lang="en-US" sz="1600" smtClean="0"/>
              <a:t>(Programming Paradigms – 3tc)</a:t>
            </a:r>
          </a:p>
          <a:p>
            <a:pPr lvl="1" algn="just"/>
            <a:r>
              <a:rPr lang="it-IT" sz="1400" smtClean="0"/>
              <a:t>Học phần này trình bày các kiến trúc, nền tảng về các phương pháp, kỹ thuật lập trình thường dùng khi thiết kế và xây dựng một chương trình máy tính. Sinh viên được tiếp cận với các các phương pháp, kỹ thuật lập trình như: kỹ thuật lập trình đệ qui, kỹ thuật tối ưu mã chương trình, phương pháp lập trình cấu trúc, lập trình hướng đối tượng, lập trình đa nhiệm, song song. Sinh viên  được làm quen với các ngôn ngữ lập trình trong các ví dụ minh họa như: ngôn ngữ C++, Java, các thư viện hỗ trợ trong lập trình song song. Học phần cung cấp các kiến thức cơ bản về cách đặt tên biến, hàm, lớp... trong lập trình cũng như kỹ thuật thiết kế kiến trúc và giao diện chương trình. Học phần là sự kết hợp giữa các bài giảng, thuyết trình, tự nghiên cứu tài liệu và báo cáo đồ án kết thúc môn học. Học phần được chia làm 3 phần: phần 1 giới thiệu các kỹ thuật và các nguyên lý cơ bản của lập trình, phần 2 là giới thiệu cụ thể về các phương pháp và kỹ thuật lập trình như: lập trình đệ qui, lập trình cấu trúc, lập trình hướng đối tượng và lập trình song song, phần 3 giới thiệu kỹ thuật thiết kế kiến trúc và giao diện chương </a:t>
            </a:r>
            <a:r>
              <a:rPr lang="it-IT" sz="1400" smtClean="0"/>
              <a:t>trình</a:t>
            </a:r>
            <a:r>
              <a:rPr lang="it-IT" sz="1400" smtClean="0"/>
              <a:t>.</a:t>
            </a:r>
            <a:endParaRPr lang="en-US" sz="1400" smtClean="0"/>
          </a:p>
        </p:txBody>
      </p:sp>
      <p:sp>
        <p:nvSpPr>
          <p:cNvPr id="4" name="Slide Number Placeholder 3"/>
          <p:cNvSpPr>
            <a:spLocks noGrp="1"/>
          </p:cNvSpPr>
          <p:nvPr>
            <p:ph type="sldNum" sz="quarter" idx="12"/>
          </p:nvPr>
        </p:nvSpPr>
        <p:spPr/>
        <p:txBody>
          <a:bodyPr/>
          <a:lstStyle/>
          <a:p>
            <a:fld id="{5607738F-28BE-4D9C-9916-7095507F5307}"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rmAutofit fontScale="70000" lnSpcReduction="20000"/>
          </a:bodyPr>
          <a:lstStyle/>
          <a:p>
            <a:pPr algn="just"/>
            <a:r>
              <a:rPr lang="en-US" b="1" smtClean="0"/>
              <a:t>Xử lý phân bố </a:t>
            </a:r>
            <a:r>
              <a:rPr lang="en-US" smtClean="0"/>
              <a:t>(Distributed Computing – 3tc)</a:t>
            </a:r>
          </a:p>
          <a:p>
            <a:pPr lvl="1" algn="just"/>
            <a:r>
              <a:rPr lang="en-US" smtClean="0"/>
              <a:t>Môn học này trình bày về mô hình và các kỹ thuật xử lý phân bố. Chương 1 trình bày về các khái niệm, mô hình triển khai hệ thống xử lý phân bố. Chương 2 giới thiệu kỹ thuật cài đặt hệ thống xử lý phân bố thuần JAVA sử dụng RMI. Chương 3 trình bày về kỹ thuật cài đặt hệ thống xử lý phân bố kết hợp giữa C++ và Java trên nền tảng CORBA. Chương 4 giới thiệu công nghệ EJB của Java để cài đặt các ứng dụng phân tán quy mô lớn.</a:t>
            </a:r>
          </a:p>
          <a:p>
            <a:pPr algn="just"/>
            <a:r>
              <a:rPr lang="en-US" b="1" smtClean="0"/>
              <a:t>Quản lý dự án công nghệ thông tin </a:t>
            </a:r>
            <a:r>
              <a:rPr lang="en-US" smtClean="0"/>
              <a:t>(Information Technology Project Management – 4tc)</a:t>
            </a:r>
          </a:p>
          <a:p>
            <a:pPr lvl="1" algn="just"/>
            <a:r>
              <a:rPr lang="it-IT" smtClean="0"/>
              <a:t>Trình bày kiến trúc về quản lý dự án nói chung và dự án công nghệ thông tin nói riêng và là học phần chuyên ngành cho sinh viên công nghệ thông tin trong một học kỳ giúp sinh viên trang bị kỹ năng triển khai hoạch định và tổ chức công việc của người quản trị dự án so với yêu cầu quản trị kỹ thuật. Chương 1 trình bày về tổng quan về quản lý dự án khung làm việc của quản trị dự án, những định hướng phát triển hiện tại và tương lai. Chương 2 giới thiệu kiến thức cơ bản về quản trị phạm vi dự án, sơ lược các phương pháp chọn lựa dự án và mô tả tài liệu dự án trong giai đoạn khởi đầu. Chương 3 trình bày về quản trị thời gian, các kỹ thuật triển khai lập kế hoạch ước lượng thực hiện dự án. Chương 4 trình bày về chi phí dự án, kỹ thuật ước lượng và phân bổ ngân sách. Chương 5 và các chương còn lại trình bày kiến thức và bước hỗ trợ nâng cao kiến thức tổ chức nhân sự, chất lượng, rủi ro, mua sắm, tích hợp dự án.</a:t>
            </a:r>
            <a:endParaRPr lang="en-US" smtClean="0"/>
          </a:p>
          <a:p>
            <a:pPr algn="just"/>
            <a:endParaRPr lang="en-US" smtClean="0"/>
          </a:p>
          <a:p>
            <a:pPr algn="just"/>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a:xfrm>
            <a:off x="381000" y="1295400"/>
            <a:ext cx="8458200" cy="4861560"/>
          </a:xfrm>
        </p:spPr>
        <p:txBody>
          <a:bodyPr>
            <a:noAutofit/>
          </a:bodyPr>
          <a:lstStyle/>
          <a:p>
            <a:pPr algn="just"/>
            <a:r>
              <a:rPr lang="en-US" sz="1600" b="1" smtClean="0"/>
              <a:t>Công nghệ Web và ứng dụng </a:t>
            </a:r>
            <a:r>
              <a:rPr lang="en-US" sz="1600" smtClean="0"/>
              <a:t>(Web Development and Application – 2tc)</a:t>
            </a:r>
          </a:p>
          <a:p>
            <a:pPr lvl="1" algn="just"/>
            <a:r>
              <a:rPr lang="en-US" sz="1400" smtClean="0"/>
              <a:t>Môn học cung cấp cho sinh viên cả lý thuyết lẫn kiến thức cơ bản về công nghệ Web. Môn học giới thiệu một trong những mô hình ứng dụng lập trình trên web giúp sinh viên xây dựng các ứng dụng trên Web.</a:t>
            </a:r>
          </a:p>
          <a:p>
            <a:pPr algn="just"/>
            <a:r>
              <a:rPr lang="en-US" sz="1600" b="1" smtClean="0"/>
              <a:t>Chuyên đề E-learning </a:t>
            </a:r>
            <a:r>
              <a:rPr lang="en-US" sz="1600" smtClean="0"/>
              <a:t>(E-learning – 2tc)</a:t>
            </a:r>
          </a:p>
          <a:p>
            <a:pPr lvl="1" algn="just"/>
            <a:r>
              <a:rPr lang="it-IT" sz="1400" smtClean="0"/>
              <a:t>Môn học này trình bày giới thiệu chung về E-Learning, mô hình và công cụ cho E-Learning. Từ đó, hướng dẫn cách xây dựng và triển khai hệ thống E-Learning. Bên cạnh đó, nội dung liên quan đến quyền sở hữu trí tuệ cũng được đề cập</a:t>
            </a:r>
            <a:r>
              <a:rPr lang="en-US" sz="1400" smtClean="0"/>
              <a:t>.</a:t>
            </a:r>
          </a:p>
          <a:p>
            <a:pPr algn="just"/>
            <a:r>
              <a:rPr lang="en-US" sz="1600" smtClean="0"/>
              <a:t> </a:t>
            </a:r>
            <a:r>
              <a:rPr lang="en-US" sz="1600" b="1" smtClean="0"/>
              <a:t>Xử lý song song </a:t>
            </a:r>
            <a:r>
              <a:rPr lang="en-US" sz="1600" smtClean="0"/>
              <a:t>(Parallel Processing – 4tc)</a:t>
            </a:r>
          </a:p>
          <a:p>
            <a:pPr lvl="1" algn="just"/>
            <a:r>
              <a:rPr lang="en-US" sz="1400" smtClean="0"/>
              <a:t>Khóa học trang bị cho học viên kiến thức để thiết kế các thuật toán song song hiệu quả như Thiết kế các thuật toán song song, Phân tích hiệu năng của chương trình song song, Lập trình đa tuyến với POSIX, Lập trình với OpenMP và ứng dựng các kỹ thuật lập trình song song để giải quyết các bài toán khoa học</a:t>
            </a:r>
          </a:p>
          <a:p>
            <a:pPr algn="just"/>
            <a:r>
              <a:rPr lang="en-US" sz="1600" b="1" smtClean="0"/>
              <a:t>Công nghệ .NET </a:t>
            </a:r>
            <a:r>
              <a:rPr lang="en-US" sz="1600" smtClean="0"/>
              <a:t>(.NET Technology – 4tc)</a:t>
            </a:r>
          </a:p>
          <a:p>
            <a:pPr lvl="1" algn="just"/>
            <a:r>
              <a:rPr lang="it-IT" sz="1400" smtClean="0"/>
              <a:t>Học phần này trình bày các kiến trúc, nền tảng về công nghệ .Net, các kỹ năng và phương pháp lập trình hướng đối tượng trong .Net. Ứng dụng tích hợp việc sử dụng công nghệ (C#) và hệ quản trị CSDL trong việc xây dựng một hệ thống quản lý. Ngoài ra học phần còn cung cấp cho sinh viên các hướng tiếp cận chuyên sâu trong xây dựng các ứng dụng bằng công nghệ .Net</a:t>
            </a:r>
            <a:endParaRPr lang="en-US" sz="1600"/>
          </a:p>
        </p:txBody>
      </p:sp>
      <p:sp>
        <p:nvSpPr>
          <p:cNvPr id="4" name="Slide Number Placeholder 3"/>
          <p:cNvSpPr>
            <a:spLocks noGrp="1"/>
          </p:cNvSpPr>
          <p:nvPr>
            <p:ph type="sldNum" sz="quarter" idx="12"/>
          </p:nvPr>
        </p:nvSpPr>
        <p:spPr/>
        <p:txBody>
          <a:bodyPr/>
          <a:lstStyle/>
          <a:p>
            <a:fld id="{5607738F-28BE-4D9C-9916-7095507F5307}"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rmAutofit fontScale="62500" lnSpcReduction="20000"/>
          </a:bodyPr>
          <a:lstStyle/>
          <a:p>
            <a:pPr algn="just"/>
            <a:r>
              <a:rPr lang="en-US" b="1" smtClean="0"/>
              <a:t>Kỹ thuật lập trình nhúng </a:t>
            </a:r>
            <a:r>
              <a:rPr lang="en-US" smtClean="0"/>
              <a:t>(Embedded Programming Techniques – 4tc)</a:t>
            </a:r>
          </a:p>
          <a:p>
            <a:pPr lvl="1" algn="just"/>
            <a:r>
              <a:rPr lang="en-US" smtClean="0"/>
              <a:t>Môn học này trình bày các khái niệm cơ bản về vi điều khiển trên các hệ thống nhúng, quy trình  thiết kế, phát triển và thực hiện. Giới thiệu các loại hệ thống nhúng, kiến trúc vi điều khiển, lập trình, I / O interfacing, lập kế hoạch công việc, quản lý ngắt và các chủ đề liên quan.</a:t>
            </a:r>
          </a:p>
          <a:p>
            <a:pPr algn="just"/>
            <a:r>
              <a:rPr lang="en-US" smtClean="0"/>
              <a:t> </a:t>
            </a:r>
            <a:r>
              <a:rPr lang="en-US" b="1" smtClean="0"/>
              <a:t>Công nghệ Portal </a:t>
            </a:r>
            <a:r>
              <a:rPr lang="en-US" smtClean="0"/>
              <a:t>(Portal Technology – 3tc)</a:t>
            </a:r>
          </a:p>
          <a:p>
            <a:pPr lvl="1" algn="just"/>
            <a:r>
              <a:rPr lang="it-IT" smtClean="0"/>
              <a:t>Môn học này trình bày về công nghệ Portal, tìm hiểu và phát triển một hệ thống Portal mã nguồn mở (GateIn); và là học phần tự chọn cho sinh viên công nghệ thông tin trong một học kỳ, thích hợp cho sinh viên có hướng phát triển về xây dựng ứng dụng Web. Học phần được phân làm 2 phần chính: phần 1 là các khái niệm liên quan tới Portal, so sánh các hệ thống Portal hiện có trên thế giới; phần 2 tập trung tìm hiểu sâu về hệ thống GateIn và xây dựng ứng dụng trên hệ thống này</a:t>
            </a:r>
          </a:p>
          <a:p>
            <a:pPr algn="just"/>
            <a:r>
              <a:rPr lang="en-US" b="1" smtClean="0"/>
              <a:t>Nhập môn Quản trị doanh nghiệp </a:t>
            </a:r>
            <a:r>
              <a:rPr lang="en-US" smtClean="0"/>
              <a:t>(Initiation to Business Administration – 2tc)</a:t>
            </a:r>
          </a:p>
          <a:p>
            <a:pPr lvl="1" algn="just"/>
            <a:r>
              <a:rPr lang="en-US" smtClean="0"/>
              <a:t>Bao gồm các nội dung về  kinh doanh, quản lý doanh nghiệp, các bộ môn quản trị doanh nghiệp cơ bản, HTTT quản lý.</a:t>
            </a:r>
          </a:p>
          <a:p>
            <a:pPr lvl="1" algn="just"/>
            <a:r>
              <a:rPr lang="it-IT" smtClean="0"/>
              <a:t>ra được điểm khác biệt giữa thương mại di động với thương mại điện tử (E-Commerce).</a:t>
            </a:r>
            <a:r>
              <a:rPr lang="en-US" smtClean="0"/>
              <a:t>.</a:t>
            </a:r>
          </a:p>
          <a:p>
            <a:pPr algn="just"/>
            <a:r>
              <a:rPr lang="en-US" smtClean="0"/>
              <a:t> </a:t>
            </a:r>
            <a:r>
              <a:rPr lang="en-US" b="1" smtClean="0"/>
              <a:t>Chuyên đề J2EE </a:t>
            </a:r>
            <a:r>
              <a:rPr lang="en-US" smtClean="0"/>
              <a:t>(J2EE – 4tc)</a:t>
            </a:r>
          </a:p>
          <a:p>
            <a:pPr lvl="1" algn="just"/>
            <a:r>
              <a:rPr lang="en-US" smtClean="0"/>
              <a:t>Môn học giới thiệu c</a:t>
            </a:r>
            <a:r>
              <a:rPr lang="vi-VN" smtClean="0"/>
              <a:t>ác</a:t>
            </a:r>
            <a:r>
              <a:rPr lang="en-US" smtClean="0"/>
              <a:t>kiến thức cơ bản </a:t>
            </a:r>
            <a:r>
              <a:rPr lang="vi-VN" smtClean="0"/>
              <a:t>thành phần của J2EE, lập trình web với servlet và JSP, Kiến trúc MVC với Struts, Spring.</a:t>
            </a:r>
            <a:r>
              <a:rPr lang="en-US" smtClean="0"/>
              <a:t> Sinh viên có </a:t>
            </a:r>
            <a:r>
              <a:rPr lang="it-IT" smtClean="0"/>
              <a:t>thể dùng các kiến thức đã học để có thể phân tích, thiết kế một hệ thống J2EE hoàn chỉnh.</a:t>
            </a:r>
            <a:endParaRPr lang="en-US" smtClean="0"/>
          </a:p>
        </p:txBody>
      </p:sp>
      <p:sp>
        <p:nvSpPr>
          <p:cNvPr id="4" name="Slide Number Placeholder 3"/>
          <p:cNvSpPr>
            <a:spLocks noGrp="1"/>
          </p:cNvSpPr>
          <p:nvPr>
            <p:ph type="sldNum" sz="quarter" idx="12"/>
          </p:nvPr>
        </p:nvSpPr>
        <p:spPr/>
        <p:txBody>
          <a:bodyPr/>
          <a:lstStyle/>
          <a:p>
            <a:fld id="{5607738F-28BE-4D9C-9916-7095507F5307}"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a:xfrm>
            <a:off x="228600" y="1143000"/>
            <a:ext cx="8610600" cy="5181600"/>
          </a:xfrm>
        </p:spPr>
        <p:txBody>
          <a:bodyPr>
            <a:noAutofit/>
          </a:bodyPr>
          <a:lstStyle/>
          <a:p>
            <a:pPr algn="just"/>
            <a:r>
              <a:rPr lang="fr-FR" sz="1600" b="1" smtClean="0"/>
              <a:t>Lập trình trên thiết bị di động</a:t>
            </a:r>
            <a:r>
              <a:rPr lang="en-US" sz="1600" b="1" smtClean="0"/>
              <a:t> </a:t>
            </a:r>
            <a:r>
              <a:rPr lang="en-US" sz="1600" smtClean="0"/>
              <a:t>(Mobile Programming – 4tc)</a:t>
            </a:r>
          </a:p>
          <a:p>
            <a:pPr lvl="1" algn="just"/>
            <a:r>
              <a:rPr lang="en-US" sz="1400" smtClean="0"/>
              <a:t>Học phần này trình bày các kiến trúc, nền tảng của thiết bị di động, các kỹ năng và các hướng tiếp cận chuyên sâu trong xây dựng các ứng dụng trên thiết bị di động và là học phần tự chọn cho sinh viên công nghệ thông tin trong một học kỳ. Học phần là việc kết hợp giữa các bài giảng, thuyết trình, bài tập nhỏ tại lớp và thực hiện đồ án môn học vào cuối kỳ. Học phần được phân làm 3 phần chính sau: phần 1 là các chuyên đề lập trình trên nền tảng .Net và Windows Phone, phần 2 là các chuyên đề lập trình trên nền tảng Android, và phần 3 là các chủ đề tìm hiểu.</a:t>
            </a:r>
          </a:p>
          <a:p>
            <a:pPr algn="just"/>
            <a:r>
              <a:rPr lang="en-US" sz="1600" b="1" smtClean="0"/>
              <a:t>Chuyên đề E-commerce </a:t>
            </a:r>
            <a:r>
              <a:rPr lang="en-US" sz="1600" smtClean="0"/>
              <a:t>(E-commerce – 2tc)</a:t>
            </a:r>
          </a:p>
          <a:p>
            <a:pPr lvl="1" algn="just"/>
            <a:r>
              <a:rPr lang="it-IT" sz="1400" smtClean="0"/>
              <a:t>Trình bày các thức tổng quan về thương mại điện tử, các xu thế phát triển thương mại điện tử hiện tại và trong tương lai, các lĩnh vực ngành nghề phù hợp đặc biệt đối với việc áp dụng thương mại điện tử và giá trị mang lại cho sự phát triển kinh tế, xã hội, cung cấp các kiến thức về các mô hình thương mại điện tử phù hợp theo từng đối tượng tương tác, các phương thức thanh toán phổ biến được sử dụng trong thương mại điện tử hiện tại và các dịch vụ hỗ trợ thanh toán hiện có trên thị trường và đặc biệt là vấn đề bảo mật trong các giao dịch thương mại điện tử. Phần trọng tâm của môn học là giới thiệu các công nghệ, kỹ thuật và quy trình phát triển một website thương mại điện tử và các kiến thức, kỹ năng liên quan đến vận hành website thương mại điện tử.  </a:t>
            </a:r>
          </a:p>
          <a:p>
            <a:pPr algn="just"/>
            <a:r>
              <a:rPr lang="en-US" sz="1600" b="1" smtClean="0"/>
              <a:t>Chuyên đề M-commerce </a:t>
            </a:r>
            <a:r>
              <a:rPr lang="en-US" sz="1600" smtClean="0"/>
              <a:t>(M-commerce – 2tc)</a:t>
            </a:r>
          </a:p>
          <a:p>
            <a:pPr lvl="1" algn="just"/>
            <a:r>
              <a:rPr lang="it-IT" sz="1400" smtClean="0"/>
              <a:t>Qua môn học này sinh viên có thể làm quen với một vài hoạt động sơ khai của m-commerce. Sinh viên sẽ học các kỹ năng cần thiết, với các kinh nghiệm thực hành cần thiết để  sinh viên hiện thực hoặc chỉ đạo triển khai trên các thiết bị di động không dây dẫn (vô tuyến). Sinh viên sẽ nghiên cứu các công nghệ di động và ứng dụng vào trong thương mại di động (M- Commerce), đưa ra những lợi ích, ưu điểm, nhược điểm và ứng dụng của thương mại di động.</a:t>
            </a:r>
            <a:endParaRPr lang="en-US" sz="1400" smtClean="0"/>
          </a:p>
          <a:p>
            <a:pPr lvl="1" algn="just"/>
            <a:endParaRPr lang="en-US" sz="1400"/>
          </a:p>
        </p:txBody>
      </p:sp>
      <p:sp>
        <p:nvSpPr>
          <p:cNvPr id="4" name="Slide Number Placeholder 3"/>
          <p:cNvSpPr>
            <a:spLocks noGrp="1"/>
          </p:cNvSpPr>
          <p:nvPr>
            <p:ph type="sldNum" sz="quarter" idx="12"/>
          </p:nvPr>
        </p:nvSpPr>
        <p:spPr/>
        <p:txBody>
          <a:bodyPr/>
          <a:lstStyle/>
          <a:p>
            <a:fld id="{5607738F-28BE-4D9C-9916-7095507F5307}"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Kỹ thuật phần mềm (tt)</a:t>
            </a:r>
            <a:endParaRPr lang="en-US"/>
          </a:p>
        </p:txBody>
      </p:sp>
      <p:sp>
        <p:nvSpPr>
          <p:cNvPr id="3" name="Content Placeholder 2"/>
          <p:cNvSpPr>
            <a:spLocks noGrp="1"/>
          </p:cNvSpPr>
          <p:nvPr>
            <p:ph sz="quarter" idx="1"/>
          </p:nvPr>
        </p:nvSpPr>
        <p:spPr>
          <a:xfrm>
            <a:off x="457200" y="1143000"/>
            <a:ext cx="8382000" cy="5257800"/>
          </a:xfrm>
        </p:spPr>
        <p:txBody>
          <a:bodyPr>
            <a:noAutofit/>
          </a:bodyPr>
          <a:lstStyle/>
          <a:p>
            <a:pPr algn="just"/>
            <a:r>
              <a:rPr lang="vi-VN" sz="1600" smtClean="0"/>
              <a:t>Kĩ </a:t>
            </a:r>
            <a:r>
              <a:rPr lang="en-US" sz="1600" smtClean="0"/>
              <a:t>thuật</a:t>
            </a:r>
            <a:r>
              <a:rPr lang="vi-VN" sz="1600" smtClean="0"/>
              <a:t> phần mềm </a:t>
            </a:r>
            <a:r>
              <a:rPr lang="en-US" sz="1600" smtClean="0"/>
              <a:t>bao gồm:</a:t>
            </a:r>
            <a:endParaRPr lang="vi-VN" sz="1600" smtClean="0"/>
          </a:p>
          <a:p>
            <a:pPr lvl="1" algn="just"/>
            <a:r>
              <a:rPr lang="vi-VN" sz="1400" smtClean="0"/>
              <a:t>Yêu cầu phần mềm: Phân tách, phân tích, đặc tả và phê chuẩn các yêu cầu đối với phần mềm.</a:t>
            </a:r>
          </a:p>
          <a:p>
            <a:pPr lvl="1" algn="just"/>
            <a:r>
              <a:rPr lang="vi-VN" sz="1400" smtClean="0"/>
              <a:t>Thiết kế phần mềm: Việc thiết kế phần mềm thường được hoàn thành bằng các công cụ Computer-Aided Software Engineering (CASE) và sử dụng các tiêu chuẩn định dạng, như Unified Modeling Language (UML).</a:t>
            </a:r>
          </a:p>
          <a:p>
            <a:pPr lvl="1" algn="just"/>
            <a:r>
              <a:rPr lang="vi-VN" sz="1400" smtClean="0"/>
              <a:t>Phát triển phần mềm: Xây dựng phần mềm thông qua việc dùng các ngôn ngữ lập trình.</a:t>
            </a:r>
          </a:p>
          <a:p>
            <a:pPr lvl="1" algn="just"/>
            <a:r>
              <a:rPr lang="vi-VN" sz="1400" smtClean="0"/>
              <a:t>Kiểm thử phần mềm</a:t>
            </a:r>
          </a:p>
          <a:p>
            <a:pPr lvl="1" algn="just"/>
            <a:r>
              <a:rPr lang="vi-VN" sz="1400" smtClean="0"/>
              <a:t>Bảo trì phần mềm: Các hệ thống phần mềm thường có nhiều vấn đề và cần được cải tiến trong một thời gian dài sau khi đã được hoàn tất vào lần đầu tiên. </a:t>
            </a:r>
          </a:p>
          <a:p>
            <a:pPr lvl="1" algn="just"/>
            <a:r>
              <a:rPr lang="vi-VN" sz="1400" smtClean="0"/>
              <a:t>Quản lí cấu hình phần mềm: Bởi vì các hệ thống phần mềm rất phức tạp, cấu hình </a:t>
            </a:r>
            <a:r>
              <a:rPr lang="vi-VN" sz="1400" smtClean="0"/>
              <a:t>(</a:t>
            </a:r>
            <a:r>
              <a:rPr lang="vi-VN" sz="1400" smtClean="0"/>
              <a:t>ví dụ như kiểm soát phiên bản và mã nguồn) phải được quản lí bằng các phương pháp chuẩn và có cấu trúc.</a:t>
            </a:r>
          </a:p>
          <a:p>
            <a:pPr lvl="1" algn="just"/>
            <a:r>
              <a:rPr lang="vi-VN" sz="1400" smtClean="0"/>
              <a:t>Quản lí kĩ </a:t>
            </a:r>
            <a:r>
              <a:rPr lang="en-US" sz="1400" smtClean="0"/>
              <a:t>thuật </a:t>
            </a:r>
            <a:r>
              <a:rPr lang="vi-VN" sz="1400" smtClean="0"/>
              <a:t>phần </a:t>
            </a:r>
            <a:r>
              <a:rPr lang="vi-VN" sz="1400" smtClean="0"/>
              <a:t>mềm: Quản lí hệ thống phần </a:t>
            </a:r>
            <a:r>
              <a:rPr lang="vi-VN" sz="1400" smtClean="0"/>
              <a:t>mềm</a:t>
            </a:r>
            <a:r>
              <a:rPr lang="en-US" sz="1400" smtClean="0"/>
              <a:t>, </a:t>
            </a:r>
            <a:r>
              <a:rPr lang="vi-VN" sz="1400" smtClean="0"/>
              <a:t>quản </a:t>
            </a:r>
            <a:r>
              <a:rPr lang="vi-VN" sz="1400" smtClean="0"/>
              <a:t>lí dự án, </a:t>
            </a:r>
            <a:r>
              <a:rPr lang="en-US" sz="1400" smtClean="0"/>
              <a:t>…</a:t>
            </a:r>
            <a:endParaRPr lang="vi-VN" sz="1400" smtClean="0"/>
          </a:p>
          <a:p>
            <a:pPr lvl="1" algn="just"/>
            <a:r>
              <a:rPr lang="vi-VN" sz="1400" smtClean="0"/>
              <a:t>Quy trình phát triển phần </a:t>
            </a:r>
            <a:r>
              <a:rPr lang="vi-VN" sz="1400" smtClean="0"/>
              <a:t>mềm</a:t>
            </a:r>
            <a:endParaRPr lang="vi-VN" sz="1400" smtClean="0"/>
          </a:p>
          <a:p>
            <a:pPr lvl="1" algn="just"/>
            <a:r>
              <a:rPr lang="vi-VN" sz="1400" smtClean="0"/>
              <a:t>Các công cụ kĩ thuật phần mềm</a:t>
            </a:r>
          </a:p>
          <a:p>
            <a:pPr lvl="1" algn="just"/>
            <a:r>
              <a:rPr lang="vi-VN" sz="1400" smtClean="0"/>
              <a:t>Chất lượng phần mềm</a:t>
            </a:r>
          </a:p>
          <a:p>
            <a:pPr algn="just"/>
            <a:endParaRPr lang="en-US" sz="1600"/>
          </a:p>
        </p:txBody>
      </p:sp>
      <p:sp>
        <p:nvSpPr>
          <p:cNvPr id="4" name="Slide Number Placeholder 3"/>
          <p:cNvSpPr>
            <a:spLocks noGrp="1"/>
          </p:cNvSpPr>
          <p:nvPr>
            <p:ph type="sldNum" sz="quarter" idx="12"/>
          </p:nvPr>
        </p:nvSpPr>
        <p:spPr/>
        <p:txBody>
          <a:bodyPr/>
          <a:lstStyle/>
          <a:p>
            <a:fld id="{5607738F-28BE-4D9C-9916-7095507F5307}"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rmAutofit fontScale="70000" lnSpcReduction="20000"/>
          </a:bodyPr>
          <a:lstStyle/>
          <a:p>
            <a:pPr algn="just"/>
            <a:r>
              <a:rPr lang="en-US" b="1" smtClean="0"/>
              <a:t>Một số thuật toán thông minh </a:t>
            </a:r>
            <a:r>
              <a:rPr lang="en-US" smtClean="0"/>
              <a:t>(Intelligent Algorithms – 2tc)</a:t>
            </a:r>
          </a:p>
          <a:p>
            <a:pPr lvl="1" algn="just"/>
            <a:r>
              <a:rPr lang="en-US" smtClean="0"/>
              <a:t>Môn học trình bày cho sinh viến các kiến thức về thuật toán, và đưa ra các kiến thức về một số thuật toán thông minh hiện nay để giải một số bài toán cơ bản.</a:t>
            </a:r>
          </a:p>
          <a:p>
            <a:pPr algn="just"/>
            <a:r>
              <a:rPr lang="en-US" b="1" smtClean="0"/>
              <a:t>Lập trình đồ họa 3 chiều với Direct3D </a:t>
            </a:r>
            <a:r>
              <a:rPr lang="en-US" smtClean="0"/>
              <a:t>(3D Programming with Direct3D – 4tc)</a:t>
            </a:r>
          </a:p>
          <a:p>
            <a:pPr lvl="1" algn="just"/>
            <a:r>
              <a:rPr lang="en-US" smtClean="0"/>
              <a:t>Môn học trình bày các kiến thức nền tảng về lập trình ứng dụng đồ họa 3 chiều và hướng dẫn sử dụng bộ thư viện đồ họa tiêu chuẩn của Microsoft là DirectX để xây dựng ứng dụng. Chương trình tổng quan bao gồm 4 chương trong đó: chương 1 trình bày về cơ sở toán học ứng dụng trong đồ họa 3 chiều và quy trình dựng hình 3 chiều, chương 2 và 3 sẽ trình bày về Direct3D bao gồm các vấn đề đi từ cơ bản đến nâng cao, chương 4 sẽ hướng dẫn sinh viên ứng dụng các kiến thức đã học vào xây dựng trò chơi Tetris 3D. Kết thúc khóa học, sinh viên sẽ có khả năng tự thiết kế và lập trình ứng dụng đồ họa 3 chiều đơn giản trên môi trường Windows.</a:t>
            </a:r>
          </a:p>
          <a:p>
            <a:pPr algn="just"/>
            <a:r>
              <a:rPr lang="en-US" b="1" smtClean="0"/>
              <a:t>Thiết kế Game </a:t>
            </a:r>
            <a:r>
              <a:rPr lang="en-US" smtClean="0"/>
              <a:t>(Introduction to Game Design – 4tc)</a:t>
            </a:r>
          </a:p>
          <a:p>
            <a:pPr lvl="1" algn="just"/>
            <a:r>
              <a:rPr lang="it-IT" smtClean="0"/>
              <a:t>Môn học giới thiệu cho Sinh viên những kiến thức, kỹ năng cơ bản nhất trong lĩnh vực thiết kế game. Chương 1 cung cấp lý thuyết nền tảng về tâm lý con người, bản chất của game là gì, tại sao game hấp dẫn, diễn biến tâm lý người chơi khi chơi game. Chương 2 cung cấp các gợi mở về kỹ thuật thiết kế game, các bài học lịch sử trong thiết kế game, các tiêu chí thiết kế. Chương 3 tập trung vào thiết kế giao diện game như cách xây dựng menu, bố trí các thành phần giao diện, biểu tượng, thiết kế HUD. Chương 4 bàn về thiết kế cảnh chơi như cách đặt thử thách, xây dựng bối cảnh, tạo hồn cho cảnh chơi...</a:t>
            </a:r>
            <a:endParaRPr lang="en-US" smtClean="0"/>
          </a:p>
          <a:p>
            <a:pPr algn="just"/>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rmAutofit fontScale="62500" lnSpcReduction="20000"/>
          </a:bodyPr>
          <a:lstStyle/>
          <a:p>
            <a:pPr algn="just"/>
            <a:r>
              <a:rPr lang="en-US" smtClean="0"/>
              <a:t> </a:t>
            </a:r>
            <a:r>
              <a:rPr lang="en-US" b="1" smtClean="0"/>
              <a:t>Lập trình Trí Tuệ Nhân Tạo trong Game </a:t>
            </a:r>
            <a:r>
              <a:rPr lang="en-US" smtClean="0"/>
              <a:t>(Artificial Intelligence on Game Programming – 4tc)</a:t>
            </a:r>
          </a:p>
          <a:p>
            <a:pPr lvl="1" algn="just"/>
            <a:r>
              <a:rPr lang="en-US" smtClean="0"/>
              <a:t>Việc tạo ra trí tuệ nhân tạo thiết thực là một trong những thử thách lớn nhất trong lập trình game, việc thành công của những game thương mại ngày nay phụ thuộc rất nhiều vào chất lượng của AI. Môn học này trình bày về những kỹ thuật xây dựng những sinh vật nhân tạo có khả năng chuyển vùng đặc biệt, tạo các quyết định chiến thuật dựa trên hành vi đã học được theo các hướng tiếp cận chuyên sâu bắt đầu bằng những thuật toán thường được sử dụng bao gồm thuật toán tìm đường A*, suy luận dựa trên luật hay cây quyết định, hệ thống đối thoại, biểu diễn tri thức. Bên cạnh đó môn học còn giới thiệu về ngôn ngữ lập trình Python, quy trình phát triển toàn diện từ bắt đầu đến kết thúc để hiện thực AI trong game.</a:t>
            </a:r>
          </a:p>
          <a:p>
            <a:pPr algn="just"/>
            <a:r>
              <a:rPr lang="en-US" b="1" smtClean="0"/>
              <a:t>Lập trình Game trong các thiết bị di động </a:t>
            </a:r>
            <a:r>
              <a:rPr lang="en-US" smtClean="0"/>
              <a:t>(Mobile Game Programming – 4tc)</a:t>
            </a:r>
          </a:p>
          <a:p>
            <a:pPr lvl="1" algn="just"/>
            <a:r>
              <a:rPr lang="en-US" smtClean="0"/>
              <a:t>Môn học cung cấp cho sinh viên những kiến thức cần thiết để có thể xây dựng game trên các thiết bị cầm tay như điện thoại di động, PocketPC, … Sau khi hoàn tất môn học, sinh viên sẽ nắm vững những đặc điểm của các thiết bị di động cũng như các giới hạn của loại thiết bị này trong việc thực thi các chương trình Game; sinh viên cũng nắm vững nguyên lý của các bộ công cụ phát triển và phương pháp chuyển đổi một Game từ máy tính sang thiết bị di động.</a:t>
            </a:r>
          </a:p>
          <a:p>
            <a:pPr algn="just"/>
            <a:r>
              <a:rPr lang="en-US" b="1" smtClean="0"/>
              <a:t>Thiết kế 3D Game Engine </a:t>
            </a:r>
            <a:r>
              <a:rPr lang="en-US" smtClean="0"/>
              <a:t>(3D Game Engine Design – 4tc)</a:t>
            </a:r>
          </a:p>
          <a:p>
            <a:pPr lvl="1" algn="just"/>
            <a:r>
              <a:rPr lang="it-IT" smtClean="0"/>
              <a:t>Học phần này trình bày kiến trúc của 3D Game Engine, ca</a:t>
            </a:r>
            <a:r>
              <a:rPr lang="vi-VN" smtClean="0"/>
              <a:t>́c thuật toán cho đồ họa </a:t>
            </a:r>
            <a:r>
              <a:rPr lang="it-IT" smtClean="0"/>
              <a:t>3D. T</a:t>
            </a:r>
            <a:r>
              <a:rPr lang="vi-VN" smtClean="0"/>
              <a:t>ừ đó </a:t>
            </a:r>
            <a:r>
              <a:rPr lang="it-IT" smtClean="0"/>
              <a:t>sinh viên có thể </a:t>
            </a:r>
            <a:r>
              <a:rPr lang="vi-VN" smtClean="0"/>
              <a:t>tự thiết kế và xây dựng một 3D Engine phục vụ cho các game 3D tương đối phức tạp.</a:t>
            </a:r>
            <a:r>
              <a:rPr lang="it-IT" smtClean="0"/>
              <a:t> Học phần là sự kết hợp giữa các bài giảng, thuyết trình, bài tập nhỏ, tự nghiên cứu tài liệu và báo cáo đồ án kết thúc môn học. Học phần được chia làm 3 phần: phần 1 giới thiệu về kiến trúc của 3D Game Engine, phần 2 là giới thiệu về ca</a:t>
            </a:r>
            <a:r>
              <a:rPr lang="vi-VN" smtClean="0"/>
              <a:t>́c thuật toán cho đồ họa </a:t>
            </a:r>
            <a:r>
              <a:rPr lang="it-IT" smtClean="0"/>
              <a:t>3D</a:t>
            </a:r>
            <a:r>
              <a:rPr lang="vi-VN" smtClean="0"/>
              <a:t>, </a:t>
            </a:r>
            <a:r>
              <a:rPr lang="it-IT" smtClean="0"/>
              <a:t>phần 3 là</a:t>
            </a:r>
            <a:r>
              <a:rPr lang="vi-VN" smtClean="0"/>
              <a:t>cách thức thiết kế và xây dựng một </a:t>
            </a:r>
            <a:r>
              <a:rPr lang="it-IT" smtClean="0"/>
              <a:t>3D Game Engine</a:t>
            </a:r>
            <a:r>
              <a:rPr lang="en-US" smtClean="0"/>
              <a:t>.</a:t>
            </a:r>
          </a:p>
        </p:txBody>
      </p:sp>
      <p:sp>
        <p:nvSpPr>
          <p:cNvPr id="4" name="Slide Number Placeholder 3"/>
          <p:cNvSpPr>
            <a:spLocks noGrp="1"/>
          </p:cNvSpPr>
          <p:nvPr>
            <p:ph type="sldNum" sz="quarter" idx="12"/>
          </p:nvPr>
        </p:nvSpPr>
        <p:spPr/>
        <p:txBody>
          <a:bodyPr/>
          <a:lstStyle/>
          <a:p>
            <a:fld id="{5607738F-28BE-4D9C-9916-7095507F5307}"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rmAutofit fontScale="70000" lnSpcReduction="20000"/>
          </a:bodyPr>
          <a:lstStyle/>
          <a:p>
            <a:pPr algn="just"/>
            <a:r>
              <a:rPr lang="en-US" b="1" smtClean="0"/>
              <a:t>Serminar các vấn đề hiện đại của CNPM </a:t>
            </a:r>
            <a:r>
              <a:rPr lang="en-US" smtClean="0"/>
              <a:t>(Seminars about Modern Subjects of Software Engineering – 4tc)</a:t>
            </a:r>
          </a:p>
          <a:p>
            <a:pPr lvl="1" algn="just"/>
            <a:r>
              <a:rPr lang="it-IT" smtClean="0"/>
              <a:t>Môn học trình bày các vấn đề hiện đề hiện đại của ngành công nghệ phần mềm hiện nay.</a:t>
            </a:r>
            <a:endParaRPr lang="en-US" smtClean="0"/>
          </a:p>
          <a:p>
            <a:pPr algn="just"/>
            <a:r>
              <a:rPr lang="en-US" b="1" smtClean="0"/>
              <a:t>Mẫu thiết kế </a:t>
            </a:r>
            <a:r>
              <a:rPr lang="en-US" smtClean="0"/>
              <a:t>(Design Pattern – 3tc)</a:t>
            </a:r>
          </a:p>
          <a:p>
            <a:pPr lvl="1" algn="just"/>
            <a:r>
              <a:rPr lang="it-IT" smtClean="0"/>
              <a:t>Môn học trình bày các mẫu thiết kế hiện đang được sử dụng trong phát triển hệ thống phần mềm, đưa ra các kiến trúc để có thể sử dụng linh hoạt các mẫu thiệt kế vào việc phát triển phân mềm với các giải pháp khác nhau.</a:t>
            </a:r>
            <a:endParaRPr lang="en-US" smtClean="0"/>
          </a:p>
          <a:p>
            <a:pPr algn="just"/>
            <a:r>
              <a:rPr lang="en-US" b="1" smtClean="0"/>
              <a:t>Chuyên đề Mobile Pervasive Computing </a:t>
            </a:r>
            <a:r>
              <a:rPr lang="en-US" smtClean="0"/>
              <a:t>(Mobile Pervasive Computing – 3tc)</a:t>
            </a:r>
          </a:p>
          <a:p>
            <a:pPr lvl="1" algn="just"/>
            <a:r>
              <a:rPr lang="en-US" smtClean="0"/>
              <a:t>Môn học nhằm cung cấp một nền tảng các khái niệm cơ bản trong lĩnh vực tính toán di động. Giới thiệu các công nghệ, ứng dụng mới và quy trình xây dựng ứng dụng trên thiết bị di động.</a:t>
            </a:r>
          </a:p>
          <a:p>
            <a:pPr algn="just"/>
            <a:r>
              <a:rPr lang="en-US" b="1" smtClean="0"/>
              <a:t>Nguyên lý thiết kế thế giới ảo </a:t>
            </a:r>
            <a:r>
              <a:rPr lang="en-US" smtClean="0"/>
              <a:t>(Design Virtual Worlds – 4tc)</a:t>
            </a:r>
          </a:p>
          <a:p>
            <a:pPr lvl="1" algn="just"/>
            <a:r>
              <a:rPr lang="it-IT" smtClean="0"/>
              <a:t>Môn học này trình bày cho sinh viên các kiến thức và nguyên lý để từ đó thiết kế thế giới ảo trong công nghệ thông tin</a:t>
            </a:r>
            <a:r>
              <a:rPr lang="en-US" smtClean="0"/>
              <a:t>.</a:t>
            </a:r>
          </a:p>
          <a:p>
            <a:pPr algn="just"/>
            <a:r>
              <a:rPr lang="en-US" b="1" smtClean="0"/>
              <a:t>Điện toán đám mây</a:t>
            </a:r>
            <a:r>
              <a:rPr lang="en-US" smtClean="0"/>
              <a:t> (Cloud Computing – 2tc)</a:t>
            </a:r>
          </a:p>
          <a:p>
            <a:pPr lvl="1" algn="just"/>
            <a:r>
              <a:rPr lang="it-IT" smtClean="0"/>
              <a:t>Môn học này trình bày các kiến thức về điện toán đám mây, kiến trúc dịch vụ của hệ thống. Từ đó sinh viên có thể vận dụng phát triển các ứng dụng trên công nghệ này qua các công cụ lập trình.</a:t>
            </a:r>
            <a:endParaRPr lang="en-US" smtClean="0"/>
          </a:p>
          <a:p>
            <a:pPr lvl="1" algn="just"/>
            <a:endParaRPr lang="en-US" smtClean="0"/>
          </a:p>
          <a:p>
            <a:pPr algn="just"/>
            <a:endParaRPr lang="en-US"/>
          </a:p>
        </p:txBody>
      </p:sp>
      <p:sp>
        <p:nvSpPr>
          <p:cNvPr id="4" name="Slide Number Placeholder 3"/>
          <p:cNvSpPr>
            <a:spLocks noGrp="1"/>
          </p:cNvSpPr>
          <p:nvPr>
            <p:ph type="sldNum" sz="quarter" idx="12"/>
          </p:nvPr>
        </p:nvSpPr>
        <p:spPr/>
        <p:txBody>
          <a:bodyPr/>
          <a:lstStyle/>
          <a:p>
            <a:fld id="{5607738F-28BE-4D9C-9916-7095507F5307}"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Content Placeholder 2"/>
          <p:cNvSpPr>
            <a:spLocks noGrp="1"/>
          </p:cNvSpPr>
          <p:nvPr>
            <p:ph sz="quarter" idx="1"/>
          </p:nvPr>
        </p:nvSpPr>
        <p:spPr/>
        <p:txBody>
          <a:bodyPr>
            <a:normAutofit fontScale="70000" lnSpcReduction="20000"/>
          </a:bodyPr>
          <a:lstStyle/>
          <a:p>
            <a:pPr algn="just"/>
            <a:r>
              <a:rPr lang="en-US" b="1" smtClean="0"/>
              <a:t>Chuyên đề E-Government </a:t>
            </a:r>
            <a:r>
              <a:rPr lang="en-US" smtClean="0"/>
              <a:t>(E-Government – 2tc)</a:t>
            </a:r>
          </a:p>
          <a:p>
            <a:pPr lvl="1" algn="just"/>
            <a:r>
              <a:rPr lang="it-IT" smtClean="0"/>
              <a:t>Học phần này trình bày về các khái niệm và kiến trúc của Chính phủ điện tử, vai trò và lợi ích của Chính phủ trong việc phát triển kinh tế xã hội. Môn học cung cấp kiến thức về quá trình xây dựng Chính phủ điện tử ở Việt Nam và một số nước trên thế giới cũng như vai trò cốt yếu của công nghệ thông tin nói chung và công nghệ phần mềm nói riêng trong việc xây dựng Chính phủ điện tử.</a:t>
            </a:r>
            <a:endParaRPr lang="en-US" smtClean="0"/>
          </a:p>
          <a:p>
            <a:pPr algn="just"/>
            <a:r>
              <a:rPr lang="en-US" b="1" smtClean="0"/>
              <a:t>Thực tập cuối khóa </a:t>
            </a:r>
            <a:r>
              <a:rPr lang="en-US" smtClean="0"/>
              <a:t>(Internship – 3tc)</a:t>
            </a:r>
          </a:p>
          <a:p>
            <a:pPr lvl="1" algn="just"/>
            <a:r>
              <a:rPr lang="en-US" smtClean="0"/>
              <a:t>Trong chương trình thực tập cuối khóa sinh viên phải đến thực tập tại các công ty phần mềm, các công ty về CNTT, cơ quan quản lý nhà nước về CNTT, trường học…để làm quen với môi trường thực tế của nghề nghiệp; nắm bắt các công việc; học hỏi kinh nghiệm trong quá trình tác nghiệp tại các đơn vị thực tập, xử lý các tình huống phát sinh liên quan đến lĩnh vực chuyên môn mà sinh viên đã lựa chọn.</a:t>
            </a:r>
          </a:p>
          <a:p>
            <a:pPr algn="just"/>
            <a:r>
              <a:rPr lang="en-US" b="1" smtClean="0"/>
              <a:t>Khóa luận tốt nghiệp hoặc thi 3 môn chuyên đề tốt nghiệp </a:t>
            </a:r>
            <a:r>
              <a:rPr lang="en-US" smtClean="0"/>
              <a:t>(Thesis or Graduation Examination – 10tc)</a:t>
            </a:r>
          </a:p>
          <a:p>
            <a:pPr lvl="1" algn="just"/>
            <a:r>
              <a:rPr lang="en-US" smtClean="0"/>
              <a:t>Để tốt nghiệp, sinh viên cần phải hoặc hoàn thành Khóa luận tốt nghiệp hoặc thi 3 môn chuyên đề tốt nghiệp. Với khóa luận tốt nghiệp, sinh viên phải làm một khóa luận phần mềm trong các chuyên ngành là kỹ thuật phần mềm, lập trình nhúng hoặc lập trình game dưới sự hướng dẫn của giảng viên hướng dẫn và phải bảo vệ thành công khóa luận của mình trước hội đồng. Với 3 môn chuyên đề, sinh viên phải học và phải thi 3 môn chuyên đề do khoa đưa ra.</a:t>
            </a:r>
          </a:p>
          <a:p>
            <a:pPr lvl="1" algn="just"/>
            <a:endParaRPr lang="en-US" smtClean="0"/>
          </a:p>
          <a:p>
            <a:pPr algn="just"/>
            <a:endParaRPr lang="en-US" smtClean="0"/>
          </a:p>
          <a:p>
            <a:pPr algn="just"/>
            <a:endParaRPr lang="en-US" smtClean="0"/>
          </a:p>
        </p:txBody>
      </p:sp>
      <p:sp>
        <p:nvSpPr>
          <p:cNvPr id="4" name="Slide Number Placeholder 3"/>
          <p:cNvSpPr>
            <a:spLocks noGrp="1"/>
          </p:cNvSpPr>
          <p:nvPr>
            <p:ph type="sldNum" sz="quarter" idx="12"/>
          </p:nvPr>
        </p:nvSpPr>
        <p:spPr/>
        <p:txBody>
          <a:bodyPr/>
          <a:lstStyle/>
          <a:p>
            <a:fld id="{5607738F-28BE-4D9C-9916-7095507F5307}" type="slidenum">
              <a:rPr lang="en-US" smtClean="0"/>
              <a:pPr/>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Kỹ thuật phần mềm (tt)</a:t>
            </a:r>
            <a:endParaRPr lang="en-US"/>
          </a:p>
        </p:txBody>
      </p:sp>
      <p:sp>
        <p:nvSpPr>
          <p:cNvPr id="3" name="Slide Number Placeholder 2"/>
          <p:cNvSpPr>
            <a:spLocks noGrp="1"/>
          </p:cNvSpPr>
          <p:nvPr>
            <p:ph type="sldNum" sz="quarter" idx="12"/>
          </p:nvPr>
        </p:nvSpPr>
        <p:spPr/>
        <p:txBody>
          <a:bodyPr/>
          <a:lstStyle/>
          <a:p>
            <a:fld id="{5607738F-28BE-4D9C-9916-7095507F5307}" type="slidenum">
              <a:rPr lang="en-US" smtClean="0"/>
              <a:pPr/>
              <a:t>5</a:t>
            </a:fld>
            <a:endParaRPr lang="en-US"/>
          </a:p>
        </p:txBody>
      </p:sp>
      <p:sp>
        <p:nvSpPr>
          <p:cNvPr id="4" name="Content Placeholder 3"/>
          <p:cNvSpPr>
            <a:spLocks noGrp="1"/>
          </p:cNvSpPr>
          <p:nvPr>
            <p:ph sz="quarter" idx="1"/>
          </p:nvPr>
        </p:nvSpPr>
        <p:spPr>
          <a:xfrm>
            <a:off x="152400" y="1143000"/>
            <a:ext cx="8763000" cy="5181600"/>
          </a:xfrm>
        </p:spPr>
        <p:txBody>
          <a:bodyPr>
            <a:noAutofit/>
          </a:bodyPr>
          <a:lstStyle/>
          <a:p>
            <a:pPr algn="just"/>
            <a:r>
              <a:rPr lang="vi-VN" sz="2000" smtClean="0"/>
              <a:t>Đối tượng chính của </a:t>
            </a:r>
            <a:r>
              <a:rPr lang="en-US" sz="2000" smtClean="0"/>
              <a:t>kỹ thuật </a:t>
            </a:r>
            <a:r>
              <a:rPr lang="vi-VN" sz="2000" smtClean="0"/>
              <a:t>phần mềm là sản xuất ra các sản phẩm phần mềm.</a:t>
            </a:r>
          </a:p>
          <a:p>
            <a:pPr algn="just"/>
            <a:r>
              <a:rPr lang="vi-VN" sz="2000" b="1" smtClean="0"/>
              <a:t>Sản phẩm phần mềm</a:t>
            </a:r>
            <a:r>
              <a:rPr lang="vi-VN" sz="2000" smtClean="0"/>
              <a:t> là các phần mềm được phân phối cho khách hàng cùng với các tài liệu mô tả phương thức cài đặt và cách thức sử dụng chúng.</a:t>
            </a:r>
          </a:p>
          <a:p>
            <a:pPr algn="just"/>
            <a:r>
              <a:rPr lang="vi-VN" sz="2000" b="1" smtClean="0"/>
              <a:t>Thuộc tính của sản phẩm phần mềm</a:t>
            </a:r>
          </a:p>
          <a:p>
            <a:pPr lvl="1" algn="just"/>
            <a:r>
              <a:rPr lang="vi-VN" sz="1800" smtClean="0"/>
              <a:t>Các </a:t>
            </a:r>
            <a:r>
              <a:rPr lang="vi-VN" sz="1800" smtClean="0"/>
              <a:t>thuộc tính biến đổi tùy theo phần mềm. Tuy nhiên những thuộc </a:t>
            </a:r>
            <a:r>
              <a:rPr lang="vi-VN" sz="1800" smtClean="0"/>
              <a:t>tính</a:t>
            </a:r>
            <a:r>
              <a:rPr lang="en-US" sz="1800" smtClean="0"/>
              <a:t> q</a:t>
            </a:r>
            <a:r>
              <a:rPr lang="vi-VN" sz="1800" smtClean="0"/>
              <a:t>uan </a:t>
            </a:r>
            <a:r>
              <a:rPr lang="vi-VN" sz="1800" smtClean="0"/>
              <a:t>trọng bao gồm:</a:t>
            </a:r>
          </a:p>
          <a:p>
            <a:pPr lvl="2" algn="just"/>
            <a:r>
              <a:rPr lang="vi-VN" sz="1600" b="1" smtClean="0"/>
              <a:t>Khả năng bảo trì</a:t>
            </a:r>
            <a:r>
              <a:rPr lang="vi-VN" sz="1600" smtClean="0"/>
              <a:t>: Nó có khả năng thực hành những tiến triển để thỏa mãn yêu cầu của khách hàng.</a:t>
            </a:r>
          </a:p>
          <a:p>
            <a:pPr lvl="2" algn="just"/>
            <a:r>
              <a:rPr lang="vi-VN" sz="1600" b="1" smtClean="0"/>
              <a:t>Khả năng tin cậy</a:t>
            </a:r>
            <a:r>
              <a:rPr lang="vi-VN" sz="1600" smtClean="0"/>
              <a:t>: Khả năng tin cậy của phần mềm bao gồm một loạt các đặc tính như là độ tin cậy, an toàn, và bảo mật. Phần mềm tin cậy không thể tạo ra các thiệt hại vật chất hay kinh tế trong trường hợp hư hỏng.</a:t>
            </a:r>
          </a:p>
          <a:p>
            <a:pPr lvl="2" algn="just"/>
            <a:r>
              <a:rPr lang="vi-VN" sz="1600" b="1" smtClean="0"/>
              <a:t>Độ hữu hiệu</a:t>
            </a:r>
            <a:r>
              <a:rPr lang="vi-VN" sz="1600" smtClean="0"/>
              <a:t>: Phần mềm không thể phí phạm các nguồn tài nguyên như là bộ nhớ và các chu kì vi xử lý.</a:t>
            </a:r>
          </a:p>
          <a:p>
            <a:pPr lvl="2" algn="just"/>
            <a:r>
              <a:rPr lang="vi-VN" sz="1600" b="1" smtClean="0"/>
              <a:t>Khả năng sử dụng</a:t>
            </a:r>
            <a:r>
              <a:rPr lang="vi-VN" sz="1600" smtClean="0"/>
              <a:t>: Phần mềm nên có một giao diện tương đối dễ cho người dùng và có đầy đủ các hồ sơ về phần mềm.</a:t>
            </a:r>
          </a:p>
          <a:p>
            <a:pPr algn="just">
              <a:buNone/>
            </a:pPr>
            <a:endParaRPr 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Chương trình đào tạo</a:t>
            </a:r>
            <a:br>
              <a:rPr lang="en-US" smtClean="0"/>
            </a:br>
            <a:r>
              <a:rPr lang="en-US" smtClean="0"/>
              <a:t>Kỹ sư ngành Kỹ thuật phần mềm</a:t>
            </a:r>
            <a:endParaRPr lang="en-US"/>
          </a:p>
        </p:txBody>
      </p:sp>
      <p:sp>
        <p:nvSpPr>
          <p:cNvPr id="3" name="Content Placeholder 2"/>
          <p:cNvSpPr>
            <a:spLocks noGrp="1"/>
          </p:cNvSpPr>
          <p:nvPr>
            <p:ph sz="quarter" idx="1"/>
          </p:nvPr>
        </p:nvSpPr>
        <p:spPr>
          <a:xfrm>
            <a:off x="457200" y="1219200"/>
            <a:ext cx="8153400" cy="4937760"/>
          </a:xfrm>
        </p:spPr>
        <p:txBody>
          <a:bodyPr>
            <a:noAutofit/>
          </a:bodyPr>
          <a:lstStyle/>
          <a:p>
            <a:pPr algn="just"/>
            <a:r>
              <a:rPr lang="vi-VN" sz="2300" smtClean="0"/>
              <a:t>Đào tạo kỹ sư ngành Kỹ thuật phần mềm có phẩm chất chính trị vững vàng; có kỷ luật, đạo đức nghề nghiệp; nắm vững kiến thức cơ bản và chuyên môn; có khả năng tổ chức thực hiện nhiệm vụ trong phạm vi quyền hạn của một chuyên viên trong lĩnh vực kỹ thuật phần mềm.</a:t>
            </a:r>
          </a:p>
          <a:p>
            <a:pPr algn="just"/>
            <a:r>
              <a:rPr lang="en-US" sz="2300" smtClean="0"/>
              <a:t>T</a:t>
            </a:r>
            <a:r>
              <a:rPr lang="vi-VN" sz="2300" smtClean="0"/>
              <a:t>rang bị cho sinh viên kiến thức tổng quát về quy trình xây dựng, quản lý và bảo trì hệ thống phần mềm; có khả năng phân tích, thiết kế và quản lý các dự án phần mềm; cung cấp phương pháp luận và công nghệ mới để sinh viên có thể nắm bắt và làm chủ các tiến bộ khoa học. Sinh viên được cung cấp kiến thức cơ bản về tổ chức và quản lý công nghệ phần mềm để có khả năng xây dựng mô hình và áp dụng các nguyên tắc của công nghệ phần mềm vào thực tế.</a:t>
            </a:r>
            <a:endParaRPr lang="en-US" sz="2300"/>
          </a:p>
        </p:txBody>
      </p:sp>
      <p:sp>
        <p:nvSpPr>
          <p:cNvPr id="4" name="Slide Number Placeholder 3"/>
          <p:cNvSpPr>
            <a:spLocks noGrp="1"/>
          </p:cNvSpPr>
          <p:nvPr>
            <p:ph type="sldNum" sz="quarter" idx="12"/>
          </p:nvPr>
        </p:nvSpPr>
        <p:spPr/>
        <p:txBody>
          <a:bodyPr/>
          <a:lstStyle/>
          <a:p>
            <a:fld id="{5607738F-28BE-4D9C-9916-7095507F530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đào tạo</a:t>
            </a:r>
            <a:endParaRPr lang="en-US"/>
          </a:p>
        </p:txBody>
      </p:sp>
      <p:sp>
        <p:nvSpPr>
          <p:cNvPr id="3" name="Content Placeholder 2"/>
          <p:cNvSpPr>
            <a:spLocks noGrp="1"/>
          </p:cNvSpPr>
          <p:nvPr>
            <p:ph sz="quarter" idx="1"/>
          </p:nvPr>
        </p:nvSpPr>
        <p:spPr/>
        <p:txBody>
          <a:bodyPr>
            <a:noAutofit/>
          </a:bodyPr>
          <a:lstStyle/>
          <a:p>
            <a:pPr algn="just"/>
            <a:r>
              <a:rPr lang="en-US" sz="2300" smtClean="0"/>
              <a:t>Chương trình đào tạo hướng đến đào tạo nguồn nhân lực công nghệ thông tin chất lượng cao đạt trình độ khu vực và quốc tế, đáp ứng nhu cầu xây dựng nguồn nhân lực ngành công nghiệp công nghệ thông tin trong cả nước. Sinh viên tốt nghiệp ngành Kỹ thuật phần mềm có thể làm việc ở các phạm vi và lĩnh vực khác nhau như: </a:t>
            </a:r>
          </a:p>
          <a:p>
            <a:pPr lvl="1" algn="just"/>
            <a:r>
              <a:rPr lang="en-US" sz="2000" smtClean="0"/>
              <a:t>Chuyên viên phân tích, thiết kế, cài đặt, quản trị, bảo trì các phần mềm máy tính đáp ứng các ứng dụng khác nhau trong các cơ quan, công ty, trường học...</a:t>
            </a:r>
          </a:p>
          <a:p>
            <a:pPr lvl="1" algn="just"/>
            <a:r>
              <a:rPr lang="en-US" sz="2000" smtClean="0"/>
              <a:t>Học tiếp các bậc học cao hơn của ngành Kỹ thuật phần mềm hoặc các ngành liên quan như Khoa học máy tính, Công nghệ thông tin, Hệ thống thông tin tại các cơ sở đào tạo trong và ngoài nước.</a:t>
            </a:r>
          </a:p>
        </p:txBody>
      </p:sp>
      <p:sp>
        <p:nvSpPr>
          <p:cNvPr id="4" name="Slide Number Placeholder 3"/>
          <p:cNvSpPr>
            <a:spLocks noGrp="1"/>
          </p:cNvSpPr>
          <p:nvPr>
            <p:ph type="sldNum" sz="quarter" idx="12"/>
          </p:nvPr>
        </p:nvSpPr>
        <p:spPr/>
        <p:txBody>
          <a:bodyPr/>
          <a:lstStyle/>
          <a:p>
            <a:fld id="{5607738F-28BE-4D9C-9916-7095507F530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đào tạo</a:t>
            </a:r>
            <a:endParaRPr lang="en-US"/>
          </a:p>
        </p:txBody>
      </p:sp>
      <p:sp>
        <p:nvSpPr>
          <p:cNvPr id="3" name="Content Placeholder 2"/>
          <p:cNvSpPr>
            <a:spLocks noGrp="1"/>
          </p:cNvSpPr>
          <p:nvPr>
            <p:ph sz="quarter" idx="1"/>
          </p:nvPr>
        </p:nvSpPr>
        <p:spPr/>
        <p:txBody>
          <a:bodyPr>
            <a:noAutofit/>
          </a:bodyPr>
          <a:lstStyle/>
          <a:p>
            <a:pPr lvl="1" algn="just"/>
            <a:r>
              <a:rPr lang="en-US" sz="2000" smtClean="0"/>
              <a:t>Cán bộ nghiên cứu và ứng dụng Công nghệ thông tin ở các viện, trung tâm nghiên cứu và các trường đại học, cao đẳng. Giảng dạy các môn liên quan đến công nghệ thông tin tại các trường đại học, cao đẳng, trung học chuyên nghiệp, dạy nghề và các trường phổ thông.</a:t>
            </a:r>
          </a:p>
          <a:p>
            <a:pPr lvl="1" algn="just"/>
            <a:r>
              <a:rPr lang="en-US" sz="2000" smtClean="0"/>
              <a:t>Nghiên cứu khoa học thuộc các lĩnh vực về công nghệ phần mềm, công nghệ mạng và các hệ thống nhúng ở các viện nghiên cứu, các trung tâm và cơ quan nghiên cứu của các Bộ, Ngành, các trường Đại học và Cao đẳng.</a:t>
            </a:r>
          </a:p>
          <a:p>
            <a:pPr lvl="1" algn="just"/>
            <a:r>
              <a:rPr lang="en-US" sz="2000" smtClean="0"/>
              <a:t>Làm việc ở bộ phận công nghệ thông tin hoặc cần ứng dụng công nghệ thông tin của tất cả các đơn vị có nhu cầu (hành chính sự nghiệp, ngân hàng, viễn thông, hàng không, xây dựng…).</a:t>
            </a:r>
          </a:p>
          <a:p>
            <a:pPr lvl="1" algn="just"/>
            <a:r>
              <a:rPr lang="en-US" sz="2000" smtClean="0"/>
              <a:t>Làm việc trong các công ty sản xuất, gia công phần mềm trong nước cũng như nước ngoài. Làm việc tại các công ty tư vấn về đề xuất giải pháp, xây dựng và bảo trì các hệ thống thông tin.</a:t>
            </a:r>
            <a:endParaRPr lang="en-US" sz="2000"/>
          </a:p>
        </p:txBody>
      </p:sp>
      <p:sp>
        <p:nvSpPr>
          <p:cNvPr id="4" name="Slide Number Placeholder 3"/>
          <p:cNvSpPr>
            <a:spLocks noGrp="1"/>
          </p:cNvSpPr>
          <p:nvPr>
            <p:ph type="sldNum" sz="quarter" idx="12"/>
          </p:nvPr>
        </p:nvSpPr>
        <p:spPr/>
        <p:txBody>
          <a:bodyPr/>
          <a:lstStyle/>
          <a:p>
            <a:fld id="{5607738F-28BE-4D9C-9916-7095507F530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Chuẩn đầu ra</a:t>
            </a:r>
            <a:endParaRPr lang="en-US"/>
          </a:p>
        </p:txBody>
      </p:sp>
      <p:sp>
        <p:nvSpPr>
          <p:cNvPr id="3" name="Content Placeholder 2"/>
          <p:cNvSpPr>
            <a:spLocks noGrp="1"/>
          </p:cNvSpPr>
          <p:nvPr>
            <p:ph sz="quarter" idx="1"/>
          </p:nvPr>
        </p:nvSpPr>
        <p:spPr/>
        <p:txBody>
          <a:bodyPr>
            <a:noAutofit/>
          </a:bodyPr>
          <a:lstStyle/>
          <a:p>
            <a:pPr algn="just"/>
            <a:r>
              <a:rPr lang="en-US" sz="2300" b="1" smtClean="0"/>
              <a:t>Kiến thức</a:t>
            </a:r>
          </a:p>
          <a:p>
            <a:pPr lvl="1" algn="just"/>
            <a:r>
              <a:rPr lang="en-US" sz="2000" smtClean="0"/>
              <a:t>Kiến thức chuyên ngành công nghệ phần mềm và ứng dụng giải quyết các vấn đề để xây dựng và phát triển phần mềm.</a:t>
            </a:r>
          </a:p>
          <a:p>
            <a:pPr lvl="1" algn="just"/>
            <a:r>
              <a:rPr lang="en-US" sz="2000" smtClean="0"/>
              <a:t>Kiến thức về hệ thống hóa và đánh giá thực trạng công nghệ thông tin, xác định, giải quyết nhu cầu người dùng.</a:t>
            </a:r>
          </a:p>
          <a:p>
            <a:pPr lvl="1" algn="just"/>
            <a:r>
              <a:rPr lang="en-US" sz="2000" smtClean="0"/>
              <a:t>Kiến thức về hệ thống các lý thuyết chuyên ngành công nghệ phần mềm.</a:t>
            </a:r>
          </a:p>
          <a:p>
            <a:pPr lvl="1" algn="just"/>
            <a:r>
              <a:rPr lang="en-US" sz="2000" smtClean="0"/>
              <a:t>Kiến thức về triển khai các mô hình và quy trình phát triển phần mềm.</a:t>
            </a:r>
          </a:p>
          <a:p>
            <a:pPr algn="just"/>
            <a:endParaRPr lang="en-US" sz="2300"/>
          </a:p>
        </p:txBody>
      </p:sp>
      <p:sp>
        <p:nvSpPr>
          <p:cNvPr id="4" name="Slide Number Placeholder 3"/>
          <p:cNvSpPr>
            <a:spLocks noGrp="1"/>
          </p:cNvSpPr>
          <p:nvPr>
            <p:ph type="sldNum" sz="quarter" idx="12"/>
          </p:nvPr>
        </p:nvSpPr>
        <p:spPr/>
        <p:txBody>
          <a:bodyPr/>
          <a:lstStyle/>
          <a:p>
            <a:fld id="{5607738F-28BE-4D9C-9916-7095507F5307}"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582</TotalTime>
  <Words>7595</Words>
  <Application>Microsoft Office PowerPoint</Application>
  <PresentationFormat>On-screen Show (4:3)</PresentationFormat>
  <Paragraphs>856</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Origin</vt:lpstr>
      <vt:lpstr>GiỚI THIỆU NGÀNH</vt:lpstr>
      <vt:lpstr>Nội dung</vt:lpstr>
      <vt:lpstr>Kỹ thuật phần mềm</vt:lpstr>
      <vt:lpstr>Kỹ thuật phần mềm (tt)</vt:lpstr>
      <vt:lpstr>Kỹ thuật phần mềm (tt)</vt:lpstr>
      <vt:lpstr>Chương trình đào tạo Kỹ sư ngành Kỹ thuật phần mềm</vt:lpstr>
      <vt:lpstr>Mục tiêu đào tạo</vt:lpstr>
      <vt:lpstr>Mục tiêu đào tạo</vt:lpstr>
      <vt:lpstr>Chuẩn đầu ra</vt:lpstr>
      <vt:lpstr>Chuẩn đầu ra</vt:lpstr>
      <vt:lpstr>Sơ đồ thứ tự môn học</vt:lpstr>
      <vt:lpstr>Các môn học cơ sở ngành KTPM</vt:lpstr>
      <vt:lpstr>Môn học chuyên ngành  Kỹ thuật phần mềm</vt:lpstr>
      <vt:lpstr>Môn học chuyên ngành  Môi trường ảo và Phát triển Game</vt:lpstr>
      <vt:lpstr>Môn học tự chọn tự do</vt:lpstr>
      <vt:lpstr>Môn học tự chọn tự do (tt)</vt:lpstr>
      <vt:lpstr>Thực tập – Khóa luận – Chuyên đề tốt nghiệp</vt:lpstr>
      <vt:lpstr>Slide 18</vt:lpstr>
      <vt:lpstr>Kế hoạch giảng dạy mẫu</vt:lpstr>
      <vt:lpstr>Kế hoạch giảng dạy mẫu (tt)</vt:lpstr>
      <vt:lpstr>Kế hoạch giảng dạy mẫu (tt)</vt:lpstr>
      <vt:lpstr>Kế hoạch giảng dạy mẫu (tt)</vt:lpstr>
      <vt:lpstr>Kế hoạch giảng dạy mẫu (tt)</vt:lpstr>
      <vt:lpstr>Kế hoạch giảng dạy mẫu (tt)</vt:lpstr>
      <vt:lpstr>Cơ hội nghề nghiệp</vt:lpstr>
      <vt:lpstr>Cơ hội nghề nghiệp</vt:lpstr>
      <vt:lpstr>Chương trình chất lượng cao ngành KTPM</vt:lpstr>
      <vt:lpstr>Đặc thù chương trình</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PHẦN MỀM</dc:title>
  <dc:creator>Nguyet Minh</dc:creator>
  <cp:lastModifiedBy>Nguyet Minh</cp:lastModifiedBy>
  <cp:revision>114</cp:revision>
  <dcterms:created xsi:type="dcterms:W3CDTF">2014-01-22T18:21:31Z</dcterms:created>
  <dcterms:modified xsi:type="dcterms:W3CDTF">2014-02-12T03:07:49Z</dcterms:modified>
</cp:coreProperties>
</file>