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48"/>
  </p:notesMasterIdLst>
  <p:handoutMasterIdLst>
    <p:handoutMasterId r:id="rId49"/>
  </p:handoutMasterIdLst>
  <p:sldIdLst>
    <p:sldId id="390" r:id="rId3"/>
    <p:sldId id="353" r:id="rId4"/>
    <p:sldId id="444" r:id="rId5"/>
    <p:sldId id="392" r:id="rId6"/>
    <p:sldId id="393" r:id="rId7"/>
    <p:sldId id="425" r:id="rId8"/>
    <p:sldId id="413" r:id="rId9"/>
    <p:sldId id="426" r:id="rId10"/>
    <p:sldId id="424" r:id="rId11"/>
    <p:sldId id="445" r:id="rId12"/>
    <p:sldId id="446" r:id="rId13"/>
    <p:sldId id="406" r:id="rId14"/>
    <p:sldId id="416" r:id="rId15"/>
    <p:sldId id="447" r:id="rId16"/>
    <p:sldId id="415" r:id="rId17"/>
    <p:sldId id="398" r:id="rId18"/>
    <p:sldId id="427" r:id="rId19"/>
    <p:sldId id="428" r:id="rId20"/>
    <p:sldId id="429" r:id="rId21"/>
    <p:sldId id="411" r:id="rId22"/>
    <p:sldId id="430" r:id="rId23"/>
    <p:sldId id="431" r:id="rId24"/>
    <p:sldId id="432" r:id="rId25"/>
    <p:sldId id="433" r:id="rId26"/>
    <p:sldId id="434" r:id="rId27"/>
    <p:sldId id="448" r:id="rId28"/>
    <p:sldId id="409" r:id="rId29"/>
    <p:sldId id="395" r:id="rId30"/>
    <p:sldId id="396" r:id="rId31"/>
    <p:sldId id="414" r:id="rId32"/>
    <p:sldId id="407" r:id="rId33"/>
    <p:sldId id="408" r:id="rId34"/>
    <p:sldId id="417" r:id="rId35"/>
    <p:sldId id="449" r:id="rId36"/>
    <p:sldId id="418" r:id="rId37"/>
    <p:sldId id="450" r:id="rId38"/>
    <p:sldId id="435" r:id="rId39"/>
    <p:sldId id="436" r:id="rId40"/>
    <p:sldId id="437" r:id="rId41"/>
    <p:sldId id="438" r:id="rId42"/>
    <p:sldId id="439" r:id="rId43"/>
    <p:sldId id="440" r:id="rId44"/>
    <p:sldId id="441" r:id="rId45"/>
    <p:sldId id="442" r:id="rId46"/>
    <p:sldId id="443" r:id="rId4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7FA8"/>
    <a:srgbClr val="0C5C92"/>
    <a:srgbClr val="67859A"/>
    <a:srgbClr val="EFF0E7"/>
    <a:srgbClr val="C0C0C0"/>
    <a:srgbClr val="CCFFFF"/>
    <a:srgbClr val="F60000"/>
    <a:srgbClr val="971507"/>
    <a:srgbClr val="F8E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3716"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975E-1A36-46E9-8098-D4AAD84811C2}" type="doc">
      <dgm:prSet loTypeId="urn:microsoft.com/office/officeart/2005/8/layout/cycle6" loCatId="relationship" qsTypeId="urn:microsoft.com/office/officeart/2005/8/quickstyle/simple1" qsCatId="simple" csTypeId="urn:microsoft.com/office/officeart/2005/8/colors/accent2_2" csCatId="accent2" phldr="1"/>
      <dgm:spPr/>
      <dgm:t>
        <a:bodyPr/>
        <a:lstStyle/>
        <a:p>
          <a:endParaRPr lang="en-US"/>
        </a:p>
      </dgm:t>
    </dgm:pt>
    <dgm:pt modelId="{EE2B6E6E-8068-47D1-857B-74005A4067C5}">
      <dgm:prSet phldrT="[Text]"/>
      <dgm:spPr>
        <a:solidFill>
          <a:srgbClr val="427FA8"/>
        </a:solidFill>
      </dgm:spPr>
      <dgm:t>
        <a:bodyPr/>
        <a:lstStyle/>
        <a:p>
          <a:r>
            <a:rPr lang="en-US" b="1" smtClean="0">
              <a:solidFill>
                <a:srgbClr val="FFFFFF"/>
              </a:solidFill>
            </a:rPr>
            <a:t>Hardware</a:t>
          </a:r>
          <a:endParaRPr lang="en-US" b="1">
            <a:solidFill>
              <a:srgbClr val="FFFFFF"/>
            </a:solidFill>
          </a:endParaRPr>
        </a:p>
      </dgm:t>
    </dgm:pt>
    <dgm:pt modelId="{BBCE7EF8-ED70-4AF1-84B8-F3A3E75D08E4}" type="parTrans" cxnId="{668D5B9D-52D8-4BD1-BE19-40941FB3F2D1}">
      <dgm:prSet/>
      <dgm:spPr/>
      <dgm:t>
        <a:bodyPr/>
        <a:lstStyle/>
        <a:p>
          <a:endParaRPr lang="en-US" b="1">
            <a:solidFill>
              <a:srgbClr val="FFFFFF"/>
            </a:solidFill>
          </a:endParaRPr>
        </a:p>
      </dgm:t>
    </dgm:pt>
    <dgm:pt modelId="{D4A64BF6-FF44-4669-8EFC-65AA2B291271}" type="sibTrans" cxnId="{668D5B9D-52D8-4BD1-BE19-40941FB3F2D1}">
      <dgm:prSet>
        <dgm:style>
          <a:lnRef idx="2">
            <a:schemeClr val="accent2"/>
          </a:lnRef>
          <a:fillRef idx="0">
            <a:schemeClr val="accent2"/>
          </a:fillRef>
          <a:effectRef idx="1">
            <a:schemeClr val="accent2"/>
          </a:effectRef>
          <a:fontRef idx="minor">
            <a:schemeClr val="tx1"/>
          </a:fontRef>
        </dgm:style>
      </dgm:prSet>
      <dgm:spPr>
        <a:solidFill>
          <a:srgbClr val="427FA8"/>
        </a:solidFill>
        <a:ln w="69850">
          <a:solidFill>
            <a:srgbClr val="427FA8"/>
          </a:solidFill>
        </a:ln>
      </dgm:spPr>
      <dgm:t>
        <a:bodyPr/>
        <a:lstStyle/>
        <a:p>
          <a:endParaRPr lang="en-US" b="1">
            <a:solidFill>
              <a:srgbClr val="FFFFFF"/>
            </a:solidFill>
          </a:endParaRPr>
        </a:p>
      </dgm:t>
    </dgm:pt>
    <dgm:pt modelId="{2D390480-2F50-4437-AF9F-482EB7CF68DF}">
      <dgm:prSet phldrT="[Text]"/>
      <dgm:spPr>
        <a:solidFill>
          <a:srgbClr val="427FA8"/>
        </a:solidFill>
      </dgm:spPr>
      <dgm:t>
        <a:bodyPr/>
        <a:lstStyle/>
        <a:p>
          <a:r>
            <a:rPr lang="en-US" b="1" smtClean="0">
              <a:solidFill>
                <a:srgbClr val="FFFFFF"/>
              </a:solidFill>
            </a:rPr>
            <a:t>Software</a:t>
          </a:r>
          <a:endParaRPr lang="en-US" b="1">
            <a:solidFill>
              <a:srgbClr val="FFFFFF"/>
            </a:solidFill>
          </a:endParaRPr>
        </a:p>
      </dgm:t>
    </dgm:pt>
    <dgm:pt modelId="{0E4919E4-AA42-4265-84A4-E2392679B281}" type="parTrans" cxnId="{1BE0BDF9-E2A9-4D7E-A3D2-951D09D8501E}">
      <dgm:prSet/>
      <dgm:spPr/>
      <dgm:t>
        <a:bodyPr/>
        <a:lstStyle/>
        <a:p>
          <a:endParaRPr lang="en-US" b="1">
            <a:solidFill>
              <a:srgbClr val="FFFFFF"/>
            </a:solidFill>
          </a:endParaRPr>
        </a:p>
      </dgm:t>
    </dgm:pt>
    <dgm:pt modelId="{49C743CF-8663-4147-AB02-348B1EE043F5}" type="sibTrans" cxnId="{1BE0BDF9-E2A9-4D7E-A3D2-951D09D8501E}">
      <dgm:prSet>
        <dgm:style>
          <a:lnRef idx="2">
            <a:schemeClr val="accent2"/>
          </a:lnRef>
          <a:fillRef idx="0">
            <a:schemeClr val="accent2"/>
          </a:fillRef>
          <a:effectRef idx="1">
            <a:schemeClr val="accent2"/>
          </a:effectRef>
          <a:fontRef idx="minor">
            <a:schemeClr val="tx1"/>
          </a:fontRef>
        </dgm:style>
      </dgm:prSet>
      <dgm:spPr>
        <a:ln w="69850">
          <a:solidFill>
            <a:srgbClr val="427FA8"/>
          </a:solidFill>
        </a:ln>
      </dgm:spPr>
      <dgm:t>
        <a:bodyPr/>
        <a:lstStyle/>
        <a:p>
          <a:endParaRPr lang="en-US" b="1">
            <a:solidFill>
              <a:srgbClr val="FFFFFF"/>
            </a:solidFill>
          </a:endParaRPr>
        </a:p>
      </dgm:t>
    </dgm:pt>
    <dgm:pt modelId="{B59F431A-0089-4B84-854F-E870ED9DF6A7}">
      <dgm:prSet phldrT="[Text]"/>
      <dgm:spPr>
        <a:solidFill>
          <a:srgbClr val="427FA8"/>
        </a:solidFill>
      </dgm:spPr>
      <dgm:t>
        <a:bodyPr/>
        <a:lstStyle/>
        <a:p>
          <a:r>
            <a:rPr lang="en-US" b="1" smtClean="0">
              <a:solidFill>
                <a:srgbClr val="FFFFFF"/>
              </a:solidFill>
            </a:rPr>
            <a:t>Database</a:t>
          </a:r>
          <a:endParaRPr lang="en-US" b="1">
            <a:solidFill>
              <a:srgbClr val="FFFFFF"/>
            </a:solidFill>
          </a:endParaRPr>
        </a:p>
      </dgm:t>
    </dgm:pt>
    <dgm:pt modelId="{49A36B54-0F47-4D14-A55E-60D36D9AD735}" type="parTrans" cxnId="{66B0FA04-8A76-49AF-812F-D8A164E33E1A}">
      <dgm:prSet/>
      <dgm:spPr/>
      <dgm:t>
        <a:bodyPr/>
        <a:lstStyle/>
        <a:p>
          <a:endParaRPr lang="en-US" b="1">
            <a:solidFill>
              <a:srgbClr val="FFFFFF"/>
            </a:solidFill>
          </a:endParaRPr>
        </a:p>
      </dgm:t>
    </dgm:pt>
    <dgm:pt modelId="{7BF20613-E8E5-4906-9F48-3BB0FD8B258A}" type="sibTrans" cxnId="{66B0FA04-8A76-49AF-812F-D8A164E33E1A}">
      <dgm:prSet>
        <dgm:style>
          <a:lnRef idx="2">
            <a:schemeClr val="accent2"/>
          </a:lnRef>
          <a:fillRef idx="0">
            <a:schemeClr val="accent2"/>
          </a:fillRef>
          <a:effectRef idx="1">
            <a:schemeClr val="accent2"/>
          </a:effectRef>
          <a:fontRef idx="minor">
            <a:schemeClr val="tx1"/>
          </a:fontRef>
        </dgm:style>
      </dgm:prSet>
      <dgm:spPr>
        <a:ln w="69850">
          <a:solidFill>
            <a:srgbClr val="427FA8"/>
          </a:solidFill>
        </a:ln>
      </dgm:spPr>
      <dgm:t>
        <a:bodyPr/>
        <a:lstStyle/>
        <a:p>
          <a:endParaRPr lang="en-US" b="1">
            <a:solidFill>
              <a:srgbClr val="FFFFFF"/>
            </a:solidFill>
          </a:endParaRPr>
        </a:p>
      </dgm:t>
    </dgm:pt>
    <dgm:pt modelId="{C53B862C-E8DA-44AC-99E4-951FA0B0F07C}">
      <dgm:prSet phldrT="[Text]"/>
      <dgm:spPr>
        <a:solidFill>
          <a:srgbClr val="427FA8"/>
        </a:solidFill>
      </dgm:spPr>
      <dgm:t>
        <a:bodyPr/>
        <a:lstStyle/>
        <a:p>
          <a:r>
            <a:rPr lang="en-US" b="1" smtClean="0">
              <a:solidFill>
                <a:srgbClr val="FFFFFF"/>
              </a:solidFill>
            </a:rPr>
            <a:t>Network</a:t>
          </a:r>
          <a:endParaRPr lang="en-US" b="1">
            <a:solidFill>
              <a:srgbClr val="FFFFFF"/>
            </a:solidFill>
          </a:endParaRPr>
        </a:p>
      </dgm:t>
    </dgm:pt>
    <dgm:pt modelId="{2B526E35-3886-4247-8773-C7A699140E50}" type="parTrans" cxnId="{B4BA6FEF-4343-4A9D-A16D-377DDC1F50AC}">
      <dgm:prSet/>
      <dgm:spPr/>
      <dgm:t>
        <a:bodyPr/>
        <a:lstStyle/>
        <a:p>
          <a:endParaRPr lang="en-US" b="1">
            <a:solidFill>
              <a:srgbClr val="FFFFFF"/>
            </a:solidFill>
          </a:endParaRPr>
        </a:p>
      </dgm:t>
    </dgm:pt>
    <dgm:pt modelId="{F9E54D92-E01E-4B48-94C8-382A6787C2C8}" type="sibTrans" cxnId="{B4BA6FEF-4343-4A9D-A16D-377DDC1F50AC}">
      <dgm:prSet>
        <dgm:style>
          <a:lnRef idx="2">
            <a:schemeClr val="accent2"/>
          </a:lnRef>
          <a:fillRef idx="0">
            <a:schemeClr val="accent2"/>
          </a:fillRef>
          <a:effectRef idx="1">
            <a:schemeClr val="accent2"/>
          </a:effectRef>
          <a:fontRef idx="minor">
            <a:schemeClr val="tx1"/>
          </a:fontRef>
        </dgm:style>
      </dgm:prSet>
      <dgm:spPr>
        <a:ln w="69850">
          <a:solidFill>
            <a:srgbClr val="427FA8"/>
          </a:solidFill>
        </a:ln>
      </dgm:spPr>
      <dgm:t>
        <a:bodyPr/>
        <a:lstStyle/>
        <a:p>
          <a:endParaRPr lang="en-US" b="1">
            <a:solidFill>
              <a:srgbClr val="FFFFFF"/>
            </a:solidFill>
          </a:endParaRPr>
        </a:p>
      </dgm:t>
    </dgm:pt>
    <dgm:pt modelId="{65CA3822-267C-44F6-8A4B-B50957DE4328}">
      <dgm:prSet phldrT="[Text]"/>
      <dgm:spPr>
        <a:solidFill>
          <a:srgbClr val="427FA8"/>
        </a:solidFill>
      </dgm:spPr>
      <dgm:t>
        <a:bodyPr/>
        <a:lstStyle/>
        <a:p>
          <a:r>
            <a:rPr lang="en-US" b="1" smtClean="0">
              <a:solidFill>
                <a:srgbClr val="FFFFFF"/>
              </a:solidFill>
            </a:rPr>
            <a:t>Process</a:t>
          </a:r>
          <a:endParaRPr lang="en-US" b="1">
            <a:solidFill>
              <a:srgbClr val="FFFFFF"/>
            </a:solidFill>
          </a:endParaRPr>
        </a:p>
      </dgm:t>
    </dgm:pt>
    <dgm:pt modelId="{5E3211AC-AEF5-48A3-A853-1EC186004CD8}" type="parTrans" cxnId="{3E48F4CD-A6C3-41FE-9FD9-A7F45B542934}">
      <dgm:prSet/>
      <dgm:spPr/>
      <dgm:t>
        <a:bodyPr/>
        <a:lstStyle/>
        <a:p>
          <a:endParaRPr lang="en-US" b="1">
            <a:solidFill>
              <a:srgbClr val="FFFFFF"/>
            </a:solidFill>
          </a:endParaRPr>
        </a:p>
      </dgm:t>
    </dgm:pt>
    <dgm:pt modelId="{9E8AA625-A8C1-4E08-B8BD-501D0595941F}" type="sibTrans" cxnId="{3E48F4CD-A6C3-41FE-9FD9-A7F45B542934}">
      <dgm:prSet>
        <dgm:style>
          <a:lnRef idx="2">
            <a:schemeClr val="accent2"/>
          </a:lnRef>
          <a:fillRef idx="0">
            <a:schemeClr val="accent2"/>
          </a:fillRef>
          <a:effectRef idx="1">
            <a:schemeClr val="accent2"/>
          </a:effectRef>
          <a:fontRef idx="minor">
            <a:schemeClr val="tx1"/>
          </a:fontRef>
        </dgm:style>
      </dgm:prSet>
      <dgm:spPr>
        <a:ln w="69850">
          <a:solidFill>
            <a:srgbClr val="427FA8"/>
          </a:solidFill>
        </a:ln>
      </dgm:spPr>
      <dgm:t>
        <a:bodyPr/>
        <a:lstStyle/>
        <a:p>
          <a:endParaRPr lang="en-US" b="1">
            <a:solidFill>
              <a:srgbClr val="FFFFFF"/>
            </a:solidFill>
          </a:endParaRPr>
        </a:p>
      </dgm:t>
    </dgm:pt>
    <dgm:pt modelId="{08968A72-8E58-4B55-B300-576E0AE0C26C}">
      <dgm:prSet phldrT="[Text]"/>
      <dgm:spPr>
        <a:solidFill>
          <a:srgbClr val="427FA8"/>
        </a:solidFill>
      </dgm:spPr>
      <dgm:t>
        <a:bodyPr/>
        <a:lstStyle/>
        <a:p>
          <a:r>
            <a:rPr lang="en-US" b="1" smtClean="0">
              <a:solidFill>
                <a:srgbClr val="FFFFFF"/>
              </a:solidFill>
            </a:rPr>
            <a:t>People</a:t>
          </a:r>
          <a:endParaRPr lang="en-US" b="1">
            <a:solidFill>
              <a:srgbClr val="FFFFFF"/>
            </a:solidFill>
          </a:endParaRPr>
        </a:p>
      </dgm:t>
    </dgm:pt>
    <dgm:pt modelId="{7F9D2D02-DEDF-4536-8794-AF71B4502B03}" type="parTrans" cxnId="{E87B13B2-603D-481A-9514-8768B9B5904D}">
      <dgm:prSet/>
      <dgm:spPr/>
      <dgm:t>
        <a:bodyPr/>
        <a:lstStyle/>
        <a:p>
          <a:endParaRPr lang="en-US" b="1">
            <a:solidFill>
              <a:srgbClr val="FFFFFF"/>
            </a:solidFill>
          </a:endParaRPr>
        </a:p>
      </dgm:t>
    </dgm:pt>
    <dgm:pt modelId="{D757D26F-877A-4E8C-989A-3B6A4F69E076}" type="sibTrans" cxnId="{E87B13B2-603D-481A-9514-8768B9B5904D}">
      <dgm:prSet>
        <dgm:style>
          <a:lnRef idx="2">
            <a:schemeClr val="accent2"/>
          </a:lnRef>
          <a:fillRef idx="0">
            <a:schemeClr val="accent2"/>
          </a:fillRef>
          <a:effectRef idx="1">
            <a:schemeClr val="accent2"/>
          </a:effectRef>
          <a:fontRef idx="minor">
            <a:schemeClr val="tx1"/>
          </a:fontRef>
        </dgm:style>
      </dgm:prSet>
      <dgm:spPr>
        <a:solidFill>
          <a:srgbClr val="427FA8"/>
        </a:solidFill>
        <a:ln w="69850">
          <a:solidFill>
            <a:srgbClr val="427FA8"/>
          </a:solidFill>
        </a:ln>
      </dgm:spPr>
      <dgm:t>
        <a:bodyPr/>
        <a:lstStyle/>
        <a:p>
          <a:endParaRPr lang="en-US" b="1">
            <a:solidFill>
              <a:srgbClr val="FFFFFF"/>
            </a:solidFill>
          </a:endParaRPr>
        </a:p>
      </dgm:t>
    </dgm:pt>
    <dgm:pt modelId="{437E2462-3B8E-458C-89B4-B213CBF3AACB}" type="pres">
      <dgm:prSet presAssocID="{E1B4975E-1A36-46E9-8098-D4AAD84811C2}" presName="cycle" presStyleCnt="0">
        <dgm:presLayoutVars>
          <dgm:dir/>
          <dgm:resizeHandles val="exact"/>
        </dgm:presLayoutVars>
      </dgm:prSet>
      <dgm:spPr/>
    </dgm:pt>
    <dgm:pt modelId="{FBD72A20-6366-4EDB-9BDF-618DB36D86CB}" type="pres">
      <dgm:prSet presAssocID="{EE2B6E6E-8068-47D1-857B-74005A4067C5}" presName="node" presStyleLbl="node1" presStyleIdx="0" presStyleCnt="6">
        <dgm:presLayoutVars>
          <dgm:bulletEnabled val="1"/>
        </dgm:presLayoutVars>
      </dgm:prSet>
      <dgm:spPr/>
      <dgm:t>
        <a:bodyPr/>
        <a:lstStyle/>
        <a:p>
          <a:endParaRPr lang="en-US"/>
        </a:p>
      </dgm:t>
    </dgm:pt>
    <dgm:pt modelId="{72C3277E-00BA-456E-A0FA-F2240EDA4F88}" type="pres">
      <dgm:prSet presAssocID="{EE2B6E6E-8068-47D1-857B-74005A4067C5}" presName="spNode" presStyleCnt="0"/>
      <dgm:spPr/>
    </dgm:pt>
    <dgm:pt modelId="{237A2EBF-0915-4B09-A4DC-714FD1795AC7}" type="pres">
      <dgm:prSet presAssocID="{D4A64BF6-FF44-4669-8EFC-65AA2B291271}" presName="sibTrans" presStyleLbl="sibTrans1D1" presStyleIdx="0" presStyleCnt="6"/>
      <dgm:spPr/>
      <dgm:t>
        <a:bodyPr/>
        <a:lstStyle/>
        <a:p>
          <a:endParaRPr lang="en-US"/>
        </a:p>
      </dgm:t>
    </dgm:pt>
    <dgm:pt modelId="{8B97FF97-58A3-4046-B1E2-514922D0CF87}" type="pres">
      <dgm:prSet presAssocID="{2D390480-2F50-4437-AF9F-482EB7CF68DF}" presName="node" presStyleLbl="node1" presStyleIdx="1" presStyleCnt="6">
        <dgm:presLayoutVars>
          <dgm:bulletEnabled val="1"/>
        </dgm:presLayoutVars>
      </dgm:prSet>
      <dgm:spPr/>
    </dgm:pt>
    <dgm:pt modelId="{70DF85DD-6C35-4CC0-BDA4-5916CBAF0CA4}" type="pres">
      <dgm:prSet presAssocID="{2D390480-2F50-4437-AF9F-482EB7CF68DF}" presName="spNode" presStyleCnt="0"/>
      <dgm:spPr/>
    </dgm:pt>
    <dgm:pt modelId="{27DF929C-C526-4CD2-956B-41EEBF323D93}" type="pres">
      <dgm:prSet presAssocID="{49C743CF-8663-4147-AB02-348B1EE043F5}" presName="sibTrans" presStyleLbl="sibTrans1D1" presStyleIdx="1" presStyleCnt="6"/>
      <dgm:spPr/>
    </dgm:pt>
    <dgm:pt modelId="{AD2D8E6E-DF6F-4B54-9AF5-C1F685E66FF0}" type="pres">
      <dgm:prSet presAssocID="{B59F431A-0089-4B84-854F-E870ED9DF6A7}" presName="node" presStyleLbl="node1" presStyleIdx="2" presStyleCnt="6">
        <dgm:presLayoutVars>
          <dgm:bulletEnabled val="1"/>
        </dgm:presLayoutVars>
      </dgm:prSet>
      <dgm:spPr/>
    </dgm:pt>
    <dgm:pt modelId="{C3241199-6FA6-474A-A1B1-4F3E5BEEA6F1}" type="pres">
      <dgm:prSet presAssocID="{B59F431A-0089-4B84-854F-E870ED9DF6A7}" presName="spNode" presStyleCnt="0"/>
      <dgm:spPr/>
    </dgm:pt>
    <dgm:pt modelId="{DB5357D5-7C41-40A9-959C-76B2CFB4D3C3}" type="pres">
      <dgm:prSet presAssocID="{7BF20613-E8E5-4906-9F48-3BB0FD8B258A}" presName="sibTrans" presStyleLbl="sibTrans1D1" presStyleIdx="2" presStyleCnt="6"/>
      <dgm:spPr/>
    </dgm:pt>
    <dgm:pt modelId="{EB0925F8-A8B2-4941-922B-BF57017AF95B}" type="pres">
      <dgm:prSet presAssocID="{C53B862C-E8DA-44AC-99E4-951FA0B0F07C}" presName="node" presStyleLbl="node1" presStyleIdx="3" presStyleCnt="6">
        <dgm:presLayoutVars>
          <dgm:bulletEnabled val="1"/>
        </dgm:presLayoutVars>
      </dgm:prSet>
      <dgm:spPr/>
    </dgm:pt>
    <dgm:pt modelId="{6EBE3C5A-FE5E-4D57-9571-FF8296DFB992}" type="pres">
      <dgm:prSet presAssocID="{C53B862C-E8DA-44AC-99E4-951FA0B0F07C}" presName="spNode" presStyleCnt="0"/>
      <dgm:spPr/>
    </dgm:pt>
    <dgm:pt modelId="{714FEE53-05DC-45F2-881F-D43407E6E8AB}" type="pres">
      <dgm:prSet presAssocID="{F9E54D92-E01E-4B48-94C8-382A6787C2C8}" presName="sibTrans" presStyleLbl="sibTrans1D1" presStyleIdx="3" presStyleCnt="6"/>
      <dgm:spPr/>
    </dgm:pt>
    <dgm:pt modelId="{0074A16F-E45E-4BCE-998B-F281645FEBFA}" type="pres">
      <dgm:prSet presAssocID="{65CA3822-267C-44F6-8A4B-B50957DE4328}" presName="node" presStyleLbl="node1" presStyleIdx="4" presStyleCnt="6">
        <dgm:presLayoutVars>
          <dgm:bulletEnabled val="1"/>
        </dgm:presLayoutVars>
      </dgm:prSet>
      <dgm:spPr/>
      <dgm:t>
        <a:bodyPr/>
        <a:lstStyle/>
        <a:p>
          <a:endParaRPr lang="en-US"/>
        </a:p>
      </dgm:t>
    </dgm:pt>
    <dgm:pt modelId="{DCE2480D-F3F3-439D-8A93-AA1C7C7D8DC6}" type="pres">
      <dgm:prSet presAssocID="{65CA3822-267C-44F6-8A4B-B50957DE4328}" presName="spNode" presStyleCnt="0"/>
      <dgm:spPr/>
    </dgm:pt>
    <dgm:pt modelId="{4A0F36A9-79FE-48A6-A7DA-A64FD7B9F31B}" type="pres">
      <dgm:prSet presAssocID="{9E8AA625-A8C1-4E08-B8BD-501D0595941F}" presName="sibTrans" presStyleLbl="sibTrans1D1" presStyleIdx="4" presStyleCnt="6"/>
      <dgm:spPr/>
    </dgm:pt>
    <dgm:pt modelId="{60287CD9-536F-4762-9B15-F2009C389827}" type="pres">
      <dgm:prSet presAssocID="{08968A72-8E58-4B55-B300-576E0AE0C26C}" presName="node" presStyleLbl="node1" presStyleIdx="5" presStyleCnt="6">
        <dgm:presLayoutVars>
          <dgm:bulletEnabled val="1"/>
        </dgm:presLayoutVars>
      </dgm:prSet>
      <dgm:spPr/>
    </dgm:pt>
    <dgm:pt modelId="{DA59E503-883C-4078-8E4B-632EEAC25C71}" type="pres">
      <dgm:prSet presAssocID="{08968A72-8E58-4B55-B300-576E0AE0C26C}" presName="spNode" presStyleCnt="0"/>
      <dgm:spPr/>
    </dgm:pt>
    <dgm:pt modelId="{7DBA4897-620B-4618-9C74-F301AD8EED8B}" type="pres">
      <dgm:prSet presAssocID="{D757D26F-877A-4E8C-989A-3B6A4F69E076}" presName="sibTrans" presStyleLbl="sibTrans1D1" presStyleIdx="5" presStyleCnt="6"/>
      <dgm:spPr/>
    </dgm:pt>
  </dgm:ptLst>
  <dgm:cxnLst>
    <dgm:cxn modelId="{51BF2CEC-F9E6-492A-A67B-B6422593B0F3}" type="presOf" srcId="{65CA3822-267C-44F6-8A4B-B50957DE4328}" destId="{0074A16F-E45E-4BCE-998B-F281645FEBFA}" srcOrd="0" destOrd="0" presId="urn:microsoft.com/office/officeart/2005/8/layout/cycle6"/>
    <dgm:cxn modelId="{414580F8-4CDC-414C-8085-3B6F5716EFA7}" type="presOf" srcId="{E1B4975E-1A36-46E9-8098-D4AAD84811C2}" destId="{437E2462-3B8E-458C-89B4-B213CBF3AACB}" srcOrd="0" destOrd="0" presId="urn:microsoft.com/office/officeart/2005/8/layout/cycle6"/>
    <dgm:cxn modelId="{8F2A8D13-3336-4DDA-ABE0-9452C5CAE593}" type="presOf" srcId="{2D390480-2F50-4437-AF9F-482EB7CF68DF}" destId="{8B97FF97-58A3-4046-B1E2-514922D0CF87}" srcOrd="0" destOrd="0" presId="urn:microsoft.com/office/officeart/2005/8/layout/cycle6"/>
    <dgm:cxn modelId="{B4BA6FEF-4343-4A9D-A16D-377DDC1F50AC}" srcId="{E1B4975E-1A36-46E9-8098-D4AAD84811C2}" destId="{C53B862C-E8DA-44AC-99E4-951FA0B0F07C}" srcOrd="3" destOrd="0" parTransId="{2B526E35-3886-4247-8773-C7A699140E50}" sibTransId="{F9E54D92-E01E-4B48-94C8-382A6787C2C8}"/>
    <dgm:cxn modelId="{25CC2701-1F4C-4461-A289-393FCF138018}" type="presOf" srcId="{7BF20613-E8E5-4906-9F48-3BB0FD8B258A}" destId="{DB5357D5-7C41-40A9-959C-76B2CFB4D3C3}" srcOrd="0" destOrd="0" presId="urn:microsoft.com/office/officeart/2005/8/layout/cycle6"/>
    <dgm:cxn modelId="{E98A4D93-4FA4-4FA9-90A6-2F939516EDA1}" type="presOf" srcId="{B59F431A-0089-4B84-854F-E870ED9DF6A7}" destId="{AD2D8E6E-DF6F-4B54-9AF5-C1F685E66FF0}" srcOrd="0" destOrd="0" presId="urn:microsoft.com/office/officeart/2005/8/layout/cycle6"/>
    <dgm:cxn modelId="{E13021E9-0976-4E9E-B640-653B4B1E43C8}" type="presOf" srcId="{49C743CF-8663-4147-AB02-348B1EE043F5}" destId="{27DF929C-C526-4CD2-956B-41EEBF323D93}" srcOrd="0" destOrd="0" presId="urn:microsoft.com/office/officeart/2005/8/layout/cycle6"/>
    <dgm:cxn modelId="{AF1D4091-5E63-4073-955E-48B90F39FEA1}" type="presOf" srcId="{EE2B6E6E-8068-47D1-857B-74005A4067C5}" destId="{FBD72A20-6366-4EDB-9BDF-618DB36D86CB}" srcOrd="0" destOrd="0" presId="urn:microsoft.com/office/officeart/2005/8/layout/cycle6"/>
    <dgm:cxn modelId="{E87B13B2-603D-481A-9514-8768B9B5904D}" srcId="{E1B4975E-1A36-46E9-8098-D4AAD84811C2}" destId="{08968A72-8E58-4B55-B300-576E0AE0C26C}" srcOrd="5" destOrd="0" parTransId="{7F9D2D02-DEDF-4536-8794-AF71B4502B03}" sibTransId="{D757D26F-877A-4E8C-989A-3B6A4F69E076}"/>
    <dgm:cxn modelId="{668D5B9D-52D8-4BD1-BE19-40941FB3F2D1}" srcId="{E1B4975E-1A36-46E9-8098-D4AAD84811C2}" destId="{EE2B6E6E-8068-47D1-857B-74005A4067C5}" srcOrd="0" destOrd="0" parTransId="{BBCE7EF8-ED70-4AF1-84B8-F3A3E75D08E4}" sibTransId="{D4A64BF6-FF44-4669-8EFC-65AA2B291271}"/>
    <dgm:cxn modelId="{3E48F4CD-A6C3-41FE-9FD9-A7F45B542934}" srcId="{E1B4975E-1A36-46E9-8098-D4AAD84811C2}" destId="{65CA3822-267C-44F6-8A4B-B50957DE4328}" srcOrd="4" destOrd="0" parTransId="{5E3211AC-AEF5-48A3-A853-1EC186004CD8}" sibTransId="{9E8AA625-A8C1-4E08-B8BD-501D0595941F}"/>
    <dgm:cxn modelId="{387D6DBF-C9EC-4DC2-AF89-22F98EB79A42}" type="presOf" srcId="{08968A72-8E58-4B55-B300-576E0AE0C26C}" destId="{60287CD9-536F-4762-9B15-F2009C389827}" srcOrd="0" destOrd="0" presId="urn:microsoft.com/office/officeart/2005/8/layout/cycle6"/>
    <dgm:cxn modelId="{1DC75BCF-7B68-4819-B3EE-57166B3F7CE7}" type="presOf" srcId="{D757D26F-877A-4E8C-989A-3B6A4F69E076}" destId="{7DBA4897-620B-4618-9C74-F301AD8EED8B}" srcOrd="0" destOrd="0" presId="urn:microsoft.com/office/officeart/2005/8/layout/cycle6"/>
    <dgm:cxn modelId="{1BE0BDF9-E2A9-4D7E-A3D2-951D09D8501E}" srcId="{E1B4975E-1A36-46E9-8098-D4AAD84811C2}" destId="{2D390480-2F50-4437-AF9F-482EB7CF68DF}" srcOrd="1" destOrd="0" parTransId="{0E4919E4-AA42-4265-84A4-E2392679B281}" sibTransId="{49C743CF-8663-4147-AB02-348B1EE043F5}"/>
    <dgm:cxn modelId="{B052E56F-E96D-426A-9938-B792A004A546}" type="presOf" srcId="{9E8AA625-A8C1-4E08-B8BD-501D0595941F}" destId="{4A0F36A9-79FE-48A6-A7DA-A64FD7B9F31B}" srcOrd="0" destOrd="0" presId="urn:microsoft.com/office/officeart/2005/8/layout/cycle6"/>
    <dgm:cxn modelId="{FE902817-8647-49D6-BBA6-DE0DC283180F}" type="presOf" srcId="{F9E54D92-E01E-4B48-94C8-382A6787C2C8}" destId="{714FEE53-05DC-45F2-881F-D43407E6E8AB}" srcOrd="0" destOrd="0" presId="urn:microsoft.com/office/officeart/2005/8/layout/cycle6"/>
    <dgm:cxn modelId="{66B0FA04-8A76-49AF-812F-D8A164E33E1A}" srcId="{E1B4975E-1A36-46E9-8098-D4AAD84811C2}" destId="{B59F431A-0089-4B84-854F-E870ED9DF6A7}" srcOrd="2" destOrd="0" parTransId="{49A36B54-0F47-4D14-A55E-60D36D9AD735}" sibTransId="{7BF20613-E8E5-4906-9F48-3BB0FD8B258A}"/>
    <dgm:cxn modelId="{686A013F-CD96-4547-8660-6EE608DBD3D6}" type="presOf" srcId="{C53B862C-E8DA-44AC-99E4-951FA0B0F07C}" destId="{EB0925F8-A8B2-4941-922B-BF57017AF95B}" srcOrd="0" destOrd="0" presId="urn:microsoft.com/office/officeart/2005/8/layout/cycle6"/>
    <dgm:cxn modelId="{3B9BB3FC-B4E8-4F36-B3E4-D4FB8682A18E}" type="presOf" srcId="{D4A64BF6-FF44-4669-8EFC-65AA2B291271}" destId="{237A2EBF-0915-4B09-A4DC-714FD1795AC7}" srcOrd="0" destOrd="0" presId="urn:microsoft.com/office/officeart/2005/8/layout/cycle6"/>
    <dgm:cxn modelId="{9BBF20EF-7BDB-49C9-8C0C-6003994B037E}" type="presParOf" srcId="{437E2462-3B8E-458C-89B4-B213CBF3AACB}" destId="{FBD72A20-6366-4EDB-9BDF-618DB36D86CB}" srcOrd="0" destOrd="0" presId="urn:microsoft.com/office/officeart/2005/8/layout/cycle6"/>
    <dgm:cxn modelId="{AA7ED114-6F6F-44DA-BF6E-419ECB07F4DB}" type="presParOf" srcId="{437E2462-3B8E-458C-89B4-B213CBF3AACB}" destId="{72C3277E-00BA-456E-A0FA-F2240EDA4F88}" srcOrd="1" destOrd="0" presId="urn:microsoft.com/office/officeart/2005/8/layout/cycle6"/>
    <dgm:cxn modelId="{F3D38117-4C81-44F0-8371-FDF7A8574449}" type="presParOf" srcId="{437E2462-3B8E-458C-89B4-B213CBF3AACB}" destId="{237A2EBF-0915-4B09-A4DC-714FD1795AC7}" srcOrd="2" destOrd="0" presId="urn:microsoft.com/office/officeart/2005/8/layout/cycle6"/>
    <dgm:cxn modelId="{21B007CC-5D7F-4545-9AD3-4DB4AD7D0772}" type="presParOf" srcId="{437E2462-3B8E-458C-89B4-B213CBF3AACB}" destId="{8B97FF97-58A3-4046-B1E2-514922D0CF87}" srcOrd="3" destOrd="0" presId="urn:microsoft.com/office/officeart/2005/8/layout/cycle6"/>
    <dgm:cxn modelId="{7D2DFFD2-80B4-426E-8B9F-A5588141A66B}" type="presParOf" srcId="{437E2462-3B8E-458C-89B4-B213CBF3AACB}" destId="{70DF85DD-6C35-4CC0-BDA4-5916CBAF0CA4}" srcOrd="4" destOrd="0" presId="urn:microsoft.com/office/officeart/2005/8/layout/cycle6"/>
    <dgm:cxn modelId="{F8863A7C-7B04-4BD3-86AB-77EA8C90C12B}" type="presParOf" srcId="{437E2462-3B8E-458C-89B4-B213CBF3AACB}" destId="{27DF929C-C526-4CD2-956B-41EEBF323D93}" srcOrd="5" destOrd="0" presId="urn:microsoft.com/office/officeart/2005/8/layout/cycle6"/>
    <dgm:cxn modelId="{0CF9F54A-FEC1-419A-A9E3-DADDE2D6A7DF}" type="presParOf" srcId="{437E2462-3B8E-458C-89B4-B213CBF3AACB}" destId="{AD2D8E6E-DF6F-4B54-9AF5-C1F685E66FF0}" srcOrd="6" destOrd="0" presId="urn:microsoft.com/office/officeart/2005/8/layout/cycle6"/>
    <dgm:cxn modelId="{D9D90940-04F3-4240-ABE9-9ADA09919941}" type="presParOf" srcId="{437E2462-3B8E-458C-89B4-B213CBF3AACB}" destId="{C3241199-6FA6-474A-A1B1-4F3E5BEEA6F1}" srcOrd="7" destOrd="0" presId="urn:microsoft.com/office/officeart/2005/8/layout/cycle6"/>
    <dgm:cxn modelId="{2E387DD6-E353-4D04-AEB2-8D740271FE21}" type="presParOf" srcId="{437E2462-3B8E-458C-89B4-B213CBF3AACB}" destId="{DB5357D5-7C41-40A9-959C-76B2CFB4D3C3}" srcOrd="8" destOrd="0" presId="urn:microsoft.com/office/officeart/2005/8/layout/cycle6"/>
    <dgm:cxn modelId="{0399A85C-E574-4C25-A8B4-0BA0B1E5B37D}" type="presParOf" srcId="{437E2462-3B8E-458C-89B4-B213CBF3AACB}" destId="{EB0925F8-A8B2-4941-922B-BF57017AF95B}" srcOrd="9" destOrd="0" presId="urn:microsoft.com/office/officeart/2005/8/layout/cycle6"/>
    <dgm:cxn modelId="{9A386E42-73DF-4A60-941D-E4B952F534C4}" type="presParOf" srcId="{437E2462-3B8E-458C-89B4-B213CBF3AACB}" destId="{6EBE3C5A-FE5E-4D57-9571-FF8296DFB992}" srcOrd="10" destOrd="0" presId="urn:microsoft.com/office/officeart/2005/8/layout/cycle6"/>
    <dgm:cxn modelId="{32A2CF3E-CA20-4214-B7D3-59FC7F42AD34}" type="presParOf" srcId="{437E2462-3B8E-458C-89B4-B213CBF3AACB}" destId="{714FEE53-05DC-45F2-881F-D43407E6E8AB}" srcOrd="11" destOrd="0" presId="urn:microsoft.com/office/officeart/2005/8/layout/cycle6"/>
    <dgm:cxn modelId="{C8467209-EE18-432B-859B-7F5F63CB9C08}" type="presParOf" srcId="{437E2462-3B8E-458C-89B4-B213CBF3AACB}" destId="{0074A16F-E45E-4BCE-998B-F281645FEBFA}" srcOrd="12" destOrd="0" presId="urn:microsoft.com/office/officeart/2005/8/layout/cycle6"/>
    <dgm:cxn modelId="{7F4590FB-5C41-4F64-9A23-B449FC938A14}" type="presParOf" srcId="{437E2462-3B8E-458C-89B4-B213CBF3AACB}" destId="{DCE2480D-F3F3-439D-8A93-AA1C7C7D8DC6}" srcOrd="13" destOrd="0" presId="urn:microsoft.com/office/officeart/2005/8/layout/cycle6"/>
    <dgm:cxn modelId="{3D8D6723-BCE2-4D8A-BBDF-50B9F1F1FE91}" type="presParOf" srcId="{437E2462-3B8E-458C-89B4-B213CBF3AACB}" destId="{4A0F36A9-79FE-48A6-A7DA-A64FD7B9F31B}" srcOrd="14" destOrd="0" presId="urn:microsoft.com/office/officeart/2005/8/layout/cycle6"/>
    <dgm:cxn modelId="{49C7A66C-E2F6-4231-A0AA-B992C7577E42}" type="presParOf" srcId="{437E2462-3B8E-458C-89B4-B213CBF3AACB}" destId="{60287CD9-536F-4762-9B15-F2009C389827}" srcOrd="15" destOrd="0" presId="urn:microsoft.com/office/officeart/2005/8/layout/cycle6"/>
    <dgm:cxn modelId="{B16D8D63-AB01-4EEA-874F-9566BD406E96}" type="presParOf" srcId="{437E2462-3B8E-458C-89B4-B213CBF3AACB}" destId="{DA59E503-883C-4078-8E4B-632EEAC25C71}" srcOrd="16" destOrd="0" presId="urn:microsoft.com/office/officeart/2005/8/layout/cycle6"/>
    <dgm:cxn modelId="{FD52F713-DC4C-44FB-855A-97704F2B8E8B}" type="presParOf" srcId="{437E2462-3B8E-458C-89B4-B213CBF3AACB}" destId="{7DBA4897-620B-4618-9C74-F301AD8EED8B}"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72A20-6366-4EDB-9BDF-618DB36D86CB}">
      <dsp:nvSpPr>
        <dsp:cNvPr id="0" name=""/>
        <dsp:cNvSpPr/>
      </dsp:nvSpPr>
      <dsp:spPr>
        <a:xfrm>
          <a:off x="2845170" y="2409"/>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Hardware</a:t>
          </a:r>
          <a:endParaRPr lang="en-US" sz="1900" b="1" kern="1200">
            <a:solidFill>
              <a:srgbClr val="FFFFFF"/>
            </a:solidFill>
          </a:endParaRPr>
        </a:p>
      </dsp:txBody>
      <dsp:txXfrm>
        <a:off x="2889404" y="46643"/>
        <a:ext cx="1305579" cy="817662"/>
      </dsp:txXfrm>
    </dsp:sp>
    <dsp:sp modelId="{237A2EBF-0915-4B09-A4DC-714FD1795AC7}">
      <dsp:nvSpPr>
        <dsp:cNvPr id="0" name=""/>
        <dsp:cNvSpPr/>
      </dsp:nvSpPr>
      <dsp:spPr>
        <a:xfrm>
          <a:off x="1406868" y="455474"/>
          <a:ext cx="4270650" cy="4270650"/>
        </a:xfrm>
        <a:custGeom>
          <a:avLst/>
          <a:gdLst/>
          <a:ahLst/>
          <a:cxnLst/>
          <a:rect l="0" t="0" r="0" b="0"/>
          <a:pathLst>
            <a:path>
              <a:moveTo>
                <a:pt x="2841263" y="120067"/>
              </a:moveTo>
              <a:arcTo wR="2135325" hR="2135325" stAng="17358311" swAng="1501759"/>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 modelId="{8B97FF97-58A3-4046-B1E2-514922D0CF87}">
      <dsp:nvSpPr>
        <dsp:cNvPr id="0" name=""/>
        <dsp:cNvSpPr/>
      </dsp:nvSpPr>
      <dsp:spPr>
        <a:xfrm>
          <a:off x="4694416" y="1070072"/>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Software</a:t>
          </a:r>
          <a:endParaRPr lang="en-US" sz="1900" b="1" kern="1200">
            <a:solidFill>
              <a:srgbClr val="FFFFFF"/>
            </a:solidFill>
          </a:endParaRPr>
        </a:p>
      </dsp:txBody>
      <dsp:txXfrm>
        <a:off x="4738650" y="1114306"/>
        <a:ext cx="1305579" cy="817662"/>
      </dsp:txXfrm>
    </dsp:sp>
    <dsp:sp modelId="{27DF929C-C526-4CD2-956B-41EEBF323D93}">
      <dsp:nvSpPr>
        <dsp:cNvPr id="0" name=""/>
        <dsp:cNvSpPr/>
      </dsp:nvSpPr>
      <dsp:spPr>
        <a:xfrm>
          <a:off x="1406868" y="455474"/>
          <a:ext cx="4270650" cy="4270650"/>
        </a:xfrm>
        <a:custGeom>
          <a:avLst/>
          <a:gdLst/>
          <a:ahLst/>
          <a:cxnLst/>
          <a:rect l="0" t="0" r="0" b="0"/>
          <a:pathLst>
            <a:path>
              <a:moveTo>
                <a:pt x="4183794" y="1532509"/>
              </a:moveTo>
              <a:arcTo wR="2135325" hR="2135325" stAng="20616127" swAng="1967747"/>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 modelId="{AD2D8E6E-DF6F-4B54-9AF5-C1F685E66FF0}">
      <dsp:nvSpPr>
        <dsp:cNvPr id="0" name=""/>
        <dsp:cNvSpPr/>
      </dsp:nvSpPr>
      <dsp:spPr>
        <a:xfrm>
          <a:off x="4694416" y="3205397"/>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Database</a:t>
          </a:r>
          <a:endParaRPr lang="en-US" sz="1900" b="1" kern="1200">
            <a:solidFill>
              <a:srgbClr val="FFFFFF"/>
            </a:solidFill>
          </a:endParaRPr>
        </a:p>
      </dsp:txBody>
      <dsp:txXfrm>
        <a:off x="4738650" y="3249631"/>
        <a:ext cx="1305579" cy="817662"/>
      </dsp:txXfrm>
    </dsp:sp>
    <dsp:sp modelId="{DB5357D5-7C41-40A9-959C-76B2CFB4D3C3}">
      <dsp:nvSpPr>
        <dsp:cNvPr id="0" name=""/>
        <dsp:cNvSpPr/>
      </dsp:nvSpPr>
      <dsp:spPr>
        <a:xfrm>
          <a:off x="1406868" y="455474"/>
          <a:ext cx="4270650" cy="4270650"/>
        </a:xfrm>
        <a:custGeom>
          <a:avLst/>
          <a:gdLst/>
          <a:ahLst/>
          <a:cxnLst/>
          <a:rect l="0" t="0" r="0" b="0"/>
          <a:pathLst>
            <a:path>
              <a:moveTo>
                <a:pt x="3627588" y="3662663"/>
              </a:moveTo>
              <a:arcTo wR="2135325" hR="2135325" stAng="2739930" swAng="1501759"/>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 modelId="{EB0925F8-A8B2-4941-922B-BF57017AF95B}">
      <dsp:nvSpPr>
        <dsp:cNvPr id="0" name=""/>
        <dsp:cNvSpPr/>
      </dsp:nvSpPr>
      <dsp:spPr>
        <a:xfrm>
          <a:off x="2845170" y="4273059"/>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Network</a:t>
          </a:r>
          <a:endParaRPr lang="en-US" sz="1900" b="1" kern="1200">
            <a:solidFill>
              <a:srgbClr val="FFFFFF"/>
            </a:solidFill>
          </a:endParaRPr>
        </a:p>
      </dsp:txBody>
      <dsp:txXfrm>
        <a:off x="2889404" y="4317293"/>
        <a:ext cx="1305579" cy="817662"/>
      </dsp:txXfrm>
    </dsp:sp>
    <dsp:sp modelId="{714FEE53-05DC-45F2-881F-D43407E6E8AB}">
      <dsp:nvSpPr>
        <dsp:cNvPr id="0" name=""/>
        <dsp:cNvSpPr/>
      </dsp:nvSpPr>
      <dsp:spPr>
        <a:xfrm>
          <a:off x="1406868" y="455474"/>
          <a:ext cx="4270650" cy="4270650"/>
        </a:xfrm>
        <a:custGeom>
          <a:avLst/>
          <a:gdLst/>
          <a:ahLst/>
          <a:cxnLst/>
          <a:rect l="0" t="0" r="0" b="0"/>
          <a:pathLst>
            <a:path>
              <a:moveTo>
                <a:pt x="1429387" y="4150583"/>
              </a:moveTo>
              <a:arcTo wR="2135325" hR="2135325" stAng="6558311" swAng="1501759"/>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 modelId="{0074A16F-E45E-4BCE-998B-F281645FEBFA}">
      <dsp:nvSpPr>
        <dsp:cNvPr id="0" name=""/>
        <dsp:cNvSpPr/>
      </dsp:nvSpPr>
      <dsp:spPr>
        <a:xfrm>
          <a:off x="995924" y="3205397"/>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Process</a:t>
          </a:r>
          <a:endParaRPr lang="en-US" sz="1900" b="1" kern="1200">
            <a:solidFill>
              <a:srgbClr val="FFFFFF"/>
            </a:solidFill>
          </a:endParaRPr>
        </a:p>
      </dsp:txBody>
      <dsp:txXfrm>
        <a:off x="1040158" y="3249631"/>
        <a:ext cx="1305579" cy="817662"/>
      </dsp:txXfrm>
    </dsp:sp>
    <dsp:sp modelId="{4A0F36A9-79FE-48A6-A7DA-A64FD7B9F31B}">
      <dsp:nvSpPr>
        <dsp:cNvPr id="0" name=""/>
        <dsp:cNvSpPr/>
      </dsp:nvSpPr>
      <dsp:spPr>
        <a:xfrm>
          <a:off x="1406868" y="455474"/>
          <a:ext cx="4270650" cy="4270650"/>
        </a:xfrm>
        <a:custGeom>
          <a:avLst/>
          <a:gdLst/>
          <a:ahLst/>
          <a:cxnLst/>
          <a:rect l="0" t="0" r="0" b="0"/>
          <a:pathLst>
            <a:path>
              <a:moveTo>
                <a:pt x="86855" y="2738140"/>
              </a:moveTo>
              <a:arcTo wR="2135325" hR="2135325" stAng="9816127" swAng="1967747"/>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 modelId="{60287CD9-536F-4762-9B15-F2009C389827}">
      <dsp:nvSpPr>
        <dsp:cNvPr id="0" name=""/>
        <dsp:cNvSpPr/>
      </dsp:nvSpPr>
      <dsp:spPr>
        <a:xfrm>
          <a:off x="995924" y="1070072"/>
          <a:ext cx="1394047" cy="906130"/>
        </a:xfrm>
        <a:prstGeom prst="roundRect">
          <a:avLst/>
        </a:prstGeom>
        <a:solidFill>
          <a:srgbClr val="427FA8"/>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kern="1200" smtClean="0">
              <a:solidFill>
                <a:srgbClr val="FFFFFF"/>
              </a:solidFill>
            </a:rPr>
            <a:t>People</a:t>
          </a:r>
          <a:endParaRPr lang="en-US" sz="1900" b="1" kern="1200">
            <a:solidFill>
              <a:srgbClr val="FFFFFF"/>
            </a:solidFill>
          </a:endParaRPr>
        </a:p>
      </dsp:txBody>
      <dsp:txXfrm>
        <a:off x="1040158" y="1114306"/>
        <a:ext cx="1305579" cy="817662"/>
      </dsp:txXfrm>
    </dsp:sp>
    <dsp:sp modelId="{7DBA4897-620B-4618-9C74-F301AD8EED8B}">
      <dsp:nvSpPr>
        <dsp:cNvPr id="0" name=""/>
        <dsp:cNvSpPr/>
      </dsp:nvSpPr>
      <dsp:spPr>
        <a:xfrm>
          <a:off x="1406868" y="455474"/>
          <a:ext cx="4270650" cy="4270650"/>
        </a:xfrm>
        <a:custGeom>
          <a:avLst/>
          <a:gdLst/>
          <a:ahLst/>
          <a:cxnLst/>
          <a:rect l="0" t="0" r="0" b="0"/>
          <a:pathLst>
            <a:path>
              <a:moveTo>
                <a:pt x="643061" y="607986"/>
              </a:moveTo>
              <a:arcTo wR="2135325" hR="2135325" stAng="13539930" swAng="1501759"/>
            </a:path>
          </a:pathLst>
        </a:custGeom>
        <a:noFill/>
        <a:ln w="69850" cap="rnd" cmpd="sng" algn="ctr">
          <a:solidFill>
            <a:srgbClr val="427FA8"/>
          </a:solidFill>
          <a:prstDash val="solid"/>
        </a:ln>
        <a:effectLst>
          <a:outerShdw blurRad="63500" dist="25400" dir="5400000" rotWithShape="0">
            <a:srgbClr val="000000">
              <a:alpha val="43137"/>
            </a:srgbClr>
          </a:outerShdw>
        </a:effectLst>
      </dsp:spPr>
      <dsp:style>
        <a:lnRef idx="2">
          <a:schemeClr val="accent2"/>
        </a:lnRef>
        <a:fillRef idx="0">
          <a:schemeClr val="accent2"/>
        </a:fillRef>
        <a:effectRef idx="1">
          <a:schemeClr val="accent2"/>
        </a:effectRef>
        <a:fontRef idx="minor">
          <a:schemeClr val="tx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a:defRPr sz="1200" smtClean="0">
                <a:latin typeface="Arial" charset="0"/>
                <a:cs typeface="Arial" charset="0"/>
              </a:defRPr>
            </a:lvl1pPr>
          </a:lstStyle>
          <a:p>
            <a:pPr>
              <a:defRPr/>
            </a:pPr>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a:defRPr sz="1200" smtClean="0">
                <a:latin typeface="Arial" charset="0"/>
                <a:cs typeface="Arial" charset="0"/>
              </a:defRPr>
            </a:lvl1pPr>
          </a:lstStyle>
          <a:p>
            <a:pPr>
              <a:defRPr/>
            </a:pPr>
            <a:fld id="{49B33BEB-DB7C-4482-BD60-4732A045804B}" type="datetime1">
              <a:rPr lang="en-US"/>
              <a:pPr>
                <a:defRPr/>
              </a:pPr>
              <a:t>12/02/2014</a:t>
            </a:fld>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a:defRPr sz="1200" smtClean="0">
                <a:latin typeface="Arial" charset="0"/>
                <a:cs typeface="Arial" charset="0"/>
              </a:defRPr>
            </a:lvl1pPr>
          </a:lstStyle>
          <a:p>
            <a:pPr>
              <a:defRPr/>
            </a:pPr>
            <a:endParaRPr lang="en-US"/>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a:defRPr sz="1200"/>
            </a:lvl1pPr>
          </a:lstStyle>
          <a:p>
            <a:fld id="{28905FA2-9962-4668-9B41-E8BFDDCBEE9C}" type="slidenum">
              <a:rPr lang="en-US"/>
              <a:pPr/>
              <a:t>‹#›</a:t>
            </a:fld>
            <a:endParaRPr lang="en-US"/>
          </a:p>
        </p:txBody>
      </p:sp>
    </p:spTree>
    <p:extLst>
      <p:ext uri="{BB962C8B-B14F-4D97-AF65-F5344CB8AC3E}">
        <p14:creationId xmlns:p14="http://schemas.microsoft.com/office/powerpoint/2010/main" val="1994673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a:defRPr sz="1200" smtClean="0">
                <a:latin typeface="Arial" charset="0"/>
                <a:cs typeface="Arial" charset="0"/>
              </a:defRPr>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a:defRPr sz="1200" smtClean="0">
                <a:latin typeface="Arial" charset="0"/>
                <a:cs typeface="Arial" charset="0"/>
              </a:defRPr>
            </a:lvl1pPr>
          </a:lstStyle>
          <a:p>
            <a:pPr>
              <a:defRPr/>
            </a:pPr>
            <a:fld id="{8278815C-F532-419C-8E94-51A24C1DED9B}" type="datetime1">
              <a:rPr lang="en-US"/>
              <a:pPr>
                <a:defRPr/>
              </a:pPr>
              <a:t>12/02/2014</a:t>
            </a:fld>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a:defRPr sz="1200" smtClean="0">
                <a:latin typeface="Arial" charset="0"/>
                <a:cs typeface="Arial" charset="0"/>
              </a:defRPr>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a:defRPr sz="1200"/>
            </a:lvl1pPr>
          </a:lstStyle>
          <a:p>
            <a:fld id="{AE990228-6E79-497E-B86E-3B3052FC3B5B}" type="slidenum">
              <a:rPr lang="en-US"/>
              <a:pPr/>
              <a:t>‹#›</a:t>
            </a:fld>
            <a:endParaRPr lang="en-US"/>
          </a:p>
        </p:txBody>
      </p:sp>
    </p:spTree>
    <p:extLst>
      <p:ext uri="{BB962C8B-B14F-4D97-AF65-F5344CB8AC3E}">
        <p14:creationId xmlns:p14="http://schemas.microsoft.com/office/powerpoint/2010/main" val="220462626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12/02/2014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2</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2</a:t>
            </a:fld>
            <a:endParaRPr lang="en-US" sz="1200"/>
          </a:p>
        </p:txBody>
      </p:sp>
    </p:spTree>
    <p:extLst>
      <p:ext uri="{BB962C8B-B14F-4D97-AF65-F5344CB8AC3E}">
        <p14:creationId xmlns:p14="http://schemas.microsoft.com/office/powerpoint/2010/main" val="332981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13/02/2014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3</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3</a:t>
            </a:fld>
            <a:endParaRPr lang="en-US" sz="1200"/>
          </a:p>
        </p:txBody>
      </p:sp>
    </p:spTree>
    <p:extLst>
      <p:ext uri="{BB962C8B-B14F-4D97-AF65-F5344CB8AC3E}">
        <p14:creationId xmlns:p14="http://schemas.microsoft.com/office/powerpoint/2010/main" val="2180702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13/02/2014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10</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10</a:t>
            </a:fld>
            <a:endParaRPr lang="en-US" sz="1200"/>
          </a:p>
        </p:txBody>
      </p:sp>
    </p:spTree>
    <p:extLst>
      <p:ext uri="{BB962C8B-B14F-4D97-AF65-F5344CB8AC3E}">
        <p14:creationId xmlns:p14="http://schemas.microsoft.com/office/powerpoint/2010/main" val="3699248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13/02/2014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26</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26</a:t>
            </a:fld>
            <a:endParaRPr lang="en-US" sz="1200"/>
          </a:p>
        </p:txBody>
      </p:sp>
    </p:spTree>
    <p:extLst>
      <p:ext uri="{BB962C8B-B14F-4D97-AF65-F5344CB8AC3E}">
        <p14:creationId xmlns:p14="http://schemas.microsoft.com/office/powerpoint/2010/main" val="205171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13/02/2014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34</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34</a:t>
            </a:fld>
            <a:endParaRPr lang="en-US" sz="1200"/>
          </a:p>
        </p:txBody>
      </p:sp>
    </p:spTree>
    <p:extLst>
      <p:ext uri="{BB962C8B-B14F-4D97-AF65-F5344CB8AC3E}">
        <p14:creationId xmlns:p14="http://schemas.microsoft.com/office/powerpoint/2010/main" val="337793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9E3D718F-87D5-4456-A86E-E5DE17027B25}" type="datetime1">
              <a:rPr lang="en-US" sz="1200"/>
              <a:pPr hangingPunct="1"/>
              <a:t>13/02/2014</a:t>
            </a:fld>
            <a:endParaRPr lang="en-US" sz="1200"/>
          </a:p>
        </p:txBody>
      </p:sp>
      <p:sp>
        <p:nvSpPr>
          <p:cNvPr id="337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hangingPunct="1"/>
            <a:fld id="{0891E8E6-0EB2-46F2-99A3-493C8F630093}" type="slidenum">
              <a:rPr lang="en-US" sz="1200"/>
              <a:pPr hangingPunct="1"/>
              <a:t>36</a:t>
            </a:fld>
            <a:endParaRPr lang="en-US" sz="1200"/>
          </a:p>
        </p:txBody>
      </p:sp>
      <p:sp>
        <p:nvSpPr>
          <p:cNvPr id="33796" name="Rectangle 2"/>
          <p:cNvSpPr>
            <a:spLocks noGrp="1" noRot="1" noChangeAspect="1" noChangeArrowheads="1" noTextEdit="1"/>
          </p:cNvSpPr>
          <p:nvPr>
            <p:ph type="sldImg"/>
          </p:nvPr>
        </p:nvSpPr>
        <p:spPr>
          <a:noFill/>
          <a:ln cap="flat">
            <a:headEnd type="none" w="med" len="med"/>
            <a:tailEnd type="none" w="med" len="med"/>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hangingPunct="1"/>
            <a:endParaRPr lang="en-US" smtClean="0">
              <a:latin typeface="Arial" panose="020B0604020202020204" pitchFamily="34" charset="0"/>
              <a:cs typeface="Arial" panose="020B0604020202020204" pitchFamily="34" charset="0"/>
            </a:endParaRPr>
          </a:p>
        </p:txBody>
      </p:sp>
      <p:sp>
        <p:nvSpPr>
          <p:cNvPr id="33798" name="Rectangle 7"/>
          <p:cNvSpPr>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hangingPunct="1"/>
            <a:fld id="{6567C0A2-9161-4459-BE5C-481D1E91A107}" type="slidenum">
              <a:rPr lang="en-US" sz="1200"/>
              <a:pPr algn="r" hangingPunct="1"/>
              <a:t>36</a:t>
            </a:fld>
            <a:endParaRPr lang="en-US" sz="1200"/>
          </a:p>
        </p:txBody>
      </p:sp>
    </p:spTree>
    <p:extLst>
      <p:ext uri="{BB962C8B-B14F-4D97-AF65-F5344CB8AC3E}">
        <p14:creationId xmlns:p14="http://schemas.microsoft.com/office/powerpoint/2010/main" val="400411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fld id="{8278815C-F532-419C-8E94-51A24C1DED9B}" type="datetime1">
              <a:rPr lang="en-US" smtClean="0"/>
              <a:pPr>
                <a:defRPr/>
              </a:pPr>
              <a:t>12/02/2014</a:t>
            </a:fld>
            <a:endParaRPr lang="en-US"/>
          </a:p>
        </p:txBody>
      </p:sp>
      <p:sp>
        <p:nvSpPr>
          <p:cNvPr id="5" name="Slide Number Placeholder 4"/>
          <p:cNvSpPr>
            <a:spLocks noGrp="1"/>
          </p:cNvSpPr>
          <p:nvPr>
            <p:ph type="sldNum" sz="quarter" idx="11"/>
          </p:nvPr>
        </p:nvSpPr>
        <p:spPr/>
        <p:txBody>
          <a:bodyPr/>
          <a:lstStyle/>
          <a:p>
            <a:fld id="{AE990228-6E79-497E-B86E-3B3052FC3B5B}" type="slidenum">
              <a:rPr lang="en-US" smtClean="0"/>
              <a:pPr/>
              <a:t>37</a:t>
            </a:fld>
            <a:endParaRPr lang="en-US"/>
          </a:p>
        </p:txBody>
      </p:sp>
    </p:spTree>
    <p:extLst>
      <p:ext uri="{BB962C8B-B14F-4D97-AF65-F5344CB8AC3E}">
        <p14:creationId xmlns:p14="http://schemas.microsoft.com/office/powerpoint/2010/main" val="4010414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 name="Rectangle 13"/>
          <p:cNvSpPr>
            <a:spLocks noChangeArrowheads="1"/>
          </p:cNvSpPr>
          <p:nvPr/>
        </p:nvSpPr>
        <p:spPr bwMode="auto">
          <a:xfrm>
            <a:off x="0" y="3505200"/>
            <a:ext cx="9144000" cy="3352800"/>
          </a:xfrm>
          <a:prstGeom prst="rect">
            <a:avLst/>
          </a:prstGeom>
          <a:noFill/>
          <a:ln w="9525">
            <a:no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4" name="Rectangle 15"/>
          <p:cNvSpPr>
            <a:spLocks noChangeArrowheads="1"/>
          </p:cNvSpPr>
          <p:nvPr/>
        </p:nvSpPr>
        <p:spPr bwMode="black">
          <a:xfrm>
            <a:off x="838200" y="5334000"/>
            <a:ext cx="3200400" cy="762000"/>
          </a:xfrm>
          <a:prstGeom prst="rect">
            <a:avLst/>
          </a:prstGeom>
          <a:noFill/>
          <a:ln w="9525">
            <a:noFill/>
            <a:miter lim="800000"/>
            <a:headEnd/>
            <a:tailEnd/>
          </a:ln>
        </p:spPr>
        <p:txBody>
          <a:bodyPr lIns="0" tIns="0" rIns="0" bIns="0"/>
          <a:lstStyle/>
          <a:p>
            <a:pPr hangingPunct="0">
              <a:lnSpc>
                <a:spcPct val="90000"/>
              </a:lnSpc>
              <a:spcAft>
                <a:spcPct val="25000"/>
              </a:spcAft>
              <a:defRPr/>
            </a:pPr>
            <a:endParaRPr lang="en-US" altLang="en-US" sz="1100">
              <a:solidFill>
                <a:srgbClr val="204E6D"/>
              </a:solidFill>
              <a:latin typeface="Arial" charset="0"/>
              <a:cs typeface="Arial" charset="0"/>
            </a:endParaRPr>
          </a:p>
        </p:txBody>
      </p:sp>
      <p:pic>
        <p:nvPicPr>
          <p:cNvPr id="5"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Grp="1" noChangeArrowheads="1"/>
          </p:cNvSpPr>
          <p:nvPr>
            <p:ph type="ctrTitle"/>
          </p:nvPr>
        </p:nvSpPr>
        <p:spPr bwMode="black">
          <a:xfrm>
            <a:off x="838200" y="2133600"/>
            <a:ext cx="7010400" cy="2133600"/>
          </a:xfrm>
          <a:effectLst/>
        </p:spPr>
        <p:txBody>
          <a:bodyPr lIns="0" tIns="0" rIns="0" bIns="0" anchor="t"/>
          <a:lstStyle>
            <a:lvl1pPr marL="0" marR="0" lvl="0" indent="0" algn="ctr" defTabSz="914400" rtl="0" eaLnBrk="1" fontAlgn="base" latinLnBrk="0" hangingPunct="1">
              <a:lnSpc>
                <a:spcPct val="90000"/>
              </a:lnSpc>
              <a:spcBef>
                <a:spcPct val="0"/>
              </a:spcBef>
              <a:spcAft>
                <a:spcPct val="0"/>
              </a:spcAft>
              <a:buNone/>
              <a:tabLst/>
              <a:defRPr kumimoji="0" sz="3600" b="1" i="0" u="none" strike="noStrike" baseline="0">
                <a:solidFill>
                  <a:srgbClr val="0C5C92">
                    <a:alpha val="100000"/>
                  </a:srgbClr>
                </a:solidFill>
                <a:effectLst/>
                <a:latin typeface="Arial"/>
                <a:cs typeface="Arial"/>
              </a:defRPr>
            </a:lvl1pPr>
          </a:lstStyle>
          <a:p>
            <a:r>
              <a:rPr lang="en-US" altLang="en-US"/>
              <a:t>Click to edit Master Title</a:t>
            </a:r>
          </a:p>
        </p:txBody>
      </p:sp>
      <p:sp>
        <p:nvSpPr>
          <p:cNvPr id="6" name="Rectangle 16"/>
          <p:cNvSpPr>
            <a:spLocks noGrp="1" noChangeArrowheads="1"/>
          </p:cNvSpPr>
          <p:nvPr>
            <p:ph type="ftr" sz="quarter" idx="10"/>
          </p:nvPr>
        </p:nvSpPr>
        <p:spPr bwMode="auto">
          <a:xfrm>
            <a:off x="5168900" y="6400800"/>
            <a:ext cx="39751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hangingPunct="0">
              <a:defRPr sz="800" smtClean="0">
                <a:solidFill>
                  <a:schemeClr val="bg1"/>
                </a:solidFill>
                <a:latin typeface="Arial" charset="0"/>
                <a:cs typeface="Arial" charset="0"/>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2971645397"/>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7963" y="-4763"/>
            <a:ext cx="8683625" cy="6634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sldNum" sz="quarter" idx="10"/>
          </p:nvPr>
        </p:nvSpPr>
        <p:spPr>
          <a:ln/>
        </p:spPr>
        <p:txBody>
          <a:bodyPr/>
          <a:lstStyle>
            <a:lvl1pPr>
              <a:defRPr/>
            </a:lvl1pPr>
          </a:lstStyle>
          <a:p>
            <a:fld id="{9A0A4741-3E96-4359-9361-B2959B08B3F6}" type="slidenum">
              <a:rPr lang="en-US"/>
              <a:pPr/>
              <a:t>‹#›</a:t>
            </a:fld>
            <a:endParaRPr lang="en-US"/>
          </a:p>
        </p:txBody>
      </p:sp>
    </p:spTree>
    <p:extLst>
      <p:ext uri="{BB962C8B-B14F-4D97-AF65-F5344CB8AC3E}">
        <p14:creationId xmlns:p14="http://schemas.microsoft.com/office/powerpoint/2010/main" val="4190840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6726237" cy="9953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447800"/>
            <a:ext cx="421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73600" y="1447800"/>
            <a:ext cx="4217988"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73600" y="4114800"/>
            <a:ext cx="4217988"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ln/>
        </p:spPr>
        <p:txBody>
          <a:bodyPr/>
          <a:lstStyle>
            <a:lvl1pPr>
              <a:defRPr/>
            </a:lvl1pPr>
          </a:lstStyle>
          <a:p>
            <a:fld id="{DBAA7FA0-8E87-4D32-BF43-E0C9053FB667}" type="slidenum">
              <a:rPr lang="en-US"/>
              <a:pPr/>
              <a:t>‹#›</a:t>
            </a:fld>
            <a:endParaRPr lang="en-US"/>
          </a:p>
        </p:txBody>
      </p:sp>
    </p:spTree>
    <p:extLst>
      <p:ext uri="{BB962C8B-B14F-4D97-AF65-F5344CB8AC3E}">
        <p14:creationId xmlns:p14="http://schemas.microsoft.com/office/powerpoint/2010/main" val="316197047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26544678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13556104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15759894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8613" y="1431925"/>
            <a:ext cx="4216400" cy="4549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7413" y="1431925"/>
            <a:ext cx="4217987" cy="4549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8603678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314357893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94313618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25403713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9769424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15" name="Rectangle 2"/>
          <p:cNvSpPr>
            <a:spLocks noGrp="1"/>
          </p:cNvSpPr>
          <p:nvPr>
            <p:ph type="title"/>
          </p:nvPr>
        </p:nvSpPr>
        <p:spPr/>
        <p:txBody>
          <a:bodyPr/>
          <a:lstStyle>
            <a:lvl1pPr>
              <a:defRPr b="1">
                <a:latin typeface="+mj-lt"/>
              </a:defRPr>
            </a:lvl1pPr>
          </a:lstStyle>
          <a:p>
            <a:r>
              <a:rPr lang="en-US"/>
              <a:t>Click to edit Master title style</a:t>
            </a:r>
          </a:p>
        </p:txBody>
      </p:sp>
      <p:sp>
        <p:nvSpPr>
          <p:cNvPr id="19" name="Rectangle 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5" name="Rectangle 5"/>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D89F02E3-5B38-430E-958A-8A85B9787BC1}" type="slidenum">
              <a:rPr lang="en-US"/>
              <a:pPr/>
              <a:t>‹#›</a:t>
            </a:fld>
            <a:endParaRPr lang="en-US"/>
          </a:p>
        </p:txBody>
      </p:sp>
      <p:sp>
        <p:nvSpPr>
          <p:cNvPr id="6" name="Rectangle 5"/>
          <p:cNvSpPr>
            <a:spLocks noGrp="1" noChangeArrowheads="1"/>
          </p:cNvSpPr>
          <p:nvPr>
            <p:ph type="sldNum" sz="quarter" idx="12"/>
          </p:nvPr>
        </p:nvSpPr>
        <p:spPr/>
        <p:txBody>
          <a:bodyPr/>
          <a:lstStyle>
            <a:lvl1pPr>
              <a:defRPr/>
            </a:lvl1pPr>
          </a:lstStyle>
          <a:p>
            <a:fld id="{E219068D-51C0-4E13-8D45-B70F5D0BD925}" type="slidenum">
              <a:rPr lang="en-US"/>
              <a:pPr/>
              <a:t>‹#›</a:t>
            </a:fld>
            <a:endParaRPr lang="en-US"/>
          </a:p>
        </p:txBody>
      </p:sp>
    </p:spTree>
    <p:extLst>
      <p:ext uri="{BB962C8B-B14F-4D97-AF65-F5344CB8AC3E}">
        <p14:creationId xmlns:p14="http://schemas.microsoft.com/office/powerpoint/2010/main" val="1178043857"/>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9036480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226305344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4763"/>
            <a:ext cx="2176462" cy="5986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7963" y="-4763"/>
            <a:ext cx="6378575" cy="5986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ftr" sz="quarter" idx="10"/>
          </p:nvPr>
        </p:nvSpPr>
        <p:spPr>
          <a:ln/>
        </p:spPr>
        <p:txBody>
          <a:bodyPr/>
          <a:lstStyle>
            <a:lvl1pPr>
              <a:defRPr/>
            </a:lvl1pPr>
          </a:lstStyle>
          <a:p>
            <a:pPr>
              <a:defRPr/>
            </a:pPr>
            <a:r>
              <a:rPr lang="en-US" altLang="en-US"/>
              <a:t>Giới thiệu VMWare WorkstationCopyright © 2003 VMware, Inc. All rights reserved.</a:t>
            </a:r>
          </a:p>
          <a:p>
            <a:pPr>
              <a:defRPr/>
            </a:pPr>
            <a:endParaRPr lang="en-US" altLang="en-US"/>
          </a:p>
        </p:txBody>
      </p:sp>
    </p:spTree>
    <p:extLst>
      <p:ext uri="{BB962C8B-B14F-4D97-AF65-F5344CB8AC3E}">
        <p14:creationId xmlns:p14="http://schemas.microsoft.com/office/powerpoint/2010/main" val="33703606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10" name="Rectangle 2"/>
          <p:cNvSpPr>
            <a:spLocks noGrp="1"/>
          </p:cNvSpPr>
          <p:nvPr>
            <p:ph type="title"/>
          </p:nvPr>
        </p:nvSpPr>
        <p:spPr/>
        <p:txBody>
          <a:bodyPr/>
          <a:lstStyle/>
          <a:p>
            <a:r>
              <a:rPr lang="en-US"/>
              <a:t>Click to edit Master title style</a:t>
            </a:r>
          </a:p>
        </p:txBody>
      </p:sp>
      <p:sp>
        <p:nvSpPr>
          <p:cNvPr id="21" name="Rectangle 3"/>
          <p:cNvSpPr>
            <a:spLocks noGrp="1"/>
          </p:cNvSpPr>
          <p:nvPr>
            <p:ph type="body" sz="half" idx="1"/>
          </p:nvPr>
        </p:nvSpPr>
        <p:spPr>
          <a:xfrm>
            <a:off x="328613" y="1431925"/>
            <a:ext cx="4216400"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4"/>
          <p:cNvSpPr>
            <a:spLocks noGrp="1"/>
          </p:cNvSpPr>
          <p:nvPr>
            <p:ph sz="half" idx="2"/>
          </p:nvPr>
        </p:nvSpPr>
        <p:spPr>
          <a:xfrm>
            <a:off x="4697413" y="1431925"/>
            <a:ext cx="4217987"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6" name="Rectangle 6"/>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A1F69A20-FF5A-40DA-BC79-AFD25408AE64}" type="slidenum">
              <a:rPr lang="en-US"/>
              <a:pPr/>
              <a:t>‹#›</a:t>
            </a:fld>
            <a:endParaRPr lang="en-US"/>
          </a:p>
        </p:txBody>
      </p:sp>
      <p:sp>
        <p:nvSpPr>
          <p:cNvPr id="7" name="Rectangle 5"/>
          <p:cNvSpPr>
            <a:spLocks noGrp="1" noChangeArrowheads="1"/>
          </p:cNvSpPr>
          <p:nvPr>
            <p:ph type="sldNum" sz="quarter" idx="12"/>
          </p:nvPr>
        </p:nvSpPr>
        <p:spPr/>
        <p:txBody>
          <a:bodyPr/>
          <a:lstStyle>
            <a:lvl1pPr>
              <a:defRPr/>
            </a:lvl1pPr>
          </a:lstStyle>
          <a:p>
            <a:fld id="{E2CE575A-54DD-453B-BF12-453958A1CECF}" type="slidenum">
              <a:rPr lang="en-US"/>
              <a:pPr/>
              <a:t>‹#›</a:t>
            </a:fld>
            <a:endParaRPr lang="en-US"/>
          </a:p>
        </p:txBody>
      </p:sp>
    </p:spTree>
    <p:extLst>
      <p:ext uri="{BB962C8B-B14F-4D97-AF65-F5344CB8AC3E}">
        <p14:creationId xmlns:p14="http://schemas.microsoft.com/office/powerpoint/2010/main" val="17613477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6" name="Rectangle 5"/>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39DC52D9-9FBF-4C8C-AD1A-C67C1E0DE0C8}" type="slidenum">
              <a:rPr lang="en-US"/>
              <a:pPr/>
              <a:t>‹#›</a:t>
            </a:fld>
            <a:endParaRPr lang="en-US"/>
          </a:p>
        </p:txBody>
      </p:sp>
      <p:sp>
        <p:nvSpPr>
          <p:cNvPr id="7" name="Rectangle 6"/>
          <p:cNvSpPr>
            <a:spLocks noGrp="1" noChangeArrowheads="1"/>
          </p:cNvSpPr>
          <p:nvPr>
            <p:ph type="sldNum" sz="quarter" idx="12"/>
          </p:nvPr>
        </p:nvSpPr>
        <p:spPr/>
        <p:txBody>
          <a:bodyPr/>
          <a:lstStyle>
            <a:lvl1pPr>
              <a:defRPr/>
            </a:lvl1pPr>
          </a:lstStyle>
          <a:p>
            <a:fld id="{DB2A43C7-3D4B-4724-A56C-CF652DEC71FC}" type="slidenum">
              <a:rPr lang="en-US"/>
              <a:pPr/>
              <a:t>‹#›</a:t>
            </a:fld>
            <a:endParaRPr lang="en-US"/>
          </a:p>
        </p:txBody>
      </p:sp>
    </p:spTree>
    <p:extLst>
      <p:ext uri="{BB962C8B-B14F-4D97-AF65-F5344CB8AC3E}">
        <p14:creationId xmlns:p14="http://schemas.microsoft.com/office/powerpoint/2010/main" val="25097834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0" name="Rectangle 3"/>
          <p:cNvSpPr>
            <a:spLocks noGrp="1"/>
          </p:cNvSpPr>
          <p:nvPr>
            <p:ph type="tbl" idx="1"/>
          </p:nvPr>
        </p:nvSpPr>
        <p:spPr/>
        <p:txBody>
          <a:bodyPr/>
          <a:lstStyle/>
          <a:p>
            <a:pPr lvl="0"/>
            <a:endParaRPr lang="en-US" noProof="0" smtClean="0"/>
          </a:p>
        </p:txBody>
      </p:sp>
      <p:sp>
        <p:nvSpPr>
          <p:cNvPr id="4" name="Rectangle 4"/>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6" name="Rectangle 5"/>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C688F4BA-8276-4E96-8FFD-345AFFFF2003}" type="slidenum">
              <a:rPr lang="en-US"/>
              <a:pPr/>
              <a:t>‹#›</a:t>
            </a:fld>
            <a:endParaRPr lang="en-US"/>
          </a:p>
        </p:txBody>
      </p:sp>
      <p:sp>
        <p:nvSpPr>
          <p:cNvPr id="7" name="Rectangle 6"/>
          <p:cNvSpPr>
            <a:spLocks noGrp="1" noChangeArrowheads="1"/>
          </p:cNvSpPr>
          <p:nvPr>
            <p:ph type="sldNum" sz="quarter" idx="12"/>
          </p:nvPr>
        </p:nvSpPr>
        <p:spPr/>
        <p:txBody>
          <a:bodyPr/>
          <a:lstStyle>
            <a:lvl1pPr>
              <a:defRPr/>
            </a:lvl1pPr>
          </a:lstStyle>
          <a:p>
            <a:fld id="{D2D3F03D-3FF3-4C95-A510-1CF75516EDBF}" type="slidenum">
              <a:rPr lang="en-US"/>
              <a:pPr/>
              <a:t>‹#›</a:t>
            </a:fld>
            <a:endParaRPr lang="en-US"/>
          </a:p>
        </p:txBody>
      </p:sp>
    </p:spTree>
    <p:extLst>
      <p:ext uri="{BB962C8B-B14F-4D97-AF65-F5344CB8AC3E}">
        <p14:creationId xmlns:p14="http://schemas.microsoft.com/office/powerpoint/2010/main" val="36080825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9" name="Rectangle 2"/>
          <p:cNvSpPr>
            <a:spLocks noGrp="1"/>
          </p:cNvSpPr>
          <p:nvPr>
            <p:ph type="title"/>
          </p:nvPr>
        </p:nvSpPr>
        <p:spPr/>
        <p:txBody>
          <a:bodyPr/>
          <a:lstStyle/>
          <a:p>
            <a:r>
              <a:rPr lang="en-US"/>
              <a:t>Click to edit Master title style</a:t>
            </a:r>
          </a:p>
        </p:txBody>
      </p:sp>
      <p:sp>
        <p:nvSpPr>
          <p:cNvPr id="13" name="Rectangle 3"/>
          <p:cNvSpPr>
            <a:spLocks noGrp="1"/>
          </p:cNvSpPr>
          <p:nvPr>
            <p:ph type="body" sz="half" idx="1"/>
          </p:nvPr>
        </p:nvSpPr>
        <p:spPr>
          <a:xfrm>
            <a:off x="328613" y="1431925"/>
            <a:ext cx="4216400"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4"/>
          <p:cNvSpPr>
            <a:spLocks noGrp="1"/>
          </p:cNvSpPr>
          <p:nvPr>
            <p:ph type="body" sz="half" idx="2"/>
          </p:nvPr>
        </p:nvSpPr>
        <p:spPr>
          <a:xfrm>
            <a:off x="4697413" y="1431925"/>
            <a:ext cx="4217987"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6" name="Rectangle 6"/>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A992114D-1F06-42C7-BFFA-439B213C14E6}" type="slidenum">
              <a:rPr lang="en-US"/>
              <a:pPr/>
              <a:t>‹#›</a:t>
            </a:fld>
            <a:endParaRPr lang="en-US"/>
          </a:p>
        </p:txBody>
      </p:sp>
      <p:sp>
        <p:nvSpPr>
          <p:cNvPr id="7" name="Rectangle 5"/>
          <p:cNvSpPr>
            <a:spLocks noGrp="1" noChangeArrowheads="1"/>
          </p:cNvSpPr>
          <p:nvPr>
            <p:ph type="sldNum" sz="quarter" idx="12"/>
          </p:nvPr>
        </p:nvSpPr>
        <p:spPr/>
        <p:txBody>
          <a:bodyPr/>
          <a:lstStyle>
            <a:lvl1pPr>
              <a:defRPr/>
            </a:lvl1pPr>
          </a:lstStyle>
          <a:p>
            <a:fld id="{07C072D8-6C2E-4EED-893A-276DE85ACE51}" type="slidenum">
              <a:rPr lang="en-US"/>
              <a:pPr/>
              <a:t>‹#›</a:t>
            </a:fld>
            <a:endParaRPr lang="en-US"/>
          </a:p>
        </p:txBody>
      </p:sp>
    </p:spTree>
    <p:extLst>
      <p:ext uri="{BB962C8B-B14F-4D97-AF65-F5344CB8AC3E}">
        <p14:creationId xmlns:p14="http://schemas.microsoft.com/office/powerpoint/2010/main" val="18654365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Rectangle 2"/>
          <p:cNvSpPr>
            <a:spLocks noGrp="1"/>
          </p:cNvSpPr>
          <p:nvPr>
            <p:ph type="title"/>
          </p:nvPr>
        </p:nvSpPr>
        <p:spPr/>
        <p:txBody>
          <a:bodyPr/>
          <a:lstStyle/>
          <a:p>
            <a:r>
              <a:rPr lang="en-US"/>
              <a:t>Click to edit Master title style</a:t>
            </a:r>
          </a:p>
        </p:txBody>
      </p:sp>
      <p:sp>
        <p:nvSpPr>
          <p:cNvPr id="3" name="Rectangle 3"/>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4" name="Rectangle 4"/>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A26EF44B-0298-4160-83B2-10641C253E19}" type="slidenum">
              <a:rPr lang="en-US"/>
              <a:pPr/>
              <a:t>‹#›</a:t>
            </a:fld>
            <a:endParaRPr lang="en-US"/>
          </a:p>
        </p:txBody>
      </p:sp>
      <p:sp>
        <p:nvSpPr>
          <p:cNvPr id="5" name="Rectangle 5"/>
          <p:cNvSpPr>
            <a:spLocks noGrp="1" noChangeArrowheads="1"/>
          </p:cNvSpPr>
          <p:nvPr>
            <p:ph type="sldNum" sz="quarter" idx="12"/>
          </p:nvPr>
        </p:nvSpPr>
        <p:spPr/>
        <p:txBody>
          <a:bodyPr/>
          <a:lstStyle>
            <a:lvl1pPr>
              <a:defRPr/>
            </a:lvl1pPr>
          </a:lstStyle>
          <a:p>
            <a:fld id="{FEC18ADD-0E54-4BD1-9C54-928A0D215584}" type="slidenum">
              <a:rPr lang="en-US"/>
              <a:pPr/>
              <a:t>‹#›</a:t>
            </a:fld>
            <a:endParaRPr lang="en-US"/>
          </a:p>
        </p:txBody>
      </p:sp>
    </p:spTree>
    <p:extLst>
      <p:ext uri="{BB962C8B-B14F-4D97-AF65-F5344CB8AC3E}">
        <p14:creationId xmlns:p14="http://schemas.microsoft.com/office/powerpoint/2010/main" val="29548695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3" name="Rectangle 3"/>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2C69B7B7-5EE6-44A3-A9D2-78CE904A9264}" type="slidenum">
              <a:rPr lang="en-US"/>
              <a:pPr/>
              <a:t>‹#›</a:t>
            </a:fld>
            <a:endParaRPr lang="en-US"/>
          </a:p>
        </p:txBody>
      </p:sp>
      <p:sp>
        <p:nvSpPr>
          <p:cNvPr id="4" name="Rectangle 5"/>
          <p:cNvSpPr>
            <a:spLocks noGrp="1" noChangeArrowheads="1"/>
          </p:cNvSpPr>
          <p:nvPr>
            <p:ph type="sldNum" sz="quarter" idx="12"/>
          </p:nvPr>
        </p:nvSpPr>
        <p:spPr/>
        <p:txBody>
          <a:bodyPr/>
          <a:lstStyle>
            <a:lvl1pPr>
              <a:defRPr/>
            </a:lvl1pPr>
          </a:lstStyle>
          <a:p>
            <a:fld id="{03F0C5B5-2D80-4035-AA44-361E849F63DE}" type="slidenum">
              <a:rPr lang="en-US"/>
              <a:pPr/>
              <a:t>‹#›</a:t>
            </a:fld>
            <a:endParaRPr lang="en-US"/>
          </a:p>
        </p:txBody>
      </p:sp>
    </p:spTree>
    <p:extLst>
      <p:ext uri="{BB962C8B-B14F-4D97-AF65-F5344CB8AC3E}">
        <p14:creationId xmlns:p14="http://schemas.microsoft.com/office/powerpoint/2010/main" val="18377451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itle and 2 Content">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25" name="Rectangle 3"/>
          <p:cNvSpPr>
            <a:spLocks noGrp="1"/>
          </p:cNvSpPr>
          <p:nvPr>
            <p:ph sz="half" idx="1"/>
          </p:nvPr>
        </p:nvSpPr>
        <p:spPr>
          <a:xfrm>
            <a:off x="328613" y="1431925"/>
            <a:ext cx="4216400"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4"/>
          <p:cNvSpPr>
            <a:spLocks noGrp="1"/>
          </p:cNvSpPr>
          <p:nvPr>
            <p:ph sz="half" idx="2"/>
          </p:nvPr>
        </p:nvSpPr>
        <p:spPr>
          <a:xfrm>
            <a:off x="4697413" y="1431925"/>
            <a:ext cx="4217987" cy="4549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p:cNvSpPr>
          <p:nvPr>
            <p:ph type="ftr" sz="quarter" idx="10"/>
          </p:nvPr>
        </p:nvSpPr>
        <p:spPr bwMode="auto">
          <a:xfrm>
            <a:off x="6248400" y="6610350"/>
            <a:ext cx="2895600" cy="247650"/>
          </a:xfrm>
          <a:prstGeom prst="rect">
            <a:avLst/>
          </a:prstGeom>
          <a:ln cap="flat" algn="ctr">
            <a:miter lim="800000"/>
            <a:headEnd type="none" w="med" len="med"/>
            <a:tailEnd type="none" w="med" len="med"/>
          </a:ln>
        </p:spPr>
        <p:txBody>
          <a:bodyPr vert="horz" wrap="square" lIns="91440" tIns="45720" rIns="91440" bIns="45720" anchor="t" compatLnSpc="1"/>
          <a:lstStyle>
            <a:lvl1pPr algn="r" eaLnBrk="0" hangingPunct="0">
              <a:defRPr sz="1000" b="1" kern="0">
                <a:solidFill>
                  <a:schemeClr val="folHlink">
                    <a:alpha val="100000"/>
                  </a:schemeClr>
                </a:solidFill>
                <a:latin typeface="Arial"/>
                <a:cs typeface="Arial"/>
              </a:defRPr>
            </a:lvl1pPr>
          </a:lstStyle>
          <a:p>
            <a:pPr>
              <a:defRPr/>
            </a:pPr>
            <a:r>
              <a:rPr lang="en-US" altLang="x-none"/>
              <a:t>Giới thiệu VMWare Workstation</a:t>
            </a:r>
            <a:endParaRPr lang="en-US"/>
          </a:p>
        </p:txBody>
      </p:sp>
      <p:sp>
        <p:nvSpPr>
          <p:cNvPr id="6" name="Rectangle 6"/>
          <p:cNvSpPr>
            <a:spLocks noGrp="1"/>
          </p:cNvSpPr>
          <p:nvPr>
            <p:ph type="sldNum" sz="quarter" idx="11"/>
          </p:nvPr>
        </p:nvSpPr>
        <p:spPr>
          <a:xfrm>
            <a:off x="3619500" y="6643688"/>
            <a:ext cx="1905000" cy="228600"/>
          </a:xfrm>
          <a:ln cap="flat" algn="ctr">
            <a:headEnd type="none" w="med" len="med"/>
            <a:tailEnd type="none" w="med" len="med"/>
          </a:ln>
        </p:spPr>
        <p:txBody>
          <a:bodyPr/>
          <a:lstStyle>
            <a:lvl1pPr eaLnBrk="0">
              <a:defRPr>
                <a:solidFill>
                  <a:schemeClr val="folHlink"/>
                </a:solidFill>
              </a:defRPr>
            </a:lvl1pPr>
          </a:lstStyle>
          <a:p>
            <a:fld id="{F90CF026-25FB-449C-AFC4-AC8F2229F3C7}" type="slidenum">
              <a:rPr lang="en-US"/>
              <a:pPr/>
              <a:t>‹#›</a:t>
            </a:fld>
            <a:endParaRPr lang="en-US"/>
          </a:p>
        </p:txBody>
      </p:sp>
      <p:sp>
        <p:nvSpPr>
          <p:cNvPr id="7" name="Rectangle 5"/>
          <p:cNvSpPr>
            <a:spLocks noGrp="1" noChangeArrowheads="1"/>
          </p:cNvSpPr>
          <p:nvPr>
            <p:ph type="sldNum" sz="quarter" idx="12"/>
          </p:nvPr>
        </p:nvSpPr>
        <p:spPr/>
        <p:txBody>
          <a:bodyPr/>
          <a:lstStyle>
            <a:lvl1pPr>
              <a:defRPr/>
            </a:lvl1pPr>
          </a:lstStyle>
          <a:p>
            <a:fld id="{76FB8DE0-92F9-41D9-A098-5A7210315A3B}" type="slidenum">
              <a:rPr lang="en-US"/>
              <a:pPr/>
              <a:t>‹#›</a:t>
            </a:fld>
            <a:endParaRPr lang="en-US"/>
          </a:p>
        </p:txBody>
      </p:sp>
    </p:spTree>
    <p:extLst>
      <p:ext uri="{BB962C8B-B14F-4D97-AF65-F5344CB8AC3E}">
        <p14:creationId xmlns:p14="http://schemas.microsoft.com/office/powerpoint/2010/main" val="3361414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userDrawn="1"/>
        </p:nvSpPr>
        <p:spPr bwMode="auto">
          <a:xfrm>
            <a:off x="7467600" y="0"/>
            <a:ext cx="1676400" cy="990600"/>
          </a:xfrm>
          <a:prstGeom prst="rect">
            <a:avLst/>
          </a:prstGeom>
          <a:solidFill>
            <a:srgbClr val="095B93"/>
          </a:solidFill>
          <a:ln w="9525">
            <a:no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1027" name="Rectangle 2"/>
          <p:cNvSpPr>
            <a:spLocks noGrp="1" noChangeArrowheads="1"/>
          </p:cNvSpPr>
          <p:nvPr>
            <p:ph type="body" idx="1"/>
          </p:nvPr>
        </p:nvSpPr>
        <p:spPr bwMode="auto">
          <a:xfrm>
            <a:off x="304800" y="1447800"/>
            <a:ext cx="85867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Rectangle 3"/>
          <p:cNvSpPr>
            <a:spLocks noGrp="1" noChangeArrowheads="1"/>
          </p:cNvSpPr>
          <p:nvPr>
            <p:ph type="title"/>
          </p:nvPr>
        </p:nvSpPr>
        <p:spPr bwMode="auto">
          <a:xfrm>
            <a:off x="207963" y="-4763"/>
            <a:ext cx="6726237" cy="995363"/>
          </a:xfrm>
          <a:prstGeom prst="rect">
            <a:avLst/>
          </a:prstGeom>
          <a:noFill/>
          <a:ln w="9525" cap="flat" cmpd="sng" algn="ctr">
            <a:noFill/>
            <a:prstDash val="solid"/>
            <a:miter lim="800000"/>
            <a:headEnd type="none" w="med" len="med"/>
            <a:tailEnd type="none" w="med" len="me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4" name="Rectangle 5"/>
          <p:cNvSpPr>
            <a:spLocks noGrp="1" noChangeArrowheads="1"/>
          </p:cNvSpPr>
          <p:nvPr>
            <p:ph type="sldNum" sz="quarter" idx="4"/>
          </p:nvPr>
        </p:nvSpPr>
        <p:spPr bwMode="auto">
          <a:xfrm>
            <a:off x="8534400" y="6400800"/>
            <a:ext cx="609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hangingPunct="0">
              <a:defRPr sz="1000" b="1">
                <a:solidFill>
                  <a:srgbClr val="FFFFFF"/>
                </a:solidFill>
              </a:defRPr>
            </a:lvl1pPr>
          </a:lstStyle>
          <a:p>
            <a:fld id="{92E3FAC2-0F05-4897-B63C-A0C3C45CD345}" type="slidenum">
              <a:rPr lang="en-US"/>
              <a:pPr/>
              <a:t>‹#›</a:t>
            </a:fld>
            <a:endParaRPr lang="en-US"/>
          </a:p>
        </p:txBody>
      </p:sp>
      <p:sp>
        <p:nvSpPr>
          <p:cNvPr id="2055" name="AutoShape 15"/>
          <p:cNvSpPr>
            <a:spLocks noChangeArrowheads="1"/>
          </p:cNvSpPr>
          <p:nvPr userDrawn="1"/>
        </p:nvSpPr>
        <p:spPr bwMode="auto">
          <a:xfrm>
            <a:off x="7162800" y="304800"/>
            <a:ext cx="457200" cy="533400"/>
          </a:xfrm>
          <a:prstGeom prst="flowChartAlternateProcess">
            <a:avLst/>
          </a:prstGeom>
          <a:noFill/>
          <a:ln w="28575" algn="ctr">
            <a:solidFill>
              <a:srgbClr val="FFFFFF"/>
            </a:solid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2056" name="AutoShape 16"/>
          <p:cNvSpPr>
            <a:spLocks noChangeArrowheads="1"/>
          </p:cNvSpPr>
          <p:nvPr userDrawn="1"/>
        </p:nvSpPr>
        <p:spPr bwMode="auto">
          <a:xfrm>
            <a:off x="7315200" y="152400"/>
            <a:ext cx="609600" cy="533400"/>
          </a:xfrm>
          <a:prstGeom prst="flowChartAlternateProcess">
            <a:avLst/>
          </a:prstGeom>
          <a:noFill/>
          <a:ln w="9525" algn="ctr">
            <a:solidFill>
              <a:srgbClr val="FFFFFF"/>
            </a:solid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2057" name="AutoShape 17"/>
          <p:cNvSpPr>
            <a:spLocks noChangeArrowheads="1"/>
          </p:cNvSpPr>
          <p:nvPr userDrawn="1"/>
        </p:nvSpPr>
        <p:spPr bwMode="auto">
          <a:xfrm>
            <a:off x="7391400" y="381000"/>
            <a:ext cx="609600" cy="533400"/>
          </a:xfrm>
          <a:prstGeom prst="flowChartAlternateProcess">
            <a:avLst/>
          </a:prstGeom>
          <a:noFill/>
          <a:ln w="38100" algn="ctr">
            <a:solidFill>
              <a:srgbClr val="FFFFFF"/>
            </a:solid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2060" name="Text Box 12"/>
          <p:cNvSpPr txBox="1">
            <a:spLocks noChangeArrowheads="1"/>
          </p:cNvSpPr>
          <p:nvPr userDrawn="1"/>
        </p:nvSpPr>
        <p:spPr bwMode="auto">
          <a:xfrm>
            <a:off x="8610600" y="6400800"/>
            <a:ext cx="533400" cy="304800"/>
          </a:xfrm>
          <a:prstGeom prst="rect">
            <a:avLst/>
          </a:prstGeom>
          <a:noFill/>
          <a:ln w="9525">
            <a:noFill/>
            <a:miter lim="800000"/>
            <a:headEnd/>
            <a:tailEnd/>
          </a:ln>
          <a:effec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pPr>
            <a:fld id="{96EBDB25-512A-4D3A-83A6-E418D5BB2685}" type="slidenum">
              <a:rPr lang="en-US" sz="1400">
                <a:solidFill>
                  <a:srgbClr val="FFFFFF"/>
                </a:solidFill>
              </a:rPr>
              <a:pPr eaLnBrk="1" hangingPunct="1">
                <a:spcBef>
                  <a:spcPct val="50000"/>
                </a:spcBef>
              </a:pPr>
              <a:t>‹#›</a:t>
            </a:fld>
            <a:endParaRPr lang="en-US"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691" r:id="rId10"/>
    <p:sldLayoutId id="2147483692" r:id="rId11"/>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1pPr>
      <a:lvl2pPr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2pPr>
      <a:lvl3pPr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3pPr>
      <a:lvl4pPr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4pPr>
      <a:lvl5pPr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5pPr>
      <a:lvl6pPr marL="457200"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6pPr>
      <a:lvl7pPr marL="914400"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7pPr>
      <a:lvl8pPr marL="1371600"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8pPr>
      <a:lvl9pPr marL="1828800" algn="l" rtl="0" eaLnBrk="0" fontAlgn="base" hangingPunct="0">
        <a:lnSpc>
          <a:spcPct val="90000"/>
        </a:lnSpc>
        <a:spcBef>
          <a:spcPct val="0"/>
        </a:spcBef>
        <a:spcAft>
          <a:spcPct val="0"/>
        </a:spcAft>
        <a:defRPr sz="3200">
          <a:solidFill>
            <a:srgbClr val="FFFFFF"/>
          </a:solidFill>
          <a:latin typeface="Times New Roman" pitchFamily="18" charset="0"/>
          <a:cs typeface="Arial" charset="0"/>
        </a:defRPr>
      </a:lvl9pPr>
    </p:titleStyle>
    <p:bodyStyle>
      <a:lvl1pPr marL="342900" indent="-342900" algn="l" rtl="0" eaLnBrk="0" fontAlgn="base" hangingPunct="0">
        <a:lnSpc>
          <a:spcPct val="90000"/>
        </a:lnSpc>
        <a:spcBef>
          <a:spcPct val="50000"/>
        </a:spcBef>
        <a:spcAft>
          <a:spcPct val="10000"/>
        </a:spcAft>
        <a:buClr>
          <a:schemeClr val="bg2"/>
        </a:buClr>
        <a:buFont typeface="Wingdings" panose="05000000000000000000" pitchFamily="2" charset="2"/>
        <a:buChar char="q"/>
        <a:defRPr sz="2800">
          <a:solidFill>
            <a:srgbClr val="010000"/>
          </a:solidFill>
          <a:latin typeface="Arial" charset="0"/>
          <a:cs typeface="Arial" charset="0"/>
        </a:defRPr>
      </a:lvl1pPr>
      <a:lvl2pPr marL="742950" indent="-285750" algn="l" rtl="0" eaLnBrk="0" fontAlgn="base" hangingPunct="0">
        <a:lnSpc>
          <a:spcPct val="90000"/>
        </a:lnSpc>
        <a:spcBef>
          <a:spcPct val="30000"/>
        </a:spcBef>
        <a:spcAft>
          <a:spcPct val="10000"/>
        </a:spcAft>
        <a:buClr>
          <a:schemeClr val="accent2"/>
        </a:buClr>
        <a:buFont typeface="Wingdings" panose="05000000000000000000" pitchFamily="2" charset="2"/>
        <a:buChar char="Ø"/>
        <a:defRPr sz="2400">
          <a:solidFill>
            <a:srgbClr val="010000"/>
          </a:solidFill>
          <a:latin typeface="Arial" charset="0"/>
          <a:cs typeface="Arial" charset="0"/>
        </a:defRPr>
      </a:lvl2pPr>
      <a:lvl3pPr marL="1143000" indent="-228600" algn="l" rtl="0" eaLnBrk="0" fontAlgn="base" hangingPunct="0">
        <a:spcBef>
          <a:spcPct val="30000"/>
        </a:spcBef>
        <a:spcAft>
          <a:spcPct val="10000"/>
        </a:spcAft>
        <a:buClr>
          <a:srgbClr val="F60000"/>
        </a:buClr>
        <a:buFont typeface="Wingdings" panose="05000000000000000000" pitchFamily="2" charset="2"/>
        <a:buChar char="§"/>
        <a:defRPr sz="2000">
          <a:solidFill>
            <a:srgbClr val="010000"/>
          </a:solidFill>
          <a:latin typeface="Arial" charset="0"/>
          <a:cs typeface="Arial" charset="0"/>
        </a:defRPr>
      </a:lvl3pPr>
      <a:lvl4pPr marL="1600200" indent="-228600" algn="l" rtl="0" eaLnBrk="0" fontAlgn="base" hangingPunct="0">
        <a:spcBef>
          <a:spcPct val="20000"/>
        </a:spcBef>
        <a:spcAft>
          <a:spcPct val="0"/>
        </a:spcAft>
        <a:buChar char="–"/>
        <a:defRPr sz="2000">
          <a:solidFill>
            <a:srgbClr val="010000"/>
          </a:solidFill>
          <a:latin typeface="Arial" charset="0"/>
          <a:cs typeface="Arial" charset="0"/>
        </a:defRPr>
      </a:lvl4pPr>
      <a:lvl5pPr marL="2057400" indent="-228600" algn="l" rtl="0" eaLnBrk="0" fontAlgn="base" hangingPunct="0">
        <a:spcBef>
          <a:spcPct val="20000"/>
        </a:spcBef>
        <a:spcAft>
          <a:spcPct val="0"/>
        </a:spcAft>
        <a:buChar char="»"/>
        <a:defRPr sz="2000">
          <a:solidFill>
            <a:srgbClr val="010000"/>
          </a:solidFill>
          <a:latin typeface="Arial" charset="0"/>
          <a:cs typeface="Arial" charset="0"/>
        </a:defRPr>
      </a:lvl5pPr>
      <a:lvl6pPr marL="2514600" indent="-228600" algn="l" rtl="0" eaLnBrk="0" fontAlgn="base" hangingPunct="0">
        <a:spcBef>
          <a:spcPct val="20000"/>
        </a:spcBef>
        <a:spcAft>
          <a:spcPct val="0"/>
        </a:spcAft>
        <a:buChar char="»"/>
        <a:defRPr sz="2000">
          <a:solidFill>
            <a:srgbClr val="010000"/>
          </a:solidFill>
          <a:latin typeface="Arial" charset="0"/>
          <a:cs typeface="Arial" charset="0"/>
        </a:defRPr>
      </a:lvl6pPr>
      <a:lvl7pPr marL="2971800" indent="-228600" algn="l" rtl="0" eaLnBrk="0" fontAlgn="base" hangingPunct="0">
        <a:spcBef>
          <a:spcPct val="20000"/>
        </a:spcBef>
        <a:spcAft>
          <a:spcPct val="0"/>
        </a:spcAft>
        <a:buChar char="»"/>
        <a:defRPr sz="2000">
          <a:solidFill>
            <a:srgbClr val="010000"/>
          </a:solidFill>
          <a:latin typeface="Arial" charset="0"/>
          <a:cs typeface="Arial" charset="0"/>
        </a:defRPr>
      </a:lvl7pPr>
      <a:lvl8pPr marL="3429000" indent="-228600" algn="l" rtl="0" eaLnBrk="0" fontAlgn="base" hangingPunct="0">
        <a:spcBef>
          <a:spcPct val="20000"/>
        </a:spcBef>
        <a:spcAft>
          <a:spcPct val="0"/>
        </a:spcAft>
        <a:buChar char="»"/>
        <a:defRPr sz="2000">
          <a:solidFill>
            <a:srgbClr val="010000"/>
          </a:solidFill>
          <a:latin typeface="Arial" charset="0"/>
          <a:cs typeface="Arial" charset="0"/>
        </a:defRPr>
      </a:lvl8pPr>
      <a:lvl9pPr marL="3886200" indent="-228600" algn="l" rtl="0" eaLnBrk="0" fontAlgn="base" hangingPunct="0">
        <a:spcBef>
          <a:spcPct val="20000"/>
        </a:spcBef>
        <a:spcAft>
          <a:spcPct val="0"/>
        </a:spcAft>
        <a:buChar char="»"/>
        <a:defRPr sz="2000">
          <a:solidFill>
            <a:srgbClr val="010000"/>
          </a:solidFill>
          <a:latin typeface="Arial" charset="0"/>
          <a:cs typeface="Arial"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328613" y="1431925"/>
            <a:ext cx="8586787"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Title Placeholder 3"/>
          <p:cNvSpPr>
            <a:spLocks noGrp="1" noChangeArrowheads="1"/>
          </p:cNvSpPr>
          <p:nvPr>
            <p:ph type="title"/>
          </p:nvPr>
        </p:nvSpPr>
        <p:spPr bwMode="auto">
          <a:xfrm>
            <a:off x="207963" y="-4763"/>
            <a:ext cx="8678862" cy="1143001"/>
          </a:xfrm>
          <a:prstGeom prst="rect">
            <a:avLst/>
          </a:prstGeom>
          <a:noFill/>
          <a:ln w="9525" cap="flat" cmpd="sng" algn="ctr">
            <a:noFill/>
            <a:prstDash val="solid"/>
            <a:miter lim="800000"/>
            <a:headEnd type="none" w="med" len="med"/>
            <a:tailEnd type="none" w="med" len="med"/>
          </a:ln>
          <a:effectLst>
            <a:outerShdw dist="1796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6116" name="Rectangle 13"/>
          <p:cNvSpPr>
            <a:spLocks noChangeArrowheads="1"/>
          </p:cNvSpPr>
          <p:nvPr/>
        </p:nvSpPr>
        <p:spPr bwMode="auto">
          <a:xfrm>
            <a:off x="0" y="3505200"/>
            <a:ext cx="9144000" cy="3352800"/>
          </a:xfrm>
          <a:prstGeom prst="rect">
            <a:avLst/>
          </a:prstGeom>
          <a:noFill/>
          <a:ln w="9525">
            <a:noFill/>
            <a:miter lim="800000"/>
            <a:headEnd/>
            <a:tailEnd/>
          </a:ln>
        </p:spPr>
        <p:txBody>
          <a:bodyPr wrap="none" anchor="ctr"/>
          <a:lstStyle/>
          <a:p>
            <a:pPr eaLnBrk="0">
              <a:defRPr/>
            </a:pPr>
            <a:endParaRPr lang="en-US" sz="1800">
              <a:solidFill>
                <a:srgbClr val="000000"/>
              </a:solidFill>
              <a:latin typeface="Arial" charset="0"/>
              <a:cs typeface="Arial" charset="0"/>
            </a:endParaRPr>
          </a:p>
        </p:txBody>
      </p:sp>
      <p:sp>
        <p:nvSpPr>
          <p:cNvPr id="346117" name="Rectangle 15"/>
          <p:cNvSpPr>
            <a:spLocks noChangeArrowheads="1"/>
          </p:cNvSpPr>
          <p:nvPr/>
        </p:nvSpPr>
        <p:spPr bwMode="black">
          <a:xfrm>
            <a:off x="838200" y="5334000"/>
            <a:ext cx="3200400" cy="762000"/>
          </a:xfrm>
          <a:prstGeom prst="rect">
            <a:avLst/>
          </a:prstGeom>
          <a:noFill/>
          <a:ln w="9525">
            <a:noFill/>
            <a:miter lim="800000"/>
            <a:headEnd/>
            <a:tailEnd/>
          </a:ln>
        </p:spPr>
        <p:txBody>
          <a:bodyPr lIns="0" tIns="0" rIns="0" bIns="0"/>
          <a:lstStyle/>
          <a:p>
            <a:pPr hangingPunct="0">
              <a:lnSpc>
                <a:spcPct val="90000"/>
              </a:lnSpc>
              <a:spcAft>
                <a:spcPct val="25000"/>
              </a:spcAft>
              <a:defRPr/>
            </a:pPr>
            <a:endParaRPr lang="en-US" altLang="en-US" sz="1100">
              <a:solidFill>
                <a:srgbClr val="204E6D"/>
              </a:solidFill>
              <a:latin typeface="Arial" charset="0"/>
              <a:cs typeface="Arial" charset="0"/>
            </a:endParaRPr>
          </a:p>
        </p:txBody>
      </p:sp>
      <p:pic>
        <p:nvPicPr>
          <p:cNvPr id="2054"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75"/>
            <a:ext cx="9144000"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9" name="Rectangle 16"/>
          <p:cNvSpPr>
            <a:spLocks noGrp="1" noChangeArrowheads="1"/>
          </p:cNvSpPr>
          <p:nvPr>
            <p:ph type="ftr" sz="quarter" idx="3"/>
          </p:nvPr>
        </p:nvSpPr>
        <p:spPr bwMode="auto">
          <a:xfrm>
            <a:off x="5168900" y="6400800"/>
            <a:ext cx="39751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hangingPunct="0">
              <a:defRPr sz="800" smtClean="0">
                <a:solidFill>
                  <a:schemeClr val="bg1"/>
                </a:solidFill>
                <a:latin typeface="Arial" charset="0"/>
                <a:cs typeface="Arial" charset="0"/>
              </a:defRPr>
            </a:lvl1pPr>
          </a:lstStyle>
          <a:p>
            <a:pPr>
              <a:defRPr/>
            </a:pPr>
            <a:r>
              <a:rPr lang="en-US" altLang="en-US"/>
              <a:t>Giới thiệu VMWare WorkstationCopyright © 2003 VMware, Inc. All rights reserved.</a:t>
            </a:r>
          </a:p>
          <a:p>
            <a:pPr>
              <a:defRPr/>
            </a:pPr>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3200">
          <a:solidFill>
            <a:srgbClr val="FFFFFF"/>
          </a:solidFill>
          <a:latin typeface="+mj-lt"/>
          <a:ea typeface="+mj-ea"/>
          <a:cs typeface="+mj-cs"/>
        </a:defRPr>
      </a:lvl1pPr>
      <a:lvl2pPr algn="l" rtl="0" eaLnBrk="0" fontAlgn="base" hangingPunct="0">
        <a:lnSpc>
          <a:spcPct val="90000"/>
        </a:lnSpc>
        <a:spcBef>
          <a:spcPct val="0"/>
        </a:spcBef>
        <a:spcAft>
          <a:spcPct val="0"/>
        </a:spcAft>
        <a:defRPr sz="3200">
          <a:solidFill>
            <a:srgbClr val="FFFFFF"/>
          </a:solidFill>
          <a:latin typeface="Arial" charset="0"/>
          <a:cs typeface="Arial" charset="0"/>
        </a:defRPr>
      </a:lvl2pPr>
      <a:lvl3pPr algn="l" rtl="0" eaLnBrk="0" fontAlgn="base" hangingPunct="0">
        <a:lnSpc>
          <a:spcPct val="90000"/>
        </a:lnSpc>
        <a:spcBef>
          <a:spcPct val="0"/>
        </a:spcBef>
        <a:spcAft>
          <a:spcPct val="0"/>
        </a:spcAft>
        <a:defRPr sz="3200">
          <a:solidFill>
            <a:srgbClr val="FFFFFF"/>
          </a:solidFill>
          <a:latin typeface="Arial" charset="0"/>
          <a:cs typeface="Arial" charset="0"/>
        </a:defRPr>
      </a:lvl3pPr>
      <a:lvl4pPr algn="l" rtl="0" eaLnBrk="0" fontAlgn="base" hangingPunct="0">
        <a:lnSpc>
          <a:spcPct val="90000"/>
        </a:lnSpc>
        <a:spcBef>
          <a:spcPct val="0"/>
        </a:spcBef>
        <a:spcAft>
          <a:spcPct val="0"/>
        </a:spcAft>
        <a:defRPr sz="3200">
          <a:solidFill>
            <a:srgbClr val="FFFFFF"/>
          </a:solidFill>
          <a:latin typeface="Arial" charset="0"/>
          <a:cs typeface="Arial" charset="0"/>
        </a:defRPr>
      </a:lvl4pPr>
      <a:lvl5pPr algn="l" rtl="0" eaLnBrk="0" fontAlgn="base" hangingPunct="0">
        <a:lnSpc>
          <a:spcPct val="90000"/>
        </a:lnSpc>
        <a:spcBef>
          <a:spcPct val="0"/>
        </a:spcBef>
        <a:spcAft>
          <a:spcPct val="0"/>
        </a:spcAft>
        <a:defRPr sz="3200">
          <a:solidFill>
            <a:srgbClr val="FFFFFF"/>
          </a:solidFill>
          <a:latin typeface="Arial" charset="0"/>
          <a:cs typeface="Arial" charset="0"/>
        </a:defRPr>
      </a:lvl5pPr>
      <a:lvl6pPr marL="457200" algn="l" rtl="0" fontAlgn="base">
        <a:lnSpc>
          <a:spcPct val="90000"/>
        </a:lnSpc>
        <a:spcBef>
          <a:spcPct val="0"/>
        </a:spcBef>
        <a:spcAft>
          <a:spcPct val="0"/>
        </a:spcAft>
        <a:defRPr sz="3200">
          <a:solidFill>
            <a:srgbClr val="FFFFFF"/>
          </a:solidFill>
          <a:latin typeface="Arial" charset="0"/>
          <a:cs typeface="Arial" charset="0"/>
        </a:defRPr>
      </a:lvl6pPr>
      <a:lvl7pPr marL="914400" algn="l" rtl="0" fontAlgn="base">
        <a:lnSpc>
          <a:spcPct val="90000"/>
        </a:lnSpc>
        <a:spcBef>
          <a:spcPct val="0"/>
        </a:spcBef>
        <a:spcAft>
          <a:spcPct val="0"/>
        </a:spcAft>
        <a:defRPr sz="3200">
          <a:solidFill>
            <a:srgbClr val="FFFFFF"/>
          </a:solidFill>
          <a:latin typeface="Arial" charset="0"/>
          <a:cs typeface="Arial" charset="0"/>
        </a:defRPr>
      </a:lvl7pPr>
      <a:lvl8pPr marL="1371600" algn="l" rtl="0" fontAlgn="base">
        <a:lnSpc>
          <a:spcPct val="90000"/>
        </a:lnSpc>
        <a:spcBef>
          <a:spcPct val="0"/>
        </a:spcBef>
        <a:spcAft>
          <a:spcPct val="0"/>
        </a:spcAft>
        <a:defRPr sz="3200">
          <a:solidFill>
            <a:srgbClr val="FFFFFF"/>
          </a:solidFill>
          <a:latin typeface="Arial" charset="0"/>
          <a:cs typeface="Arial" charset="0"/>
        </a:defRPr>
      </a:lvl8pPr>
      <a:lvl9pPr marL="1828800" algn="l" rtl="0" fontAlgn="base">
        <a:lnSpc>
          <a:spcPct val="90000"/>
        </a:lnSpc>
        <a:spcBef>
          <a:spcPct val="0"/>
        </a:spcBef>
        <a:spcAft>
          <a:spcPct val="0"/>
        </a:spcAft>
        <a:defRPr sz="3200">
          <a:solidFill>
            <a:srgbClr val="FFFFFF"/>
          </a:solidFill>
          <a:latin typeface="Arial" charset="0"/>
          <a:cs typeface="Arial" charset="0"/>
        </a:defRPr>
      </a:lvl9pPr>
    </p:titleStyle>
    <p:bodyStyle>
      <a:lvl1pPr marL="342900" indent="-342900" algn="l" rtl="0" eaLnBrk="0" fontAlgn="base" hangingPunct="0">
        <a:lnSpc>
          <a:spcPct val="90000"/>
        </a:lnSpc>
        <a:spcBef>
          <a:spcPct val="50000"/>
        </a:spcBef>
        <a:spcAft>
          <a:spcPct val="10000"/>
        </a:spcAft>
        <a:buClr>
          <a:schemeClr val="tx2"/>
        </a:buClr>
        <a:buChar char="•"/>
        <a:defRPr sz="2400" b="1">
          <a:solidFill>
            <a:srgbClr val="010000"/>
          </a:solidFill>
          <a:latin typeface="+mn-lt"/>
          <a:ea typeface="+mn-ea"/>
          <a:cs typeface="+mn-cs"/>
        </a:defRPr>
      </a:lvl1pPr>
      <a:lvl2pPr marL="742950" indent="-285750" algn="l" rtl="0" eaLnBrk="0" fontAlgn="base" hangingPunct="0">
        <a:lnSpc>
          <a:spcPct val="90000"/>
        </a:lnSpc>
        <a:spcBef>
          <a:spcPct val="30000"/>
        </a:spcBef>
        <a:spcAft>
          <a:spcPct val="10000"/>
        </a:spcAft>
        <a:buChar char="–"/>
        <a:defRPr sz="2200">
          <a:solidFill>
            <a:srgbClr val="010000"/>
          </a:solidFill>
          <a:latin typeface="+mn-lt"/>
          <a:cs typeface="+mn-cs"/>
        </a:defRPr>
      </a:lvl2pPr>
      <a:lvl3pPr marL="1143000" indent="-228600" algn="l" rtl="0" eaLnBrk="0" fontAlgn="base" hangingPunct="0">
        <a:spcBef>
          <a:spcPct val="30000"/>
        </a:spcBef>
        <a:spcAft>
          <a:spcPct val="10000"/>
        </a:spcAft>
        <a:buChar char="•"/>
        <a:defRPr sz="2000">
          <a:solidFill>
            <a:srgbClr val="010000"/>
          </a:solidFill>
          <a:latin typeface="+mn-lt"/>
          <a:cs typeface="+mn-cs"/>
        </a:defRPr>
      </a:lvl3pPr>
      <a:lvl4pPr marL="1600200" indent="-228600" algn="l" rtl="0" eaLnBrk="0" fontAlgn="base" hangingPunct="0">
        <a:spcBef>
          <a:spcPct val="20000"/>
        </a:spcBef>
        <a:spcAft>
          <a:spcPct val="0"/>
        </a:spcAft>
        <a:buChar char="–"/>
        <a:defRPr sz="2000">
          <a:solidFill>
            <a:srgbClr val="010000"/>
          </a:solidFill>
          <a:latin typeface="+mn-lt"/>
          <a:cs typeface="+mn-cs"/>
        </a:defRPr>
      </a:lvl4pPr>
      <a:lvl5pPr marL="2057400" indent="-228600" algn="l" rtl="0" eaLnBrk="0" fontAlgn="base" hangingPunct="0">
        <a:spcBef>
          <a:spcPct val="20000"/>
        </a:spcBef>
        <a:spcAft>
          <a:spcPct val="0"/>
        </a:spcAft>
        <a:buChar char="»"/>
        <a:defRPr sz="2000">
          <a:solidFill>
            <a:srgbClr val="010000"/>
          </a:solidFill>
          <a:latin typeface="+mn-lt"/>
          <a:cs typeface="+mn-cs"/>
        </a:defRPr>
      </a:lvl5pPr>
      <a:lvl6pPr marL="2514600" indent="-228600" algn="l" rtl="0" fontAlgn="base">
        <a:spcBef>
          <a:spcPct val="20000"/>
        </a:spcBef>
        <a:spcAft>
          <a:spcPct val="0"/>
        </a:spcAft>
        <a:buChar char="»"/>
        <a:defRPr sz="2000">
          <a:solidFill>
            <a:srgbClr val="010000"/>
          </a:solidFill>
          <a:latin typeface="+mn-lt"/>
          <a:cs typeface="+mn-cs"/>
        </a:defRPr>
      </a:lvl6pPr>
      <a:lvl7pPr marL="2971800" indent="-228600" algn="l" rtl="0" fontAlgn="base">
        <a:spcBef>
          <a:spcPct val="20000"/>
        </a:spcBef>
        <a:spcAft>
          <a:spcPct val="0"/>
        </a:spcAft>
        <a:buChar char="»"/>
        <a:defRPr sz="2000">
          <a:solidFill>
            <a:srgbClr val="010000"/>
          </a:solidFill>
          <a:latin typeface="+mn-lt"/>
          <a:cs typeface="+mn-cs"/>
        </a:defRPr>
      </a:lvl7pPr>
      <a:lvl8pPr marL="3429000" indent="-228600" algn="l" rtl="0" fontAlgn="base">
        <a:spcBef>
          <a:spcPct val="20000"/>
        </a:spcBef>
        <a:spcAft>
          <a:spcPct val="0"/>
        </a:spcAft>
        <a:buChar char="»"/>
        <a:defRPr sz="2000">
          <a:solidFill>
            <a:srgbClr val="010000"/>
          </a:solidFill>
          <a:latin typeface="+mn-lt"/>
          <a:cs typeface="+mn-cs"/>
        </a:defRPr>
      </a:lvl8pPr>
      <a:lvl9pPr marL="3886200" indent="-228600" algn="l" rtl="0" fontAlgn="base">
        <a:spcBef>
          <a:spcPct val="20000"/>
        </a:spcBef>
        <a:spcAft>
          <a:spcPct val="0"/>
        </a:spcAft>
        <a:buChar char="»"/>
        <a:defRPr sz="2000">
          <a:solidFill>
            <a:srgbClr val="01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itle 3"/>
          <p:cNvSpPr>
            <a:spLocks noGrp="1"/>
          </p:cNvSpPr>
          <p:nvPr>
            <p:ph type="title" idx="4294967295"/>
          </p:nvPr>
        </p:nvSpPr>
        <p:spPr>
          <a:xfrm>
            <a:off x="990600" y="2671762"/>
            <a:ext cx="4648200" cy="833438"/>
          </a:xfrm>
        </p:spPr>
        <p:txBody>
          <a:bodyPr lIns="90000" tIns="46800" rIns="90000" bIns="46800"/>
          <a:lstStyle/>
          <a:p>
            <a:pPr eaLnBrk="1" hangingPunct="1">
              <a:defRPr/>
            </a:pPr>
            <a:r>
              <a:rPr lang="vi-VN" b="1" smtClean="0">
                <a:solidFill>
                  <a:srgbClr val="FFFF00"/>
                </a:solidFill>
              </a:rPr>
              <a:t>Giới thiệu </a:t>
            </a:r>
            <a:r>
              <a:rPr lang="en-US" b="1" err="1" smtClean="0">
                <a:solidFill>
                  <a:srgbClr val="FFFF00"/>
                </a:solidFill>
              </a:rPr>
              <a:t>ngành</a:t>
            </a:r>
            <a:r>
              <a:rPr lang="en-US" b="1" smtClean="0">
                <a:solidFill>
                  <a:srgbClr val="FFFF00"/>
                </a:solidFill>
              </a:rPr>
              <a:t> </a:t>
            </a:r>
            <a:r>
              <a:rPr lang="en-US" b="1" smtClean="0">
                <a:solidFill>
                  <a:srgbClr val="FFFF00"/>
                </a:solidFill>
              </a:rPr>
              <a:t/>
            </a:r>
            <a:br>
              <a:rPr lang="en-US" b="1" smtClean="0">
                <a:solidFill>
                  <a:srgbClr val="FFFF00"/>
                </a:solidFill>
              </a:rPr>
            </a:br>
            <a:r>
              <a:rPr lang="en-US" b="1" smtClean="0">
                <a:solidFill>
                  <a:srgbClr val="FFFF00"/>
                </a:solidFill>
              </a:rPr>
              <a:t>Hệ thống thông tin</a:t>
            </a:r>
            <a:endParaRPr lang="en-US" b="1" dirty="0" smtClean="0">
              <a:solidFill>
                <a:srgbClr val="FFFF00"/>
              </a:solidFill>
            </a:endParaRPr>
          </a:p>
        </p:txBody>
      </p:sp>
      <p:pic>
        <p:nvPicPr>
          <p:cNvPr id="12293" name="Picture 11" descr="electron"/>
          <p:cNvPicPr preferRelativeResize="0">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105400"/>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HTNTHUY\Documents\Downloads\logou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93453"/>
            <a:ext cx="1270288" cy="10323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bwMode="auto">
          <a:xfrm>
            <a:off x="1447800" y="457201"/>
            <a:ext cx="6705600" cy="761999"/>
          </a:xfrm>
          <a:prstGeom prst="rect">
            <a:avLst/>
          </a:prstGeom>
          <a:noFill/>
          <a:ln>
            <a:noFill/>
          </a:ln>
          <a:effectLst/>
          <a:extLst>
            <a:ext uri="{91240B29-F687-4F45-9708-019B960494DF}">
              <a14:hiddenLine xmlns:a14="http://schemas.microsoft.com/office/drawing/2010/main" w="9525">
                <a:solidFill>
                  <a:schemeClr val="folHlink"/>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1" kern="0" smtClean="0">
                <a:solidFill>
                  <a:srgbClr val="0070C0"/>
                </a:solidFill>
                <a:latin typeface="+mj-lt"/>
                <a:ea typeface="+mj-ea"/>
                <a:cs typeface="+mj-cs"/>
              </a:rPr>
              <a:t>ĐẠI HỌC CÔNG NGHỆ THÔNG TIN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rgbClr val="0070C0"/>
                </a:solidFill>
                <a:effectLst/>
                <a:uLnTx/>
                <a:uFillTx/>
                <a:latin typeface="+mj-lt"/>
                <a:ea typeface="+mj-ea"/>
                <a:cs typeface="+mj-cs"/>
              </a:rPr>
              <a:t>KHOA</a:t>
            </a:r>
            <a:r>
              <a:rPr kumimoji="0" lang="en-US" sz="2000" b="1" i="0" u="none" strike="noStrike" kern="0" cap="none" spc="0" normalizeH="0" noProof="0" smtClean="0">
                <a:ln>
                  <a:noFill/>
                </a:ln>
                <a:solidFill>
                  <a:srgbClr val="0070C0"/>
                </a:solidFill>
                <a:effectLst/>
                <a:uLnTx/>
                <a:uFillTx/>
                <a:latin typeface="+mj-lt"/>
                <a:ea typeface="+mj-ea"/>
                <a:cs typeface="+mj-cs"/>
              </a:rPr>
              <a:t> HỆ THỐNG THÔNG TIN</a:t>
            </a:r>
            <a:endParaRPr kumimoji="0" lang="en-US" sz="2000" b="1" i="0" u="none" strike="noStrike" kern="0" cap="none" spc="0" normalizeH="0" baseline="0" noProof="0">
              <a:ln>
                <a:noFill/>
              </a:ln>
              <a:solidFill>
                <a:srgbClr val="0070C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10</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0C5C92"/>
              </a:solidFill>
              <a:latin typeface="Arial" panose="020B0604020202020204" pitchFamily="34" charset="0"/>
              <a:cs typeface="Arial" panose="020B0604020202020204" pitchFamily="34" charset="0"/>
            </a:endParaRPr>
          </a:p>
          <a:p>
            <a:pPr marL="514350" indent="-514350">
              <a:buClr>
                <a:srgbClr val="FF0000"/>
              </a:buClr>
              <a:buFont typeface="+mj-lt"/>
              <a:buAutoNum type="arabicPeriod"/>
            </a:pPr>
            <a:r>
              <a:rPr lang="en-US" sz="2600" b="1" smtClean="0">
                <a:solidFill>
                  <a:srgbClr val="FF0000"/>
                </a:solidFill>
                <a:latin typeface="Arial" panose="020B0604020202020204" pitchFamily="34" charset="0"/>
                <a:cs typeface="Arial" panose="020B0604020202020204" pitchFamily="34" charset="0"/>
              </a:rPr>
              <a:t>Chương trình đào tạo ngành HTTT</a:t>
            </a:r>
            <a:endParaRPr lang="en-US" sz="2600" b="1" smtClean="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Cơ hội nghề nghiệp</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tiên tiến ngành HTTT</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Tóm tắt nội dung một số môn học</a:t>
            </a:r>
            <a:endParaRPr lang="en-US" sz="2600" b="1" smtClean="0">
              <a:solidFill>
                <a:srgbClr val="0C5C9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8390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đào tạo</a:t>
            </a:r>
            <a:endParaRPr lang="en-US"/>
          </a:p>
        </p:txBody>
      </p:sp>
      <p:sp>
        <p:nvSpPr>
          <p:cNvPr id="3" name="Text Placeholder 2"/>
          <p:cNvSpPr>
            <a:spLocks noGrp="1"/>
          </p:cNvSpPr>
          <p:nvPr>
            <p:ph type="body" idx="1"/>
          </p:nvPr>
        </p:nvSpPr>
        <p:spPr/>
        <p:txBody>
          <a:bodyPr/>
          <a:lstStyle/>
          <a:p>
            <a:r>
              <a:rPr lang="en-US" smtClean="0"/>
              <a:t>Mục tiêu đào tạo:</a:t>
            </a:r>
          </a:p>
          <a:p>
            <a:pPr lvl="1"/>
            <a:r>
              <a:rPr lang="en-US" smtClean="0"/>
              <a:t>Đáp ứng nhu cầu nguồn lực kỹ sư HTTT chất lượng cao</a:t>
            </a:r>
          </a:p>
          <a:p>
            <a:pPr lvl="1"/>
            <a:r>
              <a:rPr lang="en-US" smtClean="0"/>
              <a:t>Đào tạo kỹ sư HTTT có phẩm chất chính trị, đạo đức, nắm vững kiến thức cơ bản và chuyên sâu về HTTT dựa trên máy tính, có năng lực tổ chức và phát triển các ứng dụng tin học nhằm hỗ trợ các hoạt động tác nghiệp và quản lý trong các tổ chức kinh tế, xã hội.</a:t>
            </a:r>
          </a:p>
          <a:p>
            <a:pPr lvl="1"/>
            <a:r>
              <a:rPr lang="en-US" smtClean="0"/>
              <a:t>Cung cấp cho SV những kiến thức cơ bản và chuyên sâu, những thành tựu mới nhất của ngành HTTT, các phương pháp phân tích, thiết kế hệ thống, những kỹ năng phân tích tổng hợp, lập giải pháp, phát triển khả năng tư duy, rèn luyện kỹ năng nghề nghiệp.</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11</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11</a:t>
            </a:fld>
            <a:endParaRPr lang="en-US"/>
          </a:p>
        </p:txBody>
      </p:sp>
    </p:spTree>
    <p:extLst>
      <p:ext uri="{BB962C8B-B14F-4D97-AF65-F5344CB8AC3E}">
        <p14:creationId xmlns:p14="http://schemas.microsoft.com/office/powerpoint/2010/main" val="313973307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a:t>
            </a:r>
            <a:r>
              <a:rPr lang="en-US" b="1" smtClean="0">
                <a:latin typeface="+mj-lt"/>
              </a:rPr>
              <a:t>đào tạo (tt)</a:t>
            </a:r>
            <a:endParaRPr lang="en-US" b="1">
              <a:latin typeface="+mj-lt"/>
            </a:endParaRPr>
          </a:p>
        </p:txBody>
      </p:sp>
      <p:sp>
        <p:nvSpPr>
          <p:cNvPr id="3" name="Text Placeholder 2"/>
          <p:cNvSpPr>
            <a:spLocks noGrp="1"/>
          </p:cNvSpPr>
          <p:nvPr>
            <p:ph type="body" idx="1"/>
          </p:nvPr>
        </p:nvSpPr>
        <p:spPr/>
        <p:txBody>
          <a:bodyPr/>
          <a:lstStyle/>
          <a:p>
            <a:r>
              <a:rPr lang="en-US" smtClean="0"/>
              <a:t>C</a:t>
            </a:r>
            <a:r>
              <a:rPr lang="vi-VN" smtClean="0"/>
              <a:t>hương </a:t>
            </a:r>
            <a:r>
              <a:rPr lang="vi-VN"/>
              <a:t>trình </a:t>
            </a:r>
            <a:r>
              <a:rPr lang="en-US" smtClean="0"/>
              <a:t>đào tạo </a:t>
            </a:r>
            <a:r>
              <a:rPr lang="vi-VN" smtClean="0"/>
              <a:t>cung </a:t>
            </a:r>
            <a:r>
              <a:rPr lang="vi-VN"/>
              <a:t>cấp cho sinh viên theo học ngành </a:t>
            </a:r>
            <a:r>
              <a:rPr lang="en-US" smtClean="0"/>
              <a:t>HTTT</a:t>
            </a:r>
            <a:r>
              <a:rPr lang="vi-VN" smtClean="0"/>
              <a:t>:</a:t>
            </a:r>
            <a:endParaRPr lang="vi-VN"/>
          </a:p>
          <a:p>
            <a:pPr lvl="1">
              <a:spcBef>
                <a:spcPts val="1200"/>
              </a:spcBef>
            </a:pPr>
            <a:r>
              <a:rPr lang="vi-VN"/>
              <a:t>Kiến thức cơ bản và chuyên sâu về hệ thống thông tin nhằm tạo nền tảng giúp sinh viên có thể tiếp tục học tập và nghiên cứu ở các bậc học cao hơn.</a:t>
            </a:r>
          </a:p>
          <a:p>
            <a:pPr lvl="1">
              <a:spcBef>
                <a:spcPts val="1200"/>
              </a:spcBef>
            </a:pPr>
            <a:r>
              <a:rPr lang="vi-VN"/>
              <a:t>Kĩ năng phân tích, thiết kế và xây dựng các hệ </a:t>
            </a:r>
            <a:r>
              <a:rPr lang="vi-VN" smtClean="0"/>
              <a:t>th</a:t>
            </a:r>
            <a:r>
              <a:rPr lang="en-US" smtClean="0"/>
              <a:t>ố</a:t>
            </a:r>
            <a:r>
              <a:rPr lang="vi-VN" smtClean="0"/>
              <a:t>ng </a:t>
            </a:r>
            <a:r>
              <a:rPr lang="vi-VN"/>
              <a:t>thông tin cho việc quản lý kinh tế, hành chính và dịch vụ.</a:t>
            </a:r>
          </a:p>
          <a:p>
            <a:pPr lvl="1">
              <a:spcBef>
                <a:spcPts val="1200"/>
              </a:spcBef>
            </a:pPr>
            <a:r>
              <a:rPr lang="vi-VN"/>
              <a:t>Năng lực triển khai hệ thống thông tin</a:t>
            </a:r>
            <a:r>
              <a:rPr lang="vi-VN" smtClean="0"/>
              <a:t>.</a:t>
            </a:r>
            <a:endParaRPr lang="en-US" smtClean="0"/>
          </a:p>
          <a:p>
            <a:pPr lvl="1">
              <a:spcBef>
                <a:spcPts val="1200"/>
              </a:spcBef>
            </a:pPr>
            <a:r>
              <a:rPr lang="vi-VN"/>
              <a:t>Năng lực tham mưu tư vấn và thực hiện nhiệm vụ với tư cách như là một chuyên viên trong lĩnh vực công nghệ thông tin.</a:t>
            </a:r>
            <a:endParaRPr lang="en-US"/>
          </a:p>
          <a:p>
            <a:pPr lvl="1">
              <a:spcBef>
                <a:spcPts val="1200"/>
              </a:spcBef>
            </a:pPr>
            <a:endParaRPr lang="vi-VN"/>
          </a:p>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12</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12</a:t>
            </a:fld>
            <a:endParaRPr lang="en-US"/>
          </a:p>
        </p:txBody>
      </p:sp>
    </p:spTree>
    <p:extLst>
      <p:ext uri="{BB962C8B-B14F-4D97-AF65-F5344CB8AC3E}">
        <p14:creationId xmlns:p14="http://schemas.microsoft.com/office/powerpoint/2010/main" val="38320214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a:t>
            </a:r>
            <a:r>
              <a:rPr lang="en-US" b="1" smtClean="0">
                <a:latin typeface="+mj-lt"/>
              </a:rPr>
              <a:t>đào tạo (tt)</a:t>
            </a:r>
            <a:endParaRPr lang="en-US">
              <a:latin typeface="+mj-lt"/>
            </a:endParaRPr>
          </a:p>
        </p:txBody>
      </p:sp>
      <p:sp>
        <p:nvSpPr>
          <p:cNvPr id="3" name="Text Placeholder 2"/>
          <p:cNvSpPr>
            <a:spLocks noGrp="1"/>
          </p:cNvSpPr>
          <p:nvPr>
            <p:ph type="body" idx="1"/>
          </p:nvPr>
        </p:nvSpPr>
        <p:spPr/>
        <p:txBody>
          <a:bodyPr/>
          <a:lstStyle/>
          <a:p>
            <a:r>
              <a:rPr lang="en-US"/>
              <a:t>C</a:t>
            </a:r>
            <a:r>
              <a:rPr lang="vi-VN"/>
              <a:t>hương trình </a:t>
            </a:r>
            <a:r>
              <a:rPr lang="en-US"/>
              <a:t>đào tạo </a:t>
            </a:r>
            <a:r>
              <a:rPr lang="vi-VN"/>
              <a:t>cung cấp cho sinh viên theo học ngành </a:t>
            </a:r>
            <a:r>
              <a:rPr lang="en-US"/>
              <a:t>HTTT</a:t>
            </a:r>
            <a:r>
              <a:rPr lang="vi-VN" smtClean="0"/>
              <a:t>:</a:t>
            </a:r>
            <a:endParaRPr lang="vi-VN"/>
          </a:p>
          <a:p>
            <a:pPr lvl="1">
              <a:spcBef>
                <a:spcPts val="1200"/>
              </a:spcBef>
            </a:pPr>
            <a:r>
              <a:rPr lang="en-US" smtClean="0"/>
              <a:t>Hình </a:t>
            </a:r>
            <a:r>
              <a:rPr lang="en-US"/>
              <a:t>thành và phát triển kỹ năng </a:t>
            </a:r>
            <a:r>
              <a:rPr lang="en-US"/>
              <a:t>giao </a:t>
            </a:r>
            <a:r>
              <a:rPr lang="en-US" smtClean="0"/>
              <a:t>tiếp, </a:t>
            </a:r>
            <a:r>
              <a:rPr lang="en-US"/>
              <a:t>kỹ năng làm việc </a:t>
            </a:r>
            <a:r>
              <a:rPr lang="en-US"/>
              <a:t>theo </a:t>
            </a:r>
            <a:r>
              <a:rPr lang="en-US" smtClean="0"/>
              <a:t>nhóm</a:t>
            </a:r>
          </a:p>
          <a:p>
            <a:pPr lvl="1">
              <a:spcBef>
                <a:spcPts val="1200"/>
              </a:spcBef>
            </a:pPr>
            <a:r>
              <a:rPr lang="en-US" smtClean="0"/>
              <a:t>Rèn </a:t>
            </a:r>
            <a:r>
              <a:rPr lang="en-US"/>
              <a:t>luyện đạo đức tác phong </a:t>
            </a:r>
            <a:r>
              <a:rPr lang="en-US"/>
              <a:t>nghề </a:t>
            </a:r>
            <a:r>
              <a:rPr lang="en-US" smtClean="0"/>
              <a:t>nghiệp</a:t>
            </a:r>
          </a:p>
          <a:p>
            <a:pPr lvl="1">
              <a:spcBef>
                <a:spcPts val="1200"/>
              </a:spcBef>
            </a:pPr>
            <a:r>
              <a:rPr lang="en-US"/>
              <a:t>R</a:t>
            </a:r>
            <a:r>
              <a:rPr lang="en-US" smtClean="0"/>
              <a:t>èn </a:t>
            </a:r>
            <a:r>
              <a:rPr lang="en-US"/>
              <a:t>luyện cho sinh viên có kỹ năng về tiếng Anh trong học tập, nghiên cứu và </a:t>
            </a:r>
            <a:r>
              <a:rPr lang="en-US"/>
              <a:t>giao </a:t>
            </a:r>
            <a:r>
              <a:rPr lang="en-US" smtClean="0"/>
              <a:t>tiếp.</a:t>
            </a:r>
            <a:endParaRPr lang="vi-VN"/>
          </a:p>
          <a:p>
            <a:pPr lvl="1"/>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13</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13</a:t>
            </a:fld>
            <a:endParaRPr lang="en-US"/>
          </a:p>
        </p:txBody>
      </p:sp>
    </p:spTree>
    <p:extLst>
      <p:ext uri="{BB962C8B-B14F-4D97-AF65-F5344CB8AC3E}">
        <p14:creationId xmlns:p14="http://schemas.microsoft.com/office/powerpoint/2010/main" val="3027653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đào tạo (tt)</a:t>
            </a:r>
            <a:endParaRPr lang="en-US"/>
          </a:p>
        </p:txBody>
      </p:sp>
      <p:sp>
        <p:nvSpPr>
          <p:cNvPr id="3" name="Text Placeholder 2"/>
          <p:cNvSpPr>
            <a:spLocks noGrp="1"/>
          </p:cNvSpPr>
          <p:nvPr>
            <p:ph type="body" idx="1"/>
          </p:nvPr>
        </p:nvSpPr>
        <p:spPr>
          <a:xfrm>
            <a:off x="304800" y="1219200"/>
            <a:ext cx="8586788" cy="5410200"/>
          </a:xfrm>
        </p:spPr>
        <p:txBody>
          <a:bodyPr/>
          <a:lstStyle/>
          <a:p>
            <a:r>
              <a:rPr lang="en-US" smtClean="0"/>
              <a:t>Tổng quan về chương trình đào tạo</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14</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14</a:t>
            </a:fld>
            <a:endParaRPr lang="en-US"/>
          </a:p>
        </p:txBody>
      </p:sp>
      <p:pic>
        <p:nvPicPr>
          <p:cNvPr id="6" name="Picture 5"/>
          <p:cNvPicPr>
            <a:picLocks noChangeAspect="1"/>
          </p:cNvPicPr>
          <p:nvPr/>
        </p:nvPicPr>
        <p:blipFill>
          <a:blip r:embed="rId2"/>
          <a:stretch>
            <a:fillRect/>
          </a:stretch>
        </p:blipFill>
        <p:spPr>
          <a:xfrm>
            <a:off x="926306" y="1795717"/>
            <a:ext cx="7291388" cy="4844559"/>
          </a:xfrm>
          <a:prstGeom prst="rect">
            <a:avLst/>
          </a:prstGeom>
        </p:spPr>
      </p:pic>
    </p:spTree>
    <p:extLst>
      <p:ext uri="{BB962C8B-B14F-4D97-AF65-F5344CB8AC3E}">
        <p14:creationId xmlns:p14="http://schemas.microsoft.com/office/powerpoint/2010/main" val="56881588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2. Chương trình đào tạo (tt)</a:t>
            </a:r>
            <a:endParaRPr lang="en-US" b="1">
              <a:latin typeface="+mj-lt"/>
            </a:endParaRPr>
          </a:p>
        </p:txBody>
      </p:sp>
      <p:sp>
        <p:nvSpPr>
          <p:cNvPr id="3" name="Text Placeholder 2"/>
          <p:cNvSpPr>
            <a:spLocks noGrp="1"/>
          </p:cNvSpPr>
          <p:nvPr>
            <p:ph type="body" idx="1"/>
          </p:nvPr>
        </p:nvSpPr>
        <p:spPr>
          <a:xfrm>
            <a:off x="304800" y="1524000"/>
            <a:ext cx="8586788" cy="5105400"/>
          </a:xfrm>
        </p:spPr>
        <p:txBody>
          <a:bodyPr/>
          <a:lstStyle/>
          <a:p>
            <a:pPr>
              <a:buFont typeface="Wingdings" panose="05000000000000000000" pitchFamily="2" charset="2"/>
              <a:buChar char="Ø"/>
            </a:pPr>
            <a:r>
              <a:rPr lang="en-US" smtClean="0"/>
              <a:t>Điều kiện tốt nghiệp:</a:t>
            </a:r>
          </a:p>
          <a:p>
            <a:pPr lvl="1"/>
            <a:r>
              <a:rPr lang="en-US" smtClean="0"/>
              <a:t>SV tích lũy tối thiểu 153 tín chỉ, hoàn thành các môn học bắt buộc đối với chuyên ngành đăng ký tốt nghiệp</a:t>
            </a:r>
          </a:p>
          <a:p>
            <a:pPr lvl="1"/>
            <a:r>
              <a:rPr lang="en-US" smtClean="0"/>
              <a:t>SV phải đáp ứng đầy đủ các tiêu chuẩn khác theo Quy chế đào tạo theo học chế tín chỉ của Trường Đại học CNTT.</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15</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15</a:t>
            </a:fld>
            <a:endParaRPr lang="en-US"/>
          </a:p>
        </p:txBody>
      </p:sp>
    </p:spTree>
    <p:extLst>
      <p:ext uri="{BB962C8B-B14F-4D97-AF65-F5344CB8AC3E}">
        <p14:creationId xmlns:p14="http://schemas.microsoft.com/office/powerpoint/2010/main" val="83017427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Nhóm các môn học cơ sở ngành</a:t>
            </a:r>
            <a:endParaRPr lang="en-US" b="1">
              <a:latin typeface="+mj-l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16</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15170603"/>
              </p:ext>
            </p:extLst>
          </p:nvPr>
        </p:nvGraphicFramePr>
        <p:xfrm>
          <a:off x="381000" y="1539240"/>
          <a:ext cx="8382000" cy="4175760"/>
        </p:xfrm>
        <a:graphic>
          <a:graphicData uri="http://schemas.openxmlformats.org/drawingml/2006/table">
            <a:tbl>
              <a:tblPr firstRow="1" bandRow="1">
                <a:tableStyleId>{5C22544A-7EE6-4342-B048-85BDC9FD1C3A}</a:tableStyleId>
              </a:tblPr>
              <a:tblGrid>
                <a:gridCol w="790755"/>
                <a:gridCol w="1010988"/>
                <a:gridCol w="4057521"/>
                <a:gridCol w="813786"/>
                <a:gridCol w="895165"/>
                <a:gridCol w="813785"/>
              </a:tblGrid>
              <a:tr h="986400">
                <a:tc>
                  <a:txBody>
                    <a:bodyPr/>
                    <a:lstStyle/>
                    <a:p>
                      <a:pPr algn="ctr"/>
                      <a:r>
                        <a:rPr lang="en-US" smtClean="0">
                          <a:solidFill>
                            <a:srgbClr val="FFFFFF"/>
                          </a:solidFill>
                        </a:rPr>
                        <a:t>STT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Mã</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Tên</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LT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TH</a:t>
                      </a:r>
                      <a:endParaRPr lang="en-US">
                        <a:solidFill>
                          <a:srgbClr val="FFFFFF"/>
                        </a:solidFill>
                      </a:endParaRPr>
                    </a:p>
                  </a:txBody>
                  <a:tcPr anchor="ctr">
                    <a:solidFill>
                      <a:srgbClr val="427FA8"/>
                    </a:solidFill>
                  </a:tcPr>
                </a:tc>
              </a:tr>
              <a:tr h="411000">
                <a:tc>
                  <a:txBody>
                    <a:bodyPr/>
                    <a:lstStyle/>
                    <a:p>
                      <a:pPr algn="ctr"/>
                      <a:r>
                        <a:rPr lang="en-US" smtClean="0"/>
                        <a:t>1</a:t>
                      </a:r>
                      <a:endParaRPr lang="en-US"/>
                    </a:p>
                  </a:txBody>
                  <a:tcPr/>
                </a:tc>
                <a:tc>
                  <a:txBody>
                    <a:bodyPr/>
                    <a:lstStyle/>
                    <a:p>
                      <a:pPr algn="ctr"/>
                      <a:r>
                        <a:rPr lang="en-US" smtClean="0"/>
                        <a:t>SE104</a:t>
                      </a:r>
                      <a:endParaRPr lang="en-US"/>
                    </a:p>
                  </a:txBody>
                  <a:tcPr/>
                </a:tc>
                <a:tc>
                  <a:txBody>
                    <a:bodyPr/>
                    <a:lstStyle/>
                    <a:p>
                      <a:r>
                        <a:rPr lang="en-US" sz="1900" b="0" smtClean="0">
                          <a:solidFill>
                            <a:schemeClr val="tx1"/>
                          </a:solidFill>
                          <a:latin typeface="+mj-lt"/>
                          <a:cs typeface="Times New Roman" panose="02020603050405020304" pitchFamily="18" charset="0"/>
                        </a:rPr>
                        <a:t>Nhập</a:t>
                      </a:r>
                      <a:r>
                        <a:rPr lang="en-US" sz="1900" b="0" baseline="0" smtClean="0">
                          <a:solidFill>
                            <a:schemeClr val="tx1"/>
                          </a:solidFill>
                          <a:latin typeface="+mj-lt"/>
                          <a:cs typeface="Times New Roman" panose="02020603050405020304" pitchFamily="18" charset="0"/>
                        </a:rPr>
                        <a:t> môn công nghệ phần mềm</a:t>
                      </a:r>
                      <a:endParaRPr lang="en-US" sz="1900" b="0">
                        <a:solidFill>
                          <a:schemeClr val="tx1"/>
                        </a:solidFill>
                        <a:latin typeface="+mj-lt"/>
                        <a:cs typeface="Times New Roman" panose="02020603050405020304" pitchFamily="18" charset="0"/>
                      </a:endParaRPr>
                    </a:p>
                  </a:txBody>
                  <a:tcPr/>
                </a:tc>
                <a:tc>
                  <a:txBody>
                    <a:bodyPr/>
                    <a:lstStyle/>
                    <a:p>
                      <a:pPr algn="ctr"/>
                      <a:r>
                        <a:rPr lang="en-US" sz="1900" b="0" smtClean="0">
                          <a:solidFill>
                            <a:schemeClr val="tx1"/>
                          </a:solidFill>
                          <a:latin typeface="+mj-lt"/>
                          <a:cs typeface="Times New Roman" panose="02020603050405020304" pitchFamily="18" charset="0"/>
                        </a:rPr>
                        <a:t>4</a:t>
                      </a:r>
                      <a:endParaRPr lang="en-US" sz="1900" b="0">
                        <a:solidFill>
                          <a:schemeClr val="tx1"/>
                        </a:solidFill>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11000">
                <a:tc>
                  <a:txBody>
                    <a:bodyPr/>
                    <a:lstStyle/>
                    <a:p>
                      <a:pPr algn="ctr"/>
                      <a:r>
                        <a:rPr lang="en-US" smtClean="0"/>
                        <a:t>2</a:t>
                      </a:r>
                      <a:endParaRPr lang="en-US"/>
                    </a:p>
                  </a:txBody>
                  <a:tcPr/>
                </a:tc>
                <a:tc>
                  <a:txBody>
                    <a:bodyPr/>
                    <a:lstStyle/>
                    <a:p>
                      <a:pPr algn="ctr"/>
                      <a:r>
                        <a:rPr lang="en-US" smtClean="0"/>
                        <a:t>IS201</a:t>
                      </a:r>
                      <a:endParaRPr lang="en-US"/>
                    </a:p>
                  </a:txBody>
                  <a:tcPr/>
                </a:tc>
                <a:tc>
                  <a:txBody>
                    <a:bodyPr/>
                    <a:lstStyle/>
                    <a:p>
                      <a:r>
                        <a:rPr lang="en-US" sz="1900" smtClean="0">
                          <a:latin typeface="+mj-lt"/>
                          <a:cs typeface="Times New Roman" panose="02020603050405020304" pitchFamily="18" charset="0"/>
                        </a:rPr>
                        <a:t>Phân tích thiết kế hệ thống thông tin </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11000">
                <a:tc>
                  <a:txBody>
                    <a:bodyPr/>
                    <a:lstStyle/>
                    <a:p>
                      <a:pPr algn="ctr"/>
                      <a:r>
                        <a:rPr lang="en-US" smtClean="0"/>
                        <a:t>3</a:t>
                      </a:r>
                      <a:endParaRPr lang="en-US"/>
                    </a:p>
                  </a:txBody>
                  <a:tcPr/>
                </a:tc>
                <a:tc>
                  <a:txBody>
                    <a:bodyPr/>
                    <a:lstStyle/>
                    <a:p>
                      <a:pPr algn="ctr"/>
                      <a:r>
                        <a:rPr lang="en-US" smtClean="0"/>
                        <a:t>IS205</a:t>
                      </a:r>
                      <a:endParaRPr lang="en-US"/>
                    </a:p>
                  </a:txBody>
                  <a:tcPr/>
                </a:tc>
                <a:tc>
                  <a:txBody>
                    <a:bodyPr/>
                    <a:lstStyle/>
                    <a:p>
                      <a:r>
                        <a:rPr lang="en-US" sz="1900" smtClean="0">
                          <a:latin typeface="+mj-lt"/>
                          <a:cs typeface="Times New Roman" panose="02020603050405020304" pitchFamily="18" charset="0"/>
                        </a:rPr>
                        <a:t>PTTK</a:t>
                      </a:r>
                      <a:r>
                        <a:rPr lang="en-US" sz="1900" baseline="0" smtClean="0">
                          <a:latin typeface="+mj-lt"/>
                          <a:cs typeface="Times New Roman" panose="02020603050405020304" pitchFamily="18" charset="0"/>
                        </a:rPr>
                        <a:t> hướng đối tượng với UML</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11000">
                <a:tc>
                  <a:txBody>
                    <a:bodyPr/>
                    <a:lstStyle/>
                    <a:p>
                      <a:pPr algn="ctr"/>
                      <a:r>
                        <a:rPr lang="en-US" smtClean="0"/>
                        <a:t>4</a:t>
                      </a:r>
                      <a:endParaRPr lang="en-US"/>
                    </a:p>
                  </a:txBody>
                  <a:tcPr/>
                </a:tc>
                <a:tc>
                  <a:txBody>
                    <a:bodyPr/>
                    <a:lstStyle/>
                    <a:p>
                      <a:pPr algn="ctr"/>
                      <a:r>
                        <a:rPr lang="en-US" smtClean="0"/>
                        <a:t>IS210</a:t>
                      </a:r>
                      <a:endParaRPr lang="en-US"/>
                    </a:p>
                  </a:txBody>
                  <a:tcPr/>
                </a:tc>
                <a:tc>
                  <a:txBody>
                    <a:bodyPr/>
                    <a:lstStyle/>
                    <a:p>
                      <a:r>
                        <a:rPr lang="pt-BR" sz="1900" smtClean="0">
                          <a:latin typeface="+mj-lt"/>
                          <a:cs typeface="Times New Roman" panose="02020603050405020304" pitchFamily="18" charset="0"/>
                        </a:rPr>
                        <a:t>Hệ quản trị cơ sở dữ liệu </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11000">
                <a:tc>
                  <a:txBody>
                    <a:bodyPr/>
                    <a:lstStyle/>
                    <a:p>
                      <a:pPr algn="ctr"/>
                      <a:r>
                        <a:rPr lang="en-US" smtClean="0"/>
                        <a:t>5</a:t>
                      </a:r>
                      <a:endParaRPr lang="en-US"/>
                    </a:p>
                  </a:txBody>
                  <a:tcPr/>
                </a:tc>
                <a:tc>
                  <a:txBody>
                    <a:bodyPr/>
                    <a:lstStyle/>
                    <a:p>
                      <a:pPr algn="ctr"/>
                      <a:r>
                        <a:rPr lang="en-US" smtClean="0"/>
                        <a:t>IS208</a:t>
                      </a:r>
                      <a:endParaRPr lang="en-US"/>
                    </a:p>
                  </a:txBody>
                  <a:tcPr/>
                </a:tc>
                <a:tc>
                  <a:txBody>
                    <a:bodyPr/>
                    <a:lstStyle/>
                    <a:p>
                      <a:r>
                        <a:rPr lang="en-US" sz="1900" smtClean="0">
                          <a:latin typeface="+mj-lt"/>
                          <a:cs typeface="Times New Roman" panose="02020603050405020304" pitchFamily="18" charset="0"/>
                        </a:rPr>
                        <a:t>Quản</a:t>
                      </a:r>
                      <a:r>
                        <a:rPr lang="en-US" sz="1900" baseline="0" smtClean="0">
                          <a:latin typeface="+mj-lt"/>
                          <a:cs typeface="Times New Roman" panose="02020603050405020304" pitchFamily="18" charset="0"/>
                        </a:rPr>
                        <a:t> lý dự án CNTT</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11000">
                <a:tc>
                  <a:txBody>
                    <a:bodyPr/>
                    <a:lstStyle/>
                    <a:p>
                      <a:pPr algn="ctr"/>
                      <a:r>
                        <a:rPr lang="en-US" smtClean="0"/>
                        <a:t>6</a:t>
                      </a:r>
                      <a:endParaRPr lang="en-US"/>
                    </a:p>
                  </a:txBody>
                  <a:tcPr/>
                </a:tc>
                <a:tc>
                  <a:txBody>
                    <a:bodyPr/>
                    <a:lstStyle/>
                    <a:p>
                      <a:pPr algn="ctr"/>
                      <a:r>
                        <a:rPr lang="en-US" smtClean="0"/>
                        <a:t>IS206</a:t>
                      </a:r>
                      <a:endParaRPr lang="en-US"/>
                    </a:p>
                  </a:txBody>
                  <a:tcPr/>
                </a:tc>
                <a:tc>
                  <a:txBody>
                    <a:bodyPr/>
                    <a:lstStyle/>
                    <a:p>
                      <a:r>
                        <a:rPr lang="en-US" sz="1900" smtClean="0">
                          <a:latin typeface="+mj-lt"/>
                          <a:cs typeface="Times New Roman" panose="02020603050405020304" pitchFamily="18" charset="0"/>
                        </a:rPr>
                        <a:t>Lập</a:t>
                      </a:r>
                      <a:r>
                        <a:rPr lang="en-US" sz="1900" baseline="0" smtClean="0">
                          <a:latin typeface="+mj-lt"/>
                          <a:cs typeface="Times New Roman" panose="02020603050405020304" pitchFamily="18" charset="0"/>
                        </a:rPr>
                        <a:t> trình Java</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723360">
                <a:tc>
                  <a:txBody>
                    <a:bodyPr/>
                    <a:lstStyle/>
                    <a:p>
                      <a:pPr algn="ctr"/>
                      <a:r>
                        <a:rPr lang="en-US" smtClean="0"/>
                        <a:t>7</a:t>
                      </a:r>
                      <a:endParaRPr lang="en-US"/>
                    </a:p>
                  </a:txBody>
                  <a:tcPr/>
                </a:tc>
                <a:tc>
                  <a:txBody>
                    <a:bodyPr/>
                    <a:lstStyle/>
                    <a:p>
                      <a:pPr algn="ctr"/>
                      <a:r>
                        <a:rPr lang="en-US" smtClean="0"/>
                        <a:t>IS336</a:t>
                      </a:r>
                      <a:endParaRPr lang="en-US"/>
                    </a:p>
                  </a:txBody>
                  <a:tcPr/>
                </a:tc>
                <a:tc>
                  <a:txBody>
                    <a:bodyPr/>
                    <a:lstStyle/>
                    <a:p>
                      <a:r>
                        <a:rPr lang="en-US" sz="1900" smtClean="0">
                          <a:latin typeface="+mj-lt"/>
                          <a:cs typeface="Times New Roman" panose="02020603050405020304" pitchFamily="18" charset="0"/>
                        </a:rPr>
                        <a:t>Hoạch</a:t>
                      </a:r>
                      <a:r>
                        <a:rPr lang="en-US" sz="1900" baseline="0" smtClean="0">
                          <a:latin typeface="+mj-lt"/>
                          <a:cs typeface="Times New Roman" panose="02020603050405020304" pitchFamily="18" charset="0"/>
                        </a:rPr>
                        <a:t> định nguồn lực doanh nghiệp</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bl>
          </a:graphicData>
        </a:graphic>
      </p:graphicFrame>
    </p:spTree>
    <p:extLst>
      <p:ext uri="{BB962C8B-B14F-4D97-AF65-F5344CB8AC3E}">
        <p14:creationId xmlns:p14="http://schemas.microsoft.com/office/powerpoint/2010/main" val="415411033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031037" cy="995363"/>
          </a:xfrm>
        </p:spPr>
        <p:txBody>
          <a:bodyPr/>
          <a:lstStyle/>
          <a:p>
            <a:r>
              <a:rPr lang="en-US"/>
              <a:t>C</a:t>
            </a:r>
            <a:r>
              <a:rPr lang="en-US" smtClean="0"/>
              <a:t>ác môn học chuyên ngành HTTT</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17</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97340002"/>
              </p:ext>
            </p:extLst>
          </p:nvPr>
        </p:nvGraphicFramePr>
        <p:xfrm>
          <a:off x="381000" y="1539240"/>
          <a:ext cx="8382000" cy="3337561"/>
        </p:xfrm>
        <a:graphic>
          <a:graphicData uri="http://schemas.openxmlformats.org/drawingml/2006/table">
            <a:tbl>
              <a:tblPr firstRow="1" bandRow="1">
                <a:tableStyleId>{5C22544A-7EE6-4342-B048-85BDC9FD1C3A}</a:tableStyleId>
              </a:tblPr>
              <a:tblGrid>
                <a:gridCol w="790755"/>
                <a:gridCol w="1010988"/>
                <a:gridCol w="4057521"/>
                <a:gridCol w="813786"/>
                <a:gridCol w="895165"/>
                <a:gridCol w="813785"/>
              </a:tblGrid>
              <a:tr h="981635">
                <a:tc>
                  <a:txBody>
                    <a:bodyPr/>
                    <a:lstStyle/>
                    <a:p>
                      <a:pPr algn="ctr"/>
                      <a:r>
                        <a:rPr lang="en-US" smtClean="0">
                          <a:solidFill>
                            <a:srgbClr val="FFFFFF"/>
                          </a:solidFill>
                        </a:rPr>
                        <a:t>STT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Mã</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Tên</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LT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TH</a:t>
                      </a:r>
                      <a:endParaRPr lang="en-US">
                        <a:solidFill>
                          <a:srgbClr val="FFFFFF"/>
                        </a:solidFill>
                      </a:endParaRPr>
                    </a:p>
                  </a:txBody>
                  <a:tcPr anchor="ctr">
                    <a:solidFill>
                      <a:srgbClr val="427FA8"/>
                    </a:solidFill>
                  </a:tcPr>
                </a:tc>
              </a:tr>
              <a:tr h="409015">
                <a:tc>
                  <a:txBody>
                    <a:bodyPr/>
                    <a:lstStyle/>
                    <a:p>
                      <a:pPr algn="ctr"/>
                      <a:r>
                        <a:rPr lang="en-US" smtClean="0"/>
                        <a:t>1</a:t>
                      </a:r>
                      <a:endParaRPr lang="en-US"/>
                    </a:p>
                  </a:txBody>
                  <a:tcPr/>
                </a:tc>
                <a:tc>
                  <a:txBody>
                    <a:bodyPr/>
                    <a:lstStyle/>
                    <a:p>
                      <a:pPr algn="ctr"/>
                      <a:r>
                        <a:rPr lang="en-US" smtClean="0"/>
                        <a:t>IS207</a:t>
                      </a:r>
                      <a:endParaRPr lang="en-US"/>
                    </a:p>
                  </a:txBody>
                  <a:tcPr/>
                </a:tc>
                <a:tc>
                  <a:txBody>
                    <a:bodyPr/>
                    <a:lstStyle/>
                    <a:p>
                      <a:r>
                        <a:rPr lang="en-US" sz="1900" smtClean="0">
                          <a:latin typeface="+mj-lt"/>
                          <a:cs typeface="Times New Roman" panose="02020603050405020304" pitchFamily="18" charset="0"/>
                        </a:rPr>
                        <a:t>Phá</a:t>
                      </a:r>
                      <a:r>
                        <a:rPr lang="en-US" sz="1900" baseline="0" smtClean="0">
                          <a:latin typeface="+mj-lt"/>
                          <a:cs typeface="Times New Roman" panose="02020603050405020304" pitchFamily="18" charset="0"/>
                        </a:rPr>
                        <a:t>t triển ứng dựng web</a:t>
                      </a:r>
                      <a:endParaRPr lang="en-US" sz="1900">
                        <a:latin typeface="+mj-lt"/>
                        <a:cs typeface="Times New Roman" panose="02020603050405020304" pitchFamily="18" charset="0"/>
                      </a:endParaRPr>
                    </a:p>
                  </a:txBody>
                  <a:tcPr/>
                </a:tc>
                <a:tc>
                  <a:txBody>
                    <a:bodyPr/>
                    <a:lstStyle/>
                    <a:p>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719866">
                <a:tc>
                  <a:txBody>
                    <a:bodyPr/>
                    <a:lstStyle/>
                    <a:p>
                      <a:pPr algn="ctr"/>
                      <a:r>
                        <a:rPr lang="en-US" smtClean="0"/>
                        <a:t>2</a:t>
                      </a:r>
                      <a:endParaRPr lang="en-US"/>
                    </a:p>
                  </a:txBody>
                  <a:tcPr/>
                </a:tc>
                <a:tc>
                  <a:txBody>
                    <a:bodyPr/>
                    <a:lstStyle/>
                    <a:p>
                      <a:pPr algn="ctr"/>
                      <a:r>
                        <a:rPr lang="en-US" smtClean="0"/>
                        <a:t>IS253</a:t>
                      </a:r>
                      <a:endParaRPr lang="en-US"/>
                    </a:p>
                  </a:txBody>
                  <a:tcPr/>
                </a:tc>
                <a:tc>
                  <a:txBody>
                    <a:bodyPr/>
                    <a:lstStyle/>
                    <a:p>
                      <a:r>
                        <a:rPr lang="en-US" sz="1900" smtClean="0">
                          <a:latin typeface="+mj-lt"/>
                          <a:cs typeface="Times New Roman" panose="02020603050405020304" pitchFamily="18" charset="0"/>
                        </a:rPr>
                        <a:t>Phát</a:t>
                      </a:r>
                      <a:r>
                        <a:rPr lang="en-US" sz="1900" baseline="0" smtClean="0">
                          <a:latin typeface="+mj-lt"/>
                          <a:cs typeface="Times New Roman" panose="02020603050405020304" pitchFamily="18" charset="0"/>
                        </a:rPr>
                        <a:t> triển ứng dụng trên thiết bị di động </a:t>
                      </a:r>
                      <a:endParaRPr lang="en-US" sz="1900">
                        <a:latin typeface="+mj-lt"/>
                        <a:cs typeface="Times New Roman" panose="02020603050405020304" pitchFamily="18" charset="0"/>
                      </a:endParaRPr>
                    </a:p>
                  </a:txBody>
                  <a:tcPr/>
                </a:tc>
                <a:tc>
                  <a:txBody>
                    <a:bodyPr/>
                    <a:lstStyle/>
                    <a:p>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09015">
                <a:tc>
                  <a:txBody>
                    <a:bodyPr/>
                    <a:lstStyle/>
                    <a:p>
                      <a:pPr algn="ctr"/>
                      <a:r>
                        <a:rPr lang="en-US" smtClean="0"/>
                        <a:t>3</a:t>
                      </a:r>
                      <a:endParaRPr lang="en-US"/>
                    </a:p>
                  </a:txBody>
                  <a:tcPr/>
                </a:tc>
                <a:tc>
                  <a:txBody>
                    <a:bodyPr/>
                    <a:lstStyle/>
                    <a:p>
                      <a:pPr algn="ctr"/>
                      <a:r>
                        <a:rPr lang="en-US" smtClean="0"/>
                        <a:t>IS211</a:t>
                      </a:r>
                      <a:endParaRPr lang="en-US"/>
                    </a:p>
                  </a:txBody>
                  <a:tcPr/>
                </a:tc>
                <a:tc>
                  <a:txBody>
                    <a:bodyPr/>
                    <a:lstStyle/>
                    <a:p>
                      <a:r>
                        <a:rPr lang="en-US" sz="1900" smtClean="0">
                          <a:latin typeface="+mj-lt"/>
                          <a:cs typeface="Times New Roman" panose="02020603050405020304" pitchFamily="18" charset="0"/>
                        </a:rPr>
                        <a:t>Cơ</a:t>
                      </a:r>
                      <a:r>
                        <a:rPr lang="en-US" sz="1900" baseline="0" smtClean="0">
                          <a:latin typeface="+mj-lt"/>
                          <a:cs typeface="Times New Roman" panose="02020603050405020304" pitchFamily="18" charset="0"/>
                        </a:rPr>
                        <a:t> sở dữ liệu phân tán</a:t>
                      </a:r>
                      <a:endParaRPr lang="en-US" sz="1900">
                        <a:latin typeface="+mj-lt"/>
                        <a:cs typeface="Times New Roman" panose="02020603050405020304" pitchFamily="18" charset="0"/>
                      </a:endParaRPr>
                    </a:p>
                  </a:txBody>
                  <a:tcPr/>
                </a:tc>
                <a:tc>
                  <a:txBody>
                    <a:bodyPr/>
                    <a:lstStyle/>
                    <a:p>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09015">
                <a:tc>
                  <a:txBody>
                    <a:bodyPr/>
                    <a:lstStyle/>
                    <a:p>
                      <a:pPr algn="ctr"/>
                      <a:r>
                        <a:rPr lang="en-US" smtClean="0"/>
                        <a:t>4</a:t>
                      </a:r>
                      <a:endParaRPr lang="en-US"/>
                    </a:p>
                  </a:txBody>
                  <a:tcPr/>
                </a:tc>
                <a:tc>
                  <a:txBody>
                    <a:bodyPr/>
                    <a:lstStyle/>
                    <a:p>
                      <a:pPr algn="ctr"/>
                      <a:r>
                        <a:rPr lang="en-US" smtClean="0"/>
                        <a:t>IS252</a:t>
                      </a:r>
                      <a:endParaRPr lang="en-US"/>
                    </a:p>
                  </a:txBody>
                  <a:tcPr/>
                </a:tc>
                <a:tc>
                  <a:txBody>
                    <a:bodyPr/>
                    <a:lstStyle/>
                    <a:p>
                      <a:r>
                        <a:rPr lang="en-US" sz="1900" smtClean="0">
                          <a:latin typeface="+mj-lt"/>
                          <a:cs typeface="Times New Roman" panose="02020603050405020304" pitchFamily="18" charset="0"/>
                        </a:rPr>
                        <a:t>Khai phá</a:t>
                      </a:r>
                      <a:r>
                        <a:rPr lang="en-US" sz="1900" baseline="0" smtClean="0">
                          <a:latin typeface="+mj-lt"/>
                          <a:cs typeface="Times New Roman" panose="02020603050405020304" pitchFamily="18" charset="0"/>
                        </a:rPr>
                        <a:t> dữ liệu</a:t>
                      </a:r>
                      <a:endParaRPr lang="en-US" sz="1900">
                        <a:latin typeface="+mj-lt"/>
                        <a:cs typeface="Times New Roman" panose="02020603050405020304" pitchFamily="18" charset="0"/>
                      </a:endParaRPr>
                    </a:p>
                  </a:txBody>
                  <a:tcPr/>
                </a:tc>
                <a:tc>
                  <a:txBody>
                    <a:bodyPr/>
                    <a:lstStyle/>
                    <a:p>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409015">
                <a:tc>
                  <a:txBody>
                    <a:bodyPr/>
                    <a:lstStyle/>
                    <a:p>
                      <a:pPr algn="ctr"/>
                      <a:r>
                        <a:rPr lang="en-US" smtClean="0"/>
                        <a:t>5</a:t>
                      </a:r>
                      <a:endParaRPr lang="en-US"/>
                    </a:p>
                  </a:txBody>
                  <a:tcPr/>
                </a:tc>
                <a:tc>
                  <a:txBody>
                    <a:bodyPr/>
                    <a:lstStyle/>
                    <a:p>
                      <a:pPr algn="ctr"/>
                      <a:r>
                        <a:rPr lang="en-US" smtClean="0"/>
                        <a:t>IS404</a:t>
                      </a:r>
                      <a:endParaRPr lang="en-US"/>
                    </a:p>
                  </a:txBody>
                  <a:tcPr/>
                </a:tc>
                <a:tc>
                  <a:txBody>
                    <a:bodyPr/>
                    <a:lstStyle/>
                    <a:p>
                      <a:r>
                        <a:rPr lang="en-US" sz="1900" smtClean="0">
                          <a:latin typeface="+mj-lt"/>
                          <a:cs typeface="Times New Roman" panose="02020603050405020304" pitchFamily="18" charset="0"/>
                        </a:rPr>
                        <a:t>Kho dữ</a:t>
                      </a:r>
                      <a:r>
                        <a:rPr lang="en-US" sz="1900" baseline="0" smtClean="0">
                          <a:latin typeface="+mj-lt"/>
                          <a:cs typeface="Times New Roman" panose="02020603050405020304" pitchFamily="18" charset="0"/>
                        </a:rPr>
                        <a:t> liệu và OLAP</a:t>
                      </a:r>
                      <a:endParaRPr lang="en-US" sz="1900">
                        <a:latin typeface="+mj-lt"/>
                        <a:cs typeface="Times New Roman" panose="02020603050405020304" pitchFamily="18" charset="0"/>
                      </a:endParaRPr>
                    </a:p>
                  </a:txBody>
                  <a:tcPr/>
                </a:tc>
                <a:tc>
                  <a:txBody>
                    <a:bodyPr/>
                    <a:lstStyle/>
                    <a:p>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bl>
          </a:graphicData>
        </a:graphic>
      </p:graphicFrame>
    </p:spTree>
    <p:extLst>
      <p:ext uri="{BB962C8B-B14F-4D97-AF65-F5344CB8AC3E}">
        <p14:creationId xmlns:p14="http://schemas.microsoft.com/office/powerpoint/2010/main" val="863156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môn học tự chọn hẹp</a:t>
            </a:r>
            <a:endParaRPr lang="en-US"/>
          </a:p>
        </p:txBody>
      </p:sp>
      <p:sp>
        <p:nvSpPr>
          <p:cNvPr id="3" name="Text Placeholder 2"/>
          <p:cNvSpPr>
            <a:spLocks noGrp="1"/>
          </p:cNvSpPr>
          <p:nvPr>
            <p:ph type="body" idx="1"/>
          </p:nvPr>
        </p:nvSpPr>
        <p:spPr>
          <a:xfrm>
            <a:off x="304800" y="5562600"/>
            <a:ext cx="8586788" cy="1066800"/>
          </a:xfrm>
        </p:spPr>
        <p:txBody>
          <a:bodyPr/>
          <a:lstStyle/>
          <a:p>
            <a:pPr>
              <a:buFont typeface="Wingdings" panose="05000000000000000000" pitchFamily="2" charset="2"/>
              <a:buChar char="Ø"/>
            </a:pPr>
            <a:r>
              <a:rPr lang="en-US" smtClean="0"/>
              <a:t>SV tích lũy tối thiểu 11 TC đối với các môn học tự chọn hẹp</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18</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63775328"/>
              </p:ext>
            </p:extLst>
          </p:nvPr>
        </p:nvGraphicFramePr>
        <p:xfrm>
          <a:off x="381000" y="1539240"/>
          <a:ext cx="8382000" cy="3718557"/>
        </p:xfrm>
        <a:graphic>
          <a:graphicData uri="http://schemas.openxmlformats.org/drawingml/2006/table">
            <a:tbl>
              <a:tblPr firstRow="1" bandRow="1">
                <a:tableStyleId>{5C22544A-7EE6-4342-B048-85BDC9FD1C3A}</a:tableStyleId>
              </a:tblPr>
              <a:tblGrid>
                <a:gridCol w="790755"/>
                <a:gridCol w="1010988"/>
                <a:gridCol w="4057521"/>
                <a:gridCol w="813786"/>
                <a:gridCol w="895165"/>
                <a:gridCol w="813785"/>
              </a:tblGrid>
              <a:tr h="949420">
                <a:tc>
                  <a:txBody>
                    <a:bodyPr/>
                    <a:lstStyle/>
                    <a:p>
                      <a:pPr algn="ctr"/>
                      <a:r>
                        <a:rPr lang="en-US" smtClean="0">
                          <a:solidFill>
                            <a:srgbClr val="FFFFFF"/>
                          </a:solidFill>
                        </a:rPr>
                        <a:t>STT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Mã</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Tên</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LT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TH</a:t>
                      </a:r>
                      <a:endParaRPr lang="en-US">
                        <a:solidFill>
                          <a:srgbClr val="FFFFFF"/>
                        </a:solidFill>
                      </a:endParaRPr>
                    </a:p>
                  </a:txBody>
                  <a:tcPr anchor="ctr">
                    <a:solidFill>
                      <a:srgbClr val="427FA8"/>
                    </a:solidFill>
                  </a:tcPr>
                </a:tc>
              </a:tr>
              <a:tr h="395591">
                <a:tc>
                  <a:txBody>
                    <a:bodyPr/>
                    <a:lstStyle/>
                    <a:p>
                      <a:pPr algn="ctr"/>
                      <a:r>
                        <a:rPr lang="en-US" smtClean="0"/>
                        <a:t>1</a:t>
                      </a:r>
                      <a:endParaRPr lang="en-US"/>
                    </a:p>
                  </a:txBody>
                  <a:tcPr/>
                </a:tc>
                <a:tc>
                  <a:txBody>
                    <a:bodyPr/>
                    <a:lstStyle/>
                    <a:p>
                      <a:pPr algn="ctr"/>
                      <a:r>
                        <a:rPr lang="en-US" smtClean="0"/>
                        <a:t>IS254</a:t>
                      </a:r>
                      <a:endParaRPr lang="en-US"/>
                    </a:p>
                  </a:txBody>
                  <a:tcPr/>
                </a:tc>
                <a:tc>
                  <a:txBody>
                    <a:bodyPr/>
                    <a:lstStyle/>
                    <a:p>
                      <a:r>
                        <a:rPr lang="en-US" sz="1900" b="0" smtClean="0">
                          <a:solidFill>
                            <a:schemeClr val="tx1"/>
                          </a:solidFill>
                          <a:latin typeface="+mj-lt"/>
                          <a:cs typeface="Times New Roman" panose="02020603050405020304" pitchFamily="18" charset="0"/>
                        </a:rPr>
                        <a:t>Hệ</a:t>
                      </a:r>
                      <a:r>
                        <a:rPr lang="en-US" sz="1900" b="0" baseline="0" smtClean="0">
                          <a:solidFill>
                            <a:schemeClr val="tx1"/>
                          </a:solidFill>
                          <a:latin typeface="+mj-lt"/>
                          <a:cs typeface="Times New Roman" panose="02020603050405020304" pitchFamily="18" charset="0"/>
                        </a:rPr>
                        <a:t> hỗ trợ quyết định</a:t>
                      </a:r>
                      <a:endParaRPr lang="en-US" sz="1900" b="0">
                        <a:solidFill>
                          <a:schemeClr val="tx1"/>
                        </a:solidFill>
                        <a:latin typeface="+mj-lt"/>
                        <a:cs typeface="Times New Roman" panose="02020603050405020304" pitchFamily="18" charset="0"/>
                      </a:endParaRPr>
                    </a:p>
                  </a:txBody>
                  <a:tcPr/>
                </a:tc>
                <a:tc>
                  <a:txBody>
                    <a:bodyPr/>
                    <a:lstStyle/>
                    <a:p>
                      <a:pPr algn="ctr"/>
                      <a:r>
                        <a:rPr lang="en-US" sz="1900" b="0" smtClean="0">
                          <a:solidFill>
                            <a:schemeClr val="tx1"/>
                          </a:solidFill>
                          <a:latin typeface="+mj-lt"/>
                          <a:cs typeface="Times New Roman" panose="02020603050405020304" pitchFamily="18" charset="0"/>
                        </a:rPr>
                        <a:t>3</a:t>
                      </a:r>
                      <a:endParaRPr lang="en-US" sz="1900" b="0">
                        <a:solidFill>
                          <a:schemeClr val="tx1"/>
                        </a:solidFill>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2</a:t>
                      </a:r>
                      <a:endParaRPr lang="en-US"/>
                    </a:p>
                  </a:txBody>
                  <a:tcPr/>
                </a:tc>
                <a:tc>
                  <a:txBody>
                    <a:bodyPr/>
                    <a:lstStyle/>
                    <a:p>
                      <a:pPr algn="ctr"/>
                      <a:r>
                        <a:rPr lang="en-US" smtClean="0"/>
                        <a:t>IS232</a:t>
                      </a:r>
                      <a:endParaRPr lang="en-US"/>
                    </a:p>
                  </a:txBody>
                  <a:tcPr/>
                </a:tc>
                <a:tc>
                  <a:txBody>
                    <a:bodyPr/>
                    <a:lstStyle/>
                    <a:p>
                      <a:r>
                        <a:rPr lang="en-US" sz="1900" smtClean="0">
                          <a:latin typeface="+mj-lt"/>
                          <a:cs typeface="Times New Roman" panose="02020603050405020304" pitchFamily="18" charset="0"/>
                        </a:rPr>
                        <a:t>Hệ</a:t>
                      </a:r>
                      <a:r>
                        <a:rPr lang="en-US" sz="1900" baseline="0" smtClean="0">
                          <a:latin typeface="+mj-lt"/>
                          <a:cs typeface="Times New Roman" panose="02020603050405020304" pitchFamily="18" charset="0"/>
                        </a:rPr>
                        <a:t> thống thông tin kế toán</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4</a:t>
                      </a:r>
                      <a:endParaRPr lang="en-US"/>
                    </a:p>
                  </a:txBody>
                  <a:tcPr/>
                </a:tc>
                <a:tc>
                  <a:txBody>
                    <a:bodyPr/>
                    <a:lstStyle/>
                    <a:p>
                      <a:pPr algn="ctr"/>
                      <a:r>
                        <a:rPr lang="en-US" smtClean="0"/>
                        <a:t>0</a:t>
                      </a:r>
                      <a:endParaRPr lang="en-US"/>
                    </a:p>
                  </a:txBody>
                  <a:tcPr/>
                </a:tc>
              </a:tr>
              <a:tr h="395591">
                <a:tc>
                  <a:txBody>
                    <a:bodyPr/>
                    <a:lstStyle/>
                    <a:p>
                      <a:pPr algn="ctr"/>
                      <a:r>
                        <a:rPr lang="en-US" smtClean="0"/>
                        <a:t>3</a:t>
                      </a:r>
                      <a:endParaRPr lang="en-US"/>
                    </a:p>
                  </a:txBody>
                  <a:tcPr/>
                </a:tc>
                <a:tc>
                  <a:txBody>
                    <a:bodyPr/>
                    <a:lstStyle/>
                    <a:p>
                      <a:pPr algn="ctr"/>
                      <a:r>
                        <a:rPr lang="en-US" smtClean="0"/>
                        <a:t>IS403</a:t>
                      </a:r>
                      <a:endParaRPr lang="en-US"/>
                    </a:p>
                  </a:txBody>
                  <a:tcPr/>
                </a:tc>
                <a:tc>
                  <a:txBody>
                    <a:bodyPr/>
                    <a:lstStyle/>
                    <a:p>
                      <a:r>
                        <a:rPr lang="en-US" sz="1900" smtClean="0">
                          <a:latin typeface="+mj-lt"/>
                          <a:cs typeface="Times New Roman" panose="02020603050405020304" pitchFamily="18" charset="0"/>
                        </a:rPr>
                        <a:t>Phân</a:t>
                      </a:r>
                      <a:r>
                        <a:rPr lang="en-US" sz="1900" baseline="0" smtClean="0">
                          <a:latin typeface="+mj-lt"/>
                          <a:cs typeface="Times New Roman" panose="02020603050405020304" pitchFamily="18" charset="0"/>
                        </a:rPr>
                        <a:t> tích dữ liệu kinh doanh</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4</a:t>
                      </a:r>
                      <a:endParaRPr lang="en-US"/>
                    </a:p>
                  </a:txBody>
                  <a:tcPr/>
                </a:tc>
                <a:tc>
                  <a:txBody>
                    <a:bodyPr/>
                    <a:lstStyle/>
                    <a:p>
                      <a:pPr algn="ctr"/>
                      <a:r>
                        <a:rPr lang="en-US" smtClean="0"/>
                        <a:t>IS204</a:t>
                      </a:r>
                      <a:endParaRPr lang="en-US"/>
                    </a:p>
                  </a:txBody>
                  <a:tcPr/>
                </a:tc>
                <a:tc>
                  <a:txBody>
                    <a:bodyPr/>
                    <a:lstStyle/>
                    <a:p>
                      <a:r>
                        <a:rPr lang="pt-BR" sz="1900" smtClean="0">
                          <a:latin typeface="+mj-lt"/>
                          <a:cs typeface="Times New Roman" panose="02020603050405020304" pitchFamily="18" charset="0"/>
                        </a:rPr>
                        <a:t>Hệ quản trị cơ sở dữ liệu Oracle </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395591">
                <a:tc>
                  <a:txBody>
                    <a:bodyPr/>
                    <a:lstStyle/>
                    <a:p>
                      <a:pPr algn="ctr"/>
                      <a:r>
                        <a:rPr lang="en-US" smtClean="0"/>
                        <a:t>5</a:t>
                      </a:r>
                      <a:endParaRPr lang="en-US"/>
                    </a:p>
                  </a:txBody>
                  <a:tcPr/>
                </a:tc>
                <a:tc>
                  <a:txBody>
                    <a:bodyPr/>
                    <a:lstStyle/>
                    <a:p>
                      <a:pPr algn="ctr"/>
                      <a:r>
                        <a:rPr lang="en-US" smtClean="0"/>
                        <a:t>IS332</a:t>
                      </a:r>
                      <a:endParaRPr lang="en-US"/>
                    </a:p>
                  </a:txBody>
                  <a:tcPr/>
                </a:tc>
                <a:tc>
                  <a:txBody>
                    <a:bodyPr/>
                    <a:lstStyle/>
                    <a:p>
                      <a:r>
                        <a:rPr lang="en-US" sz="1900" smtClean="0">
                          <a:latin typeface="+mj-lt"/>
                          <a:cs typeface="Times New Roman" panose="02020603050405020304" pitchFamily="18" charset="0"/>
                        </a:rPr>
                        <a:t>Hệ</a:t>
                      </a:r>
                      <a:r>
                        <a:rPr lang="en-US" sz="1900" baseline="0" smtClean="0">
                          <a:latin typeface="+mj-lt"/>
                          <a:cs typeface="Times New Roman" panose="02020603050405020304" pitchFamily="18" charset="0"/>
                        </a:rPr>
                        <a:t> thống thông tin quản lý</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6</a:t>
                      </a:r>
                      <a:endParaRPr lang="en-US"/>
                    </a:p>
                  </a:txBody>
                  <a:tcPr/>
                </a:tc>
                <a:tc>
                  <a:txBody>
                    <a:bodyPr/>
                    <a:lstStyle/>
                    <a:p>
                      <a:pPr algn="ctr"/>
                      <a:r>
                        <a:rPr lang="en-US" smtClean="0"/>
                        <a:t>IS338</a:t>
                      </a:r>
                      <a:endParaRPr lang="en-US"/>
                    </a:p>
                  </a:txBody>
                  <a:tcPr/>
                </a:tc>
                <a:tc>
                  <a:txBody>
                    <a:bodyPr/>
                    <a:lstStyle/>
                    <a:p>
                      <a:r>
                        <a:rPr lang="en-US" sz="1900" smtClean="0">
                          <a:latin typeface="+mj-lt"/>
                          <a:cs typeface="Times New Roman" panose="02020603050405020304" pitchFamily="18" charset="0"/>
                        </a:rPr>
                        <a:t>Dự</a:t>
                      </a:r>
                      <a:r>
                        <a:rPr lang="en-US" sz="1900" baseline="0" smtClean="0">
                          <a:latin typeface="+mj-lt"/>
                          <a:cs typeface="Times New Roman" panose="02020603050405020304" pitchFamily="18" charset="0"/>
                        </a:rPr>
                        <a:t> báo kinh doanh</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7</a:t>
                      </a:r>
                      <a:endParaRPr lang="en-US"/>
                    </a:p>
                  </a:txBody>
                  <a:tcPr/>
                </a:tc>
                <a:tc>
                  <a:txBody>
                    <a:bodyPr/>
                    <a:lstStyle/>
                    <a:p>
                      <a:pPr algn="ctr"/>
                      <a:r>
                        <a:rPr lang="en-US" smtClean="0"/>
                        <a:t>IS251</a:t>
                      </a:r>
                      <a:endParaRPr lang="en-US"/>
                    </a:p>
                  </a:txBody>
                  <a:tcPr/>
                </a:tc>
                <a:tc>
                  <a:txBody>
                    <a:bodyPr/>
                    <a:lstStyle/>
                    <a:p>
                      <a:r>
                        <a:rPr lang="en-US" sz="1900" smtClean="0">
                          <a:latin typeface="+mj-lt"/>
                          <a:cs typeface="Times New Roman" panose="02020603050405020304" pitchFamily="18" charset="0"/>
                        </a:rPr>
                        <a:t>Nhập</a:t>
                      </a:r>
                      <a:r>
                        <a:rPr lang="en-US" sz="1900" baseline="0" smtClean="0">
                          <a:latin typeface="+mj-lt"/>
                          <a:cs typeface="Times New Roman" panose="02020603050405020304" pitchFamily="18" charset="0"/>
                        </a:rPr>
                        <a:t> môn hệ thống thông tin địa lý</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bl>
          </a:graphicData>
        </a:graphic>
      </p:graphicFrame>
    </p:spTree>
    <p:extLst>
      <p:ext uri="{BB962C8B-B14F-4D97-AF65-F5344CB8AC3E}">
        <p14:creationId xmlns:p14="http://schemas.microsoft.com/office/powerpoint/2010/main" val="92809171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môn học tự chọn tự do</a:t>
            </a:r>
            <a:endParaRPr lang="en-US"/>
          </a:p>
        </p:txBody>
      </p:sp>
      <p:sp>
        <p:nvSpPr>
          <p:cNvPr id="3" name="Text Placeholder 2"/>
          <p:cNvSpPr>
            <a:spLocks noGrp="1"/>
          </p:cNvSpPr>
          <p:nvPr>
            <p:ph type="body" idx="1"/>
          </p:nvPr>
        </p:nvSpPr>
        <p:spPr>
          <a:xfrm>
            <a:off x="304800" y="5562600"/>
            <a:ext cx="8586788" cy="1066800"/>
          </a:xfrm>
        </p:spPr>
        <p:txBody>
          <a:bodyPr/>
          <a:lstStyle/>
          <a:p>
            <a:r>
              <a:rPr lang="en-US" smtClean="0"/>
              <a:t>SV tích lũy tối thiểu 6 TC đối với các môn học tự chọn tự do</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19</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19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234018011"/>
              </p:ext>
            </p:extLst>
          </p:nvPr>
        </p:nvGraphicFramePr>
        <p:xfrm>
          <a:off x="381000" y="1539240"/>
          <a:ext cx="8382000" cy="3718557"/>
        </p:xfrm>
        <a:graphic>
          <a:graphicData uri="http://schemas.openxmlformats.org/drawingml/2006/table">
            <a:tbl>
              <a:tblPr firstRow="1" bandRow="1">
                <a:tableStyleId>{5C22544A-7EE6-4342-B048-85BDC9FD1C3A}</a:tableStyleId>
              </a:tblPr>
              <a:tblGrid>
                <a:gridCol w="790755"/>
                <a:gridCol w="1010988"/>
                <a:gridCol w="4057521"/>
                <a:gridCol w="813786"/>
                <a:gridCol w="895165"/>
                <a:gridCol w="813785"/>
              </a:tblGrid>
              <a:tr h="949420">
                <a:tc>
                  <a:txBody>
                    <a:bodyPr/>
                    <a:lstStyle/>
                    <a:p>
                      <a:pPr algn="ctr"/>
                      <a:r>
                        <a:rPr lang="en-US" smtClean="0">
                          <a:solidFill>
                            <a:srgbClr val="FFFFFF"/>
                          </a:solidFill>
                        </a:rPr>
                        <a:t>STT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Mã</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Tên</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LT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TH</a:t>
                      </a:r>
                      <a:endParaRPr lang="en-US">
                        <a:solidFill>
                          <a:srgbClr val="FFFFFF"/>
                        </a:solidFill>
                      </a:endParaRPr>
                    </a:p>
                  </a:txBody>
                  <a:tcPr anchor="ctr">
                    <a:solidFill>
                      <a:srgbClr val="427FA8"/>
                    </a:solidFill>
                  </a:tcPr>
                </a:tc>
              </a:tr>
              <a:tr h="395591">
                <a:tc>
                  <a:txBody>
                    <a:bodyPr/>
                    <a:lstStyle/>
                    <a:p>
                      <a:pPr algn="ctr"/>
                      <a:r>
                        <a:rPr lang="en-US" smtClean="0"/>
                        <a:t>1</a:t>
                      </a:r>
                      <a:endParaRPr lang="en-US"/>
                    </a:p>
                  </a:txBody>
                  <a:tcPr/>
                </a:tc>
                <a:tc>
                  <a:txBody>
                    <a:bodyPr/>
                    <a:lstStyle/>
                    <a:p>
                      <a:pPr algn="ctr"/>
                      <a:r>
                        <a:rPr lang="en-US" smtClean="0"/>
                        <a:t>IS351</a:t>
                      </a:r>
                      <a:endParaRPr lang="en-US"/>
                    </a:p>
                  </a:txBody>
                  <a:tcPr/>
                </a:tc>
                <a:tc>
                  <a:txBody>
                    <a:bodyPr/>
                    <a:lstStyle/>
                    <a:p>
                      <a:r>
                        <a:rPr lang="en-US" sz="1900" smtClean="0">
                          <a:latin typeface="+mj-lt"/>
                          <a:cs typeface="Times New Roman" panose="02020603050405020304" pitchFamily="18" charset="0"/>
                        </a:rPr>
                        <a:t>Phân</a:t>
                      </a:r>
                      <a:r>
                        <a:rPr lang="en-US" sz="1900" baseline="0" smtClean="0">
                          <a:latin typeface="+mj-lt"/>
                          <a:cs typeface="Times New Roman" panose="02020603050405020304" pitchFamily="18" charset="0"/>
                        </a:rPr>
                        <a:t> tích không gian</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2</a:t>
                      </a:r>
                      <a:endParaRPr lang="en-US"/>
                    </a:p>
                  </a:txBody>
                  <a:tcPr/>
                </a:tc>
                <a:tc>
                  <a:txBody>
                    <a:bodyPr/>
                    <a:lstStyle/>
                    <a:p>
                      <a:pPr algn="ctr"/>
                      <a:r>
                        <a:rPr lang="en-US" smtClean="0"/>
                        <a:t>IS352</a:t>
                      </a:r>
                      <a:endParaRPr lang="en-US"/>
                    </a:p>
                  </a:txBody>
                  <a:tcPr/>
                </a:tc>
                <a:tc>
                  <a:txBody>
                    <a:bodyPr/>
                    <a:lstStyle/>
                    <a:p>
                      <a:r>
                        <a:rPr lang="en-US" sz="1900" smtClean="0">
                          <a:latin typeface="+mj-lt"/>
                          <a:cs typeface="Times New Roman" panose="02020603050405020304" pitchFamily="18" charset="0"/>
                        </a:rPr>
                        <a:t>Hệ</a:t>
                      </a:r>
                      <a:r>
                        <a:rPr lang="en-US" sz="1900" baseline="0" smtClean="0">
                          <a:latin typeface="+mj-lt"/>
                          <a:cs typeface="Times New Roman" panose="02020603050405020304" pitchFamily="18" charset="0"/>
                        </a:rPr>
                        <a:t> cơ sở dữ liệu không gian</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395591">
                <a:tc>
                  <a:txBody>
                    <a:bodyPr/>
                    <a:lstStyle/>
                    <a:p>
                      <a:pPr algn="ctr"/>
                      <a:r>
                        <a:rPr lang="en-US" smtClean="0"/>
                        <a:t>3</a:t>
                      </a:r>
                      <a:endParaRPr lang="en-US"/>
                    </a:p>
                  </a:txBody>
                  <a:tcPr/>
                </a:tc>
                <a:tc>
                  <a:txBody>
                    <a:bodyPr/>
                    <a:lstStyle/>
                    <a:p>
                      <a:pPr algn="ctr"/>
                      <a:r>
                        <a:rPr lang="en-US" smtClean="0"/>
                        <a:t>IS353</a:t>
                      </a:r>
                      <a:endParaRPr lang="en-US"/>
                    </a:p>
                  </a:txBody>
                  <a:tcPr/>
                </a:tc>
                <a:tc>
                  <a:txBody>
                    <a:bodyPr/>
                    <a:lstStyle/>
                    <a:p>
                      <a:r>
                        <a:rPr lang="en-US" sz="1900" smtClean="0">
                          <a:latin typeface="+mj-lt"/>
                          <a:cs typeface="Times New Roman" panose="02020603050405020304" pitchFamily="18" charset="0"/>
                        </a:rPr>
                        <a:t>Mạng</a:t>
                      </a:r>
                      <a:r>
                        <a:rPr lang="en-US" sz="1900" baseline="0" smtClean="0">
                          <a:latin typeface="+mj-lt"/>
                          <a:cs typeface="Times New Roman" panose="02020603050405020304" pitchFamily="18" charset="0"/>
                        </a:rPr>
                        <a:t> xã hội</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4</a:t>
                      </a:r>
                      <a:endParaRPr lang="en-US"/>
                    </a:p>
                  </a:txBody>
                  <a:tcPr/>
                </a:tc>
                <a:tc>
                  <a:txBody>
                    <a:bodyPr/>
                    <a:lstStyle/>
                    <a:p>
                      <a:pPr algn="ctr"/>
                      <a:r>
                        <a:rPr lang="en-US" smtClean="0"/>
                        <a:t>IS334</a:t>
                      </a:r>
                      <a:endParaRPr lang="en-US"/>
                    </a:p>
                  </a:txBody>
                  <a:tcPr/>
                </a:tc>
                <a:tc>
                  <a:txBody>
                    <a:bodyPr/>
                    <a:lstStyle/>
                    <a:p>
                      <a:r>
                        <a:rPr lang="en-US" sz="1900" smtClean="0">
                          <a:latin typeface="+mj-lt"/>
                          <a:cs typeface="Times New Roman" panose="02020603050405020304" pitchFamily="18" charset="0"/>
                        </a:rPr>
                        <a:t>Thương</a:t>
                      </a:r>
                      <a:r>
                        <a:rPr lang="en-US" sz="1900" baseline="0" smtClean="0">
                          <a:latin typeface="+mj-lt"/>
                          <a:cs typeface="Times New Roman" panose="02020603050405020304" pitchFamily="18" charset="0"/>
                        </a:rPr>
                        <a:t> mại điện tử</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5</a:t>
                      </a:r>
                      <a:endParaRPr lang="en-US"/>
                    </a:p>
                  </a:txBody>
                  <a:tcPr/>
                </a:tc>
                <a:tc>
                  <a:txBody>
                    <a:bodyPr/>
                    <a:lstStyle/>
                    <a:p>
                      <a:pPr algn="ctr"/>
                      <a:r>
                        <a:rPr lang="en-US" smtClean="0"/>
                        <a:t>IS335</a:t>
                      </a:r>
                      <a:endParaRPr lang="en-US"/>
                    </a:p>
                  </a:txBody>
                  <a:tcPr/>
                </a:tc>
                <a:tc>
                  <a:txBody>
                    <a:bodyPr/>
                    <a:lstStyle/>
                    <a:p>
                      <a:r>
                        <a:rPr lang="en-US" sz="1900" smtClean="0">
                          <a:latin typeface="+mj-lt"/>
                          <a:cs typeface="Times New Roman" panose="02020603050405020304" pitchFamily="18" charset="0"/>
                        </a:rPr>
                        <a:t>An toàn</a:t>
                      </a:r>
                      <a:r>
                        <a:rPr lang="en-US" sz="1900" baseline="0" smtClean="0">
                          <a:latin typeface="+mj-lt"/>
                          <a:cs typeface="Times New Roman" panose="02020603050405020304" pitchFamily="18" charset="0"/>
                        </a:rPr>
                        <a:t> và bảo mật HTTT</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395591">
                <a:tc>
                  <a:txBody>
                    <a:bodyPr/>
                    <a:lstStyle/>
                    <a:p>
                      <a:pPr algn="ctr"/>
                      <a:r>
                        <a:rPr lang="en-US" smtClean="0"/>
                        <a:t>6</a:t>
                      </a:r>
                      <a:endParaRPr lang="en-US"/>
                    </a:p>
                  </a:txBody>
                  <a:tcPr/>
                </a:tc>
                <a:tc>
                  <a:txBody>
                    <a:bodyPr/>
                    <a:lstStyle/>
                    <a:p>
                      <a:pPr algn="ctr"/>
                      <a:r>
                        <a:rPr lang="en-US" smtClean="0"/>
                        <a:t>SE312</a:t>
                      </a:r>
                      <a:endParaRPr lang="en-US"/>
                    </a:p>
                  </a:txBody>
                  <a:tcPr/>
                </a:tc>
                <a:tc>
                  <a:txBody>
                    <a:bodyPr/>
                    <a:lstStyle/>
                    <a:p>
                      <a:r>
                        <a:rPr lang="en-US" sz="1900" smtClean="0">
                          <a:latin typeface="+mj-lt"/>
                          <a:cs typeface="Times New Roman" panose="02020603050405020304" pitchFamily="18" charset="0"/>
                        </a:rPr>
                        <a:t>Công</a:t>
                      </a:r>
                      <a:r>
                        <a:rPr lang="en-US" sz="1900" baseline="0" smtClean="0">
                          <a:latin typeface="+mj-lt"/>
                          <a:cs typeface="Times New Roman" panose="02020603050405020304" pitchFamily="18" charset="0"/>
                        </a:rPr>
                        <a:t> nghệ .NET</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4</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r h="395591">
                <a:tc>
                  <a:txBody>
                    <a:bodyPr/>
                    <a:lstStyle/>
                    <a:p>
                      <a:pPr algn="ctr"/>
                      <a:r>
                        <a:rPr lang="en-US" smtClean="0"/>
                        <a:t>7</a:t>
                      </a:r>
                      <a:endParaRPr lang="en-US"/>
                    </a:p>
                  </a:txBody>
                  <a:tcPr/>
                </a:tc>
                <a:tc>
                  <a:txBody>
                    <a:bodyPr/>
                    <a:lstStyle/>
                    <a:p>
                      <a:pPr algn="ctr"/>
                      <a:r>
                        <a:rPr lang="en-US" smtClean="0"/>
                        <a:t>SE401</a:t>
                      </a:r>
                      <a:endParaRPr lang="en-US"/>
                    </a:p>
                  </a:txBody>
                  <a:tcPr/>
                </a:tc>
                <a:tc>
                  <a:txBody>
                    <a:bodyPr/>
                    <a:lstStyle/>
                    <a:p>
                      <a:r>
                        <a:rPr lang="en-US" sz="1900" smtClean="0">
                          <a:latin typeface="+mj-lt"/>
                          <a:cs typeface="Times New Roman" panose="02020603050405020304" pitchFamily="18" charset="0"/>
                        </a:rPr>
                        <a:t>Mẫu</a:t>
                      </a:r>
                      <a:r>
                        <a:rPr lang="en-US" sz="1900" baseline="0" smtClean="0">
                          <a:latin typeface="+mj-lt"/>
                          <a:cs typeface="Times New Roman" panose="02020603050405020304" pitchFamily="18" charset="0"/>
                        </a:rPr>
                        <a:t> thiết kế</a:t>
                      </a:r>
                      <a:endParaRPr lang="en-US" sz="1900">
                        <a:latin typeface="+mj-lt"/>
                        <a:cs typeface="Times New Roman" panose="02020603050405020304" pitchFamily="18" charset="0"/>
                      </a:endParaRPr>
                    </a:p>
                  </a:txBody>
                  <a:tcPr/>
                </a:tc>
                <a:tc>
                  <a:txBody>
                    <a:bodyPr/>
                    <a:lstStyle/>
                    <a:p>
                      <a:pPr algn="ctr"/>
                      <a:r>
                        <a:rPr lang="en-US" sz="1900" smtClean="0">
                          <a:latin typeface="+mj-lt"/>
                          <a:cs typeface="Times New Roman" panose="02020603050405020304" pitchFamily="18" charset="0"/>
                        </a:rPr>
                        <a:t>3</a:t>
                      </a:r>
                      <a:endParaRPr lang="en-US" sz="19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bl>
          </a:graphicData>
        </a:graphic>
      </p:graphicFrame>
    </p:spTree>
    <p:extLst>
      <p:ext uri="{BB962C8B-B14F-4D97-AF65-F5344CB8AC3E}">
        <p14:creationId xmlns:p14="http://schemas.microsoft.com/office/powerpoint/2010/main" val="31023043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2</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đào tạo ngành HTTT</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Cơ hội nghề nghiệp</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tiên tiến ngành HTTT</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Tóm tắt nội dung một số môn học</a:t>
            </a:r>
            <a:endParaRPr lang="en-US" sz="2600" b="1" smtClean="0">
              <a:solidFill>
                <a:srgbClr val="0C5C92"/>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Khối kiến thức tốt nghiệp</a:t>
            </a:r>
            <a:endParaRPr lang="en-US" b="1">
              <a:latin typeface="+mj-lt"/>
            </a:endParaRPr>
          </a:p>
        </p:txBody>
      </p:sp>
      <p:sp>
        <p:nvSpPr>
          <p:cNvPr id="3" name="Text Placeholder 2"/>
          <p:cNvSpPr>
            <a:spLocks noGrp="1"/>
          </p:cNvSpPr>
          <p:nvPr>
            <p:ph type="body" idx="1"/>
          </p:nvPr>
        </p:nvSpPr>
        <p:spPr>
          <a:xfrm>
            <a:off x="304800" y="1371600"/>
            <a:ext cx="8586788" cy="5257800"/>
          </a:xfrm>
        </p:spPr>
        <p:txBody>
          <a:bodyPr/>
          <a:lstStyle/>
          <a:p>
            <a:r>
              <a:rPr lang="en-US" smtClean="0"/>
              <a:t>Thực tập doanh nghiệp:</a:t>
            </a:r>
          </a:p>
          <a:p>
            <a:pPr lvl="1"/>
            <a:r>
              <a:rPr lang="en-US" smtClean="0"/>
              <a:t>Sinh viên bắt buộc phải đi thực tập thực tế tại các doanh nghiệp và thực hiện báo cáo thực tập nộp về khoa.</a:t>
            </a:r>
          </a:p>
          <a:p>
            <a:pPr lvl="1"/>
            <a:r>
              <a:rPr lang="en-US" smtClean="0"/>
              <a:t>Thực tập doanh nghiệp: 3TC</a:t>
            </a:r>
          </a:p>
          <a:p>
            <a:r>
              <a:rPr lang="en-US" smtClean="0"/>
              <a:t>Khóa luận tốt nghiệp:</a:t>
            </a:r>
          </a:p>
          <a:p>
            <a:pPr lvl="1"/>
            <a:r>
              <a:rPr lang="en-US">
                <a:latin typeface="+mj-lt"/>
                <a:cs typeface="Times New Roman" panose="02020603050405020304" pitchFamily="18" charset="0"/>
              </a:rPr>
              <a:t>Sinh viên đủ điều kiện làm khóa luận tốt nghiệp theo qui chế của trường có thể đăng ký làm khóa luận tốt </a:t>
            </a:r>
            <a:r>
              <a:rPr lang="en-US">
                <a:latin typeface="+mj-lt"/>
                <a:cs typeface="Times New Roman" panose="02020603050405020304" pitchFamily="18" charset="0"/>
              </a:rPr>
              <a:t>nghiệp </a:t>
            </a:r>
            <a:endParaRPr lang="en-US" smtClean="0">
              <a:latin typeface="+mj-lt"/>
              <a:cs typeface="Times New Roman" panose="02020603050405020304" pitchFamily="18" charset="0"/>
            </a:endParaRPr>
          </a:p>
          <a:p>
            <a:pPr lvl="1"/>
            <a:r>
              <a:rPr lang="en-US" smtClean="0">
                <a:latin typeface="+mj-lt"/>
                <a:cs typeface="Times New Roman" panose="02020603050405020304" pitchFamily="18" charset="0"/>
              </a:rPr>
              <a:t>Sinh </a:t>
            </a:r>
            <a:r>
              <a:rPr lang="en-US">
                <a:latin typeface="+mj-lt"/>
                <a:cs typeface="Times New Roman" panose="02020603050405020304" pitchFamily="18" charset="0"/>
              </a:rPr>
              <a:t>viên không đủ điều kiện hoặc đủ điều kiện nhưng không muốn làm khóa luận đăng ký học các môn chuyên đề tốt nghiệp thay </a:t>
            </a:r>
            <a:r>
              <a:rPr lang="en-US">
                <a:latin typeface="+mj-lt"/>
                <a:cs typeface="Times New Roman" panose="02020603050405020304" pitchFamily="18" charset="0"/>
              </a:rPr>
              <a:t>thế</a:t>
            </a:r>
            <a:r>
              <a:rPr lang="en-US" smtClean="0">
                <a:latin typeface="+mj-lt"/>
              </a:rPr>
              <a:t>.</a:t>
            </a:r>
          </a:p>
          <a:p>
            <a:pPr lvl="1"/>
            <a:r>
              <a:rPr lang="en-US" smtClean="0"/>
              <a:t>Số TC: 10</a:t>
            </a:r>
            <a:endParaRPr lang="en-US"/>
          </a:p>
          <a:p>
            <a:pPr lvl="1"/>
            <a:endParaRPr lang="en-US" smtClean="0"/>
          </a:p>
          <a:p>
            <a:pPr lvl="1"/>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20</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20</a:t>
            </a:fld>
            <a:endParaRPr lang="en-US"/>
          </a:p>
        </p:txBody>
      </p:sp>
    </p:spTree>
    <p:extLst>
      <p:ext uri="{BB962C8B-B14F-4D97-AF65-F5344CB8AC3E}">
        <p14:creationId xmlns:p14="http://schemas.microsoft.com/office/powerpoint/2010/main" val="53542096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335837" cy="995363"/>
          </a:xfrm>
        </p:spPr>
        <p:txBody>
          <a:bodyPr/>
          <a:lstStyle/>
          <a:p>
            <a:r>
              <a:rPr lang="en-US" smtClean="0"/>
              <a:t>Các môn học chuyên đề tốt nghiệp</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21</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48247315"/>
              </p:ext>
            </p:extLst>
          </p:nvPr>
        </p:nvGraphicFramePr>
        <p:xfrm>
          <a:off x="381000" y="1539240"/>
          <a:ext cx="8382000" cy="2270759"/>
        </p:xfrm>
        <a:graphic>
          <a:graphicData uri="http://schemas.openxmlformats.org/drawingml/2006/table">
            <a:tbl>
              <a:tblPr firstRow="1" bandRow="1">
                <a:tableStyleId>{5C22544A-7EE6-4342-B048-85BDC9FD1C3A}</a:tableStyleId>
              </a:tblPr>
              <a:tblGrid>
                <a:gridCol w="790755"/>
                <a:gridCol w="1010988"/>
                <a:gridCol w="4057521"/>
                <a:gridCol w="813786"/>
                <a:gridCol w="895165"/>
                <a:gridCol w="813785"/>
              </a:tblGrid>
              <a:tr h="987287">
                <a:tc>
                  <a:txBody>
                    <a:bodyPr/>
                    <a:lstStyle/>
                    <a:p>
                      <a:pPr algn="ctr"/>
                      <a:r>
                        <a:rPr lang="en-US" smtClean="0">
                          <a:solidFill>
                            <a:srgbClr val="FFFFFF"/>
                          </a:solidFill>
                        </a:rPr>
                        <a:t>STT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Mã</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Tên</a:t>
                      </a:r>
                      <a:r>
                        <a:rPr lang="en-US" baseline="0" smtClean="0">
                          <a:solidFill>
                            <a:srgbClr val="FFFFFF"/>
                          </a:solidFill>
                        </a:rPr>
                        <a:t> môn học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TC</a:t>
                      </a:r>
                      <a:endParaRPr lang="en-US">
                        <a:solidFill>
                          <a:srgbClr val="FFFFFF"/>
                        </a:solidFill>
                      </a:endParaRPr>
                    </a:p>
                  </a:txBody>
                  <a:tcPr anchor="ctr">
                    <a:solidFill>
                      <a:srgbClr val="427FA8"/>
                    </a:solidFill>
                  </a:tcPr>
                </a:tc>
                <a:tc>
                  <a:txBody>
                    <a:bodyPr/>
                    <a:lstStyle/>
                    <a:p>
                      <a:pPr algn="ctr"/>
                      <a:r>
                        <a:rPr lang="en-US" smtClean="0">
                          <a:solidFill>
                            <a:srgbClr val="FFFFFF"/>
                          </a:solidFill>
                        </a:rPr>
                        <a:t>LT</a:t>
                      </a:r>
                      <a:endParaRPr lang="en-US">
                        <a:solidFill>
                          <a:srgbClr val="FFFFFF"/>
                        </a:solidFill>
                      </a:endParaRPr>
                    </a:p>
                  </a:txBody>
                  <a:tcPr anchor="ctr">
                    <a:solidFill>
                      <a:srgbClr val="427FA8"/>
                    </a:solidFill>
                  </a:tcPr>
                </a:tc>
                <a:tc>
                  <a:txBody>
                    <a:bodyPr/>
                    <a:lstStyle/>
                    <a:p>
                      <a:pPr algn="ctr"/>
                      <a:r>
                        <a:rPr lang="en-US" smtClean="0">
                          <a:solidFill>
                            <a:srgbClr val="FFFFFF"/>
                          </a:solidFill>
                        </a:rPr>
                        <a:t>TH</a:t>
                      </a:r>
                      <a:endParaRPr lang="en-US">
                        <a:solidFill>
                          <a:srgbClr val="FFFFFF"/>
                        </a:solidFill>
                      </a:endParaRPr>
                    </a:p>
                  </a:txBody>
                  <a:tcPr anchor="ctr">
                    <a:solidFill>
                      <a:srgbClr val="427FA8"/>
                    </a:solidFill>
                  </a:tcPr>
                </a:tc>
              </a:tr>
              <a:tr h="427824">
                <a:tc>
                  <a:txBody>
                    <a:bodyPr/>
                    <a:lstStyle/>
                    <a:p>
                      <a:pPr algn="ctr"/>
                      <a:r>
                        <a:rPr lang="en-US" smtClean="0"/>
                        <a:t>1</a:t>
                      </a:r>
                      <a:endParaRPr lang="en-US"/>
                    </a:p>
                  </a:txBody>
                  <a:tcPr/>
                </a:tc>
                <a:tc>
                  <a:txBody>
                    <a:bodyPr/>
                    <a:lstStyle/>
                    <a:p>
                      <a:pPr algn="ctr"/>
                      <a:r>
                        <a:rPr lang="en-US" smtClean="0"/>
                        <a:t>IS402</a:t>
                      </a:r>
                      <a:endParaRPr lang="en-US"/>
                    </a:p>
                  </a:txBody>
                  <a:tcPr/>
                </a:tc>
                <a:tc>
                  <a:txBody>
                    <a:bodyPr/>
                    <a:lstStyle/>
                    <a:p>
                      <a:r>
                        <a:rPr lang="en-US" sz="2000" b="0" smtClean="0">
                          <a:solidFill>
                            <a:schemeClr val="tx1"/>
                          </a:solidFill>
                          <a:latin typeface="+mj-lt"/>
                          <a:cs typeface="Times New Roman" panose="02020603050405020304" pitchFamily="18" charset="0"/>
                        </a:rPr>
                        <a:t>Điện</a:t>
                      </a:r>
                      <a:r>
                        <a:rPr lang="en-US" sz="2000" b="0" baseline="0" smtClean="0">
                          <a:solidFill>
                            <a:schemeClr val="tx1"/>
                          </a:solidFill>
                          <a:latin typeface="+mj-lt"/>
                          <a:cs typeface="Times New Roman" panose="02020603050405020304" pitchFamily="18" charset="0"/>
                        </a:rPr>
                        <a:t> toán đám mây</a:t>
                      </a:r>
                      <a:endParaRPr lang="en-US" sz="2000" b="0">
                        <a:solidFill>
                          <a:schemeClr val="tx1"/>
                        </a:solidFill>
                        <a:latin typeface="+mj-lt"/>
                        <a:cs typeface="Times New Roman" panose="02020603050405020304" pitchFamily="18" charset="0"/>
                      </a:endParaRPr>
                    </a:p>
                  </a:txBody>
                  <a:tcPr/>
                </a:tc>
                <a:tc>
                  <a:txBody>
                    <a:bodyPr/>
                    <a:lstStyle/>
                    <a:p>
                      <a:r>
                        <a:rPr lang="en-US" sz="2000" b="0" smtClean="0">
                          <a:solidFill>
                            <a:schemeClr val="tx1"/>
                          </a:solidFill>
                          <a:latin typeface="+mj-lt"/>
                          <a:cs typeface="Times New Roman" panose="02020603050405020304" pitchFamily="18" charset="0"/>
                        </a:rPr>
                        <a:t>3</a:t>
                      </a:r>
                      <a:endParaRPr lang="en-US" sz="2000" b="0">
                        <a:solidFill>
                          <a:schemeClr val="tx1"/>
                        </a:solidFill>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427824">
                <a:tc>
                  <a:txBody>
                    <a:bodyPr/>
                    <a:lstStyle/>
                    <a:p>
                      <a:pPr algn="ctr"/>
                      <a:r>
                        <a:rPr lang="en-US" smtClean="0"/>
                        <a:t>2</a:t>
                      </a:r>
                      <a:endParaRPr lang="en-US"/>
                    </a:p>
                  </a:txBody>
                  <a:tcPr/>
                </a:tc>
                <a:tc>
                  <a:txBody>
                    <a:bodyPr/>
                    <a:lstStyle/>
                    <a:p>
                      <a:pPr algn="ctr"/>
                      <a:r>
                        <a:rPr lang="en-US" smtClean="0"/>
                        <a:t>IS405</a:t>
                      </a:r>
                      <a:endParaRPr lang="en-US"/>
                    </a:p>
                  </a:txBody>
                  <a:tcPr/>
                </a:tc>
                <a:tc>
                  <a:txBody>
                    <a:bodyPr/>
                    <a:lstStyle/>
                    <a:p>
                      <a:r>
                        <a:rPr lang="en-US" sz="2000" smtClean="0">
                          <a:latin typeface="+mj-lt"/>
                          <a:cs typeface="Times New Roman" panose="02020603050405020304" pitchFamily="18" charset="0"/>
                        </a:rPr>
                        <a:t>Dữ</a:t>
                      </a:r>
                      <a:r>
                        <a:rPr lang="en-US" sz="2000" baseline="0" smtClean="0">
                          <a:latin typeface="+mj-lt"/>
                          <a:cs typeface="Times New Roman" panose="02020603050405020304" pitchFamily="18" charset="0"/>
                        </a:rPr>
                        <a:t> liệu lớn </a:t>
                      </a:r>
                      <a:endParaRPr lang="en-US" sz="2000">
                        <a:latin typeface="+mj-lt"/>
                        <a:cs typeface="Times New Roman" panose="02020603050405020304" pitchFamily="18" charset="0"/>
                      </a:endParaRPr>
                    </a:p>
                  </a:txBody>
                  <a:tcPr/>
                </a:tc>
                <a:tc>
                  <a:txBody>
                    <a:bodyPr/>
                    <a:lstStyle/>
                    <a:p>
                      <a:r>
                        <a:rPr lang="en-US" sz="2000" smtClean="0">
                          <a:latin typeface="+mj-lt"/>
                          <a:cs typeface="Times New Roman" panose="02020603050405020304" pitchFamily="18" charset="0"/>
                        </a:rPr>
                        <a:t>3</a:t>
                      </a:r>
                      <a:endParaRPr lang="en-US" sz="20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0</a:t>
                      </a:r>
                      <a:endParaRPr lang="en-US"/>
                    </a:p>
                  </a:txBody>
                  <a:tcPr/>
                </a:tc>
              </a:tr>
              <a:tr h="427824">
                <a:tc>
                  <a:txBody>
                    <a:bodyPr/>
                    <a:lstStyle/>
                    <a:p>
                      <a:pPr algn="ctr"/>
                      <a:r>
                        <a:rPr lang="en-US" smtClean="0"/>
                        <a:t>3</a:t>
                      </a:r>
                      <a:endParaRPr lang="en-US"/>
                    </a:p>
                  </a:txBody>
                  <a:tcPr/>
                </a:tc>
                <a:tc>
                  <a:txBody>
                    <a:bodyPr/>
                    <a:lstStyle/>
                    <a:p>
                      <a:pPr algn="ctr"/>
                      <a:r>
                        <a:rPr lang="en-US" smtClean="0"/>
                        <a:t>IS337</a:t>
                      </a:r>
                      <a:endParaRPr lang="en-US"/>
                    </a:p>
                  </a:txBody>
                  <a:tcPr/>
                </a:tc>
                <a:tc>
                  <a:txBody>
                    <a:bodyPr/>
                    <a:lstStyle/>
                    <a:p>
                      <a:r>
                        <a:rPr lang="en-US" sz="2000" smtClean="0">
                          <a:latin typeface="+mj-lt"/>
                          <a:cs typeface="Times New Roman" panose="02020603050405020304" pitchFamily="18" charset="0"/>
                        </a:rPr>
                        <a:t>Cơ</a:t>
                      </a:r>
                      <a:r>
                        <a:rPr lang="en-US" sz="2000" baseline="0" smtClean="0">
                          <a:latin typeface="+mj-lt"/>
                          <a:cs typeface="Times New Roman" panose="02020603050405020304" pitchFamily="18" charset="0"/>
                        </a:rPr>
                        <a:t> sở dữ liệu nâng cao </a:t>
                      </a:r>
                      <a:endParaRPr lang="en-US" sz="2000">
                        <a:latin typeface="+mj-lt"/>
                        <a:cs typeface="Times New Roman" panose="02020603050405020304" pitchFamily="18" charset="0"/>
                      </a:endParaRPr>
                    </a:p>
                  </a:txBody>
                  <a:tcPr/>
                </a:tc>
                <a:tc>
                  <a:txBody>
                    <a:bodyPr/>
                    <a:lstStyle/>
                    <a:p>
                      <a:r>
                        <a:rPr lang="en-US" sz="2000" smtClean="0">
                          <a:latin typeface="+mj-lt"/>
                          <a:cs typeface="Times New Roman" panose="02020603050405020304" pitchFamily="18" charset="0"/>
                        </a:rPr>
                        <a:t>4</a:t>
                      </a:r>
                      <a:endParaRPr lang="en-US" sz="2000">
                        <a:latin typeface="+mj-lt"/>
                        <a:cs typeface="Times New Roman" panose="02020603050405020304" pitchFamily="18" charset="0"/>
                      </a:endParaRPr>
                    </a:p>
                  </a:txBody>
                  <a:tcPr/>
                </a:tc>
                <a:tc>
                  <a:txBody>
                    <a:bodyPr/>
                    <a:lstStyle/>
                    <a:p>
                      <a:pPr algn="ctr"/>
                      <a:r>
                        <a:rPr lang="en-US" smtClean="0"/>
                        <a:t>3</a:t>
                      </a:r>
                      <a:endParaRPr lang="en-US"/>
                    </a:p>
                  </a:txBody>
                  <a:tcPr/>
                </a:tc>
                <a:tc>
                  <a:txBody>
                    <a:bodyPr/>
                    <a:lstStyle/>
                    <a:p>
                      <a:pPr algn="ctr"/>
                      <a:r>
                        <a:rPr lang="en-US" smtClean="0"/>
                        <a:t>1</a:t>
                      </a:r>
                      <a:endParaRPr lang="en-US"/>
                    </a:p>
                  </a:txBody>
                  <a:tcPr/>
                </a:tc>
              </a:tr>
            </a:tbl>
          </a:graphicData>
        </a:graphic>
      </p:graphicFrame>
    </p:spTree>
    <p:extLst>
      <p:ext uri="{BB962C8B-B14F-4D97-AF65-F5344CB8AC3E}">
        <p14:creationId xmlns:p14="http://schemas.microsoft.com/office/powerpoint/2010/main" val="264545849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Sơ đồ thứ tự môn học</a:t>
            </a:r>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22</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22</a:t>
            </a:fld>
            <a:endParaRPr lang="en-US"/>
          </a:p>
        </p:txBody>
      </p:sp>
      <p:grpSp>
        <p:nvGrpSpPr>
          <p:cNvPr id="8" name="Group 7"/>
          <p:cNvGrpSpPr/>
          <p:nvPr/>
        </p:nvGrpSpPr>
        <p:grpSpPr>
          <a:xfrm>
            <a:off x="1219200" y="1144137"/>
            <a:ext cx="6096000" cy="5499551"/>
            <a:chOff x="1295400" y="1143000"/>
            <a:chExt cx="5943600" cy="5455693"/>
          </a:xfrm>
        </p:grpSpPr>
        <p:pic>
          <p:nvPicPr>
            <p:cNvPr id="6" name="Picture 5"/>
            <p:cNvPicPr>
              <a:picLocks noChangeAspect="1"/>
            </p:cNvPicPr>
            <p:nvPr/>
          </p:nvPicPr>
          <p:blipFill>
            <a:blip r:embed="rId2"/>
            <a:stretch>
              <a:fillRect/>
            </a:stretch>
          </p:blipFill>
          <p:spPr>
            <a:xfrm>
              <a:off x="1295400" y="1150393"/>
              <a:ext cx="5943600" cy="5448300"/>
            </a:xfrm>
            <a:prstGeom prst="rect">
              <a:avLst/>
            </a:prstGeom>
          </p:spPr>
        </p:pic>
        <p:sp>
          <p:nvSpPr>
            <p:cNvPr id="7" name="Rectangle 6"/>
            <p:cNvSpPr/>
            <p:nvPr/>
          </p:nvSpPr>
          <p:spPr>
            <a:xfrm>
              <a:off x="4343400" y="1143000"/>
              <a:ext cx="23622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11857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đào tạo (tt) </a:t>
            </a:r>
            <a:endParaRPr lang="en-US"/>
          </a:p>
        </p:txBody>
      </p:sp>
      <p:sp>
        <p:nvSpPr>
          <p:cNvPr id="3" name="Text Placeholder 2"/>
          <p:cNvSpPr>
            <a:spLocks noGrp="1"/>
          </p:cNvSpPr>
          <p:nvPr>
            <p:ph type="body" idx="1"/>
          </p:nvPr>
        </p:nvSpPr>
        <p:spPr>
          <a:xfrm>
            <a:off x="304800" y="1219200"/>
            <a:ext cx="8586788" cy="5410200"/>
          </a:xfrm>
        </p:spPr>
        <p:txBody>
          <a:bodyPr/>
          <a:lstStyle/>
          <a:p>
            <a:r>
              <a:rPr lang="en-US" smtClean="0"/>
              <a:t>Kế hoạch giảng dạy mẫu</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23</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23</a:t>
            </a:fld>
            <a:endParaRPr lang="en-US"/>
          </a:p>
        </p:txBody>
      </p:sp>
      <p:pic>
        <p:nvPicPr>
          <p:cNvPr id="6" name="Picture 5"/>
          <p:cNvPicPr>
            <a:picLocks noChangeAspect="1"/>
          </p:cNvPicPr>
          <p:nvPr/>
        </p:nvPicPr>
        <p:blipFill rotWithShape="1">
          <a:blip r:embed="rId2"/>
          <a:srcRect l="25988" t="28261" r="23645" b="6522"/>
          <a:stretch/>
        </p:blipFill>
        <p:spPr>
          <a:xfrm>
            <a:off x="1043940" y="1828800"/>
            <a:ext cx="6880860" cy="4800600"/>
          </a:xfrm>
          <a:prstGeom prst="rect">
            <a:avLst/>
          </a:prstGeom>
        </p:spPr>
      </p:pic>
    </p:spTree>
    <p:extLst>
      <p:ext uri="{BB962C8B-B14F-4D97-AF65-F5344CB8AC3E}">
        <p14:creationId xmlns:p14="http://schemas.microsoft.com/office/powerpoint/2010/main" val="39846390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đào tạo (tt)</a:t>
            </a:r>
            <a:endParaRPr lang="en-US"/>
          </a:p>
        </p:txBody>
      </p:sp>
      <p:sp>
        <p:nvSpPr>
          <p:cNvPr id="3" name="Text Placeholder 2"/>
          <p:cNvSpPr>
            <a:spLocks noGrp="1"/>
          </p:cNvSpPr>
          <p:nvPr>
            <p:ph type="body" idx="1"/>
          </p:nvPr>
        </p:nvSpPr>
        <p:spPr>
          <a:xfrm>
            <a:off x="304800" y="1247776"/>
            <a:ext cx="8586788" cy="5381624"/>
          </a:xfrm>
        </p:spPr>
        <p:txBody>
          <a:bodyPr/>
          <a:lstStyle/>
          <a:p>
            <a:r>
              <a:rPr lang="en-US" smtClean="0"/>
              <a:t>Kế hoạch giảng dạy mẫu</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24</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24</a:t>
            </a:fld>
            <a:endParaRPr lang="en-US"/>
          </a:p>
        </p:txBody>
      </p:sp>
      <p:pic>
        <p:nvPicPr>
          <p:cNvPr id="6" name="Picture 5"/>
          <p:cNvPicPr>
            <a:picLocks noChangeAspect="1"/>
          </p:cNvPicPr>
          <p:nvPr/>
        </p:nvPicPr>
        <p:blipFill rotWithShape="1">
          <a:blip r:embed="rId2"/>
          <a:srcRect l="21880" t="25000" r="18960" b="13043"/>
          <a:stretch/>
        </p:blipFill>
        <p:spPr>
          <a:xfrm>
            <a:off x="685800" y="1981200"/>
            <a:ext cx="7806990" cy="4405312"/>
          </a:xfrm>
          <a:prstGeom prst="rect">
            <a:avLst/>
          </a:prstGeom>
        </p:spPr>
      </p:pic>
    </p:spTree>
    <p:extLst>
      <p:ext uri="{BB962C8B-B14F-4D97-AF65-F5344CB8AC3E}">
        <p14:creationId xmlns:p14="http://schemas.microsoft.com/office/powerpoint/2010/main" val="25669680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Chương trình đào tạo (tt)</a:t>
            </a:r>
            <a:endParaRPr lang="en-US"/>
          </a:p>
        </p:txBody>
      </p:sp>
      <p:sp>
        <p:nvSpPr>
          <p:cNvPr id="3" name="Text Placeholder 2"/>
          <p:cNvSpPr>
            <a:spLocks noGrp="1"/>
          </p:cNvSpPr>
          <p:nvPr>
            <p:ph type="body" idx="1"/>
          </p:nvPr>
        </p:nvSpPr>
        <p:spPr>
          <a:xfrm>
            <a:off x="304800" y="1295400"/>
            <a:ext cx="8586788" cy="5334000"/>
          </a:xfrm>
        </p:spPr>
        <p:txBody>
          <a:bodyPr/>
          <a:lstStyle/>
          <a:p>
            <a:r>
              <a:rPr lang="en-US" smtClean="0"/>
              <a:t>Kế hoạch giảng dạy mẫu</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25</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25</a:t>
            </a:fld>
            <a:endParaRPr lang="en-US"/>
          </a:p>
        </p:txBody>
      </p:sp>
      <p:pic>
        <p:nvPicPr>
          <p:cNvPr id="6" name="Picture 5"/>
          <p:cNvPicPr>
            <a:picLocks noChangeAspect="1"/>
          </p:cNvPicPr>
          <p:nvPr/>
        </p:nvPicPr>
        <p:blipFill rotWithShape="1">
          <a:blip r:embed="rId2"/>
          <a:srcRect l="21890" t="33696" r="18959" b="13044"/>
          <a:stretch/>
        </p:blipFill>
        <p:spPr>
          <a:xfrm>
            <a:off x="750094" y="2209800"/>
            <a:ext cx="7696200" cy="3733800"/>
          </a:xfrm>
          <a:prstGeom prst="rect">
            <a:avLst/>
          </a:prstGeom>
        </p:spPr>
      </p:pic>
    </p:spTree>
    <p:extLst>
      <p:ext uri="{BB962C8B-B14F-4D97-AF65-F5344CB8AC3E}">
        <p14:creationId xmlns:p14="http://schemas.microsoft.com/office/powerpoint/2010/main" val="262267502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26</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đào tạo ngành HTTT</a:t>
            </a:r>
            <a:endParaRPr lang="en-US" sz="2600" b="1" smtClean="0">
              <a:solidFill>
                <a:srgbClr val="0C5C92"/>
              </a:solidFill>
              <a:latin typeface="Arial" panose="020B0604020202020204" pitchFamily="34" charset="0"/>
              <a:cs typeface="Arial" panose="020B0604020202020204" pitchFamily="34" charset="0"/>
            </a:endParaRPr>
          </a:p>
          <a:p>
            <a:pPr marL="514350" indent="-514350">
              <a:buClr>
                <a:srgbClr val="FF0000"/>
              </a:buClr>
              <a:buFont typeface="+mj-lt"/>
              <a:buAutoNum type="arabicPeriod"/>
            </a:pPr>
            <a:r>
              <a:rPr lang="en-US" sz="2600" b="1" smtClean="0">
                <a:solidFill>
                  <a:srgbClr val="FF0000"/>
                </a:solidFill>
                <a:latin typeface="Arial" panose="020B0604020202020204" pitchFamily="34" charset="0"/>
                <a:cs typeface="Arial" panose="020B0604020202020204" pitchFamily="34" charset="0"/>
              </a:rPr>
              <a:t>Cơ hội nghề nghiệp</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tiên tiến ngành HTTT</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Tóm tắt nội dung một số môn học</a:t>
            </a:r>
            <a:endParaRPr lang="en-US" sz="2600" b="1" smtClean="0">
              <a:solidFill>
                <a:srgbClr val="0C5C9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56856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3. Cơ hội nghề nghiệp</a:t>
            </a:r>
            <a:endParaRPr lang="en-US" b="1">
              <a:latin typeface="+mj-lt"/>
            </a:endParaRPr>
          </a:p>
        </p:txBody>
      </p:sp>
      <p:sp>
        <p:nvSpPr>
          <p:cNvPr id="4" name="Slide Number Placeholder 3"/>
          <p:cNvSpPr>
            <a:spLocks noGrp="1"/>
          </p:cNvSpPr>
          <p:nvPr>
            <p:ph type="sldNum" sz="quarter" idx="11"/>
          </p:nvPr>
        </p:nvSpPr>
        <p:spPr/>
        <p:txBody>
          <a:bodyPr/>
          <a:lstStyle/>
          <a:p>
            <a:fld id="{D89F02E3-5B38-430E-958A-8A85B9787BC1}" type="slidenum">
              <a:rPr lang="en-US" smtClean="0"/>
              <a:pPr/>
              <a:t>27</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27</a:t>
            </a:fld>
            <a:endParaRPr lang="en-US"/>
          </a:p>
        </p:txBody>
      </p:sp>
      <p:pic>
        <p:nvPicPr>
          <p:cNvPr id="6" name="Picture 4" descr="Tỷ lệ nhu cầu nhân lực của TPHCM giai đoạn 2012 - 2015"/>
          <p:cNvPicPr>
            <a:picLocks noChangeAspect="1" noChangeArrowheads="1"/>
          </p:cNvPicPr>
          <p:nvPr/>
        </p:nvPicPr>
        <p:blipFill rotWithShape="1">
          <a:blip r:embed="rId2">
            <a:extLst>
              <a:ext uri="{28A0092B-C50C-407E-A947-70E740481C1C}">
                <a14:useLocalDpi xmlns:a14="http://schemas.microsoft.com/office/drawing/2010/main" val="0"/>
              </a:ext>
            </a:extLst>
          </a:blip>
          <a:srcRect b="35938"/>
          <a:stretch/>
        </p:blipFill>
        <p:spPr bwMode="auto">
          <a:xfrm>
            <a:off x="457200" y="1469906"/>
            <a:ext cx="3124200" cy="190989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86200" y="1533043"/>
            <a:ext cx="4800600" cy="1292662"/>
          </a:xfrm>
          <a:prstGeom prst="rect">
            <a:avLst/>
          </a:prstGeom>
          <a:noFill/>
        </p:spPr>
        <p:txBody>
          <a:bodyPr wrap="square" rtlCol="0">
            <a:spAutoFit/>
          </a:bodyPr>
          <a:lstStyle/>
          <a:p>
            <a:r>
              <a:rPr lang="en-US" sz="2600" b="1" smtClean="0"/>
              <a:t>10 ngành nghề có nhu cầu cao tại TPHCM, 2012 – 2015</a:t>
            </a:r>
          </a:p>
          <a:p>
            <a:r>
              <a:rPr lang="en-US" sz="2600" b="1" smtClean="0"/>
              <a:t>(Dân trí)</a:t>
            </a:r>
            <a:endParaRPr lang="en-US" sz="2600" b="1"/>
          </a:p>
        </p:txBody>
      </p:sp>
      <p:pic>
        <p:nvPicPr>
          <p:cNvPr id="1026" name="Picture 2" descr="https://encrypted-tbn1.gstatic.com/images?q=tbn:ANd9GcQIWg-Eo1bNZbgOZgzE5DHtdRUYnOio4Hr1pcRjkYFLlnQ0FCG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58114"/>
            <a:ext cx="3124200" cy="2079014"/>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896165" y="3956209"/>
            <a:ext cx="4800600" cy="2215991"/>
          </a:xfrm>
          <a:prstGeom prst="rect">
            <a:avLst/>
          </a:prstGeom>
          <a:noFill/>
        </p:spPr>
        <p:txBody>
          <a:bodyPr wrap="square" rtlCol="0">
            <a:spAutoFit/>
          </a:bodyPr>
          <a:lstStyle/>
          <a:p>
            <a:r>
              <a:rPr lang="en-US" sz="2600" b="1" smtClean="0"/>
              <a:t>Ông Trần Anh Tuấn:</a:t>
            </a:r>
          </a:p>
          <a:p>
            <a:r>
              <a:rPr lang="en-US" smtClean="0"/>
              <a:t>(Phó GĐ TT dự báo nguồn nhân lực và thông tin thị trường lao động TPHCM – Falmi)</a:t>
            </a:r>
          </a:p>
          <a:p>
            <a:r>
              <a:rPr lang="en-US" sz="2600" b="1" err="1" smtClean="0"/>
              <a:t>Chuyên</a:t>
            </a:r>
            <a:r>
              <a:rPr lang="en-US" sz="2600" b="1" smtClean="0"/>
              <a:t> viên cơ sở dữ liệu cao giá</a:t>
            </a:r>
          </a:p>
        </p:txBody>
      </p:sp>
    </p:spTree>
    <p:extLst>
      <p:ext uri="{BB962C8B-B14F-4D97-AF65-F5344CB8AC3E}">
        <p14:creationId xmlns:p14="http://schemas.microsoft.com/office/powerpoint/2010/main" val="7922496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412037" cy="995363"/>
          </a:xfrm>
        </p:spPr>
        <p:txBody>
          <a:bodyPr/>
          <a:lstStyle/>
          <a:p>
            <a:r>
              <a:rPr lang="en-US" sz="3000" b="1">
                <a:latin typeface="+mj-lt"/>
              </a:rPr>
              <a:t>Thống kê về nhu cầu nhân lực </a:t>
            </a:r>
            <a:r>
              <a:rPr lang="en-US" sz="3000" b="1" smtClean="0">
                <a:latin typeface="+mj-lt"/>
              </a:rPr>
              <a:t>2012-2015</a:t>
            </a:r>
            <a:endParaRPr lang="en-US" sz="3000" b="1" dirty="0">
              <a:latin typeface="+mj-lt"/>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28</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28</a:t>
            </a:fld>
            <a:endParaRPr lang="en-US"/>
          </a:p>
        </p:txBody>
      </p:sp>
      <p:pic>
        <p:nvPicPr>
          <p:cNvPr id="58372" name="Picture 4" descr="Tỷ lệ nhu cầu nhân lực của TPHCM giai đoạn 2012 -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477000" cy="563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786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 calcmode="lin" valueType="num">
                                      <p:cBhvr additive="base">
                                        <p:cTn id="7" dur="500" fill="hold"/>
                                        <p:tgtEl>
                                          <p:spTgt spid="58372"/>
                                        </p:tgtEl>
                                        <p:attrNameLst>
                                          <p:attrName>ppt_x</p:attrName>
                                        </p:attrNameLst>
                                      </p:cBhvr>
                                      <p:tavLst>
                                        <p:tav tm="0">
                                          <p:val>
                                            <p:strVal val="0-#ppt_w/2"/>
                                          </p:val>
                                        </p:tav>
                                        <p:tav tm="100000">
                                          <p:val>
                                            <p:strVal val="#ppt_x"/>
                                          </p:val>
                                        </p:tav>
                                      </p:tavLst>
                                    </p:anim>
                                    <p:anim calcmode="lin" valueType="num">
                                      <p:cBhvr additive="base">
                                        <p:cTn id="8" dur="500" fill="hold"/>
                                        <p:tgtEl>
                                          <p:spTgt spid="583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3. Cơ hội nghề nghiệp (tt)</a:t>
            </a:r>
            <a:endParaRPr lang="en-US" b="1">
              <a:latin typeface="+mj-lt"/>
            </a:endParaRPr>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US" smtClean="0"/>
              <a:t>Ông Trần Anh Tuấn:</a:t>
            </a:r>
            <a:r>
              <a:rPr lang="vi-VN" smtClean="0"/>
              <a:t> </a:t>
            </a:r>
            <a:r>
              <a:rPr lang="en-US" smtClean="0"/>
              <a:t>“N</a:t>
            </a:r>
            <a:r>
              <a:rPr lang="vi-VN" smtClean="0"/>
              <a:t>gành </a:t>
            </a:r>
            <a:r>
              <a:rPr lang="vi-VN">
                <a:solidFill>
                  <a:srgbClr val="FF0000"/>
                </a:solidFill>
              </a:rPr>
              <a:t>hệ thống thông tin</a:t>
            </a:r>
            <a:r>
              <a:rPr lang="vi-VN"/>
              <a:t> hiện đang có xu hướng </a:t>
            </a:r>
            <a:r>
              <a:rPr lang="vi-VN">
                <a:solidFill>
                  <a:srgbClr val="FF0000"/>
                </a:solidFill>
              </a:rPr>
              <a:t>"đắt hàng"</a:t>
            </a:r>
            <a:r>
              <a:rPr lang="vi-VN"/>
              <a:t> và dự báo </a:t>
            </a:r>
            <a:r>
              <a:rPr lang="vi-VN">
                <a:solidFill>
                  <a:srgbClr val="FF0000"/>
                </a:solidFill>
              </a:rPr>
              <a:t>nhu cầu tuyển dụng sẽ cao</a:t>
            </a:r>
            <a:r>
              <a:rPr lang="vi-VN"/>
              <a:t> trong vài năm </a:t>
            </a:r>
            <a:r>
              <a:rPr lang="vi-VN" smtClean="0"/>
              <a:t>tới</a:t>
            </a:r>
            <a:r>
              <a:rPr lang="en-US" smtClean="0"/>
              <a:t>”</a:t>
            </a:r>
            <a:r>
              <a:rPr lang="vi-VN" smtClean="0"/>
              <a:t>.</a:t>
            </a:r>
            <a:endParaRPr lang="en-US" smtClean="0"/>
          </a:p>
          <a:p>
            <a:pPr>
              <a:buFont typeface="Wingdings" panose="05000000000000000000" pitchFamily="2" charset="2"/>
              <a:buChar char="Ø"/>
            </a:pPr>
            <a:r>
              <a:rPr lang="en-US" smtClean="0"/>
              <a:t>Nguyên do: </a:t>
            </a:r>
            <a:r>
              <a:rPr lang="vi-VN"/>
              <a:t>công nghệ thông tin phát triển, yêu cầu ứng dụng hoặc quản trị cơ sở dữ liệu ở các ngân hàng, tập đoàn tài chính hoặc doanh nghiệp sản xuất kinh doanh không chuyên công nghệ thông tin (CNTT) rất cần, kể cả yêu cầu bảo mật</a:t>
            </a:r>
            <a:r>
              <a:rPr lang="vi-VN" smtClean="0"/>
              <a:t>.</a:t>
            </a:r>
            <a:endParaRPr lang="en-US" smtClean="0"/>
          </a:p>
          <a:p>
            <a:pPr marL="0" indent="0" algn="ctr">
              <a:buNone/>
            </a:pPr>
            <a:r>
              <a:rPr lang="en-US" smtClean="0"/>
              <a:t>(Chuyên trang Việc làm – Tuổi trẻ - 08/2012)</a:t>
            </a:r>
          </a:p>
          <a:p>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29</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29</a:t>
            </a:fld>
            <a:endParaRPr lang="en-US"/>
          </a:p>
        </p:txBody>
      </p:sp>
    </p:spTree>
    <p:extLst>
      <p:ext uri="{BB962C8B-B14F-4D97-AF65-F5344CB8AC3E}">
        <p14:creationId xmlns:p14="http://schemas.microsoft.com/office/powerpoint/2010/main" val="264612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par>
                          <p:cTn id="12" fill="hold">
                            <p:stCondLst>
                              <p:cond delay="3100"/>
                            </p:stCondLst>
                            <p:childTnLst>
                              <p:par>
                                <p:cTn id="13" presetID="41" presetClass="entr" presetSubtype="0" fill="hold" nodeType="afterEffect">
                                  <p:stCondLst>
                                    <p:cond delay="0"/>
                                  </p:stCondLst>
                                  <p:iterate type="lt">
                                    <p:tmPct val="5000"/>
                                  </p:iterate>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
                                            <p:txEl>
                                              <p:pRg st="1" end="1"/>
                                            </p:txEl>
                                          </p:spTgt>
                                        </p:tgtEl>
                                      </p:cBhvr>
                                    </p:animEffect>
                                  </p:childTnLst>
                                </p:cTn>
                              </p:par>
                            </p:childTnLst>
                          </p:cTn>
                        </p:par>
                        <p:par>
                          <p:cTn id="20" fill="hold">
                            <p:stCondLst>
                              <p:cond delay="820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3</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Clr>
                <a:srgbClr val="FF0000"/>
              </a:buClr>
              <a:buFont typeface="+mj-lt"/>
              <a:buAutoNum type="arabicPeriod"/>
            </a:pPr>
            <a:r>
              <a:rPr lang="en-US" sz="2600" b="1" smtClean="0">
                <a:solidFill>
                  <a:srgbClr val="FF0000"/>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FF0000"/>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đào tạo ngành HTTT</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Cơ hội nghề nghiệp</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tiên tiến ngành HTTT</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Tóm tắt nội dung một số môn học</a:t>
            </a:r>
            <a:endParaRPr lang="en-US" sz="2600" b="1" smtClean="0">
              <a:solidFill>
                <a:srgbClr val="0C5C9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72161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Cơ hội nghề nghiệp (tt)</a:t>
            </a:r>
            <a:endParaRPr lang="en-US"/>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en-US" smtClean="0"/>
              <a:t>70% SV được khảo sát: chương trình đào tạo phù hợp với nhu cầu của thị trường lao động.</a:t>
            </a:r>
          </a:p>
          <a:p>
            <a:pPr>
              <a:buFont typeface="Wingdings" panose="05000000000000000000" pitchFamily="2" charset="2"/>
              <a:buChar char="Ø"/>
            </a:pPr>
            <a:r>
              <a:rPr lang="en-US" smtClean="0"/>
              <a:t>Trên 95% SV có việc làm trong vòng 6 tháng sau khi tốt nghiệp, công việc phù hợp với chuyên môn được đào tạo ở trường.</a:t>
            </a:r>
          </a:p>
          <a:p>
            <a:pPr>
              <a:buFont typeface="Wingdings" panose="05000000000000000000" pitchFamily="2" charset="2"/>
              <a:buChar char="Ø"/>
            </a:pPr>
            <a:r>
              <a:rPr lang="en-US" smtClean="0"/>
              <a:t>Phản hồi từ các công ty: </a:t>
            </a:r>
          </a:p>
          <a:p>
            <a:pPr lvl="1">
              <a:buFont typeface="Wingdings" panose="05000000000000000000" pitchFamily="2" charset="2"/>
              <a:buChar char="§"/>
            </a:pPr>
            <a:r>
              <a:rPr lang="en-US" smtClean="0"/>
              <a:t>90% SV hoàn thành xuất sắc các công việc được giao.</a:t>
            </a:r>
          </a:p>
          <a:p>
            <a:pPr lvl="1">
              <a:buFont typeface="Wingdings" panose="05000000000000000000" pitchFamily="2" charset="2"/>
              <a:buChar char="§"/>
            </a:pPr>
            <a:r>
              <a:rPr lang="en-US" smtClean="0"/>
              <a:t>Trên 90% SV có kỹ năng mềm, thái độ làm việc tốt.</a:t>
            </a:r>
          </a:p>
          <a:p>
            <a:pPr>
              <a:buFont typeface="Wingdings" panose="05000000000000000000" pitchFamily="2" charset="2"/>
              <a:buChar char="Ø"/>
            </a:pPr>
            <a:r>
              <a:rPr lang="en-US" smtClean="0"/>
              <a:t>Mức lương trung bình:</a:t>
            </a:r>
          </a:p>
        </p:txBody>
      </p:sp>
      <p:sp>
        <p:nvSpPr>
          <p:cNvPr id="4" name="Slide Number Placeholder 3"/>
          <p:cNvSpPr>
            <a:spLocks noGrp="1"/>
          </p:cNvSpPr>
          <p:nvPr>
            <p:ph type="sldNum" sz="quarter" idx="11"/>
          </p:nvPr>
        </p:nvSpPr>
        <p:spPr/>
        <p:txBody>
          <a:bodyPr/>
          <a:lstStyle/>
          <a:p>
            <a:fld id="{D89F02E3-5B38-430E-958A-8A85B9787BC1}" type="slidenum">
              <a:rPr lang="en-US" smtClean="0"/>
              <a:pPr/>
              <a:t>30</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30</a:t>
            </a:fld>
            <a:endParaRPr lang="en-US"/>
          </a:p>
        </p:txBody>
      </p:sp>
    </p:spTree>
    <p:extLst>
      <p:ext uri="{BB962C8B-B14F-4D97-AF65-F5344CB8AC3E}">
        <p14:creationId xmlns:p14="http://schemas.microsoft.com/office/powerpoint/2010/main" val="98137498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183437" cy="995363"/>
          </a:xfrm>
        </p:spPr>
        <p:txBody>
          <a:bodyPr/>
          <a:lstStyle/>
          <a:p>
            <a:r>
              <a:rPr lang="en-US" sz="3000" b="1" smtClean="0">
                <a:latin typeface="+mj-lt"/>
              </a:rPr>
              <a:t>Sinh viên ngành HTTT có thể làm gì?</a:t>
            </a:r>
            <a:endParaRPr lang="en-US" sz="3000" b="1">
              <a:latin typeface="+mj-lt"/>
            </a:endParaRPr>
          </a:p>
        </p:txBody>
      </p:sp>
      <p:sp>
        <p:nvSpPr>
          <p:cNvPr id="3" name="Text Placeholder 2"/>
          <p:cNvSpPr>
            <a:spLocks noGrp="1"/>
          </p:cNvSpPr>
          <p:nvPr>
            <p:ph type="body" idx="1"/>
          </p:nvPr>
        </p:nvSpPr>
        <p:spPr>
          <a:xfrm>
            <a:off x="304800" y="1295400"/>
            <a:ext cx="4953000" cy="5181600"/>
          </a:xfrm>
        </p:spPr>
        <p:txBody>
          <a:bodyPr/>
          <a:lstStyle/>
          <a:p>
            <a:pPr>
              <a:buFont typeface="Wingdings" panose="05000000000000000000" pitchFamily="2" charset="2"/>
              <a:buChar char="Ø"/>
            </a:pPr>
            <a:r>
              <a:rPr lang="vi-VN" sz="2200"/>
              <a:t>Phân tích viên hệ thống </a:t>
            </a:r>
            <a:r>
              <a:rPr lang="vi-VN" sz="2200" smtClean="0"/>
              <a:t>(</a:t>
            </a:r>
            <a:r>
              <a:rPr lang="en-US" sz="2200" smtClean="0"/>
              <a:t>S</a:t>
            </a:r>
            <a:r>
              <a:rPr lang="vi-VN" sz="2200" smtClean="0"/>
              <a:t>ystem </a:t>
            </a:r>
            <a:r>
              <a:rPr lang="en-US" sz="2200"/>
              <a:t>A</a:t>
            </a:r>
            <a:r>
              <a:rPr lang="vi-VN" sz="2200" smtClean="0"/>
              <a:t>nalyst</a:t>
            </a:r>
            <a:r>
              <a:rPr lang="vi-VN" sz="2200"/>
              <a:t>), tích hợp hệ thống </a:t>
            </a:r>
            <a:r>
              <a:rPr lang="vi-VN" sz="2200" smtClean="0"/>
              <a:t>(</a:t>
            </a:r>
            <a:r>
              <a:rPr lang="en-US" sz="2200" smtClean="0"/>
              <a:t>S</a:t>
            </a:r>
            <a:r>
              <a:rPr lang="vi-VN" sz="2200" smtClean="0"/>
              <a:t>ystem </a:t>
            </a:r>
            <a:r>
              <a:rPr lang="en-US" sz="2200"/>
              <a:t>I</a:t>
            </a:r>
            <a:r>
              <a:rPr lang="vi-VN" sz="2200" smtClean="0"/>
              <a:t>ntegrator</a:t>
            </a:r>
            <a:r>
              <a:rPr lang="vi-VN" sz="2200"/>
              <a:t>), </a:t>
            </a:r>
            <a:r>
              <a:rPr lang="en-US" sz="2200" smtClean="0"/>
              <a:t>vận hành hệ thống (System Operator), </a:t>
            </a:r>
            <a:r>
              <a:rPr lang="vi-VN" sz="2200" smtClean="0"/>
              <a:t>quản </a:t>
            </a:r>
            <a:r>
              <a:rPr lang="vi-VN" sz="2200"/>
              <a:t>trị cơ sở dữ </a:t>
            </a:r>
            <a:r>
              <a:rPr lang="vi-VN" sz="2200" smtClean="0"/>
              <a:t>liệu</a:t>
            </a:r>
            <a:r>
              <a:rPr lang="en-US" sz="2200" smtClean="0"/>
              <a:t> (Database Admin)</a:t>
            </a:r>
            <a:r>
              <a:rPr lang="en-US" sz="2200"/>
              <a:t>.</a:t>
            </a:r>
            <a:endParaRPr lang="vi-VN" sz="2200"/>
          </a:p>
          <a:p>
            <a:pPr>
              <a:buFont typeface="Wingdings" panose="05000000000000000000" pitchFamily="2" charset="2"/>
              <a:buChar char="Ø"/>
            </a:pPr>
            <a:r>
              <a:rPr lang="vi-VN" sz="2200"/>
              <a:t>Quản trị hệ thống thông tin trong cơ quan, xí </a:t>
            </a:r>
            <a:r>
              <a:rPr lang="vi-VN" sz="2200" smtClean="0"/>
              <a:t>nghiệp</a:t>
            </a:r>
            <a:r>
              <a:rPr lang="en-US" sz="2200" smtClean="0"/>
              <a:t> (System Admin)</a:t>
            </a:r>
            <a:r>
              <a:rPr lang="vi-VN" sz="2200" smtClean="0"/>
              <a:t>.</a:t>
            </a:r>
            <a:endParaRPr lang="vi-VN" sz="2200"/>
          </a:p>
          <a:p>
            <a:pPr>
              <a:buFont typeface="Wingdings" panose="05000000000000000000" pitchFamily="2" charset="2"/>
              <a:buChar char="Ø"/>
            </a:pPr>
            <a:r>
              <a:rPr lang="vi-VN" sz="2200"/>
              <a:t>Lập trình quản lý cơ sở dữ </a:t>
            </a:r>
            <a:r>
              <a:rPr lang="vi-VN" sz="2200" smtClean="0"/>
              <a:t>liệu</a:t>
            </a:r>
            <a:r>
              <a:rPr lang="en-US" sz="2200" smtClean="0"/>
              <a:t> (Software Developer)</a:t>
            </a:r>
            <a:r>
              <a:rPr lang="vi-VN" sz="2200" smtClean="0"/>
              <a:t>.</a:t>
            </a:r>
            <a:endParaRPr lang="vi-VN" sz="2200"/>
          </a:p>
          <a:p>
            <a:pPr>
              <a:buFont typeface="Wingdings" panose="05000000000000000000" pitchFamily="2" charset="2"/>
              <a:buChar char="Ø"/>
            </a:pPr>
            <a:r>
              <a:rPr lang="vi-VN" sz="2200"/>
              <a:t>Quản lý cơ sở dữ liệu, hỗ trợ ra quyết định cho lãnh </a:t>
            </a:r>
            <a:r>
              <a:rPr lang="vi-VN" sz="2200" smtClean="0"/>
              <a:t>đạo</a:t>
            </a:r>
            <a:r>
              <a:rPr lang="en-US" sz="2200" smtClean="0"/>
              <a:t> (IT Consultant)</a:t>
            </a:r>
            <a:r>
              <a:rPr lang="vi-VN" sz="2200" smtClean="0"/>
              <a:t>.</a:t>
            </a:r>
            <a:endParaRPr lang="en-US" sz="2200" smtClean="0"/>
          </a:p>
          <a:p>
            <a:pPr>
              <a:buFont typeface="Wingdings" panose="05000000000000000000" pitchFamily="2" charset="2"/>
              <a:buChar char="Ø"/>
            </a:pPr>
            <a:r>
              <a:rPr lang="vi-VN" sz="2200"/>
              <a:t>Đảm nhận vai trò của một</a:t>
            </a:r>
            <a:r>
              <a:rPr lang="en-US" sz="2200"/>
              <a:t> </a:t>
            </a:r>
            <a:r>
              <a:rPr lang="vi-VN" sz="2200"/>
              <a:t>giám đốc thông tin</a:t>
            </a:r>
            <a:r>
              <a:rPr lang="en-US" sz="2200"/>
              <a:t> (CIO)</a:t>
            </a:r>
            <a:r>
              <a:rPr lang="vi-VN" sz="2200"/>
              <a:t>.</a:t>
            </a:r>
          </a:p>
          <a:p>
            <a:pPr>
              <a:buFont typeface="Wingdings" panose="05000000000000000000" pitchFamily="2" charset="2"/>
              <a:buChar char="Ø"/>
            </a:pPr>
            <a:endParaRPr lang="vi-VN" sz="2200"/>
          </a:p>
          <a:p>
            <a:pPr>
              <a:buFont typeface="Wingdings" panose="05000000000000000000" pitchFamily="2" charset="2"/>
              <a:buChar char="Ø"/>
            </a:pPr>
            <a:endParaRPr lang="en-US" sz="2200"/>
          </a:p>
        </p:txBody>
      </p:sp>
      <p:sp>
        <p:nvSpPr>
          <p:cNvPr id="4" name="Slide Number Placeholder 3"/>
          <p:cNvSpPr>
            <a:spLocks noGrp="1"/>
          </p:cNvSpPr>
          <p:nvPr>
            <p:ph type="sldNum" sz="quarter" idx="11"/>
          </p:nvPr>
        </p:nvSpPr>
        <p:spPr/>
        <p:txBody>
          <a:bodyPr/>
          <a:lstStyle/>
          <a:p>
            <a:fld id="{D89F02E3-5B38-430E-958A-8A85B9787BC1}" type="slidenum">
              <a:rPr lang="en-US" smtClean="0"/>
              <a:pPr/>
              <a:t>31</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31</a:t>
            </a:fld>
            <a:endParaRPr lang="en-US"/>
          </a:p>
        </p:txBody>
      </p:sp>
      <p:pic>
        <p:nvPicPr>
          <p:cNvPr id="6" name="Picture 5"/>
          <p:cNvPicPr>
            <a:picLocks noChangeAspect="1"/>
          </p:cNvPicPr>
          <p:nvPr/>
        </p:nvPicPr>
        <p:blipFill rotWithShape="1">
          <a:blip r:embed="rId2"/>
          <a:srcRect l="51969" t="252" r="-2832" b="-252"/>
          <a:stretch/>
        </p:blipFill>
        <p:spPr>
          <a:xfrm>
            <a:off x="5524500" y="1460808"/>
            <a:ext cx="3505200" cy="5168592"/>
          </a:xfrm>
          <a:prstGeom prst="rect">
            <a:avLst/>
          </a:prstGeom>
        </p:spPr>
      </p:pic>
    </p:spTree>
    <p:extLst>
      <p:ext uri="{BB962C8B-B14F-4D97-AF65-F5344CB8AC3E}">
        <p14:creationId xmlns:p14="http://schemas.microsoft.com/office/powerpoint/2010/main" val="4114619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031037" cy="995363"/>
          </a:xfrm>
        </p:spPr>
        <p:txBody>
          <a:bodyPr/>
          <a:lstStyle/>
          <a:p>
            <a:r>
              <a:rPr lang="en-US" sz="3000"/>
              <a:t>Sinh viên ngành HTTT có thể làm gì?</a:t>
            </a:r>
            <a:endParaRPr lang="en-US" sz="3000" b="1"/>
          </a:p>
        </p:txBody>
      </p:sp>
      <p:sp>
        <p:nvSpPr>
          <p:cNvPr id="3" name="Text Placeholder 2"/>
          <p:cNvSpPr>
            <a:spLocks noGrp="1"/>
          </p:cNvSpPr>
          <p:nvPr>
            <p:ph type="body" idx="1"/>
          </p:nvPr>
        </p:nvSpPr>
        <p:spPr>
          <a:xfrm>
            <a:off x="304800" y="1371600"/>
            <a:ext cx="5219700" cy="5181600"/>
          </a:xfrm>
        </p:spPr>
        <p:txBody>
          <a:bodyPr/>
          <a:lstStyle/>
          <a:p>
            <a:pPr>
              <a:buFont typeface="Wingdings" panose="05000000000000000000" pitchFamily="2" charset="2"/>
              <a:buChar char="Ø"/>
            </a:pPr>
            <a:r>
              <a:rPr lang="en-US" sz="2200" smtClean="0"/>
              <a:t>Làm việc trong các hệ thống quản lý hoạch địch nguồn lực doanh nghiệp (ERP)</a:t>
            </a:r>
          </a:p>
          <a:p>
            <a:pPr>
              <a:buFont typeface="Wingdings" panose="05000000000000000000" pitchFamily="2" charset="2"/>
              <a:buChar char="Ø"/>
            </a:pPr>
            <a:r>
              <a:rPr lang="vi-VN" sz="2200" smtClean="0"/>
              <a:t>Đào </a:t>
            </a:r>
            <a:r>
              <a:rPr lang="vi-VN" sz="2200"/>
              <a:t>tạo và hướng dẫn các nhân viên ở các bộ phận khác sử dụng thông tin và hệ thống một cách có hiệu quả</a:t>
            </a:r>
            <a:r>
              <a:rPr lang="en-US" sz="2200"/>
              <a:t> (IT Trainer)</a:t>
            </a:r>
            <a:r>
              <a:rPr lang="vi-VN" sz="2200"/>
              <a:t>.</a:t>
            </a:r>
          </a:p>
          <a:p>
            <a:pPr>
              <a:buFont typeface="Wingdings" panose="05000000000000000000" pitchFamily="2" charset="2"/>
              <a:buChar char="Ø"/>
            </a:pPr>
            <a:r>
              <a:rPr lang="vi-VN" sz="2200" smtClean="0"/>
              <a:t>Cán </a:t>
            </a:r>
            <a:r>
              <a:rPr lang="vi-VN" sz="2200"/>
              <a:t>bộ quản lý dự án trong các hướng ngành đang có nhu cầu rất lớn của xã hội: giáo dục điện tử (elearning), thương mại điện tử (e-commerce), chính phủ điện tử (e-government), các hệ thống thông tin địa lý (GIS)...</a:t>
            </a:r>
          </a:p>
          <a:p>
            <a:pPr>
              <a:buFont typeface="Wingdings" panose="05000000000000000000" pitchFamily="2" charset="2"/>
              <a:buChar char="Ø"/>
            </a:pPr>
            <a:r>
              <a:rPr lang="vi-VN" sz="2200"/>
              <a:t>Nghiên cứu viên, giảng viên.</a:t>
            </a:r>
          </a:p>
          <a:p>
            <a:pPr>
              <a:buFont typeface="Wingdings" panose="05000000000000000000" pitchFamily="2" charset="2"/>
              <a:buChar char="Ø"/>
            </a:pPr>
            <a:endParaRPr lang="en-US" sz="2200"/>
          </a:p>
        </p:txBody>
      </p:sp>
      <p:sp>
        <p:nvSpPr>
          <p:cNvPr id="4" name="Slide Number Placeholder 3"/>
          <p:cNvSpPr>
            <a:spLocks noGrp="1"/>
          </p:cNvSpPr>
          <p:nvPr>
            <p:ph type="sldNum" sz="quarter" idx="11"/>
          </p:nvPr>
        </p:nvSpPr>
        <p:spPr/>
        <p:txBody>
          <a:bodyPr/>
          <a:lstStyle/>
          <a:p>
            <a:fld id="{D89F02E3-5B38-430E-958A-8A85B9787BC1}" type="slidenum">
              <a:rPr lang="en-US" smtClean="0"/>
              <a:pPr/>
              <a:t>32</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32</a:t>
            </a:fld>
            <a:endParaRPr lang="en-US"/>
          </a:p>
        </p:txBody>
      </p:sp>
      <p:pic>
        <p:nvPicPr>
          <p:cNvPr id="6" name="Picture 5"/>
          <p:cNvPicPr>
            <a:picLocks noChangeAspect="1"/>
          </p:cNvPicPr>
          <p:nvPr/>
        </p:nvPicPr>
        <p:blipFill rotWithShape="1">
          <a:blip r:embed="rId2"/>
          <a:srcRect l="51969" t="252" r="-2832" b="-252"/>
          <a:stretch/>
        </p:blipFill>
        <p:spPr>
          <a:xfrm>
            <a:off x="5524500" y="1460808"/>
            <a:ext cx="3505200" cy="5168592"/>
          </a:xfrm>
          <a:prstGeom prst="rect">
            <a:avLst/>
          </a:prstGeom>
        </p:spPr>
      </p:pic>
    </p:spTree>
    <p:extLst>
      <p:ext uri="{BB962C8B-B14F-4D97-AF65-F5344CB8AC3E}">
        <p14:creationId xmlns:p14="http://schemas.microsoft.com/office/powerpoint/2010/main" val="9632509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Sinh viên ngành HTTT có </a:t>
            </a:r>
            <a:r>
              <a:rPr lang="en-US" sz="2800"/>
              <a:t>thể </a:t>
            </a:r>
            <a:r>
              <a:rPr lang="en-US" sz="2800" smtClean="0"/>
              <a:t>làm việc ở đâu?</a:t>
            </a:r>
            <a:endParaRPr lang="en-US" sz="2800"/>
          </a:p>
        </p:txBody>
      </p:sp>
      <p:sp>
        <p:nvSpPr>
          <p:cNvPr id="3" name="Text Placeholder 2"/>
          <p:cNvSpPr>
            <a:spLocks noGrp="1"/>
          </p:cNvSpPr>
          <p:nvPr>
            <p:ph type="body" idx="1"/>
          </p:nvPr>
        </p:nvSpPr>
        <p:spPr/>
        <p:txBody>
          <a:bodyPr/>
          <a:lstStyle/>
          <a:p>
            <a:r>
              <a:rPr lang="en-US" smtClean="0"/>
              <a:t>Cơ quan và doanh nghiệp (hành chính sự nghiệp, ngân hàng, viễn thông, hàng không, xây dựng, …)</a:t>
            </a:r>
          </a:p>
          <a:p>
            <a:r>
              <a:rPr lang="en-US" smtClean="0"/>
              <a:t>Các Viện, trung tâm, cơ quan nghiên cứu của các Bộ, ngành, các trường đại học, cao đẳng.</a:t>
            </a:r>
          </a:p>
          <a:p>
            <a:r>
              <a:rPr lang="en-US" smtClean="0"/>
              <a:t>Các công ty sản xuất, gia công phần mềm trong và ngoài nước.</a:t>
            </a:r>
          </a:p>
          <a:p>
            <a:r>
              <a:rPr lang="en-US" smtClean="0"/>
              <a:t>Các công ty tư vấn, đề xuất giải pháp, xây dựng và bảo trì các dự án CNTT.</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33</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33</a:t>
            </a:fld>
            <a:endParaRPr lang="en-US"/>
          </a:p>
        </p:txBody>
      </p:sp>
    </p:spTree>
    <p:extLst>
      <p:ext uri="{BB962C8B-B14F-4D97-AF65-F5344CB8AC3E}">
        <p14:creationId xmlns:p14="http://schemas.microsoft.com/office/powerpoint/2010/main" val="62232425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34</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đào tạo ngành HTTT</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Cơ hội nghề nghiệp</a:t>
            </a:r>
          </a:p>
          <a:p>
            <a:pPr marL="514350" indent="-514350">
              <a:buClr>
                <a:srgbClr val="FF0000"/>
              </a:buClr>
              <a:buFont typeface="+mj-lt"/>
              <a:buAutoNum type="arabicPeriod"/>
            </a:pPr>
            <a:r>
              <a:rPr lang="en-US" sz="2600" b="1" smtClean="0">
                <a:solidFill>
                  <a:srgbClr val="FF0000"/>
                </a:solidFill>
                <a:latin typeface="Arial" panose="020B0604020202020204" pitchFamily="34" charset="0"/>
                <a:cs typeface="Arial" panose="020B0604020202020204" pitchFamily="34" charset="0"/>
              </a:rPr>
              <a:t>Chương trình tiên tiến ngành HTTT</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Tóm tắt nội dung một số môn học</a:t>
            </a:r>
            <a:endParaRPr lang="en-US" sz="2600" b="1" smtClean="0">
              <a:solidFill>
                <a:srgbClr val="0C5C9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062391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63" y="-4763"/>
            <a:ext cx="7031037" cy="995363"/>
          </a:xfrm>
        </p:spPr>
        <p:txBody>
          <a:bodyPr/>
          <a:lstStyle/>
          <a:p>
            <a:r>
              <a:rPr lang="en-US" sz="3000" smtClean="0"/>
              <a:t>4. Chương trình tiên tiến ngành HTTT</a:t>
            </a:r>
            <a:endParaRPr lang="en-US" sz="3000"/>
          </a:p>
        </p:txBody>
      </p:sp>
      <p:sp>
        <p:nvSpPr>
          <p:cNvPr id="3" name="Text Placeholder 2"/>
          <p:cNvSpPr>
            <a:spLocks noGrp="1"/>
          </p:cNvSpPr>
          <p:nvPr>
            <p:ph type="body" idx="1"/>
          </p:nvPr>
        </p:nvSpPr>
        <p:spPr>
          <a:xfrm>
            <a:off x="304800" y="1371600"/>
            <a:ext cx="8586788" cy="5257800"/>
          </a:xfrm>
        </p:spPr>
        <p:txBody>
          <a:bodyPr/>
          <a:lstStyle/>
          <a:p>
            <a:pPr>
              <a:buFont typeface="Wingdings" panose="05000000000000000000" pitchFamily="2" charset="2"/>
              <a:buChar char="Ø"/>
            </a:pPr>
            <a:r>
              <a:rPr lang="en-US" sz="2200" smtClean="0"/>
              <a:t>Lớp </a:t>
            </a:r>
            <a:r>
              <a:rPr lang="en-US" sz="2200"/>
              <a:t>học dưới 30 SV.</a:t>
            </a:r>
          </a:p>
          <a:p>
            <a:pPr>
              <a:buFont typeface="Wingdings" panose="05000000000000000000" pitchFamily="2" charset="2"/>
              <a:buChar char="Ø"/>
            </a:pPr>
            <a:r>
              <a:rPr lang="en-US" sz="2200"/>
              <a:t>Cơ sở vật chất: </a:t>
            </a:r>
            <a:r>
              <a:rPr lang="en-US" sz="2200">
                <a:cs typeface="Times New Roman" panose="02020603050405020304" pitchFamily="18" charset="0"/>
              </a:rPr>
              <a:t>phòng học máy lạnh, đầy đủ trang thiết bị hỗ trợ, phòng lab trang bị máy móc mới, hiện đại.</a:t>
            </a:r>
          </a:p>
          <a:p>
            <a:pPr>
              <a:buFont typeface="Wingdings" panose="05000000000000000000" pitchFamily="2" charset="2"/>
              <a:buChar char="Ø"/>
            </a:pPr>
            <a:r>
              <a:rPr lang="en-US" sz="2200">
                <a:cs typeface="Times New Roman" panose="02020603050405020304" pitchFamily="18" charset="0"/>
              </a:rPr>
              <a:t>Đội ngũ giảng viên: GV lý thuyết có trình độ TS trở lên.</a:t>
            </a:r>
          </a:p>
          <a:p>
            <a:pPr>
              <a:buFont typeface="Wingdings" panose="05000000000000000000" pitchFamily="2" charset="2"/>
              <a:buChar char="Ø"/>
            </a:pPr>
            <a:r>
              <a:rPr lang="en-US" sz="2200"/>
              <a:t>Ngôn ngữ giảng dạy: Tiếng Anh.</a:t>
            </a:r>
            <a:endParaRPr lang="vi-VN" sz="2200"/>
          </a:p>
          <a:p>
            <a:pPr>
              <a:buFont typeface="Wingdings" panose="05000000000000000000" pitchFamily="2" charset="2"/>
              <a:buChar char="Ø"/>
            </a:pPr>
            <a:r>
              <a:rPr lang="vi-VN" sz="2200" smtClean="0">
                <a:latin typeface="+mj-lt"/>
              </a:rPr>
              <a:t>Tiên </a:t>
            </a:r>
            <a:r>
              <a:rPr lang="vi-VN" sz="2200">
                <a:latin typeface="+mj-lt"/>
              </a:rPr>
              <a:t>tiến: sử dụng chương trình tiên tiến đang được áp dụng tại Đại học Bang </a:t>
            </a:r>
            <a:r>
              <a:rPr lang="vi-VN" sz="2200">
                <a:latin typeface="+mj-lt"/>
              </a:rPr>
              <a:t>Oklahoma</a:t>
            </a:r>
            <a:r>
              <a:rPr lang="vi-VN" sz="2200" smtClean="0">
                <a:latin typeface="+mj-lt"/>
              </a:rPr>
              <a:t>.</a:t>
            </a:r>
            <a:r>
              <a:rPr lang="en-US" sz="2200" smtClean="0">
                <a:latin typeface="+mj-lt"/>
              </a:rPr>
              <a:t> </a:t>
            </a:r>
          </a:p>
          <a:p>
            <a:pPr>
              <a:buFont typeface="Wingdings" panose="05000000000000000000" pitchFamily="2" charset="2"/>
              <a:buChar char="Ø"/>
            </a:pPr>
            <a:r>
              <a:rPr lang="vi-VN" sz="2200" smtClean="0">
                <a:latin typeface="+mj-lt"/>
              </a:rPr>
              <a:t>Học </a:t>
            </a:r>
            <a:r>
              <a:rPr lang="vi-VN" sz="2200">
                <a:latin typeface="+mj-lt"/>
              </a:rPr>
              <a:t>phí: chương trình được hỗ trợ 50% học phí của Bộ GD&amp;ĐT và 10% học phí của trường Đại Học CNTT cho sinh viên đã trúng tuyển vào trường.</a:t>
            </a:r>
          </a:p>
          <a:p>
            <a:pPr>
              <a:buFont typeface="Wingdings" panose="05000000000000000000" pitchFamily="2" charset="2"/>
              <a:buChar char="Ø"/>
            </a:pPr>
            <a:r>
              <a:rPr lang="vi-VN" sz="2200" smtClean="0">
                <a:latin typeface="+mj-lt"/>
              </a:rPr>
              <a:t>Liên </a:t>
            </a:r>
            <a:r>
              <a:rPr lang="vi-VN" sz="2200">
                <a:latin typeface="+mj-lt"/>
              </a:rPr>
              <a:t>thông: Khả năng học chuyển tiếp và lấy bằng tốt nghiệp Cử nhân, Thạc sỹ tại trường Đại học bang Oklahoma với chi phí ưu đãi và khả năng việc làm sau khi </a:t>
            </a:r>
            <a:r>
              <a:rPr lang="vi-VN" sz="2200">
                <a:latin typeface="+mj-lt"/>
              </a:rPr>
              <a:t>tốt </a:t>
            </a:r>
            <a:r>
              <a:rPr lang="vi-VN" sz="2200" smtClean="0">
                <a:latin typeface="+mj-lt"/>
              </a:rPr>
              <a:t>nghiệp</a:t>
            </a:r>
            <a:r>
              <a:rPr lang="en-US" sz="2200" smtClean="0">
                <a:latin typeface="+mj-lt"/>
              </a:rPr>
              <a:t>.</a:t>
            </a:r>
          </a:p>
          <a:p>
            <a:pPr lvl="1"/>
            <a:endParaRPr lang="vi-VN" sz="2000">
              <a:latin typeface="+mj-lt"/>
            </a:endParaRPr>
          </a:p>
          <a:p>
            <a:pPr lvl="1"/>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35</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35</a:t>
            </a:fld>
            <a:endParaRPr lang="en-US"/>
          </a:p>
        </p:txBody>
      </p:sp>
    </p:spTree>
    <p:extLst>
      <p:ext uri="{BB962C8B-B14F-4D97-AF65-F5344CB8AC3E}">
        <p14:creationId xmlns:p14="http://schemas.microsoft.com/office/powerpoint/2010/main" val="4481491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a:fld id="{4DD8DDAA-84ED-44A1-A937-6FE4C1C95A93}" type="slidenum">
              <a:rPr lang="en-US" sz="1000">
                <a:solidFill>
                  <a:srgbClr val="FFFFFF"/>
                </a:solidFill>
              </a:rPr>
              <a:pPr eaLnBrk="1"/>
              <a:t>36</a:t>
            </a:fld>
            <a:endParaRPr lang="en-US" sz="1000">
              <a:solidFill>
                <a:srgbClr val="FFFFFF"/>
              </a:solidFill>
            </a:endParaRPr>
          </a:p>
        </p:txBody>
      </p:sp>
      <p:sp>
        <p:nvSpPr>
          <p:cNvPr id="17" name="Rectangle 2"/>
          <p:cNvSpPr>
            <a:spLocks noGrp="1" noChangeArrowheads="1"/>
          </p:cNvSpPr>
          <p:nvPr>
            <p:ph type="title" idx="4294967295"/>
          </p:nvPr>
        </p:nvSpPr>
        <p:spPr>
          <a:xfrm>
            <a:off x="304800" y="0"/>
            <a:ext cx="6781800" cy="1216025"/>
          </a:xfrm>
        </p:spPr>
        <p:txBody>
          <a:bodyPr/>
          <a:lstStyle/>
          <a:p>
            <a:pPr hangingPunct="1">
              <a:defRPr/>
            </a:pPr>
            <a:r>
              <a:rPr lang="en-US" b="1" dirty="0" err="1" smtClean="0">
                <a:latin typeface="Arial" charset="0"/>
              </a:rPr>
              <a:t>Nội</a:t>
            </a:r>
            <a:r>
              <a:rPr lang="en-US" b="1" dirty="0" smtClean="0">
                <a:latin typeface="Arial" charset="0"/>
              </a:rPr>
              <a:t> dung </a:t>
            </a:r>
          </a:p>
        </p:txBody>
      </p:sp>
      <p:sp>
        <p:nvSpPr>
          <p:cNvPr id="13316" name="Rectangle 3"/>
          <p:cNvSpPr>
            <a:spLocks noGrp="1" noChangeArrowheads="1"/>
          </p:cNvSpPr>
          <p:nvPr>
            <p:ph type="body" idx="4294967295"/>
          </p:nvPr>
        </p:nvSpPr>
        <p:spPr>
          <a:xfrm>
            <a:off x="609600" y="1676400"/>
            <a:ext cx="8153400" cy="2438400"/>
          </a:xfrm>
          <a:noFill/>
        </p:spPr>
        <p:txBody>
          <a:bodyPr/>
          <a:lstStyle/>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Giới thiệu chung về ngành Hệ thống thông tin</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đào tạo ngành HTTT</a:t>
            </a:r>
            <a:endParaRPr lang="en-US" sz="2600" b="1" smtClean="0">
              <a:solidFill>
                <a:srgbClr val="0C5C92"/>
              </a:solidFill>
              <a:latin typeface="Arial" panose="020B0604020202020204" pitchFamily="34" charset="0"/>
              <a:cs typeface="Arial" panose="020B0604020202020204" pitchFamily="34" charset="0"/>
            </a:endParaRP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Cơ hội nghề nghiệp</a:t>
            </a:r>
          </a:p>
          <a:p>
            <a:pPr marL="514350" indent="-514350">
              <a:buFont typeface="+mj-lt"/>
              <a:buAutoNum type="arabicPeriod"/>
            </a:pPr>
            <a:r>
              <a:rPr lang="en-US" sz="2600" b="1" smtClean="0">
                <a:solidFill>
                  <a:srgbClr val="0C5C92"/>
                </a:solidFill>
                <a:latin typeface="Arial" panose="020B0604020202020204" pitchFamily="34" charset="0"/>
                <a:cs typeface="Arial" panose="020B0604020202020204" pitchFamily="34" charset="0"/>
              </a:rPr>
              <a:t>Chương trình tiên tiến ngành HTTT</a:t>
            </a:r>
          </a:p>
          <a:p>
            <a:pPr marL="514350" indent="-514350">
              <a:buClr>
                <a:srgbClr val="FF0000"/>
              </a:buClr>
              <a:buFont typeface="+mj-lt"/>
              <a:buAutoNum type="arabicPeriod"/>
            </a:pPr>
            <a:r>
              <a:rPr lang="en-US" sz="2600" b="1" smtClean="0">
                <a:solidFill>
                  <a:srgbClr val="FF0000"/>
                </a:solidFill>
                <a:latin typeface="Arial" panose="020B0604020202020204" pitchFamily="34" charset="0"/>
                <a:cs typeface="Arial" panose="020B0604020202020204" pitchFamily="34" charset="0"/>
              </a:rPr>
              <a:t>Tóm tắt nội dung một số môn học</a:t>
            </a:r>
            <a:endParaRPr lang="en-US" sz="2600" b="1" smtClean="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9432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Tóm tắt nội dung một số môn học</a:t>
            </a:r>
            <a:endParaRPr lang="en-US"/>
          </a:p>
        </p:txBody>
      </p:sp>
      <p:sp>
        <p:nvSpPr>
          <p:cNvPr id="3" name="Text Placeholder 2"/>
          <p:cNvSpPr>
            <a:spLocks noGrp="1"/>
          </p:cNvSpPr>
          <p:nvPr>
            <p:ph type="body" idx="1"/>
          </p:nvPr>
        </p:nvSpPr>
        <p:spPr>
          <a:xfrm>
            <a:off x="304800" y="1371600"/>
            <a:ext cx="8586788" cy="5257800"/>
          </a:xfrm>
        </p:spPr>
        <p:txBody>
          <a:bodyPr/>
          <a:lstStyle/>
          <a:p>
            <a:r>
              <a:rPr lang="en-US" sz="2400" b="1" smtClean="0"/>
              <a:t>Phân tích thiết kế hệ thống thông tin (4TC)</a:t>
            </a:r>
          </a:p>
          <a:p>
            <a:pPr lvl="1"/>
            <a:r>
              <a:rPr lang="en-US" sz="1800" smtClean="0"/>
              <a:t>Phân tích và thiết kế chuyên nghiệp, vai trò của người thiết kế. Những phương pháp phát triển hệ thống. Phân tích các yêu cầu, sử dụng các công cụ phần mềm do máy tính hỗ trợ. Mô hình dữ liệu, mô hình xử lý và các đối tượng</a:t>
            </a:r>
          </a:p>
          <a:p>
            <a:r>
              <a:rPr lang="en-US" sz="2400" b="1" smtClean="0"/>
              <a:t>Phân tích thiết kế hướng đối tượng với UML (4TC)</a:t>
            </a:r>
          </a:p>
          <a:p>
            <a:pPr lvl="1"/>
            <a:r>
              <a:rPr lang="en-US" sz="1800" smtClean="0"/>
              <a:t>Cung cấp cho SV kiến thức chuyên sâu liên quan đến các đối tượng chính yếu trong lĩnh vực công nghệ phần mềm hướng đối tượng (qui trình phần mềm, phương pháp thực hiện, công cụ và môi trường triển khai phần mềm, …). Ngôn ngữ dùng để minh họa là ngôn ngữ hợp nhất UML.</a:t>
            </a:r>
          </a:p>
          <a:p>
            <a:r>
              <a:rPr lang="en-US" sz="2400" b="1" smtClean="0"/>
              <a:t>Hệ quản trị cơ sở dữ liệu (4TC)</a:t>
            </a:r>
          </a:p>
          <a:p>
            <a:pPr lvl="1"/>
            <a:r>
              <a:rPr lang="en-US" sz="1800" smtClean="0"/>
              <a:t>Môn học trình bày các khái niệm cơ bản về các hệ quản trị cơ sở dữ liệu (HQTCSDL): các thành phần của một HQTCSDL, chức năng của chúng, cơ chế quản lý truy xuất đồng thời, an toàn, khôi phục dữ liệu sau sự cố, tối ưu hóa câu truy vấn, cấu trúc tổ chức lưu trữ và phương thức truy xuất tương ứng. Trình bày giải pháp cài đặt trên một số HQTCSDL như: SQL server, Oracle, DB2, MySQL.</a:t>
            </a:r>
            <a:endParaRPr lang="en-US" sz="1800"/>
          </a:p>
        </p:txBody>
      </p:sp>
      <p:sp>
        <p:nvSpPr>
          <p:cNvPr id="4" name="Slide Number Placeholder 3"/>
          <p:cNvSpPr>
            <a:spLocks noGrp="1"/>
          </p:cNvSpPr>
          <p:nvPr>
            <p:ph type="sldNum" sz="quarter" idx="11"/>
          </p:nvPr>
        </p:nvSpPr>
        <p:spPr/>
        <p:txBody>
          <a:bodyPr/>
          <a:lstStyle/>
          <a:p>
            <a:fld id="{D89F02E3-5B38-430E-958A-8A85B9787BC1}" type="slidenum">
              <a:rPr lang="en-US" smtClean="0"/>
              <a:pPr/>
              <a:t>37</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37</a:t>
            </a:fld>
            <a:endParaRPr lang="en-US"/>
          </a:p>
        </p:txBody>
      </p:sp>
    </p:spTree>
    <p:extLst>
      <p:ext uri="{BB962C8B-B14F-4D97-AF65-F5344CB8AC3E}">
        <p14:creationId xmlns:p14="http://schemas.microsoft.com/office/powerpoint/2010/main" val="376359131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a:xfrm>
            <a:off x="304800" y="1371600"/>
            <a:ext cx="8586788" cy="5257800"/>
          </a:xfrm>
        </p:spPr>
        <p:txBody>
          <a:bodyPr/>
          <a:lstStyle/>
          <a:p>
            <a:r>
              <a:rPr lang="en-US" sz="2400" b="1" smtClean="0"/>
              <a:t>Quản lý dự án CNTT (4TC)</a:t>
            </a:r>
          </a:p>
          <a:p>
            <a:pPr lvl="1"/>
            <a:r>
              <a:rPr lang="en-US" sz="1800" smtClean="0"/>
              <a:t>Trình bày các khía cạnh quan trọng để triển khai thành công một đề án công nghệ thông tin bao gồm hành vi, chiến lược, kỹ thuật, định lượng, truyền thông.</a:t>
            </a:r>
          </a:p>
          <a:p>
            <a:pPr lvl="1"/>
            <a:r>
              <a:rPr lang="en-US" sz="1800" smtClean="0"/>
              <a:t>Cung cấp cho SV các kiến thức liên quan đến việc quản lý và thực hiện dự án CNTT đồng thời đề cập đến những kỹ năng của người quản lý dự án.</a:t>
            </a:r>
          </a:p>
          <a:p>
            <a:r>
              <a:rPr lang="en-US" sz="2400" b="1" smtClean="0"/>
              <a:t>Lập trình Java (4TC)</a:t>
            </a:r>
          </a:p>
          <a:p>
            <a:pPr lvl="1"/>
            <a:r>
              <a:rPr lang="en-US" sz="1800" smtClean="0"/>
              <a:t>Giới thiệu các khái niệm cơ bản của ngôn ngữ Java, sử dụng các công nghệ Java trong việc lập trình ứng dụng, trong đó chủ yếu tập trung vào công nghệ Java phía server.</a:t>
            </a:r>
          </a:p>
          <a:p>
            <a:r>
              <a:rPr lang="en-US" sz="2400" b="1" smtClean="0"/>
              <a:t>Hoạch định nguồn lực doanh nghiệp (4TC)</a:t>
            </a:r>
          </a:p>
          <a:p>
            <a:pPr lvl="1"/>
            <a:r>
              <a:rPr lang="en-US" sz="1800" smtClean="0"/>
              <a:t>Cung cấp cho SV các kiến thức cơ bản về một hệ thống ERP, các thành phần chính của ERP. Thông qua đó, SV có nhận thấy được tầm quan trọng của ERP, điều kiện để triển khai về nền tảng công nghệ cũng như qui mô và phạm vi hoạt động của các tổ chức, doanh nghiệp.</a:t>
            </a:r>
          </a:p>
          <a:p>
            <a:pPr lvl="1"/>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38</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38</a:t>
            </a:fld>
            <a:endParaRPr lang="en-US"/>
          </a:p>
        </p:txBody>
      </p:sp>
    </p:spTree>
    <p:extLst>
      <p:ext uri="{BB962C8B-B14F-4D97-AF65-F5344CB8AC3E}">
        <p14:creationId xmlns:p14="http://schemas.microsoft.com/office/powerpoint/2010/main" val="382652003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p:txBody>
          <a:bodyPr/>
          <a:lstStyle/>
          <a:p>
            <a:r>
              <a:rPr lang="en-US" sz="2400" b="1" smtClean="0"/>
              <a:t>Phát triển ứng dụng web (4TC)</a:t>
            </a:r>
          </a:p>
          <a:p>
            <a:pPr lvl="1"/>
            <a:r>
              <a:rPr lang="en-US" sz="1800" smtClean="0"/>
              <a:t>Cung cấp cho SV những kiến thức, kỹ năng, phương pháp lập trình web động với ngôn ngữ PHP và trình quản trị cơ sở dữ liệu MySQL, kỹ thuật lập trình Ajax, một số Framwork hỗ trợ web bằng PHP. Thiết kế và triển khai các ứng dụng web trong thực tế bằng ngôn ngữ lập trình web PHP, vận hành và bảo trì website.</a:t>
            </a:r>
          </a:p>
          <a:p>
            <a:r>
              <a:rPr lang="en-US" sz="2400" b="1" smtClean="0"/>
              <a:t>Phát triển ứng dụng trên thiết bị di động (4TC)</a:t>
            </a:r>
          </a:p>
          <a:p>
            <a:pPr lvl="1"/>
            <a:r>
              <a:rPr lang="en-US" sz="1800" smtClean="0"/>
              <a:t>Giới thiệu về tính toán di động khắp mọi nơi, tính toán cảm ngữ cảnh, giới thiệu hệ điều hành Android, các phương pháp lập trình trên Android: đa luồng, đa hành vi, kết nối SQLite, Web services. Khái niệm cross platform, thiết kế web di động, ứng dung cho điện thoại di động. Đánh dấu điện thoại di động. Web Apps di động và tính nắng từ Web Apps. Giới thiệu PhoneGap, bản địa hóa ứng dụng.</a:t>
            </a:r>
            <a:endParaRPr lang="en-US" sz="1800"/>
          </a:p>
        </p:txBody>
      </p:sp>
      <p:sp>
        <p:nvSpPr>
          <p:cNvPr id="4" name="Slide Number Placeholder 3"/>
          <p:cNvSpPr>
            <a:spLocks noGrp="1"/>
          </p:cNvSpPr>
          <p:nvPr>
            <p:ph type="sldNum" sz="quarter" idx="11"/>
          </p:nvPr>
        </p:nvSpPr>
        <p:spPr/>
        <p:txBody>
          <a:bodyPr/>
          <a:lstStyle/>
          <a:p>
            <a:fld id="{D89F02E3-5B38-430E-958A-8A85B9787BC1}" type="slidenum">
              <a:rPr lang="en-US" smtClean="0"/>
              <a:pPr/>
              <a:t>39</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39</a:t>
            </a:fld>
            <a:endParaRPr lang="en-US"/>
          </a:p>
        </p:txBody>
      </p:sp>
    </p:spTree>
    <p:extLst>
      <p:ext uri="{BB962C8B-B14F-4D97-AF65-F5344CB8AC3E}">
        <p14:creationId xmlns:p14="http://schemas.microsoft.com/office/powerpoint/2010/main" val="6475866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1. Giới thiệu</a:t>
            </a:r>
            <a:endParaRPr lang="en-US" b="1">
              <a:latin typeface="+mj-lt"/>
            </a:endParaRPr>
          </a:p>
        </p:txBody>
      </p:sp>
      <p:sp>
        <p:nvSpPr>
          <p:cNvPr id="3" name="Text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1"/>
          </p:nvPr>
        </p:nvSpPr>
        <p:spPr/>
        <p:txBody>
          <a:bodyPr/>
          <a:lstStyle/>
          <a:p>
            <a:fld id="{D89F02E3-5B38-430E-958A-8A85B9787BC1}" type="slidenum">
              <a:rPr lang="en-US" smtClean="0"/>
              <a:pPr/>
              <a:t>4</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a:t>
            </a:fld>
            <a:endParaRPr lang="en-US"/>
          </a:p>
        </p:txBody>
      </p:sp>
      <p:pic>
        <p:nvPicPr>
          <p:cNvPr id="6" name="Picture 5"/>
          <p:cNvPicPr>
            <a:picLocks noChangeAspect="1"/>
          </p:cNvPicPr>
          <p:nvPr/>
        </p:nvPicPr>
        <p:blipFill rotWithShape="1">
          <a:blip r:embed="rId2"/>
          <a:srcRect l="6666" t="8888" r="6666" b="22223"/>
          <a:stretch/>
        </p:blipFill>
        <p:spPr>
          <a:xfrm>
            <a:off x="1295400" y="1461447"/>
            <a:ext cx="6178642" cy="3683421"/>
          </a:xfrm>
          <a:prstGeom prst="rect">
            <a:avLst/>
          </a:prstGeom>
        </p:spPr>
      </p:pic>
      <p:pic>
        <p:nvPicPr>
          <p:cNvPr id="7" name="Picture 6"/>
          <p:cNvPicPr>
            <a:picLocks noChangeAspect="1"/>
          </p:cNvPicPr>
          <p:nvPr/>
        </p:nvPicPr>
        <p:blipFill rotWithShape="1">
          <a:blip r:embed="rId3"/>
          <a:srcRect l="7499" t="8888" r="5834" b="22223"/>
          <a:stretch/>
        </p:blipFill>
        <p:spPr>
          <a:xfrm>
            <a:off x="1295400" y="1439269"/>
            <a:ext cx="6253042" cy="3727775"/>
          </a:xfrm>
          <a:prstGeom prst="rect">
            <a:avLst/>
          </a:prstGeom>
        </p:spPr>
      </p:pic>
      <p:sp>
        <p:nvSpPr>
          <p:cNvPr id="9" name="TextBox 8"/>
          <p:cNvSpPr txBox="1"/>
          <p:nvPr/>
        </p:nvSpPr>
        <p:spPr>
          <a:xfrm>
            <a:off x="312761" y="5602069"/>
            <a:ext cx="8578827" cy="646331"/>
          </a:xfrm>
          <a:prstGeom prst="rect">
            <a:avLst/>
          </a:prstGeom>
          <a:noFill/>
        </p:spPr>
        <p:txBody>
          <a:bodyPr wrap="square" rtlCol="0">
            <a:spAutoFit/>
          </a:bodyPr>
          <a:lstStyle/>
          <a:p>
            <a:r>
              <a:rPr lang="en-US" sz="3600">
                <a:solidFill>
                  <a:srgbClr val="FF0000"/>
                </a:solidFill>
              </a:rPr>
              <a:t>Khối lượng thông tin ngày càng khổng lồ</a:t>
            </a:r>
          </a:p>
        </p:txBody>
      </p:sp>
    </p:spTree>
    <p:extLst>
      <p:ext uri="{BB962C8B-B14F-4D97-AF65-F5344CB8AC3E}">
        <p14:creationId xmlns:p14="http://schemas.microsoft.com/office/powerpoint/2010/main" val="8138120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1"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1" presetID="53"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34" presetClass="emph" presetSubtype="0" fill="hold" grpId="0" nodeType="afterEffect">
                                  <p:stCondLst>
                                    <p:cond delay="2000"/>
                                  </p:stCondLst>
                                  <p:iterate type="lt">
                                    <p:tmPct val="10000"/>
                                  </p:iterate>
                                  <p:childTnLst>
                                    <p:animMotion origin="layout" path="M 0.0 0.0 L 0.0 -0.07213" pathEditMode="relative" ptsTypes="">
                                      <p:cBhvr>
                                        <p:cTn id="18" dur="250" accel="50000" decel="50000" autoRev="1" fill="hold">
                                          <p:stCondLst>
                                            <p:cond delay="0"/>
                                          </p:stCondLst>
                                        </p:cTn>
                                        <p:tgtEl>
                                          <p:spTgt spid="9"/>
                                        </p:tgtEl>
                                        <p:attrNameLst>
                                          <p:attrName>ppt_x</p:attrName>
                                          <p:attrName>ppt_y</p:attrName>
                                        </p:attrNameLst>
                                      </p:cBhvr>
                                    </p:animMotion>
                                    <p:animRot by="1500000">
                                      <p:cBhvr>
                                        <p:cTn id="19" dur="125" fill="hold">
                                          <p:stCondLst>
                                            <p:cond delay="0"/>
                                          </p:stCondLst>
                                        </p:cTn>
                                        <p:tgtEl>
                                          <p:spTgt spid="9"/>
                                        </p:tgtEl>
                                        <p:attrNameLst>
                                          <p:attrName>r</p:attrName>
                                        </p:attrNameLst>
                                      </p:cBhvr>
                                    </p:animRot>
                                    <p:animRot by="-1500000">
                                      <p:cBhvr>
                                        <p:cTn id="20" dur="125" fill="hold">
                                          <p:stCondLst>
                                            <p:cond delay="125"/>
                                          </p:stCondLst>
                                        </p:cTn>
                                        <p:tgtEl>
                                          <p:spTgt spid="9"/>
                                        </p:tgtEl>
                                        <p:attrNameLst>
                                          <p:attrName>r</p:attrName>
                                        </p:attrNameLst>
                                      </p:cBhvr>
                                    </p:animRot>
                                    <p:animRot by="-1500000">
                                      <p:cBhvr>
                                        <p:cTn id="21" dur="125" fill="hold">
                                          <p:stCondLst>
                                            <p:cond delay="250"/>
                                          </p:stCondLst>
                                        </p:cTn>
                                        <p:tgtEl>
                                          <p:spTgt spid="9"/>
                                        </p:tgtEl>
                                        <p:attrNameLst>
                                          <p:attrName>r</p:attrName>
                                        </p:attrNameLst>
                                      </p:cBhvr>
                                    </p:animRot>
                                    <p:animRot by="1500000">
                                      <p:cBhvr>
                                        <p:cTn id="22" dur="125" fill="hold">
                                          <p:stCondLst>
                                            <p:cond delay="375"/>
                                          </p:stCondLst>
                                        </p:cTn>
                                        <p:tgtEl>
                                          <p:spTgt spid="9"/>
                                        </p:tgtEl>
                                        <p:attrNameLst>
                                          <p:attrName>r</p:attrName>
                                        </p:attrNameLst>
                                      </p:cBhvr>
                                    </p:animRot>
                                  </p:childTnLst>
                                </p:cTn>
                              </p:par>
                              <p:par>
                                <p:cTn id="23" presetID="6" presetClass="entr" presetSubtype="16" fill="hold" nodeType="withEffect">
                                  <p:stCondLst>
                                    <p:cond delay="2000"/>
                                  </p:stCondLst>
                                  <p:childTnLst>
                                    <p:set>
                                      <p:cBhvr>
                                        <p:cTn id="24" dur="1" fill="hold">
                                          <p:stCondLst>
                                            <p:cond delay="0"/>
                                          </p:stCondLst>
                                        </p:cTn>
                                        <p:tgtEl>
                                          <p:spTgt spid="7"/>
                                        </p:tgtEl>
                                        <p:attrNameLst>
                                          <p:attrName>style.visibility</p:attrName>
                                        </p:attrNameLst>
                                      </p:cBhvr>
                                      <p:to>
                                        <p:strVal val="visible"/>
                                      </p:to>
                                    </p:set>
                                    <p:animEffect transition="in" filter="circle(in)">
                                      <p:cBhvr>
                                        <p:cTn id="25" dur="1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a:xfrm>
            <a:off x="304800" y="1295400"/>
            <a:ext cx="8586788" cy="5334000"/>
          </a:xfrm>
        </p:spPr>
        <p:txBody>
          <a:bodyPr/>
          <a:lstStyle/>
          <a:p>
            <a:r>
              <a:rPr lang="en-US" sz="2400" b="1" smtClean="0"/>
              <a:t>Cơ sở dữ liệu phân tán (4TC)</a:t>
            </a:r>
          </a:p>
          <a:p>
            <a:pPr lvl="1"/>
            <a:r>
              <a:rPr lang="en-US" sz="1800" smtClean="0"/>
              <a:t>Cung cấp những kiến thức cơ bản về nguyên lý các hệ cơ sở dữ liệu phân tán. Nội dung: các chiến lược thiết kế và kiểm soát dữ liệu, lý thuyết phân mảnh không tổn thất thông tin và bài toán cấp phát dữ liệu phân tán trên mạng máy tính, vấn đề quản lý giao dịch, đặc trưng và các tính chất giao dịch, vấn đề tương tranh, hiệu năng xử lý phân tán và cách triển khai CSDL phân tán bằng Oracle.</a:t>
            </a:r>
          </a:p>
          <a:p>
            <a:r>
              <a:rPr lang="en-US" sz="2400" b="1" smtClean="0"/>
              <a:t>Khai phá dữ liệu (4TC)</a:t>
            </a:r>
          </a:p>
          <a:p>
            <a:pPr lvl="1"/>
            <a:r>
              <a:rPr lang="en-US" sz="1800" smtClean="0"/>
              <a:t>Cung cấp các kiến thức về việc khai thác tri thức tiềm ẩn trong các CSDL. SV được học các kiến thức về qui trình khai thác tri thức, bài toán tập phổ biến và luật kết hợp, bài toán chuỗi tuần tự, bài toán phân lớp, bài toán gom cụm và các ứng dụng của khai phá dữ liệu vào thực tiễn.</a:t>
            </a:r>
          </a:p>
        </p:txBody>
      </p:sp>
      <p:sp>
        <p:nvSpPr>
          <p:cNvPr id="4" name="Slide Number Placeholder 3"/>
          <p:cNvSpPr>
            <a:spLocks noGrp="1"/>
          </p:cNvSpPr>
          <p:nvPr>
            <p:ph type="sldNum" sz="quarter" idx="11"/>
          </p:nvPr>
        </p:nvSpPr>
        <p:spPr/>
        <p:txBody>
          <a:bodyPr/>
          <a:lstStyle/>
          <a:p>
            <a:fld id="{D89F02E3-5B38-430E-958A-8A85B9787BC1}" type="slidenum">
              <a:rPr lang="en-US" smtClean="0"/>
              <a:pPr/>
              <a:t>40</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40</a:t>
            </a:fld>
            <a:endParaRPr lang="en-US"/>
          </a:p>
        </p:txBody>
      </p:sp>
    </p:spTree>
    <p:extLst>
      <p:ext uri="{BB962C8B-B14F-4D97-AF65-F5344CB8AC3E}">
        <p14:creationId xmlns:p14="http://schemas.microsoft.com/office/powerpoint/2010/main" val="267290803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a:xfrm>
            <a:off x="304800" y="1295400"/>
            <a:ext cx="8586788" cy="5334000"/>
          </a:xfrm>
        </p:spPr>
        <p:txBody>
          <a:bodyPr/>
          <a:lstStyle/>
          <a:p>
            <a:r>
              <a:rPr lang="en-US" sz="2400" b="1"/>
              <a:t>Kho dữ liệu và OLAP (3TC)</a:t>
            </a:r>
          </a:p>
          <a:p>
            <a:pPr lvl="1"/>
            <a:r>
              <a:rPr lang="en-US" sz="1800"/>
              <a:t>trình bày các khái niệm nền tảng về kho dữ liệu, những đặc tính và kiến trúc cũng như cách tổ chức kho dữ liệu, các ứng dụng thực tiễn của kho dữ liệu và công cụ phân tích trực tuyến OLAP. Các vấn đề liên quan đến hoạch định, thiết kế, xây dựng, khai thác và bảo trì kho dữ liệu, CSDL đa chiều và các mô hình dữ liệu đa chiều, ngôn ngữ truy vấn CSDL đa chiều (MDX).</a:t>
            </a:r>
          </a:p>
          <a:p>
            <a:r>
              <a:rPr lang="en-US" sz="2400" b="1" smtClean="0"/>
              <a:t>Hệ thống thông tin kế toán (4TC)</a:t>
            </a:r>
          </a:p>
          <a:p>
            <a:pPr lvl="1"/>
            <a:r>
              <a:rPr lang="en-US" sz="1800" smtClean="0"/>
              <a:t>Trình bày các kiến thức về công tác kế toán, chu trình nghiệp vụ kế toán, tổ chức và xây dựng hệ thống thông tin kế toán, thiết kế và tin học hóa công tác kế toán.</a:t>
            </a:r>
          </a:p>
          <a:p>
            <a:r>
              <a:rPr lang="en-US" sz="2400" b="1" smtClean="0"/>
              <a:t>Phân tích dữ liệu kinh doanh (3TC)</a:t>
            </a:r>
          </a:p>
          <a:p>
            <a:pPr lvl="1"/>
            <a:r>
              <a:rPr lang="en-US" sz="1800" smtClean="0"/>
              <a:t>Cung cấp các kỹ thuật phân tích dữ liệu cần thiết cho việc thực hiện phân tích dữ liệu trong nghiên cứu, các dữ liệu trong kinh doanh. SV được trang bị kiến thức nền tảng của cac công thức toán học cần thiết, từ các tình huống gần gũi trong thực tế, dưới dạng các ứng dụng trong kinh doanh, thực hành các phần mềm EVIEWS, SPSS,…</a:t>
            </a:r>
            <a:endParaRPr lang="en-US" sz="1800"/>
          </a:p>
        </p:txBody>
      </p:sp>
      <p:sp>
        <p:nvSpPr>
          <p:cNvPr id="4" name="Slide Number Placeholder 3"/>
          <p:cNvSpPr>
            <a:spLocks noGrp="1"/>
          </p:cNvSpPr>
          <p:nvPr>
            <p:ph type="sldNum" sz="quarter" idx="11"/>
          </p:nvPr>
        </p:nvSpPr>
        <p:spPr/>
        <p:txBody>
          <a:bodyPr/>
          <a:lstStyle/>
          <a:p>
            <a:fld id="{D89F02E3-5B38-430E-958A-8A85B9787BC1}" type="slidenum">
              <a:rPr lang="en-US" smtClean="0"/>
              <a:pPr/>
              <a:t>41</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41</a:t>
            </a:fld>
            <a:endParaRPr lang="en-US"/>
          </a:p>
        </p:txBody>
      </p:sp>
    </p:spTree>
    <p:extLst>
      <p:ext uri="{BB962C8B-B14F-4D97-AF65-F5344CB8AC3E}">
        <p14:creationId xmlns:p14="http://schemas.microsoft.com/office/powerpoint/2010/main" val="144713236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a:xfrm>
            <a:off x="304800" y="1295400"/>
            <a:ext cx="8586788" cy="5334000"/>
          </a:xfrm>
        </p:spPr>
        <p:txBody>
          <a:bodyPr/>
          <a:lstStyle/>
          <a:p>
            <a:r>
              <a:rPr lang="en-US" sz="2400" b="1" smtClean="0"/>
              <a:t>Hệ thống thông tin quản lý (3TC)</a:t>
            </a:r>
          </a:p>
          <a:p>
            <a:pPr lvl="1"/>
            <a:r>
              <a:rPr lang="en-US" sz="1800" smtClean="0"/>
              <a:t>Cung cấp các khái niệm cơ sở về hệ thống thông tin quản lý, các yếu tố cấu thành, vai trò, vị trí và tầm quan trọng của hệ thống trong tổ chức, những phương thức mà hệ thông trợ giúp các hoạt động kinh doạnh, hỗ trợ ra quyết định và tạo ra lợi thế cạnh tranh, quy trình tố chức và phương pháp tiến hành giải quyết những vấn đề kinh doanh bằng hệ thống thông tin dựa trên cơ sở công nghệ thông tin, nghiên cứu một vài hệ thống thông tin tiêu biểu dưới dạng nghiên cứu tình huống (Case study).</a:t>
            </a:r>
          </a:p>
          <a:p>
            <a:pPr>
              <a:spcBef>
                <a:spcPts val="900"/>
              </a:spcBef>
            </a:pPr>
            <a:r>
              <a:rPr lang="en-US" sz="2400" b="1" smtClean="0"/>
              <a:t>Thương mại điện tử (3TC)</a:t>
            </a:r>
          </a:p>
          <a:p>
            <a:pPr lvl="1"/>
            <a:r>
              <a:rPr lang="en-US" sz="1800" smtClean="0"/>
              <a:t>Cung cấp các khái niệm cơ sở về thương mại điện tử và việc sử dụng CNTT để phát triển các ứng dụng thương mại điện tử, bao gồm: các mô hình kinh doanh thương mại điện tử, khách hàng trên internet, e-marketing, e-payment, thiết kết website thương mại điện tử.</a:t>
            </a:r>
          </a:p>
          <a:p>
            <a:pPr>
              <a:spcBef>
                <a:spcPts val="900"/>
              </a:spcBef>
            </a:pPr>
            <a:r>
              <a:rPr lang="en-US" sz="2400" b="1" smtClean="0"/>
              <a:t>An toàn và bảo mật HTTT (3TC)</a:t>
            </a:r>
          </a:p>
          <a:p>
            <a:pPr lvl="1"/>
            <a:r>
              <a:rPr lang="en-US" sz="1800" smtClean="0"/>
              <a:t>Môn học tập trung vào hai phần chính là an toàn hệ tống và bảo mật dữ liệu. SV được cung cấp kiến thức về mã hóa thông tin và ứng dụng; các kiến thức về an toàn thông tin và cách dùng chúng để bảo vể các hệ điều hành, hệ thống mạng, hệ thống phần mềm.</a:t>
            </a:r>
            <a:endParaRPr lang="en-US" sz="1800"/>
          </a:p>
        </p:txBody>
      </p:sp>
      <p:sp>
        <p:nvSpPr>
          <p:cNvPr id="4" name="Slide Number Placeholder 3"/>
          <p:cNvSpPr>
            <a:spLocks noGrp="1"/>
          </p:cNvSpPr>
          <p:nvPr>
            <p:ph type="sldNum" sz="quarter" idx="11"/>
          </p:nvPr>
        </p:nvSpPr>
        <p:spPr/>
        <p:txBody>
          <a:bodyPr/>
          <a:lstStyle/>
          <a:p>
            <a:fld id="{D89F02E3-5B38-430E-958A-8A85B9787BC1}" type="slidenum">
              <a:rPr lang="en-US" smtClean="0"/>
              <a:pPr/>
              <a:t>42</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42</a:t>
            </a:fld>
            <a:endParaRPr lang="en-US"/>
          </a:p>
        </p:txBody>
      </p:sp>
    </p:spTree>
    <p:extLst>
      <p:ext uri="{BB962C8B-B14F-4D97-AF65-F5344CB8AC3E}">
        <p14:creationId xmlns:p14="http://schemas.microsoft.com/office/powerpoint/2010/main" val="287897754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p:txBody>
          <a:bodyPr/>
          <a:lstStyle/>
          <a:p>
            <a:r>
              <a:rPr lang="en-US" sz="2400" b="1" smtClean="0"/>
              <a:t>Nhập môn hệ thống thông tin địa lý (4TC)</a:t>
            </a:r>
          </a:p>
          <a:p>
            <a:pPr lvl="1"/>
            <a:r>
              <a:rPr lang="en-US" sz="1800" smtClean="0"/>
              <a:t>Cung cấp các khái niệm, mô hình của một hệ thống thông tin địa lý, tiến trình hình thành và phát triển khoa học thông tin địa lý, phương pháp luận biểu diễn đối tượng không gian như là một thành phần của dữ liệu GIS liên kết với thành phần khác trong hệ CSDL GIS là dữ liệu thuộc tính. </a:t>
            </a:r>
          </a:p>
          <a:p>
            <a:pPr lvl="1"/>
            <a:r>
              <a:rPr lang="en-US" sz="1800" smtClean="0"/>
              <a:t>Hướng hoạt động của GIS là nghiên cứu phát triển HTTT địa lý GIS và phát triển các ứng dụng sử dụng HTTT địa lý trong lĩnh vực quản lý tài nguyên, môi trường, sử dụng đất, cơ sở hạ tầng kỹ thuật, kinh tế - xã hội.</a:t>
            </a:r>
          </a:p>
          <a:p>
            <a:r>
              <a:rPr lang="en-US" sz="2400" b="1" smtClean="0"/>
              <a:t>Phân tích không gian (4TC)</a:t>
            </a:r>
          </a:p>
          <a:p>
            <a:pPr lvl="1"/>
            <a:r>
              <a:rPr lang="en-US" sz="1800" smtClean="0"/>
              <a:t>Môn học cung cấp những thuật toán xử lý phân tích dữ liệu của các đối tượng, các hiện tượng, các sự kiện theo không gian và thời gian. Những thuật toán phân tích không gian có thể áp dụng trên một lớp dữ liệu hoặc trên nhiều lớp dữ liệu tích hợp, bao gồm những thuật toán phân tích các đối tượng điểm, phân tích theo bề mặt, hoặc phân tích mạng trong cấu trúc dữ liệu vector.</a:t>
            </a:r>
          </a:p>
          <a:p>
            <a:pPr lvl="1"/>
            <a:r>
              <a:rPr lang="en-US" sz="1800" smtClean="0"/>
              <a:t>Môn học cũng cung cấp các thuật toán xử lý dữ liệu có cấu trúc raster gọi là phân tích lưới và giới thiệu các phương pháp nội suy khác nhau.</a:t>
            </a:r>
          </a:p>
        </p:txBody>
      </p:sp>
      <p:sp>
        <p:nvSpPr>
          <p:cNvPr id="4" name="Slide Number Placeholder 3"/>
          <p:cNvSpPr>
            <a:spLocks noGrp="1"/>
          </p:cNvSpPr>
          <p:nvPr>
            <p:ph type="sldNum" sz="quarter" idx="11"/>
          </p:nvPr>
        </p:nvSpPr>
        <p:spPr/>
        <p:txBody>
          <a:bodyPr/>
          <a:lstStyle/>
          <a:p>
            <a:fld id="{D89F02E3-5B38-430E-958A-8A85B9787BC1}" type="slidenum">
              <a:rPr lang="en-US" smtClean="0"/>
              <a:pPr/>
              <a:t>43</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43</a:t>
            </a:fld>
            <a:endParaRPr lang="en-US"/>
          </a:p>
        </p:txBody>
      </p:sp>
    </p:spTree>
    <p:extLst>
      <p:ext uri="{BB962C8B-B14F-4D97-AF65-F5344CB8AC3E}">
        <p14:creationId xmlns:p14="http://schemas.microsoft.com/office/powerpoint/2010/main" val="40908868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p:txBody>
          <a:bodyPr/>
          <a:lstStyle/>
          <a:p>
            <a:r>
              <a:rPr lang="en-US" sz="2400" b="1" smtClean="0"/>
              <a:t>Hệ cơ sở dữ liệu không gian (4TC)</a:t>
            </a:r>
          </a:p>
          <a:p>
            <a:pPr lvl="1"/>
            <a:r>
              <a:rPr lang="en-US" sz="1800" smtClean="0"/>
              <a:t>Cung cấp các mô hình quản trị CSDL không gian truyền thống như data files trong các hệ thống GIS, mô hình CSDL geodatabase, nghiên cứu kiến trúc CSDL 3 tầng trong các HTTT địa lý nhiều người dùng, hệ thống chuyên nghiệp, kiến trúc mạng GIS.</a:t>
            </a:r>
          </a:p>
          <a:p>
            <a:r>
              <a:rPr lang="en-US" sz="2400" b="1" smtClean="0"/>
              <a:t>Mạng xã hội (3TC)</a:t>
            </a:r>
          </a:p>
          <a:p>
            <a:pPr lvl="1"/>
            <a:r>
              <a:rPr lang="en-US" sz="1800" smtClean="0"/>
              <a:t>Giới thiệu phân tich mạng xã hội trên cả hai mạng lưới tĩnh và động. </a:t>
            </a:r>
          </a:p>
          <a:p>
            <a:pPr lvl="1"/>
            <a:r>
              <a:rPr lang="en-US" sz="1800" smtClean="0"/>
              <a:t>Phân tích một mạng tĩnh bằng cách sử dụng số liệu và ý nghĩa của các kết quả thu được dựa trên sự phân tích này. </a:t>
            </a:r>
          </a:p>
          <a:p>
            <a:pPr lvl="1"/>
            <a:r>
              <a:rPr lang="en-US" sz="1800" smtClean="0"/>
              <a:t>Phân tích mạng lưới ngẫu nhiên và các số liệu thống kê sẽ được nêu rõ. Việc hình thành mạng lưới chiến lược cũng sẽ được giới thiệu. </a:t>
            </a:r>
          </a:p>
          <a:p>
            <a:pPr lvl="1"/>
            <a:r>
              <a:rPr lang="en-US" sz="1800" smtClean="0"/>
              <a:t>Hình thành lý thuyết trò chơi (mạng) để giải quyết các vấn đề như cân bằng, ổn định, thương lượng, chuyển giao, phối hợp lựa chọn và thích ứng với những thay đổi mạng.</a:t>
            </a:r>
          </a:p>
          <a:p>
            <a:pPr lvl="1"/>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44</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44</a:t>
            </a:fld>
            <a:endParaRPr lang="en-US"/>
          </a:p>
        </p:txBody>
      </p:sp>
    </p:spTree>
    <p:extLst>
      <p:ext uri="{BB962C8B-B14F-4D97-AF65-F5344CB8AC3E}">
        <p14:creationId xmlns:p14="http://schemas.microsoft.com/office/powerpoint/2010/main" val="136986644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nội dung một số môn học</a:t>
            </a:r>
          </a:p>
        </p:txBody>
      </p:sp>
      <p:sp>
        <p:nvSpPr>
          <p:cNvPr id="3" name="Text Placeholder 2"/>
          <p:cNvSpPr>
            <a:spLocks noGrp="1"/>
          </p:cNvSpPr>
          <p:nvPr>
            <p:ph type="body" idx="1"/>
          </p:nvPr>
        </p:nvSpPr>
        <p:spPr/>
        <p:txBody>
          <a:bodyPr/>
          <a:lstStyle/>
          <a:p>
            <a:r>
              <a:rPr lang="en-US" sz="2400" b="1" smtClean="0"/>
              <a:t>Điện toán đám mây (3TC)</a:t>
            </a:r>
          </a:p>
          <a:p>
            <a:pPr lvl="1"/>
            <a:r>
              <a:rPr lang="en-US" sz="1800" smtClean="0"/>
              <a:t>Môn học trình bày các khái niệm cơ bản của điện toán đám mây như: khái niệm, mô hình triển khai, mô hình dịch vụ, dặc trưng của các dịch vụ điện toán đám mây, ảo hóa và các thách thức đối với điện toán đám mây. Nguyên lý hoạt động của máy ảo, nguyên lý xử lý phân tán, minh họa trên một trong số công nghệ nền tảng đám mây. Phân tích và lựa chọn mô hình dịch vụ điện toán đám mây phù hợp với nhu cầu của tố chức, doanh nghiệp. Kỹ năng cài đặt một số thuận toán xử lý phân tán đơn giản trên một trong số các công nghệ nền tảng đám mây.</a:t>
            </a:r>
          </a:p>
          <a:p>
            <a:r>
              <a:rPr lang="en-US" sz="2400" b="1" smtClean="0"/>
              <a:t>Dữ liệu lớn (4TC)</a:t>
            </a:r>
          </a:p>
          <a:p>
            <a:pPr lvl="1"/>
            <a:r>
              <a:rPr lang="en-US" sz="1800" smtClean="0"/>
              <a:t>Môn học giới thiệu tổng quan thế nào là dữ liệu lớn và những thách thức của dữ liệu lớn (khả năng phân tích, xử lý)</a:t>
            </a:r>
          </a:p>
          <a:p>
            <a:pPr lvl="1"/>
            <a:r>
              <a:rPr lang="en-US" sz="1800" smtClean="0"/>
              <a:t>Giới thiệu những kỹ thuật R statistics, Hadoop và Map reduce để trực quan hóa và phân tích dữ liệu lớn và tạo ra các mô hình thống kê.</a:t>
            </a:r>
            <a:endParaRPr lang="en-US" sz="1800"/>
          </a:p>
        </p:txBody>
      </p:sp>
      <p:sp>
        <p:nvSpPr>
          <p:cNvPr id="4" name="Slide Number Placeholder 3"/>
          <p:cNvSpPr>
            <a:spLocks noGrp="1"/>
          </p:cNvSpPr>
          <p:nvPr>
            <p:ph type="sldNum" sz="quarter" idx="11"/>
          </p:nvPr>
        </p:nvSpPr>
        <p:spPr/>
        <p:txBody>
          <a:bodyPr/>
          <a:lstStyle/>
          <a:p>
            <a:fld id="{D89F02E3-5B38-430E-958A-8A85B9787BC1}" type="slidenum">
              <a:rPr lang="en-US" smtClean="0"/>
              <a:pPr/>
              <a:t>45</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45</a:t>
            </a:fld>
            <a:endParaRPr lang="en-US"/>
          </a:p>
        </p:txBody>
      </p:sp>
    </p:spTree>
    <p:extLst>
      <p:ext uri="{BB962C8B-B14F-4D97-AF65-F5344CB8AC3E}">
        <p14:creationId xmlns:p14="http://schemas.microsoft.com/office/powerpoint/2010/main" val="349118229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mj-lt"/>
              </a:rPr>
              <a:t>1. Đặt </a:t>
            </a:r>
            <a:r>
              <a:rPr lang="en-US" b="1">
                <a:latin typeface="+mj-lt"/>
              </a:rPr>
              <a:t>vấn đề</a:t>
            </a:r>
            <a:endParaRPr lang="en-US" b="1">
              <a:latin typeface="+mj-lt"/>
            </a:endParaRPr>
          </a:p>
        </p:txBody>
      </p:sp>
      <p:sp>
        <p:nvSpPr>
          <p:cNvPr id="4" name="Slide Number Placeholder 3"/>
          <p:cNvSpPr>
            <a:spLocks noGrp="1"/>
          </p:cNvSpPr>
          <p:nvPr>
            <p:ph type="sldNum" sz="quarter" idx="11"/>
          </p:nvPr>
        </p:nvSpPr>
        <p:spPr/>
        <p:txBody>
          <a:bodyPr/>
          <a:lstStyle/>
          <a:p>
            <a:fld id="{D89F02E3-5B38-430E-958A-8A85B9787BC1}" type="slidenum">
              <a:rPr lang="en-US" smtClean="0"/>
              <a:pPr/>
              <a:t>5</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5</a:t>
            </a:fld>
            <a:endParaRPr lang="en-US"/>
          </a:p>
        </p:txBody>
      </p:sp>
      <p:pic>
        <p:nvPicPr>
          <p:cNvPr id="6" name="Picture 5"/>
          <p:cNvPicPr>
            <a:picLocks noChangeAspect="1"/>
          </p:cNvPicPr>
          <p:nvPr/>
        </p:nvPicPr>
        <p:blipFill rotWithShape="1">
          <a:blip r:embed="rId2"/>
          <a:srcRect l="53333" t="65556" r="11667" b="10000"/>
          <a:stretch/>
        </p:blipFill>
        <p:spPr>
          <a:xfrm>
            <a:off x="5524500" y="5105400"/>
            <a:ext cx="2473036" cy="1295400"/>
          </a:xfrm>
          <a:prstGeom prst="rect">
            <a:avLst/>
          </a:prstGeom>
        </p:spPr>
      </p:pic>
      <p:sp>
        <p:nvSpPr>
          <p:cNvPr id="3" name="Text Placeholder 2"/>
          <p:cNvSpPr>
            <a:spLocks noGrp="1"/>
          </p:cNvSpPr>
          <p:nvPr>
            <p:ph type="body" idx="1"/>
          </p:nvPr>
        </p:nvSpPr>
        <p:spPr>
          <a:xfrm rot="20800832">
            <a:off x="952500" y="3719512"/>
            <a:ext cx="7239000" cy="1143000"/>
          </a:xfrm>
        </p:spPr>
        <p:txBody>
          <a:bodyPr/>
          <a:lstStyle/>
          <a:p>
            <a:pPr marL="0" indent="0">
              <a:buNone/>
            </a:pPr>
            <a:r>
              <a:rPr lang="en-US">
                <a:solidFill>
                  <a:srgbClr val="FF0000"/>
                </a:solidFill>
              </a:rPr>
              <a:t>Việc sắp xếp và lựa chọn thông tin thích hợp là chìa khóa mở cửa thành </a:t>
            </a:r>
            <a:r>
              <a:rPr lang="en-US" smtClean="0">
                <a:solidFill>
                  <a:srgbClr val="FF0000"/>
                </a:solidFill>
              </a:rPr>
              <a:t>công.</a:t>
            </a:r>
            <a:endParaRPr lang="en-US">
              <a:solidFill>
                <a:srgbClr val="FF0000"/>
              </a:solidFill>
            </a:endParaRPr>
          </a:p>
          <a:p>
            <a:endParaRPr lang="en-US">
              <a:solidFill>
                <a:srgbClr val="FF0000"/>
              </a:solidFill>
            </a:endParaRPr>
          </a:p>
        </p:txBody>
      </p:sp>
      <p:pic>
        <p:nvPicPr>
          <p:cNvPr id="9" name="Picture 8"/>
          <p:cNvPicPr>
            <a:picLocks noChangeAspect="1"/>
          </p:cNvPicPr>
          <p:nvPr/>
        </p:nvPicPr>
        <p:blipFill>
          <a:blip r:embed="rId3"/>
          <a:stretch>
            <a:fillRect/>
          </a:stretch>
        </p:blipFill>
        <p:spPr>
          <a:xfrm>
            <a:off x="0" y="1080966"/>
            <a:ext cx="2771776" cy="2381251"/>
          </a:xfrm>
          <a:prstGeom prst="rect">
            <a:avLst/>
          </a:prstGeom>
        </p:spPr>
      </p:pic>
      <p:pic>
        <p:nvPicPr>
          <p:cNvPr id="8" name="Picture 7"/>
          <p:cNvPicPr>
            <a:picLocks noChangeAspect="1"/>
          </p:cNvPicPr>
          <p:nvPr/>
        </p:nvPicPr>
        <p:blipFill>
          <a:blip r:embed="rId4"/>
          <a:stretch>
            <a:fillRect/>
          </a:stretch>
        </p:blipFill>
        <p:spPr>
          <a:xfrm>
            <a:off x="1" y="1080967"/>
            <a:ext cx="2771775" cy="2381250"/>
          </a:xfrm>
          <a:prstGeom prst="rect">
            <a:avLst/>
          </a:prstGeom>
        </p:spPr>
      </p:pic>
    </p:spTree>
    <p:extLst>
      <p:ext uri="{BB962C8B-B14F-4D97-AF65-F5344CB8AC3E}">
        <p14:creationId xmlns:p14="http://schemas.microsoft.com/office/powerpoint/2010/main" val="2005712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52" presetClass="entr" presetSubtype="0" fill="hold" grpId="0" nodeType="withEffect">
                                  <p:stCondLst>
                                    <p:cond delay="0"/>
                                  </p:stCondLst>
                                  <p:iterate type="lt">
                                    <p:tmPct val="0"/>
                                  </p:iterate>
                                  <p:childTnLst>
                                    <p:set>
                                      <p:cBhvr>
                                        <p:cTn id="9" dur="1" fill="hold">
                                          <p:stCondLst>
                                            <p:cond delay="0"/>
                                          </p:stCondLst>
                                        </p:cTn>
                                        <p:tgtEl>
                                          <p:spTgt spid="3">
                                            <p:txEl>
                                              <p:pRg st="0" end="0"/>
                                            </p:txEl>
                                          </p:spTgt>
                                        </p:tgtEl>
                                        <p:attrNameLst>
                                          <p:attrName>style.visibility</p:attrName>
                                        </p:attrNameLst>
                                      </p:cBhvr>
                                      <p:to>
                                        <p:strVal val="visible"/>
                                      </p:to>
                                    </p:set>
                                    <p:animScale>
                                      <p:cBhvr>
                                        <p:cTn id="10"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1" dur="1000" decel="50000" fill="hold">
                                          <p:stCondLst>
                                            <p:cond delay="0"/>
                                          </p:stCondLst>
                                        </p:cTn>
                                        <p:tgtEl>
                                          <p:spTgt spid="3">
                                            <p:txEl>
                                              <p:pRg st="0" end="0"/>
                                            </p:txEl>
                                          </p:spTgt>
                                        </p:tgtEl>
                                        <p:attrNameLst>
                                          <p:attrName>ppt_x</p:attrName>
                                          <p:attrName>ppt_y</p:attrName>
                                        </p:attrNameLst>
                                      </p:cBhvr>
                                    </p:animMotion>
                                    <p:animEffect transition="in" filter="fade">
                                      <p:cBhvr>
                                        <p:cTn id="12" dur="1000"/>
                                        <p:tgtEl>
                                          <p:spTgt spid="3">
                                            <p:txEl>
                                              <p:pRg st="0" end="0"/>
                                            </p:txEl>
                                          </p:spTgt>
                                        </p:tgtEl>
                                      </p:cBhvr>
                                    </p:animEffect>
                                  </p:childTnLst>
                                </p:cTn>
                              </p:par>
                            </p:childTnLst>
                          </p:cTn>
                        </p:par>
                        <p:par>
                          <p:cTn id="13" fill="hold">
                            <p:stCondLst>
                              <p:cond delay="2000"/>
                            </p:stCondLst>
                            <p:childTnLst>
                              <p:par>
                                <p:cTn id="14" presetID="21" presetClass="entr" presetSubtype="1" fill="hold" nodeType="afterEffect">
                                  <p:stCondLst>
                                    <p:cond delay="150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34" presetClass="emph" presetSubtype="0" fill="hold" grpId="1" nodeType="withEffect">
                                  <p:stCondLst>
                                    <p:cond delay="1500"/>
                                  </p:stCondLst>
                                  <p:iterate type="lt">
                                    <p:tmPct val="10000"/>
                                  </p:iterate>
                                  <p:childTnLst>
                                    <p:animMotion origin="layout" path="M 0.0 0.0 L 0.0 -0.07213" pathEditMode="relative" ptsTypes="">
                                      <p:cBhvr>
                                        <p:cTn id="18" dur="250" accel="50000" decel="50000" autoRev="1" fill="hold">
                                          <p:stCondLst>
                                            <p:cond delay="0"/>
                                          </p:stCondLst>
                                        </p:cTn>
                                        <p:tgtEl>
                                          <p:spTgt spid="3">
                                            <p:txEl>
                                              <p:pRg st="0" end="0"/>
                                            </p:txEl>
                                          </p:spTgt>
                                        </p:tgtEl>
                                        <p:attrNameLst>
                                          <p:attrName>ppt_x</p:attrName>
                                          <p:attrName>ppt_y</p:attrName>
                                        </p:attrNameLst>
                                      </p:cBhvr>
                                    </p:animMotion>
                                    <p:animRot by="1500000">
                                      <p:cBhvr>
                                        <p:cTn id="19" dur="125" fill="hold">
                                          <p:stCondLst>
                                            <p:cond delay="0"/>
                                          </p:stCondLst>
                                        </p:cTn>
                                        <p:tgtEl>
                                          <p:spTgt spid="3">
                                            <p:txEl>
                                              <p:pRg st="0" end="0"/>
                                            </p:txEl>
                                          </p:spTgt>
                                        </p:tgtEl>
                                        <p:attrNameLst>
                                          <p:attrName>r</p:attrName>
                                        </p:attrNameLst>
                                      </p:cBhvr>
                                    </p:animRot>
                                    <p:animRot by="-1500000">
                                      <p:cBhvr>
                                        <p:cTn id="20" dur="125" fill="hold">
                                          <p:stCondLst>
                                            <p:cond delay="125"/>
                                          </p:stCondLst>
                                        </p:cTn>
                                        <p:tgtEl>
                                          <p:spTgt spid="3">
                                            <p:txEl>
                                              <p:pRg st="0" end="0"/>
                                            </p:txEl>
                                          </p:spTgt>
                                        </p:tgtEl>
                                        <p:attrNameLst>
                                          <p:attrName>r</p:attrName>
                                        </p:attrNameLst>
                                      </p:cBhvr>
                                    </p:animRot>
                                    <p:animRot by="-1500000">
                                      <p:cBhvr>
                                        <p:cTn id="21" dur="125" fill="hold">
                                          <p:stCondLst>
                                            <p:cond delay="250"/>
                                          </p:stCondLst>
                                        </p:cTn>
                                        <p:tgtEl>
                                          <p:spTgt spid="3">
                                            <p:txEl>
                                              <p:pRg st="0" end="0"/>
                                            </p:txEl>
                                          </p:spTgt>
                                        </p:tgtEl>
                                        <p:attrNameLst>
                                          <p:attrName>r</p:attrName>
                                        </p:attrNameLst>
                                      </p:cBhvr>
                                    </p:animRot>
                                    <p:animRot by="1500000">
                                      <p:cBhvr>
                                        <p:cTn id="22" dur="125" fill="hold">
                                          <p:stCondLst>
                                            <p:cond delay="375"/>
                                          </p:stCondLst>
                                        </p:cTn>
                                        <p:tgtEl>
                                          <p:spTgt spid="3">
                                            <p:txEl>
                                              <p:pRg st="0" end="0"/>
                                            </p:txEl>
                                          </p:spTgt>
                                        </p:tgtEl>
                                        <p:attrNameLst>
                                          <p:attrName>r</p:attrName>
                                        </p:attrNameLst>
                                      </p:cBhvr>
                                    </p:animRot>
                                  </p:childTnLst>
                                </p:cTn>
                              </p:par>
                              <p:par>
                                <p:cTn id="23" presetID="45" presetClass="entr" presetSubtype="0" repeatCount="indefinite" fill="remove" nodeType="withEffect">
                                  <p:stCondLst>
                                    <p:cond delay="1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1. Giới thiệu ngành </a:t>
            </a:r>
            <a:r>
              <a:rPr lang="en-US" sz="2800"/>
              <a:t>Hệ thống thông </a:t>
            </a:r>
            <a:r>
              <a:rPr lang="en-US" sz="2800"/>
              <a:t>tin </a:t>
            </a:r>
            <a:endParaRPr lang="en-US" sz="2800"/>
          </a:p>
        </p:txBody>
      </p:sp>
      <p:sp>
        <p:nvSpPr>
          <p:cNvPr id="3" name="Text Placeholder 2"/>
          <p:cNvSpPr>
            <a:spLocks noGrp="1"/>
          </p:cNvSpPr>
          <p:nvPr>
            <p:ph type="body" idx="1"/>
          </p:nvPr>
        </p:nvSpPr>
        <p:spPr/>
        <p:txBody>
          <a:bodyPr/>
          <a:lstStyle/>
          <a:p>
            <a:r>
              <a:rPr lang="vi-VN" b="1"/>
              <a:t>Hệ thống thông tin </a:t>
            </a:r>
            <a:r>
              <a:rPr lang="vi-VN"/>
              <a:t>là sự kết hợp của phần cứng, phần mềm và mạng truyền thông được xây dựng và sử dụng để thu thập, </a:t>
            </a:r>
            <a:r>
              <a:rPr lang="en-US"/>
              <a:t>xử lý</a:t>
            </a:r>
            <a:r>
              <a:rPr lang="vi-VN"/>
              <a:t>,</a:t>
            </a:r>
            <a:r>
              <a:rPr lang="en-US"/>
              <a:t> lưu trữ</a:t>
            </a:r>
            <a:r>
              <a:rPr lang="vi-VN"/>
              <a:t> và phân phối các dữ liệu, thông tin và tri thức hữu ích một cách đặc trưng trong bối cảnh của tổ chức. </a:t>
            </a:r>
            <a:endParaRPr lang="en-US"/>
          </a:p>
          <a:p>
            <a:r>
              <a:rPr lang="vi-VN"/>
              <a:t>Các tổ chức sử dụng các hệ thống thông tin với nhiều mục đích khác nhau: đạt được lợi thế cạnh tranh, nắm bắt được nhiều khác</a:t>
            </a:r>
            <a:r>
              <a:rPr lang="en-US"/>
              <a:t>h</a:t>
            </a:r>
            <a:r>
              <a:rPr lang="vi-VN"/>
              <a:t> hàng hơn hoặc cải tiến dịch vụ</a:t>
            </a:r>
            <a:r>
              <a:rPr lang="en-US"/>
              <a:t>.</a:t>
            </a:r>
          </a:p>
        </p:txBody>
      </p:sp>
      <p:sp>
        <p:nvSpPr>
          <p:cNvPr id="4" name="Slide Number Placeholder 3"/>
          <p:cNvSpPr>
            <a:spLocks noGrp="1"/>
          </p:cNvSpPr>
          <p:nvPr>
            <p:ph type="sldNum" sz="quarter" idx="11"/>
          </p:nvPr>
        </p:nvSpPr>
        <p:spPr/>
        <p:txBody>
          <a:bodyPr/>
          <a:lstStyle/>
          <a:p>
            <a:fld id="{D89F02E3-5B38-430E-958A-8A85B9787BC1}" type="slidenum">
              <a:rPr lang="en-US" smtClean="0"/>
              <a:pPr/>
              <a:t>6</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6</a:t>
            </a:fld>
            <a:endParaRPr lang="en-US"/>
          </a:p>
        </p:txBody>
      </p:sp>
    </p:spTree>
    <p:extLst>
      <p:ext uri="{BB962C8B-B14F-4D97-AF65-F5344CB8AC3E}">
        <p14:creationId xmlns:p14="http://schemas.microsoft.com/office/powerpoint/2010/main" val="384229848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2228001880"/>
              </p:ext>
            </p:extLst>
          </p:nvPr>
        </p:nvGraphicFramePr>
        <p:xfrm>
          <a:off x="840412" y="1447800"/>
          <a:ext cx="7084388"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sz="2800"/>
              <a:t>1. Giới thiệu ngành Hệ thống thông </a:t>
            </a:r>
            <a:r>
              <a:rPr lang="en-US" sz="2800"/>
              <a:t>tin </a:t>
            </a:r>
            <a:r>
              <a:rPr lang="en-US" sz="2800" smtClean="0"/>
              <a:t>(tt)</a:t>
            </a:r>
            <a:endParaRPr lang="en-US" sz="2800" b="1"/>
          </a:p>
        </p:txBody>
      </p:sp>
      <p:sp>
        <p:nvSpPr>
          <p:cNvPr id="4" name="Slide Number Placeholder 3"/>
          <p:cNvSpPr>
            <a:spLocks noGrp="1"/>
          </p:cNvSpPr>
          <p:nvPr>
            <p:ph type="sldNum" sz="quarter" idx="11"/>
          </p:nvPr>
        </p:nvSpPr>
        <p:spPr/>
        <p:txBody>
          <a:bodyPr/>
          <a:lstStyle/>
          <a:p>
            <a:fld id="{D89F02E3-5B38-430E-958A-8A85B9787BC1}" type="slidenum">
              <a:rPr lang="en-US" smtClean="0"/>
              <a:pPr/>
              <a:t>7</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7</a:t>
            </a:fld>
            <a:endParaRPr lang="en-US"/>
          </a:p>
        </p:txBody>
      </p:sp>
      <p:grpSp>
        <p:nvGrpSpPr>
          <p:cNvPr id="7" name="Group 6"/>
          <p:cNvGrpSpPr/>
          <p:nvPr/>
        </p:nvGrpSpPr>
        <p:grpSpPr>
          <a:xfrm>
            <a:off x="3474914" y="3147157"/>
            <a:ext cx="1782886" cy="1782886"/>
            <a:chOff x="5608513" y="796124"/>
            <a:chExt cx="1782886" cy="1782886"/>
          </a:xfrm>
          <a:solidFill>
            <a:srgbClr val="427FA8"/>
          </a:solidFill>
        </p:grpSpPr>
        <p:sp>
          <p:nvSpPr>
            <p:cNvPr id="8" name="Oval 7"/>
            <p:cNvSpPr/>
            <p:nvPr/>
          </p:nvSpPr>
          <p:spPr>
            <a:xfrm>
              <a:off x="5608513" y="796124"/>
              <a:ext cx="1782886" cy="1782886"/>
            </a:xfrm>
            <a:prstGeom prst="ellipse">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Oval 4"/>
            <p:cNvSpPr/>
            <p:nvPr/>
          </p:nvSpPr>
          <p:spPr>
            <a:xfrm>
              <a:off x="5869611" y="1057222"/>
              <a:ext cx="1260690" cy="126069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1" kern="1200" smtClean="0"/>
                <a:t>Information System</a:t>
              </a:r>
              <a:endParaRPr lang="en-US" sz="1800" b="1" kern="1200"/>
            </a:p>
          </p:txBody>
        </p:sp>
      </p:grpSp>
    </p:spTree>
    <p:extLst>
      <p:ext uri="{BB962C8B-B14F-4D97-AF65-F5344CB8AC3E}">
        <p14:creationId xmlns:p14="http://schemas.microsoft.com/office/powerpoint/2010/main" val="2399787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afterEffect">
                                  <p:stCondLst>
                                    <p:cond delay="0"/>
                                  </p:stCondLst>
                                  <p:childTnLst>
                                    <p:animRot by="21600000">
                                      <p:cBhvr>
                                        <p:cTn id="6" dur="8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1. Giới thiệu ngành Hệ thống thông tin (tt)</a:t>
            </a:r>
            <a:endParaRPr lang="en-US"/>
          </a:p>
        </p:txBody>
      </p:sp>
      <p:sp>
        <p:nvSpPr>
          <p:cNvPr id="3" name="Text Placeholder 2"/>
          <p:cNvSpPr>
            <a:spLocks noGrp="1"/>
          </p:cNvSpPr>
          <p:nvPr>
            <p:ph type="body" idx="1"/>
          </p:nvPr>
        </p:nvSpPr>
        <p:spPr/>
        <p:txBody>
          <a:bodyPr/>
          <a:lstStyle/>
          <a:p>
            <a:pPr>
              <a:buFont typeface="Wingdings" panose="05000000000000000000" pitchFamily="2" charset="2"/>
              <a:buChar char="Ø"/>
            </a:pPr>
            <a:r>
              <a:rPr lang="vi-VN" sz="2400"/>
              <a:t>Phần cứng: bao gồm tất cả các thiết bị máy tính để thực hiện đầu vào, xử lý, đầu ra </a:t>
            </a:r>
          </a:p>
          <a:p>
            <a:pPr>
              <a:buFont typeface="Wingdings" panose="05000000000000000000" pitchFamily="2" charset="2"/>
              <a:buChar char="Ø"/>
            </a:pPr>
            <a:r>
              <a:rPr lang="vi-VN" sz="2400"/>
              <a:t>Phần mềm: Bao gồm </a:t>
            </a:r>
            <a:r>
              <a:rPr lang="vi-VN" sz="2400"/>
              <a:t>các </a:t>
            </a:r>
            <a:r>
              <a:rPr lang="vi-VN" sz="2400" smtClean="0"/>
              <a:t>ch</a:t>
            </a:r>
            <a:r>
              <a:rPr lang="en-US" sz="2400"/>
              <a:t>ư</a:t>
            </a:r>
            <a:r>
              <a:rPr lang="vi-VN" sz="2400" smtClean="0"/>
              <a:t>ơng </a:t>
            </a:r>
            <a:r>
              <a:rPr lang="vi-VN" sz="2400"/>
              <a:t>trình máy tính để quyết định các hoạt động của máy tính </a:t>
            </a:r>
          </a:p>
          <a:p>
            <a:pPr>
              <a:buFont typeface="Wingdings" panose="05000000000000000000" pitchFamily="2" charset="2"/>
              <a:buChar char="Ø"/>
            </a:pPr>
            <a:r>
              <a:rPr lang="vi-VN" sz="2400"/>
              <a:t>Cơ sở dữ liệu: Tổ chức các sự kiện và thông tin, </a:t>
            </a:r>
            <a:r>
              <a:rPr lang="vi-VN" sz="2400"/>
              <a:t>thông </a:t>
            </a:r>
            <a:r>
              <a:rPr lang="vi-VN" sz="2400" smtClean="0"/>
              <a:t>th</a:t>
            </a:r>
            <a:r>
              <a:rPr lang="en-US" sz="2400"/>
              <a:t>ư</a:t>
            </a:r>
            <a:r>
              <a:rPr lang="vi-VN" sz="2400" smtClean="0"/>
              <a:t>ờng </a:t>
            </a:r>
            <a:r>
              <a:rPr lang="vi-VN" sz="2400"/>
              <a:t>nó bao gồm hai hay nhiều tập </a:t>
            </a:r>
            <a:r>
              <a:rPr lang="vi-VN" sz="2400"/>
              <a:t>tin </a:t>
            </a:r>
            <a:r>
              <a:rPr lang="vi-VN" sz="2400" smtClean="0"/>
              <a:t>dữ </a:t>
            </a:r>
            <a:r>
              <a:rPr lang="vi-VN" sz="2400"/>
              <a:t>liệu liên quan </a:t>
            </a:r>
          </a:p>
          <a:p>
            <a:pPr>
              <a:buFont typeface="Wingdings" panose="05000000000000000000" pitchFamily="2" charset="2"/>
              <a:buChar char="Ø"/>
            </a:pPr>
            <a:r>
              <a:rPr lang="vi-VN" sz="2400" smtClean="0"/>
              <a:t>Mạng</a:t>
            </a:r>
            <a:r>
              <a:rPr lang="vi-VN" sz="2400"/>
              <a:t>: Kết nối máy tính và các thiết bị cho phép giao tiếp </a:t>
            </a:r>
            <a:r>
              <a:rPr lang="vi-VN" sz="2400"/>
              <a:t>điện </a:t>
            </a:r>
            <a:r>
              <a:rPr lang="vi-VN" sz="2400" smtClean="0"/>
              <a:t>tử</a:t>
            </a:r>
            <a:endParaRPr lang="en-US" sz="2400" smtClean="0"/>
          </a:p>
          <a:p>
            <a:pPr>
              <a:buFont typeface="Wingdings" panose="05000000000000000000" pitchFamily="2" charset="2"/>
              <a:buChar char="Ø"/>
            </a:pPr>
            <a:r>
              <a:rPr lang="vi-VN" sz="2400"/>
              <a:t>Con </a:t>
            </a:r>
            <a:r>
              <a:rPr lang="vi-VN" sz="2400" smtClean="0"/>
              <a:t>ng</a:t>
            </a:r>
            <a:r>
              <a:rPr lang="en-US" sz="2400"/>
              <a:t>ư</a:t>
            </a:r>
            <a:r>
              <a:rPr lang="vi-VN" sz="2400" smtClean="0"/>
              <a:t>ời</a:t>
            </a:r>
            <a:r>
              <a:rPr lang="vi-VN" sz="2400"/>
              <a:t>: Là yếu tố quan trọng nhất trong hầu hết các hệ thống thông tin trên máy tính </a:t>
            </a:r>
          </a:p>
          <a:p>
            <a:pPr>
              <a:buFont typeface="Wingdings" panose="05000000000000000000" pitchFamily="2" charset="2"/>
              <a:buChar char="Ø"/>
            </a:pPr>
            <a:r>
              <a:rPr lang="vi-VN" sz="2400"/>
              <a:t>Thủ tục: Bao gồm các </a:t>
            </a:r>
            <a:r>
              <a:rPr lang="vi-VN" sz="2400"/>
              <a:t>chiến </a:t>
            </a:r>
            <a:r>
              <a:rPr lang="vi-VN" sz="2400" smtClean="0"/>
              <a:t>l</a:t>
            </a:r>
            <a:r>
              <a:rPr lang="en-US" sz="2400"/>
              <a:t>ư</a:t>
            </a:r>
            <a:r>
              <a:rPr lang="vi-VN" sz="2400" smtClean="0"/>
              <a:t>ợc</a:t>
            </a:r>
            <a:r>
              <a:rPr lang="vi-VN" sz="2400"/>
              <a:t>, chính sách</a:t>
            </a:r>
            <a:r>
              <a:rPr lang="vi-VN" sz="2400"/>
              <a:t>, </a:t>
            </a:r>
            <a:r>
              <a:rPr lang="vi-VN" sz="2400" smtClean="0"/>
              <a:t>ph</a:t>
            </a:r>
            <a:r>
              <a:rPr lang="en-US" sz="2400"/>
              <a:t>ư</a:t>
            </a:r>
            <a:r>
              <a:rPr lang="vi-VN" sz="2400" smtClean="0"/>
              <a:t>ơng </a:t>
            </a:r>
            <a:r>
              <a:rPr lang="vi-VN" sz="2400"/>
              <a:t>pháp và các qui tắc để đảm bảo sự tồn </a:t>
            </a:r>
            <a:r>
              <a:rPr lang="vi-VN" sz="2400"/>
              <a:t>tại </a:t>
            </a:r>
            <a:r>
              <a:rPr lang="vi-VN" sz="2400" smtClean="0"/>
              <a:t>của HTT</a:t>
            </a:r>
            <a:r>
              <a:rPr lang="en-US" sz="2400" smtClean="0"/>
              <a:t>T</a:t>
            </a:r>
            <a:endParaRPr lang="en-US" sz="2400"/>
          </a:p>
        </p:txBody>
      </p:sp>
      <p:sp>
        <p:nvSpPr>
          <p:cNvPr id="4" name="Slide Number Placeholder 3"/>
          <p:cNvSpPr>
            <a:spLocks noGrp="1"/>
          </p:cNvSpPr>
          <p:nvPr>
            <p:ph type="sldNum" sz="quarter" idx="11"/>
          </p:nvPr>
        </p:nvSpPr>
        <p:spPr/>
        <p:txBody>
          <a:bodyPr/>
          <a:lstStyle/>
          <a:p>
            <a:fld id="{D89F02E3-5B38-430E-958A-8A85B9787BC1}" type="slidenum">
              <a:rPr lang="en-US" smtClean="0"/>
              <a:pPr/>
              <a:t>8</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8</a:t>
            </a:fld>
            <a:endParaRPr lang="en-US"/>
          </a:p>
        </p:txBody>
      </p:sp>
    </p:spTree>
    <p:extLst>
      <p:ext uri="{BB962C8B-B14F-4D97-AF65-F5344CB8AC3E}">
        <p14:creationId xmlns:p14="http://schemas.microsoft.com/office/powerpoint/2010/main" val="356058644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1. Giới thiệu ngành Hệ thống thông tin (tt)</a:t>
            </a:r>
            <a:endParaRPr lang="en-US"/>
          </a:p>
        </p:txBody>
      </p:sp>
      <p:sp>
        <p:nvSpPr>
          <p:cNvPr id="3" name="Text Placeholder 2"/>
          <p:cNvSpPr>
            <a:spLocks noGrp="1"/>
          </p:cNvSpPr>
          <p:nvPr>
            <p:ph type="body" idx="1"/>
          </p:nvPr>
        </p:nvSpPr>
        <p:spPr/>
        <p:txBody>
          <a:bodyPr/>
          <a:lstStyle/>
          <a:p>
            <a:r>
              <a:rPr lang="en-US" smtClean="0"/>
              <a:t>Các loại hình HTTT:</a:t>
            </a:r>
          </a:p>
          <a:p>
            <a:pPr lvl="1"/>
            <a:r>
              <a:rPr lang="vi-VN"/>
              <a:t>Hệ xử lý dữ liệu: lưu trữ và cập nhật dữ liệu hàng ngày, ra các báo cáo </a:t>
            </a:r>
            <a:r>
              <a:rPr lang="vi-VN"/>
              <a:t>theo </a:t>
            </a:r>
            <a:r>
              <a:rPr lang="vi-VN" smtClean="0"/>
              <a:t>định </a:t>
            </a:r>
            <a:r>
              <a:rPr lang="vi-VN"/>
              <a:t>kỳ (Ví dụ: Các hệ thống tính lương). </a:t>
            </a:r>
          </a:p>
          <a:p>
            <a:pPr lvl="1"/>
            <a:r>
              <a:rPr lang="vi-VN" smtClean="0"/>
              <a:t>Hệ </a:t>
            </a:r>
            <a:r>
              <a:rPr lang="vi-VN"/>
              <a:t>thống thông tin quản lý (Management  Information  System - MIS</a:t>
            </a:r>
            <a:r>
              <a:rPr lang="vi-VN"/>
              <a:t>): </a:t>
            </a:r>
            <a:r>
              <a:rPr lang="en-US" smtClean="0"/>
              <a:t>gồm </a:t>
            </a:r>
            <a:r>
              <a:rPr lang="vi-VN" smtClean="0"/>
              <a:t>cơ </a:t>
            </a:r>
            <a:r>
              <a:rPr lang="vi-VN"/>
              <a:t>sở dữ liệu hợp nhất và các dòng thông tin giúp con người trong sản xuất, </a:t>
            </a:r>
            <a:r>
              <a:rPr lang="vi-VN"/>
              <a:t>quản </a:t>
            </a:r>
            <a:r>
              <a:rPr lang="vi-VN" smtClean="0"/>
              <a:t>lý </a:t>
            </a:r>
            <a:r>
              <a:rPr lang="vi-VN"/>
              <a:t>và ra quyết định. </a:t>
            </a:r>
          </a:p>
          <a:p>
            <a:pPr lvl="1"/>
            <a:r>
              <a:rPr lang="vi-VN" smtClean="0"/>
              <a:t>Hệ </a:t>
            </a:r>
            <a:r>
              <a:rPr lang="en-US" smtClean="0"/>
              <a:t>hỗ trợ ra </a:t>
            </a:r>
            <a:r>
              <a:rPr lang="vi-VN" smtClean="0"/>
              <a:t>quyết </a:t>
            </a:r>
            <a:r>
              <a:rPr lang="vi-VN"/>
              <a:t>định: Hỗ trợ cho việc ra quyết định (cho phép nhà </a:t>
            </a:r>
            <a:r>
              <a:rPr lang="vi-VN"/>
              <a:t>phân </a:t>
            </a:r>
            <a:r>
              <a:rPr lang="vi-VN" smtClean="0"/>
              <a:t>tích </a:t>
            </a:r>
            <a:r>
              <a:rPr lang="vi-VN"/>
              <a:t>ra quyết định chọn các phương án mà không phải thu thập và phân tích </a:t>
            </a:r>
            <a:r>
              <a:rPr lang="vi-VN"/>
              <a:t>dữ </a:t>
            </a:r>
            <a:r>
              <a:rPr lang="vi-VN" smtClean="0"/>
              <a:t>liệu</a:t>
            </a:r>
            <a:r>
              <a:rPr lang="vi-VN"/>
              <a:t>). </a:t>
            </a:r>
          </a:p>
          <a:p>
            <a:pPr lvl="1"/>
            <a:r>
              <a:rPr lang="vi-VN" smtClean="0"/>
              <a:t>Hệ </a:t>
            </a:r>
            <a:r>
              <a:rPr lang="vi-VN"/>
              <a:t>chuyên gia: Hỗ trợ nhà quản lý giải quyết các vấn đề và làm quyết </a:t>
            </a:r>
            <a:r>
              <a:rPr lang="vi-VN"/>
              <a:t>định </a:t>
            </a:r>
            <a:r>
              <a:rPr lang="vi-VN" smtClean="0"/>
              <a:t>một </a:t>
            </a:r>
            <a:r>
              <a:rPr lang="vi-VN"/>
              <a:t>cách thông minh.</a:t>
            </a:r>
            <a:endParaRPr lang="en-US"/>
          </a:p>
        </p:txBody>
      </p:sp>
      <p:sp>
        <p:nvSpPr>
          <p:cNvPr id="4" name="Slide Number Placeholder 3"/>
          <p:cNvSpPr>
            <a:spLocks noGrp="1"/>
          </p:cNvSpPr>
          <p:nvPr>
            <p:ph type="sldNum" sz="quarter" idx="11"/>
          </p:nvPr>
        </p:nvSpPr>
        <p:spPr/>
        <p:txBody>
          <a:bodyPr/>
          <a:lstStyle/>
          <a:p>
            <a:fld id="{D89F02E3-5B38-430E-958A-8A85B9787BC1}" type="slidenum">
              <a:rPr lang="en-US" smtClean="0"/>
              <a:pPr/>
              <a:t>9</a:t>
            </a:fld>
            <a:endParaRPr lang="en-US"/>
          </a:p>
        </p:txBody>
      </p:sp>
      <p:sp>
        <p:nvSpPr>
          <p:cNvPr id="5" name="Slide Number Placeholder 4"/>
          <p:cNvSpPr>
            <a:spLocks noGrp="1"/>
          </p:cNvSpPr>
          <p:nvPr>
            <p:ph type="sldNum" sz="quarter" idx="12"/>
          </p:nvPr>
        </p:nvSpPr>
        <p:spPr/>
        <p:txBody>
          <a:bodyPr/>
          <a:lstStyle/>
          <a:p>
            <a:fld id="{E219068D-51C0-4E13-8D45-B70F5D0BD925}" type="slidenum">
              <a:rPr lang="en-US" smtClean="0"/>
              <a:pPr/>
              <a:t>9</a:t>
            </a:fld>
            <a:endParaRPr lang="en-US"/>
          </a:p>
        </p:txBody>
      </p:sp>
    </p:spTree>
    <p:extLst>
      <p:ext uri="{BB962C8B-B14F-4D97-AF65-F5344CB8AC3E}">
        <p14:creationId xmlns:p14="http://schemas.microsoft.com/office/powerpoint/2010/main" val="351973731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GEN_PPT Template_WT">
  <a:themeElements>
    <a:clrScheme name="">
      <a:dk1>
        <a:srgbClr val="000000"/>
      </a:dk1>
      <a:lt1>
        <a:srgbClr val="B2B2B2"/>
      </a:lt1>
      <a:dk2>
        <a:srgbClr val="FF7B39"/>
      </a:dk2>
      <a:lt2>
        <a:srgbClr val="0C5C92"/>
      </a:lt2>
      <a:accent1>
        <a:srgbClr val="9C9F1F"/>
      </a:accent1>
      <a:accent2>
        <a:srgbClr val="442C92"/>
      </a:accent2>
      <a:accent3>
        <a:srgbClr val="D5D5D5"/>
      </a:accent3>
      <a:accent4>
        <a:srgbClr val="000000"/>
      </a:accent4>
      <a:accent5>
        <a:srgbClr val="CBCDAB"/>
      </a:accent5>
      <a:accent6>
        <a:srgbClr val="3D2784"/>
      </a:accent6>
      <a:hlink>
        <a:srgbClr val="CC9900"/>
      </a:hlink>
      <a:folHlink>
        <a:srgbClr val="6BBCF3"/>
      </a:folHlink>
    </a:clrScheme>
    <a:fontScheme na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raClrScheme>
      <a:clrScheme name="EGEN_PPT Template_WT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EGEN_PPT Template_WT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EGEN_PPT Template_WT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GEN_PPT Template_WT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EGEN_PPT Template_WT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EGEN_PPT Template_WT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
      <a:clrScheme name="EGEN_PPT Template_WT 7">
        <a:dk1>
          <a:srgbClr val="000000"/>
        </a:dk1>
        <a:lt1>
          <a:srgbClr val="FADC6C"/>
        </a:lt1>
        <a:dk2>
          <a:srgbClr val="42120A"/>
        </a:dk2>
        <a:lt2>
          <a:srgbClr val="922412"/>
        </a:lt2>
        <a:accent1>
          <a:srgbClr val="FF9900"/>
        </a:accent1>
        <a:accent2>
          <a:srgbClr val="620000"/>
        </a:accent2>
        <a:accent3>
          <a:srgbClr val="B0AAAA"/>
        </a:accent3>
        <a:accent4>
          <a:srgbClr val="D6BC5B"/>
        </a:accent4>
        <a:accent5>
          <a:srgbClr val="FFCAAA"/>
        </a:accent5>
        <a:accent6>
          <a:srgbClr val="580000"/>
        </a:accent6>
        <a:hlink>
          <a:srgbClr val="FD1111"/>
        </a:hlink>
        <a:folHlink>
          <a:srgbClr val="FEB37A"/>
        </a:folHlink>
      </a:clrScheme>
      <a:clrMap bg1="dk2" tx1="lt1" bg2="dk1" tx2="lt2" accent1="accent1" accent2="accent2" accent3="accent3" accent4="accent4" accent5="accent5" accent6="accent6" hlink="hlink" folHlink="folHlink"/>
    </a:extraClrScheme>
    <a:extraClrScheme>
      <a:clrScheme name="EGEN_PPT Template_WT 8">
        <a:dk1>
          <a:srgbClr val="000000"/>
        </a:dk1>
        <a:lt1>
          <a:srgbClr val="FFFFFF"/>
        </a:lt1>
        <a:dk2>
          <a:srgbClr val="21023E"/>
        </a:dk2>
        <a:lt2>
          <a:srgbClr val="FF0707"/>
        </a:lt2>
        <a:accent1>
          <a:srgbClr val="3A1D55"/>
        </a:accent1>
        <a:accent2>
          <a:srgbClr val="3B174B"/>
        </a:accent2>
        <a:accent3>
          <a:srgbClr val="ABAAAF"/>
        </a:accent3>
        <a:accent4>
          <a:srgbClr val="DADADA"/>
        </a:accent4>
        <a:accent5>
          <a:srgbClr val="AEABB4"/>
        </a:accent5>
        <a:accent6>
          <a:srgbClr val="351443"/>
        </a:accent6>
        <a:hlink>
          <a:srgbClr val="FD1111"/>
        </a:hlink>
        <a:folHlink>
          <a:srgbClr val="FEB37A"/>
        </a:folHlink>
      </a:clrScheme>
      <a:clrMap bg1="dk2" tx1="lt1" bg2="dk1" tx2="lt2" accent1="accent1" accent2="accent2" accent3="accent3" accent4="accent4" accent5="accent5" accent6="accent6" hlink="hlink" folHlink="folHlink"/>
    </a:extraClrScheme>
    <a:extraClrScheme>
      <a:clrScheme name="EGEN_PPT Template_WT 9">
        <a:dk1>
          <a:srgbClr val="000000"/>
        </a:dk1>
        <a:lt1>
          <a:srgbClr val="FFFFFF"/>
        </a:lt1>
        <a:dk2>
          <a:srgbClr val="21023E"/>
        </a:dk2>
        <a:lt2>
          <a:srgbClr val="FF0707"/>
        </a:lt2>
        <a:accent1>
          <a:srgbClr val="3A1D55"/>
        </a:accent1>
        <a:accent2>
          <a:srgbClr val="3B174B"/>
        </a:accent2>
        <a:accent3>
          <a:srgbClr val="ABAAAF"/>
        </a:accent3>
        <a:accent4>
          <a:srgbClr val="DADADA"/>
        </a:accent4>
        <a:accent5>
          <a:srgbClr val="AEABB4"/>
        </a:accent5>
        <a:accent6>
          <a:srgbClr val="351443"/>
        </a:accent6>
        <a:hlink>
          <a:srgbClr val="9142CC"/>
        </a:hlink>
        <a:folHlink>
          <a:srgbClr val="FEB37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GEN_PPT Template_WT">
  <a:themeElements>
    <a:clrScheme name="">
      <a:dk1>
        <a:srgbClr val="000000"/>
      </a:dk1>
      <a:lt1>
        <a:srgbClr val="B2B2B2"/>
      </a:lt1>
      <a:dk2>
        <a:srgbClr val="FF7B39"/>
      </a:dk2>
      <a:lt2>
        <a:srgbClr val="0C5C92"/>
      </a:lt2>
      <a:accent1>
        <a:srgbClr val="9C9F1F"/>
      </a:accent1>
      <a:accent2>
        <a:srgbClr val="442C92"/>
      </a:accent2>
      <a:accent3>
        <a:srgbClr val="D5D5D5"/>
      </a:accent3>
      <a:accent4>
        <a:srgbClr val="000000"/>
      </a:accent4>
      <a:accent5>
        <a:srgbClr val="CBCDAB"/>
      </a:accent5>
      <a:accent6>
        <a:srgbClr val="3D2784"/>
      </a:accent6>
      <a:hlink>
        <a:srgbClr val="CC9900"/>
      </a:hlink>
      <a:folHlink>
        <a:srgbClr val="6BBCF3"/>
      </a:folHlink>
    </a:clrScheme>
    <a:fontScheme name="2_EGEN_PPT Template_W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EGEN_PPT Template_WT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2_EGEN_PPT Template_WT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2_EGEN_PPT Template_WT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2_EGEN_PPT Template_WT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2_EGEN_PPT Template_WT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2_EGEN_PPT Template_WT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
      <a:clrScheme name="2_EGEN_PPT Template_WT 7">
        <a:dk1>
          <a:srgbClr val="000000"/>
        </a:dk1>
        <a:lt1>
          <a:srgbClr val="FADC6C"/>
        </a:lt1>
        <a:dk2>
          <a:srgbClr val="42120A"/>
        </a:dk2>
        <a:lt2>
          <a:srgbClr val="922412"/>
        </a:lt2>
        <a:accent1>
          <a:srgbClr val="FF9900"/>
        </a:accent1>
        <a:accent2>
          <a:srgbClr val="620000"/>
        </a:accent2>
        <a:accent3>
          <a:srgbClr val="B0AAAA"/>
        </a:accent3>
        <a:accent4>
          <a:srgbClr val="D6BC5B"/>
        </a:accent4>
        <a:accent5>
          <a:srgbClr val="FFCAAA"/>
        </a:accent5>
        <a:accent6>
          <a:srgbClr val="580000"/>
        </a:accent6>
        <a:hlink>
          <a:srgbClr val="FD1111"/>
        </a:hlink>
        <a:folHlink>
          <a:srgbClr val="FEB37A"/>
        </a:folHlink>
      </a:clrScheme>
      <a:clrMap bg1="dk2" tx1="lt1" bg2="dk1" tx2="lt2" accent1="accent1" accent2="accent2" accent3="accent3" accent4="accent4" accent5="accent5" accent6="accent6" hlink="hlink" folHlink="folHlink"/>
    </a:extraClrScheme>
    <a:extraClrScheme>
      <a:clrScheme name="2_EGEN_PPT Template_WT 8">
        <a:dk1>
          <a:srgbClr val="000000"/>
        </a:dk1>
        <a:lt1>
          <a:srgbClr val="FFFFFF"/>
        </a:lt1>
        <a:dk2>
          <a:srgbClr val="21023E"/>
        </a:dk2>
        <a:lt2>
          <a:srgbClr val="FF0707"/>
        </a:lt2>
        <a:accent1>
          <a:srgbClr val="3A1D55"/>
        </a:accent1>
        <a:accent2>
          <a:srgbClr val="3B174B"/>
        </a:accent2>
        <a:accent3>
          <a:srgbClr val="ABAAAF"/>
        </a:accent3>
        <a:accent4>
          <a:srgbClr val="DADADA"/>
        </a:accent4>
        <a:accent5>
          <a:srgbClr val="AEABB4"/>
        </a:accent5>
        <a:accent6>
          <a:srgbClr val="351443"/>
        </a:accent6>
        <a:hlink>
          <a:srgbClr val="FD1111"/>
        </a:hlink>
        <a:folHlink>
          <a:srgbClr val="FEB37A"/>
        </a:folHlink>
      </a:clrScheme>
      <a:clrMap bg1="dk2" tx1="lt1" bg2="dk1" tx2="lt2" accent1="accent1" accent2="accent2" accent3="accent3" accent4="accent4" accent5="accent5" accent6="accent6" hlink="hlink" folHlink="folHlink"/>
    </a:extraClrScheme>
    <a:extraClrScheme>
      <a:clrScheme name="2_EGEN_PPT Template_WT 9">
        <a:dk1>
          <a:srgbClr val="000000"/>
        </a:dk1>
        <a:lt1>
          <a:srgbClr val="FFFFFF"/>
        </a:lt1>
        <a:dk2>
          <a:srgbClr val="21023E"/>
        </a:dk2>
        <a:lt2>
          <a:srgbClr val="FF0707"/>
        </a:lt2>
        <a:accent1>
          <a:srgbClr val="3A1D55"/>
        </a:accent1>
        <a:accent2>
          <a:srgbClr val="3B174B"/>
        </a:accent2>
        <a:accent3>
          <a:srgbClr val="ABAAAF"/>
        </a:accent3>
        <a:accent4>
          <a:srgbClr val="DADADA"/>
        </a:accent4>
        <a:accent5>
          <a:srgbClr val="AEABB4"/>
        </a:accent5>
        <a:accent6>
          <a:srgbClr val="351443"/>
        </a:accent6>
        <a:hlink>
          <a:srgbClr val="9142CC"/>
        </a:hlink>
        <a:folHlink>
          <a:srgbClr val="FEB37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6410</TotalTime>
  <Words>4541</Words>
  <Application>Microsoft Office PowerPoint</Application>
  <PresentationFormat>On-screen Show (4:3)</PresentationFormat>
  <Paragraphs>519</Paragraphs>
  <Slides>45</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45</vt:i4>
      </vt:variant>
    </vt:vector>
  </HeadingPairs>
  <TitlesOfParts>
    <vt:vector size="50" baseType="lpstr">
      <vt:lpstr>Arial</vt:lpstr>
      <vt:lpstr>Times New Roman</vt:lpstr>
      <vt:lpstr>Wingdings</vt:lpstr>
      <vt:lpstr>EGEN_PPT Template_WT</vt:lpstr>
      <vt:lpstr>2_EGEN_PPT Template_WT</vt:lpstr>
      <vt:lpstr>Giới thiệu ngành  Hệ thống thông tin</vt:lpstr>
      <vt:lpstr>Nội dung </vt:lpstr>
      <vt:lpstr>Nội dung </vt:lpstr>
      <vt:lpstr>1. Giới thiệu</vt:lpstr>
      <vt:lpstr>1. Đặt vấn đề</vt:lpstr>
      <vt:lpstr>1. Giới thiệu ngành Hệ thống thông tin </vt:lpstr>
      <vt:lpstr>1. Giới thiệu ngành Hệ thống thông tin (tt)</vt:lpstr>
      <vt:lpstr>1. Giới thiệu ngành Hệ thống thông tin (tt)</vt:lpstr>
      <vt:lpstr>1. Giới thiệu ngành Hệ thống thông tin (tt)</vt:lpstr>
      <vt:lpstr>Nội dung </vt:lpstr>
      <vt:lpstr>2. Chương trình đào tạo</vt:lpstr>
      <vt:lpstr>2. Chương trình đào tạo (tt)</vt:lpstr>
      <vt:lpstr>2. Chương trình đào tạo (tt)</vt:lpstr>
      <vt:lpstr>2. Chương trình đào tạo (tt)</vt:lpstr>
      <vt:lpstr>2. Chương trình đào tạo (tt)</vt:lpstr>
      <vt:lpstr>Nhóm các môn học cơ sở ngành</vt:lpstr>
      <vt:lpstr>Các môn học chuyên ngành HTTT</vt:lpstr>
      <vt:lpstr>Các môn học tự chọn hẹp</vt:lpstr>
      <vt:lpstr>Các môn học tự chọn tự do</vt:lpstr>
      <vt:lpstr>Khối kiến thức tốt nghiệp</vt:lpstr>
      <vt:lpstr>Các môn học chuyên đề tốt nghiệp</vt:lpstr>
      <vt:lpstr>Sơ đồ thứ tự môn học</vt:lpstr>
      <vt:lpstr>2. Chương trình đào tạo (tt) </vt:lpstr>
      <vt:lpstr>2. Chương trình đào tạo (tt)</vt:lpstr>
      <vt:lpstr>2. Chương trình đào tạo (tt)</vt:lpstr>
      <vt:lpstr>Nội dung </vt:lpstr>
      <vt:lpstr>3. Cơ hội nghề nghiệp</vt:lpstr>
      <vt:lpstr>Thống kê về nhu cầu nhân lực 2012-2015</vt:lpstr>
      <vt:lpstr>3. Cơ hội nghề nghiệp (tt)</vt:lpstr>
      <vt:lpstr>3. Cơ hội nghề nghiệp (tt)</vt:lpstr>
      <vt:lpstr>Sinh viên ngành HTTT có thể làm gì?</vt:lpstr>
      <vt:lpstr>Sinh viên ngành HTTT có thể làm gì?</vt:lpstr>
      <vt:lpstr>Sinh viên ngành HTTT có thể làm việc ở đâu?</vt:lpstr>
      <vt:lpstr>Nội dung </vt:lpstr>
      <vt:lpstr>4. Chương trình tiên tiến ngành HTTT</vt:lpstr>
      <vt:lpstr>Nội dung </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lpstr>Tóm tắt nội dung một số môn học</vt:lpstr>
    </vt:vector>
  </TitlesOfParts>
  <Company>University of Natural Sciences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HTNTHUY</dc:creator>
  <cp:lastModifiedBy>Nhat Thuy Ho Tran</cp:lastModifiedBy>
  <cp:revision>1285</cp:revision>
  <dcterms:created xsi:type="dcterms:W3CDTF">2004-08-02T18:11:13Z</dcterms:created>
  <dcterms:modified xsi:type="dcterms:W3CDTF">2014-02-12T18:50:29Z</dcterms:modified>
</cp:coreProperties>
</file>