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2" r:id="rId2"/>
    <p:sldId id="276" r:id="rId3"/>
    <p:sldId id="281" r:id="rId4"/>
    <p:sldId id="277" r:id="rId5"/>
    <p:sldId id="267" r:id="rId6"/>
    <p:sldId id="278" r:id="rId7"/>
    <p:sldId id="270" r:id="rId8"/>
    <p:sldId id="282" r:id="rId9"/>
    <p:sldId id="287" r:id="rId10"/>
    <p:sldId id="288" r:id="rId11"/>
    <p:sldId id="269" r:id="rId12"/>
    <p:sldId id="279" r:id="rId13"/>
    <p:sldId id="280" r:id="rId14"/>
    <p:sldId id="286" r:id="rId15"/>
    <p:sldId id="283" r:id="rId16"/>
    <p:sldId id="284" r:id="rId17"/>
    <p:sldId id="285" r:id="rId18"/>
    <p:sldId id="289" r:id="rId19"/>
    <p:sldId id="290" r:id="rId20"/>
    <p:sldId id="291" r:id="rId21"/>
    <p:sldId id="292" r:id="rId22"/>
    <p:sldId id="293" r:id="rId23"/>
    <p:sldId id="295" r:id="rId24"/>
    <p:sldId id="294" r:id="rId25"/>
    <p:sldId id="296" r:id="rId26"/>
    <p:sldId id="297" r:id="rId27"/>
    <p:sldId id="268" r:id="rId28"/>
    <p:sldId id="274" r:id="rId29"/>
    <p:sldId id="273" r:id="rId30"/>
    <p:sldId id="299" r:id="rId31"/>
    <p:sldId id="271" r:id="rId32"/>
    <p:sldId id="300" r:id="rId33"/>
    <p:sldId id="275" r:id="rId34"/>
    <p:sldId id="308" r:id="rId35"/>
    <p:sldId id="301" r:id="rId36"/>
    <p:sldId id="302" r:id="rId37"/>
    <p:sldId id="303" r:id="rId38"/>
    <p:sldId id="304" r:id="rId39"/>
    <p:sldId id="305" r:id="rId40"/>
    <p:sldId id="306" r:id="rId41"/>
    <p:sldId id="307" r:id="rId42"/>
    <p:sldId id="309"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50" autoAdjust="0"/>
  </p:normalViewPr>
  <p:slideViewPr>
    <p:cSldViewPr>
      <p:cViewPr varScale="1">
        <p:scale>
          <a:sx n="60" d="100"/>
          <a:sy n="60" d="100"/>
        </p:scale>
        <p:origin x="-96" y="-6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E09A1CA-6447-40FF-8E5F-D538D1A7119C}" type="datetimeFigureOut">
              <a:rPr lang="en-GB"/>
              <a:pPr>
                <a:defRPr/>
              </a:pPr>
              <a:t>12/02/2014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FA11676-C849-4CC1-88BD-165C4C4D5BF5}" type="slidenum">
              <a:rPr lang="en-GB"/>
              <a:pPr/>
              <a:t>‹#›</a:t>
            </a:fld>
            <a:endParaRPr lang="en-GB"/>
          </a:p>
        </p:txBody>
      </p:sp>
    </p:spTree>
    <p:extLst>
      <p:ext uri="{BB962C8B-B14F-4D97-AF65-F5344CB8AC3E}">
        <p14:creationId xmlns:p14="http://schemas.microsoft.com/office/powerpoint/2010/main" val="2240854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Trong quá trình học tập, sinh viên chương trình chất lượng cao còn được hỗ trợ nhiều hoạt động khác như:</a:t>
            </a:r>
          </a:p>
          <a:p>
            <a:pPr lvl="0"/>
            <a:r>
              <a:rPr lang="en-US" sz="1200" kern="1200" smtClean="0">
                <a:solidFill>
                  <a:schemeClr val="tx1"/>
                </a:solidFill>
                <a:effectLst/>
                <a:latin typeface="+mn-lt"/>
                <a:ea typeface="+mn-ea"/>
                <a:cs typeface="+mn-cs"/>
              </a:rPr>
              <a:t>Đối vời những sinh viên chưa đủ trình độ tiếng Anh thì khoa sẽ có các hướng dẫn học tập cần thiết để đạt được chuẩn đầu ra và tạo các nhóm hay câu lạc bộ tiếng Anh để sinh viên có nhiều cơ hội cải thiện tiếng Anh của mình</a:t>
            </a:r>
          </a:p>
          <a:p>
            <a:pPr lvl="0"/>
            <a:r>
              <a:rPr lang="en-US" sz="1200" kern="1200" smtClean="0">
                <a:solidFill>
                  <a:schemeClr val="tx1"/>
                </a:solidFill>
                <a:effectLst/>
                <a:latin typeface="+mn-lt"/>
                <a:ea typeface="+mn-ea"/>
                <a:cs typeface="+mn-cs"/>
              </a:rPr>
              <a:t>Tổ chức các buổi nói chuyện chuyên đề với các chuyên gia đầu ngành trong các công ty, doanh nghiệp có hướng ngành phù hợp với khoa, giúp sinh viên định hướng nghề nghiệp, cũng như những kỹ năng mềm tốt hơn</a:t>
            </a:r>
          </a:p>
          <a:p>
            <a:pPr lvl="0"/>
            <a:r>
              <a:rPr lang="en-US" sz="1200" kern="1200" smtClean="0">
                <a:solidFill>
                  <a:schemeClr val="tx1"/>
                </a:solidFill>
                <a:effectLst/>
                <a:latin typeface="+mn-lt"/>
                <a:ea typeface="+mn-ea"/>
                <a:cs typeface="+mn-cs"/>
              </a:rPr>
              <a:t>Khoa sẽ tổ chức các buổi chuyên đề kỹ năng viết hồ sơ và tìm việc làm nhằm trang bị cho sinh viên những kỹ năng trả lời phỏng vấn, cách viết CV, đơn xin việc, đàm phán mức lương,…</a:t>
            </a:r>
          </a:p>
          <a:p>
            <a:endParaRPr lang="en-US"/>
          </a:p>
        </p:txBody>
      </p:sp>
      <p:sp>
        <p:nvSpPr>
          <p:cNvPr id="4" name="Slide Number Placeholder 3"/>
          <p:cNvSpPr>
            <a:spLocks noGrp="1"/>
          </p:cNvSpPr>
          <p:nvPr>
            <p:ph type="sldNum" sz="quarter" idx="10"/>
          </p:nvPr>
        </p:nvSpPr>
        <p:spPr/>
        <p:txBody>
          <a:bodyPr/>
          <a:lstStyle/>
          <a:p>
            <a:fld id="{5FA11676-C849-4CC1-88BD-165C4C4D5BF5}" type="slidenum">
              <a:rPr lang="en-GB" smtClean="0"/>
              <a:pPr/>
              <a:t>33</a:t>
            </a:fld>
            <a:endParaRPr lang="en-GB"/>
          </a:p>
        </p:txBody>
      </p:sp>
    </p:spTree>
    <p:extLst>
      <p:ext uri="{BB962C8B-B14F-4D97-AF65-F5344CB8AC3E}">
        <p14:creationId xmlns:p14="http://schemas.microsoft.com/office/powerpoint/2010/main" val="401238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50838" y="1123950"/>
            <a:ext cx="8569325" cy="1368425"/>
          </a:xfrm>
          <a:prstGeom prst="rect">
            <a:avLst/>
          </a:prstGeom>
          <a:gradFill>
            <a:gsLst>
              <a:gs pos="0">
                <a:schemeClr val="accent1">
                  <a:alpha val="80000"/>
                </a:schemeClr>
              </a:gs>
              <a:gs pos="64000">
                <a:schemeClr val="accent1"/>
              </a:gs>
              <a:gs pos="100000">
                <a:schemeClr val="accent1">
                  <a:alpha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 name="Title 1"/>
          <p:cNvSpPr>
            <a:spLocks noGrp="1"/>
          </p:cNvSpPr>
          <p:nvPr>
            <p:ph type="ctrTitle"/>
          </p:nvPr>
        </p:nvSpPr>
        <p:spPr>
          <a:xfrm>
            <a:off x="712574" y="1179732"/>
            <a:ext cx="7772400" cy="722511"/>
          </a:xfrm>
        </p:spPr>
        <p:txBody>
          <a:bodyPr>
            <a:normAutofit/>
          </a:bodyPr>
          <a:lstStyle>
            <a:lvl1pPr algn="ctr">
              <a:defRPr sz="3600" b="1"/>
            </a:lvl1pPr>
          </a:lstStyle>
          <a:p>
            <a:r>
              <a:rPr lang="en-US" dirty="0" smtClean="0"/>
              <a:t>Click to edit Master title style</a:t>
            </a:r>
            <a:endParaRPr lang="en-GB" dirty="0"/>
          </a:p>
        </p:txBody>
      </p:sp>
      <p:sp>
        <p:nvSpPr>
          <p:cNvPr id="3" name="Subtitle 2"/>
          <p:cNvSpPr>
            <a:spLocks noGrp="1"/>
          </p:cNvSpPr>
          <p:nvPr>
            <p:ph type="subTitle" idx="1"/>
          </p:nvPr>
        </p:nvSpPr>
        <p:spPr>
          <a:xfrm>
            <a:off x="1358414" y="1902243"/>
            <a:ext cx="6400800" cy="478904"/>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6"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GB"/>
          </a:p>
        </p:txBody>
      </p:sp>
      <p:sp>
        <p:nvSpPr>
          <p:cNvPr id="7"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GB" smtClean="0"/>
              <a:t>Khoa Kỹ thuật máy tính- http://ce.uit.edu.vn </a:t>
            </a:r>
            <a:endParaRPr lang="en-GB" dirty="0"/>
          </a:p>
        </p:txBody>
      </p:sp>
      <p:sp>
        <p:nvSpPr>
          <p:cNvPr id="8" name="Slide Number Placeholder 5"/>
          <p:cNvSpPr>
            <a:spLocks noGrp="1"/>
          </p:cNvSpPr>
          <p:nvPr>
            <p:ph type="sldNum" sz="quarter" idx="12"/>
          </p:nvPr>
        </p:nvSpPr>
        <p:spPr/>
        <p:txBody>
          <a:bodyPr/>
          <a:lstStyle>
            <a:lvl1pPr>
              <a:defRPr/>
            </a:lvl1pPr>
          </a:lstStyle>
          <a:p>
            <a:fld id="{B991406D-149F-40E2-ACFB-DBA073DB1B66}" type="slidenum">
              <a:rPr lang="en-GB"/>
              <a:pPr/>
              <a:t>‹#›</a:t>
            </a:fld>
            <a:endParaRPr lang="en-GB"/>
          </a:p>
        </p:txBody>
      </p:sp>
    </p:spTree>
    <p:extLst>
      <p:ext uri="{BB962C8B-B14F-4D97-AF65-F5344CB8AC3E}">
        <p14:creationId xmlns:p14="http://schemas.microsoft.com/office/powerpoint/2010/main" val="28396074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a:xfrm>
            <a:off x="35496" y="6356350"/>
            <a:ext cx="6264696" cy="365125"/>
          </a:xfrm>
          <a:prstGeom prst="rect">
            <a:avLst/>
          </a:prstGeom>
        </p:spPr>
        <p:txBody>
          <a:bodyPr/>
          <a:lstStyle>
            <a:lvl1pPr algn="l">
              <a:defRPr sz="2400">
                <a:solidFill>
                  <a:schemeClr val="bg1"/>
                </a:solidFill>
                <a:latin typeface="Times New Roman" pitchFamily="18" charset="0"/>
                <a:cs typeface="Times New Roman" pitchFamily="18" charset="0"/>
              </a:defRPr>
            </a:lvl1pPr>
          </a:lstStyle>
          <a:p>
            <a:pPr>
              <a:defRPr/>
            </a:pPr>
            <a:r>
              <a:rPr lang="en-US" dirty="0" err="1" smtClean="0"/>
              <a:t>Khoa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máy</a:t>
            </a:r>
            <a:r>
              <a:rPr lang="en-US" dirty="0" smtClean="0"/>
              <a:t> </a:t>
            </a:r>
            <a:r>
              <a:rPr lang="en-US" dirty="0" err="1" smtClean="0"/>
              <a:t>tính</a:t>
            </a:r>
            <a:r>
              <a:rPr lang="en-US" dirty="0" smtClean="0"/>
              <a:t>- http://ce.uit.edu.vn </a:t>
            </a:r>
            <a:endParaRPr lang="en-GB" dirty="0"/>
          </a:p>
        </p:txBody>
      </p:sp>
      <p:sp>
        <p:nvSpPr>
          <p:cNvPr id="6" name="Slide Number Placeholder 5"/>
          <p:cNvSpPr>
            <a:spLocks noGrp="1"/>
          </p:cNvSpPr>
          <p:nvPr>
            <p:ph type="sldNum" sz="quarter" idx="12"/>
          </p:nvPr>
        </p:nvSpPr>
        <p:spPr>
          <a:xfrm>
            <a:off x="8388424" y="6356350"/>
            <a:ext cx="576064" cy="365125"/>
          </a:xfrm>
        </p:spPr>
        <p:txBody>
          <a:bodyPr/>
          <a:lstStyle>
            <a:lvl1pPr>
              <a:defRPr sz="2400">
                <a:solidFill>
                  <a:schemeClr val="bg1"/>
                </a:solidFill>
                <a:latin typeface="Times New Roman" pitchFamily="18" charset="0"/>
                <a:cs typeface="Times New Roman" pitchFamily="18" charset="0"/>
              </a:defRPr>
            </a:lvl1pPr>
          </a:lstStyle>
          <a:p>
            <a:fld id="{093ABA58-9545-471A-A0B1-F7F4A2790FD7}" type="slidenum">
              <a:rPr lang="en-GB" smtClean="0"/>
              <a:pPr/>
              <a:t>‹#›</a:t>
            </a:fld>
            <a:endParaRPr lang="en-GB" dirty="0"/>
          </a:p>
        </p:txBody>
      </p:sp>
    </p:spTree>
    <p:extLst>
      <p:ext uri="{BB962C8B-B14F-4D97-AF65-F5344CB8AC3E}">
        <p14:creationId xmlns:p14="http://schemas.microsoft.com/office/powerpoint/2010/main" val="21260598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33" name="Picture 9" descr="C:\Users\HuuNhan\Desktop\Untitled-1.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700" y="6314901"/>
            <a:ext cx="9156700" cy="4857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7235825" cy="1439863"/>
          </a:xfrm>
          <a:prstGeom prst="rect">
            <a:avLst/>
          </a:prstGeom>
          <a:gradFill>
            <a:gsLst>
              <a:gs pos="0">
                <a:schemeClr val="accent1">
                  <a:alpha val="80000"/>
                </a:schemeClr>
              </a:gs>
              <a:gs pos="0">
                <a:schemeClr val="accent1"/>
              </a:gs>
              <a:gs pos="100000">
                <a:schemeClr val="accent1">
                  <a:alpha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27" name="Title Placeholder 1"/>
          <p:cNvSpPr>
            <a:spLocks noGrp="1"/>
          </p:cNvSpPr>
          <p:nvPr>
            <p:ph type="title"/>
          </p:nvPr>
        </p:nvSpPr>
        <p:spPr bwMode="auto">
          <a:xfrm>
            <a:off x="250825" y="274638"/>
            <a:ext cx="6842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8" name="Text Placeholder 2"/>
          <p:cNvSpPr>
            <a:spLocks noGrp="1"/>
          </p:cNvSpPr>
          <p:nvPr>
            <p:ph type="body" idx="1"/>
          </p:nvPr>
        </p:nvSpPr>
        <p:spPr bwMode="auto">
          <a:xfrm>
            <a:off x="250825"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56D35A1-65B0-473A-B0C5-D66470DFFEF9}" type="slidenum">
              <a:rPr lang="en-GB"/>
              <a:pPr/>
              <a:t>‹#›</a:t>
            </a:fld>
            <a:endParaRPr lang="en-GB"/>
          </a:p>
        </p:txBody>
      </p:sp>
      <p:pic>
        <p:nvPicPr>
          <p:cNvPr id="1032"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24713" y="0"/>
            <a:ext cx="191928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a:xfrm>
            <a:off x="35496" y="6356350"/>
            <a:ext cx="6264696" cy="365125"/>
          </a:xfrm>
          <a:prstGeom prst="rect">
            <a:avLst/>
          </a:prstGeom>
        </p:spPr>
        <p:txBody>
          <a:bodyPr/>
          <a:lstStyle>
            <a:defPPr>
              <a:defRPr lang="en-US"/>
            </a:defPPr>
            <a:lvl1pPr algn="l" rtl="0" eaLnBrk="0" fontAlgn="base" hangingPunct="0">
              <a:spcBef>
                <a:spcPct val="0"/>
              </a:spcBef>
              <a:spcAft>
                <a:spcPct val="0"/>
              </a:spcAft>
              <a:defRPr sz="2400" kern="1200">
                <a:solidFill>
                  <a:schemeClr val="bg1"/>
                </a:solidFill>
                <a:latin typeface="Times New Roman" pitchFamily="18" charset="0"/>
                <a:ea typeface="+mn-ea"/>
                <a:cs typeface="Times New Roman" pitchFamily="18" charset="0"/>
              </a:defRPr>
            </a:lvl1pPr>
            <a:lvl2pPr marL="457200" algn="l" rtl="0" eaLnBrk="0" fontAlgn="base" hangingPunct="0">
              <a:spcBef>
                <a:spcPct val="0"/>
              </a:spcBef>
              <a:spcAft>
                <a:spcPct val="0"/>
              </a:spcAft>
              <a:defRPr kern="1200">
                <a:solidFill>
                  <a:schemeClr val="tx1"/>
                </a:solidFill>
                <a:latin typeface="Calibri"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Calibri"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Calibri"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defRPr/>
            </a:pPr>
            <a:r>
              <a:rPr lang="en-US" smtClean="0"/>
              <a:t>Khoa Kỹ thuật máy tính- http://ce.uit.edu.vn </a:t>
            </a:r>
            <a:endParaRPr lang="en-GB" dirty="0"/>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3200">
          <a:solidFill>
            <a:schemeClr val="bg1"/>
          </a:solidFill>
          <a:latin typeface="Arial" charset="0"/>
          <a:cs typeface="Arial" charset="0"/>
        </a:defRPr>
      </a:lvl2pPr>
      <a:lvl3pPr algn="l" rtl="0" eaLnBrk="0" fontAlgn="base" hangingPunct="0">
        <a:spcBef>
          <a:spcPct val="0"/>
        </a:spcBef>
        <a:spcAft>
          <a:spcPct val="0"/>
        </a:spcAft>
        <a:defRPr sz="3200">
          <a:solidFill>
            <a:schemeClr val="bg1"/>
          </a:solidFill>
          <a:latin typeface="Arial" charset="0"/>
          <a:cs typeface="Arial" charset="0"/>
        </a:defRPr>
      </a:lvl3pPr>
      <a:lvl4pPr algn="l" rtl="0" eaLnBrk="0" fontAlgn="base" hangingPunct="0">
        <a:spcBef>
          <a:spcPct val="0"/>
        </a:spcBef>
        <a:spcAft>
          <a:spcPct val="0"/>
        </a:spcAft>
        <a:defRPr sz="3200">
          <a:solidFill>
            <a:schemeClr val="bg1"/>
          </a:solidFill>
          <a:latin typeface="Arial" charset="0"/>
          <a:cs typeface="Arial" charset="0"/>
        </a:defRPr>
      </a:lvl4pPr>
      <a:lvl5pPr algn="l" rtl="0" eaLnBrk="0" fontAlgn="base" hangingPunct="0">
        <a:spcBef>
          <a:spcPct val="0"/>
        </a:spcBef>
        <a:spcAft>
          <a:spcPct val="0"/>
        </a:spcAft>
        <a:defRPr sz="3200">
          <a:solidFill>
            <a:schemeClr val="bg1"/>
          </a:solidFill>
          <a:latin typeface="Arial" charset="0"/>
          <a:cs typeface="Arial"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ChuongTrinh/KTMT-2012/SauKhiChoMa/SoDo_KhungKTMT-2012-2013_SauHop_16_08_2013.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toancauxanh.vn/news/technology/tp-ho-chi-minh-quyet-tam-xay-dung-nha-may-san-xuat-vi-mach" TargetMode="External"/><Relationship Id="rId2" Type="http://schemas.openxmlformats.org/officeDocument/2006/relationships/hyperlink" Target="http://vnexpress.net/vietnam/vi-tinh/2006/07/3b9eb75c/" TargetMode="External"/><Relationship Id="rId1" Type="http://schemas.openxmlformats.org/officeDocument/2006/relationships/slideLayout" Target="../slideLayouts/slideLayout2.xml"/><Relationship Id="rId4" Type="http://schemas.openxmlformats.org/officeDocument/2006/relationships/hyperlink" Target="http://www.thesaigontimes.vn/Home/kinhdoanh/dautu/93042/"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38.jpeg"/><Relationship Id="rId13" Type="http://schemas.openxmlformats.org/officeDocument/2006/relationships/image" Target="../media/image43.jpeg"/><Relationship Id="rId18" Type="http://schemas.openxmlformats.org/officeDocument/2006/relationships/image" Target="../media/image48.gif"/><Relationship Id="rId3" Type="http://schemas.openxmlformats.org/officeDocument/2006/relationships/image" Target="../media/image33.gif"/><Relationship Id="rId21" Type="http://schemas.openxmlformats.org/officeDocument/2006/relationships/image" Target="../media/image51.jpeg"/><Relationship Id="rId7" Type="http://schemas.openxmlformats.org/officeDocument/2006/relationships/image" Target="../media/image37.png"/><Relationship Id="rId12" Type="http://schemas.openxmlformats.org/officeDocument/2006/relationships/image" Target="../media/image42.jpeg"/><Relationship Id="rId17" Type="http://schemas.openxmlformats.org/officeDocument/2006/relationships/image" Target="../media/image47.png"/><Relationship Id="rId2" Type="http://schemas.openxmlformats.org/officeDocument/2006/relationships/image" Target="../media/image32.gif"/><Relationship Id="rId16" Type="http://schemas.openxmlformats.org/officeDocument/2006/relationships/image" Target="../media/image46.gif"/><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6.jpeg"/><Relationship Id="rId11" Type="http://schemas.openxmlformats.org/officeDocument/2006/relationships/image" Target="../media/image41.jpeg"/><Relationship Id="rId5" Type="http://schemas.openxmlformats.org/officeDocument/2006/relationships/image" Target="../media/image35.jpeg"/><Relationship Id="rId15" Type="http://schemas.openxmlformats.org/officeDocument/2006/relationships/image" Target="../media/image45.jpeg"/><Relationship Id="rId23" Type="http://schemas.openxmlformats.org/officeDocument/2006/relationships/image" Target="../media/image53.jpeg"/><Relationship Id="rId10" Type="http://schemas.openxmlformats.org/officeDocument/2006/relationships/image" Target="../media/image40.jpeg"/><Relationship Id="rId19" Type="http://schemas.openxmlformats.org/officeDocument/2006/relationships/image" Target="../media/image49.jpeg"/><Relationship Id="rId4" Type="http://schemas.openxmlformats.org/officeDocument/2006/relationships/image" Target="../media/image34.jpeg"/><Relationship Id="rId9" Type="http://schemas.openxmlformats.org/officeDocument/2006/relationships/image" Target="../media/image39.jpeg"/><Relationship Id="rId14" Type="http://schemas.openxmlformats.org/officeDocument/2006/relationships/image" Target="../media/image44.png"/><Relationship Id="rId22" Type="http://schemas.openxmlformats.org/officeDocument/2006/relationships/image" Target="../media/image5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mputer_science" TargetMode="External"/><Relationship Id="rId2" Type="http://schemas.openxmlformats.org/officeDocument/2006/relationships/hyperlink" Target="http://en.wikipedia.org/wiki/Electrical_engineering" TargetMode="External"/><Relationship Id="rId1" Type="http://schemas.openxmlformats.org/officeDocument/2006/relationships/slideLayout" Target="../slideLayouts/slideLayout2.xml"/><Relationship Id="rId5" Type="http://schemas.openxmlformats.org/officeDocument/2006/relationships/hyperlink" Target="http://en.wikipedia.org/wiki/Software_design" TargetMode="External"/><Relationship Id="rId4" Type="http://schemas.openxmlformats.org/officeDocument/2006/relationships/hyperlink" Target="http://en.wikipedia.org/wiki/Electronic_engineerin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576" y="1700808"/>
            <a:ext cx="8035890" cy="722511"/>
          </a:xfrm>
        </p:spPr>
        <p:txBody>
          <a:bodyPr>
            <a:noAutofit/>
          </a:bodyPr>
          <a:lstStyle/>
          <a:p>
            <a:r>
              <a:rPr lang="en-US" sz="4000" smtClean="0">
                <a:effectLst>
                  <a:outerShdw blurRad="38100" dist="38100" dir="2700000" algn="tl">
                    <a:srgbClr val="000000">
                      <a:alpha val="43137"/>
                    </a:srgbClr>
                  </a:outerShdw>
                </a:effectLst>
              </a:rPr>
              <a:t>NGÀNH </a:t>
            </a:r>
            <a:r>
              <a:rPr lang="en-US" sz="4000" dirty="0" smtClean="0">
                <a:effectLst>
                  <a:outerShdw blurRad="38100" dist="38100" dir="2700000" algn="tl">
                    <a:srgbClr val="000000">
                      <a:alpha val="43137"/>
                    </a:srgbClr>
                  </a:outerShdw>
                </a:effectLst>
              </a:rPr>
              <a:t>KỸ THUẬT MÁY TÍNH</a:t>
            </a:r>
            <a:endParaRPr lang="en-US" sz="4000" dirty="0">
              <a:effectLst>
                <a:outerShdw blurRad="38100" dist="38100" dir="2700000" algn="tl">
                  <a:srgbClr val="000000">
                    <a:alpha val="43137"/>
                  </a:srgbClr>
                </a:outerShdw>
              </a:effectLst>
            </a:endParaRPr>
          </a:p>
        </p:txBody>
      </p:sp>
      <p:sp>
        <p:nvSpPr>
          <p:cNvPr id="5" name="Subtitle 4"/>
          <p:cNvSpPr>
            <a:spLocks noGrp="1"/>
          </p:cNvSpPr>
          <p:nvPr>
            <p:ph type="subTitle" idx="1"/>
          </p:nvPr>
        </p:nvSpPr>
        <p:spPr>
          <a:xfrm>
            <a:off x="1358414" y="1124744"/>
            <a:ext cx="6400800" cy="478904"/>
          </a:xfrm>
        </p:spPr>
        <p:txBody>
          <a:bodyPr/>
          <a:lstStyle/>
          <a:p>
            <a:r>
              <a:rPr lang="en-US" sz="3200" b="1" dirty="0" smtClean="0">
                <a:effectLst>
                  <a:outerShdw blurRad="38100" dist="38100" dir="2700000" algn="tl">
                    <a:srgbClr val="000000">
                      <a:alpha val="43137"/>
                    </a:srgbClr>
                  </a:outerShdw>
                </a:effectLst>
              </a:rPr>
              <a:t>GIỚI THIỆU</a:t>
            </a:r>
            <a:endParaRPr lang="en-US" sz="3200" b="1" dirty="0">
              <a:effectLst>
                <a:outerShdw blurRad="38100" dist="38100" dir="2700000" algn="tl">
                  <a:srgbClr val="000000">
                    <a:alpha val="43137"/>
                  </a:srgbClr>
                </a:outerShdw>
              </a:effectLst>
            </a:endParaRPr>
          </a:p>
        </p:txBody>
      </p:sp>
      <p:sp>
        <p:nvSpPr>
          <p:cNvPr id="3" name="Slide Number Placeholder 2"/>
          <p:cNvSpPr>
            <a:spLocks noGrp="1"/>
          </p:cNvSpPr>
          <p:nvPr>
            <p:ph type="sldNum" sz="quarter" idx="12"/>
          </p:nvPr>
        </p:nvSpPr>
        <p:spPr/>
        <p:txBody>
          <a:bodyPr/>
          <a:lstStyle/>
          <a:p>
            <a:fld id="{B991406D-149F-40E2-ACFB-DBA073DB1B66}" type="slidenum">
              <a:rPr lang="en-GB" smtClean="0"/>
              <a:pPr/>
              <a:t>1</a:t>
            </a:fld>
            <a:endParaRPr lang="en-GB"/>
          </a:p>
        </p:txBody>
      </p:sp>
    </p:spTree>
    <p:extLst>
      <p:ext uri="{BB962C8B-B14F-4D97-AF65-F5344CB8AC3E}">
        <p14:creationId xmlns:p14="http://schemas.microsoft.com/office/powerpoint/2010/main" val="2483382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all">
                <a:effectLst>
                  <a:outerShdw blurRad="38100" dist="38100" dir="2700000" algn="tl">
                    <a:srgbClr val="000000">
                      <a:alpha val="43137"/>
                    </a:srgbClr>
                  </a:outerShdw>
                </a:effectLst>
              </a:rPr>
              <a:t>Chương trình đào tạo ngành Kỹ thuật máy </a:t>
            </a:r>
            <a:r>
              <a:rPr lang="en-US" b="1" cap="all" smtClean="0">
                <a:effectLst>
                  <a:outerShdw blurRad="38100" dist="38100" dir="2700000" algn="tl">
                    <a:srgbClr val="000000">
                      <a:alpha val="43137"/>
                    </a:srgbClr>
                  </a:outerShdw>
                </a:effectLst>
              </a:rPr>
              <a:t>tính</a:t>
            </a:r>
            <a:endParaRPr lang="en-US" b="1" cap="a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0825" y="1556792"/>
            <a:ext cx="8497639" cy="4569371"/>
          </a:xfrm>
        </p:spPr>
        <p:txBody>
          <a:bodyPr/>
          <a:lstStyle/>
          <a:p>
            <a:pPr marL="0" indent="0">
              <a:buNone/>
            </a:pPr>
            <a:r>
              <a:rPr lang="en-US" sz="2000" b="1" smtClean="0">
                <a:solidFill>
                  <a:srgbClr val="C00000"/>
                </a:solidFill>
              </a:rPr>
              <a:t>Chương trình ĐT sẽ trang bị cho sinh viên:</a:t>
            </a:r>
          </a:p>
          <a:p>
            <a:r>
              <a:rPr lang="vi-VN" sz="2000" smtClean="0"/>
              <a:t>Kiến </a:t>
            </a:r>
            <a:r>
              <a:rPr lang="vi-VN" sz="2000"/>
              <a:t>thức cơ bản và chuyên sâu trong lĩnh vực công nghệ thông tin  nói chung và kỹ thuật máy tính nói riêng.</a:t>
            </a:r>
          </a:p>
          <a:p>
            <a:r>
              <a:rPr lang="vi-VN" sz="2000" smtClean="0"/>
              <a:t>Đào </a:t>
            </a:r>
            <a:r>
              <a:rPr lang="vi-VN" sz="2000"/>
              <a:t>tạo sinh viên có kỹ năng phân tích - thiết kế - xây dựng hệ thống phần cứng lẫn phần mềm trong các lĩnh vực:</a:t>
            </a:r>
          </a:p>
          <a:p>
            <a:pPr lvl="1"/>
            <a:r>
              <a:rPr lang="vi-VN" sz="1600"/>
              <a:t>Công nghệ thiết kế chip</a:t>
            </a:r>
          </a:p>
          <a:p>
            <a:pPr lvl="1"/>
            <a:r>
              <a:rPr lang="vi-VN" sz="1600"/>
              <a:t>Công nghệ Robot</a:t>
            </a:r>
          </a:p>
          <a:p>
            <a:pPr lvl="1"/>
            <a:r>
              <a:rPr lang="vi-VN" sz="1600"/>
              <a:t>Hệ thống nhúng</a:t>
            </a:r>
          </a:p>
          <a:p>
            <a:pPr lvl="1"/>
            <a:r>
              <a:rPr lang="vi-VN" sz="1600"/>
              <a:t>Hệ thống điện - điện tử</a:t>
            </a:r>
          </a:p>
          <a:p>
            <a:pPr lvl="1"/>
            <a:r>
              <a:rPr lang="vi-VN" sz="1600"/>
              <a:t>Hệ thống điều khiển tự động</a:t>
            </a:r>
          </a:p>
          <a:p>
            <a:r>
              <a:rPr lang="vi-VN" sz="2000" smtClean="0"/>
              <a:t>Cung </a:t>
            </a:r>
            <a:r>
              <a:rPr lang="vi-VN" sz="2000"/>
              <a:t>cấp các kỹ năng lập trình trên máy tính, Smartphone, tablet, các hệ thống nhúng sử dụng các ngôn ngữ như: Assembly, C, C++, System C, Java, C#, Verilog/VHDL.</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93ABA58-9545-471A-A0B1-F7F4A2790FD7}" type="slidenum">
              <a:rPr lang="en-GB" smtClean="0"/>
              <a:pPr/>
              <a:t>10</a:t>
            </a:fld>
            <a:endParaRPr lang="en-GB" dirty="0"/>
          </a:p>
        </p:txBody>
      </p:sp>
    </p:spTree>
    <p:extLst>
      <p:ext uri="{BB962C8B-B14F-4D97-AF65-F5344CB8AC3E}">
        <p14:creationId xmlns:p14="http://schemas.microsoft.com/office/powerpoint/2010/main" val="3791665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D57E685-F03C-4475-8C9E-9CC13F060BCC}" type="slidenum">
              <a:rPr lang="en-US" smtClean="0"/>
              <a:pPr>
                <a:defRPr/>
              </a:pPr>
              <a:t>11</a:t>
            </a:fld>
            <a:endParaRPr lang="vi-VN" dirty="0"/>
          </a:p>
        </p:txBody>
      </p:sp>
      <p:sp>
        <p:nvSpPr>
          <p:cNvPr id="6" name="Content Placeholder 2"/>
          <p:cNvSpPr>
            <a:spLocks noGrp="1"/>
          </p:cNvSpPr>
          <p:nvPr>
            <p:ph idx="1"/>
          </p:nvPr>
        </p:nvSpPr>
        <p:spPr>
          <a:xfrm>
            <a:off x="457200" y="990600"/>
            <a:ext cx="8229600" cy="5003800"/>
          </a:xfrm>
        </p:spPr>
        <p:txBody>
          <a:bodyPr/>
          <a:lstStyle/>
          <a:p>
            <a:pPr marL="0" indent="0">
              <a:buNone/>
            </a:pPr>
            <a:r>
              <a:rPr lang="en-US" sz="2400" dirty="0" err="1" smtClean="0">
                <a:solidFill>
                  <a:schemeClr val="bg1"/>
                </a:solidFill>
                <a:latin typeface="Tahoma" pitchFamily="34" charset="0"/>
                <a:ea typeface="Tahoma" pitchFamily="34" charset="0"/>
                <a:cs typeface="Tahoma" pitchFamily="34" charset="0"/>
              </a:rPr>
              <a:t>Sinh</a:t>
            </a:r>
            <a:r>
              <a:rPr lang="en-US" sz="2400" dirty="0" smtClean="0">
                <a:solidFill>
                  <a:schemeClr val="bg1"/>
                </a:solidFill>
                <a:latin typeface="Tahoma" pitchFamily="34" charset="0"/>
                <a:ea typeface="Tahoma" pitchFamily="34" charset="0"/>
                <a:cs typeface="Tahoma" pitchFamily="34" charset="0"/>
              </a:rPr>
              <a:t> </a:t>
            </a:r>
            <a:r>
              <a:rPr lang="en-US" sz="2400" dirty="0" err="1" smtClean="0">
                <a:solidFill>
                  <a:schemeClr val="bg1"/>
                </a:solidFill>
                <a:latin typeface="Tahoma" pitchFamily="34" charset="0"/>
                <a:ea typeface="Tahoma" pitchFamily="34" charset="0"/>
                <a:cs typeface="Tahoma" pitchFamily="34" charset="0"/>
              </a:rPr>
              <a:t>viên</a:t>
            </a:r>
            <a:r>
              <a:rPr lang="en-US" sz="2400" dirty="0" smtClean="0">
                <a:solidFill>
                  <a:schemeClr val="bg1"/>
                </a:solidFill>
                <a:latin typeface="Tahoma" pitchFamily="34" charset="0"/>
                <a:ea typeface="Tahoma" pitchFamily="34" charset="0"/>
                <a:cs typeface="Tahoma" pitchFamily="34" charset="0"/>
              </a:rPr>
              <a:t> </a:t>
            </a:r>
            <a:r>
              <a:rPr lang="en-US" sz="2400" dirty="0" err="1" smtClean="0">
                <a:solidFill>
                  <a:schemeClr val="bg1"/>
                </a:solidFill>
                <a:latin typeface="Tahoma" pitchFamily="34" charset="0"/>
                <a:ea typeface="Tahoma" pitchFamily="34" charset="0"/>
                <a:cs typeface="Tahoma" pitchFamily="34" charset="0"/>
              </a:rPr>
              <a:t>trải</a:t>
            </a:r>
            <a:r>
              <a:rPr lang="en-US" sz="2400" dirty="0" smtClean="0">
                <a:solidFill>
                  <a:schemeClr val="bg1"/>
                </a:solidFill>
                <a:latin typeface="Tahoma" pitchFamily="34" charset="0"/>
                <a:ea typeface="Tahoma" pitchFamily="34" charset="0"/>
                <a:cs typeface="Tahoma" pitchFamily="34" charset="0"/>
              </a:rPr>
              <a:t> qua </a:t>
            </a:r>
            <a:r>
              <a:rPr lang="en-US" sz="2400" dirty="0" err="1" smtClean="0">
                <a:solidFill>
                  <a:schemeClr val="bg1"/>
                </a:solidFill>
                <a:latin typeface="Tahoma" pitchFamily="34" charset="0"/>
                <a:ea typeface="Tahoma" pitchFamily="34" charset="0"/>
                <a:cs typeface="Tahoma" pitchFamily="34" charset="0"/>
              </a:rPr>
              <a:t>các</a:t>
            </a:r>
            <a:r>
              <a:rPr lang="en-US" sz="2400" dirty="0" smtClean="0">
                <a:solidFill>
                  <a:schemeClr val="bg1"/>
                </a:solidFill>
                <a:latin typeface="Tahoma" pitchFamily="34" charset="0"/>
                <a:ea typeface="Tahoma" pitchFamily="34" charset="0"/>
                <a:cs typeface="Tahoma" pitchFamily="34" charset="0"/>
              </a:rPr>
              <a:t> </a:t>
            </a:r>
            <a:r>
              <a:rPr lang="en-US" sz="2400" b="1" dirty="0" err="1" smtClean="0">
                <a:solidFill>
                  <a:srgbClr val="FF0000"/>
                </a:solidFill>
                <a:latin typeface="Tahoma" pitchFamily="34" charset="0"/>
                <a:ea typeface="Tahoma" pitchFamily="34" charset="0"/>
                <a:cs typeface="Tahoma" pitchFamily="34" charset="0"/>
                <a:hlinkClick r:id="rId2" action="ppaction://hlinkfile"/>
              </a:rPr>
              <a:t>nhóm</a:t>
            </a:r>
            <a:r>
              <a:rPr lang="en-US" sz="2400" b="1" dirty="0" smtClean="0">
                <a:solidFill>
                  <a:srgbClr val="FF0000"/>
                </a:solidFill>
                <a:latin typeface="Tahoma" pitchFamily="34" charset="0"/>
                <a:ea typeface="Tahoma" pitchFamily="34" charset="0"/>
                <a:cs typeface="Tahoma" pitchFamily="34" charset="0"/>
                <a:hlinkClick r:id="rId2" action="ppaction://hlinkfile"/>
              </a:rPr>
              <a:t> </a:t>
            </a:r>
            <a:r>
              <a:rPr lang="en-US" sz="2400" b="1" dirty="0" err="1" smtClean="0">
                <a:solidFill>
                  <a:srgbClr val="FF0000"/>
                </a:solidFill>
                <a:latin typeface="Tahoma" pitchFamily="34" charset="0"/>
                <a:ea typeface="Tahoma" pitchFamily="34" charset="0"/>
                <a:cs typeface="Tahoma" pitchFamily="34" charset="0"/>
                <a:hlinkClick r:id="rId2" action="ppaction://hlinkfile"/>
              </a:rPr>
              <a:t>môn</a:t>
            </a:r>
            <a:r>
              <a:rPr lang="en-US" sz="2400" b="1" dirty="0" smtClean="0">
                <a:solidFill>
                  <a:srgbClr val="FF0000"/>
                </a:solidFill>
                <a:latin typeface="Tahoma" pitchFamily="34" charset="0"/>
                <a:ea typeface="Tahoma" pitchFamily="34" charset="0"/>
                <a:cs typeface="Tahoma" pitchFamily="34" charset="0"/>
                <a:hlinkClick r:id="rId2" action="ppaction://hlinkfile"/>
              </a:rPr>
              <a:t> </a:t>
            </a:r>
            <a:r>
              <a:rPr lang="en-US" sz="2400" b="1" dirty="0" err="1" smtClean="0">
                <a:solidFill>
                  <a:srgbClr val="FF0000"/>
                </a:solidFill>
                <a:latin typeface="Tahoma" pitchFamily="34" charset="0"/>
                <a:ea typeface="Tahoma" pitchFamily="34" charset="0"/>
                <a:cs typeface="Tahoma" pitchFamily="34" charset="0"/>
                <a:hlinkClick r:id="rId2" action="ppaction://hlinkfile"/>
              </a:rPr>
              <a:t>học</a:t>
            </a:r>
            <a:r>
              <a:rPr lang="en-US" sz="2400" b="1" dirty="0" smtClean="0">
                <a:solidFill>
                  <a:srgbClr val="FF0000"/>
                </a:solidFill>
                <a:latin typeface="Tahoma" pitchFamily="34" charset="0"/>
                <a:ea typeface="Tahoma" pitchFamily="34" charset="0"/>
                <a:cs typeface="Tahoma" pitchFamily="34" charset="0"/>
                <a:hlinkClick r:id="rId2" action="ppaction://hlinkfile"/>
              </a:rPr>
              <a:t> </a:t>
            </a:r>
            <a:r>
              <a:rPr lang="en-US" sz="2400" dirty="0" err="1" smtClean="0">
                <a:solidFill>
                  <a:schemeClr val="bg1"/>
                </a:solidFill>
                <a:latin typeface="Tahoma" pitchFamily="34" charset="0"/>
                <a:ea typeface="Tahoma" pitchFamily="34" charset="0"/>
                <a:cs typeface="Tahoma" pitchFamily="34" charset="0"/>
              </a:rPr>
              <a:t>như</a:t>
            </a:r>
            <a:r>
              <a:rPr lang="en-US" sz="2400" dirty="0" smtClean="0">
                <a:solidFill>
                  <a:schemeClr val="bg1"/>
                </a:solidFill>
                <a:latin typeface="Tahoma" pitchFamily="34" charset="0"/>
                <a:ea typeface="Tahoma" pitchFamily="34" charset="0"/>
                <a:cs typeface="Tahoma" pitchFamily="34" charset="0"/>
              </a:rPr>
              <a:t> </a:t>
            </a:r>
            <a:r>
              <a:rPr lang="en-US" sz="2400" dirty="0" err="1" smtClean="0">
                <a:solidFill>
                  <a:schemeClr val="bg1"/>
                </a:solidFill>
                <a:latin typeface="Tahoma" pitchFamily="34" charset="0"/>
                <a:ea typeface="Tahoma" pitchFamily="34" charset="0"/>
                <a:cs typeface="Tahoma" pitchFamily="34" charset="0"/>
              </a:rPr>
              <a:t>sau</a:t>
            </a:r>
            <a:endParaRPr lang="en-US" sz="2400" dirty="0">
              <a:solidFill>
                <a:schemeClr val="bg1"/>
              </a:solidFill>
              <a:latin typeface="Tahoma" pitchFamily="34" charset="0"/>
              <a:ea typeface="Tahoma" pitchFamily="34" charset="0"/>
              <a:cs typeface="Tahoma" pitchFamily="34" charset="0"/>
            </a:endParaRPr>
          </a:p>
        </p:txBody>
      </p:sp>
      <p:sp>
        <p:nvSpPr>
          <p:cNvPr id="8" name="Rectangle 7"/>
          <p:cNvSpPr/>
          <p:nvPr/>
        </p:nvSpPr>
        <p:spPr>
          <a:xfrm>
            <a:off x="126999" y="15240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pPr>
            <a:r>
              <a:rPr lang="en-US" sz="2400" dirty="0" err="1">
                <a:latin typeface="Tahoma" pitchFamily="34" charset="0"/>
                <a:ea typeface="Tahoma" pitchFamily="34" charset="0"/>
                <a:cs typeface="Tahoma" pitchFamily="34" charset="0"/>
              </a:rPr>
              <a:t>Các</a:t>
            </a:r>
            <a:r>
              <a:rPr lang="en-US" sz="2400" dirty="0">
                <a:latin typeface="Tahoma" pitchFamily="34" charset="0"/>
                <a:ea typeface="Tahoma" pitchFamily="34" charset="0"/>
                <a:cs typeface="Tahoma" pitchFamily="34" charset="0"/>
              </a:rPr>
              <a:t> </a:t>
            </a:r>
            <a:r>
              <a:rPr lang="en-US" sz="2400" dirty="0" err="1">
                <a:latin typeface="Tahoma" pitchFamily="34" charset="0"/>
                <a:ea typeface="Tahoma" pitchFamily="34" charset="0"/>
                <a:cs typeface="Tahoma" pitchFamily="34" charset="0"/>
              </a:rPr>
              <a:t>môn</a:t>
            </a:r>
            <a:r>
              <a:rPr lang="en-US" sz="2400" dirty="0">
                <a:latin typeface="Tahoma" pitchFamily="34" charset="0"/>
                <a:ea typeface="Tahoma" pitchFamily="34" charset="0"/>
                <a:cs typeface="Tahoma" pitchFamily="34" charset="0"/>
              </a:rPr>
              <a:t> </a:t>
            </a:r>
            <a:r>
              <a:rPr lang="en-US" sz="2400" err="1">
                <a:latin typeface="Tahoma" pitchFamily="34" charset="0"/>
                <a:ea typeface="Tahoma" pitchFamily="34" charset="0"/>
                <a:cs typeface="Tahoma" pitchFamily="34" charset="0"/>
              </a:rPr>
              <a:t>học</a:t>
            </a:r>
            <a:r>
              <a:rPr lang="en-US" sz="2400">
                <a:latin typeface="Tahoma" pitchFamily="34" charset="0"/>
                <a:ea typeface="Tahoma" pitchFamily="34" charset="0"/>
                <a:cs typeface="Tahoma" pitchFamily="34" charset="0"/>
              </a:rPr>
              <a:t> </a:t>
            </a:r>
            <a:endParaRPr lang="en-US" sz="2400" smtClean="0">
              <a:latin typeface="Tahoma" pitchFamily="34" charset="0"/>
              <a:ea typeface="Tahoma" pitchFamily="34" charset="0"/>
              <a:cs typeface="Tahoma" pitchFamily="34" charset="0"/>
            </a:endParaRPr>
          </a:p>
          <a:p>
            <a:pPr marL="0" marR="0" algn="ctr">
              <a:spcBef>
                <a:spcPts val="0"/>
              </a:spcBef>
            </a:pPr>
            <a:r>
              <a:rPr lang="en-US" sz="2400" smtClean="0">
                <a:latin typeface="Tahoma" pitchFamily="34" charset="0"/>
                <a:ea typeface="Tahoma" pitchFamily="34" charset="0"/>
                <a:cs typeface="Tahoma" pitchFamily="34" charset="0"/>
              </a:rPr>
              <a:t>đại </a:t>
            </a:r>
            <a:r>
              <a:rPr lang="en-US" sz="2400" dirty="0" err="1">
                <a:latin typeface="Tahoma" pitchFamily="34" charset="0"/>
                <a:ea typeface="Tahoma" pitchFamily="34" charset="0"/>
                <a:cs typeface="Tahoma" pitchFamily="34" charset="0"/>
              </a:rPr>
              <a:t>cương</a:t>
            </a:r>
            <a:r>
              <a:rPr lang="en-US" sz="2400" dirty="0">
                <a:latin typeface="Tahoma" pitchFamily="34" charset="0"/>
                <a:ea typeface="Tahoma" pitchFamily="34" charset="0"/>
                <a:cs typeface="Tahoma" pitchFamily="34" charset="0"/>
              </a:rPr>
              <a:t> </a:t>
            </a:r>
          </a:p>
        </p:txBody>
      </p:sp>
      <p:sp>
        <p:nvSpPr>
          <p:cNvPr id="9" name="Rectangle 8"/>
          <p:cNvSpPr/>
          <p:nvPr/>
        </p:nvSpPr>
        <p:spPr>
          <a:xfrm>
            <a:off x="3214688" y="1524000"/>
            <a:ext cx="2857499"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marL="0" marR="0" algn="ctr">
              <a:spcBef>
                <a:spcPts val="0"/>
              </a:spcBef>
              <a:spcAft>
                <a:spcPts val="0"/>
              </a:spcAft>
            </a:pPr>
            <a:r>
              <a:rPr lang="en-US" sz="2400" dirty="0" err="1">
                <a:latin typeface="Tahoma" pitchFamily="34" charset="0"/>
                <a:ea typeface="Tahoma" pitchFamily="34" charset="0"/>
                <a:cs typeface="Tahoma" pitchFamily="34" charset="0"/>
              </a:rPr>
              <a:t>Các</a:t>
            </a:r>
            <a:r>
              <a:rPr lang="en-US" sz="2400" dirty="0">
                <a:latin typeface="Tahoma" pitchFamily="34" charset="0"/>
                <a:ea typeface="Tahoma" pitchFamily="34" charset="0"/>
                <a:cs typeface="Tahoma" pitchFamily="34" charset="0"/>
              </a:rPr>
              <a:t> </a:t>
            </a:r>
            <a:r>
              <a:rPr lang="en-US" sz="2400" dirty="0" err="1">
                <a:latin typeface="Tahoma" pitchFamily="34" charset="0"/>
                <a:ea typeface="Tahoma" pitchFamily="34" charset="0"/>
                <a:cs typeface="Tahoma" pitchFamily="34" charset="0"/>
              </a:rPr>
              <a:t>môn</a:t>
            </a:r>
            <a:r>
              <a:rPr lang="en-US" sz="2400" dirty="0">
                <a:latin typeface="Tahoma" pitchFamily="34" charset="0"/>
                <a:ea typeface="Tahoma" pitchFamily="34" charset="0"/>
                <a:cs typeface="Tahoma" pitchFamily="34" charset="0"/>
              </a:rPr>
              <a:t> </a:t>
            </a:r>
            <a:r>
              <a:rPr lang="en-US" sz="2400" err="1">
                <a:latin typeface="Tahoma" pitchFamily="34" charset="0"/>
                <a:ea typeface="Tahoma" pitchFamily="34" charset="0"/>
                <a:cs typeface="Tahoma" pitchFamily="34" charset="0"/>
              </a:rPr>
              <a:t>học</a:t>
            </a:r>
            <a:r>
              <a:rPr lang="en-US" sz="2400">
                <a:latin typeface="Tahoma" pitchFamily="34" charset="0"/>
                <a:ea typeface="Tahoma" pitchFamily="34" charset="0"/>
                <a:cs typeface="Tahoma" pitchFamily="34" charset="0"/>
              </a:rPr>
              <a:t> </a:t>
            </a:r>
          </a:p>
          <a:p>
            <a:pPr marL="0" marR="0" algn="ctr">
              <a:spcBef>
                <a:spcPts val="0"/>
              </a:spcBef>
              <a:spcAft>
                <a:spcPts val="0"/>
              </a:spcAft>
            </a:pPr>
            <a:r>
              <a:rPr lang="en-US" sz="2400">
                <a:latin typeface="Tahoma" pitchFamily="34" charset="0"/>
                <a:ea typeface="Tahoma" pitchFamily="34" charset="0"/>
                <a:cs typeface="Tahoma" pitchFamily="34" charset="0"/>
              </a:rPr>
              <a:t>cơ </a:t>
            </a:r>
            <a:r>
              <a:rPr lang="en-US" sz="2400" dirty="0" err="1">
                <a:latin typeface="Tahoma" pitchFamily="34" charset="0"/>
                <a:ea typeface="Tahoma" pitchFamily="34" charset="0"/>
                <a:cs typeface="Tahoma" pitchFamily="34" charset="0"/>
              </a:rPr>
              <a:t>sở</a:t>
            </a:r>
            <a:r>
              <a:rPr lang="en-US" sz="2400" dirty="0">
                <a:latin typeface="Tahoma" pitchFamily="34" charset="0"/>
                <a:ea typeface="Tahoma" pitchFamily="34" charset="0"/>
                <a:cs typeface="Tahoma" pitchFamily="34" charset="0"/>
              </a:rPr>
              <a:t> </a:t>
            </a:r>
            <a:r>
              <a:rPr lang="en-US" sz="2400" dirty="0" err="1">
                <a:latin typeface="Tahoma" pitchFamily="34" charset="0"/>
                <a:ea typeface="Tahoma" pitchFamily="34" charset="0"/>
                <a:cs typeface="Tahoma" pitchFamily="34" charset="0"/>
              </a:rPr>
              <a:t>nhóm</a:t>
            </a:r>
            <a:r>
              <a:rPr lang="en-US" sz="2400" dirty="0">
                <a:latin typeface="Tahoma" pitchFamily="34" charset="0"/>
                <a:ea typeface="Tahoma" pitchFamily="34" charset="0"/>
                <a:cs typeface="Tahoma" pitchFamily="34" charset="0"/>
              </a:rPr>
              <a:t> </a:t>
            </a:r>
            <a:r>
              <a:rPr lang="en-US" sz="2400" dirty="0" err="1">
                <a:latin typeface="Tahoma" pitchFamily="34" charset="0"/>
                <a:ea typeface="Tahoma" pitchFamily="34" charset="0"/>
                <a:cs typeface="Tahoma" pitchFamily="34" charset="0"/>
              </a:rPr>
              <a:t>ngành</a:t>
            </a:r>
            <a:endParaRPr lang="en-US" sz="2400" dirty="0">
              <a:latin typeface="Tahoma" pitchFamily="34" charset="0"/>
              <a:ea typeface="Tahoma" pitchFamily="34" charset="0"/>
              <a:cs typeface="Tahoma" pitchFamily="34" charset="0"/>
            </a:endParaRPr>
          </a:p>
        </p:txBody>
      </p:sp>
      <p:sp>
        <p:nvSpPr>
          <p:cNvPr id="10" name="Rectangle 9"/>
          <p:cNvSpPr/>
          <p:nvPr/>
        </p:nvSpPr>
        <p:spPr>
          <a:xfrm>
            <a:off x="6400800" y="1524000"/>
            <a:ext cx="2514600" cy="82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marL="0" marR="0" algn="ctr">
              <a:spcBef>
                <a:spcPts val="0"/>
              </a:spcBef>
              <a:spcAft>
                <a:spcPts val="0"/>
              </a:spcAft>
            </a:pPr>
            <a:r>
              <a:rPr lang="en-US" sz="2400" dirty="0" err="1">
                <a:latin typeface="Tahoma" pitchFamily="34" charset="0"/>
                <a:ea typeface="Tahoma" pitchFamily="34" charset="0"/>
                <a:cs typeface="Tahoma" pitchFamily="34" charset="0"/>
              </a:rPr>
              <a:t>C</a:t>
            </a:r>
            <a:r>
              <a:rPr lang="en-US" sz="2400" dirty="0" err="1" smtClean="0">
                <a:effectLst/>
                <a:latin typeface="Tahoma" pitchFamily="34" charset="0"/>
                <a:ea typeface="Tahoma" pitchFamily="34" charset="0"/>
                <a:cs typeface="Tahoma" pitchFamily="34" charset="0"/>
              </a:rPr>
              <a:t>ác</a:t>
            </a:r>
            <a:r>
              <a:rPr lang="en-US" sz="2400" dirty="0" smtClean="0">
                <a:effectLst/>
                <a:latin typeface="Tahoma" pitchFamily="34" charset="0"/>
                <a:ea typeface="Tahoma" pitchFamily="34" charset="0"/>
                <a:cs typeface="Tahoma" pitchFamily="34" charset="0"/>
              </a:rPr>
              <a:t> </a:t>
            </a:r>
            <a:r>
              <a:rPr lang="en-US" sz="2400" dirty="0" err="1" smtClean="0">
                <a:effectLst/>
                <a:latin typeface="Tahoma" pitchFamily="34" charset="0"/>
                <a:ea typeface="Tahoma" pitchFamily="34" charset="0"/>
                <a:cs typeface="Tahoma" pitchFamily="34" charset="0"/>
              </a:rPr>
              <a:t>môn</a:t>
            </a:r>
            <a:r>
              <a:rPr lang="en-US" sz="2400" dirty="0" smtClean="0">
                <a:effectLst/>
                <a:latin typeface="Tahoma" pitchFamily="34" charset="0"/>
                <a:ea typeface="Tahoma" pitchFamily="34" charset="0"/>
                <a:cs typeface="Tahoma" pitchFamily="34" charset="0"/>
              </a:rPr>
              <a:t> </a:t>
            </a:r>
            <a:r>
              <a:rPr lang="en-US" sz="2400" err="1" smtClean="0">
                <a:effectLst/>
                <a:latin typeface="Tahoma" pitchFamily="34" charset="0"/>
                <a:ea typeface="Tahoma" pitchFamily="34" charset="0"/>
                <a:cs typeface="Tahoma" pitchFamily="34" charset="0"/>
              </a:rPr>
              <a:t>học</a:t>
            </a:r>
            <a:r>
              <a:rPr lang="en-US" sz="2400" smtClean="0">
                <a:effectLst/>
                <a:latin typeface="Tahoma" pitchFamily="34" charset="0"/>
                <a:ea typeface="Tahoma" pitchFamily="34" charset="0"/>
                <a:cs typeface="Tahoma" pitchFamily="34" charset="0"/>
              </a:rPr>
              <a:t> </a:t>
            </a:r>
          </a:p>
          <a:p>
            <a:pPr marL="0" marR="0" algn="ctr">
              <a:spcBef>
                <a:spcPts val="0"/>
              </a:spcBef>
              <a:spcAft>
                <a:spcPts val="1000"/>
              </a:spcAft>
            </a:pPr>
            <a:r>
              <a:rPr lang="en-US" sz="2400" smtClean="0">
                <a:effectLst/>
                <a:latin typeface="Tahoma" pitchFamily="34" charset="0"/>
                <a:ea typeface="Tahoma" pitchFamily="34" charset="0"/>
                <a:cs typeface="Tahoma" pitchFamily="34" charset="0"/>
              </a:rPr>
              <a:t>cơ </a:t>
            </a:r>
            <a:r>
              <a:rPr lang="en-US" sz="2400" dirty="0" err="1" smtClean="0">
                <a:effectLst/>
                <a:latin typeface="Tahoma" pitchFamily="34" charset="0"/>
                <a:ea typeface="Tahoma" pitchFamily="34" charset="0"/>
                <a:cs typeface="Tahoma" pitchFamily="34" charset="0"/>
              </a:rPr>
              <a:t>sở</a:t>
            </a:r>
            <a:r>
              <a:rPr lang="en-US" sz="2400" dirty="0" smtClean="0">
                <a:effectLst/>
                <a:latin typeface="Tahoma" pitchFamily="34" charset="0"/>
                <a:ea typeface="Tahoma" pitchFamily="34" charset="0"/>
                <a:cs typeface="Tahoma" pitchFamily="34" charset="0"/>
              </a:rPr>
              <a:t> </a:t>
            </a:r>
            <a:r>
              <a:rPr lang="en-US" sz="2400" dirty="0" err="1" smtClean="0">
                <a:effectLst/>
                <a:latin typeface="Tahoma" pitchFamily="34" charset="0"/>
                <a:ea typeface="Tahoma" pitchFamily="34" charset="0"/>
                <a:cs typeface="Tahoma" pitchFamily="34" charset="0"/>
              </a:rPr>
              <a:t>ngành</a:t>
            </a:r>
            <a:endParaRPr lang="en-US" sz="2400" b="1" dirty="0">
              <a:solidFill>
                <a:srgbClr val="FF0000"/>
              </a:solidFill>
              <a:effectLst/>
              <a:latin typeface="Tahoma" pitchFamily="34" charset="0"/>
              <a:ea typeface="Tahoma" pitchFamily="34" charset="0"/>
              <a:cs typeface="Tahoma" pitchFamily="34" charset="0"/>
            </a:endParaRPr>
          </a:p>
        </p:txBody>
      </p:sp>
      <p:sp>
        <p:nvSpPr>
          <p:cNvPr id="11" name="Rectangle 10"/>
          <p:cNvSpPr/>
          <p:nvPr/>
        </p:nvSpPr>
        <p:spPr>
          <a:xfrm>
            <a:off x="4424362" y="3945754"/>
            <a:ext cx="4491037" cy="668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400" dirty="0" err="1">
                <a:latin typeface="Tahoma" pitchFamily="34" charset="0"/>
                <a:ea typeface="Tahoma" pitchFamily="34" charset="0"/>
                <a:cs typeface="Tahoma" pitchFamily="34" charset="0"/>
              </a:rPr>
              <a:t>C</a:t>
            </a:r>
            <a:r>
              <a:rPr lang="en-US" sz="2400" dirty="0" err="1" smtClean="0">
                <a:effectLst/>
                <a:latin typeface="Tahoma" pitchFamily="34" charset="0"/>
                <a:ea typeface="Tahoma" pitchFamily="34" charset="0"/>
                <a:cs typeface="Tahoma" pitchFamily="34" charset="0"/>
              </a:rPr>
              <a:t>huyên</a:t>
            </a:r>
            <a:r>
              <a:rPr lang="en-US" sz="2400" dirty="0" smtClean="0">
                <a:effectLst/>
                <a:latin typeface="Tahoma" pitchFamily="34" charset="0"/>
                <a:ea typeface="Tahoma" pitchFamily="34" charset="0"/>
                <a:cs typeface="Tahoma" pitchFamily="34" charset="0"/>
              </a:rPr>
              <a:t> </a:t>
            </a:r>
            <a:r>
              <a:rPr lang="en-US" sz="2400" dirty="0" err="1" smtClean="0">
                <a:effectLst/>
                <a:latin typeface="Tahoma" pitchFamily="34" charset="0"/>
                <a:ea typeface="Tahoma" pitchFamily="34" charset="0"/>
                <a:cs typeface="Tahoma" pitchFamily="34" charset="0"/>
              </a:rPr>
              <a:t>ngành</a:t>
            </a:r>
            <a:endParaRPr lang="en-US" sz="2400" b="1" dirty="0">
              <a:solidFill>
                <a:srgbClr val="FF0000"/>
              </a:solidFill>
              <a:effectLst/>
              <a:latin typeface="Tahoma" pitchFamily="34" charset="0"/>
              <a:ea typeface="Tahoma" pitchFamily="34" charset="0"/>
              <a:cs typeface="Tahoma" pitchFamily="34" charset="0"/>
            </a:endParaRPr>
          </a:p>
        </p:txBody>
      </p:sp>
      <p:sp>
        <p:nvSpPr>
          <p:cNvPr id="12" name="Rectangle 11"/>
          <p:cNvSpPr/>
          <p:nvPr/>
        </p:nvSpPr>
        <p:spPr>
          <a:xfrm>
            <a:off x="126999" y="3933056"/>
            <a:ext cx="3943350" cy="680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400" dirty="0" err="1" smtClean="0">
                <a:latin typeface="Tahoma" pitchFamily="34" charset="0"/>
                <a:ea typeface="Tahoma" pitchFamily="34" charset="0"/>
                <a:cs typeface="Tahoma" pitchFamily="34" charset="0"/>
              </a:rPr>
              <a:t>Đ</a:t>
            </a:r>
            <a:r>
              <a:rPr lang="en-US" sz="2400" dirty="0" err="1" smtClean="0">
                <a:effectLst/>
                <a:latin typeface="Tahoma" pitchFamily="34" charset="0"/>
                <a:ea typeface="Tahoma" pitchFamily="34" charset="0"/>
                <a:cs typeface="Tahoma" pitchFamily="34" charset="0"/>
              </a:rPr>
              <a:t>ồ</a:t>
            </a:r>
            <a:r>
              <a:rPr lang="en-US" sz="2400" dirty="0" smtClean="0">
                <a:effectLst/>
                <a:latin typeface="Tahoma" pitchFamily="34" charset="0"/>
                <a:ea typeface="Tahoma" pitchFamily="34" charset="0"/>
                <a:cs typeface="Tahoma" pitchFamily="34" charset="0"/>
              </a:rPr>
              <a:t> </a:t>
            </a:r>
            <a:r>
              <a:rPr lang="en-US" sz="2400" dirty="0" err="1" smtClean="0">
                <a:effectLst/>
                <a:latin typeface="Tahoma" pitchFamily="34" charset="0"/>
                <a:ea typeface="Tahoma" pitchFamily="34" charset="0"/>
                <a:cs typeface="Tahoma" pitchFamily="34" charset="0"/>
              </a:rPr>
              <a:t>án</a:t>
            </a:r>
            <a:r>
              <a:rPr lang="en-US" sz="2400" dirty="0" smtClean="0">
                <a:effectLst/>
                <a:latin typeface="Tahoma" pitchFamily="34" charset="0"/>
                <a:ea typeface="Tahoma" pitchFamily="34" charset="0"/>
                <a:cs typeface="Tahoma" pitchFamily="34" charset="0"/>
              </a:rPr>
              <a:t>, </a:t>
            </a:r>
            <a:r>
              <a:rPr lang="en-US" sz="2400" dirty="0" err="1" smtClean="0">
                <a:effectLst/>
                <a:latin typeface="Tahoma" pitchFamily="34" charset="0"/>
                <a:ea typeface="Tahoma" pitchFamily="34" charset="0"/>
                <a:cs typeface="Tahoma" pitchFamily="34" charset="0"/>
              </a:rPr>
              <a:t>thực</a:t>
            </a:r>
            <a:r>
              <a:rPr lang="en-US" sz="2400" dirty="0" smtClean="0">
                <a:effectLst/>
                <a:latin typeface="Tahoma" pitchFamily="34" charset="0"/>
                <a:ea typeface="Tahoma" pitchFamily="34" charset="0"/>
                <a:cs typeface="Tahoma" pitchFamily="34" charset="0"/>
              </a:rPr>
              <a:t> </a:t>
            </a:r>
            <a:r>
              <a:rPr lang="en-US" sz="2400" dirty="0" err="1" smtClean="0">
                <a:effectLst/>
                <a:latin typeface="Tahoma" pitchFamily="34" charset="0"/>
                <a:ea typeface="Tahoma" pitchFamily="34" charset="0"/>
                <a:cs typeface="Tahoma" pitchFamily="34" charset="0"/>
              </a:rPr>
              <a:t>tập</a:t>
            </a:r>
            <a:r>
              <a:rPr lang="en-US" sz="2400" dirty="0" smtClean="0">
                <a:effectLst/>
                <a:latin typeface="Tahoma" pitchFamily="34" charset="0"/>
                <a:ea typeface="Tahoma" pitchFamily="34" charset="0"/>
                <a:cs typeface="Tahoma" pitchFamily="34" charset="0"/>
              </a:rPr>
              <a:t>, </a:t>
            </a:r>
            <a:r>
              <a:rPr lang="en-US" sz="2400" dirty="0" err="1" smtClean="0">
                <a:effectLst/>
                <a:latin typeface="Tahoma" pitchFamily="34" charset="0"/>
                <a:ea typeface="Tahoma" pitchFamily="34" charset="0"/>
                <a:cs typeface="Tahoma" pitchFamily="34" charset="0"/>
              </a:rPr>
              <a:t>khóa</a:t>
            </a:r>
            <a:r>
              <a:rPr lang="en-US" sz="2400" dirty="0" smtClean="0">
                <a:effectLst/>
                <a:latin typeface="Tahoma" pitchFamily="34" charset="0"/>
                <a:ea typeface="Tahoma" pitchFamily="34" charset="0"/>
                <a:cs typeface="Tahoma" pitchFamily="34" charset="0"/>
              </a:rPr>
              <a:t> </a:t>
            </a:r>
            <a:r>
              <a:rPr lang="en-US" sz="2400" dirty="0" err="1" smtClean="0">
                <a:effectLst/>
                <a:latin typeface="Tahoma" pitchFamily="34" charset="0"/>
                <a:ea typeface="Tahoma" pitchFamily="34" charset="0"/>
                <a:cs typeface="Tahoma" pitchFamily="34" charset="0"/>
              </a:rPr>
              <a:t>luận</a:t>
            </a:r>
            <a:endParaRPr lang="en-US" sz="2400" b="1" dirty="0">
              <a:solidFill>
                <a:srgbClr val="FF0000"/>
              </a:solidFill>
              <a:effectLst/>
              <a:latin typeface="Tahoma" pitchFamily="34" charset="0"/>
              <a:ea typeface="Tahoma" pitchFamily="34" charset="0"/>
              <a:cs typeface="Tahoma" pitchFamily="34" charset="0"/>
            </a:endParaRPr>
          </a:p>
        </p:txBody>
      </p:sp>
      <p:sp>
        <p:nvSpPr>
          <p:cNvPr id="13" name="TextBox 12"/>
          <p:cNvSpPr txBox="1"/>
          <p:nvPr/>
        </p:nvSpPr>
        <p:spPr>
          <a:xfrm>
            <a:off x="3214688" y="2362200"/>
            <a:ext cx="2857499"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smtClean="0">
                <a:latin typeface="Times New Roman" pitchFamily="18" charset="0"/>
                <a:ea typeface="Tahoma" pitchFamily="34" charset="0"/>
                <a:cs typeface="Times New Roman" pitchFamily="18" charset="0"/>
              </a:rPr>
              <a:t>Các kiến thức cơ </a:t>
            </a:r>
            <a:r>
              <a:rPr lang="en-US" sz="2000" err="1" smtClean="0">
                <a:latin typeface="Times New Roman" pitchFamily="18" charset="0"/>
                <a:ea typeface="Tahoma" pitchFamily="34" charset="0"/>
                <a:cs typeface="Times New Roman" pitchFamily="18" charset="0"/>
              </a:rPr>
              <a:t>bản</a:t>
            </a:r>
            <a:r>
              <a:rPr lang="en-US" sz="2000" smtClean="0">
                <a:latin typeface="Times New Roman" pitchFamily="18" charset="0"/>
                <a:ea typeface="Tahoma" pitchFamily="34" charset="0"/>
                <a:cs typeface="Times New Roman" pitchFamily="18" charset="0"/>
              </a:rPr>
              <a:t> về CNTT như lập trình, cơ sở dữ liệu, giải thuật hay kiến trúc máy tính.</a:t>
            </a:r>
            <a:endParaRPr lang="en-US" sz="2000" dirty="0">
              <a:latin typeface="Times New Roman" pitchFamily="18" charset="0"/>
              <a:ea typeface="Tahoma" pitchFamily="34" charset="0"/>
              <a:cs typeface="Times New Roman" pitchFamily="18" charset="0"/>
            </a:endParaRPr>
          </a:p>
        </p:txBody>
      </p:sp>
      <p:sp>
        <p:nvSpPr>
          <p:cNvPr id="14" name="TextBox 13"/>
          <p:cNvSpPr txBox="1"/>
          <p:nvPr/>
        </p:nvSpPr>
        <p:spPr>
          <a:xfrm>
            <a:off x="6400801" y="2349500"/>
            <a:ext cx="2514600"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smtClean="0">
                <a:latin typeface="Times New Roman" pitchFamily="18" charset="0"/>
                <a:ea typeface="Tahoma" pitchFamily="34" charset="0"/>
                <a:cs typeface="Times New Roman" pitchFamily="18" charset="0"/>
              </a:rPr>
              <a:t>Các kiến thức về điện tử, thiết kế mạch, hệ thống nhúng, lập trình trên iOS, android,…</a:t>
            </a:r>
            <a:endParaRPr lang="en-US" sz="2000" dirty="0">
              <a:latin typeface="Times New Roman" pitchFamily="18" charset="0"/>
              <a:ea typeface="Tahoma" pitchFamily="34" charset="0"/>
              <a:cs typeface="Times New Roman" pitchFamily="18" charset="0"/>
            </a:endParaRPr>
          </a:p>
        </p:txBody>
      </p:sp>
      <p:sp>
        <p:nvSpPr>
          <p:cNvPr id="15" name="TextBox 14"/>
          <p:cNvSpPr txBox="1"/>
          <p:nvPr/>
        </p:nvSpPr>
        <p:spPr>
          <a:xfrm>
            <a:off x="126999" y="2374900"/>
            <a:ext cx="2743201"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smtClean="0">
                <a:latin typeface="Times New Roman" pitchFamily="18" charset="0"/>
                <a:cs typeface="Times New Roman" pitchFamily="18" charset="0"/>
              </a:rPr>
              <a:t>Cung cấp kiến thức về toán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khoa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tự</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nhiên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ngoại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ngữ</a:t>
            </a:r>
            <a:r>
              <a:rPr lang="en-US" sz="2000" dirty="0" smtClean="0">
                <a:latin typeface="Times New Roman" pitchFamily="18" charset="0"/>
                <a:cs typeface="Times New Roman" pitchFamily="18" charset="0"/>
              </a:rPr>
              <a:t>.</a:t>
            </a:r>
          </a:p>
        </p:txBody>
      </p:sp>
      <p:sp>
        <p:nvSpPr>
          <p:cNvPr id="16" name="TextBox 15"/>
          <p:cNvSpPr txBox="1"/>
          <p:nvPr/>
        </p:nvSpPr>
        <p:spPr>
          <a:xfrm>
            <a:off x="4424362" y="4602026"/>
            <a:ext cx="4491038"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err="1" smtClean="0">
                <a:latin typeface="Times New Roman" pitchFamily="18" charset="0"/>
                <a:cs typeface="Times New Roman" pitchFamily="18" charset="0"/>
              </a:rPr>
              <a:t>Sinh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sẽ</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được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lựa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chọn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chuyên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chuyên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sâu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về</a:t>
            </a:r>
            <a:r>
              <a:rPr lang="en-US" sz="2000" dirty="0" smtClean="0">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hệ</a:t>
            </a:r>
            <a:r>
              <a:rPr lang="en-US" sz="2000" b="1" dirty="0" smtClean="0">
                <a:solidFill>
                  <a:schemeClr val="accent2">
                    <a:lumMod val="50000"/>
                  </a:schemeClr>
                </a:solidFill>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thống</a:t>
            </a:r>
            <a:r>
              <a:rPr lang="en-US" sz="2000" b="1" dirty="0" smtClean="0">
                <a:solidFill>
                  <a:schemeClr val="accent2">
                    <a:lumMod val="50000"/>
                  </a:schemeClr>
                </a:solidFill>
                <a:latin typeface="Times New Roman" pitchFamily="18" charset="0"/>
                <a:cs typeface="Times New Roman" pitchFamily="18" charset="0"/>
              </a:rPr>
              <a:t> </a:t>
            </a:r>
            <a:r>
              <a:rPr lang="en-US" sz="2000" b="1" err="1" smtClean="0">
                <a:solidFill>
                  <a:schemeClr val="accent2">
                    <a:lumMod val="50000"/>
                  </a:schemeClr>
                </a:solidFill>
                <a:latin typeface="Times New Roman" pitchFamily="18" charset="0"/>
                <a:cs typeface="Times New Roman" pitchFamily="18" charset="0"/>
              </a:rPr>
              <a:t>nhúng</a:t>
            </a:r>
            <a:r>
              <a:rPr lang="en-US" sz="2000" b="1" smtClean="0">
                <a:solidFill>
                  <a:schemeClr val="accent2">
                    <a:lumMod val="50000"/>
                  </a:schemeClr>
                </a:solidFill>
                <a:latin typeface="Times New Roman" pitchFamily="18" charset="0"/>
                <a:cs typeface="Times New Roman" pitchFamily="18" charset="0"/>
              </a:rPr>
              <a:t> và </a:t>
            </a:r>
            <a:r>
              <a:rPr lang="en-US" sz="2000" b="1" dirty="0" smtClean="0">
                <a:solidFill>
                  <a:schemeClr val="accent2">
                    <a:lumMod val="50000"/>
                  </a:schemeClr>
                </a:solidFill>
                <a:latin typeface="Times New Roman" pitchFamily="18" charset="0"/>
                <a:cs typeface="Times New Roman" pitchFamily="18" charset="0"/>
              </a:rPr>
              <a:t>robot</a:t>
            </a: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hoặc</a:t>
            </a:r>
            <a:r>
              <a:rPr lang="en-US" sz="2000" dirty="0" smtClean="0">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thiết</a:t>
            </a:r>
            <a:r>
              <a:rPr lang="en-US" sz="2000" b="1" dirty="0" smtClean="0">
                <a:solidFill>
                  <a:schemeClr val="accent2">
                    <a:lumMod val="50000"/>
                  </a:schemeClr>
                </a:solidFill>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kế</a:t>
            </a:r>
            <a:r>
              <a:rPr lang="en-US" sz="2000" b="1" dirty="0" smtClean="0">
                <a:solidFill>
                  <a:schemeClr val="accent2">
                    <a:lumMod val="50000"/>
                  </a:schemeClr>
                </a:solidFill>
                <a:latin typeface="Times New Roman" pitchFamily="18" charset="0"/>
                <a:cs typeface="Times New Roman" pitchFamily="18" charset="0"/>
              </a:rPr>
              <a:t> vi </a:t>
            </a:r>
            <a:r>
              <a:rPr lang="en-US" sz="2000" b="1" err="1" smtClean="0">
                <a:solidFill>
                  <a:schemeClr val="accent2">
                    <a:lumMod val="50000"/>
                  </a:schemeClr>
                </a:solidFill>
                <a:latin typeface="Times New Roman" pitchFamily="18" charset="0"/>
                <a:cs typeface="Times New Roman" pitchFamily="18" charset="0"/>
              </a:rPr>
              <a:t>mạch</a:t>
            </a:r>
            <a:r>
              <a:rPr lang="en-US" sz="2000" b="1" smtClean="0">
                <a:solidFill>
                  <a:schemeClr val="accent2">
                    <a:lumMod val="50000"/>
                  </a:schemeClr>
                </a:solidFill>
                <a:latin typeface="Times New Roman" pitchFamily="18" charset="0"/>
                <a:cs typeface="Times New Roman" pitchFamily="18" charset="0"/>
              </a:rPr>
              <a:t> và </a:t>
            </a:r>
            <a:r>
              <a:rPr lang="en-US" sz="2000" b="1" dirty="0" err="1" smtClean="0">
                <a:solidFill>
                  <a:schemeClr val="accent2">
                    <a:lumMod val="50000"/>
                  </a:schemeClr>
                </a:solidFill>
                <a:latin typeface="Times New Roman" pitchFamily="18" charset="0"/>
                <a:cs typeface="Times New Roman" pitchFamily="18" charset="0"/>
              </a:rPr>
              <a:t>phần</a:t>
            </a:r>
            <a:r>
              <a:rPr lang="en-US" sz="2000" b="1" dirty="0" smtClean="0">
                <a:solidFill>
                  <a:schemeClr val="accent2">
                    <a:lumMod val="50000"/>
                  </a:schemeClr>
                </a:solidFill>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cứng</a:t>
            </a:r>
            <a:r>
              <a:rPr lang="en-US" sz="2000" b="1"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thông</a:t>
            </a:r>
            <a:r>
              <a:rPr lang="en-US" sz="2000" dirty="0" smtClean="0">
                <a:latin typeface="Times New Roman" pitchFamily="18" charset="0"/>
                <a:cs typeface="Times New Roman" pitchFamily="18" charset="0"/>
              </a:rPr>
              <a:t> qua </a:t>
            </a:r>
            <a:r>
              <a:rPr lang="en-US" sz="2000" dirty="0" err="1" smtClean="0">
                <a:latin typeface="Times New Roman" pitchFamily="18" charset="0"/>
                <a:cs typeface="Times New Roman" pitchFamily="18" charset="0"/>
              </a:rPr>
              <a:t>việc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chọn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môn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phù</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hợp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theo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hướng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ngành</a:t>
            </a:r>
            <a:r>
              <a:rPr lang="en-US" sz="2000"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
        <p:nvSpPr>
          <p:cNvPr id="17" name="TextBox 16"/>
          <p:cNvSpPr txBox="1"/>
          <p:nvPr/>
        </p:nvSpPr>
        <p:spPr>
          <a:xfrm>
            <a:off x="126998" y="4600538"/>
            <a:ext cx="3943352"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sz="2000" dirty="0" err="1" smtClean="0">
                <a:latin typeface="Times New Roman" pitchFamily="18" charset="0"/>
                <a:cs typeface="Times New Roman" pitchFamily="18" charset="0"/>
              </a:rPr>
              <a:t>Bao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gồm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môn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về</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hiện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hệ</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thống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tế</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thúc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chương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học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sinh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hoàn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khóa</a:t>
            </a:r>
            <a:r>
              <a:rPr lang="en-US" sz="2000" b="1" dirty="0" smtClean="0">
                <a:solidFill>
                  <a:schemeClr val="accent2">
                    <a:lumMod val="50000"/>
                  </a:schemeClr>
                </a:solidFill>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luận</a:t>
            </a:r>
            <a:r>
              <a:rPr lang="en-US" sz="2000" b="1" dirty="0" smtClean="0">
                <a:solidFill>
                  <a:schemeClr val="accent2">
                    <a:lumMod val="50000"/>
                  </a:schemeClr>
                </a:solidFill>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tốt</a:t>
            </a:r>
            <a:r>
              <a:rPr lang="en-US" sz="2000" b="1" dirty="0" smtClean="0">
                <a:solidFill>
                  <a:schemeClr val="accent2">
                    <a:lumMod val="50000"/>
                  </a:schemeClr>
                </a:solidFill>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nghiệp</a:t>
            </a:r>
            <a:r>
              <a:rPr lang="en-US" sz="2000" b="1" dirty="0" smtClean="0">
                <a:solidFill>
                  <a:schemeClr val="accent2">
                    <a:lumMod val="50000"/>
                  </a:schemeClr>
                </a:solidFill>
                <a:latin typeface="Times New Roman" pitchFamily="18" charset="0"/>
                <a:cs typeface="Times New Roman" pitchFamily="18" charset="0"/>
              </a:rPr>
              <a:t> </a:t>
            </a:r>
            <a:r>
              <a:rPr lang="en-US" sz="2000" dirty="0" err="1" smtClean="0">
                <a:solidFill>
                  <a:schemeClr val="accent2">
                    <a:lumMod val="50000"/>
                  </a:schemeClr>
                </a:solidFill>
                <a:latin typeface="Times New Roman" pitchFamily="18" charset="0"/>
                <a:cs typeface="Times New Roman" pitchFamily="18" charset="0"/>
              </a:rPr>
              <a:t>hoặc</a:t>
            </a:r>
            <a:r>
              <a:rPr lang="en-US" sz="2000" dirty="0" smtClean="0">
                <a:solidFill>
                  <a:schemeClr val="accent2">
                    <a:lumMod val="50000"/>
                  </a:schemeClr>
                </a:solidFill>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các</a:t>
            </a:r>
            <a:r>
              <a:rPr lang="en-US" sz="2000" b="1" dirty="0" smtClean="0">
                <a:solidFill>
                  <a:schemeClr val="accent2">
                    <a:lumMod val="50000"/>
                  </a:schemeClr>
                </a:solidFill>
                <a:latin typeface="Times New Roman" pitchFamily="18" charset="0"/>
                <a:cs typeface="Times New Roman" pitchFamily="18" charset="0"/>
              </a:rPr>
              <a:t> </a:t>
            </a:r>
            <a:r>
              <a:rPr lang="en-US" sz="2000" b="1" dirty="0" err="1" smtClean="0">
                <a:solidFill>
                  <a:schemeClr val="accent2">
                    <a:lumMod val="50000"/>
                  </a:schemeClr>
                </a:solidFill>
                <a:latin typeface="Times New Roman" pitchFamily="18" charset="0"/>
                <a:cs typeface="Times New Roman" pitchFamily="18" charset="0"/>
              </a:rPr>
              <a:t>môn</a:t>
            </a:r>
            <a:r>
              <a:rPr lang="en-US" sz="2000" b="1" dirty="0" smtClean="0">
                <a:solidFill>
                  <a:schemeClr val="accent2">
                    <a:lumMod val="50000"/>
                  </a:schemeClr>
                </a:solidFill>
                <a:latin typeface="Times New Roman" pitchFamily="18" charset="0"/>
                <a:cs typeface="Times New Roman" pitchFamily="18" charset="0"/>
              </a:rPr>
              <a:t> </a:t>
            </a:r>
            <a:r>
              <a:rPr lang="en-US" sz="2000" b="1" err="1" smtClean="0">
                <a:solidFill>
                  <a:schemeClr val="accent2">
                    <a:lumMod val="50000"/>
                  </a:schemeClr>
                </a:solidFill>
                <a:latin typeface="Times New Roman" pitchFamily="18" charset="0"/>
                <a:cs typeface="Times New Roman" pitchFamily="18" charset="0"/>
              </a:rPr>
              <a:t>chuyên</a:t>
            </a:r>
            <a:r>
              <a:rPr lang="en-US" sz="2000" b="1" smtClean="0">
                <a:solidFill>
                  <a:schemeClr val="accent2">
                    <a:lumMod val="50000"/>
                  </a:schemeClr>
                </a:solidFill>
                <a:latin typeface="Times New Roman" pitchFamily="18" charset="0"/>
                <a:cs typeface="Times New Roman" pitchFamily="18" charset="0"/>
              </a:rPr>
              <a:t> đề tốt nghiệp.</a:t>
            </a:r>
            <a:endParaRPr lang="en-US" sz="2000" b="1" dirty="0">
              <a:solidFill>
                <a:schemeClr val="accent2">
                  <a:lumMod val="50000"/>
                </a:schemeClr>
              </a:solidFill>
              <a:latin typeface="Times New Roman" pitchFamily="18" charset="0"/>
              <a:cs typeface="Times New Roman" pitchFamily="18" charset="0"/>
            </a:endParaRPr>
          </a:p>
        </p:txBody>
      </p:sp>
      <p:sp>
        <p:nvSpPr>
          <p:cNvPr id="18" name="Right Arrow 17"/>
          <p:cNvSpPr/>
          <p:nvPr/>
        </p:nvSpPr>
        <p:spPr>
          <a:xfrm>
            <a:off x="2933700" y="2590800"/>
            <a:ext cx="2286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121400" y="2527300"/>
            <a:ext cx="2286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5400000">
            <a:off x="7442199" y="3666233"/>
            <a:ext cx="165101"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089776" y="4883513"/>
            <a:ext cx="291724" cy="370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txBox="1">
            <a:spLocks/>
          </p:cNvSpPr>
          <p:nvPr/>
        </p:nvSpPr>
        <p:spPr bwMode="auto">
          <a:xfrm>
            <a:off x="0" y="260648"/>
            <a:ext cx="7236296" cy="809625"/>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5pPr>
            <a:lvl6pPr marL="4572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6pPr>
            <a:lvl7pPr marL="9144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7pPr>
            <a:lvl8pPr marL="13716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8pPr>
            <a:lvl9pPr marL="18288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9pPr>
          </a:lstStyle>
          <a:p>
            <a:r>
              <a:rPr lang="en-US" sz="3200" smtClean="0">
                <a:solidFill>
                  <a:schemeClr val="bg1"/>
                </a:solidFill>
                <a:latin typeface="Arial" panose="020B0604020202020204" pitchFamily="34" charset="0"/>
                <a:cs typeface="Arial" panose="020B0604020202020204" pitchFamily="34" charset="0"/>
              </a:rPr>
              <a:t>KỸ THUẬT MÁY TÍNH - HỌC </a:t>
            </a:r>
            <a:r>
              <a:rPr lang="en-US" sz="3200" dirty="0" smtClean="0">
                <a:solidFill>
                  <a:schemeClr val="bg1"/>
                </a:solidFill>
                <a:latin typeface="Arial" panose="020B0604020202020204" pitchFamily="34" charset="0"/>
                <a:cs typeface="Arial" panose="020B0604020202020204" pitchFamily="34" charset="0"/>
              </a:rPr>
              <a:t>GÌ?</a:t>
            </a:r>
            <a:endParaRPr lang="en-US" sz="3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68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1000" fill="hold"/>
                                        <p:tgtEl>
                                          <p:spTgt spid="18"/>
                                        </p:tgtEl>
                                        <p:attrNameLst>
                                          <p:attrName>ppt_x</p:attrName>
                                        </p:attrNameLst>
                                      </p:cBhvr>
                                      <p:tavLst>
                                        <p:tav tm="0">
                                          <p:val>
                                            <p:strVal val="#ppt_x"/>
                                          </p:val>
                                        </p:tav>
                                        <p:tav tm="100000">
                                          <p:val>
                                            <p:strVal val="#ppt_x"/>
                                          </p:val>
                                        </p:tav>
                                      </p:tavLst>
                                    </p:anim>
                                    <p:anim calcmode="lin" valueType="num">
                                      <p:cBhvr additive="base">
                                        <p:cTn id="30"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all">
                <a:effectLst>
                  <a:outerShdw blurRad="38100" dist="38100" dir="2700000" algn="tl">
                    <a:srgbClr val="000000">
                      <a:alpha val="43137"/>
                    </a:srgbClr>
                  </a:outerShdw>
                </a:effectLst>
              </a:rPr>
              <a:t>Chương trình đào tạo ngành Kỹ thuật máy </a:t>
            </a:r>
            <a:r>
              <a:rPr lang="en-US" b="1" cap="all" smtClean="0">
                <a:effectLst>
                  <a:outerShdw blurRad="38100" dist="38100" dir="2700000" algn="tl">
                    <a:srgbClr val="000000">
                      <a:alpha val="43137"/>
                    </a:srgbClr>
                  </a:outerShdw>
                </a:effectLst>
              </a:rPr>
              <a:t>tính</a:t>
            </a:r>
            <a:endParaRPr lang="en-US" b="1" cap="a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0825" y="1556792"/>
            <a:ext cx="2592983" cy="4569371"/>
          </a:xfrm>
        </p:spPr>
        <p:txBody>
          <a:bodyPr/>
          <a:lstStyle/>
          <a:p>
            <a:pPr marL="0" indent="0">
              <a:buNone/>
            </a:pPr>
            <a:r>
              <a:rPr lang="en-US" smtClean="0"/>
              <a:t>Tổng quan CTĐT:</a:t>
            </a:r>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12</a:t>
            </a:fld>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84784"/>
            <a:ext cx="5960466" cy="4813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7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a:xfrm>
            <a:off x="250825" y="1600200"/>
            <a:ext cx="1759673" cy="4565104"/>
          </a:xfrm>
        </p:spPr>
        <p:txBody>
          <a:bodyPr/>
          <a:lstStyle/>
          <a:p>
            <a:pPr marL="0" lvl="1" indent="0">
              <a:buNone/>
            </a:pPr>
            <a:r>
              <a:rPr lang="en-US" b="1"/>
              <a:t>Sơ đồ chi tiết các khối kiến thức</a:t>
            </a:r>
          </a:p>
          <a:p>
            <a:pPr marL="0" indent="0">
              <a:buNone/>
            </a:pPr>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13</a:t>
            </a:fld>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498" y="1628800"/>
            <a:ext cx="6914333"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866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a:xfrm>
            <a:off x="250825" y="1600200"/>
            <a:ext cx="1759673" cy="4565104"/>
          </a:xfrm>
        </p:spPr>
        <p:txBody>
          <a:bodyPr/>
          <a:lstStyle/>
          <a:p>
            <a:pPr marL="0" lvl="1" indent="0">
              <a:buNone/>
            </a:pPr>
            <a:r>
              <a:rPr lang="en-US" b="1"/>
              <a:t>Sơ đồ chi tiết các khối kiến thức</a:t>
            </a:r>
          </a:p>
          <a:p>
            <a:pPr marL="0" indent="0">
              <a:buNone/>
            </a:pPr>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14</a:t>
            </a:fld>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904" y="1549399"/>
            <a:ext cx="6621536" cy="468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8539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p:txBody>
          <a:bodyPr/>
          <a:lstStyle/>
          <a:p>
            <a:pPr marL="0" lvl="2" indent="0">
              <a:buNone/>
            </a:pPr>
            <a:r>
              <a:rPr lang="en-US" b="1"/>
              <a:t>Nhóm các môn học cơ sở ngành</a:t>
            </a:r>
          </a:p>
          <a:p>
            <a:pPr marL="0" indent="0">
              <a:buNone/>
            </a:pPr>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15</a:t>
            </a:fld>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39" y="2095500"/>
            <a:ext cx="7899127" cy="3637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166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p:txBody>
          <a:bodyPr/>
          <a:lstStyle/>
          <a:p>
            <a:pPr marL="342900" lvl="2" indent="-342900"/>
            <a:r>
              <a:rPr lang="en-US" b="1"/>
              <a:t>Nhóm các môn học chuyên ngành Thiết kế vi mạch và phần cứng</a:t>
            </a:r>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16</a:t>
            </a:fld>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546" y="2348880"/>
            <a:ext cx="6387129"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9040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p:txBody>
          <a:bodyPr/>
          <a:lstStyle/>
          <a:p>
            <a:pPr marL="342900" lvl="2" indent="-342900"/>
            <a:r>
              <a:rPr lang="en-US" b="1"/>
              <a:t>Nhóm các môn học chuyên chuyên ngành Hệ thống nhúng và Robot</a:t>
            </a:r>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17</a:t>
            </a:fld>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332" y="1988840"/>
            <a:ext cx="6018876"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464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p:txBody>
          <a:bodyPr/>
          <a:lstStyle/>
          <a:p>
            <a:pPr marL="342900" lvl="2" indent="-342900"/>
            <a:r>
              <a:rPr lang="en-US" b="1"/>
              <a:t>Nhóm các môn học </a:t>
            </a:r>
            <a:r>
              <a:rPr lang="en-US" b="1" smtClean="0"/>
              <a:t>khác</a:t>
            </a:r>
          </a:p>
          <a:p>
            <a:pPr marL="342900" lvl="2" indent="-342900"/>
            <a:endParaRPr lang="en-US" b="1"/>
          </a:p>
          <a:p>
            <a:pPr marL="342900" lvl="2" indent="-342900"/>
            <a:endParaRPr lang="en-US" b="1" smtClean="0"/>
          </a:p>
          <a:p>
            <a:pPr marL="342900" lvl="2" indent="-342900"/>
            <a:endParaRPr lang="en-US" b="1"/>
          </a:p>
          <a:p>
            <a:pPr marL="342900" lvl="2" indent="-342900"/>
            <a:endParaRPr lang="en-US" b="1" smtClean="0"/>
          </a:p>
          <a:p>
            <a:pPr marL="342900" lvl="2" indent="-342900"/>
            <a:endParaRPr lang="en-US" b="1"/>
          </a:p>
          <a:p>
            <a:pPr marL="342900" lvl="2" indent="-342900"/>
            <a:r>
              <a:rPr lang="en-US" smtClean="0"/>
              <a:t>Môn </a:t>
            </a:r>
            <a:r>
              <a:rPr lang="en-US"/>
              <a:t>học tự chọn tự </a:t>
            </a:r>
            <a:r>
              <a:rPr lang="en-US" smtClean="0"/>
              <a:t>do</a:t>
            </a:r>
          </a:p>
          <a:p>
            <a:pPr marL="0" lvl="2" indent="0">
              <a:buNone/>
            </a:pPr>
            <a:r>
              <a:rPr lang="en-US"/>
              <a:t>Sinh viên chọn học tối thiểu 6 tín chỉ trong số các  môn học thuộc các ngành khác trong trường mà chưa có trong chương trình của khoa </a:t>
            </a:r>
          </a:p>
          <a:p>
            <a:pPr marL="342900" lvl="2" indent="-342900"/>
            <a:endParaRPr lang="en-US" b="1"/>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18</a:t>
            </a:fld>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84943"/>
            <a:ext cx="7147577" cy="1507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7224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a:xfrm>
            <a:off x="251520" y="1484784"/>
            <a:ext cx="8229600" cy="4525963"/>
          </a:xfrm>
        </p:spPr>
        <p:txBody>
          <a:bodyPr/>
          <a:lstStyle/>
          <a:p>
            <a:pPr marL="0" lvl="1" indent="0">
              <a:buNone/>
            </a:pPr>
            <a:r>
              <a:rPr lang="en-US" b="1">
                <a:solidFill>
                  <a:srgbClr val="FF0000"/>
                </a:solidFill>
              </a:rPr>
              <a:t>Khối kiến thức tốt </a:t>
            </a:r>
            <a:r>
              <a:rPr lang="en-US" b="1" smtClean="0">
                <a:solidFill>
                  <a:srgbClr val="FF0000"/>
                </a:solidFill>
              </a:rPr>
              <a:t>nghiệp:</a:t>
            </a:r>
            <a:endParaRPr lang="en-US" b="1">
              <a:solidFill>
                <a:srgbClr val="FF0000"/>
              </a:solidFill>
            </a:endParaRPr>
          </a:p>
          <a:p>
            <a:r>
              <a:rPr lang="en-US" sz="2400" b="1"/>
              <a:t>Thực tập doanh nghiệp</a:t>
            </a:r>
          </a:p>
          <a:p>
            <a:pPr lvl="1"/>
            <a:r>
              <a:rPr lang="en-US" sz="2000">
                <a:latin typeface="Times New Roman" panose="02020603050405020304" pitchFamily="18" charset="0"/>
                <a:cs typeface="Times New Roman" panose="02020603050405020304" pitchFamily="18" charset="0"/>
              </a:rPr>
              <a:t>Sinh viên đi thực tập thực tế tại các doanh nghiệp.</a:t>
            </a:r>
          </a:p>
          <a:p>
            <a:pPr lvl="1"/>
            <a:r>
              <a:rPr lang="en-US" sz="2000">
                <a:latin typeface="Times New Roman" panose="02020603050405020304" pitchFamily="18" charset="0"/>
                <a:cs typeface="Times New Roman" panose="02020603050405020304" pitchFamily="18" charset="0"/>
              </a:rPr>
              <a:t>Thực tập doanh nghiệp: </a:t>
            </a:r>
            <a:r>
              <a:rPr lang="en-US" sz="2000" b="1">
                <a:latin typeface="Times New Roman" panose="02020603050405020304" pitchFamily="18" charset="0"/>
                <a:cs typeface="Times New Roman" panose="02020603050405020304" pitchFamily="18" charset="0"/>
              </a:rPr>
              <a:t>3 tín chỉ</a:t>
            </a:r>
            <a:endParaRPr lang="en-US" sz="2000">
              <a:latin typeface="Times New Roman" panose="02020603050405020304" pitchFamily="18" charset="0"/>
              <a:cs typeface="Times New Roman" panose="02020603050405020304" pitchFamily="18" charset="0"/>
            </a:endParaRPr>
          </a:p>
          <a:p>
            <a:pPr marL="342900" lvl="2" indent="-342900"/>
            <a:r>
              <a:rPr lang="en-US" sz="2400" b="1"/>
              <a:t>Nhóm các môn học đồ </a:t>
            </a:r>
            <a:r>
              <a:rPr lang="en-US" sz="2400" b="1"/>
              <a:t>án</a:t>
            </a:r>
          </a:p>
          <a:p>
            <a:pPr marL="342900" lvl="2" indent="-342900"/>
            <a:endParaRPr lang="en-US" b="1"/>
          </a:p>
          <a:p>
            <a:pPr marL="342900" lvl="2" indent="-342900"/>
            <a:endParaRPr lang="en-US" b="1" smtClean="0"/>
          </a:p>
          <a:p>
            <a:pPr marL="342900" lvl="2" indent="-342900"/>
            <a:endParaRPr lang="en-US" b="1"/>
          </a:p>
          <a:p>
            <a:pPr marL="342900" lvl="2" indent="-342900"/>
            <a:r>
              <a:rPr lang="en-US" sz="2400" b="1"/>
              <a:t>Khóa luận tốt nghiệp</a:t>
            </a:r>
          </a:p>
          <a:p>
            <a:pPr marL="0" lvl="2" indent="0">
              <a:buNone/>
            </a:pPr>
            <a:r>
              <a:rPr lang="en-US">
                <a:latin typeface="Times New Roman" panose="02020603050405020304" pitchFamily="18" charset="0"/>
                <a:cs typeface="Times New Roman" panose="02020603050405020304" pitchFamily="18" charset="0"/>
              </a:rPr>
              <a:t>Sinh viên đủ điều kiện làm khóa luận tốt nghiệp theo qui chế của trường có thể đăng ký làm khóa luận tốt nghiệp với số tín chỉ là 10. Sinh viên không đủ điều kiện hoặc đủ điều kiện nhưng không muốn làm khóa luận đăng ký học các môn chuyên đề tốt nghiệp thay thế</a:t>
            </a:r>
            <a:r>
              <a:rPr lang="en-US"/>
              <a:t>.</a:t>
            </a:r>
          </a:p>
          <a:p>
            <a:pPr marL="342900" lvl="2" indent="-342900"/>
            <a:endParaRPr lang="en-US" b="1"/>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19</a:t>
            </a:fld>
            <a:endParaRPr lang="en-GB" dirty="0"/>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645024"/>
            <a:ext cx="6870089" cy="1097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8168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NỘI DUNG</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smtClean="0"/>
              <a:t>Giới thiệu chung về ngành Kỹ thuật máy tính</a:t>
            </a:r>
            <a:endParaRPr lang="en-US"/>
          </a:p>
          <a:p>
            <a:pPr lvl="0"/>
            <a:r>
              <a:rPr lang="en-US" smtClean="0"/>
              <a:t>Chương trình đào tạo ngành Kỹ thuật máy tính</a:t>
            </a:r>
          </a:p>
          <a:p>
            <a:pPr lvl="0"/>
            <a:r>
              <a:rPr lang="en-US" smtClean="0"/>
              <a:t>Cơ hội nghề nghiệp</a:t>
            </a:r>
            <a:endParaRPr lang="en-US"/>
          </a:p>
          <a:p>
            <a:r>
              <a:rPr lang="en-US" smtClean="0"/>
              <a:t>Chương </a:t>
            </a:r>
            <a:r>
              <a:rPr lang="en-US"/>
              <a:t>trình </a:t>
            </a:r>
            <a:r>
              <a:rPr lang="en-US" smtClean="0"/>
              <a:t>chất </a:t>
            </a:r>
            <a:r>
              <a:rPr lang="en-US"/>
              <a:t>lượng </a:t>
            </a:r>
            <a:r>
              <a:rPr lang="en-US" smtClean="0"/>
              <a:t>cao</a:t>
            </a:r>
            <a:r>
              <a:rPr lang="en-US"/>
              <a:t> </a:t>
            </a:r>
            <a:r>
              <a:rPr lang="en-US" smtClean="0"/>
              <a:t>Kỹ thuật máy </a:t>
            </a:r>
            <a:r>
              <a:rPr lang="en-US" smtClean="0"/>
              <a:t>tính</a:t>
            </a:r>
          </a:p>
          <a:p>
            <a:r>
              <a:rPr lang="en-US"/>
              <a:t>Tóm tắt nội dung một số môn học</a:t>
            </a:r>
            <a:endParaRPr lang="en-US"/>
          </a:p>
        </p:txBody>
      </p:sp>
      <p:sp>
        <p:nvSpPr>
          <p:cNvPr id="5" name="Slide Number Placeholder 4"/>
          <p:cNvSpPr>
            <a:spLocks noGrp="1"/>
          </p:cNvSpPr>
          <p:nvPr>
            <p:ph type="sldNum" sz="quarter" idx="12"/>
          </p:nvPr>
        </p:nvSpPr>
        <p:spPr/>
        <p:txBody>
          <a:bodyPr/>
          <a:lstStyle/>
          <a:p>
            <a:fld id="{093ABA58-9545-471A-A0B1-F7F4A2790FD7}" type="slidenum">
              <a:rPr lang="en-GB" smtClean="0"/>
              <a:pPr/>
              <a:t>2</a:t>
            </a:fld>
            <a:endParaRPr lang="en-GB" dirty="0"/>
          </a:p>
        </p:txBody>
      </p:sp>
    </p:spTree>
    <p:extLst>
      <p:ext uri="{BB962C8B-B14F-4D97-AF65-F5344CB8AC3E}">
        <p14:creationId xmlns:p14="http://schemas.microsoft.com/office/powerpoint/2010/main" val="1739992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p:txBody>
          <a:bodyPr/>
          <a:lstStyle/>
          <a:p>
            <a:pPr marL="342900" lvl="2" indent="-342900"/>
            <a:r>
              <a:rPr lang="en-US" b="1"/>
              <a:t>Nhóm các môn học chuyên đề tốt nghiệp</a:t>
            </a:r>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20</a:t>
            </a:fld>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132856"/>
            <a:ext cx="6695986"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1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000" b="1" cap="all">
                <a:effectLst>
                  <a:outerShdw blurRad="38100" dist="38100" dir="2700000" algn="tl">
                    <a:srgbClr val="000000">
                      <a:alpha val="43137"/>
                    </a:srgbClr>
                  </a:outerShdw>
                </a:effectLst>
              </a:rPr>
              <a:t>Chương trình đào tạo</a:t>
            </a:r>
            <a:r>
              <a:rPr lang="en-US" sz="2000" b="1" smtClean="0"/>
              <a:t/>
            </a:r>
            <a:br>
              <a:rPr lang="en-US" sz="2000" b="1" smtClean="0"/>
            </a:br>
            <a:r>
              <a:rPr lang="en-US" sz="2000" b="1" smtClean="0"/>
              <a:t>Sơ </a:t>
            </a:r>
            <a:r>
              <a:rPr lang="en-US" sz="2000" b="1"/>
              <a:t>đồ mối liên hệ thứ tự học giữa các </a:t>
            </a:r>
            <a:r>
              <a:rPr lang="en-US" sz="2000" b="1" smtClean="0"/>
              <a:t>môn</a:t>
            </a:r>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21</a:t>
            </a:fld>
            <a:endParaRPr lang="en-GB"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372350"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9419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p:txBody>
          <a:bodyPr/>
          <a:lstStyle/>
          <a:p>
            <a:pPr marL="342900" lvl="1" indent="-342900">
              <a:buFont typeface="Arial" charset="0"/>
              <a:buChar char="•"/>
            </a:pPr>
            <a:r>
              <a:rPr lang="en-US" b="1"/>
              <a:t>Kế hoạch giảng dạy mẫu</a:t>
            </a:r>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22</a:t>
            </a:fld>
            <a:endParaRPr lang="en-GB"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113576"/>
            <a:ext cx="6474266" cy="4123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802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p:txBody>
          <a:bodyPr/>
          <a:lstStyle/>
          <a:p>
            <a:pPr marL="342900" lvl="1" indent="-342900">
              <a:buFont typeface="Arial" charset="0"/>
              <a:buChar char="•"/>
            </a:pPr>
            <a:r>
              <a:rPr lang="en-US" b="1"/>
              <a:t>Kế hoạch giảng dạy mẫu</a:t>
            </a:r>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23</a:t>
            </a:fld>
            <a:endParaRPr lang="en-GB"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004" y="2132856"/>
            <a:ext cx="6511827"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1161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p:txBody>
          <a:bodyPr/>
          <a:lstStyle/>
          <a:p>
            <a:pPr marL="342900" lvl="1" indent="-342900">
              <a:buFont typeface="Arial" charset="0"/>
              <a:buChar char="•"/>
            </a:pPr>
            <a:r>
              <a:rPr lang="en-US" b="1"/>
              <a:t>Kế hoạch giảng dạy mẫu</a:t>
            </a:r>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24</a:t>
            </a:fld>
            <a:endParaRPr lang="en-GB"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90738"/>
            <a:ext cx="7002903" cy="3138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7294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a:effectLst>
                  <a:outerShdw blurRad="38100" dist="38100" dir="2700000" algn="tl">
                    <a:srgbClr val="000000">
                      <a:alpha val="43137"/>
                    </a:srgbClr>
                  </a:outerShdw>
                </a:effectLst>
              </a:rPr>
              <a:t>Chương trình đào tạo</a:t>
            </a:r>
            <a:endParaRPr lang="en-US"/>
          </a:p>
        </p:txBody>
      </p:sp>
      <p:sp>
        <p:nvSpPr>
          <p:cNvPr id="3" name="Content Placeholder 2"/>
          <p:cNvSpPr>
            <a:spLocks noGrp="1"/>
          </p:cNvSpPr>
          <p:nvPr>
            <p:ph idx="1"/>
          </p:nvPr>
        </p:nvSpPr>
        <p:spPr/>
        <p:txBody>
          <a:bodyPr/>
          <a:lstStyle/>
          <a:p>
            <a:pPr marL="0" lvl="0" indent="0">
              <a:buNone/>
            </a:pPr>
            <a:r>
              <a:rPr lang="en-US" b="1"/>
              <a:t>ĐIỀU KIỆN TỐT NGHIỆP</a:t>
            </a:r>
          </a:p>
          <a:p>
            <a:pPr lvl="0"/>
            <a:r>
              <a:rPr lang="en-US" sz="2400" smtClean="0"/>
              <a:t>Sinh </a:t>
            </a:r>
            <a:r>
              <a:rPr lang="en-US" sz="2400"/>
              <a:t>viên đã tích lũy </a:t>
            </a:r>
            <a:r>
              <a:rPr lang="en-US" sz="2400" b="1">
                <a:solidFill>
                  <a:schemeClr val="accent3">
                    <a:lumMod val="50000"/>
                  </a:schemeClr>
                </a:solidFill>
              </a:rPr>
              <a:t>tối thiểu 146 tín chỉ</a:t>
            </a:r>
            <a:r>
              <a:rPr lang="en-US" sz="2400"/>
              <a:t>, đã hoàn thành các môn học bắt buộc đối với chuyên ngành đăng ký tốt nghiệp.</a:t>
            </a:r>
          </a:p>
          <a:p>
            <a:pPr lvl="0"/>
            <a:r>
              <a:rPr lang="en-US" sz="2400"/>
              <a:t>Ngoài ra, sinh viên phải đáp ứng đủ các tiêu chuẩn khác theo </a:t>
            </a:r>
            <a:r>
              <a:rPr lang="en-US" sz="2400" i="1" smtClean="0">
                <a:solidFill>
                  <a:schemeClr val="accent3">
                    <a:lumMod val="50000"/>
                  </a:schemeClr>
                </a:solidFill>
              </a:rPr>
              <a:t>chuẩn đầu ra của ngành Kỹ thuật máy tính </a:t>
            </a:r>
            <a:r>
              <a:rPr lang="en-US" sz="2400" smtClean="0"/>
              <a:t>và theo </a:t>
            </a:r>
            <a:r>
              <a:rPr lang="en-US" sz="2400" i="1">
                <a:solidFill>
                  <a:schemeClr val="accent3">
                    <a:lumMod val="50000"/>
                  </a:schemeClr>
                </a:solidFill>
              </a:rPr>
              <a:t>Quy </a:t>
            </a:r>
            <a:r>
              <a:rPr lang="en-US" sz="2400" i="1">
                <a:solidFill>
                  <a:schemeClr val="accent3">
                    <a:lumMod val="50000"/>
                  </a:schemeClr>
                </a:solidFill>
              </a:rPr>
              <a:t>chế đào tạo theo học chế tín chỉ </a:t>
            </a:r>
            <a:r>
              <a:rPr lang="en-US" sz="2400"/>
              <a:t>của Trường Đại học Công nghệ Thông tin cho hệ đại học chính quy do Hiệu trưởng Trường Đại học Công nghệ Thông tin ban hành kèm theo Quyết định số 28/QĐ-ĐHCNTT-ĐTĐH ngày 28/01/2013.</a:t>
            </a:r>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25</a:t>
            </a:fld>
            <a:endParaRPr lang="en-GB" dirty="0"/>
          </a:p>
        </p:txBody>
      </p:sp>
    </p:spTree>
    <p:extLst>
      <p:ext uri="{BB962C8B-B14F-4D97-AF65-F5344CB8AC3E}">
        <p14:creationId xmlns:p14="http://schemas.microsoft.com/office/powerpoint/2010/main" val="636797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NỘI DUNG</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smtClean="0"/>
              <a:t>Giới thiệu chung về ngành Kỹ thuật máy tính</a:t>
            </a:r>
            <a:endParaRPr lang="en-US"/>
          </a:p>
          <a:p>
            <a:pPr lvl="0"/>
            <a:r>
              <a:rPr lang="en-US"/>
              <a:t>Chương trình đào tạo ngành Kỹ thuật máy tính</a:t>
            </a:r>
          </a:p>
          <a:p>
            <a:pPr lvl="0"/>
            <a:r>
              <a:rPr lang="en-US" b="1">
                <a:solidFill>
                  <a:srgbClr val="C00000"/>
                </a:solidFill>
                <a:effectLst>
                  <a:outerShdw blurRad="38100" dist="38100" dir="2700000" algn="tl">
                    <a:srgbClr val="000000">
                      <a:alpha val="43137"/>
                    </a:srgbClr>
                  </a:outerShdw>
                </a:effectLst>
              </a:rPr>
              <a:t>Cơ hội nghề nghiệp</a:t>
            </a:r>
            <a:endParaRPr lang="en-US" b="1">
              <a:solidFill>
                <a:srgbClr val="C00000"/>
              </a:solidFill>
              <a:effectLst>
                <a:outerShdw blurRad="38100" dist="38100" dir="2700000" algn="tl">
                  <a:srgbClr val="000000">
                    <a:alpha val="43137"/>
                  </a:srgbClr>
                </a:outerShdw>
              </a:effectLst>
            </a:endParaRPr>
          </a:p>
          <a:p>
            <a:r>
              <a:rPr lang="en-US" smtClean="0"/>
              <a:t>Chương </a:t>
            </a:r>
            <a:r>
              <a:rPr lang="en-US"/>
              <a:t>trình </a:t>
            </a:r>
            <a:r>
              <a:rPr lang="en-US" smtClean="0"/>
              <a:t>chất </a:t>
            </a:r>
            <a:r>
              <a:rPr lang="en-US"/>
              <a:t>lượng </a:t>
            </a:r>
            <a:r>
              <a:rPr lang="en-US" smtClean="0"/>
              <a:t>cao</a:t>
            </a:r>
            <a:r>
              <a:rPr lang="en-US"/>
              <a:t> </a:t>
            </a:r>
            <a:r>
              <a:rPr lang="en-US" smtClean="0"/>
              <a:t>Kỹ thuật máy </a:t>
            </a:r>
            <a:r>
              <a:rPr lang="en-US" smtClean="0"/>
              <a:t>tính</a:t>
            </a:r>
          </a:p>
          <a:p>
            <a:r>
              <a:rPr lang="en-US"/>
              <a:t>Tóm tắt nội dung một số môn học</a:t>
            </a:r>
            <a:endParaRPr lang="en-US"/>
          </a:p>
        </p:txBody>
      </p:sp>
      <p:sp>
        <p:nvSpPr>
          <p:cNvPr id="5" name="Slide Number Placeholder 4"/>
          <p:cNvSpPr>
            <a:spLocks noGrp="1"/>
          </p:cNvSpPr>
          <p:nvPr>
            <p:ph type="sldNum" sz="quarter" idx="12"/>
          </p:nvPr>
        </p:nvSpPr>
        <p:spPr/>
        <p:txBody>
          <a:bodyPr/>
          <a:lstStyle/>
          <a:p>
            <a:fld id="{093ABA58-9545-471A-A0B1-F7F4A2790FD7}" type="slidenum">
              <a:rPr lang="en-GB" smtClean="0"/>
              <a:pPr/>
              <a:t>26</a:t>
            </a:fld>
            <a:endParaRPr lang="en-GB" dirty="0"/>
          </a:p>
        </p:txBody>
      </p:sp>
    </p:spTree>
    <p:extLst>
      <p:ext uri="{BB962C8B-B14F-4D97-AF65-F5344CB8AC3E}">
        <p14:creationId xmlns:p14="http://schemas.microsoft.com/office/powerpoint/2010/main" val="1993227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4" y="1628800"/>
            <a:ext cx="8641655" cy="4752528"/>
          </a:xfrm>
        </p:spPr>
        <p:txBody>
          <a:bodyPr/>
          <a:lstStyle/>
          <a:p>
            <a:pPr algn="just" eaLnBrk="1" hangingPunct="1">
              <a:spcBef>
                <a:spcPts val="600"/>
              </a:spcBef>
              <a:buFont typeface="Wingdings" panose="05000000000000000000" pitchFamily="2" charset="2"/>
              <a:buChar char="q"/>
              <a:defRPr/>
            </a:pPr>
            <a:r>
              <a:rPr lang="en-US" altLang="en-US" sz="2400" smtClean="0">
                <a:latin typeface="Arial" charset="0"/>
                <a:cs typeface="Arial" charset="0"/>
              </a:rPr>
              <a:t>Lập </a:t>
            </a:r>
            <a:r>
              <a:rPr lang="en-US" altLang="en-US" sz="2400">
                <a:latin typeface="Arial" charset="0"/>
                <a:cs typeface="Arial" charset="0"/>
              </a:rPr>
              <a:t>trình viên, đặc biệt là lập trình các phần mềm nhúng trên các thiết bị di </a:t>
            </a:r>
            <a:r>
              <a:rPr lang="en-US" altLang="en-US" sz="2400" smtClean="0">
                <a:latin typeface="Arial" charset="0"/>
                <a:cs typeface="Arial" charset="0"/>
              </a:rPr>
              <a:t>động (smartphone</a:t>
            </a:r>
            <a:r>
              <a:rPr lang="en-US" altLang="en-US" sz="2400">
                <a:latin typeface="Arial" charset="0"/>
                <a:cs typeface="Arial" charset="0"/>
              </a:rPr>
              <a:t>, tablet, iphone, ipad,…), các vi xử lý-vi điều khiển trong các hệ thống công nghiệp, xe ô tô, điện gia dụng, ngôi nhà thông minh,… </a:t>
            </a:r>
          </a:p>
          <a:p>
            <a:pPr algn="just" eaLnBrk="1" hangingPunct="1">
              <a:spcBef>
                <a:spcPts val="600"/>
              </a:spcBef>
              <a:buFont typeface="Wingdings" panose="05000000000000000000" pitchFamily="2" charset="2"/>
              <a:buChar char="q"/>
              <a:defRPr/>
            </a:pPr>
            <a:r>
              <a:rPr lang="en-US" altLang="en-US" sz="2400">
                <a:latin typeface="Arial" charset="0"/>
                <a:cs typeface="Arial" charset="0"/>
              </a:rPr>
              <a:t>Kỹ sư thiết kế mạch điện-điện tử, mạch điều khiển trong công nghiệp, vi mạch, chip,…</a:t>
            </a:r>
          </a:p>
          <a:p>
            <a:pPr algn="just" eaLnBrk="1" hangingPunct="1">
              <a:spcBef>
                <a:spcPts val="600"/>
              </a:spcBef>
              <a:buFont typeface="Wingdings" panose="05000000000000000000" pitchFamily="2" charset="2"/>
              <a:buChar char="q"/>
              <a:defRPr/>
            </a:pPr>
            <a:r>
              <a:rPr lang="en-US" altLang="en-US" sz="2400">
                <a:latin typeface="Arial" charset="0"/>
                <a:cs typeface="Arial" charset="0"/>
              </a:rPr>
              <a:t>Kỹ sư đảm nhiệm các công việc về công nghệ thông tin nói chung trong các cơ quan, doanh nghiệp chuyên và không chuyên về công nghệ thông </a:t>
            </a:r>
            <a:r>
              <a:rPr lang="en-US" altLang="en-US" sz="2400" smtClean="0">
                <a:latin typeface="Arial" charset="0"/>
                <a:cs typeface="Arial" charset="0"/>
              </a:rPr>
              <a:t>tin</a:t>
            </a:r>
          </a:p>
          <a:p>
            <a:pPr eaLnBrk="1" hangingPunct="1">
              <a:spcBef>
                <a:spcPts val="600"/>
              </a:spcBef>
              <a:buFont typeface="Wingdings" panose="05000000000000000000" pitchFamily="2" charset="2"/>
              <a:buChar char="q"/>
              <a:defRPr/>
            </a:pPr>
            <a:r>
              <a:rPr lang="en-US" altLang="en-US" sz="2400" smtClean="0">
                <a:latin typeface="Arial" charset="0"/>
                <a:cs typeface="Arial" charset="0"/>
              </a:rPr>
              <a:t>Làm việc trong các trường đại học, viện nghiên cứu</a:t>
            </a:r>
          </a:p>
          <a:p>
            <a:pPr eaLnBrk="1" hangingPunct="1">
              <a:spcBef>
                <a:spcPts val="600"/>
              </a:spcBef>
              <a:buFont typeface="Wingdings" panose="05000000000000000000" pitchFamily="2" charset="2"/>
              <a:buChar char="q"/>
              <a:defRPr/>
            </a:pPr>
            <a:r>
              <a:rPr lang="en-US" altLang="en-US" sz="2400" smtClean="0">
                <a:latin typeface="Arial" charset="0"/>
                <a:cs typeface="Arial" charset="0"/>
              </a:rPr>
              <a:t>Học tiếp lên cao học, tiến sĩ các ngành nhóm CNTT</a:t>
            </a:r>
            <a:endParaRPr lang="en-US" altLang="en-US" sz="240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0D57E685-F03C-4475-8C9E-9CC13F060BCC}" type="slidenum">
              <a:rPr lang="en-US" smtClean="0"/>
              <a:pPr>
                <a:defRPr/>
              </a:pPr>
              <a:t>27</a:t>
            </a:fld>
            <a:endParaRPr lang="vi-VN" dirty="0"/>
          </a:p>
        </p:txBody>
      </p:sp>
      <p:sp>
        <p:nvSpPr>
          <p:cNvPr id="6" name="Title 1"/>
          <p:cNvSpPr txBox="1">
            <a:spLocks/>
          </p:cNvSpPr>
          <p:nvPr/>
        </p:nvSpPr>
        <p:spPr bwMode="auto">
          <a:xfrm>
            <a:off x="0" y="260648"/>
            <a:ext cx="7236296" cy="809625"/>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5pPr>
            <a:lvl6pPr marL="4572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6pPr>
            <a:lvl7pPr marL="9144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7pPr>
            <a:lvl8pPr marL="13716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8pPr>
            <a:lvl9pPr marL="18288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9pPr>
          </a:lstStyle>
          <a:p>
            <a:r>
              <a:rPr lang="vi-VN" altLang="en-US" sz="2400">
                <a:solidFill>
                  <a:schemeClr val="bg1"/>
                </a:solidFill>
                <a:latin typeface="Arial" panose="020B0604020202020204" pitchFamily="34" charset="0"/>
                <a:cs typeface="Arial" panose="020B0604020202020204" pitchFamily="34" charset="0"/>
              </a:rPr>
              <a:t>KỸ SƯ </a:t>
            </a:r>
            <a:r>
              <a:rPr lang="en-US" altLang="en-US" sz="2400">
                <a:solidFill>
                  <a:schemeClr val="bg1"/>
                </a:solidFill>
                <a:latin typeface="Arial" panose="020B0604020202020204" pitchFamily="34" charset="0"/>
                <a:cs typeface="Arial" panose="020B0604020202020204" pitchFamily="34" charset="0"/>
              </a:rPr>
              <a:t>KỸ THUẬT </a:t>
            </a:r>
            <a:r>
              <a:rPr lang="vi-VN" altLang="en-US" sz="2400">
                <a:solidFill>
                  <a:schemeClr val="bg1"/>
                </a:solidFill>
                <a:latin typeface="Arial" panose="020B0604020202020204" pitchFamily="34" charset="0"/>
                <a:cs typeface="Arial" panose="020B0604020202020204" pitchFamily="34" charset="0"/>
              </a:rPr>
              <a:t>MÁY TÍNH </a:t>
            </a:r>
            <a:r>
              <a:rPr lang="en-US" altLang="en-US" sz="2400">
                <a:solidFill>
                  <a:schemeClr val="bg1"/>
                </a:solidFill>
                <a:latin typeface="Arial" panose="020B0604020202020204" pitchFamily="34" charset="0"/>
                <a:cs typeface="Arial" panose="020B0604020202020204" pitchFamily="34" charset="0"/>
              </a:rPr>
              <a:t>CÓ THỂ LÀM GÌ?</a:t>
            </a: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3164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D57E685-F03C-4475-8C9E-9CC13F060BCC}" type="slidenum">
              <a:rPr lang="en-US" smtClean="0"/>
              <a:pPr>
                <a:defRPr/>
              </a:pPr>
              <a:t>28</a:t>
            </a:fld>
            <a:endParaRPr lang="vi-VN" dirty="0"/>
          </a:p>
        </p:txBody>
      </p:sp>
      <p:sp>
        <p:nvSpPr>
          <p:cNvPr id="9" name="AutoShape 8" descr="data:image/jpeg;base64,/9j/4AAQSkZJRgABAQAAAQABAAD/2wCEAAkGBxQHBhQUBxMWFhUXGBkaFxcWFhodHhwdGxwXGx0eHxceKCggJBolHBgXJTEiJSktLi4vGyAzODMsNygtLisBCgoKDg0OGxAQGzckICYvMjA0LC83NzQsLCwsLC80NCwsNDQ3LCwsLDQsLCwsLCwsLCwsLCwsLCwsLCwsLCwsLP/AABEIAJsBRQMBEQACEQEDEQH/xAAcAAEAAgMBAQEAAAAAAAAAAAAABQYDBAcBAgj/xABEEAABAgMCDAMFBwIEBwEAAAABAAIDBBEF0QYSFRYXITFRU1SSkwdB0hMUcYGiIjJSYWSj4pGhIzM0giRCRGJysbJD/8QAGgEBAAMBAQEAAAAAAAAAAAAAAAMEBQIBBv/EADERAAEDAQUGBgMBAAMBAAAAAAABAgNSBBETFFESFWGRofAhMWKBseEyQdEFIkLBcf/aAAwDAQACEQMRAD8A7igCAIAgCAIAgCAIAgCAIAgCAIAgCAIAgCAIAgCAIAgCAIAgCAIAgCAIAgCAIAgCAIAgCAIAgCAIAgCAIAgCAIAgCAIAgCAIAgCAIAgCAIAgCAIAgCAIAgCAIAgCAIAgCAIAgCAIAgCA8f8AcKID88Mk3YgrDOz8BX06vS/zPmUjW7yPfczwz0G5NtNT3DXQe5nhnoNybaajDXQe5nhnoNybaajDXQe5nhnoNybaajDXQe5nhnoNybaajDXQsGAMsYeF8uSwjW/Xikf/AJxPNVrY5Fhd493oWLIxUmb4a/CnQPEdhiYJRQ0V+1D1AV/52+SzLCt0ye/waVuRVhW7h8nH/czwz0G5bm2mpi4a6D3M8M9BuTbTUYa6D3M8M9BuTbTUYa6D3M8M9BuTbTUYa6D3M8M9BuTbTUYa6D3M8M9BuTbTUYa6D3R3DPSU201GGuhuS0zMSh/4V8Zn/iXj+wUbmxu80Q7RZE8r+pabEw7mpN4FqQ3RmeZxaPHwIAB+B/qqctiid4sW5ehbitkrfB6Xp1OkWbaEO05QRJM1ad4IIO4g6wVlvY5i3ONRj0el6G0uDs5L4ny5i4T1awn/AAma8Wvm9bVgciRef7/hjW5qrN5fpP8A0qXuZ4Z6Dcru2mpTw10HuZ4Z6Dcm2mow10HuZ4Z6Dcm2mow10HuZ4Z6Dcm2mow10Niz8ez55kWBDdjMcHD7J10NafA7PmuH7L2q1V8zpiOY5HInkd7l4wmIDXwtjgHD4EVC+cVLluU+iRb0vQyLw9CAIDiGFsw618IYsTEcW42Kz7J+63UKfkaF3+5fQWZEjjRt5gWhVkkVbiH9zPDPQblPtpqQ4a6D3M8M9BuTbTUYa6D3M8M9BuTbTUYa6D3M8M9BuTbTUYa6EzgbLFmFMuSwj7e3FO4qvanIsLvEnszFSZvgduWAbwQBAEAQBARGc8nzUHuNvU+WmpXkQZmGpOYznk+ag9xt6ZaaleQzMNScxnPJ81B7jb0y01K8hmYak5jOeT5qD3G3plpqV5DMw1JzGc8nzUHuNvTLTUryGZhqTmM55PmoPcbemWmpXkMzDUnMzStvS05MBkpMQnvNaNa8EmgJOofkCuXQSNS9WqiHTZ43Lc1yKptzk2yRgF849rGClXONAK6hrP5rhrXOW5qXqduc1qXuW5COznk+ag9xt6ly01K8iLMw1JzGc8nzUHuNvTLTUryGZhqTmM55PmoPcbemWmpXkMzDUnMZzyfNQe429MtNSvIZmGpOYznk+ag9xt6ZaaleQzMNScxnPJ81B7jb0y01K8hmYak5jOeT5qD3G3plpqV5DMw1JzGc8nzUHuNvTLTUryGZhqTmM55PmoPcbemWmpXkMzDUnMZzyfNQe429MtNSvIZmGpOZJS0w2agB8s4Oa7WHNNQfgVC5qtW5SZrkcl6GrO21LyEbEnY8NjqVxXPAND50PwXbIZHpe1qqcPmjYtznIhr5zyfNQe429d5aaleRxmYak5jOeT5qD3G3plpqV5DMw1JzGc8nzUHuNvTLTUryGZhqTmM55PmoPcbemWmpXkMzDUnMZzyfNQe429MtNSvIZmGpOZuSFpwbSB9wisiYtMbEcDStaVp8Co3xvZ+SXEjJGP/FbzbXB2EBrzs7DkIOPOvaxtaYziAKnyqV01jnrc1Lzlz2sS9y3GhnPJ81B7jb1LlpqV5EWZhqTmM55PmoPcbemWmpXkMzDUnMZzyfNQe429MtNSvIZmGpOYznk+ag9xt6ZaaleQzMNScxnPJ81B7jb0y01K8hmYak5mWXwglZqOGS0xCc52oNa9pJ+AXLoJGperVOmzxOW5HJeSSiJQgCAIAgPHa2lAcPZglOhgrLP+m9fQLaoaj59LLMififWac7yz/pvTNQ1HuWmpGac7yz/AKb0zUNQy01IzTneWf8ATemahqGWmpGac7yz/pvTNQ1DLTUjNOd5Z/03pmoahlpqSawMwdmpLCeDEm4D2saX1caUFWPA895CgtVoidE5Gu8fsns1nlbK1XN8PpS64dyUS0MGojJJpe8llGjbqe0n+wWfZHtZKiuW5PH4L9rY58So1PHw+TmGac7yz/pvWvmoajJy01IzTneWf9N6ZqGoZaakZpzvLP8ApvTNQ1DLTUjNOd5Z/wBN6ZqGoZaakZpzvLP+m9M1DUMtNSM053ln/TemahqGWmpGac7yz/pvTNQ1DLTUjNOd5Z/03pmoahlpqRmnO8s/6b0zUNQy01IzTneWf9N6ZqGoZaak6L4dy8eRsZ0K04bmYryWY1Puu1nZ/wB2N/VZdtcxz9pi3mnYmvazZel3j31K94g2DMWjhDjyMFz2+zYKim0F9RrP5hWbHPGyK5y3eJWtkEj5b2pel39K3mnO8s/6b1bzUNRVy01IzTneWf8ATemahqGWmpGac7yz/pvTNQ1DLTUjNOd5Z/03pmoahlpqRmnO8s/6b0zUNQy01JZfD+zJux7c/wCLgPbDiNLXE0oCNbSaH4j/AHKpbJIpI/B3ihbsccscn/Jvgp0pZRqBAUbxJkpm1HQodnQXvY2r3EUpjH7IGs7QMbqWhYXxsvc5blM+3Mkfc1qXoUnNOd5Z/wBN60M1DUUMtNSM053ln/TemahqGWmpGac7yz/pvTNQ1DLTUjNOd5Z/03pmoahlpqRmnO8s/wCm9M1DUMtNSSmC2Dc1KYRQHzMB7WtfVxNNQofzUNotETonIjvEms9nlbK1Vb4HW1imyEAQBAEAQBAY48US8BzomxoJPwAqV6iXrch4q3JeVfSFJfiidsq3kJu1Kmeh16HukKS/FE7ZTITdqM9Dr0M8hhvKz86yFLufjPNG1YQK/FcvscrGq5f0dMtkT3I1PNSyKqWggCAIDQtq14diyftJ4kNxg3UK6zXy+SkiidI7ZaRyytjbtOIPSFJfiidsqxkJu1K+eh16DSFJfiidspkJu1Geh16EnYWEsC3Yrm2eXEtAJxmkbdXn8FFLZ3xIiuJYrQyVVRpMKAnCAh7dwkgWC9gtAuBeCW4rSdlK7PiFPFZ3y37P6IJbQyK7a/ZGaQpL8UTtlS5CbtSLPQ69BpCkvxRO2UyE3ajPQ69CTsLCSBbsR7bPLiWAF2M0jbWm34FRS2d8SIrv2SxWhkqqjf0TCgJwgK/auGMtZM+6FOF4e2laMJGsAjX8CrMdkkkbtN8itJa443bLvM1NIUl+KJ2yu8hN2pxnodeg0hSX4onbKZCbtRnodeg0hSX4onbKZCbtRnodeg0hSX4onbKZCbtRnodehZJGbbPybIksate0OB/I/lvVV7VY5Wr+i0xyOajk8lMzjitq7YFydFU0hSR2Oidsq5kJtOpTz8OvQ90hSX4onbKZCbtRnodeg0hSX4onbKZCbtRnodeg0hSX4onbKZCbtRnodehllMOpSbmmQ4Ln4z3Na2rDtcQBr+JXjrFK1FVf0ettsTlRE/fAsyqFsIAgCAIAgCAIAgNefgmYkYjIe1zHNFd5BC6YtzkU5cl7VQ5YPDmcptg9x3pWxvCHj37mPkJuHP6Gjmc3we470pvCHj37nuQm4c/okMH8BZqz7bgxZgwsVjwTivcTTXsGKFFNbY3xq1L/ABJIbHKyRHLd4d6HS1lGqEAQBAQGG1jxLcsYQ5LFxsdrvtEgUAPmAd6s2WVsT9pxXtUTpWbLSh6OZzfB7jvStHeEPHv3M7ITcOf0NHM5vg9x3pTeEPHv3GQm4c/otGAeDEewJuK6fMOj2tAxHE7CTrqBvVS12lkqIjf0W7JZnxKqu/Zc1QLwQFOw9wZjW/HgmQLPsB4OO4j7xbSlAdxV6x2lkSKjv2UbXZ3yqit/V5VdHM5vg9x3pVzeEPHv3KmQm4c/oaOZzfB7jvSm8IePfuMhNw5/Rb8AsGomD8OMZ4sLnltMQkijcbzIGuriqNstDZVTZ8kLtks7okXa81LYqZcCA55hbgZM2vb8SNKGFiuDaYzyDqaAdQafMLTs1rjjjRrr7zMtNkkkkVzbru+BD6OZzfB7jvSp94Q8e/chyE3Dn9DRzOb4Pcd6U3hDx79xkJuHP6Gjmc3we470pvCHj37jITcOf0NHM5vg9x3pTeEPHv3GQm4c/ovmBVmRrHsf2NpYhxXEsxHE/Zdroaga8Yu/qs61SMkftMNCyxvjZsuN3COWizliRYdnYoiPbiguJAAOp2sAmuLWn5qOBzWyI53khJM1zo1a3zU5to5nN8HuO9K1d4Rce/cy8hNw5/Q0czm+D3HelN4Q8e/cZCbhz+ho5nN8HuO9Kbwh49+4yE3Dn9DRzOb4Pcd6U3hDx79xkJuHP6NuyMApqTtaDEjGDisiMcaPdWjXAmgxdtAuJLdE5itS/wAUOo7FK16Kt3gqd+R1BZBrhAEAQBAEAQBAEBim43u0q95FcVpdTfQEr1qXqiHjluRVKGPE9pH+md3BctLdq1GdvFKRpPbyzu4Ll5u1aj3eKUm3ZHiC20rThwmy5bjuxa44NPlRcSWFWMV215HcduR70bs+ZdlQLwQBAEBE4TW2LAs32r2F/wBoNoDTbXXX5KaCHFds33EM82E3auvKrpPZyzu4Llc3ctRU3ilI0ns5Z3cFybuWobxSkaT2cs7uC5N3LUN4pSNJ7OWd3Bcm7lqG8UpGk9nLO7guTdy1DeKUjSezlndwXJu5ahvFKRpPZyzu4Lk3ctQ3ilJuWRh4bXtBsKUlXFzvP2go0ebjq2C4bSuJLFhtVznHcdtxHI1Gl0VAvBAEBT8IMO22Laz4LoBfi4v2g8CtWh2yn5q9DYlkYjrylNbEjerbiO0nt5Z3cFyk3atRHvFKRpPbyzu4Lk3atQ3ilJ9P8TAw0fKuGoH/ADBsIBHl5ggon+cq/wDYbwSk+dJ7eWd3Bcm7VqG8UpNmzPEVk9aMOHEgFge4Nxi8GhOoaqb6D5rmSwOa1XX33HTLe1zkbddebWEWHTLFtQwRCMQtALiHgUJFaUofIg/NcQWJZWbV9x1NbGxv2bryM0nt5Z3cFyl3atRHvFKT6h+JYixA2HKuJJAA9oNZOoDZvRf85US/aCf6CKt2yfI8T2n/AKZ3cFy93atR5vFtI0nt5Z3cFy83atR7vFKTYs/xFbO2hDhiXcPaPayvtBqxiBWlPzXL7ArWq7a8j1lvRzkbs+ZeVnmgEAQBAEAQBAEAQGGcge8yj2VpjNc2u6oIrRdNW5UU8cl6KhQB4X0H+q/Z/mtLeXp6/Rm7u9XT7Gi/9V+z/NN5enr9Dd3q6fZuWP4e5MtSHF95xsR2Ni+ypX54xUctv22K3Z8+J3FYdh6O2vLgXlZ5oBAEAQEPhTYecFmey9p7P7QdjYuNsrqpUb1PZ5sJ+1deQzw4rNm+4qWi/wDVfs/zV3eXp6/RS3d6un2NF/6r9n+aby9PX6G7vV0+xov/AFX7P803l6ev0N3erp9jRf8Aqv2f5pvL09fobu9XT7Gi/wDVfs/zTeXp6/Q3d6un2NF/6r9n+aby9PX6G7vV0+xov/Vfs/zTeXp6/Q3d6un2WrBjBuHg9KkQTjPd9+IRQncAPJo3KnaLQ6Zb18tC5BZ2wpcnnqTark4QBAUzCLATLVrvje8YmNi/Z9nWmK0N24w3blfhtuGxGbN/uUZrFiPV21d7Ebov/Vfs/wA1LvL09foi3d6un2NF/wCq/Z/mm8vT1+hu71dPs3bR8PBOMg4sfFMOE2G4+zrjYtaOpjChoaeewKNlvVt//HzW/wAzt9gRyN/5eSXeWhpaL/1X7P8ANSby9PX6ON3erp9no8MKH7M3Q7xB/mm8vT1+hu71dPszTvhy6enHxJmbq57i4n2Pmf8AfsXLf9BGtRqM8uP0dOsCucrld58PswaL/wBV+z/Ndby9PX6Od3erp9m9Yvh6LNtNkWJHx8SpDfZ010IBrjHYTX5KOW3q9itRt1/EkisKMejldfdwNBvhdit/1X7P81JvL09foiT/ADbk/Lp9nui/9V+z/NN5enr9Hu7vV0+zYs7w59ytCFE95r7N7X09lSuK4GlcbVWi4f8A6G01W7Pmmv0dMsGy5HbXkun2X1ZxohAEAQBAEAQBAEBgn4xl5GI9lKtY5wrsqASumJe5EOXLc1VOXjxKmqf5cDpf61r7vi1Xv2MneEuid+57pJmuHA6X+tN3xar37DeEuid+5v2Dh7MWjbMKFHZBDXuAJa19aa9lXFRTWKNkauRV8CSG2yPkRqonidHWWagQBAEBA4Z2zEsKxxFkw0ux2to8EihB3Ea9SsWWFsr9lxXtMrombTSj6SZrhwOl/rWju+LVe/Yz94S6J37jSTNcOB0v9abvi1Xv2G8JdE79xpJmuHA6X+tN3xar37DeEuid+40kzXDgdL/Wm74tV79hvCXRO/caSZrhwOl/rTd8Wq9+w3hLonfuNJM1w4HS/wBabvi1Xv2G8JdE79xpJmuHA6X+tN3xar37DeEuid+5b8DcLG4QQyyYAZGaKlo2OH4m11/EeSo2qyrEt6eKF2zWpJUuXwUs6qFsIAgOf4VYbzFj27EgyrIRa3FoXNcTra13k4Dady0rPY45I0cqqZtotj45FaiIROkma4cDpf61Pu+LVe/Yh3hLonfuNJM1w4HS/wBabvi1Xv2G8JdE79y9QrTjTOCAmJdrDGMERA2hxSaVIpWuvWBrWcsbGzbC+V9xoJI90G2nndeUUeJU0RqhwOl/rWju+LVe/Yz94S6J37jSTNcOB0v9abvi1Xv2G8JdE79xpJmuHA6X+tN3xar37DeEuid+40kzXDgdL/Wm74tV79hvCXRO/cveCtpxrUsIRrQaxrnFxaGAgYo1CtSdpBPwIWdaI2Mk2GmjZ5HPj2nFDb4lTRaP8OB0v9a0V/zotV79jNT/AEJVTyTv3PdJM1w4HS/1pu+LVe/Y93hLonfubVleIMzOWrBhxWQQ18RjDRr60c4A0+1t1riSwxtYrkVfBDuO3SOeiKieKodMWSaoQBAEAQBAEAQBAY5iCJiXcyJscC003EUXqLct54qXpcVTRzKb4vWLlc3hLwKeQi4jRzKb4vWLkz8vAZCLibFn4Cy1nzzIsuYmMw1FXgiv5ii5fbZHtVq3eJ0yxxscjk/RZ1ULYQBAEBH25Y8O3JL2c7jYuMHfZNDUV8/mpYpXRO2mkcsTZG7LiA0cym+L1i5WM/LwK2Qi4jRzKb4vWLkz8vAZCLiNHMpvi9YuTPy8BkIuI0cym+L1i5M/LwGQi4jRzKb4vWLkz8vAZCLiNHMpvi9YuTPy8BkIuI0cym+L1i5M/LwGQi4maSwElpGbbElXRmvYatIeLth2EeYK8dbZHNVq3XHTbFG1Ucl96FpVMthAEBXLXwLl7XtB0abMTGdSuK4AagANVNwVqO1yRt2UK0lkjkdtKaejmU3xesXLvPy8CPIRcRo5lN8XrFyZ+XgMhFxLPZ8m2z5FkKBXFY0NFdZoN6qPer3K5f2W2MRjUankhWX+Hcm55I9qKnYHig/Iatit5+XgVMhEeaOZTfF6xcmfl4DIRcRo5lN8XrFyZ+XgMhFxGjmU3xesXJn5eAyEXEtErKtlZNsOAKNa0NA/ICgVRzlc5XL5ltrUa1Gp5FWHhxKAajF6xcrm8JeBUyEXE90cym+L1i5eZ+XgMhFxMsngFKyc2yJCMXGY5rhV4pVpBFdWyoXjrdK5Fat3idNsUTVRUv8AAtSplsIAgCAIAgCAIAgNa0ohg2dFdDNCGOIO4hpIXTEvciKcvW5qqcbGGM9T/Uu6YfpW7lIafkws1NV8fw9zxnuZd0w/SmUhp+T3NTVfH8JPBnCmbm8IIDJmO5zHPAcC1msa9wqoZ7NE2Nyo3xJYLRK6RqK7w9jrKxjZCAIAgK14gWjFsuwQ+z3ljvaNFQAdRDt4I8lbscbXyXOS/wACrbJHMjvaty3nOM8Z7mXdMP0rUykNPyZeamq+P4M8Z7mXdMP0plIafkZqar4/hb/De3Ji1p2MLRil4a1pFQ0UJJ3AKjboY42orUuLthmke5yOW8vqzjRCAoniTbceyZmALNilgc15dQNNaFlNoO8rRsMLJEdtJf5Gdbpnxq1GLd5/+FOzxnuZd0w/Sr2Uhp+Slmpqvj+DPGe5l3TD9KZSGn5Gamq+P4Xbw3t6Na3t22lELy3ELSQ0ajjAjUBuH9VQt0DI9lWJcX7DO+TaRy33F2WeXwgOX4a4SzVn4SxYclHcxjcSjQ1hpVjSdoJ2krXstnifEjnN8fsybVaJWyqjXXJ7aEHnjPcy7ph+lWMpDT8lfNTVfH8GeM9zLumH6UykNPyM1NV8fw6zgzMunMH4ESZOM90NpcdWskflqWLO1GyORPK82YHK6Jrl81Qr3iPPzNlQoUWzIrmNJLHgBp10q06wfIO/srVhZHIqtel5Wtr5GIjmLcUfPGe5l3TD9K0MpDT8mfmpqvj+DPGe5l3TD9KZSGn5Gamq+P4Wnw9tabtm1nGdjudChsqQWsFXO1NGoA7A4/IKnbYoo2Jsp4qW7HLLI9dp16IdBiGkM03FZqGmpxNmGU8WCsy7ph+lby2SGn5MBLXMqfl8fw+s8Z7mXdMP0plIafk9zU1Xx/DdsTCucmLagMjzDi10WG1wxWawXAEam7io5bLCjHKjf0up3FaZle1Fd+001OvrENsIAgCAIAgCAIAgPmJDEWGWxBUEEEbwdq9RblvQKl/gQ+acly0PpU2amqUgysNKDNOS5aH0pmpqlGVhpQyy2DcrKzDXy8vDa5pqCBrBXjrRK5Llcets8TVvRqEqoSYIAgCA1p+Qh2lAxJ5ge2taO2VHn/ddse5i3tW45exr0ucl5HZpyXLQ+lSZqapSLKw0oM05LlofSmamqUZWGlDbs6xoFmPJs+E1hcKEtFK0XD5Xv/JbztkTGfilxvqMkCA0bRseBajmm0ITYhbXFxhWlaV/9BSMlez8VuI3xMf+SXmnmnJctD6V3mpqlOMrDSgzTkuWh9KZqapRlYaUNuzrGgWZEJs+E1hIoS0UqFw+Z7/By3nbImM/FLjfUZIEBGTuD0tPTJiTkBj3mlXEazQUH9gFK2eRqXNdchE6CNy3uaiqYM05LlofSus1NUpzlYaUGacly0PpTNTVKMrDShKy0BsrAayXaGtaKNA2ADyULnK5b1JmojUuQ+J6Sh2hLlk6wPaaHFcNWrWF6x7mLe1blPHMa9LnJehG5pyXLQ+lS5qapSLKw0oM05LlofSmamqUZWGlDes6y4NmMIs+G2GHGpxRSqjfI9/5LeSMjYzwalxtkVGtcHZDZpyXLQ+lT5qapSDKw0oM05LlofSmamqUZWGlD7g4MSkCM10GXhhzSC0gbCDUH+qLaZVS5XKepZokW9GoS6gJggCAIAgCAIDx/wB0oD8+MtKJiCsaJs4jr19Msbb/AMeh8ykrrvy6nuUonGidx168w209D3FWrqMpRONE7jr0w209BirV1GUonGidx16YbaegxVq6jKUTjRO469MNtPQYq1dRlKJxoncdemG2noMVaupP4Bzz42FsAPivcCX1BeSP8t/lVV7WxEhct3d6FiySKszUv1/fBS/+IsUwcE4hhOLTjQ9YJB++3zCzbEiLMiLx+DStqqkKqnD5OQ5SicaJ3HXraw209DFxVq6jKUTjRO469MNtPQYq1dRlKJxoncdemG2noMVauoylE40TuOvTDbT0GKtXUZSicaJ3HXphtp6DFWrqMpRONE7jr0w209BirV1GUonGidx16YbaegxVq6jKUTjRO469MNtPQYq1dRlKJxoncdemG2noMVauoylE40TuOvTDbT0GKtXU6x4bS72YPe0mnOcYri4YxJo0UaNvkaE/NY1uciybKfo2bC1UjvVfMqXiZOPgYT0hxHNHsmag8gbX+QKu2BiLFeqfspW56pLdfd4J/wClUylE40TuOvV3CbT0KeKtXUZSicaJ3HXphNp6DFWrqMpRONE7jr0wm09BirV1GUonGidx16YTaegxVq6nbMEnmJgxLF5JJhMqSak6t6wLSl0rkTU37MqrE1V0Ql1ATHF8MhFsnCOKwRYgaTjs/wAR33X69WvYDjD5LesuzJEi3cPIwrVtRyql66+ZHWZFjWlaMOFBjRKvcG6ojtVTrO3yFT8lLIjGNVytTw4EUbnPcjUcvjxO7w2CFDAZsAAHyXzqrf4n0SJceRf8o/AonmeKfn5lpRMQVjRNnEdevpVibT0Pmkldd+XU9ylE40TuOvTCbT0PcVauoylE40TuOvTCbT0GKtXUZSicaJ3HXphNp6DFWrqTOB8++LhRLh8V5BfrBe4g6j5VUFpjakLluJ7NIqzNS/qdqWAbwQBAEAQBAR+UZXiwOtl6kw5NFI9uPVBlGW4sDrZemHJoo249UGUZbiwOtl6Ycmijbj1QZRluLA62XphyaKNuPVBlGW4sDrZemHJoo249UGUZbiwOtl6Ycmijbj1QyQJ2BFjAS8SEXHYGuaT8gNeyq8Vj0TxRT1HMVfBUM8xFZBhVmS1rfMuIA/qdS5aiqvgdKqIniamUZbiwOtl67w5NFONuPVBlGW4sDrZemHJoo249UGUZbiwOtl6Ycmijbj1QZRluLA62XphyaKNuPVBlGW4sDrZemHJoo249UGUZbiwOtl6Ycmijbj1QZRluLA62XphyaKNuPVBlGW4sDrZemHJoo249UGUZbiwOtl6Ycmijbj1Q2Jd8KaZWWLHitKtxSK/ELlUc3zOkVq+RnAoNS5OjVmZyDAiUmokNrtznNBp8Cu2seqeCHKuanmpiylLcaD1svXuHJopzts1QZSluNB62XphyaKNtmqDKUtxoPWy9MOTRRts1QZSluNB62XphyaKNtmqG7Ce2JDBgkFp2EGoI/IhcKiovidoqL5H2vD0wzMRkFmNNFrRvcQB/Ur1qKvgh4qonip8yseFM1Mo5jqbSwg0/ovXI5PM8arV8jYXJ0Ds1oCPylLcaD1svUmHJopHts1QZSluNB62XphyaKNtmqDKUtxoPWy9MOTRRts1QZSluNB62XphyaKNtmqH3Bn4ESKBBiQi47A17SfkAvFY9E8UU9R7FXwVDWt20Iku6FCs0NMeM4hhfUtY1oq+I5oIJDRQBoIq5zRUAkjg7K37/AB2QYcWDMTYD4vs2ujw5MwS5zzDYHw4VIoYX0ALTUYwLtQKAtdhWmLWsxsTFxHVc17Ca4kSG5zIja+eK9rhXzpXzQG+gCA8d90oDgjLCmgwVlZjZwIly+kWaO/8AJOaHzaQyXfivJT6yFM8rMdiJcvMaOpOaHuFJSvJRkKZ5WY7ES5MaOpOaDCkpXkoyFM8rMdiJcmNHUnNBhSUryUZCmeVmOxEuTGjqTmgwpKV5KMhTPKzHYiXJjR1JzQYUlK8lJzAeyY8thVAdMS8ZjQX1c6E9oH+G8ayRTaQq9rlYsLkRyc+JYssb0maqtVPZdFL34gy75rBaI2VY57i6HRrGlx1PaTqGvYs6xuRsyKq3efwaNtaroVREv8vk5RkKZ5WY7ES5bONHUnNDGwpKV5KMhTPKzHYiXJjR1JzQYUlK8lGQpnlZjsRLkxo6k5oMKSleSjIUzysx2IlyY0dSc0GFJSvJRkKZ5WY7ES5MaOpOaDCkpXkoyFM8rMdiJcmNHUnNBhSUryUCwpknVKx+zEuTGjqTmh7gyUryU25bBGcmT9iWePzdit/+iFw61Qp/2O0ssy/9S1WJ4bUeHW28EcOHXX8X6j8gPmqcv+h+o091LkX+f+5F9k/p0CVlmScuGSrQ1rRQNaKAfJZjnK5b18zSa1GpchlXh6ct8R7LjTeEmNKwIr2+yYMZkN7hUF+qoBFdYWxYZGNiuVUTx1Me2xvWW9Gqvgn6/wDpV8hTPKzHYiXK3jR1JzQqYUlK8lGQpnlZjsRLkxo6k5oMKSleSjIUzysx2IlyY0dSc0GFJSvJRkKZ5WY7ES5MaOpOaDCkpXkp2XBSE6Bg3LtjtLXCE0FrgQQabCDrBWFaFRZXKmpu2dFSJqLohKqEmI+37OFrWNFgn/naQK+Thrafk4AqSGTDejtCOaPEYrdSMwBso2Vg4wR2lr3kveCKEE7AR5ENDdW+qmtkuJKt3kngQ2OPYiS/zXxLGqpaPmKKwzTcV6nmeKcFZYU0GCsrMbOBEuX0azR1JzQ+cSGS78V5KfWQpnlZjsRLl5jR1JzQ9wpKV5KMhTPKzHYiXJjR1JzQYUlK8lGQpnlZjsRLkxo6k5oMKSleSktglY8xAwll3R5eM1ofUudCeANR2kiihtMrFiciOTmT2aJ6StVWryU6PhDBfL2hLzcux0T2PtGRGMBLvZRQ3GLGjW5zXw4RxRrLQ6lTQHCNwqsnEk5KZl4klFgRpiG6L7SBDHtIjhEc4hzYQGOyM0loxnBoDXRA4gEOaBccF5B9n2QBOgCI98WNEaDUNdGiPiFgPmG4+LXzxa+aAlkAQBAEAQBAEAQBAEAQBAEAQBAEAQBAEAQBAEAQBAEAQBAEAQBAEAQBAEAQBAEAQBAEAQBAEA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data:image/jpeg;base64,/9j/4AAQSkZJRgABAQAAAQABAAD/2wCEAAkGBxQHBhQUBxMWFhUXGBkaFxcWFhodHhwdGxwXGx0eHxceKCggJBolHBgXJTEiJSktLi4vGyAzODMsNygtLisBCgoKDg0OGxAQGzckICYvMjA0LC83NzQsLCwsLC80NCwsNDQ3LCwsLDQsLCwsLCwsLCwsLCwsLCwsLCwsLCwsLP/AABEIAJsBRQMBEQACEQEDEQH/xAAcAAEAAgMBAQEAAAAAAAAAAAAABQYDBAcBAgj/xABEEAABAgMCDAMFBwIEBwEAAAABAAIDBBEF0QYSFRYXITFRU1SSkwdB0hMUcYGiIjJSYWSj4pGhIzM0giRCRGJysbJD/8QAGgEBAAMBAQEAAAAAAAAAAAAAAAMEBQIBBv/EADERAAEDAQUGBgMBAAMBAAAAAAABAgNSBBETFFESFWGRofAhMWKBseEyQdEFIkLBcf/aAAwDAQACEQMRAD8A7igCAIAgCAIAgCAIAgCAIAgCAIAgCAIAgCAIAgCAIAgCAIAgCAIAgCAIAgCAIAgCAIAgCAIAgCAIAgCAIAgCAIAgCAIAgCAIAgCAIAgCAIAgCAIAgCAIAgCAIAgCAIAgCAIAgCAIAgCA8f8AcKID88Mk3YgrDOz8BX06vS/zPmUjW7yPfczwz0G5NtNT3DXQe5nhnoNybaajDXQe5nhnoNybaajDXQe5nhnoNybaajDXQe5nhnoNybaajDXQsGAMsYeF8uSwjW/Xikf/AJxPNVrY5Fhd493oWLIxUmb4a/CnQPEdhiYJRQ0V+1D1AV/52+SzLCt0ye/waVuRVhW7h8nH/czwz0G5bm2mpi4a6D3M8M9BuTbTUYa6D3M8M9BuTbTUYa6D3M8M9BuTbTUYa6D3M8M9BuTbTUYa6D3M8M9BuTbTUYa6D3R3DPSU201GGuhuS0zMSh/4V8Zn/iXj+wUbmxu80Q7RZE8r+pabEw7mpN4FqQ3RmeZxaPHwIAB+B/qqctiid4sW5ehbitkrfB6Xp1OkWbaEO05QRJM1ad4IIO4g6wVlvY5i3ONRj0el6G0uDs5L4ny5i4T1awn/AAma8Wvm9bVgciRef7/hjW5qrN5fpP8A0qXuZ4Z6Dcru2mpTw10HuZ4Z6Dcm2mow10HuZ4Z6Dcm2mow10HuZ4Z6Dcm2mow10Niz8ez55kWBDdjMcHD7J10NafA7PmuH7L2q1V8zpiOY5HInkd7l4wmIDXwtjgHD4EVC+cVLluU+iRb0vQyLw9CAIDiGFsw618IYsTEcW42Kz7J+63UKfkaF3+5fQWZEjjRt5gWhVkkVbiH9zPDPQblPtpqQ4a6D3M8M9BuTbTUYa6D3M8M9BuTbTUYa6D3M8M9BuTbTUYa6EzgbLFmFMuSwj7e3FO4qvanIsLvEnszFSZvgduWAbwQBAEAQBARGc8nzUHuNvU+WmpXkQZmGpOYznk+ag9xt6ZaaleQzMNScxnPJ81B7jb0y01K8hmYak5jOeT5qD3G3plpqV5DMw1JzGc8nzUHuNvTLTUryGZhqTmM55PmoPcbemWmpXkMzDUnMzStvS05MBkpMQnvNaNa8EmgJOofkCuXQSNS9WqiHTZ43Lc1yKptzk2yRgF849rGClXONAK6hrP5rhrXOW5qXqduc1qXuW5COznk+ag9xt6ly01K8iLMw1JzGc8nzUHuNvTLTUryGZhqTmM55PmoPcbemWmpXkMzDUnMZzyfNQe429MtNSvIZmGpOYznk+ag9xt6ZaaleQzMNScxnPJ81B7jb0y01K8hmYak5jOeT5qD3G3plpqV5DMw1JzGc8nzUHuNvTLTUryGZhqTmM55PmoPcbemWmpXkMzDUnMZzyfNQe429MtNSvIZmGpOZJS0w2agB8s4Oa7WHNNQfgVC5qtW5SZrkcl6GrO21LyEbEnY8NjqVxXPAND50PwXbIZHpe1qqcPmjYtznIhr5zyfNQe429d5aaleRxmYak5jOeT5qD3G3plpqV5DMw1JzGc8nzUHuNvTLTUryGZhqTmM55PmoPcbemWmpXkMzDUnMZzyfNQe429MtNSvIZmGpOZuSFpwbSB9wisiYtMbEcDStaVp8Co3xvZ+SXEjJGP/FbzbXB2EBrzs7DkIOPOvaxtaYziAKnyqV01jnrc1Lzlz2sS9y3GhnPJ81B7jb1LlpqV5EWZhqTmM55PmoPcbemWmpXkMzDUnMZzyfNQe429MtNSvIZmGpOYznk+ag9xt6ZaaleQzMNScxnPJ81B7jb0y01K8hmYak5mWXwglZqOGS0xCc52oNa9pJ+AXLoJGperVOmzxOW5HJeSSiJQgCAIAgPHa2lAcPZglOhgrLP+m9fQLaoaj59LLMififWac7yz/pvTNQ1HuWmpGac7yz/AKb0zUNQy01IzTneWf8ATemahqGWmpGac7yz/pvTNQ1DLTUjNOd5Z/03pmoahlpqSawMwdmpLCeDEm4D2saX1caUFWPA895CgtVoidE5Gu8fsns1nlbK1XN8PpS64dyUS0MGojJJpe8llGjbqe0n+wWfZHtZKiuW5PH4L9rY58So1PHw+TmGac7yz/pvWvmoajJy01IzTneWf9N6ZqGoZaakZpzvLP8ApvTNQ1DLTUjNOd5Z/wBN6ZqGoZaakZpzvLP+m9M1DUMtNSM053ln/TemahqGWmpGac7yz/pvTNQ1DLTUjNOd5Z/03pmoahlpqRmnO8s/6b0zUNQy01IzTneWf9N6ZqGoZaak6L4dy8eRsZ0K04bmYryWY1Puu1nZ/wB2N/VZdtcxz9pi3mnYmvazZel3j31K94g2DMWjhDjyMFz2+zYKim0F9RrP5hWbHPGyK5y3eJWtkEj5b2pel39K3mnO8s/6b1bzUNRVy01IzTneWf8ATemahqGWmpGac7yz/pvTNQ1DLTUjNOd5Z/03pmoahlpqRmnO8s/6b0zUNQy01JZfD+zJux7c/wCLgPbDiNLXE0oCNbSaH4j/AHKpbJIpI/B3ihbsccscn/Jvgp0pZRqBAUbxJkpm1HQodnQXvY2r3EUpjH7IGs7QMbqWhYXxsvc5blM+3Mkfc1qXoUnNOd5Z/wBN60M1DUUMtNSM053ln/TemahqGWmpGac7yz/pvTNQ1DLTUjNOd5Z/03pmoahlpqRmnO8s/wCm9M1DUMtNSSmC2Dc1KYRQHzMB7WtfVxNNQofzUNotETonIjvEms9nlbK1Vb4HW1imyEAQBAEAQBAY48US8BzomxoJPwAqV6iXrch4q3JeVfSFJfiidsq3kJu1Kmeh16HukKS/FE7ZTITdqM9Dr0M8hhvKz86yFLufjPNG1YQK/FcvscrGq5f0dMtkT3I1PNSyKqWggCAIDQtq14diyftJ4kNxg3UK6zXy+SkiidI7ZaRyytjbtOIPSFJfiidsqxkJu1K+eh16DSFJfiidspkJu1Geh16EnYWEsC3Yrm2eXEtAJxmkbdXn8FFLZ3xIiuJYrQyVVRpMKAnCAh7dwkgWC9gtAuBeCW4rSdlK7PiFPFZ3y37P6IJbQyK7a/ZGaQpL8UTtlS5CbtSLPQ69BpCkvxRO2UyE3ajPQ69CTsLCSBbsR7bPLiWAF2M0jbWm34FRS2d8SIrv2SxWhkqqjf0TCgJwgK/auGMtZM+6FOF4e2laMJGsAjX8CrMdkkkbtN8itJa443bLvM1NIUl+KJ2yu8hN2pxnodeg0hSX4onbKZCbtRnodeg0hSX4onbKZCbtRnodeg0hSX4onbKZCbtRnodehZJGbbPybIksate0OB/I/lvVV7VY5Wr+i0xyOajk8lMzjitq7YFydFU0hSR2Oidsq5kJtOpTz8OvQ90hSX4onbKZCbtRnodeg0hSX4onbKZCbtRnodeg0hSX4onbKZCbtRnodehllMOpSbmmQ4Ln4z3Na2rDtcQBr+JXjrFK1FVf0ettsTlRE/fAsyqFsIAgCAIAgCAIAgNefgmYkYjIe1zHNFd5BC6YtzkU5cl7VQ5YPDmcptg9x3pWxvCHj37mPkJuHP6Gjmc3we470pvCHj37nuQm4c/okMH8BZqz7bgxZgwsVjwTivcTTXsGKFFNbY3xq1L/ABJIbHKyRHLd4d6HS1lGqEAQBAQGG1jxLcsYQ5LFxsdrvtEgUAPmAd6s2WVsT9pxXtUTpWbLSh6OZzfB7jvStHeEPHv3M7ITcOf0NHM5vg9x3pTeEPHv3GQm4c/otGAeDEewJuK6fMOj2tAxHE7CTrqBvVS12lkqIjf0W7JZnxKqu/Zc1QLwQFOw9wZjW/HgmQLPsB4OO4j7xbSlAdxV6x2lkSKjv2UbXZ3yqit/V5VdHM5vg9x3pVzeEPHv3KmQm4c/oaOZzfB7jvSm8IePfuMhNw5/Rb8AsGomD8OMZ4sLnltMQkijcbzIGuriqNstDZVTZ8kLtks7okXa81LYqZcCA55hbgZM2vb8SNKGFiuDaYzyDqaAdQafMLTs1rjjjRrr7zMtNkkkkVzbru+BD6OZzfB7jvSp94Q8e/chyE3Dn9DRzOb4Pcd6U3hDx79xkJuHP6Gjmc3we470pvCHj37jITcOf0NHM5vg9x3pTeEPHv3GQm4c/ovmBVmRrHsf2NpYhxXEsxHE/Zdroaga8Yu/qs61SMkftMNCyxvjZsuN3COWizliRYdnYoiPbiguJAAOp2sAmuLWn5qOBzWyI53khJM1zo1a3zU5to5nN8HuO9K1d4Rce/cy8hNw5/Q0czm+D3HelN4Q8e/cZCbhz+ho5nN8HuO9Kbwh49+4yE3Dn9DRzOb4Pcd6U3hDx79xkJuHP6NuyMApqTtaDEjGDisiMcaPdWjXAmgxdtAuJLdE5itS/wAUOo7FK16Kt3gqd+R1BZBrhAEAQBAEAQBAEBim43u0q95FcVpdTfQEr1qXqiHjluRVKGPE9pH+md3BctLdq1GdvFKRpPbyzu4Ll5u1aj3eKUm3ZHiC20rThwmy5bjuxa44NPlRcSWFWMV215HcduR70bs+ZdlQLwQBAEBE4TW2LAs32r2F/wBoNoDTbXXX5KaCHFds33EM82E3auvKrpPZyzu4Llc3ctRU3ilI0ns5Z3cFybuWobxSkaT2cs7uC5N3LUN4pSNJ7OWd3Bcm7lqG8UpGk9nLO7guTdy1DeKUjSezlndwXJu5ahvFKRpPZyzu4Lk3ctQ3ilJuWRh4bXtBsKUlXFzvP2go0ebjq2C4bSuJLFhtVznHcdtxHI1Gl0VAvBAEBT8IMO22Laz4LoBfi4v2g8CtWh2yn5q9DYlkYjrylNbEjerbiO0nt5Z3cFyk3atRHvFKRpPbyzu4Lk3atQ3ilJ9P8TAw0fKuGoH/ADBsIBHl5ggon+cq/wDYbwSk+dJ7eWd3Bcm7VqG8UpNmzPEVk9aMOHEgFge4Nxi8GhOoaqb6D5rmSwOa1XX33HTLe1zkbddebWEWHTLFtQwRCMQtALiHgUJFaUofIg/NcQWJZWbV9x1NbGxv2bryM0nt5Z3cFyl3atRHvFKT6h+JYixA2HKuJJAA9oNZOoDZvRf85US/aCf6CKt2yfI8T2n/AKZ3cFy93atR5vFtI0nt5Z3cFy83atR7vFKTYs/xFbO2hDhiXcPaPayvtBqxiBWlPzXL7ArWq7a8j1lvRzkbs+ZeVnmgEAQBAEAQBAEAQGGcge8yj2VpjNc2u6oIrRdNW5UU8cl6KhQB4X0H+q/Z/mtLeXp6/Rm7u9XT7Gi/9V+z/NN5enr9Dd3q6fZuWP4e5MtSHF95xsR2Ni+ypX54xUctv22K3Z8+J3FYdh6O2vLgXlZ5oBAEAQEPhTYecFmey9p7P7QdjYuNsrqpUb1PZ5sJ+1deQzw4rNm+4qWi/wDVfs/zV3eXp6/RS3d6un2NF/6r9n+aby9PX6G7vV0+xov/AFX7P803l6ev0N3erp9jRf8Aqv2f5pvL09fobu9XT7Gi/wDVfs/zTeXp6/Q3d6un2NF/6r9n+aby9PX6G7vV0+xov/Vfs/zTeXp6/Q3d6un2WrBjBuHg9KkQTjPd9+IRQncAPJo3KnaLQ6Zb18tC5BZ2wpcnnqTark4QBAUzCLATLVrvje8YmNi/Z9nWmK0N24w3blfhtuGxGbN/uUZrFiPV21d7Ebov/Vfs/wA1LvL09foi3d6un2NF/wCq/Z/mm8vT1+hu71dPs3bR8PBOMg4sfFMOE2G4+zrjYtaOpjChoaeewKNlvVt//HzW/wAzt9gRyN/5eSXeWhpaL/1X7P8ANSby9PX6ON3erp9no8MKH7M3Q7xB/mm8vT1+hu71dPszTvhy6enHxJmbq57i4n2Pmf8AfsXLf9BGtRqM8uP0dOsCucrld58PswaL/wBV+z/Ndby9PX6Od3erp9m9Yvh6LNtNkWJHx8SpDfZ010IBrjHYTX5KOW3q9itRt1/EkisKMejldfdwNBvhdit/1X7P81JvL09foiT/ADbk/Lp9nui/9V+z/NN5enr9Hu7vV0+zYs7w59ytCFE95r7N7X09lSuK4GlcbVWi4f8A6G01W7Pmmv0dMsGy5HbXkun2X1ZxohAEAQBAEAQBAEBgn4xl5GI9lKtY5wrsqASumJe5EOXLc1VOXjxKmqf5cDpf61r7vi1Xv2MneEuid+57pJmuHA6X+tN3xar37DeEuid+5v2Dh7MWjbMKFHZBDXuAJa19aa9lXFRTWKNkauRV8CSG2yPkRqonidHWWagQBAEBA4Z2zEsKxxFkw0ux2to8EihB3Ea9SsWWFsr9lxXtMrombTSj6SZrhwOl/rWju+LVe/Yz94S6J37jSTNcOB0v9abvi1Xv2G8JdE79xpJmuHA6X+tN3xar37DeEuid+40kzXDgdL/Wm74tV79hvCXRO/caSZrhwOl/rTd8Wq9+w3hLonfuNJM1w4HS/wBabvi1Xv2G8JdE79xpJmuHA6X+tN3xar37DeEuid+5b8DcLG4QQyyYAZGaKlo2OH4m11/EeSo2qyrEt6eKF2zWpJUuXwUs6qFsIAgOf4VYbzFj27EgyrIRa3FoXNcTra13k4Dady0rPY45I0cqqZtotj45FaiIROkma4cDpf61Pu+LVe/Yh3hLonfuNJM1w4HS/wBabvi1Xv2G8JdE79y9QrTjTOCAmJdrDGMERA2hxSaVIpWuvWBrWcsbGzbC+V9xoJI90G2nndeUUeJU0RqhwOl/rWju+LVe/Yz94S6J37jSTNcOB0v9abvi1Xv2G8JdE79xpJmuHA6X+tN3xar37DeEuid+40kzXDgdL/Wm74tV79hvCXRO/cveCtpxrUsIRrQaxrnFxaGAgYo1CtSdpBPwIWdaI2Mk2GmjZ5HPj2nFDb4lTRaP8OB0v9a0V/zotV79jNT/AEJVTyTv3PdJM1w4HS/1pu+LVe/Y93hLonfubVleIMzOWrBhxWQQ18RjDRr60c4A0+1t1riSwxtYrkVfBDuO3SOeiKieKodMWSaoQBAEAQBAEAQBAY5iCJiXcyJscC003EUXqLct54qXpcVTRzKb4vWLlc3hLwKeQi4jRzKb4vWLkz8vAZCLibFn4Cy1nzzIsuYmMw1FXgiv5ii5fbZHtVq3eJ0yxxscjk/RZ1ULYQBAEBH25Y8O3JL2c7jYuMHfZNDUV8/mpYpXRO2mkcsTZG7LiA0cym+L1i5WM/LwK2Qi4jRzKb4vWLkz8vAZCLiNHMpvi9YuTPy8BkIuI0cym+L1i5M/LwGQi4jRzKb4vWLkz8vAZCLiNHMpvi9YuTPy8BkIuI0cym+L1i5M/LwGQi4maSwElpGbbElXRmvYatIeLth2EeYK8dbZHNVq3XHTbFG1Ucl96FpVMthAEBXLXwLl7XtB0abMTGdSuK4AagANVNwVqO1yRt2UK0lkjkdtKaejmU3xesXLvPy8CPIRcRo5lN8XrFyZ+XgMhFxLPZ8m2z5FkKBXFY0NFdZoN6qPer3K5f2W2MRjUankhWX+Hcm55I9qKnYHig/Iatit5+XgVMhEeaOZTfF6xcmfl4DIRcRo5lN8XrFyZ+XgMhFxGjmU3xesXJn5eAyEXEtErKtlZNsOAKNa0NA/ICgVRzlc5XL5ltrUa1Gp5FWHhxKAajF6xcrm8JeBUyEXE90cym+L1i5eZ+XgMhFxMsngFKyc2yJCMXGY5rhV4pVpBFdWyoXjrdK5Fat3idNsUTVRUv8AAtSplsIAgCAIAgCAIAgNa0ohg2dFdDNCGOIO4hpIXTEvciKcvW5qqcbGGM9T/Uu6YfpW7lIafkws1NV8fw9zxnuZd0w/SmUhp+T3NTVfH8JPBnCmbm8IIDJmO5zHPAcC1msa9wqoZ7NE2Nyo3xJYLRK6RqK7w9jrKxjZCAIAgK14gWjFsuwQ+z3ljvaNFQAdRDt4I8lbscbXyXOS/wACrbJHMjvaty3nOM8Z7mXdMP0rUykNPyZeamq+P4M8Z7mXdMP0plIafkZqar4/hb/De3Ji1p2MLRil4a1pFQ0UJJ3AKjboY42orUuLthmke5yOW8vqzjRCAoniTbceyZmALNilgc15dQNNaFlNoO8rRsMLJEdtJf5Gdbpnxq1GLd5/+FOzxnuZd0w/Sr2Uhp+Slmpqvj+DPGe5l3TD9KZSGn5Gamq+P4Xbw3t6Na3t22lELy3ELSQ0ajjAjUBuH9VQt0DI9lWJcX7DO+TaRy33F2WeXwgOX4a4SzVn4SxYclHcxjcSjQ1hpVjSdoJ2krXstnifEjnN8fsybVaJWyqjXXJ7aEHnjPcy7ph+lWMpDT8lfNTVfH8GeM9zLumH6UykNPyM1NV8fw6zgzMunMH4ESZOM90NpcdWskflqWLO1GyORPK82YHK6Jrl81Qr3iPPzNlQoUWzIrmNJLHgBp10q06wfIO/srVhZHIqtel5Wtr5GIjmLcUfPGe5l3TD9K0MpDT8mfmpqvj+DPGe5l3TD9KZSGn5Gamq+P4Wnw9tabtm1nGdjudChsqQWsFXO1NGoA7A4/IKnbYoo2Jsp4qW7HLLI9dp16IdBiGkM03FZqGmpxNmGU8WCsy7ph+lby2SGn5MBLXMqfl8fw+s8Z7mXdMP0plIafk9zU1Xx/DdsTCucmLagMjzDi10WG1wxWawXAEam7io5bLCjHKjf0up3FaZle1Fd+001OvrENsIAgCAIAgCAIAgPmJDEWGWxBUEEEbwdq9RblvQKl/gQ+acly0PpU2amqUgysNKDNOS5aH0pmpqlGVhpQyy2DcrKzDXy8vDa5pqCBrBXjrRK5Llcets8TVvRqEqoSYIAgCA1p+Qh2lAxJ5ge2taO2VHn/ddse5i3tW45exr0ucl5HZpyXLQ+lSZqapSLKw0oM05LlofSmamqUZWGlDbs6xoFmPJs+E1hcKEtFK0XD5Xv/JbztkTGfilxvqMkCA0bRseBajmm0ITYhbXFxhWlaV/9BSMlez8VuI3xMf+SXmnmnJctD6V3mpqlOMrDSgzTkuWh9KZqapRlYaUNuzrGgWZEJs+E1hIoS0UqFw+Z7/By3nbImM/FLjfUZIEBGTuD0tPTJiTkBj3mlXEazQUH9gFK2eRqXNdchE6CNy3uaiqYM05LlofSus1NUpzlYaUGacly0PpTNTVKMrDShKy0BsrAayXaGtaKNA2ADyULnK5b1JmojUuQ+J6Sh2hLlk6wPaaHFcNWrWF6x7mLe1blPHMa9LnJehG5pyXLQ+lS5qapSLKw0oM05LlofSmamqUZWGlDes6y4NmMIs+G2GHGpxRSqjfI9/5LeSMjYzwalxtkVGtcHZDZpyXLQ+lT5qapSDKw0oM05LlofSmamqUZWGlD7g4MSkCM10GXhhzSC0gbCDUH+qLaZVS5XKepZokW9GoS6gJggCAIAgCAIDx/wB0oD8+MtKJiCsaJs4jr19Msbb/AMeh8ykrrvy6nuUonGidx168w209D3FWrqMpRONE7jr0w209BirV1GUonGidx16YbaegxVq6jKUTjRO469MNtPQYq1dRlKJxoncdemG2noMVaupP4Bzz42FsAPivcCX1BeSP8t/lVV7WxEhct3d6FiySKszUv1/fBS/+IsUwcE4hhOLTjQ9YJB++3zCzbEiLMiLx+DStqqkKqnD5OQ5SicaJ3HXraw209DFxVq6jKUTjRO469MNtPQYq1dRlKJxoncdemG2noMVauoylE40TuOvTDbT0GKtXUZSicaJ3HXphtp6DFWrqMpRONE7jr0w209BirV1GUonGidx16YbaegxVq6jKUTjRO469MNtPQYq1dRlKJxoncdemG2noMVauoylE40TuOvTDbT0GKtXU6x4bS72YPe0mnOcYri4YxJo0UaNvkaE/NY1uciybKfo2bC1UjvVfMqXiZOPgYT0hxHNHsmag8gbX+QKu2BiLFeqfspW56pLdfd4J/wClUylE40TuOvV3CbT0KeKtXUZSicaJ3HXphNp6DFWrqMpRONE7jr0wm09BirV1GUonGidx16YTaegxVq6nbMEnmJgxLF5JJhMqSak6t6wLSl0rkTU37MqrE1V0Ql1ATHF8MhFsnCOKwRYgaTjs/wAR33X69WvYDjD5LesuzJEi3cPIwrVtRyql66+ZHWZFjWlaMOFBjRKvcG6ojtVTrO3yFT8lLIjGNVytTw4EUbnPcjUcvjxO7w2CFDAZsAAHyXzqrf4n0SJceRf8o/AonmeKfn5lpRMQVjRNnEdevpVibT0Pmkldd+XU9ylE40TuOvTCbT0PcVauoylE40TuOvTCbT0GKtXUZSicaJ3HXphNp6DFWrqTOB8++LhRLh8V5BfrBe4g6j5VUFpjakLluJ7NIqzNS/qdqWAbwQBAEAQBAR+UZXiwOtl6kw5NFI9uPVBlGW4sDrZemHJoo249UGUZbiwOtl6Ycmijbj1QZRluLA62XphyaKNuPVBlGW4sDrZemHJoo249UGUZbiwOtl6Ycmijbj1QyQJ2BFjAS8SEXHYGuaT8gNeyq8Vj0TxRT1HMVfBUM8xFZBhVmS1rfMuIA/qdS5aiqvgdKqIniamUZbiwOtl67w5NFONuPVBlGW4sDrZemHJoo249UGUZbiwOtl6Ycmijbj1QZRluLA62XphyaKNuPVBlGW4sDrZemHJoo249UGUZbiwOtl6Ycmijbj1QZRluLA62XphyaKNuPVBlGW4sDrZemHJoo249UGUZbiwOtl6Ycmijbj1Q2Jd8KaZWWLHitKtxSK/ELlUc3zOkVq+RnAoNS5OjVmZyDAiUmokNrtznNBp8Cu2seqeCHKuanmpiylLcaD1svXuHJopzts1QZSluNB62XphyaKNtmqDKUtxoPWy9MOTRRts1QZSluNB62XphyaKNtmqG7Ce2JDBgkFp2EGoI/IhcKiovidoqL5H2vD0wzMRkFmNNFrRvcQB/Ur1qKvgh4qonip8yseFM1Mo5jqbSwg0/ovXI5PM8arV8jYXJ0Ds1oCPylLcaD1svUmHJopHts1QZSluNB62XphyaKNtmqDKUtxoPWy9MOTRRts1QZSluNB62XphyaKNtmqH3Bn4ESKBBiQi47A17SfkAvFY9E8UU9R7FXwVDWt20Iku6FCs0NMeM4hhfUtY1oq+I5oIJDRQBoIq5zRUAkjg7K37/AB2QYcWDMTYD4vs2ujw5MwS5zzDYHw4VIoYX0ALTUYwLtQKAtdhWmLWsxsTFxHVc17Ca4kSG5zIja+eK9rhXzpXzQG+gCA8d90oDgjLCmgwVlZjZwIly+kWaO/8AJOaHzaQyXfivJT6yFM8rMdiJcvMaOpOaHuFJSvJRkKZ5WY7ES5MaOpOaDCkpXkoyFM8rMdiJcmNHUnNBhSUryUZCmeVmOxEuTGjqTmgwpKV5KMhTPKzHYiXJjR1JzQYUlK8lJzAeyY8thVAdMS8ZjQX1c6E9oH+G8ayRTaQq9rlYsLkRyc+JYssb0maqtVPZdFL34gy75rBaI2VY57i6HRrGlx1PaTqGvYs6xuRsyKq3efwaNtaroVREv8vk5RkKZ5WY7ES5bONHUnNDGwpKV5KMhTPKzHYiXJjR1JzQYUlK8lGQpnlZjsRLkxo6k5oMKSleSjIUzysx2IlyY0dSc0GFJSvJRkKZ5WY7ES5MaOpOaDCkpXkoyFM8rMdiJcmNHUnNBhSUryUCwpknVKx+zEuTGjqTmh7gyUryU25bBGcmT9iWePzdit/+iFw61Qp/2O0ssy/9S1WJ4bUeHW28EcOHXX8X6j8gPmqcv+h+o091LkX+f+5F9k/p0CVlmScuGSrQ1rRQNaKAfJZjnK5b18zSa1GpchlXh6ct8R7LjTeEmNKwIr2+yYMZkN7hUF+qoBFdYWxYZGNiuVUTx1Me2xvWW9Gqvgn6/wDpV8hTPKzHYiXK3jR1JzQqYUlK8lGQpnlZjsRLkxo6k5oMKSleSjIUzysx2IlyY0dSc0GFJSvJRkKZ5WY7ES5MaOpOaDCkpXkp2XBSE6Bg3LtjtLXCE0FrgQQabCDrBWFaFRZXKmpu2dFSJqLohKqEmI+37OFrWNFgn/naQK+Thrafk4AqSGTDejtCOaPEYrdSMwBso2Vg4wR2lr3kveCKEE7AR5ENDdW+qmtkuJKt3kngQ2OPYiS/zXxLGqpaPmKKwzTcV6nmeKcFZYU0GCsrMbOBEuX0azR1JzQ+cSGS78V5KfWQpnlZjsRLl5jR1JzQ9wpKV5KMhTPKzHYiXJjR1JzQYUlK8lGQpnlZjsRLkxo6k5oMKSleSktglY8xAwll3R5eM1ofUudCeANR2kiihtMrFiciOTmT2aJ6StVWryU6PhDBfL2hLzcux0T2PtGRGMBLvZRQ3GLGjW5zXw4RxRrLQ6lTQHCNwqsnEk5KZl4klFgRpiG6L7SBDHtIjhEc4hzYQGOyM0loxnBoDXRA4gEOaBccF5B9n2QBOgCI98WNEaDUNdGiPiFgPmG4+LXzxa+aAlkAQBAEAQBAEAQBAEAQBAEAQBAEAQBAEAQBAEAQBAEAQBAEAQBAEAQBAEAQBAEAQBAEAQBAEA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0" y="1484785"/>
            <a:ext cx="9144000" cy="5524589"/>
          </a:xfrm>
          <a:prstGeom prst="rect">
            <a:avLst/>
          </a:prstGeom>
          <a:solidFill>
            <a:schemeClr val="bg2"/>
          </a:solidFill>
        </p:spPr>
        <p:txBody>
          <a:bodyPr wrap="square" rtlCol="0">
            <a:spAutoFit/>
          </a:bodyPr>
          <a:lstStyle/>
          <a:p>
            <a:pPr marL="6007100" indent="-6007100">
              <a:spcAft>
                <a:spcPts val="600"/>
              </a:spcAft>
            </a:pPr>
            <a:r>
              <a:rPr lang="vi-VN" sz="2000" b="1" dirty="0" smtClean="0">
                <a:solidFill>
                  <a:srgbClr val="0000CC"/>
                </a:solidFill>
                <a:latin typeface="+mj-lt"/>
              </a:rPr>
              <a:t>Khan hiếm nhân lực về </a:t>
            </a:r>
            <a:r>
              <a:rPr lang="vi-VN" sz="2000" b="1" dirty="0" smtClean="0">
                <a:solidFill>
                  <a:srgbClr val="FF0000"/>
                </a:solidFill>
                <a:latin typeface="+mj-lt"/>
              </a:rPr>
              <a:t>thiết kế vi mạch và hệ thống nhúng </a:t>
            </a:r>
            <a:r>
              <a:rPr lang="vi-VN" sz="2000" dirty="0" smtClean="0">
                <a:solidFill>
                  <a:srgbClr val="0000CC"/>
                </a:solidFill>
                <a:latin typeface="+mj-lt"/>
              </a:rPr>
              <a:t>(2 chuyên ngành hiện có của khoa Kỹ thuật máy tính)</a:t>
            </a:r>
            <a:endParaRPr lang="vi-VN" sz="2000" b="1" dirty="0" smtClean="0">
              <a:solidFill>
                <a:srgbClr val="0000CC"/>
              </a:solidFill>
              <a:latin typeface="+mj-lt"/>
            </a:endParaRPr>
          </a:p>
          <a:p>
            <a:pPr>
              <a:spcAft>
                <a:spcPts val="1200"/>
              </a:spcAft>
            </a:pPr>
            <a:r>
              <a:rPr lang="vi-VN" sz="2000" dirty="0" smtClean="0">
                <a:solidFill>
                  <a:srgbClr val="0000CC"/>
                </a:solidFill>
                <a:latin typeface="+mj-lt"/>
              </a:rPr>
              <a:t>   Hiện có khá nhiều tập đoàn, công ty lớn trong lĩnh vực thiết kế vi mạch trên thế giới đầu tư vào VN. </a:t>
            </a:r>
          </a:p>
          <a:p>
            <a:pPr marL="292100" indent="-292100">
              <a:spcAft>
                <a:spcPts val="1200"/>
              </a:spcAft>
              <a:buFont typeface="Wingdings" pitchFamily="2" charset="2"/>
              <a:buChar char="v"/>
            </a:pPr>
            <a:r>
              <a:rPr lang="vi-VN" b="1" dirty="0" smtClean="0">
                <a:solidFill>
                  <a:srgbClr val="0000CC"/>
                </a:solidFill>
                <a:latin typeface="+mj-lt"/>
              </a:rPr>
              <a:t>Tại TP.HCM, </a:t>
            </a:r>
            <a:r>
              <a:rPr lang="vi-VN" dirty="0" smtClean="0">
                <a:solidFill>
                  <a:srgbClr val="0000CC"/>
                </a:solidFill>
                <a:latin typeface="+mj-lt"/>
              </a:rPr>
              <a:t>các công ty đang đầu tư vào lĩnh vực thiết kế và sản xuất vi mạch như: </a:t>
            </a:r>
            <a:r>
              <a:rPr lang="vi-VN" b="1" dirty="0" smtClean="0">
                <a:solidFill>
                  <a:srgbClr val="0000CC"/>
                </a:solidFill>
                <a:latin typeface="+mj-lt"/>
              </a:rPr>
              <a:t>Intel</a:t>
            </a:r>
            <a:r>
              <a:rPr lang="vi-VN" dirty="0" smtClean="0">
                <a:solidFill>
                  <a:srgbClr val="0000CC"/>
                </a:solidFill>
                <a:latin typeface="+mj-lt"/>
              </a:rPr>
              <a:t>, </a:t>
            </a:r>
            <a:r>
              <a:rPr lang="vi-VN" b="1" dirty="0" smtClean="0">
                <a:solidFill>
                  <a:srgbClr val="0000CC"/>
                </a:solidFill>
                <a:latin typeface="+mj-lt"/>
              </a:rPr>
              <a:t>Samsung Vina,</a:t>
            </a:r>
            <a:r>
              <a:rPr lang="vi-VN" dirty="0" smtClean="0">
                <a:solidFill>
                  <a:srgbClr val="0000CC"/>
                </a:solidFill>
                <a:latin typeface="+mj-lt"/>
              </a:rPr>
              <a:t> Renesas Design, NXP, Applied Micro, SDS, TMA, AMCC, Signet... và các trung tâm ICDREC (ĐHQG TP.HCM), Semicon...</a:t>
            </a:r>
          </a:p>
          <a:p>
            <a:pPr marL="292100" indent="-292100">
              <a:spcAft>
                <a:spcPts val="600"/>
              </a:spcAft>
              <a:buFont typeface="Wingdings" pitchFamily="2" charset="2"/>
              <a:buChar char="v"/>
            </a:pPr>
            <a:r>
              <a:rPr lang="vi-VN" b="1" dirty="0" smtClean="0">
                <a:solidFill>
                  <a:srgbClr val="0000CC"/>
                </a:solidFill>
                <a:latin typeface="+mj-lt"/>
              </a:rPr>
              <a:t>Samsung: </a:t>
            </a:r>
            <a:r>
              <a:rPr lang="vi-VN" dirty="0" smtClean="0">
                <a:solidFill>
                  <a:srgbClr val="0000CC"/>
                </a:solidFill>
                <a:latin typeface="+mj-lt"/>
              </a:rPr>
              <a:t>đang vận hành nhà máy sản xuất ở Bắc Ninh và đang xây dựng nhà máy sản xuất lớn nhất thế giới ở Thái Nguyên.</a:t>
            </a:r>
          </a:p>
          <a:p>
            <a:pPr marL="292100" indent="-292100">
              <a:spcAft>
                <a:spcPts val="600"/>
              </a:spcAft>
              <a:buFont typeface="Wingdings" pitchFamily="2" charset="2"/>
              <a:buChar char="v"/>
            </a:pPr>
            <a:r>
              <a:rPr lang="vi-VN" b="1" dirty="0" smtClean="0">
                <a:solidFill>
                  <a:srgbClr val="0000CC"/>
                </a:solidFill>
                <a:latin typeface="+mj-lt"/>
              </a:rPr>
              <a:t>Nokia: </a:t>
            </a:r>
            <a:r>
              <a:rPr lang="vi-VN" dirty="0" smtClean="0">
                <a:solidFill>
                  <a:srgbClr val="0000CC"/>
                </a:solidFill>
                <a:latin typeface="+mj-lt"/>
              </a:rPr>
              <a:t>đang vận hành nhà máy sản xuất ở Bắc Ninh và đã xuất khẩu lô hàng đầu tiên.</a:t>
            </a:r>
          </a:p>
          <a:p>
            <a:pPr marL="292100" indent="-292100">
              <a:spcAft>
                <a:spcPts val="600"/>
              </a:spcAft>
              <a:buFont typeface="Wingdings" pitchFamily="2" charset="2"/>
              <a:buChar char="v"/>
            </a:pPr>
            <a:r>
              <a:rPr lang="vi-VN" b="1" dirty="0" smtClean="0">
                <a:solidFill>
                  <a:srgbClr val="0000CC"/>
                </a:solidFill>
                <a:latin typeface="+mj-lt"/>
              </a:rPr>
              <a:t>LG: </a:t>
            </a:r>
            <a:r>
              <a:rPr lang="vi-VN" dirty="0" smtClean="0">
                <a:solidFill>
                  <a:srgbClr val="0000CC"/>
                </a:solidFill>
                <a:latin typeface="+mj-lt"/>
              </a:rPr>
              <a:t>đang xây dựng nhà máy sản xuất ở Hải Phòng.</a:t>
            </a:r>
            <a:endParaRPr lang="vi-VN" b="1" dirty="0" smtClean="0">
              <a:solidFill>
                <a:srgbClr val="0000CC"/>
              </a:solidFill>
              <a:latin typeface="+mj-lt"/>
            </a:endParaRPr>
          </a:p>
          <a:p>
            <a:pPr marL="292100" indent="-292100">
              <a:spcAft>
                <a:spcPts val="1200"/>
              </a:spcAft>
            </a:pPr>
            <a:r>
              <a:rPr lang="vi-VN" sz="2000" b="1" dirty="0" smtClean="0">
                <a:solidFill>
                  <a:srgbClr val="FF0000"/>
                </a:solidFill>
                <a:latin typeface="+mj-lt"/>
                <a:sym typeface="Wingdings" pitchFamily="2" charset="2"/>
              </a:rPr>
              <a:t> Cầu lớn, cung không có</a:t>
            </a:r>
            <a:endParaRPr lang="vi-VN" sz="2000" b="1" dirty="0" smtClean="0">
              <a:solidFill>
                <a:srgbClr val="FF0000"/>
              </a:solidFill>
              <a:latin typeface="+mj-lt"/>
            </a:endParaRPr>
          </a:p>
          <a:p>
            <a:pPr>
              <a:spcAft>
                <a:spcPts val="0"/>
              </a:spcAft>
            </a:pPr>
            <a:r>
              <a:rPr lang="vi-VN" sz="2000" b="1" dirty="0" smtClean="0">
                <a:solidFill>
                  <a:srgbClr val="0000CC"/>
                </a:solidFill>
                <a:latin typeface="+mj-lt"/>
              </a:rPr>
              <a:t>Ưu tiên số 1</a:t>
            </a:r>
          </a:p>
          <a:p>
            <a:pPr marL="114300" indent="292100">
              <a:spcAft>
                <a:spcPts val="0"/>
              </a:spcAft>
            </a:pPr>
            <a:r>
              <a:rPr lang="vi-VN" dirty="0" smtClean="0">
                <a:solidFill>
                  <a:srgbClr val="0000CC"/>
                </a:solidFill>
                <a:latin typeface="+mj-lt"/>
              </a:rPr>
              <a:t>Theo quyết định 49 của Chính phủ (có hiệu lực từ tháng 9-2010) về việc phê duyệt </a:t>
            </a:r>
            <a:r>
              <a:rPr lang="vi-VN" b="1" dirty="0" smtClean="0">
                <a:solidFill>
                  <a:srgbClr val="0000CC"/>
                </a:solidFill>
                <a:latin typeface="+mj-lt"/>
              </a:rPr>
              <a:t>danh mục</a:t>
            </a:r>
            <a:r>
              <a:rPr lang="vi-VN" dirty="0" smtClean="0">
                <a:solidFill>
                  <a:srgbClr val="0000CC"/>
                </a:solidFill>
                <a:latin typeface="+mj-lt"/>
              </a:rPr>
              <a:t> </a:t>
            </a:r>
            <a:r>
              <a:rPr lang="vi-VN" b="1" dirty="0" smtClean="0">
                <a:solidFill>
                  <a:srgbClr val="0000CC"/>
                </a:solidFill>
                <a:latin typeface="+mj-lt"/>
              </a:rPr>
              <a:t>công nghệ cao </a:t>
            </a:r>
            <a:r>
              <a:rPr lang="vi-VN" dirty="0" smtClean="0">
                <a:solidFill>
                  <a:srgbClr val="0000CC"/>
                </a:solidFill>
                <a:latin typeface="+mj-lt"/>
              </a:rPr>
              <a:t>được ưu tiên đầu tư và phát triển, và </a:t>
            </a:r>
            <a:r>
              <a:rPr lang="vi-VN" b="1" dirty="0" smtClean="0">
                <a:solidFill>
                  <a:srgbClr val="0000CC"/>
                </a:solidFill>
                <a:latin typeface="+mj-lt"/>
              </a:rPr>
              <a:t>danh mục sản phẩm công nghệ cao </a:t>
            </a:r>
            <a:r>
              <a:rPr lang="vi-VN" dirty="0" smtClean="0">
                <a:solidFill>
                  <a:srgbClr val="0000CC"/>
                </a:solidFill>
                <a:latin typeface="+mj-lt"/>
              </a:rPr>
              <a:t>được khuyến khích phát triển, </a:t>
            </a:r>
            <a:r>
              <a:rPr lang="vi-VN" u="sng" dirty="0" smtClean="0">
                <a:solidFill>
                  <a:srgbClr val="FF0000"/>
                </a:solidFill>
                <a:latin typeface="+mj-lt"/>
              </a:rPr>
              <a:t>vi mạch chiếm vị trí số 1 trong cả hai danh mục.</a:t>
            </a:r>
            <a:r>
              <a:rPr lang="vi-VN" sz="2000" dirty="0" smtClean="0">
                <a:solidFill>
                  <a:srgbClr val="FF0000"/>
                </a:solidFill>
                <a:latin typeface="+mj-lt"/>
              </a:rPr>
              <a:t>                                                                   </a:t>
            </a:r>
            <a:endParaRPr lang="vi-VN" dirty="0" smtClean="0">
              <a:solidFill>
                <a:srgbClr val="0000CC"/>
              </a:solidFill>
              <a:latin typeface="+mj-lt"/>
            </a:endParaRPr>
          </a:p>
        </p:txBody>
      </p:sp>
      <p:sp>
        <p:nvSpPr>
          <p:cNvPr id="11" name="Title 1"/>
          <p:cNvSpPr txBox="1">
            <a:spLocks/>
          </p:cNvSpPr>
          <p:nvPr/>
        </p:nvSpPr>
        <p:spPr bwMode="auto">
          <a:xfrm>
            <a:off x="0" y="72008"/>
            <a:ext cx="7236296" cy="1268760"/>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5pPr>
            <a:lvl6pPr marL="4572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6pPr>
            <a:lvl7pPr marL="9144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7pPr>
            <a:lvl8pPr marL="13716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8pPr>
            <a:lvl9pPr marL="18288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9pPr>
          </a:lstStyle>
          <a:p>
            <a:r>
              <a:rPr lang="en-US" sz="2800" dirty="0" smtClean="0">
                <a:solidFill>
                  <a:schemeClr val="bg1"/>
                </a:solidFill>
              </a:rPr>
              <a:t>NHU CẦU </a:t>
            </a:r>
            <a:r>
              <a:rPr lang="en-US" sz="2800" smtClean="0">
                <a:solidFill>
                  <a:schemeClr val="bg1"/>
                </a:solidFill>
              </a:rPr>
              <a:t>NGHỀ </a:t>
            </a:r>
            <a:r>
              <a:rPr lang="en-US" sz="2800" smtClean="0">
                <a:solidFill>
                  <a:schemeClr val="bg1"/>
                </a:solidFill>
              </a:rPr>
              <a:t>NGHIỆP NGÀNH </a:t>
            </a:r>
            <a:r>
              <a:rPr lang="en-US" sz="2800" dirty="0" smtClean="0">
                <a:solidFill>
                  <a:schemeClr val="bg1"/>
                </a:solidFill>
              </a:rPr>
              <a:t>KỸ THUẬT MÁY </a:t>
            </a:r>
            <a:r>
              <a:rPr lang="en-US" sz="2800" smtClean="0">
                <a:solidFill>
                  <a:schemeClr val="bg1"/>
                </a:solidFill>
              </a:rPr>
              <a:t>TÍNH </a:t>
            </a:r>
            <a:r>
              <a:rPr lang="en-US" sz="2800" smtClean="0">
                <a:solidFill>
                  <a:schemeClr val="bg1"/>
                </a:solidFill>
              </a:rPr>
              <a:t>TRONG </a:t>
            </a:r>
            <a:r>
              <a:rPr lang="en-US" sz="2800" dirty="0" smtClean="0">
                <a:solidFill>
                  <a:schemeClr val="bg1"/>
                </a:solidFill>
              </a:rPr>
              <a:t>TƯƠNG LAI (2013 – 2020)</a:t>
            </a:r>
            <a:endParaRPr lang="en-US" sz="2800" dirty="0">
              <a:solidFill>
                <a:schemeClr val="bg1"/>
              </a:solidFill>
            </a:endParaRPr>
          </a:p>
        </p:txBody>
      </p:sp>
    </p:spTree>
    <p:extLst>
      <p:ext uri="{BB962C8B-B14F-4D97-AF65-F5344CB8AC3E}">
        <p14:creationId xmlns:p14="http://schemas.microsoft.com/office/powerpoint/2010/main" val="2661315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D57E685-F03C-4475-8C9E-9CC13F060BCC}" type="slidenum">
              <a:rPr lang="en-US" smtClean="0"/>
              <a:pPr>
                <a:defRPr/>
              </a:pPr>
              <a:t>29</a:t>
            </a:fld>
            <a:endParaRPr lang="vi-VN" dirty="0"/>
          </a:p>
        </p:txBody>
      </p:sp>
      <p:sp>
        <p:nvSpPr>
          <p:cNvPr id="9" name="AutoShape 8" descr="data:image/jpeg;base64,/9j/4AAQSkZJRgABAQAAAQABAAD/2wCEAAkGBxQHBhQUBxMWFhUXGBkaFxcWFhodHhwdGxwXGx0eHxceKCggJBolHBgXJTEiJSktLi4vGyAzODMsNygtLisBCgoKDg0OGxAQGzckICYvMjA0LC83NzQsLCwsLC80NCwsNDQ3LCwsLDQsLCwsLCwsLCwsLCwsLCwsLCwsLCwsLP/AABEIAJsBRQMBEQACEQEDEQH/xAAcAAEAAgMBAQEAAAAAAAAAAAAABQYDBAcBAgj/xABEEAABAgMCDAMFBwIEBwEAAAABAAIDBBEF0QYSFRYXITFRU1SSkwdB0hMUcYGiIjJSYWSj4pGhIzM0giRCRGJysbJD/8QAGgEBAAMBAQEAAAAAAAAAAAAAAAMEBQIBBv/EADERAAEDAQUGBgMBAAMBAAAAAAABAgNSBBETFFESFWGRofAhMWKBseEyQdEFIkLBcf/aAAwDAQACEQMRAD8A7igCAIAgCAIAgCAIAgCAIAgCAIAgCAIAgCAIAgCAIAgCAIAgCAIAgCAIAgCAIAgCAIAgCAIAgCAIAgCAIAgCAIAgCAIAgCAIAgCAIAgCAIAgCAIAgCAIAgCAIAgCAIAgCAIAgCAIAgCA8f8AcKID88Mk3YgrDOz8BX06vS/zPmUjW7yPfczwz0G5NtNT3DXQe5nhnoNybaajDXQe5nhnoNybaajDXQe5nhnoNybaajDXQe5nhnoNybaajDXQsGAMsYeF8uSwjW/Xikf/AJxPNVrY5Fhd493oWLIxUmb4a/CnQPEdhiYJRQ0V+1D1AV/52+SzLCt0ye/waVuRVhW7h8nH/czwz0G5bm2mpi4a6D3M8M9BuTbTUYa6D3M8M9BuTbTUYa6D3M8M9BuTbTUYa6D3M8M9BuTbTUYa6D3M8M9BuTbTUYa6D3R3DPSU201GGuhuS0zMSh/4V8Zn/iXj+wUbmxu80Q7RZE8r+pabEw7mpN4FqQ3RmeZxaPHwIAB+B/qqctiid4sW5ehbitkrfB6Xp1OkWbaEO05QRJM1ad4IIO4g6wVlvY5i3ONRj0el6G0uDs5L4ny5i4T1awn/AAma8Wvm9bVgciRef7/hjW5qrN5fpP8A0qXuZ4Z6Dcru2mpTw10HuZ4Z6Dcm2mow10HuZ4Z6Dcm2mow10HuZ4Z6Dcm2mow10Niz8ez55kWBDdjMcHD7J10NafA7PmuH7L2q1V8zpiOY5HInkd7l4wmIDXwtjgHD4EVC+cVLluU+iRb0vQyLw9CAIDiGFsw618IYsTEcW42Kz7J+63UKfkaF3+5fQWZEjjRt5gWhVkkVbiH9zPDPQblPtpqQ4a6D3M8M9BuTbTUYa6D3M8M9BuTbTUYa6D3M8M9BuTbTUYa6EzgbLFmFMuSwj7e3FO4qvanIsLvEnszFSZvgduWAbwQBAEAQBARGc8nzUHuNvU+WmpXkQZmGpOYznk+ag9xt6ZaaleQzMNScxnPJ81B7jb0y01K8hmYak5jOeT5qD3G3plpqV5DMw1JzGc8nzUHuNvTLTUryGZhqTmM55PmoPcbemWmpXkMzDUnMzStvS05MBkpMQnvNaNa8EmgJOofkCuXQSNS9WqiHTZ43Lc1yKptzk2yRgF849rGClXONAK6hrP5rhrXOW5qXqduc1qXuW5COznk+ag9xt6ly01K8iLMw1JzGc8nzUHuNvTLTUryGZhqTmM55PmoPcbemWmpXkMzDUnMZzyfNQe429MtNSvIZmGpOYznk+ag9xt6ZaaleQzMNScxnPJ81B7jb0y01K8hmYak5jOeT5qD3G3plpqV5DMw1JzGc8nzUHuNvTLTUryGZhqTmM55PmoPcbemWmpXkMzDUnMZzyfNQe429MtNSvIZmGpOZJS0w2agB8s4Oa7WHNNQfgVC5qtW5SZrkcl6GrO21LyEbEnY8NjqVxXPAND50PwXbIZHpe1qqcPmjYtznIhr5zyfNQe429d5aaleRxmYak5jOeT5qD3G3plpqV5DMw1JzGc8nzUHuNvTLTUryGZhqTmM55PmoPcbemWmpXkMzDUnMZzyfNQe429MtNSvIZmGpOZuSFpwbSB9wisiYtMbEcDStaVp8Co3xvZ+SXEjJGP/FbzbXB2EBrzs7DkIOPOvaxtaYziAKnyqV01jnrc1Lzlz2sS9y3GhnPJ81B7jb1LlpqV5EWZhqTmM55PmoPcbemWmpXkMzDUnMZzyfNQe429MtNSvIZmGpOYznk+ag9xt6ZaaleQzMNScxnPJ81B7jb0y01K8hmYak5mWXwglZqOGS0xCc52oNa9pJ+AXLoJGperVOmzxOW5HJeSSiJQgCAIAgPHa2lAcPZglOhgrLP+m9fQLaoaj59LLMififWac7yz/pvTNQ1HuWmpGac7yz/AKb0zUNQy01IzTneWf8ATemahqGWmpGac7yz/pvTNQ1DLTUjNOd5Z/03pmoahlpqSawMwdmpLCeDEm4D2saX1caUFWPA895CgtVoidE5Gu8fsns1nlbK1XN8PpS64dyUS0MGojJJpe8llGjbqe0n+wWfZHtZKiuW5PH4L9rY58So1PHw+TmGac7yz/pvWvmoajJy01IzTneWf9N6ZqGoZaakZpzvLP8ApvTNQ1DLTUjNOd5Z/wBN6ZqGoZaakZpzvLP+m9M1DUMtNSM053ln/TemahqGWmpGac7yz/pvTNQ1DLTUjNOd5Z/03pmoahlpqRmnO8s/6b0zUNQy01IzTneWf9N6ZqGoZaak6L4dy8eRsZ0K04bmYryWY1Puu1nZ/wB2N/VZdtcxz9pi3mnYmvazZel3j31K94g2DMWjhDjyMFz2+zYKim0F9RrP5hWbHPGyK5y3eJWtkEj5b2pel39K3mnO8s/6b1bzUNRVy01IzTneWf8ATemahqGWmpGac7yz/pvTNQ1DLTUjNOd5Z/03pmoahlpqRmnO8s/6b0zUNQy01JZfD+zJux7c/wCLgPbDiNLXE0oCNbSaH4j/AHKpbJIpI/B3ihbsccscn/Jvgp0pZRqBAUbxJkpm1HQodnQXvY2r3EUpjH7IGs7QMbqWhYXxsvc5blM+3Mkfc1qXoUnNOd5Z/wBN60M1DUUMtNSM053ln/TemahqGWmpGac7yz/pvTNQ1DLTUjNOd5Z/03pmoahlpqRmnO8s/wCm9M1DUMtNSSmC2Dc1KYRQHzMB7WtfVxNNQofzUNotETonIjvEms9nlbK1Vb4HW1imyEAQBAEAQBAY48US8BzomxoJPwAqV6iXrch4q3JeVfSFJfiidsq3kJu1Kmeh16HukKS/FE7ZTITdqM9Dr0M8hhvKz86yFLufjPNG1YQK/FcvscrGq5f0dMtkT3I1PNSyKqWggCAIDQtq14diyftJ4kNxg3UK6zXy+SkiidI7ZaRyytjbtOIPSFJfiidsqxkJu1K+eh16DSFJfiidspkJu1Geh16EnYWEsC3Yrm2eXEtAJxmkbdXn8FFLZ3xIiuJYrQyVVRpMKAnCAh7dwkgWC9gtAuBeCW4rSdlK7PiFPFZ3y37P6IJbQyK7a/ZGaQpL8UTtlS5CbtSLPQ69BpCkvxRO2UyE3ajPQ69CTsLCSBbsR7bPLiWAF2M0jbWm34FRS2d8SIrv2SxWhkqqjf0TCgJwgK/auGMtZM+6FOF4e2laMJGsAjX8CrMdkkkbtN8itJa443bLvM1NIUl+KJ2yu8hN2pxnodeg0hSX4onbKZCbtRnodeg0hSX4onbKZCbtRnodeg0hSX4onbKZCbtRnodehZJGbbPybIksate0OB/I/lvVV7VY5Wr+i0xyOajk8lMzjitq7YFydFU0hSR2Oidsq5kJtOpTz8OvQ90hSX4onbKZCbtRnodeg0hSX4onbKZCbtRnodeg0hSX4onbKZCbtRnodehllMOpSbmmQ4Ln4z3Na2rDtcQBr+JXjrFK1FVf0ettsTlRE/fAsyqFsIAgCAIAgCAIAgNefgmYkYjIe1zHNFd5BC6YtzkU5cl7VQ5YPDmcptg9x3pWxvCHj37mPkJuHP6Gjmc3we470pvCHj37nuQm4c/okMH8BZqz7bgxZgwsVjwTivcTTXsGKFFNbY3xq1L/ABJIbHKyRHLd4d6HS1lGqEAQBAQGG1jxLcsYQ5LFxsdrvtEgUAPmAd6s2WVsT9pxXtUTpWbLSh6OZzfB7jvStHeEPHv3M7ITcOf0NHM5vg9x3pTeEPHv3GQm4c/otGAeDEewJuK6fMOj2tAxHE7CTrqBvVS12lkqIjf0W7JZnxKqu/Zc1QLwQFOw9wZjW/HgmQLPsB4OO4j7xbSlAdxV6x2lkSKjv2UbXZ3yqit/V5VdHM5vg9x3pVzeEPHv3KmQm4c/oaOZzfB7jvSm8IePfuMhNw5/Rb8AsGomD8OMZ4sLnltMQkijcbzIGuriqNstDZVTZ8kLtks7okXa81LYqZcCA55hbgZM2vb8SNKGFiuDaYzyDqaAdQafMLTs1rjjjRrr7zMtNkkkkVzbru+BD6OZzfB7jvSp94Q8e/chyE3Dn9DRzOb4Pcd6U3hDx79xkJuHP6Gjmc3we470pvCHj37jITcOf0NHM5vg9x3pTeEPHv3GQm4c/ovmBVmRrHsf2NpYhxXEsxHE/Zdroaga8Yu/qs61SMkftMNCyxvjZsuN3COWizliRYdnYoiPbiguJAAOp2sAmuLWn5qOBzWyI53khJM1zo1a3zU5to5nN8HuO9K1d4Rce/cy8hNw5/Q0czm+D3HelN4Q8e/cZCbhz+ho5nN8HuO9Kbwh49+4yE3Dn9DRzOb4Pcd6U3hDx79xkJuHP6NuyMApqTtaDEjGDisiMcaPdWjXAmgxdtAuJLdE5itS/wAUOo7FK16Kt3gqd+R1BZBrhAEAQBAEAQBAEBim43u0q95FcVpdTfQEr1qXqiHjluRVKGPE9pH+md3BctLdq1GdvFKRpPbyzu4Ll5u1aj3eKUm3ZHiC20rThwmy5bjuxa44NPlRcSWFWMV215HcduR70bs+ZdlQLwQBAEBE4TW2LAs32r2F/wBoNoDTbXXX5KaCHFds33EM82E3auvKrpPZyzu4Llc3ctRU3ilI0ns5Z3cFybuWobxSkaT2cs7uC5N3LUN4pSNJ7OWd3Bcm7lqG8UpGk9nLO7guTdy1DeKUjSezlndwXJu5ahvFKRpPZyzu4Lk3ctQ3ilJuWRh4bXtBsKUlXFzvP2go0ebjq2C4bSuJLFhtVznHcdtxHI1Gl0VAvBAEBT8IMO22Laz4LoBfi4v2g8CtWh2yn5q9DYlkYjrylNbEjerbiO0nt5Z3cFyk3atRHvFKRpPbyzu4Lk3atQ3ilJ9P8TAw0fKuGoH/ADBsIBHl5ggon+cq/wDYbwSk+dJ7eWd3Bcm7VqG8UpNmzPEVk9aMOHEgFge4Nxi8GhOoaqb6D5rmSwOa1XX33HTLe1zkbddebWEWHTLFtQwRCMQtALiHgUJFaUofIg/NcQWJZWbV9x1NbGxv2bryM0nt5Z3cFyl3atRHvFKT6h+JYixA2HKuJJAA9oNZOoDZvRf85US/aCf6CKt2yfI8T2n/AKZ3cFy93atR5vFtI0nt5Z3cFy83atR7vFKTYs/xFbO2hDhiXcPaPayvtBqxiBWlPzXL7ArWq7a8j1lvRzkbs+ZeVnmgEAQBAEAQBAEAQGGcge8yj2VpjNc2u6oIrRdNW5UU8cl6KhQB4X0H+q/Z/mtLeXp6/Rm7u9XT7Gi/9V+z/NN5enr9Dd3q6fZuWP4e5MtSHF95xsR2Ni+ypX54xUctv22K3Z8+J3FYdh6O2vLgXlZ5oBAEAQEPhTYecFmey9p7P7QdjYuNsrqpUb1PZ5sJ+1deQzw4rNm+4qWi/wDVfs/zV3eXp6/RS3d6un2NF/6r9n+aby9PX6G7vV0+xov/AFX7P803l6ev0N3erp9jRf8Aqv2f5pvL09fobu9XT7Gi/wDVfs/zTeXp6/Q3d6un2NF/6r9n+aby9PX6G7vV0+xov/Vfs/zTeXp6/Q3d6un2WrBjBuHg9KkQTjPd9+IRQncAPJo3KnaLQ6Zb18tC5BZ2wpcnnqTark4QBAUzCLATLVrvje8YmNi/Z9nWmK0N24w3blfhtuGxGbN/uUZrFiPV21d7Ebov/Vfs/wA1LvL09foi3d6un2NF/wCq/Z/mm8vT1+hu71dPs3bR8PBOMg4sfFMOE2G4+zrjYtaOpjChoaeewKNlvVt//HzW/wAzt9gRyN/5eSXeWhpaL/1X7P8ANSby9PX6ON3erp9no8MKH7M3Q7xB/mm8vT1+hu71dPszTvhy6enHxJmbq57i4n2Pmf8AfsXLf9BGtRqM8uP0dOsCucrld58PswaL/wBV+z/Ndby9PX6Od3erp9m9Yvh6LNtNkWJHx8SpDfZ010IBrjHYTX5KOW3q9itRt1/EkisKMejldfdwNBvhdit/1X7P81JvL09foiT/ADbk/Lp9nui/9V+z/NN5enr9Hu7vV0+zYs7w59ytCFE95r7N7X09lSuK4GlcbVWi4f8A6G01W7Pmmv0dMsGy5HbXkun2X1ZxohAEAQBAEAQBAEBgn4xl5GI9lKtY5wrsqASumJe5EOXLc1VOXjxKmqf5cDpf61r7vi1Xv2MneEuid+57pJmuHA6X+tN3xar37DeEuid+5v2Dh7MWjbMKFHZBDXuAJa19aa9lXFRTWKNkauRV8CSG2yPkRqonidHWWagQBAEBA4Z2zEsKxxFkw0ux2to8EihB3Ea9SsWWFsr9lxXtMrombTSj6SZrhwOl/rWju+LVe/Yz94S6J37jSTNcOB0v9abvi1Xv2G8JdE79xpJmuHA6X+tN3xar37DeEuid+40kzXDgdL/Wm74tV79hvCXRO/caSZrhwOl/rTd8Wq9+w3hLonfuNJM1w4HS/wBabvi1Xv2G8JdE79xpJmuHA6X+tN3xar37DeEuid+5b8DcLG4QQyyYAZGaKlo2OH4m11/EeSo2qyrEt6eKF2zWpJUuXwUs6qFsIAgOf4VYbzFj27EgyrIRa3FoXNcTra13k4Dady0rPY45I0cqqZtotj45FaiIROkma4cDpf61Pu+LVe/Yh3hLonfuNJM1w4HS/wBabvi1Xv2G8JdE79y9QrTjTOCAmJdrDGMERA2hxSaVIpWuvWBrWcsbGzbC+V9xoJI90G2nndeUUeJU0RqhwOl/rWju+LVe/Yz94S6J37jSTNcOB0v9abvi1Xv2G8JdE79xpJmuHA6X+tN3xar37DeEuid+40kzXDgdL/Wm74tV79hvCXRO/cveCtpxrUsIRrQaxrnFxaGAgYo1CtSdpBPwIWdaI2Mk2GmjZ5HPj2nFDb4lTRaP8OB0v9a0V/zotV79jNT/AEJVTyTv3PdJM1w4HS/1pu+LVe/Y93hLonfubVleIMzOWrBhxWQQ18RjDRr60c4A0+1t1riSwxtYrkVfBDuO3SOeiKieKodMWSaoQBAEAQBAEAQBAY5iCJiXcyJscC003EUXqLct54qXpcVTRzKb4vWLlc3hLwKeQi4jRzKb4vWLkz8vAZCLibFn4Cy1nzzIsuYmMw1FXgiv5ii5fbZHtVq3eJ0yxxscjk/RZ1ULYQBAEBH25Y8O3JL2c7jYuMHfZNDUV8/mpYpXRO2mkcsTZG7LiA0cym+L1i5WM/LwK2Qi4jRzKb4vWLkz8vAZCLiNHMpvi9YuTPy8BkIuI0cym+L1i5M/LwGQi4jRzKb4vWLkz8vAZCLiNHMpvi9YuTPy8BkIuI0cym+L1i5M/LwGQi4maSwElpGbbElXRmvYatIeLth2EeYK8dbZHNVq3XHTbFG1Ucl96FpVMthAEBXLXwLl7XtB0abMTGdSuK4AagANVNwVqO1yRt2UK0lkjkdtKaejmU3xesXLvPy8CPIRcRo5lN8XrFyZ+XgMhFxLPZ8m2z5FkKBXFY0NFdZoN6qPer3K5f2W2MRjUankhWX+Hcm55I9qKnYHig/Iatit5+XgVMhEeaOZTfF6xcmfl4DIRcRo5lN8XrFyZ+XgMhFxGjmU3xesXJn5eAyEXEtErKtlZNsOAKNa0NA/ICgVRzlc5XL5ltrUa1Gp5FWHhxKAajF6xcrm8JeBUyEXE90cym+L1i5eZ+XgMhFxMsngFKyc2yJCMXGY5rhV4pVpBFdWyoXjrdK5Fat3idNsUTVRUv8AAtSplsIAgCAIAgCAIAgNa0ohg2dFdDNCGOIO4hpIXTEvciKcvW5qqcbGGM9T/Uu6YfpW7lIafkws1NV8fw9zxnuZd0w/SmUhp+T3NTVfH8JPBnCmbm8IIDJmO5zHPAcC1msa9wqoZ7NE2Nyo3xJYLRK6RqK7w9jrKxjZCAIAgK14gWjFsuwQ+z3ljvaNFQAdRDt4I8lbscbXyXOS/wACrbJHMjvaty3nOM8Z7mXdMP0rUykNPyZeamq+P4M8Z7mXdMP0plIafkZqar4/hb/De3Ji1p2MLRil4a1pFQ0UJJ3AKjboY42orUuLthmke5yOW8vqzjRCAoniTbceyZmALNilgc15dQNNaFlNoO8rRsMLJEdtJf5Gdbpnxq1GLd5/+FOzxnuZd0w/Sr2Uhp+Slmpqvj+DPGe5l3TD9KZSGn5Gamq+P4Xbw3t6Na3t22lELy3ELSQ0ajjAjUBuH9VQt0DI9lWJcX7DO+TaRy33F2WeXwgOX4a4SzVn4SxYclHcxjcSjQ1hpVjSdoJ2krXstnifEjnN8fsybVaJWyqjXXJ7aEHnjPcy7ph+lWMpDT8lfNTVfH8GeM9zLumH6UykNPyM1NV8fw6zgzMunMH4ESZOM90NpcdWskflqWLO1GyORPK82YHK6Jrl81Qr3iPPzNlQoUWzIrmNJLHgBp10q06wfIO/srVhZHIqtel5Wtr5GIjmLcUfPGe5l3TD9K0MpDT8mfmpqvj+DPGe5l3TD9KZSGn5Gamq+P4Wnw9tabtm1nGdjudChsqQWsFXO1NGoA7A4/IKnbYoo2Jsp4qW7HLLI9dp16IdBiGkM03FZqGmpxNmGU8WCsy7ph+lby2SGn5MBLXMqfl8fw+s8Z7mXdMP0plIafk9zU1Xx/DdsTCucmLagMjzDi10WG1wxWawXAEam7io5bLCjHKjf0up3FaZle1Fd+001OvrENsIAgCAIAgCAIAgPmJDEWGWxBUEEEbwdq9RblvQKl/gQ+acly0PpU2amqUgysNKDNOS5aH0pmpqlGVhpQyy2DcrKzDXy8vDa5pqCBrBXjrRK5Llcets8TVvRqEqoSYIAgCA1p+Qh2lAxJ5ge2taO2VHn/ddse5i3tW45exr0ucl5HZpyXLQ+lSZqapSLKw0oM05LlofSmamqUZWGlDbs6xoFmPJs+E1hcKEtFK0XD5Xv/JbztkTGfilxvqMkCA0bRseBajmm0ITYhbXFxhWlaV/9BSMlez8VuI3xMf+SXmnmnJctD6V3mpqlOMrDSgzTkuWh9KZqapRlYaUNuzrGgWZEJs+E1hIoS0UqFw+Z7/By3nbImM/FLjfUZIEBGTuD0tPTJiTkBj3mlXEazQUH9gFK2eRqXNdchE6CNy3uaiqYM05LlofSus1NUpzlYaUGacly0PpTNTVKMrDShKy0BsrAayXaGtaKNA2ADyULnK5b1JmojUuQ+J6Sh2hLlk6wPaaHFcNWrWF6x7mLe1blPHMa9LnJehG5pyXLQ+lS5qapSLKw0oM05LlofSmamqUZWGlDes6y4NmMIs+G2GHGpxRSqjfI9/5LeSMjYzwalxtkVGtcHZDZpyXLQ+lT5qapSDKw0oM05LlofSmamqUZWGlD7g4MSkCM10GXhhzSC0gbCDUH+qLaZVS5XKepZokW9GoS6gJggCAIAgCAIDx/wB0oD8+MtKJiCsaJs4jr19Msbb/AMeh8ykrrvy6nuUonGidx168w209D3FWrqMpRONE7jr0w209BirV1GUonGidx16YbaegxVq6jKUTjRO469MNtPQYq1dRlKJxoncdemG2noMVaupP4Bzz42FsAPivcCX1BeSP8t/lVV7WxEhct3d6FiySKszUv1/fBS/+IsUwcE4hhOLTjQ9YJB++3zCzbEiLMiLx+DStqqkKqnD5OQ5SicaJ3HXraw209DFxVq6jKUTjRO469MNtPQYq1dRlKJxoncdemG2noMVauoylE40TuOvTDbT0GKtXUZSicaJ3HXphtp6DFWrqMpRONE7jr0w209BirV1GUonGidx16YbaegxVq6jKUTjRO469MNtPQYq1dRlKJxoncdemG2noMVauoylE40TuOvTDbT0GKtXU6x4bS72YPe0mnOcYri4YxJo0UaNvkaE/NY1uciybKfo2bC1UjvVfMqXiZOPgYT0hxHNHsmag8gbX+QKu2BiLFeqfspW56pLdfd4J/wClUylE40TuOvV3CbT0KeKtXUZSicaJ3HXphNp6DFWrqMpRONE7jr0wm09BirV1GUonGidx16YTaegxVq6nbMEnmJgxLF5JJhMqSak6t6wLSl0rkTU37MqrE1V0Ql1ATHF8MhFsnCOKwRYgaTjs/wAR33X69WvYDjD5LesuzJEi3cPIwrVtRyql66+ZHWZFjWlaMOFBjRKvcG6ojtVTrO3yFT8lLIjGNVytTw4EUbnPcjUcvjxO7w2CFDAZsAAHyXzqrf4n0SJceRf8o/AonmeKfn5lpRMQVjRNnEdevpVibT0Pmkldd+XU9ylE40TuOvTCbT0PcVauoylE40TuOvTCbT0GKtXUZSicaJ3HXphNp6DFWrqTOB8++LhRLh8V5BfrBe4g6j5VUFpjakLluJ7NIqzNS/qdqWAbwQBAEAQBAR+UZXiwOtl6kw5NFI9uPVBlGW4sDrZemHJoo249UGUZbiwOtl6Ycmijbj1QZRluLA62XphyaKNuPVBlGW4sDrZemHJoo249UGUZbiwOtl6Ycmijbj1QyQJ2BFjAS8SEXHYGuaT8gNeyq8Vj0TxRT1HMVfBUM8xFZBhVmS1rfMuIA/qdS5aiqvgdKqIniamUZbiwOtl67w5NFONuPVBlGW4sDrZemHJoo249UGUZbiwOtl6Ycmijbj1QZRluLA62XphyaKNuPVBlGW4sDrZemHJoo249UGUZbiwOtl6Ycmijbj1QZRluLA62XphyaKNuPVBlGW4sDrZemHJoo249UGUZbiwOtl6Ycmijbj1Q2Jd8KaZWWLHitKtxSK/ELlUc3zOkVq+RnAoNS5OjVmZyDAiUmokNrtznNBp8Cu2seqeCHKuanmpiylLcaD1svXuHJopzts1QZSluNB62XphyaKNtmqDKUtxoPWy9MOTRRts1QZSluNB62XphyaKNtmqG7Ce2JDBgkFp2EGoI/IhcKiovidoqL5H2vD0wzMRkFmNNFrRvcQB/Ur1qKvgh4qonip8yseFM1Mo5jqbSwg0/ovXI5PM8arV8jYXJ0Ds1oCPylLcaD1svUmHJopHts1QZSluNB62XphyaKNtmqDKUtxoPWy9MOTRRts1QZSluNB62XphyaKNtmqH3Bn4ESKBBiQi47A17SfkAvFY9E8UU9R7FXwVDWt20Iku6FCs0NMeM4hhfUtY1oq+I5oIJDRQBoIq5zRUAkjg7K37/AB2QYcWDMTYD4vs2ujw5MwS5zzDYHw4VIoYX0ALTUYwLtQKAtdhWmLWsxsTFxHVc17Ca4kSG5zIja+eK9rhXzpXzQG+gCA8d90oDgjLCmgwVlZjZwIly+kWaO/8AJOaHzaQyXfivJT6yFM8rMdiJcvMaOpOaHuFJSvJRkKZ5WY7ES5MaOpOaDCkpXkoyFM8rMdiJcmNHUnNBhSUryUZCmeVmOxEuTGjqTmgwpKV5KMhTPKzHYiXJjR1JzQYUlK8lJzAeyY8thVAdMS8ZjQX1c6E9oH+G8ayRTaQq9rlYsLkRyc+JYssb0maqtVPZdFL34gy75rBaI2VY57i6HRrGlx1PaTqGvYs6xuRsyKq3efwaNtaroVREv8vk5RkKZ5WY7ES5bONHUnNDGwpKV5KMhTPKzHYiXJjR1JzQYUlK8lGQpnlZjsRLkxo6k5oMKSleSjIUzysx2IlyY0dSc0GFJSvJRkKZ5WY7ES5MaOpOaDCkpXkoyFM8rMdiJcmNHUnNBhSUryUCwpknVKx+zEuTGjqTmh7gyUryU25bBGcmT9iWePzdit/+iFw61Qp/2O0ssy/9S1WJ4bUeHW28EcOHXX8X6j8gPmqcv+h+o091LkX+f+5F9k/p0CVlmScuGSrQ1rRQNaKAfJZjnK5b18zSa1GpchlXh6ct8R7LjTeEmNKwIr2+yYMZkN7hUF+qoBFdYWxYZGNiuVUTx1Me2xvWW9Gqvgn6/wDpV8hTPKzHYiXK3jR1JzQqYUlK8lGQpnlZjsRLkxo6k5oMKSleSjIUzysx2IlyY0dSc0GFJSvJRkKZ5WY7ES5MaOpOaDCkpXkp2XBSE6Bg3LtjtLXCE0FrgQQabCDrBWFaFRZXKmpu2dFSJqLohKqEmI+37OFrWNFgn/naQK+Thrafk4AqSGTDejtCOaPEYrdSMwBso2Vg4wR2lr3kveCKEE7AR5ENDdW+qmtkuJKt3kngQ2OPYiS/zXxLGqpaPmKKwzTcV6nmeKcFZYU0GCsrMbOBEuX0azR1JzQ+cSGS78V5KfWQpnlZjsRLl5jR1JzQ9wpKV5KMhTPKzHYiXJjR1JzQYUlK8lGQpnlZjsRLkxo6k5oMKSleSktglY8xAwll3R5eM1ofUudCeANR2kiihtMrFiciOTmT2aJ6StVWryU6PhDBfL2hLzcux0T2PtGRGMBLvZRQ3GLGjW5zXw4RxRrLQ6lTQHCNwqsnEk5KZl4klFgRpiG6L7SBDHtIjhEc4hzYQGOyM0loxnBoDXRA4gEOaBccF5B9n2QBOgCI98WNEaDUNdGiPiFgPmG4+LXzxa+aAlkAQBAEAQBAEAQBAEAQBAEAQBAEAQBAEAQBAEAQBAEAQBAEAQBAEAQBAEAQBAEAQBAEAQBAEA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data:image/jpeg;base64,/9j/4AAQSkZJRgABAQAAAQABAAD/2wCEAAkGBxQHBhQUBxMWFhUXGBkaFxcWFhodHhwdGxwXGx0eHxceKCggJBolHBgXJTEiJSktLi4vGyAzODMsNygtLisBCgoKDg0OGxAQGzckICYvMjA0LC83NzQsLCwsLC80NCwsNDQ3LCwsLDQsLCwsLCwsLCwsLCwsLCwsLCwsLCwsLP/AABEIAJsBRQMBEQACEQEDEQH/xAAcAAEAAgMBAQEAAAAAAAAAAAAABQYDBAcBAgj/xABEEAABAgMCDAMFBwIEBwEAAAABAAIDBBEF0QYSFRYXITFRU1SSkwdB0hMUcYGiIjJSYWSj4pGhIzM0giRCRGJysbJD/8QAGgEBAAMBAQEAAAAAAAAAAAAAAAMEBQIBBv/EADERAAEDAQUGBgMBAAMBAAAAAAABAgNSBBETFFESFWGRofAhMWKBseEyQdEFIkLBcf/aAAwDAQACEQMRAD8A7igCAIAgCAIAgCAIAgCAIAgCAIAgCAIAgCAIAgCAIAgCAIAgCAIAgCAIAgCAIAgCAIAgCAIAgCAIAgCAIAgCAIAgCAIAgCAIAgCAIAgCAIAgCAIAgCAIAgCAIAgCAIAgCAIAgCAIAgCA8f8AcKID88Mk3YgrDOz8BX06vS/zPmUjW7yPfczwz0G5NtNT3DXQe5nhnoNybaajDXQe5nhnoNybaajDXQe5nhnoNybaajDXQe5nhnoNybaajDXQsGAMsYeF8uSwjW/Xikf/AJxPNVrY5Fhd493oWLIxUmb4a/CnQPEdhiYJRQ0V+1D1AV/52+SzLCt0ye/waVuRVhW7h8nH/czwz0G5bm2mpi4a6D3M8M9BuTbTUYa6D3M8M9BuTbTUYa6D3M8M9BuTbTUYa6D3M8M9BuTbTUYa6D3M8M9BuTbTUYa6D3R3DPSU201GGuhuS0zMSh/4V8Zn/iXj+wUbmxu80Q7RZE8r+pabEw7mpN4FqQ3RmeZxaPHwIAB+B/qqctiid4sW5ehbitkrfB6Xp1OkWbaEO05QRJM1ad4IIO4g6wVlvY5i3ONRj0el6G0uDs5L4ny5i4T1awn/AAma8Wvm9bVgciRef7/hjW5qrN5fpP8A0qXuZ4Z6Dcru2mpTw10HuZ4Z6Dcm2mow10HuZ4Z6Dcm2mow10HuZ4Z6Dcm2mow10Niz8ez55kWBDdjMcHD7J10NafA7PmuH7L2q1V8zpiOY5HInkd7l4wmIDXwtjgHD4EVC+cVLluU+iRb0vQyLw9CAIDiGFsw618IYsTEcW42Kz7J+63UKfkaF3+5fQWZEjjRt5gWhVkkVbiH9zPDPQblPtpqQ4a6D3M8M9BuTbTUYa6D3M8M9BuTbTUYa6D3M8M9BuTbTUYa6EzgbLFmFMuSwj7e3FO4qvanIsLvEnszFSZvgduWAbwQBAEAQBARGc8nzUHuNvU+WmpXkQZmGpOYznk+ag9xt6ZaaleQzMNScxnPJ81B7jb0y01K8hmYak5jOeT5qD3G3plpqV5DMw1JzGc8nzUHuNvTLTUryGZhqTmM55PmoPcbemWmpXkMzDUnMzStvS05MBkpMQnvNaNa8EmgJOofkCuXQSNS9WqiHTZ43Lc1yKptzk2yRgF849rGClXONAK6hrP5rhrXOW5qXqduc1qXuW5COznk+ag9xt6ly01K8iLMw1JzGc8nzUHuNvTLTUryGZhqTmM55PmoPcbemWmpXkMzDUnMZzyfNQe429MtNSvIZmGpOYznk+ag9xt6ZaaleQzMNScxnPJ81B7jb0y01K8hmYak5jOeT5qD3G3plpqV5DMw1JzGc8nzUHuNvTLTUryGZhqTmM55PmoPcbemWmpXkMzDUnMZzyfNQe429MtNSvIZmGpOZJS0w2agB8s4Oa7WHNNQfgVC5qtW5SZrkcl6GrO21LyEbEnY8NjqVxXPAND50PwXbIZHpe1qqcPmjYtznIhr5zyfNQe429d5aaleRxmYak5jOeT5qD3G3plpqV5DMw1JzGc8nzUHuNvTLTUryGZhqTmM55PmoPcbemWmpXkMzDUnMZzyfNQe429MtNSvIZmGpOZuSFpwbSB9wisiYtMbEcDStaVp8Co3xvZ+SXEjJGP/FbzbXB2EBrzs7DkIOPOvaxtaYziAKnyqV01jnrc1Lzlz2sS9y3GhnPJ81B7jb1LlpqV5EWZhqTmM55PmoPcbemWmpXkMzDUnMZzyfNQe429MtNSvIZmGpOYznk+ag9xt6ZaaleQzMNScxnPJ81B7jb0y01K8hmYak5mWXwglZqOGS0xCc52oNa9pJ+AXLoJGperVOmzxOW5HJeSSiJQgCAIAgPHa2lAcPZglOhgrLP+m9fQLaoaj59LLMififWac7yz/pvTNQ1HuWmpGac7yz/AKb0zUNQy01IzTneWf8ATemahqGWmpGac7yz/pvTNQ1DLTUjNOd5Z/03pmoahlpqSawMwdmpLCeDEm4D2saX1caUFWPA895CgtVoidE5Gu8fsns1nlbK1XN8PpS64dyUS0MGojJJpe8llGjbqe0n+wWfZHtZKiuW5PH4L9rY58So1PHw+TmGac7yz/pvWvmoajJy01IzTneWf9N6ZqGoZaakZpzvLP8ApvTNQ1DLTUjNOd5Z/wBN6ZqGoZaakZpzvLP+m9M1DUMtNSM053ln/TemahqGWmpGac7yz/pvTNQ1DLTUjNOd5Z/03pmoahlpqRmnO8s/6b0zUNQy01IzTneWf9N6ZqGoZaak6L4dy8eRsZ0K04bmYryWY1Puu1nZ/wB2N/VZdtcxz9pi3mnYmvazZel3j31K94g2DMWjhDjyMFz2+zYKim0F9RrP5hWbHPGyK5y3eJWtkEj5b2pel39K3mnO8s/6b1bzUNRVy01IzTneWf8ATemahqGWmpGac7yz/pvTNQ1DLTUjNOd5Z/03pmoahlpqRmnO8s/6b0zUNQy01JZfD+zJux7c/wCLgPbDiNLXE0oCNbSaH4j/AHKpbJIpI/B3ihbsccscn/Jvgp0pZRqBAUbxJkpm1HQodnQXvY2r3EUpjH7IGs7QMbqWhYXxsvc5blM+3Mkfc1qXoUnNOd5Z/wBN60M1DUUMtNSM053ln/TemahqGWmpGac7yz/pvTNQ1DLTUjNOd5Z/03pmoahlpqRmnO8s/wCm9M1DUMtNSSmC2Dc1KYRQHzMB7WtfVxNNQofzUNotETonIjvEms9nlbK1Vb4HW1imyEAQBAEAQBAY48US8BzomxoJPwAqV6iXrch4q3JeVfSFJfiidsq3kJu1Kmeh16HukKS/FE7ZTITdqM9Dr0M8hhvKz86yFLufjPNG1YQK/FcvscrGq5f0dMtkT3I1PNSyKqWggCAIDQtq14diyftJ4kNxg3UK6zXy+SkiidI7ZaRyytjbtOIPSFJfiidsqxkJu1K+eh16DSFJfiidspkJu1Geh16EnYWEsC3Yrm2eXEtAJxmkbdXn8FFLZ3xIiuJYrQyVVRpMKAnCAh7dwkgWC9gtAuBeCW4rSdlK7PiFPFZ3y37P6IJbQyK7a/ZGaQpL8UTtlS5CbtSLPQ69BpCkvxRO2UyE3ajPQ69CTsLCSBbsR7bPLiWAF2M0jbWm34FRS2d8SIrv2SxWhkqqjf0TCgJwgK/auGMtZM+6FOF4e2laMJGsAjX8CrMdkkkbtN8itJa443bLvM1NIUl+KJ2yu8hN2pxnodeg0hSX4onbKZCbtRnodeg0hSX4onbKZCbtRnodeg0hSX4onbKZCbtRnodehZJGbbPybIksate0OB/I/lvVV7VY5Wr+i0xyOajk8lMzjitq7YFydFU0hSR2Oidsq5kJtOpTz8OvQ90hSX4onbKZCbtRnodeg0hSX4onbKZCbtRnodeg0hSX4onbKZCbtRnodehllMOpSbmmQ4Ln4z3Na2rDtcQBr+JXjrFK1FVf0ettsTlRE/fAsyqFsIAgCAIAgCAIAgNefgmYkYjIe1zHNFd5BC6YtzkU5cl7VQ5YPDmcptg9x3pWxvCHj37mPkJuHP6Gjmc3we470pvCHj37nuQm4c/okMH8BZqz7bgxZgwsVjwTivcTTXsGKFFNbY3xq1L/ABJIbHKyRHLd4d6HS1lGqEAQBAQGG1jxLcsYQ5LFxsdrvtEgUAPmAd6s2WVsT9pxXtUTpWbLSh6OZzfB7jvStHeEPHv3M7ITcOf0NHM5vg9x3pTeEPHv3GQm4c/otGAeDEewJuK6fMOj2tAxHE7CTrqBvVS12lkqIjf0W7JZnxKqu/Zc1QLwQFOw9wZjW/HgmQLPsB4OO4j7xbSlAdxV6x2lkSKjv2UbXZ3yqit/V5VdHM5vg9x3pVzeEPHv3KmQm4c/oaOZzfB7jvSm8IePfuMhNw5/Rb8AsGomD8OMZ4sLnltMQkijcbzIGuriqNstDZVTZ8kLtks7okXa81LYqZcCA55hbgZM2vb8SNKGFiuDaYzyDqaAdQafMLTs1rjjjRrr7zMtNkkkkVzbru+BD6OZzfB7jvSp94Q8e/chyE3Dn9DRzOb4Pcd6U3hDx79xkJuHP6Gjmc3we470pvCHj37jITcOf0NHM5vg9x3pTeEPHv3GQm4c/ovmBVmRrHsf2NpYhxXEsxHE/Zdroaga8Yu/qs61SMkftMNCyxvjZsuN3COWizliRYdnYoiPbiguJAAOp2sAmuLWn5qOBzWyI53khJM1zo1a3zU5to5nN8HuO9K1d4Rce/cy8hNw5/Q0czm+D3HelN4Q8e/cZCbhz+ho5nN8HuO9Kbwh49+4yE3Dn9DRzOb4Pcd6U3hDx79xkJuHP6NuyMApqTtaDEjGDisiMcaPdWjXAmgxdtAuJLdE5itS/wAUOo7FK16Kt3gqd+R1BZBrhAEAQBAEAQBAEBim43u0q95FcVpdTfQEr1qXqiHjluRVKGPE9pH+md3BctLdq1GdvFKRpPbyzu4Ll5u1aj3eKUm3ZHiC20rThwmy5bjuxa44NPlRcSWFWMV215HcduR70bs+ZdlQLwQBAEBE4TW2LAs32r2F/wBoNoDTbXXX5KaCHFds33EM82E3auvKrpPZyzu4Llc3ctRU3ilI0ns5Z3cFybuWobxSkaT2cs7uC5N3LUN4pSNJ7OWd3Bcm7lqG8UpGk9nLO7guTdy1DeKUjSezlndwXJu5ahvFKRpPZyzu4Lk3ctQ3ilJuWRh4bXtBsKUlXFzvP2go0ebjq2C4bSuJLFhtVznHcdtxHI1Gl0VAvBAEBT8IMO22Laz4LoBfi4v2g8CtWh2yn5q9DYlkYjrylNbEjerbiO0nt5Z3cFyk3atRHvFKRpPbyzu4Lk3atQ3ilJ9P8TAw0fKuGoH/ADBsIBHl5ggon+cq/wDYbwSk+dJ7eWd3Bcm7VqG8UpNmzPEVk9aMOHEgFge4Nxi8GhOoaqb6D5rmSwOa1XX33HTLe1zkbddebWEWHTLFtQwRCMQtALiHgUJFaUofIg/NcQWJZWbV9x1NbGxv2bryM0nt5Z3cFyl3atRHvFKT6h+JYixA2HKuJJAA9oNZOoDZvRf85US/aCf6CKt2yfI8T2n/AKZ3cFy93atR5vFtI0nt5Z3cFy83atR7vFKTYs/xFbO2hDhiXcPaPayvtBqxiBWlPzXL7ArWq7a8j1lvRzkbs+ZeVnmgEAQBAEAQBAEAQGGcge8yj2VpjNc2u6oIrRdNW5UU8cl6KhQB4X0H+q/Z/mtLeXp6/Rm7u9XT7Gi/9V+z/NN5enr9Dd3q6fZuWP4e5MtSHF95xsR2Ni+ypX54xUctv22K3Z8+J3FYdh6O2vLgXlZ5oBAEAQEPhTYecFmey9p7P7QdjYuNsrqpUb1PZ5sJ+1deQzw4rNm+4qWi/wDVfs/zV3eXp6/RS3d6un2NF/6r9n+aby9PX6G7vV0+xov/AFX7P803l6ev0N3erp9jRf8Aqv2f5pvL09fobu9XT7Gi/wDVfs/zTeXp6/Q3d6un2NF/6r9n+aby9PX6G7vV0+xov/Vfs/zTeXp6/Q3d6un2WrBjBuHg9KkQTjPd9+IRQncAPJo3KnaLQ6Zb18tC5BZ2wpcnnqTark4QBAUzCLATLVrvje8YmNi/Z9nWmK0N24w3blfhtuGxGbN/uUZrFiPV21d7Ebov/Vfs/wA1LvL09foi3d6un2NF/wCq/Z/mm8vT1+hu71dPs3bR8PBOMg4sfFMOE2G4+zrjYtaOpjChoaeewKNlvVt//HzW/wAzt9gRyN/5eSXeWhpaL/1X7P8ANSby9PX6ON3erp9no8MKH7M3Q7xB/mm8vT1+hu71dPszTvhy6enHxJmbq57i4n2Pmf8AfsXLf9BGtRqM8uP0dOsCucrld58PswaL/wBV+z/Ndby9PX6Od3erp9m9Yvh6LNtNkWJHx8SpDfZ010IBrjHYTX5KOW3q9itRt1/EkisKMejldfdwNBvhdit/1X7P81JvL09foiT/ADbk/Lp9nui/9V+z/NN5enr9Hu7vV0+zYs7w59ytCFE95r7N7X09lSuK4GlcbVWi4f8A6G01W7Pmmv0dMsGy5HbXkun2X1ZxohAEAQBAEAQBAEBgn4xl5GI9lKtY5wrsqASumJe5EOXLc1VOXjxKmqf5cDpf61r7vi1Xv2MneEuid+57pJmuHA6X+tN3xar37DeEuid+5v2Dh7MWjbMKFHZBDXuAJa19aa9lXFRTWKNkauRV8CSG2yPkRqonidHWWagQBAEBA4Z2zEsKxxFkw0ux2to8EihB3Ea9SsWWFsr9lxXtMrombTSj6SZrhwOl/rWju+LVe/Yz94S6J37jSTNcOB0v9abvi1Xv2G8JdE79xpJmuHA6X+tN3xar37DeEuid+40kzXDgdL/Wm74tV79hvCXRO/caSZrhwOl/rTd8Wq9+w3hLonfuNJM1w4HS/wBabvi1Xv2G8JdE79xpJmuHA6X+tN3xar37DeEuid+5b8DcLG4QQyyYAZGaKlo2OH4m11/EeSo2qyrEt6eKF2zWpJUuXwUs6qFsIAgOf4VYbzFj27EgyrIRa3FoXNcTra13k4Dady0rPY45I0cqqZtotj45FaiIROkma4cDpf61Pu+LVe/Yh3hLonfuNJM1w4HS/wBabvi1Xv2G8JdE79y9QrTjTOCAmJdrDGMERA2hxSaVIpWuvWBrWcsbGzbC+V9xoJI90G2nndeUUeJU0RqhwOl/rWju+LVe/Yz94S6J37jSTNcOB0v9abvi1Xv2G8JdE79xpJmuHA6X+tN3xar37DeEuid+40kzXDgdL/Wm74tV79hvCXRO/cveCtpxrUsIRrQaxrnFxaGAgYo1CtSdpBPwIWdaI2Mk2GmjZ5HPj2nFDb4lTRaP8OB0v9a0V/zotV79jNT/AEJVTyTv3PdJM1w4HS/1pu+LVe/Y93hLonfubVleIMzOWrBhxWQQ18RjDRr60c4A0+1t1riSwxtYrkVfBDuO3SOeiKieKodMWSaoQBAEAQBAEAQBAY5iCJiXcyJscC003EUXqLct54qXpcVTRzKb4vWLlc3hLwKeQi4jRzKb4vWLkz8vAZCLibFn4Cy1nzzIsuYmMw1FXgiv5ii5fbZHtVq3eJ0yxxscjk/RZ1ULYQBAEBH25Y8O3JL2c7jYuMHfZNDUV8/mpYpXRO2mkcsTZG7LiA0cym+L1i5WM/LwK2Qi4jRzKb4vWLkz8vAZCLiNHMpvi9YuTPy8BkIuI0cym+L1i5M/LwGQi4jRzKb4vWLkz8vAZCLiNHMpvi9YuTPy8BkIuI0cym+L1i5M/LwGQi4maSwElpGbbElXRmvYatIeLth2EeYK8dbZHNVq3XHTbFG1Ucl96FpVMthAEBXLXwLl7XtB0abMTGdSuK4AagANVNwVqO1yRt2UK0lkjkdtKaejmU3xesXLvPy8CPIRcRo5lN8XrFyZ+XgMhFxLPZ8m2z5FkKBXFY0NFdZoN6qPer3K5f2W2MRjUankhWX+Hcm55I9qKnYHig/Iatit5+XgVMhEeaOZTfF6xcmfl4DIRcRo5lN8XrFyZ+XgMhFxGjmU3xesXJn5eAyEXEtErKtlZNsOAKNa0NA/ICgVRzlc5XL5ltrUa1Gp5FWHhxKAajF6xcrm8JeBUyEXE90cym+L1i5eZ+XgMhFxMsngFKyc2yJCMXGY5rhV4pVpBFdWyoXjrdK5Fat3idNsUTVRUv8AAtSplsIAgCAIAgCAIAgNa0ohg2dFdDNCGOIO4hpIXTEvciKcvW5qqcbGGM9T/Uu6YfpW7lIafkws1NV8fw9zxnuZd0w/SmUhp+T3NTVfH8JPBnCmbm8IIDJmO5zHPAcC1msa9wqoZ7NE2Nyo3xJYLRK6RqK7w9jrKxjZCAIAgK14gWjFsuwQ+z3ljvaNFQAdRDt4I8lbscbXyXOS/wACrbJHMjvaty3nOM8Z7mXdMP0rUykNPyZeamq+P4M8Z7mXdMP0plIafkZqar4/hb/De3Ji1p2MLRil4a1pFQ0UJJ3AKjboY42orUuLthmke5yOW8vqzjRCAoniTbceyZmALNilgc15dQNNaFlNoO8rRsMLJEdtJf5Gdbpnxq1GLd5/+FOzxnuZd0w/Sr2Uhp+Slmpqvj+DPGe5l3TD9KZSGn5Gamq+P4Xbw3t6Na3t22lELy3ELSQ0ajjAjUBuH9VQt0DI9lWJcX7DO+TaRy33F2WeXwgOX4a4SzVn4SxYclHcxjcSjQ1hpVjSdoJ2krXstnifEjnN8fsybVaJWyqjXXJ7aEHnjPcy7ph+lWMpDT8lfNTVfH8GeM9zLumH6UykNPyM1NV8fw6zgzMunMH4ESZOM90NpcdWskflqWLO1GyORPK82YHK6Jrl81Qr3iPPzNlQoUWzIrmNJLHgBp10q06wfIO/srVhZHIqtel5Wtr5GIjmLcUfPGe5l3TD9K0MpDT8mfmpqvj+DPGe5l3TD9KZSGn5Gamq+P4Wnw9tabtm1nGdjudChsqQWsFXO1NGoA7A4/IKnbYoo2Jsp4qW7HLLI9dp16IdBiGkM03FZqGmpxNmGU8WCsy7ph+lby2SGn5MBLXMqfl8fw+s8Z7mXdMP0plIafk9zU1Xx/DdsTCucmLagMjzDi10WG1wxWawXAEam7io5bLCjHKjf0up3FaZle1Fd+001OvrENsIAgCAIAgCAIAgPmJDEWGWxBUEEEbwdq9RblvQKl/gQ+acly0PpU2amqUgysNKDNOS5aH0pmpqlGVhpQyy2DcrKzDXy8vDa5pqCBrBXjrRK5Llcets8TVvRqEqoSYIAgCA1p+Qh2lAxJ5ge2taO2VHn/ddse5i3tW45exr0ucl5HZpyXLQ+lSZqapSLKw0oM05LlofSmamqUZWGlDbs6xoFmPJs+E1hcKEtFK0XD5Xv/JbztkTGfilxvqMkCA0bRseBajmm0ITYhbXFxhWlaV/9BSMlez8VuI3xMf+SXmnmnJctD6V3mpqlOMrDSgzTkuWh9KZqapRlYaUNuzrGgWZEJs+E1hIoS0UqFw+Z7/By3nbImM/FLjfUZIEBGTuD0tPTJiTkBj3mlXEazQUH9gFK2eRqXNdchE6CNy3uaiqYM05LlofSus1NUpzlYaUGacly0PpTNTVKMrDShKy0BsrAayXaGtaKNA2ADyULnK5b1JmojUuQ+J6Sh2hLlk6wPaaHFcNWrWF6x7mLe1blPHMa9LnJehG5pyXLQ+lS5qapSLKw0oM05LlofSmamqUZWGlDes6y4NmMIs+G2GHGpxRSqjfI9/5LeSMjYzwalxtkVGtcHZDZpyXLQ+lT5qapSDKw0oM05LlofSmamqUZWGlD7g4MSkCM10GXhhzSC0gbCDUH+qLaZVS5XKepZokW9GoS6gJggCAIAgCAIDx/wB0oD8+MtKJiCsaJs4jr19Msbb/AMeh8ykrrvy6nuUonGidx168w209D3FWrqMpRONE7jr0w209BirV1GUonGidx16YbaegxVq6jKUTjRO469MNtPQYq1dRlKJxoncdemG2noMVaupP4Bzz42FsAPivcCX1BeSP8t/lVV7WxEhct3d6FiySKszUv1/fBS/+IsUwcE4hhOLTjQ9YJB++3zCzbEiLMiLx+DStqqkKqnD5OQ5SicaJ3HXraw209DFxVq6jKUTjRO469MNtPQYq1dRlKJxoncdemG2noMVauoylE40TuOvTDbT0GKtXUZSicaJ3HXphtp6DFWrqMpRONE7jr0w209BirV1GUonGidx16YbaegxVq6jKUTjRO469MNtPQYq1dRlKJxoncdemG2noMVauoylE40TuOvTDbT0GKtXU6x4bS72YPe0mnOcYri4YxJo0UaNvkaE/NY1uciybKfo2bC1UjvVfMqXiZOPgYT0hxHNHsmag8gbX+QKu2BiLFeqfspW56pLdfd4J/wClUylE40TuOvV3CbT0KeKtXUZSicaJ3HXphNp6DFWrqMpRONE7jr0wm09BirV1GUonGidx16YTaegxVq6nbMEnmJgxLF5JJhMqSak6t6wLSl0rkTU37MqrE1V0Ql1ATHF8MhFsnCOKwRYgaTjs/wAR33X69WvYDjD5LesuzJEi3cPIwrVtRyql66+ZHWZFjWlaMOFBjRKvcG6ojtVTrO3yFT8lLIjGNVytTw4EUbnPcjUcvjxO7w2CFDAZsAAHyXzqrf4n0SJceRf8o/AonmeKfn5lpRMQVjRNnEdevpVibT0Pmkldd+XU9ylE40TuOvTCbT0PcVauoylE40TuOvTCbT0GKtXUZSicaJ3HXphNp6DFWrqTOB8++LhRLh8V5BfrBe4g6j5VUFpjakLluJ7NIqzNS/qdqWAbwQBAEAQBAR+UZXiwOtl6kw5NFI9uPVBlGW4sDrZemHJoo249UGUZbiwOtl6Ycmijbj1QZRluLA62XphyaKNuPVBlGW4sDrZemHJoo249UGUZbiwOtl6Ycmijbj1QyQJ2BFjAS8SEXHYGuaT8gNeyq8Vj0TxRT1HMVfBUM8xFZBhVmS1rfMuIA/qdS5aiqvgdKqIniamUZbiwOtl67w5NFONuPVBlGW4sDrZemHJoo249UGUZbiwOtl6Ycmijbj1QZRluLA62XphyaKNuPVBlGW4sDrZemHJoo249UGUZbiwOtl6Ycmijbj1QZRluLA62XphyaKNuPVBlGW4sDrZemHJoo249UGUZbiwOtl6Ycmijbj1Q2Jd8KaZWWLHitKtxSK/ELlUc3zOkVq+RnAoNS5OjVmZyDAiUmokNrtznNBp8Cu2seqeCHKuanmpiylLcaD1svXuHJopzts1QZSluNB62XphyaKNtmqDKUtxoPWy9MOTRRts1QZSluNB62XphyaKNtmqG7Ce2JDBgkFp2EGoI/IhcKiovidoqL5H2vD0wzMRkFmNNFrRvcQB/Ur1qKvgh4qonip8yseFM1Mo5jqbSwg0/ovXI5PM8arV8jYXJ0Ds1oCPylLcaD1svUmHJopHts1QZSluNB62XphyaKNtmqDKUtxoPWy9MOTRRts1QZSluNB62XphyaKNtmqH3Bn4ESKBBiQi47A17SfkAvFY9E8UU9R7FXwVDWt20Iku6FCs0NMeM4hhfUtY1oq+I5oIJDRQBoIq5zRUAkjg7K37/AB2QYcWDMTYD4vs2ujw5MwS5zzDYHw4VIoYX0ALTUYwLtQKAtdhWmLWsxsTFxHVc17Ca4kSG5zIja+eK9rhXzpXzQG+gCA8d90oDgjLCmgwVlZjZwIly+kWaO/8AJOaHzaQyXfivJT6yFM8rMdiJcvMaOpOaHuFJSvJRkKZ5WY7ES5MaOpOaDCkpXkoyFM8rMdiJcmNHUnNBhSUryUZCmeVmOxEuTGjqTmgwpKV5KMhTPKzHYiXJjR1JzQYUlK8lJzAeyY8thVAdMS8ZjQX1c6E9oH+G8ayRTaQq9rlYsLkRyc+JYssb0maqtVPZdFL34gy75rBaI2VY57i6HRrGlx1PaTqGvYs6xuRsyKq3efwaNtaroVREv8vk5RkKZ5WY7ES5bONHUnNDGwpKV5KMhTPKzHYiXJjR1JzQYUlK8lGQpnlZjsRLkxo6k5oMKSleSjIUzysx2IlyY0dSc0GFJSvJRkKZ5WY7ES5MaOpOaDCkpXkoyFM8rMdiJcmNHUnNBhSUryUCwpknVKx+zEuTGjqTmh7gyUryU25bBGcmT9iWePzdit/+iFw61Qp/2O0ssy/9S1WJ4bUeHW28EcOHXX8X6j8gPmqcv+h+o091LkX+f+5F9k/p0CVlmScuGSrQ1rRQNaKAfJZjnK5b18zSa1GpchlXh6ct8R7LjTeEmNKwIr2+yYMZkN7hUF+qoBFdYWxYZGNiuVUTx1Me2xvWW9Gqvgn6/wDpV8hTPKzHYiXK3jR1JzQqYUlK8lGQpnlZjsRLkxo6k5oMKSleSjIUzysx2IlyY0dSc0GFJSvJRkKZ5WY7ES5MaOpOaDCkpXkp2XBSE6Bg3LtjtLXCE0FrgQQabCDrBWFaFRZXKmpu2dFSJqLohKqEmI+37OFrWNFgn/naQK+Thrafk4AqSGTDejtCOaPEYrdSMwBso2Vg4wR2lr3kveCKEE7AR5ENDdW+qmtkuJKt3kngQ2OPYiS/zXxLGqpaPmKKwzTcV6nmeKcFZYU0GCsrMbOBEuX0azR1JzQ+cSGS78V5KfWQpnlZjsRLl5jR1JzQ9wpKV5KMhTPKzHYiXJjR1JzQYUlK8lGQpnlZjsRLkxo6k5oMKSleSktglY8xAwll3R5eM1ofUudCeANR2kiihtMrFiciOTmT2aJ6StVWryU6PhDBfL2hLzcux0T2PtGRGMBLvZRQ3GLGjW5zXw4RxRrLQ6lTQHCNwqsnEk5KZl4klFgRpiG6L7SBDHtIjhEc4hzYQGOyM0loxnBoDXRA4gEOaBccF5B9n2QBOgCI98WNEaDUNdGiPiFgPmG4+LXzxa+aAlkAQBAEAQBAEAQBAEAQBAEAQBAEAQBAEAQBAEAQBAEAQBAEAQBAEAQBAEAQBAEAQBAEAQBAEA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itle 1"/>
          <p:cNvSpPr txBox="1">
            <a:spLocks/>
          </p:cNvSpPr>
          <p:nvPr/>
        </p:nvSpPr>
        <p:spPr bwMode="auto">
          <a:xfrm>
            <a:off x="0" y="72008"/>
            <a:ext cx="7236296" cy="1268760"/>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5pPr>
            <a:lvl6pPr marL="4572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6pPr>
            <a:lvl7pPr marL="9144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7pPr>
            <a:lvl8pPr marL="13716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8pPr>
            <a:lvl9pPr marL="18288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9pPr>
          </a:lstStyle>
          <a:p>
            <a:r>
              <a:rPr lang="en-US" sz="2800" dirty="0" smtClean="0">
                <a:solidFill>
                  <a:schemeClr val="bg1"/>
                </a:solidFill>
              </a:rPr>
              <a:t>NHU CẦU </a:t>
            </a:r>
            <a:r>
              <a:rPr lang="en-US" sz="2800" smtClean="0">
                <a:solidFill>
                  <a:schemeClr val="bg1"/>
                </a:solidFill>
              </a:rPr>
              <a:t>NGHỀ </a:t>
            </a:r>
            <a:r>
              <a:rPr lang="en-US" sz="2800" smtClean="0">
                <a:solidFill>
                  <a:schemeClr val="bg1"/>
                </a:solidFill>
              </a:rPr>
              <a:t>NGHIỆPNGÀNH </a:t>
            </a:r>
            <a:r>
              <a:rPr lang="en-US" sz="2800" dirty="0" smtClean="0">
                <a:solidFill>
                  <a:schemeClr val="bg1"/>
                </a:solidFill>
              </a:rPr>
              <a:t>KỸ THUẬT MÁY </a:t>
            </a:r>
            <a:r>
              <a:rPr lang="en-US" sz="2800" smtClean="0">
                <a:solidFill>
                  <a:schemeClr val="bg1"/>
                </a:solidFill>
              </a:rPr>
              <a:t>TÍNH </a:t>
            </a:r>
            <a:r>
              <a:rPr lang="en-US" sz="2800" smtClean="0">
                <a:solidFill>
                  <a:schemeClr val="bg1"/>
                </a:solidFill>
              </a:rPr>
              <a:t>TRONG </a:t>
            </a:r>
            <a:r>
              <a:rPr lang="en-US" sz="2800" dirty="0" smtClean="0">
                <a:solidFill>
                  <a:schemeClr val="bg1"/>
                </a:solidFill>
              </a:rPr>
              <a:t>TƯƠNG LAI (2013 – 2020)</a:t>
            </a:r>
            <a:endParaRPr lang="en-US" sz="2800" dirty="0">
              <a:solidFill>
                <a:schemeClr val="bg1"/>
              </a:solidFill>
            </a:endParaRPr>
          </a:p>
        </p:txBody>
      </p:sp>
      <p:sp>
        <p:nvSpPr>
          <p:cNvPr id="38" name="TextBox 37"/>
          <p:cNvSpPr txBox="1"/>
          <p:nvPr/>
        </p:nvSpPr>
        <p:spPr>
          <a:xfrm>
            <a:off x="0" y="1446450"/>
            <a:ext cx="5220072" cy="4862870"/>
          </a:xfrm>
          <a:prstGeom prst="rect">
            <a:avLst/>
          </a:prstGeom>
          <a:solidFill>
            <a:schemeClr val="bg1">
              <a:lumMod val="85000"/>
            </a:schemeClr>
          </a:solidFill>
        </p:spPr>
        <p:txBody>
          <a:bodyPr wrap="square" rtlCol="0">
            <a:spAutoFit/>
          </a:bodyPr>
          <a:lstStyle/>
          <a:p>
            <a:r>
              <a:rPr lang="vi-VN" sz="2000" b="1" dirty="0" smtClean="0">
                <a:solidFill>
                  <a:srgbClr val="0000CC"/>
                </a:solidFill>
                <a:latin typeface="+mj-lt"/>
              </a:rPr>
              <a:t>TP.HCM sẽ thực hiện 5 đề án và 2 dự án với tổng mức đầu tư hơn </a:t>
            </a:r>
            <a:r>
              <a:rPr lang="vi-VN" sz="2000" b="1" dirty="0" smtClean="0">
                <a:solidFill>
                  <a:srgbClr val="FF0000"/>
                </a:solidFill>
                <a:latin typeface="+mj-lt"/>
              </a:rPr>
              <a:t>7500 tỷ đồng:</a:t>
            </a:r>
          </a:p>
          <a:p>
            <a:pPr marL="234950" indent="-179388">
              <a:spcAft>
                <a:spcPts val="600"/>
              </a:spcAft>
              <a:buFont typeface="Wingdings" pitchFamily="2" charset="2"/>
              <a:buChar char="v"/>
            </a:pPr>
            <a:r>
              <a:rPr lang="vi-VN" sz="2000" dirty="0" smtClean="0">
                <a:latin typeface="+mj-lt"/>
              </a:rPr>
              <a:t> Đào tạo nhân lực vi mạch (2000 kỹ sư).</a:t>
            </a:r>
          </a:p>
          <a:p>
            <a:pPr marL="234950" indent="-179388">
              <a:spcAft>
                <a:spcPts val="600"/>
              </a:spcAft>
              <a:buFont typeface="Wingdings" pitchFamily="2" charset="2"/>
              <a:buChar char="v"/>
            </a:pPr>
            <a:r>
              <a:rPr lang="vi-VN" sz="2000" dirty="0" smtClean="0">
                <a:latin typeface="+mj-lt"/>
              </a:rPr>
              <a:t> Ươm tạo doanh nghiệp </a:t>
            </a:r>
            <a:r>
              <a:rPr lang="vi-VN" sz="2000" b="1" dirty="0" smtClean="0">
                <a:latin typeface="+mj-lt"/>
              </a:rPr>
              <a:t>công nghệ vi mạch và hệ thống nhúng.</a:t>
            </a:r>
          </a:p>
          <a:p>
            <a:pPr marL="234950" indent="-179388">
              <a:spcAft>
                <a:spcPts val="600"/>
              </a:spcAft>
              <a:buFont typeface="Wingdings" pitchFamily="2" charset="2"/>
              <a:buChar char="v"/>
            </a:pPr>
            <a:r>
              <a:rPr lang="vi-VN" sz="2000" dirty="0" smtClean="0">
                <a:latin typeface="+mj-lt"/>
              </a:rPr>
              <a:t> Phát triển thị trường vi mạch.</a:t>
            </a:r>
          </a:p>
          <a:p>
            <a:pPr marL="234950" indent="-179388">
              <a:spcAft>
                <a:spcPts val="600"/>
              </a:spcAft>
              <a:buFont typeface="Wingdings" pitchFamily="2" charset="2"/>
              <a:buChar char="v"/>
            </a:pPr>
            <a:r>
              <a:rPr lang="vi-VN" sz="2000" dirty="0" smtClean="0">
                <a:latin typeface="+mj-lt"/>
              </a:rPr>
              <a:t> Nghiên cứu và sản xuất thử nghiệm vi mạch. </a:t>
            </a:r>
          </a:p>
          <a:p>
            <a:pPr marL="234950" indent="-179388">
              <a:spcAft>
                <a:spcPts val="600"/>
              </a:spcAft>
              <a:buFont typeface="Wingdings" pitchFamily="2" charset="2"/>
              <a:buChar char="v"/>
            </a:pPr>
            <a:r>
              <a:rPr lang="vi-VN" sz="2000" dirty="0" smtClean="0">
                <a:latin typeface="+mj-lt"/>
              </a:rPr>
              <a:t> Nghiên cứu xây dựng cơ chế, chính sách và biện pháp hỗ trợ phát triển công nghiệp vi mạch TP.HCM. </a:t>
            </a:r>
          </a:p>
          <a:p>
            <a:pPr marL="234950" indent="-179388">
              <a:spcAft>
                <a:spcPts val="600"/>
              </a:spcAft>
              <a:buFont typeface="Wingdings" pitchFamily="2" charset="2"/>
              <a:buChar char="v"/>
            </a:pPr>
            <a:r>
              <a:rPr lang="vi-VN" sz="2000" dirty="0" smtClean="0">
                <a:latin typeface="+mj-lt"/>
              </a:rPr>
              <a:t> Dự án xây dựng nhà máy sản xuất vi mạch tại Khu Công nghệ cao TP.HCM có quy mô sản xuất 400 triệu sản phẩm chip/năm.</a:t>
            </a:r>
          </a:p>
          <a:p>
            <a:pPr marL="234950" indent="-179388">
              <a:spcAft>
                <a:spcPts val="600"/>
              </a:spcAft>
              <a:buFont typeface="Wingdings" pitchFamily="2" charset="2"/>
              <a:buChar char="v"/>
            </a:pPr>
            <a:r>
              <a:rPr lang="vi-VN" sz="2000" dirty="0" smtClean="0">
                <a:latin typeface="+mj-lt"/>
              </a:rPr>
              <a:t> Dự án xây dựng nhà thiết kế (Design House).</a:t>
            </a:r>
            <a:endParaRPr lang="vi-VN" sz="2000" dirty="0">
              <a:latin typeface="+mj-lt"/>
            </a:endParaRPr>
          </a:p>
        </p:txBody>
      </p:sp>
      <p:sp>
        <p:nvSpPr>
          <p:cNvPr id="12" name="TextBox 11"/>
          <p:cNvSpPr txBox="1"/>
          <p:nvPr/>
        </p:nvSpPr>
        <p:spPr>
          <a:xfrm>
            <a:off x="5940152" y="1412776"/>
            <a:ext cx="3240360" cy="4896544"/>
          </a:xfrm>
          <a:prstGeom prst="rect">
            <a:avLst/>
          </a:prstGeom>
          <a:solidFill>
            <a:schemeClr val="accent1">
              <a:lumMod val="25000"/>
              <a:lumOff val="75000"/>
            </a:schemeClr>
          </a:solidFill>
        </p:spPr>
        <p:txBody>
          <a:bodyPr wrap="square" rtlCol="0">
            <a:spAutoFit/>
          </a:bodyPr>
          <a:lstStyle/>
          <a:p>
            <a:pPr>
              <a:spcAft>
                <a:spcPts val="600"/>
              </a:spcAft>
            </a:pPr>
            <a:r>
              <a:rPr lang="vi-VN" sz="2000" b="1" dirty="0" smtClean="0">
                <a:solidFill>
                  <a:srgbClr val="0000CC"/>
                </a:solidFill>
                <a:latin typeface="+mj-lt"/>
              </a:rPr>
              <a:t>Một trong những mục tiêu của chương trình đến năm 2020: </a:t>
            </a:r>
          </a:p>
          <a:p>
            <a:pPr marL="290513" indent="-290513">
              <a:spcAft>
                <a:spcPts val="600"/>
              </a:spcAft>
              <a:buFont typeface="Wingdings" pitchFamily="2" charset="2"/>
              <a:buChar char="Ø"/>
            </a:pPr>
            <a:r>
              <a:rPr lang="vi-VN" sz="2000" dirty="0" smtClean="0">
                <a:latin typeface="+mj-lt"/>
              </a:rPr>
              <a:t> Doanh thu riêng </a:t>
            </a:r>
            <a:r>
              <a:rPr lang="vi-VN" sz="2000" b="1" dirty="0" smtClean="0">
                <a:latin typeface="+mj-lt"/>
              </a:rPr>
              <a:t>ngành vi mạch điện tử </a:t>
            </a:r>
            <a:r>
              <a:rPr lang="vi-VN" sz="2000" dirty="0" smtClean="0">
                <a:latin typeface="+mj-lt"/>
              </a:rPr>
              <a:t>sẽ đạt tối thiểu </a:t>
            </a:r>
            <a:r>
              <a:rPr lang="vi-VN" sz="2000" b="1" dirty="0" smtClean="0">
                <a:solidFill>
                  <a:srgbClr val="FF0000"/>
                </a:solidFill>
                <a:latin typeface="+mj-lt"/>
              </a:rPr>
              <a:t>120 triệu USD/năm.</a:t>
            </a:r>
          </a:p>
          <a:p>
            <a:pPr marL="290513" indent="-290513">
              <a:spcAft>
                <a:spcPts val="600"/>
              </a:spcAft>
              <a:buFont typeface="Wingdings" pitchFamily="2" charset="2"/>
              <a:buChar char="Ø"/>
            </a:pPr>
            <a:r>
              <a:rPr lang="vi-VN" sz="2000" dirty="0" smtClean="0">
                <a:latin typeface="+mj-lt"/>
              </a:rPr>
              <a:t> Phát triển công nghiệp vi mạch điện tử trở thành một ngành kinh tế chủ lực, </a:t>
            </a:r>
            <a:r>
              <a:rPr lang="vi-VN" sz="2000" b="1" dirty="0" smtClean="0">
                <a:latin typeface="+mj-lt"/>
              </a:rPr>
              <a:t>tăng trưởng cao từ </a:t>
            </a:r>
            <a:br>
              <a:rPr lang="vi-VN" sz="2000" b="1" dirty="0" smtClean="0">
                <a:latin typeface="+mj-lt"/>
              </a:rPr>
            </a:br>
            <a:r>
              <a:rPr lang="vi-VN" sz="2000" b="1" dirty="0" smtClean="0">
                <a:solidFill>
                  <a:srgbClr val="FF0000"/>
                </a:solidFill>
                <a:latin typeface="+mj-lt"/>
              </a:rPr>
              <a:t>20–30% năm </a:t>
            </a:r>
            <a:r>
              <a:rPr lang="vi-VN" sz="2000" b="1" dirty="0" smtClean="0">
                <a:latin typeface="+mj-lt"/>
                <a:sym typeface="Wingdings" pitchFamily="2" charset="2"/>
              </a:rPr>
              <a:t> </a:t>
            </a:r>
            <a:r>
              <a:rPr lang="vi-VN" sz="2000" dirty="0" smtClean="0">
                <a:latin typeface="+mj-lt"/>
                <a:sym typeface="Wingdings" pitchFamily="2" charset="2"/>
              </a:rPr>
              <a:t>là nền tảng cho sự phát triển chung và thúc đẩy nhanh quá trình CNH-HĐH của TpHCM.</a:t>
            </a:r>
            <a:endParaRPr lang="vi-VN" dirty="0" smtClean="0"/>
          </a:p>
        </p:txBody>
      </p:sp>
      <p:cxnSp>
        <p:nvCxnSpPr>
          <p:cNvPr id="14" name="Straight Arrow Connector 13"/>
          <p:cNvCxnSpPr/>
          <p:nvPr/>
        </p:nvCxnSpPr>
        <p:spPr>
          <a:xfrm>
            <a:off x="5220072" y="1988840"/>
            <a:ext cx="720080" cy="0"/>
          </a:xfrm>
          <a:prstGeom prst="straightConnector1">
            <a:avLst/>
          </a:prstGeom>
          <a:ln w="95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repeatCount="3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NỘI DUNG</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b="1" smtClean="0">
                <a:solidFill>
                  <a:srgbClr val="C00000"/>
                </a:solidFill>
              </a:rPr>
              <a:t>Giới thiệu chung về ngành Kỹ thuật máy tính</a:t>
            </a:r>
            <a:endParaRPr lang="en-US" b="1">
              <a:solidFill>
                <a:srgbClr val="C00000"/>
              </a:solidFill>
            </a:endParaRPr>
          </a:p>
          <a:p>
            <a:pPr lvl="0"/>
            <a:r>
              <a:rPr lang="en-US" smtClean="0"/>
              <a:t>Chương trình đào tạo ngành Kỹ thuật máy tính</a:t>
            </a:r>
          </a:p>
          <a:p>
            <a:pPr lvl="0"/>
            <a:r>
              <a:rPr lang="en-US" smtClean="0"/>
              <a:t>Cơ hội nghề nghiệp</a:t>
            </a:r>
            <a:endParaRPr lang="en-US"/>
          </a:p>
          <a:p>
            <a:r>
              <a:rPr lang="en-US" smtClean="0"/>
              <a:t>Chương </a:t>
            </a:r>
            <a:r>
              <a:rPr lang="en-US"/>
              <a:t>trình </a:t>
            </a:r>
            <a:r>
              <a:rPr lang="en-US" smtClean="0"/>
              <a:t>chất </a:t>
            </a:r>
            <a:r>
              <a:rPr lang="en-US"/>
              <a:t>lượng </a:t>
            </a:r>
            <a:r>
              <a:rPr lang="en-US" smtClean="0"/>
              <a:t>cao</a:t>
            </a:r>
            <a:r>
              <a:rPr lang="en-US"/>
              <a:t> </a:t>
            </a:r>
            <a:r>
              <a:rPr lang="en-US" smtClean="0"/>
              <a:t>Kỹ thuật máy </a:t>
            </a:r>
            <a:r>
              <a:rPr lang="en-US" smtClean="0"/>
              <a:t>tính</a:t>
            </a:r>
          </a:p>
          <a:p>
            <a:r>
              <a:rPr lang="en-US"/>
              <a:t>Tóm tắt nội dung một số môn học</a:t>
            </a:r>
            <a:endParaRPr lang="en-US"/>
          </a:p>
        </p:txBody>
      </p:sp>
      <p:sp>
        <p:nvSpPr>
          <p:cNvPr id="5" name="Slide Number Placeholder 4"/>
          <p:cNvSpPr>
            <a:spLocks noGrp="1"/>
          </p:cNvSpPr>
          <p:nvPr>
            <p:ph type="sldNum" sz="quarter" idx="12"/>
          </p:nvPr>
        </p:nvSpPr>
        <p:spPr/>
        <p:txBody>
          <a:bodyPr/>
          <a:lstStyle/>
          <a:p>
            <a:fld id="{093ABA58-9545-471A-A0B1-F7F4A2790FD7}" type="slidenum">
              <a:rPr lang="en-GB" smtClean="0"/>
              <a:pPr/>
              <a:t>3</a:t>
            </a:fld>
            <a:endParaRPr lang="en-GB" dirty="0"/>
          </a:p>
        </p:txBody>
      </p:sp>
    </p:spTree>
    <p:extLst>
      <p:ext uri="{BB962C8B-B14F-4D97-AF65-F5344CB8AC3E}">
        <p14:creationId xmlns:p14="http://schemas.microsoft.com/office/powerpoint/2010/main" val="4134152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Khoa Kỹ thuật máy tính</a:t>
            </a:r>
            <a:endParaRPr lang="vi-VN" altLang="en-US"/>
          </a:p>
        </p:txBody>
      </p:sp>
      <p:sp>
        <p:nvSpPr>
          <p:cNvPr id="6" name="Slide Number Placeholder 5"/>
          <p:cNvSpPr>
            <a:spLocks noGrp="1"/>
          </p:cNvSpPr>
          <p:nvPr>
            <p:ph type="sldNum" sz="quarter" idx="12"/>
          </p:nvPr>
        </p:nvSpPr>
        <p:spPr/>
        <p:txBody>
          <a:bodyPr/>
          <a:lstStyle/>
          <a:p>
            <a:fld id="{9DA02B18-A921-46D5-99EF-E8DF47DFA561}" type="slidenum">
              <a:rPr lang="en-US" altLang="en-US"/>
              <a:pPr/>
              <a:t>30</a:t>
            </a:fld>
            <a:endParaRPr lang="vi-VN" altLang="en-US"/>
          </a:p>
        </p:txBody>
      </p:sp>
      <p:sp>
        <p:nvSpPr>
          <p:cNvPr id="39938" name="Rectangle 2"/>
          <p:cNvSpPr>
            <a:spLocks noGrp="1" noChangeArrowheads="1"/>
          </p:cNvSpPr>
          <p:nvPr>
            <p:ph type="title"/>
          </p:nvPr>
        </p:nvSpPr>
        <p:spPr/>
        <p:txBody>
          <a:bodyPr/>
          <a:lstStyle/>
          <a:p>
            <a:r>
              <a:rPr lang="en-US" altLang="en-US"/>
              <a:t>Các cơ hội nghề nghiệp</a:t>
            </a:r>
            <a:endParaRPr lang="vi-VN" altLang="en-US"/>
          </a:p>
        </p:txBody>
      </p:sp>
      <p:sp>
        <p:nvSpPr>
          <p:cNvPr id="39939" name="Rectangle 3"/>
          <p:cNvSpPr>
            <a:spLocks noGrp="1" noChangeArrowheads="1"/>
          </p:cNvSpPr>
          <p:nvPr>
            <p:ph type="body" idx="1"/>
          </p:nvPr>
        </p:nvSpPr>
        <p:spPr>
          <a:xfrm>
            <a:off x="250825" y="1484784"/>
            <a:ext cx="8229600" cy="4641379"/>
          </a:xfrm>
        </p:spPr>
        <p:txBody>
          <a:bodyPr/>
          <a:lstStyle/>
          <a:p>
            <a:pPr marL="1371600" lvl="2" indent="-457200">
              <a:buFontTx/>
              <a:buNone/>
            </a:pPr>
            <a:r>
              <a:rPr lang="en-US" altLang="en-US" sz="1600" smtClean="0">
                <a:solidFill>
                  <a:srgbClr val="800000"/>
                </a:solidFill>
                <a:latin typeface="Times New Roman" panose="02020603050405020304" pitchFamily="18" charset="0"/>
                <a:cs typeface="Times New Roman" panose="02020603050405020304" pitchFamily="18" charset="0"/>
              </a:rPr>
              <a:t>1</a:t>
            </a:r>
            <a:r>
              <a:rPr lang="en-US" altLang="en-US" sz="1600">
                <a:solidFill>
                  <a:srgbClr val="800000"/>
                </a:solidFill>
                <a:latin typeface="Times New Roman" panose="02020603050405020304" pitchFamily="18" charset="0"/>
                <a:cs typeface="Times New Roman" panose="02020603050405020304" pitchFamily="18" charset="0"/>
              </a:rPr>
              <a:t>. </a:t>
            </a:r>
            <a:r>
              <a:rPr lang="vi-VN" altLang="en-US" sz="1600">
                <a:solidFill>
                  <a:srgbClr val="800000"/>
                </a:solidFill>
                <a:latin typeface="Times New Roman" panose="02020603050405020304" pitchFamily="18" charset="0"/>
                <a:cs typeface="Times New Roman" panose="02020603050405020304" pitchFamily="18" charset="0"/>
              </a:rPr>
              <a:t>Chuỗi dự án 5 tỷ USD cần 300.000 lao động </a:t>
            </a:r>
            <a:endParaRPr lang="en-US" altLang="en-US" sz="1600">
              <a:solidFill>
                <a:srgbClr val="800000"/>
              </a:solidFill>
              <a:latin typeface="Times New Roman" panose="02020603050405020304" pitchFamily="18" charset="0"/>
              <a:cs typeface="Times New Roman" panose="02020603050405020304" pitchFamily="18" charset="0"/>
            </a:endParaRPr>
          </a:p>
          <a:p>
            <a:pPr marL="990600" lvl="1" indent="-533400">
              <a:buFontTx/>
              <a:buNone/>
            </a:pPr>
            <a:r>
              <a:rPr lang="en-US" altLang="en-US" sz="1600">
                <a:solidFill>
                  <a:srgbClr val="3366CC"/>
                </a:solidFill>
                <a:latin typeface="Times New Roman" pitchFamily="18" charset="0"/>
                <a:cs typeface="Times New Roman" panose="02020603050405020304" pitchFamily="18" charset="0"/>
              </a:rPr>
              <a:t>	http://vnexpress.net/Vietnam/Kinh-doanh/2007/08/3B9F9A58/</a:t>
            </a:r>
          </a:p>
          <a:p>
            <a:pPr marL="1371600" lvl="2" indent="-457200">
              <a:buFontTx/>
              <a:buNone/>
            </a:pPr>
            <a:r>
              <a:rPr lang="vi-VN" altLang="en-US" sz="1600">
                <a:solidFill>
                  <a:srgbClr val="800000"/>
                </a:solidFill>
                <a:latin typeface="Times New Roman" panose="02020603050405020304" pitchFamily="18" charset="0"/>
                <a:cs typeface="Times New Roman" panose="02020603050405020304" pitchFamily="18" charset="0"/>
              </a:rPr>
              <a:t>2. Foxconn muốn rót 1 tỷ USD vào TP HCM </a:t>
            </a:r>
            <a:endParaRPr lang="en-US" altLang="en-US" sz="1600">
              <a:solidFill>
                <a:srgbClr val="800000"/>
              </a:solidFill>
              <a:latin typeface="Times New Roman" panose="02020603050405020304" pitchFamily="18" charset="0"/>
              <a:cs typeface="Times New Roman" panose="02020603050405020304" pitchFamily="18" charset="0"/>
            </a:endParaRPr>
          </a:p>
          <a:p>
            <a:pPr marL="1371600" lvl="2" indent="-457200">
              <a:buFontTx/>
              <a:buNone/>
            </a:pPr>
            <a:r>
              <a:rPr lang="en-US" altLang="en-US" sz="1600">
                <a:solidFill>
                  <a:srgbClr val="3366CC"/>
                </a:solidFill>
                <a:latin typeface="Times New Roman" pitchFamily="18" charset="0"/>
                <a:cs typeface="Times New Roman" panose="02020603050405020304" pitchFamily="18" charset="0"/>
              </a:rPr>
              <a:t>http://vnexpress.net/Vietnam/Kinh-doanh/2007/07/3B9F849A/</a:t>
            </a:r>
          </a:p>
          <a:p>
            <a:pPr marL="1371600" lvl="2" indent="-457200">
              <a:buFontTx/>
              <a:buNone/>
            </a:pPr>
            <a:r>
              <a:rPr lang="vi-VN" altLang="en-US" sz="1600">
                <a:solidFill>
                  <a:srgbClr val="800000"/>
                </a:solidFill>
                <a:latin typeface="Times New Roman" panose="02020603050405020304" pitchFamily="18" charset="0"/>
                <a:cs typeface="Times New Roman" panose="02020603050405020304" pitchFamily="18" charset="0"/>
              </a:rPr>
              <a:t>3. Intel VN nhận giấy phép tăng vốn lên 1 tỷ USD </a:t>
            </a:r>
            <a:endParaRPr lang="en-US" altLang="en-US" sz="1600">
              <a:solidFill>
                <a:srgbClr val="800000"/>
              </a:solidFill>
              <a:latin typeface="Times New Roman" panose="02020603050405020304" pitchFamily="18" charset="0"/>
              <a:cs typeface="Times New Roman" panose="02020603050405020304" pitchFamily="18" charset="0"/>
            </a:endParaRPr>
          </a:p>
          <a:p>
            <a:pPr marL="1371600" lvl="2" indent="-457200">
              <a:buFontTx/>
              <a:buNone/>
            </a:pPr>
            <a:r>
              <a:rPr lang="en-US" altLang="en-US" sz="1600">
                <a:solidFill>
                  <a:srgbClr val="3366CC"/>
                </a:solidFill>
                <a:latin typeface="Times New Roman" pitchFamily="18" charset="0"/>
                <a:cs typeface="Times New Roman" panose="02020603050405020304" pitchFamily="18" charset="0"/>
              </a:rPr>
              <a:t>http://www.vnexpress.net/Vietnam/Kinh-doanh/2006/11/3B9F042F/</a:t>
            </a:r>
          </a:p>
          <a:p>
            <a:pPr marL="1371600" lvl="2" indent="-457200">
              <a:buFontTx/>
              <a:buNone/>
            </a:pPr>
            <a:r>
              <a:rPr lang="vi-VN" altLang="en-US" sz="1600">
                <a:solidFill>
                  <a:srgbClr val="800000"/>
                </a:solidFill>
                <a:latin typeface="Times New Roman" panose="02020603050405020304" pitchFamily="18" charset="0"/>
                <a:cs typeface="Times New Roman" panose="02020603050405020304" pitchFamily="18" charset="0"/>
              </a:rPr>
              <a:t>4. Việt Nam đầu tư cho công nghiệp bán dẫn </a:t>
            </a:r>
            <a:endParaRPr lang="en-US" altLang="en-US" sz="1600">
              <a:solidFill>
                <a:srgbClr val="800000"/>
              </a:solidFill>
              <a:latin typeface="Times New Roman" panose="02020603050405020304" pitchFamily="18" charset="0"/>
              <a:cs typeface="Times New Roman" panose="02020603050405020304" pitchFamily="18" charset="0"/>
            </a:endParaRPr>
          </a:p>
          <a:p>
            <a:pPr marL="1371600" lvl="2" indent="-457200">
              <a:buFontTx/>
              <a:buNone/>
            </a:pPr>
            <a:r>
              <a:rPr lang="en-US" altLang="en-US" sz="1600">
                <a:solidFill>
                  <a:srgbClr val="3366CC"/>
                </a:solidFill>
                <a:latin typeface="Times New Roman" pitchFamily="18" charset="0"/>
                <a:cs typeface="Times New Roman" panose="02020603050405020304" pitchFamily="18" charset="0"/>
              </a:rPr>
              <a:t>http://www.vnexpress.net/Vietnam/Vi-tinh/2006/09/3B9EDD91/</a:t>
            </a:r>
          </a:p>
          <a:p>
            <a:pPr marL="1371600" lvl="2" indent="-457200">
              <a:buFontTx/>
              <a:buNone/>
            </a:pPr>
            <a:r>
              <a:rPr lang="en-US" altLang="en-US" sz="1600">
                <a:solidFill>
                  <a:srgbClr val="800000"/>
                </a:solidFill>
                <a:latin typeface="Times New Roman" panose="02020603050405020304" pitchFamily="18" charset="0"/>
                <a:cs typeface="Times New Roman" panose="02020603050405020304" pitchFamily="18" charset="0"/>
              </a:rPr>
              <a:t>5.</a:t>
            </a:r>
            <a:r>
              <a:rPr lang="en-US" altLang="en-US" sz="1600">
                <a:solidFill>
                  <a:srgbClr val="800000"/>
                </a:solidFill>
                <a:latin typeface="Times New Roman" panose="02020603050405020304" pitchFamily="18" charset="0"/>
                <a:cs typeface="Times New Roman" panose="02020603050405020304" pitchFamily="18" charset="0"/>
                <a:hlinkClick r:id="rId2"/>
              </a:rPr>
              <a:t> </a:t>
            </a:r>
            <a:r>
              <a:rPr lang="en-US" altLang="en-US" sz="1600">
                <a:solidFill>
                  <a:srgbClr val="800000"/>
                </a:solidFill>
                <a:latin typeface="Times New Roman" panose="02020603050405020304" pitchFamily="18" charset="0"/>
                <a:cs typeface="Times New Roman" panose="02020603050405020304" pitchFamily="18" charset="0"/>
              </a:rPr>
              <a:t>Doanh nghiệp VN coi phần mềm nhúng là cơ hội vàng</a:t>
            </a:r>
          </a:p>
          <a:p>
            <a:pPr marL="1371600" lvl="2" indent="-457200">
              <a:buFontTx/>
              <a:buNone/>
            </a:pPr>
            <a:r>
              <a:rPr lang="vi-VN" altLang="en-US" sz="1600">
                <a:solidFill>
                  <a:srgbClr val="3366CC"/>
                </a:solidFill>
                <a:latin typeface="Times New Roman" pitchFamily="18" charset="0"/>
                <a:cs typeface="Times New Roman" panose="02020603050405020304" pitchFamily="18" charset="0"/>
                <a:hlinkClick r:id="rId2"/>
              </a:rPr>
              <a:t>http://</a:t>
            </a:r>
            <a:r>
              <a:rPr lang="vi-VN" altLang="en-US" sz="1600">
                <a:solidFill>
                  <a:srgbClr val="3366CC"/>
                </a:solidFill>
                <a:latin typeface="Times New Roman" pitchFamily="18" charset="0"/>
                <a:cs typeface="Times New Roman" panose="02020603050405020304" pitchFamily="18" charset="0"/>
                <a:hlinkClick r:id="rId2"/>
              </a:rPr>
              <a:t>vnexpress.net/vietnam/vi-tinh/2006/07/3b9eb75c</a:t>
            </a:r>
            <a:r>
              <a:rPr lang="vi-VN" altLang="en-US" sz="1600" smtClean="0">
                <a:solidFill>
                  <a:srgbClr val="3366CC"/>
                </a:solidFill>
                <a:latin typeface="Times New Roman" pitchFamily="18" charset="0"/>
                <a:cs typeface="Times New Roman" panose="02020603050405020304" pitchFamily="18" charset="0"/>
                <a:hlinkClick r:id="rId2"/>
              </a:rPr>
              <a:t>/</a:t>
            </a:r>
            <a:endParaRPr lang="en-US" altLang="en-US" sz="1600" smtClean="0">
              <a:solidFill>
                <a:srgbClr val="3366CC"/>
              </a:solidFill>
              <a:latin typeface="Times New Roman" pitchFamily="18" charset="0"/>
              <a:cs typeface="Times New Roman" panose="02020603050405020304" pitchFamily="18" charset="0"/>
            </a:endParaRPr>
          </a:p>
          <a:p>
            <a:pPr marL="1371600" lvl="2" indent="-457200">
              <a:buFontTx/>
              <a:buNone/>
            </a:pPr>
            <a:r>
              <a:rPr lang="en-US" sz="1600" smtClean="0">
                <a:solidFill>
                  <a:srgbClr val="800000"/>
                </a:solidFill>
                <a:latin typeface="Times New Roman" panose="02020603050405020304" pitchFamily="18" charset="0"/>
                <a:cs typeface="Times New Roman" panose="02020603050405020304" pitchFamily="18" charset="0"/>
              </a:rPr>
              <a:t>6. TP</a:t>
            </a:r>
            <a:r>
              <a:rPr lang="en-US" sz="1600">
                <a:solidFill>
                  <a:srgbClr val="800000"/>
                </a:solidFill>
                <a:latin typeface="Times New Roman" panose="02020603050405020304" pitchFamily="18" charset="0"/>
                <a:cs typeface="Times New Roman" panose="02020603050405020304" pitchFamily="18" charset="0"/>
              </a:rPr>
              <a:t>. Hồ Chí Minh quyết tâm xây dựng nhà máy sản xuất vi mạch </a:t>
            </a:r>
            <a:endParaRPr lang="en-US" sz="1600">
              <a:solidFill>
                <a:srgbClr val="800000"/>
              </a:solidFill>
              <a:latin typeface="Times New Roman" panose="02020603050405020304" pitchFamily="18" charset="0"/>
              <a:cs typeface="Times New Roman" panose="02020603050405020304" pitchFamily="18" charset="0"/>
            </a:endParaRPr>
          </a:p>
          <a:p>
            <a:pPr marL="1371600" lvl="2" indent="-457200">
              <a:buFontTx/>
              <a:buNone/>
            </a:pPr>
            <a:r>
              <a:rPr lang="en-US" sz="1200">
                <a:latin typeface="Times New Roman" panose="02020603050405020304" pitchFamily="18" charset="0"/>
                <a:cs typeface="Times New Roman" panose="02020603050405020304" pitchFamily="18" charset="0"/>
                <a:hlinkClick r:id="rId3"/>
              </a:rPr>
              <a:t>http</a:t>
            </a:r>
            <a:r>
              <a:rPr lang="en-US" sz="1200">
                <a:latin typeface="Times New Roman" panose="02020603050405020304" pitchFamily="18" charset="0"/>
                <a:cs typeface="Times New Roman" panose="02020603050405020304" pitchFamily="18" charset="0"/>
                <a:hlinkClick r:id="rId3"/>
              </a:rPr>
              <a:t>://</a:t>
            </a:r>
            <a:r>
              <a:rPr lang="en-US" sz="1200" smtClean="0">
                <a:latin typeface="Times New Roman" panose="02020603050405020304" pitchFamily="18" charset="0"/>
                <a:cs typeface="Times New Roman" panose="02020603050405020304" pitchFamily="18" charset="0"/>
                <a:hlinkClick r:id="rId3"/>
              </a:rPr>
              <a:t>toancauxanh.vn/news/technology/tp-ho-chi-minh-quyet-tam-xay-dung-nha-may-san-xuat-vi-mach</a:t>
            </a:r>
            <a:r>
              <a:rPr lang="en-US" sz="1200" smtClean="0">
                <a:latin typeface="Times New Roman" panose="02020603050405020304" pitchFamily="18" charset="0"/>
                <a:cs typeface="Times New Roman" panose="02020603050405020304" pitchFamily="18" charset="0"/>
              </a:rPr>
              <a:t> </a:t>
            </a:r>
          </a:p>
          <a:p>
            <a:pPr marL="1371600" lvl="2" indent="-457200">
              <a:buNone/>
            </a:pPr>
            <a:r>
              <a:rPr lang="en-US" sz="1600" smtClean="0">
                <a:solidFill>
                  <a:srgbClr val="800000"/>
                </a:solidFill>
                <a:latin typeface="Times New Roman" panose="02020603050405020304" pitchFamily="18" charset="0"/>
                <a:cs typeface="Times New Roman" panose="02020603050405020304" pitchFamily="18" charset="0"/>
              </a:rPr>
              <a:t>7. </a:t>
            </a:r>
            <a:r>
              <a:rPr lang="vi-VN" sz="1600" smtClean="0">
                <a:solidFill>
                  <a:srgbClr val="800000"/>
                </a:solidFill>
                <a:latin typeface="Times New Roman" panose="02020603050405020304" pitchFamily="18" charset="0"/>
                <a:cs typeface="Times New Roman" panose="02020603050405020304" pitchFamily="18" charset="0"/>
              </a:rPr>
              <a:t>TPHCM </a:t>
            </a:r>
            <a:r>
              <a:rPr lang="vi-VN" sz="1600">
                <a:solidFill>
                  <a:srgbClr val="800000"/>
                </a:solidFill>
                <a:latin typeface="Times New Roman" panose="02020603050405020304" pitchFamily="18" charset="0"/>
                <a:cs typeface="Times New Roman" panose="02020603050405020304" pitchFamily="18" charset="0"/>
              </a:rPr>
              <a:t>đặt kỳ vọng vào công nghiệp vi mạch</a:t>
            </a:r>
          </a:p>
          <a:p>
            <a:pPr marL="1371600" lvl="2" indent="-457200">
              <a:buFontTx/>
              <a:buNone/>
            </a:pPr>
            <a:r>
              <a:rPr lang="vi-VN" altLang="en-US" sz="1600">
                <a:solidFill>
                  <a:srgbClr val="3366CC"/>
                </a:solidFill>
                <a:latin typeface="Times New Roman" pitchFamily="18" charset="0"/>
                <a:cs typeface="Times New Roman" panose="02020603050405020304" pitchFamily="18" charset="0"/>
                <a:hlinkClick r:id="rId4"/>
              </a:rPr>
              <a:t>http://</a:t>
            </a:r>
            <a:r>
              <a:rPr lang="vi-VN" altLang="en-US" sz="1600">
                <a:solidFill>
                  <a:srgbClr val="3366CC"/>
                </a:solidFill>
                <a:latin typeface="Times New Roman" pitchFamily="18" charset="0"/>
                <a:cs typeface="Times New Roman" panose="02020603050405020304" pitchFamily="18" charset="0"/>
                <a:hlinkClick r:id="rId4"/>
              </a:rPr>
              <a:t>www.thesaigontimes.vn/Home/kinhdoanh/dautu/93042</a:t>
            </a:r>
            <a:r>
              <a:rPr lang="vi-VN" altLang="en-US" sz="1600" smtClean="0">
                <a:solidFill>
                  <a:srgbClr val="3366CC"/>
                </a:solidFill>
                <a:latin typeface="Times New Roman" pitchFamily="18" charset="0"/>
                <a:cs typeface="Times New Roman" panose="02020603050405020304" pitchFamily="18" charset="0"/>
                <a:hlinkClick r:id="rId4"/>
              </a:rPr>
              <a:t>/</a:t>
            </a:r>
            <a:endParaRPr lang="en-US" altLang="en-US" sz="1600" smtClean="0">
              <a:solidFill>
                <a:srgbClr val="3366CC"/>
              </a:solidFill>
              <a:latin typeface="Times New Roman" pitchFamily="18" charset="0"/>
              <a:cs typeface="Times New Roman" panose="02020603050405020304" pitchFamily="18" charset="0"/>
            </a:endParaRPr>
          </a:p>
          <a:p>
            <a:pPr marL="1371600" lvl="2" indent="-457200">
              <a:buNone/>
            </a:pPr>
            <a:r>
              <a:rPr lang="en-US" sz="1600" smtClean="0">
                <a:solidFill>
                  <a:srgbClr val="800000"/>
                </a:solidFill>
                <a:latin typeface="Times New Roman" panose="02020603050405020304" pitchFamily="18" charset="0"/>
                <a:cs typeface="Times New Roman" panose="02020603050405020304" pitchFamily="18" charset="0"/>
              </a:rPr>
              <a:t>8. </a:t>
            </a:r>
            <a:r>
              <a:rPr lang="vi-VN" sz="1600" smtClean="0">
                <a:solidFill>
                  <a:srgbClr val="800000"/>
                </a:solidFill>
                <a:latin typeface="Times New Roman" panose="02020603050405020304" pitchFamily="18" charset="0"/>
                <a:cs typeface="Times New Roman" panose="02020603050405020304" pitchFamily="18" charset="0"/>
              </a:rPr>
              <a:t>TPHCM </a:t>
            </a:r>
            <a:r>
              <a:rPr lang="vi-VN" sz="1600">
                <a:solidFill>
                  <a:srgbClr val="800000"/>
                </a:solidFill>
                <a:latin typeface="Times New Roman" panose="02020603050405020304" pitchFamily="18" charset="0"/>
                <a:cs typeface="Times New Roman" panose="02020603050405020304" pitchFamily="18" charset="0"/>
              </a:rPr>
              <a:t>hợp tác với Nhật để phát triển công nghiệp vi mạch</a:t>
            </a:r>
          </a:p>
          <a:p>
            <a:pPr marL="1371600" lvl="2" indent="-457200">
              <a:buFontTx/>
              <a:buNone/>
            </a:pPr>
            <a:r>
              <a:rPr lang="vi-VN" altLang="en-US" sz="1600">
                <a:solidFill>
                  <a:srgbClr val="3366CC"/>
                </a:solidFill>
                <a:latin typeface="Times New Roman" pitchFamily="18" charset="0"/>
                <a:cs typeface="Times New Roman" panose="02020603050405020304" pitchFamily="18" charset="0"/>
              </a:rPr>
              <a:t>http://www.thesaigontimes.vn/Home/congnghe/toancanh/104020/</a:t>
            </a:r>
          </a:p>
        </p:txBody>
      </p:sp>
    </p:spTree>
    <p:extLst>
      <p:ext uri="{BB962C8B-B14F-4D97-AF65-F5344CB8AC3E}">
        <p14:creationId xmlns:p14="http://schemas.microsoft.com/office/powerpoint/2010/main" val="1616300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D57E685-F03C-4475-8C9E-9CC13F060BCC}" type="slidenum">
              <a:rPr lang="en-US" smtClean="0"/>
              <a:pPr>
                <a:defRPr/>
              </a:pPr>
              <a:t>31</a:t>
            </a:fld>
            <a:endParaRPr lang="vi-VN" dirty="0"/>
          </a:p>
        </p:txBody>
      </p:sp>
      <p:pic>
        <p:nvPicPr>
          <p:cNvPr id="7" name="Picture 2" descr="Renes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6" y="1717765"/>
            <a:ext cx="1921926" cy="5094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arm.com/community/partners/images_web/1103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244" y="1562101"/>
            <a:ext cx="1524000" cy="495301"/>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descr="data:image/jpeg;base64,/9j/4AAQSkZJRgABAQAAAQABAAD/2wCEAAkGBxQHBhQUBxMWFhUXGBkaFxcWFhodHhwdGxwXGx0eHxceKCggJBolHBgXJTEiJSktLi4vGyAzODMsNygtLisBCgoKDg0OGxAQGzckICYvMjA0LC83NzQsLCwsLC80NCwsNDQ3LCwsLDQsLCwsLCwsLCwsLCwsLCwsLCwsLCwsLP/AABEIAJsBRQMBEQACEQEDEQH/xAAcAAEAAgMBAQEAAAAAAAAAAAAABQYDBAcBAgj/xABEEAABAgMCDAMFBwIEBwEAAAABAAIDBBEF0QYSFRYXITFRU1SSkwdB0hMUcYGiIjJSYWSj4pGhIzM0giRCRGJysbJD/8QAGgEBAAMBAQEAAAAAAAAAAAAAAAMEBQIBBv/EADERAAEDAQUGBgMBAAMBAAAAAAABAgNSBBETFFESFWGRofAhMWKBseEyQdEFIkLBcf/aAAwDAQACEQMRAD8A7igCAIAgCAIAgCAIAgCAIAgCAIAgCAIAgCAIAgCAIAgCAIAgCAIAgCAIAgCAIAgCAIAgCAIAgCAIAgCAIAgCAIAgCAIAgCAIAgCAIAgCAIAgCAIAgCAIAgCAIAgCAIAgCAIAgCAIAgCA8f8AcKID88Mk3YgrDOz8BX06vS/zPmUjW7yPfczwz0G5NtNT3DXQe5nhnoNybaajDXQe5nhnoNybaajDXQe5nhnoNybaajDXQe5nhnoNybaajDXQsGAMsYeF8uSwjW/Xikf/AJxPNVrY5Fhd493oWLIxUmb4a/CnQPEdhiYJRQ0V+1D1AV/52+SzLCt0ye/waVuRVhW7h8nH/czwz0G5bm2mpi4a6D3M8M9BuTbTUYa6D3M8M9BuTbTUYa6D3M8M9BuTbTUYa6D3M8M9BuTbTUYa6D3M8M9BuTbTUYa6D3R3DPSU201GGuhuS0zMSh/4V8Zn/iXj+wUbmxu80Q7RZE8r+pabEw7mpN4FqQ3RmeZxaPHwIAB+B/qqctiid4sW5ehbitkrfB6Xp1OkWbaEO05QRJM1ad4IIO4g6wVlvY5i3ONRj0el6G0uDs5L4ny5i4T1awn/AAma8Wvm9bVgciRef7/hjW5qrN5fpP8A0qXuZ4Z6Dcru2mpTw10HuZ4Z6Dcm2mow10HuZ4Z6Dcm2mow10HuZ4Z6Dcm2mow10Niz8ez55kWBDdjMcHD7J10NafA7PmuH7L2q1V8zpiOY5HInkd7l4wmIDXwtjgHD4EVC+cVLluU+iRb0vQyLw9CAIDiGFsw618IYsTEcW42Kz7J+63UKfkaF3+5fQWZEjjRt5gWhVkkVbiH9zPDPQblPtpqQ4a6D3M8M9BuTbTUYa6D3M8M9BuTbTUYa6D3M8M9BuTbTUYa6EzgbLFmFMuSwj7e3FO4qvanIsLvEnszFSZvgduWAbwQBAEAQBARGc8nzUHuNvU+WmpXkQZmGpOYznk+ag9xt6ZaaleQzMNScxnPJ81B7jb0y01K8hmYak5jOeT5qD3G3plpqV5DMw1JzGc8nzUHuNvTLTUryGZhqTmM55PmoPcbemWmpXkMzDUnMzStvS05MBkpMQnvNaNa8EmgJOofkCuXQSNS9WqiHTZ43Lc1yKptzk2yRgF849rGClXONAK6hrP5rhrXOW5qXqduc1qXuW5COznk+ag9xt6ly01K8iLMw1JzGc8nzUHuNvTLTUryGZhqTmM55PmoPcbemWmpXkMzDUnMZzyfNQe429MtNSvIZmGpOYznk+ag9xt6ZaaleQzMNScxnPJ81B7jb0y01K8hmYak5jOeT5qD3G3plpqV5DMw1JzGc8nzUHuNvTLTUryGZhqTmM55PmoPcbemWmpXkMzDUnMZzyfNQe429MtNSvIZmGpOZJS0w2agB8s4Oa7WHNNQfgVC5qtW5SZrkcl6GrO21LyEbEnY8NjqVxXPAND50PwXbIZHpe1qqcPmjYtznIhr5zyfNQe429d5aaleRxmYak5jOeT5qD3G3plpqV5DMw1JzGc8nzUHuNvTLTUryGZhqTmM55PmoPcbemWmpXkMzDUnMZzyfNQe429MtNSvIZmGpOZuSFpwbSB9wisiYtMbEcDStaVp8Co3xvZ+SXEjJGP/FbzbXB2EBrzs7DkIOPOvaxtaYziAKnyqV01jnrc1Lzlz2sS9y3GhnPJ81B7jb1LlpqV5EWZhqTmM55PmoPcbemWmpXkMzDUnMZzyfNQe429MtNSvIZmGpOYznk+ag9xt6ZaaleQzMNScxnPJ81B7jb0y01K8hmYak5mWXwglZqOGS0xCc52oNa9pJ+AXLoJGperVOmzxOW5HJeSSiJQgCAIAgPHa2lAcPZglOhgrLP+m9fQLaoaj59LLMififWac7yz/pvTNQ1HuWmpGac7yz/AKb0zUNQy01IzTneWf8ATemahqGWmpGac7yz/pvTNQ1DLTUjNOd5Z/03pmoahlpqSawMwdmpLCeDEm4D2saX1caUFWPA895CgtVoidE5Gu8fsns1nlbK1XN8PpS64dyUS0MGojJJpe8llGjbqe0n+wWfZHtZKiuW5PH4L9rY58So1PHw+TmGac7yz/pvWvmoajJy01IzTneWf9N6ZqGoZaakZpzvLP8ApvTNQ1DLTUjNOd5Z/wBN6ZqGoZaakZpzvLP+m9M1DUMtNSM053ln/TemahqGWmpGac7yz/pvTNQ1DLTUjNOd5Z/03pmoahlpqRmnO8s/6b0zUNQy01IzTneWf9N6ZqGoZaak6L4dy8eRsZ0K04bmYryWY1Puu1nZ/wB2N/VZdtcxz9pi3mnYmvazZel3j31K94g2DMWjhDjyMFz2+zYKim0F9RrP5hWbHPGyK5y3eJWtkEj5b2pel39K3mnO8s/6b1bzUNRVy01IzTneWf8ATemahqGWmpGac7yz/pvTNQ1DLTUjNOd5Z/03pmoahlpqRmnO8s/6b0zUNQy01JZfD+zJux7c/wCLgPbDiNLXE0oCNbSaH4j/AHKpbJIpI/B3ihbsccscn/Jvgp0pZRqBAUbxJkpm1HQodnQXvY2r3EUpjH7IGs7QMbqWhYXxsvc5blM+3Mkfc1qXoUnNOd5Z/wBN60M1DUUMtNSM053ln/TemahqGWmpGac7yz/pvTNQ1DLTUjNOd5Z/03pmoahlpqRmnO8s/wCm9M1DUMtNSSmC2Dc1KYRQHzMB7WtfVxNNQofzUNotETonIjvEms9nlbK1Vb4HW1imyEAQBAEAQBAY48US8BzomxoJPwAqV6iXrch4q3JeVfSFJfiidsq3kJu1Kmeh16HukKS/FE7ZTITdqM9Dr0M8hhvKz86yFLufjPNG1YQK/FcvscrGq5f0dMtkT3I1PNSyKqWggCAIDQtq14diyftJ4kNxg3UK6zXy+SkiidI7ZaRyytjbtOIPSFJfiidsqxkJu1K+eh16DSFJfiidspkJu1Geh16EnYWEsC3Yrm2eXEtAJxmkbdXn8FFLZ3xIiuJYrQyVVRpMKAnCAh7dwkgWC9gtAuBeCW4rSdlK7PiFPFZ3y37P6IJbQyK7a/ZGaQpL8UTtlS5CbtSLPQ69BpCkvxRO2UyE3ajPQ69CTsLCSBbsR7bPLiWAF2M0jbWm34FRS2d8SIrv2SxWhkqqjf0TCgJwgK/auGMtZM+6FOF4e2laMJGsAjX8CrMdkkkbtN8itJa443bLvM1NIUl+KJ2yu8hN2pxnodeg0hSX4onbKZCbtRnodeg0hSX4onbKZCbtRnodeg0hSX4onbKZCbtRnodehZJGbbPybIksate0OB/I/lvVV7VY5Wr+i0xyOajk8lMzjitq7YFydFU0hSR2Oidsq5kJtOpTz8OvQ90hSX4onbKZCbtRnodeg0hSX4onbKZCbtRnodeg0hSX4onbKZCbtRnodehllMOpSbmmQ4Ln4z3Na2rDtcQBr+JXjrFK1FVf0ettsTlRE/fAsyqFsIAgCAIAgCAIAgNefgmYkYjIe1zHNFd5BC6YtzkU5cl7VQ5YPDmcptg9x3pWxvCHj37mPkJuHP6Gjmc3we470pvCHj37nuQm4c/okMH8BZqz7bgxZgwsVjwTivcTTXsGKFFNbY3xq1L/ABJIbHKyRHLd4d6HS1lGqEAQBAQGG1jxLcsYQ5LFxsdrvtEgUAPmAd6s2WVsT9pxXtUTpWbLSh6OZzfB7jvStHeEPHv3M7ITcOf0NHM5vg9x3pTeEPHv3GQm4c/otGAeDEewJuK6fMOj2tAxHE7CTrqBvVS12lkqIjf0W7JZnxKqu/Zc1QLwQFOw9wZjW/HgmQLPsB4OO4j7xbSlAdxV6x2lkSKjv2UbXZ3yqit/V5VdHM5vg9x3pVzeEPHv3KmQm4c/oaOZzfB7jvSm8IePfuMhNw5/Rb8AsGomD8OMZ4sLnltMQkijcbzIGuriqNstDZVTZ8kLtks7okXa81LYqZcCA55hbgZM2vb8SNKGFiuDaYzyDqaAdQafMLTs1rjjjRrr7zMtNkkkkVzbru+BD6OZzfB7jvSp94Q8e/chyE3Dn9DRzOb4Pcd6U3hDx79xkJuHP6Gjmc3we470pvCHj37jITcOf0NHM5vg9x3pTeEPHv3GQm4c/ovmBVmRrHsf2NpYhxXEsxHE/Zdroaga8Yu/qs61SMkftMNCyxvjZsuN3COWizliRYdnYoiPbiguJAAOp2sAmuLWn5qOBzWyI53khJM1zo1a3zU5to5nN8HuO9K1d4Rce/cy8hNw5/Q0czm+D3HelN4Q8e/cZCbhz+ho5nN8HuO9Kbwh49+4yE3Dn9DRzOb4Pcd6U3hDx79xkJuHP6NuyMApqTtaDEjGDisiMcaPdWjXAmgxdtAuJLdE5itS/wAUOo7FK16Kt3gqd+R1BZBrhAEAQBAEAQBAEBim43u0q95FcVpdTfQEr1qXqiHjluRVKGPE9pH+md3BctLdq1GdvFKRpPbyzu4Ll5u1aj3eKUm3ZHiC20rThwmy5bjuxa44NPlRcSWFWMV215HcduR70bs+ZdlQLwQBAEBE4TW2LAs32r2F/wBoNoDTbXXX5KaCHFds33EM82E3auvKrpPZyzu4Llc3ctRU3ilI0ns5Z3cFybuWobxSkaT2cs7uC5N3LUN4pSNJ7OWd3Bcm7lqG8UpGk9nLO7guTdy1DeKUjSezlndwXJu5ahvFKRpPZyzu4Lk3ctQ3ilJuWRh4bXtBsKUlXFzvP2go0ebjq2C4bSuJLFhtVznHcdtxHI1Gl0VAvBAEBT8IMO22Laz4LoBfi4v2g8CtWh2yn5q9DYlkYjrylNbEjerbiO0nt5Z3cFyk3atRHvFKRpPbyzu4Lk3atQ3ilJ9P8TAw0fKuGoH/ADBsIBHl5ggon+cq/wDYbwSk+dJ7eWd3Bcm7VqG8UpNmzPEVk9aMOHEgFge4Nxi8GhOoaqb6D5rmSwOa1XX33HTLe1zkbddebWEWHTLFtQwRCMQtALiHgUJFaUofIg/NcQWJZWbV9x1NbGxv2bryM0nt5Z3cFyl3atRHvFKT6h+JYixA2HKuJJAA9oNZOoDZvRf85US/aCf6CKt2yfI8T2n/AKZ3cFy93atR5vFtI0nt5Z3cFy83atR7vFKTYs/xFbO2hDhiXcPaPayvtBqxiBWlPzXL7ArWq7a8j1lvRzkbs+ZeVnmgEAQBAEAQBAEAQGGcge8yj2VpjNc2u6oIrRdNW5UU8cl6KhQB4X0H+q/Z/mtLeXp6/Rm7u9XT7Gi/9V+z/NN5enr9Dd3q6fZuWP4e5MtSHF95xsR2Ni+ypX54xUctv22K3Z8+J3FYdh6O2vLgXlZ5oBAEAQEPhTYecFmey9p7P7QdjYuNsrqpUb1PZ5sJ+1deQzw4rNm+4qWi/wDVfs/zV3eXp6/RS3d6un2NF/6r9n+aby9PX6G7vV0+xov/AFX7P803l6ev0N3erp9jRf8Aqv2f5pvL09fobu9XT7Gi/wDVfs/zTeXp6/Q3d6un2NF/6r9n+aby9PX6G7vV0+xov/Vfs/zTeXp6/Q3d6un2WrBjBuHg9KkQTjPd9+IRQncAPJo3KnaLQ6Zb18tC5BZ2wpcnnqTark4QBAUzCLATLVrvje8YmNi/Z9nWmK0N24w3blfhtuGxGbN/uUZrFiPV21d7Ebov/Vfs/wA1LvL09foi3d6un2NF/wCq/Z/mm8vT1+hu71dPs3bR8PBOMg4sfFMOE2G4+zrjYtaOpjChoaeewKNlvVt//HzW/wAzt9gRyN/5eSXeWhpaL/1X7P8ANSby9PX6ON3erp9no8MKH7M3Q7xB/mm8vT1+hu71dPszTvhy6enHxJmbq57i4n2Pmf8AfsXLf9BGtRqM8uP0dOsCucrld58PswaL/wBV+z/Ndby9PX6Od3erp9m9Yvh6LNtNkWJHx8SpDfZ010IBrjHYTX5KOW3q9itRt1/EkisKMejldfdwNBvhdit/1X7P81JvL09foiT/ADbk/Lp9nui/9V+z/NN5enr9Hu7vV0+zYs7w59ytCFE95r7N7X09lSuK4GlcbVWi4f8A6G01W7Pmmv0dMsGy5HbXkun2X1ZxohAEAQBAEAQBAEBgn4xl5GI9lKtY5wrsqASumJe5EOXLc1VOXjxKmqf5cDpf61r7vi1Xv2MneEuid+57pJmuHA6X+tN3xar37DeEuid+5v2Dh7MWjbMKFHZBDXuAJa19aa9lXFRTWKNkauRV8CSG2yPkRqonidHWWagQBAEBA4Z2zEsKxxFkw0ux2to8EihB3Ea9SsWWFsr9lxXtMrombTSj6SZrhwOl/rWju+LVe/Yz94S6J37jSTNcOB0v9abvi1Xv2G8JdE79xpJmuHA6X+tN3xar37DeEuid+40kzXDgdL/Wm74tV79hvCXRO/caSZrhwOl/rTd8Wq9+w3hLonfuNJM1w4HS/wBabvi1Xv2G8JdE79xpJmuHA6X+tN3xar37DeEuid+5b8DcLG4QQyyYAZGaKlo2OH4m11/EeSo2qyrEt6eKF2zWpJUuXwUs6qFsIAgOf4VYbzFj27EgyrIRa3FoXNcTra13k4Dady0rPY45I0cqqZtotj45FaiIROkma4cDpf61Pu+LVe/Yh3hLonfuNJM1w4HS/wBabvi1Xv2G8JdE79y9QrTjTOCAmJdrDGMERA2hxSaVIpWuvWBrWcsbGzbC+V9xoJI90G2nndeUUeJU0RqhwOl/rWju+LVe/Yz94S6J37jSTNcOB0v9abvi1Xv2G8JdE79xpJmuHA6X+tN3xar37DeEuid+40kzXDgdL/Wm74tV79hvCXRO/cveCtpxrUsIRrQaxrnFxaGAgYo1CtSdpBPwIWdaI2Mk2GmjZ5HPj2nFDb4lTRaP8OB0v9a0V/zotV79jNT/AEJVTyTv3PdJM1w4HS/1pu+LVe/Y93hLonfubVleIMzOWrBhxWQQ18RjDRr60c4A0+1t1riSwxtYrkVfBDuO3SOeiKieKodMWSaoQBAEAQBAEAQBAY5iCJiXcyJscC003EUXqLct54qXpcVTRzKb4vWLlc3hLwKeQi4jRzKb4vWLkz8vAZCLibFn4Cy1nzzIsuYmMw1FXgiv5ii5fbZHtVq3eJ0yxxscjk/RZ1ULYQBAEBH25Y8O3JL2c7jYuMHfZNDUV8/mpYpXRO2mkcsTZG7LiA0cym+L1i5WM/LwK2Qi4jRzKb4vWLkz8vAZCLiNHMpvi9YuTPy8BkIuI0cym+L1i5M/LwGQi4jRzKb4vWLkz8vAZCLiNHMpvi9YuTPy8BkIuI0cym+L1i5M/LwGQi4maSwElpGbbElXRmvYatIeLth2EeYK8dbZHNVq3XHTbFG1Ucl96FpVMthAEBXLXwLl7XtB0abMTGdSuK4AagANVNwVqO1yRt2UK0lkjkdtKaejmU3xesXLvPy8CPIRcRo5lN8XrFyZ+XgMhFxLPZ8m2z5FkKBXFY0NFdZoN6qPer3K5f2W2MRjUankhWX+Hcm55I9qKnYHig/Iatit5+XgVMhEeaOZTfF6xcmfl4DIRcRo5lN8XrFyZ+XgMhFxGjmU3xesXJn5eAyEXEtErKtlZNsOAKNa0NA/ICgVRzlc5XL5ltrUa1Gp5FWHhxKAajF6xcrm8JeBUyEXE90cym+L1i5eZ+XgMhFxMsngFKyc2yJCMXGY5rhV4pVpBFdWyoXjrdK5Fat3idNsUTVRUv8AAtSplsIAgCAIAgCAIAgNa0ohg2dFdDNCGOIO4hpIXTEvciKcvW5qqcbGGM9T/Uu6YfpW7lIafkws1NV8fw9zxnuZd0w/SmUhp+T3NTVfH8JPBnCmbm8IIDJmO5zHPAcC1msa9wqoZ7NE2Nyo3xJYLRK6RqK7w9jrKxjZCAIAgK14gWjFsuwQ+z3ljvaNFQAdRDt4I8lbscbXyXOS/wACrbJHMjvaty3nOM8Z7mXdMP0rUykNPyZeamq+P4M8Z7mXdMP0plIafkZqar4/hb/De3Ji1p2MLRil4a1pFQ0UJJ3AKjboY42orUuLthmke5yOW8vqzjRCAoniTbceyZmALNilgc15dQNNaFlNoO8rRsMLJEdtJf5Gdbpnxq1GLd5/+FOzxnuZd0w/Sr2Uhp+Slmpqvj+DPGe5l3TD9KZSGn5Gamq+P4Xbw3t6Na3t22lELy3ELSQ0ajjAjUBuH9VQt0DI9lWJcX7DO+TaRy33F2WeXwgOX4a4SzVn4SxYclHcxjcSjQ1hpVjSdoJ2krXstnifEjnN8fsybVaJWyqjXXJ7aEHnjPcy7ph+lWMpDT8lfNTVfH8GeM9zLumH6UykNPyM1NV8fw6zgzMunMH4ESZOM90NpcdWskflqWLO1GyORPK82YHK6Jrl81Qr3iPPzNlQoUWzIrmNJLHgBp10q06wfIO/srVhZHIqtel5Wtr5GIjmLcUfPGe5l3TD9K0MpDT8mfmpqvj+DPGe5l3TD9KZSGn5Gamq+P4Wnw9tabtm1nGdjudChsqQWsFXO1NGoA7A4/IKnbYoo2Jsp4qW7HLLI9dp16IdBiGkM03FZqGmpxNmGU8WCsy7ph+lby2SGn5MBLXMqfl8fw+s8Z7mXdMP0plIafk9zU1Xx/DdsTCucmLagMjzDi10WG1wxWawXAEam7io5bLCjHKjf0up3FaZle1Fd+001OvrENsIAgCAIAgCAIAgPmJDEWGWxBUEEEbwdq9RblvQKl/gQ+acly0PpU2amqUgysNKDNOS5aH0pmpqlGVhpQyy2DcrKzDXy8vDa5pqCBrBXjrRK5Llcets8TVvRqEqoSYIAgCA1p+Qh2lAxJ5ge2taO2VHn/ddse5i3tW45exr0ucl5HZpyXLQ+lSZqapSLKw0oM05LlofSmamqUZWGlDbs6xoFmPJs+E1hcKEtFK0XD5Xv/JbztkTGfilxvqMkCA0bRseBajmm0ITYhbXFxhWlaV/9BSMlez8VuI3xMf+SXmnmnJctD6V3mpqlOMrDSgzTkuWh9KZqapRlYaUNuzrGgWZEJs+E1hIoS0UqFw+Z7/By3nbImM/FLjfUZIEBGTuD0tPTJiTkBj3mlXEazQUH9gFK2eRqXNdchE6CNy3uaiqYM05LlofSus1NUpzlYaUGacly0PpTNTVKMrDShKy0BsrAayXaGtaKNA2ADyULnK5b1JmojUuQ+J6Sh2hLlk6wPaaHFcNWrWF6x7mLe1blPHMa9LnJehG5pyXLQ+lS5qapSLKw0oM05LlofSmamqUZWGlDes6y4NmMIs+G2GHGpxRSqjfI9/5LeSMjYzwalxtkVGtcHZDZpyXLQ+lT5qapSDKw0oM05LlofSmamqUZWGlD7g4MSkCM10GXhhzSC0gbCDUH+qLaZVS5XKepZokW9GoS6gJggCAIAgCAIDx/wB0oD8+MtKJiCsaJs4jr19Msbb/AMeh8ykrrvy6nuUonGidx168w209D3FWrqMpRONE7jr0w209BirV1GUonGidx16YbaegxVq6jKUTjRO469MNtPQYq1dRlKJxoncdemG2noMVaupP4Bzz42FsAPivcCX1BeSP8t/lVV7WxEhct3d6FiySKszUv1/fBS/+IsUwcE4hhOLTjQ9YJB++3zCzbEiLMiLx+DStqqkKqnD5OQ5SicaJ3HXraw209DFxVq6jKUTjRO469MNtPQYq1dRlKJxoncdemG2noMVauoylE40TuOvTDbT0GKtXUZSicaJ3HXphtp6DFWrqMpRONE7jr0w209BirV1GUonGidx16YbaegxVq6jKUTjRO469MNtPQYq1dRlKJxoncdemG2noMVauoylE40TuOvTDbT0GKtXU6x4bS72YPe0mnOcYri4YxJo0UaNvkaE/NY1uciybKfo2bC1UjvVfMqXiZOPgYT0hxHNHsmag8gbX+QKu2BiLFeqfspW56pLdfd4J/wClUylE40TuOvV3CbT0KeKtXUZSicaJ3HXphNp6DFWrqMpRONE7jr0wm09BirV1GUonGidx16YTaegxVq6nbMEnmJgxLF5JJhMqSak6t6wLSl0rkTU37MqrE1V0Ql1ATHF8MhFsnCOKwRYgaTjs/wAR33X69WvYDjD5LesuzJEi3cPIwrVtRyql66+ZHWZFjWlaMOFBjRKvcG6ojtVTrO3yFT8lLIjGNVytTw4EUbnPcjUcvjxO7w2CFDAZsAAHyXzqrf4n0SJceRf8o/AonmeKfn5lpRMQVjRNnEdevpVibT0Pmkldd+XU9ylE40TuOvTCbT0PcVauoylE40TuOvTCbT0GKtXUZSicaJ3HXphNp6DFWrqTOB8++LhRLh8V5BfrBe4g6j5VUFpjakLluJ7NIqzNS/qdqWAbwQBAEAQBAR+UZXiwOtl6kw5NFI9uPVBlGW4sDrZemHJoo249UGUZbiwOtl6Ycmijbj1QZRluLA62XphyaKNuPVBlGW4sDrZemHJoo249UGUZbiwOtl6Ycmijbj1QyQJ2BFjAS8SEXHYGuaT8gNeyq8Vj0TxRT1HMVfBUM8xFZBhVmS1rfMuIA/qdS5aiqvgdKqIniamUZbiwOtl67w5NFONuPVBlGW4sDrZemHJoo249UGUZbiwOtl6Ycmijbj1QZRluLA62XphyaKNuPVBlGW4sDrZemHJoo249UGUZbiwOtl6Ycmijbj1QZRluLA62XphyaKNuPVBlGW4sDrZemHJoo249UGUZbiwOtl6Ycmijbj1Q2Jd8KaZWWLHitKtxSK/ELlUc3zOkVq+RnAoNS5OjVmZyDAiUmokNrtznNBp8Cu2seqeCHKuanmpiylLcaD1svXuHJopzts1QZSluNB62XphyaKNtmqDKUtxoPWy9MOTRRts1QZSluNB62XphyaKNtmqG7Ce2JDBgkFp2EGoI/IhcKiovidoqL5H2vD0wzMRkFmNNFrRvcQB/Ur1qKvgh4qonip8yseFM1Mo5jqbSwg0/ovXI5PM8arV8jYXJ0Ds1oCPylLcaD1svUmHJopHts1QZSluNB62XphyaKNtmqDKUtxoPWy9MOTRRts1QZSluNB62XphyaKNtmqH3Bn4ESKBBiQi47A17SfkAvFY9E8UU9R7FXwVDWt20Iku6FCs0NMeM4hhfUtY1oq+I5oIJDRQBoIq5zRUAkjg7K37/AB2QYcWDMTYD4vs2ujw5MwS5zzDYHw4VIoYX0ALTUYwLtQKAtdhWmLWsxsTFxHVc17Ca4kSG5zIja+eK9rhXzpXzQG+gCA8d90oDgjLCmgwVlZjZwIly+kWaO/8AJOaHzaQyXfivJT6yFM8rMdiJcvMaOpOaHuFJSvJRkKZ5WY7ES5MaOpOaDCkpXkoyFM8rMdiJcmNHUnNBhSUryUZCmeVmOxEuTGjqTmgwpKV5KMhTPKzHYiXJjR1JzQYUlK8lJzAeyY8thVAdMS8ZjQX1c6E9oH+G8ayRTaQq9rlYsLkRyc+JYssb0maqtVPZdFL34gy75rBaI2VY57i6HRrGlx1PaTqGvYs6xuRsyKq3efwaNtaroVREv8vk5RkKZ5WY7ES5bONHUnNDGwpKV5KMhTPKzHYiXJjR1JzQYUlK8lGQpnlZjsRLkxo6k5oMKSleSjIUzysx2IlyY0dSc0GFJSvJRkKZ5WY7ES5MaOpOaDCkpXkoyFM8rMdiJcmNHUnNBhSUryUCwpknVKx+zEuTGjqTmh7gyUryU25bBGcmT9iWePzdit/+iFw61Qp/2O0ssy/9S1WJ4bUeHW28EcOHXX8X6j8gPmqcv+h+o091LkX+f+5F9k/p0CVlmScuGSrQ1rRQNaKAfJZjnK5b18zSa1GpchlXh6ct8R7LjTeEmNKwIr2+yYMZkN7hUF+qoBFdYWxYZGNiuVUTx1Me2xvWW9Gqvgn6/wDpV8hTPKzHYiXK3jR1JzQqYUlK8lGQpnlZjsRLkxo6k5oMKSleSjIUzysx2IlyY0dSc0GFJSvJRkKZ5WY7ES5MaOpOaDCkpXkp2XBSE6Bg3LtjtLXCE0FrgQQabCDrBWFaFRZXKmpu2dFSJqLohKqEmI+37OFrWNFgn/naQK+Thrafk4AqSGTDejtCOaPEYrdSMwBso2Vg4wR2lr3kveCKEE7AR5ENDdW+qmtkuJKt3kngQ2OPYiS/zXxLGqpaPmKKwzTcV6nmeKcFZYU0GCsrMbOBEuX0azR1JzQ+cSGS78V5KfWQpnlZjsRLl5jR1JzQ9wpKV5KMhTPKzHYiXJjR1JzQYUlK8lGQpnlZjsRLkxo6k5oMKSleSktglY8xAwll3R5eM1ofUudCeANR2kiihtMrFiciOTmT2aJ6StVWryU6PhDBfL2hLzcux0T2PtGRGMBLvZRQ3GLGjW5zXw4RxRrLQ6lTQHCNwqsnEk5KZl4klFgRpiG6L7SBDHtIjhEc4hzYQGOyM0loxnBoDXRA4gEOaBccF5B9n2QBOgCI98WNEaDUNdGiPiFgPmG4+LXzxa+aAlkAQBAEAQBAEAQBAEAQBAEAQBAEAQBAEAQBAEAQBAEAQBAEAQBAEAQBAEAQBAEAQBAEAQBAEA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data:image/jpeg;base64,/9j/4AAQSkZJRgABAQAAAQABAAD/2wCEAAkGBxQHBhQUBxMWFhUXGBkaFxcWFhodHhwdGxwXGx0eHxceKCggJBolHBgXJTEiJSktLi4vGyAzODMsNygtLisBCgoKDg0OGxAQGzckICYvMjA0LC83NzQsLCwsLC80NCwsNDQ3LCwsLDQsLCwsLCwsLCwsLCwsLCwsLCwsLCwsLP/AABEIAJsBRQMBEQACEQEDEQH/xAAcAAEAAgMBAQEAAAAAAAAAAAAABQYDBAcBAgj/xABEEAABAgMCDAMFBwIEBwEAAAABAAIDBBEF0QYSFRYXITFRU1SSkwdB0hMUcYGiIjJSYWSj4pGhIzM0giRCRGJysbJD/8QAGgEBAAMBAQEAAAAAAAAAAAAAAAMEBQIBBv/EADERAAEDAQUGBgMBAAMBAAAAAAABAgNSBBETFFESFWGRofAhMWKBseEyQdEFIkLBcf/aAAwDAQACEQMRAD8A7igCAIAgCAIAgCAIAgCAIAgCAIAgCAIAgCAIAgCAIAgCAIAgCAIAgCAIAgCAIAgCAIAgCAIAgCAIAgCAIAgCAIAgCAIAgCAIAgCAIAgCAIAgCAIAgCAIAgCAIAgCAIAgCAIAgCAIAgCA8f8AcKID88Mk3YgrDOz8BX06vS/zPmUjW7yPfczwz0G5NtNT3DXQe5nhnoNybaajDXQe5nhnoNybaajDXQe5nhnoNybaajDXQe5nhnoNybaajDXQsGAMsYeF8uSwjW/Xikf/AJxPNVrY5Fhd493oWLIxUmb4a/CnQPEdhiYJRQ0V+1D1AV/52+SzLCt0ye/waVuRVhW7h8nH/czwz0G5bm2mpi4a6D3M8M9BuTbTUYa6D3M8M9BuTbTUYa6D3M8M9BuTbTUYa6D3M8M9BuTbTUYa6D3M8M9BuTbTUYa6D3R3DPSU201GGuhuS0zMSh/4V8Zn/iXj+wUbmxu80Q7RZE8r+pabEw7mpN4FqQ3RmeZxaPHwIAB+B/qqctiid4sW5ehbitkrfB6Xp1OkWbaEO05QRJM1ad4IIO4g6wVlvY5i3ONRj0el6G0uDs5L4ny5i4T1awn/AAma8Wvm9bVgciRef7/hjW5qrN5fpP8A0qXuZ4Z6Dcru2mpTw10HuZ4Z6Dcm2mow10HuZ4Z6Dcm2mow10HuZ4Z6Dcm2mow10Niz8ez55kWBDdjMcHD7J10NafA7PmuH7L2q1V8zpiOY5HInkd7l4wmIDXwtjgHD4EVC+cVLluU+iRb0vQyLw9CAIDiGFsw618IYsTEcW42Kz7J+63UKfkaF3+5fQWZEjjRt5gWhVkkVbiH9zPDPQblPtpqQ4a6D3M8M9BuTbTUYa6D3M8M9BuTbTUYa6D3M8M9BuTbTUYa6EzgbLFmFMuSwj7e3FO4qvanIsLvEnszFSZvgduWAbwQBAEAQBARGc8nzUHuNvU+WmpXkQZmGpOYznk+ag9xt6ZaaleQzMNScxnPJ81B7jb0y01K8hmYak5jOeT5qD3G3plpqV5DMw1JzGc8nzUHuNvTLTUryGZhqTmM55PmoPcbemWmpXkMzDUnMzStvS05MBkpMQnvNaNa8EmgJOofkCuXQSNS9WqiHTZ43Lc1yKptzk2yRgF849rGClXONAK6hrP5rhrXOW5qXqduc1qXuW5COznk+ag9xt6ly01K8iLMw1JzGc8nzUHuNvTLTUryGZhqTmM55PmoPcbemWmpXkMzDUnMZzyfNQe429MtNSvIZmGpOYznk+ag9xt6ZaaleQzMNScxnPJ81B7jb0y01K8hmYak5jOeT5qD3G3plpqV5DMw1JzGc8nzUHuNvTLTUryGZhqTmM55PmoPcbemWmpXkMzDUnMZzyfNQe429MtNSvIZmGpOZJS0w2agB8s4Oa7WHNNQfgVC5qtW5SZrkcl6GrO21LyEbEnY8NjqVxXPAND50PwXbIZHpe1qqcPmjYtznIhr5zyfNQe429d5aaleRxmYak5jOeT5qD3G3plpqV5DMw1JzGc8nzUHuNvTLTUryGZhqTmM55PmoPcbemWmpXkMzDUnMZzyfNQe429MtNSvIZmGpOZuSFpwbSB9wisiYtMbEcDStaVp8Co3xvZ+SXEjJGP/FbzbXB2EBrzs7DkIOPOvaxtaYziAKnyqV01jnrc1Lzlz2sS9y3GhnPJ81B7jb1LlpqV5EWZhqTmM55PmoPcbemWmpXkMzDUnMZzyfNQe429MtNSvIZmGpOYznk+ag9xt6ZaaleQzMNScxnPJ81B7jb0y01K8hmYak5mWXwglZqOGS0xCc52oNa9pJ+AXLoJGperVOmzxOW5HJeSSiJQgCAIAgPHa2lAcPZglOhgrLP+m9fQLaoaj59LLMififWac7yz/pvTNQ1HuWmpGac7yz/AKb0zUNQy01IzTneWf8ATemahqGWmpGac7yz/pvTNQ1DLTUjNOd5Z/03pmoahlpqSawMwdmpLCeDEm4D2saX1caUFWPA895CgtVoidE5Gu8fsns1nlbK1XN8PpS64dyUS0MGojJJpe8llGjbqe0n+wWfZHtZKiuW5PH4L9rY58So1PHw+TmGac7yz/pvWvmoajJy01IzTneWf9N6ZqGoZaakZpzvLP8ApvTNQ1DLTUjNOd5Z/wBN6ZqGoZaakZpzvLP+m9M1DUMtNSM053ln/TemahqGWmpGac7yz/pvTNQ1DLTUjNOd5Z/03pmoahlpqRmnO8s/6b0zUNQy01IzTneWf9N6ZqGoZaak6L4dy8eRsZ0K04bmYryWY1Puu1nZ/wB2N/VZdtcxz9pi3mnYmvazZel3j31K94g2DMWjhDjyMFz2+zYKim0F9RrP5hWbHPGyK5y3eJWtkEj5b2pel39K3mnO8s/6b1bzUNRVy01IzTneWf8ATemahqGWmpGac7yz/pvTNQ1DLTUjNOd5Z/03pmoahlpqRmnO8s/6b0zUNQy01JZfD+zJux7c/wCLgPbDiNLXE0oCNbSaH4j/AHKpbJIpI/B3ihbsccscn/Jvgp0pZRqBAUbxJkpm1HQodnQXvY2r3EUpjH7IGs7QMbqWhYXxsvc5blM+3Mkfc1qXoUnNOd5Z/wBN60M1DUUMtNSM053ln/TemahqGWmpGac7yz/pvTNQ1DLTUjNOd5Z/03pmoahlpqRmnO8s/wCm9M1DUMtNSSmC2Dc1KYRQHzMB7WtfVxNNQofzUNotETonIjvEms9nlbK1Vb4HW1imyEAQBAEAQBAY48US8BzomxoJPwAqV6iXrch4q3JeVfSFJfiidsq3kJu1Kmeh16HukKS/FE7ZTITdqM9Dr0M8hhvKz86yFLufjPNG1YQK/FcvscrGq5f0dMtkT3I1PNSyKqWggCAIDQtq14diyftJ4kNxg3UK6zXy+SkiidI7ZaRyytjbtOIPSFJfiidsqxkJu1K+eh16DSFJfiidspkJu1Geh16EnYWEsC3Yrm2eXEtAJxmkbdXn8FFLZ3xIiuJYrQyVVRpMKAnCAh7dwkgWC9gtAuBeCW4rSdlK7PiFPFZ3y37P6IJbQyK7a/ZGaQpL8UTtlS5CbtSLPQ69BpCkvxRO2UyE3ajPQ69CTsLCSBbsR7bPLiWAF2M0jbWm34FRS2d8SIrv2SxWhkqqjf0TCgJwgK/auGMtZM+6FOF4e2laMJGsAjX8CrMdkkkbtN8itJa443bLvM1NIUl+KJ2yu8hN2pxnodeg0hSX4onbKZCbtRnodeg0hSX4onbKZCbtRnodeg0hSX4onbKZCbtRnodehZJGbbPybIksate0OB/I/lvVV7VY5Wr+i0xyOajk8lMzjitq7YFydFU0hSR2Oidsq5kJtOpTz8OvQ90hSX4onbKZCbtRnodeg0hSX4onbKZCbtRnodeg0hSX4onbKZCbtRnodehllMOpSbmmQ4Ln4z3Na2rDtcQBr+JXjrFK1FVf0ettsTlRE/fAsyqFsIAgCAIAgCAIAgNefgmYkYjIe1zHNFd5BC6YtzkU5cl7VQ5YPDmcptg9x3pWxvCHj37mPkJuHP6Gjmc3we470pvCHj37nuQm4c/okMH8BZqz7bgxZgwsVjwTivcTTXsGKFFNbY3xq1L/ABJIbHKyRHLd4d6HS1lGqEAQBAQGG1jxLcsYQ5LFxsdrvtEgUAPmAd6s2WVsT9pxXtUTpWbLSh6OZzfB7jvStHeEPHv3M7ITcOf0NHM5vg9x3pTeEPHv3GQm4c/otGAeDEewJuK6fMOj2tAxHE7CTrqBvVS12lkqIjf0W7JZnxKqu/Zc1QLwQFOw9wZjW/HgmQLPsB4OO4j7xbSlAdxV6x2lkSKjv2UbXZ3yqit/V5VdHM5vg9x3pVzeEPHv3KmQm4c/oaOZzfB7jvSm8IePfuMhNw5/Rb8AsGomD8OMZ4sLnltMQkijcbzIGuriqNstDZVTZ8kLtks7okXa81LYqZcCA55hbgZM2vb8SNKGFiuDaYzyDqaAdQafMLTs1rjjjRrr7zMtNkkkkVzbru+BD6OZzfB7jvSp94Q8e/chyE3Dn9DRzOb4Pcd6U3hDx79xkJuHP6Gjmc3we470pvCHj37jITcOf0NHM5vg9x3pTeEPHv3GQm4c/ovmBVmRrHsf2NpYhxXEsxHE/Zdroaga8Yu/qs61SMkftMNCyxvjZsuN3COWizliRYdnYoiPbiguJAAOp2sAmuLWn5qOBzWyI53khJM1zo1a3zU5to5nN8HuO9K1d4Rce/cy8hNw5/Q0czm+D3HelN4Q8e/cZCbhz+ho5nN8HuO9Kbwh49+4yE3Dn9DRzOb4Pcd6U3hDx79xkJuHP6NuyMApqTtaDEjGDisiMcaPdWjXAmgxdtAuJLdE5itS/wAUOo7FK16Kt3gqd+R1BZBrhAEAQBAEAQBAEBim43u0q95FcVpdTfQEr1qXqiHjluRVKGPE9pH+md3BctLdq1GdvFKRpPbyzu4Ll5u1aj3eKUm3ZHiC20rThwmy5bjuxa44NPlRcSWFWMV215HcduR70bs+ZdlQLwQBAEBE4TW2LAs32r2F/wBoNoDTbXXX5KaCHFds33EM82E3auvKrpPZyzu4Llc3ctRU3ilI0ns5Z3cFybuWobxSkaT2cs7uC5N3LUN4pSNJ7OWd3Bcm7lqG8UpGk9nLO7guTdy1DeKUjSezlndwXJu5ahvFKRpPZyzu4Lk3ctQ3ilJuWRh4bXtBsKUlXFzvP2go0ebjq2C4bSuJLFhtVznHcdtxHI1Gl0VAvBAEBT8IMO22Laz4LoBfi4v2g8CtWh2yn5q9DYlkYjrylNbEjerbiO0nt5Z3cFyk3atRHvFKRpPbyzu4Lk3atQ3ilJ9P8TAw0fKuGoH/ADBsIBHl5ggon+cq/wDYbwSk+dJ7eWd3Bcm7VqG8UpNmzPEVk9aMOHEgFge4Nxi8GhOoaqb6D5rmSwOa1XX33HTLe1zkbddebWEWHTLFtQwRCMQtALiHgUJFaUofIg/NcQWJZWbV9x1NbGxv2bryM0nt5Z3cFyl3atRHvFKT6h+JYixA2HKuJJAA9oNZOoDZvRf85US/aCf6CKt2yfI8T2n/AKZ3cFy93atR5vFtI0nt5Z3cFy83atR7vFKTYs/xFbO2hDhiXcPaPayvtBqxiBWlPzXL7ArWq7a8j1lvRzkbs+ZeVnmgEAQBAEAQBAEAQGGcge8yj2VpjNc2u6oIrRdNW5UU8cl6KhQB4X0H+q/Z/mtLeXp6/Rm7u9XT7Gi/9V+z/NN5enr9Dd3q6fZuWP4e5MtSHF95xsR2Ni+ypX54xUctv22K3Z8+J3FYdh6O2vLgXlZ5oBAEAQEPhTYecFmey9p7P7QdjYuNsrqpUb1PZ5sJ+1deQzw4rNm+4qWi/wDVfs/zV3eXp6/RS3d6un2NF/6r9n+aby9PX6G7vV0+xov/AFX7P803l6ev0N3erp9jRf8Aqv2f5pvL09fobu9XT7Gi/wDVfs/zTeXp6/Q3d6un2NF/6r9n+aby9PX6G7vV0+xov/Vfs/zTeXp6/Q3d6un2WrBjBuHg9KkQTjPd9+IRQncAPJo3KnaLQ6Zb18tC5BZ2wpcnnqTark4QBAUzCLATLVrvje8YmNi/Z9nWmK0N24w3blfhtuGxGbN/uUZrFiPV21d7Ebov/Vfs/wA1LvL09foi3d6un2NF/wCq/Z/mm8vT1+hu71dPs3bR8PBOMg4sfFMOE2G4+zrjYtaOpjChoaeewKNlvVt//HzW/wAzt9gRyN/5eSXeWhpaL/1X7P8ANSby9PX6ON3erp9no8MKH7M3Q7xB/mm8vT1+hu71dPszTvhy6enHxJmbq57i4n2Pmf8AfsXLf9BGtRqM8uP0dOsCucrld58PswaL/wBV+z/Ndby9PX6Od3erp9m9Yvh6LNtNkWJHx8SpDfZ010IBrjHYTX5KOW3q9itRt1/EkisKMejldfdwNBvhdit/1X7P81JvL09foiT/ADbk/Lp9nui/9V+z/NN5enr9Hu7vV0+zYs7w59ytCFE95r7N7X09lSuK4GlcbVWi4f8A6G01W7Pmmv0dMsGy5HbXkun2X1ZxohAEAQBAEAQBAEBgn4xl5GI9lKtY5wrsqASumJe5EOXLc1VOXjxKmqf5cDpf61r7vi1Xv2MneEuid+57pJmuHA6X+tN3xar37DeEuid+5v2Dh7MWjbMKFHZBDXuAJa19aa9lXFRTWKNkauRV8CSG2yPkRqonidHWWagQBAEBA4Z2zEsKxxFkw0ux2to8EihB3Ea9SsWWFsr9lxXtMrombTSj6SZrhwOl/rWju+LVe/Yz94S6J37jSTNcOB0v9abvi1Xv2G8JdE79xpJmuHA6X+tN3xar37DeEuid+40kzXDgdL/Wm74tV79hvCXRO/caSZrhwOl/rTd8Wq9+w3hLonfuNJM1w4HS/wBabvi1Xv2G8JdE79xpJmuHA6X+tN3xar37DeEuid+5b8DcLG4QQyyYAZGaKlo2OH4m11/EeSo2qyrEt6eKF2zWpJUuXwUs6qFsIAgOf4VYbzFj27EgyrIRa3FoXNcTra13k4Dady0rPY45I0cqqZtotj45FaiIROkma4cDpf61Pu+LVe/Yh3hLonfuNJM1w4HS/wBabvi1Xv2G8JdE79y9QrTjTOCAmJdrDGMERA2hxSaVIpWuvWBrWcsbGzbC+V9xoJI90G2nndeUUeJU0RqhwOl/rWju+LVe/Yz94S6J37jSTNcOB0v9abvi1Xv2G8JdE79xpJmuHA6X+tN3xar37DeEuid+40kzXDgdL/Wm74tV79hvCXRO/cveCtpxrUsIRrQaxrnFxaGAgYo1CtSdpBPwIWdaI2Mk2GmjZ5HPj2nFDb4lTRaP8OB0v9a0V/zotV79jNT/AEJVTyTv3PdJM1w4HS/1pu+LVe/Y93hLonfubVleIMzOWrBhxWQQ18RjDRr60c4A0+1t1riSwxtYrkVfBDuO3SOeiKieKodMWSaoQBAEAQBAEAQBAY5iCJiXcyJscC003EUXqLct54qXpcVTRzKb4vWLlc3hLwKeQi4jRzKb4vWLkz8vAZCLibFn4Cy1nzzIsuYmMw1FXgiv5ii5fbZHtVq3eJ0yxxscjk/RZ1ULYQBAEBH25Y8O3JL2c7jYuMHfZNDUV8/mpYpXRO2mkcsTZG7LiA0cym+L1i5WM/LwK2Qi4jRzKb4vWLkz8vAZCLiNHMpvi9YuTPy8BkIuI0cym+L1i5M/LwGQi4jRzKb4vWLkz8vAZCLiNHMpvi9YuTPy8BkIuI0cym+L1i5M/LwGQi4maSwElpGbbElXRmvYatIeLth2EeYK8dbZHNVq3XHTbFG1Ucl96FpVMthAEBXLXwLl7XtB0abMTGdSuK4AagANVNwVqO1yRt2UK0lkjkdtKaejmU3xesXLvPy8CPIRcRo5lN8XrFyZ+XgMhFxLPZ8m2z5FkKBXFY0NFdZoN6qPer3K5f2W2MRjUankhWX+Hcm55I9qKnYHig/Iatit5+XgVMhEeaOZTfF6xcmfl4DIRcRo5lN8XrFyZ+XgMhFxGjmU3xesXJn5eAyEXEtErKtlZNsOAKNa0NA/ICgVRzlc5XL5ltrUa1Gp5FWHhxKAajF6xcrm8JeBUyEXE90cym+L1i5eZ+XgMhFxMsngFKyc2yJCMXGY5rhV4pVpBFdWyoXjrdK5Fat3idNsUTVRUv8AAtSplsIAgCAIAgCAIAgNa0ohg2dFdDNCGOIO4hpIXTEvciKcvW5qqcbGGM9T/Uu6YfpW7lIafkws1NV8fw9zxnuZd0w/SmUhp+T3NTVfH8JPBnCmbm8IIDJmO5zHPAcC1msa9wqoZ7NE2Nyo3xJYLRK6RqK7w9jrKxjZCAIAgK14gWjFsuwQ+z3ljvaNFQAdRDt4I8lbscbXyXOS/wACrbJHMjvaty3nOM8Z7mXdMP0rUykNPyZeamq+P4M8Z7mXdMP0plIafkZqar4/hb/De3Ji1p2MLRil4a1pFQ0UJJ3AKjboY42orUuLthmke5yOW8vqzjRCAoniTbceyZmALNilgc15dQNNaFlNoO8rRsMLJEdtJf5Gdbpnxq1GLd5/+FOzxnuZd0w/Sr2Uhp+Slmpqvj+DPGe5l3TD9KZSGn5Gamq+P4Xbw3t6Na3t22lELy3ELSQ0ajjAjUBuH9VQt0DI9lWJcX7DO+TaRy33F2WeXwgOX4a4SzVn4SxYclHcxjcSjQ1hpVjSdoJ2krXstnifEjnN8fsybVaJWyqjXXJ7aEHnjPcy7ph+lWMpDT8lfNTVfH8GeM9zLumH6UykNPyM1NV8fw6zgzMunMH4ESZOM90NpcdWskflqWLO1GyORPK82YHK6Jrl81Qr3iPPzNlQoUWzIrmNJLHgBp10q06wfIO/srVhZHIqtel5Wtr5GIjmLcUfPGe5l3TD9K0MpDT8mfmpqvj+DPGe5l3TD9KZSGn5Gamq+P4Wnw9tabtm1nGdjudChsqQWsFXO1NGoA7A4/IKnbYoo2Jsp4qW7HLLI9dp16IdBiGkM03FZqGmpxNmGU8WCsy7ph+lby2SGn5MBLXMqfl8fw+s8Z7mXdMP0plIafk9zU1Xx/DdsTCucmLagMjzDi10WG1wxWawXAEam7io5bLCjHKjf0up3FaZle1Fd+001OvrENsIAgCAIAgCAIAgPmJDEWGWxBUEEEbwdq9RblvQKl/gQ+acly0PpU2amqUgysNKDNOS5aH0pmpqlGVhpQyy2DcrKzDXy8vDa5pqCBrBXjrRK5Llcets8TVvRqEqoSYIAgCA1p+Qh2lAxJ5ge2taO2VHn/ddse5i3tW45exr0ucl5HZpyXLQ+lSZqapSLKw0oM05LlofSmamqUZWGlDbs6xoFmPJs+E1hcKEtFK0XD5Xv/JbztkTGfilxvqMkCA0bRseBajmm0ITYhbXFxhWlaV/9BSMlez8VuI3xMf+SXmnmnJctD6V3mpqlOMrDSgzTkuWh9KZqapRlYaUNuzrGgWZEJs+E1hIoS0UqFw+Z7/By3nbImM/FLjfUZIEBGTuD0tPTJiTkBj3mlXEazQUH9gFK2eRqXNdchE6CNy3uaiqYM05LlofSus1NUpzlYaUGacly0PpTNTVKMrDShKy0BsrAayXaGtaKNA2ADyULnK5b1JmojUuQ+J6Sh2hLlk6wPaaHFcNWrWF6x7mLe1blPHMa9LnJehG5pyXLQ+lS5qapSLKw0oM05LlofSmamqUZWGlDes6y4NmMIs+G2GHGpxRSqjfI9/5LeSMjYzwalxtkVGtcHZDZpyXLQ+lT5qapSDKw0oM05LlofSmamqUZWGlD7g4MSkCM10GXhhzSC0gbCDUH+qLaZVS5XKepZokW9GoS6gJggCAIAgCAIDx/wB0oD8+MtKJiCsaJs4jr19Msbb/AMeh8ykrrvy6nuUonGidx168w209D3FWrqMpRONE7jr0w209BirV1GUonGidx16YbaegxVq6jKUTjRO469MNtPQYq1dRlKJxoncdemG2noMVaupP4Bzz42FsAPivcCX1BeSP8t/lVV7WxEhct3d6FiySKszUv1/fBS/+IsUwcE4hhOLTjQ9YJB++3zCzbEiLMiLx+DStqqkKqnD5OQ5SicaJ3HXraw209DFxVq6jKUTjRO469MNtPQYq1dRlKJxoncdemG2noMVauoylE40TuOvTDbT0GKtXUZSicaJ3HXphtp6DFWrqMpRONE7jr0w209BirV1GUonGidx16YbaegxVq6jKUTjRO469MNtPQYq1dRlKJxoncdemG2noMVauoylE40TuOvTDbT0GKtXU6x4bS72YPe0mnOcYri4YxJo0UaNvkaE/NY1uciybKfo2bC1UjvVfMqXiZOPgYT0hxHNHsmag8gbX+QKu2BiLFeqfspW56pLdfd4J/wClUylE40TuOvV3CbT0KeKtXUZSicaJ3HXphNp6DFWrqMpRONE7jr0wm09BirV1GUonGidx16YTaegxVq6nbMEnmJgxLF5JJhMqSak6t6wLSl0rkTU37MqrE1V0Ql1ATHF8MhFsnCOKwRYgaTjs/wAR33X69WvYDjD5LesuzJEi3cPIwrVtRyql66+ZHWZFjWlaMOFBjRKvcG6ojtVTrO3yFT8lLIjGNVytTw4EUbnPcjUcvjxO7w2CFDAZsAAHyXzqrf4n0SJceRf8o/AonmeKfn5lpRMQVjRNnEdevpVibT0Pmkldd+XU9ylE40TuOvTCbT0PcVauoylE40TuOvTCbT0GKtXUZSicaJ3HXphNp6DFWrqTOB8++LhRLh8V5BfrBe4g6j5VUFpjakLluJ7NIqzNS/qdqWAbwQBAEAQBAR+UZXiwOtl6kw5NFI9uPVBlGW4sDrZemHJoo249UGUZbiwOtl6Ycmijbj1QZRluLA62XphyaKNuPVBlGW4sDrZemHJoo249UGUZbiwOtl6Ycmijbj1QyQJ2BFjAS8SEXHYGuaT8gNeyq8Vj0TxRT1HMVfBUM8xFZBhVmS1rfMuIA/qdS5aiqvgdKqIniamUZbiwOtl67w5NFONuPVBlGW4sDrZemHJoo249UGUZbiwOtl6Ycmijbj1QZRluLA62XphyaKNuPVBlGW4sDrZemHJoo249UGUZbiwOtl6Ycmijbj1QZRluLA62XphyaKNuPVBlGW4sDrZemHJoo249UGUZbiwOtl6Ycmijbj1Q2Jd8KaZWWLHitKtxSK/ELlUc3zOkVq+RnAoNS5OjVmZyDAiUmokNrtznNBp8Cu2seqeCHKuanmpiylLcaD1svXuHJopzts1QZSluNB62XphyaKNtmqDKUtxoPWy9MOTRRts1QZSluNB62XphyaKNtmqG7Ce2JDBgkFp2EGoI/IhcKiovidoqL5H2vD0wzMRkFmNNFrRvcQB/Ur1qKvgh4qonip8yseFM1Mo5jqbSwg0/ovXI5PM8arV8jYXJ0Ds1oCPylLcaD1svUmHJopHts1QZSluNB62XphyaKNtmqDKUtxoPWy9MOTRRts1QZSluNB62XphyaKNtmqH3Bn4ESKBBiQi47A17SfkAvFY9E8UU9R7FXwVDWt20Iku6FCs0NMeM4hhfUtY1oq+I5oIJDRQBoIq5zRUAkjg7K37/AB2QYcWDMTYD4vs2ujw5MwS5zzDYHw4VIoYX0ALTUYwLtQKAtdhWmLWsxsTFxHVc17Ca4kSG5zIja+eK9rhXzpXzQG+gCA8d90oDgjLCmgwVlZjZwIly+kWaO/8AJOaHzaQyXfivJT6yFM8rMdiJcvMaOpOaHuFJSvJRkKZ5WY7ES5MaOpOaDCkpXkoyFM8rMdiJcmNHUnNBhSUryUZCmeVmOxEuTGjqTmgwpKV5KMhTPKzHYiXJjR1JzQYUlK8lJzAeyY8thVAdMS8ZjQX1c6E9oH+G8ayRTaQq9rlYsLkRyc+JYssb0maqtVPZdFL34gy75rBaI2VY57i6HRrGlx1PaTqGvYs6xuRsyKq3efwaNtaroVREv8vk5RkKZ5WY7ES5bONHUnNDGwpKV5KMhTPKzHYiXJjR1JzQYUlK8lGQpnlZjsRLkxo6k5oMKSleSjIUzysx2IlyY0dSc0GFJSvJRkKZ5WY7ES5MaOpOaDCkpXkoyFM8rMdiJcmNHUnNBhSUryUCwpknVKx+zEuTGjqTmh7gyUryU25bBGcmT9iWePzdit/+iFw61Qp/2O0ssy/9S1WJ4bUeHW28EcOHXX8X6j8gPmqcv+h+o091LkX+f+5F9k/p0CVlmScuGSrQ1rRQNaKAfJZjnK5b18zSa1GpchlXh6ct8R7LjTeEmNKwIr2+yYMZkN7hUF+qoBFdYWxYZGNiuVUTx1Me2xvWW9Gqvgn6/wDpV8hTPKzHYiXK3jR1JzQqYUlK8lGQpnlZjsRLkxo6k5oMKSleSjIUzysx2IlyY0dSc0GFJSvJRkKZ5WY7ES5MaOpOaDCkpXkp2XBSE6Bg3LtjtLXCE0FrgQQabCDrBWFaFRZXKmpu2dFSJqLohKqEmI+37OFrWNFgn/naQK+Thrafk4AqSGTDejtCOaPEYrdSMwBso2Vg4wR2lr3kveCKEE7AR5ENDdW+qmtkuJKt3kngQ2OPYiS/zXxLGqpaPmKKwzTcV6nmeKcFZYU0GCsrMbOBEuX0azR1JzQ+cSGS78V5KfWQpnlZjsRLl5jR1JzQ9wpKV5KMhTPKzHYiXJjR1JzQYUlK8lGQpnlZjsRLkxo6k5oMKSleSktglY8xAwll3R5eM1ofUudCeANR2kiihtMrFiciOTmT2aJ6StVWryU6PhDBfL2hLzcux0T2PtGRGMBLvZRQ3GLGjW5zXw4RxRrLQ6lTQHCNwqsnEk5KZl4klFgRpiG6L7SBDHtIjhEc4hzYQGOyM0loxnBoDXRA4gEOaBccF5B9n2QBOgCI98WNEaDUNdGiPiFgPmG4+LXzxa+aAlkAQBAEAQBAEAQBAEAQBAEAQBAEAQBAEAQBAEAQBAEAQBAEAQBAEAQBAEAQBAEAQBAEAQBAEA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2" descr="http://www.ucstrategies.com/uploadedImages/UC_Professionals/UC_Vendors/IBM-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3034" y="1815745"/>
            <a:ext cx="1382470" cy="13824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http://www.therecycler.com/wp-content/uploads/2013/03/Samsung-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154" y="2173621"/>
            <a:ext cx="2293227" cy="76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http://www.gepida.hu/gepida/userfiles/image/Bosch.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46350" y="1519571"/>
            <a:ext cx="2943225" cy="6540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8" descr="http://www.ece.utexas.edu/images/logos/amd-logo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2714" y="1458135"/>
            <a:ext cx="2324778" cy="117877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http://media.marketwire.com/attachments/201104/56667_sigma_logo.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781" y="3151160"/>
            <a:ext cx="1200787" cy="11257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http://www.em.avnetasia.com/Admin/InformationAdmin/ProductLineLogo/4e019fb3-9669-4d1b-935c-57fae1f71f44.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20205" y="2783149"/>
            <a:ext cx="2365233" cy="9308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4" descr="http://www.jobstreet.vn/logos/agenalogos/esilicon_logo_color_lg_copy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48809" y="2625224"/>
            <a:ext cx="1176966" cy="97120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6" descr="http://mis.uel.edu.vn/home/wp-content/images/SAP-logo.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0375" y="4383559"/>
            <a:ext cx="1006897" cy="5000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descr="http://vieclam.24h.com.vn/upload/files_cua_nguoi_dung/logo/2013/06/09/1370771577_logofpt.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1718" y="4928466"/>
            <a:ext cx="1200787" cy="7361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0" descr="http://kiendo.vn/quatang/images/201210/source_img/432_G_1349640146522.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91657" y="2542865"/>
            <a:ext cx="1509100" cy="959216"/>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1750440" y="3899368"/>
            <a:ext cx="2277928" cy="620451"/>
            <a:chOff x="5600700" y="3683000"/>
            <a:chExt cx="2277928" cy="620451"/>
          </a:xfrm>
          <a:solidFill>
            <a:schemeClr val="accent4">
              <a:lumMod val="75000"/>
            </a:schemeClr>
          </a:solidFill>
        </p:grpSpPr>
        <p:sp>
          <p:nvSpPr>
            <p:cNvPr id="22" name="Rectangle 21"/>
            <p:cNvSpPr/>
            <p:nvPr/>
          </p:nvSpPr>
          <p:spPr>
            <a:xfrm>
              <a:off x="5600700" y="3683000"/>
              <a:ext cx="2277928" cy="62045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2" descr="SmartVision Tech Co. LT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45028" y="3739430"/>
              <a:ext cx="2095500" cy="476250"/>
            </a:xfrm>
            <a:prstGeom prst="rect">
              <a:avLst/>
            </a:prstGeom>
            <a:grpFill/>
            <a:extLst/>
          </p:spPr>
        </p:pic>
      </p:grpSp>
      <p:pic>
        <p:nvPicPr>
          <p:cNvPr id="24" name="Picture 34" descr="http://www.jobstreet.vn/logos/agenalogos/grey_stone_logo.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93462" y="4653136"/>
            <a:ext cx="2280807" cy="59991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6" descr="http://theuticashale.com/wp-content/uploads/2013/05/ge-logo.gi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274269" y="2907839"/>
            <a:ext cx="980214" cy="9769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8" descr="https://si0.twimg.com/profile_images/3305419068/8b3dc2486f93e4957e9673578824c4a5.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13217" y="4136845"/>
            <a:ext cx="1308378" cy="130837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0" descr="Logo INNOVA"/>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25775" y="3704334"/>
            <a:ext cx="1669475" cy="74016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2" descr="http://www.vrs.vn/job/uploadedimages/981246.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8200" y="5663794"/>
            <a:ext cx="1885440" cy="57351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4" descr="http://kornadian.cdn2.cafe24.com/partner/csc.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93296" y="5268506"/>
            <a:ext cx="1692490" cy="96880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6" descr="http://img.news.zing.vn/img/336/t336758.jp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391400" y="5229200"/>
            <a:ext cx="170961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8" descr="http://t0.gstatic.com/images?q=tbn:ANd9GcRQGpER_4mcgl26cZ4m3SncpxY6cEQnDetf7uyPOqcjFW511usX"/>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32713" y="4547477"/>
            <a:ext cx="2455601" cy="8977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2" descr="http://www.lecentra.com/images/tma_logo.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64904" y="5517232"/>
            <a:ext cx="1567810" cy="735515"/>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1"/>
          <p:cNvSpPr txBox="1">
            <a:spLocks/>
          </p:cNvSpPr>
          <p:nvPr/>
        </p:nvSpPr>
        <p:spPr bwMode="auto">
          <a:xfrm>
            <a:off x="0" y="260648"/>
            <a:ext cx="7236296" cy="809625"/>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5pPr>
            <a:lvl6pPr marL="4572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6pPr>
            <a:lvl7pPr marL="9144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7pPr>
            <a:lvl8pPr marL="13716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8pPr>
            <a:lvl9pPr marL="18288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9pPr>
          </a:lstStyle>
          <a:p>
            <a:r>
              <a:rPr lang="en-US" dirty="0" smtClean="0">
                <a:solidFill>
                  <a:schemeClr val="bg1"/>
                </a:solidFill>
              </a:rPr>
              <a:t>NGHỀ NGHIỆP</a:t>
            </a:r>
            <a:endParaRPr lang="en-US" dirty="0">
              <a:solidFill>
                <a:schemeClr val="bg1"/>
              </a:solidFill>
            </a:endParaRPr>
          </a:p>
        </p:txBody>
      </p:sp>
      <p:graphicFrame>
        <p:nvGraphicFramePr>
          <p:cNvPr id="35" name="Table 34"/>
          <p:cNvGraphicFramePr>
            <a:graphicFrameLocks noGrp="1"/>
          </p:cNvGraphicFramePr>
          <p:nvPr>
            <p:extLst>
              <p:ext uri="{D42A27DB-BD31-4B8C-83A1-F6EECF244321}">
                <p14:modId xmlns:p14="http://schemas.microsoft.com/office/powerpoint/2010/main" val="2687762558"/>
              </p:ext>
            </p:extLst>
          </p:nvPr>
        </p:nvGraphicFramePr>
        <p:xfrm>
          <a:off x="86655" y="2975952"/>
          <a:ext cx="8949841" cy="3261360"/>
        </p:xfrm>
        <a:graphic>
          <a:graphicData uri="http://schemas.openxmlformats.org/drawingml/2006/table">
            <a:tbl>
              <a:tblPr firstRow="1" bandRow="1">
                <a:tableStyleId>{5C22544A-7EE6-4342-B048-85BDC9FD1C3A}</a:tableStyleId>
              </a:tblPr>
              <a:tblGrid>
                <a:gridCol w="606769"/>
                <a:gridCol w="2199537"/>
                <a:gridCol w="2427075"/>
                <a:gridCol w="3716460"/>
              </a:tblGrid>
              <a:tr h="526780">
                <a:tc>
                  <a:txBody>
                    <a:bodyPr/>
                    <a:lstStyle/>
                    <a:p>
                      <a:pPr algn="ctr"/>
                      <a:r>
                        <a:rPr lang="en-US" sz="1600" smtClean="0"/>
                        <a:t>STT</a:t>
                      </a:r>
                      <a:endParaRPr lang="en-US" sz="1600"/>
                    </a:p>
                  </a:txBody>
                  <a:tcPr/>
                </a:tc>
                <a:tc>
                  <a:txBody>
                    <a:bodyPr/>
                    <a:lstStyle/>
                    <a:p>
                      <a:pPr algn="ctr"/>
                      <a:r>
                        <a:rPr lang="en-US" sz="1600" smtClean="0"/>
                        <a:t>CÔNG</a:t>
                      </a:r>
                      <a:r>
                        <a:rPr lang="en-US" sz="1600" baseline="0" smtClean="0"/>
                        <a:t> TY</a:t>
                      </a:r>
                      <a:endParaRPr lang="en-US" sz="1600"/>
                    </a:p>
                  </a:txBody>
                  <a:tcPr anchor="ctr"/>
                </a:tc>
                <a:tc>
                  <a:txBody>
                    <a:bodyPr/>
                    <a:lstStyle/>
                    <a:p>
                      <a:pPr algn="ctr"/>
                      <a:r>
                        <a:rPr lang="en-US" sz="1600" smtClean="0"/>
                        <a:t>SỐ</a:t>
                      </a:r>
                      <a:r>
                        <a:rPr lang="en-US" sz="1600" baseline="0" smtClean="0"/>
                        <a:t> LƯỢNG TUYỂN DỤNG HÀNG NĂM</a:t>
                      </a:r>
                      <a:endParaRPr lang="en-US" sz="1600"/>
                    </a:p>
                  </a:txBody>
                  <a:tcPr/>
                </a:tc>
                <a:tc>
                  <a:txBody>
                    <a:bodyPr/>
                    <a:lstStyle/>
                    <a:p>
                      <a:pPr algn="ctr"/>
                      <a:r>
                        <a:rPr lang="en-US" sz="1600" smtClean="0"/>
                        <a:t>VỊ</a:t>
                      </a:r>
                      <a:r>
                        <a:rPr lang="en-US" sz="1600" baseline="0" smtClean="0"/>
                        <a:t> TRÍ TUYỂN DỤNG</a:t>
                      </a:r>
                      <a:endParaRPr lang="en-US" sz="1600"/>
                    </a:p>
                  </a:txBody>
                  <a:tcPr anchor="ctr"/>
                </a:tc>
              </a:tr>
              <a:tr h="304978">
                <a:tc>
                  <a:txBody>
                    <a:bodyPr/>
                    <a:lstStyle/>
                    <a:p>
                      <a:r>
                        <a:rPr lang="en-US" sz="1600" smtClean="0"/>
                        <a:t>1</a:t>
                      </a:r>
                      <a:endParaRPr lang="en-US" sz="1600"/>
                    </a:p>
                  </a:txBody>
                  <a:tcPr/>
                </a:tc>
                <a:tc>
                  <a:txBody>
                    <a:bodyPr/>
                    <a:lstStyle/>
                    <a:p>
                      <a:r>
                        <a:rPr lang="en-US" sz="1600" smtClean="0"/>
                        <a:t>Renesas Vietnam</a:t>
                      </a:r>
                      <a:endParaRPr lang="en-US" sz="1600"/>
                    </a:p>
                  </a:txBody>
                  <a:tcPr/>
                </a:tc>
                <a:tc>
                  <a:txBody>
                    <a:bodyPr/>
                    <a:lstStyle/>
                    <a:p>
                      <a:pPr algn="ctr"/>
                      <a:r>
                        <a:rPr lang="en-US" sz="1600" smtClean="0"/>
                        <a:t>Khoảng 100</a:t>
                      </a:r>
                      <a:endParaRPr lang="en-US" sz="1600"/>
                    </a:p>
                  </a:txBody>
                  <a:tcPr/>
                </a:tc>
                <a:tc>
                  <a:txBody>
                    <a:bodyPr/>
                    <a:lstStyle/>
                    <a:p>
                      <a:r>
                        <a:rPr lang="en-US" sz="1600" smtClean="0"/>
                        <a:t>Kỹ</a:t>
                      </a:r>
                      <a:r>
                        <a:rPr lang="en-US" sz="1600" baseline="0" smtClean="0"/>
                        <a:t> sư phần cứng/mềm</a:t>
                      </a:r>
                      <a:endParaRPr lang="en-US" sz="1600"/>
                    </a:p>
                  </a:txBody>
                  <a:tcPr/>
                </a:tc>
              </a:tr>
              <a:tr h="258728">
                <a:tc>
                  <a:txBody>
                    <a:bodyPr/>
                    <a:lstStyle/>
                    <a:p>
                      <a:r>
                        <a:rPr lang="en-US" sz="1600" smtClean="0"/>
                        <a:t>2</a:t>
                      </a:r>
                      <a:endParaRPr lang="en-US" sz="1600"/>
                    </a:p>
                  </a:txBody>
                  <a:tcPr/>
                </a:tc>
                <a:tc>
                  <a:txBody>
                    <a:bodyPr/>
                    <a:lstStyle/>
                    <a:p>
                      <a:r>
                        <a:rPr lang="en-US" sz="1600" smtClean="0"/>
                        <a:t>eSilicon in Vietnam</a:t>
                      </a:r>
                      <a:endParaRPr lang="en-US" sz="1600"/>
                    </a:p>
                  </a:txBody>
                  <a:tcPr/>
                </a:tc>
                <a:tc>
                  <a:txBody>
                    <a:bodyPr/>
                    <a:lstStyle/>
                    <a:p>
                      <a:pPr algn="ctr"/>
                      <a:r>
                        <a:rPr lang="en-US" sz="1600" smtClean="0"/>
                        <a:t>50</a:t>
                      </a:r>
                      <a:endParaRPr lang="en-US" sz="1600"/>
                    </a:p>
                  </a:txBody>
                  <a:tcPr/>
                </a:tc>
                <a:tc>
                  <a:txBody>
                    <a:bodyPr/>
                    <a:lstStyle/>
                    <a:p>
                      <a:r>
                        <a:rPr lang="en-US" sz="1600" smtClean="0"/>
                        <a:t>Kỹ</a:t>
                      </a:r>
                      <a:r>
                        <a:rPr lang="en-US" sz="1600" baseline="0" smtClean="0"/>
                        <a:t> sư thiết kế vi mạch</a:t>
                      </a:r>
                      <a:endParaRPr lang="en-US" sz="1600"/>
                    </a:p>
                  </a:txBody>
                  <a:tcPr/>
                </a:tc>
              </a:tr>
              <a:tr h="334497">
                <a:tc>
                  <a:txBody>
                    <a:bodyPr/>
                    <a:lstStyle/>
                    <a:p>
                      <a:r>
                        <a:rPr lang="en-US" sz="1600" smtClean="0"/>
                        <a:t>3</a:t>
                      </a:r>
                      <a:endParaRPr lang="en-US" sz="1600"/>
                    </a:p>
                  </a:txBody>
                  <a:tcPr/>
                </a:tc>
                <a:tc>
                  <a:txBody>
                    <a:bodyPr/>
                    <a:lstStyle/>
                    <a:p>
                      <a:r>
                        <a:rPr lang="en-US" sz="1600" smtClean="0"/>
                        <a:t>Innova Electronics Corp.</a:t>
                      </a:r>
                      <a:endParaRPr lang="en-US" sz="1600"/>
                    </a:p>
                  </a:txBody>
                  <a:tcPr/>
                </a:tc>
                <a:tc>
                  <a:txBody>
                    <a:bodyPr/>
                    <a:lstStyle/>
                    <a:p>
                      <a:pPr algn="ctr"/>
                      <a:r>
                        <a:rPr lang="en-US" sz="1600" smtClean="0"/>
                        <a:t>100</a:t>
                      </a:r>
                      <a:endParaRPr lang="en-US" sz="1600"/>
                    </a:p>
                  </a:txBody>
                  <a:tcPr/>
                </a:tc>
                <a:tc>
                  <a:txBody>
                    <a:bodyPr/>
                    <a:lstStyle/>
                    <a:p>
                      <a:r>
                        <a:rPr lang="en-US" sz="1600" smtClean="0"/>
                        <a:t>Kỹ</a:t>
                      </a:r>
                      <a:r>
                        <a:rPr lang="en-US" sz="1600" baseline="0" smtClean="0"/>
                        <a:t> sư hệ thống nhúng /driver/firmware</a:t>
                      </a:r>
                      <a:endParaRPr lang="en-US" sz="1600"/>
                    </a:p>
                  </a:txBody>
                  <a:tcPr/>
                </a:tc>
              </a:tr>
              <a:tr h="287249">
                <a:tc>
                  <a:txBody>
                    <a:bodyPr/>
                    <a:lstStyle/>
                    <a:p>
                      <a:r>
                        <a:rPr lang="en-US" sz="1600" smtClean="0"/>
                        <a:t>4</a:t>
                      </a:r>
                      <a:endParaRPr lang="en-US" sz="1600"/>
                    </a:p>
                  </a:txBody>
                  <a:tcPr/>
                </a:tc>
                <a:tc>
                  <a:txBody>
                    <a:bodyPr/>
                    <a:lstStyle/>
                    <a:p>
                      <a:r>
                        <a:rPr lang="en-US" sz="1600" smtClean="0"/>
                        <a:t>ICDREC</a:t>
                      </a:r>
                      <a:endParaRPr lang="en-US" sz="1600"/>
                    </a:p>
                  </a:txBody>
                  <a:tcPr/>
                </a:tc>
                <a:tc>
                  <a:txBody>
                    <a:bodyPr/>
                    <a:lstStyle/>
                    <a:p>
                      <a:pPr algn="ctr"/>
                      <a:r>
                        <a:rPr lang="en-US" sz="1600" smtClean="0"/>
                        <a:t>30-50</a:t>
                      </a:r>
                      <a:endParaRPr lang="en-US" sz="1600"/>
                    </a:p>
                  </a:txBody>
                  <a:tcPr/>
                </a:tc>
                <a:tc>
                  <a:txBody>
                    <a:bodyPr/>
                    <a:lstStyle/>
                    <a:p>
                      <a:r>
                        <a:rPr lang="en-US" sz="1600" smtClean="0"/>
                        <a:t>Kỹ</a:t>
                      </a:r>
                      <a:r>
                        <a:rPr lang="en-US" sz="1600" baseline="0" smtClean="0"/>
                        <a:t> sư </a:t>
                      </a:r>
                      <a:r>
                        <a:rPr lang="en-US" sz="1600" smtClean="0"/>
                        <a:t>thiết</a:t>
                      </a:r>
                      <a:r>
                        <a:rPr lang="en-US" sz="1600" baseline="0" smtClean="0"/>
                        <a:t> kế mạch, lập trình nhúng</a:t>
                      </a:r>
                      <a:endParaRPr lang="en-US" sz="1600"/>
                    </a:p>
                  </a:txBody>
                  <a:tcPr/>
                </a:tc>
              </a:tr>
              <a:tr h="304978">
                <a:tc>
                  <a:txBody>
                    <a:bodyPr/>
                    <a:lstStyle/>
                    <a:p>
                      <a:r>
                        <a:rPr lang="en-US" sz="1600" smtClean="0"/>
                        <a:t>5</a:t>
                      </a:r>
                      <a:endParaRPr lang="en-US" sz="1600"/>
                    </a:p>
                  </a:txBody>
                  <a:tcPr/>
                </a:tc>
                <a:tc>
                  <a:txBody>
                    <a:bodyPr/>
                    <a:lstStyle/>
                    <a:p>
                      <a:r>
                        <a:rPr lang="en-US" sz="1600" smtClean="0"/>
                        <a:t>Datalogic</a:t>
                      </a:r>
                      <a:endParaRPr lang="en-US" sz="1600"/>
                    </a:p>
                  </a:txBody>
                  <a:tcPr/>
                </a:tc>
                <a:tc>
                  <a:txBody>
                    <a:bodyPr/>
                    <a:lstStyle/>
                    <a:p>
                      <a:pPr algn="ctr"/>
                      <a:r>
                        <a:rPr lang="en-US" sz="1600" smtClean="0"/>
                        <a:t>10</a:t>
                      </a:r>
                      <a:endParaRPr lang="en-US" sz="1600"/>
                    </a:p>
                  </a:txBody>
                  <a:tcPr/>
                </a:tc>
                <a:tc>
                  <a:txBody>
                    <a:bodyPr/>
                    <a:lstStyle/>
                    <a:p>
                      <a:r>
                        <a:rPr lang="en-US" sz="1600" smtClean="0"/>
                        <a:t>Kỹ</a:t>
                      </a:r>
                      <a:r>
                        <a:rPr lang="en-US" sz="1600" baseline="0" smtClean="0"/>
                        <a:t> sư </a:t>
                      </a:r>
                      <a:r>
                        <a:rPr lang="en-US" sz="1600" smtClean="0"/>
                        <a:t>phần</a:t>
                      </a:r>
                      <a:r>
                        <a:rPr lang="en-US" sz="1600" baseline="0" smtClean="0"/>
                        <a:t> mềm nhúng</a:t>
                      </a:r>
                      <a:endParaRPr lang="en-US" sz="1600"/>
                    </a:p>
                  </a:txBody>
                  <a:tcPr/>
                </a:tc>
              </a:tr>
              <a:tr h="285760">
                <a:tc>
                  <a:txBody>
                    <a:bodyPr/>
                    <a:lstStyle/>
                    <a:p>
                      <a:r>
                        <a:rPr lang="en-US" sz="1600" smtClean="0"/>
                        <a:t>6</a:t>
                      </a:r>
                      <a:endParaRPr lang="en-US" sz="1600"/>
                    </a:p>
                  </a:txBody>
                  <a:tcPr/>
                </a:tc>
                <a:tc>
                  <a:txBody>
                    <a:bodyPr/>
                    <a:lstStyle/>
                    <a:p>
                      <a:r>
                        <a:rPr lang="en-US" sz="1600" smtClean="0"/>
                        <a:t>Intel Vietnam</a:t>
                      </a:r>
                      <a:endParaRPr lang="en-US" sz="1600"/>
                    </a:p>
                  </a:txBody>
                  <a:tcPr/>
                </a:tc>
                <a:tc>
                  <a:txBody>
                    <a:bodyPr/>
                    <a:lstStyle/>
                    <a:p>
                      <a:pPr algn="ctr"/>
                      <a:r>
                        <a:rPr lang="en-US" sz="1600" smtClean="0"/>
                        <a:t>100</a:t>
                      </a:r>
                      <a:endParaRPr lang="en-US" sz="1600"/>
                    </a:p>
                  </a:txBody>
                  <a:tcPr/>
                </a:tc>
                <a:tc>
                  <a:txBody>
                    <a:bodyPr/>
                    <a:lstStyle/>
                    <a:p>
                      <a:r>
                        <a:rPr lang="en-US" sz="1600" smtClean="0"/>
                        <a:t>Kỹ</a:t>
                      </a:r>
                      <a:r>
                        <a:rPr lang="en-US" sz="1600" baseline="0" smtClean="0"/>
                        <a:t> sư phần cứng</a:t>
                      </a:r>
                      <a:endParaRPr lang="en-US" sz="1600"/>
                    </a:p>
                  </a:txBody>
                  <a:tcPr/>
                </a:tc>
              </a:tr>
              <a:tr h="304978">
                <a:tc>
                  <a:txBody>
                    <a:bodyPr/>
                    <a:lstStyle/>
                    <a:p>
                      <a:r>
                        <a:rPr lang="en-US" sz="1600" smtClean="0"/>
                        <a:t>7</a:t>
                      </a:r>
                      <a:endParaRPr lang="en-US" sz="1600"/>
                    </a:p>
                  </a:txBody>
                  <a:tcPr/>
                </a:tc>
                <a:tc>
                  <a:txBody>
                    <a:bodyPr/>
                    <a:lstStyle/>
                    <a:p>
                      <a:r>
                        <a:rPr lang="en-US" sz="1600" smtClean="0"/>
                        <a:t>FPT</a:t>
                      </a:r>
                      <a:endParaRPr lang="en-US" sz="1600"/>
                    </a:p>
                  </a:txBody>
                  <a:tcPr/>
                </a:tc>
                <a:tc>
                  <a:txBody>
                    <a:bodyPr/>
                    <a:lstStyle/>
                    <a:p>
                      <a:pPr algn="ctr"/>
                      <a:r>
                        <a:rPr lang="en-US" sz="1600" smtClean="0"/>
                        <a:t>300</a:t>
                      </a:r>
                      <a:endParaRPr lang="en-US" sz="1600"/>
                    </a:p>
                  </a:txBody>
                  <a:tcPr/>
                </a:tc>
                <a:tc>
                  <a:txBody>
                    <a:bodyPr/>
                    <a:lstStyle/>
                    <a:p>
                      <a:r>
                        <a:rPr lang="en-US" sz="1600" smtClean="0"/>
                        <a:t>Kỹ</a:t>
                      </a:r>
                      <a:r>
                        <a:rPr lang="en-US" sz="1600" baseline="0" smtClean="0"/>
                        <a:t> sư lập trình</a:t>
                      </a:r>
                      <a:endParaRPr lang="en-US" sz="1600"/>
                    </a:p>
                  </a:txBody>
                  <a:tcPr/>
                </a:tc>
              </a:tr>
              <a:tr h="242273">
                <a:tc>
                  <a:txBody>
                    <a:bodyPr/>
                    <a:lstStyle/>
                    <a:p>
                      <a:r>
                        <a:rPr lang="en-US" sz="1600" smtClean="0"/>
                        <a:t>8</a:t>
                      </a:r>
                      <a:endParaRPr lang="en-US" sz="1600"/>
                    </a:p>
                  </a:txBody>
                  <a:tcPr/>
                </a:tc>
                <a:tc>
                  <a:txBody>
                    <a:bodyPr/>
                    <a:lstStyle/>
                    <a:p>
                      <a:r>
                        <a:rPr lang="en-US" sz="1600" smtClean="0"/>
                        <a:t>Viettel</a:t>
                      </a:r>
                      <a:endParaRPr lang="en-US" sz="1600"/>
                    </a:p>
                  </a:txBody>
                  <a:tcPr/>
                </a:tc>
                <a:tc>
                  <a:txBody>
                    <a:bodyPr/>
                    <a:lstStyle/>
                    <a:p>
                      <a:pPr algn="ctr"/>
                      <a:r>
                        <a:rPr lang="en-US" sz="1600" smtClean="0"/>
                        <a:t>50</a:t>
                      </a:r>
                      <a:endParaRPr lang="en-US" sz="1600"/>
                    </a:p>
                  </a:txBody>
                  <a:tcPr/>
                </a:tc>
                <a:tc>
                  <a:txBody>
                    <a:bodyPr/>
                    <a:lstStyle/>
                    <a:p>
                      <a:r>
                        <a:rPr lang="en-US" sz="1600" smtClean="0"/>
                        <a:t>Kỹ</a:t>
                      </a:r>
                      <a:r>
                        <a:rPr lang="en-US" sz="1600" baseline="0" smtClean="0"/>
                        <a:t> sư thiết kế mạch, lập trình nhúng</a:t>
                      </a:r>
                      <a:endParaRPr lang="en-US" sz="1600"/>
                    </a:p>
                  </a:txBody>
                  <a:tcPr/>
                </a:tc>
              </a:tr>
            </a:tbl>
          </a:graphicData>
        </a:graphic>
      </p:graphicFrame>
    </p:spTree>
    <p:extLst>
      <p:ext uri="{BB962C8B-B14F-4D97-AF65-F5344CB8AC3E}">
        <p14:creationId xmlns:p14="http://schemas.microsoft.com/office/powerpoint/2010/main" val="118838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ircle(in)">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NỘI DUNG</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smtClean="0"/>
              <a:t>Giới thiệu chung về ngành Kỹ thuật máy tính</a:t>
            </a:r>
            <a:endParaRPr lang="en-US"/>
          </a:p>
          <a:p>
            <a:pPr lvl="0"/>
            <a:r>
              <a:rPr lang="en-US"/>
              <a:t>Chương trình đào tạo ngành Kỹ thuật máy tính</a:t>
            </a:r>
          </a:p>
          <a:p>
            <a:pPr lvl="0"/>
            <a:r>
              <a:rPr lang="en-US"/>
              <a:t>Cơ hội nghề nghiệp</a:t>
            </a:r>
          </a:p>
          <a:p>
            <a:r>
              <a:rPr lang="en-US" b="1">
                <a:solidFill>
                  <a:srgbClr val="C00000"/>
                </a:solidFill>
                <a:effectLst>
                  <a:outerShdw blurRad="38100" dist="38100" dir="2700000" algn="tl">
                    <a:srgbClr val="000000">
                      <a:alpha val="43137"/>
                    </a:srgbClr>
                  </a:outerShdw>
                </a:effectLst>
              </a:rPr>
              <a:t>Chương </a:t>
            </a:r>
            <a:r>
              <a:rPr lang="en-US" b="1">
                <a:solidFill>
                  <a:srgbClr val="C00000"/>
                </a:solidFill>
                <a:effectLst>
                  <a:outerShdw blurRad="38100" dist="38100" dir="2700000" algn="tl">
                    <a:srgbClr val="000000">
                      <a:alpha val="43137"/>
                    </a:srgbClr>
                  </a:outerShdw>
                </a:effectLst>
              </a:rPr>
              <a:t>trình </a:t>
            </a:r>
            <a:r>
              <a:rPr lang="en-US" b="1">
                <a:solidFill>
                  <a:srgbClr val="C00000"/>
                </a:solidFill>
                <a:effectLst>
                  <a:outerShdw blurRad="38100" dist="38100" dir="2700000" algn="tl">
                    <a:srgbClr val="000000">
                      <a:alpha val="43137"/>
                    </a:srgbClr>
                  </a:outerShdw>
                </a:effectLst>
              </a:rPr>
              <a:t>chất </a:t>
            </a:r>
            <a:r>
              <a:rPr lang="en-US" b="1">
                <a:solidFill>
                  <a:srgbClr val="C00000"/>
                </a:solidFill>
                <a:effectLst>
                  <a:outerShdw blurRad="38100" dist="38100" dir="2700000" algn="tl">
                    <a:srgbClr val="000000">
                      <a:alpha val="43137"/>
                    </a:srgbClr>
                  </a:outerShdw>
                </a:effectLst>
              </a:rPr>
              <a:t>lượng </a:t>
            </a:r>
            <a:r>
              <a:rPr lang="en-US" b="1">
                <a:solidFill>
                  <a:srgbClr val="C00000"/>
                </a:solidFill>
                <a:effectLst>
                  <a:outerShdw blurRad="38100" dist="38100" dir="2700000" algn="tl">
                    <a:srgbClr val="000000">
                      <a:alpha val="43137"/>
                    </a:srgbClr>
                  </a:outerShdw>
                </a:effectLst>
              </a:rPr>
              <a:t>cao</a:t>
            </a:r>
            <a:r>
              <a:rPr lang="en-US" b="1">
                <a:solidFill>
                  <a:srgbClr val="C00000"/>
                </a:solidFill>
                <a:effectLst>
                  <a:outerShdw blurRad="38100" dist="38100" dir="2700000" algn="tl">
                    <a:srgbClr val="000000">
                      <a:alpha val="43137"/>
                    </a:srgbClr>
                  </a:outerShdw>
                </a:effectLst>
              </a:rPr>
              <a:t> </a:t>
            </a:r>
            <a:r>
              <a:rPr lang="en-US" b="1">
                <a:solidFill>
                  <a:srgbClr val="C00000"/>
                </a:solidFill>
                <a:effectLst>
                  <a:outerShdw blurRad="38100" dist="38100" dir="2700000" algn="tl">
                    <a:srgbClr val="000000">
                      <a:alpha val="43137"/>
                    </a:srgbClr>
                  </a:outerShdw>
                </a:effectLst>
              </a:rPr>
              <a:t>Kỹ thuật </a:t>
            </a:r>
            <a:r>
              <a:rPr lang="en-US" b="1">
                <a:solidFill>
                  <a:srgbClr val="C00000"/>
                </a:solidFill>
                <a:effectLst>
                  <a:outerShdw blurRad="38100" dist="38100" dir="2700000" algn="tl">
                    <a:srgbClr val="000000">
                      <a:alpha val="43137"/>
                    </a:srgbClr>
                  </a:outerShdw>
                </a:effectLst>
              </a:rPr>
              <a:t>máy </a:t>
            </a:r>
            <a:r>
              <a:rPr lang="en-US" b="1" smtClean="0">
                <a:solidFill>
                  <a:srgbClr val="C00000"/>
                </a:solidFill>
                <a:effectLst>
                  <a:outerShdw blurRad="38100" dist="38100" dir="2700000" algn="tl">
                    <a:srgbClr val="000000">
                      <a:alpha val="43137"/>
                    </a:srgbClr>
                  </a:outerShdw>
                </a:effectLst>
              </a:rPr>
              <a:t>tính</a:t>
            </a:r>
          </a:p>
          <a:p>
            <a:r>
              <a:rPr lang="en-US"/>
              <a:t>Tóm tắt nội dung một số môn học</a:t>
            </a:r>
            <a:endParaRPr lang="en-US" b="1">
              <a:solidFill>
                <a:srgbClr val="C00000"/>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093ABA58-9545-471A-A0B1-F7F4A2790FD7}" type="slidenum">
              <a:rPr lang="en-GB" smtClean="0"/>
              <a:pPr/>
              <a:t>32</a:t>
            </a:fld>
            <a:endParaRPr lang="en-GB" dirty="0"/>
          </a:p>
        </p:txBody>
      </p:sp>
    </p:spTree>
    <p:extLst>
      <p:ext uri="{BB962C8B-B14F-4D97-AF65-F5344CB8AC3E}">
        <p14:creationId xmlns:p14="http://schemas.microsoft.com/office/powerpoint/2010/main" val="238380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274638"/>
            <a:ext cx="7345511" cy="922337"/>
          </a:xfrm>
        </p:spPr>
        <p:txBody>
          <a:bodyPr/>
          <a:lstStyle/>
          <a:p>
            <a:r>
              <a:rPr lang="en-US" b="1" smtClean="0">
                <a:effectLst>
                  <a:outerShdw blurRad="38100" dist="38100" dir="2700000" algn="tl">
                    <a:srgbClr val="000000">
                      <a:alpha val="43137"/>
                    </a:srgbClr>
                  </a:outerShdw>
                </a:effectLst>
              </a:rPr>
              <a:t>CHƯƠNG TRÌNH CHẤT LƯỢNG CAO</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spcBef>
                <a:spcPts val="600"/>
              </a:spcBef>
              <a:spcAft>
                <a:spcPts val="600"/>
              </a:spcAft>
            </a:pPr>
            <a:r>
              <a:rPr lang="en-US" sz="2400" smtClean="0">
                <a:latin typeface="Times New Roman" panose="02020603050405020304" pitchFamily="18" charset="0"/>
                <a:cs typeface="Times New Roman" panose="02020603050405020304" pitchFamily="18" charset="0"/>
              </a:rPr>
              <a:t>Lớp học tối đa 40 sinh viên</a:t>
            </a:r>
          </a:p>
          <a:p>
            <a:pPr>
              <a:spcBef>
                <a:spcPts val="600"/>
              </a:spcBef>
              <a:spcAft>
                <a:spcPts val="600"/>
              </a:spcAft>
            </a:pPr>
            <a:r>
              <a:rPr lang="en-US" sz="2400" smtClean="0">
                <a:latin typeface="Times New Roman" panose="02020603050405020304" pitchFamily="18" charset="0"/>
                <a:cs typeface="Times New Roman" panose="02020603050405020304" pitchFamily="18" charset="0"/>
              </a:rPr>
              <a:t>Cơ sở vật chất ưu tiên: phòng học máy lạnh, đầy đủ trang thiết bị hỗ trợ, phòng lab trang bị máy móc mới, hiện đại</a:t>
            </a:r>
          </a:p>
          <a:p>
            <a:pPr>
              <a:spcBef>
                <a:spcPts val="600"/>
              </a:spcBef>
              <a:spcAft>
                <a:spcPts val="600"/>
              </a:spcAft>
            </a:pPr>
            <a:r>
              <a:rPr lang="en-US" sz="2400" smtClean="0">
                <a:latin typeface="Times New Roman" panose="02020603050405020304" pitchFamily="18" charset="0"/>
                <a:cs typeface="Times New Roman" panose="02020603050405020304" pitchFamily="18" charset="0"/>
              </a:rPr>
              <a:t>Đội ngũ giảng viên:75%TS, ưu tiên GV giỏi, tận tậm</a:t>
            </a:r>
          </a:p>
          <a:p>
            <a:pPr>
              <a:spcBef>
                <a:spcPts val="600"/>
              </a:spcBef>
              <a:spcAft>
                <a:spcPts val="600"/>
              </a:spcAft>
            </a:pPr>
            <a:r>
              <a:rPr lang="en-US" sz="2400" smtClean="0">
                <a:latin typeface="Times New Roman" panose="02020603050405020304" pitchFamily="18" charset="0"/>
                <a:cs typeface="Times New Roman" panose="02020603050405020304" pitchFamily="18" charset="0"/>
              </a:rPr>
              <a:t>Tăng cường tiếng Anh: từ năm 2 mỗi HK ít nhất 1 môn dạy bằng tiếng Anh, tăng cường học bằng song ngữ</a:t>
            </a:r>
          </a:p>
          <a:p>
            <a:pPr>
              <a:spcBef>
                <a:spcPts val="600"/>
              </a:spcBef>
              <a:spcAft>
                <a:spcPts val="600"/>
              </a:spcAft>
            </a:pPr>
            <a:r>
              <a:rPr lang="en-US" sz="2400" smtClean="0">
                <a:latin typeface="Times New Roman" panose="02020603050405020304" pitchFamily="18" charset="0"/>
                <a:cs typeface="Times New Roman" panose="02020603050405020304" pitchFamily="18" charset="0"/>
              </a:rPr>
              <a:t>Phương </a:t>
            </a:r>
            <a:r>
              <a:rPr lang="en-US" sz="2400">
                <a:latin typeface="Times New Roman" panose="02020603050405020304" pitchFamily="18" charset="0"/>
                <a:cs typeface="Times New Roman" panose="02020603050405020304" pitchFamily="18" charset="0"/>
              </a:rPr>
              <a:t>pháp truyền </a:t>
            </a:r>
            <a:r>
              <a:rPr lang="en-US" sz="2400" smtClean="0">
                <a:latin typeface="Times New Roman" panose="02020603050405020304" pitchFamily="18" charset="0"/>
                <a:cs typeface="Times New Roman" panose="02020603050405020304" pitchFamily="18" charset="0"/>
              </a:rPr>
              <a:t>đạt: </a:t>
            </a:r>
            <a:r>
              <a:rPr lang="en-US" sz="2400">
                <a:latin typeface="Times New Roman" panose="02020603050405020304" pitchFamily="18" charset="0"/>
                <a:cs typeface="Times New Roman" panose="02020603050405020304" pitchFamily="18" charset="0"/>
              </a:rPr>
              <a:t>Theo dõi làm bài tập, thực hành đến từng sinh viên, thảo luận nhóm, thuyết trình, làm đồ án,…</a:t>
            </a:r>
          </a:p>
          <a:p>
            <a:r>
              <a:rPr lang="en-US" sz="2400">
                <a:latin typeface="Times New Roman" panose="02020603050405020304" pitchFamily="18" charset="0"/>
                <a:cs typeface="Times New Roman" panose="02020603050405020304" pitchFamily="18" charset="0"/>
              </a:rPr>
              <a:t>Học bổng và chính sách hỗ trợ nghiên </a:t>
            </a:r>
            <a:r>
              <a:rPr lang="en-US" sz="2400" smtClean="0">
                <a:latin typeface="Times New Roman" panose="02020603050405020304" pitchFamily="18" charset="0"/>
                <a:cs typeface="Times New Roman" panose="02020603050405020304" pitchFamily="18" charset="0"/>
              </a:rPr>
              <a:t>cứu</a:t>
            </a:r>
          </a:p>
          <a:p>
            <a:r>
              <a:rPr lang="en-US" sz="2400" smtClean="0">
                <a:latin typeface="Times New Roman" panose="02020603050405020304" pitchFamily="18" charset="0"/>
                <a:cs typeface="Times New Roman" panose="02020603050405020304" pitchFamily="18" charset="0"/>
              </a:rPr>
              <a:t>Học phí tương ứng: 25triệu/1năm</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93ABA58-9545-471A-A0B1-F7F4A2790FD7}" type="slidenum">
              <a:rPr lang="en-GB" smtClean="0"/>
              <a:pPr/>
              <a:t>33</a:t>
            </a:fld>
            <a:endParaRPr lang="en-GB" dirty="0"/>
          </a:p>
        </p:txBody>
      </p:sp>
    </p:spTree>
    <p:extLst>
      <p:ext uri="{BB962C8B-B14F-4D97-AF65-F5344CB8AC3E}">
        <p14:creationId xmlns:p14="http://schemas.microsoft.com/office/powerpoint/2010/main" val="556667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NỘI DUNG</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smtClean="0"/>
              <a:t>Giới thiệu chung về ngành Kỹ thuật máy tính</a:t>
            </a:r>
            <a:endParaRPr lang="en-US"/>
          </a:p>
          <a:p>
            <a:pPr lvl="0"/>
            <a:r>
              <a:rPr lang="en-US"/>
              <a:t>Chương trình đào tạo ngành Kỹ thuật máy tính</a:t>
            </a:r>
          </a:p>
          <a:p>
            <a:pPr lvl="0"/>
            <a:r>
              <a:rPr lang="en-US"/>
              <a:t>Cơ hội nghề nghiệp</a:t>
            </a:r>
          </a:p>
          <a:p>
            <a:r>
              <a:rPr lang="en-US"/>
              <a:t>Chương trình chất lượng cao Kỹ thuật máy </a:t>
            </a:r>
            <a:r>
              <a:rPr lang="en-US"/>
              <a:t>tính</a:t>
            </a:r>
          </a:p>
          <a:p>
            <a:r>
              <a:rPr lang="en-US" b="1">
                <a:solidFill>
                  <a:srgbClr val="C00000"/>
                </a:solidFill>
                <a:effectLst>
                  <a:outerShdw blurRad="38100" dist="38100" dir="2700000" algn="tl">
                    <a:srgbClr val="000000">
                      <a:alpha val="43137"/>
                    </a:srgbClr>
                  </a:outerShdw>
                </a:effectLst>
              </a:rPr>
              <a:t>Tóm tắt nội dung một số môn học</a:t>
            </a:r>
          </a:p>
        </p:txBody>
      </p:sp>
      <p:sp>
        <p:nvSpPr>
          <p:cNvPr id="5" name="Slide Number Placeholder 4"/>
          <p:cNvSpPr>
            <a:spLocks noGrp="1"/>
          </p:cNvSpPr>
          <p:nvPr>
            <p:ph type="sldNum" sz="quarter" idx="12"/>
          </p:nvPr>
        </p:nvSpPr>
        <p:spPr/>
        <p:txBody>
          <a:bodyPr/>
          <a:lstStyle/>
          <a:p>
            <a:fld id="{093ABA58-9545-471A-A0B1-F7F4A2790FD7}" type="slidenum">
              <a:rPr lang="en-GB" smtClean="0"/>
              <a:pPr/>
              <a:t>34</a:t>
            </a:fld>
            <a:endParaRPr lang="en-GB" dirty="0"/>
          </a:p>
        </p:txBody>
      </p:sp>
    </p:spTree>
    <p:extLst>
      <p:ext uri="{BB962C8B-B14F-4D97-AF65-F5344CB8AC3E}">
        <p14:creationId xmlns:p14="http://schemas.microsoft.com/office/powerpoint/2010/main" val="1630828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a:t>
            </a:r>
            <a:r>
              <a:rPr lang="en-US"/>
              <a:t>môn </a:t>
            </a:r>
            <a:r>
              <a:rPr lang="en-US" smtClean="0"/>
              <a:t>học </a:t>
            </a:r>
            <a:endParaRPr lang="en-US"/>
          </a:p>
        </p:txBody>
      </p:sp>
      <p:sp>
        <p:nvSpPr>
          <p:cNvPr id="3" name="Content Placeholder 2"/>
          <p:cNvSpPr>
            <a:spLocks noGrp="1"/>
          </p:cNvSpPr>
          <p:nvPr>
            <p:ph idx="1"/>
          </p:nvPr>
        </p:nvSpPr>
        <p:spPr>
          <a:xfrm>
            <a:off x="250824" y="1600200"/>
            <a:ext cx="8641655" cy="4525963"/>
          </a:xfrm>
        </p:spPr>
        <p:txBody>
          <a:bodyPr/>
          <a:lstStyle/>
          <a:p>
            <a:r>
              <a:rPr lang="en-US" sz="2400" b="1"/>
              <a:t>Lý thuyết mạnh điện</a:t>
            </a:r>
          </a:p>
          <a:p>
            <a:pPr marL="0" lvl="0" indent="0">
              <a:buNone/>
            </a:pPr>
            <a:r>
              <a:rPr lang="en-US" sz="1800" smtClean="0">
                <a:latin typeface="Times New Roman" panose="02020603050405020304" pitchFamily="18" charset="0"/>
                <a:cs typeface="Times New Roman" panose="02020603050405020304" pitchFamily="18" charset="0"/>
              </a:rPr>
              <a:t>Môn </a:t>
            </a:r>
            <a:r>
              <a:rPr lang="en-US" sz="1800">
                <a:latin typeface="Times New Roman" panose="02020603050405020304" pitchFamily="18" charset="0"/>
                <a:cs typeface="Times New Roman" panose="02020603050405020304" pitchFamily="18" charset="0"/>
              </a:rPr>
              <a:t>học này trình bày các khái niệm cơ bản về mạch điện</a:t>
            </a:r>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 các loại mạch điện và phép biến đổi tương </a:t>
            </a:r>
            <a:r>
              <a:rPr lang="vi-VN" sz="1800">
                <a:latin typeface="Times New Roman" panose="02020603050405020304" pitchFamily="18" charset="0"/>
                <a:cs typeface="Times New Roman" panose="02020603050405020304" pitchFamily="18" charset="0"/>
              </a:rPr>
              <a:t>đương; mối tương quan giữa dòng áp trên các phần tử mạch điện; </a:t>
            </a:r>
            <a:endParaRPr lang="en-US" sz="1800">
              <a:latin typeface="Times New Roman" panose="02020603050405020304" pitchFamily="18" charset="0"/>
              <a:cs typeface="Times New Roman" panose="02020603050405020304" pitchFamily="18" charset="0"/>
            </a:endParaRPr>
          </a:p>
          <a:p>
            <a:pPr marL="0" lvl="0" indent="0">
              <a:buNone/>
            </a:pPr>
            <a:r>
              <a:rPr lang="vi-VN" sz="1800">
                <a:latin typeface="Times New Roman" panose="02020603050405020304" pitchFamily="18" charset="0"/>
                <a:cs typeface="Times New Roman" panose="02020603050405020304" pitchFamily="18" charset="0"/>
              </a:rPr>
              <a:t>Môn học </a:t>
            </a:r>
            <a:r>
              <a:rPr lang="en-US" sz="1800">
                <a:latin typeface="Times New Roman" panose="02020603050405020304" pitchFamily="18" charset="0"/>
                <a:cs typeface="Times New Roman" panose="02020603050405020304" pitchFamily="18" charset="0"/>
              </a:rPr>
              <a:t>cũng</a:t>
            </a:r>
            <a:r>
              <a:rPr lang="vi-VN" sz="1800">
                <a:latin typeface="Times New Roman" panose="02020603050405020304" pitchFamily="18" charset="0"/>
                <a:cs typeface="Times New Roman" panose="02020603050405020304" pitchFamily="18" charset="0"/>
              </a:rPr>
              <a:t> giới thiệu phương pháp phân tích và giải mạch ở miền tần số, miền thời gian</a:t>
            </a:r>
            <a:r>
              <a:rPr lang="en-US" sz="1800">
                <a:latin typeface="Times New Roman" panose="02020603050405020304" pitchFamily="18" charset="0"/>
                <a:cs typeface="Times New Roman" panose="02020603050405020304" pitchFamily="18" charset="0"/>
              </a:rPr>
              <a:t>.</a:t>
            </a:r>
          </a:p>
          <a:p>
            <a:r>
              <a:rPr lang="en-US" sz="2400" b="1"/>
              <a:t>Các </a:t>
            </a:r>
            <a:r>
              <a:rPr lang="en-US" sz="2400" b="1"/>
              <a:t>thiết bị và mạch điện tử</a:t>
            </a:r>
          </a:p>
          <a:p>
            <a:pPr marL="0" lvl="0" indent="0">
              <a:buNone/>
            </a:pPr>
            <a:r>
              <a:rPr lang="en-US" sz="1800">
                <a:latin typeface="Times New Roman" panose="02020603050405020304" pitchFamily="18" charset="0"/>
                <a:cs typeface="Times New Roman" panose="02020603050405020304" pitchFamily="18" charset="0"/>
              </a:rPr>
              <a:t>Môn </a:t>
            </a:r>
            <a:r>
              <a:rPr lang="en-US" sz="1800">
                <a:latin typeface="Times New Roman" panose="02020603050405020304" pitchFamily="18" charset="0"/>
                <a:cs typeface="Times New Roman" panose="02020603050405020304" pitchFamily="18" charset="0"/>
              </a:rPr>
              <a:t>học này trình bày các khái niệm cơ bản về mạch điện</a:t>
            </a:r>
            <a:r>
              <a:rPr lang="vi-VN" sz="1800">
                <a:latin typeface="Times New Roman" panose="02020603050405020304" pitchFamily="18" charset="0"/>
                <a:cs typeface="Times New Roman" panose="02020603050405020304" pitchFamily="18" charset="0"/>
              </a:rPr>
              <a:t> tử;</a:t>
            </a:r>
            <a:r>
              <a:rPr lang="en-US" sz="1800">
                <a:latin typeface="Times New Roman" panose="02020603050405020304" pitchFamily="18" charset="0"/>
                <a:cs typeface="Times New Roman" panose="02020603050405020304" pitchFamily="18" charset="0"/>
              </a:rPr>
              <a:t> các loại mạch </a:t>
            </a:r>
            <a:r>
              <a:rPr lang="vi-VN" sz="1800">
                <a:latin typeface="Times New Roman" panose="02020603050405020304" pitchFamily="18" charset="0"/>
                <a:cs typeface="Times New Roman" panose="02020603050405020304" pitchFamily="18" charset="0"/>
              </a:rPr>
              <a:t>khuếch đại, mạch lọc, mạch so sánh, mạch tạo dao động </a:t>
            </a:r>
            <a:r>
              <a:rPr lang="en-US" sz="1800">
                <a:latin typeface="Times New Roman" panose="02020603050405020304" pitchFamily="18" charset="0"/>
                <a:cs typeface="Times New Roman" panose="02020603050405020304" pitchFamily="18" charset="0"/>
              </a:rPr>
              <a:t>và </a:t>
            </a:r>
            <a:r>
              <a:rPr lang="vi-VN" sz="1800">
                <a:latin typeface="Times New Roman" panose="02020603050405020304" pitchFamily="18" charset="0"/>
                <a:cs typeface="Times New Roman" panose="02020603050405020304" pitchFamily="18" charset="0"/>
              </a:rPr>
              <a:t>các </a:t>
            </a:r>
            <a:r>
              <a:rPr lang="en-US" sz="1800">
                <a:latin typeface="Times New Roman" panose="02020603050405020304" pitchFamily="18" charset="0"/>
                <a:cs typeface="Times New Roman" panose="02020603050405020304" pitchFamily="18" charset="0"/>
              </a:rPr>
              <a:t>phép biến đổi tương </a:t>
            </a:r>
            <a:r>
              <a:rPr lang="vi-VN" sz="1800">
                <a:latin typeface="Times New Roman" panose="02020603050405020304" pitchFamily="18" charset="0"/>
                <a:cs typeface="Times New Roman" panose="02020603050405020304" pitchFamily="18" charset="0"/>
              </a:rPr>
              <a:t>đương mạch</a:t>
            </a:r>
            <a:r>
              <a:rPr lang="vi-VN" sz="1800">
                <a:latin typeface="Times New Roman" panose="02020603050405020304" pitchFamily="18" charset="0"/>
                <a:cs typeface="Times New Roman" panose="02020603050405020304" pitchFamily="18" charset="0"/>
              </a:rPr>
              <a:t>; </a:t>
            </a:r>
            <a:r>
              <a:rPr lang="vi-VN" sz="1800" smtClean="0">
                <a:latin typeface="Times New Roman" panose="02020603050405020304" pitchFamily="18" charset="0"/>
                <a:cs typeface="Times New Roman" panose="02020603050405020304" pitchFamily="18" charset="0"/>
              </a:rPr>
              <a:t>Môn </a:t>
            </a:r>
            <a:r>
              <a:rPr lang="vi-VN" sz="1800">
                <a:latin typeface="Times New Roman" panose="02020603050405020304" pitchFamily="18" charset="0"/>
                <a:cs typeface="Times New Roman" panose="02020603050405020304" pitchFamily="18" charset="0"/>
              </a:rPr>
              <a:t>học </a:t>
            </a:r>
            <a:r>
              <a:rPr lang="en-US" sz="1800">
                <a:latin typeface="Times New Roman" panose="02020603050405020304" pitchFamily="18" charset="0"/>
                <a:cs typeface="Times New Roman" panose="02020603050405020304" pitchFamily="18" charset="0"/>
              </a:rPr>
              <a:t>cũng</a:t>
            </a:r>
            <a:r>
              <a:rPr lang="vi-VN" sz="1800">
                <a:latin typeface="Times New Roman" panose="02020603050405020304" pitchFamily="18" charset="0"/>
                <a:cs typeface="Times New Roman" panose="02020603050405020304" pitchFamily="18" charset="0"/>
              </a:rPr>
              <a:t> giới thiệu các đặc tuyến của từng loại linh kiện, các ảnh hưởng của từng phân tử trong chế độ DC, AC.</a:t>
            </a:r>
            <a:endParaRPr lang="en-US" sz="1800">
              <a:latin typeface="Times New Roman" panose="02020603050405020304" pitchFamily="18" charset="0"/>
              <a:cs typeface="Times New Roman" panose="02020603050405020304" pitchFamily="18" charset="0"/>
            </a:endParaRPr>
          </a:p>
          <a:p>
            <a:pPr marL="342900" lvl="2" indent="-342900"/>
            <a:r>
              <a:rPr lang="en-US" sz="2400" b="1"/>
              <a:t>Thực hành điện-điện tử cơ bản</a:t>
            </a:r>
          </a:p>
          <a:p>
            <a:pPr marL="0" lvl="0" indent="0">
              <a:buNone/>
            </a:pPr>
            <a:r>
              <a:rPr lang="en-US" sz="1800">
                <a:latin typeface="Times New Roman" panose="02020603050405020304" pitchFamily="18" charset="0"/>
                <a:cs typeface="Times New Roman" panose="02020603050405020304" pitchFamily="18" charset="0"/>
              </a:rPr>
              <a:t>Môn </a:t>
            </a:r>
            <a:r>
              <a:rPr lang="en-US" sz="1800">
                <a:latin typeface="Times New Roman" panose="02020603050405020304" pitchFamily="18" charset="0"/>
                <a:cs typeface="Times New Roman" panose="02020603050405020304" pitchFamily="18" charset="0"/>
              </a:rPr>
              <a:t>học này Giới thiệu linh kiện điện tử cơ bản như tụ điện, điện trở, diot, cuộn cảm, biến trở, vi điều khiển và các IC số AND, OR, XOR</a:t>
            </a:r>
            <a:r>
              <a:rPr lang="en-US" sz="1800">
                <a:latin typeface="Times New Roman" panose="02020603050405020304" pitchFamily="18" charset="0"/>
                <a:cs typeface="Times New Roman" panose="02020603050405020304" pitchFamily="18" charset="0"/>
              </a:rPr>
              <a:t>, </a:t>
            </a:r>
            <a:r>
              <a:rPr lang="en-US" sz="1800" smtClean="0">
                <a:latin typeface="Times New Roman" panose="02020603050405020304" pitchFamily="18" charset="0"/>
                <a:cs typeface="Times New Roman" panose="02020603050405020304" pitchFamily="18" charset="0"/>
              </a:rPr>
              <a:t>NOT. Giới </a:t>
            </a:r>
            <a:r>
              <a:rPr lang="en-US" sz="1800">
                <a:latin typeface="Times New Roman" panose="02020603050405020304" pitchFamily="18" charset="0"/>
                <a:cs typeface="Times New Roman" panose="02020603050405020304" pitchFamily="18" charset="0"/>
              </a:rPr>
              <a:t>thiệu cách lắp ghép các linh kiện điện tử với nhau để tạo thành các mạch điện tử cơ </a:t>
            </a:r>
            <a:r>
              <a:rPr lang="en-US" sz="1800">
                <a:latin typeface="Times New Roman" panose="02020603050405020304" pitchFamily="18" charset="0"/>
                <a:cs typeface="Times New Roman" panose="02020603050405020304" pitchFamily="18" charset="0"/>
              </a:rPr>
              <a:t>bản</a:t>
            </a:r>
            <a:r>
              <a:rPr lang="en-US" sz="1800" smtClean="0">
                <a:latin typeface="Times New Roman" panose="02020603050405020304" pitchFamily="18" charset="0"/>
                <a:cs typeface="Times New Roman" panose="02020603050405020304" pitchFamily="18" charset="0"/>
              </a:rPr>
              <a:t>. </a:t>
            </a:r>
            <a:r>
              <a:rPr lang="it-IT" sz="1800" smtClean="0">
                <a:latin typeface="Times New Roman" panose="02020603050405020304" pitchFamily="18" charset="0"/>
                <a:cs typeface="Times New Roman" panose="02020603050405020304" pitchFamily="18" charset="0"/>
              </a:rPr>
              <a:t>Tìm </a:t>
            </a:r>
            <a:r>
              <a:rPr lang="it-IT" sz="1800">
                <a:latin typeface="Times New Roman" panose="02020603050405020304" pitchFamily="18" charset="0"/>
                <a:cs typeface="Times New Roman" panose="02020603050405020304" pitchFamily="18" charset="0"/>
              </a:rPr>
              <a:t>hiểu các công cụ hỗ trợ về điện – điện tử như DMM, Oscilloscope</a:t>
            </a:r>
            <a:endParaRPr lang="en-US" sz="1800">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35</a:t>
            </a:fld>
            <a:endParaRPr lang="en-GB" dirty="0"/>
          </a:p>
        </p:txBody>
      </p:sp>
    </p:spTree>
    <p:extLst>
      <p:ext uri="{BB962C8B-B14F-4D97-AF65-F5344CB8AC3E}">
        <p14:creationId xmlns:p14="http://schemas.microsoft.com/office/powerpoint/2010/main" val="388308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 </a:t>
            </a:r>
          </a:p>
        </p:txBody>
      </p:sp>
      <p:sp>
        <p:nvSpPr>
          <p:cNvPr id="3" name="Content Placeholder 2"/>
          <p:cNvSpPr>
            <a:spLocks noGrp="1"/>
          </p:cNvSpPr>
          <p:nvPr>
            <p:ph idx="1"/>
          </p:nvPr>
        </p:nvSpPr>
        <p:spPr>
          <a:xfrm>
            <a:off x="250824" y="1600200"/>
            <a:ext cx="8641655" cy="4525963"/>
          </a:xfrm>
        </p:spPr>
        <p:txBody>
          <a:bodyPr/>
          <a:lstStyle/>
          <a:p>
            <a:r>
              <a:rPr lang="en-US" b="1"/>
              <a:t>Thiết kế luận lý số</a:t>
            </a:r>
          </a:p>
          <a:p>
            <a:pPr marL="0" indent="0">
              <a:buNone/>
            </a:pPr>
            <a:r>
              <a:rPr lang="en-US" sz="1800" smtClean="0"/>
              <a:t>Môn </a:t>
            </a:r>
            <a:r>
              <a:rPr lang="en-US" sz="1800"/>
              <a:t>học này trình bày các kiến thức tiếp theo của môn Nhập môn mạch số, bao gồm các nội dung đi sâu hơn và chưa học trong môn học trước. Các nội dung chính bao gồm 4 chương sau:</a:t>
            </a:r>
          </a:p>
          <a:p>
            <a:pPr lvl="1"/>
            <a:r>
              <a:rPr lang="en-US" sz="1800"/>
              <a:t>Chương I: Mạch tuần tự</a:t>
            </a:r>
          </a:p>
          <a:p>
            <a:pPr lvl="1"/>
            <a:r>
              <a:rPr lang="en-US" sz="1800"/>
              <a:t>Chương II: Các thành phần lưu trữ</a:t>
            </a:r>
          </a:p>
          <a:p>
            <a:pPr lvl="1"/>
            <a:r>
              <a:rPr lang="en-US" sz="1800"/>
              <a:t>Chương III: Register transfer design</a:t>
            </a:r>
          </a:p>
          <a:p>
            <a:pPr lvl="1"/>
            <a:r>
              <a:rPr lang="en-US" sz="1800"/>
              <a:t>Chương IV: Processor design</a:t>
            </a:r>
          </a:p>
          <a:p>
            <a:r>
              <a:rPr lang="en-US" b="1"/>
              <a:t>Thực </a:t>
            </a:r>
            <a:r>
              <a:rPr lang="en-US" sz="2400" b="1"/>
              <a:t>hành</a:t>
            </a:r>
            <a:r>
              <a:rPr lang="en-US" b="1"/>
              <a:t> Kiến trúc máy tính</a:t>
            </a:r>
          </a:p>
          <a:p>
            <a:pPr marL="0" lvl="0" indent="0">
              <a:buNone/>
            </a:pPr>
            <a:r>
              <a:rPr lang="en-US" sz="1800" smtClean="0"/>
              <a:t>Xây </a:t>
            </a:r>
            <a:r>
              <a:rPr lang="en-US" sz="1800"/>
              <a:t>dựng một hệ thống máy tính trên FPGA dựa vào lõi xử lý mềm Nios II, Kit DE2 và phần mềm Quartus được hỗ trợ bởi Altera.</a:t>
            </a:r>
          </a:p>
          <a:p>
            <a:pPr marL="0" lvl="0" indent="0">
              <a:buNone/>
            </a:pPr>
            <a:r>
              <a:rPr lang="en-US" sz="1800"/>
              <a:t>Dựa trên hệ thống máy tính xây dựng được, các vấn đề cơ bản về kiến trúc máy tính như: lập trình ngôn ngữ assembly, kỹ thuật xuất nhập, cấu trúc bus ... được đưa vào thực hành.</a:t>
            </a:r>
          </a:p>
          <a:p>
            <a:endParaRPr lang="en-US"/>
          </a:p>
        </p:txBody>
      </p:sp>
      <p:sp>
        <p:nvSpPr>
          <p:cNvPr id="4" name="Slide Number Placeholder 3"/>
          <p:cNvSpPr>
            <a:spLocks noGrp="1"/>
          </p:cNvSpPr>
          <p:nvPr>
            <p:ph type="sldNum" sz="quarter" idx="12"/>
          </p:nvPr>
        </p:nvSpPr>
        <p:spPr/>
        <p:txBody>
          <a:bodyPr/>
          <a:lstStyle/>
          <a:p>
            <a:fld id="{093ABA58-9545-471A-A0B1-F7F4A2790FD7}" type="slidenum">
              <a:rPr lang="en-GB" smtClean="0"/>
              <a:pPr/>
              <a:t>36</a:t>
            </a:fld>
            <a:endParaRPr lang="en-GB" dirty="0"/>
          </a:p>
        </p:txBody>
      </p:sp>
    </p:spTree>
    <p:extLst>
      <p:ext uri="{BB962C8B-B14F-4D97-AF65-F5344CB8AC3E}">
        <p14:creationId xmlns:p14="http://schemas.microsoft.com/office/powerpoint/2010/main" val="1750960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 </a:t>
            </a:r>
          </a:p>
        </p:txBody>
      </p:sp>
      <p:sp>
        <p:nvSpPr>
          <p:cNvPr id="3" name="Content Placeholder 2"/>
          <p:cNvSpPr>
            <a:spLocks noGrp="1"/>
          </p:cNvSpPr>
          <p:nvPr>
            <p:ph idx="1"/>
          </p:nvPr>
        </p:nvSpPr>
        <p:spPr/>
        <p:txBody>
          <a:bodyPr/>
          <a:lstStyle/>
          <a:p>
            <a:r>
              <a:rPr lang="en-US" b="1"/>
              <a:t>Xử lý tín </a:t>
            </a:r>
            <a:r>
              <a:rPr lang="en-US" sz="2400" b="1"/>
              <a:t>hiệu</a:t>
            </a:r>
            <a:r>
              <a:rPr lang="en-US" b="1"/>
              <a:t> số</a:t>
            </a:r>
          </a:p>
          <a:p>
            <a:pPr marL="0" indent="0">
              <a:buNone/>
            </a:pPr>
            <a:r>
              <a:rPr lang="en-US" sz="1800" smtClean="0"/>
              <a:t>Môn </a:t>
            </a:r>
            <a:r>
              <a:rPr lang="en-US" sz="1800"/>
              <a:t>học Xử lý tín hiệu số nhằm cung cấp các khái niệm và kỹ thuật xử lý tín hiệu hiện đại, nền tảng hệ thống từ quân sự chuyên môn hóa cao đến các ứng dụng công nghiệp điện tử tiêu dùng. Môn học sẽ hướng dẫn sinh viên tìm hiểu chi tiết về:</a:t>
            </a:r>
          </a:p>
          <a:p>
            <a:pPr>
              <a:buFont typeface="Arial" panose="020B0604020202020204" pitchFamily="34" charset="0"/>
              <a:buChar char="­"/>
            </a:pPr>
            <a:r>
              <a:rPr lang="en-US" sz="1800"/>
              <a:t>Tín hiệu và hệ thống rời rạc theo thời gian, biểu diễn hệ thống bằng phương trình vi phân, và phân tích hệ thống sử dụng biến đổi Fourier và biến đổi Z. </a:t>
            </a:r>
          </a:p>
          <a:p>
            <a:pPr>
              <a:buFont typeface="Arial" panose="020B0604020202020204" pitchFamily="34" charset="0"/>
              <a:buChar char="­"/>
            </a:pPr>
            <a:r>
              <a:rPr lang="en-US" sz="1800"/>
              <a:t>Lý thuyết lấy mẫu tín hiệu liên tục theo thời gian, phân tích các hệ thống tuyến tính bất biến theo thời gian.</a:t>
            </a:r>
          </a:p>
          <a:p>
            <a:pPr>
              <a:buFont typeface="Arial" panose="020B0604020202020204" pitchFamily="34" charset="0"/>
              <a:buChar char="­"/>
            </a:pPr>
            <a:r>
              <a:rPr lang="en-US" sz="1800"/>
              <a:t>Biến đổi Fourier rời rạc (DFT) và thuật toán FFT để tính nhanh DFT sẽ được tìm hiểu cùng với các phương pháp phân tích phổ tín hiệu rời rạc theo thời gian. </a:t>
            </a:r>
          </a:p>
          <a:p>
            <a:pPr>
              <a:buFont typeface="Arial" panose="020B0604020202020204" pitchFamily="34" charset="0"/>
              <a:buChar char="­"/>
            </a:pPr>
            <a:r>
              <a:rPr lang="en-US" sz="1800"/>
              <a:t>Các phương pháp chính để thiết kế các bộ lọc FIR và IIR</a:t>
            </a:r>
          </a:p>
        </p:txBody>
      </p:sp>
      <p:sp>
        <p:nvSpPr>
          <p:cNvPr id="4" name="Slide Number Placeholder 3"/>
          <p:cNvSpPr>
            <a:spLocks noGrp="1"/>
          </p:cNvSpPr>
          <p:nvPr>
            <p:ph type="sldNum" sz="quarter" idx="12"/>
          </p:nvPr>
        </p:nvSpPr>
        <p:spPr/>
        <p:txBody>
          <a:bodyPr/>
          <a:lstStyle/>
          <a:p>
            <a:fld id="{093ABA58-9545-471A-A0B1-F7F4A2790FD7}" type="slidenum">
              <a:rPr lang="en-GB" smtClean="0"/>
              <a:pPr/>
              <a:t>37</a:t>
            </a:fld>
            <a:endParaRPr lang="en-GB" dirty="0"/>
          </a:p>
        </p:txBody>
      </p:sp>
    </p:spTree>
    <p:extLst>
      <p:ext uri="{BB962C8B-B14F-4D97-AF65-F5344CB8AC3E}">
        <p14:creationId xmlns:p14="http://schemas.microsoft.com/office/powerpoint/2010/main" val="2518868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 </a:t>
            </a:r>
          </a:p>
        </p:txBody>
      </p:sp>
      <p:sp>
        <p:nvSpPr>
          <p:cNvPr id="3" name="Content Placeholder 2"/>
          <p:cNvSpPr>
            <a:spLocks noGrp="1"/>
          </p:cNvSpPr>
          <p:nvPr>
            <p:ph idx="1"/>
          </p:nvPr>
        </p:nvSpPr>
        <p:spPr/>
        <p:txBody>
          <a:bodyPr/>
          <a:lstStyle/>
          <a:p>
            <a:r>
              <a:rPr lang="en-US" b="1"/>
              <a:t>Hệ </a:t>
            </a:r>
            <a:r>
              <a:rPr lang="en-US" sz="2400" b="1"/>
              <a:t>thống</a:t>
            </a:r>
            <a:r>
              <a:rPr lang="en-US" b="1"/>
              <a:t> </a:t>
            </a:r>
            <a:r>
              <a:rPr lang="en-US" sz="2400" b="1"/>
              <a:t>nhúng</a:t>
            </a:r>
          </a:p>
          <a:p>
            <a:pPr marL="0" indent="0">
              <a:buNone/>
            </a:pPr>
            <a:r>
              <a:rPr lang="en-US" sz="1800" smtClean="0"/>
              <a:t>Giới </a:t>
            </a:r>
            <a:r>
              <a:rPr lang="en-US" sz="1800"/>
              <a:t>thiệu các khái niệm chung về Hệ thống nhúng và dùng FPGA là DE2 của Altera đển minh hoạ. Hai chương đầu mô tả các khái niệm cơ bản. Chín chương kế tiếp mô tả việc kết nối với các hệ thống ngoai vi của DE2. Môn học được thiết kế cùng với 3 bài LAB chi tiết cho sinh viên thực tập trực tiếp </a:t>
            </a:r>
            <a:r>
              <a:rPr lang="en-US" sz="1800"/>
              <a:t>trên </a:t>
            </a:r>
            <a:r>
              <a:rPr lang="en-US" sz="1800" smtClean="0"/>
              <a:t>DE2</a:t>
            </a:r>
          </a:p>
          <a:p>
            <a:r>
              <a:rPr lang="en-US" b="1"/>
              <a:t>Lập trình </a:t>
            </a:r>
            <a:r>
              <a:rPr lang="en-US" sz="2400" b="1"/>
              <a:t>nhúng</a:t>
            </a:r>
            <a:r>
              <a:rPr lang="en-US" b="1"/>
              <a:t> căn bản</a:t>
            </a:r>
          </a:p>
          <a:p>
            <a:pPr lvl="0">
              <a:buFont typeface="Arial" panose="020B0604020202020204" pitchFamily="34" charset="0"/>
              <a:buChar char="­"/>
            </a:pPr>
            <a:r>
              <a:rPr lang="it-IT" sz="1800"/>
              <a:t>Môn </a:t>
            </a:r>
            <a:r>
              <a:rPr lang="it-IT" sz="1800"/>
              <a:t>học này liên quan đến việc phát triển phần mềm (chủ yếu) và phần cứng (phần nhỏ) cho các hệ thống nhúng được xây dựng trên một vi điều khiển đơn lẻ.</a:t>
            </a:r>
            <a:endParaRPr lang="en-US" sz="1800"/>
          </a:p>
          <a:p>
            <a:pPr lvl="0">
              <a:buFont typeface="Arial" panose="020B0604020202020204" pitchFamily="34" charset="0"/>
              <a:buChar char="­"/>
            </a:pPr>
            <a:r>
              <a:rPr lang="it-IT" sz="1800"/>
              <a:t>Những bộ xử lý được nghiên cứu chi tiết trong môn học này xuất phát từ </a:t>
            </a:r>
            <a:r>
              <a:rPr lang="it-IT" sz="1800"/>
              <a:t>họ </a:t>
            </a:r>
            <a:r>
              <a:rPr lang="it-IT" sz="1800" smtClean="0"/>
              <a:t>ARM Cortex thông dụng nhất ngày nay trong các hệ thống nhúng.</a:t>
            </a:r>
            <a:endParaRPr lang="en-US" sz="1800"/>
          </a:p>
          <a:p>
            <a:pPr lvl="0">
              <a:buFont typeface="Arial" panose="020B0604020202020204" pitchFamily="34" charset="0"/>
              <a:buChar char="­"/>
            </a:pPr>
            <a:r>
              <a:rPr lang="it-IT" sz="1800"/>
              <a:t>Ngôn ngữ lập trình được sử dụng trong môn học là ngôn ngữ C.</a:t>
            </a:r>
            <a:endParaRPr lang="en-US" sz="1800"/>
          </a:p>
          <a:p>
            <a:pPr marL="0" indent="0">
              <a:buNone/>
            </a:pPr>
            <a:endParaRPr lang="en-US" sz="1800"/>
          </a:p>
        </p:txBody>
      </p:sp>
      <p:sp>
        <p:nvSpPr>
          <p:cNvPr id="4" name="Slide Number Placeholder 3"/>
          <p:cNvSpPr>
            <a:spLocks noGrp="1"/>
          </p:cNvSpPr>
          <p:nvPr>
            <p:ph type="sldNum" sz="quarter" idx="12"/>
          </p:nvPr>
        </p:nvSpPr>
        <p:spPr/>
        <p:txBody>
          <a:bodyPr/>
          <a:lstStyle/>
          <a:p>
            <a:fld id="{093ABA58-9545-471A-A0B1-F7F4A2790FD7}" type="slidenum">
              <a:rPr lang="en-GB" smtClean="0"/>
              <a:pPr/>
              <a:t>38</a:t>
            </a:fld>
            <a:endParaRPr lang="en-GB" dirty="0"/>
          </a:p>
        </p:txBody>
      </p:sp>
    </p:spTree>
    <p:extLst>
      <p:ext uri="{BB962C8B-B14F-4D97-AF65-F5344CB8AC3E}">
        <p14:creationId xmlns:p14="http://schemas.microsoft.com/office/powerpoint/2010/main" val="588325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 </a:t>
            </a:r>
          </a:p>
        </p:txBody>
      </p:sp>
      <p:sp>
        <p:nvSpPr>
          <p:cNvPr id="3" name="Content Placeholder 2"/>
          <p:cNvSpPr>
            <a:spLocks noGrp="1"/>
          </p:cNvSpPr>
          <p:nvPr>
            <p:ph idx="1"/>
          </p:nvPr>
        </p:nvSpPr>
        <p:spPr/>
        <p:txBody>
          <a:bodyPr/>
          <a:lstStyle/>
          <a:p>
            <a:r>
              <a:rPr lang="en-US" sz="2400" b="1"/>
              <a:t>Thiết kế vi mạch với HDL</a:t>
            </a:r>
          </a:p>
          <a:p>
            <a:pPr marL="0" indent="0">
              <a:buNone/>
            </a:pPr>
            <a:r>
              <a:rPr lang="it-IT" sz="1800" smtClean="0"/>
              <a:t>Giới </a:t>
            </a:r>
            <a:r>
              <a:rPr lang="it-IT" sz="1800"/>
              <a:t>thiệu các khái niệm tổng quan về thiết kế mạch logic, các phương pháp thiết kế vi mạch, về ngôn ngữ mô tả phần </a:t>
            </a:r>
            <a:r>
              <a:rPr lang="it-IT" sz="1800"/>
              <a:t>cứng </a:t>
            </a:r>
            <a:r>
              <a:rPr lang="it-IT" sz="1800" smtClean="0"/>
              <a:t>VHDL&amp;Verilog</a:t>
            </a:r>
          </a:p>
          <a:p>
            <a:r>
              <a:rPr lang="en-US" b="1"/>
              <a:t>Thiết kế vi mạch số</a:t>
            </a:r>
          </a:p>
          <a:p>
            <a:pPr marL="0" indent="0">
              <a:buNone/>
            </a:pPr>
            <a:r>
              <a:rPr lang="en-US" sz="1800"/>
              <a:t>Nội </a:t>
            </a:r>
            <a:r>
              <a:rPr lang="en-US" sz="1800"/>
              <a:t>dung môn học này cung cấp cho sinh viên những kiến thức cơ bản về thiết kế vi mạch. Cung cấp kiến thức chuyên sâu về công nghệ CMOS, công nghệ chủ đạo trong thiết kế vi mạch ngày nay. Bên cạnh đó, phương pháp phân tích chức năng, định thời, mô hình hóa và tối ưu hóa thiết kế cũng sẽ được trang bị cho </a:t>
            </a:r>
            <a:r>
              <a:rPr lang="en-US" sz="1800"/>
              <a:t>sinh </a:t>
            </a:r>
            <a:r>
              <a:rPr lang="en-US" sz="1800" smtClean="0"/>
              <a:t>viên</a:t>
            </a:r>
          </a:p>
        </p:txBody>
      </p:sp>
      <p:sp>
        <p:nvSpPr>
          <p:cNvPr id="4" name="Slide Number Placeholder 3"/>
          <p:cNvSpPr>
            <a:spLocks noGrp="1"/>
          </p:cNvSpPr>
          <p:nvPr>
            <p:ph type="sldNum" sz="quarter" idx="12"/>
          </p:nvPr>
        </p:nvSpPr>
        <p:spPr/>
        <p:txBody>
          <a:bodyPr/>
          <a:lstStyle/>
          <a:p>
            <a:fld id="{093ABA58-9545-471A-A0B1-F7F4A2790FD7}" type="slidenum">
              <a:rPr lang="en-GB" smtClean="0"/>
              <a:pPr/>
              <a:t>39</a:t>
            </a:fld>
            <a:endParaRPr lang="en-GB" dirty="0"/>
          </a:p>
        </p:txBody>
      </p:sp>
    </p:spTree>
    <p:extLst>
      <p:ext uri="{BB962C8B-B14F-4D97-AF65-F5344CB8AC3E}">
        <p14:creationId xmlns:p14="http://schemas.microsoft.com/office/powerpoint/2010/main" val="178206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274638"/>
            <a:ext cx="8353623" cy="922337"/>
          </a:xfrm>
        </p:spPr>
        <p:txBody>
          <a:bodyPr/>
          <a:lstStyle/>
          <a:p>
            <a:r>
              <a:rPr lang="en-US" sz="2800" b="1" smtClean="0">
                <a:effectLst>
                  <a:outerShdw blurRad="38100" dist="38100" dir="2700000" algn="tl">
                    <a:srgbClr val="000000">
                      <a:alpha val="43137"/>
                    </a:srgbClr>
                  </a:outerShdw>
                </a:effectLst>
              </a:rPr>
              <a:t>GIỚI THIỆU CHUNG VỀ NGÀNH KTMT</a:t>
            </a:r>
            <a:endParaRPr lang="en-US" sz="2800"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b="1" smtClean="0">
                <a:solidFill>
                  <a:srgbClr val="0070C0"/>
                </a:solidFill>
              </a:rPr>
              <a:t>Kỹ thuật máy tính là gì? </a:t>
            </a:r>
          </a:p>
          <a:p>
            <a:pPr marL="0" indent="0" algn="just">
              <a:buNone/>
            </a:pPr>
            <a:r>
              <a:rPr lang="en-US" sz="2400" b="1" smtClean="0">
                <a:latin typeface="Times New Roman" panose="02020603050405020304" pitchFamily="18" charset="0"/>
                <a:cs typeface="Times New Roman" panose="02020603050405020304" pitchFamily="18" charset="0"/>
              </a:rPr>
              <a:t>Computer </a:t>
            </a:r>
            <a:r>
              <a:rPr lang="en-US" sz="2400" b="1">
                <a:latin typeface="Times New Roman" panose="02020603050405020304" pitchFamily="18" charset="0"/>
                <a:cs typeface="Times New Roman" panose="02020603050405020304" pitchFamily="18" charset="0"/>
              </a:rPr>
              <a:t>engineering</a:t>
            </a:r>
            <a:r>
              <a:rPr lang="en-US" sz="2400">
                <a:latin typeface="Times New Roman" panose="02020603050405020304" pitchFamily="18" charset="0"/>
                <a:cs typeface="Times New Roman" panose="02020603050405020304" pitchFamily="18" charset="0"/>
              </a:rPr>
              <a:t> is a discipline that integrates several fields of </a:t>
            </a:r>
            <a:r>
              <a:rPr lang="en-US" sz="2400">
                <a:latin typeface="Times New Roman" panose="02020603050405020304" pitchFamily="18" charset="0"/>
                <a:cs typeface="Times New Roman" panose="02020603050405020304" pitchFamily="18" charset="0"/>
                <a:hlinkClick r:id="rId2" tooltip="Electrical engineering"/>
              </a:rPr>
              <a:t>electrical engineering</a:t>
            </a:r>
            <a:r>
              <a:rPr lang="en-US" sz="2400">
                <a:latin typeface="Times New Roman" panose="02020603050405020304" pitchFamily="18" charset="0"/>
                <a:cs typeface="Times New Roman" panose="02020603050405020304" pitchFamily="18" charset="0"/>
              </a:rPr>
              <a:t> and </a:t>
            </a:r>
            <a:r>
              <a:rPr lang="en-US" sz="2400">
                <a:latin typeface="Times New Roman" panose="02020603050405020304" pitchFamily="18" charset="0"/>
                <a:cs typeface="Times New Roman" panose="02020603050405020304" pitchFamily="18" charset="0"/>
                <a:hlinkClick r:id="rId3" tooltip="Computer science"/>
              </a:rPr>
              <a:t>computer science</a:t>
            </a:r>
            <a:r>
              <a:rPr lang="en-US" sz="2400">
                <a:latin typeface="Times New Roman" panose="02020603050405020304" pitchFamily="18" charset="0"/>
                <a:cs typeface="Times New Roman" panose="02020603050405020304" pitchFamily="18" charset="0"/>
              </a:rPr>
              <a:t> required to develop computer hardware and software</a:t>
            </a:r>
            <a:r>
              <a:rPr lang="en-US" sz="2400" smtClean="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Computer engineers usually have training in </a:t>
            </a:r>
            <a:r>
              <a:rPr lang="en-US" sz="2400">
                <a:latin typeface="Times New Roman" panose="02020603050405020304" pitchFamily="18" charset="0"/>
                <a:cs typeface="Times New Roman" panose="02020603050405020304" pitchFamily="18" charset="0"/>
                <a:hlinkClick r:id="rId4" tooltip="Electronic engineering"/>
              </a:rPr>
              <a:t>electronic engineering</a:t>
            </a:r>
            <a:r>
              <a:rPr lang="en-US" sz="2400">
                <a:latin typeface="Times New Roman" panose="02020603050405020304" pitchFamily="18" charset="0"/>
                <a:cs typeface="Times New Roman" panose="02020603050405020304" pitchFamily="18" charset="0"/>
              </a:rPr>
              <a:t> (or </a:t>
            </a:r>
            <a:r>
              <a:rPr lang="en-US" sz="2400">
                <a:latin typeface="Times New Roman" panose="02020603050405020304" pitchFamily="18" charset="0"/>
                <a:cs typeface="Times New Roman" panose="02020603050405020304" pitchFamily="18" charset="0"/>
                <a:hlinkClick r:id="rId2" tooltip="Electrical engineering"/>
              </a:rPr>
              <a:t>electrical engineering</a:t>
            </a:r>
            <a:r>
              <a:rPr 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hlinkClick r:id="rId5" tooltip="Software design"/>
              </a:rPr>
              <a:t>software design</a:t>
            </a:r>
            <a:r>
              <a:rPr lang="en-US" sz="2400">
                <a:latin typeface="Times New Roman" panose="02020603050405020304" pitchFamily="18" charset="0"/>
                <a:cs typeface="Times New Roman" panose="02020603050405020304" pitchFamily="18" charset="0"/>
              </a:rPr>
              <a:t>, and hardware-software integration instead of only software engineering or electronic </a:t>
            </a:r>
            <a:r>
              <a:rPr lang="en-US" sz="2400" smtClean="0">
                <a:latin typeface="Times New Roman" panose="02020603050405020304" pitchFamily="18" charset="0"/>
                <a:cs typeface="Times New Roman" panose="02020603050405020304" pitchFamily="18" charset="0"/>
              </a:rPr>
              <a:t>engineering (theo wiki)</a:t>
            </a:r>
          </a:p>
        </p:txBody>
      </p:sp>
      <p:sp>
        <p:nvSpPr>
          <p:cNvPr id="5" name="Slide Number Placeholder 4"/>
          <p:cNvSpPr>
            <a:spLocks noGrp="1"/>
          </p:cNvSpPr>
          <p:nvPr>
            <p:ph type="sldNum" sz="quarter" idx="12"/>
          </p:nvPr>
        </p:nvSpPr>
        <p:spPr/>
        <p:txBody>
          <a:bodyPr/>
          <a:lstStyle/>
          <a:p>
            <a:fld id="{093ABA58-9545-471A-A0B1-F7F4A2790FD7}" type="slidenum">
              <a:rPr lang="en-GB" smtClean="0"/>
              <a:pPr/>
              <a:t>4</a:t>
            </a:fld>
            <a:endParaRPr lang="en-GB" dirty="0"/>
          </a:p>
        </p:txBody>
      </p:sp>
    </p:spTree>
    <p:extLst>
      <p:ext uri="{BB962C8B-B14F-4D97-AF65-F5344CB8AC3E}">
        <p14:creationId xmlns:p14="http://schemas.microsoft.com/office/powerpoint/2010/main" val="23156348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 </a:t>
            </a:r>
          </a:p>
        </p:txBody>
      </p:sp>
      <p:sp>
        <p:nvSpPr>
          <p:cNvPr id="3" name="Content Placeholder 2"/>
          <p:cNvSpPr>
            <a:spLocks noGrp="1"/>
          </p:cNvSpPr>
          <p:nvPr>
            <p:ph idx="1"/>
          </p:nvPr>
        </p:nvSpPr>
        <p:spPr>
          <a:xfrm>
            <a:off x="395536" y="1556792"/>
            <a:ext cx="8229600" cy="4525963"/>
          </a:xfrm>
        </p:spPr>
        <p:txBody>
          <a:bodyPr/>
          <a:lstStyle/>
          <a:p>
            <a:r>
              <a:rPr lang="en-US" b="1"/>
              <a:t>Vi xử lý – vi điều khiển</a:t>
            </a:r>
          </a:p>
          <a:p>
            <a:pPr lvl="0">
              <a:buFont typeface="Arial" panose="020B0604020202020204" pitchFamily="34" charset="0"/>
              <a:buChar char="­"/>
            </a:pPr>
            <a:r>
              <a:rPr lang="en-US" sz="1800"/>
              <a:t>Môn học sẽ cung cấp các kiến thức về khái niệm, kiến trúc và nguyên lý hoạt động của một bộ vi xử lý, kiến thức về bộ vi xử lý 8086 và các phương thức điều khiển dữ liệu ra vào bộ vi xử lý. Đồng thời giới thiệu về các bộ vi xử lý hiện đại. </a:t>
            </a:r>
          </a:p>
          <a:p>
            <a:pPr>
              <a:buFont typeface="Arial" panose="020B0604020202020204" pitchFamily="34" charset="0"/>
              <a:buChar char="­"/>
            </a:pPr>
            <a:r>
              <a:rPr lang="en-US" sz="1800"/>
              <a:t>Môn học cũng cung cấp các kiến thức một bộ vi điều khiển trong đó bộ vi điều khiển 8051 sẽ được nghiên cứu sâu về giao tiếp với thiết bị và </a:t>
            </a:r>
            <a:r>
              <a:rPr lang="en-US" sz="1800"/>
              <a:t>lập </a:t>
            </a:r>
            <a:r>
              <a:rPr lang="en-US" sz="1800" smtClean="0"/>
              <a:t>trình</a:t>
            </a:r>
            <a:endParaRPr lang="en-US" sz="1800"/>
          </a:p>
          <a:p>
            <a:r>
              <a:rPr lang="en-US" sz="2400" b="1"/>
              <a:t>Lập trình hệ thống với Java</a:t>
            </a:r>
          </a:p>
          <a:p>
            <a:pPr lvl="0">
              <a:buFont typeface="Arial" panose="020B0604020202020204" pitchFamily="34" charset="0"/>
              <a:buChar char="­"/>
            </a:pPr>
            <a:r>
              <a:rPr lang="en-US" sz="1800"/>
              <a:t>Môn </a:t>
            </a:r>
            <a:r>
              <a:rPr lang="en-US" sz="1800"/>
              <a:t>học này trình bày các khái niệm cơ bản ngôn ngữ Java như các kiểu dữ liệu, các cấu trúc lặp điều khiển, các khái niệm về hướng đối tượng như đối tượng, thể hiện, lớp, thừa kế, giao diện, đa hình. Các khái niệm về lập trình giao diện như applet, swing GUI. Các khái niệm về lập trình hệ thống như mô hình client-server, socket, TCP, UDP. </a:t>
            </a:r>
          </a:p>
          <a:p>
            <a:pPr>
              <a:buFont typeface="Arial" panose="020B0604020202020204" pitchFamily="34" charset="0"/>
              <a:buChar char="­"/>
            </a:pPr>
            <a:r>
              <a:rPr lang="en-US" sz="1800"/>
              <a:t>Tìm hiểu và thực hành lập trình cơ bản, lập trình hướng đối tượng, lập trình giao diện, lập trình hệ thống qua các bài toán cụ thể</a:t>
            </a:r>
          </a:p>
        </p:txBody>
      </p:sp>
      <p:sp>
        <p:nvSpPr>
          <p:cNvPr id="4" name="Slide Number Placeholder 3"/>
          <p:cNvSpPr>
            <a:spLocks noGrp="1"/>
          </p:cNvSpPr>
          <p:nvPr>
            <p:ph type="sldNum" sz="quarter" idx="12"/>
          </p:nvPr>
        </p:nvSpPr>
        <p:spPr/>
        <p:txBody>
          <a:bodyPr/>
          <a:lstStyle/>
          <a:p>
            <a:fld id="{093ABA58-9545-471A-A0B1-F7F4A2790FD7}" type="slidenum">
              <a:rPr lang="en-GB" smtClean="0"/>
              <a:pPr/>
              <a:t>40</a:t>
            </a:fld>
            <a:endParaRPr lang="en-GB" dirty="0"/>
          </a:p>
        </p:txBody>
      </p:sp>
    </p:spTree>
    <p:extLst>
      <p:ext uri="{BB962C8B-B14F-4D97-AF65-F5344CB8AC3E}">
        <p14:creationId xmlns:p14="http://schemas.microsoft.com/office/powerpoint/2010/main" val="26536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 </a:t>
            </a:r>
          </a:p>
        </p:txBody>
      </p:sp>
      <p:sp>
        <p:nvSpPr>
          <p:cNvPr id="3" name="Content Placeholder 2"/>
          <p:cNvSpPr>
            <a:spLocks noGrp="1"/>
          </p:cNvSpPr>
          <p:nvPr>
            <p:ph idx="1"/>
          </p:nvPr>
        </p:nvSpPr>
        <p:spPr/>
        <p:txBody>
          <a:bodyPr/>
          <a:lstStyle/>
          <a:p>
            <a:r>
              <a:rPr lang="en-US" b="1"/>
              <a:t>Phát triển ứng </a:t>
            </a:r>
            <a:r>
              <a:rPr lang="en-US" sz="2400" b="1"/>
              <a:t>dụng</a:t>
            </a:r>
            <a:r>
              <a:rPr lang="en-US" b="1"/>
              <a:t> trên thiết bị di động</a:t>
            </a:r>
          </a:p>
          <a:p>
            <a:pPr lvl="0">
              <a:buFont typeface="Arial" panose="020B0604020202020204" pitchFamily="34" charset="0"/>
              <a:buChar char="­"/>
            </a:pPr>
            <a:r>
              <a:rPr lang="en-US" sz="1800" smtClean="0"/>
              <a:t>Giới </a:t>
            </a:r>
            <a:r>
              <a:rPr lang="en-US" sz="1800"/>
              <a:t>thiệu về tính toán di động khắp mọi nơi, tính toán cảm ngữ cảnh, giới thiệu hệ điều hành Android và các phương pháp lập trình trên Android. Các phương pháp lập trình nâng cao: đa luồng, đa hành vi, kết nối SQLite, Web Services. </a:t>
            </a:r>
          </a:p>
          <a:p>
            <a:pPr>
              <a:buFont typeface="Arial" panose="020B0604020202020204" pitchFamily="34" charset="0"/>
              <a:buChar char="­"/>
            </a:pPr>
            <a:r>
              <a:rPr lang="en-US" sz="1800"/>
              <a:t>Khái niệm cross platform, thiết kế web di động, ứng dụng cho Điện thoại di động. Đánh dấu cho điện thoại di động. Web Apps di động và tính năng thiết bị </a:t>
            </a:r>
            <a:r>
              <a:rPr lang="en-US" sz="1800"/>
              <a:t>từ </a:t>
            </a:r>
            <a:r>
              <a:rPr lang="en-US" sz="1800" smtClean="0"/>
              <a:t>Web Apps. Giới thiệu PhoneGap. Bản địa hóa ứng dụng</a:t>
            </a:r>
          </a:p>
          <a:p>
            <a:r>
              <a:rPr lang="en-US" sz="2400" b="1"/>
              <a:t>Tương tác người máy</a:t>
            </a:r>
          </a:p>
          <a:p>
            <a:pPr marL="0" lvl="0" indent="0">
              <a:buNone/>
            </a:pPr>
            <a:r>
              <a:rPr lang="it-IT" sz="1800" smtClean="0"/>
              <a:t>Giới </a:t>
            </a:r>
            <a:r>
              <a:rPr lang="it-IT" sz="1800"/>
              <a:t>thiệu các kỹ thuật giao tiếp truyền thống: giao tiếp dòng lệnh, menu, văn bản, các kỹ thuật hiện đại, giao tiếp đồ họa GUI, giao tiếp trực tiếp WIMP.</a:t>
            </a:r>
            <a:endParaRPr lang="en-US" sz="1800"/>
          </a:p>
          <a:p>
            <a:pPr marL="0" lvl="0" indent="0">
              <a:buNone/>
            </a:pPr>
            <a:r>
              <a:rPr lang="it-IT" sz="1800"/>
              <a:t>Trình bày các chuẩn và các mô hình dùng trong thiết kế và các phương pháp thiết </a:t>
            </a:r>
            <a:r>
              <a:rPr lang="it-IT" sz="1800"/>
              <a:t>kế</a:t>
            </a:r>
            <a:r>
              <a:rPr lang="it-IT" sz="1800" smtClean="0"/>
              <a:t>. Giới </a:t>
            </a:r>
            <a:r>
              <a:rPr lang="it-IT" sz="1800"/>
              <a:t>thiệu các kỹ thuật đánh giá giao tiếp người dùng sử dụng trong quá trình thiết kế cũng như đánh giá sản phẩm.</a:t>
            </a:r>
            <a:endParaRPr lang="en-US" sz="1800"/>
          </a:p>
        </p:txBody>
      </p:sp>
      <p:sp>
        <p:nvSpPr>
          <p:cNvPr id="4" name="Slide Number Placeholder 3"/>
          <p:cNvSpPr>
            <a:spLocks noGrp="1"/>
          </p:cNvSpPr>
          <p:nvPr>
            <p:ph type="sldNum" sz="quarter" idx="12"/>
          </p:nvPr>
        </p:nvSpPr>
        <p:spPr/>
        <p:txBody>
          <a:bodyPr/>
          <a:lstStyle/>
          <a:p>
            <a:fld id="{093ABA58-9545-471A-A0B1-F7F4A2790FD7}" type="slidenum">
              <a:rPr lang="en-GB" smtClean="0"/>
              <a:pPr/>
              <a:t>41</a:t>
            </a:fld>
            <a:endParaRPr lang="en-GB" dirty="0"/>
          </a:p>
        </p:txBody>
      </p:sp>
    </p:spTree>
    <p:extLst>
      <p:ext uri="{BB962C8B-B14F-4D97-AF65-F5344CB8AC3E}">
        <p14:creationId xmlns:p14="http://schemas.microsoft.com/office/powerpoint/2010/main" val="3360958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 </a:t>
            </a:r>
          </a:p>
        </p:txBody>
      </p:sp>
      <p:sp>
        <p:nvSpPr>
          <p:cNvPr id="3" name="Content Placeholder 2"/>
          <p:cNvSpPr>
            <a:spLocks noGrp="1"/>
          </p:cNvSpPr>
          <p:nvPr>
            <p:ph idx="1"/>
          </p:nvPr>
        </p:nvSpPr>
        <p:spPr>
          <a:xfrm>
            <a:off x="250824" y="1600200"/>
            <a:ext cx="8569647" cy="4525963"/>
          </a:xfrm>
        </p:spPr>
        <p:txBody>
          <a:bodyPr/>
          <a:lstStyle/>
          <a:p>
            <a:r>
              <a:rPr lang="en-US" sz="2600" b="1"/>
              <a:t>Chuyên đề hệ thống nhúng-robot</a:t>
            </a:r>
          </a:p>
          <a:p>
            <a:pPr lvl="0">
              <a:buFont typeface="Arial" panose="020B0604020202020204" pitchFamily="34" charset="0"/>
              <a:buChar char="­"/>
            </a:pPr>
            <a:r>
              <a:rPr lang="en-US" sz="1800" smtClean="0"/>
              <a:t>Giới </a:t>
            </a:r>
            <a:r>
              <a:rPr lang="en-US" sz="1800"/>
              <a:t>thiệu toàn bộ các giai đoạn để thiết kế, hiện thực một hệ thống nhúng cả trên phương diện phần cứng lẫn phần mềm. </a:t>
            </a:r>
          </a:p>
          <a:p>
            <a:pPr lvl="0">
              <a:buFont typeface="Arial" panose="020B0604020202020204" pitchFamily="34" charset="0"/>
              <a:buChar char="­"/>
            </a:pPr>
            <a:r>
              <a:rPr lang="en-US" sz="1800"/>
              <a:t>Đưa ra một ví dụ thiết kế cụ thể, trình bày cách tiến hành từng giai đoạn </a:t>
            </a:r>
            <a:r>
              <a:rPr lang="en-US" sz="1800"/>
              <a:t>thiết </a:t>
            </a:r>
            <a:r>
              <a:rPr lang="en-US" sz="1800" smtClean="0"/>
              <a:t>kế. Dùng </a:t>
            </a:r>
            <a:r>
              <a:rPr lang="en-US" sz="1800"/>
              <a:t>các công cụ hoặc phần mềm chuyên dụng để hiện thực thiết kế trên trong từng giai đoạn ở trên </a:t>
            </a:r>
            <a:r>
              <a:rPr lang="en-US" sz="1800">
                <a:sym typeface="Wingdings"/>
              </a:rPr>
              <a:t></a:t>
            </a:r>
            <a:r>
              <a:rPr lang="en-US" sz="1800"/>
              <a:t> giúp sinh viên có cái nhìn thực tế qui trình thiết kế, cài đặt và hiện thực một hệ thống nhúng như thế nào trong một công ty</a:t>
            </a:r>
          </a:p>
          <a:p>
            <a:r>
              <a:rPr lang="en-US" sz="2600" b="1"/>
              <a:t>Chuyên đề </a:t>
            </a:r>
            <a:r>
              <a:rPr lang="en-US" sz="2400" b="1"/>
              <a:t>thiết</a:t>
            </a:r>
            <a:r>
              <a:rPr lang="en-US" sz="2600" b="1"/>
              <a:t> kế vi mạch và phần cứng</a:t>
            </a:r>
          </a:p>
          <a:p>
            <a:pPr lvl="0">
              <a:buFont typeface="Arial" panose="020B0604020202020204" pitchFamily="34" charset="0"/>
              <a:buChar char="­"/>
            </a:pPr>
            <a:r>
              <a:rPr lang="en-US" sz="1800" smtClean="0"/>
              <a:t>Giới </a:t>
            </a:r>
            <a:r>
              <a:rPr lang="en-US" sz="1800"/>
              <a:t>thiệu toàn bộ các giai đoạn để thiết kế một lõi IP hay một chip xử lý theo hướng FPGA hoặc ASIC.</a:t>
            </a:r>
          </a:p>
          <a:p>
            <a:pPr lvl="0">
              <a:buFont typeface="Arial" panose="020B0604020202020204" pitchFamily="34" charset="0"/>
              <a:buChar char="­"/>
            </a:pPr>
            <a:r>
              <a:rPr lang="en-US" sz="1800"/>
              <a:t>Đưa ra một ví dụ thiết kế cụ thể, trình bày cách tiến hành từng giai đoạn </a:t>
            </a:r>
            <a:r>
              <a:rPr lang="en-US" sz="1800"/>
              <a:t>thiết </a:t>
            </a:r>
            <a:r>
              <a:rPr lang="en-US" sz="1800" smtClean="0"/>
              <a:t>kế. Dùng </a:t>
            </a:r>
            <a:r>
              <a:rPr lang="en-US" sz="1800"/>
              <a:t>các phần mềm chuyên dụng để hiện thực thiết kế trên trong từng giai đoạn ở trên </a:t>
            </a:r>
            <a:r>
              <a:rPr lang="en-US" sz="1800">
                <a:sym typeface="Wingdings"/>
              </a:rPr>
              <a:t></a:t>
            </a:r>
            <a:r>
              <a:rPr lang="en-US" sz="1800"/>
              <a:t> giúp sinh viên có cái nhìn thực tế qui trình thiết kế trong một công ty.</a:t>
            </a:r>
            <a:endParaRPr lang="en-US" sz="1800"/>
          </a:p>
        </p:txBody>
      </p:sp>
      <p:sp>
        <p:nvSpPr>
          <p:cNvPr id="4" name="Slide Number Placeholder 3"/>
          <p:cNvSpPr>
            <a:spLocks noGrp="1"/>
          </p:cNvSpPr>
          <p:nvPr>
            <p:ph type="sldNum" sz="quarter" idx="12"/>
          </p:nvPr>
        </p:nvSpPr>
        <p:spPr/>
        <p:txBody>
          <a:bodyPr/>
          <a:lstStyle/>
          <a:p>
            <a:fld id="{093ABA58-9545-471A-A0B1-F7F4A2790FD7}" type="slidenum">
              <a:rPr lang="en-GB" smtClean="0"/>
              <a:pPr/>
              <a:t>42</a:t>
            </a:fld>
            <a:endParaRPr lang="en-GB" dirty="0"/>
          </a:p>
        </p:txBody>
      </p:sp>
    </p:spTree>
    <p:extLst>
      <p:ext uri="{BB962C8B-B14F-4D97-AF65-F5344CB8AC3E}">
        <p14:creationId xmlns:p14="http://schemas.microsoft.com/office/powerpoint/2010/main" val="232620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D57E685-F03C-4475-8C9E-9CC13F060BCC}" type="slidenum">
              <a:rPr lang="en-US" smtClean="0"/>
              <a:pPr>
                <a:defRPr/>
              </a:pPr>
              <a:t>5</a:t>
            </a:fld>
            <a:endParaRPr lang="vi-VN" dirty="0"/>
          </a:p>
        </p:txBody>
      </p:sp>
      <p:pic>
        <p:nvPicPr>
          <p:cNvPr id="2050" name="Picture 2" descr="http://www.lssu.edu/faculty/pweber/etinfo/images/CE_VennDiagram_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56792"/>
            <a:ext cx="6715125" cy="32825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2400" y="4941168"/>
            <a:ext cx="8839200" cy="1200329"/>
          </a:xfrm>
          <a:prstGeom prst="rect">
            <a:avLst/>
          </a:prstGeom>
          <a:solidFill>
            <a:schemeClr val="accent2">
              <a:lumMod val="40000"/>
              <a:lumOff val="60000"/>
            </a:schemeClr>
          </a:solidFill>
        </p:spPr>
        <p:txBody>
          <a:bodyPr wrap="square" rtlCol="0">
            <a:spAutoFit/>
          </a:bodyPr>
          <a:lstStyle/>
          <a:p>
            <a:pPr algn="ct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Ngành</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kỹ</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thuật</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máy</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tính</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là</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ngành</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kết</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hợp</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giữa</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một</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số</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lĩnh</a:t>
            </a:r>
            <a:r>
              <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vực</a:t>
            </a:r>
            <a:endParaRPr lang="en-US" sz="2400" dirty="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endParaRPr>
          </a:p>
          <a:p>
            <a:pPr algn="ctr">
              <a:lnSpc>
                <a:spcPct val="200000"/>
              </a:lnSpc>
            </a:pPr>
            <a:r>
              <a:rPr lang="en-US" sz="2400" dirty="0" smtClean="0">
                <a:solidFill>
                  <a:schemeClr val="bg2"/>
                </a:solidFill>
                <a:latin typeface="Times New Roman" panose="02020603050405020304" pitchFamily="18" charset="0"/>
                <a:ea typeface="Tahoma" pitchFamily="34" charset="0"/>
                <a:cs typeface="Times New Roman" panose="02020603050405020304" pitchFamily="18" charset="0"/>
              </a:rPr>
              <a:t> </a:t>
            </a:r>
            <a:r>
              <a:rPr lang="en-US" sz="2400" b="1" dirty="0" err="1" smtClean="0">
                <a:solidFill>
                  <a:srgbClr val="C00000"/>
                </a:solidFill>
                <a:latin typeface="Times New Roman" panose="02020603050405020304" pitchFamily="18" charset="0"/>
                <a:ea typeface="Tahoma" pitchFamily="34" charset="0"/>
                <a:cs typeface="Times New Roman" panose="02020603050405020304" pitchFamily="18" charset="0"/>
              </a:rPr>
              <a:t>Khoa</a:t>
            </a:r>
            <a:r>
              <a:rPr lang="en-US" sz="2400" b="1" dirty="0" smtClean="0">
                <a:solidFill>
                  <a:srgbClr val="C00000"/>
                </a:solidFill>
                <a:latin typeface="Times New Roman" panose="02020603050405020304" pitchFamily="18" charset="0"/>
                <a:ea typeface="Tahoma" pitchFamily="34" charset="0"/>
                <a:cs typeface="Times New Roman" panose="02020603050405020304" pitchFamily="18" charset="0"/>
              </a:rPr>
              <a:t> </a:t>
            </a:r>
            <a:r>
              <a:rPr lang="en-US" sz="2400" b="1" dirty="0" err="1" smtClean="0">
                <a:solidFill>
                  <a:srgbClr val="C00000"/>
                </a:solidFill>
                <a:latin typeface="Times New Roman" panose="02020603050405020304" pitchFamily="18" charset="0"/>
                <a:ea typeface="Tahoma" pitchFamily="34" charset="0"/>
                <a:cs typeface="Times New Roman" panose="02020603050405020304" pitchFamily="18" charset="0"/>
              </a:rPr>
              <a:t>học</a:t>
            </a:r>
            <a:r>
              <a:rPr lang="en-US" sz="2400" b="1" dirty="0" smtClean="0">
                <a:solidFill>
                  <a:srgbClr val="C00000"/>
                </a:solidFill>
                <a:latin typeface="Times New Roman" panose="02020603050405020304" pitchFamily="18" charset="0"/>
                <a:ea typeface="Tahoma" pitchFamily="34" charset="0"/>
                <a:cs typeface="Times New Roman" panose="02020603050405020304" pitchFamily="18" charset="0"/>
              </a:rPr>
              <a:t> </a:t>
            </a:r>
            <a:r>
              <a:rPr lang="en-US" sz="2400" b="1" dirty="0" err="1" smtClean="0">
                <a:solidFill>
                  <a:srgbClr val="C00000"/>
                </a:solidFill>
                <a:latin typeface="Times New Roman" panose="02020603050405020304" pitchFamily="18" charset="0"/>
                <a:ea typeface="Tahoma" pitchFamily="34" charset="0"/>
                <a:cs typeface="Times New Roman" panose="02020603050405020304" pitchFamily="18" charset="0"/>
              </a:rPr>
              <a:t>máy</a:t>
            </a:r>
            <a:r>
              <a:rPr lang="en-US" sz="2400" b="1" dirty="0" smtClean="0">
                <a:solidFill>
                  <a:srgbClr val="C00000"/>
                </a:solidFill>
                <a:latin typeface="Times New Roman" panose="02020603050405020304" pitchFamily="18" charset="0"/>
                <a:ea typeface="Tahoma" pitchFamily="34" charset="0"/>
                <a:cs typeface="Times New Roman" panose="02020603050405020304" pitchFamily="18" charset="0"/>
              </a:rPr>
              <a:t> </a:t>
            </a:r>
            <a:r>
              <a:rPr lang="en-US" sz="2400" b="1" dirty="0" err="1" smtClean="0">
                <a:solidFill>
                  <a:srgbClr val="C00000"/>
                </a:solidFill>
                <a:latin typeface="Times New Roman" panose="02020603050405020304" pitchFamily="18" charset="0"/>
                <a:ea typeface="Tahoma" pitchFamily="34" charset="0"/>
                <a:cs typeface="Times New Roman" panose="02020603050405020304" pitchFamily="18" charset="0"/>
              </a:rPr>
              <a:t>tính</a:t>
            </a:r>
            <a:r>
              <a:rPr lang="en-US" sz="2400" b="1" dirty="0" smtClean="0">
                <a:solidFill>
                  <a:srgbClr val="C00000"/>
                </a:solidFill>
                <a:latin typeface="Times New Roman" panose="02020603050405020304" pitchFamily="18" charset="0"/>
                <a:ea typeface="Tahoma" pitchFamily="34" charset="0"/>
                <a:cs typeface="Times New Roman" panose="02020603050405020304" pitchFamily="18" charset="0"/>
              </a:rPr>
              <a:t> </a:t>
            </a:r>
            <a:r>
              <a:rPr lang="en-US" sz="2400" dirty="0" err="1"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và</a:t>
            </a:r>
            <a:r>
              <a:rPr lang="en-US" sz="2400" dirty="0" smtClean="0">
                <a:solidFill>
                  <a:schemeClr val="bg2"/>
                </a:solidFill>
                <a:latin typeface="Times New Roman" panose="02020603050405020304" pitchFamily="18" charset="0"/>
                <a:ea typeface="Tahoma" pitchFamily="34" charset="0"/>
                <a:cs typeface="Times New Roman" panose="02020603050405020304" pitchFamily="18" charset="0"/>
              </a:rPr>
              <a:t> </a:t>
            </a:r>
            <a:r>
              <a:rPr lang="en-US" sz="2400" b="1" dirty="0" err="1" smtClean="0">
                <a:solidFill>
                  <a:srgbClr val="C00000"/>
                </a:solidFill>
                <a:latin typeface="Times New Roman" panose="02020603050405020304" pitchFamily="18" charset="0"/>
                <a:ea typeface="Tahoma" pitchFamily="34" charset="0"/>
                <a:cs typeface="Times New Roman" panose="02020603050405020304" pitchFamily="18" charset="0"/>
              </a:rPr>
              <a:t>Kỹ</a:t>
            </a:r>
            <a:r>
              <a:rPr lang="en-US" sz="2400" b="1" dirty="0" smtClean="0">
                <a:solidFill>
                  <a:srgbClr val="C00000"/>
                </a:solidFill>
                <a:latin typeface="Times New Roman" panose="02020603050405020304" pitchFamily="18" charset="0"/>
                <a:ea typeface="Tahoma" pitchFamily="34" charset="0"/>
                <a:cs typeface="Times New Roman" panose="02020603050405020304" pitchFamily="18" charset="0"/>
              </a:rPr>
              <a:t> </a:t>
            </a:r>
            <a:r>
              <a:rPr lang="en-US" sz="2400" b="1" err="1" smtClean="0">
                <a:solidFill>
                  <a:srgbClr val="C00000"/>
                </a:solidFill>
                <a:latin typeface="Times New Roman" panose="02020603050405020304" pitchFamily="18" charset="0"/>
                <a:ea typeface="Tahoma" pitchFamily="34" charset="0"/>
                <a:cs typeface="Times New Roman" panose="02020603050405020304" pitchFamily="18" charset="0"/>
              </a:rPr>
              <a:t>thuật</a:t>
            </a:r>
            <a:r>
              <a:rPr lang="en-US" sz="2400" b="1" smtClean="0">
                <a:solidFill>
                  <a:srgbClr val="C00000"/>
                </a:solidFill>
                <a:latin typeface="Times New Roman" panose="02020603050405020304" pitchFamily="18" charset="0"/>
                <a:ea typeface="Tahoma" pitchFamily="34" charset="0"/>
                <a:cs typeface="Times New Roman" panose="02020603050405020304" pitchFamily="18" charset="0"/>
              </a:rPr>
              <a:t> điện-điện tử</a:t>
            </a:r>
            <a:endParaRPr lang="en-US" sz="2400" b="1" dirty="0">
              <a:solidFill>
                <a:srgbClr val="C00000"/>
              </a:solidFill>
              <a:latin typeface="Times New Roman" panose="02020603050405020304" pitchFamily="18" charset="0"/>
              <a:ea typeface="Tahoma" pitchFamily="34" charset="0"/>
              <a:cs typeface="Times New Roman" panose="02020603050405020304" pitchFamily="18" charset="0"/>
            </a:endParaRPr>
          </a:p>
        </p:txBody>
      </p:sp>
      <p:sp>
        <p:nvSpPr>
          <p:cNvPr id="7" name="Title 1"/>
          <p:cNvSpPr txBox="1">
            <a:spLocks/>
          </p:cNvSpPr>
          <p:nvPr/>
        </p:nvSpPr>
        <p:spPr bwMode="auto">
          <a:xfrm>
            <a:off x="0" y="260648"/>
            <a:ext cx="7236296" cy="809625"/>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5pPr>
            <a:lvl6pPr marL="4572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6pPr>
            <a:lvl7pPr marL="9144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7pPr>
            <a:lvl8pPr marL="13716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8pPr>
            <a:lvl9pPr marL="18288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9pPr>
          </a:lstStyle>
          <a:p>
            <a:r>
              <a:rPr lang="en-US" smtClean="0">
                <a:solidFill>
                  <a:schemeClr val="bg1"/>
                </a:solidFill>
                <a:latin typeface="Arial" panose="020B0604020202020204" pitchFamily="34" charset="0"/>
                <a:cs typeface="Arial" panose="020B0604020202020204" pitchFamily="34" charset="0"/>
              </a:rPr>
              <a:t>KỸ THUẬT MÁY TÍNH LÀ GÌ?</a:t>
            </a:r>
            <a:endParaRPr lang="en-US"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152400" y="4964975"/>
            <a:ext cx="8839200" cy="1200329"/>
          </a:xfrm>
          <a:prstGeom prst="rect">
            <a:avLst/>
          </a:prstGeom>
          <a:solidFill>
            <a:schemeClr val="accent2">
              <a:lumMod val="40000"/>
              <a:lumOff val="60000"/>
            </a:schemeClr>
          </a:solidFill>
        </p:spPr>
        <p:txBody>
          <a:bodyPr wrap="square" rtlCol="0">
            <a:spAutoFit/>
          </a:bodyPr>
          <a:lstStyle/>
          <a:p>
            <a:r>
              <a:rPr lang="en-US" altLang="en-US" sz="240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Kỹ sư k</a:t>
            </a:r>
            <a:r>
              <a:rPr lang="en-US" altLang="en-US" sz="240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ỹ </a:t>
            </a:r>
            <a:r>
              <a:rPr lang="en-US" altLang="en-US" sz="240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thuật m</a:t>
            </a:r>
            <a:r>
              <a:rPr lang="en-US" altLang="en-US" sz="240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áy </a:t>
            </a:r>
            <a:r>
              <a:rPr lang="en-US" altLang="en-US" sz="240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tính được đào tạo các kiến thức liên quan đến </a:t>
            </a:r>
            <a:r>
              <a:rPr lang="en-US" altLang="en-US" sz="2400" smtClean="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kỹ </a:t>
            </a:r>
            <a:r>
              <a:rPr lang="en-US" altLang="en-US" sz="2400">
                <a:solidFill>
                  <a:schemeClr val="accent6">
                    <a:lumMod val="50000"/>
                  </a:schemeClr>
                </a:solidFill>
                <a:latin typeface="Times New Roman" panose="02020603050405020304" pitchFamily="18" charset="0"/>
                <a:ea typeface="Tahoma" pitchFamily="34" charset="0"/>
                <a:cs typeface="Times New Roman" panose="02020603050405020304" pitchFamily="18" charset="0"/>
              </a:rPr>
              <a:t>thuật điện tử, thiết kế phần mềm, thiết kế phần cứng và tích hợp giữa phần cứng với phần mềm</a:t>
            </a:r>
            <a:endParaRPr lang="en-US" sz="2400">
              <a:solidFill>
                <a:schemeClr val="accent6">
                  <a:lumMod val="50000"/>
                </a:schemeClr>
              </a:solidFill>
              <a:latin typeface="Times New Roman" panose="02020603050405020304" pitchFamily="18" charset="0"/>
              <a:ea typeface="Tahoma" pitchFamily="34" charset="0"/>
              <a:cs typeface="Times New Roman" panose="02020603050405020304" pitchFamily="18" charset="0"/>
            </a:endParaRPr>
          </a:p>
        </p:txBody>
      </p:sp>
    </p:spTree>
    <p:extLst>
      <p:ext uri="{BB962C8B-B14F-4D97-AF65-F5344CB8AC3E}">
        <p14:creationId xmlns:p14="http://schemas.microsoft.com/office/powerpoint/2010/main" val="291453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KỸ THUẬT MÁY TÍNH LÀ GÌ</a:t>
            </a:r>
            <a:r>
              <a:rPr lang="en-US" smtClean="0"/>
              <a:t>?</a:t>
            </a:r>
            <a:endParaRPr lang="en-US"/>
          </a:p>
        </p:txBody>
      </p:sp>
      <p:sp>
        <p:nvSpPr>
          <p:cNvPr id="3" name="Content Placeholder 2"/>
          <p:cNvSpPr>
            <a:spLocks noGrp="1"/>
          </p:cNvSpPr>
          <p:nvPr>
            <p:ph idx="1"/>
          </p:nvPr>
        </p:nvSpPr>
        <p:spPr/>
        <p:txBody>
          <a:bodyPr/>
          <a:lstStyle/>
          <a:p>
            <a:pPr algn="just"/>
            <a:r>
              <a:rPr lang="vi-VN" sz="2400">
                <a:latin typeface="Times New Roman" panose="02020603050405020304" pitchFamily="18" charset="0"/>
                <a:cs typeface="Times New Roman" panose="02020603050405020304" pitchFamily="18" charset="0"/>
              </a:rPr>
              <a:t>Nghành Kỹ thuật máy tính nhằm nghiên cứu các nguyên lý, phương pháp để thiết kế và phát triển các hệ thống phần cứng và những phần mềm phục vụ cho hoạt động của các thiết bị phần cứng đó. </a:t>
            </a:r>
            <a:endParaRPr lang="en-US" sz="2400" smtClean="0">
              <a:latin typeface="Times New Roman" panose="02020603050405020304" pitchFamily="18" charset="0"/>
              <a:cs typeface="Times New Roman" panose="02020603050405020304" pitchFamily="18" charset="0"/>
            </a:endParaRPr>
          </a:p>
          <a:p>
            <a:pPr algn="just"/>
            <a:r>
              <a:rPr lang="vi-VN" sz="2400" smtClean="0">
                <a:latin typeface="Times New Roman" panose="02020603050405020304" pitchFamily="18" charset="0"/>
                <a:cs typeface="Times New Roman" panose="02020603050405020304" pitchFamily="18" charset="0"/>
              </a:rPr>
              <a:t>Kỹ </a:t>
            </a:r>
            <a:r>
              <a:rPr lang="vi-VN" sz="2400">
                <a:latin typeface="Times New Roman" panose="02020603050405020304" pitchFamily="18" charset="0"/>
                <a:cs typeface="Times New Roman" panose="02020603050405020304" pitchFamily="18" charset="0"/>
              </a:rPr>
              <a:t>thuật máy tính được nói đến trong nhiều khía cạnh của máy tính, từ thiết kế các mạch điện tử đơn giản đến thiết kế vi xử lý, máy tính cá nhân và kể cả các siêu máy tính. Đặc biệt trong việc thiết kế các hệ thống nhúng dùng trong hầu hết các thiết bị điện-điện tử như điện thoại di động, xe hơi, các bộ điều khiển trong các máy </a:t>
            </a:r>
            <a:r>
              <a:rPr lang="vi-VN" sz="2400" smtClean="0">
                <a:latin typeface="Times New Roman" panose="02020603050405020304" pitchFamily="18" charset="0"/>
                <a:cs typeface="Times New Roman" panose="02020603050405020304" pitchFamily="18" charset="0"/>
              </a:rPr>
              <a:t>móc</a:t>
            </a:r>
            <a:r>
              <a:rPr lang="en-US" sz="2400" smtClean="0">
                <a:latin typeface="Times New Roman" panose="02020603050405020304" pitchFamily="18" charset="0"/>
                <a:cs typeface="Times New Roman" panose="02020603050405020304" pitchFamily="18" charset="0"/>
              </a:rPr>
              <a:t> điện tử gia dụng (tivi, tủ lạnh, máy lạnh, lò vi sóng,…)</a:t>
            </a:r>
            <a:r>
              <a:rPr lang="vi-VN"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các robot công nghiệp</a:t>
            </a:r>
            <a:endParaRPr lang="en-US" sz="2400">
              <a:latin typeface="Times New Roman" panose="02020603050405020304" pitchFamily="18" charset="0"/>
              <a:cs typeface="Times New Roman" panose="02020603050405020304" pitchFamily="18" charset="0"/>
            </a:endParaRPr>
          </a:p>
          <a:p>
            <a:pPr algn="just"/>
            <a:endParaRPr lang="en-US" sz="2400"/>
          </a:p>
        </p:txBody>
      </p:sp>
      <p:sp>
        <p:nvSpPr>
          <p:cNvPr id="4" name="Slide Number Placeholder 3"/>
          <p:cNvSpPr>
            <a:spLocks noGrp="1"/>
          </p:cNvSpPr>
          <p:nvPr>
            <p:ph type="sldNum" sz="quarter" idx="12"/>
          </p:nvPr>
        </p:nvSpPr>
        <p:spPr/>
        <p:txBody>
          <a:bodyPr/>
          <a:lstStyle/>
          <a:p>
            <a:fld id="{093ABA58-9545-471A-A0B1-F7F4A2790FD7}" type="slidenum">
              <a:rPr lang="en-GB" smtClean="0"/>
              <a:pPr/>
              <a:t>6</a:t>
            </a:fld>
            <a:endParaRPr lang="en-GB" dirty="0"/>
          </a:p>
        </p:txBody>
      </p:sp>
    </p:spTree>
    <p:extLst>
      <p:ext uri="{BB962C8B-B14F-4D97-AF65-F5344CB8AC3E}">
        <p14:creationId xmlns:p14="http://schemas.microsoft.com/office/powerpoint/2010/main" val="403549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0D57E685-F03C-4475-8C9E-9CC13F060BCC}" type="slidenum">
              <a:rPr lang="en-US" smtClean="0"/>
              <a:pPr>
                <a:defRPr/>
              </a:pPr>
              <a:t>7</a:t>
            </a:fld>
            <a:endParaRPr lang="vi-VN" dirty="0"/>
          </a:p>
        </p:txBody>
      </p:sp>
      <p:sp>
        <p:nvSpPr>
          <p:cNvPr id="28" name="object 9"/>
          <p:cNvSpPr/>
          <p:nvPr/>
        </p:nvSpPr>
        <p:spPr>
          <a:xfrm>
            <a:off x="251520" y="1628800"/>
            <a:ext cx="1262749" cy="1294121"/>
          </a:xfrm>
          <a:prstGeom prst="rect">
            <a:avLst/>
          </a:prstGeom>
          <a:blipFill>
            <a:blip r:embed="rId2" cstate="print"/>
            <a:stretch>
              <a:fillRect/>
            </a:stretch>
          </a:blipFill>
        </p:spPr>
        <p:txBody>
          <a:bodyPr wrap="square" lIns="0" tIns="0" rIns="0" bIns="0" rtlCol="0">
            <a:noAutofit/>
          </a:bodyPr>
          <a:lstStyle/>
          <a:p>
            <a:endParaRPr>
              <a:solidFill>
                <a:schemeClr val="bg1">
                  <a:lumMod val="50000"/>
                </a:schemeClr>
              </a:solidFill>
            </a:endParaRPr>
          </a:p>
        </p:txBody>
      </p:sp>
      <p:sp>
        <p:nvSpPr>
          <p:cNvPr id="29" name="object 10"/>
          <p:cNvSpPr/>
          <p:nvPr/>
        </p:nvSpPr>
        <p:spPr>
          <a:xfrm>
            <a:off x="1859638" y="1438176"/>
            <a:ext cx="3882845" cy="1145909"/>
          </a:xfrm>
          <a:prstGeom prst="rect">
            <a:avLst/>
          </a:prstGeom>
          <a:blipFill>
            <a:blip r:embed="rId3" cstate="print"/>
            <a:stretch>
              <a:fillRect/>
            </a:stretch>
          </a:blipFill>
        </p:spPr>
        <p:txBody>
          <a:bodyPr wrap="square" lIns="0" tIns="0" rIns="0" bIns="0" rtlCol="0">
            <a:noAutofit/>
          </a:bodyPr>
          <a:lstStyle/>
          <a:p>
            <a:endParaRPr>
              <a:solidFill>
                <a:schemeClr val="bg1">
                  <a:lumMod val="50000"/>
                </a:schemeClr>
              </a:solidFill>
            </a:endParaRPr>
          </a:p>
        </p:txBody>
      </p:sp>
      <p:sp>
        <p:nvSpPr>
          <p:cNvPr id="30" name="object 11"/>
          <p:cNvSpPr/>
          <p:nvPr/>
        </p:nvSpPr>
        <p:spPr>
          <a:xfrm>
            <a:off x="7599200" y="1480099"/>
            <a:ext cx="1544800" cy="1196643"/>
          </a:xfrm>
          <a:prstGeom prst="rect">
            <a:avLst/>
          </a:prstGeom>
          <a:blipFill>
            <a:blip r:embed="rId4" cstate="print"/>
            <a:stretch>
              <a:fillRect/>
            </a:stretch>
          </a:blipFill>
        </p:spPr>
        <p:txBody>
          <a:bodyPr wrap="square" lIns="0" tIns="0" rIns="0" bIns="0" rtlCol="0">
            <a:noAutofit/>
          </a:bodyPr>
          <a:lstStyle/>
          <a:p>
            <a:endParaRPr>
              <a:solidFill>
                <a:schemeClr val="bg1">
                  <a:lumMod val="50000"/>
                </a:schemeClr>
              </a:solidFill>
            </a:endParaRPr>
          </a:p>
        </p:txBody>
      </p:sp>
      <p:sp>
        <p:nvSpPr>
          <p:cNvPr id="31" name="object 12"/>
          <p:cNvSpPr/>
          <p:nvPr/>
        </p:nvSpPr>
        <p:spPr>
          <a:xfrm>
            <a:off x="184983" y="4842500"/>
            <a:ext cx="1765543" cy="1464356"/>
          </a:xfrm>
          <a:prstGeom prst="rect">
            <a:avLst/>
          </a:prstGeom>
          <a:blipFill>
            <a:blip r:embed="rId5" cstate="print"/>
            <a:stretch>
              <a:fillRect/>
            </a:stretch>
          </a:blipFill>
        </p:spPr>
        <p:txBody>
          <a:bodyPr wrap="square" lIns="0" tIns="0" rIns="0" bIns="0" rtlCol="0">
            <a:noAutofit/>
          </a:bodyPr>
          <a:lstStyle/>
          <a:p>
            <a:endParaRPr>
              <a:solidFill>
                <a:schemeClr val="bg1">
                  <a:lumMod val="50000"/>
                </a:schemeClr>
              </a:solidFill>
            </a:endParaRPr>
          </a:p>
        </p:txBody>
      </p:sp>
      <p:sp>
        <p:nvSpPr>
          <p:cNvPr id="32" name="object 13"/>
          <p:cNvSpPr/>
          <p:nvPr/>
        </p:nvSpPr>
        <p:spPr>
          <a:xfrm>
            <a:off x="4644008" y="2857269"/>
            <a:ext cx="1244708" cy="1219803"/>
          </a:xfrm>
          <a:prstGeom prst="rect">
            <a:avLst/>
          </a:prstGeom>
          <a:blipFill>
            <a:blip r:embed="rId6" cstate="print"/>
            <a:stretch>
              <a:fillRect/>
            </a:stretch>
          </a:blipFill>
        </p:spPr>
        <p:txBody>
          <a:bodyPr wrap="square" lIns="0" tIns="0" rIns="0" bIns="0" rtlCol="0">
            <a:noAutofit/>
          </a:bodyPr>
          <a:lstStyle/>
          <a:p>
            <a:endParaRPr>
              <a:solidFill>
                <a:schemeClr val="bg1">
                  <a:lumMod val="50000"/>
                </a:schemeClr>
              </a:solidFill>
            </a:endParaRPr>
          </a:p>
        </p:txBody>
      </p:sp>
      <p:sp>
        <p:nvSpPr>
          <p:cNvPr id="33" name="object 14"/>
          <p:cNvSpPr/>
          <p:nvPr/>
        </p:nvSpPr>
        <p:spPr>
          <a:xfrm>
            <a:off x="220129" y="3163198"/>
            <a:ext cx="1826907" cy="1075146"/>
          </a:xfrm>
          <a:prstGeom prst="rect">
            <a:avLst/>
          </a:prstGeom>
          <a:blipFill>
            <a:blip r:embed="rId7" cstate="print"/>
            <a:stretch>
              <a:fillRect/>
            </a:stretch>
          </a:blipFill>
        </p:spPr>
        <p:txBody>
          <a:bodyPr wrap="square" lIns="0" tIns="0" rIns="0" bIns="0" rtlCol="0">
            <a:noAutofit/>
          </a:bodyPr>
          <a:lstStyle/>
          <a:p>
            <a:endParaRPr>
              <a:solidFill>
                <a:schemeClr val="bg1">
                  <a:lumMod val="50000"/>
                </a:schemeClr>
              </a:solidFill>
            </a:endParaRPr>
          </a:p>
        </p:txBody>
      </p:sp>
      <p:sp>
        <p:nvSpPr>
          <p:cNvPr id="34" name="object 15"/>
          <p:cNvSpPr/>
          <p:nvPr/>
        </p:nvSpPr>
        <p:spPr>
          <a:xfrm>
            <a:off x="5842455" y="2123337"/>
            <a:ext cx="1744930" cy="654318"/>
          </a:xfrm>
          <a:prstGeom prst="rect">
            <a:avLst/>
          </a:prstGeom>
          <a:blipFill>
            <a:blip r:embed="rId8" cstate="print"/>
            <a:stretch>
              <a:fillRect/>
            </a:stretch>
          </a:blipFill>
        </p:spPr>
        <p:txBody>
          <a:bodyPr wrap="square" lIns="0" tIns="0" rIns="0" bIns="0" rtlCol="0">
            <a:noAutofit/>
          </a:bodyPr>
          <a:lstStyle/>
          <a:p>
            <a:endParaRPr>
              <a:solidFill>
                <a:schemeClr val="bg1">
                  <a:lumMod val="50000"/>
                </a:schemeClr>
              </a:solidFill>
            </a:endParaRPr>
          </a:p>
        </p:txBody>
      </p:sp>
      <p:sp>
        <p:nvSpPr>
          <p:cNvPr id="35" name="object 16"/>
          <p:cNvSpPr/>
          <p:nvPr/>
        </p:nvSpPr>
        <p:spPr>
          <a:xfrm>
            <a:off x="5994932" y="4080812"/>
            <a:ext cx="3033702" cy="2226044"/>
          </a:xfrm>
          <a:prstGeom prst="rect">
            <a:avLst/>
          </a:prstGeom>
          <a:blipFill>
            <a:blip r:embed="rId9" cstate="print"/>
            <a:stretch>
              <a:fillRect/>
            </a:stretch>
          </a:blipFill>
        </p:spPr>
        <p:txBody>
          <a:bodyPr wrap="square" lIns="0" tIns="0" rIns="0" bIns="0" rtlCol="0">
            <a:noAutofit/>
          </a:bodyPr>
          <a:lstStyle/>
          <a:p>
            <a:endParaRPr>
              <a:solidFill>
                <a:schemeClr val="bg1">
                  <a:lumMod val="50000"/>
                </a:schemeClr>
              </a:solidFill>
            </a:endParaRPr>
          </a:p>
        </p:txBody>
      </p:sp>
      <p:sp>
        <p:nvSpPr>
          <p:cNvPr id="36" name="object 17"/>
          <p:cNvSpPr/>
          <p:nvPr/>
        </p:nvSpPr>
        <p:spPr>
          <a:xfrm>
            <a:off x="2368654" y="4003884"/>
            <a:ext cx="2406453" cy="1925161"/>
          </a:xfrm>
          <a:prstGeom prst="rect">
            <a:avLst/>
          </a:prstGeom>
          <a:blipFill>
            <a:blip r:embed="rId10" cstate="print"/>
            <a:stretch>
              <a:fillRect/>
            </a:stretch>
          </a:blipFill>
        </p:spPr>
        <p:txBody>
          <a:bodyPr wrap="square" lIns="0" tIns="0" rIns="0" bIns="0" rtlCol="0">
            <a:noAutofit/>
          </a:bodyPr>
          <a:lstStyle/>
          <a:p>
            <a:endParaRPr>
              <a:solidFill>
                <a:schemeClr val="bg1">
                  <a:lumMod val="50000"/>
                </a:schemeClr>
              </a:solidFill>
            </a:endParaRPr>
          </a:p>
        </p:txBody>
      </p:sp>
      <p:sp>
        <p:nvSpPr>
          <p:cNvPr id="37" name="object 18"/>
          <p:cNvSpPr/>
          <p:nvPr/>
        </p:nvSpPr>
        <p:spPr>
          <a:xfrm>
            <a:off x="7873507" y="2608643"/>
            <a:ext cx="1022436" cy="1835387"/>
          </a:xfrm>
          <a:prstGeom prst="rect">
            <a:avLst/>
          </a:prstGeom>
          <a:blipFill>
            <a:blip r:embed="rId11" cstate="print"/>
            <a:stretch>
              <a:fillRect/>
            </a:stretch>
          </a:blipFill>
        </p:spPr>
        <p:txBody>
          <a:bodyPr wrap="square" lIns="0" tIns="0" rIns="0" bIns="0" rtlCol="0">
            <a:noAutofit/>
          </a:bodyPr>
          <a:lstStyle/>
          <a:p>
            <a:endParaRPr>
              <a:solidFill>
                <a:schemeClr val="bg1">
                  <a:lumMod val="50000"/>
                </a:schemeClr>
              </a:solidFill>
            </a:endParaRPr>
          </a:p>
        </p:txBody>
      </p:sp>
      <p:sp>
        <p:nvSpPr>
          <p:cNvPr id="38" name="object 19"/>
          <p:cNvSpPr/>
          <p:nvPr/>
        </p:nvSpPr>
        <p:spPr>
          <a:xfrm>
            <a:off x="4341663" y="3914571"/>
            <a:ext cx="2135337" cy="2473423"/>
          </a:xfrm>
          <a:prstGeom prst="rect">
            <a:avLst/>
          </a:prstGeom>
          <a:blipFill>
            <a:blip r:embed="rId12" cstate="print"/>
            <a:stretch>
              <a:fillRect/>
            </a:stretch>
          </a:blipFill>
        </p:spPr>
        <p:txBody>
          <a:bodyPr wrap="square" lIns="0" tIns="0" rIns="0" bIns="0" rtlCol="0">
            <a:noAutofit/>
          </a:bodyPr>
          <a:lstStyle/>
          <a:p>
            <a:endParaRPr>
              <a:solidFill>
                <a:schemeClr val="bg1">
                  <a:lumMod val="50000"/>
                </a:schemeClr>
              </a:solidFill>
            </a:endParaRPr>
          </a:p>
        </p:txBody>
      </p:sp>
      <p:sp>
        <p:nvSpPr>
          <p:cNvPr id="39" name="object 20"/>
          <p:cNvSpPr/>
          <p:nvPr/>
        </p:nvSpPr>
        <p:spPr>
          <a:xfrm>
            <a:off x="755576" y="4440367"/>
            <a:ext cx="2304954" cy="1044897"/>
          </a:xfrm>
          <a:prstGeom prst="rect">
            <a:avLst/>
          </a:prstGeom>
          <a:blipFill>
            <a:blip r:embed="rId13" cstate="print"/>
            <a:stretch>
              <a:fillRect/>
            </a:stretch>
          </a:blipFill>
        </p:spPr>
        <p:txBody>
          <a:bodyPr wrap="square" lIns="0" tIns="0" rIns="0" bIns="0" rtlCol="0">
            <a:noAutofit/>
          </a:bodyPr>
          <a:lstStyle/>
          <a:p>
            <a:endParaRPr>
              <a:solidFill>
                <a:schemeClr val="bg1">
                  <a:lumMod val="50000"/>
                </a:schemeClr>
              </a:solidFill>
            </a:endParaRPr>
          </a:p>
        </p:txBody>
      </p:sp>
      <p:sp>
        <p:nvSpPr>
          <p:cNvPr id="40" name="object 21"/>
          <p:cNvSpPr/>
          <p:nvPr/>
        </p:nvSpPr>
        <p:spPr>
          <a:xfrm>
            <a:off x="2411760" y="2896324"/>
            <a:ext cx="1260026" cy="1260026"/>
          </a:xfrm>
          <a:prstGeom prst="rect">
            <a:avLst/>
          </a:prstGeom>
          <a:blipFill>
            <a:blip r:embed="rId14" cstate="print"/>
            <a:stretch>
              <a:fillRect/>
            </a:stretch>
          </a:blipFill>
        </p:spPr>
        <p:txBody>
          <a:bodyPr wrap="square" lIns="0" tIns="0" rIns="0" bIns="0" rtlCol="0">
            <a:noAutofit/>
          </a:bodyPr>
          <a:lstStyle/>
          <a:p>
            <a:endParaRPr>
              <a:solidFill>
                <a:schemeClr val="bg1">
                  <a:lumMod val="50000"/>
                </a:schemeClr>
              </a:solidFill>
            </a:endParaRPr>
          </a:p>
        </p:txBody>
      </p:sp>
      <p:sp>
        <p:nvSpPr>
          <p:cNvPr id="41" name="object 22"/>
          <p:cNvSpPr/>
          <p:nvPr/>
        </p:nvSpPr>
        <p:spPr>
          <a:xfrm>
            <a:off x="5758843" y="3820127"/>
            <a:ext cx="2624839" cy="1200268"/>
          </a:xfrm>
          <a:prstGeom prst="rect">
            <a:avLst/>
          </a:prstGeom>
          <a:blipFill>
            <a:blip r:embed="rId15" cstate="print"/>
            <a:stretch>
              <a:fillRect/>
            </a:stretch>
          </a:blipFill>
        </p:spPr>
        <p:txBody>
          <a:bodyPr wrap="square" lIns="0" tIns="0" rIns="0" bIns="0" rtlCol="0">
            <a:noAutofit/>
          </a:bodyPr>
          <a:lstStyle/>
          <a:p>
            <a:endParaRPr>
              <a:solidFill>
                <a:schemeClr val="bg1">
                  <a:lumMod val="50000"/>
                </a:schemeClr>
              </a:solidFill>
            </a:endParaRPr>
          </a:p>
        </p:txBody>
      </p:sp>
      <p:sp>
        <p:nvSpPr>
          <p:cNvPr id="42" name="object 25"/>
          <p:cNvSpPr txBox="1"/>
          <p:nvPr/>
        </p:nvSpPr>
        <p:spPr>
          <a:xfrm>
            <a:off x="1829290" y="2572556"/>
            <a:ext cx="3279086" cy="208372"/>
          </a:xfrm>
          <a:prstGeom prst="rect">
            <a:avLst/>
          </a:prstGeom>
        </p:spPr>
        <p:txBody>
          <a:bodyPr wrap="square" lIns="0" tIns="0" rIns="0" bIns="0" rtlCol="0">
            <a:noAutofit/>
          </a:bodyPr>
          <a:lstStyle/>
          <a:p>
            <a:pPr marL="12700">
              <a:lnSpc>
                <a:spcPts val="1515"/>
              </a:lnSpc>
              <a:spcBef>
                <a:spcPts val="75"/>
              </a:spcBef>
            </a:pPr>
            <a:r>
              <a:rPr sz="1450" spc="-9" dirty="0" smtClean="0">
                <a:latin typeface="Arial"/>
                <a:cs typeface="Arial"/>
              </a:rPr>
              <a:t>C</a:t>
            </a:r>
            <a:r>
              <a:rPr sz="1450" spc="-4" dirty="0" smtClean="0">
                <a:latin typeface="Arial"/>
                <a:cs typeface="Arial"/>
              </a:rPr>
              <a:t>o</a:t>
            </a:r>
            <a:r>
              <a:rPr sz="1450" spc="4" dirty="0" smtClean="0">
                <a:latin typeface="Arial"/>
                <a:cs typeface="Arial"/>
              </a:rPr>
              <a:t>mp</a:t>
            </a:r>
            <a:r>
              <a:rPr sz="1450" spc="-9" dirty="0" smtClean="0">
                <a:latin typeface="Arial"/>
                <a:cs typeface="Arial"/>
              </a:rPr>
              <a:t>u</a:t>
            </a:r>
            <a:r>
              <a:rPr sz="1450" spc="0" dirty="0" smtClean="0">
                <a:latin typeface="Arial"/>
                <a:cs typeface="Arial"/>
              </a:rPr>
              <a:t>tin</a:t>
            </a:r>
            <a:r>
              <a:rPr sz="1450" spc="-4" dirty="0" smtClean="0">
                <a:latin typeface="Arial"/>
                <a:cs typeface="Arial"/>
              </a:rPr>
              <a:t>g</a:t>
            </a:r>
            <a:r>
              <a:rPr sz="1450" spc="0" dirty="0" smtClean="0">
                <a:latin typeface="Arial"/>
                <a:cs typeface="Arial"/>
              </a:rPr>
              <a:t>:</a:t>
            </a:r>
            <a:r>
              <a:rPr sz="1450" spc="-74" dirty="0" smtClean="0">
                <a:latin typeface="Arial"/>
                <a:cs typeface="Arial"/>
              </a:rPr>
              <a:t> </a:t>
            </a:r>
            <a:r>
              <a:rPr sz="1450" spc="0" dirty="0" smtClean="0">
                <a:latin typeface="Arial"/>
                <a:cs typeface="Arial"/>
              </a:rPr>
              <a:t>Fr</a:t>
            </a:r>
            <a:r>
              <a:rPr sz="1450" spc="-4" dirty="0" smtClean="0">
                <a:latin typeface="Arial"/>
                <a:cs typeface="Arial"/>
              </a:rPr>
              <a:t>o</a:t>
            </a:r>
            <a:r>
              <a:rPr sz="1450" spc="0" dirty="0" smtClean="0">
                <a:latin typeface="Arial"/>
                <a:cs typeface="Arial"/>
              </a:rPr>
              <a:t>m</a:t>
            </a:r>
            <a:r>
              <a:rPr sz="1450" spc="-33" dirty="0" smtClean="0">
                <a:latin typeface="Arial"/>
                <a:cs typeface="Arial"/>
              </a:rPr>
              <a:t> </a:t>
            </a:r>
            <a:r>
              <a:rPr sz="1450" spc="-9" dirty="0" smtClean="0">
                <a:latin typeface="Arial"/>
                <a:cs typeface="Arial"/>
              </a:rPr>
              <a:t>H</a:t>
            </a:r>
            <a:r>
              <a:rPr sz="1450" spc="0" dirty="0" smtClean="0">
                <a:latin typeface="Arial"/>
                <a:cs typeface="Arial"/>
              </a:rPr>
              <a:t>andh</a:t>
            </a:r>
            <a:r>
              <a:rPr sz="1450" spc="-4" dirty="0" smtClean="0">
                <a:latin typeface="Arial"/>
                <a:cs typeface="Arial"/>
              </a:rPr>
              <a:t>el</a:t>
            </a:r>
            <a:r>
              <a:rPr sz="1450" spc="0" dirty="0" smtClean="0">
                <a:latin typeface="Arial"/>
                <a:cs typeface="Arial"/>
              </a:rPr>
              <a:t>ds</a:t>
            </a:r>
            <a:r>
              <a:rPr sz="1450" spc="-74" dirty="0" smtClean="0">
                <a:latin typeface="Arial"/>
                <a:cs typeface="Arial"/>
              </a:rPr>
              <a:t> </a:t>
            </a:r>
            <a:r>
              <a:rPr sz="1450" spc="0" dirty="0" smtClean="0">
                <a:latin typeface="Arial"/>
                <a:cs typeface="Arial"/>
              </a:rPr>
              <a:t>to</a:t>
            </a:r>
            <a:r>
              <a:rPr sz="1450" spc="-21" dirty="0" smtClean="0">
                <a:latin typeface="Arial"/>
                <a:cs typeface="Arial"/>
              </a:rPr>
              <a:t> </a:t>
            </a:r>
            <a:r>
              <a:rPr sz="1450" spc="-25" dirty="0" smtClean="0">
                <a:latin typeface="Arial"/>
                <a:cs typeface="Arial"/>
              </a:rPr>
              <a:t>S</a:t>
            </a:r>
            <a:r>
              <a:rPr sz="1450" spc="-4" dirty="0" smtClean="0">
                <a:latin typeface="Arial"/>
                <a:cs typeface="Arial"/>
              </a:rPr>
              <a:t>e</a:t>
            </a:r>
            <a:r>
              <a:rPr sz="1450" spc="0" dirty="0" smtClean="0">
                <a:latin typeface="Arial"/>
                <a:cs typeface="Arial"/>
              </a:rPr>
              <a:t>r</a:t>
            </a:r>
            <a:r>
              <a:rPr sz="1450" spc="4" dirty="0" smtClean="0">
                <a:latin typeface="Arial"/>
                <a:cs typeface="Arial"/>
              </a:rPr>
              <a:t>v</a:t>
            </a:r>
            <a:r>
              <a:rPr sz="1450" spc="-4" dirty="0" smtClean="0">
                <a:latin typeface="Arial"/>
                <a:cs typeface="Arial"/>
              </a:rPr>
              <a:t>e</a:t>
            </a:r>
            <a:r>
              <a:rPr sz="1450" spc="0" dirty="0" smtClean="0">
                <a:latin typeface="Arial"/>
                <a:cs typeface="Arial"/>
              </a:rPr>
              <a:t>rs</a:t>
            </a:r>
            <a:endParaRPr sz="1450" dirty="0">
              <a:latin typeface="Arial"/>
              <a:cs typeface="Arial"/>
            </a:endParaRPr>
          </a:p>
        </p:txBody>
      </p:sp>
      <p:sp>
        <p:nvSpPr>
          <p:cNvPr id="43" name="object 26"/>
          <p:cNvSpPr txBox="1"/>
          <p:nvPr/>
        </p:nvSpPr>
        <p:spPr>
          <a:xfrm>
            <a:off x="2505013" y="3508660"/>
            <a:ext cx="806429" cy="208372"/>
          </a:xfrm>
          <a:prstGeom prst="rect">
            <a:avLst/>
          </a:prstGeom>
        </p:spPr>
        <p:txBody>
          <a:bodyPr wrap="square" lIns="0" tIns="0" rIns="0" bIns="0" rtlCol="0">
            <a:noAutofit/>
          </a:bodyPr>
          <a:lstStyle/>
          <a:p>
            <a:pPr marL="12700">
              <a:lnSpc>
                <a:spcPts val="1515"/>
              </a:lnSpc>
              <a:spcBef>
                <a:spcPts val="75"/>
              </a:spcBef>
            </a:pPr>
            <a:r>
              <a:rPr sz="1450" spc="-9" dirty="0" smtClean="0">
                <a:solidFill>
                  <a:schemeClr val="bg1"/>
                </a:solidFill>
                <a:latin typeface="Arial"/>
                <a:cs typeface="Arial"/>
              </a:rPr>
              <a:t>C</a:t>
            </a:r>
            <a:r>
              <a:rPr sz="1450" spc="0" dirty="0" smtClean="0">
                <a:solidFill>
                  <a:schemeClr val="bg1"/>
                </a:solidFill>
                <a:latin typeface="Arial"/>
                <a:cs typeface="Arial"/>
              </a:rPr>
              <a:t>a</a:t>
            </a:r>
            <a:r>
              <a:rPr sz="1450" spc="4" dirty="0" smtClean="0">
                <a:solidFill>
                  <a:schemeClr val="bg1"/>
                </a:solidFill>
                <a:latin typeface="Arial"/>
                <a:cs typeface="Arial"/>
              </a:rPr>
              <a:t>m</a:t>
            </a:r>
            <a:r>
              <a:rPr sz="1450" spc="-4" dirty="0" smtClean="0">
                <a:solidFill>
                  <a:schemeClr val="bg1"/>
                </a:solidFill>
                <a:latin typeface="Arial"/>
                <a:cs typeface="Arial"/>
              </a:rPr>
              <a:t>e</a:t>
            </a:r>
            <a:r>
              <a:rPr sz="1450" spc="0" dirty="0" smtClean="0">
                <a:solidFill>
                  <a:schemeClr val="bg1"/>
                </a:solidFill>
                <a:latin typeface="Arial"/>
                <a:cs typeface="Arial"/>
              </a:rPr>
              <a:t>ras</a:t>
            </a:r>
            <a:endParaRPr sz="1450" dirty="0">
              <a:solidFill>
                <a:schemeClr val="bg1"/>
              </a:solidFill>
              <a:latin typeface="Arial"/>
              <a:cs typeface="Arial"/>
            </a:endParaRPr>
          </a:p>
        </p:txBody>
      </p:sp>
      <p:sp>
        <p:nvSpPr>
          <p:cNvPr id="44" name="object 27"/>
          <p:cNvSpPr txBox="1"/>
          <p:nvPr/>
        </p:nvSpPr>
        <p:spPr>
          <a:xfrm>
            <a:off x="5971352" y="3497290"/>
            <a:ext cx="1157523" cy="208372"/>
          </a:xfrm>
          <a:prstGeom prst="rect">
            <a:avLst/>
          </a:prstGeom>
        </p:spPr>
        <p:txBody>
          <a:bodyPr wrap="square" lIns="0" tIns="0" rIns="0" bIns="0" rtlCol="0">
            <a:noAutofit/>
          </a:bodyPr>
          <a:lstStyle/>
          <a:p>
            <a:pPr marL="12700">
              <a:lnSpc>
                <a:spcPts val="1515"/>
              </a:lnSpc>
              <a:spcBef>
                <a:spcPts val="75"/>
              </a:spcBef>
            </a:pPr>
            <a:r>
              <a:rPr sz="1450" spc="0" dirty="0" smtClean="0">
                <a:latin typeface="Arial"/>
                <a:cs typeface="Arial"/>
              </a:rPr>
              <a:t>and</a:t>
            </a:r>
            <a:r>
              <a:rPr sz="1450" spc="-29" dirty="0" smtClean="0">
                <a:latin typeface="Arial"/>
                <a:cs typeface="Arial"/>
              </a:rPr>
              <a:t> </a:t>
            </a:r>
            <a:r>
              <a:rPr sz="1450" spc="-25" dirty="0" smtClean="0">
                <a:latin typeface="Arial"/>
                <a:cs typeface="Arial"/>
              </a:rPr>
              <a:t>S</a:t>
            </a:r>
            <a:r>
              <a:rPr sz="1450" spc="0" dirty="0" smtClean="0">
                <a:latin typeface="Arial"/>
                <a:cs typeface="Arial"/>
              </a:rPr>
              <a:t>at</a:t>
            </a:r>
            <a:r>
              <a:rPr sz="1450" spc="-4" dirty="0" smtClean="0">
                <a:latin typeface="Arial"/>
                <a:cs typeface="Arial"/>
              </a:rPr>
              <a:t>ell</a:t>
            </a:r>
            <a:r>
              <a:rPr sz="1450" spc="0" dirty="0" smtClean="0">
                <a:latin typeface="Arial"/>
                <a:cs typeface="Arial"/>
              </a:rPr>
              <a:t>it</a:t>
            </a:r>
            <a:r>
              <a:rPr sz="1450" spc="-9" dirty="0" smtClean="0">
                <a:latin typeface="Arial"/>
                <a:cs typeface="Arial"/>
              </a:rPr>
              <a:t>e</a:t>
            </a:r>
            <a:r>
              <a:rPr sz="1450" spc="0" dirty="0" smtClean="0">
                <a:latin typeface="Arial"/>
                <a:cs typeface="Arial"/>
              </a:rPr>
              <a:t>s</a:t>
            </a:r>
            <a:endParaRPr sz="1450" dirty="0">
              <a:latin typeface="Arial"/>
              <a:cs typeface="Arial"/>
            </a:endParaRPr>
          </a:p>
        </p:txBody>
      </p:sp>
      <p:sp>
        <p:nvSpPr>
          <p:cNvPr id="45" name="object 28"/>
          <p:cNvSpPr txBox="1"/>
          <p:nvPr/>
        </p:nvSpPr>
        <p:spPr>
          <a:xfrm>
            <a:off x="3122568" y="5943600"/>
            <a:ext cx="2123981" cy="208372"/>
          </a:xfrm>
          <a:prstGeom prst="rect">
            <a:avLst/>
          </a:prstGeom>
        </p:spPr>
        <p:txBody>
          <a:bodyPr wrap="square" lIns="0" tIns="0" rIns="0" bIns="0" rtlCol="0">
            <a:noAutofit/>
          </a:bodyPr>
          <a:lstStyle/>
          <a:p>
            <a:pPr marL="12700">
              <a:lnSpc>
                <a:spcPts val="1515"/>
              </a:lnSpc>
              <a:spcBef>
                <a:spcPts val="75"/>
              </a:spcBef>
            </a:pPr>
            <a:r>
              <a:rPr lang="en-US" sz="1450" spc="0" dirty="0" smtClean="0">
                <a:latin typeface="Arial"/>
                <a:cs typeface="Arial"/>
              </a:rPr>
              <a:t>Medical imaging</a:t>
            </a:r>
          </a:p>
          <a:p>
            <a:pPr marL="12700">
              <a:lnSpc>
                <a:spcPts val="1515"/>
              </a:lnSpc>
              <a:spcBef>
                <a:spcPts val="75"/>
              </a:spcBef>
            </a:pPr>
            <a:r>
              <a:rPr sz="1450" spc="0" dirty="0" smtClean="0">
                <a:latin typeface="Arial"/>
                <a:cs typeface="Arial"/>
              </a:rPr>
              <a:t>P</a:t>
            </a:r>
            <a:r>
              <a:rPr sz="1450" spc="-4" dirty="0" smtClean="0">
                <a:latin typeface="Arial"/>
                <a:cs typeface="Arial"/>
              </a:rPr>
              <a:t>o</a:t>
            </a:r>
            <a:r>
              <a:rPr sz="1450" spc="0" dirty="0" smtClean="0">
                <a:latin typeface="Arial"/>
                <a:cs typeface="Arial"/>
              </a:rPr>
              <a:t>rta</a:t>
            </a:r>
            <a:r>
              <a:rPr sz="1450" spc="4" dirty="0" smtClean="0">
                <a:latin typeface="Arial"/>
                <a:cs typeface="Arial"/>
              </a:rPr>
              <a:t>b</a:t>
            </a:r>
            <a:r>
              <a:rPr sz="1450" spc="-4" dirty="0" smtClean="0">
                <a:latin typeface="Arial"/>
                <a:cs typeface="Arial"/>
              </a:rPr>
              <a:t>l</a:t>
            </a:r>
            <a:r>
              <a:rPr sz="1450" spc="0" dirty="0" smtClean="0">
                <a:latin typeface="Arial"/>
                <a:cs typeface="Arial"/>
              </a:rPr>
              <a:t>e</a:t>
            </a:r>
            <a:r>
              <a:rPr sz="1450" spc="-63" dirty="0" smtClean="0">
                <a:latin typeface="Arial"/>
                <a:cs typeface="Arial"/>
              </a:rPr>
              <a:t> </a:t>
            </a:r>
            <a:r>
              <a:rPr sz="1450" spc="4" dirty="0" smtClean="0">
                <a:latin typeface="Arial"/>
                <a:cs typeface="Arial"/>
              </a:rPr>
              <a:t>M</a:t>
            </a:r>
            <a:r>
              <a:rPr sz="1450" spc="-4" dirty="0" smtClean="0">
                <a:latin typeface="Arial"/>
                <a:cs typeface="Arial"/>
              </a:rPr>
              <a:t>e</a:t>
            </a:r>
            <a:r>
              <a:rPr sz="1450" spc="0" dirty="0" smtClean="0">
                <a:latin typeface="Arial"/>
                <a:cs typeface="Arial"/>
              </a:rPr>
              <a:t>d</a:t>
            </a:r>
            <a:r>
              <a:rPr sz="1450" spc="-4" dirty="0" smtClean="0">
                <a:latin typeface="Arial"/>
                <a:cs typeface="Arial"/>
              </a:rPr>
              <a:t>i</a:t>
            </a:r>
            <a:r>
              <a:rPr sz="1450" spc="0" dirty="0" smtClean="0">
                <a:latin typeface="Arial"/>
                <a:cs typeface="Arial"/>
              </a:rPr>
              <a:t>cal</a:t>
            </a:r>
            <a:r>
              <a:rPr sz="1450" spc="-59" dirty="0" smtClean="0">
                <a:latin typeface="Arial"/>
                <a:cs typeface="Arial"/>
              </a:rPr>
              <a:t> </a:t>
            </a:r>
            <a:r>
              <a:rPr sz="1450" spc="-9" dirty="0" smtClean="0">
                <a:latin typeface="Arial"/>
                <a:cs typeface="Arial"/>
              </a:rPr>
              <a:t>D</a:t>
            </a:r>
            <a:r>
              <a:rPr sz="1450" spc="-4" dirty="0" smtClean="0">
                <a:latin typeface="Arial"/>
                <a:cs typeface="Arial"/>
              </a:rPr>
              <a:t>e</a:t>
            </a:r>
            <a:r>
              <a:rPr sz="1450" spc="0" dirty="0" smtClean="0">
                <a:latin typeface="Arial"/>
                <a:cs typeface="Arial"/>
              </a:rPr>
              <a:t>vic</a:t>
            </a:r>
            <a:r>
              <a:rPr sz="1450" spc="-4" dirty="0" smtClean="0">
                <a:latin typeface="Arial"/>
                <a:cs typeface="Arial"/>
              </a:rPr>
              <a:t>e</a:t>
            </a:r>
            <a:r>
              <a:rPr sz="1450" spc="0" dirty="0" smtClean="0">
                <a:latin typeface="Arial"/>
                <a:cs typeface="Arial"/>
              </a:rPr>
              <a:t>s</a:t>
            </a:r>
            <a:endParaRPr sz="1450" dirty="0">
              <a:latin typeface="Arial"/>
              <a:cs typeface="Arial"/>
            </a:endParaRPr>
          </a:p>
        </p:txBody>
      </p:sp>
      <p:sp>
        <p:nvSpPr>
          <p:cNvPr id="46" name="object 29"/>
          <p:cNvSpPr txBox="1"/>
          <p:nvPr/>
        </p:nvSpPr>
        <p:spPr>
          <a:xfrm>
            <a:off x="1779147" y="6116228"/>
            <a:ext cx="826373" cy="208372"/>
          </a:xfrm>
          <a:prstGeom prst="rect">
            <a:avLst/>
          </a:prstGeom>
        </p:spPr>
        <p:txBody>
          <a:bodyPr wrap="square" lIns="0" tIns="0" rIns="0" bIns="0" rtlCol="0">
            <a:noAutofit/>
          </a:bodyPr>
          <a:lstStyle/>
          <a:p>
            <a:pPr marL="12700">
              <a:lnSpc>
                <a:spcPts val="1515"/>
              </a:lnSpc>
              <a:spcBef>
                <a:spcPts val="75"/>
              </a:spcBef>
            </a:pPr>
            <a:r>
              <a:rPr sz="1450" spc="-4" dirty="0" smtClean="0">
                <a:latin typeface="Arial"/>
                <a:cs typeface="Arial"/>
              </a:rPr>
              <a:t>Ne</a:t>
            </a:r>
            <a:r>
              <a:rPr sz="1450" spc="0" dirty="0" smtClean="0">
                <a:latin typeface="Arial"/>
                <a:cs typeface="Arial"/>
              </a:rPr>
              <a:t>tworks</a:t>
            </a:r>
            <a:endParaRPr sz="1450" dirty="0">
              <a:latin typeface="Arial"/>
              <a:cs typeface="Arial"/>
            </a:endParaRPr>
          </a:p>
        </p:txBody>
      </p:sp>
      <p:sp>
        <p:nvSpPr>
          <p:cNvPr id="47" name="object 33"/>
          <p:cNvSpPr txBox="1"/>
          <p:nvPr/>
        </p:nvSpPr>
        <p:spPr>
          <a:xfrm>
            <a:off x="43894" y="525187"/>
            <a:ext cx="9125965" cy="152400"/>
          </a:xfrm>
          <a:prstGeom prst="rect">
            <a:avLst/>
          </a:prstGeom>
        </p:spPr>
        <p:txBody>
          <a:bodyPr wrap="square" lIns="0" tIns="0" rIns="0" bIns="0" rtlCol="0">
            <a:noAutofit/>
          </a:bodyPr>
          <a:lstStyle/>
          <a:p>
            <a:pPr marL="25400">
              <a:lnSpc>
                <a:spcPts val="1000"/>
              </a:lnSpc>
            </a:pPr>
            <a:endParaRPr sz="1000"/>
          </a:p>
        </p:txBody>
      </p:sp>
      <p:sp>
        <p:nvSpPr>
          <p:cNvPr id="49" name="Rectangle 48"/>
          <p:cNvSpPr/>
          <p:nvPr/>
        </p:nvSpPr>
        <p:spPr>
          <a:xfrm>
            <a:off x="7708818" y="1868751"/>
            <a:ext cx="1975750" cy="624145"/>
          </a:xfrm>
          <a:prstGeom prst="rect">
            <a:avLst/>
          </a:prstGeom>
        </p:spPr>
        <p:txBody>
          <a:bodyPr wrap="square">
            <a:spAutoFit/>
          </a:bodyPr>
          <a:lstStyle/>
          <a:p>
            <a:pPr marR="535745" algn="r">
              <a:lnSpc>
                <a:spcPct val="95825"/>
              </a:lnSpc>
              <a:spcBef>
                <a:spcPts val="6575"/>
              </a:spcBef>
            </a:pPr>
            <a:r>
              <a:rPr lang="en-US" spc="-9" dirty="0">
                <a:solidFill>
                  <a:srgbClr val="FFFFFF"/>
                </a:solidFill>
                <a:cs typeface="Arial"/>
              </a:rPr>
              <a:t>D</a:t>
            </a:r>
            <a:r>
              <a:rPr lang="en-US" dirty="0">
                <a:solidFill>
                  <a:srgbClr val="FFFFFF"/>
                </a:solidFill>
                <a:cs typeface="Arial"/>
              </a:rPr>
              <a:t>ata</a:t>
            </a:r>
            <a:r>
              <a:rPr lang="en-US" spc="-35" dirty="0">
                <a:solidFill>
                  <a:srgbClr val="FFFFFF"/>
                </a:solidFill>
                <a:cs typeface="Arial"/>
              </a:rPr>
              <a:t> </a:t>
            </a:r>
            <a:r>
              <a:rPr lang="en-US" spc="-20" dirty="0">
                <a:solidFill>
                  <a:srgbClr val="FFFFFF"/>
                </a:solidFill>
                <a:cs typeface="Arial"/>
              </a:rPr>
              <a:t>C</a:t>
            </a:r>
            <a:r>
              <a:rPr lang="en-US" spc="-12" dirty="0">
                <a:solidFill>
                  <a:srgbClr val="FFFFFF"/>
                </a:solidFill>
                <a:cs typeface="Arial"/>
              </a:rPr>
              <a:t>e</a:t>
            </a:r>
            <a:r>
              <a:rPr lang="en-US" spc="-5" dirty="0">
                <a:solidFill>
                  <a:srgbClr val="FFFFFF"/>
                </a:solidFill>
                <a:cs typeface="Arial"/>
              </a:rPr>
              <a:t>nt</a:t>
            </a:r>
            <a:r>
              <a:rPr lang="en-US" spc="-12" dirty="0">
                <a:solidFill>
                  <a:srgbClr val="FFFFFF"/>
                </a:solidFill>
                <a:cs typeface="Arial"/>
              </a:rPr>
              <a:t>e</a:t>
            </a:r>
            <a:r>
              <a:rPr lang="en-US" spc="-5" dirty="0">
                <a:solidFill>
                  <a:srgbClr val="FFFFFF"/>
                </a:solidFill>
                <a:cs typeface="Arial"/>
              </a:rPr>
              <a:t>rs</a:t>
            </a:r>
            <a:endParaRPr lang="en-US" dirty="0">
              <a:cs typeface="Arial"/>
            </a:endParaRPr>
          </a:p>
        </p:txBody>
      </p:sp>
      <p:sp>
        <p:nvSpPr>
          <p:cNvPr id="51" name="object 27"/>
          <p:cNvSpPr txBox="1"/>
          <p:nvPr/>
        </p:nvSpPr>
        <p:spPr>
          <a:xfrm>
            <a:off x="894197" y="2132856"/>
            <a:ext cx="1157523" cy="420132"/>
          </a:xfrm>
          <a:prstGeom prst="rect">
            <a:avLst/>
          </a:prstGeom>
        </p:spPr>
        <p:txBody>
          <a:bodyPr wrap="square" lIns="0" tIns="0" rIns="0" bIns="0" rtlCol="0">
            <a:noAutofit/>
          </a:bodyPr>
          <a:lstStyle/>
          <a:p>
            <a:pPr marL="12700">
              <a:lnSpc>
                <a:spcPts val="1515"/>
              </a:lnSpc>
              <a:spcBef>
                <a:spcPts val="75"/>
              </a:spcBef>
            </a:pPr>
            <a:r>
              <a:rPr lang="en-US" sz="1450" dirty="0" smtClean="0">
                <a:latin typeface="Arial"/>
                <a:cs typeface="Arial"/>
              </a:rPr>
              <a:t>Game </a:t>
            </a:r>
          </a:p>
          <a:p>
            <a:pPr marL="12700">
              <a:lnSpc>
                <a:spcPts val="1515"/>
              </a:lnSpc>
              <a:spcBef>
                <a:spcPts val="75"/>
              </a:spcBef>
            </a:pPr>
            <a:r>
              <a:rPr lang="en-US" sz="1450" dirty="0" smtClean="0">
                <a:latin typeface="Arial"/>
                <a:cs typeface="Arial"/>
              </a:rPr>
              <a:t>Console</a:t>
            </a:r>
            <a:endParaRPr sz="1450" dirty="0">
              <a:latin typeface="Arial"/>
              <a:cs typeface="Arial"/>
            </a:endParaRPr>
          </a:p>
        </p:txBody>
      </p:sp>
      <p:sp>
        <p:nvSpPr>
          <p:cNvPr id="54" name="object 29"/>
          <p:cNvSpPr txBox="1"/>
          <p:nvPr/>
        </p:nvSpPr>
        <p:spPr>
          <a:xfrm>
            <a:off x="6477000" y="5562600"/>
            <a:ext cx="1361057" cy="304800"/>
          </a:xfrm>
          <a:prstGeom prst="rect">
            <a:avLst/>
          </a:prstGeom>
        </p:spPr>
        <p:txBody>
          <a:bodyPr wrap="square" lIns="0" tIns="0" rIns="0" bIns="0" rtlCol="0">
            <a:noAutofit/>
          </a:bodyPr>
          <a:lstStyle/>
          <a:p>
            <a:pPr marL="12700">
              <a:lnSpc>
                <a:spcPts val="1515"/>
              </a:lnSpc>
              <a:spcBef>
                <a:spcPts val="75"/>
              </a:spcBef>
            </a:pPr>
            <a:r>
              <a:rPr lang="en-US" sz="1450" spc="-4" dirty="0" smtClean="0">
                <a:solidFill>
                  <a:schemeClr val="bg1"/>
                </a:solidFill>
                <a:latin typeface="Arial"/>
                <a:cs typeface="Arial"/>
              </a:rPr>
              <a:t>Solar Panel</a:t>
            </a:r>
            <a:endParaRPr sz="1450" dirty="0">
              <a:solidFill>
                <a:schemeClr val="bg1"/>
              </a:solidFill>
              <a:latin typeface="Arial"/>
              <a:cs typeface="Arial"/>
            </a:endParaRPr>
          </a:p>
        </p:txBody>
      </p:sp>
      <p:sp>
        <p:nvSpPr>
          <p:cNvPr id="55" name="object 29"/>
          <p:cNvSpPr txBox="1"/>
          <p:nvPr/>
        </p:nvSpPr>
        <p:spPr>
          <a:xfrm>
            <a:off x="1308817" y="5452876"/>
            <a:ext cx="1079231" cy="208372"/>
          </a:xfrm>
          <a:prstGeom prst="rect">
            <a:avLst/>
          </a:prstGeom>
        </p:spPr>
        <p:txBody>
          <a:bodyPr wrap="square" lIns="0" tIns="0" rIns="0" bIns="0" rtlCol="0">
            <a:noAutofit/>
          </a:bodyPr>
          <a:lstStyle/>
          <a:p>
            <a:pPr marL="12700">
              <a:lnSpc>
                <a:spcPts val="1515"/>
              </a:lnSpc>
              <a:spcBef>
                <a:spcPts val="75"/>
              </a:spcBef>
            </a:pPr>
            <a:r>
              <a:rPr lang="en-US" sz="1450" spc="-4" dirty="0" smtClean="0">
                <a:latin typeface="Arial"/>
                <a:cs typeface="Arial"/>
              </a:rPr>
              <a:t>Automobiles</a:t>
            </a:r>
            <a:endParaRPr sz="1450" dirty="0">
              <a:latin typeface="Arial"/>
              <a:cs typeface="Arial"/>
            </a:endParaRPr>
          </a:p>
        </p:txBody>
      </p:sp>
      <p:sp>
        <p:nvSpPr>
          <p:cNvPr id="57" name="object 29"/>
          <p:cNvSpPr txBox="1"/>
          <p:nvPr/>
        </p:nvSpPr>
        <p:spPr>
          <a:xfrm>
            <a:off x="171392" y="4080811"/>
            <a:ext cx="1428808" cy="339449"/>
          </a:xfrm>
          <a:prstGeom prst="rect">
            <a:avLst/>
          </a:prstGeom>
        </p:spPr>
        <p:txBody>
          <a:bodyPr wrap="square" lIns="0" tIns="0" rIns="0" bIns="0" rtlCol="0">
            <a:noAutofit/>
          </a:bodyPr>
          <a:lstStyle/>
          <a:p>
            <a:pPr marL="12700">
              <a:lnSpc>
                <a:spcPts val="1515"/>
              </a:lnSpc>
              <a:spcBef>
                <a:spcPts val="75"/>
              </a:spcBef>
            </a:pPr>
            <a:r>
              <a:rPr lang="en-US" sz="1450" spc="-4" dirty="0" smtClean="0">
                <a:latin typeface="Arial"/>
                <a:cs typeface="Arial"/>
              </a:rPr>
              <a:t>Electric and Hybrid Vehicles </a:t>
            </a:r>
            <a:endParaRPr sz="1450" dirty="0">
              <a:latin typeface="Arial"/>
              <a:cs typeface="Arial"/>
            </a:endParaRPr>
          </a:p>
        </p:txBody>
      </p:sp>
      <p:sp>
        <p:nvSpPr>
          <p:cNvPr id="59" name="object 27"/>
          <p:cNvSpPr txBox="1"/>
          <p:nvPr/>
        </p:nvSpPr>
        <p:spPr>
          <a:xfrm>
            <a:off x="6354260" y="2787493"/>
            <a:ext cx="1397592" cy="208372"/>
          </a:xfrm>
          <a:prstGeom prst="rect">
            <a:avLst/>
          </a:prstGeom>
        </p:spPr>
        <p:txBody>
          <a:bodyPr wrap="square" lIns="0" tIns="0" rIns="0" bIns="0" rtlCol="0">
            <a:noAutofit/>
          </a:bodyPr>
          <a:lstStyle/>
          <a:p>
            <a:pPr marL="12700">
              <a:lnSpc>
                <a:spcPts val="1515"/>
              </a:lnSpc>
              <a:spcBef>
                <a:spcPts val="75"/>
              </a:spcBef>
            </a:pPr>
            <a:r>
              <a:rPr lang="en-US" sz="1450" spc="0" dirty="0" smtClean="0">
                <a:latin typeface="Arial"/>
                <a:cs typeface="Arial"/>
              </a:rPr>
              <a:t>Internet Routers</a:t>
            </a:r>
            <a:endParaRPr sz="1450" dirty="0">
              <a:latin typeface="Arial"/>
              <a:cs typeface="Arial"/>
            </a:endParaRPr>
          </a:p>
        </p:txBody>
      </p:sp>
      <p:sp>
        <p:nvSpPr>
          <p:cNvPr id="60" name="object 27"/>
          <p:cNvSpPr txBox="1"/>
          <p:nvPr/>
        </p:nvSpPr>
        <p:spPr>
          <a:xfrm>
            <a:off x="5929970" y="3289424"/>
            <a:ext cx="1397592" cy="208372"/>
          </a:xfrm>
          <a:prstGeom prst="rect">
            <a:avLst/>
          </a:prstGeom>
        </p:spPr>
        <p:txBody>
          <a:bodyPr wrap="square" lIns="0" tIns="0" rIns="0" bIns="0" rtlCol="0">
            <a:noAutofit/>
          </a:bodyPr>
          <a:lstStyle/>
          <a:p>
            <a:pPr marL="12700">
              <a:lnSpc>
                <a:spcPts val="1515"/>
              </a:lnSpc>
              <a:spcBef>
                <a:spcPts val="75"/>
              </a:spcBef>
            </a:pPr>
            <a:r>
              <a:rPr lang="en-US" sz="1450" spc="0" dirty="0" smtClean="0">
                <a:latin typeface="Arial"/>
                <a:cs typeface="Arial"/>
              </a:rPr>
              <a:t>GPS Devices</a:t>
            </a:r>
            <a:endParaRPr sz="1450" dirty="0">
              <a:latin typeface="Arial"/>
              <a:cs typeface="Arial"/>
            </a:endParaRPr>
          </a:p>
        </p:txBody>
      </p:sp>
      <p:sp>
        <p:nvSpPr>
          <p:cNvPr id="61" name="object 27"/>
          <p:cNvSpPr txBox="1"/>
          <p:nvPr/>
        </p:nvSpPr>
        <p:spPr>
          <a:xfrm>
            <a:off x="7223451" y="3696384"/>
            <a:ext cx="876941" cy="208372"/>
          </a:xfrm>
          <a:prstGeom prst="rect">
            <a:avLst/>
          </a:prstGeom>
        </p:spPr>
        <p:txBody>
          <a:bodyPr wrap="square" lIns="0" tIns="0" rIns="0" bIns="0" rtlCol="0">
            <a:noAutofit/>
          </a:bodyPr>
          <a:lstStyle/>
          <a:p>
            <a:pPr marL="12700">
              <a:lnSpc>
                <a:spcPts val="1515"/>
              </a:lnSpc>
              <a:spcBef>
                <a:spcPts val="75"/>
              </a:spcBef>
            </a:pPr>
            <a:r>
              <a:rPr lang="en-US" sz="1450" spc="0" dirty="0" smtClean="0">
                <a:latin typeface="Arial"/>
                <a:cs typeface="Arial"/>
              </a:rPr>
              <a:t>Robots</a:t>
            </a:r>
            <a:endParaRPr sz="1450" dirty="0">
              <a:latin typeface="Arial"/>
              <a:cs typeface="Arial"/>
            </a:endParaRPr>
          </a:p>
        </p:txBody>
      </p:sp>
      <p:sp>
        <p:nvSpPr>
          <p:cNvPr id="50" name="Title 1"/>
          <p:cNvSpPr txBox="1">
            <a:spLocks/>
          </p:cNvSpPr>
          <p:nvPr/>
        </p:nvSpPr>
        <p:spPr bwMode="auto">
          <a:xfrm>
            <a:off x="0" y="260648"/>
            <a:ext cx="7236296" cy="809625"/>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5pPr>
            <a:lvl6pPr marL="4572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6pPr>
            <a:lvl7pPr marL="9144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7pPr>
            <a:lvl8pPr marL="13716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8pPr>
            <a:lvl9pPr marL="1828800" algn="ctr" rtl="0" fontAlgn="base">
              <a:spcBef>
                <a:spcPct val="0"/>
              </a:spcBef>
              <a:spcAft>
                <a:spcPct val="0"/>
              </a:spcAft>
              <a:defRPr sz="3600" b="1">
                <a:solidFill>
                  <a:schemeClr val="tx1"/>
                </a:solidFill>
                <a:effectLst>
                  <a:outerShdw blurRad="38100" dist="38100" dir="2700000" algn="tl">
                    <a:srgbClr val="000000"/>
                  </a:outerShdw>
                </a:effectLst>
                <a:latin typeface="Arial" charset="0"/>
              </a:defRPr>
            </a:lvl9pPr>
          </a:lstStyle>
          <a:p>
            <a:r>
              <a:rPr lang="en-US" sz="3200" dirty="0" smtClean="0">
                <a:solidFill>
                  <a:schemeClr val="bg1"/>
                </a:solidFill>
                <a:latin typeface="Arial" panose="020B0604020202020204" pitchFamily="34" charset="0"/>
                <a:cs typeface="Arial" panose="020B0604020202020204" pitchFamily="34" charset="0"/>
              </a:rPr>
              <a:t>KỸ THUẬT MÁY TÍNH Ở KHẮP MỌI NƠI</a:t>
            </a:r>
            <a:endParaRPr lang="en-US" sz="3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732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effectLst>
                  <a:outerShdw blurRad="38100" dist="38100" dir="2700000" algn="tl">
                    <a:srgbClr val="000000">
                      <a:alpha val="43137"/>
                    </a:srgbClr>
                  </a:outerShdw>
                </a:effectLst>
              </a:rPr>
              <a:t>NỘI DUNG</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smtClean="0"/>
              <a:t>Giới thiệu chung về ngành Kỹ thuật máy tính</a:t>
            </a:r>
            <a:endParaRPr lang="en-US"/>
          </a:p>
          <a:p>
            <a:pPr lvl="0"/>
            <a:r>
              <a:rPr lang="en-US" b="1">
                <a:solidFill>
                  <a:srgbClr val="C00000"/>
                </a:solidFill>
                <a:effectLst>
                  <a:outerShdw blurRad="38100" dist="38100" dir="2700000" algn="tl">
                    <a:srgbClr val="000000">
                      <a:alpha val="43137"/>
                    </a:srgbClr>
                  </a:outerShdw>
                </a:effectLst>
              </a:rPr>
              <a:t>Chương trình đào tạo ngành Kỹ thuật máy tính</a:t>
            </a:r>
          </a:p>
          <a:p>
            <a:pPr lvl="0"/>
            <a:r>
              <a:rPr lang="en-US" smtClean="0"/>
              <a:t>Cơ hội nghề nghiệp</a:t>
            </a:r>
            <a:endParaRPr lang="en-US"/>
          </a:p>
          <a:p>
            <a:r>
              <a:rPr lang="en-US" smtClean="0"/>
              <a:t>Chương </a:t>
            </a:r>
            <a:r>
              <a:rPr lang="en-US"/>
              <a:t>trình </a:t>
            </a:r>
            <a:r>
              <a:rPr lang="en-US" smtClean="0"/>
              <a:t>chất </a:t>
            </a:r>
            <a:r>
              <a:rPr lang="en-US"/>
              <a:t>lượng </a:t>
            </a:r>
            <a:r>
              <a:rPr lang="en-US" smtClean="0"/>
              <a:t>cao</a:t>
            </a:r>
            <a:r>
              <a:rPr lang="en-US"/>
              <a:t> </a:t>
            </a:r>
            <a:r>
              <a:rPr lang="en-US" smtClean="0"/>
              <a:t>Kỹ thuật máy </a:t>
            </a:r>
            <a:r>
              <a:rPr lang="en-US" smtClean="0"/>
              <a:t>tính</a:t>
            </a:r>
          </a:p>
          <a:p>
            <a:r>
              <a:rPr lang="en-US"/>
              <a:t>Tóm tắt nội dung một số môn học</a:t>
            </a:r>
            <a:endParaRPr lang="en-US"/>
          </a:p>
        </p:txBody>
      </p:sp>
      <p:sp>
        <p:nvSpPr>
          <p:cNvPr id="5" name="Slide Number Placeholder 4"/>
          <p:cNvSpPr>
            <a:spLocks noGrp="1"/>
          </p:cNvSpPr>
          <p:nvPr>
            <p:ph type="sldNum" sz="quarter" idx="12"/>
          </p:nvPr>
        </p:nvSpPr>
        <p:spPr/>
        <p:txBody>
          <a:bodyPr/>
          <a:lstStyle/>
          <a:p>
            <a:fld id="{093ABA58-9545-471A-A0B1-F7F4A2790FD7}" type="slidenum">
              <a:rPr lang="en-GB" smtClean="0"/>
              <a:pPr/>
              <a:t>8</a:t>
            </a:fld>
            <a:endParaRPr lang="en-GB" dirty="0"/>
          </a:p>
        </p:txBody>
      </p:sp>
    </p:spTree>
    <p:extLst>
      <p:ext uri="{BB962C8B-B14F-4D97-AF65-F5344CB8AC3E}">
        <p14:creationId xmlns:p14="http://schemas.microsoft.com/office/powerpoint/2010/main" val="474401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all">
                <a:effectLst>
                  <a:outerShdw blurRad="38100" dist="38100" dir="2700000" algn="tl">
                    <a:srgbClr val="000000">
                      <a:alpha val="43137"/>
                    </a:srgbClr>
                  </a:outerShdw>
                </a:effectLst>
              </a:rPr>
              <a:t>Chương trình đào tạo ngành Kỹ thuật máy </a:t>
            </a:r>
            <a:r>
              <a:rPr lang="en-US" b="1" cap="all" smtClean="0">
                <a:effectLst>
                  <a:outerShdw blurRad="38100" dist="38100" dir="2700000" algn="tl">
                    <a:srgbClr val="000000">
                      <a:alpha val="43137"/>
                    </a:srgbClr>
                  </a:outerShdw>
                </a:effectLst>
              </a:rPr>
              <a:t>tính</a:t>
            </a:r>
            <a:endParaRPr lang="en-US" b="1" cap="a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0825" y="1556792"/>
            <a:ext cx="8497639" cy="4569371"/>
          </a:xfrm>
        </p:spPr>
        <p:txBody>
          <a:bodyPr/>
          <a:lstStyle/>
          <a:p>
            <a:pPr marL="0" indent="0">
              <a:buNone/>
            </a:pPr>
            <a:r>
              <a:rPr lang="en-US" sz="2000" b="1" smtClean="0">
                <a:solidFill>
                  <a:srgbClr val="C00000"/>
                </a:solidFill>
                <a:latin typeface="Times New Roman" panose="02020603050405020304" pitchFamily="18" charset="0"/>
                <a:cs typeface="Times New Roman" panose="02020603050405020304" pitchFamily="18" charset="0"/>
              </a:rPr>
              <a:t>Mục tiêu</a:t>
            </a:r>
            <a:r>
              <a:rPr lang="en-US" sz="2000" smtClean="0">
                <a:latin typeface="Times New Roman" panose="02020603050405020304" pitchFamily="18" charset="0"/>
                <a:cs typeface="Times New Roman" panose="02020603050405020304" pitchFamily="18" charset="0"/>
              </a:rPr>
              <a:t> là đ</a:t>
            </a:r>
            <a:r>
              <a:rPr lang="vi-VN" sz="2000" smtClean="0">
                <a:latin typeface="Times New Roman" panose="02020603050405020304" pitchFamily="18" charset="0"/>
                <a:cs typeface="Times New Roman" panose="02020603050405020304" pitchFamily="18" charset="0"/>
              </a:rPr>
              <a:t>ào </a:t>
            </a:r>
            <a:r>
              <a:rPr lang="vi-VN" sz="2000">
                <a:latin typeface="Times New Roman" panose="02020603050405020304" pitchFamily="18" charset="0"/>
                <a:cs typeface="Times New Roman" panose="02020603050405020304" pitchFamily="18" charset="0"/>
              </a:rPr>
              <a:t>tạo kỹ sư Kỹ thuật máy tính có khả năng:</a:t>
            </a:r>
          </a:p>
          <a:p>
            <a:r>
              <a:rPr lang="vi-VN" sz="2000">
                <a:latin typeface="Times New Roman" panose="02020603050405020304" pitchFamily="18" charset="0"/>
                <a:cs typeface="Times New Roman" panose="02020603050405020304" pitchFamily="18" charset="0"/>
              </a:rPr>
              <a:t>Thiết kế mạch điện - điện tử, mạch điều khiển dùng trong công nghiệp, trong các hệ thống tự động, trong nhà máy, xí nghiệp, nhà xưởng, đặc biệt là các hệ thống smarthome;</a:t>
            </a:r>
          </a:p>
          <a:p>
            <a:r>
              <a:rPr lang="vi-VN" sz="2000">
                <a:latin typeface="Times New Roman" panose="02020603050405020304" pitchFamily="18" charset="0"/>
                <a:cs typeface="Times New Roman" panose="02020603050405020304" pitchFamily="18" charset="0"/>
              </a:rPr>
              <a:t>Thiết kế Chip - Vi mạch trong  các hệ thống nhúng: ô tô, điện tử dân dụng, máy giặt, máy điều hòa, tivi, điện thoại di động...;</a:t>
            </a:r>
          </a:p>
          <a:p>
            <a:r>
              <a:rPr lang="vi-VN" sz="2000">
                <a:latin typeface="Times New Roman" panose="02020603050405020304" pitchFamily="18" charset="0"/>
                <a:cs typeface="Times New Roman" panose="02020603050405020304" pitchFamily="18" charset="0"/>
              </a:rPr>
              <a:t>Trở thành lập trình viên chuyên nghiệp tại các công ty chuyên về lập trình, đặc biệt là lập trình hệ thống cấp thấp,  firmware, driver, lập trình nhúng, lập trình trên các thiết bị Android;</a:t>
            </a:r>
          </a:p>
          <a:p>
            <a:r>
              <a:rPr lang="vi-VN" sz="2000">
                <a:latin typeface="Times New Roman" panose="02020603050405020304" pitchFamily="18" charset="0"/>
                <a:cs typeface="Times New Roman" panose="02020603050405020304" pitchFamily="18" charset="0"/>
              </a:rPr>
              <a:t>Thiết kế và điều khiển Robot, cánh tay tự động, các hệ thống dây chuyền công nghiệp;</a:t>
            </a:r>
          </a:p>
          <a:p>
            <a:r>
              <a:rPr lang="vi-VN" sz="2000">
                <a:latin typeface="Times New Roman" panose="02020603050405020304" pitchFamily="18" charset="0"/>
                <a:cs typeface="Times New Roman" panose="02020603050405020304" pitchFamily="18" charset="0"/>
              </a:rPr>
              <a:t>Triển khai nghiên cứu - phát triển, dịch vụ và chuyển giao công nghệ liên quan đến điện tử - kỹ thuật máy tính, thiết bị ngoại vi và xây dựng hệ thống Multimedia nhằm tạo ra các sản phẩm có giá trị sử dụng trong thực tế</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93ABA58-9545-471A-A0B1-F7F4A2790FD7}" type="slidenum">
              <a:rPr lang="en-GB" smtClean="0"/>
              <a:pPr/>
              <a:t>9</a:t>
            </a:fld>
            <a:endParaRPr lang="en-GB" dirty="0"/>
          </a:p>
        </p:txBody>
      </p:sp>
    </p:spTree>
    <p:extLst>
      <p:ext uri="{BB962C8B-B14F-4D97-AF65-F5344CB8AC3E}">
        <p14:creationId xmlns:p14="http://schemas.microsoft.com/office/powerpoint/2010/main" val="2203318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79">
      <a:dk1>
        <a:sysClr val="windowText" lastClr="000000"/>
      </a:dk1>
      <a:lt1>
        <a:srgbClr val="FFFFFF"/>
      </a:lt1>
      <a:dk2>
        <a:srgbClr val="000000"/>
      </a:dk2>
      <a:lt2>
        <a:srgbClr val="FFFFFF"/>
      </a:lt2>
      <a:accent1>
        <a:srgbClr val="134F1B"/>
      </a:accent1>
      <a:accent2>
        <a:srgbClr val="6BA7F8"/>
      </a:accent2>
      <a:accent3>
        <a:srgbClr val="C3DBFC"/>
      </a:accent3>
      <a:accent4>
        <a:srgbClr val="0A2793"/>
      </a:accent4>
      <a:accent5>
        <a:srgbClr val="C0E8FD"/>
      </a:accent5>
      <a:accent6>
        <a:srgbClr val="6097E1"/>
      </a:accent6>
      <a:hlink>
        <a:srgbClr val="0B6DEF"/>
      </a:hlink>
      <a:folHlink>
        <a:srgbClr val="237DF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3728</Words>
  <Application>Microsoft Office PowerPoint</Application>
  <PresentationFormat>On-screen Show (4:3)</PresentationFormat>
  <Paragraphs>337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NGÀNH KỸ THUẬT MÁY TÍNH</vt:lpstr>
      <vt:lpstr>NỘI DUNG</vt:lpstr>
      <vt:lpstr>NỘI DUNG</vt:lpstr>
      <vt:lpstr>GIỚI THIỆU CHUNG VỀ NGÀNH KTMT</vt:lpstr>
      <vt:lpstr>PowerPoint Presentation</vt:lpstr>
      <vt:lpstr>KỸ THUẬT MÁY TÍNH LÀ GÌ?</vt:lpstr>
      <vt:lpstr>PowerPoint Presentation</vt:lpstr>
      <vt:lpstr>NỘI DUNG</vt:lpstr>
      <vt:lpstr>Chương trình đào tạo ngành Kỹ thuật máy tính</vt:lpstr>
      <vt:lpstr>Chương trình đào tạo ngành Kỹ thuật máy tính</vt:lpstr>
      <vt:lpstr>PowerPoint Presentation</vt:lpstr>
      <vt:lpstr>Chương trình đào tạo ngành Kỹ thuật máy tính</vt:lpstr>
      <vt:lpstr>Chương trình đào tạo</vt:lpstr>
      <vt:lpstr>Chương trình đào tạo</vt:lpstr>
      <vt:lpstr>Chương trình đào tạo</vt:lpstr>
      <vt:lpstr>Chương trình đào tạo</vt:lpstr>
      <vt:lpstr>Chương trình đào tạo</vt:lpstr>
      <vt:lpstr>Chương trình đào tạo</vt:lpstr>
      <vt:lpstr>Chương trình đào tạo</vt:lpstr>
      <vt:lpstr>Chương trình đào tạo</vt:lpstr>
      <vt:lpstr>Chương trình đào tạo Sơ đồ mối liên hệ thứ tự học giữa các môn</vt:lpstr>
      <vt:lpstr>Chương trình đào tạo</vt:lpstr>
      <vt:lpstr>Chương trình đào tạo</vt:lpstr>
      <vt:lpstr>Chương trình đào tạo</vt:lpstr>
      <vt:lpstr>Chương trình đào tạo</vt:lpstr>
      <vt:lpstr>NỘI DUNG</vt:lpstr>
      <vt:lpstr>PowerPoint Presentation</vt:lpstr>
      <vt:lpstr>PowerPoint Presentation</vt:lpstr>
      <vt:lpstr>PowerPoint Presentation</vt:lpstr>
      <vt:lpstr>Các cơ hội nghề nghiệp</vt:lpstr>
      <vt:lpstr>PowerPoint Presentation</vt:lpstr>
      <vt:lpstr>NỘI DUNG</vt:lpstr>
      <vt:lpstr>CHƯƠNG TRÌNH CHẤT LƯỢNG CAO</vt:lpstr>
      <vt:lpstr>NỘI DUNG</vt:lpstr>
      <vt:lpstr>Tóm tắt nội dung một số môn học </vt:lpstr>
      <vt:lpstr>Tóm tắt nội dung một số môn học </vt:lpstr>
      <vt:lpstr>Tóm tắt nội dung một số môn học </vt:lpstr>
      <vt:lpstr>Tóm tắt nội dung một số môn học </vt:lpstr>
      <vt:lpstr>Tóm tắt nội dung một số môn học </vt:lpstr>
      <vt:lpstr>Tóm tắt nội dung một số môn học </vt:lpstr>
      <vt:lpstr>Tóm tắt nội dung một số môn học </vt:lpstr>
      <vt:lpstr>Tóm tắt nội dung một số môn học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Printed cicuit board PowerPoint Presentation</dc:title>
  <dc:creator>jontypearce</dc:creator>
  <cp:lastModifiedBy>vdlung@gmail.com</cp:lastModifiedBy>
  <cp:revision>96</cp:revision>
  <dcterms:created xsi:type="dcterms:W3CDTF">2011-07-11T11:56:50Z</dcterms:created>
  <dcterms:modified xsi:type="dcterms:W3CDTF">2014-02-12T14:58:28Z</dcterms:modified>
</cp:coreProperties>
</file>