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9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5F8FA"/>
    <a:srgbClr val="E2FCFD"/>
    <a:srgbClr val="39B0DE"/>
    <a:srgbClr val="BE1E8B"/>
    <a:srgbClr val="2A7EB8"/>
    <a:srgbClr val="E98D2C"/>
    <a:srgbClr val="4E2375"/>
    <a:srgbClr val="EBEBEB"/>
    <a:srgbClr val="FFFFFF"/>
    <a:srgbClr val="006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4"/>
  </p:normalViewPr>
  <p:slideViewPr>
    <p:cSldViewPr snapToGrid="0">
      <p:cViewPr varScale="1">
        <p:scale>
          <a:sx n="94" d="100"/>
          <a:sy n="94" d="100"/>
        </p:scale>
        <p:origin x="7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打发的说法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zhidao.baidu.com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link?url</a:t>
            </a:r>
            <a:r>
              <a:rPr kumimoji="1" lang="en-US" altLang="zh-CN" dirty="0" smtClean="0"/>
              <a:t>=5u4yG7SEobtc5YbI4o42MxLys7gSElseKVpnc1__-aHo4dzxNIu2jdq79L9WEnJdH4RSmHdVbNMErmIglROdjZTB5N4gj9mzmVJeiVWJzi_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具体的版本及特征，可以参看百度。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/>
              <a:t>定点数：一种数的表示方法。参与运算的数的小数点位置固定不变。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 userDrawn="1"/>
        </p:nvSpPr>
        <p:spPr>
          <a:xfrm>
            <a:off x="186690" y="84455"/>
            <a:ext cx="9144000" cy="1068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sz="6000"/>
            </a:lvl1pPr>
          </a:lstStyle>
          <a:p>
            <a:pPr algn="l"/>
            <a:r>
              <a:rPr lang="zh-CN" altLang="en-US" sz="4000" smtClean="0">
                <a:latin typeface="微软雅黑" panose="020B0503020204020204" charset="-122"/>
                <a:ea typeface="微软雅黑" panose="020B0503020204020204" charset="-122"/>
              </a:rPr>
              <a:t>单击此处编标题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1586230"/>
            <a:ext cx="10515600" cy="459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955" y="212725"/>
            <a:ext cx="7211060" cy="1162685"/>
          </a:xfrm>
        </p:spPr>
        <p:txBody>
          <a:bodyPr/>
          <a:lstStyle/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zh-CN" altLang="en-US" smtClean="0"/>
              <a:t>单击此处添加内容</a:t>
            </a:r>
            <a:endParaRPr lang="zh-CN" altLang="en-US" smtClean="0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3615" y="335280"/>
            <a:ext cx="8670290" cy="923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32230"/>
            <a:ext cx="2628900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8510" y="1271905"/>
            <a:ext cx="7734300" cy="533654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475" y="1404620"/>
            <a:ext cx="10515600" cy="472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7" name="图片 6" descr="背景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3810" y="5977255"/>
            <a:ext cx="12197080" cy="88074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 flipV="1">
            <a:off x="-2540" y="1109980"/>
            <a:ext cx="12197715" cy="54000"/>
          </a:xfrm>
          <a:prstGeom prst="rect">
            <a:avLst/>
          </a:prstGeom>
          <a:solidFill>
            <a:srgbClr val="39B0D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670" y="241935"/>
            <a:ext cx="7211060" cy="116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2" name="图片 11" descr="竖版标志(透明背景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887075" y="115570"/>
            <a:ext cx="1143000" cy="99441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26670" y="6370320"/>
            <a:ext cx="2164080" cy="457200"/>
          </a:xfrm>
          <a:prstGeom prst="rect">
            <a:avLst/>
          </a:prstGeom>
          <a:noFill/>
          <a:ln>
            <a:noFill/>
          </a:ln>
          <a:effectLst>
            <a:glow rad="127000">
              <a:srgbClr val="FFFFFF">
                <a:alpha val="82000"/>
              </a:srgbClr>
            </a:glow>
            <a:softEdge rad="12700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懂</a:t>
            </a:r>
            <a:r>
              <a:rPr lang="en-US" altLang="zh-CN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IT </a:t>
            </a:r>
            <a:r>
              <a:rPr lang="zh-CN" altLang="en-US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更懂教育</a:t>
            </a:r>
            <a:endParaRPr lang="zh-CN" altLang="en-US" sz="2400" i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tif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0906" y="2721571"/>
            <a:ext cx="732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kumimoji="1"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kumimoji="1"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zh-CN" altLang="en-US" sz="4000" dirty="0">
                <a:latin typeface="黑体" panose="02010609060101010101" charset="-122"/>
                <a:sym typeface="黑体" panose="02010609060101010101" charset="-122"/>
              </a:rPr>
              <a:t>初步体验oracle管理数据</a:t>
            </a:r>
            <a:endParaRPr kumimoji="1" lang="zh-CN" altLang="en-US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1029"/>
            <a:ext cx="8229600" cy="792163"/>
          </a:xfrm>
        </p:spPr>
        <p:txBody>
          <a:bodyPr/>
          <a:lstStyle/>
          <a:p>
            <a:pPr marL="609600" indent="-609600"/>
            <a:r>
              <a:rPr lang="en-US" altLang="zh-CN"/>
              <a:t>1.4.2. </a:t>
            </a:r>
            <a:r>
              <a:rPr lang="en-US" altLang="zh-CN" dirty="0"/>
              <a:t>Oracle</a:t>
            </a:r>
            <a:r>
              <a:rPr lang="zh-CN" altLang="en-US" dirty="0"/>
              <a:t>常用数据类型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362" y="1103314"/>
            <a:ext cx="8715375" cy="5416550"/>
          </a:xfrm>
        </p:spPr>
        <p:txBody>
          <a:bodyPr>
            <a:normAutofit fontScale="85000" lnSpcReduction="10000"/>
          </a:bodyPr>
          <a:lstStyle/>
          <a:p>
            <a:pPr marL="381000" indent="-381000"/>
            <a:r>
              <a:rPr lang="zh-CN" altLang="en-US" dirty="0"/>
              <a:t>字符类型</a:t>
            </a:r>
            <a:endParaRPr lang="zh-CN" altLang="en-US" dirty="0"/>
          </a:p>
          <a:p>
            <a:pPr marL="800100" lvl="1" indent="-342900"/>
            <a:r>
              <a:rPr lang="en-US" altLang="zh-CN" dirty="0"/>
              <a:t>CHAR</a:t>
            </a:r>
            <a:r>
              <a:rPr lang="zh-CN" altLang="en-US" dirty="0"/>
              <a:t>类型</a:t>
            </a:r>
            <a:endParaRPr lang="zh-CN" altLang="en-US" dirty="0"/>
          </a:p>
          <a:p>
            <a:pPr marL="1219200" lvl="2" indent="-304800"/>
            <a:r>
              <a:rPr lang="en-US" altLang="zh-CN" dirty="0">
                <a:solidFill>
                  <a:srgbClr val="0033CC"/>
                </a:solidFill>
              </a:rPr>
              <a:t>CHAR</a:t>
            </a:r>
            <a:r>
              <a:rPr lang="zh-CN" altLang="en-US" dirty="0">
                <a:solidFill>
                  <a:srgbClr val="0033CC"/>
                </a:solidFill>
              </a:rPr>
              <a:t>表示固定长度字符串，长度不够的用空格补充，最多可以存储</a:t>
            </a:r>
            <a:r>
              <a:rPr lang="en-US" altLang="zh-CN" dirty="0">
                <a:solidFill>
                  <a:srgbClr val="0033CC"/>
                </a:solidFill>
              </a:rPr>
              <a:t>2000</a:t>
            </a:r>
            <a:r>
              <a:rPr lang="zh-CN" altLang="en-US" dirty="0">
                <a:solidFill>
                  <a:srgbClr val="0033CC"/>
                </a:solidFill>
              </a:rPr>
              <a:t>字节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/>
            <a:r>
              <a:rPr lang="en-US" altLang="zh-CN" dirty="0">
                <a:solidFill>
                  <a:srgbClr val="0033CC"/>
                </a:solidFill>
              </a:rPr>
              <a:t>CHAR</a:t>
            </a:r>
            <a:r>
              <a:rPr lang="zh-CN" altLang="en-US" dirty="0">
                <a:solidFill>
                  <a:srgbClr val="0033CC"/>
                </a:solidFill>
              </a:rPr>
              <a:t>类型区分中英文，中文在</a:t>
            </a:r>
            <a:r>
              <a:rPr lang="en-US" altLang="zh-CN" dirty="0">
                <a:solidFill>
                  <a:srgbClr val="0033CC"/>
                </a:solidFill>
              </a:rPr>
              <a:t>CHAR</a:t>
            </a:r>
            <a:r>
              <a:rPr lang="zh-CN" altLang="en-US" dirty="0">
                <a:solidFill>
                  <a:srgbClr val="0033CC"/>
                </a:solidFill>
              </a:rPr>
              <a:t>中占两个字节，而英文只占一个字节</a:t>
            </a:r>
            <a:endParaRPr lang="zh-CN" altLang="en-US" dirty="0">
              <a:solidFill>
                <a:srgbClr val="0033CC"/>
              </a:solidFill>
            </a:endParaRPr>
          </a:p>
          <a:p>
            <a:pPr marL="800100" lvl="1" indent="-342900"/>
            <a:r>
              <a:rPr lang="en-US" altLang="zh-CN" dirty="0"/>
              <a:t>VARCHAR2</a:t>
            </a:r>
            <a:r>
              <a:rPr lang="zh-CN" altLang="en-US" dirty="0"/>
              <a:t>类型</a:t>
            </a:r>
            <a:endParaRPr lang="zh-CN" altLang="en-US" dirty="0"/>
          </a:p>
          <a:p>
            <a:pPr marL="1219200" lvl="2" indent="-304800"/>
            <a:r>
              <a:rPr lang="en-US" altLang="zh-CN" dirty="0">
                <a:solidFill>
                  <a:srgbClr val="0033CC"/>
                </a:solidFill>
              </a:rPr>
              <a:t>VARCHAR2</a:t>
            </a:r>
            <a:r>
              <a:rPr lang="zh-CN" altLang="en-US" dirty="0">
                <a:solidFill>
                  <a:srgbClr val="0033CC"/>
                </a:solidFill>
              </a:rPr>
              <a:t>表示可变长度字符串，最多可以存储</a:t>
            </a:r>
            <a:r>
              <a:rPr lang="en-US" altLang="zh-CN" dirty="0">
                <a:solidFill>
                  <a:srgbClr val="0033CC"/>
                </a:solidFill>
              </a:rPr>
              <a:t>4000</a:t>
            </a:r>
            <a:r>
              <a:rPr lang="zh-CN" altLang="en-US" dirty="0">
                <a:solidFill>
                  <a:srgbClr val="0033CC"/>
                </a:solidFill>
              </a:rPr>
              <a:t>字节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/>
            <a:r>
              <a:rPr lang="zh-CN" altLang="en-US" dirty="0">
                <a:solidFill>
                  <a:srgbClr val="0033CC"/>
                </a:solidFill>
              </a:rPr>
              <a:t>在定义该数据类型时，应该指定其大小。与</a:t>
            </a:r>
            <a:r>
              <a:rPr lang="en-US" altLang="zh-CN" dirty="0">
                <a:solidFill>
                  <a:srgbClr val="0033CC"/>
                </a:solidFill>
              </a:rPr>
              <a:t>CHAR</a:t>
            </a:r>
            <a:r>
              <a:rPr lang="zh-CN" altLang="en-US" dirty="0">
                <a:solidFill>
                  <a:srgbClr val="0033CC"/>
                </a:solidFill>
              </a:rPr>
              <a:t>类型相比，使用</a:t>
            </a:r>
            <a:r>
              <a:rPr lang="en-US" altLang="zh-CN" dirty="0">
                <a:solidFill>
                  <a:srgbClr val="0033CC"/>
                </a:solidFill>
              </a:rPr>
              <a:t>VARCHAR2</a:t>
            </a:r>
            <a:r>
              <a:rPr lang="zh-CN" altLang="en-US" dirty="0">
                <a:solidFill>
                  <a:srgbClr val="0033CC"/>
                </a:solidFill>
              </a:rPr>
              <a:t>可以节省磁盘空间</a:t>
            </a:r>
            <a:endParaRPr lang="zh-CN" altLang="en-US" dirty="0">
              <a:solidFill>
                <a:srgbClr val="0033CC"/>
              </a:solidFill>
            </a:endParaRPr>
          </a:p>
          <a:p>
            <a:pPr marL="381000" indent="-381000"/>
            <a:r>
              <a:rPr lang="zh-CN" altLang="en-US" dirty="0"/>
              <a:t>数值类型</a:t>
            </a:r>
            <a:endParaRPr lang="zh-CN" altLang="en-US" dirty="0"/>
          </a:p>
          <a:p>
            <a:pPr marL="800100" lvl="1" indent="-342900"/>
            <a:r>
              <a:rPr lang="en-US" altLang="zh-CN" sz="1800" dirty="0">
                <a:solidFill>
                  <a:srgbClr val="0033CC"/>
                </a:solidFill>
              </a:rPr>
              <a:t>NUMBER</a:t>
            </a:r>
            <a:r>
              <a:rPr lang="zh-CN" altLang="en-US" sz="1800" dirty="0">
                <a:solidFill>
                  <a:srgbClr val="0033CC"/>
                </a:solidFill>
              </a:rPr>
              <a:t>类型可以存储正数、负数、零、定点数和精度为</a:t>
            </a:r>
            <a:r>
              <a:rPr lang="en-US" altLang="zh-CN" sz="1800" dirty="0">
                <a:solidFill>
                  <a:srgbClr val="0033CC"/>
                </a:solidFill>
              </a:rPr>
              <a:t>38</a:t>
            </a:r>
            <a:r>
              <a:rPr lang="zh-CN" altLang="en-US" sz="1800" dirty="0">
                <a:solidFill>
                  <a:srgbClr val="0033CC"/>
                </a:solidFill>
              </a:rPr>
              <a:t>位的浮点数 </a:t>
            </a:r>
            <a:endParaRPr lang="zh-CN" altLang="en-US" sz="1800" dirty="0">
              <a:solidFill>
                <a:srgbClr val="0033CC"/>
              </a:solidFill>
            </a:endParaRPr>
          </a:p>
          <a:p>
            <a:pPr marL="800100" lvl="1" indent="-342900"/>
            <a:r>
              <a:rPr lang="en-US" altLang="zh-CN" sz="1800" dirty="0">
                <a:solidFill>
                  <a:srgbClr val="0033CC"/>
                </a:solidFill>
              </a:rPr>
              <a:t>NUMBER(M,N)</a:t>
            </a:r>
            <a:r>
              <a:rPr lang="zh-CN" altLang="en-US" sz="1800" dirty="0">
                <a:solidFill>
                  <a:srgbClr val="0033CC"/>
                </a:solidFill>
              </a:rPr>
              <a:t>。其中，</a:t>
            </a:r>
            <a:r>
              <a:rPr lang="en-US" altLang="zh-CN" sz="1800" dirty="0">
                <a:solidFill>
                  <a:srgbClr val="0033CC"/>
                </a:solidFill>
              </a:rPr>
              <a:t>M</a:t>
            </a:r>
            <a:r>
              <a:rPr lang="zh-CN" altLang="en-US" sz="1800" dirty="0">
                <a:solidFill>
                  <a:srgbClr val="0033CC"/>
                </a:solidFill>
              </a:rPr>
              <a:t>表示精度，代表数字的总位数；</a:t>
            </a:r>
            <a:r>
              <a:rPr lang="en-US" altLang="zh-CN" sz="1800" dirty="0">
                <a:solidFill>
                  <a:srgbClr val="0033CC"/>
                </a:solidFill>
              </a:rPr>
              <a:t>N</a:t>
            </a:r>
            <a:r>
              <a:rPr lang="zh-CN" altLang="en-US" sz="1800" dirty="0">
                <a:solidFill>
                  <a:srgbClr val="0033CC"/>
                </a:solidFill>
              </a:rPr>
              <a:t>表示小数点右边数字的位数 </a:t>
            </a:r>
            <a:endParaRPr lang="zh-CN" altLang="en-US" sz="1800" dirty="0">
              <a:solidFill>
                <a:srgbClr val="0033CC"/>
              </a:solidFill>
            </a:endParaRPr>
          </a:p>
          <a:p>
            <a:pPr marL="381000" indent="-381000"/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0111"/>
            <a:ext cx="8229600" cy="792163"/>
          </a:xfrm>
        </p:spPr>
        <p:txBody>
          <a:bodyPr/>
          <a:lstStyle/>
          <a:p>
            <a:pPr marL="609600" indent="-609600"/>
            <a:r>
              <a:rPr lang="en-US" altLang="zh-CN"/>
              <a:t>1.4.2. Oracle</a:t>
            </a:r>
            <a:r>
              <a:rPr lang="zh-CN" altLang="en-US"/>
              <a:t>常用数据类型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03314"/>
            <a:ext cx="8566150" cy="541655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zh-CN" altLang="en-US"/>
              <a:t>日期类型</a:t>
            </a:r>
            <a:endParaRPr lang="zh-CN" altLang="en-US"/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DATE</a:t>
            </a:r>
            <a:r>
              <a:rPr lang="zh-CN" altLang="en-US" dirty="0"/>
              <a:t>类型</a:t>
            </a:r>
            <a:endParaRPr lang="zh-CN" altLang="en-US" dirty="0"/>
          </a:p>
          <a:p>
            <a:pPr marL="1219200" lvl="2" indent="-304800">
              <a:lnSpc>
                <a:spcPct val="9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用于存储表中的日期和时间数据，取值范围是公元前</a:t>
            </a:r>
            <a:r>
              <a:rPr lang="en-US" altLang="zh-CN" dirty="0">
                <a:solidFill>
                  <a:srgbClr val="0033CC"/>
                </a:solidFill>
              </a:rPr>
              <a:t>4712</a:t>
            </a:r>
            <a:r>
              <a:rPr lang="zh-CN" altLang="en-US" dirty="0">
                <a:solidFill>
                  <a:srgbClr val="0033CC"/>
                </a:solidFill>
              </a:rPr>
              <a:t>年</a:t>
            </a:r>
            <a:r>
              <a:rPr lang="en-US" altLang="zh-CN" dirty="0">
                <a:solidFill>
                  <a:srgbClr val="0033CC"/>
                </a:solidFill>
              </a:rPr>
              <a:t>1</a:t>
            </a:r>
            <a:r>
              <a:rPr lang="zh-CN" altLang="en-US" dirty="0">
                <a:solidFill>
                  <a:srgbClr val="0033CC"/>
                </a:solidFill>
              </a:rPr>
              <a:t>月</a:t>
            </a:r>
            <a:r>
              <a:rPr lang="en-US" altLang="zh-CN" dirty="0">
                <a:solidFill>
                  <a:srgbClr val="0033CC"/>
                </a:solidFill>
              </a:rPr>
              <a:t>1</a:t>
            </a:r>
            <a:r>
              <a:rPr lang="zh-CN" altLang="en-US" dirty="0">
                <a:solidFill>
                  <a:srgbClr val="0033CC"/>
                </a:solidFill>
              </a:rPr>
              <a:t>日至公元</a:t>
            </a:r>
            <a:r>
              <a:rPr lang="en-US" altLang="zh-CN" dirty="0">
                <a:solidFill>
                  <a:srgbClr val="0033CC"/>
                </a:solidFill>
              </a:rPr>
              <a:t>9999</a:t>
            </a:r>
            <a:r>
              <a:rPr lang="zh-CN" altLang="en-US" dirty="0">
                <a:solidFill>
                  <a:srgbClr val="0033CC"/>
                </a:solidFill>
              </a:rPr>
              <a:t>年</a:t>
            </a:r>
            <a:r>
              <a:rPr lang="en-US" altLang="zh-CN" dirty="0">
                <a:solidFill>
                  <a:srgbClr val="0033CC"/>
                </a:solidFill>
              </a:rPr>
              <a:t>12</a:t>
            </a:r>
            <a:r>
              <a:rPr lang="zh-CN" altLang="en-US" dirty="0">
                <a:solidFill>
                  <a:srgbClr val="0033CC"/>
                </a:solidFill>
              </a:rPr>
              <a:t>月</a:t>
            </a:r>
            <a:r>
              <a:rPr lang="en-US" altLang="zh-CN" dirty="0">
                <a:solidFill>
                  <a:srgbClr val="0033CC"/>
                </a:solidFill>
              </a:rPr>
              <a:t>31</a:t>
            </a:r>
            <a:r>
              <a:rPr lang="zh-CN" altLang="en-US" dirty="0">
                <a:solidFill>
                  <a:srgbClr val="0033CC"/>
                </a:solidFill>
              </a:rPr>
              <a:t>日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>
              <a:lnSpc>
                <a:spcPct val="9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长度是</a:t>
            </a:r>
            <a:r>
              <a:rPr lang="en-US" altLang="zh-CN" dirty="0">
                <a:solidFill>
                  <a:srgbClr val="0033CC"/>
                </a:solidFill>
              </a:rPr>
              <a:t>7</a:t>
            </a:r>
            <a:r>
              <a:rPr lang="zh-CN" altLang="en-US" dirty="0">
                <a:solidFill>
                  <a:srgbClr val="0033CC"/>
                </a:solidFill>
              </a:rPr>
              <a:t>，</a:t>
            </a:r>
            <a:r>
              <a:rPr lang="en-US" altLang="zh-CN" dirty="0">
                <a:solidFill>
                  <a:srgbClr val="0033CC"/>
                </a:solidFill>
              </a:rPr>
              <a:t>7</a:t>
            </a:r>
            <a:r>
              <a:rPr lang="zh-CN" altLang="en-US" dirty="0">
                <a:solidFill>
                  <a:srgbClr val="0033CC"/>
                </a:solidFill>
              </a:rPr>
              <a:t>个字节分别表示世纪、年、月、日、时、分和秒</a:t>
            </a:r>
            <a:endParaRPr lang="zh-CN" altLang="en-US" dirty="0">
              <a:solidFill>
                <a:srgbClr val="0033CC"/>
              </a:solidFill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TIMESTAMP</a:t>
            </a:r>
            <a:r>
              <a:rPr lang="zh-CN" altLang="en-US" dirty="0"/>
              <a:t>类型</a:t>
            </a:r>
            <a:endParaRPr lang="zh-CN" altLang="en-US" dirty="0"/>
          </a:p>
          <a:p>
            <a:pPr marL="1219200" lvl="2" indent="-304800">
              <a:lnSpc>
                <a:spcPct val="9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用于存储日期的年、月、日以及时间的小时、分和秒值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>
              <a:lnSpc>
                <a:spcPct val="9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其中，秒值精确到小数点后</a:t>
            </a:r>
            <a:r>
              <a:rPr lang="en-US" altLang="zh-CN" dirty="0">
                <a:solidFill>
                  <a:srgbClr val="0033CC"/>
                </a:solidFill>
              </a:rPr>
              <a:t>6</a:t>
            </a:r>
            <a:r>
              <a:rPr lang="zh-CN" altLang="en-US" dirty="0">
                <a:solidFill>
                  <a:srgbClr val="0033CC"/>
                </a:solidFill>
              </a:rPr>
              <a:t>位，该数据类型同时包含时区信息</a:t>
            </a:r>
            <a:endParaRPr lang="zh-CN" altLang="en-US" dirty="0">
              <a:solidFill>
                <a:srgbClr val="0033CC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大对象类型 </a:t>
            </a:r>
            <a:endParaRPr lang="zh-CN" altLang="en-US" dirty="0"/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CLOB</a:t>
            </a:r>
            <a:r>
              <a:rPr lang="zh-CN" altLang="en-US" dirty="0"/>
              <a:t>大字符串对象类型</a:t>
            </a:r>
            <a:r>
              <a:rPr lang="zh-CN" altLang="en-US" sz="1600" dirty="0"/>
              <a:t> </a:t>
            </a:r>
            <a:endParaRPr lang="zh-CN" altLang="en-US" sz="1600" dirty="0"/>
          </a:p>
          <a:p>
            <a:pPr marL="1219200" lvl="2" indent="-304800">
              <a:lnSpc>
                <a:spcPct val="9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CLOB</a:t>
            </a:r>
            <a:r>
              <a:rPr lang="zh-CN" altLang="en-US" dirty="0">
                <a:solidFill>
                  <a:srgbClr val="0033CC"/>
                </a:solidFill>
              </a:rPr>
              <a:t>（</a:t>
            </a:r>
            <a:r>
              <a:rPr lang="en-US" altLang="zh-CN" dirty="0">
                <a:solidFill>
                  <a:srgbClr val="0033CC"/>
                </a:solidFill>
              </a:rPr>
              <a:t>Character Large Object</a:t>
            </a:r>
            <a:r>
              <a:rPr lang="zh-CN" altLang="en-US" dirty="0">
                <a:solidFill>
                  <a:srgbClr val="0033CC"/>
                </a:solidFill>
              </a:rPr>
              <a:t>）数据类型用于存储可变长度的字符数据，最多可存储</a:t>
            </a:r>
            <a:r>
              <a:rPr lang="en-US" altLang="zh-CN" dirty="0">
                <a:solidFill>
                  <a:srgbClr val="0033CC"/>
                </a:solidFill>
              </a:rPr>
              <a:t>4GB</a:t>
            </a:r>
            <a:r>
              <a:rPr lang="zh-CN" altLang="en-US" dirty="0">
                <a:solidFill>
                  <a:srgbClr val="0033CC"/>
                </a:solidFill>
              </a:rPr>
              <a:t>数据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>
              <a:lnSpc>
                <a:spcPct val="9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用于存储</a:t>
            </a:r>
            <a:r>
              <a:rPr lang="en-US" altLang="zh-CN" dirty="0">
                <a:solidFill>
                  <a:srgbClr val="0033CC"/>
                </a:solidFill>
              </a:rPr>
              <a:t>VARCHAR2</a:t>
            </a:r>
            <a:r>
              <a:rPr lang="zh-CN" altLang="en-US" dirty="0">
                <a:solidFill>
                  <a:srgbClr val="0033CC"/>
                </a:solidFill>
              </a:rPr>
              <a:t>类型不能存储的长文本信息</a:t>
            </a:r>
            <a:endParaRPr lang="zh-CN" altLang="en-US" dirty="0">
              <a:solidFill>
                <a:srgbClr val="0033CC"/>
              </a:solidFill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/>
              <a:t>BLOB</a:t>
            </a:r>
            <a:r>
              <a:rPr lang="zh-CN" altLang="en-US" dirty="0"/>
              <a:t>大二进制类型</a:t>
            </a:r>
            <a:endParaRPr lang="zh-CN" altLang="en-US" dirty="0"/>
          </a:p>
          <a:p>
            <a:pPr marL="1219200" lvl="2" indent="-304800">
              <a:lnSpc>
                <a:spcPct val="9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BLOB</a:t>
            </a:r>
            <a:r>
              <a:rPr lang="zh-CN" altLang="en-US" dirty="0">
                <a:solidFill>
                  <a:srgbClr val="0033CC"/>
                </a:solidFill>
              </a:rPr>
              <a:t>（</a:t>
            </a:r>
            <a:r>
              <a:rPr lang="en-US" altLang="zh-CN" dirty="0">
                <a:solidFill>
                  <a:srgbClr val="0033CC"/>
                </a:solidFill>
              </a:rPr>
              <a:t>Binary Large Object</a:t>
            </a:r>
            <a:r>
              <a:rPr lang="zh-CN" altLang="en-US" dirty="0">
                <a:solidFill>
                  <a:srgbClr val="0033CC"/>
                </a:solidFill>
              </a:rPr>
              <a:t>）数据类型用于存储较大的二进制对象，如图形、视频剪辑和声音剪辑等，最多可以存储</a:t>
            </a:r>
            <a:r>
              <a:rPr lang="en-US" altLang="zh-CN" dirty="0">
                <a:solidFill>
                  <a:srgbClr val="0033CC"/>
                </a:solidFill>
              </a:rPr>
              <a:t>4GB</a:t>
            </a:r>
            <a:r>
              <a:rPr lang="zh-CN" altLang="en-US" dirty="0">
                <a:solidFill>
                  <a:srgbClr val="0033CC"/>
                </a:solidFill>
              </a:rPr>
              <a:t>数据</a:t>
            </a:r>
            <a:endParaRPr lang="zh-CN" alt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7977"/>
            <a:ext cx="7929563" cy="4984750"/>
          </a:xfrm>
        </p:spPr>
        <p:txBody>
          <a:bodyPr/>
          <a:lstStyle/>
          <a:p>
            <a:pPr marL="381000" indent="-381000"/>
            <a:r>
              <a:rPr lang="en-US" altLang="zh-CN" dirty="0"/>
              <a:t>CREATE TABLE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用于创建表。在创建表时，经常会创建该表的主键、外键、唯一约束、</a:t>
            </a:r>
            <a:r>
              <a:rPr lang="en-US" altLang="zh-CN" dirty="0"/>
              <a:t>Check</a:t>
            </a:r>
            <a:r>
              <a:rPr lang="zh-CN" altLang="en-US" dirty="0"/>
              <a:t>约束等</a:t>
            </a:r>
            <a:endParaRPr lang="zh-CN" altLang="en-US" dirty="0"/>
          </a:p>
          <a:p>
            <a:pPr lvl="1"/>
            <a:r>
              <a:rPr lang="zh-CN" altLang="en-US" dirty="0"/>
              <a:t>创建表 </a:t>
            </a:r>
            <a:r>
              <a:rPr lang="en-US" altLang="zh-CN" dirty="0"/>
              <a:t>“</a:t>
            </a:r>
            <a:r>
              <a:rPr lang="en-US" altLang="zh-CN" dirty="0" err="1"/>
              <a:t>tb_sho</a:t>
            </a:r>
            <a:r>
              <a:rPr lang="zh-CN" altLang="en-US" dirty="0"/>
              <a:t>p</a:t>
            </a:r>
            <a:r>
              <a:rPr lang="en-US" altLang="zh-CN" dirty="0"/>
              <a:t>Type”</a:t>
            </a:r>
            <a:endParaRPr lang="en-US" altLang="zh-CN" dirty="0"/>
          </a:p>
          <a:p>
            <a:pPr lvl="1"/>
            <a:r>
              <a:rPr lang="zh-CN" altLang="en-US" dirty="0"/>
              <a:t>创建表“tb_shop”</a:t>
            </a:r>
            <a:endParaRPr lang="en-US" altLang="zh-CN" sz="2400" dirty="0">
              <a:solidFill>
                <a:srgbClr val="0033CC"/>
              </a:solidFill>
            </a:endParaRPr>
          </a:p>
        </p:txBody>
      </p:sp>
      <p:sp>
        <p:nvSpPr>
          <p:cNvPr id="17411" name="AutoShape 8"/>
          <p:cNvSpPr>
            <a:spLocks noChangeArrowheads="1"/>
          </p:cNvSpPr>
          <p:nvPr/>
        </p:nvSpPr>
        <p:spPr bwMode="auto">
          <a:xfrm>
            <a:off x="3000375" y="3644900"/>
            <a:ext cx="5327650" cy="1728788"/>
          </a:xfrm>
          <a:prstGeom prst="roundRect">
            <a:avLst>
              <a:gd name="adj" fmla="val 10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145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b="1"/>
              <a:t>create table tb_shopType(</a:t>
            </a:r>
            <a:endParaRPr lang="en-US" altLang="zh-CN" b="1"/>
          </a:p>
          <a:p>
            <a:pPr lvl="1"/>
            <a:r>
              <a:rPr lang="zh-CN" altLang="en-US" b="1"/>
              <a:t>	</a:t>
            </a:r>
            <a:r>
              <a:rPr lang="en-US" altLang="zh-CN" b="1"/>
              <a:t>ID number(</a:t>
            </a:r>
            <a:r>
              <a:rPr lang="zh-CN" altLang="en-US" b="1"/>
              <a:t>6</a:t>
            </a:r>
            <a:r>
              <a:rPr lang="en-US" altLang="zh-CN" b="1"/>
              <a:t>) </a:t>
            </a:r>
            <a:r>
              <a:rPr lang="en-US" altLang="zh-CN" b="1">
                <a:solidFill>
                  <a:srgbClr val="0033CC"/>
                </a:solidFill>
              </a:rPr>
              <a:t>primary key</a:t>
            </a:r>
            <a:r>
              <a:rPr lang="en-US" altLang="zh-CN" b="1"/>
              <a:t>,</a:t>
            </a:r>
            <a:endParaRPr lang="en-US" altLang="zh-CN" b="1"/>
          </a:p>
          <a:p>
            <a:pPr lvl="1"/>
            <a:r>
              <a:rPr lang="zh-CN" altLang="en-US" b="1"/>
              <a:t>	</a:t>
            </a:r>
            <a:r>
              <a:rPr lang="en-US" altLang="zh-CN" b="1"/>
              <a:t>typeName varchar2(20) not null</a:t>
            </a:r>
            <a:endParaRPr lang="en-US" altLang="zh-CN" b="1"/>
          </a:p>
          <a:p>
            <a:pPr lvl="1"/>
            <a:r>
              <a:rPr lang="en-US" altLang="zh-CN" b="1"/>
              <a:t>);</a:t>
            </a:r>
            <a:endParaRPr lang="en-US" altLang="zh-CN" b="1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0200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1.4.4</a:t>
            </a:r>
            <a:r>
              <a:rPr lang="en-US" altLang="zh-CN" dirty="0"/>
              <a:t> CREATE TABLE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17414" name="AutoShape 8"/>
          <p:cNvSpPr>
            <a:spLocks noChangeArrowheads="1"/>
          </p:cNvSpPr>
          <p:nvPr/>
        </p:nvSpPr>
        <p:spPr bwMode="auto">
          <a:xfrm>
            <a:off x="979740" y="2910954"/>
            <a:ext cx="7775575" cy="3241675"/>
          </a:xfrm>
          <a:prstGeom prst="roundRect">
            <a:avLst>
              <a:gd name="adj" fmla="val 10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145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en-US" altLang="zh-CN" b="1" dirty="0"/>
              <a:t>create table </a:t>
            </a:r>
            <a:r>
              <a:rPr lang="en-US" altLang="zh-CN" b="1" dirty="0" err="1"/>
              <a:t>tb_shop</a:t>
            </a:r>
            <a:r>
              <a:rPr lang="en-US" altLang="zh-CN" b="1" dirty="0"/>
              <a:t>(</a:t>
            </a:r>
            <a:endParaRPr lang="en-US" altLang="zh-CN" b="1" dirty="0"/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	shopId</a:t>
            </a:r>
            <a:r>
              <a:rPr lang="en-US" altLang="zh-CN" b="1" dirty="0"/>
              <a:t> number(10) primary key,</a:t>
            </a:r>
            <a:endParaRPr lang="en-US" altLang="zh-CN" b="1" dirty="0"/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	</a:t>
            </a:r>
            <a:r>
              <a:rPr lang="en-US" altLang="zh-CN" b="1" dirty="0" err="1"/>
              <a:t>shopName</a:t>
            </a:r>
            <a:r>
              <a:rPr lang="en-US" altLang="zh-CN" b="1" dirty="0"/>
              <a:t> varchar2(20) not null,</a:t>
            </a:r>
            <a:endParaRPr lang="en-US" altLang="zh-CN" b="1" dirty="0"/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	</a:t>
            </a:r>
            <a:r>
              <a:rPr lang="en-US" altLang="zh-CN" b="1" dirty="0"/>
              <a:t>price number(6,2) not null,</a:t>
            </a:r>
            <a:endParaRPr lang="en-US" altLang="zh-CN" b="1" dirty="0"/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	</a:t>
            </a:r>
            <a:r>
              <a:rPr lang="en-US" altLang="zh-CN" b="1" dirty="0" err="1"/>
              <a:t>shopTypeId</a:t>
            </a:r>
            <a:r>
              <a:rPr lang="en-US" altLang="zh-CN" b="1" dirty="0"/>
              <a:t> number(6) not null, </a:t>
            </a:r>
            <a:endParaRPr lang="en-US" altLang="zh-CN" b="1" dirty="0"/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	</a:t>
            </a:r>
            <a:r>
              <a:rPr lang="en-US" altLang="zh-CN" b="1" dirty="0" err="1"/>
              <a:t>manufacturingDate</a:t>
            </a:r>
            <a:r>
              <a:rPr lang="en-US" altLang="zh-CN" b="1" dirty="0"/>
              <a:t> date null, </a:t>
            </a:r>
            <a:endParaRPr lang="en-US" altLang="zh-CN" b="1" dirty="0"/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	</a:t>
            </a:r>
            <a:r>
              <a:rPr lang="en-US" altLang="zh-CN" b="1" dirty="0">
                <a:solidFill>
                  <a:srgbClr val="0033CC"/>
                </a:solidFill>
              </a:rPr>
              <a:t>constraint </a:t>
            </a:r>
            <a:r>
              <a:rPr lang="en-US" altLang="zh-CN" b="1" dirty="0" err="1"/>
              <a:t>ck_price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33CC"/>
                </a:solidFill>
              </a:rPr>
              <a:t>check</a:t>
            </a:r>
            <a:r>
              <a:rPr lang="en-US" altLang="zh-CN" b="1" dirty="0"/>
              <a:t>(price&gt;0),</a:t>
            </a:r>
            <a:endParaRPr lang="en-US" altLang="zh-CN" b="1" dirty="0"/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	</a:t>
            </a:r>
            <a:r>
              <a:rPr lang="en-US" altLang="zh-CN" b="1" dirty="0">
                <a:solidFill>
                  <a:srgbClr val="0033CC"/>
                </a:solidFill>
              </a:rPr>
              <a:t>constraint </a:t>
            </a:r>
            <a:r>
              <a:rPr lang="en-US" altLang="zh-CN" b="1" dirty="0" err="1"/>
              <a:t>fk_shopType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33CC"/>
                </a:solidFill>
              </a:rPr>
              <a:t>foreign key</a:t>
            </a:r>
            <a:r>
              <a:rPr lang="en-US" altLang="zh-CN" b="1" dirty="0"/>
              <a:t>(</a:t>
            </a:r>
            <a:r>
              <a:rPr lang="en-US" altLang="zh-CN" b="1" dirty="0" err="1"/>
              <a:t>shopTypeId</a:t>
            </a:r>
            <a:r>
              <a:rPr lang="en-US" altLang="zh-CN" b="1" dirty="0"/>
              <a:t>) </a:t>
            </a:r>
            <a:r>
              <a:rPr lang="en-US" altLang="zh-CN" b="1" dirty="0">
                <a:solidFill>
                  <a:srgbClr val="0033CC"/>
                </a:solidFill>
              </a:rPr>
              <a:t>references </a:t>
            </a:r>
            <a:r>
              <a:rPr lang="zh-CN" altLang="en-US" b="1" dirty="0"/>
              <a:t>		</a:t>
            </a:r>
            <a:r>
              <a:rPr lang="en-US" altLang="zh-CN" b="1" dirty="0" err="1"/>
              <a:t>tb_shopType</a:t>
            </a:r>
            <a:r>
              <a:rPr lang="en-US" altLang="zh-CN" b="1" dirty="0"/>
              <a:t>(id)</a:t>
            </a:r>
            <a:endParaRPr lang="en-US" altLang="zh-CN" b="1" dirty="0"/>
          </a:p>
          <a:p>
            <a:pPr lvl="1"/>
            <a:r>
              <a:rPr lang="en-US" altLang="zh-CN" b="1" dirty="0"/>
              <a:t>);</a:t>
            </a:r>
            <a:endParaRPr lang="en-US" altLang="zh-CN" dirty="0"/>
          </a:p>
        </p:txBody>
      </p:sp>
      <p:sp>
        <p:nvSpPr>
          <p:cNvPr id="17415" name="AutoShape 56"/>
          <p:cNvSpPr>
            <a:spLocks noChangeArrowheads="1"/>
          </p:cNvSpPr>
          <p:nvPr/>
        </p:nvSpPr>
        <p:spPr bwMode="auto">
          <a:xfrm>
            <a:off x="7511732" y="4275397"/>
            <a:ext cx="2733675" cy="408623"/>
          </a:xfrm>
          <a:prstGeom prst="wedgeRoundRectCallout">
            <a:avLst>
              <a:gd name="adj1" fmla="val -58917"/>
              <a:gd name="adj2" fmla="val 192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创建约束、外键信息</a:t>
            </a:r>
            <a:endParaRPr lang="zh-CN" altLang="en-US" b="1">
              <a:sym typeface="Arial" panose="020B0604020202020204" pitchFamily="34" charset="0"/>
            </a:endParaRPr>
          </a:p>
        </p:txBody>
      </p:sp>
      <p:sp>
        <p:nvSpPr>
          <p:cNvPr id="17412" name="AutoShape 56"/>
          <p:cNvSpPr>
            <a:spLocks noChangeArrowheads="1"/>
          </p:cNvSpPr>
          <p:nvPr/>
        </p:nvSpPr>
        <p:spPr bwMode="auto">
          <a:xfrm>
            <a:off x="4662270" y="1498736"/>
            <a:ext cx="2733675" cy="1021556"/>
          </a:xfrm>
          <a:prstGeom prst="wedgeRoundRectCallout">
            <a:avLst>
              <a:gd name="adj1" fmla="val -83769"/>
              <a:gd name="adj2" fmla="val 1492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number长度最好设置为6~8之间，这之间对应java中的int类型。</a:t>
            </a:r>
            <a:endParaRPr lang="zh-CN" altLang="en-US" b="1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ldLvl="0" animBg="1" autoUpdateAnimBg="0"/>
      <p:bldP spid="17411" grpId="1" bldLvl="0" animBg="1" autoUpdateAnimBg="0"/>
      <p:bldP spid="17414" grpId="0" bldLvl="0" animBg="1" autoUpdateAnimBg="0"/>
      <p:bldP spid="17415" grpId="0" bldLvl="0" animBg="1" autoUpdateAnimBg="0"/>
      <p:bldP spid="17412" grpId="0" bldLvl="0" animBg="1" autoUpdateAnimBg="0"/>
      <p:bldP spid="17412" grpId="1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71997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1.4.4</a:t>
            </a:r>
            <a:r>
              <a:rPr lang="en-US" altLang="zh-CN" dirty="0"/>
              <a:t> 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415" y="1149872"/>
            <a:ext cx="7929563" cy="5111750"/>
          </a:xfrm>
        </p:spPr>
        <p:txBody>
          <a:bodyPr/>
          <a:lstStyle/>
          <a:p>
            <a:pPr marL="381000" indent="-381000">
              <a:lnSpc>
                <a:spcPct val="130000"/>
              </a:lnSpc>
            </a:pPr>
            <a:r>
              <a:rPr lang="zh-CN" altLang="en-US"/>
              <a:t>向已经创建的表中增加一个新列 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alter table</a:t>
            </a:r>
            <a:r>
              <a:rPr lang="en-US" altLang="zh-CN" dirty="0"/>
              <a:t> </a:t>
            </a:r>
            <a:r>
              <a:rPr lang="en-US" altLang="zh-CN" dirty="0" err="1"/>
              <a:t>tableName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 err="1"/>
              <a:t>columnName</a:t>
            </a:r>
            <a:r>
              <a:rPr lang="en-US" altLang="zh-CN" dirty="0"/>
              <a:t> </a:t>
            </a:r>
            <a:r>
              <a:rPr lang="en-US" altLang="zh-CN" dirty="0" err="1"/>
              <a:t>dataType</a:t>
            </a:r>
            <a:r>
              <a:rPr lang="zh-CN" altLang="en-US" dirty="0"/>
              <a:t>;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alter table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 err="1">
                <a:solidFill>
                  <a:srgbClr val="0033CC"/>
                </a:solidFill>
              </a:rPr>
              <a:t>tb_shop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add </a:t>
            </a:r>
            <a:r>
              <a:rPr lang="en-US" altLang="zh-CN" dirty="0">
                <a:solidFill>
                  <a:srgbClr val="0033CC"/>
                </a:solidFill>
              </a:rPr>
              <a:t>memo varchar2(100);</a:t>
            </a:r>
            <a:endParaRPr lang="en-US" altLang="zh-CN" dirty="0">
              <a:solidFill>
                <a:srgbClr val="0033CC"/>
              </a:solidFill>
            </a:endParaRPr>
          </a:p>
          <a:p>
            <a:pPr marL="381000" indent="-381000">
              <a:lnSpc>
                <a:spcPct val="130000"/>
              </a:lnSpc>
            </a:pPr>
            <a:r>
              <a:rPr lang="zh-CN" altLang="en-US" dirty="0"/>
              <a:t>修改表中指定列的数据类型和类型长度 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alter table</a:t>
            </a:r>
            <a:r>
              <a:rPr lang="en-US" altLang="zh-CN" dirty="0"/>
              <a:t> </a:t>
            </a:r>
            <a:r>
              <a:rPr lang="en-US" altLang="zh-CN" dirty="0" err="1"/>
              <a:t>tableName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modify </a:t>
            </a:r>
            <a:r>
              <a:rPr lang="en-US" altLang="zh-CN" dirty="0" err="1"/>
              <a:t>columnName</a:t>
            </a:r>
            <a:r>
              <a:rPr lang="en-US" altLang="zh-CN" dirty="0"/>
              <a:t> </a:t>
            </a:r>
            <a:r>
              <a:rPr lang="en-US" altLang="zh-CN" dirty="0" err="1"/>
              <a:t>dataType</a:t>
            </a:r>
            <a:r>
              <a:rPr lang="zh-CN" altLang="en-US" dirty="0"/>
              <a:t>;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alter table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 err="1">
                <a:solidFill>
                  <a:srgbClr val="0033CC"/>
                </a:solidFill>
              </a:rPr>
              <a:t>tb_shop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modify </a:t>
            </a:r>
            <a:r>
              <a:rPr lang="en-US" altLang="zh-CN" dirty="0">
                <a:solidFill>
                  <a:srgbClr val="0033CC"/>
                </a:solidFill>
              </a:rPr>
              <a:t>memo varchar2(50);</a:t>
            </a:r>
            <a:endParaRPr lang="en-US" altLang="zh-CN" dirty="0">
              <a:solidFill>
                <a:srgbClr val="0033CC"/>
              </a:solidFill>
            </a:endParaRPr>
          </a:p>
          <a:p>
            <a:pPr marL="381000" indent="-381000">
              <a:lnSpc>
                <a:spcPct val="130000"/>
              </a:lnSpc>
            </a:pPr>
            <a:r>
              <a:rPr lang="zh-CN" altLang="en-US" dirty="0"/>
              <a:t>删除表中指定的列 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0033CC"/>
                </a:solidFill>
              </a:rPr>
              <a:t>alter table </a:t>
            </a:r>
            <a:r>
              <a:rPr lang="en-US" altLang="zh-CN" dirty="0" err="1"/>
              <a:t>tableName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drop column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 err="1"/>
              <a:t>columnName</a:t>
            </a:r>
            <a:r>
              <a:rPr lang="zh-CN" altLang="en-US" dirty="0"/>
              <a:t>;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alter table</a:t>
            </a:r>
            <a:r>
              <a:rPr lang="zh-CN" altLang="en-US" dirty="0">
                <a:solidFill>
                  <a:srgbClr val="0033CC"/>
                </a:solidFill>
              </a:rPr>
              <a:t> tb_shop </a:t>
            </a:r>
            <a:r>
              <a:rPr lang="zh-CN" altLang="en-US" dirty="0">
                <a:solidFill>
                  <a:srgbClr val="FF0000"/>
                </a:solidFill>
              </a:rPr>
              <a:t>drop column </a:t>
            </a:r>
            <a:r>
              <a:rPr lang="zh-CN" altLang="en-US" dirty="0">
                <a:solidFill>
                  <a:srgbClr val="0033CC"/>
                </a:solidFill>
              </a:rPr>
              <a:t>memo;</a:t>
            </a:r>
            <a:endParaRPr lang="en-US" altLang="zh-CN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7664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1.4.4</a:t>
            </a:r>
            <a:r>
              <a:rPr lang="en-US" altLang="zh-CN" dirty="0"/>
              <a:t> ALTER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018" y="1123158"/>
            <a:ext cx="7929563" cy="5399087"/>
          </a:xfrm>
        </p:spPr>
        <p:txBody>
          <a:bodyPr/>
          <a:lstStyle/>
          <a:p>
            <a:pPr marL="381000" indent="-381000"/>
            <a:r>
              <a:rPr lang="zh-CN" altLang="en-US"/>
              <a:t>给表添加约束</a:t>
            </a:r>
            <a:endParaRPr lang="zh-CN" altLang="en-US"/>
          </a:p>
          <a:p>
            <a:pPr lvl="1"/>
            <a:r>
              <a:rPr lang="zh-CN" altLang="en-US" dirty="0">
                <a:solidFill>
                  <a:srgbClr val="0033CC"/>
                </a:solidFill>
              </a:rPr>
              <a:t>alter table</a:t>
            </a:r>
            <a:r>
              <a:rPr lang="zh-CN" altLang="en-US" dirty="0"/>
              <a:t> tableName </a:t>
            </a:r>
            <a:r>
              <a:rPr lang="zh-CN" altLang="en-US" dirty="0">
                <a:solidFill>
                  <a:srgbClr val="0033CC"/>
                </a:solidFill>
              </a:rPr>
              <a:t>add constraint</a:t>
            </a:r>
            <a:r>
              <a:rPr lang="zh-CN" altLang="en-US" dirty="0"/>
              <a:t> constraintName constraintType(columnName)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alter table</a:t>
            </a:r>
            <a:r>
              <a:rPr lang="zh-CN" altLang="en-US" dirty="0"/>
              <a:t> tb_shopType </a:t>
            </a:r>
            <a:r>
              <a:rPr lang="zh-CN" altLang="en-US" dirty="0">
                <a:solidFill>
                  <a:srgbClr val="FF0000"/>
                </a:solidFill>
              </a:rPr>
              <a:t>add constraint</a:t>
            </a:r>
            <a:r>
              <a:rPr lang="zh-CN" altLang="en-US" dirty="0"/>
              <a:t> unqu_shoptype_showname </a:t>
            </a:r>
            <a:r>
              <a:rPr lang="zh-CN" altLang="en-US" dirty="0">
                <a:solidFill>
                  <a:srgbClr val="FF0000"/>
                </a:solidFill>
              </a:rPr>
              <a:t>unique</a:t>
            </a:r>
            <a:r>
              <a:rPr lang="zh-CN" altLang="en-US" dirty="0"/>
              <a:t>(shoptype);</a:t>
            </a:r>
            <a:endParaRPr lang="zh-CN" altLang="en-US" dirty="0"/>
          </a:p>
          <a:p>
            <a:pPr marL="381000" indent="-381000"/>
            <a:r>
              <a:rPr lang="zh-CN" altLang="en-US" dirty="0"/>
              <a:t>从视图</a:t>
            </a:r>
            <a:r>
              <a:rPr lang="zh-CN" altLang="en-US" dirty="0">
                <a:solidFill>
                  <a:srgbClr val="0000CC"/>
                </a:solidFill>
              </a:rPr>
              <a:t>USER_CONS_COLUMNS</a:t>
            </a:r>
            <a:r>
              <a:rPr lang="zh-CN" altLang="en-US" dirty="0"/>
              <a:t>中查看约束</a:t>
            </a:r>
            <a:endParaRPr lang="zh-CN" altLang="en-US" dirty="0"/>
          </a:p>
          <a:p>
            <a:pPr lvl="1"/>
            <a:r>
              <a:rPr lang="zh-CN" altLang="en-US" dirty="0"/>
              <a:t>select  constraint_name,column_name from </a:t>
            </a:r>
            <a:r>
              <a:rPr lang="zh-CN" altLang="en-US" dirty="0">
                <a:solidFill>
                  <a:srgbClr val="0000CC"/>
                </a:solidFill>
              </a:rPr>
              <a:t>user_cons_columns</a:t>
            </a:r>
            <a:r>
              <a:rPr lang="zh-CN" altLang="en-US" dirty="0"/>
              <a:t> where table_name='personal_info'</a:t>
            </a:r>
            <a:endParaRPr lang="zh-CN" altLang="en-US" sz="24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020" y="2847525"/>
            <a:ext cx="498475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0111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 dirty="0"/>
              <a:t>1.5</a:t>
            </a:r>
            <a:r>
              <a:rPr lang="en-US" altLang="zh-CN" dirty="0"/>
              <a:t>. </a:t>
            </a:r>
            <a:r>
              <a:rPr lang="zh-CN" altLang="en-US" dirty="0"/>
              <a:t>使用SQL命令管理序列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4316"/>
            <a:ext cx="7921625" cy="4321175"/>
          </a:xfrm>
        </p:spPr>
        <p:txBody>
          <a:bodyPr/>
          <a:lstStyle/>
          <a:p>
            <a:pPr marL="381000" indent="-381000">
              <a:lnSpc>
                <a:spcPct val="140000"/>
              </a:lnSpc>
            </a:pPr>
            <a:r>
              <a:rPr lang="zh-CN" altLang="en-US" dirty="0"/>
              <a:t>序列（</a:t>
            </a:r>
            <a:r>
              <a:rPr lang="en-US" altLang="zh-CN" dirty="0"/>
              <a:t>SEQUENCE</a:t>
            </a:r>
            <a:r>
              <a:rPr lang="zh-CN" altLang="en-US" dirty="0"/>
              <a:t>）是一个命名的顺序编号生成器，它能以串行的方式生成一系列顺序整数</a:t>
            </a:r>
            <a:endParaRPr lang="zh-CN" altLang="en-US" dirty="0"/>
          </a:p>
          <a:p>
            <a:pPr marL="381000" indent="-381000">
              <a:lnSpc>
                <a:spcPct val="140000"/>
              </a:lnSpc>
            </a:pPr>
            <a:r>
              <a:rPr lang="zh-CN" altLang="en-US" dirty="0"/>
              <a:t>序列的主要用途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主键、外键值应用需求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流水号应用需求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序列的生成与定义的内容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endParaRPr lang="en-US" altLang="zh-CN" dirty="0">
              <a:solidFill>
                <a:srgbClr val="0033CC"/>
              </a:solidFill>
            </a:endParaRPr>
          </a:p>
          <a:p>
            <a:pPr lvl="1"/>
            <a:endParaRPr lang="en-US" altLang="zh-CN" sz="2400" dirty="0">
              <a:solidFill>
                <a:srgbClr val="0033CC"/>
              </a:solidFill>
            </a:endParaRPr>
          </a:p>
        </p:txBody>
      </p:sp>
      <p:sp>
        <p:nvSpPr>
          <p:cNvPr id="20484" name="AutoShape 176"/>
          <p:cNvSpPr>
            <a:spLocks noChangeArrowheads="1"/>
          </p:cNvSpPr>
          <p:nvPr/>
        </p:nvSpPr>
        <p:spPr bwMode="auto">
          <a:xfrm>
            <a:off x="4008439" y="5086350"/>
            <a:ext cx="3444875" cy="730250"/>
          </a:xfrm>
          <a:prstGeom prst="flowChartAlternateProcess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/>
              <a:t>序列能生成最大</a:t>
            </a:r>
            <a:r>
              <a:rPr lang="en-US" altLang="zh-CN" b="1" dirty="0"/>
              <a:t>38</a:t>
            </a:r>
            <a:r>
              <a:rPr lang="zh-CN" altLang="en-US" b="1" dirty="0"/>
              <a:t>位的整数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BB85-2B81-DF4E-908E-EEE269A68F43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408" y="318295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1.5.1  创建序列</a:t>
            </a: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86" y="1240633"/>
            <a:ext cx="8551863" cy="1327150"/>
          </a:xfrm>
        </p:spPr>
        <p:txBody>
          <a:bodyPr/>
          <a:lstStyle/>
          <a:p>
            <a:pPr marL="381000" indent="-381000">
              <a:lnSpc>
                <a:spcPct val="130000"/>
              </a:lnSpc>
            </a:pPr>
            <a:r>
              <a:rPr lang="zh-CN" altLang="en-US"/>
              <a:t>需要在自己的方案中创建序列时，用户必须具有</a:t>
            </a:r>
            <a:r>
              <a:rPr lang="en-US" altLang="zh-CN" dirty="0"/>
              <a:t>CREATE SEQUENCE</a:t>
            </a:r>
            <a:r>
              <a:rPr lang="zh-CN" altLang="en-US" dirty="0"/>
              <a:t>系统权限 </a:t>
            </a:r>
            <a:endParaRPr lang="zh-CN" altLang="en-US" dirty="0"/>
          </a:p>
          <a:p>
            <a:pPr marL="381000" indent="-381000"/>
            <a:endParaRPr lang="zh-CN" altLang="en-US" dirty="0"/>
          </a:p>
        </p:txBody>
      </p:sp>
      <p:sp>
        <p:nvSpPr>
          <p:cNvPr id="21508" name="AutoShape 8"/>
          <p:cNvSpPr>
            <a:spLocks noChangeArrowheads="1"/>
          </p:cNvSpPr>
          <p:nvPr/>
        </p:nvSpPr>
        <p:spPr bwMode="auto">
          <a:xfrm>
            <a:off x="1877467" y="2524999"/>
            <a:ext cx="8064500" cy="3455988"/>
          </a:xfrm>
          <a:prstGeom prst="roundRect">
            <a:avLst>
              <a:gd name="adj" fmla="val 10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00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/>
              <a:t>CREATE SEQUENCE </a:t>
            </a:r>
            <a:r>
              <a:rPr lang="en-US" altLang="zh-CN" sz="1600" b="1" dirty="0" err="1"/>
              <a:t>sequnce_name</a:t>
            </a:r>
            <a:endParaRPr lang="en-US" altLang="zh-CN" sz="1600" b="1" dirty="0"/>
          </a:p>
          <a:p>
            <a:r>
              <a:rPr lang="en-US" altLang="zh-CN" sz="1600" b="1" dirty="0"/>
              <a:t> [START WITH n1]</a:t>
            </a:r>
            <a:r>
              <a:rPr lang="zh-CN" altLang="en-US" sz="1600" b="1" dirty="0"/>
              <a:t>	</a:t>
            </a:r>
            <a:r>
              <a:rPr lang="zh-CN" altLang="en-US" sz="1600" b="1" i="1" dirty="0">
                <a:solidFill>
                  <a:schemeClr val="folHlink"/>
                </a:solidFill>
              </a:rPr>
              <a:t>//</a:t>
            </a:r>
            <a:r>
              <a:rPr lang="zh-CN" altLang="en-US" b="1" i="1" dirty="0">
                <a:solidFill>
                  <a:schemeClr val="folHlink"/>
                </a:solidFill>
              </a:rPr>
              <a:t>指定要生成的第一个序列号 </a:t>
            </a:r>
            <a:endParaRPr lang="zh-CN" altLang="en-US" b="1" i="1" dirty="0">
              <a:solidFill>
                <a:schemeClr val="folHlink"/>
              </a:solidFill>
            </a:endParaRPr>
          </a:p>
          <a:p>
            <a:r>
              <a:rPr lang="en-US" altLang="zh-CN" sz="1600" b="1" dirty="0"/>
              <a:t> [INCREMENT BY n2]</a:t>
            </a:r>
            <a:r>
              <a:rPr lang="zh-CN" altLang="en-US" sz="1600" b="1" dirty="0"/>
              <a:t>  </a:t>
            </a:r>
            <a:r>
              <a:rPr lang="zh-CN" altLang="en-US" sz="1600" b="1" i="1" dirty="0">
                <a:solidFill>
                  <a:schemeClr val="folHlink"/>
                </a:solidFill>
              </a:rPr>
              <a:t>//</a:t>
            </a:r>
            <a:r>
              <a:rPr lang="zh-CN" altLang="en-US" b="1" i="1" dirty="0">
                <a:solidFill>
                  <a:schemeClr val="folHlink"/>
                </a:solidFill>
              </a:rPr>
              <a:t>用于指定序列号之间的间隔，默认值为</a:t>
            </a:r>
            <a:r>
              <a:rPr lang="pt-PT" altLang="en-US" b="1" i="1" dirty="0">
                <a:solidFill>
                  <a:schemeClr val="folHlink"/>
                </a:solidFill>
              </a:rPr>
              <a:t>1 </a:t>
            </a:r>
            <a:endParaRPr lang="pt-PT" altLang="en-US" b="1" i="1" dirty="0">
              <a:solidFill>
                <a:schemeClr val="folHlink"/>
              </a:solidFill>
            </a:endParaRPr>
          </a:p>
          <a:p>
            <a:r>
              <a:rPr lang="en-US" altLang="zh-CN" sz="1600" b="1" dirty="0"/>
              <a:t> [{MAXVALUE n3 | NOMAXVALUE}]</a:t>
            </a:r>
            <a:r>
              <a:rPr lang="zh-CN" altLang="en-US" sz="1600" b="1" dirty="0"/>
              <a:t> </a:t>
            </a:r>
            <a:r>
              <a:rPr lang="zh-CN" altLang="en-US" sz="1600" b="1" i="1" dirty="0">
                <a:solidFill>
                  <a:schemeClr val="folHlink"/>
                </a:solidFill>
              </a:rPr>
              <a:t> //</a:t>
            </a:r>
            <a:r>
              <a:rPr lang="zh-CN" altLang="en-US" b="1" i="1" dirty="0">
                <a:solidFill>
                  <a:schemeClr val="folHlink"/>
                </a:solidFill>
              </a:rPr>
              <a:t>指定序列可以生成的最大值 </a:t>
            </a:r>
            <a:endParaRPr lang="zh-CN" altLang="en-US" b="1" i="1" dirty="0">
              <a:solidFill>
                <a:schemeClr val="folHlink"/>
              </a:solidFill>
            </a:endParaRPr>
          </a:p>
          <a:p>
            <a:r>
              <a:rPr lang="pt-PT" altLang="en-US" sz="1600" b="1" dirty="0"/>
              <a:t> [{MINVALUE n4 | NOMINVALUE}]</a:t>
            </a:r>
            <a:r>
              <a:rPr lang="zh-CN" altLang="en-US" sz="1600" b="1" dirty="0"/>
              <a:t> </a:t>
            </a:r>
            <a:r>
              <a:rPr lang="zh-CN" altLang="en-US" sz="1600" b="1" i="1" dirty="0">
                <a:solidFill>
                  <a:schemeClr val="folHlink"/>
                </a:solidFill>
              </a:rPr>
              <a:t> //</a:t>
            </a:r>
            <a:r>
              <a:rPr lang="zh-CN" altLang="en-US" b="1" i="1" dirty="0">
                <a:solidFill>
                  <a:schemeClr val="folHlink"/>
                </a:solidFill>
              </a:rPr>
              <a:t>指定序列可以生成的最小值 </a:t>
            </a:r>
            <a:endParaRPr lang="zh-CN" altLang="en-US" b="1" i="1" dirty="0">
              <a:solidFill>
                <a:schemeClr val="folHlink"/>
              </a:solidFill>
            </a:endParaRPr>
          </a:p>
          <a:p>
            <a:r>
              <a:rPr lang="pt-PT" altLang="en-US" sz="1600" b="1" dirty="0"/>
              <a:t> [{CACHE n5 | NOCACHE}]</a:t>
            </a:r>
            <a:r>
              <a:rPr lang="zh-CN" altLang="en-US" sz="1600" b="1" dirty="0"/>
              <a:t>  </a:t>
            </a:r>
            <a:r>
              <a:rPr lang="zh-CN" altLang="en-US" sz="1600" b="1" i="1" dirty="0">
                <a:solidFill>
                  <a:schemeClr val="folHlink"/>
                </a:solidFill>
              </a:rPr>
              <a:t>//</a:t>
            </a:r>
            <a:r>
              <a:rPr lang="zh-CN" altLang="en-US" b="1" i="1" dirty="0">
                <a:solidFill>
                  <a:schemeClr val="folHlink"/>
                </a:solidFill>
              </a:rPr>
              <a:t>用于指定在高速缓存中可以预分配的序列号个数，默认为</a:t>
            </a:r>
            <a:r>
              <a:rPr lang="en-US" altLang="zh-CN" b="1" i="1" dirty="0">
                <a:solidFill>
                  <a:schemeClr val="folHlink"/>
                </a:solidFill>
              </a:rPr>
              <a:t>20 </a:t>
            </a:r>
            <a:endParaRPr lang="en-US" altLang="zh-CN" b="1" i="1" dirty="0">
              <a:solidFill>
                <a:schemeClr val="folHlink"/>
              </a:solidFill>
            </a:endParaRPr>
          </a:p>
          <a:p>
            <a:r>
              <a:rPr lang="pt-PT" altLang="en-US" sz="1600" b="1" dirty="0"/>
              <a:t> [{CYCLE | NOCYCLE}]</a:t>
            </a:r>
            <a:r>
              <a:rPr lang="zh-CN" altLang="en-US" sz="1600" b="1" dirty="0"/>
              <a:t>  </a:t>
            </a:r>
            <a:r>
              <a:rPr lang="zh-CN" altLang="en-US" sz="1600" b="1" i="1" dirty="0">
                <a:solidFill>
                  <a:schemeClr val="folHlink"/>
                </a:solidFill>
              </a:rPr>
              <a:t>//</a:t>
            </a:r>
            <a:r>
              <a:rPr lang="zh-CN" altLang="en-US" b="1" i="1" dirty="0">
                <a:solidFill>
                  <a:schemeClr val="folHlink"/>
                </a:solidFill>
              </a:rPr>
              <a:t>用于指定在达到序列的最大值或最小值后是否循环 </a:t>
            </a:r>
            <a:endParaRPr lang="zh-CN" altLang="en-US" b="1" i="1" dirty="0">
              <a:solidFill>
                <a:schemeClr val="folHlink"/>
              </a:solidFill>
            </a:endParaRPr>
          </a:p>
          <a:p>
            <a:r>
              <a:rPr lang="pt-PT" altLang="en-US" sz="1600" b="1" dirty="0"/>
              <a:t> [ORDER];</a:t>
            </a:r>
            <a:r>
              <a:rPr lang="zh-CN" altLang="en-US" sz="1600" b="1" dirty="0"/>
              <a:t> </a:t>
            </a:r>
            <a:r>
              <a:rPr lang="zh-CN" altLang="en-US" sz="1600" b="1" i="1" dirty="0">
                <a:solidFill>
                  <a:schemeClr val="folHlink"/>
                </a:solidFill>
              </a:rPr>
              <a:t> //</a:t>
            </a:r>
            <a:r>
              <a:rPr lang="zh-CN" altLang="en-US" b="1" i="1" dirty="0">
                <a:solidFill>
                  <a:schemeClr val="folHlink"/>
                </a:solidFill>
              </a:rPr>
              <a:t>用于指定按顺序生成序列号 ，确保序列唯一和有序</a:t>
            </a:r>
            <a:endParaRPr lang="zh-CN" altLang="en-US" b="1" i="1" dirty="0">
              <a:solidFill>
                <a:schemeClr val="folHlink"/>
              </a:solidFill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2925763"/>
            <a:ext cx="3757612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D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510" name="AutoShape 84"/>
          <p:cNvSpPr>
            <a:spLocks noChangeArrowheads="1"/>
          </p:cNvSpPr>
          <p:nvPr/>
        </p:nvSpPr>
        <p:spPr bwMode="auto">
          <a:xfrm>
            <a:off x="7104063" y="1557339"/>
            <a:ext cx="3529012" cy="1328023"/>
          </a:xfrm>
          <a:prstGeom prst="wedgeRoundRectCallout">
            <a:avLst>
              <a:gd name="adj1" fmla="val -61569"/>
              <a:gd name="adj2" fmla="val 1048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该序列从</a:t>
            </a:r>
            <a:r>
              <a:rPr lang="en-US" altLang="zh-CN" b="1">
                <a:sym typeface="Arial" panose="020B0604020202020204" pitchFamily="34" charset="0"/>
              </a:rPr>
              <a:t>300</a:t>
            </a:r>
            <a:r>
              <a:rPr lang="zh-CN" altLang="en-US" b="1">
                <a:sym typeface="Arial" panose="020B0604020202020204" pitchFamily="34" charset="0"/>
              </a:rPr>
              <a:t>开始，每次增量为</a:t>
            </a:r>
            <a:r>
              <a:rPr lang="en-US" altLang="zh-CN" b="1">
                <a:sym typeface="Arial" panose="020B0604020202020204" pitchFamily="34" charset="0"/>
              </a:rPr>
              <a:t>1</a:t>
            </a:r>
            <a:r>
              <a:rPr lang="zh-CN" altLang="en-US" b="1">
                <a:sym typeface="Arial" panose="020B0604020202020204" pitchFamily="34" charset="0"/>
              </a:rPr>
              <a:t>，最大值为</a:t>
            </a:r>
            <a:r>
              <a:rPr lang="en-US" altLang="zh-CN" b="1">
                <a:sym typeface="Arial" panose="020B0604020202020204" pitchFamily="34" charset="0"/>
              </a:rPr>
              <a:t>999999999</a:t>
            </a:r>
            <a:r>
              <a:rPr lang="zh-CN" altLang="en-US" b="1">
                <a:sym typeface="Arial" panose="020B0604020202020204" pitchFamily="34" charset="0"/>
              </a:rPr>
              <a:t>，每次生成</a:t>
            </a:r>
            <a:r>
              <a:rPr lang="en-US" altLang="zh-CN" b="1">
                <a:sym typeface="Arial" panose="020B0604020202020204" pitchFamily="34" charset="0"/>
              </a:rPr>
              <a:t>10</a:t>
            </a:r>
            <a:r>
              <a:rPr lang="zh-CN" altLang="en-US" b="1">
                <a:sym typeface="Arial" panose="020B0604020202020204" pitchFamily="34" charset="0"/>
              </a:rPr>
              <a:t>个序列号，到达最大值后不循环 </a:t>
            </a:r>
            <a:endParaRPr lang="zh-CN" altLang="en-US" b="1">
              <a:sym typeface="Arial" panose="020B0604020202020204" pitchFamily="34" charset="0"/>
            </a:endParaRPr>
          </a:p>
        </p:txBody>
      </p:sp>
      <p:pic>
        <p:nvPicPr>
          <p:cNvPr id="21511" name="Picture 88" descr="语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3" y="2164637"/>
            <a:ext cx="14398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 autoUpdateAnimBg="0"/>
      <p:bldP spid="21508" grpId="1" bldLvl="0" animBg="1" autoUpdateAnimBg="0"/>
      <p:bldP spid="21510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808" y="331054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1.5.1  </a:t>
            </a:r>
            <a:r>
              <a:rPr lang="en-US" altLang="zh-CN" b="0" dirty="0"/>
              <a:t>dual</a:t>
            </a:r>
            <a:r>
              <a:rPr lang="zh-CN" altLang="en-US" b="0" dirty="0"/>
              <a:t>表</a:t>
            </a:r>
            <a:endParaRPr lang="zh-CN" altLang="en-US" b="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9895" y="1366269"/>
            <a:ext cx="7845425" cy="4392612"/>
          </a:xfrm>
        </p:spPr>
        <p:txBody>
          <a:bodyPr/>
          <a:lstStyle/>
          <a:p>
            <a:pPr marL="381000" indent="-381000"/>
            <a:r>
              <a:rPr lang="en-US" altLang="zh-CN" b="0" dirty="0">
                <a:latin typeface="黑体" panose="02010609060101010101" charset="-122"/>
                <a:sym typeface="宋体" panose="02010600030101010101" pitchFamily="2" charset="-122"/>
              </a:rPr>
              <a:t>dual</a:t>
            </a:r>
            <a:r>
              <a:rPr lang="zh-CN" altLang="en-US" b="0" dirty="0">
                <a:latin typeface="黑体" panose="02010609060101010101" charset="-122"/>
                <a:sym typeface="宋体" panose="02010600030101010101" pitchFamily="2" charset="-122"/>
              </a:rPr>
              <a:t>表是</a:t>
            </a:r>
            <a:r>
              <a:rPr lang="en-US" altLang="zh-CN" b="0" dirty="0">
                <a:latin typeface="黑体" panose="02010609060101010101" charset="-122"/>
                <a:sym typeface="宋体" panose="02010600030101010101" pitchFamily="2" charset="-122"/>
              </a:rPr>
              <a:t>Oracle</a:t>
            </a:r>
            <a:r>
              <a:rPr lang="zh-CN" altLang="en-US" b="0" dirty="0">
                <a:latin typeface="黑体" panose="02010609060101010101" charset="-122"/>
                <a:sym typeface="宋体" panose="02010600030101010101" pitchFamily="2" charset="-122"/>
              </a:rPr>
              <a:t>数据库中的一个虚表，它有一行一列，所有者是</a:t>
            </a:r>
            <a:r>
              <a:rPr lang="en-US" altLang="zh-CN" b="0" dirty="0">
                <a:latin typeface="黑体" panose="02010609060101010101" charset="-122"/>
                <a:sym typeface="宋体" panose="02010600030101010101" pitchFamily="2" charset="-122"/>
              </a:rPr>
              <a:t>SYS</a:t>
            </a:r>
            <a:r>
              <a:rPr lang="zh-CN" altLang="en-US" b="0" dirty="0">
                <a:latin typeface="黑体" panose="02010609060101010101" charset="-122"/>
                <a:sym typeface="宋体" panose="02010600030101010101" pitchFamily="2" charset="-122"/>
              </a:rPr>
              <a:t>用户，但可以被数据库中的所有用户使用</a:t>
            </a:r>
            <a:endParaRPr lang="zh-CN" altLang="en-US" b="0" dirty="0">
              <a:latin typeface="黑体" panose="02010609060101010101" charset="-122"/>
              <a:sym typeface="宋体" panose="02010600030101010101" pitchFamily="2" charset="-122"/>
            </a:endParaRPr>
          </a:p>
          <a:p>
            <a:pPr marL="381000" indent="-381000"/>
            <a:r>
              <a:rPr lang="zh-CN" altLang="en-US" b="0" dirty="0">
                <a:latin typeface="黑体" panose="02010609060101010101" charset="-122"/>
                <a:sym typeface="宋体" panose="02010600030101010101" pitchFamily="2" charset="-122"/>
              </a:rPr>
              <a:t>不能向该表插入数据，但可以使用该表来选择系统变量，或者求一个表达式的值</a:t>
            </a:r>
            <a:endParaRPr lang="zh-CN" altLang="en-US" b="0" dirty="0">
              <a:latin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EA8B6-D6A9-FF4D-89F3-C10D246C83DB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8611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1.5.2 </a:t>
            </a:r>
            <a:r>
              <a:rPr lang="en-US" altLang="zh-CN" dirty="0"/>
              <a:t> </a:t>
            </a:r>
            <a:r>
              <a:rPr lang="zh-CN" altLang="en-US" dirty="0"/>
              <a:t>使用序列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032" y="1204675"/>
            <a:ext cx="7845425" cy="5207000"/>
          </a:xfrm>
        </p:spPr>
        <p:txBody>
          <a:bodyPr>
            <a:normAutofit fontScale="92500" lnSpcReduction="20000"/>
          </a:bodyPr>
          <a:lstStyle/>
          <a:p>
            <a:pPr marL="381000" indent="-381000"/>
            <a:r>
              <a:rPr lang="en-US" altLang="zh-CN"/>
              <a:t>NEXTVAL</a:t>
            </a:r>
            <a:r>
              <a:rPr lang="zh-CN" altLang="en-US" dirty="0"/>
              <a:t>和</a:t>
            </a:r>
            <a:r>
              <a:rPr lang="en-US" altLang="zh-CN" dirty="0"/>
              <a:t>CURRVAL</a:t>
            </a:r>
            <a:r>
              <a:rPr lang="zh-CN" altLang="en-US" dirty="0"/>
              <a:t>列</a:t>
            </a:r>
            <a:endParaRPr lang="zh-CN" altLang="en-US" dirty="0"/>
          </a:p>
          <a:p>
            <a:pPr marL="800100" lvl="1" indent="-342900"/>
            <a:r>
              <a:rPr lang="en-US" altLang="zh-CN" dirty="0"/>
              <a:t>NEXTVAL</a:t>
            </a:r>
            <a:r>
              <a:rPr lang="zh-CN" altLang="en-US" dirty="0"/>
              <a:t>列返回序列生成的下一个值</a:t>
            </a:r>
            <a:endParaRPr lang="zh-CN" altLang="en-US" dirty="0"/>
          </a:p>
          <a:p>
            <a:pPr marL="800100" lvl="1" indent="-342900"/>
            <a:r>
              <a:rPr lang="en-US" altLang="zh-CN" dirty="0"/>
              <a:t>CURRVAL</a:t>
            </a:r>
            <a:r>
              <a:rPr lang="zh-CN" altLang="en-US" dirty="0"/>
              <a:t>列返回序列生成的当前值</a:t>
            </a:r>
            <a:endParaRPr lang="zh-CN" altLang="en-US" dirty="0"/>
          </a:p>
          <a:p>
            <a:pPr marL="381000" indent="-381000"/>
            <a:r>
              <a:rPr lang="zh-CN" altLang="en-US" dirty="0"/>
              <a:t>序列的初始化</a:t>
            </a:r>
            <a:endParaRPr lang="zh-CN" altLang="en-US" dirty="0"/>
          </a:p>
          <a:p>
            <a:pPr marL="800100" lvl="1" indent="-342900"/>
            <a:r>
              <a:rPr lang="zh-CN" altLang="en-US" dirty="0"/>
              <a:t>在第一次引用</a:t>
            </a:r>
            <a:r>
              <a:rPr lang="en-US" altLang="zh-CN" dirty="0"/>
              <a:t>CURRVAL</a:t>
            </a:r>
            <a:r>
              <a:rPr lang="zh-CN" altLang="en-US" dirty="0"/>
              <a:t>列之前，必须引用过一次</a:t>
            </a:r>
            <a:r>
              <a:rPr lang="en-US" altLang="zh-CN" dirty="0"/>
              <a:t>NEXTVAL</a:t>
            </a:r>
            <a:r>
              <a:rPr lang="zh-CN" altLang="en-US" dirty="0"/>
              <a:t>列，用于初始化序列的值，否则会出现错误提示</a:t>
            </a:r>
            <a:endParaRPr lang="zh-CN" altLang="en-US" dirty="0"/>
          </a:p>
          <a:p>
            <a:pPr marL="800100" lvl="1" indent="-342900"/>
            <a:r>
              <a:rPr lang="zh-CN" altLang="en-US" dirty="0"/>
              <a:t>select seq_id.</a:t>
            </a:r>
            <a:r>
              <a:rPr lang="zh-CN" altLang="en-US" dirty="0">
                <a:solidFill>
                  <a:srgbClr val="0033CC"/>
                </a:solidFill>
              </a:rPr>
              <a:t>nextval </a:t>
            </a:r>
            <a:r>
              <a:rPr lang="zh-CN" altLang="en-US" dirty="0"/>
              <a:t>from </a:t>
            </a:r>
            <a:r>
              <a:rPr lang="zh-CN" altLang="en-US" dirty="0">
                <a:solidFill>
                  <a:srgbClr val="0033CC"/>
                </a:solidFill>
              </a:rPr>
              <a:t>dual</a:t>
            </a:r>
            <a:endParaRPr lang="zh-CN" altLang="en-US" dirty="0">
              <a:solidFill>
                <a:srgbClr val="0033CC"/>
              </a:solidFill>
            </a:endParaRPr>
          </a:p>
          <a:p>
            <a:pPr marL="800100" lvl="1" indent="-342900"/>
            <a:r>
              <a:rPr lang="zh-CN" altLang="en-US" dirty="0"/>
              <a:t>select seq_id.</a:t>
            </a:r>
            <a:r>
              <a:rPr lang="zh-CN" altLang="en-US" dirty="0">
                <a:solidFill>
                  <a:srgbClr val="0033CC"/>
                </a:solidFill>
              </a:rPr>
              <a:t>currval </a:t>
            </a:r>
            <a:r>
              <a:rPr lang="zh-CN" altLang="en-US" dirty="0"/>
              <a:t>from </a:t>
            </a:r>
            <a:r>
              <a:rPr lang="zh-CN" altLang="en-US" dirty="0">
                <a:solidFill>
                  <a:srgbClr val="0033CC"/>
                </a:solidFill>
              </a:rPr>
              <a:t>dual</a:t>
            </a:r>
            <a:endParaRPr lang="zh-CN" altLang="en-US" dirty="0">
              <a:solidFill>
                <a:srgbClr val="0033CC"/>
              </a:solidFill>
            </a:endParaRPr>
          </a:p>
          <a:p>
            <a:pPr marL="381000" indent="-381000"/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语句中使用序列</a:t>
            </a:r>
            <a:endParaRPr lang="zh-CN" altLang="en-US" dirty="0"/>
          </a:p>
          <a:p>
            <a:pPr marL="800100" lvl="1" indent="-342900"/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语句中，可以直接使用引用序列的值</a:t>
            </a:r>
            <a:endParaRPr lang="zh-CN" altLang="en-US" dirty="0"/>
          </a:p>
          <a:p>
            <a:pPr marL="800100" lvl="1" indent="-342900"/>
            <a:r>
              <a:rPr lang="zh-CN" altLang="en-US" dirty="0"/>
              <a:t>insert into tab_test values(seq_test.</a:t>
            </a:r>
            <a:r>
              <a:rPr lang="zh-CN" altLang="en-US" dirty="0">
                <a:solidFill>
                  <a:srgbClr val="0033CC"/>
                </a:solidFill>
              </a:rPr>
              <a:t>nextval</a:t>
            </a:r>
            <a:r>
              <a:rPr lang="zh-CN" altLang="en-US" dirty="0"/>
              <a:t>,1,'张三');</a:t>
            </a:r>
            <a:endParaRPr lang="zh-CN" altLang="en-US" dirty="0"/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2133601"/>
            <a:ext cx="42735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6" y="2133600"/>
            <a:ext cx="5719763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AutoShape 11"/>
          <p:cNvSpPr>
            <a:spLocks noChangeArrowheads="1"/>
          </p:cNvSpPr>
          <p:nvPr/>
        </p:nvSpPr>
        <p:spPr bwMode="auto">
          <a:xfrm>
            <a:off x="7324725" y="2819401"/>
            <a:ext cx="1436688" cy="408623"/>
          </a:xfrm>
          <a:prstGeom prst="wedgeRoundRectCallout">
            <a:avLst>
              <a:gd name="adj1" fmla="val -96972"/>
              <a:gd name="adj2" fmla="val 148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ym typeface="Arial" panose="020B0604020202020204" pitchFamily="34" charset="0"/>
              </a:rPr>
              <a:t>1. </a:t>
            </a:r>
            <a:r>
              <a:rPr lang="zh-CN" altLang="en-US" b="1">
                <a:sym typeface="Arial" panose="020B0604020202020204" pitchFamily="34" charset="0"/>
              </a:rPr>
              <a:t>创建表</a:t>
            </a:r>
            <a:endParaRPr lang="zh-CN" altLang="en-US" b="1">
              <a:sym typeface="Arial" panose="020B0604020202020204" pitchFamily="34" charset="0"/>
            </a:endParaRPr>
          </a:p>
        </p:txBody>
      </p:sp>
      <p:sp>
        <p:nvSpPr>
          <p:cNvPr id="23559" name="AutoShape 12"/>
          <p:cNvSpPr>
            <a:spLocks noChangeArrowheads="1"/>
          </p:cNvSpPr>
          <p:nvPr/>
        </p:nvSpPr>
        <p:spPr bwMode="auto">
          <a:xfrm>
            <a:off x="7537451" y="5302251"/>
            <a:ext cx="2087563" cy="715089"/>
          </a:xfrm>
          <a:prstGeom prst="wedgeRoundRectCallout">
            <a:avLst>
              <a:gd name="adj1" fmla="val -45593"/>
              <a:gd name="adj2" fmla="val -1380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ym typeface="Arial" panose="020B0604020202020204" pitchFamily="34" charset="0"/>
              </a:rPr>
              <a:t>2. </a:t>
            </a:r>
            <a:r>
              <a:rPr lang="zh-CN" altLang="en-US" b="1">
                <a:sym typeface="Arial" panose="020B0604020202020204" pitchFamily="34" charset="0"/>
              </a:rPr>
              <a:t>使用序列向表中插入值</a:t>
            </a:r>
            <a:endParaRPr lang="zh-CN" altLang="en-US" b="1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ldLvl="0" animBg="1" autoUpdateAnimBg="0"/>
      <p:bldP spid="23559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0510"/>
            <a:ext cx="8229600" cy="771526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zh-CN" altLang="en-US"/>
              <a:t>1.6</a:t>
            </a:r>
            <a:r>
              <a:rPr lang="en-US" altLang="zh-CN" dirty="0"/>
              <a:t>. </a:t>
            </a:r>
            <a:r>
              <a:rPr lang="zh-CN" altLang="en-US" dirty="0"/>
              <a:t>使用SQL命令完成数据增删改查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79251"/>
            <a:ext cx="8359775" cy="4895850"/>
          </a:xfrm>
        </p:spPr>
        <p:txBody>
          <a:bodyPr/>
          <a:lstStyle/>
          <a:p>
            <a:pPr marL="381000" indent="-381000">
              <a:buNone/>
            </a:pPr>
            <a:endParaRPr lang="zh-CN" altLang="en-US" sz="2800" dirty="0"/>
          </a:p>
          <a:p>
            <a:pPr marL="381000" indent="-381000"/>
            <a:r>
              <a:rPr lang="zh-CN" altLang="en-US" dirty="0"/>
              <a:t>SCOTT示例方案简介</a:t>
            </a:r>
            <a:endParaRPr lang="zh-CN" altLang="en-US" dirty="0"/>
          </a:p>
          <a:p>
            <a:pPr marL="800100" lvl="1" indent="-342900"/>
            <a:endParaRPr lang="zh-CN" altLang="en-US" dirty="0">
              <a:solidFill>
                <a:srgbClr val="0033CC"/>
              </a:solidFill>
            </a:endParaRPr>
          </a:p>
          <a:p>
            <a:pPr marL="381000" indent="-381000"/>
            <a:endParaRPr lang="zh-CN" altLang="en-US" dirty="0"/>
          </a:p>
          <a:p>
            <a:pPr marL="800100" lvl="1" indent="-342900"/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/>
            <a:endParaRPr lang="zh-CN" altLang="en-US" dirty="0">
              <a:solidFill>
                <a:srgbClr val="0033CC"/>
              </a:solidFill>
            </a:endParaRPr>
          </a:p>
        </p:txBody>
      </p:sp>
      <p:graphicFrame>
        <p:nvGraphicFramePr>
          <p:cNvPr id="24580" name="Group 4"/>
          <p:cNvGraphicFramePr>
            <a:graphicFrameLocks noGrp="1"/>
          </p:cNvGraphicFramePr>
          <p:nvPr/>
        </p:nvGraphicFramePr>
        <p:xfrm>
          <a:off x="1092746" y="2769233"/>
          <a:ext cx="5327650" cy="2232027"/>
        </p:xfrm>
        <a:graphic>
          <a:graphicData uri="http://schemas.openxmlformats.org/drawingml/2006/table">
            <a:tbl>
              <a:tblPr/>
              <a:tblGrid>
                <a:gridCol w="2659062"/>
                <a:gridCol w="2668588"/>
              </a:tblGrid>
              <a:tr h="4460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Lucida Sans Unicode" panose="020B060203050402020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表名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Lucida Sans Unicode" panose="020B060203050402020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描述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460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Lucida Sans Unicode" panose="020B060203050402020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EMP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Lucida Sans Unicode" panose="020B060203050402020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雇员表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Lucida Sans Unicode" panose="020B060203050402020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DEPT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Lucida Sans Unicode" panose="020B060203050402020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部门表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Lucida Sans Unicode" panose="020B060203050402020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SALGRADE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Lucida Sans Unicode" panose="020B060203050402020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薪水等级表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Lucida Sans Unicode" panose="020B060203050402020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BONUS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SzPct val="120000"/>
                        <a:defRPr sz="2000"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SzPct val="120000"/>
                        <a:defRPr b="1">
                          <a:solidFill>
                            <a:schemeClr val="tx1"/>
                          </a:solidFill>
                          <a:latin typeface="Lucida Sans Unicode" panose="020B0602030504020204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SzPct val="120000"/>
                        <a:defRPr sz="16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Lucida Sans Unicode" panose="020B060203050402020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4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0000"/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楷体_GB2312" charset="0"/>
                          <a:ea typeface="黑体" panose="02010609060101010101" charset="-122"/>
                          <a:sym typeface="Lucida Sans Unicode" panose="020B060203050402020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0000"/>
                        <a:buFontTx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奖金表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DBEF-BDEA-9B49-B13E-E990235F5BB4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114300" y="259555"/>
            <a:ext cx="8229600" cy="785813"/>
          </a:xfrm>
        </p:spPr>
        <p:txBody>
          <a:bodyPr/>
          <a:lstStyle/>
          <a:p>
            <a:r>
              <a:rPr lang="zh-CN" altLang="zh-CN"/>
              <a:t>本章内容</a:t>
            </a:r>
            <a:endParaRPr lang="zh-CN" altLang="zh-CN"/>
          </a:p>
        </p:txBody>
      </p:sp>
      <p:sp>
        <p:nvSpPr>
          <p:cNvPr id="6147" name="内容占位符 2"/>
          <p:cNvSpPr>
            <a:spLocks noGrp="1"/>
          </p:cNvSpPr>
          <p:nvPr>
            <p:ph idx="4294967295"/>
          </p:nvPr>
        </p:nvSpPr>
        <p:spPr>
          <a:xfrm>
            <a:off x="114300" y="1193800"/>
            <a:ext cx="8305800" cy="49530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000099"/>
              </a:buClr>
            </a:pPr>
            <a:r>
              <a:rPr lang="en-US" altLang="zh-CN" dirty="0"/>
              <a:t>Oracle</a:t>
            </a:r>
            <a:r>
              <a:rPr lang="zh-CN" altLang="en-US" dirty="0"/>
              <a:t>数据库系统特点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启动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创建数据表、序列，数据管理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JDBC</a:t>
            </a:r>
            <a:r>
              <a:rPr lang="zh-CN" altLang="en-US" dirty="0"/>
              <a:t>访问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4451"/>
            <a:ext cx="8229600" cy="777875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zh-CN" altLang="en-US"/>
              <a:t>1.6</a:t>
            </a:r>
            <a:r>
              <a:rPr lang="en-US" altLang="zh-CN"/>
              <a:t>. </a:t>
            </a:r>
            <a:r>
              <a:rPr lang="zh-CN" altLang="en-US"/>
              <a:t>使用SQL命令完成数据增删改查</a:t>
            </a: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48102" y="433388"/>
            <a:ext cx="8359775" cy="4895850"/>
          </a:xfrm>
        </p:spPr>
        <p:txBody>
          <a:bodyPr/>
          <a:lstStyle/>
          <a:p>
            <a:pPr marL="381000" indent="-381000">
              <a:buNone/>
            </a:pPr>
            <a:endParaRPr lang="zh-CN" altLang="en-US" sz="2800" dirty="0"/>
          </a:p>
          <a:p>
            <a:pPr marL="381000" indent="-381000"/>
            <a:r>
              <a:rPr lang="zh-CN" altLang="en-US" dirty="0"/>
              <a:t>SCOTT示例方案简介</a:t>
            </a:r>
            <a:endParaRPr lang="zh-CN" altLang="en-US" dirty="0"/>
          </a:p>
          <a:p>
            <a:pPr marL="800100" lvl="1" indent="-342900"/>
            <a:endParaRPr lang="zh-CN" altLang="en-US" dirty="0">
              <a:solidFill>
                <a:srgbClr val="0033CC"/>
              </a:solidFill>
            </a:endParaRPr>
          </a:p>
          <a:p>
            <a:pPr marL="381000" indent="-381000"/>
            <a:endParaRPr lang="zh-CN" altLang="en-US" dirty="0"/>
          </a:p>
          <a:p>
            <a:pPr marL="800100" lvl="1" indent="-342900"/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/>
            <a:endParaRPr lang="zh-CN" altLang="en-US" dirty="0">
              <a:solidFill>
                <a:srgbClr val="0033CC"/>
              </a:solidFill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37" y="1754260"/>
            <a:ext cx="69850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95" y="1747802"/>
            <a:ext cx="6594475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4451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1.6.2.单行子查询</a:t>
            </a: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416" y="1185863"/>
            <a:ext cx="7845425" cy="2030413"/>
          </a:xfrm>
        </p:spPr>
        <p:txBody>
          <a:bodyPr/>
          <a:lstStyle/>
          <a:p>
            <a:pPr marL="381000" indent="-381000"/>
            <a:r>
              <a:rPr lang="zh-CN" altLang="en-US" b="0">
                <a:latin typeface="黑体" panose="02010609060101010101" charset="-122"/>
                <a:sym typeface="宋体" panose="02010600030101010101" pitchFamily="2" charset="-122"/>
              </a:rPr>
              <a:t>要求查询工资最高的雇员信息。</a:t>
            </a:r>
            <a:endParaRPr lang="zh-CN" altLang="en-US" b="0">
              <a:latin typeface="黑体" panose="02010609060101010101" charset="-122"/>
              <a:sym typeface="宋体" panose="02010600030101010101" pitchFamily="2" charset="-122"/>
            </a:endParaRPr>
          </a:p>
          <a:p>
            <a:pPr marL="800100" lvl="1" indent="-342900"/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SELECT</a:t>
            </a:r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 EMPNO, ENAME, SAL, HIREDATE 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FROM</a:t>
            </a:r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 EMP  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WHERE</a:t>
            </a:r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 SAL= (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SELECT MAX </a:t>
            </a:r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(SAL) 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FROM</a:t>
            </a:r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 EMP);</a:t>
            </a:r>
            <a:endParaRPr lang="zh-CN" altLang="en-US" b="0" dirty="0">
              <a:latin typeface="黑体" panose="02010609060101010101" charset="-122"/>
              <a:sym typeface="Courier New" panose="02070309020205020404" charset="0"/>
            </a:endParaRPr>
          </a:p>
          <a:p>
            <a:pPr marL="800100" lvl="1" indent="-342900"/>
            <a:endParaRPr lang="zh-CN" altLang="en-US" sz="2400" dirty="0">
              <a:latin typeface="黑体" panose="02010609060101010101" charset="-122"/>
            </a:endParaRPr>
          </a:p>
        </p:txBody>
      </p:sp>
      <p:sp>
        <p:nvSpPr>
          <p:cNvPr id="26628" name="AutoShape 12"/>
          <p:cNvSpPr>
            <a:spLocks noChangeArrowheads="1"/>
          </p:cNvSpPr>
          <p:nvPr/>
        </p:nvSpPr>
        <p:spPr bwMode="auto">
          <a:xfrm>
            <a:off x="6527801" y="3213101"/>
            <a:ext cx="1152525" cy="408623"/>
          </a:xfrm>
          <a:prstGeom prst="wedgeRoundRectCallout">
            <a:avLst>
              <a:gd name="adj1" fmla="val -45593"/>
              <a:gd name="adj2" fmla="val -1380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子查询</a:t>
            </a:r>
            <a:endParaRPr lang="zh-CN" altLang="en-US" b="1">
              <a:sym typeface="Arial" panose="020B0604020202020204" pitchFamily="34" charset="0"/>
            </a:endParaRPr>
          </a:p>
        </p:txBody>
      </p:sp>
      <p:pic>
        <p:nvPicPr>
          <p:cNvPr id="26629" name="Picture 5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59" y="3043665"/>
            <a:ext cx="72723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4451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1.6.3.多行子查询</a:t>
            </a: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473" y="1182687"/>
            <a:ext cx="7845425" cy="2030413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zh-CN" altLang="zh-CN" b="0" dirty="0">
                <a:latin typeface="黑体" panose="02010609060101010101" charset="-122"/>
                <a:sym typeface="宋体" panose="02010600030101010101" pitchFamily="2" charset="-122"/>
              </a:rPr>
              <a:t>要求查询工资高于部门20中所有员工的雇员信息。</a:t>
            </a:r>
            <a:endParaRPr lang="zh-CN" altLang="zh-CN" b="0" dirty="0">
              <a:latin typeface="黑体" panose="02010609060101010101" charset="-122"/>
              <a:sym typeface="宋体" panose="02010600030101010101" pitchFamily="2" charset="-122"/>
            </a:endParaRPr>
          </a:p>
          <a:p>
            <a:pPr marL="800100" lvl="1" indent="-342900"/>
            <a:r>
              <a:rPr lang="zh-CN" altLang="zh-CN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SELECT</a:t>
            </a:r>
            <a:r>
              <a:rPr lang="zh-CN" altLang="zh-CN" b="0" dirty="0">
                <a:latin typeface="黑体" panose="02010609060101010101" charset="-122"/>
                <a:sym typeface="Courier New" panose="02070309020205020404" charset="0"/>
              </a:rPr>
              <a:t> ENAME, JOB, SAL, DEPTNO </a:t>
            </a:r>
            <a:r>
              <a:rPr lang="zh-CN" altLang="zh-CN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FROM </a:t>
            </a:r>
            <a:r>
              <a:rPr lang="zh-CN" altLang="zh-CN" b="0" dirty="0">
                <a:latin typeface="黑体" panose="02010609060101010101" charset="-122"/>
                <a:sym typeface="Courier New" panose="02070309020205020404" charset="0"/>
              </a:rPr>
              <a:t>EMP</a:t>
            </a:r>
            <a:endParaRPr lang="zh-CN" altLang="zh-CN" b="0" dirty="0">
              <a:latin typeface="黑体" panose="02010609060101010101" charset="-122"/>
              <a:sym typeface="Courier New" panose="02070309020205020404" charset="0"/>
            </a:endParaRPr>
          </a:p>
          <a:p>
            <a:pPr marL="800100" lvl="1" indent="-342900"/>
            <a:r>
              <a:rPr lang="zh-CN" altLang="zh-CN" b="0" dirty="0">
                <a:latin typeface="黑体" panose="02010609060101010101" charset="-122"/>
                <a:sym typeface="Courier New" panose="02070309020205020404" charset="0"/>
              </a:rPr>
              <a:t>	</a:t>
            </a:r>
            <a:r>
              <a:rPr lang="zh-CN" altLang="zh-CN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WHERE</a:t>
            </a:r>
            <a:r>
              <a:rPr lang="zh-CN" altLang="zh-CN" b="0" dirty="0">
                <a:latin typeface="黑体" panose="02010609060101010101" charset="-122"/>
                <a:sym typeface="Courier New" panose="02070309020205020404" charset="0"/>
              </a:rPr>
              <a:t> SAL &gt;= </a:t>
            </a:r>
            <a:r>
              <a:rPr lang="zh-CN" altLang="zh-CN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ALL </a:t>
            </a:r>
            <a:r>
              <a:rPr lang="zh-CN" altLang="zh-CN" b="0" dirty="0">
                <a:latin typeface="黑体" panose="02010609060101010101" charset="-122"/>
                <a:sym typeface="Courier New" panose="02070309020205020404" charset="0"/>
              </a:rPr>
              <a:t>(</a:t>
            </a:r>
            <a:r>
              <a:rPr lang="zh-CN" altLang="zh-CN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SELECT</a:t>
            </a:r>
            <a:r>
              <a:rPr lang="zh-CN" altLang="zh-CN" b="0" dirty="0">
                <a:latin typeface="黑体" panose="02010609060101010101" charset="-122"/>
                <a:sym typeface="Courier New" panose="02070309020205020404" charset="0"/>
              </a:rPr>
              <a:t> SAL </a:t>
            </a:r>
            <a:r>
              <a:rPr lang="zh-CN" altLang="zh-CN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FROM</a:t>
            </a:r>
            <a:r>
              <a:rPr lang="zh-CN" altLang="zh-CN" b="0" dirty="0">
                <a:latin typeface="黑体" panose="02010609060101010101" charset="-122"/>
                <a:sym typeface="Courier New" panose="02070309020205020404" charset="0"/>
              </a:rPr>
              <a:t> EMP </a:t>
            </a:r>
            <a:r>
              <a:rPr lang="zh-CN" altLang="zh-CN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WHERE </a:t>
            </a:r>
            <a:r>
              <a:rPr lang="zh-CN" altLang="zh-CN" b="0" dirty="0">
                <a:latin typeface="黑体" panose="02010609060101010101" charset="-122"/>
                <a:sym typeface="Courier New" panose="02070309020205020404" charset="0"/>
              </a:rPr>
              <a:t>DEPTNO=20);</a:t>
            </a:r>
            <a:endParaRPr lang="zh-CN" altLang="zh-CN" b="0" dirty="0">
              <a:latin typeface="黑体" panose="02010609060101010101" charset="-122"/>
              <a:sym typeface="Courier New" panose="02070309020205020404" charset="0"/>
            </a:endParaRPr>
          </a:p>
          <a:p>
            <a:pPr marL="800100" lvl="1" indent="-342900"/>
            <a:endParaRPr lang="zh-CN" altLang="zh-CN" sz="2400" dirty="0">
              <a:latin typeface="黑体" panose="02010609060101010101" charset="-122"/>
            </a:endParaRPr>
          </a:p>
        </p:txBody>
      </p:sp>
      <p:sp>
        <p:nvSpPr>
          <p:cNvPr id="27652" name="AutoShape 12"/>
          <p:cNvSpPr>
            <a:spLocks noChangeArrowheads="1"/>
          </p:cNvSpPr>
          <p:nvPr/>
        </p:nvSpPr>
        <p:spPr bwMode="auto">
          <a:xfrm>
            <a:off x="6527800" y="2924176"/>
            <a:ext cx="2592388" cy="408623"/>
          </a:xfrm>
          <a:prstGeom prst="wedgeRoundRectCallout">
            <a:avLst>
              <a:gd name="adj1" fmla="val -45593"/>
              <a:gd name="adj2" fmla="val -1380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子查询返回多个记录</a:t>
            </a:r>
            <a:endParaRPr lang="zh-CN" altLang="en-US" b="1">
              <a:sym typeface="Arial" panose="020B0604020202020204" pitchFamily="34" charset="0"/>
            </a:endParaRP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8" y="2990162"/>
            <a:ext cx="76327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753" y="294560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1.6.4.相关子查询</a:t>
            </a: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833" y="1188389"/>
            <a:ext cx="7845425" cy="203200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zh-CN" altLang="en-US" b="0">
                <a:latin typeface="黑体" panose="02010609060101010101" charset="-122"/>
                <a:sym typeface="宋体" panose="02010600030101010101" pitchFamily="2" charset="-122"/>
              </a:rPr>
              <a:t>查询负责管理其他雇员的管理员信息。</a:t>
            </a:r>
            <a:endParaRPr lang="zh-CN" altLang="en-US" b="0">
              <a:latin typeface="黑体" panose="02010609060101010101" charset="-122"/>
              <a:sym typeface="宋体" panose="02010600030101010101" pitchFamily="2" charset="-122"/>
            </a:endParaRPr>
          </a:p>
          <a:p>
            <a:pPr marL="800100" lvl="1" indent="-342900"/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SELECT</a:t>
            </a:r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 ENAME, JOB, SAL, DEPTNO 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FROM </a:t>
            </a:r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EMP  A</a:t>
            </a:r>
            <a:endParaRPr lang="zh-CN" altLang="en-US" b="0" dirty="0">
              <a:latin typeface="黑体" panose="02010609060101010101" charset="-122"/>
              <a:sym typeface="Courier New" panose="02070309020205020404" charset="0"/>
            </a:endParaRPr>
          </a:p>
          <a:p>
            <a:pPr marL="800100" lvl="1" indent="-342900"/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	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WHERE</a:t>
            </a:r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 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EXISTS (SELECT * FROM</a:t>
            </a:r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 EMP B 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sym typeface="Courier New" panose="02070309020205020404" charset="0"/>
              </a:rPr>
              <a:t>WHERE</a:t>
            </a:r>
            <a:r>
              <a:rPr lang="zh-CN" altLang="en-US" b="0" dirty="0">
                <a:latin typeface="黑体" panose="02010609060101010101" charset="-122"/>
                <a:sym typeface="Courier New" panose="02070309020205020404" charset="0"/>
              </a:rPr>
              <a:t> B.MGR = A.EMPNO);</a:t>
            </a:r>
            <a:endParaRPr lang="zh-CN" altLang="en-US" b="0" dirty="0">
              <a:latin typeface="黑体" panose="02010609060101010101" charset="-122"/>
              <a:sym typeface="Courier New" panose="02070309020205020404" charset="0"/>
            </a:endParaRPr>
          </a:p>
          <a:p>
            <a:pPr marL="800100" lvl="1" indent="-342900"/>
            <a:endParaRPr lang="zh-CN" altLang="en-US" sz="2400" dirty="0">
              <a:latin typeface="黑体" panose="02010609060101010101" charset="-122"/>
            </a:endParaRPr>
          </a:p>
        </p:txBody>
      </p:sp>
      <p:sp>
        <p:nvSpPr>
          <p:cNvPr id="28676" name="AutoShape 12"/>
          <p:cNvSpPr>
            <a:spLocks noChangeArrowheads="1"/>
          </p:cNvSpPr>
          <p:nvPr/>
        </p:nvSpPr>
        <p:spPr bwMode="auto">
          <a:xfrm>
            <a:off x="7372032" y="2504404"/>
            <a:ext cx="2878138" cy="715089"/>
          </a:xfrm>
          <a:prstGeom prst="wedgeRoundRectCallout">
            <a:avLst>
              <a:gd name="adj1" fmla="val -54236"/>
              <a:gd name="adj2" fmla="val -1021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选择A的员工编号是B的管理者编号的信息。</a:t>
            </a:r>
            <a:endParaRPr lang="zh-CN" altLang="en-US" b="1">
              <a:sym typeface="Arial" panose="020B0604020202020204" pitchFamily="34" charset="0"/>
            </a:endParaRPr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6" y="3049327"/>
            <a:ext cx="7272338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0552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1.6.5   多列子查询--in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87221"/>
            <a:ext cx="7845425" cy="4391025"/>
          </a:xfrm>
        </p:spPr>
        <p:txBody>
          <a:bodyPr/>
          <a:lstStyle/>
          <a:p>
            <a:pPr marL="381000" indent="-381000"/>
            <a:r>
              <a:rPr lang="zh-CN" altLang="en-US"/>
              <a:t>查询各部门中工资最低的雇员信息 。</a:t>
            </a:r>
            <a:endParaRPr lang="zh-CN" altLang="en-US"/>
          </a:p>
          <a:p>
            <a:pPr marL="800100" lvl="1" indent="-342900"/>
            <a:r>
              <a:rPr lang="en-US" altLang="zh-CN" dirty="0">
                <a:solidFill>
                  <a:srgbClr val="0033CC"/>
                </a:solidFill>
              </a:rPr>
              <a:t>select * from </a:t>
            </a:r>
            <a:r>
              <a:rPr lang="en-US" altLang="zh-CN" dirty="0" err="1">
                <a:solidFill>
                  <a:srgbClr val="0033CC"/>
                </a:solidFill>
              </a:rPr>
              <a:t>emp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endParaRPr lang="en-US" altLang="zh-CN" dirty="0">
              <a:solidFill>
                <a:srgbClr val="0033CC"/>
              </a:solidFill>
            </a:endParaRPr>
          </a:p>
          <a:p>
            <a:pPr marL="800100" lvl="1" indent="-342900"/>
            <a:r>
              <a:rPr lang="en-US" altLang="zh-CN" dirty="0">
                <a:solidFill>
                  <a:srgbClr val="0033CC"/>
                </a:solidFill>
              </a:rPr>
              <a:t>where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sal,dept</a:t>
            </a:r>
            <a:r>
              <a:rPr lang="zh-CN" altLang="en-US" dirty="0">
                <a:solidFill>
                  <a:srgbClr val="FF0000"/>
                </a:solidFill>
              </a:rPr>
              <a:t>no</a:t>
            </a:r>
            <a:r>
              <a:rPr lang="en-US" altLang="zh-CN" dirty="0">
                <a:solidFill>
                  <a:srgbClr val="FF0000"/>
                </a:solidFill>
              </a:rPr>
              <a:t>) in</a:t>
            </a:r>
            <a:r>
              <a:rPr lang="en-US" altLang="zh-CN" dirty="0">
                <a:solidFill>
                  <a:srgbClr val="0033CC"/>
                </a:solidFill>
              </a:rPr>
              <a:t>(</a:t>
            </a:r>
            <a:endParaRPr lang="en-US" altLang="zh-CN" dirty="0">
              <a:solidFill>
                <a:srgbClr val="0033CC"/>
              </a:solidFill>
            </a:endParaRPr>
          </a:p>
          <a:p>
            <a:pPr marL="800100" lvl="1" indent="-342900"/>
            <a:r>
              <a:rPr lang="en-US" altLang="zh-CN" dirty="0">
                <a:solidFill>
                  <a:srgbClr val="009900"/>
                </a:solidFill>
              </a:rPr>
              <a:t>select min(</a:t>
            </a:r>
            <a:r>
              <a:rPr lang="en-US" altLang="zh-CN" dirty="0" err="1">
                <a:solidFill>
                  <a:srgbClr val="009900"/>
                </a:solidFill>
              </a:rPr>
              <a:t>sal</a:t>
            </a:r>
            <a:r>
              <a:rPr lang="en-US" altLang="zh-CN" dirty="0">
                <a:solidFill>
                  <a:srgbClr val="009900"/>
                </a:solidFill>
              </a:rPr>
              <a:t>),</a:t>
            </a:r>
            <a:r>
              <a:rPr lang="en-US" altLang="zh-CN" dirty="0" err="1">
                <a:solidFill>
                  <a:srgbClr val="009900"/>
                </a:solidFill>
              </a:rPr>
              <a:t>dept</a:t>
            </a:r>
            <a:r>
              <a:rPr lang="zh-CN" altLang="en-US" dirty="0">
                <a:solidFill>
                  <a:srgbClr val="009900"/>
                </a:solidFill>
              </a:rPr>
              <a:t>no</a:t>
            </a:r>
            <a:r>
              <a:rPr lang="en-US" altLang="zh-CN" dirty="0">
                <a:solidFill>
                  <a:srgbClr val="009900"/>
                </a:solidFill>
              </a:rPr>
              <a:t>  from </a:t>
            </a:r>
            <a:r>
              <a:rPr lang="en-US" altLang="zh-CN" dirty="0" err="1">
                <a:solidFill>
                  <a:srgbClr val="009900"/>
                </a:solidFill>
              </a:rPr>
              <a:t>emp</a:t>
            </a:r>
            <a:endParaRPr lang="en-US" altLang="zh-CN" dirty="0">
              <a:solidFill>
                <a:srgbClr val="009900"/>
              </a:solidFill>
            </a:endParaRPr>
          </a:p>
          <a:p>
            <a:pPr marL="800100" lvl="1" indent="-342900"/>
            <a:r>
              <a:rPr lang="en-US" altLang="zh-CN" dirty="0">
                <a:solidFill>
                  <a:srgbClr val="009900"/>
                </a:solidFill>
              </a:rPr>
              <a:t>group by </a:t>
            </a:r>
            <a:r>
              <a:rPr lang="en-US" altLang="zh-CN" dirty="0" err="1">
                <a:solidFill>
                  <a:srgbClr val="009900"/>
                </a:solidFill>
              </a:rPr>
              <a:t>dept</a:t>
            </a:r>
            <a:r>
              <a:rPr lang="zh-CN" altLang="en-US" dirty="0">
                <a:solidFill>
                  <a:srgbClr val="009900"/>
                </a:solidFill>
              </a:rPr>
              <a:t>no</a:t>
            </a:r>
            <a:endParaRPr lang="en-US" altLang="zh-CN" dirty="0">
              <a:solidFill>
                <a:srgbClr val="009900"/>
              </a:solidFill>
            </a:endParaRPr>
          </a:p>
          <a:p>
            <a:pPr marL="800100" lvl="1" indent="-342900"/>
            <a:r>
              <a:rPr lang="en-US" altLang="zh-CN" dirty="0">
                <a:solidFill>
                  <a:srgbClr val="0033CC"/>
                </a:solidFill>
              </a:rPr>
              <a:t>)order by dep</a:t>
            </a:r>
            <a:r>
              <a:rPr lang="zh-CN" altLang="en-US" dirty="0">
                <a:solidFill>
                  <a:srgbClr val="0033CC"/>
                </a:solidFill>
              </a:rPr>
              <a:t>tno</a:t>
            </a:r>
            <a:r>
              <a:rPr lang="en-US" altLang="zh-CN" dirty="0">
                <a:solidFill>
                  <a:srgbClr val="0033CC"/>
                </a:solidFill>
              </a:rPr>
              <a:t>;</a:t>
            </a:r>
            <a:endParaRPr lang="en-US" altLang="zh-CN" dirty="0">
              <a:solidFill>
                <a:srgbClr val="0033CC"/>
              </a:solidFill>
            </a:endParaRPr>
          </a:p>
          <a:p>
            <a:pPr marL="800100" lvl="1" indent="-342900"/>
            <a:endParaRPr lang="zh-CN" altLang="en-US" sz="2400" dirty="0">
              <a:latin typeface="黑体" panose="02010609060101010101" charset="-122"/>
            </a:endParaRP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4583113" y="1742500"/>
            <a:ext cx="2736850" cy="715089"/>
          </a:xfrm>
          <a:prstGeom prst="wedgeRoundRectCallout">
            <a:avLst>
              <a:gd name="adj1" fmla="val -87644"/>
              <a:gd name="adj2" fmla="val 458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b="1"/>
              <a:t>in </a:t>
            </a:r>
            <a:r>
              <a:rPr lang="zh-CN" altLang="en-US" b="1"/>
              <a:t>：表示相应字段在子集合字段中对应的值。</a:t>
            </a:r>
            <a:endParaRPr lang="zh-CN" altLang="en-US" b="1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5288837" y="3252178"/>
            <a:ext cx="2736850" cy="1021556"/>
          </a:xfrm>
          <a:prstGeom prst="wedgeRoundRectCallout">
            <a:avLst>
              <a:gd name="adj1" fmla="val -87009"/>
              <a:gd name="adj2" fmla="val -62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/>
              <a:t>先查询出各部门中薪水最低的员工及其部门编号集合。</a:t>
            </a:r>
            <a:endParaRPr lang="zh-CN" altLang="en-US" b="1"/>
          </a:p>
        </p:txBody>
      </p:sp>
      <p:graphicFrame>
        <p:nvGraphicFramePr>
          <p:cNvPr id="29702" name="Object 6"/>
          <p:cNvGraphicFramePr/>
          <p:nvPr/>
        </p:nvGraphicFramePr>
        <p:xfrm>
          <a:off x="993847" y="2822217"/>
          <a:ext cx="7489825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" r:id="rId1" imgW="4991100" imgH="2314575" progId="Paint.Picture">
                  <p:embed/>
                </p:oleObj>
              </mc:Choice>
              <mc:Fallback>
                <p:oleObj name="" r:id="rId1" imgW="4991100" imgH="2314575" progId="Paint.Picture">
                  <p:embed/>
                  <p:pic>
                    <p:nvPicPr>
                      <p:cNvPr id="0" name="图片 24588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847" y="2822217"/>
                        <a:ext cx="7489825" cy="3384550"/>
                      </a:xfrm>
                      <a:prstGeom prst="rect">
                        <a:avLst/>
                      </a:prstGeom>
                      <a:noFill/>
                      <a:ln w="9525" cmpd="sng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ldLvl="0" animBg="1" autoUpdateAnimBg="0"/>
      <p:bldP spid="29701" grpId="0" animBg="1" autoUpdateAnimBg="0"/>
      <p:bldP spid="29701" grpId="1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1470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1.6.5   添加数据</a:t>
            </a:r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24130"/>
            <a:ext cx="7845425" cy="4391025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zh-CN" altLang="en-US"/>
              <a:t>添加一条语句</a:t>
            </a:r>
            <a:endParaRPr lang="zh-CN" altLang="en-US"/>
          </a:p>
          <a:p>
            <a:pPr marL="800100" lvl="1" indent="-342900"/>
            <a:r>
              <a:rPr lang="en-US" altLang="zh-CN" dirty="0">
                <a:solidFill>
                  <a:srgbClr val="0033CC"/>
                </a:solidFill>
              </a:rPr>
              <a:t>insert into </a:t>
            </a:r>
            <a:r>
              <a:rPr lang="en-US" altLang="zh-CN" dirty="0" err="1"/>
              <a:t>dept</a:t>
            </a:r>
            <a:r>
              <a:rPr lang="en-US" altLang="zh-CN" dirty="0"/>
              <a:t>(</a:t>
            </a:r>
            <a:r>
              <a:rPr lang="en-US" altLang="zh-CN" dirty="0" err="1"/>
              <a:t>deptno,dname,loc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0033CC"/>
                </a:solidFill>
              </a:rPr>
              <a:t> values </a:t>
            </a:r>
            <a:r>
              <a:rPr lang="en-US" altLang="zh-CN" dirty="0"/>
              <a:t>(60,’市场部’,’Beijing’);</a:t>
            </a:r>
            <a:endParaRPr lang="en-US" altLang="zh-CN" dirty="0"/>
          </a:p>
          <a:p>
            <a:pPr marL="381000" indent="-381000"/>
            <a:r>
              <a:rPr lang="zh-CN" altLang="en-US" b="0" dirty="0">
                <a:latin typeface="黑体" panose="02010609060101010101" charset="-122"/>
              </a:rPr>
              <a:t>插入多行</a:t>
            </a:r>
            <a:endParaRPr lang="zh-CN" altLang="en-US" b="0" dirty="0">
              <a:latin typeface="黑体" panose="02010609060101010101" charset="-122"/>
            </a:endParaRPr>
          </a:p>
          <a:p>
            <a:pPr marL="800100" lvl="1" indent="-342900"/>
            <a:r>
              <a:rPr lang="zh-CN" altLang="en-US" b="0" dirty="0">
                <a:latin typeface="黑体" panose="02010609060101010101" charset="-122"/>
              </a:rPr>
              <a:t>将SELECT语句检索出来的所有数据行都插入到表中.这条语句通常在从一个表向另一个表快速复制数据行.</a:t>
            </a:r>
            <a:endParaRPr lang="zh-CN" altLang="en-US" b="0" dirty="0">
              <a:latin typeface="黑体" panose="02010609060101010101" charset="-122"/>
            </a:endParaRPr>
          </a:p>
          <a:p>
            <a:pPr marL="800100" lvl="1" indent="-342900"/>
            <a:r>
              <a:rPr lang="zh-CN" altLang="en-US" b="0" dirty="0">
                <a:latin typeface="黑体" panose="02010609060101010101" charset="-122"/>
              </a:rPr>
              <a:t> </a:t>
            </a:r>
            <a:r>
              <a:rPr lang="zh-CN" altLang="en-US" b="0" dirty="0">
                <a:solidFill>
                  <a:srgbClr val="0000CC"/>
                </a:solidFill>
                <a:latin typeface="黑体" panose="02010609060101010101" charset="-122"/>
              </a:rPr>
              <a:t>create table</a:t>
            </a:r>
            <a:r>
              <a:rPr lang="zh-CN" altLang="en-US" b="0" dirty="0">
                <a:latin typeface="黑体" panose="02010609060101010101" charset="-122"/>
              </a:rPr>
              <a:t> dept1(deptno number(2) primary key,dname varchar2(14),loc varchar2(13));</a:t>
            </a:r>
            <a:endParaRPr lang="zh-CN" altLang="en-US" b="0" dirty="0">
              <a:latin typeface="黑体" panose="02010609060101010101" charset="-122"/>
            </a:endParaRPr>
          </a:p>
          <a:p>
            <a:pPr marL="800100" lvl="1" indent="-342900"/>
            <a:r>
              <a:rPr lang="zh-CN" altLang="en-US" b="0" dirty="0">
                <a:latin typeface="黑体" panose="02010609060101010101" charset="-122"/>
              </a:rPr>
              <a:t> </a:t>
            </a:r>
            <a:r>
              <a:rPr lang="zh-CN" altLang="en-US" b="0" dirty="0">
                <a:solidFill>
                  <a:srgbClr val="0000CC"/>
                </a:solidFill>
                <a:latin typeface="黑体" panose="02010609060101010101" charset="-122"/>
              </a:rPr>
              <a:t>insert into</a:t>
            </a:r>
            <a:r>
              <a:rPr lang="zh-CN" altLang="en-US" b="0" dirty="0">
                <a:latin typeface="黑体" panose="02010609060101010101" charset="-122"/>
              </a:rPr>
              <a:t> dept1 </a:t>
            </a:r>
            <a:r>
              <a:rPr lang="zh-CN" altLang="en-US" b="0" dirty="0">
                <a:solidFill>
                  <a:srgbClr val="0000CC"/>
                </a:solidFill>
                <a:latin typeface="黑体" panose="02010609060101010101" charset="-122"/>
              </a:rPr>
              <a:t>select </a:t>
            </a:r>
            <a:r>
              <a:rPr lang="zh-CN" altLang="en-US" b="0" dirty="0">
                <a:latin typeface="黑体" panose="02010609060101010101" charset="-122"/>
              </a:rPr>
              <a:t>* </a:t>
            </a:r>
            <a:r>
              <a:rPr lang="zh-CN" altLang="en-US" b="0" dirty="0">
                <a:solidFill>
                  <a:srgbClr val="0000CC"/>
                </a:solidFill>
                <a:latin typeface="黑体" panose="02010609060101010101" charset="-122"/>
              </a:rPr>
              <a:t>from </a:t>
            </a:r>
            <a:r>
              <a:rPr lang="zh-CN" altLang="en-US" b="0" dirty="0">
                <a:latin typeface="黑体" panose="02010609060101010101" charset="-122"/>
              </a:rPr>
              <a:t>dept</a:t>
            </a:r>
            <a:endParaRPr lang="zh-CN" altLang="en-US" b="0" dirty="0">
              <a:latin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4176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1.6.5   修改、删除数据</a:t>
            </a:r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62051"/>
            <a:ext cx="8064500" cy="4391025"/>
          </a:xfrm>
        </p:spPr>
        <p:txBody>
          <a:bodyPr/>
          <a:lstStyle/>
          <a:p>
            <a:pPr marL="381000" indent="-381000"/>
            <a:r>
              <a:rPr lang="zh-CN" altLang="en-US"/>
              <a:t>修改语句</a:t>
            </a:r>
            <a:endParaRPr lang="zh-CN" altLang="en-US"/>
          </a:p>
          <a:p>
            <a:pPr marL="800100" lvl="1" indent="-342900"/>
            <a:r>
              <a:rPr lang="en-US" altLang="zh-CN" dirty="0">
                <a:solidFill>
                  <a:srgbClr val="0033CC"/>
                </a:solidFill>
              </a:rPr>
              <a:t>update </a:t>
            </a:r>
            <a:r>
              <a:rPr lang="en-US" altLang="zh-CN" dirty="0" err="1">
                <a:solidFill>
                  <a:srgbClr val="0033CC"/>
                </a:solidFill>
              </a:rPr>
              <a:t>dept</a:t>
            </a:r>
            <a:r>
              <a:rPr lang="en-US" altLang="zh-CN" dirty="0">
                <a:solidFill>
                  <a:srgbClr val="0033CC"/>
                </a:solidFill>
              </a:rPr>
              <a:t> set </a:t>
            </a:r>
            <a:r>
              <a:rPr lang="en-US" altLang="zh-CN" dirty="0" err="1"/>
              <a:t>dname</a:t>
            </a:r>
            <a:r>
              <a:rPr lang="en-US" altLang="zh-CN" dirty="0"/>
              <a:t> = ‘国内市场部’, </a:t>
            </a:r>
            <a:r>
              <a:rPr lang="en-US" altLang="zh-CN" dirty="0" err="1"/>
              <a:t>loc</a:t>
            </a:r>
            <a:r>
              <a:rPr lang="en-US" altLang="zh-CN" dirty="0"/>
              <a:t>=’</a:t>
            </a:r>
            <a:r>
              <a:rPr lang="en-US" altLang="zh-CN" dirty="0" err="1"/>
              <a:t>HongKong</a:t>
            </a:r>
            <a:r>
              <a:rPr lang="en-US" altLang="zh-CN" dirty="0"/>
              <a:t>’ </a:t>
            </a:r>
            <a:r>
              <a:rPr lang="en-US" altLang="zh-CN" dirty="0">
                <a:solidFill>
                  <a:srgbClr val="0033CC"/>
                </a:solidFill>
              </a:rPr>
              <a:t>where </a:t>
            </a:r>
            <a:r>
              <a:rPr lang="en-US" altLang="zh-CN" dirty="0" err="1"/>
              <a:t>deptno</a:t>
            </a:r>
            <a:r>
              <a:rPr lang="en-US" altLang="zh-CN" dirty="0"/>
              <a:t> = 60;</a:t>
            </a:r>
            <a:endParaRPr lang="en-US" altLang="zh-CN" dirty="0"/>
          </a:p>
          <a:p>
            <a:pPr marL="381000" indent="-381000"/>
            <a:r>
              <a:rPr lang="zh-CN" altLang="en-US" b="0" dirty="0">
                <a:latin typeface="黑体" panose="02010609060101010101" charset="-122"/>
              </a:rPr>
              <a:t>删除语句</a:t>
            </a:r>
            <a:endParaRPr lang="zh-CN" altLang="en-US" b="0" dirty="0">
              <a:latin typeface="黑体" panose="02010609060101010101" charset="-122"/>
            </a:endParaRPr>
          </a:p>
          <a:p>
            <a:pPr marL="800100" lvl="1" indent="-342900"/>
            <a:r>
              <a:rPr lang="zh-CN" altLang="en-US" b="0" dirty="0">
                <a:solidFill>
                  <a:srgbClr val="0033CC"/>
                </a:solidFill>
                <a:latin typeface="黑体" panose="02010609060101010101" charset="-122"/>
              </a:rPr>
              <a:t>delete from</a:t>
            </a:r>
            <a:r>
              <a:rPr lang="zh-CN" altLang="en-US" b="0" dirty="0">
                <a:latin typeface="黑体" panose="02010609060101010101" charset="-122"/>
              </a:rPr>
              <a:t> dept </a:t>
            </a:r>
            <a:r>
              <a:rPr lang="zh-CN" altLang="en-US" b="0" dirty="0">
                <a:solidFill>
                  <a:srgbClr val="0033CC"/>
                </a:solidFill>
                <a:latin typeface="黑体" panose="02010609060101010101" charset="-122"/>
              </a:rPr>
              <a:t>where </a:t>
            </a:r>
            <a:r>
              <a:rPr lang="zh-CN" altLang="en-US" b="0" dirty="0">
                <a:latin typeface="黑体" panose="02010609060101010101" charset="-122"/>
              </a:rPr>
              <a:t>deptno = 60 </a:t>
            </a:r>
            <a:r>
              <a:rPr lang="zh-CN" altLang="en-US" b="0" dirty="0">
                <a:solidFill>
                  <a:srgbClr val="0033CC"/>
                </a:solidFill>
                <a:latin typeface="黑体" panose="02010609060101010101" charset="-122"/>
              </a:rPr>
              <a:t>or </a:t>
            </a:r>
            <a:r>
              <a:rPr lang="zh-CN" altLang="en-US" b="0" dirty="0">
                <a:latin typeface="黑体" panose="02010609060101010101" charset="-122"/>
              </a:rPr>
              <a:t>dname = ‘销售部’;</a:t>
            </a:r>
            <a:endParaRPr lang="zh-CN" altLang="en-US" b="0" dirty="0">
              <a:latin typeface="黑体" panose="02010609060101010101" charset="-122"/>
            </a:endParaRPr>
          </a:p>
          <a:p>
            <a:pPr marL="381000" indent="-381000"/>
            <a:r>
              <a:rPr lang="zh-CN" altLang="en-US" dirty="0"/>
              <a:t>使用Truncate 删除所有数据</a:t>
            </a:r>
            <a:endParaRPr lang="zh-CN" altLang="en-US" dirty="0"/>
          </a:p>
          <a:p>
            <a:pPr marL="800100" lvl="1" indent="-342900"/>
            <a:r>
              <a:rPr lang="zh-CN" altLang="en-US" dirty="0">
                <a:solidFill>
                  <a:srgbClr val="0033CC"/>
                </a:solidFill>
              </a:rPr>
              <a:t>truncate table</a:t>
            </a:r>
            <a:r>
              <a:rPr lang="zh-CN" altLang="en-US" dirty="0"/>
              <a:t> shopinfo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0988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1.6.9   分页查询</a:t>
            </a: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08" y="1058863"/>
            <a:ext cx="8066087" cy="5184775"/>
          </a:xfrm>
        </p:spPr>
        <p:txBody>
          <a:bodyPr/>
          <a:lstStyle/>
          <a:p>
            <a:pPr marL="381000" indent="-381000">
              <a:lnSpc>
                <a:spcPct val="120000"/>
              </a:lnSpc>
            </a:pPr>
            <a:r>
              <a:rPr lang="zh-CN" altLang="en-US"/>
              <a:t>Rownum</a:t>
            </a:r>
            <a:endParaRPr lang="zh-CN" altLang="en-US"/>
          </a:p>
          <a:p>
            <a:pPr marL="800100" lvl="1" indent="-342900">
              <a:lnSpc>
                <a:spcPct val="120000"/>
              </a:lnSpc>
            </a:pPr>
            <a:r>
              <a:rPr lang="zh-CN" altLang="en-US" sz="1800" dirty="0"/>
              <a:t>是一个伪列，它会根据返回的记录生成一个序列化的数字。可以使用ROWNUM列返回查询结果集中前N条记录</a:t>
            </a:r>
            <a:endParaRPr lang="zh-CN" altLang="en-US" sz="1800" dirty="0"/>
          </a:p>
          <a:p>
            <a:pPr marL="800100" lvl="1" indent="-342900">
              <a:lnSpc>
                <a:spcPct val="12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select </a:t>
            </a:r>
            <a:r>
              <a:rPr lang="zh-CN" altLang="en-US" dirty="0">
                <a:solidFill>
                  <a:srgbClr val="FF0000"/>
                </a:solidFill>
              </a:rPr>
              <a:t>rownum</a:t>
            </a:r>
            <a:r>
              <a:rPr lang="zh-CN" altLang="en-US" dirty="0">
                <a:solidFill>
                  <a:srgbClr val="0033CC"/>
                </a:solidFill>
              </a:rPr>
              <a:t>,</a:t>
            </a:r>
            <a:r>
              <a:rPr lang="zh-CN" altLang="en-US" dirty="0"/>
              <a:t>deptno,ename,job,mgr,hiredate </a:t>
            </a:r>
            <a:r>
              <a:rPr lang="zh-CN" altLang="en-US" dirty="0">
                <a:solidFill>
                  <a:srgbClr val="0033CC"/>
                </a:solidFill>
              </a:rPr>
              <a:t>from </a:t>
            </a:r>
            <a:r>
              <a:rPr lang="zh-CN" altLang="en-US" dirty="0"/>
              <a:t>emp </a:t>
            </a:r>
            <a:r>
              <a:rPr lang="zh-CN" altLang="en-US" dirty="0">
                <a:solidFill>
                  <a:srgbClr val="0033CC"/>
                </a:solidFill>
              </a:rPr>
              <a:t>where </a:t>
            </a:r>
            <a:r>
              <a:rPr lang="zh-CN" altLang="en-US" dirty="0">
                <a:solidFill>
                  <a:srgbClr val="FF0000"/>
                </a:solidFill>
              </a:rPr>
              <a:t>rownum</a:t>
            </a:r>
            <a:r>
              <a:rPr lang="zh-CN" altLang="en-US" dirty="0"/>
              <a:t>&lt;10</a:t>
            </a:r>
            <a:endParaRPr lang="zh-CN" altLang="en-US" dirty="0"/>
          </a:p>
          <a:p>
            <a:pPr marL="381000" indent="-381000">
              <a:lnSpc>
                <a:spcPct val="120000"/>
              </a:lnSpc>
            </a:pPr>
            <a:r>
              <a:rPr lang="zh-CN" altLang="en-US" dirty="0"/>
              <a:t>分页实现</a:t>
            </a:r>
            <a:endParaRPr lang="zh-CN" altLang="en-US" dirty="0"/>
          </a:p>
          <a:p>
            <a:pPr marL="800100" lvl="1" indent="-342900">
              <a:lnSpc>
                <a:spcPct val="120000"/>
              </a:lnSpc>
            </a:pPr>
            <a:r>
              <a:rPr lang="zh-CN" altLang="en-US" dirty="0"/>
              <a:t>比如每5行为一页，现在要显示第2页，就是要显示第6行到第10行</a:t>
            </a:r>
            <a:endParaRPr lang="zh-CN" altLang="en-US" dirty="0"/>
          </a:p>
          <a:p>
            <a:pPr marL="800100" lvl="1" indent="-342900">
              <a:lnSpc>
                <a:spcPct val="120000"/>
              </a:lnSpc>
            </a:pPr>
            <a:r>
              <a:rPr lang="zh-CN" altLang="en-US" dirty="0"/>
              <a:t>select e.*  from ( </a:t>
            </a:r>
            <a:r>
              <a:rPr lang="zh-CN" altLang="en-US" dirty="0">
                <a:solidFill>
                  <a:srgbClr val="0000CC"/>
                </a:solidFill>
              </a:rPr>
              <a:t>select rownum r,deptno,ename,job,mgr,hiredate from emp </a:t>
            </a:r>
            <a:r>
              <a:rPr lang="zh-CN" altLang="en-US" dirty="0"/>
              <a:t>)  e Where  r&gt;5  and  r&lt;11;</a:t>
            </a:r>
            <a:endParaRPr lang="zh-CN" altLang="en-US" dirty="0"/>
          </a:p>
        </p:txBody>
      </p:sp>
      <p:sp>
        <p:nvSpPr>
          <p:cNvPr id="32772" name="AutoShape 12"/>
          <p:cNvSpPr>
            <a:spLocks noChangeArrowheads="1"/>
          </p:cNvSpPr>
          <p:nvPr/>
        </p:nvSpPr>
        <p:spPr bwMode="auto">
          <a:xfrm>
            <a:off x="6640726" y="5498308"/>
            <a:ext cx="2878138" cy="1021556"/>
          </a:xfrm>
          <a:prstGeom prst="wedgeRoundRectCallout">
            <a:avLst>
              <a:gd name="adj1" fmla="val -54236"/>
              <a:gd name="adj2" fmla="val -1021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把按行号查询的结果作为一个表e，再取其中的指定数据。</a:t>
            </a:r>
            <a:endParaRPr lang="zh-CN" altLang="en-US" b="1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0988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1.6.9   分页查询</a:t>
            </a:r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45539" y="1058863"/>
            <a:ext cx="8066087" cy="5184775"/>
          </a:xfrm>
        </p:spPr>
        <p:txBody>
          <a:bodyPr/>
          <a:lstStyle/>
          <a:p>
            <a:pPr marL="381000" indent="-381000">
              <a:lnSpc>
                <a:spcPct val="140000"/>
              </a:lnSpc>
            </a:pPr>
            <a:r>
              <a:rPr lang="zh-CN" altLang="en-US"/>
              <a:t>rowid伪列</a:t>
            </a:r>
            <a:endParaRPr lang="zh-CN" altLang="en-US"/>
          </a:p>
          <a:p>
            <a:pPr marL="800100" lvl="1" indent="-342900">
              <a:lnSpc>
                <a:spcPct val="140000"/>
              </a:lnSpc>
            </a:pPr>
            <a:r>
              <a:rPr lang="zh-CN" altLang="en-US" sz="1800" dirty="0"/>
              <a:t>rowid就是唯一标志记录物理位置的一个id,内容是当前行位于哪个文件，块，行的详细信息。</a:t>
            </a:r>
            <a:endParaRPr lang="zh-CN" altLang="en-US" sz="1800" dirty="0"/>
          </a:p>
          <a:p>
            <a:pPr marL="800100" lvl="1" indent="-342900">
              <a:lnSpc>
                <a:spcPct val="140000"/>
              </a:lnSpc>
            </a:pPr>
            <a:r>
              <a:rPr lang="zh-CN" altLang="en-US" sz="1800" dirty="0"/>
              <a:t>select </a:t>
            </a:r>
            <a:r>
              <a:rPr lang="zh-CN" altLang="en-US" sz="1800" dirty="0">
                <a:solidFill>
                  <a:srgbClr val="0000CC"/>
                </a:solidFill>
              </a:rPr>
              <a:t>rownum</a:t>
            </a:r>
            <a:r>
              <a:rPr lang="zh-CN" altLang="en-US" sz="1800" dirty="0"/>
              <a:t>,</a:t>
            </a:r>
            <a:r>
              <a:rPr lang="zh-CN" altLang="en-US" sz="1800" dirty="0">
                <a:solidFill>
                  <a:srgbClr val="FF0000"/>
                </a:solidFill>
              </a:rPr>
              <a:t>rowid</a:t>
            </a:r>
            <a:r>
              <a:rPr lang="zh-CN" altLang="en-US" sz="1800" dirty="0"/>
              <a:t>,deptno,dname,loc </a:t>
            </a:r>
            <a:r>
              <a:rPr lang="zh-CN" altLang="en-US" sz="1800" dirty="0">
                <a:solidFill>
                  <a:srgbClr val="0000CC"/>
                </a:solidFill>
              </a:rPr>
              <a:t>from </a:t>
            </a:r>
            <a:r>
              <a:rPr lang="zh-CN" altLang="en-US" sz="1800" dirty="0"/>
              <a:t>dept;</a:t>
            </a:r>
            <a:endParaRPr lang="zh-CN" altLang="en-US" sz="1800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5" y="3310572"/>
            <a:ext cx="5313363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639" y="403226"/>
            <a:ext cx="8229600" cy="649288"/>
          </a:xfrm>
        </p:spPr>
        <p:txBody>
          <a:bodyPr/>
          <a:lstStyle/>
          <a:p>
            <a:pPr marL="609600" indent="-609600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5911"/>
            <a:ext cx="7845425" cy="5329237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zh-CN" altLang="zh-CN" b="0" dirty="0">
                <a:latin typeface="黑体" panose="02010609060101010101" charset="-122"/>
                <a:sym typeface="宋体" panose="02010600030101010101" pitchFamily="2" charset="-122"/>
              </a:rPr>
              <a:t>Oracle 11g实例启动必须启动OracleOraDb11g_home1TNSListener，OracleServiceSID服务</a:t>
            </a:r>
            <a:endParaRPr lang="zh-CN" altLang="zh-CN" b="0" dirty="0">
              <a:latin typeface="黑体" panose="02010609060101010101" charset="-122"/>
              <a:sym typeface="宋体" panose="02010600030101010101" pitchFamily="2" charset="-122"/>
            </a:endParaRPr>
          </a:p>
          <a:p>
            <a:pPr marL="381000" indent="-381000">
              <a:lnSpc>
                <a:spcPct val="90000"/>
              </a:lnSpc>
            </a:pPr>
            <a:r>
              <a:rPr lang="zh-CN" altLang="zh-CN" b="0" dirty="0">
                <a:latin typeface="黑体" panose="02010609060101010101" charset="-122"/>
                <a:sym typeface="宋体" panose="02010600030101010101" pitchFamily="2" charset="-122"/>
              </a:rPr>
              <a:t>SYS用户是Oracle中的超级用户，SYSTEM是Oracle中默认的管理员，它拥有DBA权限，SCOTT是Oracle数据库的一个示范帐户</a:t>
            </a:r>
            <a:endParaRPr lang="zh-CN" altLang="zh-CN" b="0" dirty="0">
              <a:latin typeface="黑体" panose="02010609060101010101" charset="-122"/>
              <a:sym typeface="宋体" panose="02010600030101010101" pitchFamily="2" charset="-122"/>
            </a:endParaRPr>
          </a:p>
          <a:p>
            <a:pPr marL="381000" indent="-381000">
              <a:lnSpc>
                <a:spcPct val="90000"/>
              </a:lnSpc>
            </a:pPr>
            <a:r>
              <a:rPr lang="zh-CN" altLang="zh-CN" b="0" dirty="0">
                <a:latin typeface="黑体" panose="02010609060101010101" charset="-122"/>
                <a:sym typeface="宋体" panose="02010600030101010101" pitchFamily="2" charset="-122"/>
              </a:rPr>
              <a:t>使用JDBC访问Oracle数据库</a:t>
            </a:r>
            <a:endParaRPr lang="zh-CN" altLang="zh-CN" b="0" dirty="0">
              <a:latin typeface="黑体" panose="02010609060101010101" charset="-122"/>
              <a:sym typeface="宋体" panose="02010600030101010101" pitchFamily="2" charset="-122"/>
            </a:endParaRPr>
          </a:p>
          <a:p>
            <a:pPr marL="381000" indent="-381000">
              <a:lnSpc>
                <a:spcPct val="90000"/>
              </a:lnSpc>
            </a:pPr>
            <a:r>
              <a:rPr lang="zh-CN" altLang="zh-CN" b="0" dirty="0">
                <a:latin typeface="黑体" panose="02010609060101010101" charset="-122"/>
                <a:sym typeface="宋体" panose="02010600030101010101" pitchFamily="2" charset="-122"/>
              </a:rPr>
              <a:t>rownum是一个伪列，它会根据返回的记录生成一个序列化的数字，rowid就是唯一标志记录物理位置的一个id,内容是当前行位于哪个文件，块，行的详细信息。</a:t>
            </a:r>
            <a:endParaRPr lang="zh-CN" altLang="zh-CN" b="0" dirty="0">
              <a:latin typeface="黑体" panose="02010609060101010101" charset="-122"/>
              <a:sym typeface="宋体" panose="02010600030101010101" pitchFamily="2" charset="-122"/>
            </a:endParaRPr>
          </a:p>
          <a:p>
            <a:pPr marL="381000" indent="-381000">
              <a:lnSpc>
                <a:spcPct val="110000"/>
              </a:lnSpc>
            </a:pPr>
            <a:r>
              <a:rPr lang="zh-CN" altLang="zh-CN" b="0" dirty="0">
                <a:latin typeface="黑体" panose="02010609060101010101" charset="-122"/>
                <a:sym typeface="宋体" panose="02010600030101010101" pitchFamily="2" charset="-122"/>
              </a:rPr>
              <a:t>序列（Sequence）是Oracle提供的的用于产生一组等间隔整型数值的数据库对象，可以通过在插入语句中使用序列值来实现主键自增。Oracle中的CREATE  SEQUENCE命令用于创建序列</a:t>
            </a:r>
            <a:endParaRPr lang="zh-CN" altLang="zh-CN" b="0" dirty="0">
              <a:latin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35D7-7A56-9345-B7DF-7CE1DE4A400A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0" y="539748"/>
            <a:ext cx="8229600" cy="574675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本章目标</a:t>
            </a:r>
            <a:endParaRPr lang="zh-CN" altLang="zh-CN"/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166688" y="1222375"/>
            <a:ext cx="8305800" cy="4953000"/>
          </a:xfrm>
        </p:spPr>
        <p:txBody>
          <a:bodyPr/>
          <a:lstStyle/>
          <a:p>
            <a:pPr>
              <a:lnSpc>
                <a:spcPct val="140000"/>
              </a:lnSpc>
              <a:buClr>
                <a:srgbClr val="000099"/>
              </a:buClr>
            </a:pPr>
            <a:r>
              <a:rPr lang="zh-CN" altLang="en-US" dirty="0"/>
              <a:t>掌握如何启动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  <a:endParaRPr lang="zh-CN" altLang="en-US" dirty="0"/>
          </a:p>
          <a:p>
            <a:pPr>
              <a:lnSpc>
                <a:spcPct val="140000"/>
              </a:lnSpc>
              <a:buClr>
                <a:srgbClr val="000099"/>
              </a:buClr>
            </a:pPr>
            <a:r>
              <a:rPr lang="zh-CN" altLang="en-US" dirty="0"/>
              <a:t>熟练使用</a:t>
            </a:r>
            <a:r>
              <a:rPr lang="en-US" altLang="zh-CN" dirty="0"/>
              <a:t>SQL</a:t>
            </a:r>
            <a:r>
              <a:rPr lang="zh-CN" altLang="en-US" dirty="0"/>
              <a:t>命令管理数据表</a:t>
            </a:r>
            <a:endParaRPr lang="zh-CN" altLang="en-US" dirty="0"/>
          </a:p>
          <a:p>
            <a:pPr>
              <a:lnSpc>
                <a:spcPct val="140000"/>
              </a:lnSpc>
              <a:buClr>
                <a:srgbClr val="000099"/>
              </a:buClr>
            </a:pPr>
            <a:r>
              <a:rPr lang="zh-CN" altLang="en-US" dirty="0"/>
              <a:t>熟练使用</a:t>
            </a:r>
            <a:r>
              <a:rPr lang="en-US" altLang="zh-CN" dirty="0"/>
              <a:t>SQL</a:t>
            </a:r>
            <a:r>
              <a:rPr lang="zh-CN" altLang="en-US" dirty="0"/>
              <a:t>命令管理序列</a:t>
            </a:r>
            <a:endParaRPr lang="zh-CN" altLang="en-US" dirty="0"/>
          </a:p>
          <a:p>
            <a:pPr>
              <a:lnSpc>
                <a:spcPct val="140000"/>
              </a:lnSpc>
              <a:buClr>
                <a:srgbClr val="000099"/>
              </a:buClr>
            </a:pPr>
            <a:r>
              <a:rPr lang="zh-CN" altLang="en-US" dirty="0"/>
              <a:t>熟练使用</a:t>
            </a:r>
            <a:r>
              <a:rPr lang="en-US" altLang="zh-CN" dirty="0"/>
              <a:t>SQL</a:t>
            </a:r>
            <a:r>
              <a:rPr lang="zh-CN" altLang="en-US" dirty="0"/>
              <a:t>命令完成数据增删改查</a:t>
            </a:r>
            <a:endParaRPr lang="zh-CN" altLang="en-US" dirty="0"/>
          </a:p>
          <a:p>
            <a:pPr>
              <a:lnSpc>
                <a:spcPct val="140000"/>
              </a:lnSpc>
              <a:buClr>
                <a:srgbClr val="000099"/>
              </a:buClr>
            </a:pPr>
            <a:r>
              <a:rPr lang="zh-CN" altLang="en-US" dirty="0"/>
              <a:t>熟练使用</a:t>
            </a:r>
            <a:r>
              <a:rPr lang="en-US" altLang="zh-CN" dirty="0"/>
              <a:t>JDBC</a:t>
            </a:r>
            <a:r>
              <a:rPr lang="zh-CN" altLang="en-US" dirty="0"/>
              <a:t>访问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F0A1-0ABD-EB4C-81AD-D21543EF20DA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0489" y="1128713"/>
            <a:ext cx="7864475" cy="5307013"/>
          </a:xfrm>
        </p:spPr>
        <p:txBody>
          <a:bodyPr/>
          <a:lstStyle/>
          <a:p>
            <a:pPr marL="381000" indent="-381000">
              <a:lnSpc>
                <a:spcPct val="140000"/>
              </a:lnSpc>
            </a:pPr>
            <a:r>
              <a:rPr lang="en-US" altLang="zh-CN" dirty="0"/>
              <a:t>1978</a:t>
            </a:r>
            <a:r>
              <a:rPr lang="zh-CN" altLang="en-US" dirty="0"/>
              <a:t>年，</a:t>
            </a:r>
            <a:r>
              <a:rPr lang="en-US" altLang="zh-CN" dirty="0"/>
              <a:t>Oracle </a:t>
            </a:r>
            <a:r>
              <a:rPr lang="zh-CN" altLang="en-US" dirty="0"/>
              <a:t>2诞生了，它是使用汇编语言开发的，但它的出现并没有引起太多的关注 </a:t>
            </a:r>
            <a:endParaRPr lang="zh-CN" altLang="en-US" dirty="0"/>
          </a:p>
          <a:p>
            <a:pPr marL="381000" indent="-381000">
              <a:lnSpc>
                <a:spcPct val="140000"/>
              </a:lnSpc>
            </a:pPr>
            <a:r>
              <a:rPr lang="en-US" altLang="zh-CN" dirty="0"/>
              <a:t>1982</a:t>
            </a:r>
            <a:r>
              <a:rPr lang="zh-CN" altLang="en-US" dirty="0"/>
              <a:t>年，</a:t>
            </a:r>
            <a:r>
              <a:rPr lang="en-US" altLang="zh-CN" dirty="0"/>
              <a:t>Oracle</a:t>
            </a:r>
            <a:r>
              <a:rPr lang="zh-CN" altLang="en-US" dirty="0"/>
              <a:t>公司推出了</a:t>
            </a:r>
            <a:r>
              <a:rPr lang="en-US" altLang="zh-CN" dirty="0"/>
              <a:t>Oracle 3</a:t>
            </a:r>
            <a:r>
              <a:rPr lang="zh-CN" altLang="en-US" dirty="0"/>
              <a:t>，这是第一个能够运行在大型和小型机上的关系型数据库 </a:t>
            </a:r>
            <a:endParaRPr lang="zh-CN" altLang="en-US" dirty="0"/>
          </a:p>
          <a:p>
            <a:pPr marL="381000" indent="-381000">
              <a:lnSpc>
                <a:spcPct val="140000"/>
              </a:lnSpc>
            </a:pPr>
            <a:r>
              <a:rPr lang="en-US" altLang="zh-CN" dirty="0"/>
              <a:t>1997</a:t>
            </a:r>
            <a:r>
              <a:rPr lang="zh-CN" altLang="en-US" dirty="0"/>
              <a:t>年</a:t>
            </a:r>
            <a:r>
              <a:rPr lang="en-US" altLang="zh-CN" dirty="0"/>
              <a:t>,Oracle</a:t>
            </a:r>
            <a:r>
              <a:rPr lang="zh-CN" altLang="en-US" dirty="0"/>
              <a:t>公司又推出了基于</a:t>
            </a:r>
            <a:r>
              <a:rPr lang="en-US" altLang="zh-CN" dirty="0"/>
              <a:t>Java</a:t>
            </a:r>
            <a:r>
              <a:rPr lang="zh-CN" altLang="en-US" dirty="0"/>
              <a:t>语言的</a:t>
            </a:r>
            <a:r>
              <a:rPr lang="en-US" altLang="zh-CN" dirty="0"/>
              <a:t>Oracle 8 </a:t>
            </a:r>
            <a:endParaRPr lang="en-US" altLang="zh-CN" dirty="0" smtClean="0"/>
          </a:p>
          <a:p>
            <a:pPr marL="381000" indent="-381000">
              <a:lnSpc>
                <a:spcPct val="140000"/>
              </a:lnSpc>
            </a:pPr>
            <a:r>
              <a:rPr lang="en-US" altLang="zh-CN" dirty="0"/>
              <a:t>1999</a:t>
            </a:r>
            <a:r>
              <a:rPr lang="zh-CN" altLang="en-US" dirty="0"/>
              <a:t>年，</a:t>
            </a:r>
            <a:r>
              <a:rPr lang="en-US" altLang="zh-CN" dirty="0"/>
              <a:t>Oracle</a:t>
            </a:r>
            <a:r>
              <a:rPr lang="zh-CN" altLang="en-US" dirty="0"/>
              <a:t>正式提供世界上第一个</a:t>
            </a:r>
            <a:r>
              <a:rPr lang="en-US" altLang="zh-CN" dirty="0"/>
              <a:t>Internet</a:t>
            </a:r>
            <a:r>
              <a:rPr lang="zh-CN" altLang="en-US" dirty="0"/>
              <a:t>数据库</a:t>
            </a:r>
            <a:r>
              <a:rPr lang="en-US" altLang="zh-CN" dirty="0"/>
              <a:t>Oracle8i</a:t>
            </a:r>
            <a:endParaRPr lang="en-US" altLang="zh-CN" dirty="0"/>
          </a:p>
          <a:p>
            <a:pPr marL="381000" indent="-381000">
              <a:lnSpc>
                <a:spcPct val="140000"/>
              </a:lnSpc>
            </a:pPr>
            <a:r>
              <a:rPr lang="en-US" altLang="zh-CN" dirty="0"/>
              <a:t>2001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</a:t>
            </a:r>
            <a:r>
              <a:rPr lang="en-US" altLang="zh-CN" dirty="0"/>
              <a:t>Oracle</a:t>
            </a:r>
            <a:r>
              <a:rPr lang="zh-CN" altLang="en-US" dirty="0"/>
              <a:t>公司发布了</a:t>
            </a:r>
            <a:r>
              <a:rPr lang="en-US" altLang="zh-CN" dirty="0"/>
              <a:t>Oracle 9i </a:t>
            </a:r>
            <a:endParaRPr lang="en-US" altLang="zh-CN" dirty="0"/>
          </a:p>
          <a:p>
            <a:pPr marL="381000" indent="-381000">
              <a:lnSpc>
                <a:spcPct val="140000"/>
              </a:lnSpc>
            </a:pPr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日，</a:t>
            </a:r>
            <a:r>
              <a:rPr lang="en-US" altLang="zh-CN" dirty="0"/>
              <a:t>Oracle</a:t>
            </a:r>
            <a:r>
              <a:rPr lang="zh-CN" altLang="en-US" dirty="0"/>
              <a:t>公司推出</a:t>
            </a:r>
            <a:r>
              <a:rPr lang="en-US" altLang="zh-CN" dirty="0"/>
              <a:t>Oracle 11g</a:t>
            </a:r>
            <a:r>
              <a:rPr lang="zh-CN" altLang="en-US" dirty="0"/>
              <a:t>，</a:t>
            </a:r>
            <a:r>
              <a:rPr lang="en-US" altLang="zh-CN" dirty="0"/>
              <a:t>Oracle 11g</a:t>
            </a:r>
            <a:r>
              <a:rPr lang="zh-CN" altLang="en-US" dirty="0"/>
              <a:t>中的“</a:t>
            </a:r>
            <a:r>
              <a:rPr lang="en-US" altLang="zh-CN" dirty="0"/>
              <a:t>g”</a:t>
            </a:r>
            <a:r>
              <a:rPr lang="zh-CN" altLang="en-US" dirty="0"/>
              <a:t>代表“网格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381000" indent="-381000">
              <a:lnSpc>
                <a:spcPct val="140000"/>
              </a:lnSpc>
            </a:pPr>
            <a:endParaRPr lang="zh-CN" altLang="en-US" dirty="0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8762"/>
            <a:ext cx="8229600" cy="785813"/>
          </a:xfrm>
        </p:spPr>
        <p:txBody>
          <a:bodyPr/>
          <a:lstStyle/>
          <a:p>
            <a:pPr marL="609600" indent="-609600"/>
            <a:r>
              <a:rPr lang="en-US" altLang="zh-CN"/>
              <a:t>1.1.2 Oracle</a:t>
            </a:r>
            <a:r>
              <a:rPr lang="zh-CN" altLang="en-US" dirty="0"/>
              <a:t>发展历史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21B8-06E9-9F47-9FB9-6BBA6F2B8B03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3694"/>
            <a:ext cx="8229600" cy="785813"/>
          </a:xfrm>
        </p:spPr>
        <p:txBody>
          <a:bodyPr/>
          <a:lstStyle/>
          <a:p>
            <a:pPr marL="609600" indent="-609600"/>
            <a:r>
              <a:rPr lang="en-US" altLang="zh-CN">
                <a:latin typeface="黑体" panose="02010609060101010101" charset="-122"/>
              </a:rPr>
              <a:t>1.1.2 Oracle </a:t>
            </a:r>
            <a:r>
              <a:rPr lang="zh-CN" altLang="en-US" dirty="0">
                <a:latin typeface="黑体" panose="02010609060101010101" charset="-122"/>
              </a:rPr>
              <a:t>数据库系统的特点</a:t>
            </a:r>
            <a:endParaRPr lang="zh-CN" altLang="en-US" dirty="0">
              <a:latin typeface="黑体" panose="02010609060101010101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7850" y="1264339"/>
            <a:ext cx="8329613" cy="4535487"/>
          </a:xfrm>
        </p:spPr>
        <p:txBody>
          <a:bodyPr/>
          <a:lstStyle/>
          <a:p>
            <a:pPr marL="381000" indent="-381000"/>
            <a:r>
              <a:rPr lang="en-US" altLang="zh-CN"/>
              <a:t>Oracle</a:t>
            </a:r>
            <a:r>
              <a:rPr lang="zh-CN" altLang="en-US" dirty="0"/>
              <a:t>数据库系统主要包含以下</a:t>
            </a:r>
            <a:r>
              <a:rPr lang="en-US" altLang="zh-CN" dirty="0"/>
              <a:t>4</a:t>
            </a:r>
            <a:r>
              <a:rPr lang="zh-CN" altLang="en-US" dirty="0"/>
              <a:t>个特点</a:t>
            </a:r>
            <a:endParaRPr lang="zh-CN" altLang="en-US" dirty="0"/>
          </a:p>
          <a:p>
            <a:pPr marL="800100" lvl="1" indent="-342900"/>
            <a:r>
              <a:rPr lang="zh-CN" altLang="en-US" dirty="0"/>
              <a:t>支持大数据库、多用户、高性能的事务处理 </a:t>
            </a:r>
            <a:endParaRPr lang="zh-CN" altLang="en-US" dirty="0"/>
          </a:p>
          <a:p>
            <a:pPr marL="800100" lvl="1" indent="-342900"/>
            <a:r>
              <a:rPr lang="zh-CN" altLang="en-US" dirty="0"/>
              <a:t>安全性好</a:t>
            </a:r>
            <a:endParaRPr lang="en-US" altLang="zh-CN" dirty="0"/>
          </a:p>
          <a:p>
            <a:pPr marL="800100" lvl="1" indent="-342900"/>
            <a:r>
              <a:rPr lang="zh-CN" altLang="en-US" dirty="0"/>
              <a:t>提供了新的分布式数据库能力 </a:t>
            </a:r>
            <a:endParaRPr lang="zh-CN" altLang="en-US" dirty="0"/>
          </a:p>
          <a:p>
            <a:pPr marL="800100" lvl="1" indent="-342900"/>
            <a:r>
              <a:rPr lang="zh-CN" altLang="en-US" dirty="0"/>
              <a:t>具有可移植性、可兼容性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F1C7-999C-5844-AE2A-099893135EAF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7663"/>
            <a:ext cx="8229600" cy="785813"/>
          </a:xfrm>
        </p:spPr>
        <p:txBody>
          <a:bodyPr/>
          <a:lstStyle/>
          <a:p>
            <a:pPr marL="609600" indent="-609600"/>
            <a:r>
              <a:rPr lang="en-US" altLang="zh-CN" sz="2400"/>
              <a:t>1.2. </a:t>
            </a:r>
            <a:r>
              <a:rPr lang="en-US" altLang="zh-CN" sz="2400" dirty="0"/>
              <a:t>Oracle 11g</a:t>
            </a:r>
            <a:r>
              <a:rPr lang="zh-CN" altLang="en-US" sz="2400" dirty="0"/>
              <a:t>实例的启动与关闭</a:t>
            </a:r>
            <a:endParaRPr lang="zh-CN" altLang="en-US" sz="24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33476"/>
            <a:ext cx="8353425" cy="5465763"/>
          </a:xfrm>
        </p:spPr>
        <p:txBody>
          <a:bodyPr>
            <a:normAutofit fontScale="92500" lnSpcReduction="10000"/>
          </a:bodyPr>
          <a:lstStyle/>
          <a:p>
            <a:pPr marL="381000" indent="-381000"/>
            <a:r>
              <a:rPr lang="en-US" altLang="zh-CN" dirty="0"/>
              <a:t>Windows</a:t>
            </a:r>
            <a:r>
              <a:rPr lang="zh-CN" altLang="en-US" dirty="0"/>
              <a:t>操作系统下的</a:t>
            </a:r>
            <a:r>
              <a:rPr lang="en-US" altLang="zh-CN" dirty="0"/>
              <a:t>Oracle</a:t>
            </a:r>
            <a:r>
              <a:rPr lang="zh-CN" altLang="en-US" dirty="0"/>
              <a:t>服务以</a:t>
            </a:r>
            <a:r>
              <a:rPr lang="zh-CN" altLang="en-US" dirty="0">
                <a:solidFill>
                  <a:srgbClr val="0033CC"/>
                </a:solidFill>
              </a:rPr>
              <a:t>后台服务进程</a:t>
            </a:r>
            <a:r>
              <a:rPr lang="zh-CN" altLang="en-US" dirty="0"/>
              <a:t>的方式进行管理</a:t>
            </a:r>
            <a:endParaRPr lang="zh-CN" altLang="en-US" dirty="0"/>
          </a:p>
          <a:p>
            <a:pPr marL="800100" lvl="1" indent="-342900"/>
            <a:r>
              <a:rPr lang="zh-CN" altLang="en-US" dirty="0"/>
              <a:t> </a:t>
            </a:r>
            <a:r>
              <a:rPr lang="en-US" altLang="zh-CN" dirty="0"/>
              <a:t>OracleOraDb11g_homeTNSListener</a:t>
            </a:r>
            <a:r>
              <a:rPr lang="zh-CN" altLang="en-US" dirty="0"/>
              <a:t>服务</a:t>
            </a:r>
            <a:endParaRPr lang="zh-CN" altLang="en-US" dirty="0"/>
          </a:p>
          <a:p>
            <a:pPr marL="1219200" lvl="2" indent="-304800"/>
            <a:r>
              <a:rPr lang="en-US" altLang="zh-CN" dirty="0"/>
              <a:t>Oracle</a:t>
            </a:r>
            <a:r>
              <a:rPr lang="zh-CN" altLang="en-US" dirty="0"/>
              <a:t>服务器的监听程序 </a:t>
            </a:r>
            <a:endParaRPr lang="zh-CN" altLang="en-US" dirty="0"/>
          </a:p>
          <a:p>
            <a:pPr marL="800100" lvl="1" indent="-342900"/>
            <a:r>
              <a:rPr lang="en-US" altLang="zh-CN" dirty="0" err="1"/>
              <a:t>OracleServiceSID</a:t>
            </a:r>
            <a:endParaRPr lang="en-US" altLang="zh-CN" dirty="0"/>
          </a:p>
          <a:p>
            <a:pPr marL="1219200" lvl="2" indent="-304800"/>
            <a:r>
              <a:rPr lang="en-US" altLang="zh-CN" dirty="0"/>
              <a:t>Oracle</a:t>
            </a:r>
            <a:r>
              <a:rPr lang="zh-CN" altLang="en-US" dirty="0"/>
              <a:t>的核心服务，要启动</a:t>
            </a:r>
            <a:r>
              <a:rPr lang="en-US" altLang="zh-CN" dirty="0"/>
              <a:t>Oracle</a:t>
            </a:r>
            <a:r>
              <a:rPr lang="zh-CN" altLang="en-US" dirty="0"/>
              <a:t>实例，必须启动该服务 </a:t>
            </a:r>
            <a:endParaRPr lang="zh-CN" altLang="en-US" dirty="0"/>
          </a:p>
          <a:p>
            <a:pPr marL="800100" lvl="1" indent="-342900"/>
            <a:r>
              <a:rPr lang="en-US" altLang="zh-CN" dirty="0" err="1"/>
              <a:t>OracleJobSchedulerSID</a:t>
            </a:r>
            <a:endParaRPr lang="en-US" altLang="zh-CN" dirty="0"/>
          </a:p>
          <a:p>
            <a:pPr marL="1219200" lvl="2" indent="-304800"/>
            <a:r>
              <a:rPr lang="zh-CN" altLang="en-US" dirty="0"/>
              <a:t>任务调度服务，负责对用户创建的作业按预先设置的时间周期性地进行调度执行，从而实现</a:t>
            </a:r>
            <a:r>
              <a:rPr lang="en-US" altLang="zh-CN" dirty="0"/>
              <a:t>Oracle</a:t>
            </a:r>
            <a:r>
              <a:rPr lang="zh-CN" altLang="en-US" dirty="0"/>
              <a:t>服务器的自动管理功能 </a:t>
            </a:r>
            <a:endParaRPr lang="zh-CN" altLang="en-US" dirty="0"/>
          </a:p>
          <a:p>
            <a:pPr marL="800100" lvl="1" indent="-342900"/>
            <a:r>
              <a:rPr lang="en-US" altLang="zh-CN" dirty="0" err="1"/>
              <a:t>OracleDBConsoleSID</a:t>
            </a:r>
            <a:endParaRPr lang="en-US" altLang="zh-CN" dirty="0"/>
          </a:p>
          <a:p>
            <a:pPr marL="1219200" lvl="2" indent="-304800"/>
            <a:r>
              <a:rPr lang="zh-CN" altLang="en-US" dirty="0"/>
              <a:t>负责在</a:t>
            </a:r>
            <a:r>
              <a:rPr lang="en-US" altLang="zh-CN" dirty="0"/>
              <a:t>Windows</a:t>
            </a:r>
            <a:r>
              <a:rPr lang="zh-CN" altLang="en-US" dirty="0"/>
              <a:t>平台下启动</a:t>
            </a:r>
            <a:r>
              <a:rPr lang="en-US" altLang="zh-CN" dirty="0"/>
              <a:t>Oracle</a:t>
            </a:r>
            <a:r>
              <a:rPr lang="zh-CN" altLang="en-US" dirty="0"/>
              <a:t>企业管理器。</a:t>
            </a:r>
            <a:r>
              <a:rPr lang="en-US" altLang="zh-CN" dirty="0"/>
              <a:t>Oracle 11g</a:t>
            </a:r>
            <a:r>
              <a:rPr lang="zh-CN" altLang="en-US" dirty="0"/>
              <a:t>企业管理器是一个功能完善的</a:t>
            </a:r>
            <a:r>
              <a:rPr lang="en-US" altLang="zh-CN" dirty="0"/>
              <a:t>Oracle</a:t>
            </a:r>
            <a:r>
              <a:rPr lang="zh-CN" altLang="en-US" dirty="0"/>
              <a:t>数据库管理工具，可以管理本地数据库环境和网格环境</a:t>
            </a:r>
            <a:endParaRPr lang="zh-CN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781300"/>
            <a:ext cx="69850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F6A58-831F-B445-B328-A963EA283908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0556"/>
            <a:ext cx="8229600" cy="785813"/>
          </a:xfrm>
        </p:spPr>
        <p:txBody>
          <a:bodyPr/>
          <a:lstStyle/>
          <a:p>
            <a:pPr marL="609600" indent="-609600"/>
            <a:r>
              <a:rPr lang="en-US" altLang="zh-CN"/>
              <a:t>1.3 </a:t>
            </a:r>
            <a:r>
              <a:rPr lang="zh-CN" altLang="en-US" dirty="0"/>
              <a:t>登陆</a:t>
            </a:r>
            <a:r>
              <a:rPr lang="en-US" altLang="zh-CN" dirty="0"/>
              <a:t>Oracle</a:t>
            </a:r>
            <a:r>
              <a:rPr lang="zh-CN" altLang="en-US" dirty="0"/>
              <a:t>数据库</a:t>
            </a:r>
            <a:endParaRPr lang="zh-CN" altLang="en-US" dirty="0"/>
          </a:p>
        </p:txBody>
      </p:sp>
      <p:sp>
        <p:nvSpPr>
          <p:cNvPr id="11267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20637" y="1191460"/>
            <a:ext cx="8208963" cy="4473575"/>
          </a:xfrm>
        </p:spPr>
        <p:txBody>
          <a:bodyPr>
            <a:normAutofit fontScale="85000" lnSpcReduction="10000"/>
          </a:bodyPr>
          <a:lstStyle/>
          <a:p>
            <a:pPr marL="381000" indent="-381000"/>
            <a:r>
              <a:rPr lang="zh-CN" altLang="en-US"/>
              <a:t>新建一个数据库时，</a:t>
            </a:r>
            <a:r>
              <a:rPr lang="en-US" altLang="zh-CN" dirty="0"/>
              <a:t>Oracle</a:t>
            </a:r>
            <a:r>
              <a:rPr lang="zh-CN" altLang="en-US" dirty="0"/>
              <a:t>将默认创建几个用户 </a:t>
            </a:r>
            <a:endParaRPr lang="zh-CN" altLang="en-US" dirty="0"/>
          </a:p>
          <a:p>
            <a:pPr marL="800100" lvl="1" indent="-342900"/>
            <a:r>
              <a:rPr lang="en-US" altLang="zh-CN" dirty="0"/>
              <a:t>SYS</a:t>
            </a:r>
            <a:r>
              <a:rPr lang="zh-CN" altLang="en-US" dirty="0"/>
              <a:t>用户</a:t>
            </a:r>
            <a:endParaRPr lang="zh-CN" altLang="en-US" dirty="0"/>
          </a:p>
          <a:p>
            <a:pPr marL="1219200" lvl="2" indent="-304800"/>
            <a:r>
              <a:rPr lang="en-US" altLang="zh-CN" dirty="0"/>
              <a:t>SYS</a:t>
            </a:r>
            <a:r>
              <a:rPr lang="zh-CN" altLang="en-US" dirty="0"/>
              <a:t>用户是</a:t>
            </a:r>
            <a:r>
              <a:rPr lang="en-US" altLang="zh-CN" dirty="0"/>
              <a:t>Oracle</a:t>
            </a:r>
            <a:r>
              <a:rPr lang="zh-CN" altLang="en-US" dirty="0"/>
              <a:t>中的超级用户，主要用于维护系统信息和管理实例，数据库中数据字典的所有表和视图都存储在</a:t>
            </a:r>
            <a:r>
              <a:rPr lang="en-US" altLang="zh-CN" dirty="0"/>
              <a:t>SYS</a:t>
            </a:r>
            <a:r>
              <a:rPr lang="zh-CN" altLang="en-US" dirty="0"/>
              <a:t>模式中 </a:t>
            </a:r>
            <a:endParaRPr lang="zh-CN" altLang="en-US" dirty="0"/>
          </a:p>
          <a:p>
            <a:pPr marL="800100" lvl="1" indent="-342900"/>
            <a:r>
              <a:rPr lang="en-US" altLang="zh-CN" dirty="0"/>
              <a:t>SYSTEM</a:t>
            </a:r>
            <a:r>
              <a:rPr lang="zh-CN" altLang="en-US" dirty="0"/>
              <a:t>用户</a:t>
            </a:r>
            <a:endParaRPr lang="zh-CN" altLang="en-US" dirty="0"/>
          </a:p>
          <a:p>
            <a:pPr marL="1219200" lvl="2" indent="-304800"/>
            <a:r>
              <a:rPr lang="en-US" altLang="zh-CN" dirty="0"/>
              <a:t>SYSTEM</a:t>
            </a:r>
            <a:r>
              <a:rPr lang="zh-CN" altLang="en-US" dirty="0"/>
              <a:t>用户是</a:t>
            </a:r>
            <a:r>
              <a:rPr lang="en-US" altLang="zh-CN" dirty="0"/>
              <a:t>Oracle</a:t>
            </a:r>
            <a:r>
              <a:rPr lang="zh-CN" altLang="en-US" dirty="0"/>
              <a:t>中默认的管理员，它拥有</a:t>
            </a:r>
            <a:r>
              <a:rPr lang="en-US" altLang="zh-CN" dirty="0"/>
              <a:t>DBA</a:t>
            </a:r>
            <a:r>
              <a:rPr lang="zh-CN" altLang="en-US" dirty="0"/>
              <a:t>权限。该用户拥有</a:t>
            </a:r>
            <a:r>
              <a:rPr lang="en-US" altLang="zh-CN" dirty="0"/>
              <a:t>Oracle</a:t>
            </a:r>
            <a:r>
              <a:rPr lang="zh-CN" altLang="en-US" dirty="0"/>
              <a:t>管理工具使用的内部表和视图，通常通过</a:t>
            </a:r>
            <a:r>
              <a:rPr lang="en-US" altLang="zh-CN" dirty="0"/>
              <a:t>SYSTEM</a:t>
            </a:r>
            <a:r>
              <a:rPr lang="zh-CN" altLang="en-US" dirty="0"/>
              <a:t>用户管理</a:t>
            </a:r>
            <a:r>
              <a:rPr lang="en-US" altLang="zh-CN" dirty="0"/>
              <a:t>Oracle</a:t>
            </a:r>
            <a:r>
              <a:rPr lang="zh-CN" altLang="en-US" dirty="0"/>
              <a:t>数据库的用户、权限和存储等 </a:t>
            </a:r>
            <a:endParaRPr lang="zh-CN" altLang="en-US" dirty="0"/>
          </a:p>
          <a:p>
            <a:pPr marL="800100" lvl="1" indent="-342900"/>
            <a:r>
              <a:rPr lang="en-US" altLang="zh-CN" dirty="0"/>
              <a:t>SCOTT</a:t>
            </a:r>
            <a:r>
              <a:rPr lang="zh-CN" altLang="en-US" dirty="0"/>
              <a:t>用户</a:t>
            </a:r>
            <a:endParaRPr lang="zh-CN" altLang="en-US" dirty="0"/>
          </a:p>
          <a:p>
            <a:pPr marL="1219200" lvl="2" indent="-304800"/>
            <a:r>
              <a:rPr lang="en-US" altLang="zh-CN" dirty="0"/>
              <a:t>SCOTT</a:t>
            </a:r>
            <a:r>
              <a:rPr lang="zh-CN" altLang="en-US" dirty="0"/>
              <a:t>是</a:t>
            </a:r>
            <a:r>
              <a:rPr lang="en-US" altLang="zh-CN" dirty="0"/>
              <a:t>Oracle</a:t>
            </a:r>
            <a:r>
              <a:rPr lang="zh-CN" altLang="en-US" dirty="0"/>
              <a:t>数据库的一个示范账号。</a:t>
            </a:r>
            <a:r>
              <a:rPr lang="en-US" altLang="zh-CN" dirty="0"/>
              <a:t>SCOTT</a:t>
            </a:r>
            <a:r>
              <a:rPr lang="zh-CN" altLang="en-US" dirty="0"/>
              <a:t>用户模式包含</a:t>
            </a:r>
            <a:r>
              <a:rPr lang="en-US" altLang="zh-CN" dirty="0"/>
              <a:t>4</a:t>
            </a:r>
            <a:r>
              <a:rPr lang="zh-CN" altLang="en-US" dirty="0"/>
              <a:t>张示范表，</a:t>
            </a:r>
            <a:r>
              <a:rPr lang="en-US" altLang="zh-CN" dirty="0"/>
              <a:t>SCOTT</a:t>
            </a:r>
            <a:r>
              <a:rPr lang="zh-CN" altLang="en-US" dirty="0"/>
              <a:t>用户的默认口令为</a:t>
            </a:r>
            <a:r>
              <a:rPr lang="en-US" altLang="zh-CN" dirty="0"/>
              <a:t>tiger</a:t>
            </a:r>
            <a:endParaRPr lang="en-US" altLang="zh-CN" dirty="0"/>
          </a:p>
        </p:txBody>
      </p:sp>
      <p:sp>
        <p:nvSpPr>
          <p:cNvPr id="11268" name="AutoShape 13"/>
          <p:cNvSpPr>
            <a:spLocks noChangeArrowheads="1"/>
          </p:cNvSpPr>
          <p:nvPr/>
        </p:nvSpPr>
        <p:spPr bwMode="auto">
          <a:xfrm>
            <a:off x="2761114" y="3133982"/>
            <a:ext cx="6410325" cy="1439863"/>
          </a:xfrm>
          <a:prstGeom prst="flowChartAlternateProcess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mpd="sng">
            <a:solidFill>
              <a:srgbClr val="0033CC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ea typeface="黑体" panose="02010609060101010101" charset="-122"/>
              </a:rPr>
              <a:t>对于日常的管理任务，建议使用</a:t>
            </a:r>
            <a:r>
              <a:rPr lang="en-US" altLang="zh-CN" b="1" dirty="0">
                <a:ea typeface="黑体" panose="02010609060101010101" charset="-122"/>
              </a:rPr>
              <a:t>SYSTEM</a:t>
            </a:r>
            <a:r>
              <a:rPr lang="zh-CN" altLang="en-US" b="1" dirty="0">
                <a:ea typeface="黑体" panose="02010609060101010101" charset="-122"/>
              </a:rPr>
              <a:t>用户登录</a:t>
            </a:r>
            <a:r>
              <a:rPr lang="en-US" altLang="zh-CN" b="1" dirty="0">
                <a:ea typeface="黑体" panose="02010609060101010101" charset="-122"/>
              </a:rPr>
              <a:t>Oracle</a:t>
            </a:r>
            <a:r>
              <a:rPr lang="zh-CN" altLang="en-US" b="1" dirty="0">
                <a:ea typeface="黑体" panose="02010609060101010101" charset="-122"/>
              </a:rPr>
              <a:t>数据库服务器。</a:t>
            </a:r>
            <a:endParaRPr lang="zh-CN" altLang="en-US" b="1" dirty="0">
              <a:ea typeface="黑体" panose="02010609060101010101" charset="-122"/>
            </a:endParaRPr>
          </a:p>
          <a:p>
            <a:r>
              <a:rPr lang="zh-CN" altLang="en-US" b="1" dirty="0">
                <a:ea typeface="黑体" panose="02010609060101010101" charset="-122"/>
              </a:rPr>
              <a:t>如果需要执行备份、恢复、更改数据库的任务，就必须以</a:t>
            </a:r>
            <a:r>
              <a:rPr lang="en-US" altLang="zh-CN" b="1" dirty="0">
                <a:ea typeface="黑体" panose="02010609060101010101" charset="-122"/>
              </a:rPr>
              <a:t>SYS</a:t>
            </a:r>
            <a:r>
              <a:rPr lang="zh-CN" altLang="en-US" b="1" dirty="0">
                <a:ea typeface="黑体" panose="02010609060101010101" charset="-122"/>
              </a:rPr>
              <a:t>用户登录</a:t>
            </a:r>
            <a:r>
              <a:rPr lang="en-US" altLang="zh-CN" b="1" dirty="0">
                <a:ea typeface="黑体" panose="02010609060101010101" charset="-122"/>
              </a:rPr>
              <a:t>Oracle</a:t>
            </a:r>
            <a:r>
              <a:rPr lang="zh-CN" altLang="en-US" b="1" dirty="0">
                <a:ea typeface="黑体" panose="02010609060101010101" charset="-122"/>
              </a:rPr>
              <a:t>数据库服务器</a:t>
            </a:r>
            <a:endParaRPr lang="zh-CN" altLang="en-US" b="1" dirty="0"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6D3-B202-BE48-BD34-5C1BB34D3A2E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492376"/>
            <a:ext cx="56578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6862"/>
            <a:ext cx="8229600" cy="792163"/>
          </a:xfrm>
        </p:spPr>
        <p:txBody>
          <a:bodyPr/>
          <a:lstStyle/>
          <a:p>
            <a:pPr marL="609600" indent="-609600"/>
            <a:r>
              <a:rPr lang="en-US" altLang="zh-CN"/>
              <a:t>1.3 </a:t>
            </a:r>
            <a:r>
              <a:rPr lang="zh-CN" altLang="en-US" dirty="0"/>
              <a:t>使用工具登陆</a:t>
            </a:r>
            <a:r>
              <a:rPr lang="en-US" altLang="zh-CN" dirty="0"/>
              <a:t>Oracle</a:t>
            </a:r>
            <a:endParaRPr lang="zh-CN" altLang="en-US" dirty="0"/>
          </a:p>
        </p:txBody>
      </p:sp>
      <p:sp>
        <p:nvSpPr>
          <p:cNvPr id="12292" name="AutoShape 8"/>
          <p:cNvSpPr>
            <a:spLocks noChangeArrowheads="1"/>
          </p:cNvSpPr>
          <p:nvPr/>
        </p:nvSpPr>
        <p:spPr bwMode="auto">
          <a:xfrm>
            <a:off x="6959601" y="1844675"/>
            <a:ext cx="2232025" cy="420688"/>
          </a:xfrm>
          <a:prstGeom prst="wedgeRoundRectCallout">
            <a:avLst>
              <a:gd name="adj1" fmla="val -35704"/>
              <a:gd name="adj2" fmla="val 15700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ym typeface="Arial" panose="020B0604020202020204" pitchFamily="34" charset="0"/>
              </a:rPr>
              <a:t>SQL*Plus</a:t>
            </a:r>
            <a:endParaRPr lang="en-US" altLang="zh-CN" b="1">
              <a:sym typeface="Arial" panose="020B0604020202020204" pitchFamily="34" charset="0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924175"/>
            <a:ext cx="42100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701801"/>
            <a:ext cx="596265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557338"/>
            <a:ext cx="60007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296" name="AutoShape 10"/>
          <p:cNvSpPr>
            <a:spLocks noChangeArrowheads="1"/>
          </p:cNvSpPr>
          <p:nvPr/>
        </p:nvSpPr>
        <p:spPr bwMode="auto">
          <a:xfrm>
            <a:off x="8401051" y="1125538"/>
            <a:ext cx="2232025" cy="411162"/>
          </a:xfrm>
          <a:prstGeom prst="wedgeRoundRectCallout">
            <a:avLst>
              <a:gd name="adj1" fmla="val -50838"/>
              <a:gd name="adj2" fmla="val 1902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ym typeface="Arial" panose="020B0604020202020204" pitchFamily="34" charset="0"/>
              </a:rPr>
              <a:t>SQL Developer</a:t>
            </a:r>
            <a:endParaRPr lang="en-US" altLang="zh-CN" b="1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2" grpId="1" bldLvl="0" animBg="1" autoUpdateAnimBg="0"/>
      <p:bldP spid="12296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B452-ACA2-DF4A-A27B-2227A1B4A14A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5756"/>
            <a:ext cx="8229600" cy="792163"/>
          </a:xfrm>
        </p:spPr>
        <p:txBody>
          <a:bodyPr/>
          <a:lstStyle/>
          <a:p>
            <a:pPr marL="609600" indent="-609600"/>
            <a:r>
              <a:rPr lang="en-US" altLang="zh-CN"/>
              <a:t>1.</a:t>
            </a:r>
            <a:r>
              <a:rPr lang="zh-CN" altLang="en-US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使用SQL命令管理数据表</a:t>
            </a:r>
            <a:endParaRPr lang="zh-CN" altLang="en-US" dirty="0"/>
          </a:p>
        </p:txBody>
      </p:sp>
      <p:sp>
        <p:nvSpPr>
          <p:cNvPr id="13315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41109" y="1144772"/>
            <a:ext cx="8208963" cy="5184775"/>
          </a:xfrm>
        </p:spPr>
        <p:txBody>
          <a:bodyPr>
            <a:normAutofit fontScale="92500" lnSpcReduction="20000"/>
          </a:bodyPr>
          <a:lstStyle/>
          <a:p>
            <a:pPr marL="381000" indent="-381000">
              <a:lnSpc>
                <a:spcPct val="120000"/>
              </a:lnSpc>
            </a:pPr>
            <a:r>
              <a:rPr lang="zh-CN" altLang="en-US" dirty="0"/>
              <a:t>1.4.1  </a:t>
            </a:r>
            <a:r>
              <a:rPr lang="en-US" altLang="zh-CN" dirty="0"/>
              <a:t>SQL</a:t>
            </a:r>
            <a:r>
              <a:rPr lang="zh-CN" altLang="en-US" dirty="0"/>
              <a:t>语言分类</a:t>
            </a:r>
            <a:endParaRPr lang="zh-CN" altLang="en-US" dirty="0"/>
          </a:p>
          <a:p>
            <a:pPr marL="800100" lvl="1" indent="-342900">
              <a:lnSpc>
                <a:spcPct val="120000"/>
              </a:lnSpc>
            </a:pPr>
            <a:r>
              <a:rPr lang="zh-CN" altLang="en-US" dirty="0"/>
              <a:t>数据定义（</a:t>
            </a:r>
            <a:r>
              <a:rPr lang="en-US" altLang="zh-CN" dirty="0"/>
              <a:t>Data Definition Language</a:t>
            </a:r>
            <a:r>
              <a:rPr lang="zh-CN" altLang="en-US" dirty="0"/>
              <a:t>，</a:t>
            </a:r>
            <a:r>
              <a:rPr lang="en-US" altLang="zh-CN" dirty="0"/>
              <a:t>DDL</a:t>
            </a:r>
            <a:r>
              <a:rPr lang="zh-CN" altLang="en-US" dirty="0"/>
              <a:t>）</a:t>
            </a:r>
            <a:endParaRPr lang="zh-CN" altLang="en-US" dirty="0"/>
          </a:p>
          <a:p>
            <a:pPr marL="1219200" lvl="2" indent="-304800">
              <a:lnSpc>
                <a:spcPct val="12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用于创建、修改和删除数据库对象，如</a:t>
            </a:r>
            <a:r>
              <a:rPr lang="en-US" altLang="zh-CN" dirty="0">
                <a:solidFill>
                  <a:srgbClr val="0033CC"/>
                </a:solidFill>
              </a:rPr>
              <a:t>CREATE TABLE</a:t>
            </a:r>
            <a:r>
              <a:rPr lang="zh-CN" altLang="en-US" dirty="0">
                <a:solidFill>
                  <a:srgbClr val="0033CC"/>
                </a:solidFill>
              </a:rPr>
              <a:t>、</a:t>
            </a:r>
            <a:r>
              <a:rPr lang="en-US" altLang="zh-CN" dirty="0">
                <a:solidFill>
                  <a:srgbClr val="0033CC"/>
                </a:solidFill>
              </a:rPr>
              <a:t>ALTER TABLE</a:t>
            </a:r>
            <a:r>
              <a:rPr lang="zh-CN" altLang="en-US" dirty="0">
                <a:solidFill>
                  <a:srgbClr val="0033CC"/>
                </a:solidFill>
              </a:rPr>
              <a:t>、</a:t>
            </a:r>
            <a:r>
              <a:rPr lang="en-US" altLang="zh-CN" dirty="0">
                <a:solidFill>
                  <a:srgbClr val="0033CC"/>
                </a:solidFill>
              </a:rPr>
              <a:t>DROP TABLE</a:t>
            </a:r>
            <a:r>
              <a:rPr lang="zh-CN" altLang="en-US" dirty="0">
                <a:solidFill>
                  <a:srgbClr val="0033CC"/>
                </a:solidFill>
              </a:rPr>
              <a:t>等。</a:t>
            </a:r>
            <a:r>
              <a:rPr lang="en-US" altLang="zh-CN" dirty="0">
                <a:solidFill>
                  <a:srgbClr val="0033CC"/>
                </a:solidFill>
              </a:rPr>
              <a:t>DDL</a:t>
            </a:r>
            <a:r>
              <a:rPr lang="zh-CN" altLang="en-US" dirty="0">
                <a:solidFill>
                  <a:srgbClr val="0033CC"/>
                </a:solidFill>
              </a:rPr>
              <a:t>语句会自动提交事务 </a:t>
            </a:r>
            <a:endParaRPr lang="zh-CN" altLang="en-US" dirty="0">
              <a:solidFill>
                <a:srgbClr val="0033CC"/>
              </a:solidFill>
            </a:endParaRPr>
          </a:p>
          <a:p>
            <a:pPr marL="800100" lvl="1" indent="-342900">
              <a:lnSpc>
                <a:spcPct val="120000"/>
              </a:lnSpc>
            </a:pPr>
            <a:r>
              <a:rPr lang="zh-CN" altLang="en-US" dirty="0"/>
              <a:t>数据操纵语言（</a:t>
            </a:r>
            <a:r>
              <a:rPr lang="en-US" altLang="zh-CN" dirty="0"/>
              <a:t>Data Manipulation Language</a:t>
            </a:r>
            <a:r>
              <a:rPr lang="zh-CN" altLang="en-US" dirty="0"/>
              <a:t>，</a:t>
            </a:r>
            <a:r>
              <a:rPr lang="en-US" altLang="zh-CN" dirty="0"/>
              <a:t>DML</a:t>
            </a:r>
            <a:r>
              <a:rPr lang="zh-CN" altLang="en-US" dirty="0"/>
              <a:t>）</a:t>
            </a:r>
            <a:endParaRPr lang="zh-CN" altLang="en-US" dirty="0"/>
          </a:p>
          <a:p>
            <a:pPr marL="1219200" lvl="2" indent="-304800">
              <a:lnSpc>
                <a:spcPct val="12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用于操纵数据库，包括</a:t>
            </a:r>
            <a:r>
              <a:rPr lang="en-US" altLang="zh-CN" dirty="0">
                <a:solidFill>
                  <a:srgbClr val="0033CC"/>
                </a:solidFill>
              </a:rPr>
              <a:t>INSERT</a:t>
            </a:r>
            <a:r>
              <a:rPr lang="zh-CN" altLang="en-US" dirty="0">
                <a:solidFill>
                  <a:srgbClr val="0033CC"/>
                </a:solidFill>
              </a:rPr>
              <a:t>、</a:t>
            </a:r>
            <a:r>
              <a:rPr lang="en-US" altLang="zh-CN" dirty="0">
                <a:solidFill>
                  <a:srgbClr val="0033CC"/>
                </a:solidFill>
              </a:rPr>
              <a:t>UPDATE</a:t>
            </a:r>
            <a:r>
              <a:rPr lang="zh-CN" altLang="en-US" dirty="0">
                <a:solidFill>
                  <a:srgbClr val="0033CC"/>
                </a:solidFill>
              </a:rPr>
              <a:t>、</a:t>
            </a:r>
            <a:r>
              <a:rPr lang="en-US" altLang="zh-CN" dirty="0">
                <a:solidFill>
                  <a:srgbClr val="0033CC"/>
                </a:solidFill>
              </a:rPr>
              <a:t>DELETE</a:t>
            </a:r>
            <a:r>
              <a:rPr lang="zh-CN" altLang="en-US" dirty="0">
                <a:solidFill>
                  <a:srgbClr val="0033CC"/>
                </a:solidFill>
              </a:rPr>
              <a:t>、</a:t>
            </a:r>
            <a:r>
              <a:rPr lang="en-US" altLang="zh-CN" dirty="0">
                <a:solidFill>
                  <a:srgbClr val="0033CC"/>
                </a:solidFill>
              </a:rPr>
              <a:t>SELECT</a:t>
            </a:r>
            <a:r>
              <a:rPr lang="zh-CN" altLang="en-US" dirty="0">
                <a:solidFill>
                  <a:srgbClr val="0033CC"/>
                </a:solidFill>
              </a:rPr>
              <a:t>等</a:t>
            </a:r>
            <a:endParaRPr lang="zh-CN" altLang="en-US" dirty="0">
              <a:solidFill>
                <a:srgbClr val="0033CC"/>
              </a:solidFill>
            </a:endParaRPr>
          </a:p>
          <a:p>
            <a:pPr marL="800100" lvl="1" indent="-342900">
              <a:lnSpc>
                <a:spcPct val="120000"/>
              </a:lnSpc>
            </a:pPr>
            <a:r>
              <a:rPr lang="zh-CN" altLang="en-US" dirty="0"/>
              <a:t>数据控制语言（</a:t>
            </a:r>
            <a:r>
              <a:rPr lang="en-US" altLang="zh-CN" dirty="0"/>
              <a:t>Data Control Language</a:t>
            </a:r>
            <a:r>
              <a:rPr lang="zh-CN" altLang="en-US" dirty="0"/>
              <a:t>，</a:t>
            </a:r>
            <a:r>
              <a:rPr lang="en-US" altLang="zh-CN" dirty="0"/>
              <a:t>DCL</a:t>
            </a:r>
            <a:r>
              <a:rPr lang="zh-CN" altLang="en-US" dirty="0"/>
              <a:t>）</a:t>
            </a:r>
            <a:endParaRPr lang="zh-CN" altLang="en-US" dirty="0"/>
          </a:p>
          <a:p>
            <a:pPr marL="1219200" lvl="2" indent="-304800">
              <a:lnSpc>
                <a:spcPct val="12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用于执行授予权限和撤销权限的操作，包括</a:t>
            </a:r>
            <a:r>
              <a:rPr lang="en-US" altLang="zh-CN" dirty="0">
                <a:solidFill>
                  <a:srgbClr val="0033CC"/>
                </a:solidFill>
              </a:rPr>
              <a:t>GRANT</a:t>
            </a:r>
            <a:r>
              <a:rPr lang="zh-CN" altLang="en-US" dirty="0">
                <a:solidFill>
                  <a:srgbClr val="0033CC"/>
                </a:solidFill>
              </a:rPr>
              <a:t>（授予权限）、</a:t>
            </a:r>
            <a:r>
              <a:rPr lang="en-US" altLang="zh-CN" dirty="0">
                <a:solidFill>
                  <a:srgbClr val="0033CC"/>
                </a:solidFill>
              </a:rPr>
              <a:t>REVOKE</a:t>
            </a:r>
            <a:r>
              <a:rPr lang="zh-CN" altLang="en-US" dirty="0">
                <a:solidFill>
                  <a:srgbClr val="0033CC"/>
                </a:solidFill>
              </a:rPr>
              <a:t>（撤销权限）两条命令。</a:t>
            </a:r>
            <a:r>
              <a:rPr lang="en-US" altLang="zh-CN" dirty="0">
                <a:solidFill>
                  <a:srgbClr val="0033CC"/>
                </a:solidFill>
              </a:rPr>
              <a:t>DCL</a:t>
            </a:r>
            <a:r>
              <a:rPr lang="zh-CN" altLang="en-US" dirty="0">
                <a:solidFill>
                  <a:srgbClr val="0033CC"/>
                </a:solidFill>
              </a:rPr>
              <a:t>语句会自动提交事务  </a:t>
            </a:r>
            <a:endParaRPr lang="zh-CN" altLang="en-US" dirty="0">
              <a:solidFill>
                <a:srgbClr val="0033CC"/>
              </a:solidFill>
            </a:endParaRPr>
          </a:p>
          <a:p>
            <a:pPr marL="800100" lvl="1" indent="-342900">
              <a:lnSpc>
                <a:spcPct val="120000"/>
              </a:lnSpc>
            </a:pPr>
            <a:r>
              <a:rPr lang="zh-CN" altLang="en-US" dirty="0"/>
              <a:t>事务控制语言（</a:t>
            </a:r>
            <a:r>
              <a:rPr lang="en-US" altLang="zh-CN" dirty="0"/>
              <a:t>Transactional Control Language</a:t>
            </a:r>
            <a:r>
              <a:rPr lang="zh-CN" altLang="en-US" dirty="0"/>
              <a:t>，</a:t>
            </a:r>
            <a:r>
              <a:rPr lang="en-US" altLang="zh-CN" dirty="0"/>
              <a:t>TCL</a:t>
            </a:r>
            <a:r>
              <a:rPr lang="zh-CN" altLang="en-US" dirty="0"/>
              <a:t>）</a:t>
            </a:r>
            <a:endParaRPr lang="zh-CN" altLang="en-US" dirty="0"/>
          </a:p>
          <a:p>
            <a:pPr marL="1219200" lvl="2" indent="-304800">
              <a:lnSpc>
                <a:spcPct val="12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用于维护数据的一致性，包括</a:t>
            </a:r>
            <a:r>
              <a:rPr lang="en-US" altLang="zh-CN" dirty="0">
                <a:solidFill>
                  <a:srgbClr val="0033CC"/>
                </a:solidFill>
              </a:rPr>
              <a:t>COMMIT</a:t>
            </a:r>
            <a:r>
              <a:rPr lang="zh-CN" altLang="en-US" dirty="0">
                <a:solidFill>
                  <a:srgbClr val="0033CC"/>
                </a:solidFill>
              </a:rPr>
              <a:t>（提交事务）、</a:t>
            </a:r>
            <a:r>
              <a:rPr lang="en-US" altLang="zh-CN" dirty="0">
                <a:solidFill>
                  <a:srgbClr val="0033CC"/>
                </a:solidFill>
              </a:rPr>
              <a:t>ROLLBACK</a:t>
            </a:r>
            <a:r>
              <a:rPr lang="zh-CN" altLang="en-US" dirty="0">
                <a:solidFill>
                  <a:srgbClr val="0033CC"/>
                </a:solidFill>
              </a:rPr>
              <a:t>（回滚事务）和</a:t>
            </a:r>
            <a:r>
              <a:rPr lang="en-US" altLang="zh-CN" dirty="0">
                <a:solidFill>
                  <a:srgbClr val="0033CC"/>
                </a:solidFill>
              </a:rPr>
              <a:t>SAVEPOINT</a:t>
            </a:r>
            <a:r>
              <a:rPr lang="zh-CN" altLang="en-US" dirty="0">
                <a:solidFill>
                  <a:srgbClr val="0033CC"/>
                </a:solidFill>
              </a:rPr>
              <a:t>（设置保存点）</a:t>
            </a:r>
            <a:r>
              <a:rPr lang="en-US" altLang="zh-CN" dirty="0">
                <a:solidFill>
                  <a:srgbClr val="0033CC"/>
                </a:solidFill>
              </a:rPr>
              <a:t>3</a:t>
            </a:r>
            <a:r>
              <a:rPr lang="zh-CN" altLang="en-US" dirty="0">
                <a:solidFill>
                  <a:srgbClr val="0033CC"/>
                </a:solidFill>
              </a:rPr>
              <a:t>条语句</a:t>
            </a:r>
            <a:endParaRPr lang="zh-CN" alt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6216</Words>
  <Application>WPS 演示</Application>
  <PresentationFormat>宽屏</PresentationFormat>
  <Paragraphs>343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仿宋</vt:lpstr>
      <vt:lpstr>微软雅黑</vt:lpstr>
      <vt:lpstr>黑体</vt:lpstr>
      <vt:lpstr>Calibri</vt:lpstr>
      <vt:lpstr>Arial Unicode MS</vt:lpstr>
      <vt:lpstr>Lucida Sans Unicode</vt:lpstr>
      <vt:lpstr>楷体_GB2312</vt:lpstr>
      <vt:lpstr>Courier New</vt:lpstr>
      <vt:lpstr>新宋体</vt:lpstr>
      <vt:lpstr>Office 主题</vt:lpstr>
      <vt:lpstr>Paint.Picture</vt:lpstr>
      <vt:lpstr>PowerPoint 演示文稿</vt:lpstr>
      <vt:lpstr>本章内容</vt:lpstr>
      <vt:lpstr>本章目标</vt:lpstr>
      <vt:lpstr>1.1.2 Oracle发展历史</vt:lpstr>
      <vt:lpstr>1.1.2 Oracle 数据库系统的特点</vt:lpstr>
      <vt:lpstr>1.2. Oracle 11g实例的启动与关闭</vt:lpstr>
      <vt:lpstr>1.3 登陆Oracle数据库</vt:lpstr>
      <vt:lpstr>1.3 使用工具登陆Oracle</vt:lpstr>
      <vt:lpstr>1.4 使用SQL命令管理数据表</vt:lpstr>
      <vt:lpstr>1.4.2. Oracle常用数据类型</vt:lpstr>
      <vt:lpstr>1.4.2. Oracle常用数据类型</vt:lpstr>
      <vt:lpstr>1.4.4 CREATE TABLE命令</vt:lpstr>
      <vt:lpstr>1.4.4 ALTER TABLE命令</vt:lpstr>
      <vt:lpstr>1.4.4 ALTER TABLE命令</vt:lpstr>
      <vt:lpstr>1.5. 使用SQL命令管理序列</vt:lpstr>
      <vt:lpstr>1.5.1  创建序列</vt:lpstr>
      <vt:lpstr>1.5.1  dual表</vt:lpstr>
      <vt:lpstr>1.5.2  使用序列</vt:lpstr>
      <vt:lpstr>1.6. 使用SQL命令完成数据增删改查</vt:lpstr>
      <vt:lpstr>1.6. 使用SQL命令完成数据增删改查</vt:lpstr>
      <vt:lpstr>1.6.2.单行子查询</vt:lpstr>
      <vt:lpstr>1.6.3.多行子查询</vt:lpstr>
      <vt:lpstr>1.6.4.相关子查询</vt:lpstr>
      <vt:lpstr>1.6.5   多列子查询--in</vt:lpstr>
      <vt:lpstr>1.6.5   添加数据</vt:lpstr>
      <vt:lpstr>1.6.5   修改、删除数据</vt:lpstr>
      <vt:lpstr>1.6.9   分页查询</vt:lpstr>
      <vt:lpstr>1.6.9   分页查询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153</cp:revision>
  <dcterms:created xsi:type="dcterms:W3CDTF">2016-09-08T07:35:00Z</dcterms:created>
  <dcterms:modified xsi:type="dcterms:W3CDTF">2019-08-09T02:51:32Z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