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5F8FA"/>
    <a:srgbClr val="E2FCFD"/>
    <a:srgbClr val="39B0DE"/>
    <a:srgbClr val="BE1E8B"/>
    <a:srgbClr val="2A7EB8"/>
    <a:srgbClr val="E98D2C"/>
    <a:srgbClr val="4E2375"/>
    <a:srgbClr val="EBEBEB"/>
    <a:srgbClr val="FFFFFF"/>
    <a:srgbClr val="0060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4"/>
  </p:normalViewPr>
  <p:slideViewPr>
    <p:cSldViewPr snapToGrid="0">
      <p:cViewPr varScale="1">
        <p:scale>
          <a:sx n="94" d="100"/>
          <a:sy n="94" d="100"/>
        </p:scale>
        <p:origin x="71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打发的说法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临时表空间主要用途是在数据库进行排序运算[如创建索引、order by及group by、distinct、union/intersect/minus/、sort-merge及join、analyze命令]、管理索引 [如创建索引、IMP进行数据导入]、访问视图等操作时提供临时的运算空间，当运算完成之后系统会自动清理。</a:t>
            </a:r>
            <a:endParaRPr lang="zh-CN" altLang="en-US"/>
          </a:p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 userDrawn="1"/>
        </p:nvSpPr>
        <p:spPr>
          <a:xfrm>
            <a:off x="186690" y="84455"/>
            <a:ext cx="9144000" cy="1068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>
              <a:defRPr sz="6000"/>
            </a:lvl1pPr>
          </a:lstStyle>
          <a:p>
            <a:pPr algn="l"/>
            <a:r>
              <a:rPr lang="zh-CN" altLang="en-US" sz="4000" smtClean="0">
                <a:latin typeface="微软雅黑" panose="020B0503020204020204" charset="-122"/>
                <a:ea typeface="微软雅黑" panose="020B0503020204020204" charset="-122"/>
              </a:rPr>
              <a:t>单击此处编标题</a:t>
            </a:r>
            <a:endParaRPr lang="zh-CN" altLang="en-US" sz="4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1586230"/>
            <a:ext cx="10515600" cy="4591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"/>
            <a:ext cx="11076517" cy="6207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00151" y="1268414"/>
            <a:ext cx="5039783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43134" y="1268414"/>
            <a:ext cx="5041900" cy="51847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075267" y="651986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6BE9AD1-0B47-E34E-8E2A-3A3D44992FF1}" type="datetime1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631267" y="651986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203267" y="6519864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6DFFA15-A117-F44E-A15A-6384E44A8C8D}" type="slidenum">
              <a:rPr lang="zh-CN" altLang="en-US"/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+mn-ea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74955" y="212725"/>
            <a:ext cx="7211060" cy="1162685"/>
          </a:xfrm>
        </p:spPr>
        <p:txBody>
          <a:bodyPr/>
          <a:lstStyle/>
          <a:p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914400" indent="0">
              <a:buNone/>
              <a:defRPr/>
            </a:lvl3pPr>
          </a:lstStyle>
          <a:p>
            <a:pPr lvl="0"/>
            <a:r>
              <a:rPr lang="zh-CN" altLang="en-US" smtClean="0"/>
              <a:t>单击此处添加内容</a:t>
            </a:r>
            <a:endParaRPr lang="zh-CN" altLang="en-US" smtClean="0"/>
          </a:p>
          <a:p>
            <a:pPr lvl="0"/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3615" y="335280"/>
            <a:ext cx="8670290" cy="923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1332230"/>
            <a:ext cx="2628900" cy="4845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8510" y="1271905"/>
            <a:ext cx="7734300" cy="533654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878570" y="500126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1475" y="1404620"/>
            <a:ext cx="10515600" cy="472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pic>
        <p:nvPicPr>
          <p:cNvPr id="7" name="图片 6" descr="背景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3810" y="5977255"/>
            <a:ext cx="12197080" cy="880745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 flipV="1">
            <a:off x="-2540" y="1109980"/>
            <a:ext cx="12197715" cy="54000"/>
          </a:xfrm>
          <a:prstGeom prst="rect">
            <a:avLst/>
          </a:prstGeom>
          <a:solidFill>
            <a:srgbClr val="39B0DE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6670" y="241935"/>
            <a:ext cx="7211060" cy="11626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2" name="图片 11" descr="竖版标志(透明背景)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87075" y="115570"/>
            <a:ext cx="1143000" cy="994410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26670" y="6370320"/>
            <a:ext cx="2164080" cy="457200"/>
          </a:xfrm>
          <a:prstGeom prst="rect">
            <a:avLst/>
          </a:prstGeom>
          <a:noFill/>
          <a:ln>
            <a:noFill/>
          </a:ln>
          <a:effectLst>
            <a:glow rad="127000">
              <a:srgbClr val="FFFFFF">
                <a:alpha val="82000"/>
              </a:srgbClr>
            </a:glow>
            <a:softEdge rad="127000"/>
          </a:effectLst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400" i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仿宋" panose="02010609060101010101" charset="-122"/>
                <a:ea typeface="仿宋" panose="02010609060101010101" charset="-122"/>
              </a:rPr>
              <a:t>懂</a:t>
            </a:r>
            <a:r>
              <a:rPr lang="en-US" altLang="zh-CN" sz="2400" i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仿宋" panose="02010609060101010101" charset="-122"/>
                <a:ea typeface="仿宋" panose="02010609060101010101" charset="-122"/>
              </a:rPr>
              <a:t>IT </a:t>
            </a:r>
            <a:r>
              <a:rPr lang="zh-CN" altLang="en-US" sz="2400" i="1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latin typeface="仿宋" panose="02010609060101010101" charset="-122"/>
                <a:ea typeface="仿宋" panose="02010609060101010101" charset="-122"/>
              </a:rPr>
              <a:t>更懂教育</a:t>
            </a:r>
            <a:endParaRPr lang="zh-CN" altLang="en-US" sz="2400" i="1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1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tiff"/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image" Target="../media/image1.tif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tif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tif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tif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60906" y="2721571"/>
            <a:ext cx="7324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第二章 </a:t>
            </a:r>
            <a:r>
              <a:rPr lang="en-US" altLang="zh-CN" sz="4000" dirty="0" smtClean="0">
                <a:latin typeface="黑体" panose="02010609060101010101" charset="-122"/>
                <a:sym typeface="黑体" panose="02010609060101010101" charset="-122"/>
              </a:rPr>
              <a:t>oracle</a:t>
            </a:r>
            <a:r>
              <a:rPr lang="zh-CN" altLang="en-US" sz="4000" dirty="0" smtClean="0">
                <a:latin typeface="黑体" panose="02010609060101010101" charset="-122"/>
                <a:sym typeface="黑体" panose="02010609060101010101" charset="-122"/>
              </a:rPr>
              <a:t>的内部结构</a:t>
            </a:r>
            <a:endParaRPr kumimoji="1" lang="zh-CN" altLang="en-US" sz="4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92" y="319312"/>
            <a:ext cx="11076517" cy="62071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2.1  Oracle</a:t>
            </a:r>
            <a:r>
              <a:rPr lang="zh-CN" altLang="en-US" dirty="0"/>
              <a:t>网络连接的基本管理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3994" y="1090993"/>
            <a:ext cx="7569200" cy="5184775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altLang="zh-CN"/>
              <a:t>2.1.3  Oracle</a:t>
            </a:r>
            <a:r>
              <a:rPr lang="zh-CN" altLang="en-US" dirty="0"/>
              <a:t>数据库网络配置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在安装Oracle 11g数据库时会自动地在配置文件listener.ora中配置一个默认监听程序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但一个服务器可以有多个监听程序，分别监听不同的协议和端口号。 同时，作为服务端如果要接收客户端的请求，就必须配置监听列表。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	配置步骤如下：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	第一步，执行【开始】→【程序】→【Oracle–OraDb11g_homel】→【配置和移植工具】→【Net Manager】命令，将弹出“Oracle Net Manager”窗口，在窗口中进行相应的修改，如图所示。</a:t>
            </a:r>
            <a:endParaRPr lang="zh-CN" altLang="en-US" dirty="0"/>
          </a:p>
        </p:txBody>
      </p:sp>
      <p:pic>
        <p:nvPicPr>
          <p:cNvPr id="13316" name="Picture 4" descr="图片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2060800"/>
            <a:ext cx="7200900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19"/>
          <a:stretch>
            <a:fillRect/>
          </a:stretch>
        </p:blipFill>
        <p:spPr bwMode="auto">
          <a:xfrm>
            <a:off x="4744232" y="1193386"/>
            <a:ext cx="7200900" cy="497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3318" name="AutoShape 56"/>
          <p:cNvSpPr>
            <a:spLocks noChangeArrowheads="1"/>
          </p:cNvSpPr>
          <p:nvPr/>
        </p:nvSpPr>
        <p:spPr bwMode="auto">
          <a:xfrm>
            <a:off x="7104064" y="2322513"/>
            <a:ext cx="1944687" cy="385762"/>
          </a:xfrm>
          <a:prstGeom prst="wedgeRoundRectCallout">
            <a:avLst>
              <a:gd name="adj1" fmla="val -77287"/>
              <a:gd name="adj2" fmla="val 88213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ap="flat" cmpd="sng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r>
              <a:rPr lang="zh-CN" altLang="en-US" sz="1600" b="1"/>
              <a:t>选择数据库服务。</a:t>
            </a:r>
            <a:endParaRPr lang="zh-CN" altLang="en-US" sz="1600" b="1"/>
          </a:p>
        </p:txBody>
      </p:sp>
      <p:sp>
        <p:nvSpPr>
          <p:cNvPr id="13319" name="AutoShape 56"/>
          <p:cNvSpPr>
            <a:spLocks noChangeArrowheads="1"/>
          </p:cNvSpPr>
          <p:nvPr/>
        </p:nvSpPr>
        <p:spPr bwMode="auto">
          <a:xfrm>
            <a:off x="7392989" y="3359150"/>
            <a:ext cx="2232025" cy="863600"/>
          </a:xfrm>
          <a:prstGeom prst="wedgeRoundRectCallout">
            <a:avLst>
              <a:gd name="adj1" fmla="val -67356"/>
              <a:gd name="adj2" fmla="val 125310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ap="flat" cmpd="sng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r>
              <a:rPr lang="zh-CN" altLang="en-US" sz="1600" b="1"/>
              <a:t>添加并输入全局数据库名称、oracle安装的主目录、和SID</a:t>
            </a:r>
            <a:endParaRPr lang="zh-CN" altLang="en-US" sz="1600" b="1"/>
          </a:p>
        </p:txBody>
      </p:sp>
      <p:sp>
        <p:nvSpPr>
          <p:cNvPr id="13320" name="AutoShape 56"/>
          <p:cNvSpPr>
            <a:spLocks noChangeArrowheads="1"/>
          </p:cNvSpPr>
          <p:nvPr/>
        </p:nvSpPr>
        <p:spPr bwMode="auto">
          <a:xfrm>
            <a:off x="4440239" y="3429000"/>
            <a:ext cx="2232025" cy="865188"/>
          </a:xfrm>
          <a:prstGeom prst="wedgeRoundRectCallout">
            <a:avLst>
              <a:gd name="adj1" fmla="val 57884"/>
              <a:gd name="adj2" fmla="val 88134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ap="flat" cmpd="sng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r>
              <a:rPr lang="zh-CN" altLang="en-US" sz="1600" b="1"/>
              <a:t>选择“监听位置”，并输入本机的主机名或IP地址和端口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ldLvl="0" animBg="1" autoUpdateAnimBg="0"/>
      <p:bldP spid="13318" grpId="1" bldLvl="0" animBg="1" autoUpdateAnimBg="0"/>
      <p:bldP spid="13319" grpId="0" bldLvl="0" animBg="1" autoUpdateAnimBg="0"/>
      <p:bldP spid="13319" grpId="1" bldLvl="0" animBg="1" autoUpdateAnimBg="0"/>
      <p:bldP spid="13320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11944" y="1132682"/>
            <a:ext cx="7569200" cy="4875213"/>
          </a:xfrm>
        </p:spPr>
        <p:txBody>
          <a:bodyPr/>
          <a:lstStyle/>
          <a:p>
            <a:pPr marL="457200" indent="-457200"/>
            <a:r>
              <a:rPr lang="en-US" altLang="zh-CN" dirty="0"/>
              <a:t>2.1.3  Oracle</a:t>
            </a:r>
            <a:r>
              <a:rPr lang="zh-CN" altLang="en-US" dirty="0"/>
              <a:t>数据库网络配置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第二步，修改服务器端监听程序配置后需要保存配置，将其保存到listener.ora配置文件中。</a:t>
            </a:r>
            <a:endParaRPr lang="zh-CN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592" y="1142349"/>
            <a:ext cx="8674100" cy="5257800"/>
          </a:xfrm>
          <a:prstGeom prst="rect">
            <a:avLst/>
          </a:prstGeom>
          <a:noFill/>
          <a:ln w="9525" cmpd="sng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xfrm>
            <a:off x="154994" y="346736"/>
            <a:ext cx="11076517" cy="62071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2.1  Oracle</a:t>
            </a:r>
            <a:r>
              <a:rPr lang="zh-CN" altLang="en-US"/>
              <a:t>网络连接的基本管理</a:t>
            </a:r>
            <a:endParaRPr lang="zh-CN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642005" y="4232213"/>
            <a:ext cx="8102496" cy="1905063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642005" y="2050692"/>
            <a:ext cx="7406745" cy="202600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343" name="AutoShape 56"/>
          <p:cNvSpPr>
            <a:spLocks noChangeArrowheads="1"/>
          </p:cNvSpPr>
          <p:nvPr/>
        </p:nvSpPr>
        <p:spPr bwMode="auto">
          <a:xfrm>
            <a:off x="8330557" y="1755158"/>
            <a:ext cx="2736850" cy="746125"/>
          </a:xfrm>
          <a:prstGeom prst="wedgeRoundRectCallout">
            <a:avLst>
              <a:gd name="adj1" fmla="val -77287"/>
              <a:gd name="adj2" fmla="val 88213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ap="flat" cmpd="sng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r>
              <a:rPr lang="zh-CN" altLang="en-US" sz="1600" b="1" dirty="0"/>
              <a:t>新添加的监听列表。此处是本机的全局数据库名。</a:t>
            </a:r>
            <a:endParaRPr lang="zh-CN" altLang="en-US" sz="1600" b="1" dirty="0"/>
          </a:p>
        </p:txBody>
      </p:sp>
      <p:sp>
        <p:nvSpPr>
          <p:cNvPr id="14344" name="AutoShape 56"/>
          <p:cNvSpPr>
            <a:spLocks noChangeArrowheads="1"/>
          </p:cNvSpPr>
          <p:nvPr/>
        </p:nvSpPr>
        <p:spPr bwMode="auto">
          <a:xfrm>
            <a:off x="7896225" y="4076700"/>
            <a:ext cx="1512888" cy="603250"/>
          </a:xfrm>
          <a:prstGeom prst="wedgeRoundRectCallout">
            <a:avLst>
              <a:gd name="adj1" fmla="val -77287"/>
              <a:gd name="adj2" fmla="val 88213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ap="flat" cmpd="sng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r>
              <a:rPr lang="zh-CN" altLang="en-US" sz="1600" b="1"/>
              <a:t>原有的监听器配置。</a:t>
            </a:r>
            <a:endParaRPr lang="zh-CN" altLang="en-US" sz="1600" b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nimBg="1"/>
      <p:bldP spid="14342" grpId="0" animBg="1"/>
      <p:bldP spid="14343" grpId="0" bldLvl="0" animBg="1" autoUpdateAnimBg="0"/>
      <p:bldP spid="14344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5130"/>
            <a:ext cx="11076517" cy="62071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2.1  Oracle</a:t>
            </a:r>
            <a:r>
              <a:rPr lang="zh-CN" altLang="en-US" dirty="0"/>
              <a:t>网络连接的基本管理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467" y="1122720"/>
            <a:ext cx="7569200" cy="5184775"/>
          </a:xfrm>
        </p:spPr>
        <p:txBody>
          <a:bodyPr/>
          <a:lstStyle/>
          <a:p>
            <a:pPr marL="457200" indent="-457200"/>
            <a:r>
              <a:rPr lang="en-US" altLang="zh-CN" dirty="0"/>
              <a:t>2.1.3  Oracle</a:t>
            </a:r>
            <a:r>
              <a:rPr lang="zh-CN" altLang="en-US" dirty="0"/>
              <a:t>数据库网络配置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( 2) 本地网络服务名的配置文件（</a:t>
            </a:r>
            <a:r>
              <a:rPr lang="en-US" altLang="zh-CN" dirty="0" err="1"/>
              <a:t>tnsnames.ora</a:t>
            </a:r>
            <a:r>
              <a:rPr lang="zh-CN" altLang="en-US" dirty="0"/>
              <a:t>）：</a:t>
            </a:r>
            <a:endParaRPr lang="zh-CN" altLang="en-US" dirty="0"/>
          </a:p>
          <a:p>
            <a:pPr marL="1257300" lvl="2" indent="-342900"/>
            <a:r>
              <a:rPr lang="zh-CN" altLang="en-US" dirty="0"/>
              <a:t>当采用本地命名方法时，就必须在客户端保存</a:t>
            </a:r>
            <a:r>
              <a:rPr lang="en-US" altLang="zh-CN" dirty="0" err="1"/>
              <a:t>tnsnames.ora</a:t>
            </a:r>
            <a:r>
              <a:rPr lang="zh-CN" altLang="en-US" dirty="0"/>
              <a:t>配置文件，客户端配置的目的就是配置该文件，默认位置为“</a:t>
            </a:r>
            <a:r>
              <a:rPr lang="en-US" altLang="zh-CN" dirty="0"/>
              <a:t>%ORACLE_HOME%\network\admin”</a:t>
            </a:r>
            <a:r>
              <a:rPr lang="zh-CN" altLang="en-US" dirty="0"/>
              <a:t>。 </a:t>
            </a:r>
            <a:endParaRPr lang="zh-CN" altLang="en-US" dirty="0"/>
          </a:p>
        </p:txBody>
      </p:sp>
      <p:sp>
        <p:nvSpPr>
          <p:cNvPr id="15364" name="AutoShape 38"/>
          <p:cNvSpPr>
            <a:spLocks noChangeArrowheads="1"/>
          </p:cNvSpPr>
          <p:nvPr/>
        </p:nvSpPr>
        <p:spPr bwMode="auto">
          <a:xfrm>
            <a:off x="2066926" y="3502026"/>
            <a:ext cx="8207375" cy="28797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ap="flat" cmpd="sng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eaLnBrk="1" hangingPunct="1"/>
            <a:r>
              <a:rPr lang="zh-CN" altLang="en-US" sz="1600" b="1">
                <a:solidFill>
                  <a:srgbClr val="0000FF"/>
                </a:solidFill>
              </a:rPr>
              <a:t>ORCL</a:t>
            </a:r>
            <a:r>
              <a:rPr lang="zh-CN" altLang="en-US" sz="1600" b="1"/>
              <a:t> =</a:t>
            </a:r>
            <a:endParaRPr lang="zh-CN" altLang="en-US" sz="1600" b="1"/>
          </a:p>
          <a:p>
            <a:pPr eaLnBrk="1" hangingPunct="1"/>
            <a:r>
              <a:rPr lang="zh-CN" altLang="en-US" sz="1600" b="1"/>
              <a:t>  (DESCRIPTION =</a:t>
            </a:r>
            <a:endParaRPr lang="zh-CN" altLang="en-US" sz="1600" b="1"/>
          </a:p>
          <a:p>
            <a:pPr eaLnBrk="1" hangingPunct="1"/>
            <a:r>
              <a:rPr lang="zh-CN" altLang="en-US" sz="1600" b="1"/>
              <a:t>    (ADDRESS_LIST =</a:t>
            </a:r>
            <a:endParaRPr lang="zh-CN" altLang="en-US" sz="1600" b="1"/>
          </a:p>
          <a:p>
            <a:pPr eaLnBrk="1" hangingPunct="1"/>
            <a:r>
              <a:rPr lang="zh-CN" altLang="en-US" sz="1600" b="1"/>
              <a:t>      (ADDRESS = (PROTOCOL = TCP)(HOST =</a:t>
            </a:r>
            <a:r>
              <a:rPr lang="zh-CN" altLang="en-US" sz="1600" b="1">
                <a:solidFill>
                  <a:srgbClr val="0000FF"/>
                </a:solidFill>
              </a:rPr>
              <a:t> 20090215-0635</a:t>
            </a:r>
            <a:r>
              <a:rPr lang="zh-CN" altLang="en-US" sz="1600" b="1"/>
              <a:t>)(PORT = </a:t>
            </a:r>
            <a:r>
              <a:rPr lang="zh-CN" altLang="en-US" sz="1600" b="1">
                <a:solidFill>
                  <a:srgbClr val="0000FF"/>
                </a:solidFill>
              </a:rPr>
              <a:t>1521</a:t>
            </a:r>
            <a:r>
              <a:rPr lang="zh-CN" altLang="en-US" sz="1600" b="1"/>
              <a:t>))</a:t>
            </a:r>
            <a:endParaRPr lang="zh-CN" altLang="en-US" sz="1600" b="1"/>
          </a:p>
          <a:p>
            <a:pPr eaLnBrk="1" hangingPunct="1"/>
            <a:r>
              <a:rPr lang="zh-CN" altLang="en-US" sz="1600" b="1"/>
              <a:t>    )</a:t>
            </a:r>
            <a:endParaRPr lang="zh-CN" altLang="en-US" sz="1600" b="1"/>
          </a:p>
          <a:p>
            <a:pPr eaLnBrk="1" hangingPunct="1"/>
            <a:r>
              <a:rPr lang="zh-CN" altLang="en-US" sz="1600" b="1"/>
              <a:t>    (CONNECT_DATA =</a:t>
            </a:r>
            <a:endParaRPr lang="zh-CN" altLang="en-US" sz="1600" b="1"/>
          </a:p>
          <a:p>
            <a:pPr eaLnBrk="1" hangingPunct="1"/>
            <a:r>
              <a:rPr lang="zh-CN" altLang="en-US" sz="1600" b="1"/>
              <a:t>      (SERVER = DEDICATED)</a:t>
            </a:r>
            <a:endParaRPr lang="zh-CN" altLang="en-US" sz="1600" b="1"/>
          </a:p>
          <a:p>
            <a:pPr eaLnBrk="1" hangingPunct="1"/>
            <a:r>
              <a:rPr lang="zh-CN" altLang="en-US" sz="1600" b="1"/>
              <a:t>      (SERVICE_NAME =</a:t>
            </a:r>
            <a:r>
              <a:rPr lang="zh-CN" altLang="en-US" sz="1600" b="1">
                <a:solidFill>
                  <a:srgbClr val="0000FF"/>
                </a:solidFill>
              </a:rPr>
              <a:t> www.wang.orcl</a:t>
            </a:r>
            <a:r>
              <a:rPr lang="zh-CN" altLang="en-US" sz="1600" b="1"/>
              <a:t>)</a:t>
            </a:r>
            <a:endParaRPr lang="zh-CN" altLang="en-US" sz="1600" b="1"/>
          </a:p>
          <a:p>
            <a:pPr eaLnBrk="1" hangingPunct="1"/>
            <a:r>
              <a:rPr lang="zh-CN" altLang="en-US" sz="1600" b="1"/>
              <a:t>    )</a:t>
            </a:r>
            <a:endParaRPr lang="zh-CN" altLang="en-US" sz="1600" b="1"/>
          </a:p>
          <a:p>
            <a:pPr eaLnBrk="1" hangingPunct="1"/>
            <a:r>
              <a:rPr lang="zh-CN" altLang="en-US" sz="1600" b="1"/>
              <a:t>  )</a:t>
            </a:r>
            <a:endParaRPr lang="zh-CN" altLang="en-US" sz="1600" b="1"/>
          </a:p>
          <a:p>
            <a:pPr eaLnBrk="1" hangingPunct="1"/>
            <a:r>
              <a:rPr lang="zh-CN" altLang="en-US" sz="1600" b="1"/>
              <a:t>  </a:t>
            </a:r>
            <a:endParaRPr lang="zh-CN" altLang="en-US"/>
          </a:p>
        </p:txBody>
      </p:sp>
      <p:sp>
        <p:nvSpPr>
          <p:cNvPr id="15365" name="AutoShape 84"/>
          <p:cNvSpPr>
            <a:spLocks noChangeArrowheads="1"/>
          </p:cNvSpPr>
          <p:nvPr/>
        </p:nvSpPr>
        <p:spPr bwMode="auto">
          <a:xfrm>
            <a:off x="3287714" y="3070226"/>
            <a:ext cx="1728787" cy="408623"/>
          </a:xfrm>
          <a:prstGeom prst="wedgeRoundRectCallout">
            <a:avLst>
              <a:gd name="adj1" fmla="val -61569"/>
              <a:gd name="adj2" fmla="val 10485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网络服务名</a:t>
            </a:r>
            <a:endParaRPr lang="zh-CN" altLang="en-US"/>
          </a:p>
        </p:txBody>
      </p:sp>
      <p:sp>
        <p:nvSpPr>
          <p:cNvPr id="15366" name="AutoShape 84"/>
          <p:cNvSpPr>
            <a:spLocks noChangeArrowheads="1"/>
          </p:cNvSpPr>
          <p:nvPr/>
        </p:nvSpPr>
        <p:spPr bwMode="auto">
          <a:xfrm>
            <a:off x="2495551" y="5949951"/>
            <a:ext cx="2016125" cy="715089"/>
          </a:xfrm>
          <a:prstGeom prst="wedgeRoundRectCallout">
            <a:avLst>
              <a:gd name="adj1" fmla="val 58319"/>
              <a:gd name="adj2" fmla="val -11463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服务名，与全局数据库名相同</a:t>
            </a:r>
            <a:endParaRPr lang="zh-CN" altLang="en-US"/>
          </a:p>
        </p:txBody>
      </p:sp>
      <p:sp>
        <p:nvSpPr>
          <p:cNvPr id="15367" name="AutoShape 84"/>
          <p:cNvSpPr>
            <a:spLocks noChangeArrowheads="1"/>
          </p:cNvSpPr>
          <p:nvPr/>
        </p:nvSpPr>
        <p:spPr bwMode="auto">
          <a:xfrm>
            <a:off x="6600826" y="5086350"/>
            <a:ext cx="2663825" cy="1021556"/>
          </a:xfrm>
          <a:prstGeom prst="wedgeRoundRectCallout">
            <a:avLst>
              <a:gd name="adj1" fmla="val -12264"/>
              <a:gd name="adj2" fmla="val -10307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服务器主机名或IP，不能用localhost，否则有碍网络连接</a:t>
            </a:r>
            <a:endParaRPr lang="zh-CN" altLang="en-US"/>
          </a:p>
        </p:txBody>
      </p:sp>
      <p:sp>
        <p:nvSpPr>
          <p:cNvPr id="15368" name="AutoShape 84"/>
          <p:cNvSpPr>
            <a:spLocks noChangeArrowheads="1"/>
          </p:cNvSpPr>
          <p:nvPr/>
        </p:nvSpPr>
        <p:spPr bwMode="auto">
          <a:xfrm>
            <a:off x="8112126" y="3608389"/>
            <a:ext cx="2016125" cy="408623"/>
          </a:xfrm>
          <a:prstGeom prst="wedgeRoundRectCallout">
            <a:avLst>
              <a:gd name="adj1" fmla="val -1384"/>
              <a:gd name="adj2" fmla="val 14358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端口号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 autoUpdateAnimBg="0"/>
      <p:bldP spid="15365" grpId="0" bldLvl="0" animBg="1" autoUpdateAnimBg="0"/>
      <p:bldP spid="15366" grpId="0" bldLvl="0" animBg="1" autoUpdateAnimBg="0"/>
      <p:bldP spid="15367" grpId="0" bldLvl="0" animBg="1" autoUpdateAnimBg="0"/>
      <p:bldP spid="15368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11969"/>
            <a:ext cx="11076517" cy="62071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2.1  Oracle</a:t>
            </a:r>
            <a:r>
              <a:rPr lang="zh-CN" altLang="en-US" dirty="0"/>
              <a:t>网络连接的基本管理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32682"/>
            <a:ext cx="7569200" cy="4875213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altLang="zh-CN"/>
              <a:t>2.1.3  Oracle</a:t>
            </a:r>
            <a:r>
              <a:rPr lang="zh-CN" altLang="en-US" dirty="0"/>
              <a:t>数据库网络配置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Oracle 11g安装程序会自动地创建一个默认的tnsnames.ora文件。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如果一台计算机上只安装了Oracle 11g 客户端软件，则该计算机只能作为客户端，不会产生默认的tnsnames.ora文件。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或者Oracle服务器A需要访问服务器B，则A也是作为客户端，需要正确配置才能使用。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	步骤如下：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第一步，进入【Oracle Net Manager】窗口，选中【服务命名】，点击【创建】按钮，将出现如图2.1.10所示【Net服务名向导】窗口，在其中输入需要创建的网络服务名的名称，</a:t>
            </a:r>
            <a:endParaRPr lang="zh-CN" altLang="en-US" dirty="0"/>
          </a:p>
        </p:txBody>
      </p:sp>
      <p:pic>
        <p:nvPicPr>
          <p:cNvPr id="16388" name="Picture 4" descr="图片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032" y="2112170"/>
            <a:ext cx="72199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2.1  Oracle</a:t>
            </a:r>
            <a:r>
              <a:rPr lang="zh-CN" altLang="en-US"/>
              <a:t>网络连接的基本管理</a:t>
            </a:r>
            <a:endParaRPr lang="zh-CN" alt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467" y="1131095"/>
            <a:ext cx="7569200" cy="4878387"/>
          </a:xfrm>
        </p:spPr>
        <p:txBody>
          <a:bodyPr/>
          <a:lstStyle/>
          <a:p>
            <a:pPr marL="457200" indent="-457200"/>
            <a:r>
              <a:rPr lang="en-US" altLang="zh-CN" dirty="0"/>
              <a:t>2.1.3  Oracle</a:t>
            </a:r>
            <a:r>
              <a:rPr lang="zh-CN" altLang="en-US" dirty="0"/>
              <a:t>数据库网络配置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第二步，在出现的Net服务名向导的“协议”窗口中选中“TCP/IP（Internet协议）”选项，如图所示，单击【下一步】按钮。</a:t>
            </a:r>
            <a:endParaRPr lang="zh-CN" altLang="en-US" dirty="0"/>
          </a:p>
        </p:txBody>
      </p:sp>
      <p:pic>
        <p:nvPicPr>
          <p:cNvPr id="17412" name="Picture 4" descr="图片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395" y="2635962"/>
            <a:ext cx="7000875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67" y="392906"/>
            <a:ext cx="11076517" cy="62071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2.1  Oracle</a:t>
            </a:r>
            <a:r>
              <a:rPr lang="zh-CN" altLang="en-US" dirty="0"/>
              <a:t>网络连接的基本管理</a:t>
            </a:r>
            <a:endParaRPr lang="zh-CN" alt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467" y="1131095"/>
            <a:ext cx="7569200" cy="4878387"/>
          </a:xfrm>
        </p:spPr>
        <p:txBody>
          <a:bodyPr/>
          <a:lstStyle/>
          <a:p>
            <a:pPr marL="457200" indent="-457200"/>
            <a:r>
              <a:rPr lang="en-US" altLang="zh-CN"/>
              <a:t>2.1.3  Oracle</a:t>
            </a:r>
            <a:r>
              <a:rPr lang="zh-CN" altLang="en-US" dirty="0"/>
              <a:t>数据库网络配置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第三步，执行以上操作后将出现如图所示的界面，按照向导要求输入主机名、端口号等信息，单击【下一步】按钮。</a:t>
            </a:r>
            <a:endParaRPr lang="zh-CN" altLang="en-US" dirty="0"/>
          </a:p>
        </p:txBody>
      </p:sp>
      <p:pic>
        <p:nvPicPr>
          <p:cNvPr id="18436" name="Picture 4" descr="图片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65" y="2298108"/>
            <a:ext cx="73628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26163" y="3714750"/>
            <a:ext cx="198755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 b="1"/>
              <a:t>192.168.0.211</a:t>
            </a:r>
            <a:endParaRPr lang="zh-CN" altLang="en-US" sz="1600" b="1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ldLvl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2750"/>
            <a:ext cx="11076517" cy="62071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2.1  Oracle</a:t>
            </a:r>
            <a:r>
              <a:rPr lang="zh-CN" altLang="en-US" dirty="0"/>
              <a:t>网络连接的基本管理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560" y="1015564"/>
            <a:ext cx="7569200" cy="4878387"/>
          </a:xfrm>
        </p:spPr>
        <p:txBody>
          <a:bodyPr/>
          <a:lstStyle/>
          <a:p>
            <a:pPr marL="457200" indent="-457200"/>
            <a:r>
              <a:rPr lang="en-US" altLang="zh-CN"/>
              <a:t>2.1.3  Oracle</a:t>
            </a:r>
            <a:r>
              <a:rPr lang="zh-CN" altLang="en-US" dirty="0"/>
              <a:t>数据库网络配置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第四步，执行以上操作后将出现如图2.1.13所示的界面，按照向导要求输入</a:t>
            </a:r>
            <a:r>
              <a:rPr lang="zh-CN" altLang="en-US" dirty="0">
                <a:solidFill>
                  <a:srgbClr val="0000FF"/>
                </a:solidFill>
              </a:rPr>
              <a:t>要连接的主机的全局数据库名</a:t>
            </a:r>
            <a:r>
              <a:rPr lang="zh-CN" altLang="en-US" dirty="0"/>
              <a:t>等信息，单击【下一步】按钮。</a:t>
            </a:r>
            <a:endParaRPr lang="zh-CN" altLang="en-US" dirty="0"/>
          </a:p>
        </p:txBody>
      </p:sp>
      <p:pic>
        <p:nvPicPr>
          <p:cNvPr id="19460" name="Picture 4" descr="图片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283" y="2288872"/>
            <a:ext cx="743902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AutoShape 38"/>
          <p:cNvSpPr>
            <a:spLocks noChangeArrowheads="1"/>
          </p:cNvSpPr>
          <p:nvPr/>
        </p:nvSpPr>
        <p:spPr bwMode="auto">
          <a:xfrm>
            <a:off x="1518110" y="1732756"/>
            <a:ext cx="7845425" cy="2881313"/>
          </a:xfrm>
          <a:prstGeom prst="roundRect">
            <a:avLst>
              <a:gd name="adj" fmla="val 5181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ap="flat" cmpd="sng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0000FF"/>
                </a:solidFill>
              </a:rPr>
              <a:t>ORCL</a:t>
            </a:r>
            <a:r>
              <a:rPr lang="zh-CN" altLang="en-US" sz="1600" b="1" dirty="0"/>
              <a:t> =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(DESCRIPTION =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  (ADDRESS_LIST =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    (ADDRESS = (PROTOCOL = TCP)(HOST =</a:t>
            </a:r>
            <a:r>
              <a:rPr lang="zh-CN" altLang="en-US" sz="1600" b="1" dirty="0">
                <a:solidFill>
                  <a:srgbClr val="0000FF"/>
                </a:solidFill>
              </a:rPr>
              <a:t> 20090215-0635</a:t>
            </a:r>
            <a:r>
              <a:rPr lang="zh-CN" altLang="en-US" sz="1600" b="1" dirty="0"/>
              <a:t>)(PORT = </a:t>
            </a:r>
            <a:r>
              <a:rPr lang="zh-CN" altLang="en-US" sz="1600" b="1" dirty="0">
                <a:solidFill>
                  <a:srgbClr val="0000FF"/>
                </a:solidFill>
              </a:rPr>
              <a:t>1521</a:t>
            </a:r>
            <a:r>
              <a:rPr lang="zh-CN" altLang="en-US" sz="1600" b="1" dirty="0"/>
              <a:t>))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  )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  (CONNECT_DATA =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    (SERVER = DEDICATED)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    (SERVICE_NAME =</a:t>
            </a:r>
            <a:r>
              <a:rPr lang="zh-CN" altLang="en-US" sz="1600" b="1" dirty="0">
                <a:solidFill>
                  <a:srgbClr val="0000FF"/>
                </a:solidFill>
              </a:rPr>
              <a:t> orcl.wwei.com</a:t>
            </a:r>
            <a:r>
              <a:rPr lang="zh-CN" altLang="en-US" sz="1600" b="1" dirty="0"/>
              <a:t>)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  )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)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</a:t>
            </a:r>
            <a:endParaRPr lang="zh-CN" altLang="en-US" dirty="0"/>
          </a:p>
        </p:txBody>
      </p:sp>
      <p:sp>
        <p:nvSpPr>
          <p:cNvPr id="19462" name="AutoShape 84"/>
          <p:cNvSpPr>
            <a:spLocks noChangeArrowheads="1"/>
          </p:cNvSpPr>
          <p:nvPr/>
        </p:nvSpPr>
        <p:spPr bwMode="auto">
          <a:xfrm>
            <a:off x="2192867" y="1168071"/>
            <a:ext cx="1727200" cy="408623"/>
          </a:xfrm>
          <a:prstGeom prst="wedgeRoundRectCallout">
            <a:avLst>
              <a:gd name="adj1" fmla="val -61569"/>
              <a:gd name="adj2" fmla="val 10485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网络服务名</a:t>
            </a:r>
            <a:endParaRPr lang="zh-CN" altLang="en-US"/>
          </a:p>
        </p:txBody>
      </p:sp>
      <p:sp>
        <p:nvSpPr>
          <p:cNvPr id="19463" name="AutoShape 84"/>
          <p:cNvSpPr>
            <a:spLocks noChangeArrowheads="1"/>
          </p:cNvSpPr>
          <p:nvPr/>
        </p:nvSpPr>
        <p:spPr bwMode="auto">
          <a:xfrm>
            <a:off x="2205883" y="4211936"/>
            <a:ext cx="2016125" cy="715089"/>
          </a:xfrm>
          <a:prstGeom prst="wedgeRoundRectCallout">
            <a:avLst>
              <a:gd name="adj1" fmla="val 58319"/>
              <a:gd name="adj2" fmla="val -11463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服务名，与全局数据库名相同</a:t>
            </a:r>
            <a:endParaRPr lang="zh-CN" altLang="en-US"/>
          </a:p>
        </p:txBody>
      </p:sp>
      <p:sp>
        <p:nvSpPr>
          <p:cNvPr id="19464" name="AutoShape 84"/>
          <p:cNvSpPr>
            <a:spLocks noChangeArrowheads="1"/>
          </p:cNvSpPr>
          <p:nvPr/>
        </p:nvSpPr>
        <p:spPr bwMode="auto">
          <a:xfrm>
            <a:off x="5746362" y="3287833"/>
            <a:ext cx="2663825" cy="1021556"/>
          </a:xfrm>
          <a:prstGeom prst="wedgeRoundRectCallout">
            <a:avLst>
              <a:gd name="adj1" fmla="val -12264"/>
              <a:gd name="adj2" fmla="val -103074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服务器主机名，不能用localhost，否则有碍网络连接</a:t>
            </a:r>
            <a:endParaRPr lang="zh-CN" altLang="en-US"/>
          </a:p>
        </p:txBody>
      </p:sp>
      <p:sp>
        <p:nvSpPr>
          <p:cNvPr id="19465" name="AutoShape 84"/>
          <p:cNvSpPr>
            <a:spLocks noChangeArrowheads="1"/>
          </p:cNvSpPr>
          <p:nvPr/>
        </p:nvSpPr>
        <p:spPr bwMode="auto">
          <a:xfrm>
            <a:off x="7599760" y="1735694"/>
            <a:ext cx="2016125" cy="408623"/>
          </a:xfrm>
          <a:prstGeom prst="wedgeRoundRectCallout">
            <a:avLst>
              <a:gd name="adj1" fmla="val -1384"/>
              <a:gd name="adj2" fmla="val 14358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端口号</a:t>
            </a:r>
            <a:endParaRPr lang="zh-CN" altLang="en-US"/>
          </a:p>
        </p:txBody>
      </p: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4440238" y="2453760"/>
            <a:ext cx="1511300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ldLvl="0" animBg="1" autoUpdateAnimBg="0"/>
      <p:bldP spid="19462" grpId="0" bldLvl="0" animBg="1" autoUpdateAnimBg="0"/>
      <p:bldP spid="19463" grpId="0" bldLvl="0" animBg="1" autoUpdateAnimBg="0"/>
      <p:bldP spid="19464" grpId="0" bldLvl="0" animBg="1" autoUpdateAnimBg="0"/>
      <p:bldP spid="19465" grpId="0" bldLvl="0" animBg="1" autoUpdateAnimBg="0"/>
      <p:bldP spid="1946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6782"/>
            <a:ext cx="11076517" cy="62071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2.1  Oracle</a:t>
            </a:r>
            <a:r>
              <a:rPr lang="zh-CN" altLang="en-US" dirty="0"/>
              <a:t>网络连接的基本管理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5467" y="1131095"/>
            <a:ext cx="7569200" cy="4878387"/>
          </a:xfrm>
        </p:spPr>
        <p:txBody>
          <a:bodyPr/>
          <a:lstStyle/>
          <a:p>
            <a:pPr marL="457200" indent="-457200"/>
            <a:r>
              <a:rPr lang="en-US" altLang="zh-CN"/>
              <a:t>2.1.3  Oracle</a:t>
            </a:r>
            <a:r>
              <a:rPr lang="zh-CN" altLang="en-US" dirty="0"/>
              <a:t>数据库网络配置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第五步，在如图2.1.14所示的“测试”窗口中，为了检查新创建的网络服务名是否有效，可以单击图中的【测试】按钮进行测试。如果测试成功，将显示测试窗口，</a:t>
            </a:r>
            <a:endParaRPr lang="zh-CN" altLang="en-US" dirty="0"/>
          </a:p>
        </p:txBody>
      </p:sp>
      <p:pic>
        <p:nvPicPr>
          <p:cNvPr id="20484" name="Picture 4" descr="图片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2778126"/>
            <a:ext cx="6520155" cy="3518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图片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1" y="2781300"/>
            <a:ext cx="6309719" cy="3515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1169"/>
            <a:ext cx="11076517" cy="62071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2.1  Oracle</a:t>
            </a:r>
            <a:r>
              <a:rPr lang="zh-CN" altLang="en-US" dirty="0"/>
              <a:t>网络连接的基本管理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88246"/>
            <a:ext cx="7569200" cy="4878387"/>
          </a:xfrm>
        </p:spPr>
        <p:txBody>
          <a:bodyPr/>
          <a:lstStyle/>
          <a:p>
            <a:pPr marL="457200" indent="-457200"/>
            <a:r>
              <a:rPr lang="en-US" altLang="zh-CN" dirty="0"/>
              <a:t>2.1.3  Oracle</a:t>
            </a:r>
            <a:r>
              <a:rPr lang="zh-CN" altLang="en-US" dirty="0"/>
              <a:t>数据库网络配置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第六步，测试成功后，将在tnsnames.ora文件中添加一条关于新创建的网络服务名的配置，</a:t>
            </a:r>
            <a:endParaRPr lang="zh-CN" altLang="en-US" dirty="0"/>
          </a:p>
        </p:txBody>
      </p:sp>
      <p:pic>
        <p:nvPicPr>
          <p:cNvPr id="21508" name="Picture 4" descr="图片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67" y="2671764"/>
            <a:ext cx="6493933" cy="3493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0369"/>
            <a:ext cx="11076517" cy="6207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2.1  Oracle</a:t>
            </a:r>
            <a:r>
              <a:rPr lang="zh-CN" altLang="en-US" dirty="0"/>
              <a:t>网络连接的基本管理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93789"/>
            <a:ext cx="7569200" cy="4878387"/>
          </a:xfrm>
        </p:spPr>
        <p:txBody>
          <a:bodyPr/>
          <a:lstStyle/>
          <a:p>
            <a:pPr marL="457200" indent="-457200"/>
            <a:r>
              <a:rPr lang="en-US" altLang="zh-CN"/>
              <a:t>2.1.3  Oracle</a:t>
            </a:r>
            <a:r>
              <a:rPr lang="zh-CN" altLang="en-US" dirty="0"/>
              <a:t>数据库网络配置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第七步：SQL Plus就可以使用新配置的客户端网络服务名访问Oracle数据库，</a:t>
            </a:r>
            <a:endParaRPr lang="zh-CN" altLang="en-US" dirty="0"/>
          </a:p>
        </p:txBody>
      </p:sp>
      <p:pic>
        <p:nvPicPr>
          <p:cNvPr id="22532" name="Picture 4" descr="图片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2" y="2781301"/>
            <a:ext cx="827722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063751" y="4001571"/>
            <a:ext cx="3529013" cy="369332"/>
          </a:xfrm>
          <a:prstGeom prst="rect">
            <a:avLst/>
          </a:prstGeom>
          <a:noFill/>
          <a:ln w="28575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6436"/>
            <a:ext cx="8229600" cy="768351"/>
          </a:xfrm>
        </p:spPr>
        <p:txBody>
          <a:bodyPr/>
          <a:lstStyle/>
          <a:p>
            <a:r>
              <a:rPr lang="zh-CN" altLang="zh-CN"/>
              <a:t>本章内容</a:t>
            </a:r>
            <a:endParaRPr lang="zh-CN" altLang="zh-CN"/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03230"/>
            <a:ext cx="8229600" cy="4281488"/>
          </a:xfrm>
        </p:spPr>
        <p:txBody>
          <a:bodyPr/>
          <a:lstStyle/>
          <a:p>
            <a:pPr marL="381000" indent="-381000">
              <a:lnSpc>
                <a:spcPct val="170000"/>
              </a:lnSpc>
            </a:pPr>
            <a:r>
              <a:rPr lang="zh-CN" altLang="en-US" dirty="0"/>
              <a:t>配置</a:t>
            </a:r>
            <a:r>
              <a:rPr lang="en-US" altLang="zh-CN" dirty="0"/>
              <a:t>Oracle</a:t>
            </a:r>
            <a:r>
              <a:rPr lang="zh-CN" altLang="en-US" dirty="0"/>
              <a:t>网络连接</a:t>
            </a:r>
            <a:endParaRPr lang="zh-CN" altLang="en-US" dirty="0"/>
          </a:p>
          <a:p>
            <a:pPr marL="381000" indent="-381000">
              <a:lnSpc>
                <a:spcPct val="170000"/>
              </a:lnSpc>
            </a:pPr>
            <a:r>
              <a:rPr lang="zh-CN" altLang="en-US" dirty="0"/>
              <a:t>启动、关闭</a:t>
            </a:r>
            <a:r>
              <a:rPr lang="en-US" altLang="zh-CN" dirty="0"/>
              <a:t>Oracle</a:t>
            </a:r>
            <a:r>
              <a:rPr lang="zh-CN" altLang="en-US" dirty="0"/>
              <a:t>数据库实例</a:t>
            </a:r>
            <a:endParaRPr lang="zh-CN" altLang="en-US" dirty="0"/>
          </a:p>
          <a:p>
            <a:pPr marL="381000" indent="-381000">
              <a:lnSpc>
                <a:spcPct val="170000"/>
              </a:lnSpc>
            </a:pPr>
            <a:r>
              <a:rPr lang="zh-CN" altLang="en-US" dirty="0"/>
              <a:t>创建</a:t>
            </a:r>
            <a:r>
              <a:rPr lang="en-US" altLang="zh-CN" dirty="0"/>
              <a:t>Oracle</a:t>
            </a:r>
            <a:r>
              <a:rPr lang="zh-CN" altLang="en-US" dirty="0"/>
              <a:t>用户和表空间</a:t>
            </a:r>
            <a:endParaRPr lang="zh-CN" altLang="en-US" dirty="0"/>
          </a:p>
          <a:p>
            <a:pPr marL="381000" indent="-381000">
              <a:lnSpc>
                <a:spcPct val="170000"/>
              </a:lnSpc>
            </a:pPr>
            <a:r>
              <a:rPr lang="zh-CN" altLang="en-US" dirty="0"/>
              <a:t>导入、导出</a:t>
            </a:r>
            <a:r>
              <a:rPr lang="en-US" altLang="zh-CN" dirty="0"/>
              <a:t>Oracle</a:t>
            </a:r>
            <a:r>
              <a:rPr lang="zh-CN" altLang="en-US" dirty="0"/>
              <a:t>数据库数据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2.2  Oracle</a:t>
            </a:r>
            <a:r>
              <a:rPr lang="zh-CN" altLang="en-US"/>
              <a:t>实例的基本管理</a:t>
            </a:r>
            <a:endParaRPr lang="zh-CN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257087"/>
            <a:ext cx="8229600" cy="4425950"/>
          </a:xfrm>
        </p:spPr>
        <p:txBody>
          <a:bodyPr/>
          <a:lstStyle/>
          <a:p>
            <a:pPr marL="457200" indent="-457200"/>
            <a:r>
              <a:rPr lang="en-US" altLang="zh-CN"/>
              <a:t>2.2.1</a:t>
            </a:r>
            <a:r>
              <a:rPr lang="zh-CN" altLang="en-US" dirty="0"/>
              <a:t>  什么是数据库实例</a:t>
            </a:r>
            <a:endParaRPr lang="zh-CN" altLang="en-US" dirty="0"/>
          </a:p>
          <a:p>
            <a:pPr marL="838200" lvl="1" indent="-381000"/>
            <a:r>
              <a:rPr lang="en-US" altLang="zh-CN" dirty="0"/>
              <a:t>Oracle</a:t>
            </a:r>
            <a:r>
              <a:rPr lang="zh-CN" altLang="en-US" dirty="0"/>
              <a:t>通过数据库实例来加载和管理数据库，每个运行的</a:t>
            </a:r>
            <a:r>
              <a:rPr lang="en-US" altLang="zh-CN" dirty="0"/>
              <a:t>Oracle</a:t>
            </a:r>
            <a:r>
              <a:rPr lang="zh-CN" altLang="en-US" dirty="0"/>
              <a:t>数据库都对应一个</a:t>
            </a:r>
            <a:r>
              <a:rPr lang="en-US" altLang="zh-CN" dirty="0"/>
              <a:t>Oracle</a:t>
            </a:r>
            <a:r>
              <a:rPr lang="zh-CN" altLang="en-US" dirty="0"/>
              <a:t>实例</a:t>
            </a:r>
            <a:r>
              <a:rPr lang="en-US" altLang="zh-CN" dirty="0"/>
              <a:t>(Instance)</a:t>
            </a:r>
            <a:r>
              <a:rPr lang="zh-CN" altLang="en-US" dirty="0"/>
              <a:t>，也可以称为例程。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当数据库服务器上的一个数据库启动时，</a:t>
            </a:r>
            <a:r>
              <a:rPr lang="en-US" altLang="zh-CN" dirty="0"/>
              <a:t>Oracle</a:t>
            </a:r>
            <a:r>
              <a:rPr lang="zh-CN" altLang="en-US" dirty="0"/>
              <a:t>将为其分配一块内存区间，叫做系统全局区</a:t>
            </a:r>
            <a:r>
              <a:rPr lang="en-US" altLang="zh-CN" dirty="0"/>
              <a:t>(SGA)</a:t>
            </a:r>
            <a:r>
              <a:rPr lang="zh-CN" altLang="en-US" dirty="0"/>
              <a:t>，然后启动多个进程。</a:t>
            </a:r>
            <a:endParaRPr lang="zh-CN" altLang="en-US" dirty="0"/>
          </a:p>
          <a:p>
            <a:pPr marL="838200" lvl="1" indent="-381000"/>
            <a:r>
              <a:rPr lang="en-US" altLang="zh-CN" dirty="0"/>
              <a:t>SGA</a:t>
            </a:r>
            <a:r>
              <a:rPr lang="zh-CN" altLang="en-US" dirty="0"/>
              <a:t>和</a:t>
            </a:r>
            <a:r>
              <a:rPr lang="en-US" altLang="zh-CN" dirty="0"/>
              <a:t>Oracle</a:t>
            </a:r>
            <a:r>
              <a:rPr lang="zh-CN" altLang="en-US" dirty="0"/>
              <a:t>进程结合在一起，就是一个</a:t>
            </a:r>
            <a:r>
              <a:rPr lang="en-US" altLang="zh-CN" dirty="0"/>
              <a:t>Oracle</a:t>
            </a:r>
            <a:r>
              <a:rPr lang="zh-CN" altLang="en-US" dirty="0"/>
              <a:t>实例。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为了区分不同的实例，每个</a:t>
            </a:r>
            <a:r>
              <a:rPr lang="en-US" altLang="zh-CN" dirty="0"/>
              <a:t>Oracle</a:t>
            </a:r>
            <a:r>
              <a:rPr lang="zh-CN" altLang="en-US" dirty="0"/>
              <a:t>实例都有一个系统标识符</a:t>
            </a:r>
            <a:r>
              <a:rPr lang="en-US" altLang="zh-CN" dirty="0"/>
              <a:t>SID</a:t>
            </a:r>
            <a:r>
              <a:rPr lang="zh-CN" altLang="en-US" dirty="0"/>
              <a:t>，通常</a:t>
            </a:r>
            <a:r>
              <a:rPr lang="en-US" altLang="zh-CN" dirty="0"/>
              <a:t>SID</a:t>
            </a:r>
            <a:r>
              <a:rPr lang="zh-CN" altLang="en-US" dirty="0"/>
              <a:t>与数据库同名。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 dirty="0"/>
              <a:t>2.2  Oracle</a:t>
            </a:r>
            <a:r>
              <a:rPr lang="zh-CN" altLang="en-US" dirty="0"/>
              <a:t>实例的基本管理</a:t>
            </a:r>
            <a:endParaRPr lang="zh-CN" alt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268271"/>
            <a:ext cx="8229600" cy="4425950"/>
          </a:xfrm>
        </p:spPr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en-US" altLang="zh-CN"/>
              <a:t>2.2.2	Oracle</a:t>
            </a:r>
            <a:r>
              <a:rPr lang="zh-CN" altLang="en-US" dirty="0"/>
              <a:t>数据库实例的状态</a:t>
            </a:r>
            <a:endParaRPr lang="zh-CN" altLang="en-US" dirty="0"/>
          </a:p>
          <a:p>
            <a:pPr marL="838200" lvl="1" indent="-381000"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打开：</a:t>
            </a:r>
            <a:r>
              <a:rPr lang="zh-CN" altLang="en-US" dirty="0"/>
              <a:t>启动实例，装载并打开数据库。该模式是默认的启动模式，它允许任何有效用户连接到数据库，并执行数据访问操作。</a:t>
            </a:r>
            <a:endParaRPr lang="zh-CN" altLang="en-US" dirty="0"/>
          </a:p>
          <a:p>
            <a:pPr marL="838200" lvl="1" indent="-381000"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关闭：</a:t>
            </a:r>
            <a:r>
              <a:rPr lang="zh-CN" altLang="en-US" dirty="0"/>
              <a:t>将</a:t>
            </a:r>
            <a:r>
              <a:rPr lang="en-US" altLang="zh-CN" dirty="0"/>
              <a:t>Oracle</a:t>
            </a:r>
            <a:r>
              <a:rPr lang="zh-CN" altLang="en-US" dirty="0"/>
              <a:t>实例从允许用户访问数据的状态转换为不可使用状态。</a:t>
            </a:r>
            <a:endParaRPr lang="zh-CN" altLang="en-US" dirty="0"/>
          </a:p>
          <a:p>
            <a:pPr marL="838200" lvl="1" indent="-381000"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已装载：</a:t>
            </a:r>
            <a:r>
              <a:rPr lang="zh-CN" altLang="en-US" dirty="0"/>
              <a:t>启动实例并装载数据库，但不打开数据库。该模式用于数据库的数据文件的恢复操作等。不允许用户访问数据库数据。</a:t>
            </a:r>
            <a:endParaRPr lang="zh-CN" altLang="en-US" dirty="0"/>
          </a:p>
          <a:p>
            <a:pPr marL="838200" lvl="1" indent="-381000"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已启动：</a:t>
            </a:r>
            <a:r>
              <a:rPr lang="zh-CN" altLang="en-US" dirty="0"/>
              <a:t>启动实例，但不装载数据库。该模式用于对控制文件进行管理或重新创建数据库等，不允许用户访问数据库数据。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6450" y="6519864"/>
            <a:ext cx="2133600" cy="365125"/>
          </a:xfrm>
          <a:prstGeom prst="rect">
            <a:avLst/>
          </a:prstGeom>
        </p:spPr>
        <p:txBody>
          <a:bodyPr/>
          <a:lstStyle/>
          <a:p>
            <a:fld id="{C8360D91-A031-2346-96F5-E6FEFD78A061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2.2  Oracle</a:t>
            </a:r>
            <a:r>
              <a:rPr lang="zh-CN" altLang="en-US"/>
              <a:t>实例的基本管理</a:t>
            </a:r>
            <a:endParaRPr lang="zh-CN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2" y="1070948"/>
            <a:ext cx="8229600" cy="5330825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40000"/>
              </a:lnSpc>
            </a:pPr>
            <a:r>
              <a:rPr lang="en-US" altLang="zh-CN"/>
              <a:t>2.2.4</a:t>
            </a:r>
            <a:r>
              <a:rPr lang="zh-CN" altLang="en-US" dirty="0"/>
              <a:t>：关闭</a:t>
            </a:r>
            <a:r>
              <a:rPr lang="en-US" altLang="zh-CN" dirty="0"/>
              <a:t>Oracle</a:t>
            </a:r>
            <a:r>
              <a:rPr lang="zh-CN" altLang="en-US" dirty="0"/>
              <a:t>实例 ：</a:t>
            </a:r>
            <a:endParaRPr lang="en-US" altLang="zh-CN" dirty="0"/>
          </a:p>
          <a:p>
            <a:pPr marL="838200" lvl="1" indent="-381000">
              <a:lnSpc>
                <a:spcPct val="140000"/>
              </a:lnSpc>
            </a:pPr>
            <a:r>
              <a:rPr lang="zh-CN" altLang="en-US" dirty="0"/>
              <a:t>正常关闭数据库实例，</a:t>
            </a:r>
            <a:r>
              <a:rPr lang="en-US" altLang="zh-CN" dirty="0">
                <a:solidFill>
                  <a:srgbClr val="0000FF"/>
                </a:solidFill>
              </a:rPr>
              <a:t>shutdown normal</a:t>
            </a:r>
            <a:endParaRPr lang="en-US" altLang="zh-CN" dirty="0">
              <a:solidFill>
                <a:srgbClr val="0000FF"/>
              </a:solidFill>
            </a:endParaRPr>
          </a:p>
          <a:p>
            <a:pPr marL="1257300" lvl="2" indent="-342900">
              <a:lnSpc>
                <a:spcPct val="140000"/>
              </a:lnSpc>
            </a:pPr>
            <a:r>
              <a:rPr lang="zh-CN" altLang="en-US" dirty="0"/>
              <a:t>提交</a:t>
            </a:r>
            <a:r>
              <a:rPr lang="en-US" altLang="zh-CN" dirty="0"/>
              <a:t>shutdown normal</a:t>
            </a:r>
            <a:r>
              <a:rPr lang="zh-CN" altLang="en-US" dirty="0"/>
              <a:t>命令后，</a:t>
            </a:r>
            <a:r>
              <a:rPr lang="en-US" altLang="zh-CN" dirty="0"/>
              <a:t>Oracle</a:t>
            </a:r>
            <a:r>
              <a:rPr lang="zh-CN" altLang="en-US" dirty="0"/>
              <a:t>数据库不再接受新的连接。</a:t>
            </a:r>
            <a:endParaRPr lang="zh-CN" altLang="en-US" dirty="0"/>
          </a:p>
          <a:p>
            <a:pPr marL="1257300" lvl="2" indent="-342900">
              <a:lnSpc>
                <a:spcPct val="140000"/>
              </a:lnSpc>
            </a:pPr>
            <a:r>
              <a:rPr lang="zh-CN" altLang="en-US" dirty="0"/>
              <a:t>数据库会一直等待当前数据库的用户都断开连接后，再关闭数据库实例。因此通常此种关闭方式需要等待很长的时间。一般不采用此种方式关闭数据库实例。</a:t>
            </a:r>
            <a:endParaRPr lang="zh-CN" altLang="en-US" dirty="0"/>
          </a:p>
          <a:p>
            <a:pPr marL="838200" lvl="1" indent="-381000">
              <a:lnSpc>
                <a:spcPct val="140000"/>
              </a:lnSpc>
            </a:pPr>
            <a:r>
              <a:rPr lang="zh-CN" altLang="en-US" dirty="0"/>
              <a:t>立即关闭数据库实例，</a:t>
            </a:r>
            <a:r>
              <a:rPr lang="en-US" altLang="zh-CN" dirty="0">
                <a:solidFill>
                  <a:srgbClr val="0000FF"/>
                </a:solidFill>
              </a:rPr>
              <a:t>shutdown immediate</a:t>
            </a:r>
            <a:endParaRPr lang="zh-CN" altLang="en-US" dirty="0">
              <a:solidFill>
                <a:srgbClr val="0000FF"/>
              </a:solidFill>
            </a:endParaRPr>
          </a:p>
          <a:p>
            <a:pPr marL="1257300" lvl="2" indent="-342900">
              <a:lnSpc>
                <a:spcPct val="140000"/>
              </a:lnSpc>
            </a:pPr>
            <a:r>
              <a:rPr lang="zh-CN" altLang="en-US" dirty="0"/>
              <a:t>数据库不再接受新的连接，也不允许开始新的事务，所有未提交的事务都将被撤销。</a:t>
            </a:r>
            <a:endParaRPr lang="zh-CN" altLang="en-US" dirty="0"/>
          </a:p>
          <a:p>
            <a:pPr marL="1257300" lvl="2" indent="-342900">
              <a:lnSpc>
                <a:spcPct val="140000"/>
              </a:lnSpc>
            </a:pPr>
            <a:r>
              <a:rPr lang="zh-CN" altLang="en-US" dirty="0"/>
              <a:t>数据库不会等待所有在线用户断开连接，只要事务撤销完毕，就立即关闭数据库。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幻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6450" y="6519864"/>
            <a:ext cx="2133600" cy="365125"/>
          </a:xfrm>
          <a:prstGeom prst="rect">
            <a:avLst/>
          </a:prstGeom>
        </p:spPr>
        <p:txBody>
          <a:bodyPr/>
          <a:lstStyle/>
          <a:p>
            <a:fld id="{D37914A5-B1FE-8C45-8D36-29623BD1E873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2.2  Oracle</a:t>
            </a:r>
            <a:r>
              <a:rPr lang="zh-CN" altLang="en-US"/>
              <a:t>实例的基本管理</a:t>
            </a: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153568"/>
            <a:ext cx="8229600" cy="4681538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40000"/>
              </a:lnSpc>
            </a:pPr>
            <a:r>
              <a:rPr lang="en-US" altLang="zh-CN"/>
              <a:t>2.2.4</a:t>
            </a:r>
            <a:r>
              <a:rPr lang="zh-CN" altLang="en-US" dirty="0"/>
              <a:t>：关闭</a:t>
            </a:r>
            <a:r>
              <a:rPr lang="en-US" altLang="zh-CN" dirty="0"/>
              <a:t>Oracle</a:t>
            </a:r>
            <a:r>
              <a:rPr lang="zh-CN" altLang="en-US" dirty="0"/>
              <a:t>实例 ：</a:t>
            </a:r>
            <a:endParaRPr lang="en-US" altLang="zh-CN" dirty="0"/>
          </a:p>
          <a:p>
            <a:pPr marL="838200" lvl="1" indent="-381000">
              <a:lnSpc>
                <a:spcPct val="140000"/>
              </a:lnSpc>
            </a:pPr>
            <a:r>
              <a:rPr lang="zh-CN" altLang="en-US" dirty="0"/>
              <a:t>以事务处理方式关闭数据库实例：</a:t>
            </a:r>
            <a:r>
              <a:rPr lang="en-US" altLang="zh-CN" dirty="0">
                <a:solidFill>
                  <a:srgbClr val="0000FF"/>
                </a:solidFill>
              </a:rPr>
              <a:t>shutdown transactional</a:t>
            </a:r>
            <a:r>
              <a:rPr lang="zh-CN" altLang="en-US" dirty="0"/>
              <a:t>。</a:t>
            </a:r>
            <a:endParaRPr lang="zh-CN" altLang="en-US" dirty="0"/>
          </a:p>
          <a:p>
            <a:pPr marL="1257300" lvl="2" indent="-342900">
              <a:lnSpc>
                <a:spcPct val="140000"/>
              </a:lnSpc>
            </a:pPr>
            <a:r>
              <a:rPr lang="zh-CN" altLang="en-US" dirty="0"/>
              <a:t>数据库不允许新的连接，也不允许开始新的事务，但是会等待已有事务提交后才关闭数据库。</a:t>
            </a:r>
            <a:endParaRPr lang="zh-CN" altLang="en-US" dirty="0"/>
          </a:p>
          <a:p>
            <a:pPr marL="1257300" lvl="2" indent="-342900">
              <a:lnSpc>
                <a:spcPct val="140000"/>
              </a:lnSpc>
            </a:pPr>
            <a:r>
              <a:rPr lang="zh-CN" altLang="en-US" dirty="0"/>
              <a:t>数据库不会等待所有在线用户断开连接，只要事务提交完毕，就立即关闭数据库。</a:t>
            </a:r>
            <a:endParaRPr lang="zh-CN" altLang="en-US" dirty="0"/>
          </a:p>
          <a:p>
            <a:pPr marL="838200" lvl="1" indent="-381000">
              <a:lnSpc>
                <a:spcPct val="140000"/>
              </a:lnSpc>
            </a:pPr>
            <a:r>
              <a:rPr lang="zh-CN" altLang="en-US" dirty="0"/>
              <a:t>强制关闭数据库实例：</a:t>
            </a:r>
            <a:r>
              <a:rPr lang="en-US" altLang="zh-CN" dirty="0">
                <a:solidFill>
                  <a:srgbClr val="0000FF"/>
                </a:solidFill>
              </a:rPr>
              <a:t>shutdown abort</a:t>
            </a:r>
            <a:endParaRPr lang="en-US" altLang="zh-CN" dirty="0">
              <a:solidFill>
                <a:srgbClr val="0000FF"/>
              </a:solidFill>
            </a:endParaRPr>
          </a:p>
          <a:p>
            <a:pPr marL="1257300" lvl="2" indent="-342900">
              <a:lnSpc>
                <a:spcPct val="140000"/>
              </a:lnSpc>
            </a:pPr>
            <a:r>
              <a:rPr lang="zh-CN" altLang="en-US" dirty="0"/>
              <a:t>数据库不再接受新的连接，也不允许开始新的事务，所有未提交的事务都将被终止。</a:t>
            </a:r>
            <a:endParaRPr lang="zh-CN" altLang="en-US" dirty="0"/>
          </a:p>
          <a:p>
            <a:pPr marL="1257300" lvl="2" indent="-342900">
              <a:lnSpc>
                <a:spcPct val="140000"/>
              </a:lnSpc>
            </a:pPr>
            <a:r>
              <a:rPr lang="zh-CN" altLang="en-US" dirty="0"/>
              <a:t>立即切断所有在线用户连接。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8426450" y="6519864"/>
            <a:ext cx="2133600" cy="365125"/>
          </a:xfrm>
          <a:prstGeom prst="rect">
            <a:avLst/>
          </a:prstGeom>
        </p:spPr>
        <p:txBody>
          <a:bodyPr/>
          <a:lstStyle/>
          <a:p>
            <a:fld id="{4BC4434C-B345-0D48-98C5-15EF4B914341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33400" indent="-533400"/>
            <a:r>
              <a:rPr lang="en-US" altLang="zh-CN"/>
              <a:t>2.2  Oracle</a:t>
            </a:r>
            <a:r>
              <a:rPr lang="zh-CN" altLang="en-US"/>
              <a:t>实例的基本管理</a:t>
            </a:r>
            <a:endParaRPr lang="zh-CN" alt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077913"/>
            <a:ext cx="8229600" cy="4425950"/>
          </a:xfrm>
        </p:spPr>
        <p:txBody>
          <a:bodyPr/>
          <a:lstStyle/>
          <a:p>
            <a:pPr marL="457200" indent="-457200"/>
            <a:r>
              <a:rPr lang="zh-CN" altLang="en-US" dirty="0"/>
              <a:t>示例：	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用户必须以sysdba 身份登录</a:t>
            </a:r>
            <a:endParaRPr lang="zh-CN" altLang="en-US" dirty="0"/>
          </a:p>
          <a:p>
            <a:pPr marL="1257300" lvl="2" indent="-342900"/>
            <a:r>
              <a:rPr lang="zh-CN" altLang="en-US" dirty="0">
                <a:solidFill>
                  <a:srgbClr val="0000FF"/>
                </a:solidFill>
              </a:rPr>
              <a:t>conn sys/admin as sysdba</a:t>
            </a:r>
            <a:endParaRPr lang="zh-CN" altLang="en-US" dirty="0">
              <a:solidFill>
                <a:srgbClr val="0000FF"/>
              </a:solidFill>
            </a:endParaRPr>
          </a:p>
          <a:p>
            <a:pPr marL="838200" lvl="1" indent="-381000"/>
            <a:r>
              <a:rPr lang="zh-CN" altLang="en-US" dirty="0"/>
              <a:t>关闭实例 ：</a:t>
            </a:r>
            <a:r>
              <a:rPr lang="en-US" altLang="zh-CN" dirty="0">
                <a:solidFill>
                  <a:srgbClr val="0000FF"/>
                </a:solidFill>
              </a:rPr>
              <a:t>shutdown immediate</a:t>
            </a:r>
            <a:r>
              <a:rPr lang="en-US" altLang="zh-CN" dirty="0"/>
              <a:t> </a:t>
            </a:r>
            <a:endParaRPr lang="en-US" altLang="zh-CN" dirty="0"/>
          </a:p>
          <a:p>
            <a:pPr marL="838200" lvl="1" indent="-381000"/>
            <a:r>
              <a:rPr lang="zh-CN" altLang="en-US" dirty="0"/>
              <a:t>启动实例，但不装载数据库：</a:t>
            </a:r>
            <a:r>
              <a:rPr lang="en-US" altLang="zh-CN" dirty="0">
                <a:solidFill>
                  <a:srgbClr val="0000FF"/>
                </a:solidFill>
              </a:rPr>
              <a:t>startup </a:t>
            </a:r>
            <a:r>
              <a:rPr lang="en-US" altLang="zh-CN" dirty="0" err="1">
                <a:solidFill>
                  <a:srgbClr val="0000FF"/>
                </a:solidFill>
              </a:rPr>
              <a:t>nomount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endParaRPr lang="en-US" altLang="zh-CN" dirty="0">
              <a:solidFill>
                <a:srgbClr val="0000FF"/>
              </a:solidFill>
            </a:endParaRPr>
          </a:p>
          <a:p>
            <a:pPr marL="838200" lvl="1" indent="-381000"/>
            <a:r>
              <a:rPr lang="zh-CN" altLang="en-US" dirty="0"/>
              <a:t>启动实例，并装载数据库：</a:t>
            </a:r>
            <a:r>
              <a:rPr lang="en-US" altLang="zh-CN" dirty="0">
                <a:solidFill>
                  <a:srgbClr val="0000FF"/>
                </a:solidFill>
              </a:rPr>
              <a:t>startup mount </a:t>
            </a:r>
            <a:endParaRPr lang="en-US" altLang="zh-CN" dirty="0">
              <a:solidFill>
                <a:srgbClr val="0000FF"/>
              </a:solidFill>
            </a:endParaRPr>
          </a:p>
          <a:p>
            <a:pPr marL="838200" lvl="1" indent="-381000"/>
            <a:r>
              <a:rPr lang="zh-CN" altLang="en-US" dirty="0"/>
              <a:t>启动数据库实例，并装载数据库：</a:t>
            </a:r>
            <a:r>
              <a:rPr lang="en-US" altLang="zh-CN" dirty="0">
                <a:solidFill>
                  <a:srgbClr val="0000FF"/>
                </a:solidFill>
              </a:rPr>
              <a:t>startup open</a:t>
            </a:r>
            <a:r>
              <a:rPr lang="zh-CN" altLang="en-US" dirty="0"/>
              <a:t>，</a:t>
            </a:r>
            <a:r>
              <a:rPr lang="en-US" altLang="zh-CN" dirty="0"/>
              <a:t>open</a:t>
            </a:r>
            <a:r>
              <a:rPr lang="zh-CN" altLang="en-US" dirty="0"/>
              <a:t>参数可以省略 </a:t>
            </a:r>
            <a:endParaRPr lang="zh-CN" altLang="en-US" dirty="0"/>
          </a:p>
          <a:p>
            <a:pPr marL="838200" lvl="1" indent="-381000"/>
            <a:endParaRPr lang="zh-CN" alt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79"/>
          <a:stretch>
            <a:fillRect/>
          </a:stretch>
        </p:blipFill>
        <p:spPr bwMode="auto">
          <a:xfrm>
            <a:off x="4810125" y="3726152"/>
            <a:ext cx="5276850" cy="1296988"/>
          </a:xfrm>
          <a:prstGeom prst="rect">
            <a:avLst/>
          </a:prstGeom>
          <a:noFill/>
          <a:ln w="9525" cmpd="sng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1613" y="3606801"/>
            <a:ext cx="626427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8" y="3554414"/>
            <a:ext cx="6264275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27" y="3410211"/>
            <a:ext cx="6337300" cy="289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4163"/>
            <a:ext cx="8229600" cy="768351"/>
          </a:xfrm>
        </p:spPr>
        <p:txBody>
          <a:bodyPr/>
          <a:lstStyle/>
          <a:p>
            <a:pPr marL="609600" indent="-609600"/>
            <a:r>
              <a:rPr lang="en-US" altLang="zh-CN"/>
              <a:t>2.4   </a:t>
            </a:r>
            <a:r>
              <a:rPr lang="zh-CN" altLang="en-US" dirty="0"/>
              <a:t>创建</a:t>
            </a:r>
            <a:r>
              <a:rPr lang="en-US" altLang="zh-CN" dirty="0"/>
              <a:t>Oracle</a:t>
            </a:r>
            <a:r>
              <a:rPr lang="zh-CN" altLang="en-US" dirty="0"/>
              <a:t>表空间</a:t>
            </a:r>
            <a:endParaRPr lang="zh-CN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54150"/>
            <a:ext cx="8280400" cy="5545137"/>
          </a:xfrm>
        </p:spPr>
        <p:txBody>
          <a:bodyPr/>
          <a:lstStyle/>
          <a:p>
            <a:pPr marL="381000" indent="-381000">
              <a:lnSpc>
                <a:spcPct val="11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Oracle</a:t>
            </a:r>
            <a:r>
              <a:rPr lang="zh-CN" altLang="en-US" dirty="0"/>
              <a:t>中数据表是按照表空间来进行管理的。也就是说，建表前，需要新建表空间。</a:t>
            </a:r>
            <a:endParaRPr lang="zh-CN" altLang="en-US" dirty="0"/>
          </a:p>
          <a:p>
            <a:pPr marL="800100" lvl="1" indent="-342900">
              <a:lnSpc>
                <a:spcPct val="110000"/>
              </a:lnSpc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0000FF"/>
                </a:solidFill>
              </a:rPr>
              <a:t>create tablespace </a:t>
            </a:r>
            <a:r>
              <a:rPr lang="en-US" altLang="zh-CN" dirty="0" err="1"/>
              <a:t>my_mobile</a:t>
            </a:r>
            <a:endParaRPr lang="en-US" altLang="zh-CN" dirty="0"/>
          </a:p>
          <a:p>
            <a:pPr marL="800100" lvl="1" indent="-342900">
              <a:lnSpc>
                <a:spcPct val="110000"/>
              </a:lnSpc>
            </a:pPr>
            <a:r>
              <a:rPr lang="en-US" altLang="zh-CN" dirty="0"/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datafile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'd:</a:t>
            </a:r>
            <a:r>
              <a:rPr lang="zh-CN" altLang="en-US" dirty="0"/>
              <a:t>/mytablespace/</a:t>
            </a:r>
            <a:r>
              <a:rPr lang="en-US" altLang="zh-CN" dirty="0" err="1"/>
              <a:t>my_mobile.dbf</a:t>
            </a:r>
            <a:r>
              <a:rPr lang="en-US" altLang="zh-CN" dirty="0"/>
              <a:t>'</a:t>
            </a:r>
            <a:endParaRPr lang="en-US" altLang="zh-CN" dirty="0"/>
          </a:p>
          <a:p>
            <a:pPr marL="800100" lvl="1" indent="-342900">
              <a:lnSpc>
                <a:spcPct val="110000"/>
              </a:lnSpc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0000FF"/>
                </a:solidFill>
              </a:rPr>
              <a:t>size </a:t>
            </a:r>
            <a:r>
              <a:rPr lang="en-US" altLang="zh-CN" dirty="0"/>
              <a:t>100m</a:t>
            </a:r>
            <a:endParaRPr lang="en-US" altLang="zh-CN" dirty="0"/>
          </a:p>
          <a:p>
            <a:pPr marL="800100" lvl="1" indent="-342900">
              <a:lnSpc>
                <a:spcPct val="110000"/>
              </a:lnSpc>
            </a:pPr>
            <a:r>
              <a:rPr lang="en-US" altLang="zh-CN" dirty="0"/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autoextend</a:t>
            </a:r>
            <a:r>
              <a:rPr lang="en-US" altLang="zh-CN" dirty="0">
                <a:solidFill>
                  <a:srgbClr val="0000FF"/>
                </a:solidFill>
              </a:rPr>
              <a:t> on next </a:t>
            </a:r>
            <a:r>
              <a:rPr lang="en-US" altLang="zh-CN" dirty="0"/>
              <a:t>32m </a:t>
            </a:r>
            <a:r>
              <a:rPr lang="en-US" altLang="zh-CN" dirty="0" err="1">
                <a:solidFill>
                  <a:srgbClr val="0000FF"/>
                </a:solidFill>
              </a:rPr>
              <a:t>maxsize</a:t>
            </a:r>
            <a:r>
              <a:rPr lang="en-US" altLang="zh-CN" dirty="0">
                <a:solidFill>
                  <a:srgbClr val="0000FF"/>
                </a:solidFill>
              </a:rPr>
              <a:t> unlimited</a:t>
            </a:r>
            <a:endParaRPr lang="en-US" altLang="zh-CN" dirty="0">
              <a:solidFill>
                <a:srgbClr val="0000FF"/>
              </a:solidFill>
            </a:endParaRPr>
          </a:p>
          <a:p>
            <a:pPr marL="800100" lvl="1" indent="-342900">
              <a:lnSpc>
                <a:spcPct val="110000"/>
              </a:lnSpc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0000FF"/>
                </a:solidFill>
              </a:rPr>
              <a:t>logging</a:t>
            </a:r>
            <a:endParaRPr lang="en-US" altLang="zh-CN" dirty="0">
              <a:solidFill>
                <a:srgbClr val="0000FF"/>
              </a:solidFill>
            </a:endParaRPr>
          </a:p>
          <a:p>
            <a:pPr marL="800100" lvl="1" indent="-342900">
              <a:lnSpc>
                <a:spcPct val="11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  extent management local</a:t>
            </a:r>
            <a:endParaRPr lang="en-US" altLang="zh-CN" dirty="0">
              <a:solidFill>
                <a:srgbClr val="0000FF"/>
              </a:solidFill>
            </a:endParaRPr>
          </a:p>
          <a:p>
            <a:pPr marL="800100" lvl="1" indent="-342900">
              <a:lnSpc>
                <a:spcPct val="110000"/>
              </a:lnSpc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0000FF"/>
                </a:solidFill>
              </a:rPr>
              <a:t>segment space </a:t>
            </a:r>
            <a:r>
              <a:rPr lang="en-US" altLang="zh-CN" dirty="0"/>
              <a:t>management auto; </a:t>
            </a:r>
            <a:endParaRPr lang="en-US" altLang="zh-CN" dirty="0"/>
          </a:p>
          <a:p>
            <a:pPr marL="381000" indent="-381000">
              <a:lnSpc>
                <a:spcPct val="110000"/>
              </a:lnSpc>
            </a:pPr>
            <a:r>
              <a:rPr lang="zh-CN" altLang="en-US" dirty="0"/>
              <a:t>一般用默认的命令即可：</a:t>
            </a:r>
            <a:endParaRPr lang="zh-CN" altLang="en-US" dirty="0"/>
          </a:p>
          <a:p>
            <a:pPr marL="800100" lvl="1" indent="-342900">
              <a:lnSpc>
                <a:spcPct val="110000"/>
              </a:lnSpc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 create tablespace</a:t>
            </a:r>
            <a:r>
              <a:rPr lang="en-US" altLang="zh-CN" dirty="0"/>
              <a:t> </a:t>
            </a:r>
            <a:r>
              <a:rPr lang="en-US" altLang="zh-CN" dirty="0" err="1"/>
              <a:t>my_mobile</a:t>
            </a:r>
            <a:endParaRPr lang="en-US" altLang="zh-CN" dirty="0"/>
          </a:p>
          <a:p>
            <a:pPr marL="800100" lvl="1" indent="-342900">
              <a:lnSpc>
                <a:spcPct val="110000"/>
              </a:lnSpc>
            </a:pPr>
            <a:r>
              <a:rPr lang="en-US" altLang="zh-CN" dirty="0"/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datafile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'd:</a:t>
            </a:r>
            <a:r>
              <a:rPr lang="zh-CN" altLang="en-US" dirty="0"/>
              <a:t>/mytablespace/</a:t>
            </a:r>
            <a:r>
              <a:rPr lang="en-US" altLang="zh-CN" dirty="0" err="1"/>
              <a:t>my_mobile.dbf</a:t>
            </a:r>
            <a:r>
              <a:rPr lang="en-US" altLang="zh-CN" dirty="0"/>
              <a:t>'</a:t>
            </a:r>
            <a:endParaRPr lang="en-US" altLang="zh-CN" dirty="0"/>
          </a:p>
          <a:p>
            <a:pPr marL="800100" lvl="1" indent="-342900">
              <a:lnSpc>
                <a:spcPct val="110000"/>
              </a:lnSpc>
            </a:pPr>
            <a:r>
              <a:rPr lang="en-US" altLang="zh-CN" dirty="0"/>
              <a:t>  </a:t>
            </a:r>
            <a:r>
              <a:rPr lang="en-US" altLang="zh-CN" dirty="0">
                <a:solidFill>
                  <a:srgbClr val="0000FF"/>
                </a:solidFill>
              </a:rPr>
              <a:t>size </a:t>
            </a:r>
            <a:r>
              <a:rPr lang="en-US" altLang="zh-CN" dirty="0"/>
              <a:t>100m</a:t>
            </a:r>
            <a:r>
              <a:rPr lang="en-US" altLang="zh-CN" sz="2400" dirty="0"/>
              <a:t>;</a:t>
            </a:r>
            <a:endParaRPr lang="zh-CN" altLang="en-US" sz="2400" dirty="0"/>
          </a:p>
        </p:txBody>
      </p:sp>
      <p:sp>
        <p:nvSpPr>
          <p:cNvPr id="37892" name="AutoShape 8"/>
          <p:cNvSpPr>
            <a:spLocks noChangeArrowheads="1"/>
          </p:cNvSpPr>
          <p:nvPr/>
        </p:nvSpPr>
        <p:spPr bwMode="auto">
          <a:xfrm>
            <a:off x="5447115" y="3497239"/>
            <a:ext cx="4679950" cy="1298575"/>
          </a:xfrm>
          <a:prstGeom prst="roundRect">
            <a:avLst>
              <a:gd name="adj" fmla="val 1028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zh-CN" altLang="en-US" sz="2000" b="1"/>
              <a:t>创建建表空间，必须以dba身份登录。</a:t>
            </a:r>
            <a:endParaRPr lang="zh-CN" altLang="en-US" sz="2000" b="1"/>
          </a:p>
          <a:p>
            <a:pPr algn="ctr">
              <a:lnSpc>
                <a:spcPct val="80000"/>
              </a:lnSpc>
            </a:pPr>
            <a:endParaRPr lang="zh-CN" altLang="en-US" sz="2000" b="1" dirty="0"/>
          </a:p>
          <a:p>
            <a:pPr algn="ctr">
              <a:lnSpc>
                <a:spcPct val="80000"/>
              </a:lnSpc>
            </a:pPr>
            <a:r>
              <a:rPr lang="zh-CN" altLang="en-US" sz="2000" b="1" dirty="0"/>
              <a:t>conn  system/admin</a:t>
            </a:r>
            <a:endParaRPr lang="zh-CN" altLang="en-US" sz="2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ldLvl="0" animBg="1" autoUpdateAnimBg="0"/>
      <p:bldP spid="37892" grpId="1" bldLvl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2330450" y="6519864"/>
            <a:ext cx="2133600" cy="365125"/>
          </a:xfrm>
          <a:prstGeom prst="rect">
            <a:avLst/>
          </a:prstGeom>
        </p:spPr>
        <p:txBody>
          <a:bodyPr/>
          <a:lstStyle/>
          <a:p>
            <a:fld id="{A6BE9AD1-0B47-E34E-8E2A-3A3D44992FF1}" type="datetime1">
              <a:rPr lang="zh-CN" altLang="en-US"/>
            </a:fld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8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A3FF0-B144-5247-A5A6-FA7FDF8A80E6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0987"/>
            <a:ext cx="8229600" cy="777875"/>
          </a:xfrm>
        </p:spPr>
        <p:txBody>
          <a:bodyPr/>
          <a:lstStyle/>
          <a:p>
            <a:pPr marL="609600" indent="-609600"/>
            <a:r>
              <a:rPr lang="en-US" altLang="zh-CN"/>
              <a:t>2.5  </a:t>
            </a:r>
            <a:r>
              <a:rPr lang="zh-CN" altLang="en-US" dirty="0"/>
              <a:t>创建</a:t>
            </a:r>
            <a:r>
              <a:rPr lang="en-US" altLang="zh-CN" dirty="0"/>
              <a:t>Oracle</a:t>
            </a:r>
            <a:r>
              <a:rPr lang="zh-CN" altLang="en-US" dirty="0"/>
              <a:t>用户并授权</a:t>
            </a:r>
            <a:endParaRPr lang="zh-CN" alt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58876"/>
            <a:ext cx="8280400" cy="4895850"/>
          </a:xfrm>
        </p:spPr>
        <p:txBody>
          <a:bodyPr/>
          <a:lstStyle/>
          <a:p>
            <a:pPr marL="457200" indent="-457200">
              <a:lnSpc>
                <a:spcPct val="120000"/>
              </a:lnSpc>
            </a:pPr>
            <a:r>
              <a:rPr lang="zh-CN" altLang="en-US" dirty="0"/>
              <a:t>创建</a:t>
            </a:r>
            <a:r>
              <a:rPr lang="en-US" altLang="zh-CN" dirty="0"/>
              <a:t>Oracle</a:t>
            </a:r>
            <a:r>
              <a:rPr lang="zh-CN" altLang="en-US" dirty="0"/>
              <a:t>用户</a:t>
            </a:r>
            <a:endParaRPr lang="zh-CN" altLang="en-US" dirty="0"/>
          </a:p>
          <a:p>
            <a:pPr marL="838200" lvl="1" indent="-381000">
              <a:lnSpc>
                <a:spcPct val="120000"/>
              </a:lnSpc>
            </a:pPr>
            <a:r>
              <a:rPr lang="zh-CN" altLang="en-US" dirty="0"/>
              <a:t>同一数据库中可以同时有多个用户，每个用户管理自己的数据库对象．比如数据库表、索引、视图等。。</a:t>
            </a:r>
            <a:endParaRPr lang="zh-CN" altLang="en-US" dirty="0"/>
          </a:p>
          <a:p>
            <a:pPr marL="838200" lvl="1" indent="-381000">
              <a:lnSpc>
                <a:spcPct val="120000"/>
              </a:lnSpc>
            </a:pPr>
            <a:r>
              <a:rPr lang="en-US" altLang="zh-CN" sz="1800" dirty="0"/>
              <a:t> </a:t>
            </a:r>
            <a:r>
              <a:rPr lang="en-US" altLang="zh-CN" dirty="0"/>
              <a:t>Oracle</a:t>
            </a:r>
            <a:r>
              <a:rPr lang="zh-CN" altLang="en-US" dirty="0"/>
              <a:t>中的</a:t>
            </a:r>
            <a:r>
              <a:rPr lang="en-US" altLang="zh-CN" dirty="0"/>
              <a:t>CREATE USER</a:t>
            </a:r>
            <a:r>
              <a:rPr lang="zh-CN" altLang="en-US" dirty="0"/>
              <a:t>命令用于创建新用户。每个用户都有一个默认表空间和一个临时表空间。如果没有指定，</a:t>
            </a:r>
            <a:r>
              <a:rPr lang="en-US" altLang="zh-CN" dirty="0"/>
              <a:t>Oracle</a:t>
            </a:r>
            <a:r>
              <a:rPr lang="zh-CN" altLang="en-US" dirty="0"/>
              <a:t>就将</a:t>
            </a:r>
            <a:r>
              <a:rPr lang="en-US" altLang="zh-CN" dirty="0"/>
              <a:t>SYSTEM</a:t>
            </a:r>
            <a:r>
              <a:rPr lang="zh-CN" altLang="en-US" dirty="0"/>
              <a:t>设为默认表空间，将</a:t>
            </a:r>
            <a:r>
              <a:rPr lang="en-US" altLang="zh-CN" dirty="0"/>
              <a:t>TEMP</a:t>
            </a:r>
            <a:r>
              <a:rPr lang="zh-CN" altLang="en-US" dirty="0"/>
              <a:t>设为临时表空间。</a:t>
            </a:r>
            <a:endParaRPr lang="zh-CN" altLang="en-US" dirty="0"/>
          </a:p>
          <a:p>
            <a:pPr marL="838200" lvl="1" indent="-381000"/>
            <a:endParaRPr lang="zh-CN" altLang="en-US" dirty="0"/>
          </a:p>
        </p:txBody>
      </p:sp>
      <p:sp>
        <p:nvSpPr>
          <p:cNvPr id="38916" name="AutoShape 8"/>
          <p:cNvSpPr>
            <a:spLocks noChangeArrowheads="1"/>
          </p:cNvSpPr>
          <p:nvPr/>
        </p:nvSpPr>
        <p:spPr bwMode="auto">
          <a:xfrm>
            <a:off x="4113757" y="4370886"/>
            <a:ext cx="5472113" cy="1728788"/>
          </a:xfrm>
          <a:prstGeom prst="roundRect">
            <a:avLst>
              <a:gd name="adj" fmla="val 1028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0000FF"/>
            </a:solidFill>
            <a:rou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b="1"/>
              <a:t>CREATE USER &lt;</a:t>
            </a:r>
            <a:r>
              <a:rPr lang="zh-CN" altLang="en-US" b="1"/>
              <a:t>用户名</a:t>
            </a:r>
            <a:r>
              <a:rPr lang="en-US" altLang="zh-CN" b="1"/>
              <a:t>&gt;</a:t>
            </a:r>
            <a:endParaRPr lang="en-US" altLang="zh-CN" b="1"/>
          </a:p>
          <a:p>
            <a:pPr eaLnBrk="1" hangingPunct="1">
              <a:lnSpc>
                <a:spcPct val="130000"/>
              </a:lnSpc>
            </a:pPr>
            <a:r>
              <a:rPr lang="en-US" altLang="zh-CN" b="1"/>
              <a:t>IDENTIFIED BY &lt;</a:t>
            </a:r>
            <a:r>
              <a:rPr lang="zh-CN" altLang="en-US" b="1"/>
              <a:t>密码</a:t>
            </a:r>
            <a:r>
              <a:rPr lang="en-US" altLang="zh-CN" b="1"/>
              <a:t>&gt;</a:t>
            </a:r>
            <a:endParaRPr lang="en-US" altLang="zh-CN" b="1"/>
          </a:p>
          <a:p>
            <a:pPr eaLnBrk="1" hangingPunct="1">
              <a:lnSpc>
                <a:spcPct val="130000"/>
              </a:lnSpc>
            </a:pPr>
            <a:r>
              <a:rPr lang="en-US" altLang="zh-CN" b="1"/>
              <a:t>[DEFAULT TABLESPACE &lt;</a:t>
            </a:r>
            <a:r>
              <a:rPr lang="zh-CN" altLang="en-US" b="1"/>
              <a:t>默认表空间</a:t>
            </a:r>
            <a:r>
              <a:rPr lang="en-US" altLang="zh-CN" b="1"/>
              <a:t>&gt;]</a:t>
            </a:r>
            <a:endParaRPr lang="en-US" altLang="zh-CN" b="1"/>
          </a:p>
          <a:p>
            <a:pPr eaLnBrk="1" hangingPunct="1">
              <a:lnSpc>
                <a:spcPct val="130000"/>
              </a:lnSpc>
            </a:pPr>
            <a:r>
              <a:rPr lang="en-US" altLang="zh-CN" b="1"/>
              <a:t>[TEMPORARYTABLESPACE &lt;</a:t>
            </a:r>
            <a:r>
              <a:rPr lang="zh-CN" altLang="en-US" b="1"/>
              <a:t>临时表空间</a:t>
            </a:r>
            <a:r>
              <a:rPr lang="en-US" altLang="zh-CN" b="1"/>
              <a:t>&gt;] </a:t>
            </a:r>
            <a:endParaRPr lang="zh-CN" altLang="en-US" b="1"/>
          </a:p>
        </p:txBody>
      </p:sp>
      <p:sp>
        <p:nvSpPr>
          <p:cNvPr id="38917" name="AutoShape 8"/>
          <p:cNvSpPr>
            <a:spLocks noChangeArrowheads="1"/>
          </p:cNvSpPr>
          <p:nvPr/>
        </p:nvSpPr>
        <p:spPr bwMode="auto">
          <a:xfrm>
            <a:off x="4113757" y="4380885"/>
            <a:ext cx="5473700" cy="1730375"/>
          </a:xfrm>
          <a:prstGeom prst="roundRect">
            <a:avLst>
              <a:gd name="adj" fmla="val 1028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0000FF"/>
            </a:solidFill>
            <a:rou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/>
              <a:t>CREATE USER mm</a:t>
            </a:r>
            <a:endParaRPr lang="en-US" altLang="zh-CN" b="1"/>
          </a:p>
          <a:p>
            <a:pPr eaLnBrk="1" hangingPunct="1">
              <a:lnSpc>
                <a:spcPct val="140000"/>
              </a:lnSpc>
            </a:pPr>
            <a:r>
              <a:rPr lang="en-US" altLang="zh-CN" b="1" dirty="0"/>
              <a:t>IDENTIFIED BY oracle</a:t>
            </a:r>
            <a:endParaRPr lang="en-US" altLang="zh-CN" b="1" dirty="0"/>
          </a:p>
          <a:p>
            <a:pPr eaLnBrk="1" hangingPunct="1">
              <a:lnSpc>
                <a:spcPct val="140000"/>
              </a:lnSpc>
            </a:pPr>
            <a:r>
              <a:rPr lang="en-US" altLang="zh-CN" b="1" dirty="0"/>
              <a:t>DEFAULT TABLESPACE MY_MOBILE</a:t>
            </a:r>
            <a:endParaRPr lang="zh-CN" altLang="en-US" b="1" dirty="0"/>
          </a:p>
        </p:txBody>
      </p:sp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020" y="1598910"/>
            <a:ext cx="52768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ldLvl="0" animBg="1" autoUpdateAnimBg="0"/>
      <p:bldP spid="38917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4161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1.4.3</a:t>
            </a:r>
            <a:r>
              <a:rPr lang="en-US" altLang="zh-CN" dirty="0"/>
              <a:t>. </a:t>
            </a:r>
            <a:r>
              <a:rPr lang="zh-CN" altLang="en-US" dirty="0"/>
              <a:t>用户权限</a:t>
            </a:r>
            <a:endParaRPr lang="zh-CN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2" y="1081228"/>
            <a:ext cx="7927975" cy="4895850"/>
          </a:xfrm>
        </p:spPr>
        <p:txBody>
          <a:bodyPr/>
          <a:lstStyle/>
          <a:p>
            <a:pPr marL="381000" indent="-381000">
              <a:lnSpc>
                <a:spcPct val="140000"/>
              </a:lnSpc>
              <a:buNone/>
            </a:pPr>
            <a:endParaRPr lang="zh-CN" altLang="en-US" sz="2800" dirty="0"/>
          </a:p>
          <a:p>
            <a:pPr marL="381000" indent="-381000">
              <a:lnSpc>
                <a:spcPct val="140000"/>
              </a:lnSpc>
            </a:pPr>
            <a:r>
              <a:rPr lang="zh-CN" altLang="en-US" dirty="0"/>
              <a:t>查看用户的默认表空间</a:t>
            </a:r>
            <a:endParaRPr lang="zh-CN" altLang="en-US" dirty="0">
              <a:solidFill>
                <a:srgbClr val="0000FF"/>
              </a:solidFill>
            </a:endParaRPr>
          </a:p>
          <a:p>
            <a:pPr marL="800100" lvl="1" indent="-342900">
              <a:lnSpc>
                <a:spcPct val="14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select username,default_tablespace from dba_users</a:t>
            </a:r>
            <a:endParaRPr lang="zh-CN" altLang="en-US" dirty="0">
              <a:solidFill>
                <a:srgbClr val="0000FF"/>
              </a:solidFill>
            </a:endParaRPr>
          </a:p>
          <a:p>
            <a:pPr marL="800100" lvl="1" indent="-342900">
              <a:lnSpc>
                <a:spcPct val="140000"/>
              </a:lnSpc>
            </a:pPr>
            <a:endParaRPr lang="zh-CN" altLang="en-US" dirty="0">
              <a:solidFill>
                <a:srgbClr val="0000FF"/>
              </a:solidFill>
            </a:endParaRPr>
          </a:p>
          <a:p>
            <a:pPr marL="381000" indent="-381000">
              <a:lnSpc>
                <a:spcPct val="140000"/>
              </a:lnSpc>
            </a:pPr>
            <a:r>
              <a:rPr lang="zh-CN" altLang="en-US" dirty="0"/>
              <a:t>默认情况下用户处于锁定状态</a:t>
            </a:r>
            <a:endParaRPr lang="zh-CN" altLang="en-US" dirty="0"/>
          </a:p>
          <a:p>
            <a:pPr marL="800100" lvl="1" indent="-342900">
              <a:lnSpc>
                <a:spcPct val="14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解除锁定：</a:t>
            </a:r>
            <a:endParaRPr lang="zh-CN" altLang="en-US" dirty="0">
              <a:solidFill>
                <a:srgbClr val="0033CC"/>
              </a:solidFill>
            </a:endParaRPr>
          </a:p>
          <a:p>
            <a:pPr marL="800100" lvl="1" indent="-342900">
              <a:lnSpc>
                <a:spcPct val="14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alter user </a:t>
            </a:r>
            <a:r>
              <a:rPr lang="zh-CN" altLang="en-US" dirty="0"/>
              <a:t>[username]</a:t>
            </a:r>
            <a:r>
              <a:rPr lang="zh-CN" altLang="en-US" dirty="0">
                <a:solidFill>
                  <a:srgbClr val="0033CC"/>
                </a:solidFill>
              </a:rPr>
              <a:t> account unlock;</a:t>
            </a:r>
            <a:endParaRPr lang="zh-CN" altLang="en-US" dirty="0">
              <a:solidFill>
                <a:srgbClr val="0033CC"/>
              </a:solidFill>
            </a:endParaRPr>
          </a:p>
          <a:p>
            <a:pPr marL="381000" indent="-381000">
              <a:lnSpc>
                <a:spcPct val="140000"/>
              </a:lnSpc>
            </a:pPr>
            <a:endParaRPr lang="zh-CN" altLang="en-US" dirty="0"/>
          </a:p>
          <a:p>
            <a:pPr marL="381000" indent="-381000"/>
            <a:endParaRPr lang="zh-CN" altLang="en-US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49168"/>
            <a:ext cx="8229600" cy="777875"/>
          </a:xfrm>
        </p:spPr>
        <p:txBody>
          <a:bodyPr/>
          <a:lstStyle/>
          <a:p>
            <a:pPr marL="609600" indent="-609600"/>
            <a:r>
              <a:rPr lang="en-US" altLang="zh-CN"/>
              <a:t>2.5  </a:t>
            </a:r>
            <a:r>
              <a:rPr lang="zh-CN" altLang="en-US" dirty="0"/>
              <a:t>创建</a:t>
            </a:r>
            <a:r>
              <a:rPr lang="en-US" altLang="zh-CN" dirty="0"/>
              <a:t>Oracle</a:t>
            </a:r>
            <a:r>
              <a:rPr lang="zh-CN" altLang="en-US" dirty="0"/>
              <a:t>用户并授权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27043"/>
            <a:ext cx="8280400" cy="5256213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70000"/>
              </a:lnSpc>
            </a:pPr>
            <a:r>
              <a:rPr lang="zh-CN" altLang="en-US"/>
              <a:t>权限和角色</a:t>
            </a:r>
            <a:endParaRPr lang="zh-CN" altLang="en-US"/>
          </a:p>
          <a:p>
            <a:pPr marL="838200" lvl="1" indent="-381000">
              <a:lnSpc>
                <a:spcPct val="17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中的常用系统预定义角色如下。</a:t>
            </a:r>
            <a:endParaRPr lang="zh-CN" altLang="en-US" dirty="0"/>
          </a:p>
          <a:p>
            <a:pPr marL="1257300" lvl="2" indent="-342900">
              <a:lnSpc>
                <a:spcPct val="17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CONNECT</a:t>
            </a:r>
            <a:r>
              <a:rPr lang="zh-CN" altLang="en-US" dirty="0"/>
              <a:t>：临时用户，特别是那些不需要创建表的用户，通常赋予该角色。</a:t>
            </a:r>
            <a:endParaRPr lang="zh-CN" altLang="en-US" dirty="0"/>
          </a:p>
          <a:p>
            <a:pPr marL="1257300" lvl="2" indent="-342900">
              <a:lnSpc>
                <a:spcPct val="17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RESOURCE</a:t>
            </a:r>
            <a:r>
              <a:rPr lang="zh-CN" altLang="en-US" dirty="0"/>
              <a:t>：更为可靠和正式的数据库用户可以授予该角色，可以创建表、触发器、过程等。</a:t>
            </a:r>
            <a:endParaRPr lang="zh-CN" altLang="en-US" dirty="0"/>
          </a:p>
          <a:p>
            <a:pPr marL="1257300" lvl="2" indent="-342900">
              <a:lnSpc>
                <a:spcPct val="170000"/>
              </a:lnSpc>
            </a:pPr>
            <a:r>
              <a:rPr lang="en-US" altLang="zh-CN" dirty="0">
                <a:solidFill>
                  <a:srgbClr val="0000FF"/>
                </a:solidFill>
              </a:rPr>
              <a:t>DBA</a:t>
            </a:r>
            <a:r>
              <a:rPr lang="zh-CN" altLang="en-US" dirty="0"/>
              <a:t>：数据库管理员角色，拥有管理数据库的最高权限。一个具有</a:t>
            </a:r>
            <a:r>
              <a:rPr lang="en-US" altLang="zh-CN" dirty="0"/>
              <a:t>DBA</a:t>
            </a:r>
            <a:r>
              <a:rPr lang="zh-CN" altLang="en-US" dirty="0"/>
              <a:t>角色的用户可以撤销任何别的用户甚至别的</a:t>
            </a:r>
            <a:r>
              <a:rPr lang="en-US" altLang="zh-CN" dirty="0"/>
              <a:t>DBA</a:t>
            </a:r>
            <a:r>
              <a:rPr lang="zh-CN" altLang="en-US" dirty="0"/>
              <a:t>权限，这是很危险的，所以不要把该角色轻易授予一些不是很重要的用户。</a:t>
            </a:r>
            <a:endParaRPr lang="zh-CN" altLang="en-US" dirty="0"/>
          </a:p>
          <a:p>
            <a:pPr marL="838200" lvl="1" indent="-38100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9A486-5D13-174A-A027-CB91F0F676BE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4162"/>
            <a:ext cx="8229600" cy="768351"/>
          </a:xfrm>
        </p:spPr>
        <p:txBody>
          <a:bodyPr/>
          <a:lstStyle/>
          <a:p>
            <a:pPr marL="609600" indent="-609600"/>
            <a:r>
              <a:rPr lang="en-US" altLang="zh-CN"/>
              <a:t>2.6  </a:t>
            </a:r>
            <a:r>
              <a:rPr lang="zh-CN" altLang="en-US" dirty="0"/>
              <a:t>给用户分配权限或角色</a:t>
            </a:r>
            <a:endParaRPr lang="zh-CN" altLang="en-US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7318" y="1056115"/>
            <a:ext cx="8280400" cy="4895850"/>
          </a:xfrm>
        </p:spPr>
        <p:txBody>
          <a:bodyPr/>
          <a:lstStyle/>
          <a:p>
            <a:pPr marL="457200" indent="-457200">
              <a:lnSpc>
                <a:spcPct val="110000"/>
              </a:lnSpc>
            </a:pPr>
            <a:r>
              <a:rPr lang="en-US" altLang="zh-CN" dirty="0"/>
              <a:t>GRANT</a:t>
            </a:r>
            <a:r>
              <a:rPr lang="zh-CN" altLang="en-US" dirty="0"/>
              <a:t>命令用于为用户分配权限或角色，而</a:t>
            </a:r>
            <a:r>
              <a:rPr lang="en-US" altLang="zh-CN" dirty="0"/>
              <a:t>REVOKE</a:t>
            </a:r>
            <a:r>
              <a:rPr lang="zh-CN" altLang="en-US" dirty="0"/>
              <a:t>命令用于为用户撤销权限和角色</a:t>
            </a:r>
            <a:endParaRPr lang="zh-CN" altLang="en-US" dirty="0"/>
          </a:p>
          <a:p>
            <a:pPr marL="457200" indent="-457200">
              <a:lnSpc>
                <a:spcPct val="110000"/>
              </a:lnSpc>
            </a:pPr>
            <a:endParaRPr lang="zh-CN" altLang="en-US" dirty="0"/>
          </a:p>
          <a:p>
            <a:pPr marL="838200" lvl="1" indent="-381000"/>
            <a:endParaRPr lang="zh-CN" altLang="en-US" dirty="0"/>
          </a:p>
        </p:txBody>
      </p:sp>
      <p:sp>
        <p:nvSpPr>
          <p:cNvPr id="43012" name="AutoShape 8"/>
          <p:cNvSpPr>
            <a:spLocks noChangeArrowheads="1"/>
          </p:cNvSpPr>
          <p:nvPr/>
        </p:nvSpPr>
        <p:spPr bwMode="auto">
          <a:xfrm>
            <a:off x="3062923" y="1620412"/>
            <a:ext cx="5472113" cy="1295400"/>
          </a:xfrm>
          <a:prstGeom prst="roundRect">
            <a:avLst>
              <a:gd name="adj" fmla="val 1028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0000FF"/>
            </a:solidFill>
            <a:rou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GRANT </a:t>
            </a:r>
            <a:r>
              <a:rPr lang="en-US" altLang="zh-CN" b="1"/>
              <a:t>[&lt;</a:t>
            </a:r>
            <a:r>
              <a:rPr lang="zh-CN" altLang="en-US" b="1"/>
              <a:t>权限</a:t>
            </a:r>
            <a:r>
              <a:rPr lang="en-US" altLang="zh-CN" b="1"/>
              <a:t>&gt; | &lt;</a:t>
            </a:r>
            <a:r>
              <a:rPr lang="zh-CN" altLang="en-US" b="1"/>
              <a:t>角色</a:t>
            </a:r>
            <a:r>
              <a:rPr lang="en-US" altLang="zh-CN" b="1"/>
              <a:t>&gt;]  </a:t>
            </a:r>
            <a:r>
              <a:rPr lang="en-US" altLang="zh-CN" b="1">
                <a:solidFill>
                  <a:srgbClr val="0000FF"/>
                </a:solidFill>
              </a:rPr>
              <a:t>TO </a:t>
            </a:r>
            <a:r>
              <a:rPr lang="en-US" altLang="zh-CN" b="1"/>
              <a:t>&lt;</a:t>
            </a:r>
            <a:r>
              <a:rPr lang="zh-CN" altLang="en-US" b="1"/>
              <a:t>用户</a:t>
            </a:r>
            <a:r>
              <a:rPr lang="en-US" altLang="zh-CN" b="1"/>
              <a:t>&gt;;</a:t>
            </a:r>
            <a:endParaRPr lang="en-US" altLang="zh-CN" b="1"/>
          </a:p>
          <a:p>
            <a:pPr eaLnBrk="1" hangingPunct="1"/>
            <a:r>
              <a:rPr lang="en-US" altLang="zh-CN" b="1">
                <a:solidFill>
                  <a:srgbClr val="0000FF"/>
                </a:solidFill>
              </a:rPr>
              <a:t>REVOKE  </a:t>
            </a:r>
            <a:r>
              <a:rPr lang="en-US" altLang="zh-CN" b="1"/>
              <a:t>[&lt;</a:t>
            </a:r>
            <a:r>
              <a:rPr lang="zh-CN" altLang="en-US" b="1"/>
              <a:t>权限</a:t>
            </a:r>
            <a:r>
              <a:rPr lang="en-US" altLang="zh-CN" b="1"/>
              <a:t>&gt; | &lt;</a:t>
            </a:r>
            <a:r>
              <a:rPr lang="zh-CN" altLang="en-US" b="1"/>
              <a:t>角色</a:t>
            </a:r>
            <a:r>
              <a:rPr lang="en-US" altLang="zh-CN" b="1"/>
              <a:t>&gt;] </a:t>
            </a:r>
            <a:r>
              <a:rPr lang="en-US" altLang="zh-CN" b="1">
                <a:solidFill>
                  <a:srgbClr val="0000FF"/>
                </a:solidFill>
              </a:rPr>
              <a:t>FROM  </a:t>
            </a:r>
            <a:r>
              <a:rPr lang="en-US" altLang="zh-CN" b="1"/>
              <a:t>&lt;</a:t>
            </a:r>
            <a:r>
              <a:rPr lang="zh-CN" altLang="en-US" b="1"/>
              <a:t>用户</a:t>
            </a:r>
            <a:r>
              <a:rPr lang="en-US" altLang="zh-CN" b="1"/>
              <a:t>&gt;; </a:t>
            </a:r>
            <a:endParaRPr lang="zh-CN" altLang="en-US" b="1"/>
          </a:p>
        </p:txBody>
      </p:sp>
      <p:sp>
        <p:nvSpPr>
          <p:cNvPr id="43013" name="AutoShape 8"/>
          <p:cNvSpPr>
            <a:spLocks noChangeArrowheads="1"/>
          </p:cNvSpPr>
          <p:nvPr/>
        </p:nvSpPr>
        <p:spPr bwMode="auto">
          <a:xfrm>
            <a:off x="2702560" y="2555450"/>
            <a:ext cx="6335712" cy="1943100"/>
          </a:xfrm>
          <a:prstGeom prst="roundRect">
            <a:avLst>
              <a:gd name="adj" fmla="val 1028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mpd="sng">
            <a:solidFill>
              <a:srgbClr val="0000FF"/>
            </a:solidFill>
            <a:rou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eaLnBrk="1" hangingPunct="1"/>
            <a:r>
              <a:rPr lang="en-US" altLang="zh-CN" b="1"/>
              <a:t>#</a:t>
            </a:r>
            <a:r>
              <a:rPr lang="zh-CN" altLang="en-US" b="1"/>
              <a:t>把</a:t>
            </a:r>
            <a:r>
              <a:rPr lang="en-US" altLang="zh-CN" b="1"/>
              <a:t>CONNECT</a:t>
            </a:r>
            <a:r>
              <a:rPr lang="zh-CN" altLang="en-US" b="1"/>
              <a:t>、</a:t>
            </a:r>
            <a:r>
              <a:rPr lang="en-US" altLang="zh-CN" b="1"/>
              <a:t>RESOURCE</a:t>
            </a:r>
            <a:r>
              <a:rPr lang="zh-CN" altLang="en-US" b="1"/>
              <a:t>角色授予用户</a:t>
            </a:r>
            <a:r>
              <a:rPr lang="en-US" altLang="zh-CN" b="1"/>
              <a:t>mm</a:t>
            </a:r>
            <a:endParaRPr lang="en-US" altLang="zh-CN" b="1"/>
          </a:p>
          <a:p>
            <a:pPr lvl="1" eaLnBrk="1" hangingPunct="1"/>
            <a:r>
              <a:rPr lang="en-US" altLang="zh-CN" b="1">
                <a:solidFill>
                  <a:srgbClr val="0000FF"/>
                </a:solidFill>
              </a:rPr>
              <a:t>GRANT CONNECT,RESOURCE TO </a:t>
            </a:r>
            <a:r>
              <a:rPr lang="en-US" altLang="zh-CN" b="1"/>
              <a:t>mm</a:t>
            </a:r>
            <a:r>
              <a:rPr lang="en-US" altLang="zh-CN" b="1">
                <a:solidFill>
                  <a:srgbClr val="0000FF"/>
                </a:solidFill>
              </a:rPr>
              <a:t>;</a:t>
            </a:r>
            <a:endParaRPr lang="en-US" altLang="zh-CN" b="1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b="1"/>
              <a:t>#</a:t>
            </a:r>
            <a:r>
              <a:rPr lang="zh-CN" altLang="en-US" b="1"/>
              <a:t>撤销用户</a:t>
            </a:r>
            <a:r>
              <a:rPr lang="en-US" altLang="zh-CN" b="1"/>
              <a:t>mm</a:t>
            </a:r>
            <a:r>
              <a:rPr lang="zh-CN" altLang="en-US" b="1"/>
              <a:t>的</a:t>
            </a:r>
            <a:r>
              <a:rPr lang="en-US" altLang="zh-CN" b="1"/>
              <a:t>RESOURCE</a:t>
            </a:r>
            <a:r>
              <a:rPr lang="zh-CN" altLang="en-US" b="1"/>
              <a:t>角色</a:t>
            </a:r>
            <a:endParaRPr lang="zh-CN" altLang="en-US" b="1"/>
          </a:p>
          <a:p>
            <a:pPr lvl="1" eaLnBrk="1" hangingPunct="1"/>
            <a:r>
              <a:rPr lang="en-US" altLang="zh-CN" b="1">
                <a:solidFill>
                  <a:srgbClr val="0000FF"/>
                </a:solidFill>
              </a:rPr>
              <a:t>REVOKE RESOURCE FROM </a:t>
            </a:r>
            <a:r>
              <a:rPr lang="en-US" altLang="zh-CN" b="1"/>
              <a:t>mm</a:t>
            </a:r>
            <a:r>
              <a:rPr lang="en-US" altLang="zh-CN" b="1">
                <a:solidFill>
                  <a:srgbClr val="0000FF"/>
                </a:solidFill>
              </a:rPr>
              <a:t>;</a:t>
            </a:r>
            <a:endParaRPr lang="en-US" altLang="zh-CN" b="1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/>
              <a:t>撤消后该用户重新登录就会失去相应的权限</a:t>
            </a:r>
            <a:endParaRPr lang="zh-CN" altLang="en-US" b="1"/>
          </a:p>
        </p:txBody>
      </p:sp>
      <p:sp>
        <p:nvSpPr>
          <p:cNvPr id="43014" name="AutoShape 8"/>
          <p:cNvSpPr>
            <a:spLocks noChangeArrowheads="1"/>
          </p:cNvSpPr>
          <p:nvPr/>
        </p:nvSpPr>
        <p:spPr bwMode="auto">
          <a:xfrm>
            <a:off x="1983422" y="3779413"/>
            <a:ext cx="7632700" cy="2047875"/>
          </a:xfrm>
          <a:prstGeom prst="roundRect">
            <a:avLst>
              <a:gd name="adj" fmla="val 1028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eaLnBrk="1" hangingPunct="1"/>
            <a:r>
              <a:rPr lang="en-US" altLang="zh-CN" b="1"/>
              <a:t>#</a:t>
            </a:r>
            <a:r>
              <a:rPr lang="zh-CN" altLang="en-US" b="1"/>
              <a:t>以下代码演示另一个用户</a:t>
            </a:r>
            <a:r>
              <a:rPr lang="en-US" altLang="zh-CN" b="1"/>
              <a:t>SCOTT</a:t>
            </a:r>
            <a:r>
              <a:rPr lang="zh-CN" altLang="en-US" b="1"/>
              <a:t>授予用户</a:t>
            </a:r>
            <a:r>
              <a:rPr lang="en-US" altLang="zh-CN" b="1"/>
              <a:t>mm</a:t>
            </a:r>
            <a:r>
              <a:rPr lang="zh-CN" altLang="en-US" b="1"/>
              <a:t>操作</a:t>
            </a:r>
            <a:r>
              <a:rPr lang="en-US" altLang="zh-CN" b="1"/>
              <a:t>EMP</a:t>
            </a:r>
            <a:r>
              <a:rPr lang="zh-CN" altLang="en-US" b="1"/>
              <a:t>表的对象权限</a:t>
            </a:r>
            <a:endParaRPr lang="zh-CN" altLang="en-US" b="1"/>
          </a:p>
          <a:p>
            <a:pPr lvl="1" eaLnBrk="1" hangingPunct="1"/>
            <a:r>
              <a:rPr lang="en-US" altLang="zh-CN" b="1"/>
              <a:t>#</a:t>
            </a:r>
            <a:r>
              <a:rPr lang="zh-CN" altLang="en-US" b="1"/>
              <a:t>允许用户查看</a:t>
            </a:r>
            <a:r>
              <a:rPr lang="en-US" altLang="zh-CN" b="1"/>
              <a:t>EMP</a:t>
            </a:r>
            <a:r>
              <a:rPr lang="zh-CN" altLang="en-US" b="1"/>
              <a:t>表中的记录</a:t>
            </a:r>
            <a:endParaRPr lang="zh-CN" altLang="en-US" b="1"/>
          </a:p>
          <a:p>
            <a:pPr lvl="1" eaLnBrk="1" hangingPunct="1"/>
            <a:r>
              <a:rPr lang="en-US" altLang="zh-CN" b="1"/>
              <a:t>	</a:t>
            </a:r>
            <a:r>
              <a:rPr lang="en-US" altLang="zh-CN" b="1">
                <a:solidFill>
                  <a:srgbClr val="0000FF"/>
                </a:solidFill>
              </a:rPr>
              <a:t>GRANT SELECT ON </a:t>
            </a:r>
            <a:r>
              <a:rPr lang="en-US" altLang="zh-CN" b="1"/>
              <a:t>EMP </a:t>
            </a:r>
            <a:r>
              <a:rPr lang="en-US" altLang="zh-CN" b="1">
                <a:solidFill>
                  <a:srgbClr val="0000FF"/>
                </a:solidFill>
              </a:rPr>
              <a:t>TO</a:t>
            </a:r>
            <a:r>
              <a:rPr lang="en-US" altLang="zh-CN" b="1"/>
              <a:t> mm</a:t>
            </a:r>
            <a:r>
              <a:rPr lang="zh-CN" altLang="en-US" b="1">
                <a:solidFill>
                  <a:srgbClr val="0000FF"/>
                </a:solidFill>
              </a:rPr>
              <a:t>；</a:t>
            </a:r>
            <a:endParaRPr lang="zh-CN" altLang="en-US" b="1">
              <a:solidFill>
                <a:srgbClr val="0000FF"/>
              </a:solidFill>
            </a:endParaRPr>
          </a:p>
          <a:p>
            <a:pPr lvl="1" eaLnBrk="1" hangingPunct="1"/>
            <a:r>
              <a:rPr lang="zh-CN" altLang="en-US" b="1"/>
              <a:t>#授权之后就可以访问指定的表了</a:t>
            </a:r>
            <a:endParaRPr lang="zh-CN" altLang="en-US" b="1"/>
          </a:p>
          <a:p>
            <a:pPr lvl="1" eaLnBrk="1" hangingPunct="1"/>
            <a:r>
              <a:rPr lang="zh-CN" altLang="en-US" b="1">
                <a:solidFill>
                  <a:srgbClr val="0000FF"/>
                </a:solidFill>
              </a:rPr>
              <a:t>	select * from scott.emp</a:t>
            </a:r>
            <a:endParaRPr lang="zh-CN" altLang="en-US" b="1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 b="1"/>
              <a:t>#</a:t>
            </a:r>
            <a:r>
              <a:rPr lang="zh-CN" altLang="en-US" b="1"/>
              <a:t>允许用户更新</a:t>
            </a:r>
            <a:r>
              <a:rPr lang="en-US" altLang="zh-CN" b="1"/>
              <a:t>EMP</a:t>
            </a:r>
            <a:r>
              <a:rPr lang="zh-CN" altLang="en-US" b="1"/>
              <a:t>表中的记录</a:t>
            </a:r>
            <a:endParaRPr lang="zh-CN" altLang="en-US" b="1"/>
          </a:p>
          <a:p>
            <a:pPr lvl="1" eaLnBrk="1" hangingPunct="1"/>
            <a:r>
              <a:rPr lang="en-US" altLang="zh-CN" b="1"/>
              <a:t>	</a:t>
            </a:r>
            <a:r>
              <a:rPr lang="en-US" altLang="zh-CN" b="1">
                <a:solidFill>
                  <a:srgbClr val="0000FF"/>
                </a:solidFill>
              </a:rPr>
              <a:t>GRANT UPDATE on </a:t>
            </a:r>
            <a:r>
              <a:rPr lang="en-US" altLang="zh-CN" b="1"/>
              <a:t>EMP </a:t>
            </a:r>
            <a:r>
              <a:rPr lang="en-US" altLang="zh-CN" b="1">
                <a:solidFill>
                  <a:srgbClr val="0000FF"/>
                </a:solidFill>
              </a:rPr>
              <a:t>TO</a:t>
            </a:r>
            <a:r>
              <a:rPr lang="en-US" altLang="zh-CN" b="1"/>
              <a:t> mm;</a:t>
            </a:r>
            <a:endParaRPr lang="zh-CN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ldLvl="0" animBg="1" autoUpdateAnimBg="0"/>
      <p:bldP spid="43013" grpId="0" bldLvl="0" animBg="1" autoUpdateAnimBg="0"/>
      <p:bldP spid="43014" grpId="0" bldLvl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1650"/>
            <a:ext cx="8229600" cy="768351"/>
          </a:xfrm>
        </p:spPr>
        <p:txBody>
          <a:bodyPr/>
          <a:lstStyle/>
          <a:p>
            <a:r>
              <a:rPr lang="zh-CN" altLang="zh-CN"/>
              <a:t>本章目标</a:t>
            </a:r>
            <a:endParaRPr lang="zh-CN" altLang="zh-CN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296650" y="1186385"/>
            <a:ext cx="6283325" cy="446405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理解</a:t>
            </a:r>
            <a:r>
              <a:rPr lang="en-US" altLang="zh-CN" dirty="0"/>
              <a:t>Oracle 11g</a:t>
            </a:r>
            <a:r>
              <a:rPr lang="zh-CN" altLang="en-US" dirty="0"/>
              <a:t>体系结构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掌握</a:t>
            </a:r>
            <a:r>
              <a:rPr lang="en-US" altLang="zh-CN" dirty="0"/>
              <a:t>Oracle</a:t>
            </a:r>
            <a:r>
              <a:rPr lang="zh-CN" altLang="en-US" dirty="0"/>
              <a:t>网络连接的基本管理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掌握</a:t>
            </a:r>
            <a:r>
              <a:rPr lang="en-US" altLang="zh-CN" dirty="0"/>
              <a:t>Oracle</a:t>
            </a:r>
            <a:r>
              <a:rPr lang="zh-CN" altLang="en-US" dirty="0"/>
              <a:t>实例的基本管理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理解</a:t>
            </a:r>
            <a:r>
              <a:rPr lang="en-US" altLang="zh-CN" dirty="0"/>
              <a:t>Oracle</a:t>
            </a:r>
            <a:r>
              <a:rPr lang="zh-CN" altLang="en-US" dirty="0"/>
              <a:t>体系结构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掌握</a:t>
            </a:r>
            <a:r>
              <a:rPr lang="en-US" altLang="zh-CN" dirty="0"/>
              <a:t>Oracle</a:t>
            </a:r>
            <a:r>
              <a:rPr lang="zh-CN" altLang="en-US" dirty="0"/>
              <a:t>用户和表空间的基本管理</a:t>
            </a:r>
            <a:endParaRPr lang="zh-CN" altLang="en-US" dirty="0"/>
          </a:p>
          <a:p>
            <a:pPr>
              <a:lnSpc>
                <a:spcPct val="140000"/>
              </a:lnSpc>
            </a:pPr>
            <a:r>
              <a:rPr lang="zh-CN" altLang="en-US" dirty="0"/>
              <a:t>掌握</a:t>
            </a:r>
            <a:r>
              <a:rPr lang="en-US" altLang="zh-CN" dirty="0" err="1"/>
              <a:t>expdp</a:t>
            </a:r>
            <a:r>
              <a:rPr lang="zh-CN" altLang="en-US" dirty="0"/>
              <a:t>和</a:t>
            </a:r>
            <a:r>
              <a:rPr lang="en-US" altLang="zh-CN" dirty="0" err="1"/>
              <a:t>impdp</a:t>
            </a:r>
            <a:r>
              <a:rPr lang="zh-CN" altLang="en-US" dirty="0"/>
              <a:t>导入导出数据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0111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1.4.3</a:t>
            </a:r>
            <a:r>
              <a:rPr lang="en-US" altLang="zh-CN" dirty="0"/>
              <a:t>. </a:t>
            </a:r>
            <a:r>
              <a:rPr lang="zh-CN" altLang="en-US" dirty="0"/>
              <a:t>用户权限</a:t>
            </a:r>
            <a:endParaRPr lang="zh-CN" altLang="en-US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27329"/>
            <a:ext cx="8359775" cy="3671887"/>
          </a:xfrm>
        </p:spPr>
        <p:txBody>
          <a:bodyPr/>
          <a:lstStyle/>
          <a:p>
            <a:pPr marL="381000" indent="-381000">
              <a:lnSpc>
                <a:spcPct val="130000"/>
              </a:lnSpc>
            </a:pPr>
            <a:r>
              <a:rPr lang="zh-CN" altLang="en-US"/>
              <a:t>以管理员身份登录：system/admin</a:t>
            </a:r>
            <a:endParaRPr lang="zh-CN" altLang="en-US"/>
          </a:p>
          <a:p>
            <a:pPr marL="381000" indent="-381000">
              <a:lnSpc>
                <a:spcPct val="130000"/>
              </a:lnSpc>
            </a:pPr>
            <a:r>
              <a:rPr lang="zh-CN" altLang="en-US" dirty="0"/>
              <a:t>查询所有用户</a:t>
            </a:r>
            <a:endParaRPr lang="zh-CN" altLang="en-US" dirty="0"/>
          </a:p>
          <a:p>
            <a:pPr marL="800100" lvl="1" indent="-342900">
              <a:lnSpc>
                <a:spcPct val="13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select * from All_users</a:t>
            </a:r>
            <a:endParaRPr lang="zh-CN" altLang="en-US" dirty="0">
              <a:solidFill>
                <a:srgbClr val="0033CC"/>
              </a:solidFill>
            </a:endParaRPr>
          </a:p>
          <a:p>
            <a:pPr marL="381000" indent="-381000">
              <a:lnSpc>
                <a:spcPct val="130000"/>
              </a:lnSpc>
            </a:pPr>
            <a:r>
              <a:rPr lang="zh-CN" altLang="en-US" dirty="0"/>
              <a:t>创建/修改新用户：</a:t>
            </a:r>
            <a:endParaRPr lang="zh-CN" altLang="en-US" dirty="0"/>
          </a:p>
          <a:p>
            <a:pPr marL="800100" lvl="1" indent="-342900">
              <a:lnSpc>
                <a:spcPct val="13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create/alter user </a:t>
            </a:r>
            <a:r>
              <a:rPr lang="zh-CN" altLang="en-US" dirty="0"/>
              <a:t>[username]</a:t>
            </a:r>
            <a:r>
              <a:rPr lang="zh-CN" altLang="en-US" dirty="0">
                <a:solidFill>
                  <a:srgbClr val="0033CC"/>
                </a:solidFill>
              </a:rPr>
              <a:t> identified by </a:t>
            </a:r>
            <a:r>
              <a:rPr lang="zh-CN" altLang="en-US" dirty="0"/>
              <a:t>[password]</a:t>
            </a:r>
            <a:r>
              <a:rPr lang="zh-CN" altLang="en-US" dirty="0">
                <a:solidFill>
                  <a:srgbClr val="0033CC"/>
                </a:solidFill>
              </a:rPr>
              <a:t>;</a:t>
            </a:r>
            <a:endParaRPr lang="zh-CN" altLang="en-US" dirty="0">
              <a:solidFill>
                <a:srgbClr val="0033CC"/>
              </a:solidFill>
            </a:endParaRPr>
          </a:p>
          <a:p>
            <a:pPr marL="800100" lvl="1" indent="-342900">
              <a:lnSpc>
                <a:spcPct val="13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alter user</a:t>
            </a:r>
            <a:r>
              <a:rPr lang="zh-CN" altLang="en-US" dirty="0"/>
              <a:t> mm </a:t>
            </a:r>
            <a:r>
              <a:rPr lang="zh-CN" altLang="en-US" dirty="0">
                <a:solidFill>
                  <a:srgbClr val="0033CC"/>
                </a:solidFill>
              </a:rPr>
              <a:t>default tablespace </a:t>
            </a:r>
            <a:r>
              <a:rPr lang="zh-CN" altLang="en-US" dirty="0"/>
              <a:t>ts_drp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34950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1.4.3</a:t>
            </a:r>
            <a:r>
              <a:rPr lang="en-US" altLang="zh-CN" dirty="0"/>
              <a:t>. </a:t>
            </a:r>
            <a:r>
              <a:rPr lang="zh-CN" altLang="en-US" dirty="0"/>
              <a:t>用户操作</a:t>
            </a:r>
            <a:endParaRPr lang="zh-CN" alt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0812" y="887545"/>
            <a:ext cx="7927975" cy="5832475"/>
          </a:xfrm>
        </p:spPr>
        <p:txBody>
          <a:bodyPr>
            <a:normAutofit lnSpcReduction="10000"/>
          </a:bodyPr>
          <a:lstStyle/>
          <a:p>
            <a:pPr marL="381000" indent="-381000">
              <a:lnSpc>
                <a:spcPct val="90000"/>
              </a:lnSpc>
              <a:buNone/>
            </a:pPr>
            <a:endParaRPr lang="zh-CN" altLang="en-US" sz="800" dirty="0"/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用户登录：</a:t>
            </a:r>
            <a:endParaRPr lang="zh-CN" altLang="en-US" dirty="0"/>
          </a:p>
          <a:p>
            <a:pPr marL="800100" lvl="1" indent="-342900">
              <a:lnSpc>
                <a:spcPct val="90000"/>
              </a:lnSpc>
            </a:pPr>
            <a:r>
              <a:rPr lang="zh-CN" altLang="en-US" dirty="0"/>
              <a:t>conn drp/drp</a:t>
            </a:r>
            <a:endParaRPr lang="zh-CN" altLang="en-US" dirty="0"/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查看该用户所有的表</a:t>
            </a:r>
            <a:endParaRPr lang="zh-CN" altLang="en-US" dirty="0"/>
          </a:p>
          <a:p>
            <a:pPr marL="800100" lvl="1" indent="-342900">
              <a:lnSpc>
                <a:spcPct val="9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select * from cat;</a:t>
            </a:r>
            <a:endParaRPr lang="zh-CN" altLang="en-US" dirty="0">
              <a:solidFill>
                <a:srgbClr val="0033CC"/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创建序列：</a:t>
            </a:r>
            <a:endParaRPr lang="zh-CN" altLang="en-US" dirty="0"/>
          </a:p>
          <a:p>
            <a:pPr marL="800100" lvl="1" indent="-342900">
              <a:lnSpc>
                <a:spcPct val="90000"/>
              </a:lnSpc>
            </a:pPr>
            <a:r>
              <a:rPr lang="zh-CN" altLang="en-US" sz="1800" dirty="0"/>
              <a:t>create sequence seq_mob;</a:t>
            </a:r>
            <a:endParaRPr lang="zh-CN" altLang="en-US" sz="1800" dirty="0"/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创建表</a:t>
            </a:r>
            <a:endParaRPr lang="zh-CN" altLang="en-US" dirty="0"/>
          </a:p>
          <a:p>
            <a:pPr marL="800100" lvl="1" indent="-342900">
              <a:lnSpc>
                <a:spcPct val="9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create table mobile(</a:t>
            </a:r>
            <a:endParaRPr lang="zh-CN" altLang="en-US" dirty="0">
              <a:solidFill>
                <a:srgbClr val="0033CC"/>
              </a:solidFill>
            </a:endParaRPr>
          </a:p>
          <a:p>
            <a:pPr marL="1219200" lvl="2" indent="-304800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33CC"/>
                </a:solidFill>
              </a:rPr>
              <a:t>mid number(6) primary key,</a:t>
            </a:r>
            <a:endParaRPr lang="zh-CN" altLang="en-US" dirty="0">
              <a:solidFill>
                <a:srgbClr val="0033CC"/>
              </a:solidFill>
            </a:endParaRPr>
          </a:p>
          <a:p>
            <a:pPr marL="1219200" lvl="2" indent="-304800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33CC"/>
                </a:solidFill>
              </a:rPr>
              <a:t>mname varchar2(20) not null,</a:t>
            </a:r>
            <a:endParaRPr lang="zh-CN" altLang="en-US" dirty="0">
              <a:solidFill>
                <a:srgbClr val="0033CC"/>
              </a:solidFill>
            </a:endParaRPr>
          </a:p>
          <a:p>
            <a:pPr marL="1219200" lvl="2" indent="-304800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33CC"/>
                </a:solidFill>
              </a:rPr>
              <a:t>brand varchar2(20) not null,</a:t>
            </a:r>
            <a:endParaRPr lang="zh-CN" altLang="en-US" dirty="0">
              <a:solidFill>
                <a:srgbClr val="0033CC"/>
              </a:solidFill>
            </a:endParaRPr>
          </a:p>
          <a:p>
            <a:pPr marL="1219200" lvl="2" indent="-304800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33CC"/>
                </a:solidFill>
              </a:rPr>
              <a:t>price number(8,2)</a:t>
            </a:r>
            <a:endParaRPr lang="zh-CN" altLang="en-US" dirty="0">
              <a:solidFill>
                <a:srgbClr val="0033CC"/>
              </a:solidFill>
            </a:endParaRPr>
          </a:p>
          <a:p>
            <a:pPr marL="1219200" lvl="2" indent="-304800">
              <a:lnSpc>
                <a:spcPct val="90000"/>
              </a:lnSpc>
              <a:buNone/>
            </a:pPr>
            <a:r>
              <a:rPr lang="zh-CN" altLang="en-US" dirty="0">
                <a:solidFill>
                  <a:srgbClr val="0033CC"/>
                </a:solidFill>
              </a:rPr>
              <a:t>}</a:t>
            </a:r>
            <a:endParaRPr lang="zh-CN" altLang="en-US" dirty="0">
              <a:solidFill>
                <a:srgbClr val="0033CC"/>
              </a:solidFill>
            </a:endParaRPr>
          </a:p>
          <a:p>
            <a:pPr marL="381000" indent="-381000">
              <a:lnSpc>
                <a:spcPct val="90000"/>
              </a:lnSpc>
            </a:pPr>
            <a:r>
              <a:rPr lang="zh-CN" altLang="en-US" dirty="0"/>
              <a:t>录入数据</a:t>
            </a:r>
            <a:endParaRPr lang="zh-CN" altLang="en-US" dirty="0"/>
          </a:p>
          <a:p>
            <a:pPr marL="800100" lvl="1" indent="-342900">
              <a:lnSpc>
                <a:spcPct val="9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insert into mobile values(seq_mob.nextval,'安卓','联想',1045.00)</a:t>
            </a:r>
            <a:endParaRPr lang="zh-CN" altLang="en-US" dirty="0">
              <a:solidFill>
                <a:srgbClr val="0033CC"/>
              </a:solidFill>
            </a:endParaRPr>
          </a:p>
          <a:p>
            <a:pPr marL="1219200" lvl="2" indent="-304800">
              <a:lnSpc>
                <a:spcPct val="8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5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9875"/>
            <a:ext cx="8229600" cy="777875"/>
          </a:xfrm>
        </p:spPr>
        <p:txBody>
          <a:bodyPr/>
          <a:lstStyle/>
          <a:p>
            <a:pPr marL="609600" indent="-609600"/>
            <a:r>
              <a:rPr lang="zh-CN" altLang="en-US"/>
              <a:t>1.4.3</a:t>
            </a:r>
            <a:r>
              <a:rPr lang="en-US" altLang="zh-CN"/>
              <a:t>. </a:t>
            </a:r>
            <a:r>
              <a:rPr lang="zh-CN" altLang="en-US"/>
              <a:t>删除用户</a:t>
            </a:r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723923"/>
            <a:ext cx="7927975" cy="4895850"/>
          </a:xfrm>
        </p:spPr>
        <p:txBody>
          <a:bodyPr/>
          <a:lstStyle/>
          <a:p>
            <a:pPr marL="381000" indent="-381000">
              <a:lnSpc>
                <a:spcPct val="130000"/>
              </a:lnSpc>
              <a:buNone/>
            </a:pPr>
            <a:endParaRPr lang="zh-CN" altLang="en-US" sz="2800" dirty="0"/>
          </a:p>
          <a:p>
            <a:pPr marL="381000" indent="-381000">
              <a:lnSpc>
                <a:spcPct val="130000"/>
              </a:lnSpc>
            </a:pPr>
            <a:endParaRPr lang="zh-CN" altLang="en-US" dirty="0">
              <a:solidFill>
                <a:srgbClr val="0033CC"/>
              </a:solidFill>
            </a:endParaRPr>
          </a:p>
          <a:p>
            <a:pPr marL="381000" indent="-381000">
              <a:lnSpc>
                <a:spcPct val="130000"/>
              </a:lnSpc>
            </a:pPr>
            <a:r>
              <a:rPr lang="zh-CN" altLang="en-US" dirty="0"/>
              <a:t>DBA用户登录：</a:t>
            </a:r>
            <a:endParaRPr lang="zh-CN" altLang="en-US" dirty="0"/>
          </a:p>
          <a:p>
            <a:pPr marL="800100" lvl="1" indent="-342900"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conn system/admin</a:t>
            </a:r>
            <a:endParaRPr lang="zh-CN" altLang="en-US" dirty="0">
              <a:solidFill>
                <a:srgbClr val="0000FF"/>
              </a:solidFill>
            </a:endParaRPr>
          </a:p>
          <a:p>
            <a:pPr marL="381000" indent="-381000">
              <a:lnSpc>
                <a:spcPct val="130000"/>
              </a:lnSpc>
            </a:pPr>
            <a:r>
              <a:rPr lang="zh-CN" altLang="en-US" dirty="0"/>
              <a:t>删除用户：</a:t>
            </a:r>
            <a:endParaRPr lang="zh-CN" altLang="en-US" dirty="0"/>
          </a:p>
          <a:p>
            <a:pPr marL="800100" lvl="1" indent="-342900">
              <a:lnSpc>
                <a:spcPct val="13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drop user </a:t>
            </a:r>
            <a:r>
              <a:rPr lang="zh-CN" altLang="en-US" dirty="0"/>
              <a:t>[username]</a:t>
            </a:r>
            <a:r>
              <a:rPr lang="zh-CN" altLang="en-US" dirty="0">
                <a:solidFill>
                  <a:srgbClr val="0033CC"/>
                </a:solidFill>
              </a:rPr>
              <a:t> cascade</a:t>
            </a:r>
            <a:endParaRPr lang="zh-CN" altLang="en-US" dirty="0">
              <a:solidFill>
                <a:srgbClr val="0033CC"/>
              </a:solidFill>
            </a:endParaRPr>
          </a:p>
          <a:p>
            <a:pPr marL="381000" indent="-381000">
              <a:lnSpc>
                <a:spcPct val="130000"/>
              </a:lnSpc>
            </a:pPr>
            <a:r>
              <a:rPr lang="zh-CN" altLang="en-US" dirty="0"/>
              <a:t>删除表空间：</a:t>
            </a:r>
            <a:endParaRPr lang="zh-CN" altLang="en-US" dirty="0"/>
          </a:p>
          <a:p>
            <a:pPr marL="800100" lvl="1" indent="-342900">
              <a:lnSpc>
                <a:spcPct val="130000"/>
              </a:lnSpc>
            </a:pPr>
            <a:r>
              <a:rPr lang="zh-CN" altLang="en-US" dirty="0">
                <a:solidFill>
                  <a:srgbClr val="0033CC"/>
                </a:solidFill>
              </a:rPr>
              <a:t>drop tablespace </a:t>
            </a:r>
            <a:r>
              <a:rPr lang="zh-CN" altLang="en-US" dirty="0"/>
              <a:t>ts_drp [</a:t>
            </a:r>
            <a:r>
              <a:rPr lang="zh-CN" altLang="en-US" dirty="0">
                <a:solidFill>
                  <a:srgbClr val="0033CC"/>
                </a:solidFill>
              </a:rPr>
              <a:t> including contents and datafiles</a:t>
            </a:r>
            <a:r>
              <a:rPr lang="zh-CN" altLang="en-US" dirty="0"/>
              <a:t>]</a:t>
            </a:r>
            <a:r>
              <a:rPr lang="zh-CN" altLang="en-US" dirty="0">
                <a:solidFill>
                  <a:srgbClr val="0033CC"/>
                </a:solidFill>
              </a:rPr>
              <a:t>；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46084" name="AutoShape 56"/>
          <p:cNvSpPr>
            <a:spLocks noChangeArrowheads="1"/>
          </p:cNvSpPr>
          <p:nvPr/>
        </p:nvSpPr>
        <p:spPr bwMode="auto">
          <a:xfrm>
            <a:off x="5161757" y="2425723"/>
            <a:ext cx="1944687" cy="746125"/>
          </a:xfrm>
          <a:prstGeom prst="wedgeRoundRectCallout">
            <a:avLst>
              <a:gd name="adj1" fmla="val -77287"/>
              <a:gd name="adj2" fmla="val 88213"/>
              <a:gd name="adj3" fmla="val 16667"/>
            </a:avLst>
          </a:prstGeom>
          <a:gradFill rotWithShape="1">
            <a:gsLst>
              <a:gs pos="0">
                <a:srgbClr val="CCFFFF">
                  <a:alpha val="78000"/>
                </a:srgbClr>
              </a:gs>
              <a:gs pos="100000">
                <a:schemeClr val="bg1"/>
              </a:gs>
            </a:gsLst>
            <a:lin ang="5400000" scaled="1"/>
          </a:gradFill>
          <a:ln w="9525" cap="flat" cmpd="sng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algn="ctr" eaLnBrk="1" hangingPunct="1"/>
            <a:r>
              <a:rPr lang="zh-CN" altLang="en-US" sz="1600" b="1"/>
              <a:t>删除用户时必须指定级联参数。</a:t>
            </a:r>
            <a:endParaRPr lang="zh-CN" altLang="en-US" sz="16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bldLvl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0511"/>
            <a:ext cx="8229600" cy="768351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altLang="zh-CN"/>
              <a:t>2.6   </a:t>
            </a:r>
            <a:r>
              <a:rPr lang="zh-CN" altLang="en-US" dirty="0"/>
              <a:t>使用</a:t>
            </a:r>
            <a:r>
              <a:rPr lang="en-US" altLang="zh-CN" dirty="0" err="1"/>
              <a:t>impdp</a:t>
            </a:r>
            <a:r>
              <a:rPr lang="zh-CN" altLang="en-US" dirty="0"/>
              <a:t>和</a:t>
            </a:r>
            <a:r>
              <a:rPr lang="en-US" altLang="zh-CN" dirty="0" err="1"/>
              <a:t>expdp</a:t>
            </a:r>
            <a:r>
              <a:rPr lang="zh-CN" altLang="en-US" dirty="0"/>
              <a:t>导入导出数据</a:t>
            </a:r>
            <a:endParaRPr lang="zh-CN" altLang="en-US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129803"/>
            <a:ext cx="8280400" cy="4895850"/>
          </a:xfrm>
        </p:spPr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zh-CN" altLang="zh-CN"/>
              <a:t>导出数据是指将数据库中的数据导出到一个操作系统文件中，导入数据是指将导出文件中的数据导入到数据库中 </a:t>
            </a:r>
            <a:endParaRPr lang="zh-CN" altLang="zh-CN"/>
          </a:p>
          <a:p>
            <a:pPr marL="838200" lvl="1" indent="-381000"/>
            <a:endParaRPr lang="zh-CN" altLang="zh-CN" dirty="0"/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5" y="2484248"/>
            <a:ext cx="6840537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0987"/>
            <a:ext cx="8229600" cy="777875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altLang="zh-CN"/>
              <a:t>2.6   </a:t>
            </a:r>
            <a:r>
              <a:rPr lang="zh-CN" altLang="en-US" dirty="0"/>
              <a:t>使用</a:t>
            </a:r>
            <a:r>
              <a:rPr lang="en-US" altLang="zh-CN" dirty="0" err="1"/>
              <a:t>impdp</a:t>
            </a:r>
            <a:r>
              <a:rPr lang="zh-CN" altLang="en-US" dirty="0"/>
              <a:t>和</a:t>
            </a:r>
            <a:r>
              <a:rPr lang="en-US" altLang="zh-CN" dirty="0" err="1"/>
              <a:t>expdp</a:t>
            </a:r>
            <a:r>
              <a:rPr lang="zh-CN" altLang="en-US" dirty="0"/>
              <a:t>导入导出数据</a:t>
            </a:r>
            <a:endParaRPr lang="zh-CN" alt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24" y="1236663"/>
            <a:ext cx="8280400" cy="4895850"/>
          </a:xfrm>
        </p:spPr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zh-CN" altLang="en-US" dirty="0"/>
              <a:t>使用</a:t>
            </a:r>
            <a:r>
              <a:rPr lang="en-US" altLang="zh-CN" dirty="0" err="1"/>
              <a:t>expdp</a:t>
            </a:r>
            <a:r>
              <a:rPr lang="zh-CN" altLang="en-US" dirty="0"/>
              <a:t>和</a:t>
            </a:r>
            <a:r>
              <a:rPr lang="en-US" altLang="zh-CN" dirty="0" err="1"/>
              <a:t>impdp</a:t>
            </a:r>
            <a:r>
              <a:rPr lang="zh-CN" altLang="en-US" dirty="0"/>
              <a:t>实用程序时，其导出文件只能存放在</a:t>
            </a:r>
            <a:r>
              <a:rPr lang="en-US" altLang="zh-CN" dirty="0">
                <a:solidFill>
                  <a:srgbClr val="0000FF"/>
                </a:solidFill>
              </a:rPr>
              <a:t>DIRECTORY </a:t>
            </a:r>
            <a:r>
              <a:rPr lang="en-US" altLang="zh-CN" dirty="0"/>
              <a:t>(</a:t>
            </a:r>
            <a:r>
              <a:rPr lang="zh-CN" altLang="en-US" dirty="0"/>
              <a:t>目录</a:t>
            </a:r>
            <a:r>
              <a:rPr lang="en-US" altLang="zh-CN" dirty="0"/>
              <a:t>)</a:t>
            </a:r>
            <a:r>
              <a:rPr lang="zh-CN" altLang="en-US" dirty="0"/>
              <a:t>对象指定的操作系统目录中，不能直接指定操作系统目录。</a:t>
            </a:r>
            <a:endParaRPr lang="zh-CN" altLang="en-US" dirty="0"/>
          </a:p>
          <a:p>
            <a:pPr marL="457200" indent="-457200">
              <a:lnSpc>
                <a:spcPct val="130000"/>
              </a:lnSpc>
            </a:pPr>
            <a:r>
              <a:rPr lang="zh-CN" altLang="en-US" dirty="0"/>
              <a:t>目录对象是数据库中的一个对象，它是使用 </a:t>
            </a:r>
            <a:r>
              <a:rPr lang="en-US" altLang="zh-CN" dirty="0">
                <a:solidFill>
                  <a:srgbClr val="0000FF"/>
                </a:solidFill>
              </a:rPr>
              <a:t>CREATE DIRECTORY</a:t>
            </a:r>
            <a:r>
              <a:rPr lang="zh-CN" altLang="en-US" dirty="0"/>
              <a:t>语句创建的对象，而不是操作系统中的某个目录，但是它指向操作系统中的某个目录。</a:t>
            </a:r>
            <a:endParaRPr lang="zh-CN" altLang="en-US" dirty="0"/>
          </a:p>
          <a:p>
            <a:pPr marL="838200" lvl="1" indent="-381000"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create directory </a:t>
            </a:r>
            <a:r>
              <a:rPr lang="zh-CN" altLang="en-US" dirty="0"/>
              <a:t>my_</a:t>
            </a:r>
            <a:r>
              <a:rPr lang="en-US" altLang="zh-CN" dirty="0" err="1"/>
              <a:t>mobile_bak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as </a:t>
            </a:r>
            <a:r>
              <a:rPr lang="zh-CN" altLang="en-US" dirty="0"/>
              <a:t>'d:/</a:t>
            </a:r>
            <a:r>
              <a:rPr lang="en-US" altLang="zh-CN" dirty="0"/>
              <a:t>oracle/</a:t>
            </a:r>
            <a:r>
              <a:rPr lang="en-US" altLang="zh-CN" dirty="0" err="1"/>
              <a:t>bakeup</a:t>
            </a:r>
            <a:r>
              <a:rPr lang="en-US" altLang="zh-CN" dirty="0"/>
              <a:t>/</a:t>
            </a:r>
            <a:r>
              <a:rPr lang="en-US" altLang="zh-CN" dirty="0" err="1"/>
              <a:t>my_mobile</a:t>
            </a:r>
            <a:r>
              <a:rPr lang="zh-CN" altLang="en-US" dirty="0"/>
              <a:t>'</a:t>
            </a:r>
            <a:endParaRPr lang="zh-CN" altLang="en-US" dirty="0"/>
          </a:p>
          <a:p>
            <a:pPr marL="457200" indent="-457200">
              <a:lnSpc>
                <a:spcPct val="130000"/>
              </a:lnSpc>
            </a:pPr>
            <a:r>
              <a:rPr lang="zh-CN" altLang="en-US" dirty="0"/>
              <a:t>为了能够访问操作系统目录，还必须赋予其读、写权限. </a:t>
            </a:r>
            <a:endParaRPr lang="zh-CN" altLang="en-US" dirty="0"/>
          </a:p>
          <a:p>
            <a:pPr marL="838200" lvl="1" indent="-381000"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grant </a:t>
            </a:r>
            <a:r>
              <a:rPr lang="zh-CN" altLang="en-US" dirty="0"/>
              <a:t>read,write </a:t>
            </a:r>
            <a:r>
              <a:rPr lang="zh-CN" altLang="en-US" dirty="0">
                <a:solidFill>
                  <a:srgbClr val="0000FF"/>
                </a:solidFill>
              </a:rPr>
              <a:t>on directory</a:t>
            </a:r>
            <a:r>
              <a:rPr lang="zh-CN" altLang="en-US" dirty="0"/>
              <a:t> my_</a:t>
            </a:r>
            <a:r>
              <a:rPr lang="en-US" altLang="zh-CN" dirty="0" err="1"/>
              <a:t>mobile_bak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00FF"/>
                </a:solidFill>
              </a:rPr>
              <a:t>to </a:t>
            </a:r>
            <a:r>
              <a:rPr lang="en-US" altLang="zh-CN" dirty="0"/>
              <a:t>mm</a:t>
            </a:r>
            <a:endParaRPr lang="en-US" altLang="zh-CN" dirty="0"/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20" y="1851025"/>
            <a:ext cx="7750175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050475" y="4082812"/>
            <a:ext cx="6553200" cy="3693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041092" y="4831324"/>
            <a:ext cx="6553200" cy="36933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animBg="1"/>
      <p:bldP spid="481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EEA75-424E-C943-AE18-AB5C4A694CBA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76225"/>
            <a:ext cx="8229600" cy="777875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altLang="zh-CN" dirty="0"/>
              <a:t>2.6   </a:t>
            </a:r>
            <a:r>
              <a:rPr lang="zh-CN" altLang="en-US" dirty="0"/>
              <a:t>使用</a:t>
            </a:r>
            <a:r>
              <a:rPr lang="en-US" altLang="zh-CN" dirty="0" err="1"/>
              <a:t>impdp</a:t>
            </a:r>
            <a:r>
              <a:rPr lang="zh-CN" altLang="en-US" dirty="0"/>
              <a:t>和</a:t>
            </a:r>
            <a:r>
              <a:rPr lang="en-US" altLang="zh-CN" dirty="0" err="1"/>
              <a:t>expdp</a:t>
            </a:r>
            <a:r>
              <a:rPr lang="zh-CN" altLang="en-US" dirty="0"/>
              <a:t>导入导出数据</a:t>
            </a:r>
            <a:endParaRPr lang="zh-CN" alt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598" y="1193008"/>
            <a:ext cx="8280400" cy="4895850"/>
          </a:xfrm>
        </p:spPr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zh-CN" altLang="en-US"/>
              <a:t>使用</a:t>
            </a:r>
            <a:r>
              <a:rPr lang="en-US" altLang="zh-CN" dirty="0" err="1"/>
              <a:t>expdp</a:t>
            </a:r>
            <a:r>
              <a:rPr lang="zh-CN" altLang="en-US" b="0" dirty="0"/>
              <a:t>导出数据</a:t>
            </a:r>
            <a:endParaRPr lang="zh-CN" altLang="en-US" b="0" dirty="0"/>
          </a:p>
          <a:p>
            <a:pPr marL="838200" lvl="1" indent="-381000">
              <a:lnSpc>
                <a:spcPct val="13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expdp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mm/oracle </a:t>
            </a:r>
            <a:r>
              <a:rPr lang="en-US" altLang="zh-CN" dirty="0">
                <a:solidFill>
                  <a:srgbClr val="0000FF"/>
                </a:solidFill>
              </a:rPr>
              <a:t>schemas</a:t>
            </a:r>
            <a:r>
              <a:rPr lang="en-US" altLang="zh-CN" dirty="0"/>
              <a:t>=mm </a:t>
            </a:r>
            <a:r>
              <a:rPr lang="en-US" altLang="zh-CN" dirty="0" err="1">
                <a:solidFill>
                  <a:srgbClr val="0000FF"/>
                </a:solidFill>
              </a:rPr>
              <a:t>dumpfile</a:t>
            </a:r>
            <a:r>
              <a:rPr lang="en-US" altLang="zh-CN" dirty="0"/>
              <a:t>=</a:t>
            </a:r>
            <a:r>
              <a:rPr lang="en-US" altLang="zh-CN" dirty="0" err="1"/>
              <a:t>mm_data.</a:t>
            </a:r>
            <a:r>
              <a:rPr lang="en-US" altLang="zh-CN" dirty="0" err="1">
                <a:solidFill>
                  <a:srgbClr val="0000FF"/>
                </a:solidFill>
              </a:rPr>
              <a:t>dmp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logfile</a:t>
            </a:r>
            <a:r>
              <a:rPr lang="en-US" altLang="zh-CN" dirty="0"/>
              <a:t>=</a:t>
            </a:r>
            <a:r>
              <a:rPr lang="en-US" altLang="zh-CN" dirty="0" err="1"/>
              <a:t>mm_bak.log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00FF"/>
                </a:solidFill>
              </a:rPr>
              <a:t>directory</a:t>
            </a:r>
            <a:r>
              <a:rPr lang="en-US" altLang="zh-CN" dirty="0"/>
              <a:t>=</a:t>
            </a:r>
            <a:r>
              <a:rPr lang="en-US" altLang="zh-CN" dirty="0" err="1"/>
              <a:t>my_mobile_bak</a:t>
            </a:r>
            <a:endParaRPr lang="zh-CN" altLang="en-US" dirty="0"/>
          </a:p>
          <a:p>
            <a:pPr marL="457200" indent="-457200"/>
            <a:endParaRPr lang="zh-CN" alt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459" y="1541466"/>
            <a:ext cx="7489825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AA32-0DBB-1E4E-B524-B7CE18A5BB38}" type="slidenum">
              <a:rPr lang="zh-CN" altLang="en-US"/>
            </a:fld>
            <a:endParaRPr lang="zh-CN" altLang="en-US"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6966"/>
            <a:ext cx="8229600" cy="777875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altLang="zh-CN"/>
              <a:t>2.6   </a:t>
            </a:r>
            <a:r>
              <a:rPr lang="zh-CN" altLang="en-US" dirty="0"/>
              <a:t>使用</a:t>
            </a:r>
            <a:r>
              <a:rPr lang="en-US" altLang="zh-CN" dirty="0" err="1"/>
              <a:t>impdp</a:t>
            </a:r>
            <a:r>
              <a:rPr lang="zh-CN" altLang="en-US" dirty="0"/>
              <a:t>和</a:t>
            </a:r>
            <a:r>
              <a:rPr lang="en-US" altLang="zh-CN" dirty="0" err="1"/>
              <a:t>expdp</a:t>
            </a:r>
            <a:r>
              <a:rPr lang="zh-CN" altLang="en-US" dirty="0"/>
              <a:t>导入导出数据</a:t>
            </a:r>
            <a:endParaRPr lang="zh-CN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880" y="1204960"/>
            <a:ext cx="8280400" cy="4895850"/>
          </a:xfrm>
        </p:spPr>
        <p:txBody>
          <a:bodyPr/>
          <a:lstStyle/>
          <a:p>
            <a:pPr marL="457200" indent="-457200">
              <a:lnSpc>
                <a:spcPct val="130000"/>
              </a:lnSpc>
            </a:pPr>
            <a:r>
              <a:rPr lang="zh-CN" altLang="en-US"/>
              <a:t>使用</a:t>
            </a:r>
            <a:r>
              <a:rPr lang="en-US" altLang="zh-CN" dirty="0" err="1"/>
              <a:t>impdp</a:t>
            </a:r>
            <a:r>
              <a:rPr lang="zh-CN" altLang="en-US" b="0" dirty="0"/>
              <a:t>导入数据</a:t>
            </a:r>
            <a:endParaRPr lang="zh-CN" altLang="en-US" b="0" dirty="0"/>
          </a:p>
          <a:p>
            <a:pPr marL="838200" lvl="1" indent="-381000">
              <a:lnSpc>
                <a:spcPct val="13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impdp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mm/oracle </a:t>
            </a:r>
            <a:r>
              <a:rPr lang="en-US" altLang="zh-CN" dirty="0">
                <a:solidFill>
                  <a:srgbClr val="0000FF"/>
                </a:solidFill>
              </a:rPr>
              <a:t>schemas</a:t>
            </a:r>
            <a:r>
              <a:rPr lang="en-US" altLang="zh-CN" dirty="0"/>
              <a:t>=mm </a:t>
            </a:r>
            <a:r>
              <a:rPr lang="en-US" altLang="zh-CN" dirty="0" err="1">
                <a:solidFill>
                  <a:srgbClr val="0000FF"/>
                </a:solidFill>
              </a:rPr>
              <a:t>dumpfile</a:t>
            </a:r>
            <a:r>
              <a:rPr lang="en-US" altLang="zh-CN" dirty="0"/>
              <a:t>=</a:t>
            </a:r>
            <a:r>
              <a:rPr lang="en-US" altLang="zh-CN" dirty="0" err="1"/>
              <a:t>mm_data.</a:t>
            </a:r>
            <a:r>
              <a:rPr lang="en-US" altLang="zh-CN" dirty="0" err="1">
                <a:solidFill>
                  <a:srgbClr val="0000FF"/>
                </a:solidFill>
              </a:rPr>
              <a:t>dmp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logfile</a:t>
            </a:r>
            <a:r>
              <a:rPr lang="en-US" altLang="zh-CN" dirty="0"/>
              <a:t>=</a:t>
            </a:r>
            <a:r>
              <a:rPr lang="en-US" altLang="zh-CN" dirty="0" err="1"/>
              <a:t>mm_bak.log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0000FF"/>
                </a:solidFill>
              </a:rPr>
              <a:t>directory</a:t>
            </a:r>
            <a:r>
              <a:rPr lang="en-US" altLang="zh-CN" dirty="0"/>
              <a:t>=</a:t>
            </a:r>
            <a:r>
              <a:rPr lang="en-US" altLang="zh-CN" dirty="0" err="1"/>
              <a:t>my_mobile_bak</a:t>
            </a:r>
            <a:endParaRPr lang="zh-CN" altLang="en-US" dirty="0"/>
          </a:p>
        </p:txBody>
      </p:sp>
      <p:sp>
        <p:nvSpPr>
          <p:cNvPr id="50180" name="AutoShape 8"/>
          <p:cNvSpPr>
            <a:spLocks noChangeArrowheads="1"/>
          </p:cNvSpPr>
          <p:nvPr/>
        </p:nvSpPr>
        <p:spPr bwMode="auto">
          <a:xfrm>
            <a:off x="618376" y="2591435"/>
            <a:ext cx="7632700" cy="2592387"/>
          </a:xfrm>
          <a:prstGeom prst="roundRect">
            <a:avLst>
              <a:gd name="adj" fmla="val 1028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cap="flat" cmpd="sng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1"/>
              <a:t>在导入数据的时候需要注意，</a:t>
            </a:r>
            <a:endParaRPr lang="zh-CN" altLang="en-US" b="1"/>
          </a:p>
          <a:p>
            <a:pPr eaLnBrk="1" hangingPunct="1">
              <a:lnSpc>
                <a:spcPct val="130000"/>
              </a:lnSpc>
            </a:pPr>
            <a:r>
              <a:rPr lang="zh-CN" altLang="en-US" b="1"/>
              <a:t>在新的Oracle数据库中，需要事先建立MM用户并授予相关权限。</a:t>
            </a:r>
            <a:endParaRPr lang="zh-CN" altLang="en-US" b="1"/>
          </a:p>
          <a:p>
            <a:pPr eaLnBrk="1" hangingPunct="1">
              <a:lnSpc>
                <a:spcPct val="130000"/>
              </a:lnSpc>
            </a:pPr>
            <a:r>
              <a:rPr lang="zh-CN" altLang="en-US" b="1"/>
              <a:t>如果是在相同的Oracle数据库中测试impdp导入数据，需要把MM用户拥有的表、序列等已有数据库对象删除。</a:t>
            </a:r>
            <a:endParaRPr lang="zh-CN" altLang="en-US" b="1"/>
          </a:p>
          <a:p>
            <a:pPr eaLnBrk="1" hangingPunct="1">
              <a:lnSpc>
                <a:spcPct val="130000"/>
              </a:lnSpc>
            </a:pPr>
            <a:r>
              <a:rPr lang="zh-CN" altLang="en-US" b="1"/>
              <a:t>重新创建MM用户后要建立同样的默认表空间，同时要把导入的目录对象读写权限授给mm</a:t>
            </a:r>
            <a:endParaRPr lang="zh-CN" altLang="en-US" b="1"/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806" y="1706403"/>
            <a:ext cx="69850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3204"/>
            <a:ext cx="8229600" cy="768351"/>
          </a:xfrm>
        </p:spPr>
        <p:txBody>
          <a:bodyPr/>
          <a:lstStyle/>
          <a:p>
            <a:pPr marL="609600" indent="-609600"/>
            <a:r>
              <a:rPr lang="en-US" altLang="zh-CN"/>
              <a:t> </a:t>
            </a:r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53987" y="1041404"/>
            <a:ext cx="7921625" cy="5181600"/>
          </a:xfrm>
        </p:spPr>
        <p:txBody>
          <a:bodyPr>
            <a:normAutofit lnSpcReduction="10000"/>
          </a:bodyPr>
          <a:lstStyle/>
          <a:p>
            <a:pPr marL="381000" indent="-381000"/>
            <a:r>
              <a:rPr lang="en-US" altLang="zh-CN"/>
              <a:t>Oracle</a:t>
            </a:r>
            <a:r>
              <a:rPr lang="zh-CN" altLang="en-US" dirty="0"/>
              <a:t>进程分为用户进程、服务器进程和后台进程</a:t>
            </a:r>
            <a:endParaRPr lang="zh-CN" altLang="en-US" dirty="0"/>
          </a:p>
          <a:p>
            <a:pPr marL="381000" indent="-381000"/>
            <a:r>
              <a:rPr lang="zh-CN" altLang="en-US" dirty="0"/>
              <a:t>监听程序是客户端与</a:t>
            </a:r>
            <a:r>
              <a:rPr lang="en-US" altLang="zh-CN" dirty="0"/>
              <a:t>Oracle</a:t>
            </a:r>
            <a:r>
              <a:rPr lang="zh-CN" altLang="en-US" dirty="0"/>
              <a:t>服务器之间通信的中介</a:t>
            </a:r>
            <a:endParaRPr lang="zh-CN" altLang="en-US" dirty="0"/>
          </a:p>
          <a:p>
            <a:pPr marL="381000" indent="-381000"/>
            <a:r>
              <a:rPr lang="en-US" altLang="zh-CN" dirty="0"/>
              <a:t>Oracle</a:t>
            </a:r>
            <a:r>
              <a:rPr lang="zh-CN" altLang="en-US" dirty="0"/>
              <a:t>内存可分为系统全局区（</a:t>
            </a:r>
            <a:r>
              <a:rPr lang="en-US" altLang="zh-CN" dirty="0"/>
              <a:t>SGA</a:t>
            </a:r>
            <a:r>
              <a:rPr lang="zh-CN" altLang="en-US" dirty="0"/>
              <a:t>）和程序全局区（</a:t>
            </a:r>
            <a:r>
              <a:rPr lang="en-US" altLang="zh-CN" dirty="0"/>
              <a:t>PGA</a:t>
            </a:r>
            <a:r>
              <a:rPr lang="zh-CN" altLang="en-US" dirty="0"/>
              <a:t>）</a:t>
            </a:r>
            <a:endParaRPr lang="zh-CN" altLang="en-US" dirty="0"/>
          </a:p>
          <a:p>
            <a:pPr marL="381000" indent="-381000"/>
            <a:r>
              <a:rPr lang="zh-CN" altLang="en-US" dirty="0"/>
              <a:t>系统全局区中包括数据缓冲区、字典缓冲区、重做日志缓冲区、</a:t>
            </a:r>
            <a:r>
              <a:rPr lang="en-US" altLang="zh-CN" dirty="0"/>
              <a:t>SQL</a:t>
            </a:r>
            <a:r>
              <a:rPr lang="zh-CN" altLang="en-US" dirty="0"/>
              <a:t>共享池</a:t>
            </a:r>
            <a:endParaRPr lang="zh-CN" altLang="en-US" dirty="0"/>
          </a:p>
          <a:p>
            <a:pPr marL="381000" indent="-381000"/>
            <a:r>
              <a:rPr lang="en-US" altLang="zh-CN" dirty="0"/>
              <a:t>Oracle</a:t>
            </a:r>
            <a:r>
              <a:rPr lang="zh-CN" altLang="en-US" dirty="0"/>
              <a:t>实例是后台进程和内存结构的集合，为应用程序提供对数据库中数据的管理和维护功能</a:t>
            </a:r>
            <a:endParaRPr lang="zh-CN" altLang="en-US" dirty="0"/>
          </a:p>
          <a:p>
            <a:pPr marL="381000" indent="-381000"/>
            <a:r>
              <a:rPr lang="en-US" altLang="zh-CN" dirty="0"/>
              <a:t>Oracle</a:t>
            </a:r>
            <a:r>
              <a:rPr lang="zh-CN" altLang="en-US" dirty="0"/>
              <a:t>包含</a:t>
            </a:r>
            <a:r>
              <a:rPr lang="en-US" altLang="zh-CN" dirty="0"/>
              <a:t>2</a:t>
            </a:r>
            <a:r>
              <a:rPr lang="zh-CN" altLang="en-US" dirty="0"/>
              <a:t>个用于网络连接配置的文件，分别是监听程序的配置文件（</a:t>
            </a:r>
            <a:r>
              <a:rPr lang="en-US" altLang="zh-CN" dirty="0" err="1"/>
              <a:t>listener.ora</a:t>
            </a:r>
            <a:r>
              <a:rPr lang="zh-CN" altLang="en-US" dirty="0"/>
              <a:t>）、本地网格服务名的配置文件（</a:t>
            </a:r>
            <a:r>
              <a:rPr lang="en-US" altLang="zh-CN" dirty="0" err="1"/>
              <a:t>tnsnames.ora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3082"/>
            <a:ext cx="8229600" cy="606425"/>
          </a:xfrm>
        </p:spPr>
        <p:txBody>
          <a:bodyPr>
            <a:normAutofit fontScale="90000"/>
          </a:bodyPr>
          <a:lstStyle/>
          <a:p>
            <a:pPr marL="609600" indent="-609600"/>
            <a:r>
              <a:rPr lang="en-US" altLang="zh-CN"/>
              <a:t> </a:t>
            </a:r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13337"/>
            <a:ext cx="8280400" cy="5329238"/>
          </a:xfrm>
        </p:spPr>
        <p:txBody>
          <a:bodyPr>
            <a:normAutofit fontScale="77500" lnSpcReduction="20000"/>
          </a:bodyPr>
          <a:lstStyle/>
          <a:p>
            <a:pPr marL="381000" indent="-381000">
              <a:lnSpc>
                <a:spcPct val="120000"/>
              </a:lnSpc>
            </a:pPr>
            <a:r>
              <a:rPr lang="zh-CN" altLang="en-US"/>
              <a:t>创建用户（方案）的步骤：</a:t>
            </a:r>
            <a:endParaRPr lang="zh-CN" altLang="en-US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创建表空间：</a:t>
            </a:r>
            <a:endParaRPr lang="zh-CN" altLang="en-US" sz="1800" dirty="0"/>
          </a:p>
          <a:p>
            <a:pPr lvl="2"/>
            <a:r>
              <a:rPr lang="en-US" altLang="zh-CN" dirty="0"/>
              <a:t> </a:t>
            </a:r>
            <a:r>
              <a:rPr lang="en-US" altLang="zh-CN" dirty="0">
                <a:solidFill>
                  <a:srgbClr val="0000FF"/>
                </a:solidFill>
              </a:rPr>
              <a:t> create tablespace</a:t>
            </a:r>
            <a:r>
              <a:rPr lang="en-US" altLang="zh-CN" dirty="0"/>
              <a:t> </a:t>
            </a:r>
            <a:r>
              <a:rPr lang="en-US" altLang="zh-CN" dirty="0" err="1"/>
              <a:t>my_mobile</a:t>
            </a:r>
            <a:endParaRPr lang="en-US" altLang="zh-CN" dirty="0"/>
          </a:p>
          <a:p>
            <a:pPr lvl="2"/>
            <a:r>
              <a:rPr lang="en-US" altLang="zh-CN" dirty="0"/>
              <a:t>  </a:t>
            </a:r>
            <a:r>
              <a:rPr lang="en-US" altLang="zh-CN" dirty="0" err="1">
                <a:solidFill>
                  <a:srgbClr val="0000FF"/>
                </a:solidFill>
              </a:rPr>
              <a:t>datafile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'd:\</a:t>
            </a:r>
            <a:r>
              <a:rPr lang="zh-CN" altLang="en-US" dirty="0"/>
              <a:t>myspace</a:t>
            </a:r>
            <a:r>
              <a:rPr lang="en-US" altLang="zh-CN" dirty="0"/>
              <a:t>\</a:t>
            </a:r>
            <a:r>
              <a:rPr lang="en-US" altLang="zh-CN" dirty="0" err="1"/>
              <a:t>my_mobile.dbf</a:t>
            </a:r>
            <a:r>
              <a:rPr lang="en-US" altLang="zh-CN" dirty="0"/>
              <a:t>'</a:t>
            </a:r>
            <a:endParaRPr lang="en-US" altLang="zh-CN" dirty="0"/>
          </a:p>
          <a:p>
            <a:pPr lvl="2"/>
            <a:r>
              <a:rPr lang="en-US" altLang="zh-CN" dirty="0"/>
              <a:t>  </a:t>
            </a:r>
            <a:r>
              <a:rPr lang="en-US" altLang="zh-CN" dirty="0">
                <a:solidFill>
                  <a:srgbClr val="0000FF"/>
                </a:solidFill>
              </a:rPr>
              <a:t>size </a:t>
            </a:r>
            <a:r>
              <a:rPr lang="en-US" altLang="zh-CN" dirty="0"/>
              <a:t>100m;</a:t>
            </a:r>
            <a:endParaRPr lang="en-US" altLang="zh-CN" dirty="0"/>
          </a:p>
          <a:p>
            <a:pPr lvl="1"/>
            <a:r>
              <a:rPr lang="zh-CN" altLang="en-US" dirty="0"/>
              <a:t>创建用户：</a:t>
            </a:r>
            <a:endParaRPr lang="zh-CN" altLang="en-US" dirty="0"/>
          </a:p>
          <a:p>
            <a:pPr lvl="2" eaLnBrk="1" hangingPunct="1"/>
            <a:r>
              <a:rPr lang="en-US" altLang="zh-CN" b="0" dirty="0">
                <a:solidFill>
                  <a:srgbClr val="0000FF"/>
                </a:solidFill>
              </a:rPr>
              <a:t>CREATE USER</a:t>
            </a:r>
            <a:r>
              <a:rPr lang="en-US" altLang="zh-CN" b="0" dirty="0"/>
              <a:t> mm</a:t>
            </a:r>
            <a:endParaRPr lang="en-US" altLang="zh-CN" b="0" dirty="0"/>
          </a:p>
          <a:p>
            <a:pPr lvl="2" eaLnBrk="1" hangingPunct="1"/>
            <a:r>
              <a:rPr lang="en-US" altLang="zh-CN" b="0" dirty="0">
                <a:solidFill>
                  <a:srgbClr val="0000FF"/>
                </a:solidFill>
              </a:rPr>
              <a:t>IDENTIFIED BY</a:t>
            </a:r>
            <a:r>
              <a:rPr lang="en-US" altLang="zh-CN" b="0" dirty="0"/>
              <a:t> oracle</a:t>
            </a:r>
            <a:endParaRPr lang="en-US" altLang="zh-CN" b="0" dirty="0"/>
          </a:p>
          <a:p>
            <a:pPr lvl="2" eaLnBrk="1" hangingPunct="1"/>
            <a:r>
              <a:rPr lang="en-US" altLang="zh-CN" b="0" dirty="0">
                <a:solidFill>
                  <a:srgbClr val="0000FF"/>
                </a:solidFill>
              </a:rPr>
              <a:t>DEFAULT TABLESPACE</a:t>
            </a:r>
            <a:r>
              <a:rPr lang="en-US" altLang="zh-CN" b="0" dirty="0"/>
              <a:t> MY_MOBILE</a:t>
            </a:r>
            <a:endParaRPr lang="en-US" altLang="zh-CN" b="0" dirty="0"/>
          </a:p>
          <a:p>
            <a:pPr lvl="1"/>
            <a:r>
              <a:rPr lang="zh-CN" altLang="en-US" dirty="0"/>
              <a:t>给用户解锁和授权：</a:t>
            </a:r>
            <a:endParaRPr lang="zh-CN" altLang="en-US" dirty="0"/>
          </a:p>
          <a:p>
            <a:pPr lvl="2"/>
            <a:r>
              <a:rPr lang="en-US" altLang="zh-CN" b="0" dirty="0">
                <a:solidFill>
                  <a:srgbClr val="0000FF"/>
                </a:solidFill>
              </a:rPr>
              <a:t>GRANT CONNECT,RESOURCE TO </a:t>
            </a:r>
            <a:r>
              <a:rPr lang="en-US" altLang="zh-CN" b="0" dirty="0"/>
              <a:t>mm</a:t>
            </a:r>
            <a:r>
              <a:rPr lang="en-US" altLang="zh-CN" b="0" dirty="0">
                <a:solidFill>
                  <a:srgbClr val="0000FF"/>
                </a:solidFill>
              </a:rPr>
              <a:t>;</a:t>
            </a:r>
            <a:endParaRPr lang="en-US" altLang="zh-CN" b="0" dirty="0">
              <a:solidFill>
                <a:srgbClr val="0000FF"/>
              </a:solidFill>
            </a:endParaRPr>
          </a:p>
          <a:p>
            <a:pPr lvl="2"/>
            <a:r>
              <a:rPr lang="zh-CN" altLang="en-US" dirty="0">
                <a:solidFill>
                  <a:srgbClr val="0033CC"/>
                </a:solidFill>
              </a:rPr>
              <a:t>alter user </a:t>
            </a:r>
            <a:r>
              <a:rPr lang="zh-CN" altLang="en-US" dirty="0"/>
              <a:t>mm </a:t>
            </a:r>
            <a:r>
              <a:rPr lang="zh-CN" altLang="en-US" dirty="0">
                <a:solidFill>
                  <a:srgbClr val="0033CC"/>
                </a:solidFill>
              </a:rPr>
              <a:t>account unlock;</a:t>
            </a:r>
            <a:endParaRPr lang="en-US" altLang="zh-CN" dirty="0"/>
          </a:p>
          <a:p>
            <a:pPr lvl="1"/>
            <a:r>
              <a:rPr lang="zh-CN" altLang="en-US" dirty="0"/>
              <a:t>用户登录、操作：</a:t>
            </a:r>
            <a:endParaRPr lang="zh-CN" altLang="en-US" dirty="0"/>
          </a:p>
          <a:p>
            <a:pPr lvl="1"/>
            <a:r>
              <a:rPr lang="zh-CN" altLang="en-US" dirty="0"/>
              <a:t>导出数据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2.1  Oracle</a:t>
            </a:r>
            <a:r>
              <a:rPr lang="zh-CN" altLang="en-US"/>
              <a:t>网络连接的基本管理</a:t>
            </a: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4" y="1216026"/>
            <a:ext cx="7713662" cy="4954587"/>
          </a:xfrm>
        </p:spPr>
        <p:txBody>
          <a:bodyPr/>
          <a:lstStyle/>
          <a:p>
            <a:r>
              <a:rPr lang="en-US" altLang="zh-CN"/>
              <a:t>2.1.1  Oracle</a:t>
            </a:r>
            <a:r>
              <a:rPr lang="zh-CN" altLang="en-US" dirty="0"/>
              <a:t>应用程序的体系结构</a:t>
            </a:r>
            <a:endParaRPr lang="zh-CN" altLang="en-US" dirty="0"/>
          </a:p>
          <a:p>
            <a:pPr lvl="1"/>
            <a:r>
              <a:rPr lang="zh-CN" altLang="en-US" dirty="0"/>
              <a:t>客户机</a:t>
            </a:r>
            <a:r>
              <a:rPr lang="en-US" altLang="zh-CN" dirty="0"/>
              <a:t>/</a:t>
            </a:r>
            <a:r>
              <a:rPr lang="zh-CN" altLang="en-US" dirty="0"/>
              <a:t>服务器模式结构（</a:t>
            </a:r>
            <a:r>
              <a:rPr lang="en-US" altLang="zh-CN" dirty="0"/>
              <a:t>C/S</a:t>
            </a:r>
            <a:r>
              <a:rPr lang="zh-CN" altLang="en-US" dirty="0"/>
              <a:t>结构）</a:t>
            </a:r>
            <a:endParaRPr lang="zh-CN" alt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" y="2200275"/>
            <a:ext cx="6842125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2.1  Oracle</a:t>
            </a:r>
            <a:r>
              <a:rPr lang="zh-CN" altLang="en-US"/>
              <a:t>网络连接的基本管理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955" y="1143521"/>
            <a:ext cx="7713662" cy="4724400"/>
          </a:xfrm>
        </p:spPr>
        <p:txBody>
          <a:bodyPr/>
          <a:lstStyle/>
          <a:p>
            <a:r>
              <a:rPr lang="en-US" altLang="zh-CN"/>
              <a:t>2.1.1  Oracle</a:t>
            </a:r>
            <a:r>
              <a:rPr lang="zh-CN" altLang="en-US" dirty="0"/>
              <a:t>应用程序的体系结构</a:t>
            </a:r>
            <a:endParaRPr lang="zh-CN" altLang="en-US" dirty="0"/>
          </a:p>
          <a:p>
            <a:pPr lvl="1"/>
            <a:r>
              <a:rPr lang="zh-CN" altLang="en-US" dirty="0"/>
              <a:t>基于因特网的应用模式结构 </a:t>
            </a:r>
            <a:endParaRPr lang="zh-CN" alt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" y="2306206"/>
            <a:ext cx="7200900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2.1  Oracle</a:t>
            </a:r>
            <a:r>
              <a:rPr lang="zh-CN" altLang="en-US"/>
              <a:t>网络连接的基本管理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955" y="1218608"/>
            <a:ext cx="7713662" cy="4722812"/>
          </a:xfrm>
        </p:spPr>
        <p:txBody>
          <a:bodyPr/>
          <a:lstStyle/>
          <a:p>
            <a:pPr marL="457200" indent="-457200">
              <a:lnSpc>
                <a:spcPct val="140000"/>
              </a:lnSpc>
            </a:pPr>
            <a:r>
              <a:rPr lang="en-US" altLang="zh-CN"/>
              <a:t>2.1.2  Oracle</a:t>
            </a:r>
            <a:r>
              <a:rPr lang="zh-CN" altLang="en-US" dirty="0"/>
              <a:t>数据库网络配置</a:t>
            </a:r>
            <a:endParaRPr lang="zh-CN" altLang="en-US" dirty="0"/>
          </a:p>
          <a:p>
            <a:pPr marL="838200" lvl="1" indent="-381000">
              <a:lnSpc>
                <a:spcPct val="140000"/>
              </a:lnSpc>
            </a:pPr>
            <a:r>
              <a:rPr lang="zh-CN" altLang="en-US" dirty="0"/>
              <a:t>数据库实例名 </a:t>
            </a:r>
            <a:endParaRPr lang="zh-CN" altLang="en-US" dirty="0"/>
          </a:p>
          <a:p>
            <a:pPr marL="1257300" lvl="2" indent="-342900">
              <a:lnSpc>
                <a:spcPct val="140000"/>
              </a:lnSpc>
            </a:pPr>
            <a:r>
              <a:rPr lang="zh-CN" altLang="en-US" dirty="0"/>
              <a:t>数据库实例名是用于和操作系统进行联系的标识，就是说数据库和操作系统之间的交互用的是数据库实例名。</a:t>
            </a:r>
            <a:endParaRPr lang="zh-CN" altLang="en-US" dirty="0"/>
          </a:p>
          <a:p>
            <a:pPr marL="838200" lvl="1" indent="-381000">
              <a:lnSpc>
                <a:spcPct val="140000"/>
              </a:lnSpc>
            </a:pPr>
            <a:r>
              <a:rPr lang="zh-CN" altLang="en-US" dirty="0"/>
              <a:t>全局数据库名</a:t>
            </a:r>
            <a:endParaRPr lang="zh-CN" altLang="en-US" dirty="0"/>
          </a:p>
          <a:p>
            <a:pPr marL="1257300" lvl="2" indent="-342900">
              <a:lnSpc>
                <a:spcPct val="140000"/>
              </a:lnSpc>
            </a:pPr>
            <a:r>
              <a:rPr lang="en-US" altLang="zh-CN" dirty="0"/>
              <a:t>Oracle</a:t>
            </a:r>
            <a:r>
              <a:rPr lang="zh-CN" altLang="en-US" dirty="0"/>
              <a:t>数据库系统是一个大型分布式数据库系统，为了保证分布式网络环境下每个数据库名称的唯一性，</a:t>
            </a:r>
            <a:r>
              <a:rPr lang="en-US" altLang="zh-CN" dirty="0"/>
              <a:t>Oracle</a:t>
            </a:r>
            <a:r>
              <a:rPr lang="zh-CN" altLang="en-US" dirty="0"/>
              <a:t>使用域名结构命名网络资源。</a:t>
            </a:r>
            <a:endParaRPr lang="zh-CN" altLang="en-US" dirty="0"/>
          </a:p>
          <a:p>
            <a:pPr marL="1257300" lvl="2" indent="-342900">
              <a:lnSpc>
                <a:spcPct val="140000"/>
              </a:lnSpc>
            </a:pPr>
            <a:r>
              <a:rPr lang="zh-CN" altLang="en-US" dirty="0"/>
              <a:t>一个数据库的全局名称由其数据库名和该数据库所在的域名组成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334" y="3823627"/>
            <a:ext cx="5939681" cy="2604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2.1  Oracle</a:t>
            </a:r>
            <a:r>
              <a:rPr lang="zh-CN" altLang="en-US"/>
              <a:t>网络连接的基本管理</a:t>
            </a:r>
            <a:endParaRPr lang="zh-CN" alt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3653" y="1185863"/>
            <a:ext cx="7713663" cy="4724400"/>
          </a:xfrm>
        </p:spPr>
        <p:txBody>
          <a:bodyPr/>
          <a:lstStyle/>
          <a:p>
            <a:pPr marL="457200" indent="-457200"/>
            <a:r>
              <a:rPr lang="en-US" altLang="zh-CN" dirty="0"/>
              <a:t>2.1.2  Oracle</a:t>
            </a:r>
            <a:r>
              <a:rPr lang="zh-CN" altLang="en-US" dirty="0"/>
              <a:t>数据库网络配置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 监听程序</a:t>
            </a:r>
            <a:endParaRPr lang="zh-CN" altLang="en-US" dirty="0"/>
          </a:p>
          <a:p>
            <a:pPr marL="1257300" lvl="2" indent="-342900"/>
            <a:r>
              <a:rPr lang="zh-CN" altLang="en-US" dirty="0"/>
              <a:t>客户机与</a:t>
            </a:r>
            <a:r>
              <a:rPr lang="en-US" altLang="zh-CN" dirty="0"/>
              <a:t>Oracle</a:t>
            </a:r>
            <a:r>
              <a:rPr lang="zh-CN" altLang="en-US" dirty="0"/>
              <a:t>数据库服务器通信时，网络连接是通过监听程序建立的。监听程序也叫监听器。</a:t>
            </a:r>
            <a:endParaRPr lang="zh-CN" altLang="en-US" dirty="0"/>
          </a:p>
          <a:p>
            <a:pPr marL="1257300" lvl="2" indent="-342900"/>
            <a:r>
              <a:rPr lang="zh-CN" altLang="en-US" dirty="0"/>
              <a:t>监听器是运行在服务器端的一个单独的服务进程。其职责是监听网络上客户机对服务器的连接请求，并管理客户机和服务器之间的网络通信。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2.1  Oracle</a:t>
            </a:r>
            <a:r>
              <a:rPr lang="zh-CN" altLang="en-US"/>
              <a:t>网络连接的基本管理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1181599"/>
            <a:ext cx="8229600" cy="4281487"/>
          </a:xfrm>
        </p:spPr>
        <p:txBody>
          <a:bodyPr/>
          <a:lstStyle/>
          <a:p>
            <a:pPr marL="457200" indent="-457200">
              <a:lnSpc>
                <a:spcPct val="180000"/>
              </a:lnSpc>
            </a:pPr>
            <a:r>
              <a:rPr lang="en-US" altLang="zh-CN"/>
              <a:t>2.1.2  Oracle</a:t>
            </a:r>
            <a:r>
              <a:rPr lang="zh-CN" altLang="en-US" dirty="0"/>
              <a:t>数据库网络配置</a:t>
            </a:r>
            <a:endParaRPr lang="zh-CN" altLang="en-US" dirty="0"/>
          </a:p>
          <a:p>
            <a:pPr marL="838200" lvl="1" indent="-381000">
              <a:lnSpc>
                <a:spcPct val="180000"/>
              </a:lnSpc>
            </a:pPr>
            <a:r>
              <a:rPr lang="zh-CN" altLang="en-US" dirty="0"/>
              <a:t>服务名</a:t>
            </a:r>
            <a:endParaRPr lang="zh-CN" altLang="en-US" dirty="0"/>
          </a:p>
          <a:p>
            <a:pPr marL="1257300" lvl="2" indent="-342900">
              <a:lnSpc>
                <a:spcPct val="180000"/>
              </a:lnSpc>
            </a:pPr>
            <a:r>
              <a:rPr lang="zh-CN" altLang="en-US" dirty="0"/>
              <a:t>是数据库服务器在客户端的名称，</a:t>
            </a:r>
            <a:endParaRPr lang="zh-CN" altLang="en-US" dirty="0"/>
          </a:p>
          <a:p>
            <a:pPr marL="1257300" lvl="2" indent="-342900">
              <a:lnSpc>
                <a:spcPct val="18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Oracle9i</a:t>
            </a:r>
            <a:r>
              <a:rPr lang="zh-CN" altLang="en-US" dirty="0"/>
              <a:t>版本开始，引入的一个新的概念</a:t>
            </a:r>
            <a:r>
              <a:rPr lang="en-US" altLang="zh-CN" dirty="0"/>
              <a:t>——</a:t>
            </a:r>
            <a:r>
              <a:rPr lang="zh-CN" altLang="en-US" dirty="0"/>
              <a:t>数据库服务名。</a:t>
            </a:r>
            <a:endParaRPr lang="zh-CN" altLang="en-US" dirty="0"/>
          </a:p>
          <a:p>
            <a:pPr marL="1257300" lvl="2" indent="-342900">
              <a:lnSpc>
                <a:spcPct val="180000"/>
              </a:lnSpc>
            </a:pPr>
            <a:r>
              <a:rPr lang="zh-CN" altLang="en-US" dirty="0"/>
              <a:t>如果数据库有域名，则数据库服务名就是全局数据库名；否则，数据库服务名与数据库名相同。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4819"/>
            <a:ext cx="11076517" cy="62071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2.1  Oracle</a:t>
            </a:r>
            <a:r>
              <a:rPr lang="zh-CN" altLang="en-US" dirty="0"/>
              <a:t>网络连接的基本管理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7476" y="1257508"/>
            <a:ext cx="7994650" cy="5184775"/>
          </a:xfrm>
        </p:spPr>
        <p:txBody>
          <a:bodyPr/>
          <a:lstStyle/>
          <a:p>
            <a:pPr marL="457200" indent="-457200"/>
            <a:r>
              <a:rPr lang="en-US" altLang="zh-CN" dirty="0"/>
              <a:t>2.1.3  Oracle</a:t>
            </a:r>
            <a:r>
              <a:rPr lang="zh-CN" altLang="en-US" dirty="0"/>
              <a:t>数据库网络配置</a:t>
            </a:r>
            <a:endParaRPr lang="zh-CN" altLang="en-US" dirty="0"/>
          </a:p>
          <a:p>
            <a:pPr marL="838200" lvl="1" indent="-381000"/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）监听程序的配置文件（</a:t>
            </a:r>
            <a:r>
              <a:rPr lang="en-US" altLang="zh-CN" dirty="0" err="1"/>
              <a:t>listener.ora</a:t>
            </a:r>
            <a:r>
              <a:rPr lang="zh-CN" altLang="en-US" dirty="0"/>
              <a:t>）：</a:t>
            </a:r>
            <a:endParaRPr lang="zh-CN" altLang="en-US" dirty="0"/>
          </a:p>
          <a:p>
            <a:pPr marL="1257300" lvl="2" indent="-342900"/>
            <a:r>
              <a:rPr lang="zh-CN" altLang="en-US" dirty="0"/>
              <a:t>服务器端配置的目的就是配置该文件，该文件存储于服务器端，默认位置“</a:t>
            </a:r>
            <a:r>
              <a:rPr lang="en-US" altLang="zh-CN" dirty="0"/>
              <a:t>%ORACLE_HOME%\NETWORK\ADMIN“</a:t>
            </a:r>
            <a:r>
              <a:rPr lang="zh-CN" altLang="en-US" dirty="0"/>
              <a:t>。 </a:t>
            </a:r>
            <a:endParaRPr lang="zh-CN" altLang="en-US" dirty="0"/>
          </a:p>
          <a:p>
            <a:pPr marL="1257300" lvl="2" indent="-342900"/>
            <a:r>
              <a:rPr lang="zh-CN" altLang="en-US" dirty="0"/>
              <a:t>%oracle_home%=D:\app\Administrator\product\11.1.0\db_1\</a:t>
            </a:r>
            <a:endParaRPr lang="zh-CN" altLang="en-US" dirty="0"/>
          </a:p>
        </p:txBody>
      </p:sp>
      <p:sp>
        <p:nvSpPr>
          <p:cNvPr id="12292" name="AutoShape 38"/>
          <p:cNvSpPr>
            <a:spLocks noChangeArrowheads="1"/>
          </p:cNvSpPr>
          <p:nvPr/>
        </p:nvSpPr>
        <p:spPr bwMode="auto">
          <a:xfrm>
            <a:off x="2065338" y="3502026"/>
            <a:ext cx="8208962" cy="244792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9525" cap="flat" cmpd="sng">
            <a:solidFill>
              <a:srgbClr val="0000FF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rgbClr val="0000FF"/>
                </a:solidFill>
              </a:rPr>
              <a:t>LISTENER </a:t>
            </a:r>
            <a:r>
              <a:rPr lang="zh-CN" altLang="en-US" sz="1600" b="1" dirty="0"/>
              <a:t>=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(DESCRIPTION_LIST =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  (DESCRIPTION =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    (ADDRESS = (PROTOCOL = IPC)(KEY = EXTPROC1521))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  )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  (DESCRIPTION =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    (ADDRESS = (PROTOCOL = </a:t>
            </a:r>
            <a:r>
              <a:rPr lang="zh-CN" altLang="en-US" sz="1600" b="1" dirty="0">
                <a:solidFill>
                  <a:srgbClr val="0000FF"/>
                </a:solidFill>
              </a:rPr>
              <a:t>TCP</a:t>
            </a:r>
            <a:r>
              <a:rPr lang="zh-CN" altLang="en-US" sz="1600" b="1" dirty="0"/>
              <a:t>)(HOST = </a:t>
            </a:r>
            <a:r>
              <a:rPr lang="zh-CN" altLang="en-US" sz="1600" b="1" dirty="0">
                <a:solidFill>
                  <a:srgbClr val="0000FF"/>
                </a:solidFill>
              </a:rPr>
              <a:t>20090215-0635</a:t>
            </a:r>
            <a:r>
              <a:rPr lang="zh-CN" altLang="en-US" sz="1600" b="1" dirty="0"/>
              <a:t>)(PORT = </a:t>
            </a:r>
            <a:r>
              <a:rPr lang="zh-CN" altLang="en-US" sz="1600" b="1" dirty="0">
                <a:solidFill>
                  <a:srgbClr val="0000FF"/>
                </a:solidFill>
              </a:rPr>
              <a:t>1521</a:t>
            </a:r>
            <a:r>
              <a:rPr lang="zh-CN" altLang="en-US" sz="1600" b="1" dirty="0"/>
              <a:t>))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  )</a:t>
            </a:r>
            <a:endParaRPr lang="zh-CN" altLang="en-US" sz="1600" b="1" dirty="0"/>
          </a:p>
          <a:p>
            <a:pPr eaLnBrk="1" hangingPunct="1"/>
            <a:r>
              <a:rPr lang="zh-CN" altLang="en-US" sz="1600" b="1" dirty="0"/>
              <a:t>  </a:t>
            </a:r>
            <a:endParaRPr lang="zh-CN" altLang="en-US" sz="1600" b="1" dirty="0"/>
          </a:p>
        </p:txBody>
      </p:sp>
      <p:sp>
        <p:nvSpPr>
          <p:cNvPr id="12293" name="AutoShape 84"/>
          <p:cNvSpPr>
            <a:spLocks noChangeArrowheads="1"/>
          </p:cNvSpPr>
          <p:nvPr/>
        </p:nvSpPr>
        <p:spPr bwMode="auto">
          <a:xfrm>
            <a:off x="3287714" y="3070226"/>
            <a:ext cx="1728787" cy="408623"/>
          </a:xfrm>
          <a:prstGeom prst="wedgeRoundRectCallout">
            <a:avLst>
              <a:gd name="adj1" fmla="val -61569"/>
              <a:gd name="adj2" fmla="val 10485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监听器名称</a:t>
            </a:r>
            <a:endParaRPr lang="zh-CN" altLang="en-US" b="1">
              <a:sym typeface="Arial" panose="020B0604020202020204" pitchFamily="34" charset="0"/>
            </a:endParaRPr>
          </a:p>
        </p:txBody>
      </p:sp>
      <p:sp>
        <p:nvSpPr>
          <p:cNvPr id="12294" name="AutoShape 84"/>
          <p:cNvSpPr>
            <a:spLocks noChangeArrowheads="1"/>
          </p:cNvSpPr>
          <p:nvPr/>
        </p:nvSpPr>
        <p:spPr bwMode="auto">
          <a:xfrm>
            <a:off x="3287714" y="5661026"/>
            <a:ext cx="2016125" cy="408623"/>
          </a:xfrm>
          <a:prstGeom prst="wedgeRoundRectCallout">
            <a:avLst>
              <a:gd name="adj1" fmla="val 58319"/>
              <a:gd name="adj2" fmla="val -11463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使用的网络协议</a:t>
            </a:r>
            <a:endParaRPr lang="zh-CN" altLang="en-US"/>
          </a:p>
        </p:txBody>
      </p:sp>
      <p:sp>
        <p:nvSpPr>
          <p:cNvPr id="12295" name="AutoShape 84"/>
          <p:cNvSpPr>
            <a:spLocks noChangeArrowheads="1"/>
          </p:cNvSpPr>
          <p:nvPr/>
        </p:nvSpPr>
        <p:spPr bwMode="auto">
          <a:xfrm>
            <a:off x="5305426" y="5661025"/>
            <a:ext cx="2663825" cy="1021556"/>
          </a:xfrm>
          <a:prstGeom prst="wedgeRoundRectCallout">
            <a:avLst>
              <a:gd name="adj1" fmla="val 37986"/>
              <a:gd name="adj2" fmla="val -8037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服务器主机名或IP，不能用localhost，否则有碍网络连接</a:t>
            </a:r>
            <a:endParaRPr lang="zh-CN" altLang="en-US"/>
          </a:p>
        </p:txBody>
      </p:sp>
      <p:sp>
        <p:nvSpPr>
          <p:cNvPr id="12296" name="AutoShape 84"/>
          <p:cNvSpPr>
            <a:spLocks noChangeArrowheads="1"/>
          </p:cNvSpPr>
          <p:nvPr/>
        </p:nvSpPr>
        <p:spPr bwMode="auto">
          <a:xfrm>
            <a:off x="8112126" y="4365626"/>
            <a:ext cx="2016125" cy="408623"/>
          </a:xfrm>
          <a:prstGeom prst="wedgeRoundRectCallout">
            <a:avLst>
              <a:gd name="adj1" fmla="val -1384"/>
              <a:gd name="adj2" fmla="val 143588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cap="flat" cmpd="sng">
            <a:solidFill>
              <a:srgbClr val="FF9900"/>
            </a:solidFill>
            <a:miter lim="800000"/>
          </a:ln>
          <a:effectLst>
            <a:outerShdw blurRad="63500"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defRPr>
            </a:lvl9pPr>
          </a:lstStyle>
          <a:p>
            <a:r>
              <a:rPr lang="zh-CN" altLang="en-US" b="1">
                <a:sym typeface="Arial" panose="020B0604020202020204" pitchFamily="34" charset="0"/>
              </a:rPr>
              <a:t>端口号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ldLvl="0" animBg="1" autoUpdateAnimBg="0"/>
      <p:bldP spid="12293" grpId="0" bldLvl="0" animBg="1" autoUpdateAnimBg="0"/>
      <p:bldP spid="12294" grpId="0" bldLvl="0" animBg="1" autoUpdateAnimBg="0"/>
      <p:bldP spid="12295" grpId="0" bldLvl="0" animBg="1" autoUpdateAnimBg="0"/>
      <p:bldP spid="12296" grpId="0" bldLvl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7637</Words>
  <Application>WPS 演示</Application>
  <PresentationFormat>宽屏</PresentationFormat>
  <Paragraphs>423</Paragraphs>
  <Slides>38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仿宋</vt:lpstr>
      <vt:lpstr>微软雅黑</vt:lpstr>
      <vt:lpstr>黑体</vt:lpstr>
      <vt:lpstr>Calibri</vt:lpstr>
      <vt:lpstr>Arial Unicode MS</vt:lpstr>
      <vt:lpstr>Times New Roman</vt:lpstr>
      <vt:lpstr>Lucida Sans Unicode</vt:lpstr>
      <vt:lpstr>楷体_GB2312</vt:lpstr>
      <vt:lpstr>Office 主题</vt:lpstr>
      <vt:lpstr>PowerPoint 演示文稿</vt:lpstr>
      <vt:lpstr>本章内容</vt:lpstr>
      <vt:lpstr>本章目标</vt:lpstr>
      <vt:lpstr>2.1  Oracle网络连接的基本管理</vt:lpstr>
      <vt:lpstr>2.1  Oracle网络连接的基本管理</vt:lpstr>
      <vt:lpstr>2.1  Oracle网络连接的基本管理</vt:lpstr>
      <vt:lpstr>2.1  Oracle网络连接的基本管理</vt:lpstr>
      <vt:lpstr>2.1  Oracle网络连接的基本管理</vt:lpstr>
      <vt:lpstr>2.1  Oracle网络连接的基本管理</vt:lpstr>
      <vt:lpstr>2.1  Oracle网络连接的基本管理</vt:lpstr>
      <vt:lpstr>2.1  Oracle网络连接的基本管理</vt:lpstr>
      <vt:lpstr>2.1  Oracle网络连接的基本管理</vt:lpstr>
      <vt:lpstr>2.1  Oracle网络连接的基本管理</vt:lpstr>
      <vt:lpstr>2.1  Oracle网络连接的基本管理</vt:lpstr>
      <vt:lpstr>2.1  Oracle网络连接的基本管理</vt:lpstr>
      <vt:lpstr>2.1  Oracle网络连接的基本管理</vt:lpstr>
      <vt:lpstr>2.1  Oracle网络连接的基本管理</vt:lpstr>
      <vt:lpstr>2.1  Oracle网络连接的基本管理</vt:lpstr>
      <vt:lpstr>2.1  Oracle网络连接的基本管理</vt:lpstr>
      <vt:lpstr>2.2  Oracle实例的基本管理</vt:lpstr>
      <vt:lpstr>2.2  Oracle实例的基本管理</vt:lpstr>
      <vt:lpstr>2.2  Oracle实例的基本管理</vt:lpstr>
      <vt:lpstr>2.2  Oracle实例的基本管理</vt:lpstr>
      <vt:lpstr>2.2  Oracle实例的基本管理</vt:lpstr>
      <vt:lpstr>2.4   创建Oracle表空间</vt:lpstr>
      <vt:lpstr>2.5  创建Oracle用户并授权</vt:lpstr>
      <vt:lpstr>1.4.3. 用户权限</vt:lpstr>
      <vt:lpstr>2.5  创建Oracle用户并授权</vt:lpstr>
      <vt:lpstr>2.6  给用户分配权限或角色</vt:lpstr>
      <vt:lpstr>1.4.3. 用户权限</vt:lpstr>
      <vt:lpstr>1.4.3. 用户操作</vt:lpstr>
      <vt:lpstr>1.4.3. 删除用户</vt:lpstr>
      <vt:lpstr>2.6   使用impdp和expdp导入导出数据</vt:lpstr>
      <vt:lpstr>2.6   使用impdp和expdp导入导出数据</vt:lpstr>
      <vt:lpstr>2.6   使用impdp和expdp导入导出数据</vt:lpstr>
      <vt:lpstr>2.6   使用impdp和expdp导入导出数据</vt:lpstr>
      <vt:lpstr> 总结</vt:lpstr>
      <vt:lpstr> 总结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162</cp:revision>
  <dcterms:created xsi:type="dcterms:W3CDTF">2016-09-08T07:35:00Z</dcterms:created>
  <dcterms:modified xsi:type="dcterms:W3CDTF">2019-08-09T03:05:45Z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