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5F8FA"/>
    <a:srgbClr val="E2FCFD"/>
    <a:srgbClr val="39B0DE"/>
    <a:srgbClr val="BE1E8B"/>
    <a:srgbClr val="2A7EB8"/>
    <a:srgbClr val="E98D2C"/>
    <a:srgbClr val="4E2375"/>
    <a:srgbClr val="EBEBEB"/>
    <a:srgbClr val="FFFFFF"/>
    <a:srgbClr val="006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4"/>
  </p:normalViewPr>
  <p:slideViewPr>
    <p:cSldViewPr snapToGrid="0">
      <p:cViewPr varScale="1">
        <p:scale>
          <a:sx n="94" d="100"/>
          <a:sy n="94" d="100"/>
        </p:scale>
        <p:origin x="7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1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打发的说法</a:t>
            </a:r>
          </a:p>
        </p:txBody>
      </p:sp>
    </p:spTree>
    <p:extLst>
      <p:ext uri="{BB962C8B-B14F-4D97-AF65-F5344CB8AC3E}">
        <p14:creationId xmlns:p14="http://schemas.microsoft.com/office/powerpoint/2010/main" val="76664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 userDrawn="1"/>
        </p:nvSpPr>
        <p:spPr>
          <a:xfrm>
            <a:off x="186690" y="84455"/>
            <a:ext cx="9144000" cy="1068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sz="6000"/>
            </a:lvl1pPr>
          </a:lstStyle>
          <a:p>
            <a:pPr algn="l"/>
            <a:r>
              <a:rPr lang="zh-CN" altLang="en-US" sz="4000" smtClean="0">
                <a:latin typeface="微软雅黑" panose="020B0503020204020204" charset="-122"/>
                <a:ea typeface="微软雅黑" panose="020B0503020204020204" charset="-122"/>
              </a:rPr>
              <a:t>单击此处编标题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586230"/>
            <a:ext cx="10515600" cy="459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955" y="212725"/>
            <a:ext cx="7211060" cy="1162685"/>
          </a:xfrm>
        </p:spPr>
        <p:txBody>
          <a:bodyPr/>
          <a:lstStyle/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zh-CN" altLang="en-US" smtClean="0"/>
              <a:t>单击此处添加内容</a:t>
            </a:r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3615" y="335280"/>
            <a:ext cx="8670290" cy="923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32230"/>
            <a:ext cx="2628900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8510" y="1271905"/>
            <a:ext cx="7734300" cy="533654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475" y="1404620"/>
            <a:ext cx="10515600" cy="472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图片 6" descr="背景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3810" y="5977255"/>
            <a:ext cx="12197080" cy="88074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 flipV="1">
            <a:off x="-2540" y="1109980"/>
            <a:ext cx="12197715" cy="54000"/>
          </a:xfrm>
          <a:prstGeom prst="rect">
            <a:avLst/>
          </a:prstGeom>
          <a:solidFill>
            <a:srgbClr val="39B0D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670" y="241935"/>
            <a:ext cx="7211060" cy="116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2" name="图片 11" descr="竖版标志(透明背景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87075" y="115570"/>
            <a:ext cx="1143000" cy="99441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26670" y="6370320"/>
            <a:ext cx="2164080" cy="457200"/>
          </a:xfrm>
          <a:prstGeom prst="rect">
            <a:avLst/>
          </a:prstGeom>
          <a:noFill/>
          <a:ln>
            <a:noFill/>
          </a:ln>
          <a:effectLst>
            <a:glow rad="127000">
              <a:srgbClr val="FFFFFF">
                <a:alpha val="82000"/>
              </a:srgbClr>
            </a:glow>
            <a:softEdge rad="12700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懂</a:t>
            </a:r>
            <a:r>
              <a:rPr lang="en-US" altLang="zh-CN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IT </a:t>
            </a:r>
            <a:r>
              <a:rPr lang="zh-CN" altLang="en-US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更懂教育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0906" y="2721571"/>
            <a:ext cx="732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第三章 </a:t>
            </a:r>
            <a:r>
              <a:rPr lang="en-US" altLang="zh-CN" sz="4000" dirty="0" smtClean="0">
                <a:latin typeface="黑体" charset="-122"/>
                <a:sym typeface="黑体" charset="-122"/>
              </a:rPr>
              <a:t>oracle</a:t>
            </a:r>
            <a:r>
              <a:rPr lang="zh-CN" altLang="en-US" sz="4000" dirty="0" smtClean="0">
                <a:latin typeface="黑体" charset="-122"/>
                <a:sym typeface="黑体" charset="-122"/>
              </a:rPr>
              <a:t>常见函数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2816"/>
            <a:ext cx="8229600" cy="777875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字符函数</a:t>
            </a:r>
            <a:r>
              <a:rPr lang="en-US" altLang="zh-CN" dirty="0"/>
              <a:t>-2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805" y="1216145"/>
            <a:ext cx="8435975" cy="52022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/>
              <a:t>字符删除函数 </a:t>
            </a:r>
            <a:r>
              <a:rPr lang="en-US" altLang="zh-CN" dirty="0" err="1"/>
              <a:t>ltrim,rtrim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ltrim('字符串1','字符2') ：从字符串1左边删去指定的字符2，如果第二个参数省略，则删除字符串1左边的空格。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rtrim</a:t>
            </a:r>
            <a:r>
              <a:rPr lang="en-US" altLang="zh-CN" dirty="0">
                <a:solidFill>
                  <a:srgbClr val="0000FF"/>
                </a:solidFill>
              </a:rPr>
              <a:t>('</a:t>
            </a:r>
            <a:r>
              <a:rPr lang="zh-CN" altLang="en-US" dirty="0">
                <a:solidFill>
                  <a:srgbClr val="0000FF"/>
                </a:solidFill>
              </a:rPr>
              <a:t>岳不群</a:t>
            </a:r>
            <a:r>
              <a:rPr lang="en-US" altLang="zh-CN" dirty="0">
                <a:solidFill>
                  <a:srgbClr val="0000FF"/>
                </a:solidFill>
              </a:rPr>
              <a:t>   ')</a:t>
            </a:r>
            <a:r>
              <a:rPr lang="en-US" altLang="zh-CN" dirty="0"/>
              <a:t> from dual;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rtrim</a:t>
            </a:r>
            <a:r>
              <a:rPr lang="en-US" altLang="zh-CN" dirty="0">
                <a:solidFill>
                  <a:srgbClr val="0000FF"/>
                </a:solidFill>
              </a:rPr>
              <a:t>('*****</a:t>
            </a:r>
            <a:r>
              <a:rPr lang="zh-CN" altLang="en-US" dirty="0">
                <a:solidFill>
                  <a:srgbClr val="0000FF"/>
                </a:solidFill>
              </a:rPr>
              <a:t>令狐冲</a:t>
            </a:r>
            <a:r>
              <a:rPr lang="en-US" altLang="zh-CN" dirty="0">
                <a:solidFill>
                  <a:srgbClr val="0000FF"/>
                </a:solidFill>
              </a:rPr>
              <a:t>   ',' ')</a:t>
            </a:r>
            <a:r>
              <a:rPr lang="en-US" altLang="zh-CN" dirty="0"/>
              <a:t> from dual;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ltrim</a:t>
            </a:r>
            <a:r>
              <a:rPr lang="en-US" altLang="zh-CN" dirty="0">
                <a:solidFill>
                  <a:srgbClr val="0000FF"/>
                </a:solidFill>
              </a:rPr>
              <a:t>( </a:t>
            </a:r>
            <a:r>
              <a:rPr lang="en-US" altLang="zh-CN" dirty="0" err="1">
                <a:solidFill>
                  <a:srgbClr val="0000FF"/>
                </a:solidFill>
              </a:rPr>
              <a:t>rtrim</a:t>
            </a:r>
            <a:r>
              <a:rPr lang="en-US" altLang="zh-CN" dirty="0">
                <a:solidFill>
                  <a:srgbClr val="0000FF"/>
                </a:solidFill>
              </a:rPr>
              <a:t>('*****</a:t>
            </a:r>
            <a:r>
              <a:rPr lang="zh-CN" altLang="en-US" dirty="0">
                <a:solidFill>
                  <a:srgbClr val="0000FF"/>
                </a:solidFill>
              </a:rPr>
              <a:t>东方不败</a:t>
            </a:r>
            <a:r>
              <a:rPr lang="en-US" altLang="zh-CN" dirty="0">
                <a:solidFill>
                  <a:srgbClr val="0000FF"/>
                </a:solidFill>
              </a:rPr>
              <a:t>   ',' '),'*')</a:t>
            </a:r>
            <a:r>
              <a:rPr lang="en-US" altLang="zh-CN" dirty="0"/>
              <a:t> from dual;</a:t>
            </a:r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07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8025"/>
            <a:ext cx="8229600" cy="773113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 dirty="0"/>
              <a:t>字符函数</a:t>
            </a:r>
            <a:r>
              <a:rPr lang="en-US" altLang="zh-CN" dirty="0"/>
              <a:t>-2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2497"/>
            <a:ext cx="8435975" cy="52022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/>
              <a:t>子字符串 </a:t>
            </a:r>
            <a:r>
              <a:rPr lang="en-US" altLang="zh-CN" dirty="0" err="1"/>
              <a:t>substr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substr</a:t>
            </a:r>
            <a:r>
              <a:rPr lang="en-US" altLang="zh-CN" dirty="0">
                <a:solidFill>
                  <a:srgbClr val="0000FF"/>
                </a:solidFill>
              </a:rPr>
              <a:t>(‘13012345678’,3,8)</a:t>
            </a:r>
            <a:r>
              <a:rPr lang="en-US" altLang="zh-CN" dirty="0"/>
              <a:t> from  dual;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 --</a:t>
            </a: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开始取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字符串替换 </a:t>
            </a:r>
            <a:r>
              <a:rPr lang="en-US" altLang="zh-CN" dirty="0"/>
              <a:t>replace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0000FF"/>
                </a:solidFill>
              </a:rPr>
              <a:t>replace('</a:t>
            </a:r>
            <a:r>
              <a:rPr lang="zh-CN" altLang="en-US" dirty="0">
                <a:solidFill>
                  <a:srgbClr val="0000FF"/>
                </a:solidFill>
              </a:rPr>
              <a:t>全能神就是好</a:t>
            </a:r>
            <a:r>
              <a:rPr lang="en-US" altLang="zh-CN" dirty="0">
                <a:solidFill>
                  <a:srgbClr val="0000FF"/>
                </a:solidFill>
              </a:rPr>
              <a:t>','</a:t>
            </a:r>
            <a:r>
              <a:rPr lang="zh-CN" altLang="en-US" dirty="0">
                <a:solidFill>
                  <a:srgbClr val="0000FF"/>
                </a:solidFill>
              </a:rPr>
              <a:t>全能神</a:t>
            </a:r>
            <a:r>
              <a:rPr lang="en-US" altLang="zh-CN" dirty="0">
                <a:solidFill>
                  <a:srgbClr val="0000FF"/>
                </a:solidFill>
              </a:rPr>
              <a:t>','</a:t>
            </a:r>
            <a:r>
              <a:rPr lang="zh-CN" altLang="en-US" dirty="0">
                <a:solidFill>
                  <a:srgbClr val="0000FF"/>
                </a:solidFill>
              </a:rPr>
              <a:t>切糕</a:t>
            </a:r>
            <a:r>
              <a:rPr lang="en-US" altLang="zh-CN" dirty="0">
                <a:solidFill>
                  <a:srgbClr val="0000FF"/>
                </a:solidFill>
              </a:rPr>
              <a:t>')</a:t>
            </a:r>
            <a:r>
              <a:rPr lang="en-US" altLang="zh-CN" dirty="0"/>
              <a:t> from dual;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0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5101"/>
            <a:ext cx="8229600" cy="773113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 dirty="0"/>
              <a:t>字符函数</a:t>
            </a:r>
            <a:r>
              <a:rPr lang="en-US" altLang="zh-CN" dirty="0"/>
              <a:t>-3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0993"/>
            <a:ext cx="8435975" cy="5589587"/>
          </a:xfrm>
        </p:spPr>
        <p:txBody>
          <a:bodyPr/>
          <a:lstStyle/>
          <a:p>
            <a:r>
              <a:rPr lang="zh-CN" altLang="en-US" dirty="0"/>
              <a:t>字符去除空格 </a:t>
            </a:r>
            <a:r>
              <a:rPr lang="en-US" altLang="zh-CN" dirty="0"/>
              <a:t>trim</a:t>
            </a:r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trim(type '字符1'  from  '字符串2')：分别从字</a:t>
            </a:r>
            <a:r>
              <a:rPr lang="zh-CN" altLang="en-US" sz="1800" dirty="0">
                <a:solidFill>
                  <a:srgbClr val="0033CC"/>
                </a:solidFill>
              </a:rPr>
              <a:t>符串2</a:t>
            </a:r>
            <a:r>
              <a:rPr lang="zh-CN" altLang="en-US" sz="1800" dirty="0"/>
              <a:t>的两边开始删除指定的字符1，如果第前两个参数和from省略，则删除</a:t>
            </a:r>
            <a:r>
              <a:rPr lang="zh-CN" altLang="en-US" sz="1800" dirty="0">
                <a:solidFill>
                  <a:srgbClr val="0033CC"/>
                </a:solidFill>
              </a:rPr>
              <a:t>字符串2</a:t>
            </a:r>
            <a:r>
              <a:rPr lang="zh-CN" altLang="en-US" sz="1800" dirty="0"/>
              <a:t>两边的空格；</a:t>
            </a:r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type:删除的方式（leading：从左边开始删除；trailing：从右边开始删除；both：默认方式，从两边删除）</a:t>
            </a:r>
            <a:endParaRPr lang="zh-CN" altLang="en-US" dirty="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045808" y="3139200"/>
            <a:ext cx="8639175" cy="3170237"/>
          </a:xfrm>
          <a:prstGeom prst="roundRect">
            <a:avLst>
              <a:gd name="adj" fmla="val 7986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2700" cap="flat" cmpd="sng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714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70000"/>
              </a:lnSpc>
            </a:pPr>
            <a:r>
              <a:rPr lang="zh-CN" altLang="en-US" b="1" dirty="0"/>
              <a:t>删除tech两端的字符串 ：</a:t>
            </a:r>
            <a:r>
              <a:rPr lang="en-US" altLang="zh-CN" b="1" dirty="0"/>
              <a:t>select </a:t>
            </a:r>
            <a:r>
              <a:rPr lang="en-US" altLang="zh-CN" b="1" dirty="0">
                <a:solidFill>
                  <a:srgbClr val="0000CC"/>
                </a:solidFill>
              </a:rPr>
              <a:t>trim('     tech     ')</a:t>
            </a:r>
            <a:r>
              <a:rPr lang="en-US" altLang="zh-CN" b="1" dirty="0"/>
              <a:t> from dual;</a:t>
            </a:r>
          </a:p>
          <a:p>
            <a:pPr lvl="1">
              <a:lnSpc>
                <a:spcPct val="170000"/>
              </a:lnSpc>
            </a:pPr>
            <a:r>
              <a:rPr lang="zh-CN" altLang="en-US" b="1" dirty="0"/>
              <a:t>也可以这样 : select </a:t>
            </a:r>
            <a:r>
              <a:rPr lang="zh-CN" altLang="en-US" b="1" dirty="0">
                <a:solidFill>
                  <a:srgbClr val="0000FF"/>
                </a:solidFill>
              </a:rPr>
              <a:t>trim('-' from '-------东方不败------')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b="1" dirty="0"/>
              <a:t>from dual;</a:t>
            </a:r>
          </a:p>
          <a:p>
            <a:pPr lvl="1">
              <a:lnSpc>
                <a:spcPct val="170000"/>
              </a:lnSpc>
            </a:pPr>
            <a:r>
              <a:rPr lang="zh-CN" altLang="en-US" b="1" dirty="0"/>
              <a:t>删除 </a:t>
            </a:r>
            <a:r>
              <a:rPr lang="en-US" altLang="zh-CN" b="1" dirty="0"/>
              <a:t>000123</a:t>
            </a:r>
            <a:r>
              <a:rPr lang="zh-CN" altLang="en-US" b="1" dirty="0"/>
              <a:t>头部的</a:t>
            </a:r>
            <a:r>
              <a:rPr lang="en-US" altLang="zh-CN" b="1" dirty="0"/>
              <a:t>0</a:t>
            </a:r>
            <a:r>
              <a:rPr lang="zh-CN" altLang="en-US" b="1" dirty="0"/>
              <a:t>字符 : </a:t>
            </a:r>
            <a:r>
              <a:rPr lang="en-US" altLang="zh-CN" b="1" dirty="0"/>
              <a:t>select </a:t>
            </a:r>
            <a:r>
              <a:rPr lang="en-US" altLang="zh-CN" b="1" dirty="0">
                <a:solidFill>
                  <a:srgbClr val="0000FF"/>
                </a:solidFill>
              </a:rPr>
              <a:t>trim(leading '0' from '000123') </a:t>
            </a:r>
            <a:r>
              <a:rPr lang="en-US" altLang="zh-CN" b="1" dirty="0"/>
              <a:t> from dual;</a:t>
            </a:r>
          </a:p>
          <a:p>
            <a:pPr lvl="1">
              <a:lnSpc>
                <a:spcPct val="170000"/>
              </a:lnSpc>
            </a:pPr>
            <a:r>
              <a:rPr lang="zh-CN" altLang="en-US" b="1" dirty="0"/>
              <a:t>删除</a:t>
            </a:r>
            <a:r>
              <a:rPr lang="en-US" altLang="zh-CN" b="1" dirty="0"/>
              <a:t>Teach</a:t>
            </a:r>
            <a:r>
              <a:rPr lang="zh-CN" altLang="en-US" b="1" dirty="0"/>
              <a:t>尾部的</a:t>
            </a:r>
            <a:r>
              <a:rPr lang="en-US" altLang="zh-CN" b="1" dirty="0"/>
              <a:t>1</a:t>
            </a:r>
            <a:r>
              <a:rPr lang="zh-CN" altLang="en-US" b="1" dirty="0"/>
              <a:t>字符 : </a:t>
            </a:r>
            <a:r>
              <a:rPr lang="en-US" altLang="zh-CN" b="1" dirty="0"/>
              <a:t>select </a:t>
            </a:r>
            <a:r>
              <a:rPr lang="en-US" altLang="zh-CN" b="1" dirty="0">
                <a:solidFill>
                  <a:srgbClr val="0000FF"/>
                </a:solidFill>
              </a:rPr>
              <a:t>trim(trailing '1' from 'Teach111')</a:t>
            </a:r>
            <a:r>
              <a:rPr lang="en-US" altLang="zh-CN" b="1" dirty="0"/>
              <a:t>  from dual;</a:t>
            </a:r>
          </a:p>
          <a:p>
            <a:pPr lvl="1">
              <a:lnSpc>
                <a:spcPct val="170000"/>
              </a:lnSpc>
            </a:pPr>
            <a:r>
              <a:rPr lang="zh-CN" altLang="en-US" b="1" dirty="0"/>
              <a:t>删除</a:t>
            </a:r>
            <a:r>
              <a:rPr lang="en-US" altLang="zh-CN" b="1" dirty="0"/>
              <a:t>123Teach111</a:t>
            </a:r>
            <a:r>
              <a:rPr lang="zh-CN" altLang="en-US" b="1" dirty="0"/>
              <a:t>两端的字符 : </a:t>
            </a:r>
            <a:r>
              <a:rPr lang="en-US" altLang="zh-CN" b="1" dirty="0"/>
              <a:t>select </a:t>
            </a:r>
            <a:r>
              <a:rPr lang="en-US" altLang="zh-CN" b="1" dirty="0">
                <a:solidFill>
                  <a:srgbClr val="0000FF"/>
                </a:solidFill>
              </a:rPr>
              <a:t>trim(both '1' from '123Teach1111')</a:t>
            </a:r>
            <a:r>
              <a:rPr lang="en-US" altLang="zh-CN" b="1" dirty="0"/>
              <a:t>  from dual;</a:t>
            </a:r>
          </a:p>
        </p:txBody>
      </p:sp>
    </p:spTree>
    <p:extLst>
      <p:ext uri="{BB962C8B-B14F-4D97-AF65-F5344CB8AC3E}">
        <p14:creationId xmlns:p14="http://schemas.microsoft.com/office/powerpoint/2010/main" val="31148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allAtOnce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45624CF-09E7-F84B-A160-FFEFB73D6C01}" type="slidenum">
              <a:rPr lang="zh-CN" altLang="en-US" sz="1400" b="1"/>
              <a:pPr algn="r" eaLnBrk="1" hangingPunct="1"/>
              <a:t>13</a:t>
            </a:fld>
            <a:endParaRPr lang="en-US" altLang="zh-CN" sz="1400" b="1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3518"/>
            <a:ext cx="8229600" cy="773113"/>
          </a:xfrm>
        </p:spPr>
        <p:txBody>
          <a:bodyPr/>
          <a:lstStyle/>
          <a:p>
            <a:pPr marL="609600" indent="-609600"/>
            <a:r>
              <a:rPr lang="en-US" altLang="zh-CN"/>
              <a:t>3.3 </a:t>
            </a:r>
            <a:r>
              <a:rPr lang="zh-CN" altLang="en-US" dirty="0"/>
              <a:t>数学函数</a:t>
            </a:r>
          </a:p>
        </p:txBody>
      </p:sp>
      <p:graphicFrame>
        <p:nvGraphicFramePr>
          <p:cNvPr id="17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29212"/>
              </p:ext>
            </p:extLst>
          </p:nvPr>
        </p:nvGraphicFramePr>
        <p:xfrm>
          <a:off x="606638" y="1243725"/>
          <a:ext cx="7848600" cy="4257678"/>
        </p:xfrm>
        <a:graphic>
          <a:graphicData uri="http://schemas.openxmlformats.org/drawingml/2006/table">
            <a:tbl>
              <a:tblPr/>
              <a:tblGrid>
                <a:gridCol w="1873250"/>
                <a:gridCol w="5975350"/>
              </a:tblGrid>
              <a:tr h="39052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函数名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函数功能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ABS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返回指定值的绝对值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CEIL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返回大于或等于给出数字的最小整数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FLOOR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对给定的数字取整数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MOD(n1,n2)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返回一个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除以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的余数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POWER(n1,n2)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次方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SIGN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取数字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的符号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大于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1,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小于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-1,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SQRT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返回数字的根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ROUND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按照指定的精度四舍五入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TRUNC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按照指定的精度截取一个数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27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9808"/>
            <a:ext cx="8229600" cy="777875"/>
          </a:xfrm>
        </p:spPr>
        <p:txBody>
          <a:bodyPr/>
          <a:lstStyle/>
          <a:p>
            <a:r>
              <a:rPr lang="en-US" altLang="zh-CN"/>
              <a:t>3.3</a:t>
            </a:r>
            <a:r>
              <a:rPr lang="zh-CN" altLang="en-US" dirty="0"/>
              <a:t>数学函数</a:t>
            </a:r>
            <a:r>
              <a:rPr lang="en-US" altLang="zh-CN" dirty="0"/>
              <a:t>-1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510" y="1202497"/>
            <a:ext cx="8435975" cy="52022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Ceil</a:t>
            </a:r>
            <a:r>
              <a:rPr lang="zh-CN" altLang="en-US" dirty="0"/>
              <a:t>返回大于或等于给出数字的最小整数 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select  </a:t>
            </a:r>
            <a:r>
              <a:rPr lang="en-US" altLang="zh-CN" dirty="0">
                <a:solidFill>
                  <a:srgbClr val="0000CC"/>
                </a:solidFill>
              </a:rPr>
              <a:t>ceil(3.1415927)</a:t>
            </a:r>
            <a:r>
              <a:rPr lang="en-US" altLang="zh-CN" dirty="0"/>
              <a:t>  from dual;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Floor</a:t>
            </a:r>
            <a:r>
              <a:rPr lang="zh-CN" altLang="en-US" dirty="0"/>
              <a:t>返回小于或等于给定数字的最大值 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0000CC"/>
                </a:solidFill>
              </a:rPr>
              <a:t>floor(3.1415927)</a:t>
            </a:r>
            <a:r>
              <a:rPr lang="en-US" altLang="zh-CN" dirty="0"/>
              <a:t> from dual;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Round</a:t>
            </a:r>
            <a:r>
              <a:rPr lang="zh-CN" altLang="en-US" dirty="0"/>
              <a:t>函数进行四舍五入，</a:t>
            </a:r>
            <a:r>
              <a:rPr lang="en-US" altLang="zh-CN" dirty="0" err="1"/>
              <a:t>trunc</a:t>
            </a:r>
            <a:r>
              <a:rPr lang="zh-CN" altLang="en-US" dirty="0"/>
              <a:t>函数进行截取。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第二个参数为正时，表示从小数点向后计算。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第二个参数为负时，表示从小数点向前计算。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0000CC"/>
                </a:solidFill>
              </a:rPr>
              <a:t>round(124.1666,-2),round(124.1666,2)</a:t>
            </a:r>
            <a:r>
              <a:rPr lang="en-US" altLang="zh-CN" dirty="0"/>
              <a:t> from dual;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CC"/>
                </a:solidFill>
              </a:rPr>
              <a:t>trunc</a:t>
            </a:r>
            <a:r>
              <a:rPr lang="en-US" altLang="zh-CN" dirty="0">
                <a:solidFill>
                  <a:srgbClr val="0000CC"/>
                </a:solidFill>
              </a:rPr>
              <a:t>(124.1666,-2) , </a:t>
            </a:r>
            <a:r>
              <a:rPr lang="en-US" altLang="zh-CN" dirty="0" err="1">
                <a:solidFill>
                  <a:srgbClr val="0000CC"/>
                </a:solidFill>
              </a:rPr>
              <a:t>trunc</a:t>
            </a:r>
            <a:r>
              <a:rPr lang="en-US" altLang="zh-CN" dirty="0">
                <a:solidFill>
                  <a:srgbClr val="0000CC"/>
                </a:solidFill>
              </a:rPr>
              <a:t>(124.16666,2)</a:t>
            </a:r>
            <a:r>
              <a:rPr lang="en-US" altLang="zh-CN" dirty="0"/>
              <a:t> from dual; </a:t>
            </a:r>
          </a:p>
        </p:txBody>
      </p:sp>
    </p:spTree>
    <p:extLst>
      <p:ext uri="{BB962C8B-B14F-4D97-AF65-F5344CB8AC3E}">
        <p14:creationId xmlns:p14="http://schemas.microsoft.com/office/powerpoint/2010/main" val="204166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5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461"/>
            <a:ext cx="8229600" cy="777875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 dirty="0"/>
              <a:t>日期函数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11676" y="2708275"/>
            <a:ext cx="7845425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>
              <a:spcBef>
                <a:spcPct val="20000"/>
              </a:spcBef>
              <a:buSzPct val="120000"/>
            </a:pPr>
            <a:endParaRPr lang="zh-CN" altLang="en-US" sz="2000" b="1">
              <a:latin typeface="黑体" charset="-122"/>
              <a:ea typeface="黑体" charset="-122"/>
            </a:endParaRPr>
          </a:p>
        </p:txBody>
      </p:sp>
      <p:graphicFrame>
        <p:nvGraphicFramePr>
          <p:cNvPr id="19460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2472301"/>
              </p:ext>
            </p:extLst>
          </p:nvPr>
        </p:nvGraphicFramePr>
        <p:xfrm>
          <a:off x="3055109" y="352853"/>
          <a:ext cx="7126121" cy="5917315"/>
        </p:xfrm>
        <a:graphic>
          <a:graphicData uri="http://schemas.openxmlformats.org/drawingml/2006/table">
            <a:tbl>
              <a:tblPr/>
              <a:tblGrid>
                <a:gridCol w="3648002"/>
                <a:gridCol w="3478119"/>
              </a:tblGrid>
              <a:tr h="312166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模板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描述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</a:tr>
              <a:tr h="314334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HH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一天的小时数 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01-12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14334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HH12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一天的小时数 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01-12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14334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HH24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一天的小时数 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00-23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14334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MI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分钟 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00-59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12166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秒 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00-59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14334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MS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毫秒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(000-999)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12980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US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微秒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(000000-999999)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14334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SSSS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午夜后的秒 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0-86399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02402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AM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或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A.M.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或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PM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或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P.M.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正午标识（大写）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4273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am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或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a.m.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或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pm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或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p.m.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正午标识（小写）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12166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Y,YYY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带逗号的年（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4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和更多位）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14334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YYYY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年（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和更多位）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14334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YYY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年的后三位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12980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YY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年的后两位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14334"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marL="342900" indent="-342900"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年的最后一位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4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5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7083"/>
            <a:ext cx="8229600" cy="77311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日期函数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4845289"/>
              </p:ext>
            </p:extLst>
          </p:nvPr>
        </p:nvGraphicFramePr>
        <p:xfrm>
          <a:off x="332949" y="1535563"/>
          <a:ext cx="8558213" cy="3162302"/>
        </p:xfrm>
        <a:graphic>
          <a:graphicData uri="http://schemas.openxmlformats.org/drawingml/2006/table">
            <a:tbl>
              <a:tblPr/>
              <a:tblGrid>
                <a:gridCol w="4322763"/>
                <a:gridCol w="4235450"/>
              </a:tblGrid>
              <a:tr h="4587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函数名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函数功能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</a:tr>
              <a:tr h="46831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SYSDATE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用来得到系统的当前日期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ADD_MONTHS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增加或减去月份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LAST_DAY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返回日期的最后一天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MONTHS_BETWEEN(date2,date1)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给出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date2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date1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相差的月份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82391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NEXT_DAY(date,'day')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给出日期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date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和星期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之后计算下一个星期的日期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0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9787"/>
            <a:ext cx="8229600" cy="773113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 dirty="0"/>
              <a:t>日期函数</a:t>
            </a:r>
            <a:r>
              <a:rPr lang="en-US" altLang="zh-CN" dirty="0"/>
              <a:t>-1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3440"/>
            <a:ext cx="8435975" cy="52022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sysdate</a:t>
            </a:r>
            <a:r>
              <a:rPr lang="zh-CN" altLang="en-US" dirty="0"/>
              <a:t>显示当前日期 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FF0000"/>
                </a:solidFill>
              </a:rPr>
              <a:t>sysdate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 err="1">
                <a:solidFill>
                  <a:srgbClr val="0033CC"/>
                </a:solidFill>
              </a:rPr>
              <a:t>to_char</a:t>
            </a:r>
            <a:r>
              <a:rPr lang="en-US" altLang="zh-CN" dirty="0">
                <a:solidFill>
                  <a:srgbClr val="0033CC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sysdate</a:t>
            </a:r>
            <a:r>
              <a:rPr lang="en-US" altLang="zh-CN" dirty="0">
                <a:solidFill>
                  <a:srgbClr val="0033CC"/>
                </a:solidFill>
              </a:rPr>
              <a:t>,’</a:t>
            </a:r>
            <a:r>
              <a:rPr lang="en-US" altLang="zh-CN" dirty="0" err="1">
                <a:solidFill>
                  <a:srgbClr val="0033CC"/>
                </a:solidFill>
              </a:rPr>
              <a:t>dd</a:t>
            </a:r>
            <a:r>
              <a:rPr lang="en-US" altLang="zh-CN" dirty="0">
                <a:solidFill>
                  <a:srgbClr val="0033CC"/>
                </a:solidFill>
              </a:rPr>
              <a:t>-mm-</a:t>
            </a:r>
            <a:r>
              <a:rPr lang="en-US" altLang="zh-CN" dirty="0" err="1">
                <a:solidFill>
                  <a:srgbClr val="0033CC"/>
                </a:solidFill>
              </a:rPr>
              <a:t>yyyy</a:t>
            </a:r>
            <a:r>
              <a:rPr lang="en-US" altLang="zh-CN" dirty="0">
                <a:solidFill>
                  <a:srgbClr val="0033CC"/>
                </a:solidFill>
              </a:rPr>
              <a:t> day’)</a:t>
            </a:r>
            <a:r>
              <a:rPr lang="en-US" altLang="zh-CN" dirty="0"/>
              <a:t> from dual; </a:t>
            </a:r>
          </a:p>
          <a:p>
            <a:pPr>
              <a:lnSpc>
                <a:spcPct val="130000"/>
              </a:lnSpc>
            </a:pPr>
            <a:r>
              <a:rPr lang="en-US" altLang="zh-CN" dirty="0" err="1"/>
              <a:t>trunc</a:t>
            </a:r>
            <a:r>
              <a:rPr lang="en-US" altLang="zh-CN" dirty="0"/>
              <a:t>(</a:t>
            </a:r>
            <a:r>
              <a:rPr lang="en-US" altLang="zh-CN" dirty="0" err="1"/>
              <a:t>date,fmt</a:t>
            </a:r>
            <a:r>
              <a:rPr lang="en-US" altLang="zh-CN" dirty="0"/>
              <a:t>)</a:t>
            </a:r>
            <a:r>
              <a:rPr lang="zh-CN" altLang="en-US" dirty="0"/>
              <a:t>按照给出的要求将日期截断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 err="1"/>
              <a:t>fmt</a:t>
            </a:r>
            <a:r>
              <a:rPr lang="en-US" altLang="zh-CN" dirty="0"/>
              <a:t>=‘mi’</a:t>
            </a:r>
            <a:r>
              <a:rPr lang="zh-CN" altLang="en-US" dirty="0"/>
              <a:t>表示保留分</a:t>
            </a:r>
            <a:r>
              <a:rPr lang="en-US" altLang="zh-CN" dirty="0"/>
              <a:t>,</a:t>
            </a:r>
            <a:r>
              <a:rPr lang="zh-CN" altLang="en-US" dirty="0"/>
              <a:t>截断秒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select </a:t>
            </a:r>
            <a:br>
              <a:rPr lang="en-US" altLang="zh-CN" dirty="0"/>
            </a:br>
            <a:r>
              <a:rPr lang="en-US" altLang="zh-CN" dirty="0" err="1"/>
              <a:t>to_char</a:t>
            </a:r>
            <a:r>
              <a:rPr lang="en-US" altLang="zh-CN" dirty="0"/>
              <a:t>(  </a:t>
            </a:r>
            <a:r>
              <a:rPr lang="en-US" altLang="zh-CN" dirty="0" err="1">
                <a:solidFill>
                  <a:srgbClr val="0000CC"/>
                </a:solidFill>
              </a:rPr>
              <a:t>trunc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dirty="0" err="1">
                <a:solidFill>
                  <a:srgbClr val="0000CC"/>
                </a:solidFill>
              </a:rPr>
              <a:t>sysdate</a:t>
            </a:r>
            <a:r>
              <a:rPr lang="en-US" altLang="zh-CN" dirty="0">
                <a:solidFill>
                  <a:srgbClr val="0000CC"/>
                </a:solidFill>
              </a:rPr>
              <a:t>,’</a:t>
            </a:r>
            <a:r>
              <a:rPr lang="en-US" altLang="zh-CN" dirty="0" err="1">
                <a:solidFill>
                  <a:srgbClr val="0000CC"/>
                </a:solidFill>
              </a:rPr>
              <a:t>hh</a:t>
            </a:r>
            <a:r>
              <a:rPr lang="en-US" altLang="zh-CN" dirty="0">
                <a:solidFill>
                  <a:srgbClr val="0000CC"/>
                </a:solidFill>
              </a:rPr>
              <a:t>’)</a:t>
            </a:r>
            <a:r>
              <a:rPr lang="en-US" altLang="zh-CN" dirty="0"/>
              <a:t> ,   ’</a:t>
            </a:r>
            <a:r>
              <a:rPr lang="en-US" altLang="zh-CN" dirty="0" err="1"/>
              <a:t>yyyy.mm.dd</a:t>
            </a:r>
            <a:r>
              <a:rPr lang="en-US" altLang="zh-CN" dirty="0"/>
              <a:t> hh24:mi:ss’ ) </a:t>
            </a:r>
            <a:r>
              <a:rPr lang="en-US" altLang="zh-CN" dirty="0" err="1"/>
              <a:t>hh</a:t>
            </a:r>
            <a:r>
              <a:rPr lang="en-US" altLang="zh-CN" dirty="0"/>
              <a:t>,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to_char</a:t>
            </a:r>
            <a:r>
              <a:rPr lang="en-US" altLang="zh-CN" dirty="0"/>
              <a:t>(  </a:t>
            </a:r>
            <a:r>
              <a:rPr lang="en-US" altLang="zh-CN" dirty="0" err="1">
                <a:solidFill>
                  <a:srgbClr val="0033CC"/>
                </a:solidFill>
              </a:rPr>
              <a:t>trunc</a:t>
            </a:r>
            <a:r>
              <a:rPr lang="en-US" altLang="zh-CN" dirty="0">
                <a:solidFill>
                  <a:srgbClr val="0033CC"/>
                </a:solidFill>
              </a:rPr>
              <a:t>(</a:t>
            </a:r>
            <a:r>
              <a:rPr lang="en-US" altLang="zh-CN" dirty="0" err="1">
                <a:solidFill>
                  <a:srgbClr val="0033CC"/>
                </a:solidFill>
              </a:rPr>
              <a:t>sysdate</a:t>
            </a:r>
            <a:r>
              <a:rPr lang="en-US" altLang="zh-CN" dirty="0">
                <a:solidFill>
                  <a:srgbClr val="0033CC"/>
                </a:solidFill>
              </a:rPr>
              <a:t>,’mi’)</a:t>
            </a:r>
            <a:r>
              <a:rPr lang="en-US" altLang="zh-CN" dirty="0"/>
              <a:t> ,   ’</a:t>
            </a:r>
            <a:r>
              <a:rPr lang="en-US" altLang="zh-CN" dirty="0" err="1"/>
              <a:t>yyyy.mm.dd</a:t>
            </a:r>
            <a:r>
              <a:rPr lang="en-US" altLang="zh-CN" dirty="0"/>
              <a:t> hh24:mi:ss’ ) </a:t>
            </a:r>
            <a:r>
              <a:rPr lang="en-US" altLang="zh-CN" dirty="0" err="1"/>
              <a:t>hm</a:t>
            </a:r>
            <a:r>
              <a:rPr lang="en-US" altLang="zh-CN" dirty="0"/>
              <a:t>,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zh-CN" dirty="0"/>
              <a:t>	from dual;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29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3435"/>
            <a:ext cx="8229600" cy="773113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 dirty="0"/>
              <a:t>日期函数</a:t>
            </a:r>
            <a:r>
              <a:rPr lang="en-US" altLang="zh-CN" dirty="0"/>
              <a:t>-2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" y="1142384"/>
            <a:ext cx="8220075" cy="5113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err="1"/>
              <a:t>addMonths</a:t>
            </a:r>
            <a:r>
              <a:rPr lang="en-US" altLang="zh-CN" dirty="0"/>
              <a:t> </a:t>
            </a:r>
            <a:r>
              <a:rPr lang="zh-CN" altLang="en-US" dirty="0"/>
              <a:t>增加或减去月份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add_months</a:t>
            </a:r>
            <a:r>
              <a:rPr lang="en-US" altLang="zh-CN" dirty="0">
                <a:solidFill>
                  <a:srgbClr val="0000FF"/>
                </a:solidFill>
              </a:rPr>
              <a:t>(sysdate,2)</a:t>
            </a:r>
            <a:r>
              <a:rPr lang="en-US" altLang="zh-CN" dirty="0"/>
              <a:t> from dual;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select </a:t>
            </a:r>
            <a:r>
              <a:rPr lang="en-US" altLang="zh-CN" dirty="0" err="1"/>
              <a:t>to_char</a:t>
            </a:r>
            <a:r>
              <a:rPr lang="en-US" altLang="zh-CN" dirty="0"/>
              <a:t>( </a:t>
            </a:r>
            <a:r>
              <a:rPr lang="en-US" altLang="zh-CN" dirty="0" err="1">
                <a:solidFill>
                  <a:srgbClr val="0000CC"/>
                </a:solidFill>
              </a:rPr>
              <a:t>add_months</a:t>
            </a:r>
            <a:r>
              <a:rPr lang="en-US" altLang="zh-CN" dirty="0">
                <a:solidFill>
                  <a:srgbClr val="0000CC"/>
                </a:solidFill>
              </a:rPr>
              <a:t>(sysdate,2)</a:t>
            </a:r>
            <a:r>
              <a:rPr lang="en-US" altLang="zh-CN" dirty="0"/>
              <a:t>,'</a:t>
            </a:r>
            <a:r>
              <a:rPr lang="en-US" altLang="zh-CN" dirty="0" err="1"/>
              <a:t>yyyy</a:t>
            </a:r>
            <a:r>
              <a:rPr lang="en-US" altLang="zh-CN" dirty="0"/>
              <a:t>-mm') from dual;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select </a:t>
            </a:r>
            <a:r>
              <a:rPr lang="en-US" altLang="zh-CN" dirty="0" err="1"/>
              <a:t>to_char</a:t>
            </a:r>
            <a:r>
              <a:rPr lang="en-US" altLang="zh-CN" dirty="0"/>
              <a:t>( </a:t>
            </a:r>
            <a:br>
              <a:rPr lang="en-US" altLang="zh-CN" dirty="0"/>
            </a:br>
            <a:r>
              <a:rPr lang="en-US" altLang="zh-CN" dirty="0" err="1">
                <a:solidFill>
                  <a:srgbClr val="0000CC"/>
                </a:solidFill>
              </a:rPr>
              <a:t>add_months</a:t>
            </a:r>
            <a:r>
              <a:rPr lang="en-US" altLang="zh-CN" dirty="0">
                <a:solidFill>
                  <a:srgbClr val="0000CC"/>
                </a:solidFill>
              </a:rPr>
              <a:t>( </a:t>
            </a:r>
            <a:r>
              <a:rPr lang="en-US" altLang="zh-CN" dirty="0" err="1">
                <a:solidFill>
                  <a:srgbClr val="0000CC"/>
                </a:solidFill>
              </a:rPr>
              <a:t>to_date</a:t>
            </a:r>
            <a:r>
              <a:rPr lang="en-US" altLang="zh-CN" dirty="0">
                <a:solidFill>
                  <a:srgbClr val="0000CC"/>
                </a:solidFill>
              </a:rPr>
              <a:t>('1999-12','yyyy-mm')  , 2 )</a:t>
            </a:r>
            <a:r>
              <a:rPr lang="en-US" altLang="zh-CN" dirty="0"/>
              <a:t>,  '</a:t>
            </a:r>
            <a:r>
              <a:rPr lang="en-US" altLang="zh-CN" dirty="0" err="1"/>
              <a:t>yyyy</a:t>
            </a:r>
            <a:r>
              <a:rPr lang="en-US" altLang="zh-CN" dirty="0"/>
              <a:t>-mm‘ ) from dual;</a:t>
            </a:r>
          </a:p>
          <a:p>
            <a:pPr>
              <a:lnSpc>
                <a:spcPct val="110000"/>
              </a:lnSpc>
            </a:pPr>
            <a:r>
              <a:rPr lang="en-US" altLang="zh-CN" dirty="0" err="1"/>
              <a:t>Months_between</a:t>
            </a:r>
            <a:r>
              <a:rPr lang="en-US" altLang="zh-CN" dirty="0"/>
              <a:t> </a:t>
            </a:r>
            <a:r>
              <a:rPr lang="zh-CN" altLang="en-US" dirty="0"/>
              <a:t>显示日期相差的月数</a:t>
            </a:r>
            <a:r>
              <a:rPr lang="en-US" altLang="zh-CN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 select </a:t>
            </a:r>
            <a:r>
              <a:rPr lang="en-US" altLang="zh-CN" dirty="0" err="1">
                <a:solidFill>
                  <a:srgbClr val="0000FF"/>
                </a:solidFill>
              </a:rPr>
              <a:t>months_between</a:t>
            </a:r>
            <a:r>
              <a:rPr lang="en-US" altLang="zh-CN" dirty="0">
                <a:solidFill>
                  <a:srgbClr val="0000FF"/>
                </a:solidFill>
              </a:rPr>
              <a:t>('9-12</a:t>
            </a:r>
            <a:r>
              <a:rPr lang="zh-CN" altLang="en-US" dirty="0">
                <a:solidFill>
                  <a:srgbClr val="0000FF"/>
                </a:solidFill>
              </a:rPr>
              <a:t>月</a:t>
            </a:r>
            <a:r>
              <a:rPr lang="en-US" altLang="zh-CN" dirty="0">
                <a:solidFill>
                  <a:srgbClr val="0000FF"/>
                </a:solidFill>
              </a:rPr>
              <a:t>-1999'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'19-3</a:t>
            </a:r>
            <a:r>
              <a:rPr lang="zh-CN" altLang="en-US" dirty="0">
                <a:solidFill>
                  <a:srgbClr val="0000FF"/>
                </a:solidFill>
              </a:rPr>
              <a:t>月</a:t>
            </a:r>
            <a:r>
              <a:rPr lang="en-US" altLang="zh-CN" dirty="0">
                <a:solidFill>
                  <a:srgbClr val="0000FF"/>
                </a:solidFill>
              </a:rPr>
              <a:t>-1999')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相差月份 </a:t>
            </a:r>
            <a:r>
              <a:rPr lang="en-US" altLang="zh-CN" dirty="0"/>
              <a:t>from dual; 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months_between</a:t>
            </a:r>
            <a:r>
              <a:rPr lang="en-US" altLang="zh-CN" dirty="0"/>
              <a:t> ( </a:t>
            </a:r>
            <a:br>
              <a:rPr lang="en-US" altLang="zh-CN" dirty="0"/>
            </a:br>
            <a:r>
              <a:rPr lang="en-US" altLang="zh-CN" dirty="0" err="1"/>
              <a:t>to_date</a:t>
            </a:r>
            <a:r>
              <a:rPr lang="en-US" altLang="zh-CN" dirty="0"/>
              <a:t>('2000.05.20','yyyy.mm.dd'), </a:t>
            </a:r>
            <a:r>
              <a:rPr lang="en-US" altLang="zh-CN" dirty="0" err="1"/>
              <a:t>to_date</a:t>
            </a:r>
            <a:r>
              <a:rPr lang="en-US" altLang="zh-CN" dirty="0"/>
              <a:t>('2005.05.20','yyyy.mm.dd')  ) </a:t>
            </a:r>
            <a:r>
              <a:rPr lang="zh-CN" altLang="en-US" dirty="0"/>
              <a:t>相差月份 </a:t>
            </a:r>
            <a:r>
              <a:rPr lang="en-US" altLang="zh-CN" dirty="0"/>
              <a:t>from dual;</a:t>
            </a:r>
          </a:p>
        </p:txBody>
      </p:sp>
    </p:spTree>
    <p:extLst>
      <p:ext uri="{BB962C8B-B14F-4D97-AF65-F5344CB8AC3E}">
        <p14:creationId xmlns:p14="http://schemas.microsoft.com/office/powerpoint/2010/main" val="195477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5321"/>
            <a:ext cx="8229600" cy="773113"/>
          </a:xfrm>
        </p:spPr>
        <p:txBody>
          <a:bodyPr/>
          <a:lstStyle/>
          <a:p>
            <a:r>
              <a:rPr lang="en-US" altLang="zh-CN"/>
              <a:t>3.5 </a:t>
            </a:r>
            <a:r>
              <a:rPr lang="zh-CN" altLang="en-US"/>
              <a:t>转换函数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36052220"/>
              </p:ext>
            </p:extLst>
          </p:nvPr>
        </p:nvGraphicFramePr>
        <p:xfrm>
          <a:off x="708689" y="1445692"/>
          <a:ext cx="8820150" cy="4179889"/>
        </p:xfrm>
        <a:graphic>
          <a:graphicData uri="http://schemas.openxmlformats.org/drawingml/2006/table">
            <a:tbl>
              <a:tblPr/>
              <a:tblGrid>
                <a:gridCol w="3295650"/>
                <a:gridCol w="1417638"/>
                <a:gridCol w="4106862"/>
              </a:tblGrid>
              <a:tr h="4143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to_char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(timestamp, 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把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timestamp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转换成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43815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to_char(int, 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把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int4/int8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转换成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to_char(double precision, 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把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real/double precision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转换成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to_char(numeric, 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把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numeric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转换成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to_date(text, 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把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string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转换成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64293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to_timestamp(text, 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把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string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转换成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to_number(text, 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numeric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把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string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转换成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numeric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62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76337"/>
            <a:ext cx="7864475" cy="5307013"/>
          </a:xfrm>
        </p:spPr>
        <p:txBody>
          <a:bodyPr/>
          <a:lstStyle/>
          <a:p>
            <a:pPr marL="381000" indent="-381000">
              <a:lnSpc>
                <a:spcPct val="140000"/>
              </a:lnSpc>
            </a:pPr>
            <a:r>
              <a:rPr lang="zh-CN" altLang="en-US"/>
              <a:t>配置</a:t>
            </a:r>
            <a:r>
              <a:rPr lang="en-US" altLang="zh-CN" dirty="0"/>
              <a:t>Oracle</a:t>
            </a:r>
            <a:r>
              <a:rPr lang="zh-CN" altLang="en-US" dirty="0"/>
              <a:t>网络连接</a:t>
            </a:r>
          </a:p>
          <a:p>
            <a:pPr marL="381000" indent="-381000">
              <a:lnSpc>
                <a:spcPct val="140000"/>
              </a:lnSpc>
            </a:pPr>
            <a:r>
              <a:rPr lang="zh-CN" altLang="en-US" dirty="0"/>
              <a:t>启动关闭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</a:p>
          <a:p>
            <a:pPr marL="381000" indent="-381000">
              <a:lnSpc>
                <a:spcPct val="140000"/>
              </a:lnSpc>
            </a:pPr>
            <a:r>
              <a:rPr lang="zh-CN" altLang="en-US" dirty="0"/>
              <a:t>创建</a:t>
            </a:r>
            <a:r>
              <a:rPr lang="en-US" altLang="zh-CN" dirty="0"/>
              <a:t>Oracle</a:t>
            </a:r>
            <a:r>
              <a:rPr lang="zh-CN" altLang="en-US" dirty="0"/>
              <a:t>用户和表空间</a:t>
            </a:r>
          </a:p>
          <a:p>
            <a:pPr marL="381000" indent="-381000">
              <a:lnSpc>
                <a:spcPct val="140000"/>
              </a:lnSpc>
            </a:pPr>
            <a:r>
              <a:rPr lang="zh-CN" altLang="en-US" dirty="0"/>
              <a:t>导入，导出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8127"/>
            <a:ext cx="8229600" cy="785813"/>
          </a:xfrm>
        </p:spPr>
        <p:txBody>
          <a:bodyPr/>
          <a:lstStyle/>
          <a:p>
            <a:pPr marL="609600" indent="-609600"/>
            <a:r>
              <a:rPr lang="zh-CN" altLang="zh-CN"/>
              <a:t>内容回顾</a:t>
            </a:r>
          </a:p>
        </p:txBody>
      </p:sp>
    </p:spTree>
    <p:extLst>
      <p:ext uri="{BB962C8B-B14F-4D97-AF65-F5344CB8AC3E}">
        <p14:creationId xmlns:p14="http://schemas.microsoft.com/office/powerpoint/2010/main" val="66795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6"/>
            <a:ext cx="8229600" cy="773113"/>
          </a:xfrm>
        </p:spPr>
        <p:txBody>
          <a:bodyPr/>
          <a:lstStyle/>
          <a:p>
            <a:r>
              <a:rPr lang="en-US" altLang="zh-CN"/>
              <a:t>3.5 </a:t>
            </a:r>
            <a:r>
              <a:rPr lang="zh-CN" altLang="en-US" dirty="0"/>
              <a:t>转换函数</a:t>
            </a:r>
            <a:r>
              <a:rPr lang="en-US" altLang="zh-CN" dirty="0"/>
              <a:t>-1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8474" y="1046116"/>
            <a:ext cx="8507413" cy="5616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将日期按特定格式显示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select </a:t>
            </a:r>
            <a:r>
              <a:rPr lang="en-US" altLang="zh-CN" dirty="0" err="1">
                <a:solidFill>
                  <a:srgbClr val="FF0000"/>
                </a:solidFill>
              </a:rPr>
              <a:t>to_char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sysdate</a:t>
            </a:r>
            <a:r>
              <a:rPr lang="en-US" altLang="zh-CN" dirty="0">
                <a:solidFill>
                  <a:srgbClr val="0000FF"/>
                </a:solidFill>
              </a:rPr>
              <a:t>,'</a:t>
            </a:r>
            <a:r>
              <a:rPr lang="en-US" altLang="zh-CN" dirty="0" err="1">
                <a:solidFill>
                  <a:srgbClr val="0000FF"/>
                </a:solidFill>
              </a:rPr>
              <a:t>yyyy</a:t>
            </a:r>
            <a:r>
              <a:rPr lang="en-US" altLang="zh-CN" dirty="0">
                <a:solidFill>
                  <a:srgbClr val="0000FF"/>
                </a:solidFill>
              </a:rPr>
              <a:t>/mm/</a:t>
            </a:r>
            <a:r>
              <a:rPr lang="en-US" altLang="zh-CN" dirty="0" err="1">
                <a:solidFill>
                  <a:srgbClr val="0000FF"/>
                </a:solidFill>
              </a:rPr>
              <a:t>dd</a:t>
            </a:r>
            <a:r>
              <a:rPr lang="en-US" altLang="zh-CN" dirty="0">
                <a:solidFill>
                  <a:srgbClr val="0000FF"/>
                </a:solidFill>
              </a:rPr>
              <a:t> hh24:mi:ss')</a:t>
            </a:r>
            <a:r>
              <a:rPr lang="en-US" altLang="zh-CN" dirty="0"/>
              <a:t> from dual;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将字符串数据转换成为日期类型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to_date</a:t>
            </a:r>
            <a:r>
              <a:rPr lang="en-US" altLang="zh-CN" dirty="0">
                <a:solidFill>
                  <a:srgbClr val="0033CC"/>
                </a:solidFill>
              </a:rPr>
              <a:t>('3</a:t>
            </a:r>
            <a:r>
              <a:rPr lang="zh-CN" altLang="en-US" dirty="0">
                <a:solidFill>
                  <a:srgbClr val="0033CC"/>
                </a:solidFill>
              </a:rPr>
              <a:t>月 </a:t>
            </a:r>
            <a:r>
              <a:rPr lang="en-US" altLang="zh-CN" dirty="0">
                <a:solidFill>
                  <a:srgbClr val="0033CC"/>
                </a:solidFill>
              </a:rPr>
              <a:t>7</a:t>
            </a:r>
            <a:r>
              <a:rPr lang="zh-CN" altLang="en-US" dirty="0">
                <a:solidFill>
                  <a:srgbClr val="0033CC"/>
                </a:solidFill>
              </a:rPr>
              <a:t>，</a:t>
            </a:r>
            <a:r>
              <a:rPr lang="en-US" altLang="zh-CN" dirty="0">
                <a:solidFill>
                  <a:srgbClr val="0033CC"/>
                </a:solidFill>
              </a:rPr>
              <a:t>1999','Month </a:t>
            </a:r>
            <a:r>
              <a:rPr lang="en-US" altLang="zh-CN" dirty="0" err="1">
                <a:solidFill>
                  <a:srgbClr val="0033CC"/>
                </a:solidFill>
              </a:rPr>
              <a:t>DD,yyyy</a:t>
            </a:r>
            <a:r>
              <a:rPr lang="en-US" altLang="zh-CN" dirty="0">
                <a:solidFill>
                  <a:srgbClr val="0033CC"/>
                </a:solidFill>
              </a:rPr>
              <a:t>') </a:t>
            </a:r>
            <a:r>
              <a:rPr lang="en-US" altLang="zh-CN" dirty="0"/>
              <a:t>from dual;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hiredate</a:t>
            </a:r>
            <a:r>
              <a:rPr lang="en-US" altLang="zh-CN" dirty="0"/>
              <a:t>&gt; </a:t>
            </a:r>
            <a:r>
              <a:rPr lang="en-US" altLang="zh-CN" dirty="0" err="1">
                <a:solidFill>
                  <a:srgbClr val="FF0000"/>
                </a:solidFill>
              </a:rPr>
              <a:t>to_date</a:t>
            </a:r>
            <a:r>
              <a:rPr lang="en-US" altLang="zh-CN" dirty="0"/>
              <a:t>('1985-12-2','yyyy-mm-dd');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to_char</a:t>
            </a:r>
            <a:r>
              <a:rPr lang="en-US" altLang="zh-CN" dirty="0">
                <a:solidFill>
                  <a:srgbClr val="0033CC"/>
                </a:solidFill>
              </a:rPr>
              <a:t>(</a:t>
            </a:r>
            <a:r>
              <a:rPr lang="en-US" altLang="zh-CN" dirty="0" err="1">
                <a:solidFill>
                  <a:srgbClr val="0033CC"/>
                </a:solidFill>
              </a:rPr>
              <a:t>hiredate</a:t>
            </a:r>
            <a:r>
              <a:rPr lang="en-US" altLang="zh-CN" dirty="0">
                <a:solidFill>
                  <a:srgbClr val="0033CC"/>
                </a:solidFill>
              </a:rPr>
              <a:t>,’</a:t>
            </a:r>
            <a:r>
              <a:rPr lang="en-US" altLang="zh-CN" dirty="0" err="1">
                <a:solidFill>
                  <a:srgbClr val="0033CC"/>
                </a:solidFill>
              </a:rPr>
              <a:t>yyyy</a:t>
            </a:r>
            <a:r>
              <a:rPr lang="en-US" altLang="zh-CN" dirty="0">
                <a:solidFill>
                  <a:srgbClr val="0033CC"/>
                </a:solidFill>
              </a:rPr>
              <a:t>-MM-</a:t>
            </a:r>
            <a:r>
              <a:rPr lang="en-US" altLang="zh-CN" dirty="0" err="1">
                <a:solidFill>
                  <a:srgbClr val="0033CC"/>
                </a:solidFill>
              </a:rPr>
              <a:t>dd</a:t>
            </a:r>
            <a:r>
              <a:rPr lang="en-US" altLang="zh-CN" dirty="0">
                <a:solidFill>
                  <a:srgbClr val="0033CC"/>
                </a:solidFill>
              </a:rPr>
              <a:t> day’) </a:t>
            </a:r>
            <a:r>
              <a:rPr lang="en-US" altLang="zh-CN" dirty="0"/>
              <a:t>from </a:t>
            </a:r>
            <a:r>
              <a:rPr lang="en-US" altLang="zh-CN" dirty="0" err="1"/>
              <a:t>emp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where </a:t>
            </a:r>
            <a:r>
              <a:rPr lang="en-US" altLang="zh-CN" dirty="0" err="1">
                <a:solidFill>
                  <a:srgbClr val="0033CC"/>
                </a:solidFill>
              </a:rPr>
              <a:t>rownum</a:t>
            </a:r>
            <a:r>
              <a:rPr lang="en-US" altLang="zh-CN" dirty="0"/>
              <a:t>&lt;10;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将字符串转换为数值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select  </a:t>
            </a:r>
            <a:r>
              <a:rPr lang="en-US" altLang="zh-CN" dirty="0" err="1">
                <a:solidFill>
                  <a:srgbClr val="FF0000"/>
                </a:solidFill>
              </a:rPr>
              <a:t>to_number</a:t>
            </a:r>
            <a:r>
              <a:rPr lang="en-US" altLang="zh-CN" dirty="0"/>
              <a:t>('1999') + 10 from dual;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88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9168"/>
            <a:ext cx="8229600" cy="777875"/>
          </a:xfrm>
        </p:spPr>
        <p:txBody>
          <a:bodyPr/>
          <a:lstStyle/>
          <a:p>
            <a:r>
              <a:rPr lang="en-US" altLang="zh-CN"/>
              <a:t>3.6 </a:t>
            </a:r>
            <a:r>
              <a:rPr lang="zh-CN" altLang="en-US" dirty="0"/>
              <a:t>其他函数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93482715"/>
              </p:ext>
            </p:extLst>
          </p:nvPr>
        </p:nvGraphicFramePr>
        <p:xfrm>
          <a:off x="480609" y="1366270"/>
          <a:ext cx="8229600" cy="4559301"/>
        </p:xfrm>
        <a:graphic>
          <a:graphicData uri="http://schemas.openxmlformats.org/drawingml/2006/table">
            <a:tbl>
              <a:tblPr/>
              <a:tblGrid>
                <a:gridCol w="2925763"/>
                <a:gridCol w="5303837"/>
              </a:tblGrid>
              <a:tr h="5730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5730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UID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返回标识当前用户的唯一整数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返回当前用户的名字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NVL(expr1, expr2)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NVL(expr1, expr2)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表示如果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，返回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；不为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，返回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。注意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两者的类型要一致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  <a:tr h="10922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NVL2 (expr1, expr2, xpr3)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just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不为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，返回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；为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，返回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。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类型不同的话，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会转换为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的类型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NULLIF (expr1, expr2)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相等返回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，不等返回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expr1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>
                        <a:alpha val="39999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1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0730"/>
            <a:ext cx="8229600" cy="773113"/>
          </a:xfrm>
        </p:spPr>
        <p:txBody>
          <a:bodyPr/>
          <a:lstStyle/>
          <a:p>
            <a:r>
              <a:rPr lang="en-US" altLang="zh-CN"/>
              <a:t>3.6 </a:t>
            </a:r>
            <a:r>
              <a:rPr lang="zh-CN" altLang="en-US" dirty="0"/>
              <a:t>其它函数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1" y="1213822"/>
            <a:ext cx="8507413" cy="4857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显示当前用户的姓名和</a:t>
            </a:r>
            <a:r>
              <a:rPr lang="en-US" altLang="zh-CN" dirty="0"/>
              <a:t>id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select </a:t>
            </a:r>
            <a:r>
              <a:rPr lang="en-US" altLang="zh-CN" dirty="0" err="1"/>
              <a:t>username,user_id</a:t>
            </a:r>
            <a:r>
              <a:rPr lang="en-US" altLang="zh-CN" dirty="0"/>
              <a:t> from </a:t>
            </a:r>
            <a:r>
              <a:rPr lang="en-US" altLang="zh-CN" dirty="0" err="1"/>
              <a:t>user_users</a:t>
            </a:r>
            <a:r>
              <a:rPr lang="en-US" altLang="zh-CN" dirty="0"/>
              <a:t> where </a:t>
            </a:r>
            <a:r>
              <a:rPr lang="en-US" altLang="zh-CN" dirty="0" err="1"/>
              <a:t>user_id</a:t>
            </a:r>
            <a:r>
              <a:rPr lang="en-US" altLang="zh-CN" dirty="0"/>
              <a:t>=</a:t>
            </a:r>
            <a:r>
              <a:rPr lang="en-US" altLang="zh-CN" dirty="0" err="1"/>
              <a:t>uid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show user;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n</a:t>
            </a:r>
            <a:r>
              <a:rPr lang="en-US" altLang="zh-CN" dirty="0" err="1"/>
              <a:t>vl</a:t>
            </a:r>
            <a:r>
              <a:rPr lang="en-US" altLang="zh-CN" dirty="0"/>
              <a:t> </a:t>
            </a:r>
            <a:r>
              <a:rPr lang="zh-CN" altLang="en-US" dirty="0"/>
              <a:t>值为空时显示某个值，否则显示自身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select </a:t>
            </a:r>
            <a:r>
              <a:rPr lang="en-US" altLang="zh-CN" dirty="0" err="1"/>
              <a:t>ename,hiredate,sal,comm,</a:t>
            </a:r>
            <a:r>
              <a:rPr lang="en-US" altLang="zh-CN" dirty="0" err="1">
                <a:solidFill>
                  <a:srgbClr val="FF0000"/>
                </a:solidFill>
              </a:rPr>
              <a:t>nvl</a:t>
            </a:r>
            <a:r>
              <a:rPr lang="en-US" altLang="zh-CN" dirty="0"/>
              <a:t>(comm,0),</a:t>
            </a:r>
            <a:r>
              <a:rPr lang="en-US" altLang="zh-CN" dirty="0" err="1"/>
              <a:t>sal+</a:t>
            </a:r>
            <a:r>
              <a:rPr lang="en-US" altLang="zh-CN" dirty="0" err="1">
                <a:solidFill>
                  <a:srgbClr val="FF0000"/>
                </a:solidFill>
              </a:rPr>
              <a:t>nvl</a:t>
            </a:r>
            <a:r>
              <a:rPr lang="en-US" altLang="zh-CN" dirty="0"/>
              <a:t>(comm,0)</a:t>
            </a:r>
            <a:br>
              <a:rPr lang="en-US" altLang="zh-CN" dirty="0"/>
            </a:b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n</a:t>
            </a:r>
            <a:r>
              <a:rPr lang="en-US" altLang="zh-CN" dirty="0"/>
              <a:t>vl2  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不为</a:t>
            </a:r>
            <a:r>
              <a:rPr lang="en-US" altLang="zh-CN" dirty="0"/>
              <a:t>null</a:t>
            </a:r>
            <a:r>
              <a:rPr lang="zh-CN" altLang="en-US" dirty="0"/>
              <a:t>，返回第二个参数，否则第三个参数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select comm,</a:t>
            </a:r>
            <a:r>
              <a:rPr lang="en-US" altLang="zh-CN" dirty="0">
                <a:solidFill>
                  <a:srgbClr val="FF0000"/>
                </a:solidFill>
              </a:rPr>
              <a:t>nvl2</a:t>
            </a:r>
            <a:r>
              <a:rPr lang="en-US" altLang="zh-CN" dirty="0"/>
              <a:t>(comm,comm,0)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3435"/>
            <a:ext cx="8229600" cy="773113"/>
          </a:xfrm>
        </p:spPr>
        <p:txBody>
          <a:bodyPr/>
          <a:lstStyle/>
          <a:p>
            <a:r>
              <a:rPr lang="en-US" altLang="zh-CN"/>
              <a:t>3.7 </a:t>
            </a:r>
            <a:r>
              <a:rPr lang="zh-CN" altLang="en-US" dirty="0"/>
              <a:t>聚合函数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808" y="1201761"/>
            <a:ext cx="8507412" cy="485775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/>
              <a:t>min</a:t>
            </a:r>
            <a:r>
              <a:rPr lang="zh-CN" altLang="en-US" dirty="0"/>
              <a:t>，</a:t>
            </a:r>
            <a:r>
              <a:rPr lang="en-US" altLang="zh-CN" dirty="0"/>
              <a:t>count</a:t>
            </a:r>
            <a:r>
              <a:rPr lang="zh-CN" altLang="en-US" dirty="0"/>
              <a:t>，</a:t>
            </a:r>
            <a:r>
              <a:rPr lang="en-US" altLang="zh-CN" dirty="0"/>
              <a:t>sum</a:t>
            </a:r>
            <a:r>
              <a:rPr lang="zh-CN" altLang="en-US" dirty="0"/>
              <a:t>，</a:t>
            </a:r>
            <a:r>
              <a:rPr lang="en-US" altLang="zh-CN" dirty="0" err="1"/>
              <a:t>avg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FF0000"/>
                </a:solidFill>
              </a:rPr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sal</a:t>
            </a:r>
            <a:r>
              <a:rPr lang="en-US" altLang="zh-CN" dirty="0"/>
              <a:t>)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FF0000"/>
                </a:solidFill>
              </a:rPr>
              <a:t>avg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hlink"/>
                </a:solidFill>
              </a:rPr>
              <a:t>distinct </a:t>
            </a:r>
            <a:r>
              <a:rPr lang="en-US" altLang="zh-CN" dirty="0" err="1"/>
              <a:t>sal</a:t>
            </a:r>
            <a:r>
              <a:rPr lang="en-US" altLang="zh-CN" dirty="0"/>
              <a:t>)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2">
              <a:lnSpc>
                <a:spcPct val="170000"/>
              </a:lnSpc>
            </a:pPr>
            <a:r>
              <a:rPr lang="zh-CN" altLang="en-US" dirty="0"/>
              <a:t>如果工资中有重复的值，则只计算一次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FF0000"/>
                </a:solidFill>
              </a:rPr>
              <a:t>avg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hlink"/>
                </a:solidFill>
              </a:rPr>
              <a:t>all </a:t>
            </a:r>
            <a:r>
              <a:rPr lang="en-US" altLang="zh-CN" dirty="0" err="1"/>
              <a:t>sal</a:t>
            </a:r>
            <a:r>
              <a:rPr lang="en-US" altLang="zh-CN" dirty="0"/>
              <a:t>)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2">
              <a:lnSpc>
                <a:spcPct val="170000"/>
              </a:lnSpc>
            </a:pPr>
            <a:r>
              <a:rPr lang="zh-CN" altLang="en-US" dirty="0"/>
              <a:t>计算工资中所有的值，all是默认的</a:t>
            </a:r>
            <a:endParaRPr lang="en-US" altLang="zh-CN" dirty="0"/>
          </a:p>
          <a:p>
            <a:pPr lvl="1">
              <a:lnSpc>
                <a:spcPct val="170000"/>
              </a:lnSpc>
              <a:buFontTx/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56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126396C-C284-0243-8EB9-CE60BFF30838}" type="slidenum">
              <a:rPr lang="zh-CN" altLang="en-US" sz="1400" b="1"/>
              <a:pPr algn="r" eaLnBrk="1" hangingPunct="1"/>
              <a:t>24</a:t>
            </a:fld>
            <a:endParaRPr lang="en-US" altLang="zh-CN" sz="1400" b="1"/>
          </a:p>
        </p:txBody>
      </p:sp>
      <p:sp>
        <p:nvSpPr>
          <p:cNvPr id="28675" name="标题 1"/>
          <p:cNvSpPr>
            <a:spLocks noGrp="1"/>
          </p:cNvSpPr>
          <p:nvPr>
            <p:ph type="title" idx="4294967295"/>
          </p:nvPr>
        </p:nvSpPr>
        <p:spPr>
          <a:xfrm>
            <a:off x="0" y="225021"/>
            <a:ext cx="8229600" cy="785813"/>
          </a:xfrm>
        </p:spPr>
        <p:txBody>
          <a:bodyPr/>
          <a:lstStyle/>
          <a:p>
            <a:pPr eaLnBrk="1" hangingPunct="1"/>
            <a:r>
              <a:rPr lang="zh-CN" altLang="en-US"/>
              <a:t>总结</a:t>
            </a:r>
          </a:p>
        </p:txBody>
      </p:sp>
      <p:sp>
        <p:nvSpPr>
          <p:cNvPr id="28676" name="内容占位符 2"/>
          <p:cNvSpPr>
            <a:spLocks noGrp="1"/>
          </p:cNvSpPr>
          <p:nvPr>
            <p:ph idx="4294967295"/>
          </p:nvPr>
        </p:nvSpPr>
        <p:spPr>
          <a:xfrm>
            <a:off x="0" y="1215455"/>
            <a:ext cx="83058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99"/>
              </a:buClr>
            </a:pPr>
            <a:r>
              <a:rPr lang="en-US" altLang="zh-CN"/>
              <a:t>Oracle</a:t>
            </a:r>
            <a:r>
              <a:rPr lang="zh-CN" altLang="en-US" dirty="0"/>
              <a:t>常见函数概述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字符函数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数学函数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日期函数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转换函数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其他函数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聚合函数</a:t>
            </a:r>
          </a:p>
        </p:txBody>
      </p:sp>
    </p:spTree>
    <p:extLst>
      <p:ext uri="{BB962C8B-B14F-4D97-AF65-F5344CB8AC3E}">
        <p14:creationId xmlns:p14="http://schemas.microsoft.com/office/powerpoint/2010/main" val="104975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E92E882-B74E-9646-A604-CE3BB09F9397}" type="slidenum">
              <a:rPr lang="zh-CN" altLang="en-US" sz="1400" b="1"/>
              <a:pPr algn="r" eaLnBrk="1" hangingPunct="1"/>
              <a:t>3</a:t>
            </a:fld>
            <a:endParaRPr lang="en-US" altLang="zh-CN" sz="1400" b="1"/>
          </a:p>
        </p:txBody>
      </p:sp>
      <p:sp>
        <p:nvSpPr>
          <p:cNvPr id="7171" name="标题 1"/>
          <p:cNvSpPr>
            <a:spLocks noGrp="1"/>
          </p:cNvSpPr>
          <p:nvPr>
            <p:ph type="title" idx="4294967295"/>
          </p:nvPr>
        </p:nvSpPr>
        <p:spPr>
          <a:xfrm>
            <a:off x="0" y="360362"/>
            <a:ext cx="8229600" cy="785813"/>
          </a:xfrm>
        </p:spPr>
        <p:txBody>
          <a:bodyPr/>
          <a:lstStyle/>
          <a:p>
            <a:pPr eaLnBrk="1" hangingPunct="1"/>
            <a:r>
              <a:rPr lang="zh-CN" altLang="zh-CN"/>
              <a:t>本章内容</a:t>
            </a:r>
          </a:p>
        </p:txBody>
      </p:sp>
      <p:sp>
        <p:nvSpPr>
          <p:cNvPr id="7172" name="内容占位符 2"/>
          <p:cNvSpPr>
            <a:spLocks noGrp="1"/>
          </p:cNvSpPr>
          <p:nvPr>
            <p:ph idx="4294967295"/>
          </p:nvPr>
        </p:nvSpPr>
        <p:spPr>
          <a:xfrm>
            <a:off x="155575" y="1146175"/>
            <a:ext cx="8074025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99"/>
              </a:buClr>
            </a:pPr>
            <a:r>
              <a:rPr lang="en-US" altLang="zh-CN" dirty="0"/>
              <a:t>Oracle</a:t>
            </a:r>
            <a:r>
              <a:rPr lang="zh-CN" altLang="en-US" dirty="0"/>
              <a:t>常见函数概述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字符函数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数学函数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日期函数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转换函数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其他函数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聚合函数</a:t>
            </a:r>
          </a:p>
        </p:txBody>
      </p:sp>
    </p:spTree>
    <p:extLst>
      <p:ext uri="{BB962C8B-B14F-4D97-AF65-F5344CB8AC3E}">
        <p14:creationId xmlns:p14="http://schemas.microsoft.com/office/powerpoint/2010/main" val="148987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9C41CBE-1ED8-9F48-BEE7-759B1F3C1718}" type="slidenum">
              <a:rPr lang="zh-CN" altLang="en-US" sz="1400" b="1"/>
              <a:pPr algn="r" eaLnBrk="1" hangingPunct="1"/>
              <a:t>4</a:t>
            </a:fld>
            <a:endParaRPr lang="en-US" altLang="zh-CN" sz="1400" b="1"/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>
          <a:xfrm>
            <a:off x="0" y="209787"/>
            <a:ext cx="8229600" cy="787400"/>
          </a:xfrm>
        </p:spPr>
        <p:txBody>
          <a:bodyPr/>
          <a:lstStyle/>
          <a:p>
            <a:pPr eaLnBrk="1" hangingPunct="1"/>
            <a:r>
              <a:rPr lang="zh-CN" altLang="zh-CN"/>
              <a:t>本章目标</a:t>
            </a:r>
          </a:p>
        </p:txBody>
      </p:sp>
      <p:sp>
        <p:nvSpPr>
          <p:cNvPr id="8196" name="内容占位符 2"/>
          <p:cNvSpPr>
            <a:spLocks noChangeArrowheads="1"/>
          </p:cNvSpPr>
          <p:nvPr/>
        </p:nvSpPr>
        <p:spPr bwMode="auto">
          <a:xfrm>
            <a:off x="335507" y="1208632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SzPct val="120000"/>
              <a:buFontTx/>
              <a:buBlip>
                <a:blip r:embed="rId2"/>
              </a:buBlip>
            </a:pPr>
            <a:r>
              <a:rPr lang="zh-CN" altLang="en-US" sz="2400" b="1" dirty="0">
                <a:ea typeface="黑体" charset="-122"/>
              </a:rPr>
              <a:t>熟练掌握</a:t>
            </a:r>
            <a:r>
              <a:rPr lang="en-US" altLang="zh-CN" sz="2400" b="1" dirty="0">
                <a:ea typeface="黑体" charset="-122"/>
              </a:rPr>
              <a:t>Oracle</a:t>
            </a:r>
            <a:r>
              <a:rPr lang="zh-CN" altLang="en-US" sz="2400" b="1" dirty="0">
                <a:ea typeface="黑体" charset="-122"/>
              </a:rPr>
              <a:t>字符函数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 dirty="0">
                <a:ea typeface="黑体" charset="-122"/>
              </a:rPr>
              <a:t>熟练掌握</a:t>
            </a:r>
            <a:r>
              <a:rPr lang="en-US" altLang="zh-CN" sz="2400" b="1" dirty="0">
                <a:ea typeface="黑体" charset="-122"/>
              </a:rPr>
              <a:t>Oracle</a:t>
            </a:r>
            <a:r>
              <a:rPr lang="zh-CN" altLang="en-US" sz="2400" b="1" dirty="0">
                <a:ea typeface="黑体" charset="-122"/>
              </a:rPr>
              <a:t>数学函数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 dirty="0">
                <a:ea typeface="黑体" charset="-122"/>
              </a:rPr>
              <a:t>熟练掌握</a:t>
            </a:r>
            <a:r>
              <a:rPr lang="en-US" altLang="zh-CN" sz="2400" b="1" dirty="0">
                <a:ea typeface="黑体" charset="-122"/>
              </a:rPr>
              <a:t>Oracle</a:t>
            </a:r>
            <a:r>
              <a:rPr lang="zh-CN" altLang="en-US" sz="2400" b="1" dirty="0">
                <a:ea typeface="黑体" charset="-122"/>
              </a:rPr>
              <a:t>日期函数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 dirty="0">
                <a:ea typeface="黑体" charset="-122"/>
              </a:rPr>
              <a:t>熟练掌握</a:t>
            </a:r>
            <a:r>
              <a:rPr lang="en-US" altLang="zh-CN" sz="2400" b="1" dirty="0">
                <a:ea typeface="黑体" charset="-122"/>
              </a:rPr>
              <a:t>Oracle</a:t>
            </a:r>
            <a:r>
              <a:rPr lang="zh-CN" altLang="en-US" sz="2400" b="1" dirty="0">
                <a:ea typeface="黑体" charset="-122"/>
              </a:rPr>
              <a:t>转换函数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 dirty="0">
                <a:ea typeface="黑体" charset="-122"/>
              </a:rPr>
              <a:t>熟练掌握</a:t>
            </a:r>
            <a:r>
              <a:rPr lang="en-US" altLang="zh-CN" sz="2400" b="1" dirty="0">
                <a:ea typeface="黑体" charset="-122"/>
              </a:rPr>
              <a:t>Oracle</a:t>
            </a:r>
            <a:r>
              <a:rPr lang="zh-CN" altLang="en-US" sz="2400" b="1" dirty="0">
                <a:ea typeface="黑体" charset="-122"/>
              </a:rPr>
              <a:t>其他函数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zh-CN" altLang="en-US" sz="2400" b="1" dirty="0">
                <a:ea typeface="黑体" charset="-122"/>
              </a:rPr>
              <a:t>熟练掌握</a:t>
            </a:r>
            <a:r>
              <a:rPr lang="en-US" altLang="zh-CN" sz="2400" b="1" dirty="0">
                <a:ea typeface="黑体" charset="-122"/>
              </a:rPr>
              <a:t>Oracle</a:t>
            </a:r>
            <a:r>
              <a:rPr lang="zh-CN" altLang="en-US" sz="2400" b="1" dirty="0">
                <a:ea typeface="黑体" charset="-122"/>
              </a:rPr>
              <a:t>聚合函数</a:t>
            </a:r>
          </a:p>
        </p:txBody>
      </p:sp>
    </p:spTree>
    <p:extLst>
      <p:ext uri="{BB962C8B-B14F-4D97-AF65-F5344CB8AC3E}">
        <p14:creationId xmlns:p14="http://schemas.microsoft.com/office/powerpoint/2010/main" val="64163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7F61AB8-0448-C345-9685-886EDDB9DF91}" type="slidenum">
              <a:rPr lang="zh-CN" altLang="en-US" sz="1400" b="1"/>
              <a:pPr algn="r" eaLnBrk="1" hangingPunct="1"/>
              <a:t>5</a:t>
            </a:fld>
            <a:endParaRPr lang="en-US" altLang="zh-CN" sz="1400" b="1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7808"/>
            <a:ext cx="8229600" cy="787400"/>
          </a:xfrm>
        </p:spPr>
        <p:txBody>
          <a:bodyPr/>
          <a:lstStyle/>
          <a:p>
            <a:pPr marL="609600" indent="-609600"/>
            <a:r>
              <a:rPr lang="en-US" altLang="zh-CN">
                <a:latin typeface="黑体" charset="-122"/>
              </a:rPr>
              <a:t>3.1 Oracle </a:t>
            </a:r>
            <a:r>
              <a:rPr lang="zh-CN" altLang="en-US" dirty="0">
                <a:latin typeface="黑体" charset="-122"/>
              </a:rPr>
              <a:t>函数概述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739" y="1218010"/>
            <a:ext cx="8329612" cy="4824413"/>
          </a:xfrm>
        </p:spPr>
        <p:txBody>
          <a:bodyPr/>
          <a:lstStyle/>
          <a:p>
            <a:pPr marL="381000" indent="-381000">
              <a:lnSpc>
                <a:spcPct val="160000"/>
              </a:lnSpc>
            </a:pPr>
            <a:r>
              <a:rPr lang="en-US" altLang="zh-CN"/>
              <a:t>Oracle</a:t>
            </a:r>
            <a:r>
              <a:rPr lang="zh-CN" altLang="en-US" dirty="0"/>
              <a:t>数据库系统提供了功能强大的函数</a:t>
            </a:r>
          </a:p>
          <a:p>
            <a:pPr marL="800100" lvl="1" indent="-342900">
              <a:lnSpc>
                <a:spcPct val="16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字符串函数</a:t>
            </a:r>
          </a:p>
          <a:p>
            <a:pPr marL="800100" lvl="1" indent="-342900">
              <a:lnSpc>
                <a:spcPct val="16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数学函数</a:t>
            </a:r>
          </a:p>
          <a:p>
            <a:pPr marL="800100" lvl="1" indent="-342900">
              <a:lnSpc>
                <a:spcPct val="16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日期函数</a:t>
            </a:r>
          </a:p>
          <a:p>
            <a:pPr marL="800100" lvl="1" indent="-342900">
              <a:lnSpc>
                <a:spcPct val="16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转换函数</a:t>
            </a:r>
          </a:p>
          <a:p>
            <a:pPr marL="800100" lvl="1" indent="-342900">
              <a:lnSpc>
                <a:spcPct val="16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其他函数</a:t>
            </a:r>
          </a:p>
          <a:p>
            <a:pPr marL="800100" lvl="1" indent="-342900">
              <a:lnSpc>
                <a:spcPct val="16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聚合函数</a:t>
            </a:r>
          </a:p>
        </p:txBody>
      </p:sp>
    </p:spTree>
    <p:extLst>
      <p:ext uri="{BB962C8B-B14F-4D97-AF65-F5344CB8AC3E}">
        <p14:creationId xmlns:p14="http://schemas.microsoft.com/office/powerpoint/2010/main" val="140116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4DE1FB9-A9B1-F048-A5B6-0FBA32CF7A29}" type="slidenum">
              <a:rPr lang="zh-CN" altLang="en-US" sz="1400" b="1"/>
              <a:pPr algn="r" eaLnBrk="1" hangingPunct="1"/>
              <a:t>6</a:t>
            </a:fld>
            <a:endParaRPr lang="en-US" altLang="zh-CN" sz="1400" b="1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6463"/>
            <a:ext cx="8229600" cy="777875"/>
          </a:xfrm>
        </p:spPr>
        <p:txBody>
          <a:bodyPr/>
          <a:lstStyle/>
          <a:p>
            <a:pPr marL="609600" indent="-609600"/>
            <a:r>
              <a:rPr lang="en-US" altLang="zh-CN"/>
              <a:t>3.2 </a:t>
            </a:r>
            <a:r>
              <a:rPr lang="zh-CN" altLang="en-US" dirty="0"/>
              <a:t>字符函数</a:t>
            </a:r>
          </a:p>
        </p:txBody>
      </p:sp>
      <p:graphicFrame>
        <p:nvGraphicFramePr>
          <p:cNvPr id="102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59441"/>
              </p:ext>
            </p:extLst>
          </p:nvPr>
        </p:nvGraphicFramePr>
        <p:xfrm>
          <a:off x="466963" y="1523443"/>
          <a:ext cx="7993063" cy="3605214"/>
        </p:xfrm>
        <a:graphic>
          <a:graphicData uri="http://schemas.openxmlformats.org/drawingml/2006/table">
            <a:tbl>
              <a:tblPr/>
              <a:tblGrid>
                <a:gridCol w="1320800"/>
                <a:gridCol w="6672263"/>
              </a:tblGrid>
              <a:tr h="3968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函数名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函数功能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ASCII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返回与指定的字符对应的十进制数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CHR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参数为整数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表示某个字符的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Unicode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返回对应的字符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CONCAT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连接两个字符串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4349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INITCAP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返回字符串并将字符串的第一个字母变为大写，其余变为小写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INSTR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在一个字符串中搜索指定的字符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返回发现指定的字符的位置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LENGTH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返回字符串的长度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LOWER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返回字符串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并将所有的字符小写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UPPER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返回字符串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并将所有的字符大写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99031"/>
              </p:ext>
            </p:extLst>
          </p:nvPr>
        </p:nvGraphicFramePr>
        <p:xfrm>
          <a:off x="495538" y="1523443"/>
          <a:ext cx="7964488" cy="3462340"/>
        </p:xfrm>
        <a:graphic>
          <a:graphicData uri="http://schemas.openxmlformats.org/drawingml/2006/table">
            <a:tbl>
              <a:tblPr/>
              <a:tblGrid>
                <a:gridCol w="1322388"/>
                <a:gridCol w="6642100"/>
              </a:tblGrid>
              <a:tr h="38576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函数名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函数功能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RPAD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在列的右边粘贴字符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LPAD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在列的左边粘贴字符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LTRIM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删除左边出现的字符串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RTRIM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删除右边出现的字符串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SUBSTR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取子字符串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REPLACE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将一个字符串中的子字符串替换成其他的字符串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7000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TRIM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1pPr>
                      <a:lvl2pPr marL="742950" indent="-285750"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charset="0"/>
                          <a:ea typeface="黑体" charset="-122"/>
                          <a:sym typeface="Lucida Sans Unicode" charset="0"/>
                        </a:defRPr>
                      </a:lvl2pPr>
                      <a:lvl3pPr marL="1143000" indent="-228600"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charset="-122"/>
                          <a:ea typeface="黑体" charset="-122"/>
                          <a:sym typeface="Lucida Sans Unicode" charset="0"/>
                        </a:defRPr>
                      </a:lvl3pPr>
                      <a:lvl4pPr marL="16002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4pPr>
                      <a:lvl5pPr marL="2057400" indent="-228600" defTabSz="0" eaLnBrk="0" hangingPunct="0">
                        <a:spcBef>
                          <a:spcPct val="20000"/>
                        </a:spcBef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charset="-122"/>
                          <a:sym typeface="Lucida Sans Unicode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删除字符串两边的字符串，如删除字符串两边的空格，删除字符串两边的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#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  <a:sym typeface="Lucida Sans Unicode" charset="0"/>
                        </a:rPr>
                        <a:t>字符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5519"/>
            <a:ext cx="8229600" cy="777875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 dirty="0"/>
              <a:t>字符函数</a:t>
            </a:r>
            <a:r>
              <a:rPr lang="en-US" altLang="zh-CN" dirty="0"/>
              <a:t>-1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101" y="1243441"/>
            <a:ext cx="8435975" cy="4986337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/>
              <a:t>字符连接函数 </a:t>
            </a:r>
            <a:r>
              <a:rPr lang="en-US" altLang="zh-CN" dirty="0" err="1"/>
              <a:t>concat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concat</a:t>
            </a:r>
            <a:r>
              <a:rPr lang="en-US" altLang="zh-CN" dirty="0">
                <a:solidFill>
                  <a:srgbClr val="0000FF"/>
                </a:solidFill>
              </a:rPr>
              <a:t>('0371-','67255555')|| </a:t>
            </a:r>
            <a:r>
              <a:rPr lang="en-US" altLang="zh-CN" dirty="0"/>
              <a:t>'</a:t>
            </a:r>
            <a:r>
              <a:rPr lang="zh-CN" altLang="en-US" dirty="0"/>
              <a:t>转</a:t>
            </a:r>
            <a:r>
              <a:rPr lang="en-US" altLang="zh-CN" dirty="0"/>
              <a:t>856' </a:t>
            </a:r>
            <a:r>
              <a:rPr lang="zh-CN" altLang="en-US" dirty="0"/>
              <a:t>电话号码 </a:t>
            </a:r>
            <a:r>
              <a:rPr lang="en-US" altLang="zh-CN" dirty="0"/>
              <a:t>from dual;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字符串连接另一种方法，使用  </a:t>
            </a:r>
            <a:r>
              <a:rPr lang="en-US" altLang="zh-CN" dirty="0"/>
              <a:t>|| </a:t>
            </a:r>
            <a:r>
              <a:rPr lang="zh-CN" altLang="en-US" dirty="0"/>
              <a:t>字符串连接符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首字符大写 </a:t>
            </a:r>
            <a:r>
              <a:rPr lang="en-US" altLang="zh-CN" dirty="0" err="1"/>
              <a:t>initcap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(参数无论是什么样字母组成，都将第一个字母大写，其余小写)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initcap</a:t>
            </a:r>
            <a:r>
              <a:rPr lang="en-US" altLang="zh-CN" dirty="0">
                <a:solidFill>
                  <a:srgbClr val="0000FF"/>
                </a:solidFill>
              </a:rPr>
              <a:t>('</a:t>
            </a:r>
            <a:r>
              <a:rPr lang="zh-CN" altLang="en-US" dirty="0">
                <a:solidFill>
                  <a:srgbClr val="0000FF"/>
                </a:solidFill>
              </a:rPr>
              <a:t>micro  SOFT</a:t>
            </a:r>
            <a:r>
              <a:rPr lang="en-US" altLang="zh-CN" dirty="0">
                <a:solidFill>
                  <a:srgbClr val="0000FF"/>
                </a:solidFill>
              </a:rPr>
              <a:t>')</a:t>
            </a:r>
            <a:r>
              <a:rPr lang="en-US" altLang="zh-CN" dirty="0"/>
              <a:t> as name from dual;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41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1674"/>
            <a:ext cx="8229600" cy="773113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 dirty="0"/>
              <a:t>字符函数</a:t>
            </a:r>
            <a:r>
              <a:rPr lang="en-US" altLang="zh-CN" dirty="0"/>
              <a:t>-1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68149"/>
            <a:ext cx="8435975" cy="5589588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 dirty="0"/>
              <a:t>字符串查找 </a:t>
            </a:r>
            <a:r>
              <a:rPr lang="en-US" altLang="zh-CN" dirty="0" err="1"/>
              <a:t>instr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instr</a:t>
            </a:r>
            <a:r>
              <a:rPr lang="en-US" altLang="zh-CN" dirty="0">
                <a:solidFill>
                  <a:srgbClr val="0000FF"/>
                </a:solidFill>
              </a:rPr>
              <a:t>('410106199012132018','19901213',1,1)</a:t>
            </a:r>
            <a:r>
              <a:rPr lang="en-US" altLang="zh-CN" dirty="0"/>
              <a:t> </a:t>
            </a:r>
            <a:r>
              <a:rPr lang="en-US" altLang="zh-CN" dirty="0" err="1"/>
              <a:t>instring</a:t>
            </a:r>
            <a:r>
              <a:rPr lang="en-US" altLang="zh-CN" dirty="0"/>
              <a:t> from dual;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：被查找的字符串，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2</a:t>
            </a:r>
            <a:r>
              <a:rPr lang="zh-CN" altLang="en-US" dirty="0"/>
              <a:t>：要查找的字符串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3</a:t>
            </a:r>
            <a:r>
              <a:rPr lang="zh-CN" altLang="en-US" dirty="0"/>
              <a:t>：查找的起始位置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4</a:t>
            </a:r>
            <a:r>
              <a:rPr lang="zh-CN" altLang="en-US" dirty="0"/>
              <a:t>：第几次出现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字符串大小写  </a:t>
            </a:r>
            <a:r>
              <a:rPr lang="en-US" altLang="zh-CN" dirty="0" err="1"/>
              <a:t>initcap</a:t>
            </a:r>
            <a:r>
              <a:rPr lang="en-US" altLang="zh-CN" dirty="0"/>
              <a:t>, upper, lower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initcap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ename</a:t>
            </a:r>
            <a:r>
              <a:rPr lang="en-US" altLang="zh-CN" dirty="0">
                <a:solidFill>
                  <a:srgbClr val="0000FF"/>
                </a:solidFill>
              </a:rPr>
              <a:t>),upper(</a:t>
            </a:r>
            <a:r>
              <a:rPr lang="en-US" altLang="zh-CN" dirty="0" err="1">
                <a:solidFill>
                  <a:srgbClr val="0000FF"/>
                </a:solidFill>
              </a:rPr>
              <a:t>ename</a:t>
            </a:r>
            <a:r>
              <a:rPr lang="en-US" altLang="zh-CN" dirty="0">
                <a:solidFill>
                  <a:srgbClr val="0000FF"/>
                </a:solidFill>
              </a:rPr>
              <a:t>),lower(</a:t>
            </a:r>
            <a:r>
              <a:rPr lang="en-US" altLang="zh-CN" dirty="0" err="1">
                <a:solidFill>
                  <a:srgbClr val="0000FF"/>
                </a:solidFill>
              </a:rPr>
              <a:t>ename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,eanme</a:t>
            </a:r>
            <a:r>
              <a:rPr lang="en-US" altLang="zh-CN" dirty="0"/>
              <a:t>  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04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7083"/>
            <a:ext cx="8229600" cy="773113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 dirty="0"/>
              <a:t>字符函数</a:t>
            </a:r>
            <a:r>
              <a:rPr lang="en-US" altLang="zh-CN" dirty="0"/>
              <a:t>-2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" y="1295566"/>
            <a:ext cx="8062913" cy="396081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字符补充函数 </a:t>
            </a:r>
            <a:r>
              <a:rPr lang="en-US" altLang="zh-CN" dirty="0" err="1"/>
              <a:t>lpad</a:t>
            </a:r>
            <a:r>
              <a:rPr lang="en-US" altLang="zh-CN" dirty="0"/>
              <a:t> , </a:t>
            </a:r>
            <a:r>
              <a:rPr lang="en-US" altLang="zh-CN" dirty="0" err="1"/>
              <a:t>rpad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rpad</a:t>
            </a:r>
            <a:r>
              <a:rPr lang="en-US" altLang="zh-CN" dirty="0">
                <a:solidFill>
                  <a:srgbClr val="0000FF"/>
                </a:solidFill>
              </a:rPr>
              <a:t>('gao',10,'#')</a:t>
            </a:r>
            <a:r>
              <a:rPr lang="en-US" altLang="zh-CN" dirty="0"/>
              <a:t> from dual;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00FF"/>
                </a:solidFill>
              </a:rPr>
              <a:t>lpad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rpad</a:t>
            </a:r>
            <a:r>
              <a:rPr lang="en-US" altLang="zh-CN" dirty="0">
                <a:solidFill>
                  <a:srgbClr val="0000FF"/>
                </a:solidFill>
              </a:rPr>
              <a:t>('gao',10,'#'),15,'*')</a:t>
            </a:r>
            <a:r>
              <a:rPr lang="en-US" altLang="zh-CN" dirty="0"/>
              <a:t> from dual;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：原字符串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2</a:t>
            </a:r>
            <a:r>
              <a:rPr lang="zh-CN" altLang="en-US" dirty="0"/>
              <a:t>：补充后达到的个数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3</a:t>
            </a:r>
            <a:r>
              <a:rPr lang="zh-CN" altLang="en-US" dirty="0"/>
              <a:t>：补充的字符</a:t>
            </a:r>
          </a:p>
        </p:txBody>
      </p:sp>
    </p:spTree>
    <p:extLst>
      <p:ext uri="{BB962C8B-B14F-4D97-AF65-F5344CB8AC3E}">
        <p14:creationId xmlns:p14="http://schemas.microsoft.com/office/powerpoint/2010/main" val="162127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1634</Words>
  <Application>Microsoft Macintosh PowerPoint</Application>
  <PresentationFormat>宽屏</PresentationFormat>
  <Paragraphs>278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仿宋</vt:lpstr>
      <vt:lpstr>黑体</vt:lpstr>
      <vt:lpstr>宋体</vt:lpstr>
      <vt:lpstr>微软雅黑</vt:lpstr>
      <vt:lpstr>Arial</vt:lpstr>
      <vt:lpstr>Calibri</vt:lpstr>
      <vt:lpstr>Lucida Sans Unicode</vt:lpstr>
      <vt:lpstr>Office 主题</vt:lpstr>
      <vt:lpstr>PowerPoint 演示文稿</vt:lpstr>
      <vt:lpstr>内容回顾</vt:lpstr>
      <vt:lpstr>本章内容</vt:lpstr>
      <vt:lpstr>本章目标</vt:lpstr>
      <vt:lpstr>3.1 Oracle 函数概述</vt:lpstr>
      <vt:lpstr>3.2 字符函数</vt:lpstr>
      <vt:lpstr>3.2 字符函数-1</vt:lpstr>
      <vt:lpstr>3.2 字符函数-1</vt:lpstr>
      <vt:lpstr>3.2 字符函数-2</vt:lpstr>
      <vt:lpstr>3.2 字符函数-2</vt:lpstr>
      <vt:lpstr>3.2 字符函数-2</vt:lpstr>
      <vt:lpstr>3.2 字符函数-3</vt:lpstr>
      <vt:lpstr>3.3 数学函数</vt:lpstr>
      <vt:lpstr>3.3数学函数-1</vt:lpstr>
      <vt:lpstr>3.4 日期函数</vt:lpstr>
      <vt:lpstr>3.4 日期函数</vt:lpstr>
      <vt:lpstr>3.4 日期函数-1</vt:lpstr>
      <vt:lpstr>3.4 日期函数-2</vt:lpstr>
      <vt:lpstr>3.5 转换函数</vt:lpstr>
      <vt:lpstr>3.5 转换函数-1</vt:lpstr>
      <vt:lpstr>3.6 其他函数</vt:lpstr>
      <vt:lpstr>3.6 其它函数</vt:lpstr>
      <vt:lpstr>3.7 聚合函数</vt:lpstr>
      <vt:lpstr>总结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172</cp:revision>
  <dcterms:created xsi:type="dcterms:W3CDTF">2016-09-08T07:35:00Z</dcterms:created>
  <dcterms:modified xsi:type="dcterms:W3CDTF">2016-10-09T06:46:22Z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