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5F8FA"/>
    <a:srgbClr val="E2FCFD"/>
    <a:srgbClr val="39B0DE"/>
    <a:srgbClr val="BE1E8B"/>
    <a:srgbClr val="2A7EB8"/>
    <a:srgbClr val="E98D2C"/>
    <a:srgbClr val="4E2375"/>
    <a:srgbClr val="EBEBEB"/>
    <a:srgbClr val="FFFFFF"/>
    <a:srgbClr val="006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4"/>
  </p:normalViewPr>
  <p:slideViewPr>
    <p:cSldViewPr snapToGrid="0">
      <p:cViewPr varScale="1">
        <p:scale>
          <a:sx n="94" d="100"/>
          <a:sy n="94" d="100"/>
        </p:scale>
        <p:origin x="71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61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打发的说法</a:t>
            </a:r>
          </a:p>
        </p:txBody>
      </p:sp>
    </p:spTree>
    <p:extLst>
      <p:ext uri="{BB962C8B-B14F-4D97-AF65-F5344CB8AC3E}">
        <p14:creationId xmlns:p14="http://schemas.microsoft.com/office/powerpoint/2010/main" val="76664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 userDrawn="1"/>
        </p:nvSpPr>
        <p:spPr>
          <a:xfrm>
            <a:off x="186690" y="84455"/>
            <a:ext cx="9144000" cy="10680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sz="6000"/>
            </a:lvl1pPr>
          </a:lstStyle>
          <a:p>
            <a:pPr algn="l"/>
            <a:r>
              <a:rPr lang="zh-CN" altLang="en-US" sz="4000" smtClean="0">
                <a:latin typeface="微软雅黑" panose="020B0503020204020204" charset="-122"/>
                <a:ea typeface="微软雅黑" panose="020B0503020204020204" charset="-122"/>
              </a:rPr>
              <a:t>单击此处编标题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1586230"/>
            <a:ext cx="10515600" cy="4591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78570" y="500126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4955" y="212725"/>
            <a:ext cx="7211060" cy="1162685"/>
          </a:xfrm>
        </p:spPr>
        <p:txBody>
          <a:bodyPr/>
          <a:lstStyle/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zh-CN" altLang="en-US" smtClean="0"/>
              <a:t>单击此处添加内容</a:t>
            </a:r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878570" y="500126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878570" y="500126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3615" y="335280"/>
            <a:ext cx="8670290" cy="923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878570" y="500126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78570" y="500126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78570" y="500126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878570" y="500126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1332230"/>
            <a:ext cx="2628900" cy="4845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78510" y="1271905"/>
            <a:ext cx="7734300" cy="533654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878570" y="500126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1475" y="1404620"/>
            <a:ext cx="10515600" cy="472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7" name="图片 6" descr="背景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3810" y="5977255"/>
            <a:ext cx="12197080" cy="880745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 flipV="1">
            <a:off x="-2540" y="1109980"/>
            <a:ext cx="12197715" cy="54000"/>
          </a:xfrm>
          <a:prstGeom prst="rect">
            <a:avLst/>
          </a:prstGeom>
          <a:solidFill>
            <a:srgbClr val="39B0DE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6670" y="241935"/>
            <a:ext cx="7211060" cy="1162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2" name="图片 11" descr="竖版标志(透明背景)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887075" y="115570"/>
            <a:ext cx="1143000" cy="99441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26670" y="6370320"/>
            <a:ext cx="2164080" cy="457200"/>
          </a:xfrm>
          <a:prstGeom prst="rect">
            <a:avLst/>
          </a:prstGeom>
          <a:noFill/>
          <a:ln>
            <a:noFill/>
          </a:ln>
          <a:effectLst>
            <a:glow rad="127000">
              <a:srgbClr val="FFFFFF">
                <a:alpha val="82000"/>
              </a:srgbClr>
            </a:glow>
            <a:softEdge rad="12700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i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仿宋" panose="02010609060101010101" charset="-122"/>
                <a:ea typeface="仿宋" panose="02010609060101010101" charset="-122"/>
              </a:rPr>
              <a:t>懂</a:t>
            </a:r>
            <a:r>
              <a:rPr lang="en-US" altLang="zh-CN" sz="2400" i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仿宋" panose="02010609060101010101" charset="-122"/>
                <a:ea typeface="仿宋" panose="02010609060101010101" charset="-122"/>
              </a:rPr>
              <a:t>IT </a:t>
            </a:r>
            <a:r>
              <a:rPr lang="zh-CN" altLang="en-US" sz="2400" i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仿宋" panose="02010609060101010101" charset="-122"/>
                <a:ea typeface="仿宋" panose="02010609060101010101" charset="-122"/>
              </a:rPr>
              <a:t>更懂教育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3" Type="http://schemas.openxmlformats.org/officeDocument/2006/relationships/image" Target="../media/image4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3" Type="http://schemas.openxmlformats.org/officeDocument/2006/relationships/image" Target="../media/image4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3" Type="http://schemas.openxmlformats.org/officeDocument/2006/relationships/image" Target="../media/image4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60906" y="2721571"/>
            <a:ext cx="7324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第四章 </a:t>
            </a:r>
            <a:r>
              <a:rPr kumimoji="1" lang="en-US" altLang="zh-CN" sz="4000" dirty="0" smtClean="0">
                <a:latin typeface="微软雅黑"/>
                <a:ea typeface="微软雅黑"/>
                <a:cs typeface="微软雅黑"/>
              </a:rPr>
              <a:t>PL/SQL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1824"/>
            <a:ext cx="8229600" cy="769938"/>
          </a:xfrm>
        </p:spPr>
        <p:txBody>
          <a:bodyPr/>
          <a:lstStyle/>
          <a:p>
            <a:pPr marL="609600" indent="-609600"/>
            <a:r>
              <a:rPr lang="zh-CN" altLang="zh-CN"/>
              <a:t>常量与变量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723" y="1238251"/>
            <a:ext cx="8229600" cy="4857750"/>
          </a:xfrm>
        </p:spPr>
        <p:txBody>
          <a:bodyPr/>
          <a:lstStyle/>
          <a:p>
            <a:r>
              <a:rPr lang="zh-CN" altLang="en-US"/>
              <a:t>除了可以使用常量来给变量赋值之外，还可通过</a:t>
            </a:r>
            <a:r>
              <a:rPr lang="en-US" altLang="zh-CN" dirty="0"/>
              <a:t>SELECT INTO</a:t>
            </a:r>
            <a:r>
              <a:rPr lang="zh-CN" altLang="en-US" dirty="0"/>
              <a:t>语句将从数据库表中查询的结果赋予变量 </a:t>
            </a:r>
          </a:p>
          <a:p>
            <a:pPr lvl="1"/>
            <a:endParaRPr lang="zh-CN" altLang="en-US" dirty="0"/>
          </a:p>
          <a:p>
            <a:pPr lvl="1">
              <a:buFontTx/>
              <a:buNone/>
            </a:pPr>
            <a:endParaRPr lang="en-US" altLang="zh-CN" sz="1400" dirty="0"/>
          </a:p>
        </p:txBody>
      </p:sp>
      <p:sp>
        <p:nvSpPr>
          <p:cNvPr id="17412" name="AutoShape 178"/>
          <p:cNvSpPr>
            <a:spLocks noChangeArrowheads="1"/>
          </p:cNvSpPr>
          <p:nvPr/>
        </p:nvSpPr>
        <p:spPr bwMode="auto">
          <a:xfrm>
            <a:off x="731923" y="2338176"/>
            <a:ext cx="7488238" cy="3457575"/>
          </a:xfrm>
          <a:prstGeom prst="roundRect">
            <a:avLst>
              <a:gd name="adj" fmla="val 10144"/>
            </a:avLst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sz="1600" b="1"/>
              <a:t>set </a:t>
            </a:r>
            <a:r>
              <a:rPr lang="en-US" altLang="zh-CN" sz="1600" b="1" dirty="0" err="1"/>
              <a:t>serveroutput</a:t>
            </a:r>
            <a:r>
              <a:rPr lang="en-US" altLang="zh-CN" sz="1600" b="1" dirty="0"/>
              <a:t> on</a:t>
            </a:r>
          </a:p>
          <a:p>
            <a:pPr eaLnBrk="1" hangingPunct="1"/>
            <a:r>
              <a:rPr lang="en-US" altLang="zh-CN" sz="1600" b="1" dirty="0"/>
              <a:t>set verify off</a:t>
            </a:r>
          </a:p>
          <a:p>
            <a:pPr eaLnBrk="1" hangingPunct="1"/>
            <a:endParaRPr lang="en-US" altLang="zh-CN" sz="1600" b="1" dirty="0"/>
          </a:p>
          <a:p>
            <a:pPr eaLnBrk="1" hangingPunct="1"/>
            <a:r>
              <a:rPr lang="en-US" altLang="zh-CN" sz="1600" b="1" dirty="0"/>
              <a:t>DECLARE</a:t>
            </a:r>
          </a:p>
          <a:p>
            <a:pPr eaLnBrk="1" hangingPunct="1"/>
            <a:r>
              <a:rPr lang="en-US" altLang="zh-CN" sz="1600" b="1" dirty="0"/>
              <a:t> </a:t>
            </a:r>
            <a:r>
              <a:rPr lang="en-US" altLang="zh-CN" sz="1600" b="1" dirty="0" err="1"/>
              <a:t>v_ename</a:t>
            </a:r>
            <a:r>
              <a:rPr lang="en-US" altLang="zh-CN" sz="1600" b="1" dirty="0"/>
              <a:t> varchar2(50);</a:t>
            </a:r>
          </a:p>
          <a:p>
            <a:pPr eaLnBrk="1" hangingPunct="1"/>
            <a:r>
              <a:rPr lang="en-US" altLang="zh-CN" sz="1600" b="1" dirty="0"/>
              <a:t>BEGIN</a:t>
            </a:r>
          </a:p>
          <a:p>
            <a:pPr eaLnBrk="1" hangingPunct="1"/>
            <a:r>
              <a:rPr lang="en-US" altLang="zh-CN" sz="1600" b="1" dirty="0"/>
              <a:t>	</a:t>
            </a:r>
            <a:r>
              <a:rPr lang="en-US" altLang="zh-CN" sz="1600" b="1" dirty="0">
                <a:solidFill>
                  <a:srgbClr val="0000FF"/>
                </a:solidFill>
              </a:rPr>
              <a:t>select </a:t>
            </a:r>
            <a:r>
              <a:rPr lang="en-US" altLang="zh-CN" sz="1600" b="1" dirty="0" err="1"/>
              <a:t>ename</a:t>
            </a:r>
            <a:r>
              <a:rPr lang="en-US" altLang="zh-CN" sz="1600" b="1" dirty="0"/>
              <a:t> </a:t>
            </a:r>
            <a:r>
              <a:rPr lang="en-US" altLang="zh-CN" sz="1600" b="1" dirty="0">
                <a:solidFill>
                  <a:srgbClr val="0000FF"/>
                </a:solidFill>
              </a:rPr>
              <a:t>into </a:t>
            </a:r>
            <a:r>
              <a:rPr lang="en-US" altLang="zh-CN" sz="1600" b="1" dirty="0" err="1">
                <a:solidFill>
                  <a:srgbClr val="990033"/>
                </a:solidFill>
              </a:rPr>
              <a:t>v_ename</a:t>
            </a:r>
            <a:r>
              <a:rPr lang="en-US" altLang="zh-CN" sz="1600" b="1" dirty="0">
                <a:solidFill>
                  <a:srgbClr val="990033"/>
                </a:solidFill>
              </a:rPr>
              <a:t> </a:t>
            </a:r>
            <a:r>
              <a:rPr lang="en-US" altLang="zh-CN" sz="1600" b="1" dirty="0"/>
              <a:t>from </a:t>
            </a:r>
            <a:r>
              <a:rPr lang="en-US" altLang="zh-CN" sz="1600" b="1" dirty="0" err="1"/>
              <a:t>emp</a:t>
            </a:r>
            <a:r>
              <a:rPr lang="en-US" altLang="zh-CN" sz="1600" b="1" dirty="0"/>
              <a:t> where </a:t>
            </a:r>
            <a:r>
              <a:rPr lang="en-US" altLang="zh-CN" sz="1600" b="1" dirty="0" err="1"/>
              <a:t>empno</a:t>
            </a:r>
            <a:r>
              <a:rPr lang="en-US" altLang="zh-CN" sz="1600" b="1" dirty="0"/>
              <a:t>=&amp;</a:t>
            </a:r>
            <a:r>
              <a:rPr lang="en-US" altLang="zh-CN" sz="1600" b="1" dirty="0" err="1"/>
              <a:t>eno</a:t>
            </a:r>
            <a:r>
              <a:rPr lang="en-US" altLang="zh-CN" sz="1600" b="1" dirty="0"/>
              <a:t>;	</a:t>
            </a:r>
          </a:p>
          <a:p>
            <a:pPr eaLnBrk="1" hangingPunct="1"/>
            <a:r>
              <a:rPr lang="en-US" altLang="zh-CN" sz="1600" b="1" dirty="0"/>
              <a:t>	</a:t>
            </a:r>
            <a:r>
              <a:rPr lang="en-US" altLang="zh-CN" sz="1600" b="1" dirty="0" err="1"/>
              <a:t>dbms_output.put_line</a:t>
            </a:r>
            <a:r>
              <a:rPr lang="en-US" altLang="zh-CN" sz="1600" b="1" dirty="0"/>
              <a:t>('您要查找的姓名是：'|| </a:t>
            </a:r>
            <a:r>
              <a:rPr lang="en-US" altLang="zh-CN" sz="1600" b="1" dirty="0" err="1"/>
              <a:t>v_ename</a:t>
            </a:r>
            <a:r>
              <a:rPr lang="en-US" altLang="zh-CN" sz="1600" b="1" dirty="0"/>
              <a:t>);       </a:t>
            </a:r>
          </a:p>
          <a:p>
            <a:pPr eaLnBrk="1" hangingPunct="1"/>
            <a:r>
              <a:rPr lang="en-US" altLang="zh-CN" sz="1600" b="1" dirty="0"/>
              <a:t>EXCEPTION</a:t>
            </a:r>
          </a:p>
          <a:p>
            <a:pPr eaLnBrk="1" hangingPunct="1"/>
            <a:r>
              <a:rPr lang="en-US" altLang="zh-CN" sz="1600" b="1" dirty="0"/>
              <a:t>	WHEN NO_DATA_FOUND THEN</a:t>
            </a:r>
          </a:p>
          <a:p>
            <a:pPr eaLnBrk="1" hangingPunct="1"/>
            <a:r>
              <a:rPr lang="en-US" altLang="zh-CN" sz="1600" b="1" dirty="0"/>
              <a:t>	</a:t>
            </a:r>
            <a:r>
              <a:rPr lang="en-US" altLang="zh-CN" sz="1600" b="1" dirty="0" err="1"/>
              <a:t>dbms_output.put_line</a:t>
            </a:r>
            <a:r>
              <a:rPr lang="en-US" altLang="zh-CN" sz="1600" b="1" dirty="0"/>
              <a:t>('输入的员工编号不存在！');</a:t>
            </a:r>
          </a:p>
          <a:p>
            <a:pPr eaLnBrk="1" hangingPunct="1"/>
            <a:r>
              <a:rPr lang="en-US" altLang="zh-CN" sz="1600" b="1" dirty="0"/>
              <a:t>END;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859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7CAA-57B5-CF4A-B2A8-E7D5B259B4D3}" type="slidenum">
              <a:rPr lang="zh-CN" altLang="en-US"/>
              <a:pPr/>
              <a:t>11</a:t>
            </a:fld>
            <a:endParaRPr lang="zh-CN" altLang="en-US">
              <a:latin typeface="Arial" charset="0"/>
              <a:ea typeface="黑体" charset="-122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1824"/>
            <a:ext cx="8229600" cy="769938"/>
          </a:xfrm>
        </p:spPr>
        <p:txBody>
          <a:bodyPr/>
          <a:lstStyle/>
          <a:p>
            <a:pPr marL="609600" indent="-609600"/>
            <a:r>
              <a:rPr lang="zh-CN" altLang="zh-CN"/>
              <a:t>数据类型</a:t>
            </a:r>
          </a:p>
        </p:txBody>
      </p:sp>
      <p:graphicFrame>
        <p:nvGraphicFramePr>
          <p:cNvPr id="184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910848"/>
              </p:ext>
            </p:extLst>
          </p:nvPr>
        </p:nvGraphicFramePr>
        <p:xfrm>
          <a:off x="229431" y="1173708"/>
          <a:ext cx="9010103" cy="5018225"/>
        </p:xfrm>
        <a:graphic>
          <a:graphicData uri="http://schemas.openxmlformats.org/drawingml/2006/table">
            <a:tbl>
              <a:tblPr/>
              <a:tblGrid>
                <a:gridCol w="1335898"/>
                <a:gridCol w="7674205"/>
              </a:tblGrid>
              <a:tr h="483517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-122"/>
                          <a:sym typeface="宋体" charset="-122"/>
                        </a:rPr>
                        <a:t>数据类型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-122"/>
                          <a:sym typeface="宋体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</a:tr>
              <a:tr h="403567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Calibri" charset="0"/>
                        </a:rPr>
                        <a:t>char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宋体" charset="-122"/>
                        </a:rPr>
                        <a:t>固定长度字符串，长度不够时使用空格来补充，最多可以存储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Calibri" charset="0"/>
                        </a:rPr>
                        <a:t>2000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宋体" charset="-122"/>
                        </a:rPr>
                        <a:t>字节。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>
                        <a:alpha val="39999"/>
                      </a:srgbClr>
                    </a:solidFill>
                  </a:tcPr>
                </a:tc>
              </a:tr>
              <a:tr h="382101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Calibri" charset="0"/>
                        </a:rPr>
                        <a:t>varchar2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宋体" charset="-122"/>
                        </a:rPr>
                        <a:t>可变长字符串，最多可以存储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Calibri" charset="0"/>
                        </a:rPr>
                        <a:t>4000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宋体" charset="-122"/>
                        </a:rPr>
                        <a:t>字节。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7311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Calibri" charset="0"/>
                        </a:rPr>
                        <a:t>number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宋体" charset="-122"/>
                        </a:rPr>
                        <a:t>可以存储正数、负数、零、定点数和精度为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Calibri" charset="0"/>
                        </a:rPr>
                        <a:t>38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宋体" charset="-122"/>
                        </a:rPr>
                        <a:t>的浮点数。其格式为：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Calibri" charset="0"/>
                        </a:rPr>
                        <a:t>number(m,n)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宋体" charset="-122"/>
                        </a:rPr>
                        <a:t>，其中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Calibri" charset="0"/>
                        </a:rPr>
                        <a:t>m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宋体" charset="-122"/>
                        </a:rPr>
                        <a:t>表示精度代表数字的总位数；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Calibri" charset="0"/>
                        </a:rPr>
                        <a:t>n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宋体" charset="-122"/>
                        </a:rPr>
                        <a:t>表示小数点右边数字的位数。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>
                        <a:alpha val="39999"/>
                      </a:srgbClr>
                    </a:solidFill>
                  </a:tcPr>
                </a:tc>
              </a:tr>
              <a:tr h="907311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Calibri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宋体" charset="-122"/>
                        </a:rPr>
                        <a:t>存储表中的日期和时间数据，取值范围是公元前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Calibri" charset="0"/>
                        </a:rPr>
                        <a:t>4712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宋体" charset="-122"/>
                        </a:rPr>
                        <a:t>年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Calibri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宋体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Calibri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宋体" charset="-122"/>
                        </a:rPr>
                        <a:t>日到公元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Calibri" charset="0"/>
                        </a:rPr>
                        <a:t>9999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宋体" charset="-122"/>
                        </a:rPr>
                        <a:t>年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Calibri" charset="0"/>
                        </a:rPr>
                        <a:t>12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宋体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Calibri" charset="0"/>
                        </a:rPr>
                        <a:t>31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宋体" charset="-122"/>
                        </a:rPr>
                        <a:t>日。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Calibri" charset="0"/>
                        </a:rPr>
                        <a:t>Date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宋体" charset="-122"/>
                        </a:rPr>
                        <a:t>类型的长度是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Calibri" charset="0"/>
                        </a:rPr>
                        <a:t>7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宋体" charset="-122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Calibri" charset="0"/>
                        </a:rPr>
                        <a:t>7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宋体" charset="-122"/>
                        </a:rPr>
                        <a:t>个字节分别表示世纪、年、月、日、时、分和秒。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2542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Calibri" charset="0"/>
                        </a:rPr>
                        <a:t>timestamp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宋体" charset="-122"/>
                        </a:rPr>
                        <a:t>存储日期的年、月、日、小时、分和秒值。其中，秒值精确到小数点后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Calibri" charset="0"/>
                        </a:rPr>
                        <a:t>6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宋体" charset="-122"/>
                        </a:rPr>
                        <a:t>位数，该数据类型同时包含时区信息。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>
                        <a:alpha val="39999"/>
                      </a:srgbClr>
                    </a:solidFill>
                  </a:tcPr>
                </a:tc>
              </a:tr>
              <a:tr h="632542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Calibri" charset="0"/>
                        </a:rPr>
                        <a:t>clob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宋体" charset="-122"/>
                        </a:rPr>
                        <a:t>存储可变长度的字符数据，最多可存储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Calibri" charset="0"/>
                        </a:rPr>
                        <a:t>4GB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宋体" charset="-122"/>
                        </a:rPr>
                        <a:t>。该数据类型用于存储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Calibri" charset="0"/>
                        </a:rPr>
                        <a:t>varchar2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宋体" charset="-122"/>
                        </a:rPr>
                        <a:t>类型不能存储的长文本信息。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2542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Calibri" charset="0"/>
                        </a:rPr>
                        <a:t>blob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宋体" charset="-122"/>
                        </a:rPr>
                        <a:t>存储较大的二进制对象，如图形、视频剪辑和声音剪辑等，该类型最多可存储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Calibri" charset="0"/>
                        </a:rPr>
                        <a:t>4GB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宋体" charset="-122"/>
                        </a:rPr>
                        <a:t>数据。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>
                        <a:alpha val="39999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723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CF09-CA02-B14F-B1E6-E56ABE2A2868}" type="slidenum">
              <a:rPr lang="zh-CN" altLang="en-US"/>
              <a:pPr/>
              <a:t>12</a:t>
            </a:fld>
            <a:endParaRPr lang="zh-CN" altLang="en-US">
              <a:latin typeface="Arial" charset="0"/>
              <a:ea typeface="黑体" charset="-122"/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/>
        </p:nvSpPr>
        <p:spPr bwMode="auto">
          <a:xfrm>
            <a:off x="-58737" y="112395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defTabSz="0" eaLnBrk="0" hangingPunct="0">
              <a:spcBef>
                <a:spcPct val="20000"/>
              </a:spcBef>
              <a:buSzPct val="12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Lucida Sans Unicode" charset="0"/>
                <a:ea typeface="黑体" charset="-122"/>
                <a:sym typeface="Lucida Sans Unicode" charset="0"/>
              </a:defRPr>
            </a:lvl1pPr>
            <a:lvl2pPr marL="742950" indent="-285750" defTabSz="0" eaLnBrk="0" hangingPunct="0">
              <a:spcBef>
                <a:spcPct val="20000"/>
              </a:spcBef>
              <a:buSzPct val="120000"/>
              <a:buBlip>
                <a:blip r:embed="rId3"/>
              </a:buBlip>
              <a:defRPr sz="2000" b="1">
                <a:solidFill>
                  <a:schemeClr val="tx1"/>
                </a:solidFill>
                <a:latin typeface="Lucida Sans Unicode" charset="0"/>
                <a:ea typeface="黑体" charset="-122"/>
                <a:sym typeface="Lucida Sans Unicode" charset="0"/>
              </a:defRPr>
            </a:lvl2pPr>
            <a:lvl3pPr marL="1143000" indent="-228600" defTabSz="0" eaLnBrk="0" hangingPunct="0">
              <a:spcBef>
                <a:spcPct val="20000"/>
              </a:spcBef>
              <a:buSzPct val="120000"/>
              <a:buBlip>
                <a:blip r:embed="rId4"/>
              </a:buBlip>
              <a:defRPr b="1">
                <a:solidFill>
                  <a:schemeClr val="tx1"/>
                </a:solidFill>
                <a:latin typeface="宋体" charset="-122"/>
                <a:ea typeface="黑体" charset="-122"/>
                <a:sym typeface="Lucida Sans Unicode" charset="0"/>
              </a:defRPr>
            </a:lvl3pPr>
            <a:lvl4pPr marL="1600200" indent="-228600" defTabSz="0" eaLnBrk="0" hangingPunct="0">
              <a:spcBef>
                <a:spcPct val="20000"/>
              </a:spcBef>
              <a:buSzPct val="120000"/>
              <a:buFont typeface="Arial" charset="0"/>
              <a:buBlip>
                <a:blip r:embed="rId5"/>
              </a:buBlip>
              <a:defRPr sz="1600" b="1">
                <a:solidFill>
                  <a:schemeClr val="tx1"/>
                </a:solidFill>
                <a:latin typeface="楷体_GB2312" charset="0"/>
                <a:ea typeface="黑体" charset="-122"/>
                <a:sym typeface="Lucida Sans Unicode" charset="0"/>
              </a:defRPr>
            </a:lvl4pPr>
            <a:lvl5pPr marL="2057400" indent="-228600" defTabSz="0" eaLnBrk="0" hangingPunct="0">
              <a:spcBef>
                <a:spcPct val="20000"/>
              </a:spcBef>
              <a:buSzPct val="120000"/>
              <a:buFont typeface="Arial" charset="0"/>
              <a:buChar char="»"/>
              <a:defRPr sz="1400" b="1">
                <a:solidFill>
                  <a:schemeClr val="tx1"/>
                </a:solidFill>
                <a:latin typeface="楷体_GB2312" charset="0"/>
                <a:ea typeface="黑体" charset="-122"/>
                <a:sym typeface="Lucida Sans Unicode" charset="0"/>
              </a:defRPr>
            </a:lvl5pPr>
            <a:lvl6pPr marL="2514600" indent="-228600" defTabSz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Arial" charset="0"/>
              <a:buChar char="»"/>
              <a:defRPr sz="1400" b="1">
                <a:solidFill>
                  <a:schemeClr val="tx1"/>
                </a:solidFill>
                <a:latin typeface="楷体_GB2312" charset="0"/>
                <a:ea typeface="黑体" charset="-122"/>
                <a:sym typeface="Lucida Sans Unicode" charset="0"/>
              </a:defRPr>
            </a:lvl6pPr>
            <a:lvl7pPr marL="2971800" indent="-228600" defTabSz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Arial" charset="0"/>
              <a:buChar char="»"/>
              <a:defRPr sz="1400" b="1">
                <a:solidFill>
                  <a:schemeClr val="tx1"/>
                </a:solidFill>
                <a:latin typeface="楷体_GB2312" charset="0"/>
                <a:ea typeface="黑体" charset="-122"/>
                <a:sym typeface="Lucida Sans Unicode" charset="0"/>
              </a:defRPr>
            </a:lvl7pPr>
            <a:lvl8pPr marL="3429000" indent="-228600" defTabSz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Arial" charset="0"/>
              <a:buChar char="»"/>
              <a:defRPr sz="1400" b="1">
                <a:solidFill>
                  <a:schemeClr val="tx1"/>
                </a:solidFill>
                <a:latin typeface="楷体_GB2312" charset="0"/>
                <a:ea typeface="黑体" charset="-122"/>
                <a:sym typeface="Lucida Sans Unicode" charset="0"/>
              </a:defRPr>
            </a:lvl8pPr>
            <a:lvl9pPr marL="3886200" indent="-228600" defTabSz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Arial" charset="0"/>
              <a:buChar char="»"/>
              <a:defRPr sz="1400" b="1">
                <a:solidFill>
                  <a:schemeClr val="tx1"/>
                </a:solidFill>
                <a:latin typeface="楷体_GB2312" charset="0"/>
                <a:ea typeface="黑体" charset="-122"/>
                <a:sym typeface="Lucida Sans Unicode" charset="0"/>
              </a:defRPr>
            </a:lvl9pPr>
          </a:lstStyle>
          <a:p>
            <a:r>
              <a:rPr lang="en-US" altLang="zh-CN" b="0"/>
              <a:t>%TYPE</a:t>
            </a:r>
            <a:r>
              <a:rPr lang="zh-CN" altLang="en-US" b="0" dirty="0"/>
              <a:t>数据类型</a:t>
            </a:r>
          </a:p>
          <a:p>
            <a:pPr lvl="1"/>
            <a:r>
              <a:rPr lang="zh-CN" altLang="en-US" b="0" dirty="0"/>
              <a:t>当定义</a:t>
            </a:r>
            <a:r>
              <a:rPr lang="en-US" altLang="zh-CN" b="0" dirty="0"/>
              <a:t>PL/SQL</a:t>
            </a:r>
            <a:r>
              <a:rPr lang="zh-CN" altLang="en-US" b="0" dirty="0"/>
              <a:t>变量存放值时，必须确保变量使用合适的数据类型和长度，否则可能会在运行过程中出现</a:t>
            </a:r>
            <a:r>
              <a:rPr lang="en-US" altLang="zh-CN" b="0" dirty="0"/>
              <a:t>PL/SQL</a:t>
            </a:r>
            <a:r>
              <a:rPr lang="zh-CN" altLang="en-US" b="0" dirty="0"/>
              <a:t>运行错误 </a:t>
            </a:r>
          </a:p>
          <a:p>
            <a:pPr lvl="1"/>
            <a:r>
              <a:rPr lang="zh-CN" altLang="en-US" b="0" dirty="0"/>
              <a:t>为了避免这种不必要的错误，可以使用</a:t>
            </a:r>
            <a:r>
              <a:rPr lang="en-US" altLang="zh-CN" b="0" dirty="0"/>
              <a:t>%TYPE</a:t>
            </a:r>
            <a:r>
              <a:rPr lang="zh-CN" altLang="en-US" b="0" dirty="0"/>
              <a:t>属性来定义变量 </a:t>
            </a:r>
          </a:p>
          <a:p>
            <a:pPr lvl="1"/>
            <a:r>
              <a:rPr lang="zh-CN" altLang="en-US" b="0" dirty="0"/>
              <a:t>当使用</a:t>
            </a:r>
            <a:r>
              <a:rPr lang="en-US" altLang="zh-CN" b="0" dirty="0"/>
              <a:t>%TYPE</a:t>
            </a:r>
            <a:r>
              <a:rPr lang="zh-CN" altLang="en-US" b="0" dirty="0"/>
              <a:t>属性定义变量时，</a:t>
            </a:r>
            <a:r>
              <a:rPr lang="en-US" altLang="zh-CN" b="0" dirty="0"/>
              <a:t>Oracle</a:t>
            </a:r>
            <a:r>
              <a:rPr lang="zh-CN" altLang="en-US" b="0" dirty="0"/>
              <a:t>会自动地按照</a:t>
            </a:r>
            <a:r>
              <a:rPr lang="zh-CN" altLang="en-US" b="0" dirty="0">
                <a:solidFill>
                  <a:srgbClr val="0000FF"/>
                </a:solidFill>
              </a:rPr>
              <a:t>数据库表列</a:t>
            </a:r>
            <a:r>
              <a:rPr lang="zh-CN" altLang="en-US" b="0" dirty="0"/>
              <a:t>或</a:t>
            </a:r>
            <a:r>
              <a:rPr lang="zh-CN" altLang="en-US" b="0" dirty="0">
                <a:solidFill>
                  <a:srgbClr val="0000FF"/>
                </a:solidFill>
              </a:rPr>
              <a:t>其他变量</a:t>
            </a:r>
            <a:r>
              <a:rPr lang="zh-CN" altLang="en-US" b="0" dirty="0"/>
              <a:t>来确定新变量的类型和长度</a:t>
            </a:r>
          </a:p>
          <a:p>
            <a:r>
              <a:rPr lang="en-US" altLang="zh-CN" b="0" dirty="0"/>
              <a:t>%ROWTYPE</a:t>
            </a:r>
            <a:r>
              <a:rPr lang="zh-CN" altLang="en-US" b="0" dirty="0"/>
              <a:t>数据类型</a:t>
            </a:r>
          </a:p>
          <a:p>
            <a:pPr lvl="1"/>
            <a:r>
              <a:rPr lang="zh-CN" altLang="en-US" b="0" dirty="0"/>
              <a:t>如果一张表中包含较多的列，则可以使用</a:t>
            </a:r>
            <a:r>
              <a:rPr lang="en-US" altLang="zh-CN" b="0" dirty="0"/>
              <a:t>%ROWTYPE</a:t>
            </a:r>
            <a:r>
              <a:rPr lang="zh-CN" altLang="en-US" b="0" dirty="0"/>
              <a:t>来定义一个表示表中一行记录的变量 </a:t>
            </a:r>
          </a:p>
          <a:p>
            <a:r>
              <a:rPr lang="zh-CN" altLang="en-US" b="0" dirty="0"/>
              <a:t>示例：</a:t>
            </a:r>
          </a:p>
          <a:p>
            <a:pPr lvl="1"/>
            <a:r>
              <a:rPr lang="zh-CN" altLang="en-US" b="0" dirty="0"/>
              <a:t>根据输入的员工编号查找该员工信息，及其所在部门的信息。</a:t>
            </a:r>
          </a:p>
          <a:p>
            <a:pPr lvl="1"/>
            <a:endParaRPr lang="zh-CN" altLang="en-US" dirty="0"/>
          </a:p>
          <a:p>
            <a:pPr lvl="1">
              <a:buFontTx/>
              <a:buNone/>
            </a:pPr>
            <a:endParaRPr lang="en-US" altLang="zh-CN" sz="1400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799" y="258255"/>
            <a:ext cx="8229600" cy="769938"/>
          </a:xfrm>
        </p:spPr>
        <p:txBody>
          <a:bodyPr/>
          <a:lstStyle/>
          <a:p>
            <a:pPr marL="609600" indent="-609600"/>
            <a:r>
              <a:rPr lang="zh-CN" altLang="zh-CN"/>
              <a:t>数据类型</a:t>
            </a:r>
          </a:p>
        </p:txBody>
      </p:sp>
      <p:sp>
        <p:nvSpPr>
          <p:cNvPr id="19460" name="AutoShape 178"/>
          <p:cNvSpPr>
            <a:spLocks noChangeArrowheads="1"/>
          </p:cNvSpPr>
          <p:nvPr/>
        </p:nvSpPr>
        <p:spPr bwMode="auto">
          <a:xfrm>
            <a:off x="1898332" y="1665289"/>
            <a:ext cx="8351838" cy="3962400"/>
          </a:xfrm>
          <a:prstGeom prst="roundRect">
            <a:avLst>
              <a:gd name="adj" fmla="val 6495"/>
            </a:avLst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b="1"/>
              <a:t>declare</a:t>
            </a:r>
          </a:p>
          <a:p>
            <a:pPr lvl="1" eaLnBrk="1" hangingPunct="1"/>
            <a:r>
              <a:rPr lang="en-US" altLang="zh-CN" b="1" dirty="0" err="1"/>
              <a:t>v_ename</a:t>
            </a:r>
            <a:r>
              <a:rPr lang="en-US" altLang="zh-CN" b="1" dirty="0"/>
              <a:t> </a:t>
            </a:r>
            <a:r>
              <a:rPr lang="en-US" altLang="zh-CN" b="1" dirty="0" err="1"/>
              <a:t>emp.ename</a:t>
            </a:r>
            <a:r>
              <a:rPr lang="en-US" altLang="zh-CN" b="1" dirty="0" err="1">
                <a:solidFill>
                  <a:srgbClr val="0000FF"/>
                </a:solidFill>
              </a:rPr>
              <a:t>%type</a:t>
            </a:r>
            <a:r>
              <a:rPr lang="en-US" altLang="zh-CN" b="1" dirty="0"/>
              <a:t>;</a:t>
            </a:r>
          </a:p>
          <a:p>
            <a:pPr lvl="1" eaLnBrk="1" hangingPunct="1"/>
            <a:r>
              <a:rPr lang="en-US" altLang="zh-CN" b="1" dirty="0" err="1"/>
              <a:t>v_deptno</a:t>
            </a:r>
            <a:r>
              <a:rPr lang="en-US" altLang="zh-CN" b="1" dirty="0"/>
              <a:t> </a:t>
            </a:r>
            <a:r>
              <a:rPr lang="en-US" altLang="zh-CN" b="1" dirty="0" err="1"/>
              <a:t>dept.deptno</a:t>
            </a:r>
            <a:r>
              <a:rPr lang="en-US" altLang="zh-CN" b="1" dirty="0" err="1">
                <a:solidFill>
                  <a:srgbClr val="0000FF"/>
                </a:solidFill>
              </a:rPr>
              <a:t>%type</a:t>
            </a:r>
            <a:r>
              <a:rPr lang="en-US" altLang="zh-CN" b="1" dirty="0"/>
              <a:t>;</a:t>
            </a:r>
          </a:p>
          <a:p>
            <a:pPr lvl="1" eaLnBrk="1" hangingPunct="1"/>
            <a:r>
              <a:rPr lang="en-US" altLang="zh-CN" b="1" dirty="0" err="1"/>
              <a:t>v_dept_row</a:t>
            </a:r>
            <a:r>
              <a:rPr lang="en-US" altLang="zh-CN" b="1" dirty="0"/>
              <a:t> </a:t>
            </a:r>
            <a:r>
              <a:rPr lang="en-US" altLang="zh-CN" b="1" dirty="0" err="1"/>
              <a:t>dept</a:t>
            </a:r>
            <a:r>
              <a:rPr lang="en-US" altLang="zh-CN" b="1" dirty="0" err="1">
                <a:solidFill>
                  <a:srgbClr val="0000FF"/>
                </a:solidFill>
              </a:rPr>
              <a:t>%rowtype</a:t>
            </a:r>
            <a:r>
              <a:rPr lang="en-US" altLang="zh-CN" b="1" dirty="0"/>
              <a:t>;</a:t>
            </a:r>
          </a:p>
          <a:p>
            <a:pPr eaLnBrk="1" hangingPunct="1"/>
            <a:r>
              <a:rPr lang="en-US" altLang="zh-CN" b="1" dirty="0"/>
              <a:t>begin</a:t>
            </a:r>
          </a:p>
          <a:p>
            <a:pPr lvl="1" eaLnBrk="1" hangingPunct="1"/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990033"/>
                </a:solidFill>
              </a:rPr>
              <a:t>select </a:t>
            </a:r>
            <a:r>
              <a:rPr lang="en-US" altLang="zh-CN" b="1" dirty="0" err="1"/>
              <a:t>ename</a:t>
            </a:r>
            <a:r>
              <a:rPr lang="en-US" altLang="zh-CN" b="1" dirty="0"/>
              <a:t> ,</a:t>
            </a:r>
            <a:r>
              <a:rPr lang="en-US" altLang="zh-CN" b="1" dirty="0" err="1"/>
              <a:t>deptno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990033"/>
                </a:solidFill>
              </a:rPr>
              <a:t>into </a:t>
            </a:r>
            <a:r>
              <a:rPr lang="en-US" altLang="zh-CN" b="1" dirty="0" err="1"/>
              <a:t>v_ename,v_deptno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			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990033"/>
                </a:solidFill>
              </a:rPr>
              <a:t>from </a:t>
            </a:r>
            <a:r>
              <a:rPr lang="en-US" altLang="zh-CN" b="1" dirty="0" err="1"/>
              <a:t>emp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990033"/>
                </a:solidFill>
              </a:rPr>
              <a:t>where </a:t>
            </a:r>
            <a:r>
              <a:rPr lang="en-US" altLang="zh-CN" b="1" dirty="0" err="1"/>
              <a:t>empno</a:t>
            </a:r>
            <a:r>
              <a:rPr lang="en-US" altLang="zh-CN" b="1" dirty="0"/>
              <a:t>=</a:t>
            </a:r>
            <a:r>
              <a:rPr lang="en-US" altLang="zh-CN" b="1" dirty="0">
                <a:solidFill>
                  <a:srgbClr val="0000FF"/>
                </a:solidFill>
              </a:rPr>
              <a:t>&amp;</a:t>
            </a:r>
            <a:r>
              <a:rPr lang="en-US" altLang="zh-CN" b="1" dirty="0" err="1">
                <a:solidFill>
                  <a:srgbClr val="0000FF"/>
                </a:solidFill>
              </a:rPr>
              <a:t>eno</a:t>
            </a:r>
            <a:r>
              <a:rPr lang="en-US" altLang="zh-CN" b="1" dirty="0"/>
              <a:t>;</a:t>
            </a:r>
          </a:p>
          <a:p>
            <a:pPr lvl="1" eaLnBrk="1" hangingPunct="1"/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990033"/>
                </a:solidFill>
              </a:rPr>
              <a:t>select </a:t>
            </a:r>
            <a:r>
              <a:rPr lang="en-US" altLang="zh-CN" b="1" dirty="0"/>
              <a:t>* </a:t>
            </a:r>
            <a:r>
              <a:rPr lang="en-US" altLang="zh-CN" b="1" dirty="0">
                <a:solidFill>
                  <a:srgbClr val="990033"/>
                </a:solidFill>
              </a:rPr>
              <a:t>into </a:t>
            </a:r>
            <a:r>
              <a:rPr lang="en-US" altLang="zh-CN" b="1" dirty="0" err="1"/>
              <a:t>v_dept_row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990033"/>
                </a:solidFill>
              </a:rPr>
              <a:t>from </a:t>
            </a:r>
            <a:r>
              <a:rPr lang="en-US" altLang="zh-CN" b="1" dirty="0" err="1"/>
              <a:t>dept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990033"/>
                </a:solidFill>
              </a:rPr>
              <a:t>where </a:t>
            </a:r>
            <a:r>
              <a:rPr lang="en-US" altLang="zh-CN" b="1" dirty="0" err="1"/>
              <a:t>deptno</a:t>
            </a:r>
            <a:r>
              <a:rPr lang="en-US" altLang="zh-CN" b="1" dirty="0"/>
              <a:t>=</a:t>
            </a:r>
            <a:r>
              <a:rPr lang="en-US" altLang="zh-CN" b="1" dirty="0" err="1"/>
              <a:t>v_deptno</a:t>
            </a:r>
            <a:r>
              <a:rPr lang="en-US" altLang="zh-CN" b="1" dirty="0"/>
              <a:t>;</a:t>
            </a:r>
          </a:p>
          <a:p>
            <a:pPr lvl="1" eaLnBrk="1" hangingPunct="1"/>
            <a:r>
              <a:rPr lang="en-US" altLang="zh-CN" b="1" dirty="0"/>
              <a:t>  </a:t>
            </a:r>
            <a:r>
              <a:rPr lang="en-US" altLang="zh-CN" b="1" dirty="0" err="1"/>
              <a:t>dbms_output.put_line</a:t>
            </a:r>
            <a:r>
              <a:rPr lang="en-US" altLang="zh-CN" b="1" dirty="0"/>
              <a:t>('您要查找的员工是：'||</a:t>
            </a:r>
            <a:r>
              <a:rPr lang="en-US" altLang="zh-CN" b="1" dirty="0" err="1"/>
              <a:t>v_ename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			</a:t>
            </a:r>
            <a:r>
              <a:rPr lang="en-US" altLang="zh-CN" b="1" dirty="0"/>
              <a:t>||'，所在部门信息为：');</a:t>
            </a:r>
          </a:p>
          <a:p>
            <a:pPr lvl="1" eaLnBrk="1" hangingPunct="1"/>
            <a:r>
              <a:rPr lang="en-US" altLang="zh-CN" b="1" dirty="0"/>
              <a:t>  </a:t>
            </a:r>
            <a:r>
              <a:rPr lang="en-US" altLang="zh-CN" b="1" dirty="0" err="1"/>
              <a:t>dbms_output.put_line</a:t>
            </a:r>
            <a:r>
              <a:rPr lang="en-US" altLang="zh-CN" b="1" dirty="0"/>
              <a:t>('部门编号：'||</a:t>
            </a:r>
            <a:r>
              <a:rPr lang="en-US" altLang="zh-CN" b="1" dirty="0" err="1"/>
              <a:t>v_deptno</a:t>
            </a:r>
            <a:r>
              <a:rPr lang="en-US" altLang="zh-CN" b="1" dirty="0"/>
              <a:t>||</a:t>
            </a:r>
          </a:p>
          <a:p>
            <a:pPr lvl="1" eaLnBrk="1" hangingPunct="1"/>
            <a:r>
              <a:rPr lang="zh-CN" altLang="en-US" b="1" dirty="0"/>
              <a:t>	</a:t>
            </a:r>
            <a:r>
              <a:rPr lang="en-US" altLang="zh-CN" b="1" dirty="0"/>
              <a:t>'  部门名称：'||</a:t>
            </a:r>
            <a:r>
              <a:rPr lang="en-US" altLang="zh-CN" b="1" dirty="0" err="1">
                <a:solidFill>
                  <a:srgbClr val="0000FF"/>
                </a:solidFill>
              </a:rPr>
              <a:t>v_dept_row.dname</a:t>
            </a:r>
            <a:r>
              <a:rPr lang="en-US" altLang="zh-CN" b="1" dirty="0"/>
              <a:t>||'   所在地：'||</a:t>
            </a:r>
            <a:r>
              <a:rPr lang="en-US" altLang="zh-CN" b="1" dirty="0" err="1"/>
              <a:t>v_dept_row.loc</a:t>
            </a:r>
            <a:r>
              <a:rPr lang="en-US" altLang="zh-CN" b="1" dirty="0"/>
              <a:t>);</a:t>
            </a:r>
          </a:p>
          <a:p>
            <a:pPr eaLnBrk="1" hangingPunct="1"/>
            <a:r>
              <a:rPr lang="en-US" altLang="zh-CN" b="1" dirty="0"/>
              <a:t>end;</a:t>
            </a:r>
          </a:p>
        </p:txBody>
      </p:sp>
      <p:sp>
        <p:nvSpPr>
          <p:cNvPr id="19461" name="AutoShape 178"/>
          <p:cNvSpPr>
            <a:spLocks noChangeArrowheads="1"/>
          </p:cNvSpPr>
          <p:nvPr/>
        </p:nvSpPr>
        <p:spPr bwMode="auto">
          <a:xfrm>
            <a:off x="3357396" y="3752850"/>
            <a:ext cx="4376738" cy="1584325"/>
          </a:xfrm>
          <a:prstGeom prst="roundRect">
            <a:avLst>
              <a:gd name="adj" fmla="val 6495"/>
            </a:avLst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sz="2000" b="1"/>
              <a:t>declare</a:t>
            </a:r>
          </a:p>
          <a:p>
            <a:pPr eaLnBrk="1" hangingPunct="1"/>
            <a:r>
              <a:rPr lang="en-US" altLang="zh-CN" sz="2000" b="1"/>
              <a:t>v_ename emp.ename</a:t>
            </a:r>
            <a:r>
              <a:rPr lang="en-US" altLang="zh-CN" sz="2000" b="1">
                <a:solidFill>
                  <a:srgbClr val="0000FF"/>
                </a:solidFill>
              </a:rPr>
              <a:t>%type</a:t>
            </a:r>
            <a:r>
              <a:rPr lang="en-US" altLang="zh-CN" sz="2000" b="1"/>
              <a:t>;</a:t>
            </a:r>
          </a:p>
          <a:p>
            <a:pPr eaLnBrk="1" hangingPunct="1"/>
            <a:r>
              <a:rPr lang="zh-CN" altLang="en-US" sz="2000" b="1" i="1">
                <a:solidFill>
                  <a:srgbClr val="009900"/>
                </a:solidFill>
              </a:rPr>
              <a:t>--定义和emp表的ename相同的类型</a:t>
            </a:r>
          </a:p>
        </p:txBody>
      </p:sp>
      <p:sp>
        <p:nvSpPr>
          <p:cNvPr id="19462" name="AutoShape 178"/>
          <p:cNvSpPr>
            <a:spLocks noChangeArrowheads="1"/>
          </p:cNvSpPr>
          <p:nvPr/>
        </p:nvSpPr>
        <p:spPr bwMode="auto">
          <a:xfrm>
            <a:off x="3205684" y="1854983"/>
            <a:ext cx="4392612" cy="1368425"/>
          </a:xfrm>
          <a:prstGeom prst="roundRect">
            <a:avLst>
              <a:gd name="adj" fmla="val 6495"/>
            </a:avLst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sz="2000" b="1"/>
              <a:t>declare</a:t>
            </a:r>
          </a:p>
          <a:p>
            <a:pPr eaLnBrk="1" hangingPunct="1"/>
            <a:r>
              <a:rPr lang="en-US" altLang="zh-CN" sz="2000" b="1" dirty="0" err="1"/>
              <a:t>v_dept_row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dept</a:t>
            </a:r>
            <a:r>
              <a:rPr lang="en-US" altLang="zh-CN" sz="2000" b="1" dirty="0" err="1">
                <a:solidFill>
                  <a:srgbClr val="0000FF"/>
                </a:solidFill>
              </a:rPr>
              <a:t>%rowtype</a:t>
            </a:r>
            <a:r>
              <a:rPr lang="en-US" altLang="zh-CN" sz="2000" b="1" dirty="0"/>
              <a:t>;</a:t>
            </a:r>
          </a:p>
          <a:p>
            <a:pPr eaLnBrk="1" hangingPunct="1"/>
            <a:r>
              <a:rPr lang="zh-CN" altLang="en-US" sz="2000" b="1" i="1" dirty="0">
                <a:solidFill>
                  <a:srgbClr val="009900"/>
                </a:solidFill>
              </a:rPr>
              <a:t>--定义和dept相同的行类型</a:t>
            </a:r>
          </a:p>
        </p:txBody>
      </p:sp>
    </p:spTree>
    <p:extLst>
      <p:ext uri="{BB962C8B-B14F-4D97-AF65-F5344CB8AC3E}">
        <p14:creationId xmlns:p14="http://schemas.microsoft.com/office/powerpoint/2010/main" val="1232130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ldLvl="0" animBg="1" autoUpdateAnimBg="0"/>
      <p:bldP spid="19461" grpId="0" bldLvl="0" animBg="1" autoUpdateAnimBg="0"/>
      <p:bldP spid="19461" grpId="1" bldLvl="0" animBg="1" autoUpdateAnimBg="0"/>
      <p:bldP spid="19462" grpId="0" bldLvl="0" animBg="1" autoUpdateAnimBg="0"/>
      <p:bldP spid="19462" grpId="1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D07F-6A8D-C045-9FED-19F015ACDA61}" type="slidenum">
              <a:rPr lang="zh-CN" altLang="en-US"/>
              <a:pPr/>
              <a:t>13</a:t>
            </a:fld>
            <a:endParaRPr lang="zh-CN" altLang="en-US">
              <a:latin typeface="Arial" charset="0"/>
              <a:ea typeface="黑体" charset="-122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/>
        </p:nvSpPr>
        <p:spPr bwMode="auto">
          <a:xfrm>
            <a:off x="172374" y="1153568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defTabSz="0" eaLnBrk="0" hangingPunct="0">
              <a:spcBef>
                <a:spcPct val="20000"/>
              </a:spcBef>
              <a:buSzPct val="12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Lucida Sans Unicode" charset="0"/>
                <a:ea typeface="黑体" charset="-122"/>
                <a:sym typeface="Lucida Sans Unicode" charset="0"/>
              </a:defRPr>
            </a:lvl1pPr>
            <a:lvl2pPr marL="742950" indent="-285750" defTabSz="0" eaLnBrk="0" hangingPunct="0">
              <a:spcBef>
                <a:spcPct val="20000"/>
              </a:spcBef>
              <a:buSzPct val="120000"/>
              <a:buBlip>
                <a:blip r:embed="rId3"/>
              </a:buBlip>
              <a:defRPr sz="2000" b="1">
                <a:solidFill>
                  <a:schemeClr val="tx1"/>
                </a:solidFill>
                <a:latin typeface="Lucida Sans Unicode" charset="0"/>
                <a:ea typeface="黑体" charset="-122"/>
                <a:sym typeface="Lucida Sans Unicode" charset="0"/>
              </a:defRPr>
            </a:lvl2pPr>
            <a:lvl3pPr marL="1143000" indent="-228600" defTabSz="0" eaLnBrk="0" hangingPunct="0">
              <a:spcBef>
                <a:spcPct val="20000"/>
              </a:spcBef>
              <a:buSzPct val="120000"/>
              <a:buBlip>
                <a:blip r:embed="rId4"/>
              </a:buBlip>
              <a:defRPr b="1">
                <a:solidFill>
                  <a:schemeClr val="tx1"/>
                </a:solidFill>
                <a:latin typeface="宋体" charset="-122"/>
                <a:ea typeface="黑体" charset="-122"/>
                <a:sym typeface="Lucida Sans Unicode" charset="0"/>
              </a:defRPr>
            </a:lvl3pPr>
            <a:lvl4pPr marL="1600200" indent="-228600" defTabSz="0" eaLnBrk="0" hangingPunct="0">
              <a:spcBef>
                <a:spcPct val="20000"/>
              </a:spcBef>
              <a:buSzPct val="120000"/>
              <a:buFont typeface="Arial" charset="0"/>
              <a:buBlip>
                <a:blip r:embed="rId5"/>
              </a:buBlip>
              <a:defRPr sz="1600" b="1">
                <a:solidFill>
                  <a:schemeClr val="tx1"/>
                </a:solidFill>
                <a:latin typeface="楷体_GB2312" charset="0"/>
                <a:ea typeface="黑体" charset="-122"/>
                <a:sym typeface="Lucida Sans Unicode" charset="0"/>
              </a:defRPr>
            </a:lvl4pPr>
            <a:lvl5pPr marL="2057400" indent="-228600" defTabSz="0" eaLnBrk="0" hangingPunct="0">
              <a:spcBef>
                <a:spcPct val="20000"/>
              </a:spcBef>
              <a:buSzPct val="120000"/>
              <a:buFont typeface="Arial" charset="0"/>
              <a:buChar char="»"/>
              <a:defRPr sz="1400" b="1">
                <a:solidFill>
                  <a:schemeClr val="tx1"/>
                </a:solidFill>
                <a:latin typeface="楷体_GB2312" charset="0"/>
                <a:ea typeface="黑体" charset="-122"/>
                <a:sym typeface="Lucida Sans Unicode" charset="0"/>
              </a:defRPr>
            </a:lvl5pPr>
            <a:lvl6pPr marL="2514600" indent="-228600" defTabSz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Arial" charset="0"/>
              <a:buChar char="»"/>
              <a:defRPr sz="1400" b="1">
                <a:solidFill>
                  <a:schemeClr val="tx1"/>
                </a:solidFill>
                <a:latin typeface="楷体_GB2312" charset="0"/>
                <a:ea typeface="黑体" charset="-122"/>
                <a:sym typeface="Lucida Sans Unicode" charset="0"/>
              </a:defRPr>
            </a:lvl6pPr>
            <a:lvl7pPr marL="2971800" indent="-228600" defTabSz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Arial" charset="0"/>
              <a:buChar char="»"/>
              <a:defRPr sz="1400" b="1">
                <a:solidFill>
                  <a:schemeClr val="tx1"/>
                </a:solidFill>
                <a:latin typeface="楷体_GB2312" charset="0"/>
                <a:ea typeface="黑体" charset="-122"/>
                <a:sym typeface="Lucida Sans Unicode" charset="0"/>
              </a:defRPr>
            </a:lvl7pPr>
            <a:lvl8pPr marL="3429000" indent="-228600" defTabSz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Arial" charset="0"/>
              <a:buChar char="»"/>
              <a:defRPr sz="1400" b="1">
                <a:solidFill>
                  <a:schemeClr val="tx1"/>
                </a:solidFill>
                <a:latin typeface="楷体_GB2312" charset="0"/>
                <a:ea typeface="黑体" charset="-122"/>
                <a:sym typeface="Lucida Sans Unicode" charset="0"/>
              </a:defRPr>
            </a:lvl8pPr>
            <a:lvl9pPr marL="3886200" indent="-228600" defTabSz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Arial" charset="0"/>
              <a:buChar char="»"/>
              <a:defRPr sz="1400" b="1">
                <a:solidFill>
                  <a:schemeClr val="tx1"/>
                </a:solidFill>
                <a:latin typeface="楷体_GB2312" charset="0"/>
                <a:ea typeface="黑体" charset="-122"/>
                <a:sym typeface="Lucida Sans Unicode" charset="0"/>
              </a:defRPr>
            </a:lvl9pPr>
          </a:lstStyle>
          <a:p>
            <a:r>
              <a:rPr lang="en-US" altLang="zh-CN" b="0" dirty="0"/>
              <a:t>%</a:t>
            </a:r>
            <a:r>
              <a:rPr lang="zh-CN" altLang="en-US" b="0" dirty="0"/>
              <a:t>record数据类型</a:t>
            </a:r>
          </a:p>
          <a:p>
            <a:pPr lvl="1"/>
            <a:r>
              <a:rPr lang="zh-CN" altLang="en-US" b="0" dirty="0"/>
              <a:t>类似高级语言中的结构</a:t>
            </a:r>
          </a:p>
          <a:p>
            <a:pPr lvl="1"/>
            <a:r>
              <a:rPr lang="zh-CN" altLang="en-US" b="0" dirty="0"/>
              <a:t>首先需要定义记录类型和记录变量</a:t>
            </a:r>
          </a:p>
          <a:p>
            <a:pPr lvl="1"/>
            <a:r>
              <a:rPr lang="zh-CN" altLang="en-US" b="0" dirty="0"/>
              <a:t>当引用记录成员时，必须将记录变量作为前缀</a:t>
            </a:r>
          </a:p>
          <a:p>
            <a:r>
              <a:rPr lang="zh-CN" altLang="en-US" b="0" dirty="0"/>
              <a:t>示例：</a:t>
            </a:r>
          </a:p>
          <a:p>
            <a:pPr lvl="1"/>
            <a:r>
              <a:rPr lang="zh-CN" altLang="en-US" b="0" dirty="0"/>
              <a:t>根据输入的员工编号输出该员工的姓名、基本工资、奖金及实发工资。</a:t>
            </a:r>
          </a:p>
          <a:p>
            <a:pPr lvl="1"/>
            <a:endParaRPr lang="zh-CN" altLang="en-US" dirty="0"/>
          </a:p>
          <a:p>
            <a:pPr lvl="1">
              <a:buFontTx/>
              <a:buNone/>
            </a:pPr>
            <a:endParaRPr lang="en-US" altLang="zh-CN" sz="1400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90908"/>
            <a:ext cx="8229600" cy="769938"/>
          </a:xfrm>
        </p:spPr>
        <p:txBody>
          <a:bodyPr/>
          <a:lstStyle/>
          <a:p>
            <a:pPr marL="609600" indent="-609600"/>
            <a:r>
              <a:rPr lang="zh-CN" altLang="zh-CN"/>
              <a:t>数据类型</a:t>
            </a:r>
          </a:p>
        </p:txBody>
      </p:sp>
      <p:sp>
        <p:nvSpPr>
          <p:cNvPr id="20484" name="AutoShape 178"/>
          <p:cNvSpPr>
            <a:spLocks noChangeArrowheads="1"/>
          </p:cNvSpPr>
          <p:nvPr/>
        </p:nvSpPr>
        <p:spPr bwMode="auto">
          <a:xfrm>
            <a:off x="3269932" y="1153568"/>
            <a:ext cx="8351838" cy="5040313"/>
          </a:xfrm>
          <a:prstGeom prst="roundRect">
            <a:avLst>
              <a:gd name="adj" fmla="val 6495"/>
            </a:avLst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b="1"/>
              <a:t>declare </a:t>
            </a:r>
          </a:p>
          <a:p>
            <a:pPr lvl="1" eaLnBrk="1" hangingPunct="1"/>
            <a:r>
              <a:rPr lang="en-US" altLang="zh-CN" b="1">
                <a:solidFill>
                  <a:srgbClr val="0000FF"/>
                </a:solidFill>
              </a:rPr>
              <a:t>type </a:t>
            </a:r>
            <a:r>
              <a:rPr lang="en-US" altLang="zh-CN" b="1"/>
              <a:t>emp_record_type </a:t>
            </a:r>
            <a:r>
              <a:rPr lang="en-US" altLang="zh-CN" b="1">
                <a:solidFill>
                  <a:srgbClr val="0000FF"/>
                </a:solidFill>
              </a:rPr>
              <a:t>is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0000FF"/>
                </a:solidFill>
              </a:rPr>
              <a:t>RECORD</a:t>
            </a:r>
            <a:r>
              <a:rPr lang="en-US" altLang="zh-CN" b="1"/>
              <a:t>(</a:t>
            </a:r>
          </a:p>
          <a:p>
            <a:pPr lvl="1" eaLnBrk="1" hangingPunct="1"/>
            <a:r>
              <a:rPr lang="en-US" altLang="zh-CN" b="1"/>
              <a:t>  ename emp.ename%type,</a:t>
            </a:r>
          </a:p>
          <a:p>
            <a:pPr lvl="1" eaLnBrk="1" hangingPunct="1"/>
            <a:r>
              <a:rPr lang="en-US" altLang="zh-CN" b="1"/>
              <a:t>  sal emp.sal%type,</a:t>
            </a:r>
          </a:p>
          <a:p>
            <a:pPr lvl="1" eaLnBrk="1" hangingPunct="1"/>
            <a:r>
              <a:rPr lang="en-US" altLang="zh-CN" b="1"/>
              <a:t>  comm emp.comm%type,</a:t>
            </a:r>
          </a:p>
          <a:p>
            <a:pPr lvl="1" eaLnBrk="1" hangingPunct="1"/>
            <a:r>
              <a:rPr lang="en-US" altLang="zh-CN" b="1"/>
              <a:t>  total_sal sal%type</a:t>
            </a:r>
          </a:p>
          <a:p>
            <a:pPr lvl="1" eaLnBrk="1" hangingPunct="1"/>
            <a:r>
              <a:rPr lang="en-US" altLang="zh-CN" b="1"/>
              <a:t>);</a:t>
            </a:r>
          </a:p>
          <a:p>
            <a:pPr eaLnBrk="1" hangingPunct="1"/>
            <a:r>
              <a:rPr lang="zh-CN" altLang="en-US" b="1"/>
              <a:t>	</a:t>
            </a:r>
            <a:r>
              <a:rPr lang="en-US" altLang="zh-CN" b="1"/>
              <a:t>v_emp_record </a:t>
            </a:r>
            <a:r>
              <a:rPr lang="en-US" altLang="zh-CN" b="1">
                <a:solidFill>
                  <a:srgbClr val="0000FF"/>
                </a:solidFill>
              </a:rPr>
              <a:t>emp_record_type</a:t>
            </a:r>
            <a:r>
              <a:rPr lang="en-US" altLang="zh-CN" b="1"/>
              <a:t>;</a:t>
            </a:r>
          </a:p>
          <a:p>
            <a:pPr eaLnBrk="1" hangingPunct="1"/>
            <a:r>
              <a:rPr lang="en-US" altLang="zh-CN" b="1"/>
              <a:t>begin</a:t>
            </a:r>
          </a:p>
          <a:p>
            <a:pPr lvl="1" eaLnBrk="1" hangingPunct="1"/>
            <a:r>
              <a:rPr lang="en-US" altLang="zh-CN" b="1"/>
              <a:t>  </a:t>
            </a:r>
            <a:r>
              <a:rPr lang="en-US" altLang="zh-CN" b="1">
                <a:solidFill>
                  <a:srgbClr val="990033"/>
                </a:solidFill>
              </a:rPr>
              <a:t>select</a:t>
            </a:r>
            <a:r>
              <a:rPr lang="en-US" altLang="zh-CN" b="1"/>
              <a:t> ename,sal,nvl(comm,0),sal+nvl(comm,0) </a:t>
            </a:r>
            <a:r>
              <a:rPr lang="en-US" altLang="zh-CN" b="1">
                <a:solidFill>
                  <a:srgbClr val="990033"/>
                </a:solidFill>
              </a:rPr>
              <a:t>into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0000FF"/>
                </a:solidFill>
              </a:rPr>
              <a:t>v_emp_record</a:t>
            </a:r>
          </a:p>
          <a:p>
            <a:pPr lvl="1" eaLnBrk="1" hangingPunct="1"/>
            <a:r>
              <a:rPr lang="en-US" altLang="zh-CN" b="1"/>
              <a:t>  from emp where empno=7369;</a:t>
            </a:r>
          </a:p>
          <a:p>
            <a:pPr lvl="1" eaLnBrk="1" hangingPunct="1"/>
            <a:r>
              <a:rPr lang="en-US" altLang="zh-CN" b="1"/>
              <a:t>  dbms_output.put_line('员工姓名：'|| </a:t>
            </a:r>
            <a:r>
              <a:rPr lang="en-US" altLang="zh-CN" b="1">
                <a:solidFill>
                  <a:srgbClr val="0000FF"/>
                </a:solidFill>
              </a:rPr>
              <a:t>v_emp_record.</a:t>
            </a:r>
            <a:r>
              <a:rPr lang="en-US" altLang="zh-CN" b="1">
                <a:solidFill>
                  <a:srgbClr val="990033"/>
                </a:solidFill>
              </a:rPr>
              <a:t>ename</a:t>
            </a:r>
            <a:r>
              <a:rPr lang="en-US" altLang="zh-CN" b="1"/>
              <a:t>);</a:t>
            </a:r>
          </a:p>
          <a:p>
            <a:pPr lvl="1" eaLnBrk="1" hangingPunct="1"/>
            <a:r>
              <a:rPr lang="en-US" altLang="zh-CN" b="1"/>
              <a:t>  dbms_output.put_line('基本工资：'|| v_emp_record.sal);</a:t>
            </a:r>
          </a:p>
          <a:p>
            <a:pPr lvl="1" eaLnBrk="1" hangingPunct="1"/>
            <a:r>
              <a:rPr lang="en-US" altLang="zh-CN" b="1"/>
              <a:t>  dbms_output.put_line('奖金：'|| v_emp_record.comm);</a:t>
            </a:r>
          </a:p>
          <a:p>
            <a:pPr lvl="1" eaLnBrk="1" hangingPunct="1"/>
            <a:r>
              <a:rPr lang="en-US" altLang="zh-CN" b="1"/>
              <a:t>  dbms_output.put_line('实发工资：'|| v_emp_record.total_sal);</a:t>
            </a:r>
          </a:p>
          <a:p>
            <a:pPr eaLnBrk="1" hangingPunct="1"/>
            <a:r>
              <a:rPr lang="en-US" altLang="zh-CN" b="1"/>
              <a:t>end;</a:t>
            </a:r>
          </a:p>
        </p:txBody>
      </p:sp>
      <p:sp>
        <p:nvSpPr>
          <p:cNvPr id="20485" name="AutoShape 178"/>
          <p:cNvSpPr>
            <a:spLocks noChangeArrowheads="1"/>
          </p:cNvSpPr>
          <p:nvPr/>
        </p:nvSpPr>
        <p:spPr bwMode="auto">
          <a:xfrm>
            <a:off x="3269932" y="2900465"/>
            <a:ext cx="8353425" cy="3386138"/>
          </a:xfrm>
          <a:prstGeom prst="roundRect">
            <a:avLst>
              <a:gd name="adj" fmla="val 6495"/>
            </a:avLst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b="1"/>
              <a:t>declare </a:t>
            </a:r>
          </a:p>
          <a:p>
            <a:pPr lvl="1" eaLnBrk="1" hangingPunct="1"/>
            <a:r>
              <a:rPr lang="en-US" altLang="zh-CN" b="1">
                <a:solidFill>
                  <a:srgbClr val="0000FF"/>
                </a:solidFill>
              </a:rPr>
              <a:t>type </a:t>
            </a:r>
            <a:r>
              <a:rPr lang="en-US" altLang="zh-CN" b="1"/>
              <a:t>emp_record_type </a:t>
            </a:r>
            <a:r>
              <a:rPr lang="en-US" altLang="zh-CN" b="1">
                <a:solidFill>
                  <a:srgbClr val="0000FF"/>
                </a:solidFill>
              </a:rPr>
              <a:t>is RECORD</a:t>
            </a:r>
            <a:r>
              <a:rPr lang="en-US" altLang="zh-CN" b="1"/>
              <a:t>(</a:t>
            </a:r>
            <a:r>
              <a:rPr lang="zh-CN" altLang="en-US" b="1" i="1">
                <a:solidFill>
                  <a:srgbClr val="009900"/>
                </a:solidFill>
              </a:rPr>
              <a:t>--定义一个记录类型，包含员工信息</a:t>
            </a:r>
          </a:p>
          <a:p>
            <a:pPr lvl="1" eaLnBrk="1" hangingPunct="1"/>
            <a:r>
              <a:rPr lang="en-US" altLang="zh-CN" b="1"/>
              <a:t>  ename emp.ename</a:t>
            </a:r>
            <a:r>
              <a:rPr lang="en-US" altLang="zh-CN" b="1">
                <a:solidFill>
                  <a:srgbClr val="0000FF"/>
                </a:solidFill>
              </a:rPr>
              <a:t>%type</a:t>
            </a:r>
            <a:r>
              <a:rPr lang="en-US" altLang="zh-CN" b="1"/>
              <a:t>,</a:t>
            </a:r>
          </a:p>
          <a:p>
            <a:pPr lvl="1" eaLnBrk="1" hangingPunct="1"/>
            <a:r>
              <a:rPr lang="en-US" altLang="zh-CN" b="1"/>
              <a:t>  sal emp.sal</a:t>
            </a:r>
            <a:r>
              <a:rPr lang="en-US" altLang="zh-CN" b="1">
                <a:solidFill>
                  <a:srgbClr val="0000FF"/>
                </a:solidFill>
              </a:rPr>
              <a:t>%type</a:t>
            </a:r>
            <a:r>
              <a:rPr lang="en-US" altLang="zh-CN" b="1"/>
              <a:t>,</a:t>
            </a:r>
          </a:p>
          <a:p>
            <a:pPr lvl="1" eaLnBrk="1" hangingPunct="1"/>
            <a:r>
              <a:rPr lang="en-US" altLang="zh-CN" b="1"/>
              <a:t>  comm emp.comm</a:t>
            </a:r>
            <a:r>
              <a:rPr lang="en-US" altLang="zh-CN" b="1">
                <a:solidFill>
                  <a:srgbClr val="0000FF"/>
                </a:solidFill>
              </a:rPr>
              <a:t>%type</a:t>
            </a:r>
            <a:r>
              <a:rPr lang="en-US" altLang="zh-CN" b="1"/>
              <a:t>,</a:t>
            </a:r>
          </a:p>
          <a:p>
            <a:pPr lvl="1" eaLnBrk="1" hangingPunct="1"/>
            <a:r>
              <a:rPr lang="en-US" altLang="zh-CN" b="1"/>
              <a:t>  total_sal sal</a:t>
            </a:r>
            <a:r>
              <a:rPr lang="en-US" altLang="zh-CN" b="1">
                <a:solidFill>
                  <a:srgbClr val="0000FF"/>
                </a:solidFill>
              </a:rPr>
              <a:t>%type</a:t>
            </a:r>
          </a:p>
          <a:p>
            <a:pPr lvl="1" eaLnBrk="1" hangingPunct="1"/>
            <a:r>
              <a:rPr lang="en-US" altLang="zh-CN" b="1"/>
              <a:t>);</a:t>
            </a:r>
          </a:p>
          <a:p>
            <a:pPr eaLnBrk="1" hangingPunct="1"/>
            <a:r>
              <a:rPr lang="zh-CN" altLang="en-US" b="1"/>
              <a:t>      </a:t>
            </a:r>
            <a:r>
              <a:rPr lang="en-US" altLang="zh-CN" b="1"/>
              <a:t>v_emp_record </a:t>
            </a:r>
            <a:r>
              <a:rPr lang="en-US" altLang="zh-CN" b="1">
                <a:solidFill>
                  <a:srgbClr val="0000FF"/>
                </a:solidFill>
              </a:rPr>
              <a:t>emp_record_type;</a:t>
            </a:r>
            <a:r>
              <a:rPr lang="zh-CN" altLang="en-US" sz="2000" b="1" i="1">
                <a:solidFill>
                  <a:srgbClr val="009900"/>
                </a:solidFill>
              </a:rPr>
              <a:t>--声明记录类型变量</a:t>
            </a:r>
          </a:p>
        </p:txBody>
      </p:sp>
    </p:spTree>
    <p:extLst>
      <p:ext uri="{BB962C8B-B14F-4D97-AF65-F5344CB8AC3E}">
        <p14:creationId xmlns:p14="http://schemas.microsoft.com/office/powerpoint/2010/main" val="226572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ldLvl="0" animBg="1" autoUpdateAnimBg="0"/>
      <p:bldP spid="20485" grpId="0" bldLvl="0" animBg="1" autoUpdateAnimBg="0"/>
      <p:bldP spid="20485" grpId="1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E3DA-037E-EA47-B7FD-B3629726AA80}" type="slidenum">
              <a:rPr lang="zh-CN" altLang="en-US"/>
              <a:pPr/>
              <a:t>14</a:t>
            </a:fld>
            <a:endParaRPr lang="zh-CN" altLang="en-US">
              <a:latin typeface="Arial" charset="0"/>
              <a:ea typeface="黑体" charset="-122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5734"/>
            <a:ext cx="8229600" cy="769938"/>
          </a:xfrm>
        </p:spPr>
        <p:txBody>
          <a:bodyPr/>
          <a:lstStyle/>
          <a:p>
            <a:pPr marL="609600" indent="-609600"/>
            <a:r>
              <a:rPr lang="zh-CN" altLang="zh-CN"/>
              <a:t>数据类型</a:t>
            </a:r>
          </a:p>
        </p:txBody>
      </p:sp>
      <p:sp>
        <p:nvSpPr>
          <p:cNvPr id="21507" name="AutoShape 8"/>
          <p:cNvSpPr>
            <a:spLocks noChangeArrowheads="1"/>
          </p:cNvSpPr>
          <p:nvPr/>
        </p:nvSpPr>
        <p:spPr bwMode="auto">
          <a:xfrm>
            <a:off x="5808664" y="3644901"/>
            <a:ext cx="1800225" cy="360363"/>
          </a:xfrm>
          <a:prstGeom prst="wedgeRoundRectCallout">
            <a:avLst>
              <a:gd name="adj1" fmla="val -76875"/>
              <a:gd name="adj2" fmla="val 141889"/>
              <a:gd name="adj3" fmla="val 16667"/>
            </a:avLst>
          </a:prstGeom>
          <a:gradFill rotWithShape="1">
            <a:gsLst>
              <a:gs pos="0">
                <a:srgbClr val="FFCC99">
                  <a:alpha val="78000"/>
                </a:srgbClr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algn="ctr" eaLnBrk="1" hangingPunct="1"/>
            <a:r>
              <a:rPr lang="zh-CN" altLang="en-US" sz="1600"/>
              <a:t>一维数组的方式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/>
        </p:nvSpPr>
        <p:spPr bwMode="auto">
          <a:xfrm>
            <a:off x="144202" y="1223009"/>
            <a:ext cx="8229600" cy="39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defTabSz="0" eaLnBrk="0" hangingPunct="0">
              <a:spcBef>
                <a:spcPct val="20000"/>
              </a:spcBef>
              <a:buSzPct val="12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Lucida Sans Unicode" charset="0"/>
                <a:ea typeface="黑体" charset="-122"/>
                <a:sym typeface="Lucida Sans Unicode" charset="0"/>
              </a:defRPr>
            </a:lvl1pPr>
            <a:lvl2pPr marL="742950" indent="-285750" defTabSz="0" eaLnBrk="0" hangingPunct="0">
              <a:spcBef>
                <a:spcPct val="20000"/>
              </a:spcBef>
              <a:buSzPct val="120000"/>
              <a:buBlip>
                <a:blip r:embed="rId3"/>
              </a:buBlip>
              <a:defRPr sz="2000" b="1">
                <a:solidFill>
                  <a:schemeClr val="tx1"/>
                </a:solidFill>
                <a:latin typeface="Lucida Sans Unicode" charset="0"/>
                <a:ea typeface="黑体" charset="-122"/>
                <a:sym typeface="Lucida Sans Unicode" charset="0"/>
              </a:defRPr>
            </a:lvl2pPr>
            <a:lvl3pPr marL="1143000" indent="-228600" defTabSz="0" eaLnBrk="0" hangingPunct="0">
              <a:spcBef>
                <a:spcPct val="20000"/>
              </a:spcBef>
              <a:buSzPct val="120000"/>
              <a:buBlip>
                <a:blip r:embed="rId4"/>
              </a:buBlip>
              <a:defRPr b="1">
                <a:solidFill>
                  <a:schemeClr val="tx1"/>
                </a:solidFill>
                <a:latin typeface="宋体" charset="-122"/>
                <a:ea typeface="黑体" charset="-122"/>
                <a:sym typeface="Lucida Sans Unicode" charset="0"/>
              </a:defRPr>
            </a:lvl3pPr>
            <a:lvl4pPr marL="1600200" indent="-228600" defTabSz="0" eaLnBrk="0" hangingPunct="0">
              <a:spcBef>
                <a:spcPct val="20000"/>
              </a:spcBef>
              <a:buSzPct val="120000"/>
              <a:buFont typeface="Arial" charset="0"/>
              <a:buBlip>
                <a:blip r:embed="rId5"/>
              </a:buBlip>
              <a:defRPr sz="1600" b="1">
                <a:solidFill>
                  <a:schemeClr val="tx1"/>
                </a:solidFill>
                <a:latin typeface="楷体_GB2312" charset="0"/>
                <a:ea typeface="黑体" charset="-122"/>
                <a:sym typeface="Lucida Sans Unicode" charset="0"/>
              </a:defRPr>
            </a:lvl4pPr>
            <a:lvl5pPr marL="2057400" indent="-228600" defTabSz="0" eaLnBrk="0" hangingPunct="0">
              <a:spcBef>
                <a:spcPct val="20000"/>
              </a:spcBef>
              <a:buSzPct val="120000"/>
              <a:buFont typeface="Arial" charset="0"/>
              <a:buChar char="»"/>
              <a:defRPr sz="1400" b="1">
                <a:solidFill>
                  <a:schemeClr val="tx1"/>
                </a:solidFill>
                <a:latin typeface="楷体_GB2312" charset="0"/>
                <a:ea typeface="黑体" charset="-122"/>
                <a:sym typeface="Lucida Sans Unicode" charset="0"/>
              </a:defRPr>
            </a:lvl5pPr>
            <a:lvl6pPr marL="2514600" indent="-228600" defTabSz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Arial" charset="0"/>
              <a:buChar char="»"/>
              <a:defRPr sz="1400" b="1">
                <a:solidFill>
                  <a:schemeClr val="tx1"/>
                </a:solidFill>
                <a:latin typeface="楷体_GB2312" charset="0"/>
                <a:ea typeface="黑体" charset="-122"/>
                <a:sym typeface="Lucida Sans Unicode" charset="0"/>
              </a:defRPr>
            </a:lvl6pPr>
            <a:lvl7pPr marL="2971800" indent="-228600" defTabSz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Arial" charset="0"/>
              <a:buChar char="»"/>
              <a:defRPr sz="1400" b="1">
                <a:solidFill>
                  <a:schemeClr val="tx1"/>
                </a:solidFill>
                <a:latin typeface="楷体_GB2312" charset="0"/>
                <a:ea typeface="黑体" charset="-122"/>
                <a:sym typeface="Lucida Sans Unicode" charset="0"/>
              </a:defRPr>
            </a:lvl7pPr>
            <a:lvl8pPr marL="3429000" indent="-228600" defTabSz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Arial" charset="0"/>
              <a:buChar char="»"/>
              <a:defRPr sz="1400" b="1">
                <a:solidFill>
                  <a:schemeClr val="tx1"/>
                </a:solidFill>
                <a:latin typeface="楷体_GB2312" charset="0"/>
                <a:ea typeface="黑体" charset="-122"/>
                <a:sym typeface="Lucida Sans Unicode" charset="0"/>
              </a:defRPr>
            </a:lvl8pPr>
            <a:lvl9pPr marL="3886200" indent="-228600" defTabSz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Arial" charset="0"/>
              <a:buChar char="»"/>
              <a:defRPr sz="1400" b="1">
                <a:solidFill>
                  <a:schemeClr val="tx1"/>
                </a:solidFill>
                <a:latin typeface="楷体_GB2312" charset="0"/>
                <a:ea typeface="黑体" charset="-122"/>
                <a:sym typeface="Lucida Sans Unicode" charset="0"/>
              </a:defRPr>
            </a:lvl9pPr>
          </a:lstStyle>
          <a:p>
            <a:r>
              <a:rPr lang="en-US" altLang="zh-CN" dirty="0"/>
              <a:t>TABLE</a:t>
            </a:r>
            <a:r>
              <a:rPr lang="zh-CN" altLang="en-US" dirty="0"/>
              <a:t>数据类型</a:t>
            </a:r>
          </a:p>
          <a:p>
            <a:pPr lvl="1"/>
            <a:r>
              <a:rPr lang="en-US" altLang="zh-CN" dirty="0"/>
              <a:t>TABLE(</a:t>
            </a:r>
            <a:r>
              <a:rPr lang="zh-CN" altLang="en-US" dirty="0"/>
              <a:t>索引表</a:t>
            </a:r>
            <a:r>
              <a:rPr lang="en-US" altLang="zh-CN" dirty="0"/>
              <a:t>)</a:t>
            </a:r>
            <a:r>
              <a:rPr lang="zh-CN" altLang="en-US" dirty="0"/>
              <a:t>相当于一个键值集合，键是唯一的，用于查找对应的值。键可以是整数或字符串</a:t>
            </a:r>
          </a:p>
          <a:p>
            <a:pPr lvl="1"/>
            <a:r>
              <a:rPr lang="zh-CN" altLang="en-US" dirty="0"/>
              <a:t>示例：</a:t>
            </a:r>
          </a:p>
          <a:p>
            <a:pPr lvl="2"/>
            <a:r>
              <a:rPr lang="zh-CN" altLang="en-US" dirty="0"/>
              <a:t>将部门编号是10和20的部门信息存储到table类型中，然后输出其信息。</a:t>
            </a:r>
          </a:p>
          <a:p>
            <a:pPr lvl="1"/>
            <a:endParaRPr lang="en-US" altLang="zh-CN" sz="1400" dirty="0"/>
          </a:p>
        </p:txBody>
      </p:sp>
      <p:sp>
        <p:nvSpPr>
          <p:cNvPr id="21509" name="AutoShape 4"/>
          <p:cNvSpPr>
            <a:spLocks noChangeArrowheads="1"/>
          </p:cNvSpPr>
          <p:nvPr/>
        </p:nvSpPr>
        <p:spPr bwMode="auto">
          <a:xfrm>
            <a:off x="1822876" y="2969904"/>
            <a:ext cx="8194581" cy="3280771"/>
          </a:xfrm>
          <a:prstGeom prst="roundRect">
            <a:avLst>
              <a:gd name="adj" fmla="val 8185"/>
            </a:avLst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marL="14288" indent="-14288" eaLnBrk="0" hangingPunct="0">
              <a:tabLst>
                <a:tab pos="447675" algn="l"/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1093788" indent="-285750" eaLnBrk="0" hangingPunct="0">
              <a:tabLst>
                <a:tab pos="447675" algn="l"/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493838" indent="-228600" eaLnBrk="0" hangingPunct="0">
              <a:tabLst>
                <a:tab pos="447675" algn="l"/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951038" indent="-228600" eaLnBrk="0" hangingPunct="0">
              <a:tabLst>
                <a:tab pos="447675" algn="l"/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408238" indent="-228600" eaLnBrk="0" hangingPunct="0">
              <a:tabLst>
                <a:tab pos="447675" algn="l"/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865438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3322638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779838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4237038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b="1" dirty="0">
                <a:sym typeface="Arial" charset="0"/>
              </a:rPr>
              <a:t>declare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type </a:t>
            </a:r>
            <a:r>
              <a:rPr lang="en-US" altLang="zh-CN" b="1" dirty="0" err="1">
                <a:sym typeface="Arial" charset="0"/>
              </a:rPr>
              <a:t>dept_table_type</a:t>
            </a:r>
            <a:r>
              <a:rPr lang="en-US" altLang="zh-CN" b="1" dirty="0">
                <a:sym typeface="Arial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is table of</a:t>
            </a:r>
            <a:r>
              <a:rPr lang="en-US" altLang="zh-CN" b="1" dirty="0">
                <a:sym typeface="Arial" charset="0"/>
              </a:rPr>
              <a:t> </a:t>
            </a:r>
            <a:r>
              <a:rPr lang="en-US" altLang="zh-CN" b="1" dirty="0" err="1">
                <a:sym typeface="Arial" charset="0"/>
              </a:rPr>
              <a:t>dept%rowtype</a:t>
            </a:r>
            <a:endParaRPr lang="en-US" altLang="zh-CN" b="1" dirty="0">
              <a:sym typeface="Arial" charset="0"/>
            </a:endParaRP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index by </a:t>
            </a:r>
            <a:r>
              <a:rPr lang="en-US" altLang="zh-CN" b="1" dirty="0" err="1">
                <a:sym typeface="Arial" charset="0"/>
              </a:rPr>
              <a:t>binary_integer</a:t>
            </a:r>
            <a:r>
              <a:rPr lang="en-US" altLang="zh-CN" b="1" dirty="0">
                <a:sym typeface="Arial" charset="0"/>
              </a:rPr>
              <a:t>;</a:t>
            </a:r>
          </a:p>
          <a:p>
            <a:pPr eaLnBrk="1" hangingPunct="1"/>
            <a:r>
              <a:rPr lang="en-US" altLang="zh-CN" b="1" dirty="0" err="1">
                <a:sym typeface="Arial" charset="0"/>
              </a:rPr>
              <a:t>v_dept_table</a:t>
            </a:r>
            <a:r>
              <a:rPr lang="en-US" altLang="zh-CN" b="1" dirty="0">
                <a:sym typeface="Arial" charset="0"/>
              </a:rPr>
              <a:t>  </a:t>
            </a:r>
            <a:r>
              <a:rPr lang="en-US" altLang="zh-CN" b="1" dirty="0" err="1">
                <a:sym typeface="Arial" charset="0"/>
              </a:rPr>
              <a:t>dept_table_type</a:t>
            </a:r>
            <a:r>
              <a:rPr lang="en-US" altLang="zh-CN" b="1" dirty="0">
                <a:sym typeface="Arial" charset="0"/>
              </a:rPr>
              <a:t>;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begin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  select * into </a:t>
            </a:r>
            <a:r>
              <a:rPr lang="en-US" altLang="zh-CN" b="1" dirty="0" err="1">
                <a:sym typeface="Arial" charset="0"/>
              </a:rPr>
              <a:t>v_dept_table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(0)</a:t>
            </a:r>
            <a:r>
              <a:rPr lang="en-US" altLang="zh-CN" b="1" dirty="0">
                <a:sym typeface="Arial" charset="0"/>
              </a:rPr>
              <a:t> from </a:t>
            </a:r>
            <a:r>
              <a:rPr lang="en-US" altLang="zh-CN" b="1" dirty="0" err="1">
                <a:sym typeface="Arial" charset="0"/>
              </a:rPr>
              <a:t>dept</a:t>
            </a:r>
            <a:r>
              <a:rPr lang="en-US" altLang="zh-CN" b="1" dirty="0">
                <a:sym typeface="Arial" charset="0"/>
              </a:rPr>
              <a:t> where </a:t>
            </a:r>
            <a:r>
              <a:rPr lang="en-US" altLang="zh-CN" b="1" dirty="0" err="1">
                <a:sym typeface="Arial" charset="0"/>
              </a:rPr>
              <a:t>deptno</a:t>
            </a:r>
            <a:r>
              <a:rPr lang="en-US" altLang="zh-CN" b="1" dirty="0">
                <a:sym typeface="Arial" charset="0"/>
              </a:rPr>
              <a:t>=10;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  select * into </a:t>
            </a:r>
            <a:r>
              <a:rPr lang="en-US" altLang="zh-CN" b="1" dirty="0" err="1">
                <a:sym typeface="Arial" charset="0"/>
              </a:rPr>
              <a:t>v_dept_table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(1)</a:t>
            </a:r>
            <a:r>
              <a:rPr lang="en-US" altLang="zh-CN" b="1" dirty="0">
                <a:sym typeface="Arial" charset="0"/>
              </a:rPr>
              <a:t> from </a:t>
            </a:r>
            <a:r>
              <a:rPr lang="en-US" altLang="zh-CN" b="1" dirty="0" err="1">
                <a:sym typeface="Arial" charset="0"/>
              </a:rPr>
              <a:t>dept</a:t>
            </a:r>
            <a:r>
              <a:rPr lang="en-US" altLang="zh-CN" b="1" dirty="0">
                <a:sym typeface="Arial" charset="0"/>
              </a:rPr>
              <a:t> where </a:t>
            </a:r>
            <a:r>
              <a:rPr lang="en-US" altLang="zh-CN" b="1" dirty="0" err="1">
                <a:sym typeface="Arial" charset="0"/>
              </a:rPr>
              <a:t>deptno</a:t>
            </a:r>
            <a:r>
              <a:rPr lang="en-US" altLang="zh-CN" b="1" dirty="0">
                <a:sym typeface="Arial" charset="0"/>
              </a:rPr>
              <a:t>=20;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  </a:t>
            </a:r>
            <a:r>
              <a:rPr lang="en-US" altLang="zh-CN" b="1" dirty="0" err="1">
                <a:sym typeface="Arial" charset="0"/>
              </a:rPr>
              <a:t>dbms_output.PUT_LINE</a:t>
            </a:r>
            <a:r>
              <a:rPr lang="en-US" altLang="zh-CN" b="1" dirty="0">
                <a:sym typeface="Arial" charset="0"/>
              </a:rPr>
              <a:t>('编号：'||</a:t>
            </a:r>
            <a:r>
              <a:rPr lang="en-US" altLang="zh-CN" b="1" dirty="0" err="1">
                <a:sym typeface="Arial" charset="0"/>
              </a:rPr>
              <a:t>v_dept_table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(0)</a:t>
            </a:r>
            <a:r>
              <a:rPr lang="en-US" altLang="zh-CN" b="1" dirty="0">
                <a:sym typeface="Arial" charset="0"/>
              </a:rPr>
              <a:t>.</a:t>
            </a:r>
            <a:r>
              <a:rPr lang="en-US" altLang="zh-CN" b="1" dirty="0" err="1">
                <a:sym typeface="Arial" charset="0"/>
              </a:rPr>
              <a:t>deptno</a:t>
            </a:r>
            <a:r>
              <a:rPr lang="en-US" altLang="zh-CN" b="1" dirty="0">
                <a:sym typeface="Arial" charset="0"/>
              </a:rPr>
              <a:t>||'   名称：'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		</a:t>
            </a:r>
            <a:r>
              <a:rPr lang="en-US" altLang="zh-CN" b="1" dirty="0">
                <a:sym typeface="Arial" charset="0"/>
              </a:rPr>
              <a:t>||</a:t>
            </a:r>
            <a:r>
              <a:rPr lang="en-US" altLang="zh-CN" b="1" dirty="0" err="1">
                <a:sym typeface="Arial" charset="0"/>
              </a:rPr>
              <a:t>v_dept_table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(0)</a:t>
            </a:r>
            <a:r>
              <a:rPr lang="en-US" altLang="zh-CN" b="1" dirty="0">
                <a:sym typeface="Arial" charset="0"/>
              </a:rPr>
              <a:t>.</a:t>
            </a:r>
            <a:r>
              <a:rPr lang="en-US" altLang="zh-CN" b="1" dirty="0" err="1">
                <a:sym typeface="Arial" charset="0"/>
              </a:rPr>
              <a:t>dname</a:t>
            </a:r>
            <a:r>
              <a:rPr lang="en-US" altLang="zh-CN" b="1" dirty="0">
                <a:sym typeface="Arial" charset="0"/>
              </a:rPr>
              <a:t>||'   所在地：'||</a:t>
            </a:r>
            <a:r>
              <a:rPr lang="en-US" altLang="zh-CN" b="1" dirty="0" err="1">
                <a:sym typeface="Arial" charset="0"/>
              </a:rPr>
              <a:t>v_dept_table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(0)</a:t>
            </a:r>
            <a:r>
              <a:rPr lang="en-US" altLang="zh-CN" b="1" dirty="0">
                <a:sym typeface="Arial" charset="0"/>
              </a:rPr>
              <a:t>.</a:t>
            </a:r>
            <a:r>
              <a:rPr lang="en-US" altLang="zh-CN" b="1" dirty="0" err="1">
                <a:sym typeface="Arial" charset="0"/>
              </a:rPr>
              <a:t>loc</a:t>
            </a:r>
            <a:r>
              <a:rPr lang="en-US" altLang="zh-CN" b="1" dirty="0">
                <a:sym typeface="Arial" charset="0"/>
              </a:rPr>
              <a:t>);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  </a:t>
            </a:r>
            <a:r>
              <a:rPr lang="en-US" altLang="zh-CN" b="1" dirty="0" err="1">
                <a:sym typeface="Arial" charset="0"/>
              </a:rPr>
              <a:t>dbms_output.PUT_LINE</a:t>
            </a:r>
            <a:r>
              <a:rPr lang="en-US" altLang="zh-CN" b="1" dirty="0">
                <a:sym typeface="Arial" charset="0"/>
              </a:rPr>
              <a:t>('编号：'||</a:t>
            </a:r>
            <a:r>
              <a:rPr lang="en-US" altLang="zh-CN" b="1" dirty="0" err="1">
                <a:sym typeface="Arial" charset="0"/>
              </a:rPr>
              <a:t>v_dept_table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(1)</a:t>
            </a:r>
            <a:r>
              <a:rPr lang="en-US" altLang="zh-CN" b="1" dirty="0">
                <a:sym typeface="Arial" charset="0"/>
              </a:rPr>
              <a:t>.</a:t>
            </a:r>
            <a:r>
              <a:rPr lang="en-US" altLang="zh-CN" b="1" dirty="0" err="1">
                <a:sym typeface="Arial" charset="0"/>
              </a:rPr>
              <a:t>deptno</a:t>
            </a:r>
            <a:r>
              <a:rPr lang="en-US" altLang="zh-CN" b="1" dirty="0">
                <a:sym typeface="Arial" charset="0"/>
              </a:rPr>
              <a:t>||'   名称：'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		</a:t>
            </a:r>
            <a:r>
              <a:rPr lang="en-US" altLang="zh-CN" b="1" dirty="0">
                <a:sym typeface="Arial" charset="0"/>
              </a:rPr>
              <a:t>||</a:t>
            </a:r>
            <a:r>
              <a:rPr lang="en-US" altLang="zh-CN" b="1" dirty="0" err="1">
                <a:sym typeface="Arial" charset="0"/>
              </a:rPr>
              <a:t>v_dept_table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(1)</a:t>
            </a:r>
            <a:r>
              <a:rPr lang="en-US" altLang="zh-CN" b="1" dirty="0">
                <a:sym typeface="Arial" charset="0"/>
              </a:rPr>
              <a:t>.</a:t>
            </a:r>
            <a:r>
              <a:rPr lang="en-US" altLang="zh-CN" b="1" dirty="0" err="1">
                <a:sym typeface="Arial" charset="0"/>
              </a:rPr>
              <a:t>dname</a:t>
            </a:r>
            <a:r>
              <a:rPr lang="en-US" altLang="zh-CN" b="1" dirty="0">
                <a:sym typeface="Arial" charset="0"/>
              </a:rPr>
              <a:t>||'   所在地：'||</a:t>
            </a:r>
            <a:r>
              <a:rPr lang="en-US" altLang="zh-CN" b="1" dirty="0" err="1">
                <a:sym typeface="Arial" charset="0"/>
              </a:rPr>
              <a:t>v_dept_table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(1)</a:t>
            </a:r>
            <a:r>
              <a:rPr lang="en-US" altLang="zh-CN" b="1" dirty="0">
                <a:sym typeface="Arial" charset="0"/>
              </a:rPr>
              <a:t>.</a:t>
            </a:r>
            <a:r>
              <a:rPr lang="en-US" altLang="zh-CN" b="1" dirty="0" err="1">
                <a:sym typeface="Arial" charset="0"/>
              </a:rPr>
              <a:t>loc</a:t>
            </a:r>
            <a:r>
              <a:rPr lang="en-US" altLang="zh-CN" b="1" dirty="0">
                <a:sym typeface="Arial" charset="0"/>
              </a:rPr>
              <a:t>);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end;</a:t>
            </a:r>
          </a:p>
        </p:txBody>
      </p:sp>
      <p:sp>
        <p:nvSpPr>
          <p:cNvPr id="21510" name="AutoShape 4"/>
          <p:cNvSpPr>
            <a:spLocks noChangeArrowheads="1"/>
          </p:cNvSpPr>
          <p:nvPr/>
        </p:nvSpPr>
        <p:spPr bwMode="auto">
          <a:xfrm>
            <a:off x="3392820" y="3105151"/>
            <a:ext cx="6624637" cy="180022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sz="2000" b="1">
                <a:sym typeface="Arial" charset="0"/>
              </a:rPr>
              <a:t>declare</a:t>
            </a:r>
          </a:p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sym typeface="Arial" charset="0"/>
              </a:rPr>
              <a:t>type </a:t>
            </a:r>
            <a:r>
              <a:rPr lang="en-US" altLang="zh-CN" sz="2000" b="1" dirty="0" err="1">
                <a:sym typeface="Arial" charset="0"/>
              </a:rPr>
              <a:t>dept_table_type</a:t>
            </a:r>
            <a:r>
              <a:rPr lang="en-US" altLang="zh-CN" sz="2000" b="1" dirty="0">
                <a:sym typeface="Arial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sym typeface="Arial" charset="0"/>
              </a:rPr>
              <a:t>is table of</a:t>
            </a:r>
            <a:r>
              <a:rPr lang="en-US" altLang="zh-CN" sz="2000" b="1" dirty="0">
                <a:sym typeface="Arial" charset="0"/>
              </a:rPr>
              <a:t> </a:t>
            </a:r>
            <a:r>
              <a:rPr lang="en-US" altLang="zh-CN" sz="2000" b="1" dirty="0" err="1">
                <a:sym typeface="Arial" charset="0"/>
              </a:rPr>
              <a:t>dept%rowtype</a:t>
            </a:r>
            <a:endParaRPr lang="en-US" altLang="zh-CN" sz="2000" b="1" dirty="0">
              <a:sym typeface="Arial" charset="0"/>
            </a:endParaRPr>
          </a:p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sym typeface="Arial" charset="0"/>
              </a:rPr>
              <a:t>index by </a:t>
            </a:r>
            <a:r>
              <a:rPr lang="en-US" altLang="zh-CN" sz="2000" b="1" dirty="0" err="1">
                <a:sym typeface="Arial" charset="0"/>
              </a:rPr>
              <a:t>binary_integer</a:t>
            </a:r>
            <a:r>
              <a:rPr lang="en-US" altLang="zh-CN" sz="2000" b="1" dirty="0">
                <a:sym typeface="Arial" charset="0"/>
              </a:rPr>
              <a:t>;</a:t>
            </a:r>
          </a:p>
          <a:p>
            <a:pPr eaLnBrk="1" hangingPunct="1"/>
            <a:r>
              <a:rPr lang="en-US" altLang="zh-CN" sz="2000" b="1" dirty="0" err="1">
                <a:sym typeface="Arial" charset="0"/>
              </a:rPr>
              <a:t>v_dept_table</a:t>
            </a:r>
            <a:r>
              <a:rPr lang="en-US" altLang="zh-CN" sz="2000" b="1" dirty="0">
                <a:sym typeface="Arial" charset="0"/>
              </a:rPr>
              <a:t>  </a:t>
            </a:r>
            <a:r>
              <a:rPr lang="en-US" altLang="zh-CN" sz="2000" b="1" dirty="0" err="1">
                <a:solidFill>
                  <a:srgbClr val="0000FF"/>
                </a:solidFill>
                <a:sym typeface="Arial" charset="0"/>
              </a:rPr>
              <a:t>dept_table_type</a:t>
            </a:r>
            <a:r>
              <a:rPr lang="en-US" altLang="zh-CN" sz="2000" b="1" dirty="0">
                <a:sym typeface="Arial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17316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5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15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1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5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ldLvl="0" animBg="1" autoUpdateAnimBg="0"/>
      <p:bldP spid="21507" grpId="1" bldLvl="0" animBg="1" autoUpdateAnimBg="0"/>
      <p:bldP spid="21509" grpId="0" build="allAtOnce" bldLvl="0" animBg="1" autoUpdateAnimBg="0"/>
      <p:bldP spid="21510" grpId="0" bldLvl="0" animBg="1" autoUpdateAnimBg="0"/>
      <p:bldP spid="21510" grpId="1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B233-E6A8-7E48-8F93-CB4469A7B2E1}" type="slidenum">
              <a:rPr lang="zh-CN" altLang="en-US"/>
              <a:pPr/>
              <a:t>15</a:t>
            </a:fld>
            <a:endParaRPr lang="zh-CN" altLang="en-US">
              <a:latin typeface="Arial" charset="0"/>
              <a:ea typeface="黑体" charset="-122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0820"/>
            <a:ext cx="7940675" cy="769938"/>
          </a:xfrm>
        </p:spPr>
        <p:txBody>
          <a:bodyPr/>
          <a:lstStyle/>
          <a:p>
            <a:pPr marL="609600" indent="-609600"/>
            <a:r>
              <a:rPr lang="zh-CN" altLang="zh-CN"/>
              <a:t>流程控制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3063" y="1154510"/>
            <a:ext cx="2160588" cy="506413"/>
          </a:xfrm>
        </p:spPr>
        <p:txBody>
          <a:bodyPr>
            <a:normAutofit fontScale="92500" lnSpcReduction="10000"/>
          </a:bodyPr>
          <a:lstStyle/>
          <a:p>
            <a:pPr marL="381000" indent="-381000">
              <a:buNone/>
            </a:pPr>
            <a:r>
              <a:rPr lang="en-US" altLang="zh-CN"/>
              <a:t>3.1  </a:t>
            </a:r>
            <a:r>
              <a:rPr lang="zh-CN" altLang="en-US" dirty="0"/>
              <a:t>条件控制</a:t>
            </a:r>
          </a:p>
        </p:txBody>
      </p:sp>
      <p:sp>
        <p:nvSpPr>
          <p:cNvPr id="22532" name="AutoShape 12"/>
          <p:cNvSpPr>
            <a:spLocks noChangeArrowheads="1"/>
          </p:cNvSpPr>
          <p:nvPr/>
        </p:nvSpPr>
        <p:spPr bwMode="auto">
          <a:xfrm>
            <a:off x="3359150" y="1989138"/>
            <a:ext cx="2952750" cy="100806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</a:rPr>
              <a:t>IF</a:t>
            </a:r>
            <a:r>
              <a:rPr lang="en-US" altLang="zh-CN" b="1"/>
              <a:t> </a:t>
            </a:r>
            <a:r>
              <a:rPr lang="zh-CN" altLang="en-US" b="1"/>
              <a:t>条件表达式 </a:t>
            </a:r>
            <a:r>
              <a:rPr lang="en-US" altLang="zh-CN" b="1">
                <a:solidFill>
                  <a:srgbClr val="0000FF"/>
                </a:solidFill>
              </a:rPr>
              <a:t>THEN</a:t>
            </a:r>
          </a:p>
          <a:p>
            <a:pPr eaLnBrk="1" hangingPunct="1"/>
            <a:r>
              <a:rPr lang="en-US" altLang="zh-CN" b="1"/>
              <a:t>    </a:t>
            </a:r>
            <a:r>
              <a:rPr lang="zh-CN" altLang="en-US" b="1"/>
              <a:t>语句段</a:t>
            </a:r>
          </a:p>
          <a:p>
            <a:pPr eaLnBrk="1" hangingPunct="1"/>
            <a:r>
              <a:rPr lang="en-US" altLang="zh-CN" b="1">
                <a:solidFill>
                  <a:srgbClr val="0000FF"/>
                </a:solidFill>
              </a:rPr>
              <a:t>END IF;</a:t>
            </a:r>
          </a:p>
        </p:txBody>
      </p:sp>
      <p:sp>
        <p:nvSpPr>
          <p:cNvPr id="22533" name="AutoShape 13"/>
          <p:cNvSpPr>
            <a:spLocks noChangeArrowheads="1"/>
          </p:cNvSpPr>
          <p:nvPr/>
        </p:nvSpPr>
        <p:spPr bwMode="auto">
          <a:xfrm>
            <a:off x="3359151" y="1916114"/>
            <a:ext cx="3095625" cy="1800225"/>
          </a:xfrm>
          <a:prstGeom prst="roundRect">
            <a:avLst>
              <a:gd name="adj" fmla="val 10866"/>
            </a:avLst>
          </a:prstGeom>
          <a:gradFill rotWithShape="0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</a:rPr>
              <a:t>IF</a:t>
            </a:r>
            <a:r>
              <a:rPr lang="en-US" altLang="zh-CN" b="1"/>
              <a:t> </a:t>
            </a:r>
            <a:r>
              <a:rPr lang="zh-CN" altLang="en-US" b="1"/>
              <a:t>条件表达式 </a:t>
            </a:r>
            <a:r>
              <a:rPr lang="en-US" altLang="zh-CN" b="1">
                <a:solidFill>
                  <a:srgbClr val="0000FF"/>
                </a:solidFill>
              </a:rPr>
              <a:t>THEN</a:t>
            </a:r>
          </a:p>
          <a:p>
            <a:pPr eaLnBrk="1" hangingPunct="1"/>
            <a:r>
              <a:rPr lang="en-US" altLang="zh-CN" b="1"/>
              <a:t>	</a:t>
            </a:r>
            <a:r>
              <a:rPr lang="zh-CN" altLang="en-US" b="1"/>
              <a:t>语句段</a:t>
            </a:r>
            <a:r>
              <a:rPr lang="en-US" altLang="zh-CN" b="1"/>
              <a:t>1</a:t>
            </a:r>
          </a:p>
          <a:p>
            <a:pPr eaLnBrk="1" hangingPunct="1"/>
            <a:r>
              <a:rPr lang="en-US" altLang="zh-CN" b="1">
                <a:solidFill>
                  <a:srgbClr val="0000FF"/>
                </a:solidFill>
              </a:rPr>
              <a:t>ELSE</a:t>
            </a:r>
          </a:p>
          <a:p>
            <a:pPr eaLnBrk="1" hangingPunct="1"/>
            <a:r>
              <a:rPr lang="en-US" altLang="zh-CN" b="1"/>
              <a:t>	</a:t>
            </a:r>
            <a:r>
              <a:rPr lang="zh-CN" altLang="en-US" b="1"/>
              <a:t>语句段</a:t>
            </a:r>
            <a:r>
              <a:rPr lang="en-US" altLang="zh-CN" b="1"/>
              <a:t>2</a:t>
            </a:r>
          </a:p>
          <a:p>
            <a:pPr eaLnBrk="1" hangingPunct="1"/>
            <a:r>
              <a:rPr lang="en-US" altLang="zh-CN" b="1">
                <a:solidFill>
                  <a:srgbClr val="0000FF"/>
                </a:solidFill>
              </a:rPr>
              <a:t>END IF;</a:t>
            </a:r>
          </a:p>
        </p:txBody>
      </p:sp>
      <p:sp>
        <p:nvSpPr>
          <p:cNvPr id="22534" name="AutoShape 14"/>
          <p:cNvSpPr>
            <a:spLocks noChangeArrowheads="1"/>
          </p:cNvSpPr>
          <p:nvPr/>
        </p:nvSpPr>
        <p:spPr bwMode="auto">
          <a:xfrm>
            <a:off x="3287713" y="1844676"/>
            <a:ext cx="3384550" cy="3529013"/>
          </a:xfrm>
          <a:prstGeom prst="roundRect">
            <a:avLst>
              <a:gd name="adj" fmla="val 8273"/>
            </a:avLst>
          </a:prstGeom>
          <a:gradFill rotWithShape="0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</a:rPr>
              <a:t>IF</a:t>
            </a:r>
            <a:r>
              <a:rPr lang="en-US" altLang="zh-CN" b="1"/>
              <a:t> </a:t>
            </a:r>
            <a:r>
              <a:rPr lang="zh-CN" altLang="en-US" b="1" dirty="0"/>
              <a:t>条件表达式</a:t>
            </a:r>
            <a:r>
              <a:rPr lang="en-US" altLang="zh-CN" b="1" dirty="0"/>
              <a:t>1 </a:t>
            </a:r>
            <a:r>
              <a:rPr lang="en-US" altLang="zh-CN" b="1" dirty="0">
                <a:solidFill>
                  <a:srgbClr val="0000FF"/>
                </a:solidFill>
              </a:rPr>
              <a:t>THEN</a:t>
            </a:r>
          </a:p>
          <a:p>
            <a:pPr eaLnBrk="1" hangingPunct="1"/>
            <a:r>
              <a:rPr lang="zh-CN" altLang="en-US" b="1" dirty="0"/>
              <a:t>语句段</a:t>
            </a:r>
            <a:r>
              <a:rPr lang="en-US" altLang="zh-CN" b="1" dirty="0"/>
              <a:t>1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ELSIF </a:t>
            </a:r>
            <a:r>
              <a:rPr lang="zh-CN" altLang="en-US" b="1" dirty="0"/>
              <a:t>条件表达式</a:t>
            </a:r>
            <a:r>
              <a:rPr lang="en-US" altLang="zh-CN" b="1" dirty="0"/>
              <a:t>2 </a:t>
            </a:r>
            <a:r>
              <a:rPr lang="en-US" altLang="zh-CN" b="1" dirty="0">
                <a:solidFill>
                  <a:srgbClr val="0000FF"/>
                </a:solidFill>
              </a:rPr>
              <a:t>THEN</a:t>
            </a:r>
          </a:p>
          <a:p>
            <a:pPr eaLnBrk="1" hangingPunct="1"/>
            <a:r>
              <a:rPr lang="zh-CN" altLang="en-US" b="1" dirty="0"/>
              <a:t>语句段</a:t>
            </a:r>
            <a:r>
              <a:rPr lang="en-US" altLang="zh-CN" b="1" dirty="0"/>
              <a:t>2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ELSIF </a:t>
            </a:r>
            <a:r>
              <a:rPr lang="zh-CN" altLang="en-US" b="1" dirty="0"/>
              <a:t>条件表达式</a:t>
            </a:r>
            <a:r>
              <a:rPr lang="en-US" altLang="zh-CN" b="1" dirty="0"/>
              <a:t>3  </a:t>
            </a:r>
            <a:r>
              <a:rPr lang="en-US" altLang="zh-CN" b="1" dirty="0">
                <a:solidFill>
                  <a:srgbClr val="0000FF"/>
                </a:solidFill>
              </a:rPr>
              <a:t>THEN</a:t>
            </a:r>
          </a:p>
          <a:p>
            <a:pPr eaLnBrk="1" hangingPunct="1"/>
            <a:r>
              <a:rPr lang="zh-CN" altLang="en-US" b="1" dirty="0"/>
              <a:t>语句段</a:t>
            </a:r>
            <a:r>
              <a:rPr lang="en-US" altLang="zh-CN" b="1" dirty="0"/>
              <a:t>3</a:t>
            </a:r>
          </a:p>
          <a:p>
            <a:pPr eaLnBrk="1" hangingPunct="1"/>
            <a:r>
              <a:rPr lang="en-US" altLang="zh-CN" b="1" dirty="0"/>
              <a:t>......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ELSIF </a:t>
            </a:r>
            <a:r>
              <a:rPr lang="zh-CN" altLang="en-US" b="1" dirty="0"/>
              <a:t>条件表达式</a:t>
            </a:r>
            <a:r>
              <a:rPr lang="en-US" altLang="zh-CN" b="1" dirty="0"/>
              <a:t>n</a:t>
            </a:r>
          </a:p>
          <a:p>
            <a:pPr eaLnBrk="1" hangingPunct="1"/>
            <a:r>
              <a:rPr lang="zh-CN" altLang="en-US" b="1" dirty="0"/>
              <a:t>语句段</a:t>
            </a:r>
            <a:r>
              <a:rPr lang="en-US" altLang="zh-CN" b="1" dirty="0"/>
              <a:t>n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END IF;</a:t>
            </a:r>
          </a:p>
        </p:txBody>
      </p:sp>
      <p:sp>
        <p:nvSpPr>
          <p:cNvPr id="22535" name="AutoShape 180"/>
          <p:cNvSpPr>
            <a:spLocks noChangeArrowheads="1"/>
          </p:cNvSpPr>
          <p:nvPr/>
        </p:nvSpPr>
        <p:spPr bwMode="auto">
          <a:xfrm>
            <a:off x="6602413" y="3143251"/>
            <a:ext cx="1941512" cy="1006475"/>
          </a:xfrm>
          <a:prstGeom prst="wedgeRoundRectCallout">
            <a:avLst>
              <a:gd name="adj1" fmla="val -112204"/>
              <a:gd name="adj2" fmla="val 42551"/>
              <a:gd name="adj3" fmla="val 16667"/>
            </a:avLst>
          </a:prstGeom>
          <a:gradFill rotWithShape="1">
            <a:gsLst>
              <a:gs pos="0">
                <a:srgbClr val="CCFFFF">
                  <a:alpha val="78000"/>
                </a:srgbClr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0000FF"/>
                </a:solidFill>
                <a:sym typeface="Arial" charset="0"/>
              </a:rPr>
              <a:t>注意：是elsif </a:t>
            </a:r>
          </a:p>
          <a:p>
            <a:pPr eaLnBrk="1" hangingPunct="1"/>
            <a:r>
              <a:rPr lang="zh-CN" altLang="en-US" sz="1600" b="1">
                <a:solidFill>
                  <a:srgbClr val="0000FF"/>
                </a:solidFill>
                <a:sym typeface="Arial" charset="0"/>
              </a:rPr>
              <a:t>不是elseif，</a:t>
            </a:r>
          </a:p>
          <a:p>
            <a:pPr eaLnBrk="1" hangingPunct="1"/>
            <a:r>
              <a:rPr lang="zh-CN" altLang="en-US" sz="1600" b="1">
                <a:solidFill>
                  <a:srgbClr val="0000FF"/>
                </a:solidFill>
                <a:sym typeface="Arial" charset="0"/>
              </a:rPr>
              <a:t>也不是else  if</a:t>
            </a:r>
          </a:p>
        </p:txBody>
      </p:sp>
    </p:spTree>
    <p:extLst>
      <p:ext uri="{BB962C8B-B14F-4D97-AF65-F5344CB8AC3E}">
        <p14:creationId xmlns:p14="http://schemas.microsoft.com/office/powerpoint/2010/main" val="1525032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ldLvl="0" animBg="1" autoUpdateAnimBg="0"/>
      <p:bldP spid="22533" grpId="0" bldLvl="0" animBg="1" autoUpdateAnimBg="0"/>
      <p:bldP spid="22534" grpId="0" bldLvl="0" animBg="1" autoUpdateAnimBg="0"/>
      <p:bldP spid="22535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F4B9-8E13-2848-9D23-216D268C2259}" type="slidenum">
              <a:rPr lang="zh-CN" altLang="en-US"/>
              <a:pPr/>
              <a:t>16</a:t>
            </a:fld>
            <a:endParaRPr lang="zh-CN" altLang="en-US">
              <a:latin typeface="Arial" charset="0"/>
              <a:ea typeface="黑体" charset="-122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/>
        </p:nvSpPr>
        <p:spPr bwMode="auto">
          <a:xfrm>
            <a:off x="125768" y="1196975"/>
            <a:ext cx="822960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defTabSz="0" eaLnBrk="0" hangingPunct="0">
              <a:spcBef>
                <a:spcPct val="20000"/>
              </a:spcBef>
              <a:buSzPct val="12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Lucida Sans Unicode" charset="0"/>
                <a:ea typeface="黑体" charset="-122"/>
                <a:sym typeface="Lucida Sans Unicode" charset="0"/>
              </a:defRPr>
            </a:lvl1pPr>
            <a:lvl2pPr marL="742950" indent="-285750" defTabSz="0" eaLnBrk="0" hangingPunct="0">
              <a:spcBef>
                <a:spcPct val="20000"/>
              </a:spcBef>
              <a:buSzPct val="120000"/>
              <a:buBlip>
                <a:blip r:embed="rId3"/>
              </a:buBlip>
              <a:defRPr sz="2000" b="1">
                <a:solidFill>
                  <a:schemeClr val="tx1"/>
                </a:solidFill>
                <a:latin typeface="Lucida Sans Unicode" charset="0"/>
                <a:ea typeface="黑体" charset="-122"/>
                <a:sym typeface="Lucida Sans Unicode" charset="0"/>
              </a:defRPr>
            </a:lvl2pPr>
            <a:lvl3pPr marL="1143000" indent="-228600" defTabSz="0" eaLnBrk="0" hangingPunct="0">
              <a:spcBef>
                <a:spcPct val="20000"/>
              </a:spcBef>
              <a:buSzPct val="120000"/>
              <a:buBlip>
                <a:blip r:embed="rId4"/>
              </a:buBlip>
              <a:defRPr b="1">
                <a:solidFill>
                  <a:schemeClr val="tx1"/>
                </a:solidFill>
                <a:latin typeface="宋体" charset="-122"/>
                <a:ea typeface="黑体" charset="-122"/>
                <a:sym typeface="Lucida Sans Unicode" charset="0"/>
              </a:defRPr>
            </a:lvl3pPr>
            <a:lvl4pPr marL="1600200" indent="-228600" defTabSz="0" eaLnBrk="0" hangingPunct="0">
              <a:spcBef>
                <a:spcPct val="20000"/>
              </a:spcBef>
              <a:buSzPct val="120000"/>
              <a:buFont typeface="Arial" charset="0"/>
              <a:buBlip>
                <a:blip r:embed="rId5"/>
              </a:buBlip>
              <a:defRPr sz="1600" b="1">
                <a:solidFill>
                  <a:schemeClr val="tx1"/>
                </a:solidFill>
                <a:latin typeface="楷体_GB2312" charset="0"/>
                <a:ea typeface="黑体" charset="-122"/>
                <a:sym typeface="Lucida Sans Unicode" charset="0"/>
              </a:defRPr>
            </a:lvl4pPr>
            <a:lvl5pPr marL="2057400" indent="-228600" defTabSz="0" eaLnBrk="0" hangingPunct="0">
              <a:spcBef>
                <a:spcPct val="20000"/>
              </a:spcBef>
              <a:buSzPct val="120000"/>
              <a:buFont typeface="Arial" charset="0"/>
              <a:buChar char="»"/>
              <a:defRPr sz="1400" b="1">
                <a:solidFill>
                  <a:schemeClr val="tx1"/>
                </a:solidFill>
                <a:latin typeface="楷体_GB2312" charset="0"/>
                <a:ea typeface="黑体" charset="-122"/>
                <a:sym typeface="Lucida Sans Unicode" charset="0"/>
              </a:defRPr>
            </a:lvl5pPr>
            <a:lvl6pPr marL="2514600" indent="-228600" defTabSz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Arial" charset="0"/>
              <a:buChar char="»"/>
              <a:defRPr sz="1400" b="1">
                <a:solidFill>
                  <a:schemeClr val="tx1"/>
                </a:solidFill>
                <a:latin typeface="楷体_GB2312" charset="0"/>
                <a:ea typeface="黑体" charset="-122"/>
                <a:sym typeface="Lucida Sans Unicode" charset="0"/>
              </a:defRPr>
            </a:lvl6pPr>
            <a:lvl7pPr marL="2971800" indent="-228600" defTabSz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Arial" charset="0"/>
              <a:buChar char="»"/>
              <a:defRPr sz="1400" b="1">
                <a:solidFill>
                  <a:schemeClr val="tx1"/>
                </a:solidFill>
                <a:latin typeface="楷体_GB2312" charset="0"/>
                <a:ea typeface="黑体" charset="-122"/>
                <a:sym typeface="Lucida Sans Unicode" charset="0"/>
              </a:defRPr>
            </a:lvl7pPr>
            <a:lvl8pPr marL="3429000" indent="-228600" defTabSz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Arial" charset="0"/>
              <a:buChar char="»"/>
              <a:defRPr sz="1400" b="1">
                <a:solidFill>
                  <a:schemeClr val="tx1"/>
                </a:solidFill>
                <a:latin typeface="楷体_GB2312" charset="0"/>
                <a:ea typeface="黑体" charset="-122"/>
                <a:sym typeface="Lucida Sans Unicode" charset="0"/>
              </a:defRPr>
            </a:lvl8pPr>
            <a:lvl9pPr marL="3886200" indent="-228600" defTabSz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Arial" charset="0"/>
              <a:buChar char="»"/>
              <a:defRPr sz="1400" b="1">
                <a:solidFill>
                  <a:schemeClr val="tx1"/>
                </a:solidFill>
                <a:latin typeface="楷体_GB2312" charset="0"/>
                <a:ea typeface="黑体" charset="-122"/>
                <a:sym typeface="Lucida Sans Unicode" charset="0"/>
              </a:defRPr>
            </a:lvl9pPr>
          </a:lstStyle>
          <a:p>
            <a:r>
              <a:rPr lang="zh-CN" altLang="en-US" dirty="0"/>
              <a:t>员工奖金发放：</a:t>
            </a:r>
          </a:p>
          <a:p>
            <a:pPr lvl="1"/>
            <a:r>
              <a:rPr lang="zh-CN" altLang="en-US" dirty="0"/>
              <a:t>输入员工编号，如果该员工</a:t>
            </a:r>
          </a:p>
          <a:p>
            <a:pPr lvl="1"/>
            <a:r>
              <a:rPr lang="zh-CN" altLang="en-US" dirty="0"/>
              <a:t>原来没有奖金，则按照工资的10%发放 </a:t>
            </a:r>
          </a:p>
          <a:p>
            <a:pPr lvl="1"/>
            <a:r>
              <a:rPr lang="zh-CN" altLang="en-US" dirty="0"/>
              <a:t>原来有奖金但不超过1000的，补到1000；</a:t>
            </a:r>
          </a:p>
          <a:p>
            <a:pPr lvl="1"/>
            <a:r>
              <a:rPr lang="zh-CN" altLang="en-US" dirty="0"/>
              <a:t>其余的按照原来奖金基础再加上10%发放；</a:t>
            </a:r>
            <a:endParaRPr lang="en-US" altLang="zh-CN" sz="1400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4624"/>
            <a:ext cx="8229600" cy="769938"/>
          </a:xfrm>
        </p:spPr>
        <p:txBody>
          <a:bodyPr/>
          <a:lstStyle/>
          <a:p>
            <a:pPr marL="609600" indent="-609600"/>
            <a:r>
              <a:rPr lang="zh-CN" altLang="zh-CN"/>
              <a:t>流程控制</a:t>
            </a:r>
          </a:p>
        </p:txBody>
      </p:sp>
      <p:sp>
        <p:nvSpPr>
          <p:cNvPr id="23556" name="AutoShape 14"/>
          <p:cNvSpPr>
            <a:spLocks noChangeArrowheads="1"/>
          </p:cNvSpPr>
          <p:nvPr/>
        </p:nvSpPr>
        <p:spPr bwMode="auto">
          <a:xfrm>
            <a:off x="2714142" y="1301750"/>
            <a:ext cx="8928100" cy="4752975"/>
          </a:xfrm>
          <a:prstGeom prst="roundRect">
            <a:avLst>
              <a:gd name="adj" fmla="val 8273"/>
            </a:avLst>
          </a:prstGeom>
          <a:gradFill rotWithShape="0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358775" algn="l"/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tabLst>
                <a:tab pos="358775" algn="l"/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tabLst>
                <a:tab pos="358775" algn="l"/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tabLst>
                <a:tab pos="358775" algn="l"/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tabLst>
                <a:tab pos="358775" algn="l"/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b="1"/>
              <a:t>declare</a:t>
            </a:r>
          </a:p>
          <a:p>
            <a:pPr eaLnBrk="1" hangingPunct="1"/>
            <a:r>
              <a:rPr lang="zh-CN" altLang="en-US" b="1" dirty="0"/>
              <a:t>	v_emp emp%rowtype;</a:t>
            </a:r>
          </a:p>
          <a:p>
            <a:pPr eaLnBrk="1" hangingPunct="1"/>
            <a:r>
              <a:rPr lang="zh-CN" altLang="en-US" b="1" dirty="0"/>
              <a:t>begin</a:t>
            </a:r>
          </a:p>
          <a:p>
            <a:pPr eaLnBrk="1" hangingPunct="1"/>
            <a:r>
              <a:rPr lang="zh-CN" altLang="en-US" b="1" dirty="0"/>
              <a:t>  	v_emp.empno:=&amp;no;</a:t>
            </a:r>
          </a:p>
          <a:p>
            <a:pPr eaLnBrk="1" hangingPunct="1"/>
            <a:r>
              <a:rPr lang="zh-CN" altLang="en-US" b="1" dirty="0"/>
              <a:t>  	select * into v_emp from emp where empno=v_emp.empno;</a:t>
            </a:r>
          </a:p>
          <a:p>
            <a:pPr eaLnBrk="1" hangingPunct="1"/>
            <a:r>
              <a:rPr lang="zh-CN" altLang="en-US" b="1" dirty="0"/>
              <a:t>  	dbms_output.PUT_LINE('更新前的奖金'||nvl(v_emp.comm,0));</a:t>
            </a:r>
          </a:p>
          <a:p>
            <a:pPr eaLnBrk="1" hangingPunct="1"/>
            <a:r>
              <a:rPr lang="zh-CN" altLang="en-US" b="1" dirty="0"/>
              <a:t>  	</a:t>
            </a:r>
            <a:r>
              <a:rPr lang="zh-CN" altLang="en-US" b="1" dirty="0">
                <a:solidFill>
                  <a:srgbClr val="0000FF"/>
                </a:solidFill>
              </a:rPr>
              <a:t>if</a:t>
            </a:r>
            <a:r>
              <a:rPr lang="zh-CN" altLang="en-US" b="1" dirty="0"/>
              <a:t> v_emp.comm </a:t>
            </a:r>
            <a:r>
              <a:rPr lang="zh-CN" altLang="en-US" b="1" dirty="0">
                <a:solidFill>
                  <a:srgbClr val="CC0000"/>
                </a:solidFill>
              </a:rPr>
              <a:t>is null</a:t>
            </a:r>
            <a:r>
              <a:rPr lang="zh-CN" altLang="en-US" b="1" dirty="0"/>
              <a:t>  </a:t>
            </a:r>
            <a:r>
              <a:rPr lang="zh-CN" altLang="en-US" b="1" dirty="0">
                <a:solidFill>
                  <a:srgbClr val="0000FF"/>
                </a:solidFill>
              </a:rPr>
              <a:t>then</a:t>
            </a:r>
          </a:p>
          <a:p>
            <a:pPr eaLnBrk="1" hangingPunct="1"/>
            <a:r>
              <a:rPr lang="zh-CN" altLang="en-US" b="1" dirty="0"/>
              <a:t>    		update emp set comm=v_emp.sal*0.1 where empno=v_emp.empno;</a:t>
            </a:r>
          </a:p>
          <a:p>
            <a:pPr eaLnBrk="1" hangingPunct="1"/>
            <a:r>
              <a:rPr lang="zh-CN" altLang="en-US" b="1" dirty="0"/>
              <a:t>  	</a:t>
            </a:r>
            <a:r>
              <a:rPr lang="zh-CN" altLang="en-US" b="1" dirty="0">
                <a:solidFill>
                  <a:srgbClr val="0000FF"/>
                </a:solidFill>
              </a:rPr>
              <a:t>elsIf </a:t>
            </a:r>
            <a:r>
              <a:rPr lang="zh-CN" altLang="en-US" b="1" dirty="0"/>
              <a:t>v_emp.comm&lt;1000 </a:t>
            </a:r>
            <a:r>
              <a:rPr lang="zh-CN" altLang="en-US" b="1" dirty="0">
                <a:solidFill>
                  <a:srgbClr val="0000FF"/>
                </a:solidFill>
              </a:rPr>
              <a:t>then</a:t>
            </a:r>
          </a:p>
          <a:p>
            <a:pPr eaLnBrk="1" hangingPunct="1"/>
            <a:r>
              <a:rPr lang="zh-CN" altLang="en-US" b="1" dirty="0"/>
              <a:t>    		update emp set comm=1000 where empno=v_emp.empno;</a:t>
            </a:r>
          </a:p>
          <a:p>
            <a:pPr eaLnBrk="1" hangingPunct="1"/>
            <a:r>
              <a:rPr lang="zh-CN" altLang="en-US" b="1" dirty="0"/>
              <a:t>  	</a:t>
            </a:r>
            <a:r>
              <a:rPr lang="zh-CN" altLang="en-US" b="1" dirty="0">
                <a:solidFill>
                  <a:srgbClr val="0000FF"/>
                </a:solidFill>
              </a:rPr>
              <a:t>else</a:t>
            </a:r>
          </a:p>
          <a:p>
            <a:pPr eaLnBrk="1" hangingPunct="1"/>
            <a:r>
              <a:rPr lang="zh-CN" altLang="en-US" b="1" dirty="0"/>
              <a:t>    		update emp set comm=comm+comm*0.1 where empno=v_emp.empno;  </a:t>
            </a:r>
          </a:p>
          <a:p>
            <a:pPr eaLnBrk="1" hangingPunct="1"/>
            <a:r>
              <a:rPr lang="zh-CN" altLang="en-US" b="1" dirty="0"/>
              <a:t>  	</a:t>
            </a:r>
            <a:r>
              <a:rPr lang="zh-CN" altLang="en-US" b="1" dirty="0">
                <a:solidFill>
                  <a:srgbClr val="0000FF"/>
                </a:solidFill>
              </a:rPr>
              <a:t>end if; </a:t>
            </a:r>
            <a:r>
              <a:rPr lang="zh-CN" altLang="en-US" b="1" dirty="0"/>
              <a:t>   </a:t>
            </a:r>
          </a:p>
          <a:p>
            <a:pPr eaLnBrk="1" hangingPunct="1"/>
            <a:r>
              <a:rPr lang="zh-CN" altLang="en-US" b="1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005900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5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5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allAtOnce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EED-71EB-B341-B6DB-FCA05C256754}" type="slidenum">
              <a:rPr lang="zh-CN" altLang="en-US"/>
              <a:pPr/>
              <a:t>17</a:t>
            </a:fld>
            <a:endParaRPr lang="zh-CN" altLang="en-US">
              <a:latin typeface="Arial" charset="0"/>
              <a:ea typeface="黑体" charset="-122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4306"/>
            <a:ext cx="8229600" cy="769938"/>
          </a:xfrm>
        </p:spPr>
        <p:txBody>
          <a:bodyPr/>
          <a:lstStyle/>
          <a:p>
            <a:pPr marL="609600" indent="-609600"/>
            <a:r>
              <a:rPr lang="zh-CN" altLang="zh-CN"/>
              <a:t>条件控制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337" y="1281510"/>
            <a:ext cx="5680075" cy="1439862"/>
          </a:xfrm>
        </p:spPr>
        <p:txBody>
          <a:bodyPr>
            <a:normAutofit fontScale="25000" lnSpcReduction="20000"/>
          </a:bodyPr>
          <a:lstStyle/>
          <a:p>
            <a:pPr marL="381000" indent="-381000"/>
            <a:r>
              <a:rPr lang="zh-CN" altLang="en-US" sz="11200" dirty="0"/>
              <a:t>条件控制——case</a:t>
            </a:r>
          </a:p>
          <a:p>
            <a:pPr lvl="1"/>
            <a:r>
              <a:rPr lang="zh-CN" altLang="en-US" sz="6400" dirty="0"/>
              <a:t>根据部门编号输出部门所在地</a:t>
            </a:r>
          </a:p>
          <a:p>
            <a:pPr lvl="2"/>
            <a:r>
              <a:rPr lang="zh-CN" altLang="en-US" sz="6400" dirty="0"/>
              <a:t>10   纽约</a:t>
            </a:r>
          </a:p>
          <a:p>
            <a:pPr lvl="2"/>
            <a:r>
              <a:rPr lang="zh-CN" altLang="en-US" sz="6400" dirty="0"/>
              <a:t>20   达拉斯</a:t>
            </a:r>
          </a:p>
          <a:p>
            <a:pPr lvl="2"/>
            <a:r>
              <a:rPr lang="zh-CN" altLang="en-US" sz="6400" dirty="0"/>
              <a:t>30   芝加哥</a:t>
            </a:r>
          </a:p>
          <a:p>
            <a:pPr lvl="2"/>
            <a:r>
              <a:rPr lang="zh-CN" altLang="en-US" sz="6400" dirty="0"/>
              <a:t>40   波士顿</a:t>
            </a:r>
          </a:p>
        </p:txBody>
      </p:sp>
      <p:sp>
        <p:nvSpPr>
          <p:cNvPr id="24580" name="AutoShape 10"/>
          <p:cNvSpPr>
            <a:spLocks noChangeArrowheads="1"/>
          </p:cNvSpPr>
          <p:nvPr/>
        </p:nvSpPr>
        <p:spPr bwMode="auto">
          <a:xfrm>
            <a:off x="4788232" y="1544242"/>
            <a:ext cx="4248150" cy="3311525"/>
          </a:xfrm>
          <a:prstGeom prst="roundRect">
            <a:avLst>
              <a:gd name="adj" fmla="val 6731"/>
            </a:avLst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sym typeface="Arial" charset="0"/>
              </a:rPr>
              <a:t>CASE</a:t>
            </a:r>
            <a:r>
              <a:rPr lang="zh-CN" altLang="en-US" b="1">
                <a:solidFill>
                  <a:srgbClr val="0000FF"/>
                </a:solidFill>
                <a:sym typeface="Arial" charset="0"/>
              </a:rPr>
              <a:t>  </a:t>
            </a:r>
            <a:r>
              <a:rPr lang="zh-CN" altLang="en-US" b="1">
                <a:sym typeface="Arial" charset="0"/>
              </a:rPr>
              <a:t>表达式</a:t>
            </a:r>
            <a:endParaRPr lang="en-US" altLang="zh-CN" b="1">
              <a:sym typeface="Arial" charset="0"/>
            </a:endParaRPr>
          </a:p>
          <a:p>
            <a:pPr lvl="1" eaLnBrk="1" hangingPunct="1"/>
            <a:r>
              <a:rPr lang="en-US" altLang="zh-CN" b="1">
                <a:solidFill>
                  <a:srgbClr val="0000FF"/>
                </a:solidFill>
                <a:sym typeface="Arial" charset="0"/>
              </a:rPr>
              <a:t>WHEN </a:t>
            </a:r>
            <a:r>
              <a:rPr lang="zh-CN" altLang="en-US" b="1">
                <a:sym typeface="Arial" charset="0"/>
              </a:rPr>
              <a:t>条件表达式结果1</a:t>
            </a:r>
            <a:r>
              <a:rPr lang="en-US" altLang="zh-CN" b="1">
                <a:sym typeface="Arial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sym typeface="Arial" charset="0"/>
              </a:rPr>
              <a:t>THEN</a:t>
            </a:r>
          </a:p>
          <a:p>
            <a:pPr lvl="1" eaLnBrk="1" hangingPunct="1"/>
            <a:r>
              <a:rPr lang="zh-CN" altLang="en-US" b="1">
                <a:sym typeface="Arial" charset="0"/>
              </a:rPr>
              <a:t>语句段</a:t>
            </a:r>
            <a:r>
              <a:rPr lang="en-US" altLang="zh-CN" b="1">
                <a:sym typeface="Arial" charset="0"/>
              </a:rPr>
              <a:t>1;</a:t>
            </a:r>
          </a:p>
          <a:p>
            <a:pPr lvl="1" eaLnBrk="1" hangingPunct="1"/>
            <a:r>
              <a:rPr lang="en-US" altLang="zh-CN" b="1">
                <a:solidFill>
                  <a:srgbClr val="0000FF"/>
                </a:solidFill>
                <a:sym typeface="Arial" charset="0"/>
              </a:rPr>
              <a:t>WHEN </a:t>
            </a:r>
            <a:r>
              <a:rPr lang="zh-CN" altLang="en-US" b="1">
                <a:sym typeface="Arial" charset="0"/>
              </a:rPr>
              <a:t>条件表达式结果2</a:t>
            </a:r>
            <a:r>
              <a:rPr lang="en-US" altLang="zh-CN" b="1">
                <a:sym typeface="Arial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sym typeface="Arial" charset="0"/>
              </a:rPr>
              <a:t>THEN</a:t>
            </a:r>
          </a:p>
          <a:p>
            <a:pPr lvl="1" eaLnBrk="1" hangingPunct="1"/>
            <a:r>
              <a:rPr lang="zh-CN" altLang="en-US" b="1">
                <a:sym typeface="Arial" charset="0"/>
              </a:rPr>
              <a:t>语句段</a:t>
            </a:r>
            <a:r>
              <a:rPr lang="en-US" altLang="zh-CN" b="1">
                <a:sym typeface="Arial" charset="0"/>
              </a:rPr>
              <a:t>2;</a:t>
            </a:r>
          </a:p>
          <a:p>
            <a:pPr lvl="1" eaLnBrk="1" hangingPunct="1"/>
            <a:r>
              <a:rPr lang="en-US" altLang="zh-CN" b="1">
                <a:sym typeface="Arial" charset="0"/>
              </a:rPr>
              <a:t>......</a:t>
            </a:r>
          </a:p>
          <a:p>
            <a:pPr lvl="1" eaLnBrk="1" hangingPunct="1"/>
            <a:r>
              <a:rPr lang="en-US" altLang="zh-CN" b="1">
                <a:solidFill>
                  <a:srgbClr val="0000FF"/>
                </a:solidFill>
                <a:sym typeface="Arial" charset="0"/>
              </a:rPr>
              <a:t>ELSE</a:t>
            </a:r>
          </a:p>
          <a:p>
            <a:pPr lvl="1" eaLnBrk="1" hangingPunct="1"/>
            <a:r>
              <a:rPr lang="zh-CN" altLang="en-US" b="1">
                <a:sym typeface="Arial" charset="0"/>
              </a:rPr>
              <a:t>语句段</a:t>
            </a:r>
            <a:r>
              <a:rPr lang="en-US" altLang="zh-CN" b="1">
                <a:sym typeface="Arial" charset="0"/>
              </a:rPr>
              <a:t>n;</a:t>
            </a:r>
          </a:p>
          <a:p>
            <a:pPr eaLnBrk="1" hangingPunct="1"/>
            <a:r>
              <a:rPr lang="en-US" altLang="zh-CN" b="1">
                <a:solidFill>
                  <a:srgbClr val="0000FF"/>
                </a:solidFill>
                <a:sym typeface="Arial" charset="0"/>
              </a:rPr>
              <a:t>END CASE;</a:t>
            </a:r>
          </a:p>
        </p:txBody>
      </p:sp>
      <p:sp>
        <p:nvSpPr>
          <p:cNvPr id="24581" name="AutoShape 10"/>
          <p:cNvSpPr>
            <a:spLocks noChangeArrowheads="1"/>
          </p:cNvSpPr>
          <p:nvPr/>
        </p:nvSpPr>
        <p:spPr bwMode="auto">
          <a:xfrm>
            <a:off x="3294372" y="2468138"/>
            <a:ext cx="7991475" cy="3311525"/>
          </a:xfrm>
          <a:prstGeom prst="roundRect">
            <a:avLst>
              <a:gd name="adj" fmla="val 6731"/>
            </a:avLst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447675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tabLst>
                <a:tab pos="447675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tabLst>
                <a:tab pos="447675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tabLst>
                <a:tab pos="447675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tabLst>
                <a:tab pos="447675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b="1">
                <a:sym typeface="Arial" charset="0"/>
              </a:rPr>
              <a:t>declare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  </a:t>
            </a:r>
            <a:r>
              <a:rPr lang="zh-CN" altLang="en-US" b="1" dirty="0">
                <a:sym typeface="Arial" charset="0"/>
              </a:rPr>
              <a:t>	</a:t>
            </a:r>
            <a:r>
              <a:rPr lang="en-US" altLang="zh-CN" b="1" dirty="0" err="1">
                <a:sym typeface="Arial" charset="0"/>
              </a:rPr>
              <a:t>v_deptno</a:t>
            </a:r>
            <a:r>
              <a:rPr lang="en-US" altLang="zh-CN" b="1" dirty="0">
                <a:sym typeface="Arial" charset="0"/>
              </a:rPr>
              <a:t> dept.</a:t>
            </a:r>
            <a:r>
              <a:rPr lang="zh-CN" altLang="en-US" b="1" dirty="0">
                <a:sym typeface="Arial" charset="0"/>
              </a:rPr>
              <a:t>deptno</a:t>
            </a:r>
            <a:r>
              <a:rPr lang="en-US" altLang="zh-CN" b="1" dirty="0">
                <a:sym typeface="Arial" charset="0"/>
              </a:rPr>
              <a:t>%type:=&amp;</a:t>
            </a:r>
            <a:r>
              <a:rPr lang="en-US" altLang="zh-CN" b="1" dirty="0" err="1">
                <a:sym typeface="Arial" charset="0"/>
              </a:rPr>
              <a:t>deptno</a:t>
            </a:r>
            <a:r>
              <a:rPr lang="en-US" altLang="zh-CN" b="1" dirty="0">
                <a:sym typeface="Arial" charset="0"/>
              </a:rPr>
              <a:t>;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begin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  </a:t>
            </a:r>
            <a:r>
              <a:rPr lang="zh-CN" altLang="en-US" b="1" dirty="0">
                <a:sym typeface="Arial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case </a:t>
            </a:r>
            <a:r>
              <a:rPr lang="en-US" altLang="zh-CN" b="1" dirty="0" err="1">
                <a:solidFill>
                  <a:srgbClr val="CC0000"/>
                </a:solidFill>
                <a:sym typeface="Arial" charset="0"/>
              </a:rPr>
              <a:t>v_deptno</a:t>
            </a:r>
            <a:endParaRPr lang="en-US" altLang="zh-CN" b="1" dirty="0">
              <a:solidFill>
                <a:srgbClr val="CC0000"/>
              </a:solidFill>
              <a:sym typeface="Arial" charset="0"/>
            </a:endParaRPr>
          </a:p>
          <a:p>
            <a:pPr eaLnBrk="1" hangingPunct="1"/>
            <a:r>
              <a:rPr lang="en-US" altLang="zh-CN" b="1" dirty="0">
                <a:sym typeface="Arial" charset="0"/>
              </a:rPr>
              <a:t>  </a:t>
            </a:r>
            <a:r>
              <a:rPr lang="zh-CN" altLang="en-US" b="1" dirty="0">
                <a:sym typeface="Arial" charset="0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when </a:t>
            </a:r>
            <a:r>
              <a:rPr lang="en-US" altLang="zh-CN" b="1" dirty="0">
                <a:sym typeface="Arial" charset="0"/>
              </a:rPr>
              <a:t>10 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then </a:t>
            </a:r>
            <a:r>
              <a:rPr lang="zh-CN" altLang="en-US" b="1" dirty="0">
                <a:solidFill>
                  <a:srgbClr val="0000FF"/>
                </a:solidFill>
                <a:sym typeface="Arial" charset="0"/>
              </a:rPr>
              <a:t> </a:t>
            </a:r>
            <a:r>
              <a:rPr lang="en-US" altLang="zh-CN" b="1" dirty="0" err="1">
                <a:sym typeface="Arial" charset="0"/>
              </a:rPr>
              <a:t>dbms_output.put_line</a:t>
            </a:r>
            <a:r>
              <a:rPr lang="en-US" altLang="zh-CN" b="1" dirty="0">
                <a:sym typeface="Arial" charset="0"/>
              </a:rPr>
              <a:t>('部门所在地：纽约');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  </a:t>
            </a:r>
            <a:r>
              <a:rPr lang="zh-CN" altLang="en-US" b="1" dirty="0">
                <a:sym typeface="Arial" charset="0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when </a:t>
            </a:r>
            <a:r>
              <a:rPr lang="en-US" altLang="zh-CN" b="1" dirty="0">
                <a:sym typeface="Arial" charset="0"/>
              </a:rPr>
              <a:t>20 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then </a:t>
            </a:r>
            <a:r>
              <a:rPr lang="zh-CN" altLang="en-US" b="1" dirty="0">
                <a:solidFill>
                  <a:srgbClr val="0000FF"/>
                </a:solidFill>
                <a:sym typeface="Arial" charset="0"/>
              </a:rPr>
              <a:t> </a:t>
            </a:r>
            <a:r>
              <a:rPr lang="en-US" altLang="zh-CN" b="1" dirty="0" err="1">
                <a:sym typeface="Arial" charset="0"/>
              </a:rPr>
              <a:t>dbms_output.put_line</a:t>
            </a:r>
            <a:r>
              <a:rPr lang="en-US" altLang="zh-CN" b="1" dirty="0">
                <a:sym typeface="Arial" charset="0"/>
              </a:rPr>
              <a:t>('部门所在地：达拉斯');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  </a:t>
            </a:r>
            <a:r>
              <a:rPr lang="zh-CN" altLang="en-US" b="1" dirty="0">
                <a:sym typeface="Arial" charset="0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when </a:t>
            </a:r>
            <a:r>
              <a:rPr lang="en-US" altLang="zh-CN" b="1" dirty="0">
                <a:sym typeface="Arial" charset="0"/>
              </a:rPr>
              <a:t>30 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then </a:t>
            </a:r>
            <a:r>
              <a:rPr lang="zh-CN" altLang="en-US" b="1" dirty="0">
                <a:solidFill>
                  <a:srgbClr val="0000FF"/>
                </a:solidFill>
                <a:sym typeface="Arial" charset="0"/>
              </a:rPr>
              <a:t> </a:t>
            </a:r>
            <a:r>
              <a:rPr lang="en-US" altLang="zh-CN" b="1" dirty="0" err="1">
                <a:sym typeface="Arial" charset="0"/>
              </a:rPr>
              <a:t>dbms_output.put_line</a:t>
            </a:r>
            <a:r>
              <a:rPr lang="en-US" altLang="zh-CN" b="1" dirty="0">
                <a:sym typeface="Arial" charset="0"/>
              </a:rPr>
              <a:t>('部门所在地：芝加哥');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  </a:t>
            </a:r>
            <a:r>
              <a:rPr lang="zh-CN" altLang="en-US" b="1" dirty="0">
                <a:sym typeface="Arial" charset="0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when </a:t>
            </a:r>
            <a:r>
              <a:rPr lang="en-US" altLang="zh-CN" b="1" dirty="0">
                <a:sym typeface="Arial" charset="0"/>
              </a:rPr>
              <a:t>40 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then </a:t>
            </a:r>
            <a:r>
              <a:rPr lang="zh-CN" altLang="en-US" b="1" dirty="0">
                <a:solidFill>
                  <a:srgbClr val="0000FF"/>
                </a:solidFill>
                <a:sym typeface="Arial" charset="0"/>
              </a:rPr>
              <a:t> </a:t>
            </a:r>
            <a:r>
              <a:rPr lang="en-US" altLang="zh-CN" b="1" dirty="0" err="1">
                <a:sym typeface="Arial" charset="0"/>
              </a:rPr>
              <a:t>dbms_output.put_line</a:t>
            </a:r>
            <a:r>
              <a:rPr lang="en-US" altLang="zh-CN" b="1" dirty="0">
                <a:sym typeface="Arial" charset="0"/>
              </a:rPr>
              <a:t>('部门所在地：波士顿');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  </a:t>
            </a:r>
            <a:r>
              <a:rPr lang="zh-CN" altLang="en-US" b="1" dirty="0">
                <a:sym typeface="Arial" charset="0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else </a:t>
            </a:r>
            <a:r>
              <a:rPr lang="zh-CN" altLang="en-US" b="1" dirty="0">
                <a:solidFill>
                  <a:srgbClr val="0000FF"/>
                </a:solidFill>
                <a:sym typeface="Arial" charset="0"/>
              </a:rPr>
              <a:t> </a:t>
            </a:r>
            <a:r>
              <a:rPr lang="en-US" altLang="zh-CN" b="1" dirty="0" err="1">
                <a:sym typeface="Arial" charset="0"/>
              </a:rPr>
              <a:t>dbms_output.put_line</a:t>
            </a:r>
            <a:r>
              <a:rPr lang="en-US" altLang="zh-CN" b="1" dirty="0">
                <a:sym typeface="Arial" charset="0"/>
              </a:rPr>
              <a:t>('不存在该部门');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  </a:t>
            </a:r>
            <a:r>
              <a:rPr lang="zh-CN" altLang="en-US" b="1" dirty="0">
                <a:sym typeface="Arial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end case;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end;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9913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ldLvl="0" animBg="1" autoUpdateAnimBg="0"/>
      <p:bldP spid="24580" grpId="1" bldLvl="0" animBg="1" autoUpdateAnimBg="0"/>
      <p:bldP spid="24581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EA2C-F0F8-7244-A5DF-87017DDA5650}" type="slidenum">
              <a:rPr lang="zh-CN" altLang="en-US"/>
              <a:pPr/>
              <a:t>18</a:t>
            </a:fld>
            <a:endParaRPr lang="zh-CN" altLang="en-US">
              <a:latin typeface="Arial" charset="0"/>
              <a:ea typeface="黑体" charset="-122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484" y="309562"/>
            <a:ext cx="8229600" cy="769938"/>
          </a:xfrm>
        </p:spPr>
        <p:txBody>
          <a:bodyPr/>
          <a:lstStyle/>
          <a:p>
            <a:pPr marL="609600" indent="-609600"/>
            <a:r>
              <a:rPr lang="zh-CN" altLang="zh-CN"/>
              <a:t>条件控制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32695"/>
            <a:ext cx="6975475" cy="2376488"/>
          </a:xfrm>
        </p:spPr>
        <p:txBody>
          <a:bodyPr>
            <a:normAutofit fontScale="92500" lnSpcReduction="10000"/>
          </a:bodyPr>
          <a:lstStyle/>
          <a:p>
            <a:pPr marL="381000" indent="-381000"/>
            <a:r>
              <a:rPr lang="zh-CN" altLang="en-US"/>
              <a:t>条件控制——case</a:t>
            </a:r>
          </a:p>
          <a:p>
            <a:pPr lvl="1"/>
            <a:r>
              <a:rPr lang="zh-CN" altLang="en-US" dirty="0"/>
              <a:t>根据员工编号输出员工工资级别</a:t>
            </a:r>
          </a:p>
          <a:p>
            <a:pPr lvl="2"/>
            <a:r>
              <a:rPr lang="zh-CN" altLang="en-US" dirty="0"/>
              <a:t>sal&lt;2000   	</a:t>
            </a:r>
            <a:r>
              <a:rPr lang="en-US" altLang="zh-CN" dirty="0"/>
              <a:t>		</a:t>
            </a:r>
            <a:r>
              <a:rPr lang="zh-CN" altLang="en-US" dirty="0"/>
              <a:t>A级工资</a:t>
            </a:r>
          </a:p>
          <a:p>
            <a:pPr lvl="2"/>
            <a:r>
              <a:rPr lang="zh-CN" altLang="en-US" dirty="0"/>
              <a:t>sal&gt;=2000 and sal&lt;3000   	B级工资</a:t>
            </a:r>
          </a:p>
          <a:p>
            <a:pPr lvl="2"/>
            <a:r>
              <a:rPr lang="zh-CN" altLang="en-US" dirty="0"/>
              <a:t>其余   	</a:t>
            </a:r>
            <a:r>
              <a:rPr lang="en-US" altLang="zh-CN" dirty="0"/>
              <a:t>		</a:t>
            </a:r>
            <a:r>
              <a:rPr lang="zh-CN" altLang="en-US" dirty="0"/>
              <a:t>C级工资</a:t>
            </a:r>
          </a:p>
        </p:txBody>
      </p:sp>
      <p:sp>
        <p:nvSpPr>
          <p:cNvPr id="25604" name="AutoShape 10"/>
          <p:cNvSpPr>
            <a:spLocks noChangeArrowheads="1"/>
          </p:cNvSpPr>
          <p:nvPr/>
        </p:nvSpPr>
        <p:spPr bwMode="auto">
          <a:xfrm>
            <a:off x="2424113" y="2420939"/>
            <a:ext cx="4248150" cy="3311525"/>
          </a:xfrm>
          <a:prstGeom prst="roundRect">
            <a:avLst>
              <a:gd name="adj" fmla="val 6731"/>
            </a:avLst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sym typeface="Arial" charset="0"/>
              </a:rPr>
              <a:t>CASE</a:t>
            </a:r>
          </a:p>
          <a:p>
            <a:pPr lvl="1" eaLnBrk="1" hangingPunct="1"/>
            <a:r>
              <a:rPr lang="en-US" altLang="zh-CN" b="1">
                <a:solidFill>
                  <a:srgbClr val="0000FF"/>
                </a:solidFill>
                <a:sym typeface="Arial" charset="0"/>
              </a:rPr>
              <a:t>WHEN </a:t>
            </a:r>
            <a:r>
              <a:rPr lang="zh-CN" altLang="en-US" b="1">
                <a:sym typeface="Arial" charset="0"/>
              </a:rPr>
              <a:t>条件表达式1</a:t>
            </a:r>
            <a:r>
              <a:rPr lang="en-US" altLang="zh-CN" b="1">
                <a:sym typeface="Arial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sym typeface="Arial" charset="0"/>
              </a:rPr>
              <a:t>THEN</a:t>
            </a:r>
          </a:p>
          <a:p>
            <a:pPr lvl="1" eaLnBrk="1" hangingPunct="1"/>
            <a:r>
              <a:rPr lang="zh-CN" altLang="en-US" b="1">
                <a:sym typeface="Arial" charset="0"/>
              </a:rPr>
              <a:t>语句段</a:t>
            </a:r>
            <a:r>
              <a:rPr lang="en-US" altLang="zh-CN" b="1">
                <a:sym typeface="Arial" charset="0"/>
              </a:rPr>
              <a:t>1;</a:t>
            </a:r>
          </a:p>
          <a:p>
            <a:pPr lvl="1" eaLnBrk="1" hangingPunct="1"/>
            <a:r>
              <a:rPr lang="en-US" altLang="zh-CN" b="1">
                <a:solidFill>
                  <a:srgbClr val="0000FF"/>
                </a:solidFill>
                <a:sym typeface="Arial" charset="0"/>
              </a:rPr>
              <a:t>WHEN </a:t>
            </a:r>
            <a:r>
              <a:rPr lang="zh-CN" altLang="en-US" b="1">
                <a:sym typeface="Arial" charset="0"/>
              </a:rPr>
              <a:t>条件表达式2</a:t>
            </a:r>
            <a:r>
              <a:rPr lang="en-US" altLang="zh-CN" b="1">
                <a:sym typeface="Arial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sym typeface="Arial" charset="0"/>
              </a:rPr>
              <a:t>THEN</a:t>
            </a:r>
          </a:p>
          <a:p>
            <a:pPr lvl="1" eaLnBrk="1" hangingPunct="1"/>
            <a:r>
              <a:rPr lang="zh-CN" altLang="en-US" b="1">
                <a:sym typeface="Arial" charset="0"/>
              </a:rPr>
              <a:t>语句段</a:t>
            </a:r>
            <a:r>
              <a:rPr lang="en-US" altLang="zh-CN" b="1">
                <a:sym typeface="Arial" charset="0"/>
              </a:rPr>
              <a:t>2;</a:t>
            </a:r>
          </a:p>
          <a:p>
            <a:pPr lvl="1" eaLnBrk="1" hangingPunct="1"/>
            <a:r>
              <a:rPr lang="en-US" altLang="zh-CN" b="1">
                <a:sym typeface="Arial" charset="0"/>
              </a:rPr>
              <a:t>......</a:t>
            </a:r>
          </a:p>
          <a:p>
            <a:pPr lvl="1" eaLnBrk="1" hangingPunct="1"/>
            <a:r>
              <a:rPr lang="en-US" altLang="zh-CN" b="1">
                <a:solidFill>
                  <a:srgbClr val="0000FF"/>
                </a:solidFill>
                <a:sym typeface="Arial" charset="0"/>
              </a:rPr>
              <a:t>ELSE</a:t>
            </a:r>
          </a:p>
          <a:p>
            <a:pPr lvl="1" eaLnBrk="1" hangingPunct="1"/>
            <a:r>
              <a:rPr lang="zh-CN" altLang="en-US" b="1">
                <a:sym typeface="Arial" charset="0"/>
              </a:rPr>
              <a:t>语句段</a:t>
            </a:r>
            <a:r>
              <a:rPr lang="en-US" altLang="zh-CN" b="1">
                <a:sym typeface="Arial" charset="0"/>
              </a:rPr>
              <a:t>n;</a:t>
            </a:r>
          </a:p>
          <a:p>
            <a:pPr eaLnBrk="1" hangingPunct="1"/>
            <a:r>
              <a:rPr lang="en-US" altLang="zh-CN" b="1">
                <a:solidFill>
                  <a:srgbClr val="0000FF"/>
                </a:solidFill>
                <a:sym typeface="Arial" charset="0"/>
              </a:rPr>
              <a:t>END CASE;</a:t>
            </a:r>
          </a:p>
        </p:txBody>
      </p:sp>
      <p:sp>
        <p:nvSpPr>
          <p:cNvPr id="25605" name="AutoShape 10"/>
          <p:cNvSpPr>
            <a:spLocks noChangeArrowheads="1"/>
          </p:cNvSpPr>
          <p:nvPr/>
        </p:nvSpPr>
        <p:spPr bwMode="auto">
          <a:xfrm>
            <a:off x="2424113" y="2023270"/>
            <a:ext cx="7991475" cy="4106862"/>
          </a:xfrm>
          <a:prstGeom prst="roundRect">
            <a:avLst>
              <a:gd name="adj" fmla="val 6731"/>
            </a:avLst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447675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tabLst>
                <a:tab pos="447675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tabLst>
                <a:tab pos="447675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tabLst>
                <a:tab pos="447675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tabLst>
                <a:tab pos="447675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b="1">
                <a:sym typeface="Arial" charset="0"/>
              </a:rPr>
              <a:t>declare  </a:t>
            </a:r>
            <a:r>
              <a:rPr lang="zh-CN" altLang="en-US" b="1" dirty="0">
                <a:sym typeface="Arial" charset="0"/>
              </a:rPr>
              <a:t>	</a:t>
            </a:r>
            <a:endParaRPr lang="en-US" altLang="zh-CN" b="1" dirty="0">
              <a:sym typeface="Arial" charset="0"/>
            </a:endParaRPr>
          </a:p>
          <a:p>
            <a:pPr eaLnBrk="1" hangingPunct="1"/>
            <a:r>
              <a:rPr lang="en-US" altLang="zh-CN" b="1" dirty="0">
                <a:sym typeface="Arial" charset="0"/>
              </a:rPr>
              <a:t>  </a:t>
            </a:r>
            <a:r>
              <a:rPr lang="zh-CN" altLang="en-US" b="1" dirty="0">
                <a:sym typeface="Arial" charset="0"/>
              </a:rPr>
              <a:t>	</a:t>
            </a:r>
            <a:r>
              <a:rPr lang="en-US" altLang="zh-CN" b="1" dirty="0" err="1">
                <a:sym typeface="Arial" charset="0"/>
              </a:rPr>
              <a:t>v_sal</a:t>
            </a:r>
            <a:r>
              <a:rPr lang="en-US" altLang="zh-CN" b="1" dirty="0">
                <a:sym typeface="Arial" charset="0"/>
              </a:rPr>
              <a:t> </a:t>
            </a:r>
            <a:r>
              <a:rPr lang="en-US" altLang="zh-CN" b="1" dirty="0" err="1">
                <a:sym typeface="Arial" charset="0"/>
              </a:rPr>
              <a:t>emp.SAL%type</a:t>
            </a:r>
            <a:r>
              <a:rPr lang="en-US" altLang="zh-CN" b="1" dirty="0">
                <a:sym typeface="Arial" charset="0"/>
              </a:rPr>
              <a:t>;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begin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  </a:t>
            </a:r>
            <a:r>
              <a:rPr lang="zh-CN" altLang="en-US" b="1" dirty="0">
                <a:sym typeface="Arial" charset="0"/>
              </a:rPr>
              <a:t>	</a:t>
            </a:r>
            <a:r>
              <a:rPr lang="en-US" altLang="zh-CN" b="1" dirty="0">
                <a:sym typeface="Arial" charset="0"/>
              </a:rPr>
              <a:t>select </a:t>
            </a:r>
            <a:r>
              <a:rPr lang="en-US" altLang="zh-CN" b="1" dirty="0" err="1">
                <a:sym typeface="Arial" charset="0"/>
              </a:rPr>
              <a:t>sal</a:t>
            </a:r>
            <a:r>
              <a:rPr lang="en-US" altLang="zh-CN" b="1" dirty="0">
                <a:sym typeface="Arial" charset="0"/>
              </a:rPr>
              <a:t> into </a:t>
            </a:r>
            <a:r>
              <a:rPr lang="en-US" altLang="zh-CN" b="1" dirty="0" err="1">
                <a:sym typeface="Arial" charset="0"/>
              </a:rPr>
              <a:t>v_sal</a:t>
            </a:r>
            <a:r>
              <a:rPr lang="en-US" altLang="zh-CN" b="1" dirty="0">
                <a:sym typeface="Arial" charset="0"/>
              </a:rPr>
              <a:t> from </a:t>
            </a:r>
            <a:r>
              <a:rPr lang="en-US" altLang="zh-CN" b="1" dirty="0" err="1">
                <a:sym typeface="Arial" charset="0"/>
              </a:rPr>
              <a:t>emp</a:t>
            </a:r>
            <a:r>
              <a:rPr lang="en-US" altLang="zh-CN" b="1" dirty="0">
                <a:sym typeface="Arial" charset="0"/>
              </a:rPr>
              <a:t> where </a:t>
            </a:r>
            <a:r>
              <a:rPr lang="en-US" altLang="zh-CN" b="1" dirty="0" err="1">
                <a:sym typeface="Arial" charset="0"/>
              </a:rPr>
              <a:t>empno</a:t>
            </a:r>
            <a:r>
              <a:rPr lang="en-US" altLang="zh-CN" b="1" dirty="0">
                <a:sym typeface="Arial" charset="0"/>
              </a:rPr>
              <a:t>=&amp;</a:t>
            </a:r>
            <a:r>
              <a:rPr lang="en-US" altLang="zh-CN" b="1" dirty="0" err="1">
                <a:sym typeface="Arial" charset="0"/>
              </a:rPr>
              <a:t>empno</a:t>
            </a:r>
            <a:r>
              <a:rPr lang="en-US" altLang="zh-CN" b="1" dirty="0">
                <a:sym typeface="Arial" charset="0"/>
              </a:rPr>
              <a:t>;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  </a:t>
            </a:r>
            <a:r>
              <a:rPr lang="zh-CN" altLang="en-US" b="1" dirty="0">
                <a:sym typeface="Arial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case 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 </a:t>
            </a:r>
            <a:r>
              <a:rPr lang="zh-CN" altLang="en-US" b="1" dirty="0">
                <a:sym typeface="Arial" charset="0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when </a:t>
            </a:r>
            <a:r>
              <a:rPr lang="en-US" altLang="zh-CN" b="1" dirty="0" err="1">
                <a:sym typeface="Arial" charset="0"/>
              </a:rPr>
              <a:t>v_sal</a:t>
            </a:r>
            <a:r>
              <a:rPr lang="en-US" altLang="zh-CN" b="1" dirty="0">
                <a:sym typeface="Arial" charset="0"/>
              </a:rPr>
              <a:t>&lt;2000 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then </a:t>
            </a:r>
            <a:r>
              <a:rPr lang="en-US" altLang="zh-CN" b="1" dirty="0" err="1">
                <a:sym typeface="Arial" charset="0"/>
              </a:rPr>
              <a:t>dbms_output.put_line</a:t>
            </a:r>
            <a:r>
              <a:rPr lang="en-US" altLang="zh-CN" b="1" dirty="0">
                <a:sym typeface="Arial" charset="0"/>
              </a:rPr>
              <a:t>('</a:t>
            </a:r>
            <a:r>
              <a:rPr lang="en-US" altLang="zh-CN" b="1" dirty="0" err="1">
                <a:sym typeface="Arial" charset="0"/>
              </a:rPr>
              <a:t>A级工资</a:t>
            </a:r>
            <a:r>
              <a:rPr lang="en-US" altLang="zh-CN" b="1" dirty="0">
                <a:sym typeface="Arial" charset="0"/>
              </a:rPr>
              <a:t>');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  </a:t>
            </a:r>
            <a:r>
              <a:rPr lang="zh-CN" altLang="en-US" b="1" dirty="0">
                <a:sym typeface="Arial" charset="0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when </a:t>
            </a:r>
            <a:r>
              <a:rPr lang="en-US" altLang="zh-CN" b="1" dirty="0" err="1">
                <a:sym typeface="Arial" charset="0"/>
              </a:rPr>
              <a:t>v_sal</a:t>
            </a:r>
            <a:r>
              <a:rPr lang="en-US" altLang="zh-CN" b="1" dirty="0">
                <a:sym typeface="Arial" charset="0"/>
              </a:rPr>
              <a:t>&gt;=2000 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and </a:t>
            </a:r>
            <a:r>
              <a:rPr lang="en-US" altLang="zh-CN" b="1" dirty="0" err="1">
                <a:sym typeface="Arial" charset="0"/>
              </a:rPr>
              <a:t>v_sal</a:t>
            </a:r>
            <a:r>
              <a:rPr lang="en-US" altLang="zh-CN" b="1" dirty="0">
                <a:sym typeface="Arial" charset="0"/>
              </a:rPr>
              <a:t>&lt;3000 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then </a:t>
            </a:r>
          </a:p>
          <a:p>
            <a:pPr eaLnBrk="1" hangingPunct="1"/>
            <a:r>
              <a:rPr lang="zh-CN" altLang="en-US" b="1" dirty="0">
                <a:solidFill>
                  <a:srgbClr val="0000FF"/>
                </a:solidFill>
                <a:sym typeface="Arial" charset="0"/>
              </a:rPr>
              <a:t>						</a:t>
            </a:r>
            <a:r>
              <a:rPr lang="en-US" altLang="zh-CN" b="1" dirty="0" err="1">
                <a:sym typeface="Arial" charset="0"/>
              </a:rPr>
              <a:t>dbms_output.put_line</a:t>
            </a:r>
            <a:r>
              <a:rPr lang="en-US" altLang="zh-CN" b="1" dirty="0">
                <a:sym typeface="Arial" charset="0"/>
              </a:rPr>
              <a:t>('</a:t>
            </a:r>
            <a:r>
              <a:rPr lang="en-US" altLang="zh-CN" b="1" dirty="0" err="1">
                <a:sym typeface="Arial" charset="0"/>
              </a:rPr>
              <a:t>B级工资</a:t>
            </a:r>
            <a:r>
              <a:rPr lang="en-US" altLang="zh-CN" b="1" dirty="0">
                <a:sym typeface="Arial" charset="0"/>
              </a:rPr>
              <a:t>');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  </a:t>
            </a:r>
            <a:r>
              <a:rPr lang="zh-CN" altLang="en-US" b="1" dirty="0">
                <a:sym typeface="Arial" charset="0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else </a:t>
            </a:r>
            <a:r>
              <a:rPr lang="en-US" altLang="zh-CN" b="1" dirty="0" err="1">
                <a:sym typeface="Arial" charset="0"/>
              </a:rPr>
              <a:t>dbms_output.put_line</a:t>
            </a:r>
            <a:r>
              <a:rPr lang="en-US" altLang="zh-CN" b="1" dirty="0">
                <a:sym typeface="Arial" charset="0"/>
              </a:rPr>
              <a:t>('</a:t>
            </a:r>
            <a:r>
              <a:rPr lang="en-US" altLang="zh-CN" b="1" dirty="0" err="1">
                <a:sym typeface="Arial" charset="0"/>
              </a:rPr>
              <a:t>C级工资</a:t>
            </a:r>
            <a:r>
              <a:rPr lang="en-US" altLang="zh-CN" b="1" dirty="0">
                <a:sym typeface="Arial" charset="0"/>
              </a:rPr>
              <a:t>');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  </a:t>
            </a:r>
            <a:r>
              <a:rPr lang="zh-CN" altLang="en-US" b="1" dirty="0">
                <a:sym typeface="Arial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end case;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  exception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  </a:t>
            </a:r>
            <a:r>
              <a:rPr lang="zh-CN" altLang="en-US" b="1" dirty="0">
                <a:sym typeface="Arial" charset="0"/>
              </a:rPr>
              <a:t>	</a:t>
            </a:r>
            <a:r>
              <a:rPr lang="en-US" altLang="zh-CN" b="1" dirty="0">
                <a:sym typeface="Arial" charset="0"/>
              </a:rPr>
              <a:t>when </a:t>
            </a:r>
            <a:r>
              <a:rPr lang="en-US" altLang="zh-CN" b="1" dirty="0" err="1">
                <a:solidFill>
                  <a:srgbClr val="0000FF"/>
                </a:solidFill>
                <a:sym typeface="Arial" charset="0"/>
              </a:rPr>
              <a:t>no_data_found</a:t>
            </a:r>
            <a:r>
              <a:rPr lang="en-US" altLang="zh-CN" b="1" dirty="0">
                <a:sym typeface="Arial" charset="0"/>
              </a:rPr>
              <a:t> then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   </a:t>
            </a:r>
            <a:r>
              <a:rPr lang="zh-CN" altLang="en-US" b="1" dirty="0">
                <a:sym typeface="Arial" charset="0"/>
              </a:rPr>
              <a:t>		</a:t>
            </a:r>
            <a:r>
              <a:rPr lang="en-US" altLang="zh-CN" b="1" dirty="0" err="1">
                <a:sym typeface="Arial" charset="0"/>
              </a:rPr>
              <a:t>dbms_output.put_line</a:t>
            </a:r>
            <a:r>
              <a:rPr lang="en-US" altLang="zh-CN" b="1" dirty="0">
                <a:sym typeface="Arial" charset="0"/>
              </a:rPr>
              <a:t>('员工编号不存在');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939374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ldLvl="0" animBg="1" autoUpdateAnimBg="0"/>
      <p:bldP spid="25604" grpId="1" bldLvl="0" animBg="1" autoUpdateAnimBg="0"/>
      <p:bldP spid="25605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A8F9-C4E4-BE4E-9E2C-51BE7570054B}" type="slidenum">
              <a:rPr lang="zh-CN" altLang="en-US"/>
              <a:pPr/>
              <a:t>19</a:t>
            </a:fld>
            <a:endParaRPr lang="zh-CN" altLang="en-US">
              <a:latin typeface="Arial" charset="0"/>
              <a:ea typeface="黑体" charset="-122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24988"/>
            <a:ext cx="8229600" cy="769938"/>
          </a:xfrm>
        </p:spPr>
        <p:txBody>
          <a:bodyPr/>
          <a:lstStyle/>
          <a:p>
            <a:pPr marL="609600" indent="-609600"/>
            <a:r>
              <a:rPr lang="zh-CN" altLang="zh-CN"/>
              <a:t>条件控制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8588" y="1240241"/>
            <a:ext cx="6975475" cy="2376488"/>
          </a:xfrm>
        </p:spPr>
        <p:txBody>
          <a:bodyPr/>
          <a:lstStyle/>
          <a:p>
            <a:pPr marL="381000" indent="-381000"/>
            <a:r>
              <a:rPr lang="zh-CN" altLang="en-US"/>
              <a:t>基本循环</a:t>
            </a:r>
          </a:p>
          <a:p>
            <a:pPr lvl="1"/>
            <a:r>
              <a:rPr lang="zh-CN" altLang="en-US" dirty="0"/>
              <a:t>定义一个dept类型的表结构</a:t>
            </a:r>
          </a:p>
          <a:p>
            <a:pPr lvl="1"/>
            <a:r>
              <a:rPr lang="zh-CN" altLang="en-US" dirty="0"/>
              <a:t>手工添加3条数据</a:t>
            </a:r>
          </a:p>
          <a:p>
            <a:pPr lvl="1"/>
            <a:r>
              <a:rPr lang="zh-CN" altLang="en-US" dirty="0"/>
              <a:t>然后用循环将其数据添加到dept表中。</a:t>
            </a:r>
          </a:p>
        </p:txBody>
      </p:sp>
      <p:sp>
        <p:nvSpPr>
          <p:cNvPr id="26628" name="AutoShape 10"/>
          <p:cNvSpPr>
            <a:spLocks noChangeArrowheads="1"/>
          </p:cNvSpPr>
          <p:nvPr/>
        </p:nvSpPr>
        <p:spPr bwMode="auto">
          <a:xfrm>
            <a:off x="707693" y="3381636"/>
            <a:ext cx="4248150" cy="1654175"/>
          </a:xfrm>
          <a:prstGeom prst="roundRect">
            <a:avLst>
              <a:gd name="adj" fmla="val 6731"/>
            </a:avLst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sym typeface="Arial" charset="0"/>
              </a:rPr>
              <a:t>LOOP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语句段</a:t>
            </a:r>
            <a:r>
              <a:rPr lang="en-US" altLang="zh-CN" b="1" dirty="0">
                <a:sym typeface="Arial" charset="0"/>
              </a:rPr>
              <a:t>;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EXIT</a:t>
            </a:r>
            <a:r>
              <a:rPr lang="en-US" altLang="zh-CN" b="1" dirty="0">
                <a:sym typeface="Arial" charset="0"/>
              </a:rPr>
              <a:t> [WHEN </a:t>
            </a:r>
            <a:r>
              <a:rPr lang="zh-CN" altLang="en-US" b="1" dirty="0">
                <a:sym typeface="Arial" charset="0"/>
              </a:rPr>
              <a:t>条件表达式</a:t>
            </a:r>
            <a:r>
              <a:rPr lang="en-US" altLang="zh-CN" b="1" dirty="0">
                <a:sym typeface="Arial" charset="0"/>
              </a:rPr>
              <a:t>]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END LOOP;</a:t>
            </a:r>
          </a:p>
        </p:txBody>
      </p:sp>
      <p:sp>
        <p:nvSpPr>
          <p:cNvPr id="26629" name="AutoShape 10"/>
          <p:cNvSpPr>
            <a:spLocks noChangeArrowheads="1"/>
          </p:cNvSpPr>
          <p:nvPr/>
        </p:nvSpPr>
        <p:spPr bwMode="auto">
          <a:xfrm>
            <a:off x="2427939" y="131361"/>
            <a:ext cx="8322930" cy="6214351"/>
          </a:xfrm>
          <a:prstGeom prst="roundRect">
            <a:avLst>
              <a:gd name="adj" fmla="val 4699"/>
            </a:avLst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268288" algn="l"/>
                <a:tab pos="627063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tabLst>
                <a:tab pos="268288" algn="l"/>
                <a:tab pos="627063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tabLst>
                <a:tab pos="268288" algn="l"/>
                <a:tab pos="627063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tabLst>
                <a:tab pos="268288" algn="l"/>
                <a:tab pos="627063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tabLst>
                <a:tab pos="268288" algn="l"/>
                <a:tab pos="627063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288" algn="l"/>
                <a:tab pos="627063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288" algn="l"/>
                <a:tab pos="627063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288" algn="l"/>
                <a:tab pos="627063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288" algn="l"/>
                <a:tab pos="627063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b="1" dirty="0">
                <a:sym typeface="Arial" charset="0"/>
              </a:rPr>
              <a:t>declare 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	type dept_table_type </a:t>
            </a:r>
            <a:r>
              <a:rPr lang="zh-CN" altLang="en-US" b="1" dirty="0">
                <a:solidFill>
                  <a:srgbClr val="0000FF"/>
                </a:solidFill>
                <a:sym typeface="Arial" charset="0"/>
              </a:rPr>
              <a:t>is table of</a:t>
            </a:r>
            <a:r>
              <a:rPr lang="zh-CN" altLang="en-US" b="1" dirty="0">
                <a:sym typeface="Arial" charset="0"/>
              </a:rPr>
              <a:t> dept%rowtype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	</a:t>
            </a:r>
            <a:r>
              <a:rPr lang="zh-CN" altLang="en-US" b="1" dirty="0">
                <a:solidFill>
                  <a:srgbClr val="0000FF"/>
                </a:solidFill>
                <a:sym typeface="Arial" charset="0"/>
              </a:rPr>
              <a:t>index by</a:t>
            </a:r>
            <a:r>
              <a:rPr lang="zh-CN" altLang="en-US" b="1" dirty="0">
                <a:sym typeface="Arial" charset="0"/>
              </a:rPr>
              <a:t> binary_integer;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	 i number(1):=0;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	v_dept_table dept_table_type;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begin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	v_dept_table(0).deptno:='50';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	v_dept_table(0).dname:='研发部';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	v_dept_table(0).loc:='北京';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	</a:t>
            </a:r>
            <a:r>
              <a:rPr lang="zh-CN" altLang="en-US" b="1" dirty="0">
                <a:solidFill>
                  <a:srgbClr val="CC0000"/>
                </a:solidFill>
                <a:sym typeface="Arial" charset="0"/>
              </a:rPr>
              <a:t>v_dept_table(1).deptno:='60';</a:t>
            </a:r>
          </a:p>
          <a:p>
            <a:pPr eaLnBrk="1" hangingPunct="1"/>
            <a:r>
              <a:rPr lang="zh-CN" altLang="en-US" b="1" dirty="0">
                <a:solidFill>
                  <a:srgbClr val="CC0000"/>
                </a:solidFill>
                <a:sym typeface="Arial" charset="0"/>
              </a:rPr>
              <a:t>  	v_dept_table(1).dname:='开发部';</a:t>
            </a:r>
          </a:p>
          <a:p>
            <a:pPr eaLnBrk="1" hangingPunct="1"/>
            <a:r>
              <a:rPr lang="zh-CN" altLang="en-US" b="1" dirty="0">
                <a:solidFill>
                  <a:srgbClr val="CC0000"/>
                </a:solidFill>
                <a:sym typeface="Arial" charset="0"/>
              </a:rPr>
              <a:t>  	v_dept_table(1).loc:='上海';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	v_dept_table(2).deptno:='70';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	v_dept_table(2).dname:='推广部';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	v_dept_table(2).loc:='北京';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	</a:t>
            </a:r>
            <a:r>
              <a:rPr lang="zh-CN" altLang="en-US" b="1" dirty="0">
                <a:solidFill>
                  <a:srgbClr val="0000FF"/>
                </a:solidFill>
                <a:sym typeface="Arial" charset="0"/>
              </a:rPr>
              <a:t>loop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 		 if i&gt;2 then </a:t>
            </a:r>
            <a:r>
              <a:rPr lang="zh-CN" altLang="en-US" b="1" dirty="0">
                <a:solidFill>
                  <a:srgbClr val="0000FF"/>
                </a:solidFill>
                <a:sym typeface="Arial" charset="0"/>
              </a:rPr>
              <a:t>exit</a:t>
            </a:r>
            <a:r>
              <a:rPr lang="zh-CN" altLang="en-US" b="1" dirty="0">
                <a:sym typeface="Arial" charset="0"/>
              </a:rPr>
              <a:t>; end if;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  		insert into dept values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			( v_dept_table(i).deptno,v_dept_table(i).dname,v_dept_table(i).loc);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  		i:=i+1;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sym typeface="Arial" charset="0"/>
              </a:rPr>
              <a:t>	end loop;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end;</a:t>
            </a:r>
          </a:p>
        </p:txBody>
      </p:sp>
      <p:sp>
        <p:nvSpPr>
          <p:cNvPr id="26630" name="AutoShape 180"/>
          <p:cNvSpPr>
            <a:spLocks noChangeArrowheads="1"/>
          </p:cNvSpPr>
          <p:nvPr/>
        </p:nvSpPr>
        <p:spPr bwMode="auto">
          <a:xfrm>
            <a:off x="6589404" y="547512"/>
            <a:ext cx="1512887" cy="431800"/>
          </a:xfrm>
          <a:prstGeom prst="wedgeRoundRectCallout">
            <a:avLst>
              <a:gd name="adj1" fmla="val -89245"/>
              <a:gd name="adj2" fmla="val -43014"/>
              <a:gd name="adj3" fmla="val 16667"/>
            </a:avLst>
          </a:prstGeom>
          <a:gradFill rotWithShape="1">
            <a:gsLst>
              <a:gs pos="0">
                <a:srgbClr val="CCFFFF">
                  <a:alpha val="78000"/>
                </a:srgbClr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0000FF"/>
                </a:solidFill>
                <a:sym typeface="Arial" charset="0"/>
              </a:rPr>
              <a:t>定义表结构</a:t>
            </a:r>
          </a:p>
        </p:txBody>
      </p:sp>
      <p:sp>
        <p:nvSpPr>
          <p:cNvPr id="26631" name="AutoShape 180"/>
          <p:cNvSpPr>
            <a:spLocks noChangeArrowheads="1"/>
          </p:cNvSpPr>
          <p:nvPr/>
        </p:nvSpPr>
        <p:spPr bwMode="auto">
          <a:xfrm>
            <a:off x="6506051" y="919858"/>
            <a:ext cx="2159000" cy="431800"/>
          </a:xfrm>
          <a:prstGeom prst="wedgeRoundRectCallout">
            <a:avLst>
              <a:gd name="adj1" fmla="val -145662"/>
              <a:gd name="adj2" fmla="val -5148"/>
              <a:gd name="adj3" fmla="val 16667"/>
            </a:avLst>
          </a:prstGeom>
          <a:gradFill rotWithShape="1">
            <a:gsLst>
              <a:gs pos="0">
                <a:srgbClr val="CCFFFF">
                  <a:alpha val="78000"/>
                </a:srgbClr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0000FF"/>
                </a:solidFill>
                <a:sym typeface="Arial" charset="0"/>
              </a:rPr>
              <a:t>声明循环控制变量</a:t>
            </a:r>
          </a:p>
        </p:txBody>
      </p:sp>
    </p:spTree>
    <p:extLst>
      <p:ext uri="{BB962C8B-B14F-4D97-AF65-F5344CB8AC3E}">
        <p14:creationId xmlns:p14="http://schemas.microsoft.com/office/powerpoint/2010/main" val="1915369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6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62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66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66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66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662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662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662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662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662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ldLvl="0" animBg="1" autoUpdateAnimBg="0"/>
      <p:bldP spid="26628" grpId="1" bldLvl="0" animBg="1" autoUpdateAnimBg="0"/>
      <p:bldP spid="26629" grpId="0" build="allAtOnce" bldLvl="0" animBg="1" autoUpdateAnimBg="0"/>
      <p:bldP spid="26630" grpId="0" bldLvl="0" animBg="1" autoUpdateAnimBg="0"/>
      <p:bldP spid="26631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63BF-5587-F741-B3D8-FEABF2556E1B}" type="slidenum">
              <a:rPr lang="zh-CN" altLang="en-US"/>
              <a:pPr/>
              <a:t>2</a:t>
            </a:fld>
            <a:endParaRPr lang="zh-CN" altLang="en-US">
              <a:latin typeface="Arial" charset="0"/>
              <a:ea typeface="黑体" charset="-122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1824"/>
            <a:ext cx="8229600" cy="769938"/>
          </a:xfrm>
        </p:spPr>
        <p:txBody>
          <a:bodyPr/>
          <a:lstStyle/>
          <a:p>
            <a:r>
              <a:rPr lang="zh-CN" altLang="zh-CN"/>
              <a:t>本章内容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53356"/>
            <a:ext cx="7786687" cy="4283075"/>
          </a:xfrm>
        </p:spPr>
        <p:txBody>
          <a:bodyPr/>
          <a:lstStyle/>
          <a:p>
            <a:pPr marL="381000" indent="-381000">
              <a:lnSpc>
                <a:spcPct val="180000"/>
              </a:lnSpc>
            </a:pPr>
            <a:r>
              <a:rPr lang="en-US" altLang="zh-CN"/>
              <a:t>PL/SQL</a:t>
            </a:r>
            <a:r>
              <a:rPr lang="zh-CN" altLang="en-US" dirty="0"/>
              <a:t>基本语法</a:t>
            </a:r>
          </a:p>
          <a:p>
            <a:pPr marL="381000" indent="-381000">
              <a:lnSpc>
                <a:spcPct val="180000"/>
              </a:lnSpc>
            </a:pPr>
            <a:r>
              <a:rPr lang="en-US" altLang="zh-CN" dirty="0"/>
              <a:t>PL/SQL</a:t>
            </a:r>
            <a:r>
              <a:rPr lang="zh-CN" altLang="en-US" dirty="0"/>
              <a:t>异常处理</a:t>
            </a:r>
          </a:p>
          <a:p>
            <a:pPr marL="381000" indent="-381000">
              <a:lnSpc>
                <a:spcPct val="180000"/>
              </a:lnSpc>
            </a:pPr>
            <a:r>
              <a:rPr lang="en-US" altLang="zh-CN" dirty="0"/>
              <a:t>Oracle</a:t>
            </a:r>
            <a:r>
              <a:rPr lang="zh-CN" altLang="en-US" dirty="0"/>
              <a:t>事务</a:t>
            </a:r>
          </a:p>
        </p:txBody>
      </p:sp>
    </p:spTree>
    <p:extLst>
      <p:ext uri="{BB962C8B-B14F-4D97-AF65-F5344CB8AC3E}">
        <p14:creationId xmlns:p14="http://schemas.microsoft.com/office/powerpoint/2010/main" val="1786238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EC50-9530-914F-8B36-A2A7F460EC5A}" type="slidenum">
              <a:rPr lang="zh-CN" altLang="en-US"/>
              <a:pPr/>
              <a:t>20</a:t>
            </a:fld>
            <a:endParaRPr lang="zh-CN" altLang="en-US">
              <a:latin typeface="Arial" charset="0"/>
              <a:ea typeface="黑体" charset="-122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0813"/>
            <a:ext cx="8229600" cy="769938"/>
          </a:xfrm>
        </p:spPr>
        <p:txBody>
          <a:bodyPr/>
          <a:lstStyle/>
          <a:p>
            <a:pPr marL="609600" indent="-609600"/>
            <a:r>
              <a:rPr lang="zh-CN" altLang="zh-CN"/>
              <a:t>条件控制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98516"/>
            <a:ext cx="6975475" cy="2376488"/>
          </a:xfrm>
        </p:spPr>
        <p:txBody>
          <a:bodyPr/>
          <a:lstStyle/>
          <a:p>
            <a:pPr marL="381000" indent="-381000"/>
            <a:r>
              <a:rPr lang="zh-CN" altLang="en-US"/>
              <a:t>while循环</a:t>
            </a:r>
          </a:p>
          <a:p>
            <a:pPr lvl="1"/>
            <a:r>
              <a:rPr lang="zh-CN" altLang="en-US" dirty="0"/>
              <a:t>定义一个dept类型的表结构</a:t>
            </a:r>
          </a:p>
          <a:p>
            <a:pPr lvl="1"/>
            <a:r>
              <a:rPr lang="zh-CN" altLang="en-US" dirty="0"/>
              <a:t>手工添加3条数据</a:t>
            </a:r>
          </a:p>
          <a:p>
            <a:pPr lvl="1"/>
            <a:r>
              <a:rPr lang="zh-CN" altLang="en-US" dirty="0"/>
              <a:t>然后用循环将其数据添加到dept表中。</a:t>
            </a:r>
          </a:p>
        </p:txBody>
      </p:sp>
      <p:sp>
        <p:nvSpPr>
          <p:cNvPr id="27652" name="AutoShape 10"/>
          <p:cNvSpPr>
            <a:spLocks noChangeArrowheads="1"/>
          </p:cNvSpPr>
          <p:nvPr/>
        </p:nvSpPr>
        <p:spPr bwMode="auto">
          <a:xfrm>
            <a:off x="1363662" y="3205069"/>
            <a:ext cx="4248150" cy="1295400"/>
          </a:xfrm>
          <a:prstGeom prst="roundRect">
            <a:avLst>
              <a:gd name="adj" fmla="val 6731"/>
            </a:avLst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sym typeface="Arial" charset="0"/>
              </a:rPr>
              <a:t>WHILE </a:t>
            </a:r>
            <a:r>
              <a:rPr lang="zh-CN" altLang="en-US" b="1">
                <a:sym typeface="Arial" charset="0"/>
              </a:rPr>
              <a:t>条件表达式 </a:t>
            </a:r>
            <a:r>
              <a:rPr lang="en-US" altLang="zh-CN" b="1">
                <a:solidFill>
                  <a:srgbClr val="0000FF"/>
                </a:solidFill>
                <a:sym typeface="Arial" charset="0"/>
              </a:rPr>
              <a:t>LOOP</a:t>
            </a:r>
          </a:p>
          <a:p>
            <a:pPr eaLnBrk="1" hangingPunct="1"/>
            <a:r>
              <a:rPr lang="zh-CN" altLang="en-US" b="1">
                <a:sym typeface="Arial" charset="0"/>
              </a:rPr>
              <a:t>语句段</a:t>
            </a:r>
            <a:r>
              <a:rPr lang="en-US" altLang="zh-CN" b="1">
                <a:sym typeface="Arial" charset="0"/>
              </a:rPr>
              <a:t>;</a:t>
            </a:r>
          </a:p>
          <a:p>
            <a:pPr eaLnBrk="1" hangingPunct="1"/>
            <a:r>
              <a:rPr lang="en-US" altLang="zh-CN" b="1">
                <a:solidFill>
                  <a:srgbClr val="0000FF"/>
                </a:solidFill>
                <a:sym typeface="Arial" charset="0"/>
              </a:rPr>
              <a:t>END LOOP;</a:t>
            </a:r>
          </a:p>
        </p:txBody>
      </p:sp>
      <p:sp>
        <p:nvSpPr>
          <p:cNvPr id="27653" name="AutoShape 10"/>
          <p:cNvSpPr>
            <a:spLocks noChangeArrowheads="1"/>
          </p:cNvSpPr>
          <p:nvPr/>
        </p:nvSpPr>
        <p:spPr bwMode="auto">
          <a:xfrm>
            <a:off x="2932419" y="1188150"/>
            <a:ext cx="8496300" cy="5329237"/>
          </a:xfrm>
          <a:prstGeom prst="roundRect">
            <a:avLst>
              <a:gd name="adj" fmla="val 4699"/>
            </a:avLst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268288" algn="l"/>
                <a:tab pos="627063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tabLst>
                <a:tab pos="268288" algn="l"/>
                <a:tab pos="627063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tabLst>
                <a:tab pos="268288" algn="l"/>
                <a:tab pos="627063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tabLst>
                <a:tab pos="268288" algn="l"/>
                <a:tab pos="627063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tabLst>
                <a:tab pos="268288" algn="l"/>
                <a:tab pos="627063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288" algn="l"/>
                <a:tab pos="627063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288" algn="l"/>
                <a:tab pos="627063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288" algn="l"/>
                <a:tab pos="627063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288" algn="l"/>
                <a:tab pos="627063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b="1">
                <a:sym typeface="Arial" charset="0"/>
              </a:rPr>
              <a:t>declare 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	type dept_table_type </a:t>
            </a:r>
            <a:r>
              <a:rPr lang="zh-CN" altLang="en-US" b="1" dirty="0">
                <a:solidFill>
                  <a:srgbClr val="0000FF"/>
                </a:solidFill>
                <a:sym typeface="Arial" charset="0"/>
              </a:rPr>
              <a:t>is table of</a:t>
            </a:r>
            <a:r>
              <a:rPr lang="zh-CN" altLang="en-US" b="1" dirty="0">
                <a:sym typeface="Arial" charset="0"/>
              </a:rPr>
              <a:t> dept%rowtype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	</a:t>
            </a:r>
            <a:r>
              <a:rPr lang="zh-CN" altLang="en-US" b="1" dirty="0">
                <a:solidFill>
                  <a:srgbClr val="0000FF"/>
                </a:solidFill>
                <a:sym typeface="Arial" charset="0"/>
              </a:rPr>
              <a:t>index by</a:t>
            </a:r>
            <a:r>
              <a:rPr lang="zh-CN" altLang="en-US" b="1" dirty="0">
                <a:sym typeface="Arial" charset="0"/>
              </a:rPr>
              <a:t> binary_integer;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	 i number(1):=0;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	v_dept_table dept_table_type;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begin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	v_dept_table(0).deptno:='50';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	v_dept_table(0).dname:='研发部';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	v_dept_table(0).loc:='北京';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	</a:t>
            </a:r>
            <a:r>
              <a:rPr lang="zh-CN" altLang="en-US" b="1" dirty="0">
                <a:solidFill>
                  <a:srgbClr val="CC0000"/>
                </a:solidFill>
                <a:sym typeface="Arial" charset="0"/>
              </a:rPr>
              <a:t>v_dept_table(1).deptno:='60';</a:t>
            </a:r>
          </a:p>
          <a:p>
            <a:pPr eaLnBrk="1" hangingPunct="1"/>
            <a:r>
              <a:rPr lang="zh-CN" altLang="en-US" b="1" dirty="0">
                <a:solidFill>
                  <a:srgbClr val="CC0000"/>
                </a:solidFill>
                <a:sym typeface="Arial" charset="0"/>
              </a:rPr>
              <a:t>  	v_dept_table(1).dname:='开发部';</a:t>
            </a:r>
          </a:p>
          <a:p>
            <a:pPr eaLnBrk="1" hangingPunct="1"/>
            <a:r>
              <a:rPr lang="zh-CN" altLang="en-US" b="1" dirty="0">
                <a:solidFill>
                  <a:srgbClr val="CC0000"/>
                </a:solidFill>
                <a:sym typeface="Arial" charset="0"/>
              </a:rPr>
              <a:t>  	</a:t>
            </a:r>
            <a:r>
              <a:rPr lang="en-US" altLang="zh-CN" b="1" dirty="0">
                <a:solidFill>
                  <a:srgbClr val="CC0000"/>
                </a:solidFill>
                <a:sym typeface="Arial" charset="0"/>
              </a:rPr>
              <a:t>......</a:t>
            </a:r>
            <a:endParaRPr lang="en-US" altLang="zh-CN" b="1" dirty="0">
              <a:sym typeface="Arial" charset="0"/>
            </a:endParaRPr>
          </a:p>
          <a:p>
            <a:pPr eaLnBrk="1" hangingPunct="1"/>
            <a:r>
              <a:rPr lang="zh-CN" altLang="en-US" b="1" dirty="0">
                <a:sym typeface="Arial" charset="0"/>
              </a:rPr>
              <a:t>  	</a:t>
            </a:r>
            <a:r>
              <a:rPr lang="zh-CN" altLang="en-US" b="1" dirty="0">
                <a:solidFill>
                  <a:srgbClr val="0000FF"/>
                </a:solidFill>
                <a:sym typeface="Arial" charset="0"/>
              </a:rPr>
              <a:t>while </a:t>
            </a:r>
            <a:r>
              <a:rPr lang="zh-CN" altLang="en-US" b="1" dirty="0">
                <a:sym typeface="Arial" charset="0"/>
              </a:rPr>
              <a:t>i&lt;=2 </a:t>
            </a:r>
            <a:r>
              <a:rPr lang="zh-CN" altLang="en-US" b="1" dirty="0">
                <a:solidFill>
                  <a:srgbClr val="0000FF"/>
                </a:solidFill>
                <a:sym typeface="Arial" charset="0"/>
              </a:rPr>
              <a:t>loop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 		insert into dept values( 								v_dept_table(i).deptno,v_dept_table(i).dname,v_dept_table(i).loc);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  		i:=i+1;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sym typeface="Arial" charset="0"/>
              </a:rPr>
              <a:t>	end loop;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83338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6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6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6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7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76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76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765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765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ldLvl="0" animBg="1" autoUpdateAnimBg="0"/>
      <p:bldP spid="27652" grpId="1" bldLvl="0" animBg="1" autoUpdateAnimBg="0"/>
      <p:bldP spid="27653" grpId="0" build="allAtOnce" bldLvl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CC16-1F6C-0341-8A6C-BCFA54674048}" type="slidenum">
              <a:rPr lang="zh-CN" altLang="en-US"/>
              <a:pPr/>
              <a:t>21</a:t>
            </a:fld>
            <a:endParaRPr lang="zh-CN" altLang="en-US">
              <a:latin typeface="Arial" charset="0"/>
              <a:ea typeface="黑体" charset="-122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3203"/>
            <a:ext cx="8229600" cy="769938"/>
          </a:xfrm>
        </p:spPr>
        <p:txBody>
          <a:bodyPr/>
          <a:lstStyle/>
          <a:p>
            <a:pPr marL="609600" indent="-609600"/>
            <a:r>
              <a:rPr lang="zh-CN" altLang="zh-CN"/>
              <a:t>条件控制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162" y="1196976"/>
            <a:ext cx="8199438" cy="2376487"/>
          </a:xfrm>
        </p:spPr>
        <p:txBody>
          <a:bodyPr/>
          <a:lstStyle/>
          <a:p>
            <a:pPr marL="381000" indent="-381000"/>
            <a:r>
              <a:rPr lang="zh-CN" altLang="en-US"/>
              <a:t>for循环</a:t>
            </a:r>
          </a:p>
          <a:p>
            <a:pPr lvl="1"/>
            <a:r>
              <a:rPr lang="zh-CN" altLang="en-US" dirty="0"/>
              <a:t>默认情况下每次循环，控制变量会自动增加1；</a:t>
            </a:r>
          </a:p>
          <a:p>
            <a:pPr lvl="1"/>
            <a:r>
              <a:rPr lang="zh-CN" altLang="en-US" dirty="0"/>
              <a:t>如果指定了reverse选项，则每次循环变量自动减少1。</a:t>
            </a:r>
          </a:p>
        </p:txBody>
      </p:sp>
      <p:sp>
        <p:nvSpPr>
          <p:cNvPr id="28676" name="AutoShape 10"/>
          <p:cNvSpPr>
            <a:spLocks noChangeArrowheads="1"/>
          </p:cNvSpPr>
          <p:nvPr/>
        </p:nvSpPr>
        <p:spPr bwMode="auto">
          <a:xfrm>
            <a:off x="2497138" y="2925763"/>
            <a:ext cx="6983412" cy="1295400"/>
          </a:xfrm>
          <a:prstGeom prst="roundRect">
            <a:avLst>
              <a:gd name="adj" fmla="val 6731"/>
            </a:avLst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sym typeface="Arial" charset="0"/>
              </a:rPr>
              <a:t>FOR </a:t>
            </a:r>
            <a:r>
              <a:rPr lang="zh-CN" altLang="en-US" b="1">
                <a:sym typeface="Arial" charset="0"/>
              </a:rPr>
              <a:t>循环变量 </a:t>
            </a:r>
            <a:r>
              <a:rPr lang="en-US" altLang="zh-CN" b="1">
                <a:solidFill>
                  <a:srgbClr val="0000FF"/>
                </a:solidFill>
                <a:sym typeface="Arial" charset="0"/>
              </a:rPr>
              <a:t>in </a:t>
            </a:r>
            <a:r>
              <a:rPr lang="en-US" altLang="zh-CN" b="1">
                <a:sym typeface="Arial" charset="0"/>
              </a:rPr>
              <a:t>[REVERSE] </a:t>
            </a:r>
            <a:r>
              <a:rPr lang="zh-CN" altLang="en-US" b="1">
                <a:sym typeface="Arial" charset="0"/>
              </a:rPr>
              <a:t>初值表达式</a:t>
            </a:r>
            <a:r>
              <a:rPr lang="en-US" altLang="zh-CN" b="1">
                <a:sym typeface="Arial" charset="0"/>
              </a:rPr>
              <a:t>..</a:t>
            </a:r>
            <a:r>
              <a:rPr lang="zh-CN" altLang="en-US" b="1">
                <a:sym typeface="Arial" charset="0"/>
              </a:rPr>
              <a:t>终值表达式 </a:t>
            </a:r>
            <a:r>
              <a:rPr lang="en-US" altLang="zh-CN" b="1">
                <a:solidFill>
                  <a:srgbClr val="0000FF"/>
                </a:solidFill>
                <a:sym typeface="Arial" charset="0"/>
              </a:rPr>
              <a:t>LOOP</a:t>
            </a:r>
          </a:p>
          <a:p>
            <a:pPr eaLnBrk="1" hangingPunct="1"/>
            <a:r>
              <a:rPr lang="en-US" altLang="zh-CN" b="1">
                <a:sym typeface="Arial" charset="0"/>
              </a:rPr>
              <a:t>	</a:t>
            </a:r>
            <a:r>
              <a:rPr lang="zh-CN" altLang="en-US" b="1">
                <a:sym typeface="Arial" charset="0"/>
              </a:rPr>
              <a:t>语句段</a:t>
            </a:r>
            <a:r>
              <a:rPr lang="en-US" altLang="zh-CN" b="1">
                <a:sym typeface="Arial" charset="0"/>
              </a:rPr>
              <a:t>;</a:t>
            </a:r>
          </a:p>
          <a:p>
            <a:pPr eaLnBrk="1" hangingPunct="1"/>
            <a:r>
              <a:rPr lang="en-US" altLang="zh-CN" b="1">
                <a:solidFill>
                  <a:srgbClr val="0000FF"/>
                </a:solidFill>
                <a:sym typeface="Arial" charset="0"/>
              </a:rPr>
              <a:t>END LOOP;</a:t>
            </a:r>
          </a:p>
        </p:txBody>
      </p:sp>
      <p:sp>
        <p:nvSpPr>
          <p:cNvPr id="28677" name="AutoShape 10"/>
          <p:cNvSpPr>
            <a:spLocks noChangeArrowheads="1"/>
          </p:cNvSpPr>
          <p:nvPr/>
        </p:nvSpPr>
        <p:spPr bwMode="auto">
          <a:xfrm>
            <a:off x="2944457" y="1400017"/>
            <a:ext cx="8496300" cy="4754562"/>
          </a:xfrm>
          <a:prstGeom prst="roundRect">
            <a:avLst>
              <a:gd name="adj" fmla="val 4699"/>
            </a:avLst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268288" algn="l"/>
                <a:tab pos="627063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tabLst>
                <a:tab pos="268288" algn="l"/>
                <a:tab pos="627063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tabLst>
                <a:tab pos="268288" algn="l"/>
                <a:tab pos="627063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tabLst>
                <a:tab pos="268288" algn="l"/>
                <a:tab pos="627063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tabLst>
                <a:tab pos="268288" algn="l"/>
                <a:tab pos="627063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288" algn="l"/>
                <a:tab pos="627063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288" algn="l"/>
                <a:tab pos="627063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288" algn="l"/>
                <a:tab pos="627063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288" algn="l"/>
                <a:tab pos="627063" algn="l"/>
                <a:tab pos="895350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b="1">
                <a:sym typeface="Arial" charset="0"/>
              </a:rPr>
              <a:t>declare 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	type dept_table_type </a:t>
            </a:r>
            <a:r>
              <a:rPr lang="zh-CN" altLang="en-US" b="1" dirty="0">
                <a:solidFill>
                  <a:srgbClr val="0000FF"/>
                </a:solidFill>
                <a:sym typeface="Arial" charset="0"/>
              </a:rPr>
              <a:t>is table of</a:t>
            </a:r>
            <a:r>
              <a:rPr lang="zh-CN" altLang="en-US" b="1" dirty="0">
                <a:sym typeface="Arial" charset="0"/>
              </a:rPr>
              <a:t> dept%rowtype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	</a:t>
            </a:r>
            <a:r>
              <a:rPr lang="zh-CN" altLang="en-US" b="1" dirty="0">
                <a:solidFill>
                  <a:srgbClr val="0000FF"/>
                </a:solidFill>
                <a:sym typeface="Arial" charset="0"/>
              </a:rPr>
              <a:t>index by</a:t>
            </a:r>
            <a:r>
              <a:rPr lang="zh-CN" altLang="en-US" b="1" dirty="0">
                <a:sym typeface="Arial" charset="0"/>
              </a:rPr>
              <a:t> binary_integer;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	 i number(1):=0;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	v_dept_table dept_table_type;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begin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	v_dept_table(0).deptno:='50';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	v_dept_table(0).dname:='研发部';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	v_dept_table(0).loc:='北京';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	</a:t>
            </a:r>
            <a:r>
              <a:rPr lang="zh-CN" altLang="en-US" b="1" dirty="0">
                <a:solidFill>
                  <a:srgbClr val="CC0000"/>
                </a:solidFill>
                <a:sym typeface="Arial" charset="0"/>
              </a:rPr>
              <a:t>v_dept_table(1).deptno:='60';</a:t>
            </a:r>
          </a:p>
          <a:p>
            <a:pPr eaLnBrk="1" hangingPunct="1"/>
            <a:r>
              <a:rPr lang="zh-CN" altLang="en-US" b="1" dirty="0">
                <a:solidFill>
                  <a:srgbClr val="CC0000"/>
                </a:solidFill>
                <a:sym typeface="Arial" charset="0"/>
              </a:rPr>
              <a:t>  	</a:t>
            </a:r>
            <a:r>
              <a:rPr lang="en-US" altLang="zh-CN" b="1" dirty="0">
                <a:solidFill>
                  <a:srgbClr val="CC0000"/>
                </a:solidFill>
                <a:sym typeface="Arial" charset="0"/>
              </a:rPr>
              <a:t>......</a:t>
            </a:r>
            <a:endParaRPr lang="en-US" altLang="zh-CN" b="1" dirty="0">
              <a:sym typeface="Arial" charset="0"/>
            </a:endParaRPr>
          </a:p>
          <a:p>
            <a:pPr eaLnBrk="1" hangingPunct="1"/>
            <a:r>
              <a:rPr lang="zh-CN" altLang="en-US" b="1" dirty="0">
                <a:sym typeface="Arial" charset="0"/>
              </a:rPr>
              <a:t>  	</a:t>
            </a:r>
            <a:r>
              <a:rPr lang="zh-CN" altLang="en-US" b="1" dirty="0">
                <a:solidFill>
                  <a:srgbClr val="0000FF"/>
                </a:solidFill>
                <a:sym typeface="Arial" charset="0"/>
              </a:rPr>
              <a:t>for </a:t>
            </a:r>
            <a:r>
              <a:rPr lang="zh-CN" altLang="en-US" b="1" dirty="0">
                <a:sym typeface="Arial" charset="0"/>
              </a:rPr>
              <a:t>i </a:t>
            </a:r>
            <a:r>
              <a:rPr lang="zh-CN" altLang="en-US" b="1" dirty="0">
                <a:solidFill>
                  <a:srgbClr val="0000FF"/>
                </a:solidFill>
                <a:sym typeface="Arial" charset="0"/>
              </a:rPr>
              <a:t>in </a:t>
            </a:r>
            <a:r>
              <a:rPr lang="zh-CN" altLang="en-US" b="1" dirty="0">
                <a:sym typeface="Arial" charset="0"/>
              </a:rPr>
              <a:t>0..v_dept_table.</a:t>
            </a:r>
            <a:r>
              <a:rPr lang="zh-CN" altLang="en-US" b="1" dirty="0">
                <a:solidFill>
                  <a:srgbClr val="0000FF"/>
                </a:solidFill>
                <a:sym typeface="Arial" charset="0"/>
              </a:rPr>
              <a:t>count</a:t>
            </a:r>
            <a:r>
              <a:rPr lang="zh-CN" altLang="en-US" b="1" dirty="0">
                <a:sym typeface="Arial" charset="0"/>
              </a:rPr>
              <a:t>-1 </a:t>
            </a:r>
            <a:r>
              <a:rPr lang="zh-CN" altLang="en-US" b="1" dirty="0">
                <a:solidFill>
                  <a:srgbClr val="0000FF"/>
                </a:solidFill>
                <a:sym typeface="Arial" charset="0"/>
              </a:rPr>
              <a:t>loop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 		insert into dept values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			( v_dept_table(i).deptno,v_dept_table(i).dname,v_dept_table(i).loc);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    	</a:t>
            </a:r>
            <a:r>
              <a:rPr lang="zh-CN" altLang="en-US" b="1" dirty="0">
                <a:solidFill>
                  <a:srgbClr val="0000FF"/>
                </a:solidFill>
                <a:sym typeface="Arial" charset="0"/>
              </a:rPr>
              <a:t>end loop;</a:t>
            </a:r>
          </a:p>
          <a:p>
            <a:pPr eaLnBrk="1" hangingPunct="1"/>
            <a:r>
              <a:rPr lang="zh-CN" altLang="en-US" b="1" dirty="0">
                <a:sym typeface="Arial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816122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67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867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6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6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86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86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86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86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ldLvl="0" animBg="1" autoUpdateAnimBg="0"/>
      <p:bldP spid="28676" grpId="1" bldLvl="0" animBg="1" autoUpdateAnimBg="0"/>
      <p:bldP spid="28677" grpId="0" build="allAtOnce" bldLvl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A590-418D-3042-8E06-5E87DE71BD51}" type="slidenum">
              <a:rPr lang="zh-CN" altLang="en-US"/>
              <a:pPr/>
              <a:t>22</a:t>
            </a:fld>
            <a:endParaRPr lang="zh-CN" altLang="en-US">
              <a:latin typeface="Arial" charset="0"/>
              <a:ea typeface="黑体" charset="-122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1938"/>
            <a:ext cx="8229600" cy="769938"/>
          </a:xfrm>
        </p:spPr>
        <p:txBody>
          <a:bodyPr/>
          <a:lstStyle/>
          <a:p>
            <a:pPr marL="609600" indent="-609600"/>
            <a:r>
              <a:rPr lang="zh-CN" altLang="zh-CN"/>
              <a:t>异常处理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20638" y="1232694"/>
            <a:ext cx="8270875" cy="3671888"/>
          </a:xfrm>
        </p:spPr>
        <p:txBody>
          <a:bodyPr/>
          <a:lstStyle/>
          <a:p>
            <a:pPr marL="381000" indent="-381000"/>
            <a:r>
              <a:rPr lang="zh-CN" altLang="en-US"/>
              <a:t>异常是指通过了编译的</a:t>
            </a:r>
            <a:r>
              <a:rPr lang="en-US" altLang="zh-CN" dirty="0"/>
              <a:t>PL/SQL</a:t>
            </a:r>
            <a:r>
              <a:rPr lang="zh-CN" altLang="en-US" dirty="0"/>
              <a:t>程序在运行时产生的错误</a:t>
            </a:r>
          </a:p>
          <a:p>
            <a:pPr marL="381000" indent="-381000"/>
            <a:r>
              <a:rPr lang="en-US" altLang="zh-CN" dirty="0"/>
              <a:t>PL/SQL</a:t>
            </a:r>
            <a:r>
              <a:rPr lang="zh-CN" altLang="en-US" dirty="0"/>
              <a:t>提供了一种异常错误处理机制，可以帮助实现对错误的捕获和处理</a:t>
            </a:r>
          </a:p>
        </p:txBody>
      </p:sp>
      <p:sp>
        <p:nvSpPr>
          <p:cNvPr id="29700" name="AutoShape 10"/>
          <p:cNvSpPr>
            <a:spLocks noChangeArrowheads="1"/>
          </p:cNvSpPr>
          <p:nvPr/>
        </p:nvSpPr>
        <p:spPr bwMode="auto">
          <a:xfrm>
            <a:off x="2203285" y="2469317"/>
            <a:ext cx="6838950" cy="2881312"/>
          </a:xfrm>
          <a:prstGeom prst="roundRect">
            <a:avLst>
              <a:gd name="adj" fmla="val 6731"/>
            </a:avLst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sym typeface="Arial" charset="0"/>
              </a:rPr>
              <a:t>EXCEPTION</a:t>
            </a:r>
          </a:p>
          <a:p>
            <a:pPr lvl="1" eaLnBrk="1" hangingPunct="1"/>
            <a:r>
              <a:rPr lang="en-US" altLang="zh-CN" b="1">
                <a:solidFill>
                  <a:srgbClr val="0000FF"/>
                </a:solidFill>
                <a:sym typeface="Arial" charset="0"/>
              </a:rPr>
              <a:t>WHEN </a:t>
            </a:r>
            <a:r>
              <a:rPr lang="zh-CN" altLang="en-US" b="1">
                <a:sym typeface="Arial" charset="0"/>
              </a:rPr>
              <a:t>异常错误名称</a:t>
            </a:r>
            <a:r>
              <a:rPr lang="en-US" altLang="zh-CN" b="1">
                <a:sym typeface="Arial" charset="0"/>
              </a:rPr>
              <a:t>1 [OR </a:t>
            </a:r>
            <a:r>
              <a:rPr lang="zh-CN" altLang="en-US" b="1">
                <a:sym typeface="Arial" charset="0"/>
              </a:rPr>
              <a:t>异常错误名称</a:t>
            </a:r>
            <a:r>
              <a:rPr lang="en-US" altLang="zh-CN" b="1">
                <a:sym typeface="Arial" charset="0"/>
              </a:rPr>
              <a:t>2......] </a:t>
            </a:r>
            <a:r>
              <a:rPr lang="en-US" altLang="zh-CN" b="1">
                <a:solidFill>
                  <a:srgbClr val="0000FF"/>
                </a:solidFill>
                <a:sym typeface="Arial" charset="0"/>
              </a:rPr>
              <a:t>THEN</a:t>
            </a:r>
          </a:p>
          <a:p>
            <a:pPr lvl="1" eaLnBrk="1" hangingPunct="1"/>
            <a:r>
              <a:rPr lang="zh-CN" altLang="en-US" b="1">
                <a:sym typeface="Arial" charset="0"/>
              </a:rPr>
              <a:t>语句段</a:t>
            </a:r>
            <a:r>
              <a:rPr lang="en-US" altLang="zh-CN" b="1">
                <a:sym typeface="Arial" charset="0"/>
              </a:rPr>
              <a:t>1;</a:t>
            </a:r>
          </a:p>
          <a:p>
            <a:pPr lvl="1" eaLnBrk="1" hangingPunct="1"/>
            <a:r>
              <a:rPr lang="en-US" altLang="zh-CN" b="1">
                <a:solidFill>
                  <a:srgbClr val="0000FF"/>
                </a:solidFill>
                <a:sym typeface="Arial" charset="0"/>
              </a:rPr>
              <a:t>WHEN</a:t>
            </a:r>
            <a:r>
              <a:rPr lang="zh-CN" altLang="en-US" b="1">
                <a:sym typeface="Arial" charset="0"/>
              </a:rPr>
              <a:t>异常错误名称</a:t>
            </a:r>
            <a:r>
              <a:rPr lang="en-US" altLang="zh-CN" b="1">
                <a:sym typeface="Arial" charset="0"/>
              </a:rPr>
              <a:t>3 [OR </a:t>
            </a:r>
            <a:r>
              <a:rPr lang="zh-CN" altLang="en-US" b="1">
                <a:sym typeface="Arial" charset="0"/>
              </a:rPr>
              <a:t>异常错误名称</a:t>
            </a:r>
            <a:r>
              <a:rPr lang="en-US" altLang="zh-CN" b="1">
                <a:sym typeface="Arial" charset="0"/>
              </a:rPr>
              <a:t>4......] </a:t>
            </a:r>
            <a:r>
              <a:rPr lang="en-US" altLang="zh-CN" b="1">
                <a:solidFill>
                  <a:srgbClr val="0000FF"/>
                </a:solidFill>
                <a:sym typeface="Arial" charset="0"/>
              </a:rPr>
              <a:t>THEN</a:t>
            </a:r>
          </a:p>
          <a:p>
            <a:pPr lvl="1" eaLnBrk="1" hangingPunct="1"/>
            <a:r>
              <a:rPr lang="zh-CN" altLang="en-US" b="1">
                <a:sym typeface="Arial" charset="0"/>
              </a:rPr>
              <a:t>语句段</a:t>
            </a:r>
            <a:r>
              <a:rPr lang="en-US" altLang="zh-CN" b="1">
                <a:sym typeface="Arial" charset="0"/>
              </a:rPr>
              <a:t>2;</a:t>
            </a:r>
          </a:p>
          <a:p>
            <a:pPr lvl="1" eaLnBrk="1" hangingPunct="1"/>
            <a:r>
              <a:rPr lang="en-US" altLang="zh-CN" b="1">
                <a:sym typeface="Arial" charset="0"/>
              </a:rPr>
              <a:t>......</a:t>
            </a:r>
          </a:p>
          <a:p>
            <a:pPr lvl="1" eaLnBrk="1" hangingPunct="1"/>
            <a:r>
              <a:rPr lang="en-US" altLang="zh-CN" b="1">
                <a:solidFill>
                  <a:srgbClr val="0000FF"/>
                </a:solidFill>
                <a:sym typeface="Arial" charset="0"/>
              </a:rPr>
              <a:t>WHEN </a:t>
            </a:r>
            <a:r>
              <a:rPr lang="zh-CN" altLang="en-US" b="1">
                <a:solidFill>
                  <a:srgbClr val="0000FF"/>
                </a:solidFill>
                <a:sym typeface="Arial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sym typeface="Arial" charset="0"/>
              </a:rPr>
              <a:t>OTHERS </a:t>
            </a:r>
            <a:r>
              <a:rPr lang="zh-CN" altLang="en-US" b="1">
                <a:solidFill>
                  <a:srgbClr val="0000FF"/>
                </a:solidFill>
                <a:sym typeface="Arial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sym typeface="Arial" charset="0"/>
              </a:rPr>
              <a:t>THEN</a:t>
            </a:r>
          </a:p>
          <a:p>
            <a:pPr lvl="1" eaLnBrk="1" hangingPunct="1"/>
            <a:r>
              <a:rPr lang="zh-CN" altLang="en-US" b="1">
                <a:sym typeface="Arial" charset="0"/>
              </a:rPr>
              <a:t>语句段</a:t>
            </a:r>
            <a:r>
              <a:rPr lang="en-US" altLang="zh-CN" b="1">
                <a:sym typeface="Arial" charset="0"/>
              </a:rPr>
              <a:t>3;</a:t>
            </a:r>
          </a:p>
        </p:txBody>
      </p:sp>
    </p:spTree>
    <p:extLst>
      <p:ext uri="{BB962C8B-B14F-4D97-AF65-F5344CB8AC3E}">
        <p14:creationId xmlns:p14="http://schemas.microsoft.com/office/powerpoint/2010/main" val="591476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ldLvl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98EE-A876-2249-BCCA-B3A9D0CACF0C}" type="slidenum">
              <a:rPr lang="zh-CN" altLang="en-US"/>
              <a:pPr/>
              <a:t>23</a:t>
            </a:fld>
            <a:endParaRPr lang="zh-CN" altLang="en-US">
              <a:latin typeface="Arial" charset="0"/>
              <a:ea typeface="黑体" charset="-122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2"/>
            <a:ext cx="8229600" cy="769938"/>
          </a:xfrm>
        </p:spPr>
        <p:txBody>
          <a:bodyPr/>
          <a:lstStyle/>
          <a:p>
            <a:pPr marL="609600" indent="-609600"/>
            <a:r>
              <a:rPr lang="zh-CN" altLang="zh-CN"/>
              <a:t>异常处理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00906"/>
            <a:ext cx="8270875" cy="3671888"/>
          </a:xfrm>
        </p:spPr>
        <p:txBody>
          <a:bodyPr/>
          <a:lstStyle/>
          <a:p>
            <a:pPr marL="381000" indent="-381000"/>
            <a:r>
              <a:rPr lang="en-US" altLang="zh-CN"/>
              <a:t> </a:t>
            </a:r>
            <a:r>
              <a:rPr lang="zh-CN" altLang="en-US" dirty="0"/>
              <a:t>预定义异常</a:t>
            </a:r>
          </a:p>
          <a:p>
            <a:pPr lvl="1"/>
            <a:r>
              <a:rPr lang="zh-CN" altLang="en-US" dirty="0"/>
              <a:t>针对一些常见的错误，</a:t>
            </a:r>
            <a:r>
              <a:rPr lang="en-US" altLang="zh-CN" dirty="0"/>
              <a:t>PL/SQL</a:t>
            </a:r>
            <a:r>
              <a:rPr lang="zh-CN" altLang="en-US" dirty="0"/>
              <a:t>预定义了一些异常错误 </a:t>
            </a:r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PL/SQL</a:t>
            </a:r>
            <a:r>
              <a:rPr lang="zh-CN" altLang="en-US" dirty="0"/>
              <a:t>程序违反了</a:t>
            </a:r>
            <a:r>
              <a:rPr lang="en-US" altLang="zh-CN" dirty="0"/>
              <a:t>Oracle</a:t>
            </a:r>
            <a:r>
              <a:rPr lang="zh-CN" altLang="en-US" dirty="0"/>
              <a:t>的规定或超出了系统规定的限制时，就会隐含地引发一个预定义的错误 </a:t>
            </a:r>
          </a:p>
        </p:txBody>
      </p:sp>
      <p:sp>
        <p:nvSpPr>
          <p:cNvPr id="30724" name="AutoShape 10"/>
          <p:cNvSpPr>
            <a:spLocks noChangeArrowheads="1"/>
          </p:cNvSpPr>
          <p:nvPr/>
        </p:nvSpPr>
        <p:spPr bwMode="auto">
          <a:xfrm>
            <a:off x="1849438" y="1917701"/>
            <a:ext cx="8424862" cy="4606925"/>
          </a:xfrm>
          <a:prstGeom prst="roundRect">
            <a:avLst>
              <a:gd name="adj" fmla="val 6731"/>
            </a:avLst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endParaRPr lang="en-US" altLang="zh-CN" b="1">
              <a:sym typeface="Arial" charset="0"/>
            </a:endParaRPr>
          </a:p>
        </p:txBody>
      </p:sp>
      <p:graphicFrame>
        <p:nvGraphicFramePr>
          <p:cNvPr id="30725" name="Group 5"/>
          <p:cNvGraphicFramePr>
            <a:graphicFrameLocks noGrp="1"/>
          </p:cNvGraphicFramePr>
          <p:nvPr/>
        </p:nvGraphicFramePr>
        <p:xfrm>
          <a:off x="2276475" y="2492375"/>
          <a:ext cx="7708900" cy="3728085"/>
        </p:xfrm>
        <a:graphic>
          <a:graphicData uri="http://schemas.openxmlformats.org/drawingml/2006/table">
            <a:tbl>
              <a:tblPr/>
              <a:tblGrid>
                <a:gridCol w="2751138"/>
                <a:gridCol w="1570037"/>
                <a:gridCol w="3387725"/>
              </a:tblGrid>
              <a:tr h="701675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黑体" charset="-122"/>
                          <a:sym typeface="Lucida Sans Unicode" charset="0"/>
                        </a:rPr>
                        <a:t>异常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黑体" charset="-122"/>
                          <a:sym typeface="Lucida Sans Unicode" charset="0"/>
                        </a:rPr>
                        <a:t>ORACLE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黑体" charset="-122"/>
                          <a:sym typeface="Lucida Sans Unicode" charset="0"/>
                        </a:rPr>
                        <a:t>错误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黑体" charset="-122"/>
                          <a:sym typeface="Lucida Sans Unicode" charset="0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ACCESS_INTO_NULL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ORA-6530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试图访问一个未初始化的对象时出现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CASE_NOT_FOUND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ORA-6592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CASE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语句中的选项与用户输入数据不匹配时出现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CURSOR_ALREADY_OPEN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ORA-6511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试图打开一个已打开的光标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DUP_VAL_ON_INDEX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ORA-0001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试图破坏一个唯一性限制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INVALID_CURSOR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ORA-1001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试图使用一个无效的光标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INVALID_NUMBER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ORA-1722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试图对非数字值进行数字操作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59" name="Group 39"/>
          <p:cNvGraphicFramePr>
            <a:graphicFrameLocks noGrp="1"/>
          </p:cNvGraphicFramePr>
          <p:nvPr/>
        </p:nvGraphicFramePr>
        <p:xfrm>
          <a:off x="2135189" y="2997200"/>
          <a:ext cx="7883525" cy="2604135"/>
        </p:xfrm>
        <a:graphic>
          <a:graphicData uri="http://schemas.openxmlformats.org/drawingml/2006/table">
            <a:tbl>
              <a:tblPr/>
              <a:tblGrid>
                <a:gridCol w="2768600"/>
                <a:gridCol w="1831975"/>
                <a:gridCol w="3282950"/>
              </a:tblGrid>
              <a:tr h="396875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黑体" charset="-122"/>
                          <a:sym typeface="Lucida Sans Unicode" charset="0"/>
                        </a:rPr>
                        <a:t>异常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黑体" charset="-122"/>
                          <a:sym typeface="Lucida Sans Unicode" charset="0"/>
                        </a:rPr>
                        <a:t>ORACLE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黑体" charset="-122"/>
                          <a:sym typeface="Lucida Sans Unicode" charset="0"/>
                        </a:rPr>
                        <a:t>错误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黑体" charset="-122"/>
                          <a:sym typeface="Lucida Sans Unicode" charset="0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黑体" charset="-122"/>
                          <a:sym typeface="Lucida Sans Unicode" charset="0"/>
                        </a:rPr>
                        <a:t>LOGIN_DENIED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黑体" charset="-122"/>
                          <a:sym typeface="Lucida Sans Unicode" charset="0"/>
                        </a:rPr>
                        <a:t>ORA-1017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黑体" charset="-122"/>
                          <a:sym typeface="Lucida Sans Unicode" charset="0"/>
                        </a:rPr>
                        <a:t>无效的用户名或者口令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黑体" charset="-122"/>
                          <a:sym typeface="Lucida Sans Unicode" charset="0"/>
                        </a:rPr>
                        <a:t>NO_DATA_FOUND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黑体" charset="-122"/>
                          <a:sym typeface="Lucida Sans Unicode" charset="0"/>
                        </a:rPr>
                        <a:t>ORA-1403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黑体" charset="-122"/>
                          <a:sym typeface="Lucida Sans Unicode" charset="0"/>
                        </a:rPr>
                        <a:t>查询未找到数据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黑体" charset="-122"/>
                          <a:sym typeface="Lucida Sans Unicode" charset="0"/>
                        </a:rPr>
                        <a:t>NOT_LOGGED_ON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黑体" charset="-122"/>
                          <a:sym typeface="Lucida Sans Unicode" charset="0"/>
                        </a:rPr>
                        <a:t>ORA-1012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黑体" charset="-122"/>
                          <a:sym typeface="Lucida Sans Unicode" charset="0"/>
                        </a:rPr>
                        <a:t>还未连接就试图数据库操作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黑体" charset="-122"/>
                          <a:sym typeface="Lucida Sans Unicode" charset="0"/>
                        </a:rPr>
                        <a:t>PROGRAM_ERROR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黑体" charset="-122"/>
                          <a:sym typeface="Lucida Sans Unicode" charset="0"/>
                        </a:rPr>
                        <a:t>ORA-6501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黑体" charset="-122"/>
                          <a:sym typeface="Lucida Sans Unicode" charset="0"/>
                        </a:rPr>
                        <a:t>内部错误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黑体" charset="-122"/>
                          <a:sym typeface="Lucida Sans Unicode" charset="0"/>
                        </a:rPr>
                        <a:t>ROWTYPE_MISMATCH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黑体" charset="-122"/>
                          <a:sym typeface="Lucida Sans Unicode" charset="0"/>
                        </a:rPr>
                        <a:t>ORA-6504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黑体" charset="-122"/>
                          <a:sym typeface="Lucida Sans Unicode" charset="0"/>
                        </a:rPr>
                        <a:t>主变量和光标的类型不兼容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黑体" charset="-122"/>
                          <a:sym typeface="Lucida Sans Unicode" charset="0"/>
                        </a:rPr>
                        <a:t>STORAGE_ERROR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黑体" charset="-122"/>
                          <a:sym typeface="Lucida Sans Unicode" charset="0"/>
                        </a:rPr>
                        <a:t>ORA-6500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黑体" charset="-122"/>
                          <a:sym typeface="Lucida Sans Unicode" charset="0"/>
                        </a:rPr>
                        <a:t>内部错误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93" name="Group 73"/>
          <p:cNvGraphicFramePr>
            <a:graphicFrameLocks noGrp="1"/>
          </p:cNvGraphicFramePr>
          <p:nvPr/>
        </p:nvGraphicFramePr>
        <p:xfrm>
          <a:off x="2135189" y="2708276"/>
          <a:ext cx="7920037" cy="3135630"/>
        </p:xfrm>
        <a:graphic>
          <a:graphicData uri="http://schemas.openxmlformats.org/drawingml/2006/table">
            <a:tbl>
              <a:tblPr/>
              <a:tblGrid>
                <a:gridCol w="3168650"/>
                <a:gridCol w="1655762"/>
                <a:gridCol w="3095625"/>
              </a:tblGrid>
              <a:tr h="701675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黑体" charset="-122"/>
                          <a:sym typeface="Lucida Sans Unicode" charset="0"/>
                        </a:rPr>
                        <a:t>异常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黑体" charset="-122"/>
                          <a:sym typeface="Lucida Sans Unicode" charset="0"/>
                        </a:rPr>
                        <a:t>ORACLE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黑体" charset="-122"/>
                          <a:sym typeface="Lucida Sans Unicode" charset="0"/>
                        </a:rPr>
                        <a:t>错误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黑体" charset="-122"/>
                          <a:sym typeface="Lucida Sans Unicode" charset="0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</a:tr>
              <a:tr h="384175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TIMEOUT_ON_RESOURCE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ORA-0051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发生超时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TOO_MANY_ROWS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ORA-1422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SELECT INTO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命令返回的多行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TRANSACTION_BACKED_OUT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ORA-006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由于死锁提交被退回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VALUE_ERROR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ORA-6502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转换或者裁剪错误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ZERO_DIVIDE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ORA-1476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charset="0"/>
                          <a:ea typeface="宋体" charset="-122"/>
                          <a:sym typeface="Lucida Sans Unicode" charset="0"/>
                        </a:rPr>
                        <a:t>试图被零除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46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30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3199"/>
            <a:ext cx="8229600" cy="769938"/>
          </a:xfrm>
        </p:spPr>
        <p:txBody>
          <a:bodyPr/>
          <a:lstStyle/>
          <a:p>
            <a:pPr marL="609600" indent="-609600"/>
            <a:r>
              <a:rPr lang="zh-CN" altLang="zh-CN"/>
              <a:t>异常处理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1303" y="1329372"/>
            <a:ext cx="8270875" cy="3671888"/>
          </a:xfrm>
        </p:spPr>
        <p:txBody>
          <a:bodyPr/>
          <a:lstStyle/>
          <a:p>
            <a:pPr marL="381000" indent="-381000"/>
            <a:r>
              <a:rPr lang="en-US" altLang="zh-CN"/>
              <a:t> </a:t>
            </a:r>
            <a:r>
              <a:rPr lang="zh-CN" altLang="en-US"/>
              <a:t>预定义异常</a:t>
            </a:r>
          </a:p>
          <a:p>
            <a:pPr lvl="1"/>
            <a:endParaRPr lang="zh-CN" altLang="en-US"/>
          </a:p>
        </p:txBody>
      </p:sp>
      <p:sp>
        <p:nvSpPr>
          <p:cNvPr id="31748" name="AutoShape 10"/>
          <p:cNvSpPr>
            <a:spLocks noChangeArrowheads="1"/>
          </p:cNvSpPr>
          <p:nvPr/>
        </p:nvSpPr>
        <p:spPr bwMode="auto">
          <a:xfrm>
            <a:off x="911225" y="2121535"/>
            <a:ext cx="6407150" cy="2879725"/>
          </a:xfrm>
          <a:prstGeom prst="roundRect">
            <a:avLst>
              <a:gd name="adj" fmla="val 6731"/>
            </a:avLst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tabLst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tabLst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tabLst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tabLst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b="1">
                <a:sym typeface="Arial" charset="0"/>
              </a:rPr>
              <a:t>begin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  </a:t>
            </a:r>
            <a:r>
              <a:rPr lang="zh-CN" altLang="en-US" b="1" dirty="0">
                <a:sym typeface="Arial" charset="0"/>
              </a:rPr>
              <a:t>	</a:t>
            </a:r>
            <a:r>
              <a:rPr lang="en-US" altLang="zh-CN" b="1" dirty="0">
                <a:sym typeface="Arial" charset="0"/>
              </a:rPr>
              <a:t>insert into </a:t>
            </a:r>
            <a:r>
              <a:rPr lang="en-US" altLang="zh-CN" b="1" dirty="0" err="1">
                <a:sym typeface="Arial" charset="0"/>
              </a:rPr>
              <a:t>dept</a:t>
            </a:r>
            <a:r>
              <a:rPr lang="en-US" altLang="zh-CN" b="1" dirty="0">
                <a:sym typeface="Arial" charset="0"/>
              </a:rPr>
              <a:t> values(10,'aaaa','bbbb');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exception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  </a:t>
            </a:r>
            <a:r>
              <a:rPr lang="zh-CN" altLang="en-US" b="1" dirty="0">
                <a:sym typeface="Arial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when </a:t>
            </a:r>
            <a:r>
              <a:rPr lang="en-US" altLang="zh-CN" b="1" dirty="0" err="1">
                <a:solidFill>
                  <a:srgbClr val="990033"/>
                </a:solidFill>
                <a:sym typeface="Arial" charset="0"/>
              </a:rPr>
              <a:t>dup_val_on_index</a:t>
            </a:r>
            <a:r>
              <a:rPr lang="en-US" altLang="zh-CN" b="1" dirty="0">
                <a:sym typeface="Arial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then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    </a:t>
            </a:r>
            <a:r>
              <a:rPr lang="zh-CN" altLang="en-US" b="1" dirty="0">
                <a:sym typeface="Arial" charset="0"/>
              </a:rPr>
              <a:t>		</a:t>
            </a:r>
            <a:r>
              <a:rPr lang="en-US" altLang="zh-CN" b="1" dirty="0" err="1">
                <a:sym typeface="Arial" charset="0"/>
              </a:rPr>
              <a:t>dbms_output.put_line</a:t>
            </a:r>
            <a:r>
              <a:rPr lang="en-US" altLang="zh-CN" b="1" dirty="0">
                <a:sym typeface="Arial" charset="0"/>
              </a:rPr>
              <a:t>('违反唯一约束！');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    </a:t>
            </a:r>
            <a:r>
              <a:rPr lang="zh-CN" altLang="en-US" b="1" dirty="0">
                <a:sym typeface="Arial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when others then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    </a:t>
            </a:r>
            <a:r>
              <a:rPr lang="zh-CN" altLang="en-US" b="1" dirty="0">
                <a:sym typeface="Arial" charset="0"/>
              </a:rPr>
              <a:t>		</a:t>
            </a:r>
            <a:r>
              <a:rPr lang="en-US" altLang="zh-CN" b="1" dirty="0" err="1">
                <a:sym typeface="Arial" charset="0"/>
              </a:rPr>
              <a:t>dbms_output.put_line</a:t>
            </a:r>
            <a:r>
              <a:rPr lang="en-US" altLang="zh-CN" b="1" dirty="0">
                <a:sym typeface="Arial" charset="0"/>
              </a:rPr>
              <a:t>('发生其他错误！');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868945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F069-4F39-ED4C-BDD5-B002F80154E3}" type="slidenum">
              <a:rPr lang="zh-CN" altLang="en-US"/>
              <a:pPr/>
              <a:t>25</a:t>
            </a:fld>
            <a:endParaRPr lang="zh-CN" altLang="en-US">
              <a:latin typeface="Arial" charset="0"/>
              <a:ea typeface="黑体" charset="-122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8497"/>
            <a:ext cx="8229600" cy="769938"/>
          </a:xfrm>
        </p:spPr>
        <p:txBody>
          <a:bodyPr/>
          <a:lstStyle/>
          <a:p>
            <a:pPr marL="609600" indent="-609600"/>
            <a:r>
              <a:rPr lang="zh-CN" altLang="zh-CN"/>
              <a:t>异常处理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29372"/>
            <a:ext cx="8270875" cy="3671888"/>
          </a:xfrm>
        </p:spPr>
        <p:txBody>
          <a:bodyPr/>
          <a:lstStyle/>
          <a:p>
            <a:pPr marL="381000" indent="-381000"/>
            <a:r>
              <a:rPr lang="en-US" altLang="zh-CN"/>
              <a:t> </a:t>
            </a:r>
            <a:r>
              <a:rPr lang="zh-CN" altLang="en-US" dirty="0"/>
              <a:t>自定义异常</a:t>
            </a:r>
          </a:p>
          <a:p>
            <a:pPr lvl="1"/>
            <a:r>
              <a:rPr lang="zh-CN" altLang="en-US" dirty="0"/>
              <a:t>在实际的</a:t>
            </a:r>
            <a:r>
              <a:rPr lang="en-US" altLang="zh-CN" dirty="0"/>
              <a:t>PL/SQL</a:t>
            </a:r>
            <a:r>
              <a:rPr lang="zh-CN" altLang="en-US" dirty="0"/>
              <a:t>程序开发过程中，为了具体的业务规则、编程和调试的需要，程序员可以自定义一些异常</a:t>
            </a:r>
          </a:p>
          <a:p>
            <a:pPr lvl="1"/>
            <a:r>
              <a:rPr lang="zh-CN" altLang="en-US" dirty="0"/>
              <a:t>自定义异常必须要声明，并且必须使用</a:t>
            </a:r>
            <a:r>
              <a:rPr lang="en-US" altLang="zh-CN" dirty="0">
                <a:solidFill>
                  <a:srgbClr val="0000FF"/>
                </a:solidFill>
              </a:rPr>
              <a:t>RAISE</a:t>
            </a:r>
            <a:r>
              <a:rPr lang="zh-CN" altLang="en-US" dirty="0"/>
              <a:t>语句显式地引发</a:t>
            </a:r>
          </a:p>
          <a:p>
            <a:pPr lvl="1"/>
            <a:r>
              <a:rPr lang="zh-CN" altLang="en-US" dirty="0"/>
              <a:t>在更新表中的数据时，如果没有符合条件的记录，则不会更新数据。因为这不是错误，所以不会有任何的错误提示，但可以使用自定义错误异常的方法来提示</a:t>
            </a:r>
          </a:p>
        </p:txBody>
      </p:sp>
      <p:sp>
        <p:nvSpPr>
          <p:cNvPr id="32772" name="AutoShape 10"/>
          <p:cNvSpPr>
            <a:spLocks noChangeArrowheads="1"/>
          </p:cNvSpPr>
          <p:nvPr/>
        </p:nvSpPr>
        <p:spPr bwMode="auto">
          <a:xfrm>
            <a:off x="5263198" y="2298843"/>
            <a:ext cx="6623050" cy="3889375"/>
          </a:xfrm>
          <a:prstGeom prst="roundRect">
            <a:avLst>
              <a:gd name="adj" fmla="val 6731"/>
            </a:avLst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tabLst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tabLst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tabLst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tabLst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b="1">
                <a:sym typeface="Arial" charset="0"/>
              </a:rPr>
              <a:t>declare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	</a:t>
            </a:r>
            <a:r>
              <a:rPr lang="en-US" altLang="zh-CN" b="1" dirty="0" err="1">
                <a:sym typeface="Arial" charset="0"/>
              </a:rPr>
              <a:t>dept_no_emp</a:t>
            </a:r>
            <a:r>
              <a:rPr lang="en-US" altLang="zh-CN" b="1" dirty="0">
                <a:sym typeface="Arial" charset="0"/>
              </a:rPr>
              <a:t> </a:t>
            </a:r>
            <a:r>
              <a:rPr lang="en-US" altLang="zh-CN" b="1" dirty="0">
                <a:solidFill>
                  <a:srgbClr val="CC0000"/>
                </a:solidFill>
                <a:sym typeface="Arial" charset="0"/>
              </a:rPr>
              <a:t>exception</a:t>
            </a:r>
            <a:r>
              <a:rPr lang="en-US" altLang="zh-CN" b="1" dirty="0">
                <a:sym typeface="Arial" charset="0"/>
              </a:rPr>
              <a:t>;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begin</a:t>
            </a:r>
          </a:p>
          <a:p>
            <a:pPr lvl="1" eaLnBrk="1" hangingPunct="1"/>
            <a:r>
              <a:rPr lang="en-US" altLang="zh-CN" b="1" dirty="0">
                <a:sym typeface="Arial" charset="0"/>
              </a:rPr>
              <a:t>  delete from </a:t>
            </a:r>
            <a:r>
              <a:rPr lang="en-US" altLang="zh-CN" b="1" dirty="0" err="1">
                <a:sym typeface="Arial" charset="0"/>
              </a:rPr>
              <a:t>emp</a:t>
            </a:r>
            <a:r>
              <a:rPr lang="en-US" altLang="zh-CN" b="1" dirty="0">
                <a:sym typeface="Arial" charset="0"/>
              </a:rPr>
              <a:t> where </a:t>
            </a:r>
            <a:r>
              <a:rPr lang="en-US" altLang="zh-CN" b="1" dirty="0" err="1">
                <a:sym typeface="Arial" charset="0"/>
              </a:rPr>
              <a:t>empno</a:t>
            </a:r>
            <a:r>
              <a:rPr lang="en-US" altLang="zh-CN" b="1" dirty="0">
                <a:sym typeface="Arial" charset="0"/>
              </a:rPr>
              <a:t>=&amp;</a:t>
            </a:r>
            <a:r>
              <a:rPr lang="en-US" altLang="zh-CN" b="1" dirty="0" err="1">
                <a:sym typeface="Arial" charset="0"/>
              </a:rPr>
              <a:t>empno</a:t>
            </a:r>
            <a:r>
              <a:rPr lang="en-US" altLang="zh-CN" b="1" dirty="0">
                <a:sym typeface="Arial" charset="0"/>
              </a:rPr>
              <a:t>;</a:t>
            </a:r>
          </a:p>
          <a:p>
            <a:pPr lvl="1" eaLnBrk="1" hangingPunct="1"/>
            <a:r>
              <a:rPr lang="en-US" altLang="zh-CN" b="1" dirty="0">
                <a:sym typeface="Arial" charset="0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if </a:t>
            </a:r>
            <a:r>
              <a:rPr lang="en-US" altLang="zh-CN" b="1" dirty="0" err="1">
                <a:solidFill>
                  <a:srgbClr val="CC0000"/>
                </a:solidFill>
                <a:sym typeface="Arial" charset="0"/>
              </a:rPr>
              <a:t>sql%notfound</a:t>
            </a:r>
            <a:r>
              <a:rPr lang="en-US" altLang="zh-CN" b="1" dirty="0">
                <a:sym typeface="Arial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then</a:t>
            </a:r>
          </a:p>
          <a:p>
            <a:pPr lvl="1" eaLnBrk="1" hangingPunct="1"/>
            <a:r>
              <a:rPr lang="en-US" altLang="zh-CN" b="1" dirty="0">
                <a:sym typeface="Arial" charset="0"/>
              </a:rPr>
              <a:t>    </a:t>
            </a:r>
            <a:r>
              <a:rPr lang="en-US" altLang="zh-CN" b="1" dirty="0">
                <a:solidFill>
                  <a:srgbClr val="CC0000"/>
                </a:solidFill>
                <a:sym typeface="Arial" charset="0"/>
              </a:rPr>
              <a:t>raise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 </a:t>
            </a:r>
            <a:r>
              <a:rPr lang="en-US" altLang="zh-CN" b="1" dirty="0" err="1">
                <a:sym typeface="Arial" charset="0"/>
              </a:rPr>
              <a:t>dept_no_emp</a:t>
            </a:r>
            <a:r>
              <a:rPr lang="en-US" altLang="zh-CN" b="1" dirty="0">
                <a:sym typeface="Arial" charset="0"/>
              </a:rPr>
              <a:t>;</a:t>
            </a:r>
          </a:p>
          <a:p>
            <a:pPr lvl="1" eaLnBrk="1" hangingPunct="1"/>
            <a:r>
              <a:rPr lang="en-US" altLang="zh-CN" b="1" dirty="0">
                <a:sym typeface="Arial" charset="0"/>
              </a:rPr>
              <a:t>    else</a:t>
            </a:r>
          </a:p>
          <a:p>
            <a:pPr lvl="1" eaLnBrk="1" hangingPunct="1"/>
            <a:r>
              <a:rPr lang="en-US" altLang="zh-CN" b="1" dirty="0">
                <a:sym typeface="Arial" charset="0"/>
              </a:rPr>
              <a:t>      </a:t>
            </a:r>
            <a:r>
              <a:rPr lang="en-US" altLang="zh-CN" b="1" dirty="0" err="1">
                <a:sym typeface="Arial" charset="0"/>
              </a:rPr>
              <a:t>dbms_output.put_line</a:t>
            </a:r>
            <a:r>
              <a:rPr lang="en-US" altLang="zh-CN" b="1" dirty="0">
                <a:sym typeface="Arial" charset="0"/>
              </a:rPr>
              <a:t>('删除成功！');</a:t>
            </a:r>
          </a:p>
          <a:p>
            <a:pPr lvl="1" eaLnBrk="1" hangingPunct="1"/>
            <a:r>
              <a:rPr lang="en-US" altLang="zh-CN" b="1" dirty="0">
                <a:sym typeface="Arial" charset="0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end if;</a:t>
            </a:r>
          </a:p>
          <a:p>
            <a:pPr lvl="1" eaLnBrk="1" hangingPunct="1"/>
            <a:r>
              <a:rPr lang="en-US" altLang="zh-CN" b="1" dirty="0">
                <a:sym typeface="Arial" charset="0"/>
              </a:rPr>
              <a:t>  </a:t>
            </a:r>
            <a:r>
              <a:rPr lang="en-US" altLang="zh-CN" b="1" dirty="0">
                <a:solidFill>
                  <a:srgbClr val="CC0000"/>
                </a:solidFill>
                <a:sym typeface="Arial" charset="0"/>
              </a:rPr>
              <a:t>exception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 </a:t>
            </a:r>
          </a:p>
          <a:p>
            <a:pPr lvl="1" eaLnBrk="1" hangingPunct="1"/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	</a:t>
            </a:r>
            <a:r>
              <a:rPr lang="en-US" altLang="zh-CN" b="1" dirty="0">
                <a:solidFill>
                  <a:srgbClr val="CC0000"/>
                </a:solidFill>
                <a:sym typeface="Arial" charset="0"/>
              </a:rPr>
              <a:t>when</a:t>
            </a:r>
            <a:r>
              <a:rPr lang="en-US" altLang="zh-CN" b="1" dirty="0">
                <a:solidFill>
                  <a:srgbClr val="0000FF"/>
                </a:solidFill>
                <a:sym typeface="Arial" charset="0"/>
              </a:rPr>
              <a:t> </a:t>
            </a:r>
            <a:r>
              <a:rPr lang="en-US" altLang="zh-CN" b="1" dirty="0" err="1">
                <a:sym typeface="Arial" charset="0"/>
              </a:rPr>
              <a:t>dept_no_emp</a:t>
            </a:r>
            <a:r>
              <a:rPr lang="en-US" altLang="zh-CN" b="1" dirty="0">
                <a:sym typeface="Arial" charset="0"/>
              </a:rPr>
              <a:t> </a:t>
            </a:r>
            <a:r>
              <a:rPr lang="en-US" altLang="zh-CN" b="1" dirty="0">
                <a:solidFill>
                  <a:srgbClr val="CC0000"/>
                </a:solidFill>
                <a:sym typeface="Arial" charset="0"/>
              </a:rPr>
              <a:t>then</a:t>
            </a:r>
          </a:p>
          <a:p>
            <a:pPr lvl="1" eaLnBrk="1" hangingPunct="1"/>
            <a:r>
              <a:rPr lang="en-US" altLang="zh-CN" b="1" dirty="0">
                <a:sym typeface="Arial" charset="0"/>
              </a:rPr>
              <a:t>    </a:t>
            </a:r>
            <a:r>
              <a:rPr lang="en-US" altLang="zh-CN" b="1" dirty="0" err="1">
                <a:sym typeface="Arial" charset="0"/>
              </a:rPr>
              <a:t>dbms_output.PUT_LINE</a:t>
            </a:r>
            <a:r>
              <a:rPr lang="en-US" altLang="zh-CN" b="1" dirty="0">
                <a:sym typeface="Arial" charset="0"/>
              </a:rPr>
              <a:t>('该员工不存在！');    </a:t>
            </a:r>
          </a:p>
          <a:p>
            <a:pPr eaLnBrk="1" hangingPunct="1"/>
            <a:r>
              <a:rPr lang="en-US" altLang="zh-CN" b="1" dirty="0">
                <a:sym typeface="Arial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2312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 txBox="1">
            <a:spLocks noChangeArrowheads="1"/>
          </p:cNvSpPr>
          <p:nvPr/>
        </p:nvSpPr>
        <p:spPr bwMode="auto">
          <a:xfrm>
            <a:off x="0" y="240258"/>
            <a:ext cx="7869237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 b="1"/>
              <a:t>事务</a:t>
            </a:r>
          </a:p>
        </p:txBody>
      </p:sp>
      <p:sp>
        <p:nvSpPr>
          <p:cNvPr id="33795" name="Rectangle 3"/>
          <p:cNvSpPr txBox="1">
            <a:spLocks noChangeArrowheads="1"/>
          </p:cNvSpPr>
          <p:nvPr/>
        </p:nvSpPr>
        <p:spPr bwMode="auto">
          <a:xfrm>
            <a:off x="259712" y="1270000"/>
            <a:ext cx="8270875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SzPct val="120000"/>
              <a:buFontTx/>
              <a:buBlip>
                <a:blip r:embed="rId2"/>
              </a:buBlip>
            </a:pPr>
            <a:r>
              <a:rPr lang="en-US" altLang="zh-CN" sz="2400" b="1" dirty="0"/>
              <a:t>4.5.1</a:t>
            </a:r>
            <a:r>
              <a:rPr lang="zh-CN" altLang="en-US" sz="2400" b="1" dirty="0"/>
              <a:t> 事务的</a:t>
            </a:r>
            <a:r>
              <a:rPr lang="en-US" altLang="zh-CN" sz="2400" b="1" dirty="0"/>
              <a:t>ACID</a:t>
            </a:r>
            <a:r>
              <a:rPr lang="zh-CN" altLang="en-US" sz="2400" b="1" dirty="0"/>
              <a:t>特性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、  原子性</a:t>
            </a:r>
            <a:r>
              <a:rPr lang="en-US" altLang="zh-CN" sz="2000" b="1" dirty="0"/>
              <a:t>(Atomicity)  </a:t>
            </a:r>
            <a:endParaRPr lang="zh-CN" altLang="en-US" sz="2000" b="1" dirty="0"/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  </a:t>
            </a:r>
            <a:r>
              <a:rPr lang="zh-CN" altLang="en-US" sz="2000" b="1" dirty="0"/>
              <a:t>一致性</a:t>
            </a:r>
            <a:r>
              <a:rPr lang="en-US" altLang="zh-CN" sz="2000" b="1" dirty="0"/>
              <a:t>(Consistency)    </a:t>
            </a:r>
            <a:endParaRPr lang="zh-CN" altLang="en-US" sz="2000" b="1" dirty="0"/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  </a:t>
            </a:r>
            <a:r>
              <a:rPr lang="zh-CN" altLang="en-US" sz="2000" b="1" dirty="0"/>
              <a:t>隔离性</a:t>
            </a:r>
            <a:r>
              <a:rPr lang="en-US" altLang="zh-CN" sz="2000" b="1" dirty="0"/>
              <a:t>(Isolation)  </a:t>
            </a:r>
            <a:endParaRPr lang="zh-CN" altLang="en-US" sz="2000" b="1" dirty="0"/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en-US" altLang="zh-CN" sz="2000" b="1" dirty="0"/>
              <a:t>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  </a:t>
            </a:r>
            <a:r>
              <a:rPr lang="zh-CN" altLang="en-US" sz="2000" b="1" dirty="0"/>
              <a:t>持久性</a:t>
            </a:r>
            <a:r>
              <a:rPr lang="en-US" altLang="zh-CN" sz="2000" b="1" dirty="0"/>
              <a:t>(durability)  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44971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 txBox="1">
            <a:spLocks noChangeArrowheads="1"/>
          </p:cNvSpPr>
          <p:nvPr/>
        </p:nvSpPr>
        <p:spPr bwMode="auto">
          <a:xfrm>
            <a:off x="-101316" y="294848"/>
            <a:ext cx="82296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 b="1"/>
              <a:t>   事务</a:t>
            </a:r>
          </a:p>
        </p:txBody>
      </p:sp>
      <p:sp>
        <p:nvSpPr>
          <p:cNvPr id="34819" name="Rectangle 3"/>
          <p:cNvSpPr txBox="1">
            <a:spLocks noChangeArrowheads="1"/>
          </p:cNvSpPr>
          <p:nvPr/>
        </p:nvSpPr>
        <p:spPr bwMode="auto">
          <a:xfrm>
            <a:off x="58228" y="1208420"/>
            <a:ext cx="7910512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20000"/>
              </a:spcBef>
              <a:buSzPct val="120000"/>
              <a:buFontTx/>
              <a:buBlip>
                <a:blip r:embed="rId2"/>
              </a:buBlip>
            </a:pPr>
            <a:r>
              <a:rPr lang="zh-CN" altLang="en-US" sz="2400" b="1"/>
              <a:t>并发访问的问题</a:t>
            </a:r>
            <a:endParaRPr lang="en-US" altLang="zh-CN" sz="2400" b="1" dirty="0"/>
          </a:p>
          <a:p>
            <a:pPr lvl="1" eaLnBrk="1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endParaRPr lang="en-US" altLang="zh-CN" sz="2000" b="1" dirty="0"/>
          </a:p>
          <a:p>
            <a:pPr lvl="1"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altLang="zh-CN" sz="2000" b="1" dirty="0"/>
          </a:p>
        </p:txBody>
      </p:sp>
      <p:graphicFrame>
        <p:nvGraphicFramePr>
          <p:cNvPr id="348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82384"/>
              </p:ext>
            </p:extLst>
          </p:nvPr>
        </p:nvGraphicFramePr>
        <p:xfrm>
          <a:off x="324230" y="1770077"/>
          <a:ext cx="8099425" cy="4204336"/>
        </p:xfrm>
        <a:graphic>
          <a:graphicData uri="http://schemas.openxmlformats.org/drawingml/2006/table">
            <a:tbl>
              <a:tblPr/>
              <a:tblGrid>
                <a:gridCol w="1060450"/>
                <a:gridCol w="7038975"/>
              </a:tblGrid>
              <a:tr h="546100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黑体" charset="-122"/>
                          <a:sym typeface="Lucida Sans Unicode" charset="0"/>
                        </a:rPr>
                        <a:t>问题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黑体" charset="-122"/>
                          <a:sym typeface="Lucida Sans Unicode" charset="0"/>
                        </a:rPr>
                        <a:t>操作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charset="-122"/>
                          <a:ea typeface="黑体" charset="-122"/>
                          <a:sym typeface="Lucida Sans Unicode" charset="0"/>
                        </a:rPr>
                        <a:t>丢失数据修改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黑体" charset="-122"/>
                          <a:sym typeface="Lucida Sans Unicode" charset="0"/>
                        </a:rPr>
                        <a:t>当两个或多个事务选择同一行，然后基于最初选定的值更新该行时，会发生丢失更新问题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>
                        <a:alpha val="39999"/>
                      </a:srgbClr>
                    </a:solidFill>
                  </a:tcPr>
                </a:tc>
              </a:tr>
              <a:tr h="118903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黑体" charset="-122"/>
                          <a:sym typeface="Lucida Sans Unicode" charset="0"/>
                        </a:rPr>
                        <a:t>脏读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charset="-122"/>
                          <a:ea typeface="黑体" charset="-122"/>
                          <a:sym typeface="Lucida Sans Unicode" charset="0"/>
                        </a:rPr>
                        <a:t>事务T1修改某一数据，并将其写回磁盘，事务T2读取同一数据后，T1由于某种原因被除撤消，而此时T1把已修改过的数据又恢复原值，T2读到的数据与数据库的数据不一致，则T2读到的数据就为“脏”数据，即不正确的数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charset="-122"/>
                          <a:ea typeface="黑体" charset="-122"/>
                          <a:sym typeface="Lucida Sans Unicode" charset="0"/>
                        </a:rPr>
                        <a:t>不可重复读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charset="-122"/>
                          <a:ea typeface="黑体" charset="-122"/>
                          <a:sym typeface="Lucida Sans Unicode" charset="0"/>
                        </a:rPr>
                        <a:t>事务T1读取数据后，事务T2执行更新操作，使T1无法读取前一次结果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>
                        <a:alpha val="39999"/>
                      </a:srgbClr>
                    </a:solidFill>
                  </a:tcPr>
                </a:tc>
              </a:tr>
              <a:tr h="118903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charset="-122"/>
                          <a:ea typeface="黑体" charset="-122"/>
                          <a:sym typeface="Lucida Sans Unicode" charset="0"/>
                        </a:rPr>
                        <a:t>幻读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charset="-122"/>
                          <a:ea typeface="黑体" charset="-122"/>
                          <a:sym typeface="Lucida Sans Unicode" charset="0"/>
                        </a:rPr>
                        <a:t>事务t1按一定条件从数据库中读取了某些记录后，T2删除了其中部分记录，当T1再次按相同条件读取数据时，发现某些记录消失。 　　T1按一定条件从数据库中读取某些数据记录后，T2插入了一些记录，当T1再次按相同条件读取数据时，发现多了一些记录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863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 txBox="1">
            <a:spLocks noChangeArrowheads="1"/>
          </p:cNvSpPr>
          <p:nvPr/>
        </p:nvSpPr>
        <p:spPr bwMode="auto">
          <a:xfrm>
            <a:off x="0" y="335792"/>
            <a:ext cx="82296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 b="1"/>
              <a:t>   事务</a:t>
            </a:r>
          </a:p>
        </p:txBody>
      </p:sp>
      <p:sp>
        <p:nvSpPr>
          <p:cNvPr id="35843" name="Rectangle 3"/>
          <p:cNvSpPr txBox="1">
            <a:spLocks noChangeArrowheads="1"/>
          </p:cNvSpPr>
          <p:nvPr/>
        </p:nvSpPr>
        <p:spPr bwMode="auto">
          <a:xfrm>
            <a:off x="319088" y="1276658"/>
            <a:ext cx="7910512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20000"/>
              </a:spcBef>
              <a:buSzPct val="120000"/>
              <a:buFontTx/>
              <a:buBlip>
                <a:blip r:embed="rId2"/>
              </a:buBlip>
            </a:pPr>
            <a:r>
              <a:rPr lang="zh-CN" altLang="en-US" sz="2400" b="1"/>
              <a:t>加锁是实现数据库并发控制的一个非常重要的技术。</a:t>
            </a:r>
            <a:endParaRPr lang="en-US" altLang="zh-CN" sz="2400" b="1" dirty="0"/>
          </a:p>
          <a:p>
            <a:pPr lvl="1" eaLnBrk="1" hangingPunct="1">
              <a:lnSpc>
                <a:spcPct val="16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zh-CN" altLang="en-US" sz="2000" b="1" dirty="0"/>
              <a:t>排它锁（</a:t>
            </a:r>
            <a:r>
              <a:rPr lang="en-US" altLang="zh-CN" sz="2000" b="1" dirty="0"/>
              <a:t>Exclusive Locks</a:t>
            </a:r>
            <a:r>
              <a:rPr lang="zh-CN" altLang="en-US" sz="2000" b="1" dirty="0"/>
              <a:t>，即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锁）</a:t>
            </a:r>
            <a:endParaRPr lang="en-US" altLang="zh-CN" sz="2000" b="1" dirty="0"/>
          </a:p>
          <a:p>
            <a:pPr lvl="2" eaLnBrk="1" hangingPunct="1">
              <a:lnSpc>
                <a:spcPct val="16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zh-CN" altLang="en-US" b="1" dirty="0"/>
              <a:t>当数据对象被加上排它锁时，其他的事务不能对它读取和修改。</a:t>
            </a:r>
            <a:endParaRPr lang="en-US" altLang="zh-CN" b="1" dirty="0"/>
          </a:p>
          <a:p>
            <a:pPr lvl="1" eaLnBrk="1" hangingPunct="1">
              <a:lnSpc>
                <a:spcPct val="16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zh-CN" altLang="en-US" sz="2000" b="1" dirty="0"/>
              <a:t>共享锁（</a:t>
            </a:r>
            <a:r>
              <a:rPr lang="en-US" altLang="zh-CN" sz="2000" b="1" dirty="0"/>
              <a:t>Share Locks</a:t>
            </a:r>
            <a:r>
              <a:rPr lang="zh-CN" altLang="en-US" sz="2000" b="1" dirty="0"/>
              <a:t>，即</a:t>
            </a:r>
            <a:r>
              <a:rPr lang="en-US" altLang="zh-CN" sz="2000" b="1" dirty="0"/>
              <a:t>S</a:t>
            </a:r>
            <a:r>
              <a:rPr lang="zh-CN" altLang="en-US" sz="2000" b="1" dirty="0"/>
              <a:t>锁）</a:t>
            </a:r>
            <a:endParaRPr lang="en-US" altLang="zh-CN" sz="2000" b="1" dirty="0"/>
          </a:p>
          <a:p>
            <a:pPr lvl="2" eaLnBrk="1" hangingPunct="1">
              <a:lnSpc>
                <a:spcPct val="16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zh-CN" altLang="en-US" b="1" dirty="0"/>
              <a:t>加了共享锁的数据对象可以被其他事务读取，但不能修改。</a:t>
            </a:r>
          </a:p>
        </p:txBody>
      </p:sp>
    </p:spTree>
    <p:extLst>
      <p:ext uri="{BB962C8B-B14F-4D97-AF65-F5344CB8AC3E}">
        <p14:creationId xmlns:p14="http://schemas.microsoft.com/office/powerpoint/2010/main" val="171760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 txBox="1">
            <a:spLocks noChangeArrowheads="1"/>
          </p:cNvSpPr>
          <p:nvPr/>
        </p:nvSpPr>
        <p:spPr bwMode="auto">
          <a:xfrm>
            <a:off x="1631950" y="-19050"/>
            <a:ext cx="82296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 b="1"/>
              <a:t>   事务</a:t>
            </a:r>
          </a:p>
        </p:txBody>
      </p:sp>
      <p:sp>
        <p:nvSpPr>
          <p:cNvPr id="36867" name="Rectangle 3"/>
          <p:cNvSpPr txBox="1">
            <a:spLocks noChangeArrowheads="1"/>
          </p:cNvSpPr>
          <p:nvPr/>
        </p:nvSpPr>
        <p:spPr bwMode="auto">
          <a:xfrm>
            <a:off x="169034" y="1276659"/>
            <a:ext cx="776605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SzPct val="120000"/>
              <a:buFontTx/>
              <a:buBlip>
                <a:blip r:embed="rId2"/>
              </a:buBlip>
            </a:pPr>
            <a:r>
              <a:rPr lang="en-US" altLang="zh-CN" sz="2400" b="1"/>
              <a:t>4.5.3</a:t>
            </a:r>
            <a:r>
              <a:rPr lang="zh-CN" altLang="en-US" sz="2400" b="1" dirty="0"/>
              <a:t> 事务控制语句</a:t>
            </a:r>
            <a:endParaRPr lang="en-US" altLang="zh-CN" sz="2400" b="1" dirty="0"/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zh-CN" altLang="en-US" sz="2000" b="1" dirty="0"/>
              <a:t>在</a:t>
            </a:r>
            <a:r>
              <a:rPr lang="en-US" altLang="zh-CN" sz="2000" b="1" dirty="0"/>
              <a:t>oracle</a:t>
            </a:r>
            <a:r>
              <a:rPr lang="zh-CN" altLang="en-US" sz="2000" b="1" dirty="0"/>
              <a:t>中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用户不可以显示使用命令来开始一个事务</a:t>
            </a:r>
            <a:r>
              <a:rPr lang="en-US" altLang="zh-CN" sz="2000" b="1" dirty="0"/>
              <a:t>.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en-US" altLang="zh-CN" sz="2000" b="1" dirty="0"/>
              <a:t>oracle</a:t>
            </a:r>
            <a:r>
              <a:rPr lang="zh-CN" altLang="en-US" sz="2000" b="1" dirty="0"/>
              <a:t>任务第一条修改数据库的语句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或者一些要求事务处理的场合都是事务的隐式开始。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zh-CN" altLang="en-US" sz="2000" b="1" dirty="0"/>
              <a:t>事务关键词：</a:t>
            </a:r>
            <a:endParaRPr lang="en-US" altLang="zh-CN" sz="2000" b="1" dirty="0"/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SzPct val="120000"/>
              <a:buFontTx/>
              <a:buBlip>
                <a:blip r:embed="rId4"/>
              </a:buBlip>
            </a:pPr>
            <a:r>
              <a:rPr lang="en-US" altLang="zh-CN" b="1" dirty="0">
                <a:solidFill>
                  <a:srgbClr val="0000FF"/>
                </a:solidFill>
              </a:rPr>
              <a:t>Commit</a:t>
            </a:r>
            <a:r>
              <a:rPr lang="en-US" altLang="zh-CN" b="1" dirty="0"/>
              <a:t> </a:t>
            </a:r>
            <a:r>
              <a:rPr lang="zh-CN" altLang="en-US" b="1" dirty="0"/>
              <a:t>提交事务 对数据库的操作做持久的保存。</a:t>
            </a:r>
            <a:endParaRPr lang="en-US" altLang="zh-CN" b="1" dirty="0"/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SzPct val="120000"/>
              <a:buFontTx/>
              <a:buBlip>
                <a:blip r:embed="rId4"/>
              </a:buBlip>
            </a:pPr>
            <a:r>
              <a:rPr lang="en-US" altLang="zh-CN" b="1" dirty="0">
                <a:solidFill>
                  <a:srgbClr val="0000FF"/>
                </a:solidFill>
              </a:rPr>
              <a:t>Rollback</a:t>
            </a:r>
            <a:r>
              <a:rPr lang="en-US" altLang="zh-CN" b="1" dirty="0"/>
              <a:t> </a:t>
            </a:r>
            <a:r>
              <a:rPr lang="zh-CN" altLang="en-US" b="1" dirty="0"/>
              <a:t>回滚事务 取消对数据库所作的任何操作。</a:t>
            </a:r>
            <a:endParaRPr lang="en-US" altLang="zh-CN" b="1" dirty="0"/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SzPct val="120000"/>
              <a:buFontTx/>
              <a:buBlip>
                <a:blip r:embed="rId4"/>
              </a:buBlip>
            </a:pPr>
            <a:r>
              <a:rPr lang="en-US" altLang="zh-CN" b="1" dirty="0" err="1">
                <a:solidFill>
                  <a:srgbClr val="0000FF"/>
                </a:solidFill>
              </a:rPr>
              <a:t>Savepoint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zh-CN" altLang="en-US" b="1" dirty="0"/>
              <a:t>在事务中建立一个存储的点。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562752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5293"/>
            <a:ext cx="8229600" cy="769938"/>
          </a:xfrm>
        </p:spPr>
        <p:txBody>
          <a:bodyPr/>
          <a:lstStyle/>
          <a:p>
            <a:r>
              <a:rPr lang="zh-CN" altLang="zh-CN"/>
              <a:t>本章目标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04749"/>
            <a:ext cx="6283325" cy="3097212"/>
          </a:xfrm>
        </p:spPr>
        <p:txBody>
          <a:bodyPr/>
          <a:lstStyle/>
          <a:p>
            <a:pPr>
              <a:lnSpc>
                <a:spcPct val="180000"/>
              </a:lnSpc>
            </a:pPr>
            <a:r>
              <a:rPr lang="zh-CN" altLang="en-US"/>
              <a:t>掌握</a:t>
            </a:r>
            <a:r>
              <a:rPr lang="en-US" altLang="zh-CN" dirty="0"/>
              <a:t>PL/SQL</a:t>
            </a:r>
            <a:r>
              <a:rPr lang="zh-CN" altLang="en-US" dirty="0"/>
              <a:t>基本语法</a:t>
            </a:r>
            <a:endParaRPr lang="en-US" altLang="zh-CN" dirty="0"/>
          </a:p>
          <a:p>
            <a:pPr>
              <a:lnSpc>
                <a:spcPct val="180000"/>
              </a:lnSpc>
            </a:pPr>
            <a:r>
              <a:rPr lang="zh-CN" altLang="en-US" dirty="0"/>
              <a:t>掌握</a:t>
            </a:r>
            <a:r>
              <a:rPr lang="en-US" altLang="zh-CN" dirty="0"/>
              <a:t>PL/SQL</a:t>
            </a:r>
            <a:r>
              <a:rPr lang="zh-CN" altLang="en-US" dirty="0"/>
              <a:t>异常处理</a:t>
            </a:r>
            <a:endParaRPr lang="en-US" altLang="zh-CN" dirty="0"/>
          </a:p>
          <a:p>
            <a:pPr>
              <a:lnSpc>
                <a:spcPct val="180000"/>
              </a:lnSpc>
            </a:pPr>
            <a:r>
              <a:rPr lang="zh-CN" altLang="en-US" dirty="0"/>
              <a:t>掌握</a:t>
            </a:r>
            <a:r>
              <a:rPr lang="en-US" altLang="zh-CN" dirty="0"/>
              <a:t>Oracle</a:t>
            </a:r>
            <a:r>
              <a:rPr lang="zh-CN" altLang="en-US" dirty="0"/>
              <a:t>事务的使用</a:t>
            </a:r>
          </a:p>
        </p:txBody>
      </p:sp>
    </p:spTree>
    <p:extLst>
      <p:ext uri="{BB962C8B-B14F-4D97-AF65-F5344CB8AC3E}">
        <p14:creationId xmlns:p14="http://schemas.microsoft.com/office/powerpoint/2010/main" val="1629576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 txBox="1">
            <a:spLocks noChangeArrowheads="1"/>
          </p:cNvSpPr>
          <p:nvPr/>
        </p:nvSpPr>
        <p:spPr bwMode="auto">
          <a:xfrm>
            <a:off x="444595" y="284163"/>
            <a:ext cx="82296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 b="1"/>
              <a:t>   事务</a:t>
            </a:r>
          </a:p>
        </p:txBody>
      </p:sp>
      <p:sp>
        <p:nvSpPr>
          <p:cNvPr id="37891" name="Rectangle 3"/>
          <p:cNvSpPr txBox="1">
            <a:spLocks noChangeArrowheads="1"/>
          </p:cNvSpPr>
          <p:nvPr/>
        </p:nvSpPr>
        <p:spPr bwMode="auto">
          <a:xfrm>
            <a:off x="403320" y="1242108"/>
            <a:ext cx="827087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SzPct val="120000"/>
              <a:buFontTx/>
              <a:buBlip>
                <a:blip r:embed="rId2"/>
              </a:buBlip>
            </a:pPr>
            <a:r>
              <a:rPr lang="en-US" altLang="zh-CN" sz="2400" b="1" dirty="0"/>
              <a:t>4.5.3</a:t>
            </a:r>
            <a:r>
              <a:rPr lang="zh-CN" altLang="en-US" sz="2400" b="1" dirty="0"/>
              <a:t> 事务控制语句</a:t>
            </a:r>
            <a:endParaRPr lang="en-US" altLang="zh-CN" sz="2400" b="1" dirty="0"/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en-US" altLang="zh-CN" sz="2000" b="1" dirty="0">
                <a:solidFill>
                  <a:srgbClr val="0000FF"/>
                </a:solidFill>
              </a:rPr>
              <a:t>SET AUTOCOMMIT {ON | OFF | IMMEDIATE | n}</a:t>
            </a:r>
            <a:endParaRPr lang="zh-CN" altLang="en-US" sz="2000" b="1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en-US" altLang="zh-CN" sz="2000" b="1" dirty="0"/>
              <a:t>IMMEDIATE</a:t>
            </a:r>
            <a:r>
              <a:rPr lang="zh-CN" altLang="en-US" sz="2000" b="1" dirty="0"/>
              <a:t>选项的功能与</a:t>
            </a:r>
            <a:r>
              <a:rPr lang="en-US" altLang="zh-CN" sz="2000" b="1" dirty="0"/>
              <a:t>ON</a:t>
            </a:r>
            <a:r>
              <a:rPr lang="zh-CN" altLang="en-US" sz="2000" b="1" dirty="0"/>
              <a:t>相同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en-US" altLang="zh-CN" sz="2000" b="1" dirty="0"/>
              <a:t>n</a:t>
            </a:r>
            <a:r>
              <a:rPr lang="zh-CN" altLang="en-US" sz="2000" b="1" dirty="0"/>
              <a:t>表示当</a:t>
            </a:r>
            <a:r>
              <a:rPr lang="en-US" altLang="zh-CN" sz="2000" b="1" dirty="0"/>
              <a:t>Oracle</a:t>
            </a:r>
            <a:r>
              <a:rPr lang="zh-CN" altLang="en-US" sz="2000" b="1" dirty="0"/>
              <a:t>数据库成功执行了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条</a:t>
            </a:r>
            <a:r>
              <a:rPr lang="en-US" altLang="zh-CN" sz="2000" b="1" dirty="0" err="1"/>
              <a:t>insert,update,delete</a:t>
            </a:r>
            <a:r>
              <a:rPr lang="zh-CN" altLang="en-US" sz="2000" b="1" dirty="0"/>
              <a:t>或</a:t>
            </a:r>
            <a:r>
              <a:rPr lang="en-US" altLang="zh-CN" sz="2000" b="1" dirty="0"/>
              <a:t>PL/SQL</a:t>
            </a:r>
            <a:r>
              <a:rPr lang="zh-CN" altLang="en-US" sz="2000" b="1" dirty="0"/>
              <a:t>程序块时自动提交事务</a:t>
            </a:r>
            <a:endParaRPr lang="en-US" altLang="zh-CN" sz="2000" b="1" dirty="0"/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zh-CN" altLang="en-US" sz="2400" b="1" dirty="0"/>
              <a:t>实例</a:t>
            </a:r>
            <a:endParaRPr lang="en-US" altLang="zh-CN" sz="2400" b="1" dirty="0"/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sz="2000" b="1" dirty="0"/>
              <a:t>SQL&gt; set </a:t>
            </a:r>
            <a:r>
              <a:rPr lang="en-US" altLang="zh-CN" sz="2000" b="1" dirty="0" err="1"/>
              <a:t>autocommit</a:t>
            </a:r>
            <a:r>
              <a:rPr lang="en-US" altLang="zh-CN" sz="2000" b="1" dirty="0"/>
              <a:t> on;</a:t>
            </a:r>
            <a:endParaRPr lang="zh-CN" altLang="en-US" sz="2000" b="1" dirty="0"/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sz="2000" b="1" dirty="0"/>
              <a:t>SQL&gt; show </a:t>
            </a:r>
            <a:r>
              <a:rPr lang="en-US" altLang="zh-CN" sz="2000" b="1" dirty="0" err="1"/>
              <a:t>autocommit</a:t>
            </a:r>
            <a:r>
              <a:rPr lang="en-US" altLang="zh-CN" sz="2000" b="1" dirty="0"/>
              <a:t>;</a:t>
            </a:r>
            <a:endParaRPr lang="zh-CN" altLang="en-US" sz="2000" b="1" dirty="0"/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endParaRPr lang="zh-CN" altLang="en-US" sz="2000" b="1" dirty="0"/>
          </a:p>
          <a:p>
            <a:pPr lvl="1"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altLang="zh-CN" sz="2000" b="1" dirty="0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471" y="3907124"/>
            <a:ext cx="437991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370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FE316-AE21-3943-99FC-57748AC154E6}" type="slidenum">
              <a:rPr lang="zh-CN" altLang="en-US"/>
              <a:pPr/>
              <a:t>31</a:t>
            </a:fld>
            <a:endParaRPr lang="zh-CN" altLang="en-US">
              <a:latin typeface="Arial" charset="0"/>
              <a:ea typeface="黑体" charset="-122"/>
            </a:endParaRPr>
          </a:p>
        </p:txBody>
      </p:sp>
      <p:sp>
        <p:nvSpPr>
          <p:cNvPr id="38914" name="Rectangle 2"/>
          <p:cNvSpPr txBox="1">
            <a:spLocks noChangeArrowheads="1"/>
          </p:cNvSpPr>
          <p:nvPr/>
        </p:nvSpPr>
        <p:spPr bwMode="auto">
          <a:xfrm>
            <a:off x="-101315" y="300197"/>
            <a:ext cx="82296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 b="1"/>
              <a:t>   事务</a:t>
            </a:r>
          </a:p>
        </p:txBody>
      </p:sp>
      <p:sp>
        <p:nvSpPr>
          <p:cNvPr id="38915" name="Rectangle 3"/>
          <p:cNvSpPr txBox="1">
            <a:spLocks noChangeArrowheads="1"/>
          </p:cNvSpPr>
          <p:nvPr/>
        </p:nvSpPr>
        <p:spPr bwMode="auto">
          <a:xfrm>
            <a:off x="196472" y="1239045"/>
            <a:ext cx="8270875" cy="318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SzPct val="120000"/>
              <a:buFontTx/>
              <a:buBlip>
                <a:blip r:embed="rId2"/>
              </a:buBlip>
            </a:pPr>
            <a:r>
              <a:rPr lang="en-US" altLang="zh-CN" sz="2400" b="1"/>
              <a:t>4.5.3</a:t>
            </a:r>
            <a:r>
              <a:rPr lang="zh-CN" altLang="en-US" sz="2400" b="1" dirty="0"/>
              <a:t> 事务控制语句</a:t>
            </a:r>
            <a:endParaRPr lang="en-US" altLang="zh-CN" sz="2400" b="1" dirty="0"/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en-US" altLang="zh-CN" sz="2000" b="1" dirty="0">
                <a:solidFill>
                  <a:srgbClr val="0000FF"/>
                </a:solidFill>
              </a:rPr>
              <a:t>Commit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语句用于提交事务</a:t>
            </a:r>
            <a:endParaRPr lang="en-US" altLang="zh-CN" sz="2000" b="1" dirty="0"/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en-US" altLang="zh-CN" sz="2000" b="1" dirty="0">
                <a:solidFill>
                  <a:srgbClr val="0000FF"/>
                </a:solidFill>
              </a:rPr>
              <a:t>Rollback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语句可以将事务回滚到事务的起点或某个保存点开始</a:t>
            </a:r>
            <a:endParaRPr lang="en-US" altLang="zh-CN" sz="2000" b="1" dirty="0"/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en-US" altLang="zh-CN" sz="2000" b="1" dirty="0" err="1">
                <a:solidFill>
                  <a:srgbClr val="0000FF"/>
                </a:solidFill>
              </a:rPr>
              <a:t>Savepoint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b="1" dirty="0"/>
              <a:t>&lt;</a:t>
            </a:r>
            <a:r>
              <a:rPr lang="zh-CN" altLang="en-US" sz="2000" b="1" dirty="0"/>
              <a:t>回滚点</a:t>
            </a:r>
            <a:r>
              <a:rPr lang="en-US" altLang="zh-CN" sz="2000" b="1" dirty="0"/>
              <a:t>&gt;</a:t>
            </a:r>
            <a:endParaRPr lang="zh-CN" altLang="en-US" sz="2000" b="1" dirty="0"/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en-US" altLang="zh-CN" sz="2000" b="1" dirty="0">
                <a:solidFill>
                  <a:srgbClr val="0000FF"/>
                </a:solidFill>
              </a:rPr>
              <a:t>Rollback</a:t>
            </a:r>
            <a:r>
              <a:rPr lang="en-US" altLang="zh-CN" sz="2000" b="1" dirty="0"/>
              <a:t> to &lt;</a:t>
            </a:r>
            <a:r>
              <a:rPr lang="zh-CN" altLang="en-US" sz="2000" b="1" dirty="0"/>
              <a:t>回滚点</a:t>
            </a:r>
            <a:r>
              <a:rPr lang="en-US" altLang="zh-CN" sz="2000" b="1" dirty="0"/>
              <a:t>&gt;</a:t>
            </a:r>
            <a:endParaRPr lang="en-US" altLang="zh-CN" dirty="0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58" y="3940016"/>
            <a:ext cx="7191375" cy="195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751" y="4018262"/>
            <a:ext cx="7191375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51" y="3940016"/>
            <a:ext cx="7115175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49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 txBox="1">
            <a:spLocks noChangeArrowheads="1"/>
          </p:cNvSpPr>
          <p:nvPr/>
        </p:nvSpPr>
        <p:spPr bwMode="auto">
          <a:xfrm>
            <a:off x="0" y="193675"/>
            <a:ext cx="82296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 b="1"/>
              <a:t>   事务</a:t>
            </a:r>
          </a:p>
        </p:txBody>
      </p:sp>
      <p:sp>
        <p:nvSpPr>
          <p:cNvPr id="39939" name="Rectangle 3"/>
          <p:cNvSpPr txBox="1">
            <a:spLocks noChangeArrowheads="1"/>
          </p:cNvSpPr>
          <p:nvPr/>
        </p:nvSpPr>
        <p:spPr bwMode="auto">
          <a:xfrm>
            <a:off x="628272" y="1332838"/>
            <a:ext cx="7839075" cy="354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SzPct val="120000"/>
              <a:buFontTx/>
              <a:buBlip>
                <a:blip r:embed="rId2"/>
              </a:buBlip>
            </a:pPr>
            <a:r>
              <a:rPr lang="zh-CN" altLang="en-US" sz="2400" b="1"/>
              <a:t>查看事务</a:t>
            </a:r>
            <a:endParaRPr lang="en-US" altLang="zh-CN" sz="2400" b="1" dirty="0"/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zh-CN" altLang="en-US" sz="2000" b="1" dirty="0"/>
              <a:t>以sys身份登录并给scott.dept表录入数据</a:t>
            </a:r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endParaRPr lang="zh-CN" altLang="en-US" sz="2000" b="1" dirty="0"/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endParaRPr lang="zh-CN" altLang="en-US" sz="2000" b="1" dirty="0"/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endParaRPr lang="zh-CN" altLang="en-US" sz="2000" b="1" dirty="0"/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endParaRPr lang="zh-CN" altLang="en-US" sz="2000" b="1" dirty="0"/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endParaRPr lang="zh-CN" altLang="en-US" sz="2000" b="1" dirty="0"/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endParaRPr lang="zh-CN" altLang="en-US" sz="2000" b="1" dirty="0"/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zh-CN" altLang="en-US" sz="2000" b="1" dirty="0"/>
              <a:t>当前事务是匿名事务，所以name字段值为空</a:t>
            </a:r>
          </a:p>
          <a:p>
            <a:pPr lvl="2" eaLnBrk="1" hangingPunct="1">
              <a:lnSpc>
                <a:spcPct val="130000"/>
              </a:lnSpc>
              <a:spcBef>
                <a:spcPct val="20000"/>
              </a:spcBef>
              <a:buSzPct val="120000"/>
              <a:buFontTx/>
              <a:buBlip>
                <a:blip r:embed="rId4"/>
              </a:buBlip>
            </a:pPr>
            <a:endParaRPr lang="zh-CN" altLang="en-US" b="1" dirty="0"/>
          </a:p>
          <a:p>
            <a:pPr lvl="1" eaLnBrk="1" hangingPunct="1">
              <a:spcBef>
                <a:spcPct val="20000"/>
              </a:spcBef>
              <a:buFontTx/>
              <a:buBlip>
                <a:blip r:embed="rId5"/>
              </a:buBlip>
            </a:pPr>
            <a:endParaRPr lang="en-US" altLang="zh-CN" sz="2000" b="1" dirty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21" y="2485978"/>
            <a:ext cx="6792913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676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 txBox="1">
            <a:spLocks noChangeArrowheads="1"/>
          </p:cNvSpPr>
          <p:nvPr/>
        </p:nvSpPr>
        <p:spPr bwMode="auto">
          <a:xfrm>
            <a:off x="294469" y="235743"/>
            <a:ext cx="82296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 b="1"/>
              <a:t>   事务</a:t>
            </a:r>
          </a:p>
        </p:txBody>
      </p:sp>
      <p:sp>
        <p:nvSpPr>
          <p:cNvPr id="40963" name="Rectangle 3"/>
          <p:cNvSpPr txBox="1">
            <a:spLocks noChangeArrowheads="1"/>
          </p:cNvSpPr>
          <p:nvPr/>
        </p:nvSpPr>
        <p:spPr bwMode="auto">
          <a:xfrm>
            <a:off x="489731" y="1152525"/>
            <a:ext cx="7839075" cy="354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SzPct val="120000"/>
              <a:buFontTx/>
              <a:buBlip>
                <a:blip r:embed="rId2"/>
              </a:buBlip>
            </a:pPr>
            <a:r>
              <a:rPr lang="zh-CN" altLang="en-US" sz="2400" b="1" dirty="0"/>
              <a:t>查看事务</a:t>
            </a:r>
            <a:endParaRPr lang="en-US" altLang="zh-CN" sz="2400" b="1" dirty="0"/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zh-CN" altLang="en-US" sz="2000" b="1" dirty="0"/>
              <a:t>命名事务</a:t>
            </a:r>
          </a:p>
          <a:p>
            <a:pPr lvl="2" eaLnBrk="1" hangingPunct="1">
              <a:lnSpc>
                <a:spcPct val="13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endParaRPr lang="zh-CN" altLang="en-US" sz="2000" b="1" dirty="0"/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endParaRPr lang="zh-CN" altLang="en-US" sz="2000" b="1" dirty="0"/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endParaRPr lang="zh-CN" altLang="en-US" sz="2000" b="1" dirty="0"/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endParaRPr lang="zh-CN" altLang="en-US" sz="2000" b="1" dirty="0"/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endParaRPr lang="zh-CN" altLang="en-US" sz="2000" b="1" dirty="0"/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endParaRPr lang="zh-CN" altLang="en-US" sz="2000" b="1" dirty="0"/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endParaRPr lang="zh-CN" altLang="en-US" sz="2000" b="1" dirty="0"/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endParaRPr lang="zh-CN" altLang="en-US" sz="2000" b="1" dirty="0"/>
          </a:p>
          <a:p>
            <a:pPr lvl="2" eaLnBrk="1" hangingPunct="1">
              <a:lnSpc>
                <a:spcPct val="130000"/>
              </a:lnSpc>
              <a:spcBef>
                <a:spcPct val="20000"/>
              </a:spcBef>
              <a:buSzPct val="120000"/>
              <a:buFontTx/>
              <a:buBlip>
                <a:blip r:embed="rId4"/>
              </a:buBlip>
            </a:pPr>
            <a:endParaRPr lang="zh-CN" altLang="en-US" b="1" dirty="0"/>
          </a:p>
          <a:p>
            <a:pPr lvl="1" eaLnBrk="1" hangingPunct="1">
              <a:spcBef>
                <a:spcPct val="20000"/>
              </a:spcBef>
              <a:buFontTx/>
              <a:buBlip>
                <a:blip r:embed="rId5"/>
              </a:buBlip>
            </a:pPr>
            <a:endParaRPr lang="en-US" altLang="zh-CN" sz="2000" b="1" dirty="0"/>
          </a:p>
        </p:txBody>
      </p:sp>
      <p:sp>
        <p:nvSpPr>
          <p:cNvPr id="40964" name="AutoShape 10"/>
          <p:cNvSpPr>
            <a:spLocks noChangeArrowheads="1"/>
          </p:cNvSpPr>
          <p:nvPr/>
        </p:nvSpPr>
        <p:spPr bwMode="auto">
          <a:xfrm>
            <a:off x="2471420" y="2033589"/>
            <a:ext cx="6407150" cy="1873250"/>
          </a:xfrm>
          <a:prstGeom prst="roundRect">
            <a:avLst>
              <a:gd name="adj" fmla="val 6731"/>
            </a:avLst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ap="flat" cmpd="sng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tabLst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tabLst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tabLst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tabLst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b="1">
                <a:sym typeface="Arial" charset="0"/>
              </a:rPr>
              <a:t>begin</a:t>
            </a:r>
          </a:p>
          <a:p>
            <a:pPr lvl="1" eaLnBrk="1" hangingPunct="1"/>
            <a:r>
              <a:rPr lang="en-US" altLang="zh-CN" b="1">
                <a:solidFill>
                  <a:srgbClr val="CC0000"/>
                </a:solidFill>
                <a:sym typeface="Arial" charset="0"/>
              </a:rPr>
              <a:t>set transaction name 'deptTran';</a:t>
            </a:r>
          </a:p>
          <a:p>
            <a:pPr lvl="1" eaLnBrk="1" hangingPunct="1"/>
            <a:r>
              <a:rPr lang="en-US" altLang="zh-CN" b="1">
                <a:sym typeface="Arial" charset="0"/>
              </a:rPr>
              <a:t>insert into scott.dept values(35,'工程部','天津');</a:t>
            </a:r>
          </a:p>
          <a:p>
            <a:pPr eaLnBrk="1" hangingPunct="1"/>
            <a:r>
              <a:rPr lang="en-US" altLang="zh-CN" b="1">
                <a:sym typeface="Arial" charset="0"/>
              </a:rPr>
              <a:t>end;</a:t>
            </a:r>
          </a:p>
          <a:p>
            <a:pPr eaLnBrk="1" hangingPunct="1"/>
            <a:r>
              <a:rPr lang="en-US" altLang="zh-CN" b="1">
                <a:sym typeface="Arial" charset="0"/>
              </a:rPr>
              <a:t>select name,status,addr,start_time from v$transaction;</a:t>
            </a:r>
          </a:p>
        </p:txBody>
      </p:sp>
      <p:sp>
        <p:nvSpPr>
          <p:cNvPr id="40965" name="AutoShape 180"/>
          <p:cNvSpPr>
            <a:spLocks noChangeArrowheads="1"/>
          </p:cNvSpPr>
          <p:nvPr/>
        </p:nvSpPr>
        <p:spPr bwMode="auto">
          <a:xfrm>
            <a:off x="6502082" y="1166417"/>
            <a:ext cx="2376488" cy="793750"/>
          </a:xfrm>
          <a:prstGeom prst="wedgeRoundRectCallout">
            <a:avLst>
              <a:gd name="adj1" fmla="val -94477"/>
              <a:gd name="adj2" fmla="val 116481"/>
              <a:gd name="adj3" fmla="val 16667"/>
            </a:avLst>
          </a:prstGeom>
          <a:gradFill rotWithShape="1">
            <a:gsLst>
              <a:gs pos="0">
                <a:srgbClr val="CCFFFF">
                  <a:alpha val="78000"/>
                </a:srgbClr>
              </a:gs>
              <a:gs pos="100000">
                <a:schemeClr val="bg1"/>
              </a:gs>
            </a:gsLst>
            <a:lin ang="5400000" scaled="1"/>
          </a:gradFill>
          <a:ln w="9525" cap="flat" cmpd="sng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0000FF"/>
                </a:solidFill>
                <a:sym typeface="Arial" charset="0"/>
              </a:rPr>
              <a:t>在此之前一定要将以前的事务提交或回滚</a:t>
            </a:r>
          </a:p>
        </p:txBody>
      </p:sp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270" y="2925762"/>
            <a:ext cx="697230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42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ldLvl="0" animBg="1" autoUpdateAnimBg="0"/>
      <p:bldP spid="40965" grpId="0" bldLvl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 txBox="1">
            <a:spLocks noChangeArrowheads="1"/>
          </p:cNvSpPr>
          <p:nvPr/>
        </p:nvSpPr>
        <p:spPr bwMode="auto">
          <a:xfrm>
            <a:off x="0" y="335792"/>
            <a:ext cx="82296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 b="1"/>
              <a:t>   事务</a:t>
            </a:r>
          </a:p>
        </p:txBody>
      </p:sp>
      <p:sp>
        <p:nvSpPr>
          <p:cNvPr id="41987" name="Rectangle 3"/>
          <p:cNvSpPr txBox="1">
            <a:spLocks noChangeArrowheads="1"/>
          </p:cNvSpPr>
          <p:nvPr/>
        </p:nvSpPr>
        <p:spPr bwMode="auto">
          <a:xfrm>
            <a:off x="390525" y="1225242"/>
            <a:ext cx="7839075" cy="512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20000"/>
              </a:spcBef>
              <a:buSzPct val="120000"/>
              <a:buFontTx/>
              <a:buBlip>
                <a:blip r:embed="rId2"/>
              </a:buBlip>
            </a:pPr>
            <a:r>
              <a:rPr lang="zh-CN" altLang="en-US" sz="2400" b="1"/>
              <a:t>事务死锁</a:t>
            </a:r>
            <a:endParaRPr lang="en-US" altLang="zh-CN" sz="2000" b="1" dirty="0"/>
          </a:p>
          <a:p>
            <a:pPr lvl="1" eaLnBrk="1" hangingPunct="1">
              <a:lnSpc>
                <a:spcPct val="16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zh-CN" altLang="en-US" sz="2000" b="1" dirty="0"/>
              <a:t>大型数据库应用系统存在并发机制，也就是说可能同时有多个会话访问同一个数据，这时可能不可避免出现死锁。</a:t>
            </a:r>
          </a:p>
          <a:p>
            <a:pPr lvl="1" eaLnBrk="1" hangingPunct="1">
              <a:lnSpc>
                <a:spcPct val="16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zh-CN" altLang="en-US" sz="2000" b="1" dirty="0"/>
              <a:t>例如有两个事务A和B,如果事务A已经锁定了数据库对象A(数据库对象A可能是一张表或表中的几条记录)。如果事务B也已经锁定了数据库对象B(数据库对象B可能是一张表或表中的几条记录)。此时事务A再去申请锁定数据库对象B，而同时时事务B再去申请锁定数据库对象A。两者互不相让，就产生了死锁</a:t>
            </a:r>
          </a:p>
          <a:p>
            <a:pPr lvl="1" eaLnBrk="1" hangingPunct="1">
              <a:lnSpc>
                <a:spcPct val="16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endParaRPr lang="zh-CN" altLang="en-US" b="1" dirty="0"/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78010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 txBox="1">
            <a:spLocks noChangeArrowheads="1"/>
          </p:cNvSpPr>
          <p:nvPr/>
        </p:nvSpPr>
        <p:spPr bwMode="auto">
          <a:xfrm>
            <a:off x="146368" y="171451"/>
            <a:ext cx="82296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 b="1"/>
              <a:t>   事务</a:t>
            </a:r>
          </a:p>
        </p:txBody>
      </p:sp>
      <p:sp>
        <p:nvSpPr>
          <p:cNvPr id="43011" name="Rectangle 3"/>
          <p:cNvSpPr txBox="1">
            <a:spLocks noChangeArrowheads="1"/>
          </p:cNvSpPr>
          <p:nvPr/>
        </p:nvSpPr>
        <p:spPr bwMode="auto">
          <a:xfrm>
            <a:off x="465455" y="1454785"/>
            <a:ext cx="7910512" cy="354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SzPct val="120000"/>
              <a:buFontTx/>
              <a:buBlip>
                <a:blip r:embed="rId2"/>
              </a:buBlip>
            </a:pPr>
            <a:r>
              <a:rPr lang="zh-CN" altLang="en-US" sz="2400" b="1" dirty="0"/>
              <a:t>事务死锁案例</a:t>
            </a:r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zh-CN" altLang="en-US" sz="2000" b="1" dirty="0"/>
              <a:t>创建一个示例表并录入两条数据</a:t>
            </a:r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zh-CN" altLang="en-US" sz="2000" b="1" dirty="0"/>
              <a:t>打开两个sqlplus窗口</a:t>
            </a:r>
          </a:p>
          <a:p>
            <a:pPr lvl="2" eaLnBrk="1" hangingPunct="1">
              <a:lnSpc>
                <a:spcPct val="13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zh-CN" altLang="en-US" b="1" dirty="0"/>
              <a:t>1、在第一个窗口执行修改第一条的语句</a:t>
            </a:r>
          </a:p>
          <a:p>
            <a:pPr lvl="2" eaLnBrk="1" hangingPunct="1">
              <a:lnSpc>
                <a:spcPct val="13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zh-CN" altLang="en-US" b="1" dirty="0"/>
              <a:t>2、在第二个窗口执行修改第二条的语句</a:t>
            </a:r>
          </a:p>
          <a:p>
            <a:pPr lvl="2" eaLnBrk="1" hangingPunct="1">
              <a:lnSpc>
                <a:spcPct val="13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zh-CN" altLang="en-US" b="1" dirty="0"/>
              <a:t>3、在第一个窗口再执行修改第二条的语句</a:t>
            </a:r>
          </a:p>
          <a:p>
            <a:pPr lvl="2" eaLnBrk="1" hangingPunct="1">
              <a:lnSpc>
                <a:spcPct val="13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zh-CN" altLang="en-US" b="1" dirty="0"/>
              <a:t>4、在第二个窗口再执行修改第一条的语句</a:t>
            </a:r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  <a:buSzPct val="120000"/>
              <a:buFontTx/>
              <a:buBlip>
                <a:blip r:embed="rId2"/>
              </a:buBlip>
            </a:pPr>
            <a:endParaRPr lang="en-US" altLang="zh-CN" sz="2000" b="1" dirty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1042917"/>
            <a:ext cx="5275262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2047118"/>
            <a:ext cx="5273675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549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49119"/>
            <a:ext cx="8229600" cy="769938"/>
          </a:xfrm>
        </p:spPr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52833"/>
            <a:ext cx="7786687" cy="5256212"/>
          </a:xfrm>
        </p:spPr>
        <p:txBody>
          <a:bodyPr/>
          <a:lstStyle/>
          <a:p>
            <a:pPr marL="381000" indent="-381000">
              <a:lnSpc>
                <a:spcPct val="130000"/>
              </a:lnSpc>
            </a:pPr>
            <a:r>
              <a:rPr lang="en-US" altLang="zh-CN"/>
              <a:t>PL/SQL</a:t>
            </a:r>
            <a:r>
              <a:rPr lang="zh-CN" altLang="en-US" dirty="0"/>
              <a:t>基本语法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常量、变量命名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结构、表类型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条件判断、循环</a:t>
            </a:r>
          </a:p>
          <a:p>
            <a:pPr marL="381000" indent="-381000">
              <a:lnSpc>
                <a:spcPct val="130000"/>
              </a:lnSpc>
            </a:pPr>
            <a:r>
              <a:rPr lang="en-US" altLang="zh-CN" dirty="0"/>
              <a:t>PL/SQL</a:t>
            </a:r>
            <a:r>
              <a:rPr lang="zh-CN" altLang="en-US" dirty="0"/>
              <a:t>异常处理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预定义异常、自定义异常</a:t>
            </a:r>
          </a:p>
          <a:p>
            <a:pPr marL="381000" indent="-381000">
              <a:lnSpc>
                <a:spcPct val="130000"/>
              </a:lnSpc>
            </a:pPr>
            <a:r>
              <a:rPr lang="en-US" altLang="zh-CN" dirty="0"/>
              <a:t>Oracle</a:t>
            </a:r>
            <a:r>
              <a:rPr lang="zh-CN" altLang="en-US" dirty="0"/>
              <a:t>事务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事务的ACID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commit、savepoint、rollback to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事务的死锁</a:t>
            </a:r>
          </a:p>
        </p:txBody>
      </p:sp>
    </p:spTree>
    <p:extLst>
      <p:ext uri="{BB962C8B-B14F-4D97-AF65-F5344CB8AC3E}">
        <p14:creationId xmlns:p14="http://schemas.microsoft.com/office/powerpoint/2010/main" val="49727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40258"/>
            <a:ext cx="8229600" cy="769938"/>
          </a:xfrm>
        </p:spPr>
        <p:txBody>
          <a:bodyPr/>
          <a:lstStyle/>
          <a:p>
            <a:r>
              <a:rPr lang="en-US" altLang="zh-CN"/>
              <a:t>PL/SQL</a:t>
            </a:r>
            <a:r>
              <a:rPr lang="zh-CN" altLang="en-US" dirty="0"/>
              <a:t>语言简介</a:t>
            </a: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94512"/>
            <a:ext cx="7775575" cy="4968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PL/SQL</a:t>
            </a:r>
            <a:r>
              <a:rPr lang="zh-CN" altLang="en-US" dirty="0"/>
              <a:t>是</a:t>
            </a:r>
            <a:r>
              <a:rPr lang="en-US" altLang="zh-CN" dirty="0"/>
              <a:t>Oracle</a:t>
            </a:r>
            <a:r>
              <a:rPr lang="zh-CN" altLang="en-US" dirty="0"/>
              <a:t>在标准</a:t>
            </a:r>
            <a:r>
              <a:rPr lang="en-US" altLang="zh-CN" dirty="0"/>
              <a:t>SQL</a:t>
            </a:r>
            <a:r>
              <a:rPr lang="zh-CN" altLang="en-US" dirty="0"/>
              <a:t>语言上的过程性扩展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允许嵌入</a:t>
            </a:r>
            <a:r>
              <a:rPr lang="en-US" altLang="zh-CN" dirty="0"/>
              <a:t>SQL</a:t>
            </a:r>
            <a:r>
              <a:rPr lang="zh-CN" altLang="en-US" dirty="0"/>
              <a:t>语句，定义变量和常量，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允许过程语言结构（条件分支语句和循环语句），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允许使用异常来处理</a:t>
            </a:r>
            <a:r>
              <a:rPr lang="en-US" altLang="zh-CN" dirty="0"/>
              <a:t>Oracle</a:t>
            </a:r>
            <a:r>
              <a:rPr lang="zh-CN" altLang="en-US" dirty="0"/>
              <a:t>错误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可以用于创建存储过程、触发器和程序包等，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也可以用于处理业务  规则、数据库事件或给</a:t>
            </a:r>
            <a:r>
              <a:rPr lang="en-US" altLang="zh-CN" dirty="0"/>
              <a:t>SQL</a:t>
            </a:r>
            <a:r>
              <a:rPr lang="zh-CN" altLang="en-US" dirty="0"/>
              <a:t>命令的执行添加程序逻辑</a:t>
            </a:r>
            <a:r>
              <a:rPr lang="zh-CN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118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69680"/>
            <a:ext cx="7777162" cy="5472113"/>
          </a:xfrm>
        </p:spPr>
        <p:txBody>
          <a:bodyPr>
            <a:normAutofit lnSpcReduction="10000"/>
          </a:bodyPr>
          <a:lstStyle/>
          <a:p>
            <a:pPr marL="381000" indent="-381000">
              <a:lnSpc>
                <a:spcPct val="90000"/>
              </a:lnSpc>
            </a:pPr>
            <a:r>
              <a:rPr lang="zh-CN" altLang="en-US" dirty="0"/>
              <a:t>所有的</a:t>
            </a:r>
            <a:r>
              <a:rPr lang="en-US" altLang="zh-CN" dirty="0"/>
              <a:t>PL/SQL</a:t>
            </a:r>
            <a:r>
              <a:rPr lang="zh-CN" altLang="en-US" dirty="0"/>
              <a:t>程序都以块作为基本单位</a:t>
            </a:r>
          </a:p>
          <a:p>
            <a:pPr marL="381000" indent="-381000">
              <a:lnSpc>
                <a:spcPct val="90000"/>
              </a:lnSpc>
            </a:pPr>
            <a:r>
              <a:rPr lang="zh-CN" altLang="en-US" dirty="0"/>
              <a:t>块中包含过程化语句和</a:t>
            </a:r>
            <a:r>
              <a:rPr lang="en-US" altLang="zh-CN" dirty="0"/>
              <a:t>SQL</a:t>
            </a:r>
            <a:r>
              <a:rPr lang="zh-CN" altLang="en-US" dirty="0"/>
              <a:t>的</a:t>
            </a:r>
            <a:r>
              <a:rPr lang="en-US" altLang="zh-CN" dirty="0"/>
              <a:t>DML</a:t>
            </a:r>
            <a:r>
              <a:rPr lang="zh-CN" altLang="en-US" dirty="0"/>
              <a:t>语句。这些块可以按顺序出现，也可以相互嵌套（一个块在另一个块的内部）</a:t>
            </a:r>
          </a:p>
          <a:p>
            <a:pPr marL="381000" indent="-381000">
              <a:lnSpc>
                <a:spcPct val="90000"/>
              </a:lnSpc>
            </a:pPr>
            <a:r>
              <a:rPr lang="zh-CN" altLang="en-US" dirty="0"/>
              <a:t>块的分类</a:t>
            </a:r>
          </a:p>
          <a:p>
            <a:pPr marL="800100" lvl="1" indent="-342900">
              <a:lnSpc>
                <a:spcPct val="90000"/>
              </a:lnSpc>
            </a:pPr>
            <a:r>
              <a:rPr lang="zh-CN" altLang="en-US" sz="1800" dirty="0"/>
              <a:t>匿名块</a:t>
            </a:r>
          </a:p>
          <a:p>
            <a:pPr marL="1219200" lvl="2" indent="-304800">
              <a:lnSpc>
                <a:spcPct val="90000"/>
              </a:lnSpc>
            </a:pPr>
            <a:r>
              <a:rPr lang="zh-CN" altLang="en-US" sz="1600" dirty="0"/>
              <a:t>匿名块是出现在应用程序中的没有名字且不存储到数据库中的块</a:t>
            </a:r>
          </a:p>
          <a:p>
            <a:pPr marL="1219200" lvl="2" indent="-304800">
              <a:lnSpc>
                <a:spcPct val="90000"/>
              </a:lnSpc>
            </a:pPr>
            <a:r>
              <a:rPr lang="zh-CN" altLang="en-US" sz="1600" dirty="0"/>
              <a:t>匿名块出现在</a:t>
            </a:r>
            <a:r>
              <a:rPr lang="en-US" altLang="zh-CN" sz="1600" dirty="0"/>
              <a:t>SQL</a:t>
            </a:r>
            <a:r>
              <a:rPr lang="zh-CN" altLang="en-US" sz="1600" dirty="0"/>
              <a:t>语句可以出现的地方，它们可以调用其他程序，却不能被其他程序调用</a:t>
            </a:r>
          </a:p>
          <a:p>
            <a:pPr marL="800100" lvl="1" indent="-342900">
              <a:lnSpc>
                <a:spcPct val="90000"/>
              </a:lnSpc>
            </a:pPr>
            <a:r>
              <a:rPr lang="zh-CN" altLang="en-US" sz="1800" dirty="0"/>
              <a:t>命名块</a:t>
            </a:r>
          </a:p>
          <a:p>
            <a:pPr marL="1219200" lvl="2" indent="-304800">
              <a:lnSpc>
                <a:spcPct val="90000"/>
              </a:lnSpc>
            </a:pPr>
            <a:r>
              <a:rPr lang="zh-CN" altLang="en-US" sz="1600" dirty="0"/>
              <a:t>命名块是一种带有标签的匿名块，标签为块指定了一个名称</a:t>
            </a:r>
          </a:p>
          <a:p>
            <a:pPr marL="800100" lvl="1" indent="-342900">
              <a:lnSpc>
                <a:spcPct val="90000"/>
              </a:lnSpc>
            </a:pPr>
            <a:r>
              <a:rPr lang="zh-CN" altLang="en-US" sz="1800" dirty="0"/>
              <a:t>子程序</a:t>
            </a:r>
          </a:p>
          <a:p>
            <a:pPr marL="1219200" lvl="2" indent="-304800">
              <a:lnSpc>
                <a:spcPct val="90000"/>
              </a:lnSpc>
            </a:pPr>
            <a:r>
              <a:rPr lang="zh-CN" altLang="en-US" sz="1600" dirty="0"/>
              <a:t>子程序是存储在数据库中的过程（</a:t>
            </a:r>
            <a:r>
              <a:rPr lang="en-US" altLang="zh-CN" sz="1600" dirty="0"/>
              <a:t>procedure</a:t>
            </a:r>
            <a:r>
              <a:rPr lang="zh-CN" altLang="en-US" sz="1600" dirty="0"/>
              <a:t>）、函数（</a:t>
            </a:r>
            <a:r>
              <a:rPr lang="en-US" altLang="zh-CN" sz="1600" dirty="0"/>
              <a:t>function</a:t>
            </a:r>
            <a:r>
              <a:rPr lang="zh-CN" altLang="en-US" sz="1600" dirty="0"/>
              <a:t>），生成之后可以被多次执</a:t>
            </a:r>
            <a:r>
              <a:rPr lang="zh-CN" altLang="en-US" sz="1400" dirty="0"/>
              <a:t>行</a:t>
            </a:r>
          </a:p>
          <a:p>
            <a:pPr marL="800100" lvl="1" indent="-342900">
              <a:lnSpc>
                <a:spcPct val="90000"/>
              </a:lnSpc>
            </a:pPr>
            <a:r>
              <a:rPr lang="zh-CN" altLang="en-US" sz="1800" dirty="0"/>
              <a:t>程序包</a:t>
            </a:r>
          </a:p>
          <a:p>
            <a:pPr marL="1219200" lvl="2" indent="-304800">
              <a:lnSpc>
                <a:spcPct val="90000"/>
              </a:lnSpc>
            </a:pPr>
            <a:r>
              <a:rPr lang="zh-CN" altLang="en-US" sz="1600" dirty="0"/>
              <a:t>程序包是存储在数据库中的一组子程序、变量定义</a:t>
            </a:r>
          </a:p>
          <a:p>
            <a:pPr marL="1219200" lvl="2" indent="-304800">
              <a:lnSpc>
                <a:spcPct val="90000"/>
              </a:lnSpc>
            </a:pPr>
            <a:r>
              <a:rPr lang="zh-CN" altLang="en-US" sz="1600" dirty="0"/>
              <a:t>程序包中的子程序可以被其他程序包或者子程序调用</a:t>
            </a:r>
          </a:p>
          <a:p>
            <a:pPr marL="800100" lvl="1" indent="-342900">
              <a:lnSpc>
                <a:spcPct val="90000"/>
              </a:lnSpc>
            </a:pPr>
            <a:r>
              <a:rPr lang="zh-CN" altLang="en-US" sz="1800" dirty="0"/>
              <a:t>触发器</a:t>
            </a:r>
          </a:p>
          <a:p>
            <a:pPr marL="1219200" lvl="2" indent="-304800">
              <a:lnSpc>
                <a:spcPct val="90000"/>
              </a:lnSpc>
            </a:pPr>
            <a:r>
              <a:rPr lang="zh-CN" altLang="en-US" sz="1600" dirty="0"/>
              <a:t>触发器是一种存储在数据库中的命名块，生成之后可以被多次执行</a:t>
            </a:r>
          </a:p>
          <a:p>
            <a:pPr marL="1219200" lvl="2" indent="-304800">
              <a:lnSpc>
                <a:spcPct val="90000"/>
              </a:lnSpc>
            </a:pPr>
            <a:r>
              <a:rPr lang="zh-CN" altLang="en-US" sz="1600" dirty="0"/>
              <a:t>在相应的触发器事件发生之前或之后就会被执行一次或多次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40257"/>
            <a:ext cx="8229600" cy="769938"/>
          </a:xfrm>
        </p:spPr>
        <p:txBody>
          <a:bodyPr/>
          <a:lstStyle/>
          <a:p>
            <a:pPr marL="609600" indent="-609600"/>
            <a:r>
              <a:rPr lang="en-US" altLang="zh-CN"/>
              <a:t>PL/SQL</a:t>
            </a:r>
            <a:r>
              <a:rPr lang="zh-CN" altLang="en-US" dirty="0"/>
              <a:t>块</a:t>
            </a:r>
          </a:p>
        </p:txBody>
      </p:sp>
    </p:spTree>
    <p:extLst>
      <p:ext uri="{BB962C8B-B14F-4D97-AF65-F5344CB8AC3E}">
        <p14:creationId xmlns:p14="http://schemas.microsoft.com/office/powerpoint/2010/main" val="2099935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2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BAD96-CFF5-6845-9B43-765AEE8DC6C6}" type="slidenum">
              <a:rPr lang="zh-CN" altLang="en-US"/>
              <a:pPr/>
              <a:t>6</a:t>
            </a:fld>
            <a:endParaRPr lang="zh-CN" altLang="en-US">
              <a:latin typeface="Arial" charset="0"/>
              <a:ea typeface="黑体" charset="-122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69680"/>
            <a:ext cx="8569325" cy="5472113"/>
          </a:xfrm>
        </p:spPr>
        <p:txBody>
          <a:bodyPr/>
          <a:lstStyle/>
          <a:p>
            <a:pPr marL="381000" indent="-381000">
              <a:lnSpc>
                <a:spcPct val="80000"/>
              </a:lnSpc>
            </a:pPr>
            <a:r>
              <a:rPr lang="en-US" altLang="zh-CN" sz="2800"/>
              <a:t>3.2.1  </a:t>
            </a:r>
            <a:r>
              <a:rPr lang="zh-CN" altLang="en-US" sz="2800" dirty="0"/>
              <a:t>组成部分</a:t>
            </a:r>
          </a:p>
          <a:p>
            <a:pPr marL="800100" lvl="1" indent="-342900">
              <a:lnSpc>
                <a:spcPct val="80000"/>
              </a:lnSpc>
            </a:pPr>
            <a:r>
              <a:rPr lang="zh-CN" altLang="en-US" b="0" dirty="0"/>
              <a:t>定义部分 </a:t>
            </a:r>
          </a:p>
          <a:p>
            <a:pPr marL="1219200" lvl="2" indent="-304800">
              <a:lnSpc>
                <a:spcPct val="80000"/>
              </a:lnSpc>
            </a:pPr>
            <a:r>
              <a:rPr lang="zh-CN" altLang="en-US" dirty="0"/>
              <a:t>定义部分用于定义常量、变量、游标、异常和复杂数据类型 </a:t>
            </a:r>
          </a:p>
          <a:p>
            <a:pPr marL="800100" lvl="1" indent="-342900">
              <a:lnSpc>
                <a:spcPct val="80000"/>
              </a:lnSpc>
            </a:pPr>
            <a:r>
              <a:rPr lang="zh-CN" altLang="en-US" b="0" dirty="0"/>
              <a:t>执行部分</a:t>
            </a:r>
          </a:p>
          <a:p>
            <a:pPr marL="1219200" lvl="2" indent="-304800">
              <a:lnSpc>
                <a:spcPct val="80000"/>
              </a:lnSpc>
            </a:pPr>
            <a:r>
              <a:rPr lang="zh-CN" altLang="en-US" dirty="0"/>
              <a:t>执行部分用于实现应用模块功能，该部分包含需要执行的</a:t>
            </a:r>
            <a:r>
              <a:rPr lang="en-US" altLang="zh-CN" dirty="0"/>
              <a:t>PL/SQL</a:t>
            </a:r>
            <a:r>
              <a:rPr lang="zh-CN" altLang="en-US" dirty="0"/>
              <a:t>语句和</a:t>
            </a:r>
            <a:r>
              <a:rPr lang="en-US" altLang="zh-CN" dirty="0"/>
              <a:t>SQL</a:t>
            </a:r>
            <a:r>
              <a:rPr lang="zh-CN" altLang="en-US" dirty="0"/>
              <a:t>语句 </a:t>
            </a:r>
          </a:p>
          <a:p>
            <a:pPr marL="800100" lvl="1" indent="-342900">
              <a:lnSpc>
                <a:spcPct val="80000"/>
              </a:lnSpc>
            </a:pPr>
            <a:r>
              <a:rPr lang="zh-CN" altLang="en-US" b="0" dirty="0"/>
              <a:t>异常处理部分</a:t>
            </a:r>
          </a:p>
          <a:p>
            <a:pPr marL="1219200" lvl="2" indent="-304800">
              <a:lnSpc>
                <a:spcPct val="80000"/>
              </a:lnSpc>
            </a:pPr>
            <a:r>
              <a:rPr lang="zh-CN" altLang="en-US" dirty="0"/>
              <a:t>异常处理部分用于处理执行部分可能出现的运行错误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zh-CN" b="0" dirty="0"/>
              <a:t>PL/SQL</a:t>
            </a:r>
            <a:r>
              <a:rPr lang="zh-CN" altLang="en-US" dirty="0"/>
              <a:t>块的基本结构</a:t>
            </a:r>
          </a:p>
          <a:p>
            <a:pPr marL="381000" indent="-381000">
              <a:lnSpc>
                <a:spcPct val="80000"/>
              </a:lnSpc>
            </a:pPr>
            <a:endParaRPr lang="zh-CN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90501"/>
            <a:ext cx="8229600" cy="769938"/>
          </a:xfrm>
        </p:spPr>
        <p:txBody>
          <a:bodyPr/>
          <a:lstStyle/>
          <a:p>
            <a:pPr marL="609600" indent="-609600"/>
            <a:r>
              <a:rPr lang="zh-CN" altLang="zh-CN"/>
              <a:t>程序结构</a:t>
            </a:r>
          </a:p>
        </p:txBody>
      </p:sp>
      <p:sp>
        <p:nvSpPr>
          <p:cNvPr id="13316" name="AutoShape 178"/>
          <p:cNvSpPr>
            <a:spLocks noChangeArrowheads="1"/>
          </p:cNvSpPr>
          <p:nvPr/>
        </p:nvSpPr>
        <p:spPr bwMode="auto">
          <a:xfrm>
            <a:off x="2914332" y="4172744"/>
            <a:ext cx="3095625" cy="1971675"/>
          </a:xfrm>
          <a:prstGeom prst="roundRect">
            <a:avLst>
              <a:gd name="adj" fmla="val 10144"/>
            </a:avLst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sz="1600" b="1"/>
              <a:t>DECLARE</a:t>
            </a:r>
          </a:p>
          <a:p>
            <a:pPr eaLnBrk="1" hangingPunct="1"/>
            <a:r>
              <a:rPr lang="en-US" altLang="zh-CN" sz="1600" b="1" dirty="0"/>
              <a:t>      </a:t>
            </a:r>
            <a:r>
              <a:rPr lang="zh-CN" altLang="en-US" sz="1600" b="1" dirty="0">
                <a:solidFill>
                  <a:srgbClr val="0033CC"/>
                </a:solidFill>
              </a:rPr>
              <a:t>定义部分</a:t>
            </a:r>
          </a:p>
          <a:p>
            <a:pPr eaLnBrk="1" hangingPunct="1"/>
            <a:r>
              <a:rPr lang="en-US" altLang="zh-CN" sz="1600" b="1" dirty="0"/>
              <a:t>BEGIN</a:t>
            </a:r>
          </a:p>
          <a:p>
            <a:pPr eaLnBrk="1" hangingPunct="1"/>
            <a:r>
              <a:rPr lang="en-US" altLang="zh-CN" sz="1600" b="1" dirty="0"/>
              <a:t>      </a:t>
            </a:r>
            <a:r>
              <a:rPr lang="zh-CN" altLang="en-US" sz="1600" b="1" dirty="0">
                <a:solidFill>
                  <a:srgbClr val="0033CC"/>
                </a:solidFill>
              </a:rPr>
              <a:t>执行部分</a:t>
            </a:r>
          </a:p>
          <a:p>
            <a:pPr eaLnBrk="1" hangingPunct="1"/>
            <a:r>
              <a:rPr lang="en-US" altLang="zh-CN" sz="1600" b="1" dirty="0"/>
              <a:t>EXCEPTION</a:t>
            </a:r>
          </a:p>
          <a:p>
            <a:pPr eaLnBrk="1" hangingPunct="1"/>
            <a:r>
              <a:rPr lang="en-US" altLang="zh-CN" sz="1600" b="1" dirty="0"/>
              <a:t>     </a:t>
            </a:r>
            <a:r>
              <a:rPr lang="en-US" altLang="zh-CN" sz="1600" b="1" dirty="0">
                <a:solidFill>
                  <a:srgbClr val="0033CC"/>
                </a:solidFill>
              </a:rPr>
              <a:t> </a:t>
            </a:r>
            <a:r>
              <a:rPr lang="zh-CN" altLang="en-US" sz="1600" b="1" dirty="0">
                <a:solidFill>
                  <a:srgbClr val="0033CC"/>
                </a:solidFill>
              </a:rPr>
              <a:t>异常处理部分</a:t>
            </a:r>
          </a:p>
          <a:p>
            <a:pPr eaLnBrk="1" hangingPunct="1"/>
            <a:r>
              <a:rPr lang="en-US" altLang="zh-CN" sz="1600" b="1" dirty="0"/>
              <a:t>END;</a:t>
            </a:r>
          </a:p>
        </p:txBody>
      </p:sp>
      <p:sp>
        <p:nvSpPr>
          <p:cNvPr id="13317" name="AutoShape 180"/>
          <p:cNvSpPr>
            <a:spLocks noChangeArrowheads="1"/>
          </p:cNvSpPr>
          <p:nvPr/>
        </p:nvSpPr>
        <p:spPr bwMode="auto">
          <a:xfrm>
            <a:off x="5723577" y="4497228"/>
            <a:ext cx="4248150" cy="1008063"/>
          </a:xfrm>
          <a:prstGeom prst="wedgeRoundRectCallout">
            <a:avLst>
              <a:gd name="adj1" fmla="val -75764"/>
              <a:gd name="adj2" fmla="val 95630"/>
              <a:gd name="adj3" fmla="val 16667"/>
            </a:avLst>
          </a:prstGeom>
          <a:gradFill rotWithShape="1">
            <a:gsLst>
              <a:gs pos="0">
                <a:srgbClr val="CCFFFF">
                  <a:alpha val="78000"/>
                </a:srgbClr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sym typeface="Arial" charset="0"/>
              </a:rPr>
              <a:t>DECLAREE</a:t>
            </a:r>
            <a:r>
              <a:rPr lang="zh-CN" altLang="en-US" sz="1600" b="1">
                <a:solidFill>
                  <a:srgbClr val="0000FF"/>
                </a:solidFill>
                <a:sym typeface="Arial" charset="0"/>
              </a:rPr>
              <a:t>、</a:t>
            </a:r>
            <a:r>
              <a:rPr lang="en-US" altLang="zh-CN" sz="1600" b="1">
                <a:solidFill>
                  <a:srgbClr val="0000FF"/>
                </a:solidFill>
                <a:sym typeface="Arial" charset="0"/>
              </a:rPr>
              <a:t>BEGIN</a:t>
            </a:r>
            <a:r>
              <a:rPr lang="zh-CN" altLang="en-US" sz="1600" b="1">
                <a:solidFill>
                  <a:srgbClr val="0000FF"/>
                </a:solidFill>
                <a:sym typeface="Arial" charset="0"/>
              </a:rPr>
              <a:t>和</a:t>
            </a:r>
            <a:r>
              <a:rPr lang="en-US" altLang="zh-CN" sz="1600" b="1">
                <a:solidFill>
                  <a:srgbClr val="0000FF"/>
                </a:solidFill>
                <a:sym typeface="Arial" charset="0"/>
              </a:rPr>
              <a:t>EXCEPTION</a:t>
            </a:r>
            <a:r>
              <a:rPr lang="zh-CN" altLang="en-US" sz="1600" b="1">
                <a:solidFill>
                  <a:srgbClr val="0000FF"/>
                </a:solidFill>
                <a:sym typeface="Arial" charset="0"/>
              </a:rPr>
              <a:t>后面没有“；”（分号），而</a:t>
            </a:r>
            <a:r>
              <a:rPr lang="en-US" altLang="zh-CN" sz="1600" b="1">
                <a:solidFill>
                  <a:srgbClr val="0000FF"/>
                </a:solidFill>
                <a:sym typeface="Arial" charset="0"/>
              </a:rPr>
              <a:t>END</a:t>
            </a:r>
            <a:r>
              <a:rPr lang="zh-CN" altLang="en-US" sz="1600" b="1">
                <a:solidFill>
                  <a:srgbClr val="0000FF"/>
                </a:solidFill>
                <a:sym typeface="Arial" charset="0"/>
              </a:rPr>
              <a:t>后则必须要带“；”（分号）。</a:t>
            </a:r>
          </a:p>
        </p:txBody>
      </p:sp>
    </p:spTree>
    <p:extLst>
      <p:ext uri="{BB962C8B-B14F-4D97-AF65-F5344CB8AC3E}">
        <p14:creationId xmlns:p14="http://schemas.microsoft.com/office/powerpoint/2010/main" val="1875374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ldLvl="0" animBg="1" autoUpdateAnimBg="0"/>
      <p:bldP spid="13317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84CD-D868-C146-B180-FD1B9A07FFF4}" type="slidenum">
              <a:rPr lang="zh-CN" altLang="en-US"/>
              <a:pPr/>
              <a:t>7</a:t>
            </a:fld>
            <a:endParaRPr lang="zh-CN" altLang="en-US">
              <a:latin typeface="Arial" charset="0"/>
              <a:ea typeface="黑体" charset="-122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/>
        </p:nvSpPr>
        <p:spPr bwMode="auto">
          <a:xfrm>
            <a:off x="33972" y="1143000"/>
            <a:ext cx="8569325" cy="547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81000" indent="-381000" defTabSz="0" eaLnBrk="0" hangingPunct="0">
              <a:spcBef>
                <a:spcPct val="20000"/>
              </a:spcBef>
              <a:buSzPct val="12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Lucida Sans Unicode" charset="0"/>
                <a:ea typeface="黑体" charset="-122"/>
                <a:sym typeface="Lucida Sans Unicode" charset="0"/>
              </a:defRPr>
            </a:lvl1pPr>
            <a:lvl2pPr marL="800100" indent="-342900" defTabSz="0" eaLnBrk="0" hangingPunct="0">
              <a:spcBef>
                <a:spcPct val="20000"/>
              </a:spcBef>
              <a:buSzPct val="120000"/>
              <a:buBlip>
                <a:blip r:embed="rId3"/>
              </a:buBlip>
              <a:defRPr sz="2000" b="1">
                <a:solidFill>
                  <a:schemeClr val="tx1"/>
                </a:solidFill>
                <a:latin typeface="Lucida Sans Unicode" charset="0"/>
                <a:ea typeface="黑体" charset="-122"/>
                <a:sym typeface="Lucida Sans Unicode" charset="0"/>
              </a:defRPr>
            </a:lvl2pPr>
            <a:lvl3pPr marL="1219200" indent="-304800" defTabSz="0" eaLnBrk="0" hangingPunct="0">
              <a:spcBef>
                <a:spcPct val="20000"/>
              </a:spcBef>
              <a:buSzPct val="120000"/>
              <a:buBlip>
                <a:blip r:embed="rId4"/>
              </a:buBlip>
              <a:defRPr b="1">
                <a:solidFill>
                  <a:schemeClr val="tx1"/>
                </a:solidFill>
                <a:latin typeface="宋体" charset="-122"/>
                <a:ea typeface="黑体" charset="-122"/>
                <a:sym typeface="Lucida Sans Unicode" charset="0"/>
              </a:defRPr>
            </a:lvl3pPr>
            <a:lvl4pPr marL="1600200" indent="-228600" defTabSz="0" eaLnBrk="0" hangingPunct="0">
              <a:spcBef>
                <a:spcPct val="20000"/>
              </a:spcBef>
              <a:buSzPct val="120000"/>
              <a:buFont typeface="Arial" charset="0"/>
              <a:buBlip>
                <a:blip r:embed="rId5"/>
              </a:buBlip>
              <a:defRPr sz="1600" b="1">
                <a:solidFill>
                  <a:schemeClr val="tx1"/>
                </a:solidFill>
                <a:latin typeface="楷体_GB2312" charset="0"/>
                <a:ea typeface="黑体" charset="-122"/>
                <a:sym typeface="Lucida Sans Unicode" charset="0"/>
              </a:defRPr>
            </a:lvl4pPr>
            <a:lvl5pPr marL="2057400" indent="-228600" defTabSz="0" eaLnBrk="0" hangingPunct="0">
              <a:spcBef>
                <a:spcPct val="20000"/>
              </a:spcBef>
              <a:buSzPct val="120000"/>
              <a:buFont typeface="Arial" charset="0"/>
              <a:buChar char="»"/>
              <a:defRPr sz="1400" b="1">
                <a:solidFill>
                  <a:schemeClr val="tx1"/>
                </a:solidFill>
                <a:latin typeface="楷体_GB2312" charset="0"/>
                <a:ea typeface="黑体" charset="-122"/>
                <a:sym typeface="Lucida Sans Unicode" charset="0"/>
              </a:defRPr>
            </a:lvl5pPr>
            <a:lvl6pPr marL="2514600" indent="-228600" defTabSz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Arial" charset="0"/>
              <a:buChar char="»"/>
              <a:defRPr sz="1400" b="1">
                <a:solidFill>
                  <a:schemeClr val="tx1"/>
                </a:solidFill>
                <a:latin typeface="楷体_GB2312" charset="0"/>
                <a:ea typeface="黑体" charset="-122"/>
                <a:sym typeface="Lucida Sans Unicode" charset="0"/>
              </a:defRPr>
            </a:lvl6pPr>
            <a:lvl7pPr marL="2971800" indent="-228600" defTabSz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Arial" charset="0"/>
              <a:buChar char="»"/>
              <a:defRPr sz="1400" b="1">
                <a:solidFill>
                  <a:schemeClr val="tx1"/>
                </a:solidFill>
                <a:latin typeface="楷体_GB2312" charset="0"/>
                <a:ea typeface="黑体" charset="-122"/>
                <a:sym typeface="Lucida Sans Unicode" charset="0"/>
              </a:defRPr>
            </a:lvl7pPr>
            <a:lvl8pPr marL="3429000" indent="-228600" defTabSz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Arial" charset="0"/>
              <a:buChar char="»"/>
              <a:defRPr sz="1400" b="1">
                <a:solidFill>
                  <a:schemeClr val="tx1"/>
                </a:solidFill>
                <a:latin typeface="楷体_GB2312" charset="0"/>
                <a:ea typeface="黑体" charset="-122"/>
                <a:sym typeface="Lucida Sans Unicode" charset="0"/>
              </a:defRPr>
            </a:lvl8pPr>
            <a:lvl9pPr marL="3886200" indent="-228600" defTabSz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Arial" charset="0"/>
              <a:buChar char="»"/>
              <a:defRPr sz="1400" b="1">
                <a:solidFill>
                  <a:schemeClr val="tx1"/>
                </a:solidFill>
                <a:latin typeface="楷体_GB2312" charset="0"/>
                <a:ea typeface="黑体" charset="-122"/>
                <a:sym typeface="Lucida Sans Unicode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dirty="0"/>
              <a:t>匿名块示例：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创建一个匿名程序块，该程序块用于接收用户输入的员工编号，查询并输出该员工的姓名，还用于处理用户输入的员工编号不存在的异常 </a:t>
            </a:r>
          </a:p>
          <a:p>
            <a:pPr>
              <a:lnSpc>
                <a:spcPct val="80000"/>
              </a:lnSpc>
            </a:pPr>
            <a:endParaRPr lang="zh-CN" altLang="en-US" sz="2000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2252"/>
            <a:ext cx="8229600" cy="769938"/>
          </a:xfrm>
        </p:spPr>
        <p:txBody>
          <a:bodyPr/>
          <a:lstStyle/>
          <a:p>
            <a:pPr marL="609600" indent="-609600"/>
            <a:r>
              <a:rPr lang="zh-CN" altLang="zh-CN"/>
              <a:t>程序结构</a:t>
            </a:r>
          </a:p>
        </p:txBody>
      </p:sp>
      <p:sp>
        <p:nvSpPr>
          <p:cNvPr id="14340" name="AutoShape 178"/>
          <p:cNvSpPr>
            <a:spLocks noChangeArrowheads="1"/>
          </p:cNvSpPr>
          <p:nvPr/>
        </p:nvSpPr>
        <p:spPr bwMode="auto">
          <a:xfrm>
            <a:off x="2136776" y="2492375"/>
            <a:ext cx="7847013" cy="3962400"/>
          </a:xfrm>
          <a:prstGeom prst="roundRect">
            <a:avLst>
              <a:gd name="adj" fmla="val 10144"/>
            </a:avLst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sz="1600" b="1"/>
              <a:t>set serveroutput on</a:t>
            </a:r>
          </a:p>
          <a:p>
            <a:pPr eaLnBrk="1" hangingPunct="1"/>
            <a:r>
              <a:rPr lang="en-US" altLang="zh-CN" sz="1600" b="1"/>
              <a:t>set verify off</a:t>
            </a:r>
          </a:p>
          <a:p>
            <a:pPr eaLnBrk="1" hangingPunct="1"/>
            <a:endParaRPr lang="en-US" altLang="zh-CN" sz="1600" b="1"/>
          </a:p>
          <a:p>
            <a:pPr eaLnBrk="1" hangingPunct="1"/>
            <a:r>
              <a:rPr lang="en-US" altLang="zh-CN" sz="1600" b="1">
                <a:solidFill>
                  <a:srgbClr val="FF0000"/>
                </a:solidFill>
              </a:rPr>
              <a:t>DECLARE</a:t>
            </a: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</a:rPr>
              <a:t> v_ename </a:t>
            </a:r>
            <a:r>
              <a:rPr lang="en-US" altLang="zh-CN" sz="1600" b="1"/>
              <a:t>varchar2(50);</a:t>
            </a:r>
          </a:p>
          <a:p>
            <a:pPr eaLnBrk="1" hangingPunct="1"/>
            <a:r>
              <a:rPr lang="en-US" altLang="zh-CN" sz="1600" b="1">
                <a:solidFill>
                  <a:srgbClr val="FF0000"/>
                </a:solidFill>
              </a:rPr>
              <a:t>BEGIN</a:t>
            </a:r>
          </a:p>
          <a:p>
            <a:pPr eaLnBrk="1" hangingPunct="1"/>
            <a:r>
              <a:rPr lang="en-US" altLang="zh-CN" sz="1600" b="1"/>
              <a:t>	select ename into </a:t>
            </a:r>
            <a:r>
              <a:rPr lang="en-US" altLang="zh-CN" sz="1600" b="1">
                <a:solidFill>
                  <a:srgbClr val="0000FF"/>
                </a:solidFill>
              </a:rPr>
              <a:t>v_ename</a:t>
            </a:r>
            <a:r>
              <a:rPr lang="en-US" altLang="zh-CN" sz="1600" b="1"/>
              <a:t> from emp where empno=</a:t>
            </a:r>
            <a:r>
              <a:rPr lang="en-US" altLang="zh-CN" sz="1600" b="1">
                <a:solidFill>
                  <a:srgbClr val="0000FF"/>
                </a:solidFill>
              </a:rPr>
              <a:t>&amp;eno</a:t>
            </a:r>
            <a:r>
              <a:rPr lang="en-US" altLang="zh-CN" sz="1600" b="1"/>
              <a:t>;	</a:t>
            </a:r>
          </a:p>
          <a:p>
            <a:pPr eaLnBrk="1" hangingPunct="1"/>
            <a:r>
              <a:rPr lang="en-US" altLang="zh-CN" sz="1600" b="1"/>
              <a:t>	dbms_output.put_line('您要查找的姓名是：'|| v_ename);       </a:t>
            </a:r>
          </a:p>
          <a:p>
            <a:pPr eaLnBrk="1" hangingPunct="1"/>
            <a:r>
              <a:rPr lang="en-US" altLang="zh-CN" sz="1600" b="1">
                <a:solidFill>
                  <a:srgbClr val="FF0000"/>
                </a:solidFill>
              </a:rPr>
              <a:t>EXCEPTION</a:t>
            </a:r>
          </a:p>
          <a:p>
            <a:pPr eaLnBrk="1" hangingPunct="1"/>
            <a:r>
              <a:rPr lang="en-US" altLang="zh-CN" sz="1600" b="1"/>
              <a:t>	WHEN NO_DATA_FOUND THEN</a:t>
            </a:r>
          </a:p>
          <a:p>
            <a:pPr eaLnBrk="1" hangingPunct="1"/>
            <a:r>
              <a:rPr lang="en-US" altLang="zh-CN" sz="1600" b="1"/>
              <a:t>	dbms_output.put_line('输入的员工编号不存在！');</a:t>
            </a:r>
          </a:p>
          <a:p>
            <a:pPr eaLnBrk="1" hangingPunct="1"/>
            <a:r>
              <a:rPr lang="en-US" altLang="zh-CN" sz="1600" b="1">
                <a:solidFill>
                  <a:srgbClr val="FF0000"/>
                </a:solidFill>
              </a:rPr>
              <a:t>END;</a:t>
            </a:r>
          </a:p>
        </p:txBody>
      </p:sp>
      <p:sp>
        <p:nvSpPr>
          <p:cNvPr id="14341" name="AutoShape 180"/>
          <p:cNvSpPr>
            <a:spLocks noChangeArrowheads="1"/>
          </p:cNvSpPr>
          <p:nvPr/>
        </p:nvSpPr>
        <p:spPr bwMode="auto">
          <a:xfrm>
            <a:off x="5019676" y="2276476"/>
            <a:ext cx="5038725" cy="792163"/>
          </a:xfrm>
          <a:prstGeom prst="wedgeRoundRectCallout">
            <a:avLst>
              <a:gd name="adj1" fmla="val -75764"/>
              <a:gd name="adj2" fmla="val 95630"/>
              <a:gd name="adj3" fmla="val 16667"/>
            </a:avLst>
          </a:prstGeom>
          <a:gradFill rotWithShape="1">
            <a:gsLst>
              <a:gs pos="0">
                <a:srgbClr val="CCFFFF">
                  <a:alpha val="78000"/>
                </a:srgbClr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sym typeface="Arial" charset="0"/>
              </a:rPr>
              <a:t>1. </a:t>
            </a:r>
            <a:r>
              <a:rPr lang="zh-CN" altLang="en-US" sz="1600" b="1">
                <a:solidFill>
                  <a:srgbClr val="0000FF"/>
                </a:solidFill>
                <a:sym typeface="Arial" charset="0"/>
              </a:rPr>
              <a:t>set serveroutput on设置输出、显示环境变量</a:t>
            </a:r>
          </a:p>
          <a:p>
            <a:pPr eaLnBrk="1" hangingPunct="1"/>
            <a:r>
              <a:rPr lang="zh-CN" altLang="en-US" sz="1600" b="1">
                <a:solidFill>
                  <a:srgbClr val="0000FF"/>
                </a:solidFill>
                <a:sym typeface="Arial" charset="0"/>
              </a:rPr>
              <a:t>2. set verify off :  设置是否进行数据校验。</a:t>
            </a:r>
          </a:p>
        </p:txBody>
      </p:sp>
      <p:sp>
        <p:nvSpPr>
          <p:cNvPr id="14342" name="AutoShape 181"/>
          <p:cNvSpPr>
            <a:spLocks noChangeArrowheads="1"/>
          </p:cNvSpPr>
          <p:nvPr/>
        </p:nvSpPr>
        <p:spPr bwMode="auto">
          <a:xfrm>
            <a:off x="5160964" y="3717926"/>
            <a:ext cx="1862137" cy="320675"/>
          </a:xfrm>
          <a:prstGeom prst="wedgeRoundRectCallout">
            <a:avLst>
              <a:gd name="adj1" fmla="val -77773"/>
              <a:gd name="adj2" fmla="val 85444"/>
              <a:gd name="adj3" fmla="val 16667"/>
            </a:avLst>
          </a:prstGeom>
          <a:gradFill rotWithShape="1">
            <a:gsLst>
              <a:gs pos="0">
                <a:srgbClr val="CCFFFF">
                  <a:alpha val="78000"/>
                </a:srgbClr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sym typeface="Arial" charset="0"/>
              </a:rPr>
              <a:t>2. </a:t>
            </a:r>
            <a:r>
              <a:rPr lang="zh-CN" altLang="en-US" sz="1600" b="1">
                <a:solidFill>
                  <a:srgbClr val="0000FF"/>
                </a:solidFill>
                <a:sym typeface="Arial" charset="0"/>
              </a:rPr>
              <a:t>定义块变量</a:t>
            </a:r>
          </a:p>
        </p:txBody>
      </p:sp>
      <p:sp>
        <p:nvSpPr>
          <p:cNvPr id="14343" name="AutoShape 182"/>
          <p:cNvSpPr>
            <a:spLocks noChangeArrowheads="1"/>
          </p:cNvSpPr>
          <p:nvPr/>
        </p:nvSpPr>
        <p:spPr bwMode="auto">
          <a:xfrm>
            <a:off x="7319964" y="4006851"/>
            <a:ext cx="1963737" cy="358775"/>
          </a:xfrm>
          <a:prstGeom prst="wedgeRoundRectCallout">
            <a:avLst>
              <a:gd name="adj1" fmla="val -86130"/>
              <a:gd name="adj2" fmla="val 64991"/>
              <a:gd name="adj3" fmla="val 16667"/>
            </a:avLst>
          </a:prstGeom>
          <a:gradFill rotWithShape="1">
            <a:gsLst>
              <a:gs pos="0">
                <a:srgbClr val="CCFFFF">
                  <a:alpha val="78000"/>
                </a:srgbClr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sym typeface="Arial" charset="0"/>
              </a:rPr>
              <a:t>3. </a:t>
            </a:r>
            <a:r>
              <a:rPr lang="zh-CN" altLang="en-US" sz="1600" b="1">
                <a:solidFill>
                  <a:srgbClr val="0000FF"/>
                </a:solidFill>
                <a:sym typeface="Arial" charset="0"/>
              </a:rPr>
              <a:t>执行业务逻辑</a:t>
            </a:r>
          </a:p>
        </p:txBody>
      </p:sp>
      <p:sp>
        <p:nvSpPr>
          <p:cNvPr id="14344" name="AutoShape 183"/>
          <p:cNvSpPr>
            <a:spLocks noChangeArrowheads="1"/>
          </p:cNvSpPr>
          <p:nvPr/>
        </p:nvSpPr>
        <p:spPr bwMode="auto">
          <a:xfrm>
            <a:off x="8328025" y="5157789"/>
            <a:ext cx="2051050" cy="395287"/>
          </a:xfrm>
          <a:prstGeom prst="wedgeRoundRectCallout">
            <a:avLst>
              <a:gd name="adj1" fmla="val -108130"/>
              <a:gd name="adj2" fmla="val 8907"/>
              <a:gd name="adj3" fmla="val 16667"/>
            </a:avLst>
          </a:prstGeom>
          <a:gradFill rotWithShape="1">
            <a:gsLst>
              <a:gs pos="0">
                <a:srgbClr val="CCFFFF">
                  <a:alpha val="78000"/>
                </a:srgbClr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sym typeface="Arial" charset="0"/>
              </a:rPr>
              <a:t>4. </a:t>
            </a:r>
            <a:r>
              <a:rPr lang="zh-CN" altLang="en-US" sz="1600" b="1">
                <a:solidFill>
                  <a:srgbClr val="0000FF"/>
                </a:solidFill>
                <a:sym typeface="Arial" charset="0"/>
              </a:rPr>
              <a:t>异常处理部分</a:t>
            </a:r>
          </a:p>
        </p:txBody>
      </p:sp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6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4" y="2925763"/>
            <a:ext cx="5756275" cy="3167062"/>
          </a:xfrm>
          <a:prstGeom prst="rect">
            <a:avLst/>
          </a:prstGeom>
          <a:gradFill rotWithShape="1">
            <a:gsLst>
              <a:gs pos="0">
                <a:srgbClr val="CCFFFF">
                  <a:alpha val="78000"/>
                </a:srgbClr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1196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allAtOnce" bldLvl="0" animBg="1" autoUpdateAnimBg="0"/>
      <p:bldP spid="14341" grpId="0" bldLvl="0" animBg="1" autoUpdateAnimBg="0"/>
      <p:bldP spid="14342" grpId="0" bldLvl="0" animBg="1" autoUpdateAnimBg="0"/>
      <p:bldP spid="14343" grpId="0" bldLvl="0" animBg="1" autoUpdateAnimBg="0"/>
      <p:bldP spid="14344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2962"/>
            <a:ext cx="8229600" cy="769938"/>
          </a:xfrm>
        </p:spPr>
        <p:txBody>
          <a:bodyPr/>
          <a:lstStyle/>
          <a:p>
            <a:pPr marL="609600" indent="-609600"/>
            <a:r>
              <a:rPr lang="en-US" altLang="zh-CN"/>
              <a:t>PL/SQL</a:t>
            </a:r>
            <a:r>
              <a:rPr lang="zh-CN" altLang="en-US" dirty="0"/>
              <a:t>注释</a:t>
            </a:r>
          </a:p>
        </p:txBody>
      </p:sp>
      <p:sp>
        <p:nvSpPr>
          <p:cNvPr id="15363" name="Rectangle 86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41117"/>
            <a:ext cx="8096250" cy="223361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/>
              <a:t>单行注释</a:t>
            </a:r>
          </a:p>
          <a:p>
            <a:pPr lvl="1"/>
            <a:r>
              <a:rPr lang="zh-CN" altLang="en-US" dirty="0"/>
              <a:t>单行注释可以在一行的任何地方由两个短横线（</a:t>
            </a:r>
            <a:r>
              <a:rPr lang="en-US" altLang="zh-CN" dirty="0"/>
              <a:t>--</a:t>
            </a:r>
            <a:r>
              <a:rPr lang="zh-CN" altLang="en-US" dirty="0"/>
              <a:t>）开始，并且直到该行的最后</a:t>
            </a:r>
          </a:p>
          <a:p>
            <a:r>
              <a:rPr lang="zh-CN" altLang="en-US" dirty="0"/>
              <a:t>多行注释</a:t>
            </a:r>
          </a:p>
          <a:p>
            <a:pPr lvl="1"/>
            <a:r>
              <a:rPr lang="zh-CN" altLang="en-US" dirty="0"/>
              <a:t>多行注释由“</a:t>
            </a:r>
            <a:r>
              <a:rPr lang="en-US" altLang="zh-CN" dirty="0"/>
              <a:t>/*”</a:t>
            </a:r>
            <a:r>
              <a:rPr lang="zh-CN" altLang="en-US" dirty="0"/>
              <a:t>开始、“*</a:t>
            </a:r>
            <a:r>
              <a:rPr lang="en-US" altLang="zh-CN" dirty="0"/>
              <a:t>/”</a:t>
            </a:r>
            <a:r>
              <a:rPr lang="zh-CN" altLang="en-US" dirty="0"/>
              <a:t>结束，可以跨越多行，但不允许嵌套</a:t>
            </a:r>
          </a:p>
        </p:txBody>
      </p:sp>
      <p:pic>
        <p:nvPicPr>
          <p:cNvPr id="15364" name="Picture 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73" y="2538699"/>
            <a:ext cx="6477000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9747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B3AB-FB6B-C740-9AD5-D2618E8A7F89}" type="slidenum">
              <a:rPr lang="zh-CN" altLang="en-US"/>
              <a:pPr/>
              <a:t>9</a:t>
            </a:fld>
            <a:endParaRPr lang="zh-CN" altLang="en-US">
              <a:latin typeface="Arial" charset="0"/>
              <a:ea typeface="黑体" charset="-122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489" y="209550"/>
            <a:ext cx="8229600" cy="769938"/>
          </a:xfrm>
        </p:spPr>
        <p:txBody>
          <a:bodyPr/>
          <a:lstStyle/>
          <a:p>
            <a:pPr marL="609600" indent="-609600"/>
            <a:r>
              <a:rPr lang="zh-CN" altLang="zh-CN"/>
              <a:t>常量与变量</a:t>
            </a:r>
          </a:p>
        </p:txBody>
      </p:sp>
      <p:sp>
        <p:nvSpPr>
          <p:cNvPr id="16387" name="Rectangle 1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8406"/>
            <a:ext cx="8053387" cy="1439863"/>
          </a:xfrm>
        </p:spPr>
        <p:txBody>
          <a:bodyPr/>
          <a:lstStyle/>
          <a:p>
            <a:r>
              <a:rPr lang="zh-CN" altLang="en-US"/>
              <a:t>在声明部分中可以声明需要使用的常量、变量、函数、游标、异常处理名称 </a:t>
            </a:r>
            <a:endParaRPr lang="en-US" altLang="zh-CN" sz="1400" dirty="0"/>
          </a:p>
        </p:txBody>
      </p:sp>
      <p:sp>
        <p:nvSpPr>
          <p:cNvPr id="16388" name="AutoShape 52"/>
          <p:cNvSpPr>
            <a:spLocks noChangeArrowheads="1"/>
          </p:cNvSpPr>
          <p:nvPr/>
        </p:nvSpPr>
        <p:spPr bwMode="auto">
          <a:xfrm>
            <a:off x="2855914" y="3789363"/>
            <a:ext cx="5616575" cy="792162"/>
          </a:xfrm>
          <a:prstGeom prst="flowChartAlternateProcess">
            <a:avLst/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1600"/>
              <a:t>在</a:t>
            </a:r>
            <a:r>
              <a:rPr lang="en-US" altLang="zh-CN" sz="1600"/>
              <a:t>PL/SQL</a:t>
            </a:r>
            <a:r>
              <a:rPr lang="zh-CN" altLang="en-US" sz="1600"/>
              <a:t>中，每一行中能声明一个常量或变量。在引用一个常量或变量之前，必须先声明该常量或变量</a:t>
            </a:r>
          </a:p>
        </p:txBody>
      </p:sp>
      <p:sp>
        <p:nvSpPr>
          <p:cNvPr id="16389" name="AutoShape 14"/>
          <p:cNvSpPr>
            <a:spLocks noChangeArrowheads="1"/>
          </p:cNvSpPr>
          <p:nvPr/>
        </p:nvSpPr>
        <p:spPr bwMode="auto">
          <a:xfrm>
            <a:off x="1560512" y="1823256"/>
            <a:ext cx="7056438" cy="3095625"/>
          </a:xfrm>
          <a:prstGeom prst="roundRect">
            <a:avLst>
              <a:gd name="adj" fmla="val 5782"/>
            </a:avLst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b="1" dirty="0"/>
              <a:t>declare</a:t>
            </a:r>
          </a:p>
          <a:p>
            <a:pPr lvl="1" eaLnBrk="1" hangingPunct="1"/>
            <a:r>
              <a:rPr lang="en-US" altLang="zh-CN" b="1" dirty="0" err="1"/>
              <a:t>v_pi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constant </a:t>
            </a:r>
            <a:r>
              <a:rPr lang="en-US" altLang="zh-CN" b="1" dirty="0"/>
              <a:t>number(6,5)</a:t>
            </a:r>
            <a:r>
              <a:rPr lang="en-US" altLang="zh-CN" b="1" dirty="0">
                <a:solidFill>
                  <a:srgbClr val="0000FF"/>
                </a:solidFill>
              </a:rPr>
              <a:t>:=</a:t>
            </a:r>
            <a:r>
              <a:rPr lang="en-US" altLang="zh-CN" b="1" dirty="0"/>
              <a:t>3.14;</a:t>
            </a:r>
            <a:r>
              <a:rPr lang="zh-CN" altLang="en-US" b="1" dirty="0"/>
              <a:t> </a:t>
            </a:r>
            <a:r>
              <a:rPr lang="en-US" altLang="zh-CN" b="1" i="1" dirty="0">
                <a:solidFill>
                  <a:srgbClr val="009900"/>
                </a:solidFill>
              </a:rPr>
              <a:t>--定义圆周率常量</a:t>
            </a:r>
          </a:p>
          <a:p>
            <a:pPr lvl="1" eaLnBrk="1" hangingPunct="1"/>
            <a:r>
              <a:rPr lang="en-US" altLang="zh-CN" b="1" dirty="0" err="1"/>
              <a:t>v_r</a:t>
            </a:r>
            <a:r>
              <a:rPr lang="en-US" altLang="zh-CN" b="1" dirty="0"/>
              <a:t> number(1):=2;</a:t>
            </a:r>
          </a:p>
          <a:p>
            <a:pPr lvl="1" eaLnBrk="1" hangingPunct="1"/>
            <a:r>
              <a:rPr lang="en-US" altLang="zh-CN" b="1" dirty="0" err="1"/>
              <a:t>v_area</a:t>
            </a:r>
            <a:r>
              <a:rPr lang="en-US" altLang="zh-CN" b="1" dirty="0"/>
              <a:t> number(6,2);</a:t>
            </a:r>
            <a:r>
              <a:rPr lang="zh-CN" altLang="en-US" b="1" dirty="0"/>
              <a:t> </a:t>
            </a:r>
            <a:r>
              <a:rPr lang="en-US" altLang="zh-CN" b="1" i="1" dirty="0">
                <a:solidFill>
                  <a:srgbClr val="009900"/>
                </a:solidFill>
              </a:rPr>
              <a:t>--定义保存圆面积的变量</a:t>
            </a:r>
          </a:p>
          <a:p>
            <a:pPr eaLnBrk="1" hangingPunct="1"/>
            <a:r>
              <a:rPr lang="en-US" altLang="zh-CN" b="1" dirty="0"/>
              <a:t>begin</a:t>
            </a:r>
          </a:p>
          <a:p>
            <a:pPr lvl="1" eaLnBrk="1" hangingPunct="1"/>
            <a:r>
              <a:rPr lang="en-US" altLang="zh-CN" b="1" dirty="0"/>
              <a:t>  </a:t>
            </a:r>
            <a:r>
              <a:rPr lang="en-US" altLang="zh-CN" b="1" dirty="0" err="1"/>
              <a:t>v_area</a:t>
            </a:r>
            <a:r>
              <a:rPr lang="en-US" altLang="zh-CN" b="1" dirty="0"/>
              <a:t>:=</a:t>
            </a:r>
            <a:r>
              <a:rPr lang="en-US" altLang="zh-CN" b="1" dirty="0" err="1"/>
              <a:t>v_pi</a:t>
            </a:r>
            <a:r>
              <a:rPr lang="en-US" altLang="zh-CN" b="1" dirty="0"/>
              <a:t>*</a:t>
            </a:r>
            <a:r>
              <a:rPr lang="en-US" altLang="zh-CN" b="1" dirty="0" err="1"/>
              <a:t>v_r</a:t>
            </a:r>
            <a:r>
              <a:rPr lang="en-US" altLang="zh-CN" b="1" dirty="0"/>
              <a:t>*</a:t>
            </a:r>
            <a:r>
              <a:rPr lang="en-US" altLang="zh-CN" b="1" dirty="0" err="1"/>
              <a:t>v_r</a:t>
            </a:r>
            <a:r>
              <a:rPr lang="en-US" altLang="zh-CN" b="1" dirty="0"/>
              <a:t>;</a:t>
            </a:r>
          </a:p>
          <a:p>
            <a:pPr lvl="1" eaLnBrk="1" hangingPunct="1"/>
            <a:r>
              <a:rPr lang="en-US" altLang="zh-CN" b="1" dirty="0"/>
              <a:t>  </a:t>
            </a:r>
            <a:r>
              <a:rPr lang="en-US" altLang="zh-CN" b="1" dirty="0" err="1"/>
              <a:t>dbms_output.put_line</a:t>
            </a:r>
            <a:r>
              <a:rPr lang="en-US" altLang="zh-CN" b="1" dirty="0"/>
              <a:t>('半径：'||</a:t>
            </a:r>
            <a:r>
              <a:rPr lang="en-US" altLang="zh-CN" b="1" dirty="0" err="1"/>
              <a:t>v_r</a:t>
            </a:r>
            <a:r>
              <a:rPr lang="en-US" altLang="zh-CN" b="1" dirty="0"/>
              <a:t>);</a:t>
            </a:r>
            <a:r>
              <a:rPr lang="zh-CN" altLang="en-US" b="1" dirty="0"/>
              <a:t> </a:t>
            </a:r>
            <a:r>
              <a:rPr lang="en-US" altLang="zh-CN" b="1" i="1" dirty="0">
                <a:solidFill>
                  <a:srgbClr val="009900"/>
                </a:solidFill>
              </a:rPr>
              <a:t>--输出半径值</a:t>
            </a:r>
          </a:p>
          <a:p>
            <a:pPr lvl="1" eaLnBrk="1" hangingPunct="1"/>
            <a:r>
              <a:rPr lang="en-US" altLang="zh-CN" b="1" dirty="0"/>
              <a:t>  </a:t>
            </a:r>
            <a:r>
              <a:rPr lang="en-US" altLang="zh-CN" b="1" dirty="0" err="1"/>
              <a:t>dbms_output.put_line</a:t>
            </a:r>
            <a:r>
              <a:rPr lang="en-US" altLang="zh-CN" b="1" dirty="0"/>
              <a:t>('面积：'||</a:t>
            </a:r>
            <a:r>
              <a:rPr lang="en-US" altLang="zh-CN" b="1" dirty="0" err="1"/>
              <a:t>v_area</a:t>
            </a:r>
            <a:r>
              <a:rPr lang="en-US" altLang="zh-CN" b="1" dirty="0"/>
              <a:t>);</a:t>
            </a:r>
            <a:r>
              <a:rPr lang="zh-CN" altLang="en-US" b="1" dirty="0"/>
              <a:t> </a:t>
            </a:r>
            <a:r>
              <a:rPr lang="en-US" altLang="zh-CN" b="1" i="1" dirty="0">
                <a:solidFill>
                  <a:srgbClr val="009900"/>
                </a:solidFill>
              </a:rPr>
              <a:t>--输出圆的面积</a:t>
            </a:r>
          </a:p>
          <a:p>
            <a:pPr eaLnBrk="1" hangingPunct="1"/>
            <a:r>
              <a:rPr lang="en-US" altLang="zh-CN" b="1" dirty="0"/>
              <a:t>end;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099" y="4501991"/>
            <a:ext cx="6657975" cy="1728788"/>
          </a:xfrm>
          <a:prstGeom prst="rect">
            <a:avLst/>
          </a:prstGeom>
          <a:noFill/>
          <a:ln w="9525" cmpd="sng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6391" name="AutoShape 180"/>
          <p:cNvSpPr>
            <a:spLocks noChangeArrowheads="1"/>
          </p:cNvSpPr>
          <p:nvPr/>
        </p:nvSpPr>
        <p:spPr bwMode="auto">
          <a:xfrm>
            <a:off x="3729037" y="1670050"/>
            <a:ext cx="2305050" cy="431800"/>
          </a:xfrm>
          <a:prstGeom prst="wedgeRoundRectCallout">
            <a:avLst>
              <a:gd name="adj1" fmla="val -65231"/>
              <a:gd name="adj2" fmla="val 125477"/>
              <a:gd name="adj3" fmla="val 16667"/>
            </a:avLst>
          </a:prstGeom>
          <a:gradFill rotWithShape="1">
            <a:gsLst>
              <a:gs pos="0">
                <a:srgbClr val="CCFFFF">
                  <a:alpha val="78000"/>
                </a:srgbClr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0000FF"/>
                </a:solidFill>
                <a:sym typeface="Arial" charset="0"/>
              </a:rPr>
              <a:t>常量声明专用名词</a:t>
            </a:r>
            <a:endParaRPr lang="en-US" altLang="zh-CN" sz="1600" b="1">
              <a:solidFill>
                <a:srgbClr val="0000FF"/>
              </a:solidFill>
              <a:sym typeface="Arial" charset="0"/>
            </a:endParaRPr>
          </a:p>
        </p:txBody>
      </p:sp>
      <p:sp>
        <p:nvSpPr>
          <p:cNvPr id="16392" name="AutoShape 180"/>
          <p:cNvSpPr>
            <a:spLocks noChangeArrowheads="1"/>
          </p:cNvSpPr>
          <p:nvPr/>
        </p:nvSpPr>
        <p:spPr bwMode="auto">
          <a:xfrm>
            <a:off x="5508625" y="1721643"/>
            <a:ext cx="2019300" cy="433388"/>
          </a:xfrm>
          <a:prstGeom prst="wedgeRoundRectCallout">
            <a:avLst>
              <a:gd name="adj1" fmla="val -65231"/>
              <a:gd name="adj2" fmla="val 125477"/>
              <a:gd name="adj3" fmla="val 16667"/>
            </a:avLst>
          </a:prstGeom>
          <a:gradFill rotWithShape="1">
            <a:gsLst>
              <a:gs pos="0">
                <a:srgbClr val="CCFFFF">
                  <a:alpha val="78000"/>
                </a:srgbClr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0000FF"/>
                </a:solidFill>
                <a:sym typeface="Arial" charset="0"/>
              </a:rPr>
              <a:t>: =    赋值符号</a:t>
            </a:r>
            <a:endParaRPr lang="en-US" altLang="zh-CN" sz="1600" b="1">
              <a:solidFill>
                <a:srgbClr val="0000FF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5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ldLvl="0" animBg="1" autoUpdateAnimBg="0"/>
      <p:bldP spid="16389" grpId="0" bldLvl="0" animBg="1" autoUpdateAnimBg="0"/>
      <p:bldP spid="16391" grpId="0" bldLvl="0" animBg="1" autoUpdateAnimBg="0"/>
      <p:bldP spid="16392" grpId="0" bldLvl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2060</TotalTime>
  <Words>2828</Words>
  <Application>Microsoft Macintosh PowerPoint</Application>
  <PresentationFormat>宽屏</PresentationFormat>
  <Paragraphs>600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仿宋</vt:lpstr>
      <vt:lpstr>黑体</vt:lpstr>
      <vt:lpstr>宋体</vt:lpstr>
      <vt:lpstr>微软雅黑</vt:lpstr>
      <vt:lpstr>Arial</vt:lpstr>
      <vt:lpstr>Calibri</vt:lpstr>
      <vt:lpstr>Lucida Sans Unicode</vt:lpstr>
      <vt:lpstr>Office 主题</vt:lpstr>
      <vt:lpstr>PowerPoint 演示文稿</vt:lpstr>
      <vt:lpstr>本章内容</vt:lpstr>
      <vt:lpstr>本章目标</vt:lpstr>
      <vt:lpstr>PL/SQL语言简介</vt:lpstr>
      <vt:lpstr>PL/SQL块</vt:lpstr>
      <vt:lpstr>程序结构</vt:lpstr>
      <vt:lpstr>程序结构</vt:lpstr>
      <vt:lpstr>PL/SQL注释</vt:lpstr>
      <vt:lpstr>常量与变量</vt:lpstr>
      <vt:lpstr>常量与变量</vt:lpstr>
      <vt:lpstr>数据类型</vt:lpstr>
      <vt:lpstr>数据类型</vt:lpstr>
      <vt:lpstr>数据类型</vt:lpstr>
      <vt:lpstr>数据类型</vt:lpstr>
      <vt:lpstr>流程控制</vt:lpstr>
      <vt:lpstr>流程控制</vt:lpstr>
      <vt:lpstr>条件控制</vt:lpstr>
      <vt:lpstr>条件控制</vt:lpstr>
      <vt:lpstr>条件控制</vt:lpstr>
      <vt:lpstr>条件控制</vt:lpstr>
      <vt:lpstr>条件控制</vt:lpstr>
      <vt:lpstr>异常处理</vt:lpstr>
      <vt:lpstr>异常处理</vt:lpstr>
      <vt:lpstr>异常处理</vt:lpstr>
      <vt:lpstr>异常处理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205</cp:revision>
  <dcterms:created xsi:type="dcterms:W3CDTF">2016-09-08T07:35:00Z</dcterms:created>
  <dcterms:modified xsi:type="dcterms:W3CDTF">2016-10-09T07:15:00Z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