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85"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5F8FA"/>
    <a:srgbClr val="E2FCFD"/>
    <a:srgbClr val="39B0DE"/>
    <a:srgbClr val="BE1E8B"/>
    <a:srgbClr val="2A7EB8"/>
    <a:srgbClr val="E98D2C"/>
    <a:srgbClr val="4E2375"/>
    <a:srgbClr val="EBEBEB"/>
    <a:srgbClr val="FFFFFF"/>
    <a:srgbClr val="0060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4664"/>
  </p:normalViewPr>
  <p:slideViewPr>
    <p:cSldViewPr snapToGrid="0">
      <p:cViewPr varScale="1">
        <p:scale>
          <a:sx n="94" d="100"/>
          <a:sy n="94" d="100"/>
        </p:scale>
        <p:origin x="71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2016/10/11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50612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打发的说法</a:t>
            </a:r>
          </a:p>
        </p:txBody>
      </p:sp>
    </p:spTree>
    <p:extLst>
      <p:ext uri="{BB962C8B-B14F-4D97-AF65-F5344CB8AC3E}">
        <p14:creationId xmlns:p14="http://schemas.microsoft.com/office/powerpoint/2010/main" val="766641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标题 1"/>
          <p:cNvSpPr>
            <a:spLocks noGrp="1"/>
          </p:cNvSpPr>
          <p:nvPr userDrawn="1"/>
        </p:nvSpPr>
        <p:spPr>
          <a:xfrm>
            <a:off x="186690" y="84455"/>
            <a:ext cx="9144000" cy="1068070"/>
          </a:xfrm>
          <a:prstGeom prst="rect">
            <a:avLst/>
          </a:prstGeom>
        </p:spPr>
        <p:txBody>
          <a:bodyPr vert="horz" lIns="91440" tIns="45720" rIns="91440" bIns="45720" rtlCol="0" anchor="b">
            <a:normAutofit/>
          </a:bodyPr>
          <a:lstStyle>
            <a:lvl1pPr algn="ctr">
              <a:defRPr sz="6000"/>
            </a:lvl1pPr>
          </a:lstStyle>
          <a:p>
            <a:pPr algn="l"/>
            <a:r>
              <a:rPr lang="zh-CN" altLang="en-US" sz="4000" smtClean="0">
                <a:latin typeface="微软雅黑" panose="020B0503020204020204" charset="-122"/>
                <a:ea typeface="微软雅黑" panose="020B0503020204020204" charset="-122"/>
              </a:rPr>
              <a:t>单击此处编标题</a:t>
            </a:r>
            <a:endParaRPr lang="zh-CN" altLang="en-US" sz="4000">
              <a:latin typeface="微软雅黑" panose="020B0503020204020204" charset="-122"/>
              <a:ea typeface="微软雅黑" panose="020B0503020204020204" charset="-122"/>
            </a:endParaRPr>
          </a:p>
        </p:txBody>
      </p:sp>
      <p:sp>
        <p:nvSpPr>
          <p:cNvPr id="8" name="内容占位符 7"/>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bg>
      <p:bgPr>
        <a:no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838200" y="1586230"/>
            <a:ext cx="10515600" cy="4591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31800" y="1"/>
            <a:ext cx="11076517" cy="62071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200151" y="1268414"/>
            <a:ext cx="10284883" cy="5184775"/>
          </a:xfrm>
        </p:spPr>
        <p:txBody>
          <a:bodyPr/>
          <a:lstStyle/>
          <a:p>
            <a:endParaRPr lang="zh-CN" altLang="en-US"/>
          </a:p>
        </p:txBody>
      </p:sp>
      <p:sp>
        <p:nvSpPr>
          <p:cNvPr id="4" name="日期占位符 3"/>
          <p:cNvSpPr>
            <a:spLocks noGrp="1"/>
          </p:cNvSpPr>
          <p:nvPr>
            <p:ph type="dt" sz="half" idx="10"/>
          </p:nvPr>
        </p:nvSpPr>
        <p:spPr>
          <a:xfrm>
            <a:off x="1075267" y="6519864"/>
            <a:ext cx="2844800" cy="365125"/>
          </a:xfrm>
          <a:prstGeom prst="rect">
            <a:avLst/>
          </a:prstGeom>
        </p:spPr>
        <p:txBody>
          <a:bodyPr/>
          <a:lstStyle>
            <a:lvl1pPr>
              <a:defRPr/>
            </a:lvl1pPr>
          </a:lstStyle>
          <a:p>
            <a:fld id="{AE174925-7DA6-4044-B55D-18D53C9C717F}" type="datetime1">
              <a:rPr lang="zh-CN" altLang="en-US"/>
              <a:pPr/>
              <a:t>2016/10/11</a:t>
            </a:fld>
            <a:endParaRPr lang="zh-CN" altLang="en-US" sz="1800">
              <a:solidFill>
                <a:schemeClr val="tx1"/>
              </a:solidFill>
              <a:latin typeface="Arial" charset="0"/>
              <a:ea typeface="+mn-ea"/>
            </a:endParaRPr>
          </a:p>
        </p:txBody>
      </p:sp>
      <p:sp>
        <p:nvSpPr>
          <p:cNvPr id="5" name="页脚占位符 4"/>
          <p:cNvSpPr>
            <a:spLocks noGrp="1"/>
          </p:cNvSpPr>
          <p:nvPr>
            <p:ph type="ftr" sz="quarter" idx="11"/>
          </p:nvPr>
        </p:nvSpPr>
        <p:spPr>
          <a:xfrm>
            <a:off x="4631267" y="6519864"/>
            <a:ext cx="3860800" cy="365125"/>
          </a:xfrm>
          <a:prstGeom prst="rect">
            <a:avLst/>
          </a:prstGeom>
        </p:spPr>
        <p:txBody>
          <a:bodyPr/>
          <a:lstStyle>
            <a:lvl1pPr>
              <a:defRPr/>
            </a:lvl1pPr>
          </a:lstStyle>
          <a:p>
            <a:endParaRPr lang="zh-CN" altLang="zh-CN"/>
          </a:p>
        </p:txBody>
      </p:sp>
      <p:sp>
        <p:nvSpPr>
          <p:cNvPr id="6" name="幻灯片编号占位符 5"/>
          <p:cNvSpPr>
            <a:spLocks noGrp="1"/>
          </p:cNvSpPr>
          <p:nvPr>
            <p:ph type="sldNum" sz="quarter" idx="12"/>
          </p:nvPr>
        </p:nvSpPr>
        <p:spPr>
          <a:xfrm>
            <a:off x="9203267" y="6519864"/>
            <a:ext cx="2844800" cy="365125"/>
          </a:xfrm>
          <a:prstGeom prst="rect">
            <a:avLst/>
          </a:prstGeom>
        </p:spPr>
        <p:txBody>
          <a:bodyPr/>
          <a:lstStyle>
            <a:lvl1pPr>
              <a:defRPr/>
            </a:lvl1pPr>
          </a:lstStyle>
          <a:p>
            <a:fld id="{C0DFDA04-8178-8E44-ADFC-DE840472E1C4}" type="slidenum">
              <a:rPr lang="zh-CN" altLang="en-US"/>
              <a:pPr/>
              <a:t>‹#›</a:t>
            </a:fld>
            <a:endParaRPr lang="zh-CN" altLang="en-US" sz="1800">
              <a:solidFill>
                <a:schemeClr val="tx1"/>
              </a:solidFill>
              <a:latin typeface="Arial" charset="0"/>
              <a:ea typeface="+mn-ea"/>
            </a:endParaRPr>
          </a:p>
        </p:txBody>
      </p:sp>
    </p:spTree>
    <p:extLst>
      <p:ext uri="{BB962C8B-B14F-4D97-AF65-F5344CB8AC3E}">
        <p14:creationId xmlns:p14="http://schemas.microsoft.com/office/powerpoint/2010/main" val="88235965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74955" y="212725"/>
            <a:ext cx="7211060" cy="1162685"/>
          </a:xfrm>
        </p:spPr>
        <p:txBody>
          <a:bodyPr/>
          <a:lstStyle/>
          <a:p>
            <a:r>
              <a:rPr lang="zh-CN" altLang="en-US" smtClean="0"/>
              <a:t>单击此处编辑标题</a:t>
            </a:r>
            <a:endParaRPr lang="zh-CN" altLang="en-US"/>
          </a:p>
        </p:txBody>
      </p:sp>
      <p:sp>
        <p:nvSpPr>
          <p:cNvPr id="3" name="内容占位符 2"/>
          <p:cNvSpPr>
            <a:spLocks noGrp="1"/>
          </p:cNvSpPr>
          <p:nvPr>
            <p:ph idx="1" hasCustomPrompt="1"/>
          </p:nvPr>
        </p:nvSpPr>
        <p:spPr/>
        <p:txBody>
          <a:bodyPr/>
          <a:lstStyle>
            <a:lvl3pPr marL="914400" indent="0">
              <a:buNone/>
              <a:defRPr/>
            </a:lvl3pPr>
          </a:lstStyle>
          <a:p>
            <a:pPr lvl="0"/>
            <a:r>
              <a:rPr lang="zh-CN" altLang="en-US" smtClean="0"/>
              <a:t>单击此处添加内容</a:t>
            </a:r>
          </a:p>
          <a:p>
            <a:pPr lvl="0"/>
            <a:endParaRPr lang="zh-CN" altLang="en-US"/>
          </a:p>
          <a:p>
            <a:pPr lvl="0"/>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6" name="灯片编号占位符 5"/>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253615" y="335280"/>
            <a:ext cx="8670290" cy="92392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灯片编号占位符 8"/>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灯片编号占位符 6"/>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1332230"/>
            <a:ext cx="2628900" cy="48450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78510" y="1271905"/>
            <a:ext cx="7734300" cy="533654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2"/>
          </p:nvPr>
        </p:nvSpPr>
        <p:spPr>
          <a:xfrm>
            <a:off x="8878570" y="500126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71475" y="1404620"/>
            <a:ext cx="10515600" cy="472567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7" name="图片 6" descr="背景"/>
          <p:cNvPicPr>
            <a:picLocks noChangeAspect="1"/>
          </p:cNvPicPr>
          <p:nvPr userDrawn="1"/>
        </p:nvPicPr>
        <p:blipFill>
          <a:blip r:embed="rId13"/>
          <a:stretch>
            <a:fillRect/>
          </a:stretch>
        </p:blipFill>
        <p:spPr>
          <a:xfrm>
            <a:off x="-3810" y="5977255"/>
            <a:ext cx="12197080" cy="880745"/>
          </a:xfrm>
          <a:prstGeom prst="rect">
            <a:avLst/>
          </a:prstGeom>
        </p:spPr>
      </p:pic>
      <p:sp>
        <p:nvSpPr>
          <p:cNvPr id="9" name="矩形 8"/>
          <p:cNvSpPr/>
          <p:nvPr userDrawn="1"/>
        </p:nvSpPr>
        <p:spPr>
          <a:xfrm flipV="1">
            <a:off x="-2540" y="1109980"/>
            <a:ext cx="12197715" cy="54000"/>
          </a:xfrm>
          <a:prstGeom prst="rect">
            <a:avLst/>
          </a:prstGeom>
          <a:solidFill>
            <a:srgbClr val="39B0DE"/>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6670" y="241935"/>
            <a:ext cx="7211060" cy="116268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12" name="图片 11" descr="竖版标志(透明背景)"/>
          <p:cNvPicPr>
            <a:picLocks noChangeAspect="1"/>
          </p:cNvPicPr>
          <p:nvPr userDrawn="1"/>
        </p:nvPicPr>
        <p:blipFill>
          <a:blip r:embed="rId14"/>
          <a:stretch>
            <a:fillRect/>
          </a:stretch>
        </p:blipFill>
        <p:spPr>
          <a:xfrm>
            <a:off x="10887075" y="115570"/>
            <a:ext cx="1143000" cy="994410"/>
          </a:xfrm>
          <a:prstGeom prst="rect">
            <a:avLst/>
          </a:prstGeom>
        </p:spPr>
      </p:pic>
      <p:sp>
        <p:nvSpPr>
          <p:cNvPr id="13" name="文本框 12"/>
          <p:cNvSpPr txBox="1"/>
          <p:nvPr userDrawn="1"/>
        </p:nvSpPr>
        <p:spPr>
          <a:xfrm>
            <a:off x="26670" y="6370320"/>
            <a:ext cx="2164080" cy="457200"/>
          </a:xfrm>
          <a:prstGeom prst="rect">
            <a:avLst/>
          </a:prstGeom>
          <a:noFill/>
          <a:ln>
            <a:noFill/>
          </a:ln>
          <a:effectLst>
            <a:glow rad="127000">
              <a:srgbClr val="FFFFFF">
                <a:alpha val="82000"/>
              </a:srgbClr>
            </a:glow>
            <a:softEdge rad="127000"/>
          </a:effectLst>
        </p:spPr>
        <p:txBody>
          <a:bodyPr wrap="none" rtlCol="0">
            <a:spAutoFit/>
            <a:scene3d>
              <a:camera prst="orthographicFront"/>
              <a:lightRig rig="threePt" dir="t"/>
            </a:scene3d>
          </a:bodyPr>
          <a:lstStyle/>
          <a:p>
            <a:r>
              <a:rPr lang="zh-CN" altLang="en-US" sz="2400" i="1">
                <a:gradFill>
                  <a:gsLst>
                    <a:gs pos="21000">
                      <a:srgbClr val="53575C"/>
                    </a:gs>
                    <a:gs pos="88000">
                      <a:srgbClr val="C5C7CA"/>
                    </a:gs>
                  </a:gsLst>
                  <a:lin ang="5400000"/>
                </a:gradFill>
                <a:effectLst/>
                <a:latin typeface="仿宋" panose="02010609060101010101" charset="-122"/>
                <a:ea typeface="仿宋" panose="02010609060101010101" charset="-122"/>
              </a:rPr>
              <a:t>懂</a:t>
            </a:r>
            <a:r>
              <a:rPr lang="en-US" altLang="zh-CN" sz="2400" i="1">
                <a:gradFill>
                  <a:gsLst>
                    <a:gs pos="21000">
                      <a:srgbClr val="53575C"/>
                    </a:gs>
                    <a:gs pos="88000">
                      <a:srgbClr val="C5C7CA"/>
                    </a:gs>
                  </a:gsLst>
                  <a:lin ang="5400000"/>
                </a:gradFill>
                <a:effectLst/>
                <a:latin typeface="仿宋" panose="02010609060101010101" charset="-122"/>
                <a:ea typeface="仿宋" panose="02010609060101010101" charset="-122"/>
              </a:rPr>
              <a:t>IT </a:t>
            </a:r>
            <a:r>
              <a:rPr lang="zh-CN" altLang="en-US" sz="2400" i="1">
                <a:gradFill>
                  <a:gsLst>
                    <a:gs pos="21000">
                      <a:srgbClr val="53575C"/>
                    </a:gs>
                    <a:gs pos="88000">
                      <a:srgbClr val="C5C7CA"/>
                    </a:gs>
                  </a:gsLst>
                  <a:lin ang="5400000"/>
                </a:gradFill>
                <a:effectLst/>
                <a:latin typeface="仿宋" panose="02010609060101010101" charset="-122"/>
                <a:ea typeface="仿宋" panose="02010609060101010101" charset="-122"/>
              </a:rPr>
              <a:t>更懂教育</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50000"/>
        </a:lnSpc>
        <a:spcBef>
          <a:spcPts val="10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7.gif"/><Relationship Id="rId5" Type="http://schemas.openxmlformats.org/officeDocument/2006/relationships/image" Target="../media/image8.gif"/><Relationship Id="rId1" Type="http://schemas.openxmlformats.org/officeDocument/2006/relationships/slideLayout" Target="../slideLayouts/slideLayout11.xml"/><Relationship Id="rId2" Type="http://schemas.openxmlformats.org/officeDocument/2006/relationships/image" Target="../media/image5.gif"/></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7.gif"/><Relationship Id="rId5" Type="http://schemas.openxmlformats.org/officeDocument/2006/relationships/image" Target="../media/image8.gif"/><Relationship Id="rId6" Type="http://schemas.openxmlformats.org/officeDocument/2006/relationships/image" Target="../media/image4.png"/><Relationship Id="rId1" Type="http://schemas.openxmlformats.org/officeDocument/2006/relationships/slideLayout" Target="../slideLayouts/slideLayout11.xml"/><Relationship Id="rId2" Type="http://schemas.openxmlformats.org/officeDocument/2006/relationships/image" Target="../media/image5.gif"/></Relationships>
</file>

<file path=ppt/slides/_rels/slide24.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7.gif"/><Relationship Id="rId5" Type="http://schemas.openxmlformats.org/officeDocument/2006/relationships/image" Target="../media/image8.gif"/><Relationship Id="rId6" Type="http://schemas.openxmlformats.org/officeDocument/2006/relationships/image" Target="../media/image4.png"/><Relationship Id="rId1" Type="http://schemas.openxmlformats.org/officeDocument/2006/relationships/slideLayout" Target="../slideLayouts/slideLayout11.xml"/><Relationship Id="rId2" Type="http://schemas.openxmlformats.org/officeDocument/2006/relationships/image" Target="../media/image5.gif"/></Relationships>
</file>

<file path=ppt/slides/_rels/slide25.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7.gif"/><Relationship Id="rId5" Type="http://schemas.openxmlformats.org/officeDocument/2006/relationships/image" Target="../media/image8.gif"/><Relationship Id="rId1" Type="http://schemas.openxmlformats.org/officeDocument/2006/relationships/slideLayout" Target="../slideLayouts/slideLayout11.xml"/><Relationship Id="rId2" Type="http://schemas.openxmlformats.org/officeDocument/2006/relationships/image" Target="../media/image5.gif"/></Relationships>
</file>

<file path=ppt/slides/_rels/slide26.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7.gif"/><Relationship Id="rId5" Type="http://schemas.openxmlformats.org/officeDocument/2006/relationships/image" Target="../media/image8.gif"/><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27.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7.gif"/><Relationship Id="rId5" Type="http://schemas.openxmlformats.org/officeDocument/2006/relationships/image" Target="../media/image8.gif"/><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28.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7.gif"/><Relationship Id="rId5" Type="http://schemas.openxmlformats.org/officeDocument/2006/relationships/image" Target="../media/image8.gif"/><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60906" y="2721571"/>
            <a:ext cx="7324494" cy="707886"/>
          </a:xfrm>
          <a:prstGeom prst="rect">
            <a:avLst/>
          </a:prstGeom>
          <a:noFill/>
        </p:spPr>
        <p:txBody>
          <a:bodyPr wrap="square" rtlCol="0">
            <a:spAutoFit/>
          </a:bodyPr>
          <a:lstStyle/>
          <a:p>
            <a:r>
              <a:rPr kumimoji="1" lang="zh-CN" altLang="en-US" sz="4000" dirty="0" smtClean="0">
                <a:latin typeface="微软雅黑"/>
                <a:ea typeface="微软雅黑"/>
                <a:cs typeface="微软雅黑"/>
              </a:rPr>
              <a:t>第五章 </a:t>
            </a:r>
            <a:r>
              <a:rPr kumimoji="1" lang="zh-CN" altLang="en-US" sz="4000" dirty="0">
                <a:latin typeface="微软雅黑"/>
                <a:ea typeface="微软雅黑"/>
                <a:cs typeface="微软雅黑"/>
              </a:rPr>
              <a:t> </a:t>
            </a:r>
            <a:r>
              <a:rPr kumimoji="1" lang="zh-CN" altLang="en-US" sz="4000" dirty="0" smtClean="0">
                <a:latin typeface="微软雅黑"/>
                <a:ea typeface="微软雅黑"/>
                <a:cs typeface="微软雅黑"/>
              </a:rPr>
              <a:t>开发子程序和包</a:t>
            </a:r>
            <a:endParaRPr kumimoji="1" lang="zh-CN" altLang="en-US" sz="4000" dirty="0">
              <a:latin typeface="微软雅黑"/>
              <a:ea typeface="微软雅黑"/>
              <a:cs typeface="微软雅黑"/>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marL="609600" indent="-609600"/>
            <a:r>
              <a:rPr lang="zh-CN" altLang="zh-CN"/>
              <a:t>开发过程</a:t>
            </a:r>
          </a:p>
        </p:txBody>
      </p:sp>
      <p:sp>
        <p:nvSpPr>
          <p:cNvPr id="14339" name="Rectangle 3"/>
          <p:cNvSpPr>
            <a:spLocks noGrp="1" noChangeArrowheads="1"/>
          </p:cNvSpPr>
          <p:nvPr>
            <p:ph type="body" idx="1"/>
          </p:nvPr>
        </p:nvSpPr>
        <p:spPr>
          <a:xfrm>
            <a:off x="274955" y="1186181"/>
            <a:ext cx="7397750" cy="2000250"/>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140000"/>
              </a:lnSpc>
            </a:pPr>
            <a:r>
              <a:rPr lang="zh-CN" altLang="en-US" dirty="0"/>
              <a:t>调用带有</a:t>
            </a:r>
            <a:r>
              <a:rPr lang="sv-SE" altLang="en-US" dirty="0"/>
              <a:t>OUT</a:t>
            </a:r>
            <a:r>
              <a:rPr lang="zh-CN" altLang="en-US" dirty="0"/>
              <a:t>参数 的过程</a:t>
            </a:r>
          </a:p>
          <a:p>
            <a:pPr marL="800100" lvl="1" indent="-342900">
              <a:lnSpc>
                <a:spcPct val="140000"/>
              </a:lnSpc>
            </a:pPr>
            <a:r>
              <a:rPr lang="zh-CN" altLang="en-US" dirty="0"/>
              <a:t>必须定义变量接收输出参数的数据</a:t>
            </a:r>
          </a:p>
        </p:txBody>
      </p:sp>
      <p:sp>
        <p:nvSpPr>
          <p:cNvPr id="14340" name="AutoShape 4"/>
          <p:cNvSpPr>
            <a:spLocks noChangeArrowheads="1"/>
          </p:cNvSpPr>
          <p:nvPr/>
        </p:nvSpPr>
        <p:spPr bwMode="auto">
          <a:xfrm>
            <a:off x="1433347" y="2186306"/>
            <a:ext cx="6624638" cy="3313113"/>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536575" algn="l"/>
              </a:tabLst>
              <a:defRPr>
                <a:solidFill>
                  <a:schemeClr val="tx1"/>
                </a:solidFill>
                <a:latin typeface="Arial" charset="0"/>
                <a:ea typeface="黑体" charset="-122"/>
              </a:defRPr>
            </a:lvl1pPr>
            <a:lvl2pPr eaLnBrk="0" hangingPunct="0">
              <a:tabLst>
                <a:tab pos="536575" algn="l"/>
              </a:tabLst>
              <a:defRPr>
                <a:solidFill>
                  <a:schemeClr val="tx1"/>
                </a:solidFill>
                <a:latin typeface="Arial" charset="0"/>
                <a:ea typeface="黑体" charset="-122"/>
              </a:defRPr>
            </a:lvl2pPr>
            <a:lvl3pPr eaLnBrk="0" hangingPunct="0">
              <a:tabLst>
                <a:tab pos="536575" algn="l"/>
              </a:tabLst>
              <a:defRPr>
                <a:solidFill>
                  <a:schemeClr val="tx1"/>
                </a:solidFill>
                <a:latin typeface="Arial" charset="0"/>
                <a:ea typeface="黑体" charset="-122"/>
              </a:defRPr>
            </a:lvl3pPr>
            <a:lvl4pPr eaLnBrk="0" hangingPunct="0">
              <a:tabLst>
                <a:tab pos="536575" algn="l"/>
              </a:tabLst>
              <a:defRPr>
                <a:solidFill>
                  <a:schemeClr val="tx1"/>
                </a:solidFill>
                <a:latin typeface="Arial" charset="0"/>
                <a:ea typeface="黑体" charset="-122"/>
              </a:defRPr>
            </a:lvl4pPr>
            <a:lvl5pPr eaLnBrk="0" hangingPunct="0">
              <a:tabLst>
                <a:tab pos="536575" algn="l"/>
              </a:tabLst>
              <a:defRPr>
                <a:solidFill>
                  <a:schemeClr val="tx1"/>
                </a:solidFill>
                <a:latin typeface="Arial" charset="0"/>
                <a:ea typeface="黑体" charset="-122"/>
              </a:defRPr>
            </a:lvl5pPr>
            <a:lvl6pPr eaLnBrk="0" fontAlgn="base" hangingPunct="0">
              <a:spcBef>
                <a:spcPct val="0"/>
              </a:spcBef>
              <a:spcAft>
                <a:spcPct val="0"/>
              </a:spcAft>
              <a:tabLst>
                <a:tab pos="536575" algn="l"/>
              </a:tabLst>
              <a:defRPr>
                <a:solidFill>
                  <a:schemeClr val="tx1"/>
                </a:solidFill>
                <a:latin typeface="Arial" charset="0"/>
                <a:ea typeface="黑体" charset="-122"/>
              </a:defRPr>
            </a:lvl6pPr>
            <a:lvl7pPr eaLnBrk="0" fontAlgn="base" hangingPunct="0">
              <a:spcBef>
                <a:spcPct val="0"/>
              </a:spcBef>
              <a:spcAft>
                <a:spcPct val="0"/>
              </a:spcAft>
              <a:tabLst>
                <a:tab pos="536575" algn="l"/>
              </a:tabLst>
              <a:defRPr>
                <a:solidFill>
                  <a:schemeClr val="tx1"/>
                </a:solidFill>
                <a:latin typeface="Arial" charset="0"/>
                <a:ea typeface="黑体" charset="-122"/>
              </a:defRPr>
            </a:lvl7pPr>
            <a:lvl8pPr eaLnBrk="0" fontAlgn="base" hangingPunct="0">
              <a:spcBef>
                <a:spcPct val="0"/>
              </a:spcBef>
              <a:spcAft>
                <a:spcPct val="0"/>
              </a:spcAft>
              <a:tabLst>
                <a:tab pos="536575" algn="l"/>
              </a:tabLst>
              <a:defRPr>
                <a:solidFill>
                  <a:schemeClr val="tx1"/>
                </a:solidFill>
                <a:latin typeface="Arial" charset="0"/>
                <a:ea typeface="黑体" charset="-122"/>
              </a:defRPr>
            </a:lvl8pPr>
            <a:lvl9pPr eaLnBrk="0" fontAlgn="base" hangingPunct="0">
              <a:spcBef>
                <a:spcPct val="0"/>
              </a:spcBef>
              <a:spcAft>
                <a:spcPct val="0"/>
              </a:spcAft>
              <a:tabLst>
                <a:tab pos="536575" algn="l"/>
              </a:tabLst>
              <a:defRPr>
                <a:solidFill>
                  <a:schemeClr val="tx1"/>
                </a:solidFill>
                <a:latin typeface="Arial" charset="0"/>
                <a:ea typeface="黑体" charset="-122"/>
              </a:defRPr>
            </a:lvl9pPr>
          </a:lstStyle>
          <a:p>
            <a:pPr eaLnBrk="1" hangingPunct="1"/>
            <a:endParaRPr lang="zh-CN" altLang="en-US" sz="2000" b="1" dirty="0"/>
          </a:p>
          <a:p>
            <a:pPr eaLnBrk="1" hangingPunct="1"/>
            <a:r>
              <a:rPr lang="zh-CN" altLang="en-US" sz="2000" b="1" dirty="0"/>
              <a:t>declare</a:t>
            </a:r>
          </a:p>
          <a:p>
            <a:pPr eaLnBrk="1" hangingPunct="1"/>
            <a:r>
              <a:rPr lang="zh-CN" altLang="en-US" sz="2000" b="1" dirty="0"/>
              <a:t>	</a:t>
            </a:r>
            <a:r>
              <a:rPr lang="zh-CN" altLang="en-US" sz="2000" b="1" dirty="0">
                <a:solidFill>
                  <a:srgbClr val="0000FF"/>
                </a:solidFill>
              </a:rPr>
              <a:t>v_no</a:t>
            </a:r>
            <a:r>
              <a:rPr lang="zh-CN" altLang="en-US" sz="2000" b="1" dirty="0"/>
              <a:t> emp.empno%type;</a:t>
            </a:r>
          </a:p>
          <a:p>
            <a:pPr eaLnBrk="1" hangingPunct="1"/>
            <a:r>
              <a:rPr lang="zh-CN" altLang="en-US" sz="2000" b="1" dirty="0"/>
              <a:t>	</a:t>
            </a:r>
            <a:r>
              <a:rPr lang="zh-CN" altLang="en-US" sz="2000" b="1" dirty="0">
                <a:solidFill>
                  <a:srgbClr val="0000FF"/>
                </a:solidFill>
              </a:rPr>
              <a:t>v_sal</a:t>
            </a:r>
            <a:r>
              <a:rPr lang="zh-CN" altLang="en-US" sz="2000" b="1" dirty="0"/>
              <a:t> emp.sal%type;</a:t>
            </a:r>
          </a:p>
          <a:p>
            <a:pPr eaLnBrk="1" hangingPunct="1"/>
            <a:r>
              <a:rPr lang="zh-CN" altLang="en-US" sz="2000" b="1" dirty="0"/>
              <a:t>begin</a:t>
            </a:r>
          </a:p>
          <a:p>
            <a:pPr eaLnBrk="1" hangingPunct="1"/>
            <a:r>
              <a:rPr lang="zh-CN" altLang="en-US" sz="2000" b="1" dirty="0"/>
              <a:t>  	v_no:=&amp;no;</a:t>
            </a:r>
          </a:p>
          <a:p>
            <a:pPr eaLnBrk="1" hangingPunct="1"/>
            <a:r>
              <a:rPr lang="zh-CN" altLang="en-US" sz="2000" b="1" dirty="0"/>
              <a:t>  	pro_emp_sal(v_no,v_sal);</a:t>
            </a:r>
          </a:p>
          <a:p>
            <a:pPr eaLnBrk="1" hangingPunct="1"/>
            <a:r>
              <a:rPr lang="zh-CN" altLang="en-US" sz="2000" b="1" dirty="0"/>
              <a:t>  	dbms_output.put_line('薪水是：'||v_sal);</a:t>
            </a:r>
          </a:p>
          <a:p>
            <a:pPr eaLnBrk="1" hangingPunct="1"/>
            <a:r>
              <a:rPr lang="zh-CN" altLang="en-US" sz="2000" b="1" dirty="0"/>
              <a:t>end;</a:t>
            </a:r>
          </a:p>
        </p:txBody>
      </p:sp>
      <p:sp>
        <p:nvSpPr>
          <p:cNvPr id="14341" name="AutoShape 5"/>
          <p:cNvSpPr>
            <a:spLocks noChangeArrowheads="1"/>
          </p:cNvSpPr>
          <p:nvPr/>
        </p:nvSpPr>
        <p:spPr bwMode="auto">
          <a:xfrm>
            <a:off x="2296948" y="2330768"/>
            <a:ext cx="2663825" cy="381000"/>
          </a:xfrm>
          <a:prstGeom prst="wedgeRoundRectCallout">
            <a:avLst>
              <a:gd name="adj1" fmla="val -35894"/>
              <a:gd name="adj2" fmla="val 161500"/>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t>定义输入和输出参数</a:t>
            </a:r>
          </a:p>
        </p:txBody>
      </p:sp>
    </p:spTree>
    <p:extLst>
      <p:ext uri="{BB962C8B-B14F-4D97-AF65-F5344CB8AC3E}">
        <p14:creationId xmlns:p14="http://schemas.microsoft.com/office/powerpoint/2010/main" val="1509876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dissolve">
                                      <p:cBhvr>
                                        <p:cTn id="7" dur="500"/>
                                        <p:tgtEl>
                                          <p:spTgt spid="143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341"/>
                                        </p:tgtEl>
                                        <p:attrNameLst>
                                          <p:attrName>style.visibility</p:attrName>
                                        </p:attrNameLst>
                                      </p:cBhvr>
                                      <p:to>
                                        <p:strVal val="visible"/>
                                      </p:to>
                                    </p:set>
                                    <p:animEffect transition="in" filter="dissolve">
                                      <p:cBhvr>
                                        <p:cTn id="10" dur="10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autoUpdateAnimBg="0"/>
      <p:bldP spid="14341"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marL="609600" indent="-609600"/>
            <a:r>
              <a:rPr lang="zh-CN" altLang="zh-CN"/>
              <a:t>开发过程</a:t>
            </a:r>
          </a:p>
        </p:txBody>
      </p:sp>
      <p:sp>
        <p:nvSpPr>
          <p:cNvPr id="15363" name="Rectangle 3"/>
          <p:cNvSpPr>
            <a:spLocks noGrp="1" noChangeArrowheads="1"/>
          </p:cNvSpPr>
          <p:nvPr>
            <p:ph type="body" idx="1"/>
          </p:nvPr>
        </p:nvSpPr>
        <p:spPr>
          <a:xfrm>
            <a:off x="274955" y="1169680"/>
            <a:ext cx="8353425" cy="3167063"/>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140000"/>
              </a:lnSpc>
            </a:pPr>
            <a:r>
              <a:rPr lang="zh-CN" altLang="en-US"/>
              <a:t>创建过程：带有</a:t>
            </a:r>
            <a:r>
              <a:rPr lang="sv-SE" altLang="en-US" dirty="0"/>
              <a:t>IN OUT</a:t>
            </a:r>
            <a:r>
              <a:rPr lang="zh-CN" altLang="en-US" dirty="0"/>
              <a:t>参数 </a:t>
            </a:r>
          </a:p>
          <a:p>
            <a:pPr marL="800100" lvl="1" indent="-342900">
              <a:lnSpc>
                <a:spcPct val="140000"/>
              </a:lnSpc>
            </a:pPr>
            <a:r>
              <a:rPr lang="sv-SE" altLang="en-US" dirty="0"/>
              <a:t>IN OUT</a:t>
            </a:r>
            <a:r>
              <a:rPr lang="zh-CN" altLang="en-US" dirty="0"/>
              <a:t>参数也称为输入输出参数，当使用这种参数时，在调用过程之前需要通过变量给该种参数传递数据，调用结束后，</a:t>
            </a:r>
            <a:r>
              <a:rPr lang="sv-SE" altLang="en-US" dirty="0"/>
              <a:t>Oracle</a:t>
            </a:r>
            <a:r>
              <a:rPr lang="zh-CN" altLang="en-US" dirty="0"/>
              <a:t>会通过该变量将过程结果传递给应用</a:t>
            </a:r>
          </a:p>
        </p:txBody>
      </p:sp>
      <p:sp>
        <p:nvSpPr>
          <p:cNvPr id="15364" name="AutoShape 4"/>
          <p:cNvSpPr>
            <a:spLocks noChangeArrowheads="1"/>
          </p:cNvSpPr>
          <p:nvPr/>
        </p:nvSpPr>
        <p:spPr bwMode="auto">
          <a:xfrm>
            <a:off x="1524095" y="3062976"/>
            <a:ext cx="6624638" cy="2879725"/>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536575" algn="l"/>
              </a:tabLst>
              <a:defRPr>
                <a:solidFill>
                  <a:schemeClr val="tx1"/>
                </a:solidFill>
                <a:latin typeface="Arial" charset="0"/>
                <a:ea typeface="黑体" charset="-122"/>
              </a:defRPr>
            </a:lvl1pPr>
            <a:lvl2pPr eaLnBrk="0" hangingPunct="0">
              <a:tabLst>
                <a:tab pos="536575" algn="l"/>
              </a:tabLst>
              <a:defRPr>
                <a:solidFill>
                  <a:schemeClr val="tx1"/>
                </a:solidFill>
                <a:latin typeface="Arial" charset="0"/>
                <a:ea typeface="黑体" charset="-122"/>
              </a:defRPr>
            </a:lvl2pPr>
            <a:lvl3pPr eaLnBrk="0" hangingPunct="0">
              <a:tabLst>
                <a:tab pos="536575" algn="l"/>
              </a:tabLst>
              <a:defRPr>
                <a:solidFill>
                  <a:schemeClr val="tx1"/>
                </a:solidFill>
                <a:latin typeface="Arial" charset="0"/>
                <a:ea typeface="黑体" charset="-122"/>
              </a:defRPr>
            </a:lvl3pPr>
            <a:lvl4pPr eaLnBrk="0" hangingPunct="0">
              <a:tabLst>
                <a:tab pos="536575" algn="l"/>
              </a:tabLst>
              <a:defRPr>
                <a:solidFill>
                  <a:schemeClr val="tx1"/>
                </a:solidFill>
                <a:latin typeface="Arial" charset="0"/>
                <a:ea typeface="黑体" charset="-122"/>
              </a:defRPr>
            </a:lvl4pPr>
            <a:lvl5pPr eaLnBrk="0" hangingPunct="0">
              <a:tabLst>
                <a:tab pos="536575" algn="l"/>
              </a:tabLst>
              <a:defRPr>
                <a:solidFill>
                  <a:schemeClr val="tx1"/>
                </a:solidFill>
                <a:latin typeface="Arial" charset="0"/>
                <a:ea typeface="黑体" charset="-122"/>
              </a:defRPr>
            </a:lvl5pPr>
            <a:lvl6pPr eaLnBrk="0" fontAlgn="base" hangingPunct="0">
              <a:spcBef>
                <a:spcPct val="0"/>
              </a:spcBef>
              <a:spcAft>
                <a:spcPct val="0"/>
              </a:spcAft>
              <a:tabLst>
                <a:tab pos="536575" algn="l"/>
              </a:tabLst>
              <a:defRPr>
                <a:solidFill>
                  <a:schemeClr val="tx1"/>
                </a:solidFill>
                <a:latin typeface="Arial" charset="0"/>
                <a:ea typeface="黑体" charset="-122"/>
              </a:defRPr>
            </a:lvl6pPr>
            <a:lvl7pPr eaLnBrk="0" fontAlgn="base" hangingPunct="0">
              <a:spcBef>
                <a:spcPct val="0"/>
              </a:spcBef>
              <a:spcAft>
                <a:spcPct val="0"/>
              </a:spcAft>
              <a:tabLst>
                <a:tab pos="536575" algn="l"/>
              </a:tabLst>
              <a:defRPr>
                <a:solidFill>
                  <a:schemeClr val="tx1"/>
                </a:solidFill>
                <a:latin typeface="Arial" charset="0"/>
                <a:ea typeface="黑体" charset="-122"/>
              </a:defRPr>
            </a:lvl7pPr>
            <a:lvl8pPr eaLnBrk="0" fontAlgn="base" hangingPunct="0">
              <a:spcBef>
                <a:spcPct val="0"/>
              </a:spcBef>
              <a:spcAft>
                <a:spcPct val="0"/>
              </a:spcAft>
              <a:tabLst>
                <a:tab pos="536575" algn="l"/>
              </a:tabLst>
              <a:defRPr>
                <a:solidFill>
                  <a:schemeClr val="tx1"/>
                </a:solidFill>
                <a:latin typeface="Arial" charset="0"/>
                <a:ea typeface="黑体" charset="-122"/>
              </a:defRPr>
            </a:lvl8pPr>
            <a:lvl9pPr eaLnBrk="0" fontAlgn="base" hangingPunct="0">
              <a:spcBef>
                <a:spcPct val="0"/>
              </a:spcBef>
              <a:spcAft>
                <a:spcPct val="0"/>
              </a:spcAft>
              <a:tabLst>
                <a:tab pos="536575" algn="l"/>
              </a:tabLst>
              <a:defRPr>
                <a:solidFill>
                  <a:schemeClr val="tx1"/>
                </a:solidFill>
                <a:latin typeface="Arial" charset="0"/>
                <a:ea typeface="黑体" charset="-122"/>
              </a:defRPr>
            </a:lvl9pPr>
          </a:lstStyle>
          <a:p>
            <a:pPr eaLnBrk="1" hangingPunct="1"/>
            <a:endParaRPr lang="zh-CN" altLang="en-US" sz="2000" b="1" dirty="0"/>
          </a:p>
          <a:p>
            <a:pPr eaLnBrk="1" hangingPunct="1"/>
            <a:r>
              <a:rPr lang="zh-CN" altLang="en-US" sz="2000" b="1" dirty="0"/>
              <a:t>create or replace procedure pro_testinout</a:t>
            </a:r>
          </a:p>
          <a:p>
            <a:pPr eaLnBrk="1" hangingPunct="1"/>
            <a:r>
              <a:rPr lang="zh-CN" altLang="en-US" sz="2000" b="1" dirty="0"/>
              <a:t>(param_num </a:t>
            </a:r>
            <a:r>
              <a:rPr lang="zh-CN" altLang="en-US" sz="2000" b="1" dirty="0">
                <a:solidFill>
                  <a:srgbClr val="0000FF"/>
                </a:solidFill>
              </a:rPr>
              <a:t>in out</a:t>
            </a:r>
            <a:r>
              <a:rPr lang="zh-CN" altLang="en-US" sz="2000" b="1" dirty="0"/>
              <a:t> number)</a:t>
            </a:r>
          </a:p>
          <a:p>
            <a:pPr eaLnBrk="1" hangingPunct="1"/>
            <a:r>
              <a:rPr lang="zh-CN" altLang="en-US" sz="2000" b="1" dirty="0"/>
              <a:t>as</a:t>
            </a:r>
          </a:p>
          <a:p>
            <a:pPr eaLnBrk="1" hangingPunct="1"/>
            <a:r>
              <a:rPr lang="zh-CN" altLang="en-US" sz="2000" b="1" dirty="0"/>
              <a:t>begin</a:t>
            </a:r>
          </a:p>
          <a:p>
            <a:pPr eaLnBrk="1" hangingPunct="1"/>
            <a:r>
              <a:rPr lang="zh-CN" altLang="en-US" sz="2000" b="1" dirty="0"/>
              <a:t>  	select sal into </a:t>
            </a:r>
            <a:r>
              <a:rPr lang="zh-CN" altLang="en-US" sz="2000" b="1" dirty="0">
                <a:solidFill>
                  <a:srgbClr val="0000FF"/>
                </a:solidFill>
              </a:rPr>
              <a:t>param_num</a:t>
            </a:r>
            <a:r>
              <a:rPr lang="zh-CN" altLang="en-US" sz="2000" b="1" dirty="0"/>
              <a:t> from emp </a:t>
            </a:r>
          </a:p>
          <a:p>
            <a:pPr eaLnBrk="1" hangingPunct="1"/>
            <a:r>
              <a:rPr lang="zh-CN" altLang="en-US" sz="2000" b="1" dirty="0"/>
              <a:t>			where empno=</a:t>
            </a:r>
            <a:r>
              <a:rPr lang="zh-CN" altLang="en-US" sz="2000" b="1" dirty="0">
                <a:solidFill>
                  <a:srgbClr val="0000FF"/>
                </a:solidFill>
              </a:rPr>
              <a:t>param_num</a:t>
            </a:r>
            <a:r>
              <a:rPr lang="zh-CN" altLang="en-US" sz="2000" b="1" dirty="0"/>
              <a:t>;</a:t>
            </a:r>
          </a:p>
          <a:p>
            <a:pPr eaLnBrk="1" hangingPunct="1"/>
            <a:r>
              <a:rPr lang="zh-CN" altLang="en-US" sz="2000" b="1" dirty="0"/>
              <a:t>end;</a:t>
            </a:r>
          </a:p>
        </p:txBody>
      </p:sp>
      <p:sp>
        <p:nvSpPr>
          <p:cNvPr id="15365" name="AutoShape 5"/>
          <p:cNvSpPr>
            <a:spLocks noChangeArrowheads="1"/>
          </p:cNvSpPr>
          <p:nvPr/>
        </p:nvSpPr>
        <p:spPr bwMode="auto">
          <a:xfrm>
            <a:off x="3540221" y="2989950"/>
            <a:ext cx="2663825" cy="381000"/>
          </a:xfrm>
          <a:prstGeom prst="wedgeRoundRectCallout">
            <a:avLst>
              <a:gd name="adj1" fmla="val -41917"/>
              <a:gd name="adj2" fmla="val 195167"/>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dirty="0"/>
              <a:t>定义输入、输出参数</a:t>
            </a:r>
          </a:p>
        </p:txBody>
      </p:sp>
    </p:spTree>
    <p:extLst>
      <p:ext uri="{BB962C8B-B14F-4D97-AF65-F5344CB8AC3E}">
        <p14:creationId xmlns:p14="http://schemas.microsoft.com/office/powerpoint/2010/main" val="1819780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dissolve">
                                      <p:cBhvr>
                                        <p:cTn id="7" dur="500"/>
                                        <p:tgtEl>
                                          <p:spTgt spid="1536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365"/>
                                        </p:tgtEl>
                                        <p:attrNameLst>
                                          <p:attrName>style.visibility</p:attrName>
                                        </p:attrNameLst>
                                      </p:cBhvr>
                                      <p:to>
                                        <p:strVal val="visible"/>
                                      </p:to>
                                    </p:set>
                                    <p:animEffect transition="in" filter="dissolve">
                                      <p:cBhvr>
                                        <p:cTn id="10" dur="1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ldLvl="0" animBg="1" autoUpdateAnimBg="0"/>
      <p:bldP spid="15365"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marL="609600" indent="-609600"/>
            <a:r>
              <a:rPr lang="zh-CN" altLang="zh-CN"/>
              <a:t>开发过程</a:t>
            </a:r>
          </a:p>
        </p:txBody>
      </p:sp>
      <p:sp>
        <p:nvSpPr>
          <p:cNvPr id="16387" name="Rectangle 3"/>
          <p:cNvSpPr>
            <a:spLocks noGrp="1" noChangeArrowheads="1"/>
          </p:cNvSpPr>
          <p:nvPr>
            <p:ph type="body" idx="1"/>
          </p:nvPr>
        </p:nvSpPr>
        <p:spPr>
          <a:xfrm>
            <a:off x="274955" y="1375410"/>
            <a:ext cx="8353425" cy="1582738"/>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r>
              <a:rPr lang="zh-CN" altLang="en-US"/>
              <a:t>调用带 </a:t>
            </a:r>
            <a:r>
              <a:rPr lang="sv-SE" altLang="en-US" dirty="0"/>
              <a:t>IN OUT</a:t>
            </a:r>
            <a:r>
              <a:rPr lang="zh-CN" altLang="en-US" dirty="0"/>
              <a:t>参数的过程：</a:t>
            </a:r>
          </a:p>
        </p:txBody>
      </p:sp>
      <p:sp>
        <p:nvSpPr>
          <p:cNvPr id="16388" name="AutoShape 4"/>
          <p:cNvSpPr>
            <a:spLocks noChangeArrowheads="1"/>
          </p:cNvSpPr>
          <p:nvPr/>
        </p:nvSpPr>
        <p:spPr bwMode="auto">
          <a:xfrm>
            <a:off x="2568576" y="2997201"/>
            <a:ext cx="7559675" cy="2879725"/>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536575" algn="l"/>
              </a:tabLst>
              <a:defRPr>
                <a:solidFill>
                  <a:schemeClr val="tx1"/>
                </a:solidFill>
                <a:latin typeface="Arial" charset="0"/>
                <a:ea typeface="黑体" charset="-122"/>
              </a:defRPr>
            </a:lvl1pPr>
            <a:lvl2pPr eaLnBrk="0" hangingPunct="0">
              <a:tabLst>
                <a:tab pos="536575" algn="l"/>
              </a:tabLst>
              <a:defRPr>
                <a:solidFill>
                  <a:schemeClr val="tx1"/>
                </a:solidFill>
                <a:latin typeface="Arial" charset="0"/>
                <a:ea typeface="黑体" charset="-122"/>
              </a:defRPr>
            </a:lvl2pPr>
            <a:lvl3pPr eaLnBrk="0" hangingPunct="0">
              <a:tabLst>
                <a:tab pos="536575" algn="l"/>
              </a:tabLst>
              <a:defRPr>
                <a:solidFill>
                  <a:schemeClr val="tx1"/>
                </a:solidFill>
                <a:latin typeface="Arial" charset="0"/>
                <a:ea typeface="黑体" charset="-122"/>
              </a:defRPr>
            </a:lvl3pPr>
            <a:lvl4pPr eaLnBrk="0" hangingPunct="0">
              <a:tabLst>
                <a:tab pos="536575" algn="l"/>
              </a:tabLst>
              <a:defRPr>
                <a:solidFill>
                  <a:schemeClr val="tx1"/>
                </a:solidFill>
                <a:latin typeface="Arial" charset="0"/>
                <a:ea typeface="黑体" charset="-122"/>
              </a:defRPr>
            </a:lvl4pPr>
            <a:lvl5pPr eaLnBrk="0" hangingPunct="0">
              <a:tabLst>
                <a:tab pos="536575" algn="l"/>
              </a:tabLst>
              <a:defRPr>
                <a:solidFill>
                  <a:schemeClr val="tx1"/>
                </a:solidFill>
                <a:latin typeface="Arial" charset="0"/>
                <a:ea typeface="黑体" charset="-122"/>
              </a:defRPr>
            </a:lvl5pPr>
            <a:lvl6pPr eaLnBrk="0" fontAlgn="base" hangingPunct="0">
              <a:spcBef>
                <a:spcPct val="0"/>
              </a:spcBef>
              <a:spcAft>
                <a:spcPct val="0"/>
              </a:spcAft>
              <a:tabLst>
                <a:tab pos="536575" algn="l"/>
              </a:tabLst>
              <a:defRPr>
                <a:solidFill>
                  <a:schemeClr val="tx1"/>
                </a:solidFill>
                <a:latin typeface="Arial" charset="0"/>
                <a:ea typeface="黑体" charset="-122"/>
              </a:defRPr>
            </a:lvl6pPr>
            <a:lvl7pPr eaLnBrk="0" fontAlgn="base" hangingPunct="0">
              <a:spcBef>
                <a:spcPct val="0"/>
              </a:spcBef>
              <a:spcAft>
                <a:spcPct val="0"/>
              </a:spcAft>
              <a:tabLst>
                <a:tab pos="536575" algn="l"/>
              </a:tabLst>
              <a:defRPr>
                <a:solidFill>
                  <a:schemeClr val="tx1"/>
                </a:solidFill>
                <a:latin typeface="Arial" charset="0"/>
                <a:ea typeface="黑体" charset="-122"/>
              </a:defRPr>
            </a:lvl7pPr>
            <a:lvl8pPr eaLnBrk="0" fontAlgn="base" hangingPunct="0">
              <a:spcBef>
                <a:spcPct val="0"/>
              </a:spcBef>
              <a:spcAft>
                <a:spcPct val="0"/>
              </a:spcAft>
              <a:tabLst>
                <a:tab pos="536575" algn="l"/>
              </a:tabLst>
              <a:defRPr>
                <a:solidFill>
                  <a:schemeClr val="tx1"/>
                </a:solidFill>
                <a:latin typeface="Arial" charset="0"/>
                <a:ea typeface="黑体" charset="-122"/>
              </a:defRPr>
            </a:lvl8pPr>
            <a:lvl9pPr eaLnBrk="0" fontAlgn="base" hangingPunct="0">
              <a:spcBef>
                <a:spcPct val="0"/>
              </a:spcBef>
              <a:spcAft>
                <a:spcPct val="0"/>
              </a:spcAft>
              <a:tabLst>
                <a:tab pos="536575" algn="l"/>
              </a:tabLst>
              <a:defRPr>
                <a:solidFill>
                  <a:schemeClr val="tx1"/>
                </a:solidFill>
                <a:latin typeface="Arial" charset="0"/>
                <a:ea typeface="黑体" charset="-122"/>
              </a:defRPr>
            </a:lvl9pPr>
          </a:lstStyle>
          <a:p>
            <a:pPr eaLnBrk="1" hangingPunct="1"/>
            <a:endParaRPr lang="zh-CN" altLang="en-US" sz="2000" b="1" dirty="0"/>
          </a:p>
          <a:p>
            <a:pPr eaLnBrk="1" hangingPunct="1"/>
            <a:r>
              <a:rPr lang="zh-CN" altLang="en-US" sz="2000" b="1" dirty="0"/>
              <a:t>declare</a:t>
            </a:r>
          </a:p>
          <a:p>
            <a:pPr eaLnBrk="1" hangingPunct="1"/>
            <a:r>
              <a:rPr lang="zh-CN" altLang="en-US" sz="2000" b="1" dirty="0"/>
              <a:t>	inout_num number;</a:t>
            </a:r>
          </a:p>
          <a:p>
            <a:pPr eaLnBrk="1" hangingPunct="1"/>
            <a:r>
              <a:rPr lang="zh-CN" altLang="en-US" sz="2000" b="1" dirty="0"/>
              <a:t>begin</a:t>
            </a:r>
          </a:p>
          <a:p>
            <a:pPr eaLnBrk="1" hangingPunct="1"/>
            <a:r>
              <a:rPr lang="zh-CN" altLang="en-US" sz="2000" b="1" dirty="0"/>
              <a:t>  	inout_num:=&amp;no;</a:t>
            </a:r>
          </a:p>
          <a:p>
            <a:pPr eaLnBrk="1" hangingPunct="1"/>
            <a:r>
              <a:rPr lang="zh-CN" altLang="en-US" sz="2000" b="1" dirty="0"/>
              <a:t>  	pro_testinout(</a:t>
            </a:r>
            <a:r>
              <a:rPr lang="zh-CN" altLang="en-US" sz="2000" b="1" dirty="0">
                <a:solidFill>
                  <a:srgbClr val="0000FF"/>
                </a:solidFill>
              </a:rPr>
              <a:t>inout_num</a:t>
            </a:r>
            <a:r>
              <a:rPr lang="zh-CN" altLang="en-US" sz="2000" b="1" dirty="0"/>
              <a:t>);</a:t>
            </a:r>
          </a:p>
          <a:p>
            <a:pPr eaLnBrk="1" hangingPunct="1"/>
            <a:r>
              <a:rPr lang="zh-CN" altLang="en-US" sz="2000" b="1" dirty="0"/>
              <a:t>  	dbms_output.put_line('工资是：'||inout_num);</a:t>
            </a:r>
          </a:p>
          <a:p>
            <a:pPr eaLnBrk="1" hangingPunct="1"/>
            <a:r>
              <a:rPr lang="zh-CN" altLang="en-US" sz="2000" b="1" dirty="0"/>
              <a:t>end;</a:t>
            </a:r>
          </a:p>
        </p:txBody>
      </p:sp>
      <p:sp>
        <p:nvSpPr>
          <p:cNvPr id="16389" name="AutoShape 5"/>
          <p:cNvSpPr>
            <a:spLocks noChangeArrowheads="1"/>
          </p:cNvSpPr>
          <p:nvPr/>
        </p:nvSpPr>
        <p:spPr bwMode="auto">
          <a:xfrm>
            <a:off x="5737226" y="3357563"/>
            <a:ext cx="2663825" cy="741362"/>
          </a:xfrm>
          <a:prstGeom prst="wedgeRoundRectCallout">
            <a:avLst>
              <a:gd name="adj1" fmla="val -38894"/>
              <a:gd name="adj2" fmla="val 141005"/>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a:t>输入时带入编号、输出时是工资的值。</a:t>
            </a:r>
          </a:p>
        </p:txBody>
      </p:sp>
    </p:spTree>
    <p:extLst>
      <p:ext uri="{BB962C8B-B14F-4D97-AF65-F5344CB8AC3E}">
        <p14:creationId xmlns:p14="http://schemas.microsoft.com/office/powerpoint/2010/main" val="595603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dissolve">
                                      <p:cBhvr>
                                        <p:cTn id="7" dur="500"/>
                                        <p:tgtEl>
                                          <p:spTgt spid="1638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389"/>
                                        </p:tgtEl>
                                        <p:attrNameLst>
                                          <p:attrName>style.visibility</p:attrName>
                                        </p:attrNameLst>
                                      </p:cBhvr>
                                      <p:to>
                                        <p:strVal val="visible"/>
                                      </p:to>
                                    </p:set>
                                    <p:animEffect transition="in" filter="dissolve">
                                      <p:cBhvr>
                                        <p:cTn id="10" dur="10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nimBg="1" autoUpdateAnimBg="0"/>
      <p:bldP spid="16389"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176212" y="1215409"/>
            <a:ext cx="6075363" cy="2806700"/>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140000"/>
              </a:lnSpc>
            </a:pPr>
            <a:r>
              <a:rPr lang="zh-CN" altLang="en-US"/>
              <a:t>为形参传递变量和数据可以采用</a:t>
            </a:r>
            <a:endParaRPr lang="sv-SE" altLang="en-US" dirty="0"/>
          </a:p>
          <a:p>
            <a:pPr marL="800100" lvl="1" indent="-342900">
              <a:lnSpc>
                <a:spcPct val="140000"/>
              </a:lnSpc>
            </a:pPr>
            <a:r>
              <a:rPr lang="zh-CN" altLang="en-US" dirty="0"/>
              <a:t>位置传递</a:t>
            </a:r>
          </a:p>
          <a:p>
            <a:pPr marL="800100" lvl="1" indent="-342900">
              <a:lnSpc>
                <a:spcPct val="140000"/>
              </a:lnSpc>
            </a:pPr>
            <a:r>
              <a:rPr lang="zh-CN" altLang="en-US" dirty="0"/>
              <a:t>名称传递</a:t>
            </a:r>
          </a:p>
          <a:p>
            <a:pPr marL="800100" lvl="1" indent="-342900">
              <a:lnSpc>
                <a:spcPct val="140000"/>
              </a:lnSpc>
            </a:pPr>
            <a:r>
              <a:rPr lang="zh-CN" altLang="en-US" dirty="0"/>
              <a:t>组合传递</a:t>
            </a:r>
          </a:p>
        </p:txBody>
      </p:sp>
      <p:sp>
        <p:nvSpPr>
          <p:cNvPr id="17411" name="Rectangle 3"/>
          <p:cNvSpPr>
            <a:spLocks noGrp="1" noChangeArrowheads="1"/>
          </p:cNvSpPr>
          <p:nvPr>
            <p:ph type="title"/>
          </p:nvPr>
        </p:nvSpPr>
        <p:spPr>
          <a:xfrm>
            <a:off x="0" y="400880"/>
            <a:ext cx="6251575" cy="576262"/>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rmAutofit fontScale="90000"/>
          </a:bodyPr>
          <a:lstStyle/>
          <a:p>
            <a:pPr marL="609600" indent="-609600"/>
            <a:r>
              <a:rPr lang="zh-CN" altLang="en-US" dirty="0"/>
              <a:t>使用过程时多参传递</a:t>
            </a:r>
          </a:p>
        </p:txBody>
      </p:sp>
      <p:sp>
        <p:nvSpPr>
          <p:cNvPr id="17412" name="AutoShape 4"/>
          <p:cNvSpPr>
            <a:spLocks noChangeArrowheads="1"/>
          </p:cNvSpPr>
          <p:nvPr/>
        </p:nvSpPr>
        <p:spPr bwMode="auto">
          <a:xfrm>
            <a:off x="2570187" y="2724104"/>
            <a:ext cx="7058025" cy="2879725"/>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536575" algn="l"/>
              </a:tabLst>
              <a:defRPr>
                <a:solidFill>
                  <a:schemeClr val="tx1"/>
                </a:solidFill>
                <a:latin typeface="Arial" charset="0"/>
                <a:ea typeface="黑体" charset="-122"/>
              </a:defRPr>
            </a:lvl1pPr>
            <a:lvl2pPr eaLnBrk="0" hangingPunct="0">
              <a:tabLst>
                <a:tab pos="536575" algn="l"/>
              </a:tabLst>
              <a:defRPr>
                <a:solidFill>
                  <a:schemeClr val="tx1"/>
                </a:solidFill>
                <a:latin typeface="Arial" charset="0"/>
                <a:ea typeface="黑体" charset="-122"/>
              </a:defRPr>
            </a:lvl2pPr>
            <a:lvl3pPr eaLnBrk="0" hangingPunct="0">
              <a:tabLst>
                <a:tab pos="536575" algn="l"/>
              </a:tabLst>
              <a:defRPr>
                <a:solidFill>
                  <a:schemeClr val="tx1"/>
                </a:solidFill>
                <a:latin typeface="Arial" charset="0"/>
                <a:ea typeface="黑体" charset="-122"/>
              </a:defRPr>
            </a:lvl3pPr>
            <a:lvl4pPr eaLnBrk="0" hangingPunct="0">
              <a:tabLst>
                <a:tab pos="536575" algn="l"/>
              </a:tabLst>
              <a:defRPr>
                <a:solidFill>
                  <a:schemeClr val="tx1"/>
                </a:solidFill>
                <a:latin typeface="Arial" charset="0"/>
                <a:ea typeface="黑体" charset="-122"/>
              </a:defRPr>
            </a:lvl4pPr>
            <a:lvl5pPr eaLnBrk="0" hangingPunct="0">
              <a:tabLst>
                <a:tab pos="536575" algn="l"/>
              </a:tabLst>
              <a:defRPr>
                <a:solidFill>
                  <a:schemeClr val="tx1"/>
                </a:solidFill>
                <a:latin typeface="Arial" charset="0"/>
                <a:ea typeface="黑体" charset="-122"/>
              </a:defRPr>
            </a:lvl5pPr>
            <a:lvl6pPr eaLnBrk="0" fontAlgn="base" hangingPunct="0">
              <a:spcBef>
                <a:spcPct val="0"/>
              </a:spcBef>
              <a:spcAft>
                <a:spcPct val="0"/>
              </a:spcAft>
              <a:tabLst>
                <a:tab pos="536575" algn="l"/>
              </a:tabLst>
              <a:defRPr>
                <a:solidFill>
                  <a:schemeClr val="tx1"/>
                </a:solidFill>
                <a:latin typeface="Arial" charset="0"/>
                <a:ea typeface="黑体" charset="-122"/>
              </a:defRPr>
            </a:lvl6pPr>
            <a:lvl7pPr eaLnBrk="0" fontAlgn="base" hangingPunct="0">
              <a:spcBef>
                <a:spcPct val="0"/>
              </a:spcBef>
              <a:spcAft>
                <a:spcPct val="0"/>
              </a:spcAft>
              <a:tabLst>
                <a:tab pos="536575" algn="l"/>
              </a:tabLst>
              <a:defRPr>
                <a:solidFill>
                  <a:schemeClr val="tx1"/>
                </a:solidFill>
                <a:latin typeface="Arial" charset="0"/>
                <a:ea typeface="黑体" charset="-122"/>
              </a:defRPr>
            </a:lvl7pPr>
            <a:lvl8pPr eaLnBrk="0" fontAlgn="base" hangingPunct="0">
              <a:spcBef>
                <a:spcPct val="0"/>
              </a:spcBef>
              <a:spcAft>
                <a:spcPct val="0"/>
              </a:spcAft>
              <a:tabLst>
                <a:tab pos="536575" algn="l"/>
              </a:tabLst>
              <a:defRPr>
                <a:solidFill>
                  <a:schemeClr val="tx1"/>
                </a:solidFill>
                <a:latin typeface="Arial" charset="0"/>
                <a:ea typeface="黑体" charset="-122"/>
              </a:defRPr>
            </a:lvl8pPr>
            <a:lvl9pPr eaLnBrk="0" fontAlgn="base" hangingPunct="0">
              <a:spcBef>
                <a:spcPct val="0"/>
              </a:spcBef>
              <a:spcAft>
                <a:spcPct val="0"/>
              </a:spcAft>
              <a:tabLst>
                <a:tab pos="536575" algn="l"/>
              </a:tabLst>
              <a:defRPr>
                <a:solidFill>
                  <a:schemeClr val="tx1"/>
                </a:solidFill>
                <a:latin typeface="Arial" charset="0"/>
                <a:ea typeface="黑体" charset="-122"/>
              </a:defRPr>
            </a:lvl9pPr>
          </a:lstStyle>
          <a:p>
            <a:pPr eaLnBrk="1" hangingPunct="1"/>
            <a:endParaRPr lang="zh-CN" altLang="en-US" sz="2000" b="1"/>
          </a:p>
          <a:p>
            <a:pPr eaLnBrk="1" hangingPunct="1"/>
            <a:r>
              <a:rPr lang="zh-CN" altLang="en-US" sz="2000" b="1" dirty="0"/>
              <a:t>create or replace procedure </a:t>
            </a:r>
          </a:p>
          <a:p>
            <a:pPr lvl="1" eaLnBrk="1" hangingPunct="1"/>
            <a:r>
              <a:rPr lang="zh-CN" altLang="en-US" sz="2000" b="1" dirty="0"/>
              <a:t>pro_add_dept(</a:t>
            </a:r>
            <a:r>
              <a:rPr lang="zh-CN" altLang="en-US" sz="2000" b="1" dirty="0">
                <a:solidFill>
                  <a:srgbClr val="0000FF"/>
                </a:solidFill>
              </a:rPr>
              <a:t>v_deptno number,</a:t>
            </a:r>
          </a:p>
          <a:p>
            <a:pPr lvl="1" eaLnBrk="1" hangingPunct="1"/>
            <a:r>
              <a:rPr lang="zh-CN" altLang="en-US" sz="2000" b="1" dirty="0">
                <a:solidFill>
                  <a:srgbClr val="0000FF"/>
                </a:solidFill>
              </a:rPr>
              <a:t>			v_dname varchar2, v_loc varchar</a:t>
            </a:r>
            <a:r>
              <a:rPr lang="zh-CN" altLang="en-US" sz="2000" b="1" dirty="0"/>
              <a:t>2)</a:t>
            </a:r>
          </a:p>
          <a:p>
            <a:pPr eaLnBrk="1" hangingPunct="1"/>
            <a:r>
              <a:rPr lang="zh-CN" altLang="en-US" sz="2000" b="1" dirty="0"/>
              <a:t>as</a:t>
            </a:r>
          </a:p>
          <a:p>
            <a:pPr eaLnBrk="1" hangingPunct="1"/>
            <a:r>
              <a:rPr lang="zh-CN" altLang="en-US" sz="2000" b="1" dirty="0"/>
              <a:t>begin</a:t>
            </a:r>
          </a:p>
          <a:p>
            <a:pPr eaLnBrk="1" hangingPunct="1"/>
            <a:r>
              <a:rPr lang="zh-CN" altLang="en-US" sz="2000" b="1" dirty="0"/>
              <a:t>  insert into dept values(</a:t>
            </a:r>
            <a:r>
              <a:rPr lang="zh-CN" altLang="en-US" sz="2000" b="1" dirty="0">
                <a:solidFill>
                  <a:srgbClr val="0000FF"/>
                </a:solidFill>
              </a:rPr>
              <a:t>v_deptno,v_dname,v_loc</a:t>
            </a:r>
            <a:r>
              <a:rPr lang="zh-CN" altLang="en-US" sz="2000" b="1" dirty="0"/>
              <a:t>);  </a:t>
            </a:r>
          </a:p>
          <a:p>
            <a:pPr eaLnBrk="1" hangingPunct="1"/>
            <a:r>
              <a:rPr lang="zh-CN" altLang="en-US" sz="2000" b="1" dirty="0"/>
              <a:t>end;</a:t>
            </a:r>
          </a:p>
        </p:txBody>
      </p:sp>
    </p:spTree>
    <p:extLst>
      <p:ext uri="{BB962C8B-B14F-4D97-AF65-F5344CB8AC3E}">
        <p14:creationId xmlns:p14="http://schemas.microsoft.com/office/powerpoint/2010/main" val="884644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dissolve">
                                      <p:cBhvr>
                                        <p:cTn id="7"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88106" y="1247776"/>
            <a:ext cx="7558088" cy="3765550"/>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160000"/>
              </a:lnSpc>
            </a:pPr>
            <a:r>
              <a:rPr lang="zh-CN" altLang="en-US"/>
              <a:t>按位置传递</a:t>
            </a:r>
          </a:p>
          <a:p>
            <a:pPr marL="800100" lvl="1" indent="-342900">
              <a:lnSpc>
                <a:spcPct val="160000"/>
              </a:lnSpc>
            </a:pPr>
            <a:r>
              <a:rPr lang="zh-CN" altLang="en-US" dirty="0"/>
              <a:t>按位置传递是指在调用时按参数的排列顺序依次写出实参的名称，将形参与实参关联起来进行传递</a:t>
            </a:r>
          </a:p>
          <a:p>
            <a:pPr marL="800100" lvl="1" indent="-342900">
              <a:lnSpc>
                <a:spcPct val="160000"/>
              </a:lnSpc>
            </a:pPr>
            <a:r>
              <a:rPr lang="zh-CN" altLang="en-US" dirty="0"/>
              <a:t>在这种方法中，形参与实参的名称是相互独立、没有关系的，次序才重要</a:t>
            </a:r>
          </a:p>
          <a:p>
            <a:pPr marL="800100" lvl="1" indent="-342900"/>
            <a:endParaRPr lang="zh-CN" altLang="en-US" dirty="0"/>
          </a:p>
        </p:txBody>
      </p:sp>
      <p:sp>
        <p:nvSpPr>
          <p:cNvPr id="18435" name="Rectangle 3"/>
          <p:cNvSpPr>
            <a:spLocks noGrp="1" noChangeArrowheads="1"/>
          </p:cNvSpPr>
          <p:nvPr>
            <p:ph type="title"/>
          </p:nvPr>
        </p:nvSpPr>
        <p:spPr>
          <a:xfrm>
            <a:off x="88106" y="386557"/>
            <a:ext cx="7554640" cy="715963"/>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Autofit/>
          </a:bodyPr>
          <a:lstStyle/>
          <a:p>
            <a:pPr marL="609600" indent="-609600"/>
            <a:r>
              <a:rPr lang="zh-CN" altLang="zh-CN" sz="3600" dirty="0"/>
              <a:t>在调用过程时为参数传递变量和数据</a:t>
            </a:r>
          </a:p>
        </p:txBody>
      </p:sp>
      <p:sp>
        <p:nvSpPr>
          <p:cNvPr id="18436" name="AutoShape 4"/>
          <p:cNvSpPr>
            <a:spLocks noChangeArrowheads="1"/>
          </p:cNvSpPr>
          <p:nvPr/>
        </p:nvSpPr>
        <p:spPr bwMode="auto">
          <a:xfrm>
            <a:off x="2352675" y="4510089"/>
            <a:ext cx="7056438" cy="1006475"/>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536575" algn="l"/>
              </a:tabLst>
              <a:defRPr>
                <a:solidFill>
                  <a:schemeClr val="tx1"/>
                </a:solidFill>
                <a:latin typeface="Arial" charset="0"/>
                <a:ea typeface="黑体" charset="-122"/>
              </a:defRPr>
            </a:lvl1pPr>
            <a:lvl2pPr eaLnBrk="0" hangingPunct="0">
              <a:tabLst>
                <a:tab pos="536575" algn="l"/>
              </a:tabLst>
              <a:defRPr>
                <a:solidFill>
                  <a:schemeClr val="tx1"/>
                </a:solidFill>
                <a:latin typeface="Arial" charset="0"/>
                <a:ea typeface="黑体" charset="-122"/>
              </a:defRPr>
            </a:lvl2pPr>
            <a:lvl3pPr eaLnBrk="0" hangingPunct="0">
              <a:tabLst>
                <a:tab pos="536575" algn="l"/>
              </a:tabLst>
              <a:defRPr>
                <a:solidFill>
                  <a:schemeClr val="tx1"/>
                </a:solidFill>
                <a:latin typeface="Arial" charset="0"/>
                <a:ea typeface="黑体" charset="-122"/>
              </a:defRPr>
            </a:lvl3pPr>
            <a:lvl4pPr eaLnBrk="0" hangingPunct="0">
              <a:tabLst>
                <a:tab pos="536575" algn="l"/>
              </a:tabLst>
              <a:defRPr>
                <a:solidFill>
                  <a:schemeClr val="tx1"/>
                </a:solidFill>
                <a:latin typeface="Arial" charset="0"/>
                <a:ea typeface="黑体" charset="-122"/>
              </a:defRPr>
            </a:lvl4pPr>
            <a:lvl5pPr eaLnBrk="0" hangingPunct="0">
              <a:tabLst>
                <a:tab pos="536575" algn="l"/>
              </a:tabLst>
              <a:defRPr>
                <a:solidFill>
                  <a:schemeClr val="tx1"/>
                </a:solidFill>
                <a:latin typeface="Arial" charset="0"/>
                <a:ea typeface="黑体" charset="-122"/>
              </a:defRPr>
            </a:lvl5pPr>
            <a:lvl6pPr eaLnBrk="0" fontAlgn="base" hangingPunct="0">
              <a:spcBef>
                <a:spcPct val="0"/>
              </a:spcBef>
              <a:spcAft>
                <a:spcPct val="0"/>
              </a:spcAft>
              <a:tabLst>
                <a:tab pos="536575" algn="l"/>
              </a:tabLst>
              <a:defRPr>
                <a:solidFill>
                  <a:schemeClr val="tx1"/>
                </a:solidFill>
                <a:latin typeface="Arial" charset="0"/>
                <a:ea typeface="黑体" charset="-122"/>
              </a:defRPr>
            </a:lvl6pPr>
            <a:lvl7pPr eaLnBrk="0" fontAlgn="base" hangingPunct="0">
              <a:spcBef>
                <a:spcPct val="0"/>
              </a:spcBef>
              <a:spcAft>
                <a:spcPct val="0"/>
              </a:spcAft>
              <a:tabLst>
                <a:tab pos="536575" algn="l"/>
              </a:tabLst>
              <a:defRPr>
                <a:solidFill>
                  <a:schemeClr val="tx1"/>
                </a:solidFill>
                <a:latin typeface="Arial" charset="0"/>
                <a:ea typeface="黑体" charset="-122"/>
              </a:defRPr>
            </a:lvl7pPr>
            <a:lvl8pPr eaLnBrk="0" fontAlgn="base" hangingPunct="0">
              <a:spcBef>
                <a:spcPct val="0"/>
              </a:spcBef>
              <a:spcAft>
                <a:spcPct val="0"/>
              </a:spcAft>
              <a:tabLst>
                <a:tab pos="536575" algn="l"/>
              </a:tabLst>
              <a:defRPr>
                <a:solidFill>
                  <a:schemeClr val="tx1"/>
                </a:solidFill>
                <a:latin typeface="Arial" charset="0"/>
                <a:ea typeface="黑体" charset="-122"/>
              </a:defRPr>
            </a:lvl8pPr>
            <a:lvl9pPr eaLnBrk="0" fontAlgn="base" hangingPunct="0">
              <a:spcBef>
                <a:spcPct val="0"/>
              </a:spcBef>
              <a:spcAft>
                <a:spcPct val="0"/>
              </a:spcAft>
              <a:tabLst>
                <a:tab pos="536575" algn="l"/>
              </a:tabLst>
              <a:defRPr>
                <a:solidFill>
                  <a:schemeClr val="tx1"/>
                </a:solidFill>
                <a:latin typeface="Arial" charset="0"/>
                <a:ea typeface="黑体" charset="-122"/>
              </a:defRPr>
            </a:lvl9pPr>
          </a:lstStyle>
          <a:p>
            <a:pPr eaLnBrk="1" hangingPunct="1"/>
            <a:endParaRPr lang="zh-CN" altLang="en-US" sz="2000" b="1"/>
          </a:p>
          <a:p>
            <a:pPr eaLnBrk="1" hangingPunct="1"/>
            <a:r>
              <a:rPr lang="zh-CN" altLang="en-US" sz="2000" b="1"/>
              <a:t>exec pro_add_dept(70,'研发部','北京');</a:t>
            </a:r>
          </a:p>
        </p:txBody>
      </p:sp>
      <p:sp>
        <p:nvSpPr>
          <p:cNvPr id="18437" name="AutoShape 5"/>
          <p:cNvSpPr>
            <a:spLocks noChangeArrowheads="1"/>
          </p:cNvSpPr>
          <p:nvPr/>
        </p:nvSpPr>
        <p:spPr bwMode="auto">
          <a:xfrm>
            <a:off x="3071814" y="3789364"/>
            <a:ext cx="2447925" cy="720725"/>
          </a:xfrm>
          <a:prstGeom prst="wedgeRoundRectCallout">
            <a:avLst>
              <a:gd name="adj1" fmla="val 54074"/>
              <a:gd name="adj2" fmla="val 131634"/>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b="1"/>
              <a:t>按照参数定义的顺序传入实参的值。</a:t>
            </a:r>
          </a:p>
        </p:txBody>
      </p:sp>
      <p:sp>
        <p:nvSpPr>
          <p:cNvPr id="18438" name="AutoShape 6"/>
          <p:cNvSpPr>
            <a:spLocks noChangeArrowheads="1"/>
          </p:cNvSpPr>
          <p:nvPr/>
        </p:nvSpPr>
        <p:spPr bwMode="auto">
          <a:xfrm>
            <a:off x="7177088" y="3644901"/>
            <a:ext cx="3289300" cy="1433513"/>
          </a:xfrm>
          <a:prstGeom prst="wedgeRoundRectCallout">
            <a:avLst>
              <a:gd name="adj1" fmla="val -80264"/>
              <a:gd name="adj2" fmla="val 31162"/>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b="1"/>
              <a:t>注意在oracle sql developer中报“无效SQL语句异常”。只能用call调用，而在命令窗口正常。</a:t>
            </a:r>
          </a:p>
        </p:txBody>
      </p:sp>
    </p:spTree>
    <p:extLst>
      <p:ext uri="{BB962C8B-B14F-4D97-AF65-F5344CB8AC3E}">
        <p14:creationId xmlns:p14="http://schemas.microsoft.com/office/powerpoint/2010/main" val="1198520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animEffect transition="in" filter="wipe(left)">
                                      <p:cBhvr>
                                        <p:cTn id="7" dur="500"/>
                                        <p:tgtEl>
                                          <p:spTgt spid="1843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dissolve">
                                      <p:cBhvr>
                                        <p:cTn id="12" dur="500"/>
                                        <p:tgtEl>
                                          <p:spTgt spid="1843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8437"/>
                                        </p:tgtEl>
                                        <p:attrNameLst>
                                          <p:attrName>style.visibility</p:attrName>
                                        </p:attrNameLst>
                                      </p:cBhvr>
                                      <p:to>
                                        <p:strVal val="visible"/>
                                      </p:to>
                                    </p:set>
                                    <p:animEffect transition="in" filter="dissolve">
                                      <p:cBhvr>
                                        <p:cTn id="15" dur="1000"/>
                                        <p:tgtEl>
                                          <p:spTgt spid="184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8438"/>
                                        </p:tgtEl>
                                        <p:attrNameLst>
                                          <p:attrName>style.visibility</p:attrName>
                                        </p:attrNameLst>
                                      </p:cBhvr>
                                      <p:to>
                                        <p:strVal val="visible"/>
                                      </p:to>
                                    </p:set>
                                    <p:animEffect transition="in" filter="dissolve">
                                      <p:cBhvr>
                                        <p:cTn id="20" dur="10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ldLvl="0" animBg="1" autoUpdateAnimBg="0"/>
      <p:bldP spid="18437" grpId="0" bldLvl="0" animBg="1" autoUpdateAnimBg="0"/>
      <p:bldP spid="18438"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74698" y="1295710"/>
            <a:ext cx="7888287" cy="3690937"/>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r>
              <a:rPr lang="zh-CN" altLang="en-US" dirty="0"/>
              <a:t>按名称传递</a:t>
            </a:r>
          </a:p>
          <a:p>
            <a:pPr marL="800100" lvl="1" indent="-342900"/>
            <a:r>
              <a:rPr lang="zh-CN" altLang="en-US" dirty="0"/>
              <a:t>按名称传递是指在调用时按照形参与实参的名称写出实参所对应的形参，将形参与实参关联起来进行传递</a:t>
            </a:r>
          </a:p>
          <a:p>
            <a:pPr marL="800100" lvl="1" indent="-342900"/>
            <a:r>
              <a:rPr lang="zh-CN" altLang="en-US" dirty="0"/>
              <a:t>在这种方法中，形参与实参的名称是相互独立、没有关系的，名称的对应关系很重要，但次序不重要</a:t>
            </a:r>
          </a:p>
          <a:p>
            <a:pPr marL="800100" lvl="1" indent="-342900"/>
            <a:r>
              <a:rPr lang="zh-CN" altLang="en-US" dirty="0"/>
              <a:t>名称传递在调用子程序时指定参数名，并使用关联符号“</a:t>
            </a:r>
            <a:r>
              <a:rPr lang="sv-SE" altLang="en-US" dirty="0"/>
              <a:t>=&gt;”</a:t>
            </a:r>
            <a:r>
              <a:rPr lang="zh-CN" altLang="en-US" dirty="0"/>
              <a:t>为其提供相应的数值或变量</a:t>
            </a:r>
          </a:p>
        </p:txBody>
      </p:sp>
      <p:sp>
        <p:nvSpPr>
          <p:cNvPr id="19459" name="Rectangle 3"/>
          <p:cNvSpPr>
            <a:spLocks noGrp="1" noChangeArrowheads="1"/>
          </p:cNvSpPr>
          <p:nvPr>
            <p:ph type="title"/>
          </p:nvPr>
        </p:nvSpPr>
        <p:spPr>
          <a:xfrm>
            <a:off x="0" y="350839"/>
            <a:ext cx="7616670" cy="715963"/>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Autofit/>
          </a:bodyPr>
          <a:lstStyle/>
          <a:p>
            <a:pPr marL="609600" indent="-609600"/>
            <a:r>
              <a:rPr lang="zh-CN" altLang="zh-CN" sz="3600" dirty="0"/>
              <a:t>在调用过程时为参数传递变量和数据</a:t>
            </a:r>
          </a:p>
        </p:txBody>
      </p:sp>
      <p:sp>
        <p:nvSpPr>
          <p:cNvPr id="19460" name="AutoShape 4"/>
          <p:cNvSpPr>
            <a:spLocks noChangeArrowheads="1"/>
          </p:cNvSpPr>
          <p:nvPr/>
        </p:nvSpPr>
        <p:spPr bwMode="auto">
          <a:xfrm>
            <a:off x="1847851" y="4870451"/>
            <a:ext cx="8424863" cy="1006475"/>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536575" algn="l"/>
              </a:tabLst>
              <a:defRPr>
                <a:solidFill>
                  <a:schemeClr val="tx1"/>
                </a:solidFill>
                <a:latin typeface="Arial" charset="0"/>
                <a:ea typeface="黑体" charset="-122"/>
              </a:defRPr>
            </a:lvl1pPr>
            <a:lvl2pPr eaLnBrk="0" hangingPunct="0">
              <a:tabLst>
                <a:tab pos="536575" algn="l"/>
              </a:tabLst>
              <a:defRPr>
                <a:solidFill>
                  <a:schemeClr val="tx1"/>
                </a:solidFill>
                <a:latin typeface="Arial" charset="0"/>
                <a:ea typeface="黑体" charset="-122"/>
              </a:defRPr>
            </a:lvl2pPr>
            <a:lvl3pPr eaLnBrk="0" hangingPunct="0">
              <a:tabLst>
                <a:tab pos="536575" algn="l"/>
              </a:tabLst>
              <a:defRPr>
                <a:solidFill>
                  <a:schemeClr val="tx1"/>
                </a:solidFill>
                <a:latin typeface="Arial" charset="0"/>
                <a:ea typeface="黑体" charset="-122"/>
              </a:defRPr>
            </a:lvl3pPr>
            <a:lvl4pPr eaLnBrk="0" hangingPunct="0">
              <a:tabLst>
                <a:tab pos="536575" algn="l"/>
              </a:tabLst>
              <a:defRPr>
                <a:solidFill>
                  <a:schemeClr val="tx1"/>
                </a:solidFill>
                <a:latin typeface="Arial" charset="0"/>
                <a:ea typeface="黑体" charset="-122"/>
              </a:defRPr>
            </a:lvl4pPr>
            <a:lvl5pPr eaLnBrk="0" hangingPunct="0">
              <a:tabLst>
                <a:tab pos="536575" algn="l"/>
              </a:tabLst>
              <a:defRPr>
                <a:solidFill>
                  <a:schemeClr val="tx1"/>
                </a:solidFill>
                <a:latin typeface="Arial" charset="0"/>
                <a:ea typeface="黑体" charset="-122"/>
              </a:defRPr>
            </a:lvl5pPr>
            <a:lvl6pPr eaLnBrk="0" fontAlgn="base" hangingPunct="0">
              <a:spcBef>
                <a:spcPct val="0"/>
              </a:spcBef>
              <a:spcAft>
                <a:spcPct val="0"/>
              </a:spcAft>
              <a:tabLst>
                <a:tab pos="536575" algn="l"/>
              </a:tabLst>
              <a:defRPr>
                <a:solidFill>
                  <a:schemeClr val="tx1"/>
                </a:solidFill>
                <a:latin typeface="Arial" charset="0"/>
                <a:ea typeface="黑体" charset="-122"/>
              </a:defRPr>
            </a:lvl6pPr>
            <a:lvl7pPr eaLnBrk="0" fontAlgn="base" hangingPunct="0">
              <a:spcBef>
                <a:spcPct val="0"/>
              </a:spcBef>
              <a:spcAft>
                <a:spcPct val="0"/>
              </a:spcAft>
              <a:tabLst>
                <a:tab pos="536575" algn="l"/>
              </a:tabLst>
              <a:defRPr>
                <a:solidFill>
                  <a:schemeClr val="tx1"/>
                </a:solidFill>
                <a:latin typeface="Arial" charset="0"/>
                <a:ea typeface="黑体" charset="-122"/>
              </a:defRPr>
            </a:lvl7pPr>
            <a:lvl8pPr eaLnBrk="0" fontAlgn="base" hangingPunct="0">
              <a:spcBef>
                <a:spcPct val="0"/>
              </a:spcBef>
              <a:spcAft>
                <a:spcPct val="0"/>
              </a:spcAft>
              <a:tabLst>
                <a:tab pos="536575" algn="l"/>
              </a:tabLst>
              <a:defRPr>
                <a:solidFill>
                  <a:schemeClr val="tx1"/>
                </a:solidFill>
                <a:latin typeface="Arial" charset="0"/>
                <a:ea typeface="黑体" charset="-122"/>
              </a:defRPr>
            </a:lvl8pPr>
            <a:lvl9pPr eaLnBrk="0" fontAlgn="base" hangingPunct="0">
              <a:spcBef>
                <a:spcPct val="0"/>
              </a:spcBef>
              <a:spcAft>
                <a:spcPct val="0"/>
              </a:spcAft>
              <a:tabLst>
                <a:tab pos="536575" algn="l"/>
              </a:tabLst>
              <a:defRPr>
                <a:solidFill>
                  <a:schemeClr val="tx1"/>
                </a:solidFill>
                <a:latin typeface="Arial" charset="0"/>
                <a:ea typeface="黑体" charset="-122"/>
              </a:defRPr>
            </a:lvl9pPr>
          </a:lstStyle>
          <a:p>
            <a:pPr eaLnBrk="1" hangingPunct="1"/>
            <a:endParaRPr lang="zh-CN" altLang="en-US" sz="2000" b="1"/>
          </a:p>
          <a:p>
            <a:pPr eaLnBrk="1" hangingPunct="1"/>
            <a:r>
              <a:rPr lang="zh-CN" altLang="en-US" sz="2000" b="1"/>
              <a:t>call pro_add_emp(v_deptno</a:t>
            </a:r>
            <a:r>
              <a:rPr lang="zh-CN" altLang="en-US" sz="2000" b="1">
                <a:solidFill>
                  <a:srgbClr val="0000FF"/>
                </a:solidFill>
              </a:rPr>
              <a:t>=&gt;</a:t>
            </a:r>
            <a:r>
              <a:rPr lang="zh-CN" altLang="en-US" sz="2000" b="1"/>
              <a:t>90,v_loc</a:t>
            </a:r>
            <a:r>
              <a:rPr lang="zh-CN" altLang="en-US" sz="2000" b="1">
                <a:solidFill>
                  <a:srgbClr val="0000FF"/>
                </a:solidFill>
              </a:rPr>
              <a:t>=&gt;</a:t>
            </a:r>
            <a:r>
              <a:rPr lang="zh-CN" altLang="en-US" sz="2000" b="1"/>
              <a:t>'南京',v_dname</a:t>
            </a:r>
            <a:r>
              <a:rPr lang="zh-CN" altLang="en-US" sz="2000" b="1">
                <a:solidFill>
                  <a:srgbClr val="0000FF"/>
                </a:solidFill>
              </a:rPr>
              <a:t>=&gt;</a:t>
            </a:r>
            <a:r>
              <a:rPr lang="zh-CN" altLang="en-US" sz="2000" b="1"/>
              <a:t>'软件部');</a:t>
            </a:r>
          </a:p>
        </p:txBody>
      </p:sp>
      <p:sp>
        <p:nvSpPr>
          <p:cNvPr id="19461" name="AutoShape 5"/>
          <p:cNvSpPr>
            <a:spLocks noChangeArrowheads="1"/>
          </p:cNvSpPr>
          <p:nvPr/>
        </p:nvSpPr>
        <p:spPr bwMode="auto">
          <a:xfrm>
            <a:off x="4297364" y="4076701"/>
            <a:ext cx="1584325" cy="720725"/>
          </a:xfrm>
          <a:prstGeom prst="wedgeRoundRectCallout">
            <a:avLst>
              <a:gd name="adj1" fmla="val 54074"/>
              <a:gd name="adj2" fmla="val 131634"/>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b="1"/>
              <a:t>按照形参的名称赋值。</a:t>
            </a:r>
          </a:p>
        </p:txBody>
      </p:sp>
    </p:spTree>
    <p:extLst>
      <p:ext uri="{BB962C8B-B14F-4D97-AF65-F5344CB8AC3E}">
        <p14:creationId xmlns:p14="http://schemas.microsoft.com/office/powerpoint/2010/main" val="144577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animEffect transition="in" filter="wipe(left)">
                                      <p:cBhvr>
                                        <p:cTn id="7" dur="500"/>
                                        <p:tgtEl>
                                          <p:spTgt spid="1945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58">
                                            <p:txEl>
                                              <p:pRg st="3" end="3"/>
                                            </p:txEl>
                                          </p:spTgt>
                                        </p:tgtEl>
                                        <p:attrNameLst>
                                          <p:attrName>style.visibility</p:attrName>
                                        </p:attrNameLst>
                                      </p:cBhvr>
                                      <p:to>
                                        <p:strVal val="visible"/>
                                      </p:to>
                                    </p:set>
                                    <p:animEffect transition="in" filter="wipe(left)">
                                      <p:cBhvr>
                                        <p:cTn id="12" dur="500"/>
                                        <p:tgtEl>
                                          <p:spTgt spid="1945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60"/>
                                        </p:tgtEl>
                                        <p:attrNameLst>
                                          <p:attrName>style.visibility</p:attrName>
                                        </p:attrNameLst>
                                      </p:cBhvr>
                                      <p:to>
                                        <p:strVal val="visible"/>
                                      </p:to>
                                    </p:set>
                                    <p:animEffect transition="in" filter="dissolve">
                                      <p:cBhvr>
                                        <p:cTn id="17" dur="500"/>
                                        <p:tgtEl>
                                          <p:spTgt spid="1946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461"/>
                                        </p:tgtEl>
                                        <p:attrNameLst>
                                          <p:attrName>style.visibility</p:attrName>
                                        </p:attrNameLst>
                                      </p:cBhvr>
                                      <p:to>
                                        <p:strVal val="visible"/>
                                      </p:to>
                                    </p:set>
                                    <p:animEffect transition="in" filter="dissolve">
                                      <p:cBhvr>
                                        <p:cTn id="20" dur="10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ldLvl="0" animBg="1" autoUpdateAnimBg="0"/>
      <p:bldP spid="19461" grpId="0" bldLvl="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150600" y="1229520"/>
            <a:ext cx="7815263" cy="3013075"/>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r>
              <a:rPr lang="zh-CN" altLang="en-US"/>
              <a:t>组合传递</a:t>
            </a:r>
            <a:endParaRPr lang="zh-CN" altLang="en-US" b="0"/>
          </a:p>
          <a:p>
            <a:pPr marL="800100" lvl="1" indent="-342900"/>
            <a:r>
              <a:rPr lang="zh-CN" altLang="en-US" dirty="0"/>
              <a:t>可以将按位置传递、按名称传递两种方法在同一调用中混合使用</a:t>
            </a:r>
          </a:p>
          <a:p>
            <a:pPr marL="800100" lvl="1" indent="-342900"/>
            <a:r>
              <a:rPr lang="zh-CN" altLang="en-US" dirty="0"/>
              <a:t>但前面的实参必须使用按位置传递方法，而后面其余的实参则可以使用按名称传递的方法</a:t>
            </a:r>
          </a:p>
        </p:txBody>
      </p:sp>
      <p:sp>
        <p:nvSpPr>
          <p:cNvPr id="20483" name="Rectangle 3"/>
          <p:cNvSpPr>
            <a:spLocks noGrp="1" noChangeArrowheads="1"/>
          </p:cNvSpPr>
          <p:nvPr>
            <p:ph type="title"/>
          </p:nvPr>
        </p:nvSpPr>
        <p:spPr>
          <a:xfrm>
            <a:off x="0" y="364333"/>
            <a:ext cx="7577966" cy="576262"/>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Autofit/>
          </a:bodyPr>
          <a:lstStyle/>
          <a:p>
            <a:pPr marL="609600" indent="-609600"/>
            <a:r>
              <a:rPr lang="zh-CN" altLang="zh-CN" sz="3600" dirty="0"/>
              <a:t>在调用过程时为参数传递变量和数据</a:t>
            </a:r>
          </a:p>
        </p:txBody>
      </p:sp>
      <p:sp>
        <p:nvSpPr>
          <p:cNvPr id="20484" name="AutoShape 4"/>
          <p:cNvSpPr>
            <a:spLocks noChangeArrowheads="1"/>
          </p:cNvSpPr>
          <p:nvPr/>
        </p:nvSpPr>
        <p:spPr bwMode="auto">
          <a:xfrm>
            <a:off x="2640013" y="4365626"/>
            <a:ext cx="7200900" cy="1006475"/>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536575" algn="l"/>
              </a:tabLst>
              <a:defRPr>
                <a:solidFill>
                  <a:schemeClr val="tx1"/>
                </a:solidFill>
                <a:latin typeface="Arial" charset="0"/>
                <a:ea typeface="黑体" charset="-122"/>
              </a:defRPr>
            </a:lvl1pPr>
            <a:lvl2pPr eaLnBrk="0" hangingPunct="0">
              <a:tabLst>
                <a:tab pos="536575" algn="l"/>
              </a:tabLst>
              <a:defRPr>
                <a:solidFill>
                  <a:schemeClr val="tx1"/>
                </a:solidFill>
                <a:latin typeface="Arial" charset="0"/>
                <a:ea typeface="黑体" charset="-122"/>
              </a:defRPr>
            </a:lvl2pPr>
            <a:lvl3pPr eaLnBrk="0" hangingPunct="0">
              <a:tabLst>
                <a:tab pos="536575" algn="l"/>
              </a:tabLst>
              <a:defRPr>
                <a:solidFill>
                  <a:schemeClr val="tx1"/>
                </a:solidFill>
                <a:latin typeface="Arial" charset="0"/>
                <a:ea typeface="黑体" charset="-122"/>
              </a:defRPr>
            </a:lvl3pPr>
            <a:lvl4pPr eaLnBrk="0" hangingPunct="0">
              <a:tabLst>
                <a:tab pos="536575" algn="l"/>
              </a:tabLst>
              <a:defRPr>
                <a:solidFill>
                  <a:schemeClr val="tx1"/>
                </a:solidFill>
                <a:latin typeface="Arial" charset="0"/>
                <a:ea typeface="黑体" charset="-122"/>
              </a:defRPr>
            </a:lvl4pPr>
            <a:lvl5pPr eaLnBrk="0" hangingPunct="0">
              <a:tabLst>
                <a:tab pos="536575" algn="l"/>
              </a:tabLst>
              <a:defRPr>
                <a:solidFill>
                  <a:schemeClr val="tx1"/>
                </a:solidFill>
                <a:latin typeface="Arial" charset="0"/>
                <a:ea typeface="黑体" charset="-122"/>
              </a:defRPr>
            </a:lvl5pPr>
            <a:lvl6pPr eaLnBrk="0" fontAlgn="base" hangingPunct="0">
              <a:spcBef>
                <a:spcPct val="0"/>
              </a:spcBef>
              <a:spcAft>
                <a:spcPct val="0"/>
              </a:spcAft>
              <a:tabLst>
                <a:tab pos="536575" algn="l"/>
              </a:tabLst>
              <a:defRPr>
                <a:solidFill>
                  <a:schemeClr val="tx1"/>
                </a:solidFill>
                <a:latin typeface="Arial" charset="0"/>
                <a:ea typeface="黑体" charset="-122"/>
              </a:defRPr>
            </a:lvl6pPr>
            <a:lvl7pPr eaLnBrk="0" fontAlgn="base" hangingPunct="0">
              <a:spcBef>
                <a:spcPct val="0"/>
              </a:spcBef>
              <a:spcAft>
                <a:spcPct val="0"/>
              </a:spcAft>
              <a:tabLst>
                <a:tab pos="536575" algn="l"/>
              </a:tabLst>
              <a:defRPr>
                <a:solidFill>
                  <a:schemeClr val="tx1"/>
                </a:solidFill>
                <a:latin typeface="Arial" charset="0"/>
                <a:ea typeface="黑体" charset="-122"/>
              </a:defRPr>
            </a:lvl7pPr>
            <a:lvl8pPr eaLnBrk="0" fontAlgn="base" hangingPunct="0">
              <a:spcBef>
                <a:spcPct val="0"/>
              </a:spcBef>
              <a:spcAft>
                <a:spcPct val="0"/>
              </a:spcAft>
              <a:tabLst>
                <a:tab pos="536575" algn="l"/>
              </a:tabLst>
              <a:defRPr>
                <a:solidFill>
                  <a:schemeClr val="tx1"/>
                </a:solidFill>
                <a:latin typeface="Arial" charset="0"/>
                <a:ea typeface="黑体" charset="-122"/>
              </a:defRPr>
            </a:lvl8pPr>
            <a:lvl9pPr eaLnBrk="0" fontAlgn="base" hangingPunct="0">
              <a:spcBef>
                <a:spcPct val="0"/>
              </a:spcBef>
              <a:spcAft>
                <a:spcPct val="0"/>
              </a:spcAft>
              <a:tabLst>
                <a:tab pos="536575" algn="l"/>
              </a:tabLst>
              <a:defRPr>
                <a:solidFill>
                  <a:schemeClr val="tx1"/>
                </a:solidFill>
                <a:latin typeface="Arial" charset="0"/>
                <a:ea typeface="黑体" charset="-122"/>
              </a:defRPr>
            </a:lvl9pPr>
          </a:lstStyle>
          <a:p>
            <a:pPr eaLnBrk="1" hangingPunct="1"/>
            <a:endParaRPr lang="zh-CN" altLang="en-US" sz="2000" b="1"/>
          </a:p>
          <a:p>
            <a:pPr eaLnBrk="1" hangingPunct="1"/>
            <a:r>
              <a:rPr lang="zh-CN" altLang="en-US" sz="2000" b="1"/>
              <a:t>call pro_add_emp(90,v_loc</a:t>
            </a:r>
            <a:r>
              <a:rPr lang="zh-CN" altLang="en-US" sz="2000" b="1">
                <a:solidFill>
                  <a:srgbClr val="0000FF"/>
                </a:solidFill>
              </a:rPr>
              <a:t>=&gt;</a:t>
            </a:r>
            <a:r>
              <a:rPr lang="zh-CN" altLang="en-US" sz="2000" b="1"/>
              <a:t>'南京',v_dname</a:t>
            </a:r>
            <a:r>
              <a:rPr lang="zh-CN" altLang="en-US" sz="2000" b="1">
                <a:solidFill>
                  <a:srgbClr val="0000FF"/>
                </a:solidFill>
              </a:rPr>
              <a:t>=&gt;</a:t>
            </a:r>
            <a:r>
              <a:rPr lang="zh-CN" altLang="en-US" sz="2000" b="1"/>
              <a:t>'软件部');</a:t>
            </a:r>
          </a:p>
        </p:txBody>
      </p:sp>
      <p:sp>
        <p:nvSpPr>
          <p:cNvPr id="20485" name="AutoShape 5"/>
          <p:cNvSpPr>
            <a:spLocks noChangeArrowheads="1"/>
          </p:cNvSpPr>
          <p:nvPr/>
        </p:nvSpPr>
        <p:spPr bwMode="auto">
          <a:xfrm>
            <a:off x="5160963" y="3357564"/>
            <a:ext cx="3313112" cy="719137"/>
          </a:xfrm>
          <a:prstGeom prst="wedgeRoundRectCallout">
            <a:avLst>
              <a:gd name="adj1" fmla="val -42222"/>
              <a:gd name="adj2" fmla="val 145060"/>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b="1"/>
              <a:t>第一个按形参位置传递，后面的按照形参的名称赋值。</a:t>
            </a:r>
          </a:p>
        </p:txBody>
      </p:sp>
    </p:spTree>
    <p:extLst>
      <p:ext uri="{BB962C8B-B14F-4D97-AF65-F5344CB8AC3E}">
        <p14:creationId xmlns:p14="http://schemas.microsoft.com/office/powerpoint/2010/main" val="1111970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2">
                                            <p:txEl>
                                              <p:pRg st="2" end="2"/>
                                            </p:txEl>
                                          </p:spTgt>
                                        </p:tgtEl>
                                        <p:attrNameLst>
                                          <p:attrName>style.visibility</p:attrName>
                                        </p:attrNameLst>
                                      </p:cBhvr>
                                      <p:to>
                                        <p:strVal val="visible"/>
                                      </p:to>
                                    </p:set>
                                    <p:animEffect transition="in" filter="wipe(left)">
                                      <p:cBhvr>
                                        <p:cTn id="7" dur="500"/>
                                        <p:tgtEl>
                                          <p:spTgt spid="2048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dissolve">
                                      <p:cBhvr>
                                        <p:cTn id="12" dur="500"/>
                                        <p:tgtEl>
                                          <p:spTgt spid="2048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485"/>
                                        </p:tgtEl>
                                        <p:attrNameLst>
                                          <p:attrName>style.visibility</p:attrName>
                                        </p:attrNameLst>
                                      </p:cBhvr>
                                      <p:to>
                                        <p:strVal val="visible"/>
                                      </p:to>
                                    </p:set>
                                    <p:animEffect transition="in" filter="dissolve">
                                      <p:cBhvr>
                                        <p:cTn id="15" dur="10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ldLvl="0" animBg="1" autoUpdateAnimBg="0"/>
      <p:bldP spid="20485"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49460" y="1215410"/>
            <a:ext cx="8302625" cy="2447925"/>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140000"/>
              </a:lnSpc>
            </a:pPr>
            <a:r>
              <a:rPr lang="zh-CN" altLang="en-US"/>
              <a:t>函数用于返回特定数据，如果在应用程序中经常需要通过执行</a:t>
            </a:r>
            <a:r>
              <a:rPr lang="sv-SE" altLang="en-US" dirty="0"/>
              <a:t>SQL</a:t>
            </a:r>
            <a:r>
              <a:rPr lang="zh-CN" altLang="en-US" dirty="0"/>
              <a:t>语句来返回特定数据，则可以基于这些操作创建特定的函数</a:t>
            </a:r>
          </a:p>
          <a:p>
            <a:pPr marL="381000" indent="-381000"/>
            <a:endParaRPr lang="zh-CN" altLang="en-US" dirty="0"/>
          </a:p>
        </p:txBody>
      </p:sp>
      <p:sp>
        <p:nvSpPr>
          <p:cNvPr id="21507" name="Rectangle 3"/>
          <p:cNvSpPr>
            <a:spLocks noGrp="1" noChangeArrowheads="1"/>
          </p:cNvSpPr>
          <p:nvPr>
            <p:ph type="title"/>
          </p:nvPr>
        </p:nvSpPr>
        <p:spPr>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r>
              <a:rPr lang="zh-CN" altLang="zh-CN"/>
              <a:t>开发函数</a:t>
            </a:r>
          </a:p>
        </p:txBody>
      </p:sp>
      <p:sp>
        <p:nvSpPr>
          <p:cNvPr id="21508" name="AutoShape 4"/>
          <p:cNvSpPr>
            <a:spLocks noChangeArrowheads="1"/>
          </p:cNvSpPr>
          <p:nvPr/>
        </p:nvSpPr>
        <p:spPr bwMode="auto">
          <a:xfrm>
            <a:off x="2316048" y="2508701"/>
            <a:ext cx="5832475" cy="3240088"/>
          </a:xfrm>
          <a:prstGeom prst="roundRect">
            <a:avLst>
              <a:gd name="adj" fmla="val 3764"/>
            </a:avLst>
          </a:prstGeom>
          <a:gradFill rotWithShape="0">
            <a:gsLst>
              <a:gs pos="0">
                <a:srgbClr val="FFFF66"/>
              </a:gs>
              <a:gs pos="100000">
                <a:schemeClr val="bg1"/>
              </a:gs>
            </a:gsLst>
            <a:lin ang="5400000" scaled="1"/>
          </a:gradFill>
          <a:ln w="9525"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zh-CN" altLang="en-US" sz="1600" b="1"/>
              <a:t> </a:t>
            </a:r>
            <a:r>
              <a:rPr lang="en-US" altLang="zh-CN" sz="1600" b="1">
                <a:solidFill>
                  <a:srgbClr val="0000FF"/>
                </a:solidFill>
              </a:rPr>
              <a:t>CREATE </a:t>
            </a:r>
            <a:r>
              <a:rPr lang="en-US" altLang="zh-CN" sz="1600" b="1"/>
              <a:t>[OR REPLACE] </a:t>
            </a:r>
            <a:r>
              <a:rPr lang="en-US" altLang="zh-CN" sz="1600" b="1">
                <a:solidFill>
                  <a:srgbClr val="0000FF"/>
                </a:solidFill>
              </a:rPr>
              <a:t>FUNCTION </a:t>
            </a:r>
            <a:r>
              <a:rPr lang="en-US" altLang="zh-CN" sz="1600" b="1"/>
              <a:t>function_name</a:t>
            </a:r>
          </a:p>
          <a:p>
            <a:r>
              <a:rPr lang="en-US" altLang="zh-CN" sz="1600" b="1"/>
              <a:t> </a:t>
            </a:r>
            <a:r>
              <a:rPr lang="sv-SE" altLang="en-US" sz="1600" b="1"/>
              <a:t>  (argument1 [model] datatype1,</a:t>
            </a:r>
          </a:p>
          <a:p>
            <a:r>
              <a:rPr lang="sv-SE" altLang="en-US" sz="1600" b="1"/>
              <a:t>    argument2 [mode2] datatype2,</a:t>
            </a:r>
            <a:endParaRPr lang="en-US" altLang="zh-CN" sz="1600" b="1"/>
          </a:p>
          <a:p>
            <a:r>
              <a:rPr lang="en-US" altLang="zh-CN" sz="1600" b="1"/>
              <a:t>...)</a:t>
            </a:r>
          </a:p>
          <a:p>
            <a:r>
              <a:rPr lang="en-US" altLang="zh-CN" sz="1600" b="1">
                <a:solidFill>
                  <a:srgbClr val="0000FF"/>
                </a:solidFill>
              </a:rPr>
              <a:t>RETURN </a:t>
            </a:r>
            <a:r>
              <a:rPr lang="en-US" altLang="zh-CN" sz="1600" b="1"/>
              <a:t>datatype</a:t>
            </a:r>
          </a:p>
          <a:p>
            <a:r>
              <a:rPr lang="en-US" altLang="zh-CN" sz="1600" b="1">
                <a:solidFill>
                  <a:srgbClr val="0000FF"/>
                </a:solidFill>
              </a:rPr>
              <a:t> IS|AS</a:t>
            </a:r>
          </a:p>
          <a:p>
            <a:r>
              <a:rPr lang="en-US" altLang="zh-CN" sz="1600" b="1"/>
              <a:t>   </a:t>
            </a:r>
            <a:r>
              <a:rPr lang="zh-CN" altLang="en-US" sz="1600" b="1"/>
              <a:t>声明部分</a:t>
            </a:r>
          </a:p>
          <a:p>
            <a:r>
              <a:rPr lang="zh-CN" altLang="en-US" sz="1600" b="1"/>
              <a:t> </a:t>
            </a:r>
            <a:r>
              <a:rPr lang="zh-CN" altLang="en-US" sz="1600" b="1">
                <a:solidFill>
                  <a:srgbClr val="0000FF"/>
                </a:solidFill>
              </a:rPr>
              <a:t> </a:t>
            </a:r>
            <a:r>
              <a:rPr lang="en-US" altLang="zh-CN" sz="1600" b="1">
                <a:solidFill>
                  <a:srgbClr val="0000FF"/>
                </a:solidFill>
              </a:rPr>
              <a:t>BEGIN</a:t>
            </a:r>
          </a:p>
          <a:p>
            <a:r>
              <a:rPr lang="en-US" altLang="zh-CN" sz="1600" b="1"/>
              <a:t>     </a:t>
            </a:r>
            <a:r>
              <a:rPr lang="zh-CN" altLang="en-US" sz="1600" b="1"/>
              <a:t>执行部分</a:t>
            </a:r>
          </a:p>
          <a:p>
            <a:r>
              <a:rPr lang="zh-CN" altLang="en-US" sz="1600" b="1"/>
              <a:t> </a:t>
            </a:r>
            <a:r>
              <a:rPr lang="en-US" altLang="zh-CN" sz="1600" b="1"/>
              <a:t>EXCEPTION </a:t>
            </a:r>
          </a:p>
          <a:p>
            <a:r>
              <a:rPr lang="en-US" altLang="zh-CN" sz="1600" b="1"/>
              <a:t>  </a:t>
            </a:r>
            <a:r>
              <a:rPr lang="zh-CN" altLang="en-US" sz="1600" b="1"/>
              <a:t>异常处理部分</a:t>
            </a:r>
          </a:p>
          <a:p>
            <a:r>
              <a:rPr lang="en-US" altLang="zh-CN" sz="1600" b="1">
                <a:solidFill>
                  <a:srgbClr val="0000FF"/>
                </a:solidFill>
              </a:rPr>
              <a:t>END;</a:t>
            </a:r>
          </a:p>
        </p:txBody>
      </p:sp>
      <p:pic>
        <p:nvPicPr>
          <p:cNvPr id="21509" name="Picture 5" descr="语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25" y="2508701"/>
            <a:ext cx="14398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6304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ox(in)">
                                      <p:cBhvr>
                                        <p:cTn id="7" dur="500"/>
                                        <p:tgtEl>
                                          <p:spTgt spid="2150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508"/>
                                        </p:tgtEl>
                                        <p:attrNameLst>
                                          <p:attrName>style.visibility</p:attrName>
                                        </p:attrNameLst>
                                      </p:cBhvr>
                                      <p:to>
                                        <p:strVal val="visible"/>
                                      </p:to>
                                    </p:set>
                                    <p:animEffect transition="in" filter="dissolve">
                                      <p:cBhvr>
                                        <p:cTn id="11"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0" y="1173722"/>
            <a:ext cx="8220075" cy="2809875"/>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140000"/>
              </a:lnSpc>
            </a:pPr>
            <a:r>
              <a:rPr lang="zh-CN" altLang="zh-CN"/>
              <a:t>创建函数：</a:t>
            </a:r>
          </a:p>
          <a:p>
            <a:pPr marL="800100" lvl="1" indent="-342900">
              <a:lnSpc>
                <a:spcPct val="140000"/>
              </a:lnSpc>
            </a:pPr>
            <a:r>
              <a:rPr lang="zh-CN" altLang="zh-CN" dirty="0"/>
              <a:t>当创建函数时，通过使用输入参数，可以将应用的数据传递到函数中，最终通过执行函数可以将结果返回到应用程序中 </a:t>
            </a:r>
          </a:p>
          <a:p>
            <a:pPr marL="800100" lvl="1" indent="-342900">
              <a:lnSpc>
                <a:spcPct val="140000"/>
              </a:lnSpc>
            </a:pPr>
            <a:r>
              <a:rPr lang="zh-CN" altLang="zh-CN" dirty="0"/>
              <a:t>当定义参数时，如果不指定参数模式，则默认为输入参数</a:t>
            </a:r>
            <a:endParaRPr lang="zh-CN" altLang="zh-CN" sz="1800" dirty="0"/>
          </a:p>
        </p:txBody>
      </p:sp>
      <p:sp>
        <p:nvSpPr>
          <p:cNvPr id="22531" name="Rectangle 3"/>
          <p:cNvSpPr>
            <a:spLocks noGrp="1" noChangeArrowheads="1"/>
          </p:cNvSpPr>
          <p:nvPr>
            <p:ph type="title"/>
          </p:nvPr>
        </p:nvSpPr>
        <p:spPr>
          <a:xfrm>
            <a:off x="0" y="352427"/>
            <a:ext cx="5813425" cy="569913"/>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rmAutofit fontScale="90000"/>
          </a:bodyPr>
          <a:lstStyle/>
          <a:p>
            <a:pPr marL="609600" indent="-609600"/>
            <a:r>
              <a:rPr lang="zh-CN" altLang="zh-CN"/>
              <a:t>开发函数</a:t>
            </a:r>
          </a:p>
        </p:txBody>
      </p:sp>
      <p:sp>
        <p:nvSpPr>
          <p:cNvPr id="22532" name="AutoShape 4"/>
          <p:cNvSpPr>
            <a:spLocks noChangeArrowheads="1"/>
          </p:cNvSpPr>
          <p:nvPr/>
        </p:nvSpPr>
        <p:spPr bwMode="auto">
          <a:xfrm>
            <a:off x="2640013" y="2852739"/>
            <a:ext cx="7129462" cy="2160587"/>
          </a:xfrm>
          <a:prstGeom prst="roundRect">
            <a:avLst>
              <a:gd name="adj" fmla="val 3764"/>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zh-CN" altLang="en-US" b="1" dirty="0"/>
              <a:t>create or replace </a:t>
            </a:r>
            <a:r>
              <a:rPr lang="zh-CN" altLang="en-US" b="1" dirty="0">
                <a:solidFill>
                  <a:srgbClr val="0000FF"/>
                </a:solidFill>
              </a:rPr>
              <a:t>function </a:t>
            </a:r>
            <a:r>
              <a:rPr lang="zh-CN" altLang="en-US" b="1" dirty="0"/>
              <a:t>fun_getrandom </a:t>
            </a:r>
            <a:r>
              <a:rPr lang="zh-CN" altLang="en-US" b="1" dirty="0">
                <a:solidFill>
                  <a:srgbClr val="0000FF"/>
                </a:solidFill>
              </a:rPr>
              <a:t>return </a:t>
            </a:r>
            <a:r>
              <a:rPr lang="zh-CN" altLang="en-US" b="1" dirty="0"/>
              <a:t>number</a:t>
            </a:r>
          </a:p>
          <a:p>
            <a:r>
              <a:rPr lang="zh-CN" altLang="en-US" b="1" dirty="0"/>
              <a:t>as</a:t>
            </a:r>
          </a:p>
          <a:p>
            <a:r>
              <a:rPr lang="zh-CN" altLang="en-US" b="1" dirty="0"/>
              <a:t>v_num number;</a:t>
            </a:r>
          </a:p>
          <a:p>
            <a:r>
              <a:rPr lang="zh-CN" altLang="en-US" b="1" dirty="0"/>
              <a:t>begin</a:t>
            </a:r>
          </a:p>
          <a:p>
            <a:r>
              <a:rPr lang="zh-CN" altLang="en-US" b="1" dirty="0"/>
              <a:t>  	v_num:=</a:t>
            </a:r>
            <a:r>
              <a:rPr lang="zh-CN" altLang="en-US" b="1" dirty="0">
                <a:solidFill>
                  <a:srgbClr val="0000FF"/>
                </a:solidFill>
              </a:rPr>
              <a:t>floor</a:t>
            </a:r>
            <a:r>
              <a:rPr lang="zh-CN" altLang="en-US" b="1" dirty="0"/>
              <a:t>(dbms_random.value(1,10));</a:t>
            </a:r>
          </a:p>
          <a:p>
            <a:r>
              <a:rPr lang="zh-CN" altLang="en-US" b="1" dirty="0"/>
              <a:t>  	</a:t>
            </a:r>
            <a:r>
              <a:rPr lang="zh-CN" altLang="en-US" b="1" dirty="0">
                <a:solidFill>
                  <a:srgbClr val="0000FF"/>
                </a:solidFill>
              </a:rPr>
              <a:t>return </a:t>
            </a:r>
            <a:r>
              <a:rPr lang="zh-CN" altLang="en-US" b="1" dirty="0"/>
              <a:t>v_num;</a:t>
            </a:r>
          </a:p>
          <a:p>
            <a:r>
              <a:rPr lang="zh-CN" altLang="en-US" b="1" dirty="0"/>
              <a:t>end;</a:t>
            </a:r>
          </a:p>
        </p:txBody>
      </p:sp>
      <p:sp>
        <p:nvSpPr>
          <p:cNvPr id="22533" name="AutoShape 5"/>
          <p:cNvSpPr>
            <a:spLocks noChangeArrowheads="1"/>
          </p:cNvSpPr>
          <p:nvPr/>
        </p:nvSpPr>
        <p:spPr bwMode="auto">
          <a:xfrm>
            <a:off x="2638426" y="4705350"/>
            <a:ext cx="7129463" cy="1963738"/>
          </a:xfrm>
          <a:prstGeom prst="roundRect">
            <a:avLst>
              <a:gd name="adj" fmla="val 3764"/>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zh-CN" altLang="en-US" b="1"/>
              <a:t>declare</a:t>
            </a:r>
          </a:p>
          <a:p>
            <a:r>
              <a:rPr lang="zh-CN" altLang="en-US" b="1"/>
              <a:t>	num number;</a:t>
            </a:r>
          </a:p>
          <a:p>
            <a:r>
              <a:rPr lang="zh-CN" altLang="en-US" b="1"/>
              <a:t>begin</a:t>
            </a:r>
          </a:p>
          <a:p>
            <a:r>
              <a:rPr lang="zh-CN" altLang="en-US" b="1"/>
              <a:t>  	num:=fun_getrandom();</a:t>
            </a:r>
          </a:p>
          <a:p>
            <a:r>
              <a:rPr lang="zh-CN" altLang="en-US" b="1"/>
              <a:t>  	dbms_output.put_line(num);</a:t>
            </a:r>
          </a:p>
          <a:p>
            <a:r>
              <a:rPr lang="zh-CN" altLang="en-US" b="1"/>
              <a:t>end;</a:t>
            </a:r>
          </a:p>
        </p:txBody>
      </p:sp>
    </p:spTree>
    <p:extLst>
      <p:ext uri="{BB962C8B-B14F-4D97-AF65-F5344CB8AC3E}">
        <p14:creationId xmlns:p14="http://schemas.microsoft.com/office/powerpoint/2010/main" val="782251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30">
                                            <p:txEl>
                                              <p:pRg st="1" end="1"/>
                                            </p:txEl>
                                          </p:spTgt>
                                        </p:tgtEl>
                                        <p:attrNameLst>
                                          <p:attrName>style.visibility</p:attrName>
                                        </p:attrNameLst>
                                      </p:cBhvr>
                                      <p:to>
                                        <p:strVal val="visible"/>
                                      </p:to>
                                    </p:set>
                                    <p:animEffect transition="in" filter="wipe(left)">
                                      <p:cBhvr>
                                        <p:cTn id="7" dur="500"/>
                                        <p:tgtEl>
                                          <p:spTgt spid="22530">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530">
                                            <p:txEl>
                                              <p:pRg st="2" end="2"/>
                                            </p:txEl>
                                          </p:spTgt>
                                        </p:tgtEl>
                                        <p:attrNameLst>
                                          <p:attrName>style.visibility</p:attrName>
                                        </p:attrNameLst>
                                      </p:cBhvr>
                                      <p:to>
                                        <p:strVal val="visible"/>
                                      </p:to>
                                    </p:set>
                                    <p:animEffect transition="in" filter="wipe(left)">
                                      <p:cBhvr>
                                        <p:cTn id="10" dur="500"/>
                                        <p:tgtEl>
                                          <p:spTgt spid="22530">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dissolve">
                                      <p:cBhvr>
                                        <p:cTn id="15" dur="500"/>
                                        <p:tgtEl>
                                          <p:spTgt spid="225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2533"/>
                                        </p:tgtEl>
                                        <p:attrNameLst>
                                          <p:attrName>style.visibility</p:attrName>
                                        </p:attrNameLst>
                                      </p:cBhvr>
                                      <p:to>
                                        <p:strVal val="visible"/>
                                      </p:to>
                                    </p:set>
                                    <p:animEffect transition="in" filter="dissolve">
                                      <p:cBhvr>
                                        <p:cTn id="20"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ldLvl="0" animBg="1" autoUpdateAnimBg="0"/>
      <p:bldP spid="22533"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102597" y="1121173"/>
            <a:ext cx="8220075" cy="2809875"/>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140000"/>
              </a:lnSpc>
            </a:pPr>
            <a:r>
              <a:rPr lang="zh-CN" altLang="en-US" dirty="0"/>
              <a:t>创建带输入参数的函数：</a:t>
            </a:r>
          </a:p>
          <a:p>
            <a:pPr marL="800100" lvl="1" indent="-342900">
              <a:lnSpc>
                <a:spcPct val="140000"/>
              </a:lnSpc>
            </a:pPr>
            <a:r>
              <a:rPr lang="zh-CN" altLang="en-US" dirty="0"/>
              <a:t>通过输入员工编号获得员工所在的部门名称</a:t>
            </a:r>
            <a:endParaRPr lang="zh-CN" altLang="en-US" sz="1800" dirty="0"/>
          </a:p>
        </p:txBody>
      </p:sp>
      <p:sp>
        <p:nvSpPr>
          <p:cNvPr id="23555" name="Rectangle 3"/>
          <p:cNvSpPr>
            <a:spLocks noGrp="1" noChangeArrowheads="1"/>
          </p:cNvSpPr>
          <p:nvPr>
            <p:ph type="title"/>
          </p:nvPr>
        </p:nvSpPr>
        <p:spPr>
          <a:xfrm>
            <a:off x="0" y="262732"/>
            <a:ext cx="5813425" cy="569913"/>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rmAutofit fontScale="90000"/>
          </a:bodyPr>
          <a:lstStyle/>
          <a:p>
            <a:pPr marL="609600" indent="-609600"/>
            <a:r>
              <a:rPr lang="zh-CN" altLang="zh-CN"/>
              <a:t>开发函数</a:t>
            </a:r>
          </a:p>
        </p:txBody>
      </p:sp>
      <p:sp>
        <p:nvSpPr>
          <p:cNvPr id="23556" name="AutoShape 4"/>
          <p:cNvSpPr>
            <a:spLocks noChangeArrowheads="1"/>
          </p:cNvSpPr>
          <p:nvPr/>
        </p:nvSpPr>
        <p:spPr bwMode="auto">
          <a:xfrm>
            <a:off x="985435" y="2058989"/>
            <a:ext cx="7200900" cy="2593975"/>
          </a:xfrm>
          <a:prstGeom prst="roundRect">
            <a:avLst>
              <a:gd name="adj" fmla="val 3764"/>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marL="15875" indent="225425" eaLnBrk="0" hangingPunct="0">
              <a:defRPr>
                <a:solidFill>
                  <a:schemeClr val="tx1"/>
                </a:solidFill>
                <a:latin typeface="Arial" charset="0"/>
                <a:ea typeface="黑体" charset="-122"/>
              </a:defRPr>
            </a:lvl1pPr>
            <a:lvl2pPr marL="890588" eaLnBrk="0" hangingPunct="0">
              <a:defRPr>
                <a:solidFill>
                  <a:schemeClr val="tx1"/>
                </a:solidFill>
                <a:latin typeface="Arial" charset="0"/>
                <a:ea typeface="黑体" charset="-122"/>
              </a:defRPr>
            </a:lvl2pPr>
            <a:lvl3pPr marL="1347788" eaLnBrk="0" hangingPunct="0">
              <a:defRPr>
                <a:solidFill>
                  <a:schemeClr val="tx1"/>
                </a:solidFill>
                <a:latin typeface="Arial" charset="0"/>
                <a:ea typeface="黑体" charset="-122"/>
              </a:defRPr>
            </a:lvl3pPr>
            <a:lvl4pPr marL="1804988" eaLnBrk="0" hangingPunct="0">
              <a:defRPr>
                <a:solidFill>
                  <a:schemeClr val="tx1"/>
                </a:solidFill>
                <a:latin typeface="Arial" charset="0"/>
                <a:ea typeface="黑体" charset="-122"/>
              </a:defRPr>
            </a:lvl4pPr>
            <a:lvl5pPr marL="2262188" eaLnBrk="0" hangingPunct="0">
              <a:defRPr>
                <a:solidFill>
                  <a:schemeClr val="tx1"/>
                </a:solidFill>
                <a:latin typeface="Arial" charset="0"/>
                <a:ea typeface="黑体" charset="-122"/>
              </a:defRPr>
            </a:lvl5pPr>
            <a:lvl6pPr marL="2719388" eaLnBrk="0" fontAlgn="base" hangingPunct="0">
              <a:spcBef>
                <a:spcPct val="0"/>
              </a:spcBef>
              <a:spcAft>
                <a:spcPct val="0"/>
              </a:spcAft>
              <a:defRPr>
                <a:solidFill>
                  <a:schemeClr val="tx1"/>
                </a:solidFill>
                <a:latin typeface="Arial" charset="0"/>
                <a:ea typeface="黑体" charset="-122"/>
              </a:defRPr>
            </a:lvl6pPr>
            <a:lvl7pPr marL="3176588" eaLnBrk="0" fontAlgn="base" hangingPunct="0">
              <a:spcBef>
                <a:spcPct val="0"/>
              </a:spcBef>
              <a:spcAft>
                <a:spcPct val="0"/>
              </a:spcAft>
              <a:defRPr>
                <a:solidFill>
                  <a:schemeClr val="tx1"/>
                </a:solidFill>
                <a:latin typeface="Arial" charset="0"/>
                <a:ea typeface="黑体" charset="-122"/>
              </a:defRPr>
            </a:lvl7pPr>
            <a:lvl8pPr marL="3633788" eaLnBrk="0" fontAlgn="base" hangingPunct="0">
              <a:spcBef>
                <a:spcPct val="0"/>
              </a:spcBef>
              <a:spcAft>
                <a:spcPct val="0"/>
              </a:spcAft>
              <a:defRPr>
                <a:solidFill>
                  <a:schemeClr val="tx1"/>
                </a:solidFill>
                <a:latin typeface="Arial" charset="0"/>
                <a:ea typeface="黑体" charset="-122"/>
              </a:defRPr>
            </a:lvl8pPr>
            <a:lvl9pPr marL="4090988"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zh-CN" b="1" dirty="0"/>
              <a:t>create </a:t>
            </a:r>
            <a:r>
              <a:rPr lang="zh-CN" altLang="zh-CN" b="1" dirty="0">
                <a:solidFill>
                  <a:srgbClr val="0000FF"/>
                </a:solidFill>
              </a:rPr>
              <a:t>function </a:t>
            </a:r>
            <a:r>
              <a:rPr lang="zh-CN" altLang="zh-CN" b="1" dirty="0"/>
              <a:t>getDept(eno number) </a:t>
            </a:r>
            <a:r>
              <a:rPr lang="zh-CN" altLang="zh-CN" b="1" dirty="0">
                <a:solidFill>
                  <a:srgbClr val="0000FF"/>
                </a:solidFill>
              </a:rPr>
              <a:t>return </a:t>
            </a:r>
            <a:r>
              <a:rPr lang="zh-CN" altLang="zh-CN" b="1" dirty="0"/>
              <a:t>VARCHAR2</a:t>
            </a:r>
          </a:p>
          <a:p>
            <a:pPr eaLnBrk="1" hangingPunct="1"/>
            <a:r>
              <a:rPr lang="zh-CN" altLang="zh-CN" b="1" dirty="0"/>
              <a:t>as</a:t>
            </a:r>
          </a:p>
          <a:p>
            <a:pPr eaLnBrk="1" hangingPunct="1"/>
            <a:r>
              <a:rPr lang="zh-CN" altLang="zh-CN" b="1" dirty="0"/>
              <a:t>deptName dept.dname%type;</a:t>
            </a:r>
          </a:p>
          <a:p>
            <a:pPr eaLnBrk="1" hangingPunct="1"/>
            <a:r>
              <a:rPr lang="zh-CN" altLang="zh-CN" b="1" dirty="0">
                <a:solidFill>
                  <a:srgbClr val="0000FF"/>
                </a:solidFill>
              </a:rPr>
              <a:t>begin</a:t>
            </a:r>
          </a:p>
          <a:p>
            <a:pPr eaLnBrk="1" hangingPunct="1"/>
            <a:r>
              <a:rPr lang="zh-CN" altLang="zh-CN" b="1" dirty="0"/>
              <a:t>  select dName into deptName from dept, emp</a:t>
            </a:r>
          </a:p>
          <a:p>
            <a:pPr eaLnBrk="1" hangingPunct="1"/>
            <a:r>
              <a:rPr lang="zh-CN" altLang="zh-CN" b="1" dirty="0"/>
              <a:t>  where dept.deptno= emp.deptno and empno=eno;</a:t>
            </a:r>
          </a:p>
          <a:p>
            <a:pPr eaLnBrk="1" hangingPunct="1"/>
            <a:r>
              <a:rPr lang="zh-CN" altLang="zh-CN" b="1" dirty="0"/>
              <a:t>  </a:t>
            </a:r>
            <a:r>
              <a:rPr lang="zh-CN" altLang="zh-CN" b="1" dirty="0">
                <a:solidFill>
                  <a:srgbClr val="0000FF"/>
                </a:solidFill>
              </a:rPr>
              <a:t>return </a:t>
            </a:r>
            <a:r>
              <a:rPr lang="zh-CN" altLang="zh-CN" b="1" dirty="0"/>
              <a:t>deptname;  </a:t>
            </a:r>
          </a:p>
          <a:p>
            <a:pPr eaLnBrk="1" hangingPunct="1"/>
            <a:r>
              <a:rPr lang="zh-CN" altLang="zh-CN" b="1" dirty="0">
                <a:solidFill>
                  <a:srgbClr val="0000FF"/>
                </a:solidFill>
              </a:rPr>
              <a:t>end;</a:t>
            </a:r>
          </a:p>
        </p:txBody>
      </p:sp>
      <p:sp>
        <p:nvSpPr>
          <p:cNvPr id="23557" name="AutoShape 5"/>
          <p:cNvSpPr>
            <a:spLocks noChangeArrowheads="1"/>
          </p:cNvSpPr>
          <p:nvPr/>
        </p:nvSpPr>
        <p:spPr bwMode="auto">
          <a:xfrm>
            <a:off x="2496735" y="4435477"/>
            <a:ext cx="5256213" cy="1963737"/>
          </a:xfrm>
          <a:prstGeom prst="roundRect">
            <a:avLst>
              <a:gd name="adj" fmla="val 3764"/>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indent="180975" eaLnBrk="0" hangingPunct="0">
              <a:defRPr>
                <a:solidFill>
                  <a:schemeClr val="tx1"/>
                </a:solidFill>
                <a:latin typeface="Arial" charset="0"/>
                <a:ea typeface="黑体" charset="-122"/>
              </a:defRPr>
            </a:lvl1pPr>
            <a:lvl2pPr marL="638175" eaLnBrk="0" hangingPunct="0">
              <a:defRPr>
                <a:solidFill>
                  <a:schemeClr val="tx1"/>
                </a:solidFill>
                <a:latin typeface="Arial" charset="0"/>
                <a:ea typeface="黑体" charset="-122"/>
              </a:defRPr>
            </a:lvl2pPr>
            <a:lvl3pPr marL="1095375" eaLnBrk="0" hangingPunct="0">
              <a:defRPr>
                <a:solidFill>
                  <a:schemeClr val="tx1"/>
                </a:solidFill>
                <a:latin typeface="Arial" charset="0"/>
                <a:ea typeface="黑体" charset="-122"/>
              </a:defRPr>
            </a:lvl3pPr>
            <a:lvl4pPr marL="1552575" eaLnBrk="0" hangingPunct="0">
              <a:defRPr>
                <a:solidFill>
                  <a:schemeClr val="tx1"/>
                </a:solidFill>
                <a:latin typeface="Arial" charset="0"/>
                <a:ea typeface="黑体" charset="-122"/>
              </a:defRPr>
            </a:lvl4pPr>
            <a:lvl5pPr marL="2009775" eaLnBrk="0" hangingPunct="0">
              <a:defRPr>
                <a:solidFill>
                  <a:schemeClr val="tx1"/>
                </a:solidFill>
                <a:latin typeface="Arial" charset="0"/>
                <a:ea typeface="黑体" charset="-122"/>
              </a:defRPr>
            </a:lvl5pPr>
            <a:lvl6pPr marL="2466975" eaLnBrk="0" fontAlgn="base" hangingPunct="0">
              <a:spcBef>
                <a:spcPct val="0"/>
              </a:spcBef>
              <a:spcAft>
                <a:spcPct val="0"/>
              </a:spcAft>
              <a:defRPr>
                <a:solidFill>
                  <a:schemeClr val="tx1"/>
                </a:solidFill>
                <a:latin typeface="Arial" charset="0"/>
                <a:ea typeface="黑体" charset="-122"/>
              </a:defRPr>
            </a:lvl6pPr>
            <a:lvl7pPr marL="2924175" eaLnBrk="0" fontAlgn="base" hangingPunct="0">
              <a:spcBef>
                <a:spcPct val="0"/>
              </a:spcBef>
              <a:spcAft>
                <a:spcPct val="0"/>
              </a:spcAft>
              <a:defRPr>
                <a:solidFill>
                  <a:schemeClr val="tx1"/>
                </a:solidFill>
                <a:latin typeface="Arial" charset="0"/>
                <a:ea typeface="黑体" charset="-122"/>
              </a:defRPr>
            </a:lvl7pPr>
            <a:lvl8pPr marL="3381375" eaLnBrk="0" fontAlgn="base" hangingPunct="0">
              <a:spcBef>
                <a:spcPct val="0"/>
              </a:spcBef>
              <a:spcAft>
                <a:spcPct val="0"/>
              </a:spcAft>
              <a:defRPr>
                <a:solidFill>
                  <a:schemeClr val="tx1"/>
                </a:solidFill>
                <a:latin typeface="Arial" charset="0"/>
                <a:ea typeface="黑体" charset="-122"/>
              </a:defRPr>
            </a:lvl8pPr>
            <a:lvl9pPr marL="3838575"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zh-CN" b="1"/>
              <a:t>declare </a:t>
            </a:r>
          </a:p>
          <a:p>
            <a:pPr eaLnBrk="1" hangingPunct="1"/>
            <a:r>
              <a:rPr lang="zh-CN" altLang="zh-CN" b="1"/>
              <a:t>deptName VARCHAR2(30);</a:t>
            </a:r>
          </a:p>
          <a:p>
            <a:pPr eaLnBrk="1" hangingPunct="1"/>
            <a:r>
              <a:rPr lang="zh-CN" altLang="zh-CN" b="1"/>
              <a:t>begin</a:t>
            </a:r>
          </a:p>
          <a:p>
            <a:pPr eaLnBrk="1" hangingPunct="1"/>
            <a:r>
              <a:rPr lang="zh-CN" altLang="zh-CN" b="1"/>
              <a:t>  </a:t>
            </a:r>
            <a:r>
              <a:rPr lang="zh-CN" altLang="zh-CN" b="1">
                <a:solidFill>
                  <a:srgbClr val="0000FF"/>
                </a:solidFill>
              </a:rPr>
              <a:t>deptName:=getDept(7654);</a:t>
            </a:r>
          </a:p>
          <a:p>
            <a:pPr eaLnBrk="1" hangingPunct="1"/>
            <a:r>
              <a:rPr lang="zh-CN" altLang="zh-CN" b="1"/>
              <a:t>  dbms_output.put_line(deptname);</a:t>
            </a:r>
          </a:p>
          <a:p>
            <a:pPr eaLnBrk="1" hangingPunct="1"/>
            <a:r>
              <a:rPr lang="zh-CN" altLang="zh-CN" b="1"/>
              <a:t>end;</a:t>
            </a:r>
          </a:p>
        </p:txBody>
      </p:sp>
      <p:sp>
        <p:nvSpPr>
          <p:cNvPr id="23558" name="AutoShape 6"/>
          <p:cNvSpPr>
            <a:spLocks noChangeArrowheads="1"/>
          </p:cNvSpPr>
          <p:nvPr/>
        </p:nvSpPr>
        <p:spPr bwMode="auto">
          <a:xfrm>
            <a:off x="2496736" y="4435477"/>
            <a:ext cx="5256213" cy="1963737"/>
          </a:xfrm>
          <a:prstGeom prst="roundRect">
            <a:avLst>
              <a:gd name="adj" fmla="val 3764"/>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indent="180975" eaLnBrk="0" hangingPunct="0">
              <a:defRPr>
                <a:solidFill>
                  <a:schemeClr val="tx1"/>
                </a:solidFill>
                <a:latin typeface="Arial" charset="0"/>
                <a:ea typeface="黑体" charset="-122"/>
              </a:defRPr>
            </a:lvl1pPr>
            <a:lvl2pPr marL="638175" eaLnBrk="0" hangingPunct="0">
              <a:defRPr>
                <a:solidFill>
                  <a:schemeClr val="tx1"/>
                </a:solidFill>
                <a:latin typeface="Arial" charset="0"/>
                <a:ea typeface="黑体" charset="-122"/>
              </a:defRPr>
            </a:lvl2pPr>
            <a:lvl3pPr marL="1095375" eaLnBrk="0" hangingPunct="0">
              <a:defRPr>
                <a:solidFill>
                  <a:schemeClr val="tx1"/>
                </a:solidFill>
                <a:latin typeface="Arial" charset="0"/>
                <a:ea typeface="黑体" charset="-122"/>
              </a:defRPr>
            </a:lvl3pPr>
            <a:lvl4pPr marL="1552575" eaLnBrk="0" hangingPunct="0">
              <a:defRPr>
                <a:solidFill>
                  <a:schemeClr val="tx1"/>
                </a:solidFill>
                <a:latin typeface="Arial" charset="0"/>
                <a:ea typeface="黑体" charset="-122"/>
              </a:defRPr>
            </a:lvl4pPr>
            <a:lvl5pPr marL="2009775" eaLnBrk="0" hangingPunct="0">
              <a:defRPr>
                <a:solidFill>
                  <a:schemeClr val="tx1"/>
                </a:solidFill>
                <a:latin typeface="Arial" charset="0"/>
                <a:ea typeface="黑体" charset="-122"/>
              </a:defRPr>
            </a:lvl5pPr>
            <a:lvl6pPr marL="2466975" eaLnBrk="0" fontAlgn="base" hangingPunct="0">
              <a:spcBef>
                <a:spcPct val="0"/>
              </a:spcBef>
              <a:spcAft>
                <a:spcPct val="0"/>
              </a:spcAft>
              <a:defRPr>
                <a:solidFill>
                  <a:schemeClr val="tx1"/>
                </a:solidFill>
                <a:latin typeface="Arial" charset="0"/>
                <a:ea typeface="黑体" charset="-122"/>
              </a:defRPr>
            </a:lvl6pPr>
            <a:lvl7pPr marL="2924175" eaLnBrk="0" fontAlgn="base" hangingPunct="0">
              <a:spcBef>
                <a:spcPct val="0"/>
              </a:spcBef>
              <a:spcAft>
                <a:spcPct val="0"/>
              </a:spcAft>
              <a:defRPr>
                <a:solidFill>
                  <a:schemeClr val="tx1"/>
                </a:solidFill>
                <a:latin typeface="Arial" charset="0"/>
                <a:ea typeface="黑体" charset="-122"/>
              </a:defRPr>
            </a:lvl7pPr>
            <a:lvl8pPr marL="3381375" eaLnBrk="0" fontAlgn="base" hangingPunct="0">
              <a:spcBef>
                <a:spcPct val="0"/>
              </a:spcBef>
              <a:spcAft>
                <a:spcPct val="0"/>
              </a:spcAft>
              <a:defRPr>
                <a:solidFill>
                  <a:schemeClr val="tx1"/>
                </a:solidFill>
                <a:latin typeface="Arial" charset="0"/>
                <a:ea typeface="黑体" charset="-122"/>
              </a:defRPr>
            </a:lvl8pPr>
            <a:lvl9pPr marL="3838575"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b="1"/>
              <a:t>select </a:t>
            </a:r>
            <a:r>
              <a:rPr lang="zh-CN" altLang="en-US" b="1">
                <a:solidFill>
                  <a:srgbClr val="0000FF"/>
                </a:solidFill>
              </a:rPr>
              <a:t>getDept(7788)</a:t>
            </a:r>
            <a:r>
              <a:rPr lang="zh-CN" altLang="en-US" b="1"/>
              <a:t> from dual</a:t>
            </a:r>
            <a:endParaRPr lang="zh-CN" altLang="en-US"/>
          </a:p>
        </p:txBody>
      </p:sp>
    </p:spTree>
    <p:extLst>
      <p:ext uri="{BB962C8B-B14F-4D97-AF65-F5344CB8AC3E}">
        <p14:creationId xmlns:p14="http://schemas.microsoft.com/office/powerpoint/2010/main" val="414308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dissolve">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dissolve">
                                      <p:cBhvr>
                                        <p:cTn id="12" dur="500"/>
                                        <p:tgtEl>
                                          <p:spTgt spid="23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dissolve">
                                      <p:cBhvr>
                                        <p:cTn id="1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ldLvl="0" animBg="1" autoUpdateAnimBg="0"/>
      <p:bldP spid="23557" grpId="0" bldLvl="0" animBg="1" autoUpdateAnimBg="0"/>
      <p:bldP spid="23558"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a:xfrm>
            <a:off x="12700" y="1196181"/>
            <a:ext cx="8569325" cy="5329237"/>
          </a:xfrm>
        </p:spPr>
        <p:txBody>
          <a:bodyPr/>
          <a:lstStyle/>
          <a:p>
            <a:pPr marL="381000" indent="-381000"/>
            <a:r>
              <a:rPr lang="zh-CN" altLang="en-US"/>
              <a:t>程序块的语法结构：</a:t>
            </a:r>
          </a:p>
          <a:p>
            <a:pPr marL="381000" indent="-381000"/>
            <a:r>
              <a:rPr lang="zh-CN" altLang="en-US" dirty="0"/>
              <a:t>数据类型</a:t>
            </a:r>
          </a:p>
          <a:p>
            <a:pPr marL="381000" indent="-381000"/>
            <a:r>
              <a:rPr lang="zh-CN" altLang="en-US" dirty="0"/>
              <a:t>条件控制语句</a:t>
            </a:r>
          </a:p>
          <a:p>
            <a:pPr marL="381000" indent="-381000"/>
            <a:r>
              <a:rPr lang="zh-CN" altLang="en-US" dirty="0"/>
              <a:t>循环结构</a:t>
            </a:r>
          </a:p>
          <a:p>
            <a:pPr marL="381000" indent="-381000"/>
            <a:r>
              <a:rPr lang="zh-CN" altLang="en-US" dirty="0"/>
              <a:t>异常处理</a:t>
            </a:r>
          </a:p>
          <a:p>
            <a:pPr marL="381000" indent="-381000"/>
            <a:endParaRPr lang="zh-CN" altLang="en-US" dirty="0"/>
          </a:p>
          <a:p>
            <a:pPr marL="381000" indent="-381000"/>
            <a:endParaRPr lang="zh-CN" altLang="en-US" dirty="0"/>
          </a:p>
          <a:p>
            <a:pPr marL="381000" indent="-381000"/>
            <a:endParaRPr lang="zh-CN" altLang="en-US" dirty="0"/>
          </a:p>
          <a:p>
            <a:pPr marL="381000" indent="-381000"/>
            <a:endParaRPr lang="zh-CN" altLang="en-US" dirty="0"/>
          </a:p>
          <a:p>
            <a:pPr marL="381000" indent="-381000"/>
            <a:endParaRPr lang="zh-CN" altLang="en-US" dirty="0"/>
          </a:p>
          <a:p>
            <a:pPr marL="381000" indent="-381000"/>
            <a:endParaRPr lang="zh-CN" altLang="en-US" dirty="0"/>
          </a:p>
        </p:txBody>
      </p:sp>
      <p:sp>
        <p:nvSpPr>
          <p:cNvPr id="6147" name="Rectangle 6"/>
          <p:cNvSpPr>
            <a:spLocks noGrp="1" noChangeArrowheads="1"/>
          </p:cNvSpPr>
          <p:nvPr>
            <p:ph type="title" idx="4294967295"/>
          </p:nvPr>
        </p:nvSpPr>
        <p:spPr>
          <a:xfrm>
            <a:off x="12700" y="266699"/>
            <a:ext cx="6192838" cy="715963"/>
          </a:xfrm>
        </p:spPr>
        <p:txBody>
          <a:bodyPr/>
          <a:lstStyle/>
          <a:p>
            <a:pPr marL="609600" indent="-609600"/>
            <a:r>
              <a:rPr lang="zh-CN" altLang="zh-CN"/>
              <a:t>内容回顾</a:t>
            </a:r>
          </a:p>
        </p:txBody>
      </p:sp>
      <p:sp>
        <p:nvSpPr>
          <p:cNvPr id="6148" name="AutoShape 26"/>
          <p:cNvSpPr>
            <a:spLocks noChangeArrowheads="1"/>
          </p:cNvSpPr>
          <p:nvPr/>
        </p:nvSpPr>
        <p:spPr bwMode="auto">
          <a:xfrm>
            <a:off x="5016501" y="1773238"/>
            <a:ext cx="2232025" cy="2087562"/>
          </a:xfrm>
          <a:prstGeom prst="roundRect">
            <a:avLst>
              <a:gd name="adj" fmla="val 3787"/>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marL="742950" indent="-285750" eaLnBrk="0" hangingPunct="0">
              <a:tabLst>
                <a:tab pos="447675" algn="l"/>
              </a:tabLst>
              <a:defRPr>
                <a:solidFill>
                  <a:schemeClr val="tx1"/>
                </a:solidFill>
                <a:latin typeface="Arial" charset="0"/>
                <a:ea typeface="黑体" charset="-122"/>
              </a:defRPr>
            </a:lvl2pPr>
            <a:lvl3pPr marL="1143000" indent="-228600" eaLnBrk="0" hangingPunct="0">
              <a:tabLst>
                <a:tab pos="447675" algn="l"/>
              </a:tabLst>
              <a:defRPr>
                <a:solidFill>
                  <a:schemeClr val="tx1"/>
                </a:solidFill>
                <a:latin typeface="Arial" charset="0"/>
                <a:ea typeface="黑体" charset="-122"/>
              </a:defRPr>
            </a:lvl3pPr>
            <a:lvl4pPr marL="1600200" indent="-228600" eaLnBrk="0" hangingPunct="0">
              <a:tabLst>
                <a:tab pos="447675" algn="l"/>
              </a:tabLst>
              <a:defRPr>
                <a:solidFill>
                  <a:schemeClr val="tx1"/>
                </a:solidFill>
                <a:latin typeface="Arial" charset="0"/>
                <a:ea typeface="黑体" charset="-122"/>
              </a:defRPr>
            </a:lvl4pPr>
            <a:lvl5pPr marL="2057400" indent="-228600" eaLnBrk="0" hangingPunct="0">
              <a:tabLst>
                <a:tab pos="447675" algn="l"/>
              </a:tabLst>
              <a:defRPr>
                <a:solidFill>
                  <a:schemeClr val="tx1"/>
                </a:solidFill>
                <a:latin typeface="Arial" charset="0"/>
                <a:ea typeface="黑体" charset="-122"/>
              </a:defRPr>
            </a:lvl5pPr>
            <a:lvl6pPr marL="2514600" indent="-228600" eaLnBrk="0" fontAlgn="base" hangingPunct="0">
              <a:spcBef>
                <a:spcPct val="0"/>
              </a:spcBef>
              <a:spcAft>
                <a:spcPct val="0"/>
              </a:spcAft>
              <a:tabLst>
                <a:tab pos="447675" algn="l"/>
              </a:tabLst>
              <a:defRPr>
                <a:solidFill>
                  <a:schemeClr val="tx1"/>
                </a:solidFill>
                <a:latin typeface="Arial" charset="0"/>
                <a:ea typeface="黑体" charset="-122"/>
              </a:defRPr>
            </a:lvl6pPr>
            <a:lvl7pPr marL="2971800" indent="-228600" eaLnBrk="0" fontAlgn="base" hangingPunct="0">
              <a:spcBef>
                <a:spcPct val="0"/>
              </a:spcBef>
              <a:spcAft>
                <a:spcPct val="0"/>
              </a:spcAft>
              <a:tabLst>
                <a:tab pos="447675" algn="l"/>
              </a:tabLst>
              <a:defRPr>
                <a:solidFill>
                  <a:schemeClr val="tx1"/>
                </a:solidFill>
                <a:latin typeface="Arial" charset="0"/>
                <a:ea typeface="黑体" charset="-122"/>
              </a:defRPr>
            </a:lvl7pPr>
            <a:lvl8pPr marL="3429000" indent="-228600" eaLnBrk="0" fontAlgn="base" hangingPunct="0">
              <a:spcBef>
                <a:spcPct val="0"/>
              </a:spcBef>
              <a:spcAft>
                <a:spcPct val="0"/>
              </a:spcAft>
              <a:tabLst>
                <a:tab pos="447675" algn="l"/>
              </a:tabLst>
              <a:defRPr>
                <a:solidFill>
                  <a:schemeClr val="tx1"/>
                </a:solidFill>
                <a:latin typeface="Arial" charset="0"/>
                <a:ea typeface="黑体" charset="-122"/>
              </a:defRPr>
            </a:lvl8pPr>
            <a:lvl9pPr marL="3886200" indent="-228600"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lnSpc>
                <a:spcPct val="130000"/>
              </a:lnSpc>
            </a:pPr>
            <a:r>
              <a:rPr lang="en-US" altLang="zh-CN" b="1">
                <a:sym typeface="Arial" charset="0"/>
              </a:rPr>
              <a:t>%type</a:t>
            </a:r>
          </a:p>
          <a:p>
            <a:pPr eaLnBrk="1" hangingPunct="1">
              <a:lnSpc>
                <a:spcPct val="130000"/>
              </a:lnSpc>
            </a:pPr>
            <a:r>
              <a:rPr lang="en-US" altLang="zh-CN" b="1">
                <a:sym typeface="Arial" charset="0"/>
              </a:rPr>
              <a:t>%rowtype</a:t>
            </a:r>
          </a:p>
          <a:p>
            <a:pPr eaLnBrk="1" hangingPunct="1">
              <a:lnSpc>
                <a:spcPct val="130000"/>
              </a:lnSpc>
            </a:pPr>
            <a:r>
              <a:rPr lang="en-US" altLang="zh-CN" b="1">
                <a:sym typeface="Arial" charset="0"/>
              </a:rPr>
              <a:t>%record</a:t>
            </a:r>
          </a:p>
          <a:p>
            <a:pPr eaLnBrk="1" hangingPunct="1">
              <a:lnSpc>
                <a:spcPct val="130000"/>
              </a:lnSpc>
            </a:pPr>
            <a:r>
              <a:rPr lang="en-US" altLang="zh-CN" b="1">
                <a:sym typeface="Arial" charset="0"/>
              </a:rPr>
              <a:t>%table</a:t>
            </a:r>
          </a:p>
        </p:txBody>
      </p:sp>
      <p:sp>
        <p:nvSpPr>
          <p:cNvPr id="6149" name="AutoShape 178"/>
          <p:cNvSpPr>
            <a:spLocks noChangeArrowheads="1"/>
          </p:cNvSpPr>
          <p:nvPr/>
        </p:nvSpPr>
        <p:spPr bwMode="auto">
          <a:xfrm>
            <a:off x="5016501" y="1268414"/>
            <a:ext cx="2303463" cy="1971675"/>
          </a:xfrm>
          <a:prstGeom prst="roundRect">
            <a:avLst>
              <a:gd name="adj" fmla="val 10144"/>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defRPr>
                <a:solidFill>
                  <a:schemeClr val="tx1"/>
                </a:solidFill>
                <a:latin typeface="Arial" charset="0"/>
                <a:ea typeface="黑体" charset="-122"/>
              </a:defRPr>
            </a:lvl1pPr>
            <a:lvl2pPr marL="742950" indent="-28575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1600" b="1"/>
              <a:t>DECLARE</a:t>
            </a:r>
          </a:p>
          <a:p>
            <a:pPr eaLnBrk="1" hangingPunct="1"/>
            <a:r>
              <a:rPr lang="en-US" altLang="zh-CN" sz="1600" b="1"/>
              <a:t>      </a:t>
            </a:r>
            <a:r>
              <a:rPr lang="zh-CN" altLang="en-US" sz="1600" b="1">
                <a:solidFill>
                  <a:srgbClr val="0033CC"/>
                </a:solidFill>
              </a:rPr>
              <a:t>定义部分</a:t>
            </a:r>
          </a:p>
          <a:p>
            <a:pPr eaLnBrk="1" hangingPunct="1"/>
            <a:r>
              <a:rPr lang="en-US" altLang="zh-CN" sz="1600" b="1"/>
              <a:t>BEGIN</a:t>
            </a:r>
          </a:p>
          <a:p>
            <a:pPr eaLnBrk="1" hangingPunct="1"/>
            <a:r>
              <a:rPr lang="en-US" altLang="zh-CN" sz="1600" b="1"/>
              <a:t>      </a:t>
            </a:r>
            <a:r>
              <a:rPr lang="zh-CN" altLang="en-US" sz="1600" b="1">
                <a:solidFill>
                  <a:srgbClr val="0033CC"/>
                </a:solidFill>
              </a:rPr>
              <a:t>执行部分</a:t>
            </a:r>
          </a:p>
          <a:p>
            <a:pPr eaLnBrk="1" hangingPunct="1"/>
            <a:r>
              <a:rPr lang="en-US" altLang="zh-CN" sz="1600" b="1"/>
              <a:t>EXCEPTION</a:t>
            </a:r>
          </a:p>
          <a:p>
            <a:pPr eaLnBrk="1" hangingPunct="1"/>
            <a:r>
              <a:rPr lang="en-US" altLang="zh-CN" sz="1600" b="1"/>
              <a:t>     </a:t>
            </a:r>
            <a:r>
              <a:rPr lang="en-US" altLang="zh-CN" sz="1600" b="1">
                <a:solidFill>
                  <a:srgbClr val="0033CC"/>
                </a:solidFill>
              </a:rPr>
              <a:t> </a:t>
            </a:r>
            <a:r>
              <a:rPr lang="zh-CN" altLang="en-US" sz="1600" b="1">
                <a:solidFill>
                  <a:srgbClr val="0033CC"/>
                </a:solidFill>
              </a:rPr>
              <a:t>异常处理部分</a:t>
            </a:r>
          </a:p>
          <a:p>
            <a:pPr eaLnBrk="1" hangingPunct="1"/>
            <a:r>
              <a:rPr lang="en-US" altLang="zh-CN" sz="1600" b="1"/>
              <a:t>END;</a:t>
            </a:r>
          </a:p>
        </p:txBody>
      </p:sp>
      <p:sp>
        <p:nvSpPr>
          <p:cNvPr id="6150" name="AutoShape 14"/>
          <p:cNvSpPr>
            <a:spLocks noChangeArrowheads="1"/>
          </p:cNvSpPr>
          <p:nvPr/>
        </p:nvSpPr>
        <p:spPr bwMode="auto">
          <a:xfrm>
            <a:off x="5016500" y="2133601"/>
            <a:ext cx="3384550" cy="3529013"/>
          </a:xfrm>
          <a:prstGeom prst="roundRect">
            <a:avLst>
              <a:gd name="adj" fmla="val 8273"/>
            </a:avLst>
          </a:prstGeom>
          <a:gradFill rotWithShape="0">
            <a:gsLst>
              <a:gs pos="0">
                <a:srgbClr val="FFFF66"/>
              </a:gs>
              <a:gs pos="100000">
                <a:srgbClr val="FFFFFF"/>
              </a:gs>
            </a:gsLst>
            <a:lin ang="5400000" scaled="1"/>
          </a:gradFill>
          <a:ln w="9525" cmpd="sng">
            <a:solidFill>
              <a:srgbClr val="FF9900"/>
            </a:solidFill>
            <a:round/>
            <a:headEnd/>
            <a:tailEnd/>
          </a:ln>
        </p:spPr>
        <p:txBody>
          <a:bodyPr anchor="ctr"/>
          <a:lstStyle>
            <a:lvl1pPr eaLnBrk="0" hangingPunct="0">
              <a:defRPr>
                <a:solidFill>
                  <a:schemeClr val="tx1"/>
                </a:solidFill>
                <a:latin typeface="Arial" charset="0"/>
                <a:ea typeface="黑体" charset="-122"/>
              </a:defRPr>
            </a:lvl1pPr>
            <a:lvl2pPr marL="742950" indent="-28575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b="1">
                <a:solidFill>
                  <a:srgbClr val="0000FF"/>
                </a:solidFill>
              </a:rPr>
              <a:t>IF</a:t>
            </a:r>
            <a:r>
              <a:rPr lang="en-US" altLang="zh-CN" b="1"/>
              <a:t> </a:t>
            </a:r>
            <a:r>
              <a:rPr lang="zh-CN" altLang="en-US" b="1"/>
              <a:t>条件表达式</a:t>
            </a:r>
            <a:r>
              <a:rPr lang="en-US" altLang="zh-CN" b="1"/>
              <a:t>1 </a:t>
            </a:r>
            <a:r>
              <a:rPr lang="en-US" altLang="zh-CN" b="1">
                <a:solidFill>
                  <a:srgbClr val="0000FF"/>
                </a:solidFill>
              </a:rPr>
              <a:t>THEN</a:t>
            </a:r>
          </a:p>
          <a:p>
            <a:pPr eaLnBrk="1" hangingPunct="1"/>
            <a:r>
              <a:rPr lang="zh-CN" altLang="en-US" b="1"/>
              <a:t>语句段</a:t>
            </a:r>
            <a:r>
              <a:rPr lang="en-US" altLang="zh-CN" b="1"/>
              <a:t>1</a:t>
            </a:r>
          </a:p>
          <a:p>
            <a:pPr eaLnBrk="1" hangingPunct="1"/>
            <a:r>
              <a:rPr lang="en-US" altLang="zh-CN" b="1">
                <a:solidFill>
                  <a:srgbClr val="0000FF"/>
                </a:solidFill>
              </a:rPr>
              <a:t>ELSIF </a:t>
            </a:r>
            <a:r>
              <a:rPr lang="zh-CN" altLang="en-US" b="1"/>
              <a:t>条件表达式</a:t>
            </a:r>
            <a:r>
              <a:rPr lang="en-US" altLang="zh-CN" b="1"/>
              <a:t>2 </a:t>
            </a:r>
            <a:r>
              <a:rPr lang="en-US" altLang="zh-CN" b="1">
                <a:solidFill>
                  <a:srgbClr val="0000FF"/>
                </a:solidFill>
              </a:rPr>
              <a:t>THEN</a:t>
            </a:r>
          </a:p>
          <a:p>
            <a:pPr eaLnBrk="1" hangingPunct="1"/>
            <a:r>
              <a:rPr lang="zh-CN" altLang="en-US" b="1"/>
              <a:t>语句段</a:t>
            </a:r>
            <a:r>
              <a:rPr lang="en-US" altLang="zh-CN" b="1"/>
              <a:t>2</a:t>
            </a:r>
          </a:p>
          <a:p>
            <a:pPr eaLnBrk="1" hangingPunct="1"/>
            <a:r>
              <a:rPr lang="en-US" altLang="zh-CN" b="1">
                <a:solidFill>
                  <a:srgbClr val="0000FF"/>
                </a:solidFill>
              </a:rPr>
              <a:t>ELSIF </a:t>
            </a:r>
            <a:r>
              <a:rPr lang="zh-CN" altLang="en-US" b="1"/>
              <a:t>条件表达式</a:t>
            </a:r>
            <a:r>
              <a:rPr lang="en-US" altLang="zh-CN" b="1"/>
              <a:t>3  </a:t>
            </a:r>
            <a:r>
              <a:rPr lang="en-US" altLang="zh-CN" b="1">
                <a:solidFill>
                  <a:srgbClr val="0000FF"/>
                </a:solidFill>
              </a:rPr>
              <a:t>THEN</a:t>
            </a:r>
          </a:p>
          <a:p>
            <a:pPr eaLnBrk="1" hangingPunct="1"/>
            <a:r>
              <a:rPr lang="zh-CN" altLang="en-US" b="1"/>
              <a:t>语句段</a:t>
            </a:r>
            <a:r>
              <a:rPr lang="en-US" altLang="zh-CN" b="1"/>
              <a:t>3</a:t>
            </a:r>
          </a:p>
          <a:p>
            <a:pPr eaLnBrk="1" hangingPunct="1"/>
            <a:r>
              <a:rPr lang="en-US" altLang="zh-CN" b="1"/>
              <a:t>......</a:t>
            </a:r>
          </a:p>
          <a:p>
            <a:pPr eaLnBrk="1" hangingPunct="1"/>
            <a:r>
              <a:rPr lang="en-US" altLang="zh-CN" b="1">
                <a:solidFill>
                  <a:srgbClr val="0000FF"/>
                </a:solidFill>
              </a:rPr>
              <a:t>ELSIF </a:t>
            </a:r>
            <a:r>
              <a:rPr lang="zh-CN" altLang="en-US" b="1"/>
              <a:t>条件表达式</a:t>
            </a:r>
            <a:r>
              <a:rPr lang="en-US" altLang="zh-CN" b="1"/>
              <a:t>n</a:t>
            </a:r>
          </a:p>
          <a:p>
            <a:pPr eaLnBrk="1" hangingPunct="1"/>
            <a:r>
              <a:rPr lang="zh-CN" altLang="en-US" b="1"/>
              <a:t>语句段</a:t>
            </a:r>
            <a:r>
              <a:rPr lang="en-US" altLang="zh-CN" b="1"/>
              <a:t>n</a:t>
            </a:r>
          </a:p>
          <a:p>
            <a:pPr eaLnBrk="1" hangingPunct="1"/>
            <a:r>
              <a:rPr lang="en-US" altLang="zh-CN" b="1">
                <a:solidFill>
                  <a:srgbClr val="0000FF"/>
                </a:solidFill>
              </a:rPr>
              <a:t>END IF;</a:t>
            </a:r>
          </a:p>
        </p:txBody>
      </p:sp>
      <p:sp>
        <p:nvSpPr>
          <p:cNvPr id="6151" name="AutoShape 10"/>
          <p:cNvSpPr>
            <a:spLocks noChangeArrowheads="1"/>
          </p:cNvSpPr>
          <p:nvPr/>
        </p:nvSpPr>
        <p:spPr bwMode="auto">
          <a:xfrm>
            <a:off x="5016500" y="2133601"/>
            <a:ext cx="4248150" cy="3311525"/>
          </a:xfrm>
          <a:prstGeom prst="roundRect">
            <a:avLst>
              <a:gd name="adj" fmla="val 6731"/>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defRPr>
                <a:solidFill>
                  <a:schemeClr val="tx1"/>
                </a:solidFill>
                <a:latin typeface="Arial" charset="0"/>
                <a:ea typeface="黑体" charset="-122"/>
              </a:defRPr>
            </a:lvl1pPr>
            <a:lvl2pPr marL="742950" indent="-28575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b="1">
                <a:solidFill>
                  <a:srgbClr val="0000FF"/>
                </a:solidFill>
                <a:sym typeface="Arial" charset="0"/>
              </a:rPr>
              <a:t>CASE</a:t>
            </a:r>
            <a:r>
              <a:rPr lang="zh-CN" altLang="en-US" b="1">
                <a:solidFill>
                  <a:srgbClr val="0000FF"/>
                </a:solidFill>
                <a:sym typeface="Arial" charset="0"/>
              </a:rPr>
              <a:t>  </a:t>
            </a:r>
            <a:r>
              <a:rPr lang="zh-CN" altLang="en-US" b="1">
                <a:sym typeface="Arial" charset="0"/>
              </a:rPr>
              <a:t>表达式</a:t>
            </a:r>
            <a:endParaRPr lang="en-US" altLang="zh-CN" b="1">
              <a:sym typeface="Arial" charset="0"/>
            </a:endParaRPr>
          </a:p>
          <a:p>
            <a:pPr lvl="1" eaLnBrk="1" hangingPunct="1"/>
            <a:r>
              <a:rPr lang="en-US" altLang="zh-CN" b="1">
                <a:solidFill>
                  <a:srgbClr val="0000FF"/>
                </a:solidFill>
                <a:sym typeface="Arial" charset="0"/>
              </a:rPr>
              <a:t>WHEN </a:t>
            </a:r>
            <a:r>
              <a:rPr lang="zh-CN" altLang="en-US" b="1">
                <a:sym typeface="Arial" charset="0"/>
              </a:rPr>
              <a:t>条件表达式结果1</a:t>
            </a:r>
            <a:r>
              <a:rPr lang="en-US" altLang="zh-CN" b="1">
                <a:sym typeface="Arial" charset="0"/>
              </a:rPr>
              <a:t> </a:t>
            </a:r>
            <a:r>
              <a:rPr lang="en-US" altLang="zh-CN" b="1">
                <a:solidFill>
                  <a:srgbClr val="0000FF"/>
                </a:solidFill>
                <a:sym typeface="Arial" charset="0"/>
              </a:rPr>
              <a:t>THEN</a:t>
            </a:r>
          </a:p>
          <a:p>
            <a:pPr lvl="1" eaLnBrk="1" hangingPunct="1"/>
            <a:r>
              <a:rPr lang="zh-CN" altLang="en-US" b="1">
                <a:sym typeface="Arial" charset="0"/>
              </a:rPr>
              <a:t>语句段</a:t>
            </a:r>
            <a:r>
              <a:rPr lang="en-US" altLang="zh-CN" b="1">
                <a:sym typeface="Arial" charset="0"/>
              </a:rPr>
              <a:t>1;</a:t>
            </a:r>
          </a:p>
          <a:p>
            <a:pPr lvl="1" eaLnBrk="1" hangingPunct="1"/>
            <a:r>
              <a:rPr lang="en-US" altLang="zh-CN" b="1">
                <a:solidFill>
                  <a:srgbClr val="0000FF"/>
                </a:solidFill>
                <a:sym typeface="Arial" charset="0"/>
              </a:rPr>
              <a:t>WHEN </a:t>
            </a:r>
            <a:r>
              <a:rPr lang="zh-CN" altLang="en-US" b="1">
                <a:sym typeface="Arial" charset="0"/>
              </a:rPr>
              <a:t>条件表达式结果2</a:t>
            </a:r>
            <a:r>
              <a:rPr lang="en-US" altLang="zh-CN" b="1">
                <a:sym typeface="Arial" charset="0"/>
              </a:rPr>
              <a:t> </a:t>
            </a:r>
            <a:r>
              <a:rPr lang="en-US" altLang="zh-CN" b="1">
                <a:solidFill>
                  <a:srgbClr val="0000FF"/>
                </a:solidFill>
                <a:sym typeface="Arial" charset="0"/>
              </a:rPr>
              <a:t>THEN</a:t>
            </a:r>
          </a:p>
          <a:p>
            <a:pPr lvl="1" eaLnBrk="1" hangingPunct="1"/>
            <a:r>
              <a:rPr lang="zh-CN" altLang="en-US" b="1">
                <a:sym typeface="Arial" charset="0"/>
              </a:rPr>
              <a:t>语句段</a:t>
            </a:r>
            <a:r>
              <a:rPr lang="en-US" altLang="zh-CN" b="1">
                <a:sym typeface="Arial" charset="0"/>
              </a:rPr>
              <a:t>2;</a:t>
            </a:r>
          </a:p>
          <a:p>
            <a:pPr lvl="1" eaLnBrk="1" hangingPunct="1"/>
            <a:r>
              <a:rPr lang="en-US" altLang="zh-CN" b="1">
                <a:sym typeface="Arial" charset="0"/>
              </a:rPr>
              <a:t>......</a:t>
            </a:r>
          </a:p>
          <a:p>
            <a:pPr lvl="1" eaLnBrk="1" hangingPunct="1"/>
            <a:r>
              <a:rPr lang="en-US" altLang="zh-CN" b="1">
                <a:solidFill>
                  <a:srgbClr val="0000FF"/>
                </a:solidFill>
                <a:sym typeface="Arial" charset="0"/>
              </a:rPr>
              <a:t>ELSE</a:t>
            </a:r>
          </a:p>
          <a:p>
            <a:pPr lvl="1" eaLnBrk="1" hangingPunct="1"/>
            <a:r>
              <a:rPr lang="zh-CN" altLang="en-US" b="1">
                <a:sym typeface="Arial" charset="0"/>
              </a:rPr>
              <a:t>语句段</a:t>
            </a:r>
            <a:r>
              <a:rPr lang="en-US" altLang="zh-CN" b="1">
                <a:sym typeface="Arial" charset="0"/>
              </a:rPr>
              <a:t>n;</a:t>
            </a:r>
          </a:p>
          <a:p>
            <a:pPr eaLnBrk="1" hangingPunct="1"/>
            <a:r>
              <a:rPr lang="en-US" altLang="zh-CN" b="1">
                <a:solidFill>
                  <a:srgbClr val="0000FF"/>
                </a:solidFill>
                <a:sym typeface="Arial" charset="0"/>
              </a:rPr>
              <a:t>END CASE;</a:t>
            </a:r>
          </a:p>
        </p:txBody>
      </p:sp>
      <p:sp>
        <p:nvSpPr>
          <p:cNvPr id="6152" name="AutoShape 10"/>
          <p:cNvSpPr>
            <a:spLocks noChangeArrowheads="1"/>
          </p:cNvSpPr>
          <p:nvPr/>
        </p:nvSpPr>
        <p:spPr bwMode="auto">
          <a:xfrm>
            <a:off x="5016500" y="2492376"/>
            <a:ext cx="4248150" cy="1654175"/>
          </a:xfrm>
          <a:prstGeom prst="roundRect">
            <a:avLst>
              <a:gd name="adj" fmla="val 6731"/>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defRPr>
                <a:solidFill>
                  <a:schemeClr val="tx1"/>
                </a:solidFill>
                <a:latin typeface="Arial" charset="0"/>
                <a:ea typeface="黑体" charset="-122"/>
              </a:defRPr>
            </a:lvl1pPr>
            <a:lvl2pPr marL="742950" indent="-28575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b="1">
                <a:solidFill>
                  <a:srgbClr val="0000FF"/>
                </a:solidFill>
                <a:sym typeface="Arial" charset="0"/>
              </a:rPr>
              <a:t>LOOP</a:t>
            </a:r>
          </a:p>
          <a:p>
            <a:pPr lvl="1" eaLnBrk="1" hangingPunct="1"/>
            <a:r>
              <a:rPr lang="zh-CN" altLang="en-US" b="1">
                <a:sym typeface="Arial" charset="0"/>
              </a:rPr>
              <a:t>语句段</a:t>
            </a:r>
            <a:r>
              <a:rPr lang="en-US" altLang="zh-CN" b="1">
                <a:sym typeface="Arial" charset="0"/>
              </a:rPr>
              <a:t>;</a:t>
            </a:r>
          </a:p>
          <a:p>
            <a:pPr lvl="1" eaLnBrk="1" hangingPunct="1"/>
            <a:r>
              <a:rPr lang="en-US" altLang="zh-CN" b="1">
                <a:solidFill>
                  <a:srgbClr val="0000FF"/>
                </a:solidFill>
                <a:sym typeface="Arial" charset="0"/>
              </a:rPr>
              <a:t>EXIT</a:t>
            </a:r>
            <a:r>
              <a:rPr lang="en-US" altLang="zh-CN" b="1">
                <a:sym typeface="Arial" charset="0"/>
              </a:rPr>
              <a:t> [WHEN </a:t>
            </a:r>
            <a:r>
              <a:rPr lang="zh-CN" altLang="en-US" b="1">
                <a:sym typeface="Arial" charset="0"/>
              </a:rPr>
              <a:t>条件表达式</a:t>
            </a:r>
            <a:r>
              <a:rPr lang="en-US" altLang="zh-CN" b="1">
                <a:sym typeface="Arial" charset="0"/>
              </a:rPr>
              <a:t>]</a:t>
            </a:r>
          </a:p>
          <a:p>
            <a:pPr eaLnBrk="1" hangingPunct="1"/>
            <a:r>
              <a:rPr lang="en-US" altLang="zh-CN" b="1">
                <a:solidFill>
                  <a:srgbClr val="0000FF"/>
                </a:solidFill>
                <a:sym typeface="Arial" charset="0"/>
              </a:rPr>
              <a:t>END LOOP;</a:t>
            </a:r>
          </a:p>
        </p:txBody>
      </p:sp>
      <p:sp>
        <p:nvSpPr>
          <p:cNvPr id="6153" name="AutoShape 10"/>
          <p:cNvSpPr>
            <a:spLocks noChangeArrowheads="1"/>
          </p:cNvSpPr>
          <p:nvPr/>
        </p:nvSpPr>
        <p:spPr bwMode="auto">
          <a:xfrm>
            <a:off x="5016500" y="2565400"/>
            <a:ext cx="4248150" cy="1295400"/>
          </a:xfrm>
          <a:prstGeom prst="roundRect">
            <a:avLst>
              <a:gd name="adj" fmla="val 6731"/>
            </a:avLst>
          </a:prstGeom>
          <a:gradFill rotWithShape="0">
            <a:gsLst>
              <a:gs pos="0">
                <a:srgbClr val="FFFF99"/>
              </a:gs>
              <a:gs pos="100000">
                <a:srgbClr val="FFFFFF"/>
              </a:gs>
            </a:gsLst>
            <a:lin ang="5400000" scaled="1"/>
          </a:gradFill>
          <a:ln w="9525"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eaLnBrk="0" hangingPunct="0">
              <a:defRPr>
                <a:solidFill>
                  <a:schemeClr val="tx1"/>
                </a:solidFill>
                <a:latin typeface="Arial" charset="0"/>
                <a:ea typeface="黑体" charset="-122"/>
              </a:defRPr>
            </a:lvl1pPr>
            <a:lvl2pPr marL="742950" indent="-28575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b="1">
                <a:solidFill>
                  <a:srgbClr val="0000FF"/>
                </a:solidFill>
                <a:sym typeface="Arial" charset="0"/>
              </a:rPr>
              <a:t>WHILE </a:t>
            </a:r>
            <a:r>
              <a:rPr lang="zh-CN" altLang="en-US" b="1">
                <a:sym typeface="Arial" charset="0"/>
              </a:rPr>
              <a:t>条件表达式 </a:t>
            </a:r>
            <a:r>
              <a:rPr lang="en-US" altLang="zh-CN" b="1">
                <a:solidFill>
                  <a:srgbClr val="0000FF"/>
                </a:solidFill>
                <a:sym typeface="Arial" charset="0"/>
              </a:rPr>
              <a:t>LOOP</a:t>
            </a:r>
          </a:p>
          <a:p>
            <a:pPr eaLnBrk="1" hangingPunct="1"/>
            <a:r>
              <a:rPr lang="zh-CN" altLang="en-US" b="1">
                <a:sym typeface="Arial" charset="0"/>
              </a:rPr>
              <a:t>语句段</a:t>
            </a:r>
            <a:r>
              <a:rPr lang="en-US" altLang="zh-CN" b="1">
                <a:sym typeface="Arial" charset="0"/>
              </a:rPr>
              <a:t>;</a:t>
            </a:r>
          </a:p>
          <a:p>
            <a:pPr eaLnBrk="1" hangingPunct="1"/>
            <a:r>
              <a:rPr lang="en-US" altLang="zh-CN" b="1">
                <a:solidFill>
                  <a:srgbClr val="0000FF"/>
                </a:solidFill>
                <a:sym typeface="Arial" charset="0"/>
              </a:rPr>
              <a:t>END LOOP;</a:t>
            </a:r>
          </a:p>
        </p:txBody>
      </p:sp>
      <p:sp>
        <p:nvSpPr>
          <p:cNvPr id="6154" name="AutoShape 10"/>
          <p:cNvSpPr>
            <a:spLocks noChangeArrowheads="1"/>
          </p:cNvSpPr>
          <p:nvPr/>
        </p:nvSpPr>
        <p:spPr bwMode="auto">
          <a:xfrm>
            <a:off x="5087938" y="2925763"/>
            <a:ext cx="4248150" cy="2881312"/>
          </a:xfrm>
          <a:prstGeom prst="roundRect">
            <a:avLst>
              <a:gd name="adj" fmla="val 6731"/>
            </a:avLst>
          </a:prstGeom>
          <a:gradFill rotWithShape="0">
            <a:gsLst>
              <a:gs pos="0">
                <a:srgbClr val="FFFF99"/>
              </a:gs>
              <a:gs pos="100000">
                <a:srgbClr val="FFFFFF"/>
              </a:gs>
            </a:gsLst>
            <a:lin ang="5400000" scaled="1"/>
          </a:gradFill>
          <a:ln w="9525" cap="flat"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charset="0"/>
                <a:ea typeface="黑体" charset="-122"/>
              </a:defRPr>
            </a:lvl1pPr>
            <a:lvl2pPr marL="742950" indent="-28575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b="1">
                <a:solidFill>
                  <a:srgbClr val="0000FF"/>
                </a:solidFill>
                <a:sym typeface="Arial" charset="0"/>
              </a:rPr>
              <a:t>EXCEPTION</a:t>
            </a:r>
          </a:p>
          <a:p>
            <a:pPr lvl="1" eaLnBrk="1" hangingPunct="1"/>
            <a:r>
              <a:rPr lang="en-US" altLang="zh-CN" b="1">
                <a:solidFill>
                  <a:srgbClr val="0000FF"/>
                </a:solidFill>
                <a:sym typeface="Arial" charset="0"/>
              </a:rPr>
              <a:t>WHEN </a:t>
            </a:r>
            <a:r>
              <a:rPr lang="zh-CN" altLang="en-US" b="1">
                <a:sym typeface="Arial" charset="0"/>
              </a:rPr>
              <a:t>异常错误名称</a:t>
            </a:r>
            <a:r>
              <a:rPr lang="en-US" altLang="zh-CN" b="1">
                <a:sym typeface="Arial" charset="0"/>
              </a:rPr>
              <a:t>1 </a:t>
            </a:r>
            <a:r>
              <a:rPr lang="en-US" altLang="zh-CN" b="1">
                <a:solidFill>
                  <a:srgbClr val="0000FF"/>
                </a:solidFill>
                <a:sym typeface="Arial" charset="0"/>
              </a:rPr>
              <a:t>THEN</a:t>
            </a:r>
          </a:p>
          <a:p>
            <a:pPr lvl="1" eaLnBrk="1" hangingPunct="1"/>
            <a:r>
              <a:rPr lang="zh-CN" altLang="en-US" b="1">
                <a:sym typeface="Arial" charset="0"/>
              </a:rPr>
              <a:t>语句段</a:t>
            </a:r>
            <a:r>
              <a:rPr lang="en-US" altLang="zh-CN" b="1">
                <a:sym typeface="Arial" charset="0"/>
              </a:rPr>
              <a:t>1;</a:t>
            </a:r>
          </a:p>
          <a:p>
            <a:pPr lvl="1" eaLnBrk="1" hangingPunct="1"/>
            <a:r>
              <a:rPr lang="en-US" altLang="zh-CN" b="1">
                <a:solidFill>
                  <a:srgbClr val="0000FF"/>
                </a:solidFill>
                <a:sym typeface="Arial" charset="0"/>
              </a:rPr>
              <a:t>WHEN</a:t>
            </a:r>
            <a:r>
              <a:rPr lang="zh-CN" altLang="en-US" b="1">
                <a:sym typeface="Arial" charset="0"/>
              </a:rPr>
              <a:t>异常错误名称2</a:t>
            </a:r>
            <a:r>
              <a:rPr lang="en-US" altLang="zh-CN" b="1">
                <a:sym typeface="Arial" charset="0"/>
              </a:rPr>
              <a:t> </a:t>
            </a:r>
            <a:r>
              <a:rPr lang="en-US" altLang="zh-CN" b="1">
                <a:solidFill>
                  <a:srgbClr val="0000FF"/>
                </a:solidFill>
                <a:sym typeface="Arial" charset="0"/>
              </a:rPr>
              <a:t>THEN</a:t>
            </a:r>
          </a:p>
          <a:p>
            <a:pPr lvl="1" eaLnBrk="1" hangingPunct="1"/>
            <a:r>
              <a:rPr lang="zh-CN" altLang="en-US" b="1">
                <a:sym typeface="Arial" charset="0"/>
              </a:rPr>
              <a:t>语句段</a:t>
            </a:r>
            <a:r>
              <a:rPr lang="en-US" altLang="zh-CN" b="1">
                <a:sym typeface="Arial" charset="0"/>
              </a:rPr>
              <a:t>2;</a:t>
            </a:r>
          </a:p>
          <a:p>
            <a:pPr lvl="1" eaLnBrk="1" hangingPunct="1"/>
            <a:r>
              <a:rPr lang="en-US" altLang="zh-CN" b="1">
                <a:sym typeface="Arial" charset="0"/>
              </a:rPr>
              <a:t>......</a:t>
            </a:r>
          </a:p>
          <a:p>
            <a:pPr lvl="1" eaLnBrk="1" hangingPunct="1"/>
            <a:r>
              <a:rPr lang="en-US" altLang="zh-CN" b="1">
                <a:solidFill>
                  <a:srgbClr val="0000FF"/>
                </a:solidFill>
                <a:sym typeface="Arial" charset="0"/>
              </a:rPr>
              <a:t>WHEN </a:t>
            </a:r>
            <a:r>
              <a:rPr lang="zh-CN" altLang="en-US" b="1">
                <a:solidFill>
                  <a:srgbClr val="0000FF"/>
                </a:solidFill>
                <a:sym typeface="Arial" charset="0"/>
              </a:rPr>
              <a:t> </a:t>
            </a:r>
            <a:r>
              <a:rPr lang="en-US" altLang="zh-CN" b="1">
                <a:solidFill>
                  <a:srgbClr val="0000FF"/>
                </a:solidFill>
                <a:sym typeface="Arial" charset="0"/>
              </a:rPr>
              <a:t>OTHERS </a:t>
            </a:r>
            <a:r>
              <a:rPr lang="zh-CN" altLang="en-US" b="1">
                <a:solidFill>
                  <a:srgbClr val="0000FF"/>
                </a:solidFill>
                <a:sym typeface="Arial" charset="0"/>
              </a:rPr>
              <a:t> </a:t>
            </a:r>
            <a:r>
              <a:rPr lang="en-US" altLang="zh-CN" b="1">
                <a:solidFill>
                  <a:srgbClr val="0000FF"/>
                </a:solidFill>
                <a:sym typeface="Arial" charset="0"/>
              </a:rPr>
              <a:t>THEN</a:t>
            </a:r>
          </a:p>
          <a:p>
            <a:pPr lvl="1" eaLnBrk="1" hangingPunct="1"/>
            <a:r>
              <a:rPr lang="zh-CN" altLang="en-US" b="1">
                <a:sym typeface="Arial" charset="0"/>
              </a:rPr>
              <a:t>语句段</a:t>
            </a:r>
            <a:r>
              <a:rPr lang="en-US" altLang="zh-CN" b="1">
                <a:sym typeface="Arial" charset="0"/>
              </a:rPr>
              <a:t>3;</a:t>
            </a:r>
          </a:p>
        </p:txBody>
      </p:sp>
      <p:sp>
        <p:nvSpPr>
          <p:cNvPr id="6155" name="AutoShape 10"/>
          <p:cNvSpPr>
            <a:spLocks noChangeArrowheads="1"/>
          </p:cNvSpPr>
          <p:nvPr/>
        </p:nvSpPr>
        <p:spPr bwMode="auto">
          <a:xfrm>
            <a:off x="4873626" y="2708275"/>
            <a:ext cx="5472113" cy="1295400"/>
          </a:xfrm>
          <a:prstGeom prst="roundRect">
            <a:avLst>
              <a:gd name="adj" fmla="val 6731"/>
            </a:avLst>
          </a:prstGeom>
          <a:gradFill rotWithShape="0">
            <a:gsLst>
              <a:gs pos="0">
                <a:srgbClr val="FFFF99"/>
              </a:gs>
              <a:gs pos="100000">
                <a:srgbClr val="FFFFFF"/>
              </a:gs>
            </a:gsLst>
            <a:lin ang="5400000" scaled="1"/>
          </a:gradFill>
          <a:ln w="9525" cap="flat" cmpd="sng">
            <a:solidFill>
              <a:srgbClr val="FF9900"/>
            </a:solidFill>
            <a:round/>
            <a:headEnd/>
            <a:tailEnd/>
          </a:ln>
          <a:effectLst/>
          <a:extLs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nchor="ctr"/>
          <a:lstStyle>
            <a:lvl1pPr eaLnBrk="0" hangingPunct="0">
              <a:defRPr>
                <a:solidFill>
                  <a:schemeClr val="tx1"/>
                </a:solidFill>
                <a:latin typeface="Arial" charset="0"/>
                <a:ea typeface="黑体" charset="-122"/>
              </a:defRPr>
            </a:lvl1pPr>
            <a:lvl2pPr marL="742950" indent="-285750" eaLnBrk="0" hangingPunct="0">
              <a:defRPr>
                <a:solidFill>
                  <a:schemeClr val="tx1"/>
                </a:solidFill>
                <a:latin typeface="Arial" charset="0"/>
                <a:ea typeface="黑体" charset="-122"/>
              </a:defRPr>
            </a:lvl2pPr>
            <a:lvl3pPr marL="1143000" indent="-228600" eaLnBrk="0" hangingPunct="0">
              <a:defRPr>
                <a:solidFill>
                  <a:schemeClr val="tx1"/>
                </a:solidFill>
                <a:latin typeface="Arial" charset="0"/>
                <a:ea typeface="黑体" charset="-122"/>
              </a:defRPr>
            </a:lvl3pPr>
            <a:lvl4pPr marL="1600200" indent="-228600" eaLnBrk="0" hangingPunct="0">
              <a:defRPr>
                <a:solidFill>
                  <a:schemeClr val="tx1"/>
                </a:solidFill>
                <a:latin typeface="Arial" charset="0"/>
                <a:ea typeface="黑体" charset="-122"/>
              </a:defRPr>
            </a:lvl4pPr>
            <a:lvl5pPr marL="2057400" indent="-228600" eaLnBrk="0" hangingPunct="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b="1">
                <a:solidFill>
                  <a:srgbClr val="0000FF"/>
                </a:solidFill>
                <a:sym typeface="Arial" charset="0"/>
              </a:rPr>
              <a:t>FOR </a:t>
            </a:r>
            <a:r>
              <a:rPr lang="zh-CN" altLang="en-US" b="1">
                <a:sym typeface="Arial" charset="0"/>
              </a:rPr>
              <a:t>循环变量 </a:t>
            </a:r>
            <a:r>
              <a:rPr lang="en-US" altLang="zh-CN" b="1">
                <a:solidFill>
                  <a:srgbClr val="0000FF"/>
                </a:solidFill>
                <a:sym typeface="Arial" charset="0"/>
              </a:rPr>
              <a:t>in </a:t>
            </a:r>
            <a:r>
              <a:rPr lang="en-US" altLang="zh-CN" b="1">
                <a:sym typeface="Arial" charset="0"/>
              </a:rPr>
              <a:t> </a:t>
            </a:r>
            <a:r>
              <a:rPr lang="zh-CN" altLang="en-US" b="1">
                <a:sym typeface="Arial" charset="0"/>
              </a:rPr>
              <a:t>初值表达式</a:t>
            </a:r>
            <a:r>
              <a:rPr lang="en-US" altLang="zh-CN" b="1">
                <a:sym typeface="Arial" charset="0"/>
              </a:rPr>
              <a:t>..</a:t>
            </a:r>
            <a:r>
              <a:rPr lang="zh-CN" altLang="en-US" b="1">
                <a:sym typeface="Arial" charset="0"/>
              </a:rPr>
              <a:t>终值表达式 </a:t>
            </a:r>
            <a:r>
              <a:rPr lang="en-US" altLang="zh-CN" b="1">
                <a:solidFill>
                  <a:srgbClr val="0000FF"/>
                </a:solidFill>
                <a:sym typeface="Arial" charset="0"/>
              </a:rPr>
              <a:t>LOOP</a:t>
            </a:r>
          </a:p>
          <a:p>
            <a:pPr eaLnBrk="1" hangingPunct="1"/>
            <a:r>
              <a:rPr lang="en-US" altLang="zh-CN" b="1">
                <a:sym typeface="Arial" charset="0"/>
              </a:rPr>
              <a:t>	</a:t>
            </a:r>
            <a:r>
              <a:rPr lang="zh-CN" altLang="en-US" b="1">
                <a:sym typeface="Arial" charset="0"/>
              </a:rPr>
              <a:t>语句段</a:t>
            </a:r>
            <a:r>
              <a:rPr lang="en-US" altLang="zh-CN" b="1">
                <a:sym typeface="Arial" charset="0"/>
              </a:rPr>
              <a:t>;</a:t>
            </a:r>
          </a:p>
          <a:p>
            <a:pPr eaLnBrk="1" hangingPunct="1"/>
            <a:r>
              <a:rPr lang="en-US" altLang="zh-CN" b="1">
                <a:solidFill>
                  <a:srgbClr val="0000FF"/>
                </a:solidFill>
                <a:sym typeface="Arial" charset="0"/>
              </a:rPr>
              <a:t>END LOOP;</a:t>
            </a:r>
          </a:p>
        </p:txBody>
      </p:sp>
    </p:spTree>
    <p:extLst>
      <p:ext uri="{BB962C8B-B14F-4D97-AF65-F5344CB8AC3E}">
        <p14:creationId xmlns:p14="http://schemas.microsoft.com/office/powerpoint/2010/main" val="1635251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wipe(left)">
                                      <p:cBhvr>
                                        <p:cTn id="7" dur="500"/>
                                        <p:tgtEl>
                                          <p:spTgt spid="614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49"/>
                                        </p:tgtEl>
                                        <p:attrNameLst>
                                          <p:attrName>style.visibility</p:attrName>
                                        </p:attrNameLst>
                                      </p:cBhvr>
                                      <p:to>
                                        <p:strVal val="visible"/>
                                      </p:to>
                                    </p:set>
                                    <p:animEffect transition="in" filter="dissolve">
                                      <p:cBhvr>
                                        <p:cTn id="10" dur="500"/>
                                        <p:tgtEl>
                                          <p:spTgt spid="61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146">
                                            <p:txEl>
                                              <p:pRg st="1" end="1"/>
                                            </p:txEl>
                                          </p:spTgt>
                                        </p:tgtEl>
                                        <p:attrNameLst>
                                          <p:attrName>style.visibility</p:attrName>
                                        </p:attrNameLst>
                                      </p:cBhvr>
                                      <p:to>
                                        <p:strVal val="visible"/>
                                      </p:to>
                                    </p:set>
                                    <p:animEffect transition="in" filter="wipe(left)">
                                      <p:cBhvr>
                                        <p:cTn id="15" dur="500"/>
                                        <p:tgtEl>
                                          <p:spTgt spid="6146">
                                            <p:txEl>
                                              <p:pRg st="1" end="1"/>
                                            </p:txEl>
                                          </p:spTgt>
                                        </p:tgtEl>
                                      </p:cBhvr>
                                    </p:animEffect>
                                  </p:childTnLst>
                                </p:cTn>
                              </p:par>
                            </p:childTnLst>
                          </p:cTn>
                        </p:par>
                        <p:par>
                          <p:cTn id="16" fill="hold" nodeType="afterGroup">
                            <p:stCondLst>
                              <p:cond delay="500"/>
                            </p:stCondLst>
                            <p:childTnLst>
                              <p:par>
                                <p:cTn id="17" presetID="9" presetClass="entr" presetSubtype="0" fill="hold" nodeType="afterEffect">
                                  <p:stCondLst>
                                    <p:cond delay="0"/>
                                  </p:stCondLst>
                                  <p:childTnLst>
                                    <p:set>
                                      <p:cBhvr>
                                        <p:cTn id="18" dur="1" fill="hold">
                                          <p:stCondLst>
                                            <p:cond delay="0"/>
                                          </p:stCondLst>
                                        </p:cTn>
                                        <p:tgtEl>
                                          <p:spTgt spid="6148"/>
                                        </p:tgtEl>
                                        <p:attrNameLst>
                                          <p:attrName>style.visibility</p:attrName>
                                        </p:attrNameLst>
                                      </p:cBhvr>
                                      <p:to>
                                        <p:strVal val="visible"/>
                                      </p:to>
                                    </p:set>
                                    <p:animEffect transition="in" filter="dissolve">
                                      <p:cBhvr>
                                        <p:cTn id="19" dur="500"/>
                                        <p:tgtEl>
                                          <p:spTgt spid="6148"/>
                                        </p:tgtEl>
                                      </p:cBhvr>
                                    </p:animEffect>
                                  </p:childTnLst>
                                </p:cTn>
                              </p:par>
                              <p:par>
                                <p:cTn id="20" presetID="5" presetClass="exit" presetSubtype="10" fill="hold" grpId="1" nodeType="withEffect">
                                  <p:stCondLst>
                                    <p:cond delay="0"/>
                                  </p:stCondLst>
                                  <p:childTnLst>
                                    <p:animEffect transition="out" filter="checkerboard(across)">
                                      <p:cBhvr>
                                        <p:cTn id="21" dur="500"/>
                                        <p:tgtEl>
                                          <p:spTgt spid="6149"/>
                                        </p:tgtEl>
                                      </p:cBhvr>
                                    </p:animEffect>
                                    <p:set>
                                      <p:cBhvr>
                                        <p:cTn id="22" dur="1" fill="hold">
                                          <p:stCondLst>
                                            <p:cond delay="499"/>
                                          </p:stCondLst>
                                        </p:cTn>
                                        <p:tgtEl>
                                          <p:spTgt spid="614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46">
                                            <p:txEl>
                                              <p:pRg st="2" end="2"/>
                                            </p:txEl>
                                          </p:spTgt>
                                        </p:tgtEl>
                                        <p:attrNameLst>
                                          <p:attrName>style.visibility</p:attrName>
                                        </p:attrNameLst>
                                      </p:cBhvr>
                                      <p:to>
                                        <p:strVal val="visible"/>
                                      </p:to>
                                    </p:set>
                                    <p:animEffect transition="in" filter="wipe(left)">
                                      <p:cBhvr>
                                        <p:cTn id="27" dur="500"/>
                                        <p:tgtEl>
                                          <p:spTgt spid="6146">
                                            <p:txEl>
                                              <p:pRg st="2" end="2"/>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150"/>
                                        </p:tgtEl>
                                        <p:attrNameLst>
                                          <p:attrName>style.visibility</p:attrName>
                                        </p:attrNameLst>
                                      </p:cBhvr>
                                      <p:to>
                                        <p:strVal val="visible"/>
                                      </p:to>
                                    </p:set>
                                    <p:animEffect transition="in" filter="dissolve">
                                      <p:cBhvr>
                                        <p:cTn id="30" dur="500"/>
                                        <p:tgtEl>
                                          <p:spTgt spid="61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151"/>
                                        </p:tgtEl>
                                        <p:attrNameLst>
                                          <p:attrName>style.visibility</p:attrName>
                                        </p:attrNameLst>
                                      </p:cBhvr>
                                      <p:to>
                                        <p:strVal val="visible"/>
                                      </p:to>
                                    </p:set>
                                    <p:animEffect transition="in" filter="dissolve">
                                      <p:cBhvr>
                                        <p:cTn id="35" dur="500"/>
                                        <p:tgtEl>
                                          <p:spTgt spid="6151"/>
                                        </p:tgtEl>
                                      </p:cBhvr>
                                    </p:animEffect>
                                  </p:childTnLst>
                                </p:cTn>
                              </p:par>
                              <p:par>
                                <p:cTn id="36" presetID="5" presetClass="exit" presetSubtype="10" fill="hold" grpId="1" nodeType="withEffect">
                                  <p:stCondLst>
                                    <p:cond delay="0"/>
                                  </p:stCondLst>
                                  <p:childTnLst>
                                    <p:animEffect transition="out" filter="checkerboard(across)">
                                      <p:cBhvr>
                                        <p:cTn id="37" dur="500"/>
                                        <p:tgtEl>
                                          <p:spTgt spid="6150"/>
                                        </p:tgtEl>
                                      </p:cBhvr>
                                    </p:animEffect>
                                    <p:set>
                                      <p:cBhvr>
                                        <p:cTn id="38" dur="1" fill="hold">
                                          <p:stCondLst>
                                            <p:cond delay="499"/>
                                          </p:stCondLst>
                                        </p:cTn>
                                        <p:tgtEl>
                                          <p:spTgt spid="6150"/>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6146">
                                            <p:txEl>
                                              <p:pRg st="3" end="3"/>
                                            </p:txEl>
                                          </p:spTgt>
                                        </p:tgtEl>
                                        <p:attrNameLst>
                                          <p:attrName>style.visibility</p:attrName>
                                        </p:attrNameLst>
                                      </p:cBhvr>
                                      <p:to>
                                        <p:strVal val="visible"/>
                                      </p:to>
                                    </p:set>
                                    <p:animEffect transition="in" filter="wipe(left)">
                                      <p:cBhvr>
                                        <p:cTn id="43" dur="500"/>
                                        <p:tgtEl>
                                          <p:spTgt spid="6146">
                                            <p:txEl>
                                              <p:pRg st="3" end="3"/>
                                            </p:txEl>
                                          </p:spTgt>
                                        </p:tgtEl>
                                      </p:cBhvr>
                                    </p:animEffect>
                                  </p:childTnLst>
                                </p:cTn>
                              </p:par>
                              <p:par>
                                <p:cTn id="44" presetID="5" presetClass="exit" presetSubtype="10" fill="hold" grpId="1" nodeType="withEffect">
                                  <p:stCondLst>
                                    <p:cond delay="0"/>
                                  </p:stCondLst>
                                  <p:childTnLst>
                                    <p:animEffect transition="out" filter="checkerboard(across)">
                                      <p:cBhvr>
                                        <p:cTn id="45" dur="500"/>
                                        <p:tgtEl>
                                          <p:spTgt spid="6151"/>
                                        </p:tgtEl>
                                      </p:cBhvr>
                                    </p:animEffect>
                                    <p:set>
                                      <p:cBhvr>
                                        <p:cTn id="46" dur="1" fill="hold">
                                          <p:stCondLst>
                                            <p:cond delay="499"/>
                                          </p:stCondLst>
                                        </p:cTn>
                                        <p:tgtEl>
                                          <p:spTgt spid="6151"/>
                                        </p:tgtEl>
                                        <p:attrNameLst>
                                          <p:attrName>style.visibility</p:attrName>
                                        </p:attrNameLst>
                                      </p:cBhvr>
                                      <p:to>
                                        <p:strVal val="hidden"/>
                                      </p:to>
                                    </p:set>
                                  </p:childTnLst>
                                </p:cTn>
                              </p:par>
                            </p:childTnLst>
                          </p:cTn>
                        </p:par>
                        <p:par>
                          <p:cTn id="47" fill="hold" nodeType="afterGroup">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6152"/>
                                        </p:tgtEl>
                                        <p:attrNameLst>
                                          <p:attrName>style.visibility</p:attrName>
                                        </p:attrNameLst>
                                      </p:cBhvr>
                                      <p:to>
                                        <p:strVal val="visible"/>
                                      </p:to>
                                    </p:set>
                                    <p:animEffect transition="in" filter="dissolve">
                                      <p:cBhvr>
                                        <p:cTn id="50" dur="500"/>
                                        <p:tgtEl>
                                          <p:spTgt spid="615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6153"/>
                                        </p:tgtEl>
                                        <p:attrNameLst>
                                          <p:attrName>style.visibility</p:attrName>
                                        </p:attrNameLst>
                                      </p:cBhvr>
                                      <p:to>
                                        <p:strVal val="visible"/>
                                      </p:to>
                                    </p:set>
                                    <p:animEffect transition="in" filter="dissolve">
                                      <p:cBhvr>
                                        <p:cTn id="55" dur="500"/>
                                        <p:tgtEl>
                                          <p:spTgt spid="6153"/>
                                        </p:tgtEl>
                                      </p:cBhvr>
                                    </p:animEffect>
                                  </p:childTnLst>
                                </p:cTn>
                              </p:par>
                              <p:par>
                                <p:cTn id="56" presetID="5" presetClass="exit" presetSubtype="10" fill="hold" grpId="1" nodeType="withEffect">
                                  <p:stCondLst>
                                    <p:cond delay="0"/>
                                  </p:stCondLst>
                                  <p:childTnLst>
                                    <p:animEffect transition="out" filter="checkerboard(across)">
                                      <p:cBhvr>
                                        <p:cTn id="57" dur="500"/>
                                        <p:tgtEl>
                                          <p:spTgt spid="6152"/>
                                        </p:tgtEl>
                                      </p:cBhvr>
                                    </p:animEffect>
                                    <p:set>
                                      <p:cBhvr>
                                        <p:cTn id="58" dur="1" fill="hold">
                                          <p:stCondLst>
                                            <p:cond delay="499"/>
                                          </p:stCondLst>
                                        </p:cTn>
                                        <p:tgtEl>
                                          <p:spTgt spid="6152"/>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6155"/>
                                        </p:tgtEl>
                                        <p:attrNameLst>
                                          <p:attrName>style.visibility</p:attrName>
                                        </p:attrNameLst>
                                      </p:cBhvr>
                                      <p:to>
                                        <p:strVal val="visible"/>
                                      </p:to>
                                    </p:set>
                                    <p:animEffect transition="in" filter="dissolve">
                                      <p:cBhvr>
                                        <p:cTn id="63" dur="500"/>
                                        <p:tgtEl>
                                          <p:spTgt spid="6155"/>
                                        </p:tgtEl>
                                      </p:cBhvr>
                                    </p:animEffect>
                                  </p:childTnLst>
                                </p:cTn>
                              </p:par>
                              <p:par>
                                <p:cTn id="64" presetID="5" presetClass="exit" presetSubtype="10" fill="hold" grpId="1" nodeType="withEffect">
                                  <p:stCondLst>
                                    <p:cond delay="0"/>
                                  </p:stCondLst>
                                  <p:childTnLst>
                                    <p:animEffect transition="out" filter="checkerboard(across)">
                                      <p:cBhvr>
                                        <p:cTn id="65" dur="500"/>
                                        <p:tgtEl>
                                          <p:spTgt spid="6153"/>
                                        </p:tgtEl>
                                      </p:cBhvr>
                                    </p:animEffect>
                                    <p:set>
                                      <p:cBhvr>
                                        <p:cTn id="66" dur="1" fill="hold">
                                          <p:stCondLst>
                                            <p:cond delay="499"/>
                                          </p:stCondLst>
                                        </p:cTn>
                                        <p:tgtEl>
                                          <p:spTgt spid="6153"/>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6146">
                                            <p:txEl>
                                              <p:pRg st="4" end="4"/>
                                            </p:txEl>
                                          </p:spTgt>
                                        </p:tgtEl>
                                        <p:attrNameLst>
                                          <p:attrName>style.visibility</p:attrName>
                                        </p:attrNameLst>
                                      </p:cBhvr>
                                      <p:to>
                                        <p:strVal val="visible"/>
                                      </p:to>
                                    </p:set>
                                    <p:animEffect transition="in" filter="wipe(left)">
                                      <p:cBhvr>
                                        <p:cTn id="71" dur="500"/>
                                        <p:tgtEl>
                                          <p:spTgt spid="6146">
                                            <p:txEl>
                                              <p:pRg st="4" end="4"/>
                                            </p:txEl>
                                          </p:spTgt>
                                        </p:tgtEl>
                                      </p:cBhvr>
                                    </p:animEffect>
                                  </p:childTnLst>
                                </p:cTn>
                              </p:par>
                              <p:par>
                                <p:cTn id="72" presetID="5" presetClass="exit" presetSubtype="10" fill="hold" grpId="1" nodeType="withEffect">
                                  <p:stCondLst>
                                    <p:cond delay="0"/>
                                  </p:stCondLst>
                                  <p:childTnLst>
                                    <p:animEffect transition="out" filter="checkerboard(across)">
                                      <p:cBhvr>
                                        <p:cTn id="73" dur="500"/>
                                        <p:tgtEl>
                                          <p:spTgt spid="6155"/>
                                        </p:tgtEl>
                                      </p:cBhvr>
                                    </p:animEffect>
                                    <p:set>
                                      <p:cBhvr>
                                        <p:cTn id="74" dur="1" fill="hold">
                                          <p:stCondLst>
                                            <p:cond delay="499"/>
                                          </p:stCondLst>
                                        </p:cTn>
                                        <p:tgtEl>
                                          <p:spTgt spid="6155"/>
                                        </p:tgtEl>
                                        <p:attrNameLst>
                                          <p:attrName>style.visibility</p:attrName>
                                        </p:attrNameLst>
                                      </p:cBhvr>
                                      <p:to>
                                        <p:strVal val="hidden"/>
                                      </p:to>
                                    </p:set>
                                  </p:childTnLst>
                                </p:cTn>
                              </p:par>
                            </p:childTnLst>
                          </p:cTn>
                        </p:par>
                        <p:par>
                          <p:cTn id="75" fill="hold" nodeType="afterGroup">
                            <p:stCondLst>
                              <p:cond delay="500"/>
                            </p:stCondLst>
                            <p:childTnLst>
                              <p:par>
                                <p:cTn id="76" presetID="9" presetClass="entr" presetSubtype="0" fill="hold" grpId="0" nodeType="afterEffect">
                                  <p:stCondLst>
                                    <p:cond delay="0"/>
                                  </p:stCondLst>
                                  <p:childTnLst>
                                    <p:set>
                                      <p:cBhvr>
                                        <p:cTn id="77" dur="1" fill="hold">
                                          <p:stCondLst>
                                            <p:cond delay="0"/>
                                          </p:stCondLst>
                                        </p:cTn>
                                        <p:tgtEl>
                                          <p:spTgt spid="6154"/>
                                        </p:tgtEl>
                                        <p:attrNameLst>
                                          <p:attrName>style.visibility</p:attrName>
                                        </p:attrNameLst>
                                      </p:cBhvr>
                                      <p:to>
                                        <p:strVal val="visible"/>
                                      </p:to>
                                    </p:set>
                                    <p:animEffect transition="in" filter="dissolve">
                                      <p:cBhvr>
                                        <p:cTn id="78" dur="500"/>
                                        <p:tgtEl>
                                          <p:spTgt spid="6154"/>
                                        </p:tgtEl>
                                      </p:cBhvr>
                                    </p:animEffect>
                                  </p:childTnLst>
                                </p:cTn>
                              </p:par>
                              <p:par>
                                <p:cTn id="79" presetID="5" presetClass="exit" presetSubtype="10" fill="hold" grpId="1" nodeType="withEffect">
                                  <p:stCondLst>
                                    <p:cond delay="0"/>
                                  </p:stCondLst>
                                  <p:childTnLst>
                                    <p:animEffect transition="out" filter="checkerboard(across)">
                                      <p:cBhvr>
                                        <p:cTn id="80" dur="500"/>
                                        <p:tgtEl>
                                          <p:spTgt spid="6154"/>
                                        </p:tgtEl>
                                      </p:cBhvr>
                                    </p:animEffect>
                                    <p:set>
                                      <p:cBhvr>
                                        <p:cTn id="81" dur="1" fill="hold">
                                          <p:stCondLst>
                                            <p:cond delay="499"/>
                                          </p:stCondLst>
                                        </p:cTn>
                                        <p:tgtEl>
                                          <p:spTgt spid="6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autoUpdateAnimBg="0"/>
      <p:bldP spid="6149" grpId="1" animBg="1" autoUpdateAnimBg="0"/>
      <p:bldP spid="6150" grpId="0" bldLvl="0" animBg="1" autoUpdateAnimBg="0"/>
      <p:bldP spid="6150" grpId="1" animBg="1" autoUpdateAnimBg="0"/>
      <p:bldP spid="6151" grpId="0" bldLvl="0" animBg="1" autoUpdateAnimBg="0"/>
      <p:bldP spid="6151" grpId="1" bldLvl="0" animBg="1" autoUpdateAnimBg="0"/>
      <p:bldP spid="6152" grpId="0" bldLvl="0" animBg="1" autoUpdateAnimBg="0"/>
      <p:bldP spid="6152" grpId="1" bldLvl="0" animBg="1" autoUpdateAnimBg="0"/>
      <p:bldP spid="6153" grpId="0" bldLvl="0" animBg="1" autoUpdateAnimBg="0"/>
      <p:bldP spid="6153" grpId="1" bldLvl="0" animBg="1" autoUpdateAnimBg="0"/>
      <p:bldP spid="6154" grpId="0" bldLvl="0" animBg="1" autoUpdateAnimBg="0"/>
      <p:bldP spid="6154" grpId="1" bldLvl="0" animBg="1" autoUpdateAnimBg="0"/>
      <p:bldP spid="6155" grpId="0" bldLvl="0" animBg="1" autoUpdateAnimBg="0"/>
      <p:bldP spid="6155" grpId="1"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0" y="1164894"/>
            <a:ext cx="8220075" cy="2809875"/>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140000"/>
              </a:lnSpc>
            </a:pPr>
            <a:r>
              <a:rPr lang="zh-CN" altLang="en-US" dirty="0"/>
              <a:t>创建带输出参数的函数：</a:t>
            </a:r>
          </a:p>
          <a:p>
            <a:pPr marL="800100" lvl="1" indent="-342900">
              <a:lnSpc>
                <a:spcPct val="140000"/>
              </a:lnSpc>
            </a:pPr>
            <a:r>
              <a:rPr lang="zh-CN" altLang="en-US" dirty="0"/>
              <a:t>通过输入员工编号获得员工所在的部门名称</a:t>
            </a:r>
            <a:endParaRPr lang="zh-CN" altLang="en-US" sz="1800" dirty="0"/>
          </a:p>
        </p:txBody>
      </p:sp>
      <p:sp>
        <p:nvSpPr>
          <p:cNvPr id="24579" name="Rectangle 3"/>
          <p:cNvSpPr>
            <a:spLocks noGrp="1" noChangeArrowheads="1"/>
          </p:cNvSpPr>
          <p:nvPr>
            <p:ph type="title"/>
          </p:nvPr>
        </p:nvSpPr>
        <p:spPr>
          <a:xfrm>
            <a:off x="0" y="461962"/>
            <a:ext cx="5813425" cy="569913"/>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ormAutofit fontScale="90000"/>
          </a:bodyPr>
          <a:lstStyle/>
          <a:p>
            <a:pPr marL="609600" indent="-609600"/>
            <a:r>
              <a:rPr lang="zh-CN" altLang="zh-CN"/>
              <a:t>开发函数</a:t>
            </a:r>
          </a:p>
        </p:txBody>
      </p:sp>
      <p:sp>
        <p:nvSpPr>
          <p:cNvPr id="24580" name="AutoShape 4"/>
          <p:cNvSpPr>
            <a:spLocks noChangeArrowheads="1"/>
          </p:cNvSpPr>
          <p:nvPr/>
        </p:nvSpPr>
        <p:spPr bwMode="auto">
          <a:xfrm>
            <a:off x="942170" y="2163597"/>
            <a:ext cx="7777163" cy="3168650"/>
          </a:xfrm>
          <a:prstGeom prst="roundRect">
            <a:avLst>
              <a:gd name="adj" fmla="val 3764"/>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marL="15875" indent="225425" eaLnBrk="0" hangingPunct="0">
              <a:defRPr>
                <a:solidFill>
                  <a:schemeClr val="tx1"/>
                </a:solidFill>
                <a:latin typeface="Arial" charset="0"/>
                <a:ea typeface="黑体" charset="-122"/>
              </a:defRPr>
            </a:lvl1pPr>
            <a:lvl2pPr marL="890588" eaLnBrk="0" hangingPunct="0">
              <a:defRPr>
                <a:solidFill>
                  <a:schemeClr val="tx1"/>
                </a:solidFill>
                <a:latin typeface="Arial" charset="0"/>
                <a:ea typeface="黑体" charset="-122"/>
              </a:defRPr>
            </a:lvl2pPr>
            <a:lvl3pPr marL="1347788" eaLnBrk="0" hangingPunct="0">
              <a:defRPr>
                <a:solidFill>
                  <a:schemeClr val="tx1"/>
                </a:solidFill>
                <a:latin typeface="Arial" charset="0"/>
                <a:ea typeface="黑体" charset="-122"/>
              </a:defRPr>
            </a:lvl3pPr>
            <a:lvl4pPr marL="1804988" eaLnBrk="0" hangingPunct="0">
              <a:defRPr>
                <a:solidFill>
                  <a:schemeClr val="tx1"/>
                </a:solidFill>
                <a:latin typeface="Arial" charset="0"/>
                <a:ea typeface="黑体" charset="-122"/>
              </a:defRPr>
            </a:lvl4pPr>
            <a:lvl5pPr marL="2262188" eaLnBrk="0" hangingPunct="0">
              <a:defRPr>
                <a:solidFill>
                  <a:schemeClr val="tx1"/>
                </a:solidFill>
                <a:latin typeface="Arial" charset="0"/>
                <a:ea typeface="黑体" charset="-122"/>
              </a:defRPr>
            </a:lvl5pPr>
            <a:lvl6pPr marL="2719388" eaLnBrk="0" fontAlgn="base" hangingPunct="0">
              <a:spcBef>
                <a:spcPct val="0"/>
              </a:spcBef>
              <a:spcAft>
                <a:spcPct val="0"/>
              </a:spcAft>
              <a:defRPr>
                <a:solidFill>
                  <a:schemeClr val="tx1"/>
                </a:solidFill>
                <a:latin typeface="Arial" charset="0"/>
                <a:ea typeface="黑体" charset="-122"/>
              </a:defRPr>
            </a:lvl6pPr>
            <a:lvl7pPr marL="3176588" eaLnBrk="0" fontAlgn="base" hangingPunct="0">
              <a:spcBef>
                <a:spcPct val="0"/>
              </a:spcBef>
              <a:spcAft>
                <a:spcPct val="0"/>
              </a:spcAft>
              <a:defRPr>
                <a:solidFill>
                  <a:schemeClr val="tx1"/>
                </a:solidFill>
                <a:latin typeface="Arial" charset="0"/>
                <a:ea typeface="黑体" charset="-122"/>
              </a:defRPr>
            </a:lvl7pPr>
            <a:lvl8pPr marL="3633788" eaLnBrk="0" fontAlgn="base" hangingPunct="0">
              <a:spcBef>
                <a:spcPct val="0"/>
              </a:spcBef>
              <a:spcAft>
                <a:spcPct val="0"/>
              </a:spcAft>
              <a:defRPr>
                <a:solidFill>
                  <a:schemeClr val="tx1"/>
                </a:solidFill>
                <a:latin typeface="Arial" charset="0"/>
                <a:ea typeface="黑体" charset="-122"/>
              </a:defRPr>
            </a:lvl8pPr>
            <a:lvl9pPr marL="4090988"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zh-CN" b="1">
                <a:solidFill>
                  <a:srgbClr val="0000FF"/>
                </a:solidFill>
              </a:rPr>
              <a:t>create function </a:t>
            </a:r>
            <a:r>
              <a:rPr lang="zh-CN" altLang="zh-CN" b="1"/>
              <a:t>getDept(eno number,deptName out VARCHAR2)</a:t>
            </a:r>
          </a:p>
          <a:p>
            <a:pPr eaLnBrk="1" hangingPunct="1"/>
            <a:r>
              <a:rPr lang="zh-CN" altLang="zh-CN" b="1">
                <a:solidFill>
                  <a:srgbClr val="0000FF"/>
                </a:solidFill>
              </a:rPr>
              <a:t>return </a:t>
            </a:r>
            <a:r>
              <a:rPr lang="zh-CN" altLang="zh-CN" b="1"/>
              <a:t>VARCHAR2</a:t>
            </a:r>
          </a:p>
          <a:p>
            <a:pPr eaLnBrk="1" hangingPunct="1"/>
            <a:r>
              <a:rPr lang="zh-CN" altLang="zh-CN" b="1">
                <a:solidFill>
                  <a:srgbClr val="0000FF"/>
                </a:solidFill>
              </a:rPr>
              <a:t>as</a:t>
            </a:r>
          </a:p>
          <a:p>
            <a:pPr eaLnBrk="1" hangingPunct="1"/>
            <a:r>
              <a:rPr lang="zh-CN" altLang="zh-CN" b="1"/>
              <a:t>v_address VARCHAR2(40);</a:t>
            </a:r>
          </a:p>
          <a:p>
            <a:pPr eaLnBrk="1" hangingPunct="1"/>
            <a:r>
              <a:rPr lang="zh-CN" altLang="zh-CN" b="1">
                <a:solidFill>
                  <a:srgbClr val="0000FF"/>
                </a:solidFill>
              </a:rPr>
              <a:t>begin</a:t>
            </a:r>
          </a:p>
          <a:p>
            <a:pPr eaLnBrk="1" hangingPunct="1"/>
            <a:r>
              <a:rPr lang="zh-CN" altLang="zh-CN" b="1"/>
              <a:t>  select dName, loc into deptName, v_address from dept, emp</a:t>
            </a:r>
          </a:p>
          <a:p>
            <a:pPr eaLnBrk="1" hangingPunct="1"/>
            <a:r>
              <a:rPr lang="zh-CN" altLang="zh-CN" b="1"/>
              <a:t>  where dept.deptno= emp.deptno and empno=eno;</a:t>
            </a:r>
          </a:p>
          <a:p>
            <a:pPr eaLnBrk="1" hangingPunct="1"/>
            <a:r>
              <a:rPr lang="zh-CN" altLang="zh-CN" b="1"/>
              <a:t>  </a:t>
            </a:r>
            <a:r>
              <a:rPr lang="zh-CN" altLang="zh-CN" b="1">
                <a:solidFill>
                  <a:srgbClr val="0000FF"/>
                </a:solidFill>
              </a:rPr>
              <a:t>return </a:t>
            </a:r>
            <a:r>
              <a:rPr lang="zh-CN" altLang="zh-CN" b="1"/>
              <a:t>v_address;  </a:t>
            </a:r>
          </a:p>
          <a:p>
            <a:pPr eaLnBrk="1" hangingPunct="1"/>
            <a:r>
              <a:rPr lang="zh-CN" altLang="zh-CN" b="1">
                <a:solidFill>
                  <a:srgbClr val="0000FF"/>
                </a:solidFill>
              </a:rPr>
              <a:t>end</a:t>
            </a:r>
            <a:r>
              <a:rPr lang="zh-CN" altLang="zh-CN" b="1"/>
              <a:t>;</a:t>
            </a:r>
          </a:p>
        </p:txBody>
      </p:sp>
      <p:sp>
        <p:nvSpPr>
          <p:cNvPr id="24581" name="AutoShape 5"/>
          <p:cNvSpPr>
            <a:spLocks noChangeArrowheads="1"/>
          </p:cNvSpPr>
          <p:nvPr/>
        </p:nvSpPr>
        <p:spPr bwMode="auto">
          <a:xfrm>
            <a:off x="4110037" y="2871764"/>
            <a:ext cx="6048375" cy="2971800"/>
          </a:xfrm>
          <a:prstGeom prst="roundRect">
            <a:avLst>
              <a:gd name="adj" fmla="val 3764"/>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indent="180975" eaLnBrk="0" hangingPunct="0">
              <a:defRPr>
                <a:solidFill>
                  <a:schemeClr val="tx1"/>
                </a:solidFill>
                <a:latin typeface="Arial" charset="0"/>
                <a:ea typeface="黑体" charset="-122"/>
              </a:defRPr>
            </a:lvl1pPr>
            <a:lvl2pPr marL="638175" eaLnBrk="0" hangingPunct="0">
              <a:defRPr>
                <a:solidFill>
                  <a:schemeClr val="tx1"/>
                </a:solidFill>
                <a:latin typeface="Arial" charset="0"/>
                <a:ea typeface="黑体" charset="-122"/>
              </a:defRPr>
            </a:lvl2pPr>
            <a:lvl3pPr marL="1095375" eaLnBrk="0" hangingPunct="0">
              <a:defRPr>
                <a:solidFill>
                  <a:schemeClr val="tx1"/>
                </a:solidFill>
                <a:latin typeface="Arial" charset="0"/>
                <a:ea typeface="黑体" charset="-122"/>
              </a:defRPr>
            </a:lvl3pPr>
            <a:lvl4pPr marL="1552575" eaLnBrk="0" hangingPunct="0">
              <a:defRPr>
                <a:solidFill>
                  <a:schemeClr val="tx1"/>
                </a:solidFill>
                <a:latin typeface="Arial" charset="0"/>
                <a:ea typeface="黑体" charset="-122"/>
              </a:defRPr>
            </a:lvl4pPr>
            <a:lvl5pPr marL="2009775" eaLnBrk="0" hangingPunct="0">
              <a:defRPr>
                <a:solidFill>
                  <a:schemeClr val="tx1"/>
                </a:solidFill>
                <a:latin typeface="Arial" charset="0"/>
                <a:ea typeface="黑体" charset="-122"/>
              </a:defRPr>
            </a:lvl5pPr>
            <a:lvl6pPr marL="2466975" eaLnBrk="0" fontAlgn="base" hangingPunct="0">
              <a:spcBef>
                <a:spcPct val="0"/>
              </a:spcBef>
              <a:spcAft>
                <a:spcPct val="0"/>
              </a:spcAft>
              <a:defRPr>
                <a:solidFill>
                  <a:schemeClr val="tx1"/>
                </a:solidFill>
                <a:latin typeface="Arial" charset="0"/>
                <a:ea typeface="黑体" charset="-122"/>
              </a:defRPr>
            </a:lvl6pPr>
            <a:lvl7pPr marL="2924175" eaLnBrk="0" fontAlgn="base" hangingPunct="0">
              <a:spcBef>
                <a:spcPct val="0"/>
              </a:spcBef>
              <a:spcAft>
                <a:spcPct val="0"/>
              </a:spcAft>
              <a:defRPr>
                <a:solidFill>
                  <a:schemeClr val="tx1"/>
                </a:solidFill>
                <a:latin typeface="Arial" charset="0"/>
                <a:ea typeface="黑体" charset="-122"/>
              </a:defRPr>
            </a:lvl7pPr>
            <a:lvl8pPr marL="3381375" eaLnBrk="0" fontAlgn="base" hangingPunct="0">
              <a:spcBef>
                <a:spcPct val="0"/>
              </a:spcBef>
              <a:spcAft>
                <a:spcPct val="0"/>
              </a:spcAft>
              <a:defRPr>
                <a:solidFill>
                  <a:schemeClr val="tx1"/>
                </a:solidFill>
                <a:latin typeface="Arial" charset="0"/>
                <a:ea typeface="黑体" charset="-122"/>
              </a:defRPr>
            </a:lvl8pPr>
            <a:lvl9pPr marL="3838575"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zh-CN" b="1">
                <a:solidFill>
                  <a:srgbClr val="0000FF"/>
                </a:solidFill>
              </a:rPr>
              <a:t>declare </a:t>
            </a:r>
          </a:p>
          <a:p>
            <a:pPr eaLnBrk="1" hangingPunct="1"/>
            <a:r>
              <a:rPr lang="zh-CN" altLang="zh-CN" b="1"/>
              <a:t>address VARCHAR2(30);</a:t>
            </a:r>
          </a:p>
          <a:p>
            <a:pPr eaLnBrk="1" hangingPunct="1"/>
            <a:r>
              <a:rPr lang="zh-CN" altLang="zh-CN" b="1"/>
              <a:t>deptName VARCHAR2(20);</a:t>
            </a:r>
          </a:p>
          <a:p>
            <a:pPr eaLnBrk="1" hangingPunct="1"/>
            <a:r>
              <a:rPr lang="zh-CN" altLang="zh-CN" b="1">
                <a:solidFill>
                  <a:srgbClr val="0000FF"/>
                </a:solidFill>
              </a:rPr>
              <a:t>begin</a:t>
            </a:r>
          </a:p>
          <a:p>
            <a:pPr eaLnBrk="1" hangingPunct="1"/>
            <a:r>
              <a:rPr lang="zh-CN" altLang="zh-CN" b="1"/>
              <a:t>  address:=</a:t>
            </a:r>
            <a:r>
              <a:rPr lang="zh-CN" altLang="zh-CN" b="1">
                <a:solidFill>
                  <a:srgbClr val="0000FF"/>
                </a:solidFill>
              </a:rPr>
              <a:t>getDept(7654,deptName);</a:t>
            </a:r>
          </a:p>
          <a:p>
            <a:pPr eaLnBrk="1" hangingPunct="1"/>
            <a:r>
              <a:rPr lang="zh-CN" altLang="zh-CN" b="1"/>
              <a:t>  dbms_output.put_line('部门名称:'||deptName);</a:t>
            </a:r>
          </a:p>
          <a:p>
            <a:pPr eaLnBrk="1" hangingPunct="1"/>
            <a:r>
              <a:rPr lang="zh-CN" altLang="zh-CN" b="1"/>
              <a:t>  dbms_output.put_line('部门地址:'||address);</a:t>
            </a:r>
          </a:p>
          <a:p>
            <a:pPr eaLnBrk="1" hangingPunct="1"/>
            <a:r>
              <a:rPr lang="zh-CN" altLang="zh-CN" b="1">
                <a:solidFill>
                  <a:srgbClr val="0000FF"/>
                </a:solidFill>
              </a:rPr>
              <a:t>end</a:t>
            </a:r>
            <a:r>
              <a:rPr lang="zh-CN" altLang="zh-CN" b="1"/>
              <a:t>;</a:t>
            </a:r>
          </a:p>
        </p:txBody>
      </p:sp>
    </p:spTree>
    <p:extLst>
      <p:ext uri="{BB962C8B-B14F-4D97-AF65-F5344CB8AC3E}">
        <p14:creationId xmlns:p14="http://schemas.microsoft.com/office/powerpoint/2010/main" val="11493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dissolve">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dissolve">
                                      <p:cBhvr>
                                        <p:cTn id="12"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P spid="24581"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74955" y="1095043"/>
            <a:ext cx="8278812" cy="5543550"/>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130000"/>
              </a:lnSpc>
            </a:pPr>
            <a:r>
              <a:rPr lang="zh-CN" altLang="en-US" dirty="0"/>
              <a:t>过程与函数有许多相同的功能及特性</a:t>
            </a:r>
          </a:p>
          <a:p>
            <a:pPr marL="800100" lvl="1" indent="-342900">
              <a:lnSpc>
                <a:spcPct val="130000"/>
              </a:lnSpc>
            </a:pPr>
            <a:r>
              <a:rPr lang="zh-CN" altLang="en-US" dirty="0"/>
              <a:t>都使用</a:t>
            </a:r>
            <a:r>
              <a:rPr lang="sv-SE" altLang="en-US" dirty="0"/>
              <a:t>IN</a:t>
            </a:r>
            <a:r>
              <a:rPr lang="zh-CN" altLang="en-US" dirty="0"/>
              <a:t>模式的参数传入数据、</a:t>
            </a:r>
            <a:r>
              <a:rPr lang="sv-SE" altLang="en-US" dirty="0"/>
              <a:t>OUT</a:t>
            </a:r>
            <a:r>
              <a:rPr lang="zh-CN" altLang="en-US" dirty="0"/>
              <a:t>模式的参数返回数据</a:t>
            </a:r>
          </a:p>
          <a:p>
            <a:pPr marL="800100" lvl="1" indent="-342900">
              <a:lnSpc>
                <a:spcPct val="130000"/>
              </a:lnSpc>
            </a:pPr>
            <a:r>
              <a:rPr lang="zh-CN" altLang="en-US" dirty="0"/>
              <a:t>输入参数都可以接收默认值，都可以传值</a:t>
            </a:r>
          </a:p>
          <a:p>
            <a:pPr marL="800100" lvl="1" indent="-342900">
              <a:lnSpc>
                <a:spcPct val="130000"/>
              </a:lnSpc>
            </a:pPr>
            <a:r>
              <a:rPr lang="zh-CN" altLang="en-US" dirty="0"/>
              <a:t>调用时的实参都可以使用位置表示法或名称表示法</a:t>
            </a:r>
          </a:p>
          <a:p>
            <a:pPr marL="800100" lvl="1" indent="-342900">
              <a:lnSpc>
                <a:spcPct val="130000"/>
              </a:lnSpc>
            </a:pPr>
            <a:r>
              <a:rPr lang="zh-CN" altLang="en-US" dirty="0"/>
              <a:t>都有声明部分、执行部分和异常处理部分</a:t>
            </a:r>
          </a:p>
          <a:p>
            <a:pPr marL="381000" indent="-381000">
              <a:lnSpc>
                <a:spcPct val="130000"/>
              </a:lnSpc>
            </a:pPr>
            <a:r>
              <a:rPr lang="zh-CN" altLang="en-US" dirty="0"/>
              <a:t>一般而言，如果需要返回多个值或不返回值，就使用过程</a:t>
            </a:r>
          </a:p>
          <a:p>
            <a:pPr marL="381000" indent="-381000">
              <a:lnSpc>
                <a:spcPct val="130000"/>
              </a:lnSpc>
            </a:pPr>
            <a:r>
              <a:rPr lang="zh-CN" altLang="en-US" dirty="0"/>
              <a:t>如果只需要返回一个值，就使用函数</a:t>
            </a:r>
          </a:p>
          <a:p>
            <a:pPr marL="381000" indent="-381000">
              <a:lnSpc>
                <a:spcPct val="130000"/>
              </a:lnSpc>
            </a:pPr>
            <a:r>
              <a:rPr lang="zh-CN" altLang="en-US" dirty="0"/>
              <a:t>虽然函数带</a:t>
            </a:r>
            <a:r>
              <a:rPr lang="sv-SE" altLang="en-US" dirty="0"/>
              <a:t>OUT</a:t>
            </a:r>
            <a:r>
              <a:rPr lang="zh-CN" altLang="en-US" dirty="0"/>
              <a:t>模式的参数也能返回多个值，但是一般都认为这种方法属于不好的编程习惯或风格</a:t>
            </a:r>
          </a:p>
          <a:p>
            <a:pPr marL="381000" indent="-381000">
              <a:lnSpc>
                <a:spcPct val="130000"/>
              </a:lnSpc>
            </a:pPr>
            <a:r>
              <a:rPr lang="zh-CN" altLang="en-US" dirty="0"/>
              <a:t>过程一般用于执行一个指定的动作，函数一般用于计算和返回一个值</a:t>
            </a:r>
          </a:p>
        </p:txBody>
      </p:sp>
      <p:sp>
        <p:nvSpPr>
          <p:cNvPr id="25603" name="Rectangle 3"/>
          <p:cNvSpPr>
            <a:spLocks noGrp="1" noChangeArrowheads="1"/>
          </p:cNvSpPr>
          <p:nvPr>
            <p:ph type="title"/>
          </p:nvPr>
        </p:nvSpPr>
        <p:spPr>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r>
              <a:rPr lang="zh-CN" altLang="zh-CN" dirty="0"/>
              <a:t>过程与函数的比较</a:t>
            </a:r>
          </a:p>
        </p:txBody>
      </p:sp>
    </p:spTree>
    <p:extLst>
      <p:ext uri="{BB962C8B-B14F-4D97-AF65-F5344CB8AC3E}">
        <p14:creationId xmlns:p14="http://schemas.microsoft.com/office/powerpoint/2010/main" val="2022190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animEffect transition="in" filter="wipe(down)">
                                      <p:cBhvr>
                                        <p:cTn id="7" dur="500"/>
                                        <p:tgtEl>
                                          <p:spTgt spid="2560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5602">
                                            <p:txEl>
                                              <p:pRg st="2" end="2"/>
                                            </p:txEl>
                                          </p:spTgt>
                                        </p:tgtEl>
                                        <p:attrNameLst>
                                          <p:attrName>style.visibility</p:attrName>
                                        </p:attrNameLst>
                                      </p:cBhvr>
                                      <p:to>
                                        <p:strVal val="visible"/>
                                      </p:to>
                                    </p:set>
                                    <p:animEffect transition="in" filter="wipe(down)">
                                      <p:cBhvr>
                                        <p:cTn id="10" dur="500"/>
                                        <p:tgtEl>
                                          <p:spTgt spid="25602">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5602">
                                            <p:txEl>
                                              <p:pRg st="3" end="3"/>
                                            </p:txEl>
                                          </p:spTgt>
                                        </p:tgtEl>
                                        <p:attrNameLst>
                                          <p:attrName>style.visibility</p:attrName>
                                        </p:attrNameLst>
                                      </p:cBhvr>
                                      <p:to>
                                        <p:strVal val="visible"/>
                                      </p:to>
                                    </p:set>
                                    <p:animEffect transition="in" filter="wipe(down)">
                                      <p:cBhvr>
                                        <p:cTn id="13" dur="500"/>
                                        <p:tgtEl>
                                          <p:spTgt spid="25602">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5602">
                                            <p:txEl>
                                              <p:pRg st="4" end="4"/>
                                            </p:txEl>
                                          </p:spTgt>
                                        </p:tgtEl>
                                        <p:attrNameLst>
                                          <p:attrName>style.visibility</p:attrName>
                                        </p:attrNameLst>
                                      </p:cBhvr>
                                      <p:to>
                                        <p:strVal val="visible"/>
                                      </p:to>
                                    </p:set>
                                    <p:animEffect transition="in" filter="wipe(down)">
                                      <p:cBhvr>
                                        <p:cTn id="16" dur="500"/>
                                        <p:tgtEl>
                                          <p:spTgt spid="25602">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5602">
                                            <p:txEl>
                                              <p:pRg st="5" end="5"/>
                                            </p:txEl>
                                          </p:spTgt>
                                        </p:tgtEl>
                                        <p:attrNameLst>
                                          <p:attrName>style.visibility</p:attrName>
                                        </p:attrNameLst>
                                      </p:cBhvr>
                                      <p:to>
                                        <p:strVal val="visible"/>
                                      </p:to>
                                    </p:set>
                                    <p:animEffect transition="in" filter="wipe(down)">
                                      <p:cBhvr>
                                        <p:cTn id="21" dur="500"/>
                                        <p:tgtEl>
                                          <p:spTgt spid="25602">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25602">
                                            <p:txEl>
                                              <p:pRg st="6" end="6"/>
                                            </p:txEl>
                                          </p:spTgt>
                                        </p:tgtEl>
                                        <p:attrNameLst>
                                          <p:attrName>style.visibility</p:attrName>
                                        </p:attrNameLst>
                                      </p:cBhvr>
                                      <p:to>
                                        <p:strVal val="visible"/>
                                      </p:to>
                                    </p:set>
                                    <p:animEffect transition="in" filter="wipe(down)">
                                      <p:cBhvr>
                                        <p:cTn id="26" dur="500"/>
                                        <p:tgtEl>
                                          <p:spTgt spid="25602">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25602">
                                            <p:txEl>
                                              <p:pRg st="7" end="7"/>
                                            </p:txEl>
                                          </p:spTgt>
                                        </p:tgtEl>
                                        <p:attrNameLst>
                                          <p:attrName>style.visibility</p:attrName>
                                        </p:attrNameLst>
                                      </p:cBhvr>
                                      <p:to>
                                        <p:strVal val="visible"/>
                                      </p:to>
                                    </p:set>
                                    <p:animEffect transition="in" filter="wipe(down)">
                                      <p:cBhvr>
                                        <p:cTn id="31" dur="500"/>
                                        <p:tgtEl>
                                          <p:spTgt spid="25602">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25602">
                                            <p:txEl>
                                              <p:pRg st="8" end="8"/>
                                            </p:txEl>
                                          </p:spTgt>
                                        </p:tgtEl>
                                        <p:attrNameLst>
                                          <p:attrName>style.visibility</p:attrName>
                                        </p:attrNameLst>
                                      </p:cBhvr>
                                      <p:to>
                                        <p:strVal val="visible"/>
                                      </p:to>
                                    </p:set>
                                    <p:animEffect transition="in" filter="wipe(down)">
                                      <p:cBhvr>
                                        <p:cTn id="36" dur="500"/>
                                        <p:tgtEl>
                                          <p:spTgt spid="256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marL="609600" indent="-609600"/>
            <a:r>
              <a:rPr lang="zh-CN" altLang="zh-CN"/>
              <a:t>开发包</a:t>
            </a:r>
          </a:p>
        </p:txBody>
      </p:sp>
      <p:sp>
        <p:nvSpPr>
          <p:cNvPr id="26627" name="Rectangle 3"/>
          <p:cNvSpPr>
            <a:spLocks noChangeArrowheads="1"/>
          </p:cNvSpPr>
          <p:nvPr/>
        </p:nvSpPr>
        <p:spPr bwMode="auto">
          <a:xfrm>
            <a:off x="234951" y="1123951"/>
            <a:ext cx="8208963" cy="40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81000" indent="-381000" defTabSz="0" eaLnBrk="0" hangingPunct="0">
              <a:spcBef>
                <a:spcPct val="20000"/>
              </a:spcBef>
              <a:buSzPct val="120000"/>
              <a:buBlip>
                <a:blip r:embed="rId2"/>
              </a:buBlip>
              <a:defRPr sz="2400" b="1">
                <a:solidFill>
                  <a:schemeClr val="tx1"/>
                </a:solidFill>
                <a:latin typeface="Lucida Sans Unicode" charset="0"/>
                <a:ea typeface="黑体" charset="-122"/>
                <a:sym typeface="Lucida Sans Unicode" charset="0"/>
              </a:defRPr>
            </a:lvl1pPr>
            <a:lvl2pPr marL="800100" indent="-342900" defTabSz="0" eaLnBrk="0" hangingPunct="0">
              <a:spcBef>
                <a:spcPct val="20000"/>
              </a:spcBef>
              <a:buSzPct val="120000"/>
              <a:buBlip>
                <a:blip r:embed="rId3"/>
              </a:buBlip>
              <a:defRPr sz="2000" b="1">
                <a:solidFill>
                  <a:schemeClr val="tx1"/>
                </a:solidFill>
                <a:latin typeface="Lucida Sans Unicode" charset="0"/>
                <a:ea typeface="黑体" charset="-122"/>
                <a:sym typeface="Lucida Sans Unicode" charset="0"/>
              </a:defRPr>
            </a:lvl2pPr>
            <a:lvl3pPr marL="1219200" indent="-304800" defTabSz="0" eaLnBrk="0" hangingPunct="0">
              <a:spcBef>
                <a:spcPct val="20000"/>
              </a:spcBef>
              <a:buSzPct val="120000"/>
              <a:buBlip>
                <a:blip r:embed="rId4"/>
              </a:buBlip>
              <a:defRPr b="1">
                <a:solidFill>
                  <a:schemeClr val="tx1"/>
                </a:solidFill>
                <a:latin typeface="宋体" charset="-122"/>
                <a:ea typeface="黑体" charset="-122"/>
                <a:sym typeface="Lucida Sans Unicode" charset="0"/>
              </a:defRPr>
            </a:lvl3pPr>
            <a:lvl4pPr marL="1638300" indent="-266700" defTabSz="0" eaLnBrk="0" hangingPunct="0">
              <a:spcBef>
                <a:spcPct val="20000"/>
              </a:spcBef>
              <a:buSzPct val="120000"/>
              <a:buFont typeface="Arial" charset="0"/>
              <a:buBlip>
                <a:blip r:embed="rId5"/>
              </a:buBlip>
              <a:defRPr sz="1600" b="1">
                <a:solidFill>
                  <a:schemeClr val="tx1"/>
                </a:solidFill>
                <a:latin typeface="楷体_GB2312" charset="0"/>
                <a:ea typeface="黑体" charset="-122"/>
                <a:sym typeface="Lucida Sans Unicode" charset="0"/>
              </a:defRPr>
            </a:lvl4pPr>
            <a:lvl5pPr marL="2095500" indent="-2667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527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30099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671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9243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pPr>
              <a:lnSpc>
                <a:spcPct val="150000"/>
              </a:lnSpc>
            </a:pPr>
            <a:r>
              <a:rPr lang="zh-CN" altLang="en-US"/>
              <a:t>创建包</a:t>
            </a:r>
          </a:p>
          <a:p>
            <a:pPr lvl="1">
              <a:lnSpc>
                <a:spcPct val="150000"/>
              </a:lnSpc>
            </a:pPr>
            <a:r>
              <a:rPr lang="zh-CN" altLang="en-US" dirty="0"/>
              <a:t>包（</a:t>
            </a:r>
            <a:r>
              <a:rPr lang="en-US" altLang="zh-CN" dirty="0"/>
              <a:t>Package</a:t>
            </a:r>
            <a:r>
              <a:rPr lang="zh-CN" altLang="en-US" dirty="0"/>
              <a:t>）用于组合逻辑相关的</a:t>
            </a:r>
            <a:r>
              <a:rPr lang="en-US" altLang="zh-CN" dirty="0"/>
              <a:t>PL/SQL</a:t>
            </a:r>
            <a:r>
              <a:rPr lang="zh-CN" altLang="en-US" dirty="0"/>
              <a:t>类型、</a:t>
            </a:r>
            <a:r>
              <a:rPr lang="en-US" altLang="zh-CN" dirty="0"/>
              <a:t>PL/SQL</a:t>
            </a:r>
            <a:r>
              <a:rPr lang="zh-CN" altLang="en-US" dirty="0"/>
              <a:t>项和</a:t>
            </a:r>
            <a:r>
              <a:rPr lang="en-US" altLang="zh-CN" dirty="0"/>
              <a:t>PL/SQL</a:t>
            </a:r>
            <a:r>
              <a:rPr lang="zh-CN" altLang="en-US" dirty="0"/>
              <a:t>子程序</a:t>
            </a:r>
          </a:p>
          <a:p>
            <a:pPr lvl="1">
              <a:lnSpc>
                <a:spcPct val="150000"/>
              </a:lnSpc>
            </a:pPr>
            <a:r>
              <a:rPr lang="zh-CN" altLang="en-US" dirty="0"/>
              <a:t>通过使用</a:t>
            </a:r>
            <a:r>
              <a:rPr lang="en-US" altLang="zh-CN" dirty="0"/>
              <a:t>PL/SQL</a:t>
            </a:r>
            <a:r>
              <a:rPr lang="zh-CN" altLang="en-US" dirty="0"/>
              <a:t>包，不仅可以简化应用设计，提高应用性能，还可以实现信息隐藏、子程序重载等功能</a:t>
            </a:r>
          </a:p>
          <a:p>
            <a:pPr lvl="1">
              <a:lnSpc>
                <a:spcPct val="150000"/>
              </a:lnSpc>
            </a:pPr>
            <a:r>
              <a:rPr lang="zh-CN" altLang="en-US" dirty="0"/>
              <a:t>包由包规范和包体两部分组成</a:t>
            </a:r>
          </a:p>
          <a:p>
            <a:pPr lvl="1">
              <a:lnSpc>
                <a:spcPct val="150000"/>
              </a:lnSpc>
            </a:pPr>
            <a:r>
              <a:rPr lang="zh-CN" altLang="en-US" dirty="0"/>
              <a:t>当创建包时，需要首先创建包规范，然后再创建包体</a:t>
            </a:r>
          </a:p>
          <a:p>
            <a:pPr>
              <a:lnSpc>
                <a:spcPct val="90000"/>
              </a:lnSpc>
            </a:pPr>
            <a:endParaRPr lang="zh-CN" altLang="en-US" dirty="0"/>
          </a:p>
        </p:txBody>
      </p:sp>
      <p:sp>
        <p:nvSpPr>
          <p:cNvPr id="26628" name="AutoShape 4"/>
          <p:cNvSpPr>
            <a:spLocks noChangeArrowheads="1"/>
          </p:cNvSpPr>
          <p:nvPr/>
        </p:nvSpPr>
        <p:spPr bwMode="auto">
          <a:xfrm>
            <a:off x="3015350" y="4830243"/>
            <a:ext cx="3600450" cy="1081087"/>
          </a:xfrm>
          <a:prstGeom prst="roundRect">
            <a:avLst>
              <a:gd name="adj" fmla="val 10301"/>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zh-CN" altLang="en-US" sz="2000" b="1"/>
              <a:t>包规范相当于接口</a:t>
            </a:r>
          </a:p>
          <a:p>
            <a:r>
              <a:rPr lang="zh-CN" altLang="en-US" sz="2000" b="1"/>
              <a:t>包体相当于接口的实现</a:t>
            </a:r>
          </a:p>
        </p:txBody>
      </p:sp>
    </p:spTree>
    <p:extLst>
      <p:ext uri="{BB962C8B-B14F-4D97-AF65-F5344CB8AC3E}">
        <p14:creationId xmlns:p14="http://schemas.microsoft.com/office/powerpoint/2010/main" val="14441222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dissolve">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dissolve">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dissolve">
                                      <p:cBhvr>
                                        <p:cTn id="17" dur="500"/>
                                        <p:tgtEl>
                                          <p:spTgt spid="2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dissolve">
                                      <p:cBhvr>
                                        <p:cTn id="22" dur="500"/>
                                        <p:tgtEl>
                                          <p:spTgt spid="26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dissolve">
                                      <p:cBhvr>
                                        <p:cTn id="27" dur="500"/>
                                        <p:tgtEl>
                                          <p:spTgt spid="266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628"/>
                                        </p:tgtEl>
                                        <p:attrNameLst>
                                          <p:attrName>style.visibility</p:attrName>
                                        </p:attrNameLst>
                                      </p:cBhvr>
                                      <p:to>
                                        <p:strVal val="visible"/>
                                      </p:to>
                                    </p:set>
                                    <p:animEffect transition="in" filter="dissolve">
                                      <p:cBhvr>
                                        <p:cTn id="32"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4254" y="361950"/>
            <a:ext cx="11076517" cy="620713"/>
          </a:xfrm>
        </p:spPr>
        <p:txBody>
          <a:bodyPr>
            <a:normAutofit fontScale="90000"/>
          </a:bodyPr>
          <a:lstStyle/>
          <a:p>
            <a:pPr marL="609600" indent="-609600"/>
            <a:r>
              <a:rPr lang="zh-CN" altLang="zh-CN"/>
              <a:t>开发包</a:t>
            </a:r>
          </a:p>
        </p:txBody>
      </p:sp>
      <p:sp>
        <p:nvSpPr>
          <p:cNvPr id="27651" name="Rectangle 3"/>
          <p:cNvSpPr>
            <a:spLocks noChangeArrowheads="1"/>
          </p:cNvSpPr>
          <p:nvPr/>
        </p:nvSpPr>
        <p:spPr bwMode="auto">
          <a:xfrm>
            <a:off x="104254" y="1252538"/>
            <a:ext cx="8208963"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81000" indent="-381000" defTabSz="0" eaLnBrk="0" hangingPunct="0">
              <a:spcBef>
                <a:spcPct val="20000"/>
              </a:spcBef>
              <a:buSzPct val="120000"/>
              <a:buBlip>
                <a:blip r:embed="rId2"/>
              </a:buBlip>
              <a:defRPr sz="2400" b="1">
                <a:solidFill>
                  <a:schemeClr val="tx1"/>
                </a:solidFill>
                <a:latin typeface="Lucida Sans Unicode" charset="0"/>
                <a:ea typeface="黑体" charset="-122"/>
                <a:sym typeface="Lucida Sans Unicode" charset="0"/>
              </a:defRPr>
            </a:lvl1pPr>
            <a:lvl2pPr marL="800100" indent="-342900" defTabSz="0" eaLnBrk="0" hangingPunct="0">
              <a:spcBef>
                <a:spcPct val="20000"/>
              </a:spcBef>
              <a:buSzPct val="120000"/>
              <a:buBlip>
                <a:blip r:embed="rId3"/>
              </a:buBlip>
              <a:defRPr sz="2000" b="1">
                <a:solidFill>
                  <a:schemeClr val="tx1"/>
                </a:solidFill>
                <a:latin typeface="Lucida Sans Unicode" charset="0"/>
                <a:ea typeface="黑体" charset="-122"/>
                <a:sym typeface="Lucida Sans Unicode" charset="0"/>
              </a:defRPr>
            </a:lvl2pPr>
            <a:lvl3pPr marL="1219200" indent="-304800" defTabSz="0" eaLnBrk="0" hangingPunct="0">
              <a:spcBef>
                <a:spcPct val="20000"/>
              </a:spcBef>
              <a:buSzPct val="120000"/>
              <a:buBlip>
                <a:blip r:embed="rId4"/>
              </a:buBlip>
              <a:defRPr b="1">
                <a:solidFill>
                  <a:schemeClr val="tx1"/>
                </a:solidFill>
                <a:latin typeface="宋体" charset="-122"/>
                <a:ea typeface="黑体" charset="-122"/>
                <a:sym typeface="Lucida Sans Unicode" charset="0"/>
              </a:defRPr>
            </a:lvl3pPr>
            <a:lvl4pPr marL="1638300" indent="-266700" defTabSz="0" eaLnBrk="0" hangingPunct="0">
              <a:spcBef>
                <a:spcPct val="20000"/>
              </a:spcBef>
              <a:buSzPct val="120000"/>
              <a:buFont typeface="Arial" charset="0"/>
              <a:buBlip>
                <a:blip r:embed="rId5"/>
              </a:buBlip>
              <a:defRPr sz="1600" b="1">
                <a:solidFill>
                  <a:schemeClr val="tx1"/>
                </a:solidFill>
                <a:latin typeface="楷体_GB2312" charset="0"/>
                <a:ea typeface="黑体" charset="-122"/>
                <a:sym typeface="Lucida Sans Unicode" charset="0"/>
              </a:defRPr>
            </a:lvl4pPr>
            <a:lvl5pPr marL="2095500" indent="-2667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527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30099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671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9243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pPr>
              <a:lnSpc>
                <a:spcPct val="140000"/>
              </a:lnSpc>
            </a:pPr>
            <a:r>
              <a:rPr lang="zh-CN" altLang="en-US" dirty="0"/>
              <a:t>创建包规范</a:t>
            </a:r>
          </a:p>
          <a:p>
            <a:pPr lvl="1">
              <a:lnSpc>
                <a:spcPct val="140000"/>
              </a:lnSpc>
            </a:pPr>
            <a:r>
              <a:rPr lang="zh-CN" altLang="en-US" dirty="0"/>
              <a:t>包规范是包与应用程序之间的接口，用于定义包的公用组件，包括常量、变量、游标、过程和函数</a:t>
            </a:r>
          </a:p>
          <a:p>
            <a:pPr lvl="1">
              <a:lnSpc>
                <a:spcPct val="140000"/>
              </a:lnSpc>
            </a:pPr>
            <a:r>
              <a:rPr lang="zh-CN" altLang="en-US" dirty="0"/>
              <a:t>在包规范中所定义的公用组件不仅可以在包内引用，而且还可以由其他的子程序引用</a:t>
            </a:r>
          </a:p>
          <a:p>
            <a:pPr lvl="1">
              <a:lnSpc>
                <a:spcPct val="140000"/>
              </a:lnSpc>
            </a:pPr>
            <a:r>
              <a:rPr lang="zh-CN" altLang="en-US" dirty="0"/>
              <a:t>创建包规范时需要注意的是：为了实现信息隐藏，不应该将所有组件全部放在包规范处定义，而应该只定义公用组件</a:t>
            </a:r>
          </a:p>
        </p:txBody>
      </p:sp>
      <p:sp>
        <p:nvSpPr>
          <p:cNvPr id="27652" name="AutoShape 4"/>
          <p:cNvSpPr>
            <a:spLocks noChangeArrowheads="1"/>
          </p:cNvSpPr>
          <p:nvPr/>
        </p:nvSpPr>
        <p:spPr bwMode="auto">
          <a:xfrm>
            <a:off x="3729038" y="4276726"/>
            <a:ext cx="5976938" cy="2016125"/>
          </a:xfrm>
          <a:prstGeom prst="roundRect">
            <a:avLst>
              <a:gd name="adj" fmla="val 16667"/>
            </a:avLst>
          </a:prstGeom>
          <a:gradFill rotWithShape="0">
            <a:gsLst>
              <a:gs pos="0">
                <a:srgbClr val="FFFF66"/>
              </a:gs>
              <a:gs pos="100000">
                <a:schemeClr val="bg1"/>
              </a:gs>
            </a:gsLst>
            <a:lin ang="5400000" scaled="1"/>
          </a:gradFill>
          <a:ln w="9525"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en-US" altLang="zh-CN" b="1">
                <a:solidFill>
                  <a:srgbClr val="0000FF"/>
                </a:solidFill>
              </a:rPr>
              <a:t>CREATE </a:t>
            </a:r>
            <a:r>
              <a:rPr lang="en-US" altLang="zh-CN" b="1"/>
              <a:t>[OR REPLACE] </a:t>
            </a:r>
            <a:r>
              <a:rPr lang="en-US" altLang="zh-CN" b="1">
                <a:solidFill>
                  <a:srgbClr val="0000FF"/>
                </a:solidFill>
              </a:rPr>
              <a:t>PACKAGE </a:t>
            </a:r>
            <a:r>
              <a:rPr lang="en-US" altLang="zh-CN" b="1"/>
              <a:t>package_name</a:t>
            </a:r>
          </a:p>
          <a:p>
            <a:r>
              <a:rPr lang="en-US" altLang="zh-CN" b="1">
                <a:solidFill>
                  <a:srgbClr val="0000FF"/>
                </a:solidFill>
              </a:rPr>
              <a:t>IS|AS</a:t>
            </a:r>
          </a:p>
          <a:p>
            <a:r>
              <a:rPr lang="en-US" altLang="zh-CN" b="1"/>
              <a:t>public type and item declarations</a:t>
            </a:r>
          </a:p>
          <a:p>
            <a:r>
              <a:rPr lang="en-US" altLang="zh-CN" b="1"/>
              <a:t>subprogram specifications</a:t>
            </a:r>
          </a:p>
          <a:p>
            <a:r>
              <a:rPr lang="en-US" altLang="zh-CN" b="1">
                <a:solidFill>
                  <a:srgbClr val="0000FF"/>
                </a:solidFill>
              </a:rPr>
              <a:t>END package_name;</a:t>
            </a:r>
          </a:p>
        </p:txBody>
      </p:sp>
      <p:pic>
        <p:nvPicPr>
          <p:cNvPr id="27653" name="Picture 5" descr="语法"/>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71" y="4348163"/>
            <a:ext cx="14398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AutoShape 6"/>
          <p:cNvSpPr>
            <a:spLocks noChangeArrowheads="1"/>
          </p:cNvSpPr>
          <p:nvPr/>
        </p:nvSpPr>
        <p:spPr bwMode="auto">
          <a:xfrm>
            <a:off x="3503614" y="3970338"/>
            <a:ext cx="5978525" cy="2016125"/>
          </a:xfrm>
          <a:prstGeom prst="roundRect">
            <a:avLst>
              <a:gd name="adj" fmla="val 10301"/>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en-US" altLang="zh-CN" b="1" dirty="0"/>
              <a:t>create or replace </a:t>
            </a:r>
            <a:r>
              <a:rPr lang="en-US" altLang="zh-CN" b="1" dirty="0">
                <a:solidFill>
                  <a:srgbClr val="0000FF"/>
                </a:solidFill>
              </a:rPr>
              <a:t>package </a:t>
            </a:r>
            <a:r>
              <a:rPr lang="en-US" altLang="zh-CN" b="1" dirty="0" err="1"/>
              <a:t>dbutil_package</a:t>
            </a:r>
            <a:r>
              <a:rPr lang="en-US" altLang="zh-CN" b="1" dirty="0"/>
              <a:t> </a:t>
            </a:r>
            <a:r>
              <a:rPr lang="en-US" altLang="zh-CN" b="1" dirty="0">
                <a:solidFill>
                  <a:srgbClr val="0000FF"/>
                </a:solidFill>
              </a:rPr>
              <a:t>is</a:t>
            </a:r>
          </a:p>
          <a:p>
            <a:r>
              <a:rPr lang="en-US" altLang="zh-CN" b="1" dirty="0"/>
              <a:t>  pi </a:t>
            </a:r>
            <a:r>
              <a:rPr lang="en-US" altLang="zh-CN" b="1" dirty="0">
                <a:solidFill>
                  <a:srgbClr val="0000FF"/>
                </a:solidFill>
              </a:rPr>
              <a:t>constant </a:t>
            </a:r>
            <a:r>
              <a:rPr lang="en-US" altLang="zh-CN" b="1" dirty="0"/>
              <a:t>number(10,7):=3.1415926;</a:t>
            </a:r>
          </a:p>
          <a:p>
            <a:r>
              <a:rPr lang="en-US" altLang="zh-CN" b="1" dirty="0"/>
              <a:t>  </a:t>
            </a:r>
            <a:r>
              <a:rPr lang="en-US" altLang="zh-CN" b="1" dirty="0">
                <a:solidFill>
                  <a:srgbClr val="0000FF"/>
                </a:solidFill>
              </a:rPr>
              <a:t>function </a:t>
            </a:r>
            <a:r>
              <a:rPr lang="en-US" altLang="zh-CN" b="1" dirty="0" err="1"/>
              <a:t>getarea</a:t>
            </a:r>
            <a:r>
              <a:rPr lang="en-US" altLang="zh-CN" b="1" dirty="0"/>
              <a:t>(radius number) </a:t>
            </a:r>
            <a:r>
              <a:rPr lang="en-US" altLang="zh-CN" b="1" dirty="0">
                <a:solidFill>
                  <a:srgbClr val="0000FF"/>
                </a:solidFill>
              </a:rPr>
              <a:t>return </a:t>
            </a:r>
            <a:r>
              <a:rPr lang="zh-CN" altLang="en-US" b="1" dirty="0">
                <a:solidFill>
                  <a:srgbClr val="0000FF"/>
                </a:solidFill>
              </a:rPr>
              <a:t> </a:t>
            </a:r>
            <a:r>
              <a:rPr lang="en-US" altLang="zh-CN" b="1" dirty="0">
                <a:solidFill>
                  <a:srgbClr val="0000FF"/>
                </a:solidFill>
              </a:rPr>
              <a:t>number</a:t>
            </a:r>
            <a:r>
              <a:rPr lang="en-US" altLang="zh-CN" b="1" dirty="0"/>
              <a:t>;</a:t>
            </a:r>
          </a:p>
          <a:p>
            <a:r>
              <a:rPr lang="en-US" altLang="zh-CN" b="1" dirty="0"/>
              <a:t>  </a:t>
            </a:r>
            <a:r>
              <a:rPr lang="en-US" altLang="zh-CN" b="1" dirty="0">
                <a:solidFill>
                  <a:srgbClr val="0000FF"/>
                </a:solidFill>
              </a:rPr>
              <a:t>procedure </a:t>
            </a:r>
            <a:r>
              <a:rPr lang="en-US" altLang="zh-CN" b="1" dirty="0" err="1"/>
              <a:t>print_area</a:t>
            </a:r>
            <a:r>
              <a:rPr lang="en-US" altLang="zh-CN" b="1" dirty="0"/>
              <a:t>;</a:t>
            </a:r>
          </a:p>
          <a:p>
            <a:r>
              <a:rPr lang="en-US" altLang="zh-CN" b="1" dirty="0">
                <a:solidFill>
                  <a:srgbClr val="0000FF"/>
                </a:solidFill>
              </a:rPr>
              <a:t>end </a:t>
            </a:r>
            <a:r>
              <a:rPr lang="en-US" altLang="zh-CN" b="1" dirty="0" err="1"/>
              <a:t>dbutil_package</a:t>
            </a:r>
            <a:r>
              <a:rPr lang="en-US" altLang="zh-CN" b="1" dirty="0"/>
              <a:t>;</a:t>
            </a:r>
          </a:p>
        </p:txBody>
      </p:sp>
    </p:spTree>
    <p:extLst>
      <p:ext uri="{BB962C8B-B14F-4D97-AF65-F5344CB8AC3E}">
        <p14:creationId xmlns:p14="http://schemas.microsoft.com/office/powerpoint/2010/main" val="502359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dissolve">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dissolve">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dissolve">
                                      <p:cBhvr>
                                        <p:cTn id="17" dur="5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dissolve">
                                      <p:cBhvr>
                                        <p:cTn id="22" dur="500"/>
                                        <p:tgtEl>
                                          <p:spTgt spid="27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7653"/>
                                        </p:tgtEl>
                                        <p:attrNameLst>
                                          <p:attrName>style.visibility</p:attrName>
                                        </p:attrNameLst>
                                      </p:cBhvr>
                                      <p:to>
                                        <p:strVal val="visible"/>
                                      </p:to>
                                    </p:set>
                                    <p:animEffect transition="in" filter="dissolve">
                                      <p:cBhvr>
                                        <p:cTn id="27" dur="500"/>
                                        <p:tgtEl>
                                          <p:spTgt spid="2765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652"/>
                                        </p:tgtEl>
                                        <p:attrNameLst>
                                          <p:attrName>style.visibility</p:attrName>
                                        </p:attrNameLst>
                                      </p:cBhvr>
                                      <p:to>
                                        <p:strVal val="visible"/>
                                      </p:to>
                                    </p:set>
                                    <p:animEffect transition="in" filter="dissolve">
                                      <p:cBhvr>
                                        <p:cTn id="30" dur="500"/>
                                        <p:tgtEl>
                                          <p:spTgt spid="276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7654"/>
                                        </p:tgtEl>
                                        <p:attrNameLst>
                                          <p:attrName>style.visibility</p:attrName>
                                        </p:attrNameLst>
                                      </p:cBhvr>
                                      <p:to>
                                        <p:strVal val="visible"/>
                                      </p:to>
                                    </p:set>
                                    <p:animEffect transition="in" filter="dissolve">
                                      <p:cBhvr>
                                        <p:cTn id="35"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ldLvl="0" animBg="1" autoUpdateAnimBg="0"/>
      <p:bldP spid="27654"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409574"/>
            <a:ext cx="11076517" cy="620713"/>
          </a:xfrm>
        </p:spPr>
        <p:txBody>
          <a:bodyPr>
            <a:normAutofit fontScale="90000"/>
          </a:bodyPr>
          <a:lstStyle/>
          <a:p>
            <a:pPr marL="609600" indent="-609600"/>
            <a:r>
              <a:rPr lang="zh-CN" altLang="zh-CN"/>
              <a:t>创建包</a:t>
            </a:r>
          </a:p>
        </p:txBody>
      </p:sp>
      <p:sp>
        <p:nvSpPr>
          <p:cNvPr id="28675" name="Rectangle 3"/>
          <p:cNvSpPr>
            <a:spLocks noChangeArrowheads="1"/>
          </p:cNvSpPr>
          <p:nvPr/>
        </p:nvSpPr>
        <p:spPr bwMode="auto">
          <a:xfrm>
            <a:off x="0" y="1199476"/>
            <a:ext cx="782955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81000" indent="-381000" defTabSz="0" eaLnBrk="0" hangingPunct="0">
              <a:spcBef>
                <a:spcPct val="20000"/>
              </a:spcBef>
              <a:buSzPct val="120000"/>
              <a:buBlip>
                <a:blip r:embed="rId2"/>
              </a:buBlip>
              <a:defRPr sz="2400" b="1">
                <a:solidFill>
                  <a:schemeClr val="tx1"/>
                </a:solidFill>
                <a:latin typeface="Lucida Sans Unicode" charset="0"/>
                <a:ea typeface="黑体" charset="-122"/>
                <a:sym typeface="Lucida Sans Unicode" charset="0"/>
              </a:defRPr>
            </a:lvl1pPr>
            <a:lvl2pPr marL="800100" indent="-342900" defTabSz="0" eaLnBrk="0" hangingPunct="0">
              <a:spcBef>
                <a:spcPct val="20000"/>
              </a:spcBef>
              <a:buSzPct val="120000"/>
              <a:buBlip>
                <a:blip r:embed="rId3"/>
              </a:buBlip>
              <a:defRPr sz="2000" b="1">
                <a:solidFill>
                  <a:schemeClr val="tx1"/>
                </a:solidFill>
                <a:latin typeface="Lucida Sans Unicode" charset="0"/>
                <a:ea typeface="黑体" charset="-122"/>
                <a:sym typeface="Lucida Sans Unicode" charset="0"/>
              </a:defRPr>
            </a:lvl2pPr>
            <a:lvl3pPr marL="1219200" indent="-304800" defTabSz="0" eaLnBrk="0" hangingPunct="0">
              <a:spcBef>
                <a:spcPct val="20000"/>
              </a:spcBef>
              <a:buSzPct val="120000"/>
              <a:buBlip>
                <a:blip r:embed="rId4"/>
              </a:buBlip>
              <a:defRPr b="1">
                <a:solidFill>
                  <a:schemeClr val="tx1"/>
                </a:solidFill>
                <a:latin typeface="宋体" charset="-122"/>
                <a:ea typeface="黑体" charset="-122"/>
                <a:sym typeface="Lucida Sans Unicode" charset="0"/>
              </a:defRPr>
            </a:lvl3pPr>
            <a:lvl4pPr marL="1638300" indent="-266700" defTabSz="0" eaLnBrk="0" hangingPunct="0">
              <a:spcBef>
                <a:spcPct val="20000"/>
              </a:spcBef>
              <a:buSzPct val="120000"/>
              <a:buFont typeface="Arial" charset="0"/>
              <a:buBlip>
                <a:blip r:embed="rId5"/>
              </a:buBlip>
              <a:defRPr sz="1600" b="1">
                <a:solidFill>
                  <a:schemeClr val="tx1"/>
                </a:solidFill>
                <a:latin typeface="楷体_GB2312" charset="0"/>
                <a:ea typeface="黑体" charset="-122"/>
                <a:sym typeface="Lucida Sans Unicode" charset="0"/>
              </a:defRPr>
            </a:lvl4pPr>
            <a:lvl5pPr marL="2095500" indent="-2667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527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30099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671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9243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pPr>
              <a:lnSpc>
                <a:spcPct val="150000"/>
              </a:lnSpc>
            </a:pPr>
            <a:r>
              <a:rPr lang="zh-CN" altLang="en-US" dirty="0"/>
              <a:t>创建包体</a:t>
            </a:r>
          </a:p>
          <a:p>
            <a:pPr lvl="1">
              <a:lnSpc>
                <a:spcPct val="150000"/>
              </a:lnSpc>
            </a:pPr>
            <a:r>
              <a:rPr lang="zh-CN" altLang="en-US" dirty="0"/>
              <a:t>为了实现包规范中所定义的公用过程和函数，必须创建包体 </a:t>
            </a:r>
          </a:p>
          <a:p>
            <a:pPr lvl="1">
              <a:lnSpc>
                <a:spcPct val="150000"/>
              </a:lnSpc>
            </a:pPr>
            <a:r>
              <a:rPr lang="zh-CN" altLang="en-US" dirty="0"/>
              <a:t>包体用于实现包规范所定义的过程和函数 </a:t>
            </a:r>
          </a:p>
          <a:p>
            <a:pPr lvl="1">
              <a:lnSpc>
                <a:spcPct val="150000"/>
              </a:lnSpc>
            </a:pPr>
            <a:r>
              <a:rPr lang="zh-CN" altLang="en-US" dirty="0"/>
              <a:t>在创建包时，为了实现信息隐藏，应该在包体内定义私有组件</a:t>
            </a:r>
            <a:r>
              <a:rPr lang="zh-CN" altLang="en-US" sz="2400" dirty="0"/>
              <a:t> </a:t>
            </a:r>
            <a:r>
              <a:rPr lang="zh-CN" altLang="en-US" dirty="0"/>
              <a:t>  </a:t>
            </a:r>
          </a:p>
        </p:txBody>
      </p:sp>
      <p:sp>
        <p:nvSpPr>
          <p:cNvPr id="28676" name="AutoShape 4"/>
          <p:cNvSpPr>
            <a:spLocks noChangeArrowheads="1"/>
          </p:cNvSpPr>
          <p:nvPr/>
        </p:nvSpPr>
        <p:spPr bwMode="auto">
          <a:xfrm>
            <a:off x="2166937" y="3576732"/>
            <a:ext cx="6985000" cy="1870075"/>
          </a:xfrm>
          <a:prstGeom prst="roundRect">
            <a:avLst>
              <a:gd name="adj" fmla="val 16667"/>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defRPr>
                <a:solidFill>
                  <a:schemeClr val="tx1"/>
                </a:solidFill>
                <a:latin typeface="Arial" charset="0"/>
                <a:ea typeface="黑体" charset="-122"/>
              </a:defRPr>
            </a:lvl1pPr>
            <a:lvl2pPr eaLnBrk="0" hangingPunct="0">
              <a:defRPr>
                <a:solidFill>
                  <a:schemeClr val="tx1"/>
                </a:solidFill>
                <a:latin typeface="Arial" charset="0"/>
                <a:ea typeface="黑体" charset="-122"/>
              </a:defRPr>
            </a:lvl2pPr>
            <a:lvl3pPr eaLnBrk="0" hangingPunct="0">
              <a:defRPr>
                <a:solidFill>
                  <a:schemeClr val="tx1"/>
                </a:solidFill>
                <a:latin typeface="Arial" charset="0"/>
                <a:ea typeface="黑体" charset="-122"/>
              </a:defRPr>
            </a:lvl3pPr>
            <a:lvl4pPr eaLnBrk="0" hangingPunct="0">
              <a:defRPr>
                <a:solidFill>
                  <a:schemeClr val="tx1"/>
                </a:solidFill>
                <a:latin typeface="Arial" charset="0"/>
                <a:ea typeface="黑体" charset="-122"/>
              </a:defRPr>
            </a:lvl4pPr>
            <a:lvl5pPr eaLnBrk="0" hangingPunct="0">
              <a:defRPr>
                <a:solidFill>
                  <a:schemeClr val="tx1"/>
                </a:solidFill>
                <a:latin typeface="Arial" charset="0"/>
                <a:ea typeface="黑体" charset="-122"/>
              </a:defRPr>
            </a:lvl5pPr>
            <a:lvl6pPr eaLnBrk="0" fontAlgn="base" hangingPunct="0">
              <a:spcBef>
                <a:spcPct val="0"/>
              </a:spcBef>
              <a:spcAft>
                <a:spcPct val="0"/>
              </a:spcAft>
              <a:defRPr>
                <a:solidFill>
                  <a:schemeClr val="tx1"/>
                </a:solidFill>
                <a:latin typeface="Arial" charset="0"/>
                <a:ea typeface="黑体" charset="-122"/>
              </a:defRPr>
            </a:lvl6pPr>
            <a:lvl7pPr eaLnBrk="0" fontAlgn="base" hangingPunct="0">
              <a:spcBef>
                <a:spcPct val="0"/>
              </a:spcBef>
              <a:spcAft>
                <a:spcPct val="0"/>
              </a:spcAft>
              <a:defRPr>
                <a:solidFill>
                  <a:schemeClr val="tx1"/>
                </a:solidFill>
                <a:latin typeface="Arial" charset="0"/>
                <a:ea typeface="黑体" charset="-122"/>
              </a:defRPr>
            </a:lvl7pPr>
            <a:lvl8pPr eaLnBrk="0" fontAlgn="base" hangingPunct="0">
              <a:spcBef>
                <a:spcPct val="0"/>
              </a:spcBef>
              <a:spcAft>
                <a:spcPct val="0"/>
              </a:spcAft>
              <a:defRPr>
                <a:solidFill>
                  <a:schemeClr val="tx1"/>
                </a:solidFill>
                <a:latin typeface="Arial" charset="0"/>
                <a:ea typeface="黑体" charset="-122"/>
              </a:defRPr>
            </a:lvl8pPr>
            <a:lvl9pPr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b="1">
                <a:solidFill>
                  <a:srgbClr val="0000FF"/>
                </a:solidFill>
                <a:sym typeface="Arial" charset="0"/>
              </a:rPr>
              <a:t>CREATE </a:t>
            </a:r>
            <a:r>
              <a:rPr lang="en-US" altLang="zh-CN" b="1">
                <a:sym typeface="Arial" charset="0"/>
              </a:rPr>
              <a:t>[OR REPLACE]</a:t>
            </a:r>
            <a:r>
              <a:rPr lang="en-US" altLang="zh-CN" b="1">
                <a:solidFill>
                  <a:srgbClr val="0000FF"/>
                </a:solidFill>
                <a:sym typeface="Arial" charset="0"/>
              </a:rPr>
              <a:t> PACKAGE</a:t>
            </a:r>
            <a:r>
              <a:rPr lang="zh-CN" altLang="en-US" b="1">
                <a:solidFill>
                  <a:srgbClr val="0000FF"/>
                </a:solidFill>
                <a:sym typeface="Arial" charset="0"/>
              </a:rPr>
              <a:t> </a:t>
            </a:r>
            <a:r>
              <a:rPr lang="en-US" altLang="zh-CN" b="1">
                <a:solidFill>
                  <a:srgbClr val="0000FF"/>
                </a:solidFill>
                <a:sym typeface="Arial" charset="0"/>
              </a:rPr>
              <a:t> BODY </a:t>
            </a:r>
            <a:r>
              <a:rPr lang="en-US" altLang="zh-CN" b="1">
                <a:sym typeface="Arial" charset="0"/>
              </a:rPr>
              <a:t>package_name</a:t>
            </a:r>
          </a:p>
          <a:p>
            <a:pPr eaLnBrk="1" hangingPunct="1"/>
            <a:r>
              <a:rPr lang="en-US" altLang="zh-CN" b="1">
                <a:solidFill>
                  <a:srgbClr val="0000FF"/>
                </a:solidFill>
                <a:sym typeface="Arial" charset="0"/>
              </a:rPr>
              <a:t>IS | AS</a:t>
            </a:r>
          </a:p>
          <a:p>
            <a:pPr eaLnBrk="1" hangingPunct="1"/>
            <a:r>
              <a:rPr lang="en-US" altLang="zh-CN" b="1">
                <a:sym typeface="Arial" charset="0"/>
              </a:rPr>
              <a:t>private type and item declarations</a:t>
            </a:r>
          </a:p>
          <a:p>
            <a:pPr eaLnBrk="1" hangingPunct="1"/>
            <a:r>
              <a:rPr lang="en-US" altLang="zh-CN" b="1">
                <a:sym typeface="Arial" charset="0"/>
              </a:rPr>
              <a:t>subprogram bodies</a:t>
            </a:r>
          </a:p>
          <a:p>
            <a:pPr eaLnBrk="1" hangingPunct="1"/>
            <a:r>
              <a:rPr lang="en-US" altLang="zh-CN" b="1">
                <a:solidFill>
                  <a:srgbClr val="0000FF"/>
                </a:solidFill>
                <a:sym typeface="Arial" charset="0"/>
              </a:rPr>
              <a:t>END</a:t>
            </a:r>
            <a:r>
              <a:rPr lang="en-US" altLang="zh-CN" b="1">
                <a:sym typeface="Arial" charset="0"/>
              </a:rPr>
              <a:t> package_name;</a:t>
            </a:r>
          </a:p>
        </p:txBody>
      </p:sp>
      <p:pic>
        <p:nvPicPr>
          <p:cNvPr id="28677" name="Picture 5" descr="语法"/>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 y="3860800"/>
            <a:ext cx="14398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AutoShape 6"/>
          <p:cNvSpPr>
            <a:spLocks noChangeArrowheads="1"/>
          </p:cNvSpPr>
          <p:nvPr/>
        </p:nvSpPr>
        <p:spPr bwMode="auto">
          <a:xfrm>
            <a:off x="2019229" y="2333388"/>
            <a:ext cx="6985000" cy="4032250"/>
          </a:xfrm>
          <a:prstGeom prst="roundRect">
            <a:avLst>
              <a:gd name="adj" fmla="val 4972"/>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en-US" b="1" dirty="0">
                <a:sym typeface="Arial" charset="0"/>
              </a:rPr>
              <a:t>create or replace </a:t>
            </a:r>
            <a:r>
              <a:rPr lang="zh-CN" altLang="en-US" b="1" dirty="0">
                <a:solidFill>
                  <a:srgbClr val="0000FF"/>
                </a:solidFill>
                <a:sym typeface="Arial" charset="0"/>
              </a:rPr>
              <a:t>package  body </a:t>
            </a:r>
            <a:r>
              <a:rPr lang="zh-CN" altLang="en-US" b="1" dirty="0">
                <a:sym typeface="Arial" charset="0"/>
              </a:rPr>
              <a:t>dbutil_package </a:t>
            </a:r>
            <a:r>
              <a:rPr lang="zh-CN" altLang="en-US" b="1" dirty="0">
                <a:solidFill>
                  <a:srgbClr val="0000FF"/>
                </a:solidFill>
                <a:sym typeface="Arial" charset="0"/>
              </a:rPr>
              <a:t>as</a:t>
            </a:r>
          </a:p>
          <a:p>
            <a:pPr eaLnBrk="1" hangingPunct="1"/>
            <a:r>
              <a:rPr lang="zh-CN" altLang="en-US" b="1" dirty="0">
                <a:sym typeface="Arial" charset="0"/>
              </a:rPr>
              <a:t>	area number(10);</a:t>
            </a:r>
          </a:p>
          <a:p>
            <a:pPr eaLnBrk="1" hangingPunct="1"/>
            <a:r>
              <a:rPr lang="zh-CN" altLang="en-US" b="1" dirty="0">
                <a:sym typeface="Arial" charset="0"/>
              </a:rPr>
              <a:t>	</a:t>
            </a:r>
            <a:r>
              <a:rPr lang="zh-CN" altLang="en-US" b="1" dirty="0">
                <a:solidFill>
                  <a:srgbClr val="0000FF"/>
                </a:solidFill>
                <a:sym typeface="Arial" charset="0"/>
              </a:rPr>
              <a:t>function </a:t>
            </a:r>
            <a:r>
              <a:rPr lang="zh-CN" altLang="en-US" b="1" dirty="0">
                <a:sym typeface="Arial" charset="0"/>
              </a:rPr>
              <a:t>getarea(radius number) </a:t>
            </a:r>
            <a:r>
              <a:rPr lang="zh-CN" altLang="en-US" b="1" dirty="0">
                <a:solidFill>
                  <a:srgbClr val="0000FF"/>
                </a:solidFill>
                <a:sym typeface="Arial" charset="0"/>
              </a:rPr>
              <a:t>return </a:t>
            </a:r>
            <a:r>
              <a:rPr lang="zh-CN" altLang="en-US" b="1" dirty="0">
                <a:sym typeface="Arial" charset="0"/>
              </a:rPr>
              <a:t>number </a:t>
            </a:r>
            <a:r>
              <a:rPr lang="zh-CN" altLang="en-US" b="1" dirty="0">
                <a:solidFill>
                  <a:srgbClr val="0000FF"/>
                </a:solidFill>
                <a:sym typeface="Arial" charset="0"/>
              </a:rPr>
              <a:t>is</a:t>
            </a:r>
          </a:p>
          <a:p>
            <a:pPr eaLnBrk="1" hangingPunct="1"/>
            <a:r>
              <a:rPr lang="zh-CN" altLang="en-US" b="1" dirty="0">
                <a:sym typeface="Arial" charset="0"/>
              </a:rPr>
              <a:t>	begin</a:t>
            </a:r>
          </a:p>
          <a:p>
            <a:pPr eaLnBrk="1" hangingPunct="1"/>
            <a:r>
              <a:rPr lang="zh-CN" altLang="en-US" b="1" dirty="0">
                <a:sym typeface="Arial" charset="0"/>
              </a:rPr>
              <a:t>  		area:=pi*radius*radius;</a:t>
            </a:r>
          </a:p>
          <a:p>
            <a:pPr eaLnBrk="1" hangingPunct="1"/>
            <a:r>
              <a:rPr lang="zh-CN" altLang="en-US" b="1" dirty="0">
                <a:sym typeface="Arial" charset="0"/>
              </a:rPr>
              <a:t>  		</a:t>
            </a:r>
            <a:r>
              <a:rPr lang="zh-CN" altLang="en-US" b="1" dirty="0">
                <a:solidFill>
                  <a:srgbClr val="0000FF"/>
                </a:solidFill>
                <a:sym typeface="Arial" charset="0"/>
              </a:rPr>
              <a:t>return </a:t>
            </a:r>
            <a:r>
              <a:rPr lang="zh-CN" altLang="en-US" b="1" dirty="0">
                <a:sym typeface="Arial" charset="0"/>
              </a:rPr>
              <a:t>area;</a:t>
            </a:r>
          </a:p>
          <a:p>
            <a:pPr eaLnBrk="1" hangingPunct="1"/>
            <a:r>
              <a:rPr lang="zh-CN" altLang="en-US" b="1" dirty="0">
                <a:sym typeface="Arial" charset="0"/>
              </a:rPr>
              <a:t>	end;</a:t>
            </a:r>
          </a:p>
          <a:p>
            <a:pPr eaLnBrk="1" hangingPunct="1"/>
            <a:endParaRPr lang="zh-CN" altLang="en-US" b="1" dirty="0">
              <a:sym typeface="Arial" charset="0"/>
            </a:endParaRPr>
          </a:p>
          <a:p>
            <a:pPr eaLnBrk="1" hangingPunct="1"/>
            <a:r>
              <a:rPr lang="zh-CN" altLang="en-US" b="1" dirty="0">
                <a:sym typeface="Arial" charset="0"/>
              </a:rPr>
              <a:t>	</a:t>
            </a:r>
            <a:r>
              <a:rPr lang="zh-CN" altLang="en-US" b="1" dirty="0">
                <a:solidFill>
                  <a:srgbClr val="0000FF"/>
                </a:solidFill>
                <a:sym typeface="Arial" charset="0"/>
              </a:rPr>
              <a:t>procedure </a:t>
            </a:r>
            <a:r>
              <a:rPr lang="zh-CN" altLang="en-US" b="1" dirty="0">
                <a:sym typeface="Arial" charset="0"/>
              </a:rPr>
              <a:t>print_area </a:t>
            </a:r>
            <a:r>
              <a:rPr lang="zh-CN" altLang="en-US" b="1" dirty="0">
                <a:solidFill>
                  <a:srgbClr val="0000FF"/>
                </a:solidFill>
                <a:sym typeface="Arial" charset="0"/>
              </a:rPr>
              <a:t>is</a:t>
            </a:r>
          </a:p>
          <a:p>
            <a:pPr eaLnBrk="1" hangingPunct="1"/>
            <a:r>
              <a:rPr lang="zh-CN" altLang="en-US" b="1" dirty="0">
                <a:sym typeface="Arial" charset="0"/>
              </a:rPr>
              <a:t>	begin</a:t>
            </a:r>
          </a:p>
          <a:p>
            <a:pPr eaLnBrk="1" hangingPunct="1"/>
            <a:r>
              <a:rPr lang="zh-CN" altLang="en-US" b="1" dirty="0">
                <a:sym typeface="Arial" charset="0"/>
              </a:rPr>
              <a:t>  		dbms_output.put_line('圆的面积是：'||area);</a:t>
            </a:r>
          </a:p>
          <a:p>
            <a:pPr eaLnBrk="1" hangingPunct="1"/>
            <a:r>
              <a:rPr lang="zh-CN" altLang="en-US" b="1" dirty="0">
                <a:sym typeface="Arial" charset="0"/>
              </a:rPr>
              <a:t>	end;</a:t>
            </a:r>
          </a:p>
          <a:p>
            <a:pPr eaLnBrk="1" hangingPunct="1"/>
            <a:r>
              <a:rPr lang="zh-CN" altLang="en-US" b="1" dirty="0">
                <a:solidFill>
                  <a:srgbClr val="0000FF"/>
                </a:solidFill>
                <a:sym typeface="Arial" charset="0"/>
              </a:rPr>
              <a:t>end </a:t>
            </a:r>
            <a:r>
              <a:rPr lang="zh-CN" altLang="en-US" b="1" dirty="0">
                <a:sym typeface="Arial" charset="0"/>
              </a:rPr>
              <a:t>dbutil_package;</a:t>
            </a:r>
          </a:p>
        </p:txBody>
      </p:sp>
      <p:sp>
        <p:nvSpPr>
          <p:cNvPr id="28679" name="AutoShape 7"/>
          <p:cNvSpPr>
            <a:spLocks noChangeArrowheads="1"/>
          </p:cNvSpPr>
          <p:nvPr/>
        </p:nvSpPr>
        <p:spPr bwMode="auto">
          <a:xfrm>
            <a:off x="8045379" y="2997200"/>
            <a:ext cx="3816350" cy="1584325"/>
          </a:xfrm>
          <a:prstGeom prst="wedgeRoundRectCallout">
            <a:avLst>
              <a:gd name="adj1" fmla="val -81125"/>
              <a:gd name="adj2" fmla="val 99819"/>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b="1"/>
              <a:t>注意：在oracle sql developer中运行编译后，会出现错误，导致不能正常执行。是因为其bug，将最后的分号丢掉了，再编辑一下，加上即可。</a:t>
            </a:r>
            <a:endParaRPr lang="zh-CN" altLang="en-US"/>
          </a:p>
        </p:txBody>
      </p:sp>
    </p:spTree>
    <p:extLst>
      <p:ext uri="{BB962C8B-B14F-4D97-AF65-F5344CB8AC3E}">
        <p14:creationId xmlns:p14="http://schemas.microsoft.com/office/powerpoint/2010/main" val="14013791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dissolve">
                                      <p:cBhvr>
                                        <p:cTn id="7" dur="500"/>
                                        <p:tgtEl>
                                          <p:spTgt spid="2867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dissolve">
                                      <p:cBhvr>
                                        <p:cTn id="10" dur="500"/>
                                        <p:tgtEl>
                                          <p:spTgt spid="2867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Effect transition="in" filter="dissolve">
                                      <p:cBhvr>
                                        <p:cTn id="13" dur="500"/>
                                        <p:tgtEl>
                                          <p:spTgt spid="2867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8675">
                                            <p:txEl>
                                              <p:pRg st="3" end="3"/>
                                            </p:txEl>
                                          </p:spTgt>
                                        </p:tgtEl>
                                        <p:attrNameLst>
                                          <p:attrName>style.visibility</p:attrName>
                                        </p:attrNameLst>
                                      </p:cBhvr>
                                      <p:to>
                                        <p:strVal val="visible"/>
                                      </p:to>
                                    </p:set>
                                    <p:animEffect transition="in" filter="dissolve">
                                      <p:cBhvr>
                                        <p:cTn id="16" dur="500"/>
                                        <p:tgtEl>
                                          <p:spTgt spid="2867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8676"/>
                                        </p:tgtEl>
                                        <p:attrNameLst>
                                          <p:attrName>style.visibility</p:attrName>
                                        </p:attrNameLst>
                                      </p:cBhvr>
                                      <p:to>
                                        <p:strVal val="visible"/>
                                      </p:to>
                                    </p:set>
                                    <p:animEffect transition="in" filter="dissolve">
                                      <p:cBhvr>
                                        <p:cTn id="21" dur="500"/>
                                        <p:tgtEl>
                                          <p:spTgt spid="28676"/>
                                        </p:tgtEl>
                                      </p:cBhvr>
                                    </p:animEffect>
                                  </p:childTnLst>
                                </p:cTn>
                              </p:par>
                              <p:par>
                                <p:cTn id="22" presetID="9" presetClass="entr" presetSubtype="0" fill="hold" nodeType="withEffect">
                                  <p:stCondLst>
                                    <p:cond delay="0"/>
                                  </p:stCondLst>
                                  <p:childTnLst>
                                    <p:set>
                                      <p:cBhvr>
                                        <p:cTn id="23" dur="1" fill="hold">
                                          <p:stCondLst>
                                            <p:cond delay="0"/>
                                          </p:stCondLst>
                                        </p:cTn>
                                        <p:tgtEl>
                                          <p:spTgt spid="28677"/>
                                        </p:tgtEl>
                                        <p:attrNameLst>
                                          <p:attrName>style.visibility</p:attrName>
                                        </p:attrNameLst>
                                      </p:cBhvr>
                                      <p:to>
                                        <p:strVal val="visible"/>
                                      </p:to>
                                    </p:set>
                                    <p:animEffect transition="in" filter="dissolve">
                                      <p:cBhvr>
                                        <p:cTn id="24" dur="500"/>
                                        <p:tgtEl>
                                          <p:spTgt spid="2867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8678">
                                            <p:bg/>
                                          </p:spTgt>
                                        </p:tgtEl>
                                        <p:attrNameLst>
                                          <p:attrName>style.visibility</p:attrName>
                                        </p:attrNameLst>
                                      </p:cBhvr>
                                      <p:to>
                                        <p:strVal val="visible"/>
                                      </p:to>
                                    </p:set>
                                    <p:animEffect transition="in" filter="dissolve">
                                      <p:cBhvr>
                                        <p:cTn id="29" dur="500"/>
                                        <p:tgtEl>
                                          <p:spTgt spid="28678">
                                            <p:bg/>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8678">
                                            <p:txEl>
                                              <p:pRg st="0" end="0"/>
                                            </p:txEl>
                                          </p:spTgt>
                                        </p:tgtEl>
                                        <p:attrNameLst>
                                          <p:attrName>style.visibility</p:attrName>
                                        </p:attrNameLst>
                                      </p:cBhvr>
                                      <p:to>
                                        <p:strVal val="visible"/>
                                      </p:to>
                                    </p:set>
                                    <p:animEffect transition="in" filter="dissolve">
                                      <p:cBhvr>
                                        <p:cTn id="32" dur="500"/>
                                        <p:tgtEl>
                                          <p:spTgt spid="28678">
                                            <p:txEl>
                                              <p:pRg st="0" end="0"/>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8678">
                                            <p:txEl>
                                              <p:pRg st="1" end="1"/>
                                            </p:txEl>
                                          </p:spTgt>
                                        </p:tgtEl>
                                        <p:attrNameLst>
                                          <p:attrName>style.visibility</p:attrName>
                                        </p:attrNameLst>
                                      </p:cBhvr>
                                      <p:to>
                                        <p:strVal val="visible"/>
                                      </p:to>
                                    </p:set>
                                    <p:animEffect transition="in" filter="dissolve">
                                      <p:cBhvr>
                                        <p:cTn id="35" dur="500"/>
                                        <p:tgtEl>
                                          <p:spTgt spid="28678">
                                            <p:txEl>
                                              <p:pRg st="1" end="1"/>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8678">
                                            <p:txEl>
                                              <p:pRg st="2" end="2"/>
                                            </p:txEl>
                                          </p:spTgt>
                                        </p:tgtEl>
                                        <p:attrNameLst>
                                          <p:attrName>style.visibility</p:attrName>
                                        </p:attrNameLst>
                                      </p:cBhvr>
                                      <p:to>
                                        <p:strVal val="visible"/>
                                      </p:to>
                                    </p:set>
                                    <p:animEffect transition="in" filter="dissolve">
                                      <p:cBhvr>
                                        <p:cTn id="38" dur="500"/>
                                        <p:tgtEl>
                                          <p:spTgt spid="28678">
                                            <p:txEl>
                                              <p:pRg st="2" end="2"/>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8678">
                                            <p:txEl>
                                              <p:pRg st="3" end="3"/>
                                            </p:txEl>
                                          </p:spTgt>
                                        </p:tgtEl>
                                        <p:attrNameLst>
                                          <p:attrName>style.visibility</p:attrName>
                                        </p:attrNameLst>
                                      </p:cBhvr>
                                      <p:to>
                                        <p:strVal val="visible"/>
                                      </p:to>
                                    </p:set>
                                    <p:animEffect transition="in" filter="dissolve">
                                      <p:cBhvr>
                                        <p:cTn id="41" dur="500"/>
                                        <p:tgtEl>
                                          <p:spTgt spid="28678">
                                            <p:txEl>
                                              <p:pRg st="3" end="3"/>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8678">
                                            <p:txEl>
                                              <p:pRg st="4" end="4"/>
                                            </p:txEl>
                                          </p:spTgt>
                                        </p:tgtEl>
                                        <p:attrNameLst>
                                          <p:attrName>style.visibility</p:attrName>
                                        </p:attrNameLst>
                                      </p:cBhvr>
                                      <p:to>
                                        <p:strVal val="visible"/>
                                      </p:to>
                                    </p:set>
                                    <p:animEffect transition="in" filter="dissolve">
                                      <p:cBhvr>
                                        <p:cTn id="44" dur="500"/>
                                        <p:tgtEl>
                                          <p:spTgt spid="28678">
                                            <p:txEl>
                                              <p:pRg st="4" end="4"/>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8678">
                                            <p:txEl>
                                              <p:pRg st="5" end="5"/>
                                            </p:txEl>
                                          </p:spTgt>
                                        </p:tgtEl>
                                        <p:attrNameLst>
                                          <p:attrName>style.visibility</p:attrName>
                                        </p:attrNameLst>
                                      </p:cBhvr>
                                      <p:to>
                                        <p:strVal val="visible"/>
                                      </p:to>
                                    </p:set>
                                    <p:animEffect transition="in" filter="dissolve">
                                      <p:cBhvr>
                                        <p:cTn id="47" dur="500"/>
                                        <p:tgtEl>
                                          <p:spTgt spid="28678">
                                            <p:txEl>
                                              <p:pRg st="5" end="5"/>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678">
                                            <p:txEl>
                                              <p:pRg st="6" end="6"/>
                                            </p:txEl>
                                          </p:spTgt>
                                        </p:tgtEl>
                                        <p:attrNameLst>
                                          <p:attrName>style.visibility</p:attrName>
                                        </p:attrNameLst>
                                      </p:cBhvr>
                                      <p:to>
                                        <p:strVal val="visible"/>
                                      </p:to>
                                    </p:set>
                                    <p:animEffect transition="in" filter="dissolve">
                                      <p:cBhvr>
                                        <p:cTn id="50" dur="500"/>
                                        <p:tgtEl>
                                          <p:spTgt spid="28678">
                                            <p:txEl>
                                              <p:pRg st="6" end="6"/>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678">
                                            <p:txEl>
                                              <p:pRg st="12" end="12"/>
                                            </p:txEl>
                                          </p:spTgt>
                                        </p:tgtEl>
                                        <p:attrNameLst>
                                          <p:attrName>style.visibility</p:attrName>
                                        </p:attrNameLst>
                                      </p:cBhvr>
                                      <p:to>
                                        <p:strVal val="visible"/>
                                      </p:to>
                                    </p:set>
                                    <p:animEffect transition="in" filter="dissolve">
                                      <p:cBhvr>
                                        <p:cTn id="53" dur="500"/>
                                        <p:tgtEl>
                                          <p:spTgt spid="28678">
                                            <p:txEl>
                                              <p:pRg st="12" end="12"/>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8678">
                                            <p:txEl>
                                              <p:pRg st="8" end="8"/>
                                            </p:txEl>
                                          </p:spTgt>
                                        </p:tgtEl>
                                        <p:attrNameLst>
                                          <p:attrName>style.visibility</p:attrName>
                                        </p:attrNameLst>
                                      </p:cBhvr>
                                      <p:to>
                                        <p:strVal val="visible"/>
                                      </p:to>
                                    </p:set>
                                    <p:animEffect transition="in" filter="dissolve">
                                      <p:cBhvr>
                                        <p:cTn id="58" dur="500"/>
                                        <p:tgtEl>
                                          <p:spTgt spid="28678">
                                            <p:txEl>
                                              <p:pRg st="8" end="8"/>
                                            </p:txEl>
                                          </p:spTgt>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8678">
                                            <p:txEl>
                                              <p:pRg st="9" end="9"/>
                                            </p:txEl>
                                          </p:spTgt>
                                        </p:tgtEl>
                                        <p:attrNameLst>
                                          <p:attrName>style.visibility</p:attrName>
                                        </p:attrNameLst>
                                      </p:cBhvr>
                                      <p:to>
                                        <p:strVal val="visible"/>
                                      </p:to>
                                    </p:set>
                                    <p:animEffect transition="in" filter="dissolve">
                                      <p:cBhvr>
                                        <p:cTn id="61" dur="500"/>
                                        <p:tgtEl>
                                          <p:spTgt spid="28678">
                                            <p:txEl>
                                              <p:pRg st="9" end="9"/>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8678">
                                            <p:txEl>
                                              <p:pRg st="10" end="10"/>
                                            </p:txEl>
                                          </p:spTgt>
                                        </p:tgtEl>
                                        <p:attrNameLst>
                                          <p:attrName>style.visibility</p:attrName>
                                        </p:attrNameLst>
                                      </p:cBhvr>
                                      <p:to>
                                        <p:strVal val="visible"/>
                                      </p:to>
                                    </p:set>
                                    <p:animEffect transition="in" filter="dissolve">
                                      <p:cBhvr>
                                        <p:cTn id="64" dur="500"/>
                                        <p:tgtEl>
                                          <p:spTgt spid="28678">
                                            <p:txEl>
                                              <p:pRg st="10" end="10"/>
                                            </p:txEl>
                                          </p:spTgt>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8678">
                                            <p:txEl>
                                              <p:pRg st="11" end="11"/>
                                            </p:txEl>
                                          </p:spTgt>
                                        </p:tgtEl>
                                        <p:attrNameLst>
                                          <p:attrName>style.visibility</p:attrName>
                                        </p:attrNameLst>
                                      </p:cBhvr>
                                      <p:to>
                                        <p:strVal val="visible"/>
                                      </p:to>
                                    </p:set>
                                    <p:animEffect transition="in" filter="dissolve">
                                      <p:cBhvr>
                                        <p:cTn id="67" dur="500"/>
                                        <p:tgtEl>
                                          <p:spTgt spid="28678">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8679"/>
                                        </p:tgtEl>
                                        <p:attrNameLst>
                                          <p:attrName>style.visibility</p:attrName>
                                        </p:attrNameLst>
                                      </p:cBhvr>
                                      <p:to>
                                        <p:strVal val="visible"/>
                                      </p:to>
                                    </p:set>
                                    <p:animEffect transition="in" filter="dissolve">
                                      <p:cBhvr>
                                        <p:cTn id="72" dur="10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P spid="28678" grpId="0" build="allAtOnce" bldLvl="0" animBg="1" autoUpdateAnimBg="0"/>
      <p:bldP spid="28679"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313899"/>
            <a:ext cx="11076517" cy="620713"/>
          </a:xfrm>
        </p:spPr>
        <p:txBody>
          <a:bodyPr>
            <a:normAutofit fontScale="90000"/>
          </a:bodyPr>
          <a:lstStyle/>
          <a:p>
            <a:pPr marL="609600" indent="-609600"/>
            <a:r>
              <a:rPr lang="zh-CN" altLang="zh-CN"/>
              <a:t>调用包的组件</a:t>
            </a:r>
          </a:p>
        </p:txBody>
      </p:sp>
      <p:sp>
        <p:nvSpPr>
          <p:cNvPr id="29699" name="Rectangle 3"/>
          <p:cNvSpPr>
            <a:spLocks noChangeArrowheads="1"/>
          </p:cNvSpPr>
          <p:nvPr/>
        </p:nvSpPr>
        <p:spPr bwMode="auto">
          <a:xfrm>
            <a:off x="296792" y="1196976"/>
            <a:ext cx="8423275"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81000" indent="-381000" defTabSz="0" eaLnBrk="0" hangingPunct="0">
              <a:spcBef>
                <a:spcPct val="20000"/>
              </a:spcBef>
              <a:buSzPct val="120000"/>
              <a:buBlip>
                <a:blip r:embed="rId2"/>
              </a:buBlip>
              <a:defRPr sz="2400" b="1">
                <a:solidFill>
                  <a:schemeClr val="tx1"/>
                </a:solidFill>
                <a:latin typeface="Lucida Sans Unicode" charset="0"/>
                <a:ea typeface="黑体" charset="-122"/>
                <a:sym typeface="Lucida Sans Unicode" charset="0"/>
              </a:defRPr>
            </a:lvl1pPr>
            <a:lvl2pPr marL="800100" indent="-342900" defTabSz="0" eaLnBrk="0" hangingPunct="0">
              <a:spcBef>
                <a:spcPct val="20000"/>
              </a:spcBef>
              <a:buSzPct val="120000"/>
              <a:buBlip>
                <a:blip r:embed="rId3"/>
              </a:buBlip>
              <a:defRPr sz="2000" b="1">
                <a:solidFill>
                  <a:schemeClr val="tx1"/>
                </a:solidFill>
                <a:latin typeface="Lucida Sans Unicode" charset="0"/>
                <a:ea typeface="黑体" charset="-122"/>
                <a:sym typeface="Lucida Sans Unicode" charset="0"/>
              </a:defRPr>
            </a:lvl2pPr>
            <a:lvl3pPr marL="1219200" indent="-304800" defTabSz="0" eaLnBrk="0" hangingPunct="0">
              <a:spcBef>
                <a:spcPct val="20000"/>
              </a:spcBef>
              <a:buSzPct val="120000"/>
              <a:buBlip>
                <a:blip r:embed="rId4"/>
              </a:buBlip>
              <a:defRPr b="1">
                <a:solidFill>
                  <a:schemeClr val="tx1"/>
                </a:solidFill>
                <a:latin typeface="宋体" charset="-122"/>
                <a:ea typeface="黑体" charset="-122"/>
                <a:sym typeface="Lucida Sans Unicode" charset="0"/>
              </a:defRPr>
            </a:lvl3pPr>
            <a:lvl4pPr marL="1638300" indent="-266700" defTabSz="0" eaLnBrk="0" hangingPunct="0">
              <a:spcBef>
                <a:spcPct val="20000"/>
              </a:spcBef>
              <a:buSzPct val="120000"/>
              <a:buFont typeface="Arial" charset="0"/>
              <a:buBlip>
                <a:blip r:embed="rId5"/>
              </a:buBlip>
              <a:defRPr sz="1600" b="1">
                <a:solidFill>
                  <a:schemeClr val="tx1"/>
                </a:solidFill>
                <a:latin typeface="楷体_GB2312" charset="0"/>
                <a:ea typeface="黑体" charset="-122"/>
                <a:sym typeface="Lucida Sans Unicode" charset="0"/>
              </a:defRPr>
            </a:lvl4pPr>
            <a:lvl5pPr marL="2095500" indent="-2667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527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30099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671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9243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pPr>
              <a:lnSpc>
                <a:spcPct val="110000"/>
              </a:lnSpc>
            </a:pPr>
            <a:r>
              <a:rPr lang="zh-CN" altLang="en-US" dirty="0"/>
              <a:t>对于包的私有组件，只能在包内调用，并且可以直接调用 </a:t>
            </a:r>
          </a:p>
          <a:p>
            <a:pPr>
              <a:lnSpc>
                <a:spcPct val="110000"/>
              </a:lnSpc>
            </a:pPr>
            <a:r>
              <a:rPr lang="zh-CN" altLang="en-US" dirty="0"/>
              <a:t>而对于包的公用组件，既可以在包内调用，又可以在其他应用中调用 </a:t>
            </a:r>
          </a:p>
          <a:p>
            <a:pPr>
              <a:lnSpc>
                <a:spcPct val="110000"/>
              </a:lnSpc>
            </a:pPr>
            <a:r>
              <a:rPr lang="zh-CN" altLang="en-US" dirty="0"/>
              <a:t>在同一包内调用包的组件 </a:t>
            </a:r>
          </a:p>
          <a:p>
            <a:pPr lvl="1">
              <a:lnSpc>
                <a:spcPct val="110000"/>
              </a:lnSpc>
            </a:pPr>
            <a:r>
              <a:rPr lang="zh-CN" altLang="en-US" dirty="0"/>
              <a:t>在调用同一包内的其他组件时，可以直接调用，不需要添加包名作为前缀 </a:t>
            </a:r>
          </a:p>
          <a:p>
            <a:pPr>
              <a:lnSpc>
                <a:spcPct val="110000"/>
              </a:lnSpc>
            </a:pPr>
            <a:r>
              <a:rPr lang="zh-CN" altLang="en-US" dirty="0"/>
              <a:t>调用包的公用变量 、过程、函数</a:t>
            </a:r>
          </a:p>
          <a:p>
            <a:pPr lvl="1">
              <a:lnSpc>
                <a:spcPct val="110000"/>
              </a:lnSpc>
            </a:pPr>
            <a:r>
              <a:rPr lang="zh-CN" altLang="en-US" dirty="0"/>
              <a:t>当在其他应用中调用包的公用变量时，必须在公用变量、过程、函数名前添加包名作为前缀 </a:t>
            </a:r>
          </a:p>
        </p:txBody>
      </p:sp>
      <p:sp>
        <p:nvSpPr>
          <p:cNvPr id="29700" name="AutoShape 4"/>
          <p:cNvSpPr>
            <a:spLocks noChangeArrowheads="1"/>
          </p:cNvSpPr>
          <p:nvPr/>
        </p:nvSpPr>
        <p:spPr bwMode="auto">
          <a:xfrm>
            <a:off x="2661646" y="4051728"/>
            <a:ext cx="6911975" cy="2232025"/>
          </a:xfrm>
          <a:prstGeom prst="roundRect">
            <a:avLst>
              <a:gd name="adj" fmla="val 4972"/>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447675" algn="l"/>
              </a:tabLst>
              <a:defRPr>
                <a:solidFill>
                  <a:schemeClr val="tx1"/>
                </a:solidFill>
                <a:latin typeface="Arial" charset="0"/>
                <a:ea typeface="黑体" charset="-122"/>
              </a:defRPr>
            </a:lvl1pPr>
            <a:lvl2pPr eaLnBrk="0" hangingPunct="0">
              <a:tabLst>
                <a:tab pos="447675" algn="l"/>
              </a:tabLst>
              <a:defRPr>
                <a:solidFill>
                  <a:schemeClr val="tx1"/>
                </a:solidFill>
                <a:latin typeface="Arial" charset="0"/>
                <a:ea typeface="黑体" charset="-122"/>
              </a:defRPr>
            </a:lvl2pPr>
            <a:lvl3pPr eaLnBrk="0" hangingPunct="0">
              <a:tabLst>
                <a:tab pos="447675" algn="l"/>
              </a:tabLst>
              <a:defRPr>
                <a:solidFill>
                  <a:schemeClr val="tx1"/>
                </a:solidFill>
                <a:latin typeface="Arial" charset="0"/>
                <a:ea typeface="黑体" charset="-122"/>
              </a:defRPr>
            </a:lvl3pPr>
            <a:lvl4pPr eaLnBrk="0" hangingPunct="0">
              <a:tabLst>
                <a:tab pos="447675" algn="l"/>
              </a:tabLst>
              <a:defRPr>
                <a:solidFill>
                  <a:schemeClr val="tx1"/>
                </a:solidFill>
                <a:latin typeface="Arial" charset="0"/>
                <a:ea typeface="黑体" charset="-122"/>
              </a:defRPr>
            </a:lvl4pPr>
            <a:lvl5pPr eaLnBrk="0" hangingPunct="0">
              <a:tabLst>
                <a:tab pos="447675" algn="l"/>
              </a:tabLst>
              <a:defRPr>
                <a:solidFill>
                  <a:schemeClr val="tx1"/>
                </a:solidFill>
                <a:latin typeface="Arial" charset="0"/>
                <a:ea typeface="黑体" charset="-122"/>
              </a:defRPr>
            </a:lvl5pPr>
            <a:lvl6pPr eaLnBrk="0" fontAlgn="base" hangingPunct="0">
              <a:spcBef>
                <a:spcPct val="0"/>
              </a:spcBef>
              <a:spcAft>
                <a:spcPct val="0"/>
              </a:spcAft>
              <a:tabLst>
                <a:tab pos="447675" algn="l"/>
              </a:tabLst>
              <a:defRPr>
                <a:solidFill>
                  <a:schemeClr val="tx1"/>
                </a:solidFill>
                <a:latin typeface="Arial" charset="0"/>
                <a:ea typeface="黑体" charset="-122"/>
              </a:defRPr>
            </a:lvl6pPr>
            <a:lvl7pPr eaLnBrk="0" fontAlgn="base" hangingPunct="0">
              <a:spcBef>
                <a:spcPct val="0"/>
              </a:spcBef>
              <a:spcAft>
                <a:spcPct val="0"/>
              </a:spcAft>
              <a:tabLst>
                <a:tab pos="447675" algn="l"/>
              </a:tabLst>
              <a:defRPr>
                <a:solidFill>
                  <a:schemeClr val="tx1"/>
                </a:solidFill>
                <a:latin typeface="Arial" charset="0"/>
                <a:ea typeface="黑体" charset="-122"/>
              </a:defRPr>
            </a:lvl7pPr>
            <a:lvl8pPr eaLnBrk="0" fontAlgn="base" hangingPunct="0">
              <a:spcBef>
                <a:spcPct val="0"/>
              </a:spcBef>
              <a:spcAft>
                <a:spcPct val="0"/>
              </a:spcAft>
              <a:tabLst>
                <a:tab pos="447675" algn="l"/>
              </a:tabLst>
              <a:defRPr>
                <a:solidFill>
                  <a:schemeClr val="tx1"/>
                </a:solidFill>
                <a:latin typeface="Arial" charset="0"/>
                <a:ea typeface="黑体" charset="-122"/>
              </a:defRPr>
            </a:lvl8pPr>
            <a:lvl9pPr eaLnBrk="0" fontAlgn="base" hangingPunct="0">
              <a:spcBef>
                <a:spcPct val="0"/>
              </a:spcBef>
              <a:spcAft>
                <a:spcPct val="0"/>
              </a:spcAft>
              <a:tabLst>
                <a:tab pos="447675" algn="l"/>
              </a:tabLst>
              <a:defRPr>
                <a:solidFill>
                  <a:schemeClr val="tx1"/>
                </a:solidFill>
                <a:latin typeface="Arial" charset="0"/>
                <a:ea typeface="黑体" charset="-122"/>
              </a:defRPr>
            </a:lvl9pPr>
          </a:lstStyle>
          <a:p>
            <a:pPr eaLnBrk="1" hangingPunct="1"/>
            <a:r>
              <a:rPr lang="zh-CN" altLang="en-US" b="1">
                <a:sym typeface="Arial" charset="0"/>
              </a:rPr>
              <a:t>declare</a:t>
            </a:r>
          </a:p>
          <a:p>
            <a:pPr eaLnBrk="1" hangingPunct="1"/>
            <a:r>
              <a:rPr lang="zh-CN" altLang="en-US" b="1" dirty="0">
                <a:sym typeface="Arial" charset="0"/>
              </a:rPr>
              <a:t>	area number(10,7);</a:t>
            </a:r>
          </a:p>
          <a:p>
            <a:pPr eaLnBrk="1" hangingPunct="1"/>
            <a:r>
              <a:rPr lang="zh-CN" altLang="en-US" b="1" dirty="0">
                <a:sym typeface="Arial" charset="0"/>
              </a:rPr>
              <a:t>begin</a:t>
            </a:r>
          </a:p>
          <a:p>
            <a:pPr eaLnBrk="1" hangingPunct="1"/>
            <a:r>
              <a:rPr lang="zh-CN" altLang="en-US" b="1" dirty="0">
                <a:sym typeface="Arial" charset="0"/>
              </a:rPr>
              <a:t>  	area:=dbutil_package.getarea(3);</a:t>
            </a:r>
          </a:p>
          <a:p>
            <a:pPr eaLnBrk="1" hangingPunct="1"/>
            <a:r>
              <a:rPr lang="zh-CN" altLang="en-US" b="1" dirty="0">
                <a:sym typeface="Arial" charset="0"/>
              </a:rPr>
              <a:t>	dbms_output.put_line('由function返回的面积：'||area);</a:t>
            </a:r>
          </a:p>
          <a:p>
            <a:pPr eaLnBrk="1" hangingPunct="1"/>
            <a:r>
              <a:rPr lang="zh-CN" altLang="en-US" b="1" dirty="0">
                <a:sym typeface="Arial" charset="0"/>
              </a:rPr>
              <a:t>  	dbutil_package.print_area;</a:t>
            </a:r>
          </a:p>
          <a:p>
            <a:pPr eaLnBrk="1" hangingPunct="1"/>
            <a:r>
              <a:rPr lang="zh-CN" altLang="en-US" b="1" dirty="0">
                <a:sym typeface="Arial" charset="0"/>
              </a:rPr>
              <a:t>end;</a:t>
            </a:r>
          </a:p>
        </p:txBody>
      </p:sp>
    </p:spTree>
    <p:extLst>
      <p:ext uri="{BB962C8B-B14F-4D97-AF65-F5344CB8AC3E}">
        <p14:creationId xmlns:p14="http://schemas.microsoft.com/office/powerpoint/2010/main" val="1526923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dissolve">
                                      <p:cBhvr>
                                        <p:cTn id="7" dur="500"/>
                                        <p:tgtEl>
                                          <p:spTgt spid="2969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9699">
                                            <p:txEl>
                                              <p:pRg st="1" end="1"/>
                                            </p:txEl>
                                          </p:spTgt>
                                        </p:tgtEl>
                                        <p:attrNameLst>
                                          <p:attrName>style.visibility</p:attrName>
                                        </p:attrNameLst>
                                      </p:cBhvr>
                                      <p:to>
                                        <p:strVal val="visible"/>
                                      </p:to>
                                    </p:set>
                                    <p:animEffect transition="in" filter="dissolve">
                                      <p:cBhvr>
                                        <p:cTn id="10" dur="500"/>
                                        <p:tgtEl>
                                          <p:spTgt spid="29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dissolve">
                                      <p:cBhvr>
                                        <p:cTn id="15" dur="500"/>
                                        <p:tgtEl>
                                          <p:spTgt spid="29699">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9699">
                                            <p:txEl>
                                              <p:pRg st="3" end="3"/>
                                            </p:txEl>
                                          </p:spTgt>
                                        </p:tgtEl>
                                        <p:attrNameLst>
                                          <p:attrName>style.visibility</p:attrName>
                                        </p:attrNameLst>
                                      </p:cBhvr>
                                      <p:to>
                                        <p:strVal val="visible"/>
                                      </p:to>
                                    </p:set>
                                    <p:animEffect transition="in" filter="dissolve">
                                      <p:cBhvr>
                                        <p:cTn id="18" dur="500"/>
                                        <p:tgtEl>
                                          <p:spTgt spid="296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animEffect transition="in" filter="dissolve">
                                      <p:cBhvr>
                                        <p:cTn id="23" dur="500"/>
                                        <p:tgtEl>
                                          <p:spTgt spid="29699">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699">
                                            <p:txEl>
                                              <p:pRg st="5" end="5"/>
                                            </p:txEl>
                                          </p:spTgt>
                                        </p:tgtEl>
                                        <p:attrNameLst>
                                          <p:attrName>style.visibility</p:attrName>
                                        </p:attrNameLst>
                                      </p:cBhvr>
                                      <p:to>
                                        <p:strVal val="visible"/>
                                      </p:to>
                                    </p:set>
                                    <p:animEffect transition="in" filter="dissolve">
                                      <p:cBhvr>
                                        <p:cTn id="26" dur="500"/>
                                        <p:tgtEl>
                                          <p:spTgt spid="296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9700">
                                            <p:bg/>
                                          </p:spTgt>
                                        </p:tgtEl>
                                        <p:attrNameLst>
                                          <p:attrName>style.visibility</p:attrName>
                                        </p:attrNameLst>
                                      </p:cBhvr>
                                      <p:to>
                                        <p:strVal val="visible"/>
                                      </p:to>
                                    </p:set>
                                    <p:animEffect transition="in" filter="dissolve">
                                      <p:cBhvr>
                                        <p:cTn id="31" dur="500"/>
                                        <p:tgtEl>
                                          <p:spTgt spid="29700">
                                            <p:bg/>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9700">
                                            <p:txEl>
                                              <p:pRg st="0" end="0"/>
                                            </p:txEl>
                                          </p:spTgt>
                                        </p:tgtEl>
                                        <p:attrNameLst>
                                          <p:attrName>style.visibility</p:attrName>
                                        </p:attrNameLst>
                                      </p:cBhvr>
                                      <p:to>
                                        <p:strVal val="visible"/>
                                      </p:to>
                                    </p:set>
                                    <p:animEffect transition="in" filter="dissolve">
                                      <p:cBhvr>
                                        <p:cTn id="34" dur="500"/>
                                        <p:tgtEl>
                                          <p:spTgt spid="29700">
                                            <p:txEl>
                                              <p:pRg st="0" end="0"/>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9700">
                                            <p:txEl>
                                              <p:pRg st="1" end="1"/>
                                            </p:txEl>
                                          </p:spTgt>
                                        </p:tgtEl>
                                        <p:attrNameLst>
                                          <p:attrName>style.visibility</p:attrName>
                                        </p:attrNameLst>
                                      </p:cBhvr>
                                      <p:to>
                                        <p:strVal val="visible"/>
                                      </p:to>
                                    </p:set>
                                    <p:animEffect transition="in" filter="dissolve">
                                      <p:cBhvr>
                                        <p:cTn id="37" dur="500"/>
                                        <p:tgtEl>
                                          <p:spTgt spid="29700">
                                            <p:txEl>
                                              <p:pRg st="1" end="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700">
                                            <p:txEl>
                                              <p:pRg st="2" end="2"/>
                                            </p:txEl>
                                          </p:spTgt>
                                        </p:tgtEl>
                                        <p:attrNameLst>
                                          <p:attrName>style.visibility</p:attrName>
                                        </p:attrNameLst>
                                      </p:cBhvr>
                                      <p:to>
                                        <p:strVal val="visible"/>
                                      </p:to>
                                    </p:set>
                                    <p:animEffect transition="in" filter="dissolve">
                                      <p:cBhvr>
                                        <p:cTn id="40" dur="500"/>
                                        <p:tgtEl>
                                          <p:spTgt spid="29700">
                                            <p:txEl>
                                              <p:pRg st="2" end="2"/>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700">
                                            <p:txEl>
                                              <p:pRg st="3" end="3"/>
                                            </p:txEl>
                                          </p:spTgt>
                                        </p:tgtEl>
                                        <p:attrNameLst>
                                          <p:attrName>style.visibility</p:attrName>
                                        </p:attrNameLst>
                                      </p:cBhvr>
                                      <p:to>
                                        <p:strVal val="visible"/>
                                      </p:to>
                                    </p:set>
                                    <p:animEffect transition="in" filter="dissolve">
                                      <p:cBhvr>
                                        <p:cTn id="43" dur="500"/>
                                        <p:tgtEl>
                                          <p:spTgt spid="29700">
                                            <p:txEl>
                                              <p:pRg st="3" end="3"/>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9700">
                                            <p:txEl>
                                              <p:pRg st="4" end="4"/>
                                            </p:txEl>
                                          </p:spTgt>
                                        </p:tgtEl>
                                        <p:attrNameLst>
                                          <p:attrName>style.visibility</p:attrName>
                                        </p:attrNameLst>
                                      </p:cBhvr>
                                      <p:to>
                                        <p:strVal val="visible"/>
                                      </p:to>
                                    </p:set>
                                    <p:animEffect transition="in" filter="dissolve">
                                      <p:cBhvr>
                                        <p:cTn id="46" dur="500"/>
                                        <p:tgtEl>
                                          <p:spTgt spid="29700">
                                            <p:txEl>
                                              <p:pRg st="4" end="4"/>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9700">
                                            <p:txEl>
                                              <p:pRg st="5" end="5"/>
                                            </p:txEl>
                                          </p:spTgt>
                                        </p:tgtEl>
                                        <p:attrNameLst>
                                          <p:attrName>style.visibility</p:attrName>
                                        </p:attrNameLst>
                                      </p:cBhvr>
                                      <p:to>
                                        <p:strVal val="visible"/>
                                      </p:to>
                                    </p:set>
                                    <p:animEffect transition="in" filter="dissolve">
                                      <p:cBhvr>
                                        <p:cTn id="49" dur="500"/>
                                        <p:tgtEl>
                                          <p:spTgt spid="29700">
                                            <p:txEl>
                                              <p:pRg st="5" end="5"/>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9700">
                                            <p:txEl>
                                              <p:pRg st="6" end="6"/>
                                            </p:txEl>
                                          </p:spTgt>
                                        </p:tgtEl>
                                        <p:attrNameLst>
                                          <p:attrName>style.visibility</p:attrName>
                                        </p:attrNameLst>
                                      </p:cBhvr>
                                      <p:to>
                                        <p:strVal val="visible"/>
                                      </p:to>
                                    </p:set>
                                    <p:animEffect transition="in" filter="dissolve">
                                      <p:cBhvr>
                                        <p:cTn id="52" dur="500"/>
                                        <p:tgtEl>
                                          <p:spTgt spid="297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allAtOnce"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436469" y="1375410"/>
            <a:ext cx="82804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81000" indent="-381000" defTabSz="0" eaLnBrk="0" hangingPunct="0">
              <a:spcBef>
                <a:spcPct val="20000"/>
              </a:spcBef>
              <a:buSzPct val="120000"/>
              <a:buBlip>
                <a:blip r:embed="rId2"/>
              </a:buBlip>
              <a:defRPr sz="2400" b="1">
                <a:solidFill>
                  <a:schemeClr val="tx1"/>
                </a:solidFill>
                <a:latin typeface="Lucida Sans Unicode" charset="0"/>
                <a:ea typeface="黑体" charset="-122"/>
                <a:sym typeface="Lucida Sans Unicode" charset="0"/>
              </a:defRPr>
            </a:lvl1pPr>
            <a:lvl2pPr marL="800100" indent="-342900" defTabSz="0" eaLnBrk="0" hangingPunct="0">
              <a:spcBef>
                <a:spcPct val="20000"/>
              </a:spcBef>
              <a:buSzPct val="120000"/>
              <a:buBlip>
                <a:blip r:embed="rId3"/>
              </a:buBlip>
              <a:defRPr sz="2000" b="1">
                <a:solidFill>
                  <a:schemeClr val="tx1"/>
                </a:solidFill>
                <a:latin typeface="Lucida Sans Unicode" charset="0"/>
                <a:ea typeface="黑体" charset="-122"/>
                <a:sym typeface="Lucida Sans Unicode" charset="0"/>
              </a:defRPr>
            </a:lvl2pPr>
            <a:lvl3pPr marL="1219200" indent="-304800" defTabSz="0" eaLnBrk="0" hangingPunct="0">
              <a:spcBef>
                <a:spcPct val="20000"/>
              </a:spcBef>
              <a:buSzPct val="120000"/>
              <a:buBlip>
                <a:blip r:embed="rId4"/>
              </a:buBlip>
              <a:defRPr b="1">
                <a:solidFill>
                  <a:schemeClr val="tx1"/>
                </a:solidFill>
                <a:latin typeface="宋体" charset="-122"/>
                <a:ea typeface="黑体" charset="-122"/>
                <a:sym typeface="Lucida Sans Unicode" charset="0"/>
              </a:defRPr>
            </a:lvl3pPr>
            <a:lvl4pPr marL="1638300" indent="-266700" defTabSz="0" eaLnBrk="0" hangingPunct="0">
              <a:spcBef>
                <a:spcPct val="20000"/>
              </a:spcBef>
              <a:buSzPct val="120000"/>
              <a:buFont typeface="Arial" charset="0"/>
              <a:buBlip>
                <a:blip r:embed="rId5"/>
              </a:buBlip>
              <a:defRPr sz="1600" b="1">
                <a:solidFill>
                  <a:schemeClr val="tx1"/>
                </a:solidFill>
                <a:latin typeface="楷体_GB2312" charset="0"/>
                <a:ea typeface="黑体" charset="-122"/>
                <a:sym typeface="Lucida Sans Unicode" charset="0"/>
              </a:defRPr>
            </a:lvl4pPr>
            <a:lvl5pPr marL="2095500" indent="-2667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527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30099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671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924300" indent="-2667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pPr>
              <a:lnSpc>
                <a:spcPct val="140000"/>
              </a:lnSpc>
            </a:pPr>
            <a:r>
              <a:rPr lang="zh-CN" altLang="en-US"/>
              <a:t>查看子程序的源码</a:t>
            </a:r>
          </a:p>
          <a:p>
            <a:pPr lvl="1">
              <a:lnSpc>
                <a:spcPct val="140000"/>
              </a:lnSpc>
            </a:pPr>
            <a:r>
              <a:rPr lang="zh-CN" altLang="en-US" dirty="0"/>
              <a:t>通过查询数据字典</a:t>
            </a:r>
            <a:r>
              <a:rPr lang="en-US" altLang="zh-CN" dirty="0"/>
              <a:t>USER_SOURCE</a:t>
            </a:r>
            <a:r>
              <a:rPr lang="zh-CN" altLang="en-US" dirty="0"/>
              <a:t>，可显示当前用户的所有子程序及其源代码</a:t>
            </a:r>
          </a:p>
          <a:p>
            <a:pPr lvl="1">
              <a:lnSpc>
                <a:spcPct val="140000"/>
              </a:lnSpc>
            </a:pPr>
            <a:r>
              <a:rPr lang="zh-CN" altLang="en-US" dirty="0"/>
              <a:t>select </a:t>
            </a:r>
            <a:r>
              <a:rPr lang="zh-CN" altLang="en-US" dirty="0">
                <a:solidFill>
                  <a:srgbClr val="0000FF"/>
                </a:solidFill>
              </a:rPr>
              <a:t>text </a:t>
            </a:r>
            <a:r>
              <a:rPr lang="zh-CN" altLang="en-US" dirty="0"/>
              <a:t>from </a:t>
            </a:r>
            <a:r>
              <a:rPr lang="zh-CN" altLang="en-US" dirty="0">
                <a:solidFill>
                  <a:srgbClr val="0000FF"/>
                </a:solidFill>
              </a:rPr>
              <a:t>user_source</a:t>
            </a:r>
            <a:r>
              <a:rPr lang="zh-CN" altLang="en-US" dirty="0"/>
              <a:t> where </a:t>
            </a:r>
            <a:r>
              <a:rPr lang="zh-CN" altLang="en-US" dirty="0">
                <a:solidFill>
                  <a:srgbClr val="0000FF"/>
                </a:solidFill>
              </a:rPr>
              <a:t>name</a:t>
            </a:r>
            <a:r>
              <a:rPr lang="zh-CN" altLang="en-US" dirty="0"/>
              <a:t>='PACK_UTIL';</a:t>
            </a:r>
          </a:p>
          <a:p>
            <a:pPr>
              <a:lnSpc>
                <a:spcPct val="140000"/>
              </a:lnSpc>
            </a:pPr>
            <a:r>
              <a:rPr lang="en-US" altLang="zh-CN" dirty="0"/>
              <a:t> </a:t>
            </a:r>
            <a:r>
              <a:rPr lang="zh-CN" altLang="en-US" dirty="0"/>
              <a:t>删除子程序</a:t>
            </a:r>
          </a:p>
          <a:p>
            <a:pPr lvl="1">
              <a:lnSpc>
                <a:spcPct val="140000"/>
              </a:lnSpc>
            </a:pPr>
            <a:r>
              <a:rPr lang="zh-CN" altLang="en-US" dirty="0"/>
              <a:t>drop procedure proc_name;</a:t>
            </a:r>
          </a:p>
        </p:txBody>
      </p:sp>
      <p:sp>
        <p:nvSpPr>
          <p:cNvPr id="30723" name="Rectangle 3"/>
          <p:cNvSpPr>
            <a:spLocks noGrp="1" noChangeArrowheads="1"/>
          </p:cNvSpPr>
          <p:nvPr>
            <p:ph type="title"/>
          </p:nvPr>
        </p:nvSpPr>
        <p:spPr>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r>
              <a:rPr lang="zh-CN" altLang="zh-CN"/>
              <a:t>管理子程序</a:t>
            </a:r>
          </a:p>
        </p:txBody>
      </p:sp>
      <p:pic>
        <p:nvPicPr>
          <p:cNvPr id="307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7989" y="1521915"/>
            <a:ext cx="55435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AutoShape 5"/>
          <p:cNvSpPr>
            <a:spLocks noChangeArrowheads="1"/>
          </p:cNvSpPr>
          <p:nvPr/>
        </p:nvSpPr>
        <p:spPr bwMode="auto">
          <a:xfrm>
            <a:off x="7896226" y="4221163"/>
            <a:ext cx="1865313" cy="444500"/>
          </a:xfrm>
          <a:prstGeom prst="wedgeRoundRectCallout">
            <a:avLst>
              <a:gd name="adj1" fmla="val -45574"/>
              <a:gd name="adj2" fmla="val -151787"/>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黑体" charset="-122"/>
              </a:defRPr>
            </a:lvl1pPr>
            <a:lvl2pPr eaLnBrk="0" hangingPunct="0">
              <a:defRPr>
                <a:solidFill>
                  <a:schemeClr val="tx1"/>
                </a:solidFill>
                <a:latin typeface="Arial" charset="0"/>
                <a:ea typeface="黑体" charset="-122"/>
              </a:defRPr>
            </a:lvl2pPr>
            <a:lvl3pPr eaLnBrk="0" hangingPunct="0">
              <a:defRPr>
                <a:solidFill>
                  <a:schemeClr val="tx1"/>
                </a:solidFill>
                <a:latin typeface="Arial" charset="0"/>
                <a:ea typeface="黑体" charset="-122"/>
              </a:defRPr>
            </a:lvl3pPr>
            <a:lvl4pPr eaLnBrk="0" hangingPunct="0">
              <a:defRPr>
                <a:solidFill>
                  <a:schemeClr val="tx1"/>
                </a:solidFill>
                <a:latin typeface="Arial" charset="0"/>
                <a:ea typeface="黑体" charset="-122"/>
              </a:defRPr>
            </a:lvl4pPr>
            <a:lvl5pPr eaLnBrk="0" hangingPunct="0">
              <a:defRPr>
                <a:solidFill>
                  <a:schemeClr val="tx1"/>
                </a:solidFill>
                <a:latin typeface="Arial" charset="0"/>
                <a:ea typeface="黑体" charset="-122"/>
              </a:defRPr>
            </a:lvl5pPr>
            <a:lvl6pPr eaLnBrk="0" fontAlgn="base" hangingPunct="0">
              <a:spcBef>
                <a:spcPct val="0"/>
              </a:spcBef>
              <a:spcAft>
                <a:spcPct val="0"/>
              </a:spcAft>
              <a:defRPr>
                <a:solidFill>
                  <a:schemeClr val="tx1"/>
                </a:solidFill>
                <a:latin typeface="Arial" charset="0"/>
                <a:ea typeface="黑体" charset="-122"/>
              </a:defRPr>
            </a:lvl6pPr>
            <a:lvl7pPr eaLnBrk="0" fontAlgn="base" hangingPunct="0">
              <a:spcBef>
                <a:spcPct val="0"/>
              </a:spcBef>
              <a:spcAft>
                <a:spcPct val="0"/>
              </a:spcAft>
              <a:defRPr>
                <a:solidFill>
                  <a:schemeClr val="tx1"/>
                </a:solidFill>
                <a:latin typeface="Arial" charset="0"/>
                <a:ea typeface="黑体" charset="-122"/>
              </a:defRPr>
            </a:lvl7pPr>
            <a:lvl8pPr eaLnBrk="0" fontAlgn="base" hangingPunct="0">
              <a:spcBef>
                <a:spcPct val="0"/>
              </a:spcBef>
              <a:spcAft>
                <a:spcPct val="0"/>
              </a:spcAft>
              <a:defRPr>
                <a:solidFill>
                  <a:schemeClr val="tx1"/>
                </a:solidFill>
                <a:latin typeface="Arial" charset="0"/>
                <a:ea typeface="黑体" charset="-122"/>
              </a:defRPr>
            </a:lvl8pPr>
            <a:lvl9pPr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1600" b="1">
                <a:sym typeface="Arial" charset="0"/>
              </a:rPr>
              <a:t>子程序源代码</a:t>
            </a:r>
          </a:p>
        </p:txBody>
      </p:sp>
    </p:spTree>
    <p:extLst>
      <p:ext uri="{BB962C8B-B14F-4D97-AF65-F5344CB8AC3E}">
        <p14:creationId xmlns:p14="http://schemas.microsoft.com/office/powerpoint/2010/main" val="570237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dissolve">
                                      <p:cBhvr>
                                        <p:cTn id="7" dur="500"/>
                                        <p:tgtEl>
                                          <p:spTgt spid="3072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0722">
                                            <p:txEl>
                                              <p:pRg st="1" end="1"/>
                                            </p:txEl>
                                          </p:spTgt>
                                        </p:tgtEl>
                                        <p:attrNameLst>
                                          <p:attrName>style.visibility</p:attrName>
                                        </p:attrNameLst>
                                      </p:cBhvr>
                                      <p:to>
                                        <p:strVal val="visible"/>
                                      </p:to>
                                    </p:set>
                                    <p:animEffect transition="in" filter="dissolve">
                                      <p:cBhvr>
                                        <p:cTn id="10" dur="500"/>
                                        <p:tgtEl>
                                          <p:spTgt spid="3072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0722">
                                            <p:txEl>
                                              <p:pRg st="2" end="2"/>
                                            </p:txEl>
                                          </p:spTgt>
                                        </p:tgtEl>
                                        <p:attrNameLst>
                                          <p:attrName>style.visibility</p:attrName>
                                        </p:attrNameLst>
                                      </p:cBhvr>
                                      <p:to>
                                        <p:strVal val="visible"/>
                                      </p:to>
                                    </p:set>
                                    <p:animEffect transition="in" filter="dissolve">
                                      <p:cBhvr>
                                        <p:cTn id="13" dur="500"/>
                                        <p:tgtEl>
                                          <p:spTgt spid="3072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0724"/>
                                        </p:tgtEl>
                                        <p:attrNameLst>
                                          <p:attrName>style.visibility</p:attrName>
                                        </p:attrNameLst>
                                      </p:cBhvr>
                                      <p:to>
                                        <p:strVal val="visible"/>
                                      </p:to>
                                    </p:set>
                                    <p:animEffect transition="in" filter="dissolve">
                                      <p:cBhvr>
                                        <p:cTn id="18" dur="500"/>
                                        <p:tgtEl>
                                          <p:spTgt spid="3072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0725"/>
                                        </p:tgtEl>
                                        <p:attrNameLst>
                                          <p:attrName>style.visibility</p:attrName>
                                        </p:attrNameLst>
                                      </p:cBhvr>
                                      <p:to>
                                        <p:strVal val="visible"/>
                                      </p:to>
                                    </p:set>
                                    <p:animEffect transition="in" filter="dissolve">
                                      <p:cBhvr>
                                        <p:cTn id="21" dur="500"/>
                                        <p:tgtEl>
                                          <p:spTgt spid="307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nodeType="clickEffect">
                                  <p:stCondLst>
                                    <p:cond delay="0"/>
                                  </p:stCondLst>
                                  <p:childTnLst>
                                    <p:animEffect transition="out" filter="blinds(horizontal)">
                                      <p:cBhvr>
                                        <p:cTn id="25" dur="500"/>
                                        <p:tgtEl>
                                          <p:spTgt spid="30724"/>
                                        </p:tgtEl>
                                      </p:cBhvr>
                                    </p:animEffect>
                                    <p:set>
                                      <p:cBhvr>
                                        <p:cTn id="26" dur="1" fill="hold">
                                          <p:stCondLst>
                                            <p:cond delay="499"/>
                                          </p:stCondLst>
                                        </p:cTn>
                                        <p:tgtEl>
                                          <p:spTgt spid="30724"/>
                                        </p:tgtEl>
                                        <p:attrNameLst>
                                          <p:attrName>style.visibility</p:attrName>
                                        </p:attrNameLst>
                                      </p:cBhvr>
                                      <p:to>
                                        <p:strVal val="hidden"/>
                                      </p:to>
                                    </p:set>
                                  </p:childTnLst>
                                </p:cTn>
                              </p:par>
                              <p:par>
                                <p:cTn id="27" presetID="3" presetClass="exit" presetSubtype="10" fill="hold" grpId="1" nodeType="withEffect">
                                  <p:stCondLst>
                                    <p:cond delay="0"/>
                                  </p:stCondLst>
                                  <p:childTnLst>
                                    <p:animEffect transition="out" filter="blinds(horizontal)">
                                      <p:cBhvr>
                                        <p:cTn id="28" dur="500"/>
                                        <p:tgtEl>
                                          <p:spTgt spid="30725"/>
                                        </p:tgtEl>
                                      </p:cBhvr>
                                    </p:animEffect>
                                    <p:set>
                                      <p:cBhvr>
                                        <p:cTn id="29" dur="1" fill="hold">
                                          <p:stCondLst>
                                            <p:cond delay="499"/>
                                          </p:stCondLst>
                                        </p:cTn>
                                        <p:tgtEl>
                                          <p:spTgt spid="30725"/>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30722">
                                            <p:txEl>
                                              <p:pRg st="3" end="3"/>
                                            </p:txEl>
                                          </p:spTgt>
                                        </p:tgtEl>
                                        <p:attrNameLst>
                                          <p:attrName>style.visibility</p:attrName>
                                        </p:attrNameLst>
                                      </p:cBhvr>
                                      <p:to>
                                        <p:strVal val="visible"/>
                                      </p:to>
                                    </p:set>
                                    <p:animEffect transition="in" filter="dissolve">
                                      <p:cBhvr>
                                        <p:cTn id="34" dur="500"/>
                                        <p:tgtEl>
                                          <p:spTgt spid="30722">
                                            <p:txEl>
                                              <p:pRg st="3" end="3"/>
                                            </p:txEl>
                                          </p:spTgt>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30722">
                                            <p:txEl>
                                              <p:pRg st="4" end="4"/>
                                            </p:txEl>
                                          </p:spTgt>
                                        </p:tgtEl>
                                        <p:attrNameLst>
                                          <p:attrName>style.visibility</p:attrName>
                                        </p:attrNameLst>
                                      </p:cBhvr>
                                      <p:to>
                                        <p:strVal val="visible"/>
                                      </p:to>
                                    </p:set>
                                    <p:animEffect transition="in" filter="dissolve">
                                      <p:cBhvr>
                                        <p:cTn id="38" dur="500"/>
                                        <p:tgtEl>
                                          <p:spTgt spid="307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ldLvl="0" animBg="1" autoUpdateAnimBg="0"/>
      <p:bldP spid="30725" grpId="1"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marL="609600" indent="-609600"/>
            <a:r>
              <a:rPr lang="zh-CN" altLang="zh-CN"/>
              <a:t>管理包</a:t>
            </a:r>
          </a:p>
        </p:txBody>
      </p:sp>
      <p:sp>
        <p:nvSpPr>
          <p:cNvPr id="31747" name="Rectangle 3"/>
          <p:cNvSpPr>
            <a:spLocks noChangeArrowheads="1"/>
          </p:cNvSpPr>
          <p:nvPr/>
        </p:nvSpPr>
        <p:spPr bwMode="auto">
          <a:xfrm>
            <a:off x="274955" y="1237920"/>
            <a:ext cx="84963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defTabSz="0" eaLnBrk="0" hangingPunct="0">
              <a:spcBef>
                <a:spcPct val="20000"/>
              </a:spcBef>
              <a:buSzPct val="120000"/>
              <a:buBlip>
                <a:blip r:embed="rId2"/>
              </a:buBlip>
              <a:defRPr sz="2400" b="1">
                <a:solidFill>
                  <a:schemeClr val="tx1"/>
                </a:solidFill>
                <a:latin typeface="Lucida Sans Unicode" charset="0"/>
                <a:ea typeface="黑体" charset="-122"/>
                <a:sym typeface="Lucida Sans Unicode" charset="0"/>
              </a:defRPr>
            </a:lvl1pPr>
            <a:lvl2pPr marL="742950" indent="-285750" defTabSz="0" eaLnBrk="0" hangingPunct="0">
              <a:spcBef>
                <a:spcPct val="20000"/>
              </a:spcBef>
              <a:buSzPct val="120000"/>
              <a:buBlip>
                <a:blip r:embed="rId3"/>
              </a:buBlip>
              <a:defRPr sz="2000" b="1">
                <a:solidFill>
                  <a:schemeClr val="tx1"/>
                </a:solidFill>
                <a:latin typeface="Lucida Sans Unicode" charset="0"/>
                <a:ea typeface="黑体" charset="-122"/>
                <a:sym typeface="Lucida Sans Unicode" charset="0"/>
              </a:defRPr>
            </a:lvl2pPr>
            <a:lvl3pPr marL="1143000" indent="-228600" defTabSz="0" eaLnBrk="0" hangingPunct="0">
              <a:spcBef>
                <a:spcPct val="20000"/>
              </a:spcBef>
              <a:buSzPct val="120000"/>
              <a:buBlip>
                <a:blip r:embed="rId4"/>
              </a:buBlip>
              <a:defRPr b="1">
                <a:solidFill>
                  <a:schemeClr val="tx1"/>
                </a:solidFill>
                <a:latin typeface="宋体" charset="-122"/>
                <a:ea typeface="黑体" charset="-122"/>
                <a:sym typeface="Lucida Sans Unicode" charset="0"/>
              </a:defRPr>
            </a:lvl3pPr>
            <a:lvl4pPr marL="1600200" indent="-228600" defTabSz="0" eaLnBrk="0" hangingPunct="0">
              <a:spcBef>
                <a:spcPct val="20000"/>
              </a:spcBef>
              <a:buSzPct val="120000"/>
              <a:buFont typeface="Arial" charset="0"/>
              <a:buBlip>
                <a:blip r:embed="rId5"/>
              </a:buBlip>
              <a:defRPr sz="1600" b="1">
                <a:solidFill>
                  <a:schemeClr val="tx1"/>
                </a:solidFill>
                <a:latin typeface="楷体_GB2312" charset="0"/>
                <a:ea typeface="黑体" charset="-122"/>
                <a:sym typeface="Lucida Sans Unicode" charset="0"/>
              </a:defRPr>
            </a:lvl4pPr>
            <a:lvl5pPr marL="2057400" indent="-2286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14600" indent="-2286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2971800" indent="-2286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29000" indent="-2286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886200" indent="-2286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pPr>
              <a:lnSpc>
                <a:spcPct val="140000"/>
              </a:lnSpc>
            </a:pPr>
            <a:r>
              <a:rPr lang="zh-CN" altLang="en-US"/>
              <a:t>查看包源代码</a:t>
            </a:r>
          </a:p>
          <a:p>
            <a:pPr lvl="1">
              <a:lnSpc>
                <a:spcPct val="140000"/>
              </a:lnSpc>
            </a:pPr>
            <a:r>
              <a:rPr lang="zh-CN" altLang="en-US" dirty="0"/>
              <a:t>通过查询数据字典</a:t>
            </a:r>
            <a:r>
              <a:rPr lang="en-US" altLang="zh-CN" dirty="0">
                <a:solidFill>
                  <a:srgbClr val="0000FF"/>
                </a:solidFill>
              </a:rPr>
              <a:t>USER_SOURCE</a:t>
            </a:r>
            <a:r>
              <a:rPr lang="zh-CN" altLang="en-US" dirty="0"/>
              <a:t>，可以显示当前用户的包及其源代码</a:t>
            </a:r>
          </a:p>
          <a:p>
            <a:pPr lvl="1">
              <a:lnSpc>
                <a:spcPct val="140000"/>
              </a:lnSpc>
            </a:pPr>
            <a:r>
              <a:rPr lang="zh-CN" altLang="en-US" dirty="0"/>
              <a:t>select  </a:t>
            </a:r>
            <a:r>
              <a:rPr lang="zh-CN" altLang="en-US" dirty="0">
                <a:solidFill>
                  <a:srgbClr val="0000FF"/>
                </a:solidFill>
              </a:rPr>
              <a:t>text  </a:t>
            </a:r>
            <a:r>
              <a:rPr lang="zh-CN" altLang="en-US" dirty="0"/>
              <a:t>from  </a:t>
            </a:r>
            <a:r>
              <a:rPr lang="zh-CN" altLang="en-US" dirty="0">
                <a:solidFill>
                  <a:srgbClr val="0000FF"/>
                </a:solidFill>
              </a:rPr>
              <a:t>user_source</a:t>
            </a:r>
            <a:r>
              <a:rPr lang="zh-CN" altLang="en-US" dirty="0"/>
              <a:t>  where  </a:t>
            </a:r>
            <a:r>
              <a:rPr lang="zh-CN" altLang="en-US" dirty="0">
                <a:solidFill>
                  <a:srgbClr val="0000FF"/>
                </a:solidFill>
              </a:rPr>
              <a:t>TYPE</a:t>
            </a:r>
            <a:r>
              <a:rPr lang="zh-CN" altLang="en-US" dirty="0"/>
              <a:t>='PACKAGE' and </a:t>
            </a:r>
            <a:r>
              <a:rPr lang="zh-CN" altLang="en-US" dirty="0">
                <a:solidFill>
                  <a:srgbClr val="0000FF"/>
                </a:solidFill>
              </a:rPr>
              <a:t>name</a:t>
            </a:r>
            <a:r>
              <a:rPr lang="zh-CN" altLang="en-US" dirty="0"/>
              <a:t>='PACK_UTIL';</a:t>
            </a:r>
          </a:p>
          <a:p>
            <a:pPr>
              <a:lnSpc>
                <a:spcPct val="140000"/>
              </a:lnSpc>
            </a:pPr>
            <a:r>
              <a:rPr lang="zh-CN" altLang="en-US" dirty="0"/>
              <a:t>删除包</a:t>
            </a:r>
          </a:p>
          <a:p>
            <a:pPr lvl="1">
              <a:lnSpc>
                <a:spcPct val="140000"/>
              </a:lnSpc>
            </a:pPr>
            <a:r>
              <a:rPr lang="zh-CN" altLang="en-US" dirty="0"/>
              <a:t>如果只删除包体，则可以使用</a:t>
            </a:r>
            <a:r>
              <a:rPr lang="en-US" altLang="zh-CN" dirty="0">
                <a:solidFill>
                  <a:srgbClr val="0000FF"/>
                </a:solidFill>
              </a:rPr>
              <a:t>DROP PACKAGE BODY</a:t>
            </a:r>
            <a:r>
              <a:rPr lang="zh-CN" altLang="en-US" dirty="0"/>
              <a:t>命令</a:t>
            </a:r>
          </a:p>
          <a:p>
            <a:pPr lvl="1">
              <a:lnSpc>
                <a:spcPct val="140000"/>
              </a:lnSpc>
            </a:pPr>
            <a:r>
              <a:rPr lang="zh-CN" altLang="en-US" dirty="0"/>
              <a:t>如果同时删除包规范和包体，则可以使用</a:t>
            </a:r>
            <a:r>
              <a:rPr lang="en-US" altLang="zh-CN" dirty="0">
                <a:solidFill>
                  <a:srgbClr val="0000FF"/>
                </a:solidFill>
              </a:rPr>
              <a:t>DROP PACKAGE</a:t>
            </a:r>
            <a:r>
              <a:rPr lang="zh-CN" altLang="en-US" dirty="0"/>
              <a:t>命令</a:t>
            </a:r>
          </a:p>
        </p:txBody>
      </p:sp>
      <p:pic>
        <p:nvPicPr>
          <p:cNvPr id="317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76" y="2060575"/>
            <a:ext cx="6467475"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8664" y="3068638"/>
            <a:ext cx="286702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8200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dissolve">
                                      <p:cBhvr>
                                        <p:cTn id="7" dur="500"/>
                                        <p:tgtEl>
                                          <p:spTgt spid="3174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dissolve">
                                      <p:cBhvr>
                                        <p:cTn id="10" dur="500"/>
                                        <p:tgtEl>
                                          <p:spTgt spid="3174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Effect transition="in" filter="dissolve">
                                      <p:cBhvr>
                                        <p:cTn id="13" dur="500"/>
                                        <p:tgtEl>
                                          <p:spTgt spid="317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1748"/>
                                        </p:tgtEl>
                                        <p:attrNameLst>
                                          <p:attrName>style.visibility</p:attrName>
                                        </p:attrNameLst>
                                      </p:cBhvr>
                                      <p:to>
                                        <p:strVal val="visible"/>
                                      </p:to>
                                    </p:set>
                                    <p:animEffect transition="in" filter="dissolve">
                                      <p:cBhvr>
                                        <p:cTn id="18" dur="500"/>
                                        <p:tgtEl>
                                          <p:spTgt spid="317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xit" presetSubtype="10" fill="hold" nodeType="clickEffect">
                                  <p:stCondLst>
                                    <p:cond delay="0"/>
                                  </p:stCondLst>
                                  <p:childTnLst>
                                    <p:animEffect transition="out" filter="blinds(horizontal)">
                                      <p:cBhvr>
                                        <p:cTn id="22" dur="500"/>
                                        <p:tgtEl>
                                          <p:spTgt spid="31748"/>
                                        </p:tgtEl>
                                      </p:cBhvr>
                                    </p:animEffect>
                                    <p:set>
                                      <p:cBhvr>
                                        <p:cTn id="23" dur="1" fill="hold">
                                          <p:stCondLst>
                                            <p:cond delay="499"/>
                                          </p:stCondLst>
                                        </p:cTn>
                                        <p:tgtEl>
                                          <p:spTgt spid="31748"/>
                                        </p:tgtEl>
                                        <p:attrNameLst>
                                          <p:attrName>style.visibility</p:attrName>
                                        </p:attrNameLst>
                                      </p:cBhvr>
                                      <p:to>
                                        <p:strVal val="hidden"/>
                                      </p:to>
                                    </p:set>
                                  </p:childTnLst>
                                </p:cTn>
                              </p:par>
                              <p:par>
                                <p:cTn id="24" presetID="9" presetClass="entr" presetSubtype="0" fill="hold" nodeType="withEffect">
                                  <p:stCondLst>
                                    <p:cond delay="0"/>
                                  </p:stCondLst>
                                  <p:childTnLst>
                                    <p:set>
                                      <p:cBhvr>
                                        <p:cTn id="25" dur="1" fill="hold">
                                          <p:stCondLst>
                                            <p:cond delay="0"/>
                                          </p:stCondLst>
                                        </p:cTn>
                                        <p:tgtEl>
                                          <p:spTgt spid="31747">
                                            <p:txEl>
                                              <p:pRg st="3" end="3"/>
                                            </p:txEl>
                                          </p:spTgt>
                                        </p:tgtEl>
                                        <p:attrNameLst>
                                          <p:attrName>style.visibility</p:attrName>
                                        </p:attrNameLst>
                                      </p:cBhvr>
                                      <p:to>
                                        <p:strVal val="visible"/>
                                      </p:to>
                                    </p:set>
                                    <p:animEffect transition="in" filter="dissolve">
                                      <p:cBhvr>
                                        <p:cTn id="26" dur="500"/>
                                        <p:tgtEl>
                                          <p:spTgt spid="31747">
                                            <p:txEl>
                                              <p:pRg st="3" end="3"/>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1747">
                                            <p:txEl>
                                              <p:pRg st="4" end="4"/>
                                            </p:txEl>
                                          </p:spTgt>
                                        </p:tgtEl>
                                        <p:attrNameLst>
                                          <p:attrName>style.visibility</p:attrName>
                                        </p:attrNameLst>
                                      </p:cBhvr>
                                      <p:to>
                                        <p:strVal val="visible"/>
                                      </p:to>
                                    </p:set>
                                    <p:animEffect transition="in" filter="dissolve">
                                      <p:cBhvr>
                                        <p:cTn id="29" dur="500"/>
                                        <p:tgtEl>
                                          <p:spTgt spid="31747">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1747">
                                            <p:txEl>
                                              <p:pRg st="5" end="5"/>
                                            </p:txEl>
                                          </p:spTgt>
                                        </p:tgtEl>
                                        <p:attrNameLst>
                                          <p:attrName>style.visibility</p:attrName>
                                        </p:attrNameLst>
                                      </p:cBhvr>
                                      <p:to>
                                        <p:strVal val="visible"/>
                                      </p:to>
                                    </p:set>
                                    <p:animEffect transition="in" filter="dissolve">
                                      <p:cBhvr>
                                        <p:cTn id="32" dur="500"/>
                                        <p:tgtEl>
                                          <p:spTgt spid="317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1749"/>
                                        </p:tgtEl>
                                        <p:attrNameLst>
                                          <p:attrName>style.visibility</p:attrName>
                                        </p:attrNameLst>
                                      </p:cBhvr>
                                      <p:to>
                                        <p:strVal val="visible"/>
                                      </p:to>
                                    </p:set>
                                    <p:animEffect transition="in" filter="dissolve">
                                      <p:cBhvr>
                                        <p:cTn id="3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marL="609600" indent="-609600"/>
            <a:r>
              <a:rPr lang="zh-CN" altLang="en-US"/>
              <a:t>总结</a:t>
            </a:r>
          </a:p>
        </p:txBody>
      </p:sp>
      <p:sp>
        <p:nvSpPr>
          <p:cNvPr id="32771" name="Rectangle 3"/>
          <p:cNvSpPr>
            <a:spLocks noChangeArrowheads="1"/>
          </p:cNvSpPr>
          <p:nvPr/>
        </p:nvSpPr>
        <p:spPr bwMode="auto">
          <a:xfrm>
            <a:off x="422821" y="1169680"/>
            <a:ext cx="84963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defTabSz="0" eaLnBrk="0" hangingPunct="0">
              <a:spcBef>
                <a:spcPct val="20000"/>
              </a:spcBef>
              <a:buSzPct val="120000"/>
              <a:buBlip>
                <a:blip r:embed="rId2"/>
              </a:buBlip>
              <a:defRPr sz="2400" b="1">
                <a:solidFill>
                  <a:schemeClr val="tx1"/>
                </a:solidFill>
                <a:latin typeface="Lucida Sans Unicode" charset="0"/>
                <a:ea typeface="黑体" charset="-122"/>
                <a:sym typeface="Lucida Sans Unicode" charset="0"/>
              </a:defRPr>
            </a:lvl1pPr>
            <a:lvl2pPr marL="742950" indent="-285750" defTabSz="0" eaLnBrk="0" hangingPunct="0">
              <a:spcBef>
                <a:spcPct val="20000"/>
              </a:spcBef>
              <a:buSzPct val="120000"/>
              <a:buBlip>
                <a:blip r:embed="rId3"/>
              </a:buBlip>
              <a:defRPr sz="2000" b="1">
                <a:solidFill>
                  <a:schemeClr val="tx1"/>
                </a:solidFill>
                <a:latin typeface="Lucida Sans Unicode" charset="0"/>
                <a:ea typeface="黑体" charset="-122"/>
                <a:sym typeface="Lucida Sans Unicode" charset="0"/>
              </a:defRPr>
            </a:lvl2pPr>
            <a:lvl3pPr marL="1143000" indent="-228600" defTabSz="0" eaLnBrk="0" hangingPunct="0">
              <a:spcBef>
                <a:spcPct val="20000"/>
              </a:spcBef>
              <a:buSzPct val="120000"/>
              <a:buBlip>
                <a:blip r:embed="rId4"/>
              </a:buBlip>
              <a:defRPr b="1">
                <a:solidFill>
                  <a:schemeClr val="tx1"/>
                </a:solidFill>
                <a:latin typeface="宋体" charset="-122"/>
                <a:ea typeface="黑体" charset="-122"/>
                <a:sym typeface="Lucida Sans Unicode" charset="0"/>
              </a:defRPr>
            </a:lvl3pPr>
            <a:lvl4pPr marL="1600200" indent="-228600" defTabSz="0" eaLnBrk="0" hangingPunct="0">
              <a:spcBef>
                <a:spcPct val="20000"/>
              </a:spcBef>
              <a:buSzPct val="120000"/>
              <a:buFont typeface="Arial" charset="0"/>
              <a:buBlip>
                <a:blip r:embed="rId5"/>
              </a:buBlip>
              <a:defRPr sz="1600" b="1">
                <a:solidFill>
                  <a:schemeClr val="tx1"/>
                </a:solidFill>
                <a:latin typeface="楷体_GB2312" charset="0"/>
                <a:ea typeface="黑体" charset="-122"/>
                <a:sym typeface="Lucida Sans Unicode" charset="0"/>
              </a:defRPr>
            </a:lvl4pPr>
            <a:lvl5pPr marL="2057400" indent="-228600" defTabSz="0" eaLnBrk="0" hangingPunct="0">
              <a:spcBef>
                <a:spcPct val="20000"/>
              </a:spcBef>
              <a:buSzPct val="120000"/>
              <a:buFont typeface="Arial" charset="0"/>
              <a:buChar char="»"/>
              <a:defRPr sz="1400" b="1">
                <a:solidFill>
                  <a:schemeClr val="tx1"/>
                </a:solidFill>
                <a:latin typeface="楷体_GB2312" charset="0"/>
                <a:ea typeface="黑体" charset="-122"/>
                <a:sym typeface="Lucida Sans Unicode" charset="0"/>
              </a:defRPr>
            </a:lvl5pPr>
            <a:lvl6pPr marL="2514600" indent="-2286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6pPr>
            <a:lvl7pPr marL="2971800" indent="-2286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7pPr>
            <a:lvl8pPr marL="3429000" indent="-2286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8pPr>
            <a:lvl9pPr marL="3886200" indent="-228600" defTabSz="0" eaLnBrk="0" fontAlgn="base" hangingPunct="0">
              <a:spcBef>
                <a:spcPct val="20000"/>
              </a:spcBef>
              <a:spcAft>
                <a:spcPct val="0"/>
              </a:spcAft>
              <a:buSzPct val="120000"/>
              <a:buFont typeface="Arial" charset="0"/>
              <a:buChar char="»"/>
              <a:defRPr sz="1400" b="1">
                <a:solidFill>
                  <a:schemeClr val="tx1"/>
                </a:solidFill>
                <a:latin typeface="楷体_GB2312" charset="0"/>
                <a:ea typeface="黑体" charset="-122"/>
                <a:sym typeface="Lucida Sans Unicode" charset="0"/>
              </a:defRPr>
            </a:lvl9pPr>
          </a:lstStyle>
          <a:p>
            <a:pPr>
              <a:lnSpc>
                <a:spcPct val="220000"/>
              </a:lnSpc>
            </a:pPr>
            <a:r>
              <a:rPr lang="zh-CN" altLang="en-US"/>
              <a:t>创建过程</a:t>
            </a:r>
          </a:p>
          <a:p>
            <a:pPr>
              <a:lnSpc>
                <a:spcPct val="220000"/>
              </a:lnSpc>
            </a:pPr>
            <a:r>
              <a:rPr lang="zh-CN" altLang="en-US" dirty="0"/>
              <a:t>创建函数</a:t>
            </a:r>
          </a:p>
          <a:p>
            <a:pPr>
              <a:lnSpc>
                <a:spcPct val="220000"/>
              </a:lnSpc>
            </a:pPr>
            <a:r>
              <a:rPr lang="zh-CN" altLang="en-US" dirty="0"/>
              <a:t>创建包</a:t>
            </a:r>
          </a:p>
        </p:txBody>
      </p:sp>
      <p:sp>
        <p:nvSpPr>
          <p:cNvPr id="32772" name="AutoShape 4"/>
          <p:cNvSpPr>
            <a:spLocks noChangeArrowheads="1"/>
          </p:cNvSpPr>
          <p:nvPr/>
        </p:nvSpPr>
        <p:spPr bwMode="auto">
          <a:xfrm>
            <a:off x="3143250" y="2133601"/>
            <a:ext cx="7200900" cy="3527425"/>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en-US" altLang="zh-CN" sz="2000" b="1">
                <a:solidFill>
                  <a:srgbClr val="0000FF"/>
                </a:solidFill>
              </a:rPr>
              <a:t>CREATE </a:t>
            </a:r>
            <a:r>
              <a:rPr lang="en-US" altLang="zh-CN" sz="2000" b="1"/>
              <a:t>[OR REPLACE] </a:t>
            </a:r>
            <a:r>
              <a:rPr lang="en-US" altLang="zh-CN" sz="2000" b="1">
                <a:solidFill>
                  <a:srgbClr val="0000FF"/>
                </a:solidFill>
              </a:rPr>
              <a:t>PROCEDURE </a:t>
            </a:r>
            <a:r>
              <a:rPr lang="en-US" altLang="zh-CN" sz="2000" b="1"/>
              <a:t>procedure_name</a:t>
            </a:r>
            <a:endParaRPr lang="fr-FR" altLang="en-US" sz="2000" b="1"/>
          </a:p>
          <a:p>
            <a:r>
              <a:rPr lang="fr-FR" altLang="en-US" sz="2000" b="1"/>
              <a:t>(argument1 [mode1] datatype1, argument2 [mode2] datatype2, ...)</a:t>
            </a:r>
            <a:endParaRPr lang="en-US" altLang="zh-CN" sz="2000" b="1"/>
          </a:p>
          <a:p>
            <a:r>
              <a:rPr lang="en-US" altLang="zh-CN" sz="2000" b="1">
                <a:solidFill>
                  <a:srgbClr val="0000FF"/>
                </a:solidFill>
              </a:rPr>
              <a:t>IS [AS]</a:t>
            </a:r>
          </a:p>
          <a:p>
            <a:r>
              <a:rPr lang="zh-CN" altLang="en-US" sz="2000" b="1"/>
              <a:t>声明部分</a:t>
            </a:r>
          </a:p>
          <a:p>
            <a:r>
              <a:rPr lang="en-US" altLang="zh-CN" sz="2000" b="1">
                <a:solidFill>
                  <a:srgbClr val="0000FF"/>
                </a:solidFill>
              </a:rPr>
              <a:t>BEGIN</a:t>
            </a:r>
          </a:p>
          <a:p>
            <a:r>
              <a:rPr lang="zh-CN" altLang="en-US" sz="2000" b="1"/>
              <a:t>执行部分</a:t>
            </a:r>
          </a:p>
          <a:p>
            <a:r>
              <a:rPr lang="en-US" altLang="zh-CN" sz="2000" b="1"/>
              <a:t>EXCEPTION</a:t>
            </a:r>
            <a:endParaRPr lang="sv-SE" altLang="en-US" sz="2000" b="1"/>
          </a:p>
          <a:p>
            <a:r>
              <a:rPr lang="zh-CN" altLang="en-US" sz="2000" b="1"/>
              <a:t>异常处理部分</a:t>
            </a:r>
          </a:p>
          <a:p>
            <a:r>
              <a:rPr lang="en-US" altLang="zh-CN" sz="2000" b="1">
                <a:solidFill>
                  <a:srgbClr val="0000FF"/>
                </a:solidFill>
              </a:rPr>
              <a:t>END</a:t>
            </a:r>
            <a:r>
              <a:rPr lang="en-US" altLang="zh-CN" sz="2000" b="1"/>
              <a:t>;</a:t>
            </a:r>
          </a:p>
        </p:txBody>
      </p:sp>
      <p:sp>
        <p:nvSpPr>
          <p:cNvPr id="32773" name="AutoShape 5"/>
          <p:cNvSpPr>
            <a:spLocks noChangeArrowheads="1"/>
          </p:cNvSpPr>
          <p:nvPr/>
        </p:nvSpPr>
        <p:spPr bwMode="auto">
          <a:xfrm>
            <a:off x="3790951" y="1701800"/>
            <a:ext cx="5832475" cy="3238500"/>
          </a:xfrm>
          <a:prstGeom prst="roundRect">
            <a:avLst>
              <a:gd name="adj" fmla="val 3764"/>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zh-CN" altLang="en-US" sz="1600" b="1"/>
              <a:t> </a:t>
            </a:r>
            <a:r>
              <a:rPr lang="en-US" altLang="zh-CN" sz="1600" b="1">
                <a:solidFill>
                  <a:srgbClr val="0000FF"/>
                </a:solidFill>
              </a:rPr>
              <a:t>CREATE </a:t>
            </a:r>
            <a:r>
              <a:rPr lang="en-US" altLang="zh-CN" sz="1600" b="1"/>
              <a:t>[OR REPLACE] </a:t>
            </a:r>
            <a:r>
              <a:rPr lang="en-US" altLang="zh-CN" sz="1600" b="1">
                <a:solidFill>
                  <a:srgbClr val="0000FF"/>
                </a:solidFill>
              </a:rPr>
              <a:t>FUNCTION </a:t>
            </a:r>
            <a:r>
              <a:rPr lang="en-US" altLang="zh-CN" sz="1600" b="1"/>
              <a:t>function_name</a:t>
            </a:r>
          </a:p>
          <a:p>
            <a:r>
              <a:rPr lang="en-US" altLang="zh-CN" sz="1600" b="1"/>
              <a:t> </a:t>
            </a:r>
            <a:r>
              <a:rPr lang="sv-SE" altLang="en-US" sz="1600" b="1"/>
              <a:t>  (argument1 [model] datatype1,</a:t>
            </a:r>
          </a:p>
          <a:p>
            <a:r>
              <a:rPr lang="sv-SE" altLang="en-US" sz="1600" b="1"/>
              <a:t>    argument2 [mode2] datatype2,</a:t>
            </a:r>
            <a:endParaRPr lang="en-US" altLang="zh-CN" sz="1600" b="1"/>
          </a:p>
          <a:p>
            <a:r>
              <a:rPr lang="en-US" altLang="zh-CN" sz="1600" b="1"/>
              <a:t>...)</a:t>
            </a:r>
          </a:p>
          <a:p>
            <a:r>
              <a:rPr lang="en-US" altLang="zh-CN" sz="1600" b="1">
                <a:solidFill>
                  <a:srgbClr val="0000FF"/>
                </a:solidFill>
              </a:rPr>
              <a:t>RETURN </a:t>
            </a:r>
            <a:r>
              <a:rPr lang="en-US" altLang="zh-CN" sz="1600" b="1"/>
              <a:t>datatype</a:t>
            </a:r>
          </a:p>
          <a:p>
            <a:r>
              <a:rPr lang="en-US" altLang="zh-CN" sz="1600" b="1">
                <a:solidFill>
                  <a:srgbClr val="0000FF"/>
                </a:solidFill>
              </a:rPr>
              <a:t> IS|AS</a:t>
            </a:r>
          </a:p>
          <a:p>
            <a:r>
              <a:rPr lang="en-US" altLang="zh-CN" sz="1600" b="1"/>
              <a:t>   </a:t>
            </a:r>
            <a:r>
              <a:rPr lang="zh-CN" altLang="en-US" sz="1600" b="1"/>
              <a:t>声明部分</a:t>
            </a:r>
          </a:p>
          <a:p>
            <a:r>
              <a:rPr lang="zh-CN" altLang="en-US" sz="1600" b="1"/>
              <a:t> </a:t>
            </a:r>
            <a:r>
              <a:rPr lang="zh-CN" altLang="en-US" sz="1600" b="1">
                <a:solidFill>
                  <a:srgbClr val="0000FF"/>
                </a:solidFill>
              </a:rPr>
              <a:t> </a:t>
            </a:r>
            <a:r>
              <a:rPr lang="en-US" altLang="zh-CN" sz="1600" b="1">
                <a:solidFill>
                  <a:srgbClr val="0000FF"/>
                </a:solidFill>
              </a:rPr>
              <a:t>BEGIN</a:t>
            </a:r>
          </a:p>
          <a:p>
            <a:r>
              <a:rPr lang="en-US" altLang="zh-CN" sz="1600" b="1"/>
              <a:t>     </a:t>
            </a:r>
            <a:r>
              <a:rPr lang="zh-CN" altLang="en-US" sz="1600" b="1"/>
              <a:t>执行部分</a:t>
            </a:r>
          </a:p>
          <a:p>
            <a:r>
              <a:rPr lang="zh-CN" altLang="en-US" sz="1600" b="1"/>
              <a:t> </a:t>
            </a:r>
            <a:r>
              <a:rPr lang="en-US" altLang="zh-CN" sz="1600" b="1"/>
              <a:t>EXCEPTION </a:t>
            </a:r>
          </a:p>
          <a:p>
            <a:r>
              <a:rPr lang="en-US" altLang="zh-CN" sz="1600" b="1"/>
              <a:t>  </a:t>
            </a:r>
            <a:r>
              <a:rPr lang="zh-CN" altLang="en-US" sz="1600" b="1"/>
              <a:t>异常处理部分</a:t>
            </a:r>
          </a:p>
          <a:p>
            <a:r>
              <a:rPr lang="en-US" altLang="zh-CN" sz="1600" b="1">
                <a:solidFill>
                  <a:srgbClr val="0000FF"/>
                </a:solidFill>
              </a:rPr>
              <a:t>END;</a:t>
            </a:r>
          </a:p>
        </p:txBody>
      </p:sp>
      <p:sp>
        <p:nvSpPr>
          <p:cNvPr id="32774" name="AutoShape 6"/>
          <p:cNvSpPr>
            <a:spLocks noChangeArrowheads="1"/>
          </p:cNvSpPr>
          <p:nvPr/>
        </p:nvSpPr>
        <p:spPr bwMode="auto">
          <a:xfrm>
            <a:off x="4224339" y="2349501"/>
            <a:ext cx="5976937" cy="2016125"/>
          </a:xfrm>
          <a:prstGeom prst="roundRect">
            <a:avLst>
              <a:gd name="adj" fmla="val 16667"/>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en-US" altLang="zh-CN" b="1">
                <a:solidFill>
                  <a:srgbClr val="0000FF"/>
                </a:solidFill>
              </a:rPr>
              <a:t>CREATE </a:t>
            </a:r>
            <a:r>
              <a:rPr lang="en-US" altLang="zh-CN" b="1"/>
              <a:t>[OR REPLACE] </a:t>
            </a:r>
            <a:r>
              <a:rPr lang="en-US" altLang="zh-CN" b="1">
                <a:solidFill>
                  <a:srgbClr val="0000FF"/>
                </a:solidFill>
              </a:rPr>
              <a:t>PACKAGE </a:t>
            </a:r>
            <a:r>
              <a:rPr lang="en-US" altLang="zh-CN" b="1"/>
              <a:t>package_name</a:t>
            </a:r>
          </a:p>
          <a:p>
            <a:r>
              <a:rPr lang="en-US" altLang="zh-CN" b="1">
                <a:solidFill>
                  <a:srgbClr val="0000FF"/>
                </a:solidFill>
              </a:rPr>
              <a:t>IS|AS</a:t>
            </a:r>
          </a:p>
          <a:p>
            <a:r>
              <a:rPr lang="en-US" altLang="zh-CN" b="1"/>
              <a:t>public type and item declarations</a:t>
            </a:r>
          </a:p>
          <a:p>
            <a:r>
              <a:rPr lang="en-US" altLang="zh-CN" b="1"/>
              <a:t>subprogram specifications</a:t>
            </a:r>
          </a:p>
          <a:p>
            <a:r>
              <a:rPr lang="en-US" altLang="zh-CN" b="1">
                <a:solidFill>
                  <a:srgbClr val="0000FF"/>
                </a:solidFill>
              </a:rPr>
              <a:t>END package_name;</a:t>
            </a:r>
          </a:p>
        </p:txBody>
      </p:sp>
      <p:sp>
        <p:nvSpPr>
          <p:cNvPr id="32775" name="AutoShape 7"/>
          <p:cNvSpPr>
            <a:spLocks noChangeArrowheads="1"/>
          </p:cNvSpPr>
          <p:nvPr/>
        </p:nvSpPr>
        <p:spPr bwMode="auto">
          <a:xfrm>
            <a:off x="3432175" y="3644901"/>
            <a:ext cx="6985000" cy="1870075"/>
          </a:xfrm>
          <a:prstGeom prst="roundRect">
            <a:avLst>
              <a:gd name="adj" fmla="val 16667"/>
            </a:avLst>
          </a:prstGeom>
          <a:gradFill rotWithShape="0">
            <a:gsLst>
              <a:gs pos="0">
                <a:srgbClr val="FFFF66"/>
              </a:gs>
              <a:gs pos="100000">
                <a:schemeClr val="bg1"/>
              </a:gs>
            </a:gsLst>
            <a:lin ang="5400000" scaled="1"/>
          </a:gradFill>
          <a:ln w="9525" cap="flat" cmpd="sng">
            <a:solidFill>
              <a:srgbClr val="CC66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defRPr>
                <a:solidFill>
                  <a:schemeClr val="tx1"/>
                </a:solidFill>
                <a:latin typeface="Arial" charset="0"/>
                <a:ea typeface="黑体" charset="-122"/>
              </a:defRPr>
            </a:lvl1pPr>
            <a:lvl2pPr eaLnBrk="0" hangingPunct="0">
              <a:defRPr>
                <a:solidFill>
                  <a:schemeClr val="tx1"/>
                </a:solidFill>
                <a:latin typeface="Arial" charset="0"/>
                <a:ea typeface="黑体" charset="-122"/>
              </a:defRPr>
            </a:lvl2pPr>
            <a:lvl3pPr eaLnBrk="0" hangingPunct="0">
              <a:defRPr>
                <a:solidFill>
                  <a:schemeClr val="tx1"/>
                </a:solidFill>
                <a:latin typeface="Arial" charset="0"/>
                <a:ea typeface="黑体" charset="-122"/>
              </a:defRPr>
            </a:lvl3pPr>
            <a:lvl4pPr eaLnBrk="0" hangingPunct="0">
              <a:defRPr>
                <a:solidFill>
                  <a:schemeClr val="tx1"/>
                </a:solidFill>
                <a:latin typeface="Arial" charset="0"/>
                <a:ea typeface="黑体" charset="-122"/>
              </a:defRPr>
            </a:lvl4pPr>
            <a:lvl5pPr eaLnBrk="0" hangingPunct="0">
              <a:defRPr>
                <a:solidFill>
                  <a:schemeClr val="tx1"/>
                </a:solidFill>
                <a:latin typeface="Arial" charset="0"/>
                <a:ea typeface="黑体" charset="-122"/>
              </a:defRPr>
            </a:lvl5pPr>
            <a:lvl6pPr eaLnBrk="0" fontAlgn="base" hangingPunct="0">
              <a:spcBef>
                <a:spcPct val="0"/>
              </a:spcBef>
              <a:spcAft>
                <a:spcPct val="0"/>
              </a:spcAft>
              <a:defRPr>
                <a:solidFill>
                  <a:schemeClr val="tx1"/>
                </a:solidFill>
                <a:latin typeface="Arial" charset="0"/>
                <a:ea typeface="黑体" charset="-122"/>
              </a:defRPr>
            </a:lvl6pPr>
            <a:lvl7pPr eaLnBrk="0" fontAlgn="base" hangingPunct="0">
              <a:spcBef>
                <a:spcPct val="0"/>
              </a:spcBef>
              <a:spcAft>
                <a:spcPct val="0"/>
              </a:spcAft>
              <a:defRPr>
                <a:solidFill>
                  <a:schemeClr val="tx1"/>
                </a:solidFill>
                <a:latin typeface="Arial" charset="0"/>
                <a:ea typeface="黑体" charset="-122"/>
              </a:defRPr>
            </a:lvl7pPr>
            <a:lvl8pPr eaLnBrk="0" fontAlgn="base" hangingPunct="0">
              <a:spcBef>
                <a:spcPct val="0"/>
              </a:spcBef>
              <a:spcAft>
                <a:spcPct val="0"/>
              </a:spcAft>
              <a:defRPr>
                <a:solidFill>
                  <a:schemeClr val="tx1"/>
                </a:solidFill>
                <a:latin typeface="Arial" charset="0"/>
                <a:ea typeface="黑体" charset="-122"/>
              </a:defRPr>
            </a:lvl8pPr>
            <a:lvl9pPr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b="1">
                <a:solidFill>
                  <a:srgbClr val="0000FF"/>
                </a:solidFill>
                <a:sym typeface="Arial" charset="0"/>
              </a:rPr>
              <a:t>CREATE </a:t>
            </a:r>
            <a:r>
              <a:rPr lang="en-US" altLang="zh-CN" b="1">
                <a:sym typeface="Arial" charset="0"/>
              </a:rPr>
              <a:t>[OR REPLACE]</a:t>
            </a:r>
            <a:r>
              <a:rPr lang="en-US" altLang="zh-CN" b="1">
                <a:solidFill>
                  <a:srgbClr val="0000FF"/>
                </a:solidFill>
                <a:sym typeface="Arial" charset="0"/>
              </a:rPr>
              <a:t> PACKAGE</a:t>
            </a:r>
            <a:r>
              <a:rPr lang="zh-CN" altLang="en-US" b="1">
                <a:solidFill>
                  <a:srgbClr val="0000FF"/>
                </a:solidFill>
                <a:sym typeface="Arial" charset="0"/>
              </a:rPr>
              <a:t> </a:t>
            </a:r>
            <a:r>
              <a:rPr lang="en-US" altLang="zh-CN" b="1">
                <a:solidFill>
                  <a:srgbClr val="0000FF"/>
                </a:solidFill>
                <a:sym typeface="Arial" charset="0"/>
              </a:rPr>
              <a:t> BODY </a:t>
            </a:r>
            <a:r>
              <a:rPr lang="en-US" altLang="zh-CN" b="1">
                <a:sym typeface="Arial" charset="0"/>
              </a:rPr>
              <a:t>package_name</a:t>
            </a:r>
          </a:p>
          <a:p>
            <a:pPr eaLnBrk="1" hangingPunct="1"/>
            <a:r>
              <a:rPr lang="en-US" altLang="zh-CN" b="1">
                <a:solidFill>
                  <a:srgbClr val="0000FF"/>
                </a:solidFill>
                <a:sym typeface="Arial" charset="0"/>
              </a:rPr>
              <a:t>IS | AS</a:t>
            </a:r>
          </a:p>
          <a:p>
            <a:pPr eaLnBrk="1" hangingPunct="1"/>
            <a:r>
              <a:rPr lang="en-US" altLang="zh-CN" b="1">
                <a:sym typeface="Arial" charset="0"/>
              </a:rPr>
              <a:t>private type and item declarations</a:t>
            </a:r>
          </a:p>
          <a:p>
            <a:pPr eaLnBrk="1" hangingPunct="1"/>
            <a:r>
              <a:rPr lang="en-US" altLang="zh-CN" b="1">
                <a:sym typeface="Arial" charset="0"/>
              </a:rPr>
              <a:t>subprogram bodies</a:t>
            </a:r>
          </a:p>
          <a:p>
            <a:pPr eaLnBrk="1" hangingPunct="1"/>
            <a:r>
              <a:rPr lang="en-US" altLang="zh-CN" b="1">
                <a:solidFill>
                  <a:srgbClr val="0000FF"/>
                </a:solidFill>
                <a:sym typeface="Arial" charset="0"/>
              </a:rPr>
              <a:t>END</a:t>
            </a:r>
            <a:r>
              <a:rPr lang="en-US" altLang="zh-CN" b="1">
                <a:sym typeface="Arial" charset="0"/>
              </a:rPr>
              <a:t> package_name;</a:t>
            </a:r>
          </a:p>
        </p:txBody>
      </p:sp>
    </p:spTree>
    <p:extLst>
      <p:ext uri="{BB962C8B-B14F-4D97-AF65-F5344CB8AC3E}">
        <p14:creationId xmlns:p14="http://schemas.microsoft.com/office/powerpoint/2010/main" val="613271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dissolve">
                                      <p:cBhvr>
                                        <p:cTn id="7" dur="500"/>
                                        <p:tgtEl>
                                          <p:spTgt spid="32771">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772"/>
                                        </p:tgtEl>
                                        <p:attrNameLst>
                                          <p:attrName>style.visibility</p:attrName>
                                        </p:attrNameLst>
                                      </p:cBhvr>
                                      <p:to>
                                        <p:strVal val="visible"/>
                                      </p:to>
                                    </p:set>
                                    <p:animEffect transition="in" filter="dissolve">
                                      <p:cBhvr>
                                        <p:cTn id="11" dur="500"/>
                                        <p:tgtEl>
                                          <p:spTgt spid="3277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2771">
                                            <p:txEl>
                                              <p:pRg st="1" end="1"/>
                                            </p:txEl>
                                          </p:spTgt>
                                        </p:tgtEl>
                                        <p:attrNameLst>
                                          <p:attrName>style.visibility</p:attrName>
                                        </p:attrNameLst>
                                      </p:cBhvr>
                                      <p:to>
                                        <p:strVal val="visible"/>
                                      </p:to>
                                    </p:set>
                                    <p:animEffect transition="in" filter="dissolve">
                                      <p:cBhvr>
                                        <p:cTn id="16" dur="500"/>
                                        <p:tgtEl>
                                          <p:spTgt spid="32771">
                                            <p:txEl>
                                              <p:pRg st="1" end="1"/>
                                            </p:txEl>
                                          </p:spTgt>
                                        </p:tgtEl>
                                      </p:cBhvr>
                                    </p:animEffect>
                                  </p:childTnLst>
                                </p:cTn>
                              </p:par>
                              <p:par>
                                <p:cTn id="17" presetID="5" presetClass="exit" presetSubtype="10" fill="hold" grpId="1" nodeType="withEffect">
                                  <p:stCondLst>
                                    <p:cond delay="0"/>
                                  </p:stCondLst>
                                  <p:childTnLst>
                                    <p:animEffect transition="out" filter="checkerboard(across)">
                                      <p:cBhvr>
                                        <p:cTn id="18" dur="500"/>
                                        <p:tgtEl>
                                          <p:spTgt spid="32772"/>
                                        </p:tgtEl>
                                      </p:cBhvr>
                                    </p:animEffect>
                                    <p:set>
                                      <p:cBhvr>
                                        <p:cTn id="19" dur="1" fill="hold">
                                          <p:stCondLst>
                                            <p:cond delay="499"/>
                                          </p:stCondLst>
                                        </p:cTn>
                                        <p:tgtEl>
                                          <p:spTgt spid="32772"/>
                                        </p:tgtEl>
                                        <p:attrNameLst>
                                          <p:attrName>style.visibility</p:attrName>
                                        </p:attrNameLst>
                                      </p:cBhvr>
                                      <p:to>
                                        <p:strVal val="hidden"/>
                                      </p:to>
                                    </p:set>
                                  </p:childTnLst>
                                </p:cTn>
                              </p:par>
                            </p:childTnLst>
                          </p:cTn>
                        </p:par>
                        <p:par>
                          <p:cTn id="20" fill="hold" nodeType="afterGroup">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32773"/>
                                        </p:tgtEl>
                                        <p:attrNameLst>
                                          <p:attrName>style.visibility</p:attrName>
                                        </p:attrNameLst>
                                      </p:cBhvr>
                                      <p:to>
                                        <p:strVal val="visible"/>
                                      </p:to>
                                    </p:set>
                                    <p:animEffect transition="in" filter="dissolve">
                                      <p:cBhvr>
                                        <p:cTn id="23" dur="500"/>
                                        <p:tgtEl>
                                          <p:spTgt spid="327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32771">
                                            <p:txEl>
                                              <p:pRg st="2" end="2"/>
                                            </p:txEl>
                                          </p:spTgt>
                                        </p:tgtEl>
                                        <p:attrNameLst>
                                          <p:attrName>style.visibility</p:attrName>
                                        </p:attrNameLst>
                                      </p:cBhvr>
                                      <p:to>
                                        <p:strVal val="visible"/>
                                      </p:to>
                                    </p:set>
                                    <p:animEffect transition="in" filter="dissolve">
                                      <p:cBhvr>
                                        <p:cTn id="28" dur="500"/>
                                        <p:tgtEl>
                                          <p:spTgt spid="32771">
                                            <p:txEl>
                                              <p:pRg st="2" end="2"/>
                                            </p:txEl>
                                          </p:spTgt>
                                        </p:tgtEl>
                                      </p:cBhvr>
                                    </p:animEffect>
                                  </p:childTnLst>
                                </p:cTn>
                              </p:par>
                              <p:par>
                                <p:cTn id="29" presetID="5" presetClass="exit" presetSubtype="10" fill="hold" grpId="1" nodeType="withEffect">
                                  <p:stCondLst>
                                    <p:cond delay="0"/>
                                  </p:stCondLst>
                                  <p:childTnLst>
                                    <p:animEffect transition="out" filter="checkerboard(across)">
                                      <p:cBhvr>
                                        <p:cTn id="30" dur="500"/>
                                        <p:tgtEl>
                                          <p:spTgt spid="32773"/>
                                        </p:tgtEl>
                                      </p:cBhvr>
                                    </p:animEffect>
                                    <p:set>
                                      <p:cBhvr>
                                        <p:cTn id="31" dur="1" fill="hold">
                                          <p:stCondLst>
                                            <p:cond delay="499"/>
                                          </p:stCondLst>
                                        </p:cTn>
                                        <p:tgtEl>
                                          <p:spTgt spid="32773"/>
                                        </p:tgtEl>
                                        <p:attrNameLst>
                                          <p:attrName>style.visibility</p:attrName>
                                        </p:attrNameLst>
                                      </p:cBhvr>
                                      <p:to>
                                        <p:strVal val="hidden"/>
                                      </p:to>
                                    </p:set>
                                  </p:childTnLst>
                                </p:cTn>
                              </p:par>
                              <p:par>
                                <p:cTn id="32" presetID="9" presetClass="entr" presetSubtype="0" fill="hold" grpId="0" nodeType="withEffect">
                                  <p:stCondLst>
                                    <p:cond delay="0"/>
                                  </p:stCondLst>
                                  <p:childTnLst>
                                    <p:set>
                                      <p:cBhvr>
                                        <p:cTn id="33" dur="1" fill="hold">
                                          <p:stCondLst>
                                            <p:cond delay="0"/>
                                          </p:stCondLst>
                                        </p:cTn>
                                        <p:tgtEl>
                                          <p:spTgt spid="32774"/>
                                        </p:tgtEl>
                                        <p:attrNameLst>
                                          <p:attrName>style.visibility</p:attrName>
                                        </p:attrNameLst>
                                      </p:cBhvr>
                                      <p:to>
                                        <p:strVal val="visible"/>
                                      </p:to>
                                    </p:set>
                                    <p:animEffect transition="in" filter="dissolve">
                                      <p:cBhvr>
                                        <p:cTn id="34" dur="500"/>
                                        <p:tgtEl>
                                          <p:spTgt spid="3277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2775"/>
                                        </p:tgtEl>
                                        <p:attrNameLst>
                                          <p:attrName>style.visibility</p:attrName>
                                        </p:attrNameLst>
                                      </p:cBhvr>
                                      <p:to>
                                        <p:strVal val="visible"/>
                                      </p:to>
                                    </p:set>
                                    <p:animEffect transition="in" filter="dissolve">
                                      <p:cBhvr>
                                        <p:cTn id="39" dur="500"/>
                                        <p:tgtEl>
                                          <p:spTgt spid="32775"/>
                                        </p:tgtEl>
                                      </p:cBhvr>
                                    </p:animEffect>
                                  </p:childTnLst>
                                </p:cTn>
                              </p:par>
                              <p:par>
                                <p:cTn id="40" presetID="5" presetClass="exit" presetSubtype="10" fill="hold" grpId="1" nodeType="withEffect">
                                  <p:stCondLst>
                                    <p:cond delay="0"/>
                                  </p:stCondLst>
                                  <p:childTnLst>
                                    <p:animEffect transition="out" filter="checkerboard(across)">
                                      <p:cBhvr>
                                        <p:cTn id="41" dur="500"/>
                                        <p:tgtEl>
                                          <p:spTgt spid="32774"/>
                                        </p:tgtEl>
                                      </p:cBhvr>
                                    </p:animEffect>
                                    <p:set>
                                      <p:cBhvr>
                                        <p:cTn id="42" dur="1" fill="hold">
                                          <p:stCondLst>
                                            <p:cond delay="499"/>
                                          </p:stCondLst>
                                        </p:cTn>
                                        <p:tgtEl>
                                          <p:spTgt spid="327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ldLvl="0" animBg="1" autoUpdateAnimBg="0"/>
      <p:bldP spid="32772" grpId="1" bldLvl="0" animBg="1" autoUpdateAnimBg="0"/>
      <p:bldP spid="32773" grpId="0" bldLvl="0" animBg="1" autoUpdateAnimBg="0"/>
      <p:bldP spid="32773" grpId="1" bldLvl="0" animBg="1" autoUpdateAnimBg="0"/>
      <p:bldP spid="32774" grpId="0" bldLvl="0" animBg="1" autoUpdateAnimBg="0"/>
      <p:bldP spid="32774" grpId="1" bldLvl="0" animBg="1" autoUpdateAnimBg="0"/>
      <p:bldP spid="32775"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zh-CN"/>
              <a:t>本章内容</a:t>
            </a:r>
          </a:p>
        </p:txBody>
      </p:sp>
      <p:sp>
        <p:nvSpPr>
          <p:cNvPr id="7171" name="Rectangle 3"/>
          <p:cNvSpPr>
            <a:spLocks noGrp="1" noChangeArrowheads="1"/>
          </p:cNvSpPr>
          <p:nvPr>
            <p:ph type="body" idx="1"/>
          </p:nvPr>
        </p:nvSpPr>
        <p:spPr>
          <a:xfrm>
            <a:off x="274955" y="1596173"/>
            <a:ext cx="1970088" cy="2843213"/>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180000"/>
              </a:lnSpc>
            </a:pPr>
            <a:r>
              <a:rPr lang="zh-CN" altLang="zh-CN"/>
              <a:t>过程</a:t>
            </a:r>
          </a:p>
          <a:p>
            <a:pPr marL="381000" indent="-381000">
              <a:lnSpc>
                <a:spcPct val="180000"/>
              </a:lnSpc>
            </a:pPr>
            <a:r>
              <a:rPr lang="zh-CN" altLang="zh-CN" dirty="0"/>
              <a:t>函数</a:t>
            </a:r>
          </a:p>
          <a:p>
            <a:pPr marL="381000" indent="-381000">
              <a:lnSpc>
                <a:spcPct val="180000"/>
              </a:lnSpc>
            </a:pPr>
            <a:r>
              <a:rPr lang="zh-CN" altLang="zh-CN" dirty="0"/>
              <a:t>程序包</a:t>
            </a:r>
          </a:p>
        </p:txBody>
      </p:sp>
    </p:spTree>
    <p:extLst>
      <p:ext uri="{BB962C8B-B14F-4D97-AF65-F5344CB8AC3E}">
        <p14:creationId xmlns:p14="http://schemas.microsoft.com/office/powerpoint/2010/main" val="180582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zh-CN"/>
              <a:t>本章目标</a:t>
            </a:r>
          </a:p>
        </p:txBody>
      </p:sp>
      <p:sp>
        <p:nvSpPr>
          <p:cNvPr id="8195" name="Rectangle 3"/>
          <p:cNvSpPr>
            <a:spLocks noGrp="1" noChangeArrowheads="1"/>
          </p:cNvSpPr>
          <p:nvPr>
            <p:ph type="body" idx="1"/>
          </p:nvPr>
        </p:nvSpPr>
        <p:spPr>
          <a:xfrm>
            <a:off x="124135" y="1630743"/>
            <a:ext cx="4027487" cy="3457575"/>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200000"/>
              </a:lnSpc>
            </a:pPr>
            <a:r>
              <a:rPr lang="zh-CN" altLang="zh-CN"/>
              <a:t>掌握过程的创建与使用</a:t>
            </a:r>
          </a:p>
          <a:p>
            <a:pPr>
              <a:lnSpc>
                <a:spcPct val="200000"/>
              </a:lnSpc>
            </a:pPr>
            <a:r>
              <a:rPr lang="zh-CN" altLang="zh-CN" dirty="0"/>
              <a:t>掌握函数的创建与使用</a:t>
            </a:r>
          </a:p>
          <a:p>
            <a:pPr>
              <a:lnSpc>
                <a:spcPct val="200000"/>
              </a:lnSpc>
            </a:pPr>
            <a:r>
              <a:rPr lang="zh-CN" altLang="zh-CN" dirty="0"/>
              <a:t>掌握包的创建与使用</a:t>
            </a:r>
          </a:p>
        </p:txBody>
      </p:sp>
    </p:spTree>
    <p:extLst>
      <p:ext uri="{BB962C8B-B14F-4D97-AF65-F5344CB8AC3E}">
        <p14:creationId xmlns:p14="http://schemas.microsoft.com/office/powerpoint/2010/main" val="654003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marL="609600" indent="-609600"/>
            <a:r>
              <a:rPr lang="en-US" altLang="zh-CN"/>
              <a:t>1. </a:t>
            </a:r>
            <a:r>
              <a:rPr lang="zh-CN" altLang="en-US"/>
              <a:t>开发子程序</a:t>
            </a:r>
          </a:p>
        </p:txBody>
      </p:sp>
      <p:sp>
        <p:nvSpPr>
          <p:cNvPr id="9219" name="Rectangle 3"/>
          <p:cNvSpPr>
            <a:spLocks noGrp="1" noChangeArrowheads="1"/>
          </p:cNvSpPr>
          <p:nvPr>
            <p:ph type="body" idx="1"/>
          </p:nvPr>
        </p:nvSpPr>
        <p:spPr>
          <a:xfrm>
            <a:off x="0" y="1565063"/>
            <a:ext cx="8270875" cy="3797300"/>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205000"/>
              </a:lnSpc>
            </a:pPr>
            <a:r>
              <a:rPr lang="zh-CN" altLang="en-US"/>
              <a:t>子程序是指被命名的</a:t>
            </a:r>
            <a:r>
              <a:rPr lang="en-US" altLang="zh-CN" dirty="0"/>
              <a:t>PL/SQL</a:t>
            </a:r>
            <a:r>
              <a:rPr lang="zh-CN" altLang="en-US" dirty="0"/>
              <a:t>块，这种块可以带有参数，可以在不同应用中多次调用 </a:t>
            </a:r>
          </a:p>
          <a:p>
            <a:pPr marL="381000" indent="-381000">
              <a:lnSpc>
                <a:spcPct val="205000"/>
              </a:lnSpc>
            </a:pPr>
            <a:r>
              <a:rPr lang="en-US" altLang="zh-CN" dirty="0"/>
              <a:t>PL/SQL</a:t>
            </a:r>
            <a:r>
              <a:rPr lang="zh-CN" altLang="en-US" dirty="0"/>
              <a:t>有两种类型的子程序：过程和函数 </a:t>
            </a:r>
          </a:p>
          <a:p>
            <a:pPr marL="381000" indent="-381000">
              <a:lnSpc>
                <a:spcPct val="205000"/>
              </a:lnSpc>
            </a:pPr>
            <a:r>
              <a:rPr lang="zh-CN" altLang="en-US" dirty="0"/>
              <a:t>过程用于执行特定操作，而函数则用于返回特定数据 </a:t>
            </a:r>
          </a:p>
        </p:txBody>
      </p:sp>
    </p:spTree>
    <p:extLst>
      <p:ext uri="{BB962C8B-B14F-4D97-AF65-F5344CB8AC3E}">
        <p14:creationId xmlns:p14="http://schemas.microsoft.com/office/powerpoint/2010/main" val="1017014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left)">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left)">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wipe(left)">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marL="609600" indent="-609600"/>
            <a:r>
              <a:rPr lang="en-US" altLang="zh-CN"/>
              <a:t>1. </a:t>
            </a:r>
            <a:r>
              <a:rPr lang="zh-CN" altLang="en-US"/>
              <a:t>开发子程序</a:t>
            </a:r>
          </a:p>
        </p:txBody>
      </p:sp>
      <p:sp>
        <p:nvSpPr>
          <p:cNvPr id="10243" name="Rectangle 3"/>
          <p:cNvSpPr>
            <a:spLocks noGrp="1" noChangeArrowheads="1"/>
          </p:cNvSpPr>
          <p:nvPr>
            <p:ph type="body" idx="1"/>
          </p:nvPr>
        </p:nvSpPr>
        <p:spPr>
          <a:xfrm>
            <a:off x="121646" y="1246780"/>
            <a:ext cx="8270875" cy="2139950"/>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130000"/>
              </a:lnSpc>
            </a:pPr>
            <a:r>
              <a:rPr lang="zh-CN" altLang="zh-CN" dirty="0"/>
              <a:t>开发过程</a:t>
            </a:r>
          </a:p>
          <a:p>
            <a:pPr marL="800100" lvl="1" indent="-342900">
              <a:lnSpc>
                <a:spcPct val="130000"/>
              </a:lnSpc>
            </a:pPr>
            <a:r>
              <a:rPr lang="zh-CN" altLang="zh-CN" dirty="0"/>
              <a:t>过程一般用于执行一个指定的操作，可以将常用的特定操作封装成过程</a:t>
            </a:r>
          </a:p>
          <a:p>
            <a:pPr marL="800100" lvl="1" indent="-342900">
              <a:lnSpc>
                <a:spcPct val="130000"/>
              </a:lnSpc>
            </a:pPr>
            <a:endParaRPr lang="zh-CN" altLang="zh-CN" dirty="0"/>
          </a:p>
          <a:p>
            <a:pPr marL="800100" lvl="1" indent="-342900">
              <a:buNone/>
            </a:pPr>
            <a:endParaRPr lang="zh-CN" altLang="zh-CN" dirty="0"/>
          </a:p>
        </p:txBody>
      </p:sp>
      <p:sp>
        <p:nvSpPr>
          <p:cNvPr id="10244" name="AutoShape 4"/>
          <p:cNvSpPr>
            <a:spLocks noChangeArrowheads="1"/>
          </p:cNvSpPr>
          <p:nvPr/>
        </p:nvSpPr>
        <p:spPr bwMode="auto">
          <a:xfrm>
            <a:off x="1526559" y="2657072"/>
            <a:ext cx="7200900" cy="3527425"/>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en-US" altLang="zh-CN" sz="2000" b="1">
                <a:solidFill>
                  <a:srgbClr val="0000FF"/>
                </a:solidFill>
              </a:rPr>
              <a:t>CREATE </a:t>
            </a:r>
            <a:r>
              <a:rPr lang="en-US" altLang="zh-CN" sz="2000" b="1"/>
              <a:t>[OR REPLACE] </a:t>
            </a:r>
            <a:r>
              <a:rPr lang="en-US" altLang="zh-CN" sz="2000" b="1">
                <a:solidFill>
                  <a:srgbClr val="0000FF"/>
                </a:solidFill>
              </a:rPr>
              <a:t>PROCEDURE </a:t>
            </a:r>
            <a:r>
              <a:rPr lang="en-US" altLang="zh-CN" sz="2000" b="1" dirty="0" err="1"/>
              <a:t>procedure_name</a:t>
            </a:r>
            <a:endParaRPr lang="fr-FR" altLang="en-US" sz="2000" b="1" dirty="0"/>
          </a:p>
          <a:p>
            <a:r>
              <a:rPr lang="fr-FR" altLang="en-US" sz="2000" b="1" dirty="0"/>
              <a:t>(argument1 [mode1] datatype1, argument2 [mode2] datatype2, ...)</a:t>
            </a:r>
            <a:endParaRPr lang="en-US" altLang="zh-CN" sz="2000" b="1" dirty="0"/>
          </a:p>
          <a:p>
            <a:r>
              <a:rPr lang="en-US" altLang="zh-CN" sz="2000" b="1" dirty="0">
                <a:solidFill>
                  <a:srgbClr val="0000FF"/>
                </a:solidFill>
              </a:rPr>
              <a:t>IS [AS]</a:t>
            </a:r>
          </a:p>
          <a:p>
            <a:r>
              <a:rPr lang="zh-CN" altLang="en-US" sz="2000" b="1" dirty="0"/>
              <a:t>声明部分</a:t>
            </a:r>
          </a:p>
          <a:p>
            <a:r>
              <a:rPr lang="en-US" altLang="zh-CN" sz="2000" b="1" dirty="0">
                <a:solidFill>
                  <a:srgbClr val="0000FF"/>
                </a:solidFill>
              </a:rPr>
              <a:t>BEGIN</a:t>
            </a:r>
          </a:p>
          <a:p>
            <a:r>
              <a:rPr lang="zh-CN" altLang="en-US" sz="2000" b="1" dirty="0"/>
              <a:t>执行部分</a:t>
            </a:r>
          </a:p>
          <a:p>
            <a:r>
              <a:rPr lang="en-US" altLang="zh-CN" sz="2000" b="1" dirty="0"/>
              <a:t>EXCEPTION</a:t>
            </a:r>
            <a:endParaRPr lang="sv-SE" altLang="en-US" sz="2000" b="1" dirty="0"/>
          </a:p>
          <a:p>
            <a:r>
              <a:rPr lang="zh-CN" altLang="en-US" sz="2000" b="1" dirty="0"/>
              <a:t>异常处理部分</a:t>
            </a:r>
          </a:p>
          <a:p>
            <a:r>
              <a:rPr lang="en-US" altLang="zh-CN" sz="2000" b="1" dirty="0">
                <a:solidFill>
                  <a:srgbClr val="0000FF"/>
                </a:solidFill>
              </a:rPr>
              <a:t>END</a:t>
            </a:r>
            <a:r>
              <a:rPr lang="en-US" altLang="zh-CN" sz="2000" b="1" dirty="0"/>
              <a:t>;</a:t>
            </a:r>
          </a:p>
        </p:txBody>
      </p:sp>
    </p:spTree>
    <p:extLst>
      <p:ext uri="{BB962C8B-B14F-4D97-AF65-F5344CB8AC3E}">
        <p14:creationId xmlns:p14="http://schemas.microsoft.com/office/powerpoint/2010/main" val="1148371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Effect transition="in" filter="wipe(left)">
                                      <p:cBhvr>
                                        <p:cTn id="11" dur="500"/>
                                        <p:tgtEl>
                                          <p:spTgt spid="1024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244"/>
                                        </p:tgtEl>
                                        <p:attrNameLst>
                                          <p:attrName>style.visibility</p:attrName>
                                        </p:attrNameLst>
                                      </p:cBhvr>
                                      <p:to>
                                        <p:strVal val="visible"/>
                                      </p:to>
                                    </p:set>
                                    <p:animEffect transition="in" filter="dissolve">
                                      <p:cBhvr>
                                        <p:cTn id="16"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ChangeArrowheads="1"/>
          </p:cNvSpPr>
          <p:nvPr/>
        </p:nvSpPr>
        <p:spPr bwMode="auto">
          <a:xfrm>
            <a:off x="958139" y="2724244"/>
            <a:ext cx="7200900" cy="2736850"/>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en-US" altLang="zh-CN" sz="2000" b="1">
                <a:solidFill>
                  <a:srgbClr val="0000FF"/>
                </a:solidFill>
              </a:rPr>
              <a:t>CREATE </a:t>
            </a:r>
            <a:r>
              <a:rPr lang="zh-CN" altLang="en-US" sz="2000" b="1" dirty="0"/>
              <a:t>or </a:t>
            </a:r>
            <a:r>
              <a:rPr lang="zh-CN" altLang="en-US" sz="2000" b="1" dirty="0">
                <a:solidFill>
                  <a:srgbClr val="0000FF"/>
                </a:solidFill>
              </a:rPr>
              <a:t>replace procedure </a:t>
            </a:r>
            <a:r>
              <a:rPr lang="zh-CN" altLang="en-US" sz="2000" b="1" dirty="0"/>
              <a:t>pro_update_emp </a:t>
            </a:r>
            <a:r>
              <a:rPr lang="zh-CN" altLang="en-US" sz="2000" b="1" dirty="0">
                <a:solidFill>
                  <a:srgbClr val="0000FF"/>
                </a:solidFill>
              </a:rPr>
              <a:t>as</a:t>
            </a:r>
          </a:p>
          <a:p>
            <a:r>
              <a:rPr lang="zh-CN" altLang="en-US" sz="2000" b="1" dirty="0"/>
              <a:t>begin</a:t>
            </a:r>
          </a:p>
          <a:p>
            <a:r>
              <a:rPr lang="zh-CN" altLang="en-US" sz="2000" b="1" dirty="0"/>
              <a:t>	update emp set sal=sal+300;</a:t>
            </a:r>
          </a:p>
          <a:p>
            <a:r>
              <a:rPr lang="zh-CN" altLang="en-US" sz="2000" b="1" dirty="0"/>
              <a:t>end;</a:t>
            </a:r>
          </a:p>
          <a:p>
            <a:endParaRPr lang="zh-CN" altLang="en-US" sz="2000" b="1" dirty="0"/>
          </a:p>
        </p:txBody>
      </p:sp>
      <p:sp>
        <p:nvSpPr>
          <p:cNvPr id="11267" name="Rectangle 3"/>
          <p:cNvSpPr>
            <a:spLocks noGrp="1" noChangeArrowheads="1"/>
          </p:cNvSpPr>
          <p:nvPr>
            <p:ph type="title"/>
          </p:nvPr>
        </p:nvSpPr>
        <p:spPr/>
        <p:txBody>
          <a:bodyPr/>
          <a:lstStyle/>
          <a:p>
            <a:pPr marL="609600" indent="-609600"/>
            <a:r>
              <a:rPr lang="zh-CN" altLang="zh-CN"/>
              <a:t>开发过程</a:t>
            </a:r>
          </a:p>
        </p:txBody>
      </p:sp>
      <p:sp>
        <p:nvSpPr>
          <p:cNvPr id="11268" name="Rectangle 4"/>
          <p:cNvSpPr>
            <a:spLocks noGrp="1" noChangeArrowheads="1"/>
          </p:cNvSpPr>
          <p:nvPr>
            <p:ph type="body" idx="1"/>
          </p:nvPr>
        </p:nvSpPr>
        <p:spPr>
          <a:xfrm>
            <a:off x="341153" y="1198562"/>
            <a:ext cx="7078663" cy="2087563"/>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lnSpc>
                <a:spcPct val="140000"/>
              </a:lnSpc>
            </a:pPr>
            <a:r>
              <a:rPr lang="zh-CN" altLang="en-US"/>
              <a:t>创建过程：无参数</a:t>
            </a:r>
          </a:p>
          <a:p>
            <a:pPr marL="800100" lvl="1" indent="-342900">
              <a:lnSpc>
                <a:spcPct val="140000"/>
              </a:lnSpc>
            </a:pPr>
            <a:r>
              <a:rPr lang="zh-CN" altLang="en-US" b="0" dirty="0"/>
              <a:t>创建一个无参过程，完成修改奖金的操作</a:t>
            </a:r>
          </a:p>
          <a:p>
            <a:pPr marL="800100" lvl="1" indent="-342900">
              <a:lnSpc>
                <a:spcPct val="140000"/>
              </a:lnSpc>
            </a:pPr>
            <a:r>
              <a:rPr lang="zh-CN" altLang="en-US" b="0" dirty="0"/>
              <a:t> 执行过程的三种方式 </a:t>
            </a:r>
          </a:p>
        </p:txBody>
      </p:sp>
      <p:sp>
        <p:nvSpPr>
          <p:cNvPr id="11269" name="AutoShape 5"/>
          <p:cNvSpPr>
            <a:spLocks noChangeArrowheads="1"/>
          </p:cNvSpPr>
          <p:nvPr/>
        </p:nvSpPr>
        <p:spPr bwMode="auto">
          <a:xfrm>
            <a:off x="1755966" y="2734906"/>
            <a:ext cx="5040313" cy="2736850"/>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536575" algn="l"/>
              </a:tabLst>
              <a:defRPr>
                <a:solidFill>
                  <a:schemeClr val="tx1"/>
                </a:solidFill>
                <a:latin typeface="Arial" charset="0"/>
                <a:ea typeface="黑体" charset="-122"/>
              </a:defRPr>
            </a:lvl1pPr>
            <a:lvl2pPr eaLnBrk="0" hangingPunct="0">
              <a:tabLst>
                <a:tab pos="536575" algn="l"/>
              </a:tabLst>
              <a:defRPr>
                <a:solidFill>
                  <a:schemeClr val="tx1"/>
                </a:solidFill>
                <a:latin typeface="Arial" charset="0"/>
                <a:ea typeface="黑体" charset="-122"/>
              </a:defRPr>
            </a:lvl2pPr>
            <a:lvl3pPr eaLnBrk="0" hangingPunct="0">
              <a:tabLst>
                <a:tab pos="536575" algn="l"/>
              </a:tabLst>
              <a:defRPr>
                <a:solidFill>
                  <a:schemeClr val="tx1"/>
                </a:solidFill>
                <a:latin typeface="Arial" charset="0"/>
                <a:ea typeface="黑体" charset="-122"/>
              </a:defRPr>
            </a:lvl3pPr>
            <a:lvl4pPr eaLnBrk="0" hangingPunct="0">
              <a:tabLst>
                <a:tab pos="536575" algn="l"/>
              </a:tabLst>
              <a:defRPr>
                <a:solidFill>
                  <a:schemeClr val="tx1"/>
                </a:solidFill>
                <a:latin typeface="Arial" charset="0"/>
                <a:ea typeface="黑体" charset="-122"/>
              </a:defRPr>
            </a:lvl4pPr>
            <a:lvl5pPr eaLnBrk="0" hangingPunct="0">
              <a:tabLst>
                <a:tab pos="536575" algn="l"/>
              </a:tabLst>
              <a:defRPr>
                <a:solidFill>
                  <a:schemeClr val="tx1"/>
                </a:solidFill>
                <a:latin typeface="Arial" charset="0"/>
                <a:ea typeface="黑体" charset="-122"/>
              </a:defRPr>
            </a:lvl5pPr>
            <a:lvl6pPr eaLnBrk="0" fontAlgn="base" hangingPunct="0">
              <a:spcBef>
                <a:spcPct val="0"/>
              </a:spcBef>
              <a:spcAft>
                <a:spcPct val="0"/>
              </a:spcAft>
              <a:tabLst>
                <a:tab pos="536575" algn="l"/>
              </a:tabLst>
              <a:defRPr>
                <a:solidFill>
                  <a:schemeClr val="tx1"/>
                </a:solidFill>
                <a:latin typeface="Arial" charset="0"/>
                <a:ea typeface="黑体" charset="-122"/>
              </a:defRPr>
            </a:lvl6pPr>
            <a:lvl7pPr eaLnBrk="0" fontAlgn="base" hangingPunct="0">
              <a:spcBef>
                <a:spcPct val="0"/>
              </a:spcBef>
              <a:spcAft>
                <a:spcPct val="0"/>
              </a:spcAft>
              <a:tabLst>
                <a:tab pos="536575" algn="l"/>
              </a:tabLst>
              <a:defRPr>
                <a:solidFill>
                  <a:schemeClr val="tx1"/>
                </a:solidFill>
                <a:latin typeface="Arial" charset="0"/>
                <a:ea typeface="黑体" charset="-122"/>
              </a:defRPr>
            </a:lvl7pPr>
            <a:lvl8pPr eaLnBrk="0" fontAlgn="base" hangingPunct="0">
              <a:spcBef>
                <a:spcPct val="0"/>
              </a:spcBef>
              <a:spcAft>
                <a:spcPct val="0"/>
              </a:spcAft>
              <a:tabLst>
                <a:tab pos="536575" algn="l"/>
              </a:tabLst>
              <a:defRPr>
                <a:solidFill>
                  <a:schemeClr val="tx1"/>
                </a:solidFill>
                <a:latin typeface="Arial" charset="0"/>
                <a:ea typeface="黑体" charset="-122"/>
              </a:defRPr>
            </a:lvl8pPr>
            <a:lvl9pPr eaLnBrk="0" fontAlgn="base" hangingPunct="0">
              <a:spcBef>
                <a:spcPct val="0"/>
              </a:spcBef>
              <a:spcAft>
                <a:spcPct val="0"/>
              </a:spcAft>
              <a:tabLst>
                <a:tab pos="536575" algn="l"/>
              </a:tabLst>
              <a:defRPr>
                <a:solidFill>
                  <a:schemeClr val="tx1"/>
                </a:solidFill>
                <a:latin typeface="Arial" charset="0"/>
                <a:ea typeface="黑体" charset="-122"/>
              </a:defRPr>
            </a:lvl9pPr>
          </a:lstStyle>
          <a:p>
            <a:pPr eaLnBrk="1" hangingPunct="1"/>
            <a:endParaRPr lang="zh-CN" altLang="en-US" sz="2000" b="1"/>
          </a:p>
          <a:p>
            <a:pPr eaLnBrk="1" hangingPunct="1">
              <a:buSzPct val="130000"/>
              <a:buFontTx/>
              <a:buBlip>
                <a:blip r:embed="rId2"/>
              </a:buBlip>
            </a:pPr>
            <a:r>
              <a:rPr lang="zh-CN" altLang="en-US" sz="2000" b="1" dirty="0">
                <a:solidFill>
                  <a:srgbClr val="0000FF"/>
                </a:solidFill>
              </a:rPr>
              <a:t>    call </a:t>
            </a:r>
            <a:r>
              <a:rPr lang="zh-CN" altLang="en-US" sz="2000" b="1" dirty="0"/>
              <a:t>pro_update_emp</a:t>
            </a:r>
            <a:r>
              <a:rPr lang="zh-CN" altLang="en-US" sz="2000" b="1" dirty="0">
                <a:solidFill>
                  <a:srgbClr val="0000FF"/>
                </a:solidFill>
              </a:rPr>
              <a:t>()</a:t>
            </a:r>
            <a:r>
              <a:rPr lang="zh-CN" altLang="en-US" sz="2000" b="1" dirty="0"/>
              <a:t>;</a:t>
            </a:r>
          </a:p>
          <a:p>
            <a:pPr eaLnBrk="1" hangingPunct="1">
              <a:buSzPct val="130000"/>
            </a:pPr>
            <a:r>
              <a:rPr lang="zh-CN" altLang="en-US" sz="2000" b="1" dirty="0"/>
              <a:t>---------------------------------</a:t>
            </a:r>
          </a:p>
          <a:p>
            <a:pPr eaLnBrk="1" hangingPunct="1">
              <a:buSzPct val="130000"/>
              <a:buFontTx/>
              <a:buBlip>
                <a:blip r:embed="rId2"/>
              </a:buBlip>
            </a:pPr>
            <a:r>
              <a:rPr lang="zh-CN" altLang="en-US" sz="2000" b="1" dirty="0">
                <a:solidFill>
                  <a:srgbClr val="0000FF"/>
                </a:solidFill>
              </a:rPr>
              <a:t>    exec </a:t>
            </a:r>
            <a:r>
              <a:rPr lang="zh-CN" altLang="en-US" sz="2000" b="1" dirty="0"/>
              <a:t>pro_update_emp;</a:t>
            </a:r>
          </a:p>
          <a:p>
            <a:pPr eaLnBrk="1" hangingPunct="1">
              <a:buSzPct val="130000"/>
            </a:pPr>
            <a:r>
              <a:rPr lang="zh-CN" altLang="en-US" sz="2000" b="1" dirty="0"/>
              <a:t>---------------------------------</a:t>
            </a:r>
          </a:p>
          <a:p>
            <a:pPr eaLnBrk="1" hangingPunct="1">
              <a:buSzPct val="130000"/>
              <a:buFontTx/>
              <a:buBlip>
                <a:blip r:embed="rId2"/>
              </a:buBlip>
            </a:pPr>
            <a:r>
              <a:rPr lang="zh-CN" altLang="en-US" b="1" dirty="0"/>
              <a:t>    begin</a:t>
            </a:r>
          </a:p>
          <a:p>
            <a:pPr eaLnBrk="1" hangingPunct="1"/>
            <a:r>
              <a:rPr lang="zh-CN" altLang="en-US" b="1" dirty="0"/>
              <a:t>		pro_update_emp;</a:t>
            </a:r>
          </a:p>
          <a:p>
            <a:pPr eaLnBrk="1" hangingPunct="1"/>
            <a:r>
              <a:rPr lang="zh-CN" altLang="en-US" b="1" dirty="0"/>
              <a:t>        end;</a:t>
            </a:r>
          </a:p>
        </p:txBody>
      </p:sp>
    </p:spTree>
    <p:extLst>
      <p:ext uri="{BB962C8B-B14F-4D97-AF65-F5344CB8AC3E}">
        <p14:creationId xmlns:p14="http://schemas.microsoft.com/office/powerpoint/2010/main" val="125209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wipe(left)">
                                      <p:cBhvr>
                                        <p:cTn id="7" dur="500"/>
                                        <p:tgtEl>
                                          <p:spTgt spid="11268">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8">
                                            <p:txEl>
                                              <p:pRg st="1" end="1"/>
                                            </p:txEl>
                                          </p:spTgt>
                                        </p:tgtEl>
                                        <p:attrNameLst>
                                          <p:attrName>style.visibility</p:attrName>
                                        </p:attrNameLst>
                                      </p:cBhvr>
                                      <p:to>
                                        <p:strVal val="visible"/>
                                      </p:to>
                                    </p:set>
                                    <p:animEffect transition="in" filter="wipe(left)">
                                      <p:cBhvr>
                                        <p:cTn id="11" dur="500"/>
                                        <p:tgtEl>
                                          <p:spTgt spid="1126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266"/>
                                        </p:tgtEl>
                                        <p:attrNameLst>
                                          <p:attrName>style.visibility</p:attrName>
                                        </p:attrNameLst>
                                      </p:cBhvr>
                                      <p:to>
                                        <p:strVal val="visible"/>
                                      </p:to>
                                    </p:set>
                                    <p:animEffect transition="in" filter="dissolve">
                                      <p:cBhvr>
                                        <p:cTn id="16" dur="500"/>
                                        <p:tgtEl>
                                          <p:spTgt spid="112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1268">
                                            <p:txEl>
                                              <p:pRg st="2" end="2"/>
                                            </p:txEl>
                                          </p:spTgt>
                                        </p:tgtEl>
                                        <p:attrNameLst>
                                          <p:attrName>style.visibility</p:attrName>
                                        </p:attrNameLst>
                                      </p:cBhvr>
                                      <p:to>
                                        <p:strVal val="visible"/>
                                      </p:to>
                                    </p:set>
                                    <p:animEffect transition="in" filter="wipe(left)">
                                      <p:cBhvr>
                                        <p:cTn id="21" dur="500"/>
                                        <p:tgtEl>
                                          <p:spTgt spid="11268">
                                            <p:txEl>
                                              <p:pRg st="2" end="2"/>
                                            </p:txEl>
                                          </p:spTgt>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1269"/>
                                        </p:tgtEl>
                                        <p:attrNameLst>
                                          <p:attrName>style.visibility</p:attrName>
                                        </p:attrNameLst>
                                      </p:cBhvr>
                                      <p:to>
                                        <p:strVal val="visible"/>
                                      </p:to>
                                    </p:set>
                                    <p:animEffect transition="in" filter="dissolve">
                                      <p:cBhvr>
                                        <p:cTn id="25" dur="500"/>
                                        <p:tgtEl>
                                          <p:spTgt spid="11269"/>
                                        </p:tgtEl>
                                      </p:cBhvr>
                                    </p:animEffect>
                                  </p:childTnLst>
                                </p:cTn>
                              </p:par>
                              <p:par>
                                <p:cTn id="26" presetID="9" presetClass="exit" presetSubtype="0" fill="hold" grpId="2" nodeType="withEffect">
                                  <p:stCondLst>
                                    <p:cond delay="0"/>
                                  </p:stCondLst>
                                  <p:childTnLst>
                                    <p:animEffect transition="out" filter="dissolve">
                                      <p:cBhvr>
                                        <p:cTn id="27" dur="500"/>
                                        <p:tgtEl>
                                          <p:spTgt spid="11266"/>
                                        </p:tgtEl>
                                      </p:cBhvr>
                                    </p:animEffect>
                                    <p:set>
                                      <p:cBhvr>
                                        <p:cTn id="28" dur="1" fill="hold">
                                          <p:stCondLst>
                                            <p:cond delay="499"/>
                                          </p:stCondLst>
                                        </p:cTn>
                                        <p:tgtEl>
                                          <p:spTgt spid="112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autoUpdateAnimBg="0"/>
      <p:bldP spid="11266" grpId="1" bldLvl="0" autoUpdateAnimBg="0"/>
      <p:bldP spid="11266" grpId="2" bldLvl="0" animBg="1" autoUpdateAnimBg="0"/>
      <p:bldP spid="11269"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marL="609600" indent="-609600"/>
            <a:r>
              <a:rPr lang="zh-CN" altLang="zh-CN"/>
              <a:t>开发过程</a:t>
            </a:r>
          </a:p>
        </p:txBody>
      </p:sp>
      <p:sp>
        <p:nvSpPr>
          <p:cNvPr id="12291" name="Rectangle 3"/>
          <p:cNvSpPr>
            <a:spLocks noGrp="1" noChangeArrowheads="1"/>
          </p:cNvSpPr>
          <p:nvPr>
            <p:ph type="body" idx="1"/>
          </p:nvPr>
        </p:nvSpPr>
        <p:spPr>
          <a:xfrm>
            <a:off x="190501" y="1169988"/>
            <a:ext cx="8353425" cy="1873250"/>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r>
              <a:rPr lang="zh-CN" altLang="en-US"/>
              <a:t> 创建过程：带有</a:t>
            </a:r>
            <a:r>
              <a:rPr lang="sv-SE" altLang="en-US" dirty="0"/>
              <a:t>IN</a:t>
            </a:r>
            <a:r>
              <a:rPr lang="zh-CN" altLang="en-US" dirty="0"/>
              <a:t>参数 </a:t>
            </a:r>
          </a:p>
          <a:p>
            <a:pPr marL="800100" lvl="1" indent="-342900"/>
            <a:r>
              <a:rPr lang="zh-CN" altLang="en-US" dirty="0"/>
              <a:t>当为过程定义参数时，如果不指定参数模式，则默认为输入参数</a:t>
            </a:r>
          </a:p>
          <a:p>
            <a:pPr marL="800100" lvl="1" indent="-342900"/>
            <a:r>
              <a:rPr lang="zh-CN" altLang="en-US" dirty="0"/>
              <a:t>根据输入的员工编号输出该员工的工资</a:t>
            </a:r>
          </a:p>
        </p:txBody>
      </p:sp>
      <p:sp>
        <p:nvSpPr>
          <p:cNvPr id="12292" name="AutoShape 4"/>
          <p:cNvSpPr>
            <a:spLocks noChangeArrowheads="1"/>
          </p:cNvSpPr>
          <p:nvPr/>
        </p:nvSpPr>
        <p:spPr bwMode="auto">
          <a:xfrm>
            <a:off x="3071814" y="2997201"/>
            <a:ext cx="5329237" cy="1223963"/>
          </a:xfrm>
          <a:prstGeom prst="flowChartAlternateProcess">
            <a:avLst/>
          </a:prstGeom>
          <a:gradFill rotWithShape="1">
            <a:gsLst>
              <a:gs pos="0">
                <a:srgbClr val="CCFFFF"/>
              </a:gs>
              <a:gs pos="100000">
                <a:schemeClr val="bg1"/>
              </a:gs>
            </a:gsLst>
            <a:lin ang="5400000" scaled="1"/>
          </a:gradFill>
          <a:ln w="9525"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zh-CN" altLang="en-US" sz="2000" b="1"/>
              <a:t>创建过程时，无需为参数指定长度，因为过程中的参数长度最终是由传递给参数的外部数据长度来决定的</a:t>
            </a:r>
          </a:p>
        </p:txBody>
      </p:sp>
      <p:sp>
        <p:nvSpPr>
          <p:cNvPr id="12293" name="AutoShape 5"/>
          <p:cNvSpPr>
            <a:spLocks noChangeArrowheads="1"/>
          </p:cNvSpPr>
          <p:nvPr/>
        </p:nvSpPr>
        <p:spPr bwMode="auto">
          <a:xfrm>
            <a:off x="1335490" y="2332673"/>
            <a:ext cx="7418388" cy="3960813"/>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536575" algn="l"/>
              </a:tabLst>
              <a:defRPr>
                <a:solidFill>
                  <a:schemeClr val="tx1"/>
                </a:solidFill>
                <a:latin typeface="Arial" charset="0"/>
                <a:ea typeface="黑体" charset="-122"/>
              </a:defRPr>
            </a:lvl1pPr>
            <a:lvl2pPr eaLnBrk="0" hangingPunct="0">
              <a:tabLst>
                <a:tab pos="536575" algn="l"/>
              </a:tabLst>
              <a:defRPr>
                <a:solidFill>
                  <a:schemeClr val="tx1"/>
                </a:solidFill>
                <a:latin typeface="Arial" charset="0"/>
                <a:ea typeface="黑体" charset="-122"/>
              </a:defRPr>
            </a:lvl2pPr>
            <a:lvl3pPr eaLnBrk="0" hangingPunct="0">
              <a:tabLst>
                <a:tab pos="536575" algn="l"/>
              </a:tabLst>
              <a:defRPr>
                <a:solidFill>
                  <a:schemeClr val="tx1"/>
                </a:solidFill>
                <a:latin typeface="Arial" charset="0"/>
                <a:ea typeface="黑体" charset="-122"/>
              </a:defRPr>
            </a:lvl3pPr>
            <a:lvl4pPr eaLnBrk="0" hangingPunct="0">
              <a:tabLst>
                <a:tab pos="536575" algn="l"/>
              </a:tabLst>
              <a:defRPr>
                <a:solidFill>
                  <a:schemeClr val="tx1"/>
                </a:solidFill>
                <a:latin typeface="Arial" charset="0"/>
                <a:ea typeface="黑体" charset="-122"/>
              </a:defRPr>
            </a:lvl4pPr>
            <a:lvl5pPr eaLnBrk="0" hangingPunct="0">
              <a:tabLst>
                <a:tab pos="536575" algn="l"/>
              </a:tabLst>
              <a:defRPr>
                <a:solidFill>
                  <a:schemeClr val="tx1"/>
                </a:solidFill>
                <a:latin typeface="Arial" charset="0"/>
                <a:ea typeface="黑体" charset="-122"/>
              </a:defRPr>
            </a:lvl5pPr>
            <a:lvl6pPr eaLnBrk="0" fontAlgn="base" hangingPunct="0">
              <a:spcBef>
                <a:spcPct val="0"/>
              </a:spcBef>
              <a:spcAft>
                <a:spcPct val="0"/>
              </a:spcAft>
              <a:tabLst>
                <a:tab pos="536575" algn="l"/>
              </a:tabLst>
              <a:defRPr>
                <a:solidFill>
                  <a:schemeClr val="tx1"/>
                </a:solidFill>
                <a:latin typeface="Arial" charset="0"/>
                <a:ea typeface="黑体" charset="-122"/>
              </a:defRPr>
            </a:lvl6pPr>
            <a:lvl7pPr eaLnBrk="0" fontAlgn="base" hangingPunct="0">
              <a:spcBef>
                <a:spcPct val="0"/>
              </a:spcBef>
              <a:spcAft>
                <a:spcPct val="0"/>
              </a:spcAft>
              <a:tabLst>
                <a:tab pos="536575" algn="l"/>
              </a:tabLst>
              <a:defRPr>
                <a:solidFill>
                  <a:schemeClr val="tx1"/>
                </a:solidFill>
                <a:latin typeface="Arial" charset="0"/>
                <a:ea typeface="黑体" charset="-122"/>
              </a:defRPr>
            </a:lvl7pPr>
            <a:lvl8pPr eaLnBrk="0" fontAlgn="base" hangingPunct="0">
              <a:spcBef>
                <a:spcPct val="0"/>
              </a:spcBef>
              <a:spcAft>
                <a:spcPct val="0"/>
              </a:spcAft>
              <a:tabLst>
                <a:tab pos="536575" algn="l"/>
              </a:tabLst>
              <a:defRPr>
                <a:solidFill>
                  <a:schemeClr val="tx1"/>
                </a:solidFill>
                <a:latin typeface="Arial" charset="0"/>
                <a:ea typeface="黑体" charset="-122"/>
              </a:defRPr>
            </a:lvl8pPr>
            <a:lvl9pPr eaLnBrk="0" fontAlgn="base" hangingPunct="0">
              <a:spcBef>
                <a:spcPct val="0"/>
              </a:spcBef>
              <a:spcAft>
                <a:spcPct val="0"/>
              </a:spcAft>
              <a:tabLst>
                <a:tab pos="536575" algn="l"/>
              </a:tabLst>
              <a:defRPr>
                <a:solidFill>
                  <a:schemeClr val="tx1"/>
                </a:solidFill>
                <a:latin typeface="Arial" charset="0"/>
                <a:ea typeface="黑体" charset="-122"/>
              </a:defRPr>
            </a:lvl9pPr>
          </a:lstStyle>
          <a:p>
            <a:pPr eaLnBrk="1" hangingPunct="1"/>
            <a:endParaRPr lang="zh-CN" altLang="en-US" sz="2000" b="1"/>
          </a:p>
          <a:p>
            <a:pPr eaLnBrk="1" hangingPunct="1"/>
            <a:r>
              <a:rPr lang="zh-CN" altLang="en-US" sz="2000" b="1" dirty="0">
                <a:solidFill>
                  <a:srgbClr val="0000FF"/>
                </a:solidFill>
              </a:rPr>
              <a:t>create </a:t>
            </a:r>
            <a:r>
              <a:rPr lang="zh-CN" altLang="en-US" sz="2000" b="1" dirty="0"/>
              <a:t>or </a:t>
            </a:r>
            <a:r>
              <a:rPr lang="zh-CN" altLang="en-US" sz="2000" b="1" dirty="0">
                <a:solidFill>
                  <a:srgbClr val="0000FF"/>
                </a:solidFill>
              </a:rPr>
              <a:t>replace procedure </a:t>
            </a:r>
          </a:p>
          <a:p>
            <a:pPr eaLnBrk="1" hangingPunct="1"/>
            <a:r>
              <a:rPr lang="zh-CN" altLang="en-US" sz="2000" b="1" dirty="0"/>
              <a:t>pro_query_emp(v_no </a:t>
            </a:r>
            <a:r>
              <a:rPr lang="zh-CN" altLang="en-US" sz="2000" b="1" dirty="0">
                <a:solidFill>
                  <a:srgbClr val="0000FF"/>
                </a:solidFill>
              </a:rPr>
              <a:t>in</a:t>
            </a:r>
            <a:r>
              <a:rPr lang="zh-CN" altLang="en-US" sz="2000" b="1" dirty="0"/>
              <a:t> emp.empno%type)</a:t>
            </a:r>
          </a:p>
          <a:p>
            <a:pPr eaLnBrk="1" hangingPunct="1"/>
            <a:r>
              <a:rPr lang="zh-CN" altLang="en-US" sz="2000" b="1" dirty="0"/>
              <a:t>as</a:t>
            </a:r>
          </a:p>
          <a:p>
            <a:pPr eaLnBrk="1" hangingPunct="1"/>
            <a:r>
              <a:rPr lang="zh-CN" altLang="en-US" sz="2000" b="1" dirty="0"/>
              <a:t>v_sal emp.sal%type;</a:t>
            </a:r>
          </a:p>
          <a:p>
            <a:pPr eaLnBrk="1" hangingPunct="1"/>
            <a:r>
              <a:rPr lang="zh-CN" altLang="en-US" sz="2000" b="1" dirty="0"/>
              <a:t>begin  </a:t>
            </a:r>
          </a:p>
          <a:p>
            <a:pPr eaLnBrk="1" hangingPunct="1"/>
            <a:r>
              <a:rPr lang="zh-CN" altLang="en-US" sz="2000" b="1" dirty="0"/>
              <a:t>  	</a:t>
            </a:r>
            <a:r>
              <a:rPr lang="zh-CN" altLang="en-US" sz="2000" b="1" dirty="0">
                <a:solidFill>
                  <a:srgbClr val="0000FF"/>
                </a:solidFill>
              </a:rPr>
              <a:t>select </a:t>
            </a:r>
            <a:r>
              <a:rPr lang="zh-CN" altLang="en-US" sz="2000" b="1" dirty="0"/>
              <a:t>sal </a:t>
            </a:r>
            <a:r>
              <a:rPr lang="zh-CN" altLang="en-US" sz="2000" b="1" dirty="0">
                <a:solidFill>
                  <a:srgbClr val="0000FF"/>
                </a:solidFill>
              </a:rPr>
              <a:t>into </a:t>
            </a:r>
            <a:r>
              <a:rPr lang="zh-CN" altLang="en-US" sz="2000" b="1" dirty="0"/>
              <a:t>v_sal </a:t>
            </a:r>
            <a:r>
              <a:rPr lang="zh-CN" altLang="en-US" sz="2000" b="1" dirty="0">
                <a:solidFill>
                  <a:srgbClr val="0000FF"/>
                </a:solidFill>
              </a:rPr>
              <a:t>from </a:t>
            </a:r>
            <a:r>
              <a:rPr lang="zh-CN" altLang="en-US" sz="2000" b="1" dirty="0"/>
              <a:t>emp </a:t>
            </a:r>
            <a:r>
              <a:rPr lang="zh-CN" altLang="en-US" sz="2000" b="1" dirty="0">
                <a:solidFill>
                  <a:srgbClr val="0000FF"/>
                </a:solidFill>
              </a:rPr>
              <a:t>where </a:t>
            </a:r>
            <a:r>
              <a:rPr lang="zh-CN" altLang="en-US" sz="2000" b="1" dirty="0"/>
              <a:t>empno=</a:t>
            </a:r>
            <a:r>
              <a:rPr lang="zh-CN" altLang="en-US" sz="2000" b="1" dirty="0">
                <a:solidFill>
                  <a:srgbClr val="0000FF"/>
                </a:solidFill>
              </a:rPr>
              <a:t>v_no</a:t>
            </a:r>
            <a:r>
              <a:rPr lang="zh-CN" altLang="en-US" sz="2000" b="1" dirty="0"/>
              <a:t>;</a:t>
            </a:r>
          </a:p>
          <a:p>
            <a:pPr eaLnBrk="1" hangingPunct="1"/>
            <a:r>
              <a:rPr lang="zh-CN" altLang="en-US" sz="2000" b="1" dirty="0"/>
              <a:t>  	dbms_output.put_line('该员工薪水为：'||v_sal);</a:t>
            </a:r>
          </a:p>
          <a:p>
            <a:pPr eaLnBrk="1" hangingPunct="1"/>
            <a:r>
              <a:rPr lang="zh-CN" altLang="en-US" sz="2000" b="1" dirty="0"/>
              <a:t>  	exception</a:t>
            </a:r>
          </a:p>
          <a:p>
            <a:pPr eaLnBrk="1" hangingPunct="1"/>
            <a:r>
              <a:rPr lang="zh-CN" altLang="en-US" sz="2000" b="1" dirty="0"/>
              <a:t>   		 when no_data_found then</a:t>
            </a:r>
          </a:p>
          <a:p>
            <a:pPr eaLnBrk="1" hangingPunct="1"/>
            <a:r>
              <a:rPr lang="zh-CN" altLang="en-US" sz="2000" b="1" dirty="0"/>
              <a:t>      			dbms_output.put_line('找不到该员工！');</a:t>
            </a:r>
          </a:p>
          <a:p>
            <a:pPr eaLnBrk="1" hangingPunct="1"/>
            <a:r>
              <a:rPr lang="zh-CN" altLang="en-US" sz="2000" b="1" dirty="0"/>
              <a:t>end;</a:t>
            </a:r>
          </a:p>
        </p:txBody>
      </p:sp>
      <p:sp>
        <p:nvSpPr>
          <p:cNvPr id="12294" name="AutoShape 6"/>
          <p:cNvSpPr>
            <a:spLocks noChangeArrowheads="1"/>
          </p:cNvSpPr>
          <p:nvPr/>
        </p:nvSpPr>
        <p:spPr bwMode="auto">
          <a:xfrm>
            <a:off x="5556251" y="2492403"/>
            <a:ext cx="2447925" cy="381000"/>
          </a:xfrm>
          <a:prstGeom prst="wedgeRoundRectCallout">
            <a:avLst>
              <a:gd name="adj1" fmla="val -69569"/>
              <a:gd name="adj2" fmla="val 126167"/>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sz="1600" b="1"/>
              <a:t>声明输入参数  v_no</a:t>
            </a:r>
          </a:p>
        </p:txBody>
      </p:sp>
      <p:sp>
        <p:nvSpPr>
          <p:cNvPr id="12295" name="AutoShape 7"/>
          <p:cNvSpPr>
            <a:spLocks noChangeArrowheads="1"/>
          </p:cNvSpPr>
          <p:nvPr/>
        </p:nvSpPr>
        <p:spPr bwMode="auto">
          <a:xfrm>
            <a:off x="6912356" y="3517266"/>
            <a:ext cx="2447925" cy="381000"/>
          </a:xfrm>
          <a:prstGeom prst="wedgeRoundRectCallout">
            <a:avLst>
              <a:gd name="adj1" fmla="val -14810"/>
              <a:gd name="adj2" fmla="val 162333"/>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sz="1600" b="1"/>
              <a:t>使用输入参数  v_no</a:t>
            </a:r>
          </a:p>
        </p:txBody>
      </p:sp>
    </p:spTree>
    <p:extLst>
      <p:ext uri="{BB962C8B-B14F-4D97-AF65-F5344CB8AC3E}">
        <p14:creationId xmlns:p14="http://schemas.microsoft.com/office/powerpoint/2010/main" val="801568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dissolve">
                                      <p:cBhvr>
                                        <p:cTn id="7" dur="500"/>
                                        <p:tgtEl>
                                          <p:spTgt spid="12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wipe(left)">
                                      <p:cBhvr>
                                        <p:cTn id="12" dur="500"/>
                                        <p:tgtEl>
                                          <p:spTgt spid="12291">
                                            <p:txEl>
                                              <p:pRg st="2" end="2"/>
                                            </p:txEl>
                                          </p:spTgt>
                                        </p:tgtEl>
                                      </p:cBhvr>
                                    </p:animEffect>
                                  </p:childTnLst>
                                </p:cTn>
                              </p:par>
                              <p:par>
                                <p:cTn id="13" presetID="5" presetClass="exit" presetSubtype="10" fill="hold" grpId="1" nodeType="withEffect">
                                  <p:stCondLst>
                                    <p:cond delay="0"/>
                                  </p:stCondLst>
                                  <p:childTnLst>
                                    <p:animEffect transition="out" filter="checkerboard(across)">
                                      <p:cBhvr>
                                        <p:cTn id="14" dur="500"/>
                                        <p:tgtEl>
                                          <p:spTgt spid="12292"/>
                                        </p:tgtEl>
                                      </p:cBhvr>
                                    </p:animEffect>
                                    <p:set>
                                      <p:cBhvr>
                                        <p:cTn id="15" dur="1" fill="hold">
                                          <p:stCondLst>
                                            <p:cond delay="499"/>
                                          </p:stCondLst>
                                        </p:cTn>
                                        <p:tgtEl>
                                          <p:spTgt spid="12292"/>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293"/>
                                        </p:tgtEl>
                                        <p:attrNameLst>
                                          <p:attrName>style.visibility</p:attrName>
                                        </p:attrNameLst>
                                      </p:cBhvr>
                                      <p:to>
                                        <p:strVal val="visible"/>
                                      </p:to>
                                    </p:set>
                                    <p:animEffect transition="in" filter="dissolve">
                                      <p:cBhvr>
                                        <p:cTn id="20" dur="500"/>
                                        <p:tgtEl>
                                          <p:spTgt spid="1229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2294"/>
                                        </p:tgtEl>
                                        <p:attrNameLst>
                                          <p:attrName>style.visibility</p:attrName>
                                        </p:attrNameLst>
                                      </p:cBhvr>
                                      <p:to>
                                        <p:strVal val="visible"/>
                                      </p:to>
                                    </p:set>
                                    <p:animEffect transition="in" filter="dissolve">
                                      <p:cBhvr>
                                        <p:cTn id="23" dur="1000"/>
                                        <p:tgtEl>
                                          <p:spTgt spid="1229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295"/>
                                        </p:tgtEl>
                                        <p:attrNameLst>
                                          <p:attrName>style.visibility</p:attrName>
                                        </p:attrNameLst>
                                      </p:cBhvr>
                                      <p:to>
                                        <p:strVal val="visible"/>
                                      </p:to>
                                    </p:set>
                                    <p:animEffect transition="in" filter="dissolve">
                                      <p:cBhvr>
                                        <p:cTn id="26" dur="10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ldLvl="0" animBg="1" autoUpdateAnimBg="0"/>
      <p:bldP spid="12292" grpId="1" bldLvl="0" animBg="1" autoUpdateAnimBg="0"/>
      <p:bldP spid="12293" grpId="0" bldLvl="0" animBg="1" autoUpdateAnimBg="0"/>
      <p:bldP spid="12294" grpId="0" bldLvl="0" animBg="1" autoUpdateAnimBg="0"/>
      <p:bldP spid="1229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marL="609600" indent="-609600"/>
            <a:r>
              <a:rPr lang="zh-CN" altLang="zh-CN" dirty="0"/>
              <a:t>开发过程</a:t>
            </a:r>
          </a:p>
        </p:txBody>
      </p:sp>
      <p:sp>
        <p:nvSpPr>
          <p:cNvPr id="13315" name="Rectangle 3"/>
          <p:cNvSpPr>
            <a:spLocks noGrp="1" noChangeArrowheads="1"/>
          </p:cNvSpPr>
          <p:nvPr>
            <p:ph type="body" idx="1"/>
          </p:nvPr>
        </p:nvSpPr>
        <p:spPr>
          <a:xfrm>
            <a:off x="180816" y="1146175"/>
            <a:ext cx="7399337" cy="3311525"/>
          </a:xfr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81000" indent="-381000"/>
            <a:r>
              <a:rPr lang="zh-CN" altLang="en-US"/>
              <a:t>创建过程：带有</a:t>
            </a:r>
            <a:r>
              <a:rPr lang="sv-SE" altLang="en-US" dirty="0"/>
              <a:t>OUT</a:t>
            </a:r>
            <a:r>
              <a:rPr lang="zh-CN" altLang="en-US" dirty="0"/>
              <a:t>参数 </a:t>
            </a:r>
          </a:p>
          <a:p>
            <a:pPr marL="800100" lvl="1" indent="-342900"/>
            <a:r>
              <a:rPr lang="zh-CN" altLang="en-US" dirty="0"/>
              <a:t>过程不仅可以用于执行特定操作，还可以用于输出数据</a:t>
            </a:r>
          </a:p>
          <a:p>
            <a:pPr marL="800100" lvl="1" indent="-342900"/>
            <a:r>
              <a:rPr lang="zh-CN" altLang="en-US" dirty="0"/>
              <a:t>在过程中输出数据时，需要使用</a:t>
            </a:r>
            <a:r>
              <a:rPr lang="sv-SE" altLang="en-US" dirty="0"/>
              <a:t>OUT</a:t>
            </a:r>
            <a:r>
              <a:rPr lang="zh-CN" altLang="en-US" dirty="0"/>
              <a:t>或</a:t>
            </a:r>
            <a:r>
              <a:rPr lang="sv-SE" altLang="en-US" dirty="0"/>
              <a:t>IN OUT</a:t>
            </a:r>
            <a:r>
              <a:rPr lang="zh-CN" altLang="en-US" dirty="0"/>
              <a:t>参数来完成 </a:t>
            </a:r>
          </a:p>
          <a:p>
            <a:pPr marL="800100" lvl="1" indent="-342900"/>
            <a:r>
              <a:rPr lang="zh-CN" altLang="en-US" dirty="0"/>
              <a:t>修改刚才的过程让员工工资作为输出参数</a:t>
            </a:r>
          </a:p>
        </p:txBody>
      </p:sp>
      <p:sp>
        <p:nvSpPr>
          <p:cNvPr id="13316" name="AutoShape 4"/>
          <p:cNvSpPr>
            <a:spLocks noChangeArrowheads="1"/>
          </p:cNvSpPr>
          <p:nvPr/>
        </p:nvSpPr>
        <p:spPr bwMode="auto">
          <a:xfrm>
            <a:off x="1847850" y="2997201"/>
            <a:ext cx="8426450" cy="3313113"/>
          </a:xfrm>
          <a:prstGeom prst="roundRect">
            <a:avLst>
              <a:gd name="adj" fmla="val 5741"/>
            </a:avLst>
          </a:prstGeom>
          <a:gradFill rotWithShape="0">
            <a:gsLst>
              <a:gs pos="0">
                <a:srgbClr val="FFFF99"/>
              </a:gs>
              <a:gs pos="100000">
                <a:schemeClr val="bg1"/>
              </a:gs>
            </a:gsLst>
            <a:lin ang="5400000" scaled="1"/>
          </a:gradFill>
          <a:ln w="9525" cap="flat" cmpd="sng">
            <a:solidFill>
              <a:srgbClr val="CC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tabLst>
                <a:tab pos="536575" algn="l"/>
              </a:tabLst>
              <a:defRPr>
                <a:solidFill>
                  <a:schemeClr val="tx1"/>
                </a:solidFill>
                <a:latin typeface="Arial" charset="0"/>
                <a:ea typeface="黑体" charset="-122"/>
              </a:defRPr>
            </a:lvl1pPr>
            <a:lvl2pPr eaLnBrk="0" hangingPunct="0">
              <a:tabLst>
                <a:tab pos="536575" algn="l"/>
              </a:tabLst>
              <a:defRPr>
                <a:solidFill>
                  <a:schemeClr val="tx1"/>
                </a:solidFill>
                <a:latin typeface="Arial" charset="0"/>
                <a:ea typeface="黑体" charset="-122"/>
              </a:defRPr>
            </a:lvl2pPr>
            <a:lvl3pPr eaLnBrk="0" hangingPunct="0">
              <a:tabLst>
                <a:tab pos="536575" algn="l"/>
              </a:tabLst>
              <a:defRPr>
                <a:solidFill>
                  <a:schemeClr val="tx1"/>
                </a:solidFill>
                <a:latin typeface="Arial" charset="0"/>
                <a:ea typeface="黑体" charset="-122"/>
              </a:defRPr>
            </a:lvl3pPr>
            <a:lvl4pPr eaLnBrk="0" hangingPunct="0">
              <a:tabLst>
                <a:tab pos="536575" algn="l"/>
              </a:tabLst>
              <a:defRPr>
                <a:solidFill>
                  <a:schemeClr val="tx1"/>
                </a:solidFill>
                <a:latin typeface="Arial" charset="0"/>
                <a:ea typeface="黑体" charset="-122"/>
              </a:defRPr>
            </a:lvl4pPr>
            <a:lvl5pPr eaLnBrk="0" hangingPunct="0">
              <a:tabLst>
                <a:tab pos="536575" algn="l"/>
              </a:tabLst>
              <a:defRPr>
                <a:solidFill>
                  <a:schemeClr val="tx1"/>
                </a:solidFill>
                <a:latin typeface="Arial" charset="0"/>
                <a:ea typeface="黑体" charset="-122"/>
              </a:defRPr>
            </a:lvl5pPr>
            <a:lvl6pPr eaLnBrk="0" fontAlgn="base" hangingPunct="0">
              <a:spcBef>
                <a:spcPct val="0"/>
              </a:spcBef>
              <a:spcAft>
                <a:spcPct val="0"/>
              </a:spcAft>
              <a:tabLst>
                <a:tab pos="536575" algn="l"/>
              </a:tabLst>
              <a:defRPr>
                <a:solidFill>
                  <a:schemeClr val="tx1"/>
                </a:solidFill>
                <a:latin typeface="Arial" charset="0"/>
                <a:ea typeface="黑体" charset="-122"/>
              </a:defRPr>
            </a:lvl6pPr>
            <a:lvl7pPr eaLnBrk="0" fontAlgn="base" hangingPunct="0">
              <a:spcBef>
                <a:spcPct val="0"/>
              </a:spcBef>
              <a:spcAft>
                <a:spcPct val="0"/>
              </a:spcAft>
              <a:tabLst>
                <a:tab pos="536575" algn="l"/>
              </a:tabLst>
              <a:defRPr>
                <a:solidFill>
                  <a:schemeClr val="tx1"/>
                </a:solidFill>
                <a:latin typeface="Arial" charset="0"/>
                <a:ea typeface="黑体" charset="-122"/>
              </a:defRPr>
            </a:lvl7pPr>
            <a:lvl8pPr eaLnBrk="0" fontAlgn="base" hangingPunct="0">
              <a:spcBef>
                <a:spcPct val="0"/>
              </a:spcBef>
              <a:spcAft>
                <a:spcPct val="0"/>
              </a:spcAft>
              <a:tabLst>
                <a:tab pos="536575" algn="l"/>
              </a:tabLst>
              <a:defRPr>
                <a:solidFill>
                  <a:schemeClr val="tx1"/>
                </a:solidFill>
                <a:latin typeface="Arial" charset="0"/>
                <a:ea typeface="黑体" charset="-122"/>
              </a:defRPr>
            </a:lvl8pPr>
            <a:lvl9pPr eaLnBrk="0" fontAlgn="base" hangingPunct="0">
              <a:spcBef>
                <a:spcPct val="0"/>
              </a:spcBef>
              <a:spcAft>
                <a:spcPct val="0"/>
              </a:spcAft>
              <a:tabLst>
                <a:tab pos="536575" algn="l"/>
              </a:tabLst>
              <a:defRPr>
                <a:solidFill>
                  <a:schemeClr val="tx1"/>
                </a:solidFill>
                <a:latin typeface="Arial" charset="0"/>
                <a:ea typeface="黑体" charset="-122"/>
              </a:defRPr>
            </a:lvl9pPr>
          </a:lstStyle>
          <a:p>
            <a:pPr eaLnBrk="1" hangingPunct="1"/>
            <a:endParaRPr lang="zh-CN" altLang="en-US" sz="2000" b="1" dirty="0"/>
          </a:p>
          <a:p>
            <a:pPr eaLnBrk="1" hangingPunct="1"/>
            <a:r>
              <a:rPr lang="zh-CN" altLang="en-US" sz="2000" b="1" dirty="0"/>
              <a:t>create or replace procedure </a:t>
            </a:r>
          </a:p>
          <a:p>
            <a:pPr eaLnBrk="1" hangingPunct="1"/>
            <a:r>
              <a:rPr lang="zh-CN" altLang="en-US" sz="2000" b="1" dirty="0"/>
              <a:t>pro_query_emp(v_no </a:t>
            </a:r>
            <a:r>
              <a:rPr lang="zh-CN" altLang="en-US" sz="2000" b="1" dirty="0">
                <a:solidFill>
                  <a:srgbClr val="0000FF"/>
                </a:solidFill>
              </a:rPr>
              <a:t>in</a:t>
            </a:r>
            <a:r>
              <a:rPr lang="zh-CN" altLang="en-US" sz="2000" b="1" dirty="0"/>
              <a:t> emp.empno%type, </a:t>
            </a:r>
            <a:r>
              <a:rPr lang="zh-CN" altLang="en-US" sz="2000" b="1" dirty="0">
                <a:solidFill>
                  <a:srgbClr val="CC3300"/>
                </a:solidFill>
              </a:rPr>
              <a:t>out_sal</a:t>
            </a:r>
            <a:r>
              <a:rPr lang="zh-CN" altLang="en-US" sz="2000" b="1" dirty="0"/>
              <a:t> </a:t>
            </a:r>
            <a:r>
              <a:rPr lang="zh-CN" altLang="en-US" sz="2000" b="1" dirty="0">
                <a:solidFill>
                  <a:srgbClr val="0000FF"/>
                </a:solidFill>
              </a:rPr>
              <a:t>out </a:t>
            </a:r>
            <a:r>
              <a:rPr lang="zh-CN" altLang="en-US" sz="2000" b="1" dirty="0"/>
              <a:t>number)</a:t>
            </a:r>
          </a:p>
          <a:p>
            <a:pPr eaLnBrk="1" hangingPunct="1"/>
            <a:r>
              <a:rPr lang="zh-CN" altLang="en-US" sz="2000" b="1" dirty="0"/>
              <a:t>as</a:t>
            </a:r>
          </a:p>
          <a:p>
            <a:pPr eaLnBrk="1" hangingPunct="1"/>
            <a:r>
              <a:rPr lang="zh-CN" altLang="en-US" sz="2000" b="1" dirty="0"/>
              <a:t>begin  </a:t>
            </a:r>
          </a:p>
          <a:p>
            <a:pPr eaLnBrk="1" hangingPunct="1"/>
            <a:r>
              <a:rPr lang="zh-CN" altLang="en-US" sz="2000" b="1" dirty="0"/>
              <a:t>  	</a:t>
            </a:r>
            <a:r>
              <a:rPr lang="zh-CN" altLang="en-US" sz="2000" b="1" dirty="0">
                <a:solidFill>
                  <a:srgbClr val="0000FF"/>
                </a:solidFill>
              </a:rPr>
              <a:t>select </a:t>
            </a:r>
            <a:r>
              <a:rPr lang="zh-CN" altLang="en-US" sz="2000" b="1" dirty="0"/>
              <a:t>sal </a:t>
            </a:r>
            <a:r>
              <a:rPr lang="zh-CN" altLang="en-US" sz="2000" b="1" dirty="0">
                <a:solidFill>
                  <a:srgbClr val="0000FF"/>
                </a:solidFill>
              </a:rPr>
              <a:t>into </a:t>
            </a:r>
            <a:r>
              <a:rPr lang="zh-CN" altLang="en-US" sz="2000" b="1" dirty="0">
                <a:solidFill>
                  <a:srgbClr val="CC3300"/>
                </a:solidFill>
              </a:rPr>
              <a:t>out_sal</a:t>
            </a:r>
            <a:r>
              <a:rPr lang="zh-CN" altLang="en-US" sz="2000" b="1" dirty="0"/>
              <a:t> </a:t>
            </a:r>
            <a:r>
              <a:rPr lang="zh-CN" altLang="en-US" sz="2000" b="1" dirty="0">
                <a:solidFill>
                  <a:srgbClr val="0000FF"/>
                </a:solidFill>
              </a:rPr>
              <a:t>from </a:t>
            </a:r>
            <a:r>
              <a:rPr lang="zh-CN" altLang="en-US" sz="2000" b="1" dirty="0"/>
              <a:t>emp </a:t>
            </a:r>
            <a:r>
              <a:rPr lang="zh-CN" altLang="en-US" sz="2000" b="1" dirty="0">
                <a:solidFill>
                  <a:srgbClr val="0000FF"/>
                </a:solidFill>
              </a:rPr>
              <a:t>where </a:t>
            </a:r>
            <a:r>
              <a:rPr lang="zh-CN" altLang="en-US" sz="2000" b="1" dirty="0"/>
              <a:t>empno=v_no;</a:t>
            </a:r>
          </a:p>
          <a:p>
            <a:pPr eaLnBrk="1" hangingPunct="1"/>
            <a:r>
              <a:rPr lang="zh-CN" altLang="en-US" sz="2000" b="1" dirty="0"/>
              <a:t>  	exception</a:t>
            </a:r>
          </a:p>
          <a:p>
            <a:pPr eaLnBrk="1" hangingPunct="1"/>
            <a:r>
              <a:rPr lang="zh-CN" altLang="en-US" sz="2000" b="1" dirty="0"/>
              <a:t>   		 when no_data_found then</a:t>
            </a:r>
          </a:p>
          <a:p>
            <a:pPr eaLnBrk="1" hangingPunct="1"/>
            <a:r>
              <a:rPr lang="zh-CN" altLang="en-US" sz="2000" b="1" dirty="0"/>
              <a:t>      			dbms_output.put_line('找不到该员工！');</a:t>
            </a:r>
          </a:p>
          <a:p>
            <a:pPr eaLnBrk="1" hangingPunct="1"/>
            <a:r>
              <a:rPr lang="zh-CN" altLang="en-US" sz="2000" b="1" dirty="0"/>
              <a:t>end;</a:t>
            </a:r>
          </a:p>
        </p:txBody>
      </p:sp>
      <p:sp>
        <p:nvSpPr>
          <p:cNvPr id="13317" name="AutoShape 5"/>
          <p:cNvSpPr>
            <a:spLocks noChangeArrowheads="1"/>
          </p:cNvSpPr>
          <p:nvPr/>
        </p:nvSpPr>
        <p:spPr bwMode="auto">
          <a:xfrm>
            <a:off x="7896226" y="2997200"/>
            <a:ext cx="2663825" cy="381000"/>
          </a:xfrm>
          <a:prstGeom prst="wedgeRoundRectCallout">
            <a:avLst>
              <a:gd name="adj1" fmla="val -35894"/>
              <a:gd name="adj2" fmla="val 161500"/>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sz="1600" b="1"/>
              <a:t>声明输出参数  out_sal</a:t>
            </a:r>
            <a:endParaRPr lang="zh-CN" altLang="en-US"/>
          </a:p>
        </p:txBody>
      </p:sp>
      <p:sp>
        <p:nvSpPr>
          <p:cNvPr id="13318" name="AutoShape 6"/>
          <p:cNvSpPr>
            <a:spLocks noChangeArrowheads="1"/>
          </p:cNvSpPr>
          <p:nvPr/>
        </p:nvSpPr>
        <p:spPr bwMode="auto">
          <a:xfrm>
            <a:off x="4943476" y="4076700"/>
            <a:ext cx="2663825" cy="381000"/>
          </a:xfrm>
          <a:prstGeom prst="wedgeRoundRectCallout">
            <a:avLst>
              <a:gd name="adj1" fmla="val -55241"/>
              <a:gd name="adj2" fmla="val 116500"/>
              <a:gd name="adj3" fmla="val 16667"/>
            </a:avLst>
          </a:prstGeom>
          <a:gradFill rotWithShape="1">
            <a:gsLst>
              <a:gs pos="0">
                <a:srgbClr val="CCFFFF">
                  <a:alpha val="78000"/>
                </a:srgbClr>
              </a:gs>
              <a:gs pos="100000">
                <a:schemeClr val="bg1"/>
              </a:gs>
            </a:gsLst>
            <a:lin ang="5400000" scaled="1"/>
          </a:gradFill>
          <a:ln w="9525" cap="flat" cmpd="sng">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sz="1600" b="1"/>
              <a:t>给输出参数  out_sal赋值</a:t>
            </a:r>
            <a:endParaRPr lang="zh-CN" altLang="en-US"/>
          </a:p>
        </p:txBody>
      </p:sp>
    </p:spTree>
    <p:extLst>
      <p:ext uri="{BB962C8B-B14F-4D97-AF65-F5344CB8AC3E}">
        <p14:creationId xmlns:p14="http://schemas.microsoft.com/office/powerpoint/2010/main" val="792794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Effect transition="in" filter="wipe(left)">
                                      <p:cBhvr>
                                        <p:cTn id="7" dur="500"/>
                                        <p:tgtEl>
                                          <p:spTgt spid="1331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dissolve">
                                      <p:cBhvr>
                                        <p:cTn id="12" dur="500"/>
                                        <p:tgtEl>
                                          <p:spTgt spid="1331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3317"/>
                                        </p:tgtEl>
                                        <p:attrNameLst>
                                          <p:attrName>style.visibility</p:attrName>
                                        </p:attrNameLst>
                                      </p:cBhvr>
                                      <p:to>
                                        <p:strVal val="visible"/>
                                      </p:to>
                                    </p:set>
                                    <p:animEffect transition="in" filter="dissolve">
                                      <p:cBhvr>
                                        <p:cTn id="15" dur="1000"/>
                                        <p:tgtEl>
                                          <p:spTgt spid="1331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318"/>
                                        </p:tgtEl>
                                        <p:attrNameLst>
                                          <p:attrName>style.visibility</p:attrName>
                                        </p:attrNameLst>
                                      </p:cBhvr>
                                      <p:to>
                                        <p:strVal val="visible"/>
                                      </p:to>
                                    </p:set>
                                    <p:animEffect transition="in" filter="dissolve">
                                      <p:cBhvr>
                                        <p:cTn id="18" dur="10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ldLvl="0" animBg="1" autoUpdateAnimBg="0"/>
      <p:bldP spid="13317" grpId="0" bldLvl="0" animBg="1" autoUpdateAnimBg="0"/>
      <p:bldP spid="13318" grpId="0" bldLvl="0" animBg="1" autoUpdateAnimBg="0"/>
    </p:bldLst>
  </p:timing>
</p:sld>
</file>

<file path=ppt/theme/theme1.xml><?xml version="1.0" encoding="utf-8"?>
<a:theme xmlns:a="http://schemas.openxmlformats.org/drawingml/2006/main" name="Office 主题">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2208</TotalTime>
  <Words>2233</Words>
  <Application>Microsoft Macintosh PowerPoint</Application>
  <PresentationFormat>宽屏</PresentationFormat>
  <Paragraphs>397</Paragraphs>
  <Slides>28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Calibri</vt:lpstr>
      <vt:lpstr>Lucida Sans Unicode</vt:lpstr>
      <vt:lpstr>仿宋</vt:lpstr>
      <vt:lpstr>黑体</vt:lpstr>
      <vt:lpstr>宋体</vt:lpstr>
      <vt:lpstr>微软雅黑</vt:lpstr>
      <vt:lpstr>Arial</vt:lpstr>
      <vt:lpstr>Office 主题</vt:lpstr>
      <vt:lpstr>PowerPoint 演示文稿</vt:lpstr>
      <vt:lpstr>内容回顾</vt:lpstr>
      <vt:lpstr>本章内容</vt:lpstr>
      <vt:lpstr>本章目标</vt:lpstr>
      <vt:lpstr>1. 开发子程序</vt:lpstr>
      <vt:lpstr>1. 开发子程序</vt:lpstr>
      <vt:lpstr>开发过程</vt:lpstr>
      <vt:lpstr>开发过程</vt:lpstr>
      <vt:lpstr>开发过程</vt:lpstr>
      <vt:lpstr>开发过程</vt:lpstr>
      <vt:lpstr>开发过程</vt:lpstr>
      <vt:lpstr>开发过程</vt:lpstr>
      <vt:lpstr>使用过程时多参传递</vt:lpstr>
      <vt:lpstr>在调用过程时为参数传递变量和数据</vt:lpstr>
      <vt:lpstr>在调用过程时为参数传递变量和数据</vt:lpstr>
      <vt:lpstr>在调用过程时为参数传递变量和数据</vt:lpstr>
      <vt:lpstr>开发函数</vt:lpstr>
      <vt:lpstr>开发函数</vt:lpstr>
      <vt:lpstr>开发函数</vt:lpstr>
      <vt:lpstr>开发函数</vt:lpstr>
      <vt:lpstr>过程与函数的比较</vt:lpstr>
      <vt:lpstr>开发包</vt:lpstr>
      <vt:lpstr>开发包</vt:lpstr>
      <vt:lpstr>创建包</vt:lpstr>
      <vt:lpstr>调用包的组件</vt:lpstr>
      <vt:lpstr>管理子程序</vt:lpstr>
      <vt:lpstr>管理包</vt:lpstr>
      <vt:lpstr>总结</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239</cp:revision>
  <dcterms:created xsi:type="dcterms:W3CDTF">2016-09-08T07:35:00Z</dcterms:created>
  <dcterms:modified xsi:type="dcterms:W3CDTF">2016-10-11T02:58:43Z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