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5F8FA"/>
    <a:srgbClr val="E2FCFD"/>
    <a:srgbClr val="39B0DE"/>
    <a:srgbClr val="BE1E8B"/>
    <a:srgbClr val="2A7EB8"/>
    <a:srgbClr val="E98D2C"/>
    <a:srgbClr val="4E2375"/>
    <a:srgbClr val="EBEBEB"/>
    <a:srgbClr val="FFFFFF"/>
    <a:srgbClr val="0060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664"/>
  </p:normalViewPr>
  <p:slideViewPr>
    <p:cSldViewPr snapToGrid="0">
      <p:cViewPr varScale="1">
        <p:scale>
          <a:sx n="94" d="100"/>
          <a:sy n="94" d="100"/>
        </p:scale>
        <p:origin x="71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2016/10/10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5061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打发的说法</a:t>
            </a:r>
          </a:p>
        </p:txBody>
      </p:sp>
    </p:spTree>
    <p:extLst>
      <p:ext uri="{BB962C8B-B14F-4D97-AF65-F5344CB8AC3E}">
        <p14:creationId xmlns:p14="http://schemas.microsoft.com/office/powerpoint/2010/main" val="76664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81013" y="1279525"/>
            <a:ext cx="6140450" cy="3454400"/>
          </a:xfrm>
        </p:spPr>
      </p:sp>
      <p:sp>
        <p:nvSpPr>
          <p:cNvPr id="43011" name="Rectangle 3"/>
          <p:cNvSpPr>
            <a:spLocks noGrp="1" noChangeArrowheads="1"/>
          </p:cNvSpPr>
          <p:nvPr>
            <p:ph type="body" idx="1"/>
          </p:nvPr>
        </p:nvSpPr>
        <p:spPr/>
        <p:txBody>
          <a:bodyPr/>
          <a:lstStyle/>
          <a:p>
            <a:r>
              <a:rPr lang="en-US" altLang="zh-CN"/>
              <a:t>Raise_application_error(error_number,msg):</a:t>
            </a:r>
            <a:r>
              <a:rPr lang="zh-CN" altLang="en-US"/>
              <a:t>将系统错误代码传给应用程序客户端</a:t>
            </a:r>
          </a:p>
          <a:p>
            <a:r>
              <a:rPr lang="en-US" altLang="zh-CN"/>
              <a:t>	error_number_in </a:t>
            </a:r>
            <a:r>
              <a:rPr lang="zh-CN" altLang="en-US"/>
              <a:t>取值为</a:t>
            </a:r>
            <a:r>
              <a:rPr lang="en-US" altLang="zh-CN"/>
              <a:t>-20000</a:t>
            </a:r>
            <a:r>
              <a:rPr lang="zh-CN" altLang="en-US"/>
              <a:t>到</a:t>
            </a:r>
            <a:r>
              <a:rPr lang="en-US" altLang="zh-CN"/>
              <a:t>-20999</a:t>
            </a:r>
            <a:r>
              <a:rPr lang="zh-CN" altLang="en-US"/>
              <a:t>之间</a:t>
            </a:r>
            <a:r>
              <a:rPr lang="en-US" altLang="zh-CN"/>
              <a:t>,</a:t>
            </a:r>
            <a:r>
              <a:rPr lang="zh-CN" altLang="en-US"/>
              <a:t>就不会跟系统预定的错误代码冲突</a:t>
            </a:r>
          </a:p>
          <a:p>
            <a:r>
              <a:rPr lang="zh-CN" altLang="en-US"/>
              <a:t>	</a:t>
            </a:r>
            <a:r>
              <a:rPr lang="en-US" altLang="zh-CN"/>
              <a:t>msg:</a:t>
            </a:r>
            <a:r>
              <a:rPr lang="zh-CN" altLang="en-US"/>
              <a:t>大小不能超过</a:t>
            </a:r>
            <a:r>
              <a:rPr lang="en-US" altLang="zh-CN"/>
              <a:t>2K.</a:t>
            </a:r>
            <a:r>
              <a:rPr lang="zh-CN" altLang="en-US"/>
              <a:t>超过则截取</a:t>
            </a:r>
            <a:r>
              <a:rPr lang="en-US" altLang="zh-CN"/>
              <a:t>2K.</a:t>
            </a:r>
          </a:p>
        </p:txBody>
      </p:sp>
    </p:spTree>
    <p:extLst>
      <p:ext uri="{BB962C8B-B14F-4D97-AF65-F5344CB8AC3E}">
        <p14:creationId xmlns:p14="http://schemas.microsoft.com/office/powerpoint/2010/main" val="5248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标题 1"/>
          <p:cNvSpPr>
            <a:spLocks noGrp="1"/>
          </p:cNvSpPr>
          <p:nvPr userDrawn="1"/>
        </p:nvSpPr>
        <p:spPr>
          <a:xfrm>
            <a:off x="186690" y="84455"/>
            <a:ext cx="9144000" cy="1068070"/>
          </a:xfrm>
          <a:prstGeom prst="rect">
            <a:avLst/>
          </a:prstGeom>
        </p:spPr>
        <p:txBody>
          <a:bodyPr vert="horz" lIns="91440" tIns="45720" rIns="91440" bIns="45720" rtlCol="0" anchor="b">
            <a:normAutofit/>
          </a:bodyPr>
          <a:lstStyle>
            <a:lvl1pPr algn="ctr">
              <a:defRPr sz="6000"/>
            </a:lvl1pPr>
          </a:lstStyle>
          <a:p>
            <a:pPr algn="l"/>
            <a:r>
              <a:rPr lang="zh-CN" altLang="en-US" sz="4000" smtClean="0">
                <a:latin typeface="微软雅黑" panose="020B0503020204020204" charset="-122"/>
                <a:ea typeface="微软雅黑" panose="020B0503020204020204" charset="-122"/>
              </a:rPr>
              <a:t>单击此处编标题</a:t>
            </a:r>
            <a:endParaRPr lang="zh-CN" altLang="en-US" sz="4000">
              <a:latin typeface="微软雅黑" panose="020B0503020204020204" charset="-122"/>
              <a:ea typeface="微软雅黑" panose="020B0503020204020204" charset="-122"/>
            </a:endParaRPr>
          </a:p>
        </p:txBody>
      </p:sp>
      <p:sp>
        <p:nvSpPr>
          <p:cNvPr id="8" name="内容占位符 7"/>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bg>
      <p:bgPr>
        <a:no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838200" y="1586230"/>
            <a:ext cx="10515600" cy="4591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1"/>
            <a:ext cx="11076517" cy="6207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00151" y="1268414"/>
            <a:ext cx="10284883" cy="5184775"/>
          </a:xfrm>
        </p:spPr>
        <p:txBody>
          <a:bodyPr/>
          <a:lstStyle/>
          <a:p>
            <a:endParaRPr lang="zh-CN" altLang="en-US"/>
          </a:p>
        </p:txBody>
      </p:sp>
      <p:sp>
        <p:nvSpPr>
          <p:cNvPr id="4" name="日期占位符 3"/>
          <p:cNvSpPr>
            <a:spLocks noGrp="1"/>
          </p:cNvSpPr>
          <p:nvPr>
            <p:ph type="dt" sz="half" idx="10"/>
          </p:nvPr>
        </p:nvSpPr>
        <p:spPr>
          <a:xfrm>
            <a:off x="1075267" y="6519864"/>
            <a:ext cx="2844800" cy="365125"/>
          </a:xfrm>
          <a:prstGeom prst="rect">
            <a:avLst/>
          </a:prstGeom>
        </p:spPr>
        <p:txBody>
          <a:bodyPr/>
          <a:lstStyle>
            <a:lvl1pPr>
              <a:defRPr/>
            </a:lvl1pPr>
          </a:lstStyle>
          <a:p>
            <a:fld id="{960805CD-DB87-AC45-BC93-BC0AA3D498F9}" type="datetime1">
              <a:rPr lang="zh-CN" altLang="en-US"/>
              <a:pPr/>
              <a:t>2016/10/10</a:t>
            </a:fld>
            <a:endParaRPr lang="zh-CN" altLang="en-US" sz="1800">
              <a:solidFill>
                <a:schemeClr val="tx1"/>
              </a:solidFill>
              <a:latin typeface="Arial" charset="0"/>
              <a:ea typeface="+mn-ea"/>
            </a:endParaRPr>
          </a:p>
        </p:txBody>
      </p:sp>
      <p:sp>
        <p:nvSpPr>
          <p:cNvPr id="5" name="页脚占位符 4"/>
          <p:cNvSpPr>
            <a:spLocks noGrp="1"/>
          </p:cNvSpPr>
          <p:nvPr>
            <p:ph type="ftr" sz="quarter" idx="11"/>
          </p:nvPr>
        </p:nvSpPr>
        <p:spPr>
          <a:xfrm>
            <a:off x="4631267" y="6519864"/>
            <a:ext cx="3860800" cy="365125"/>
          </a:xfrm>
          <a:prstGeom prst="rect">
            <a:avLst/>
          </a:prstGeom>
        </p:spPr>
        <p:txBody>
          <a:bodyPr/>
          <a:lstStyle>
            <a:lvl1pPr>
              <a:defRPr/>
            </a:lvl1pPr>
          </a:lstStyle>
          <a:p>
            <a:endParaRPr lang="zh-CN" altLang="zh-CN"/>
          </a:p>
        </p:txBody>
      </p:sp>
      <p:sp>
        <p:nvSpPr>
          <p:cNvPr id="6" name="幻灯片编号占位符 5"/>
          <p:cNvSpPr>
            <a:spLocks noGrp="1"/>
          </p:cNvSpPr>
          <p:nvPr>
            <p:ph type="sldNum" sz="quarter" idx="12"/>
          </p:nvPr>
        </p:nvSpPr>
        <p:spPr>
          <a:xfrm>
            <a:off x="9203267" y="6519864"/>
            <a:ext cx="2844800" cy="365125"/>
          </a:xfrm>
          <a:prstGeom prst="rect">
            <a:avLst/>
          </a:prstGeom>
        </p:spPr>
        <p:txBody>
          <a:bodyPr/>
          <a:lstStyle>
            <a:lvl1pPr>
              <a:defRPr/>
            </a:lvl1pPr>
          </a:lstStyle>
          <a:p>
            <a:fld id="{08676CB3-DE9F-0543-BDF4-22693D523C38}" type="slidenum">
              <a:rPr lang="zh-CN" altLang="en-US"/>
              <a:pPr/>
              <a:t>‹#›</a:t>
            </a:fld>
            <a:endParaRPr lang="zh-CN" altLang="en-US" sz="1800">
              <a:solidFill>
                <a:schemeClr val="tx1"/>
              </a:solidFill>
              <a:latin typeface="Arial" charset="0"/>
              <a:ea typeface="+mn-ea"/>
            </a:endParaRPr>
          </a:p>
        </p:txBody>
      </p:sp>
    </p:spTree>
    <p:extLst>
      <p:ext uri="{BB962C8B-B14F-4D97-AF65-F5344CB8AC3E}">
        <p14:creationId xmlns:p14="http://schemas.microsoft.com/office/powerpoint/2010/main" val="6214687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1800" y="1"/>
            <a:ext cx="11076517" cy="6207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00151" y="1268414"/>
            <a:ext cx="5039783" cy="51847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443134" y="1268414"/>
            <a:ext cx="5041900" cy="51847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a:xfrm>
            <a:off x="1075267" y="6519864"/>
            <a:ext cx="2844800" cy="365125"/>
          </a:xfrm>
          <a:prstGeom prst="rect">
            <a:avLst/>
          </a:prstGeom>
        </p:spPr>
        <p:txBody>
          <a:bodyPr/>
          <a:lstStyle>
            <a:lvl1pPr>
              <a:defRPr/>
            </a:lvl1pPr>
          </a:lstStyle>
          <a:p>
            <a:fld id="{960805CD-DB87-AC45-BC93-BC0AA3D498F9}" type="datetime1">
              <a:rPr lang="zh-CN" altLang="en-US"/>
              <a:pPr/>
              <a:t>2016/10/10</a:t>
            </a:fld>
            <a:endParaRPr lang="zh-CN" altLang="en-US" sz="1800">
              <a:solidFill>
                <a:schemeClr val="tx1"/>
              </a:solidFill>
              <a:latin typeface="Arial" charset="0"/>
              <a:ea typeface="+mn-ea"/>
            </a:endParaRPr>
          </a:p>
        </p:txBody>
      </p:sp>
      <p:sp>
        <p:nvSpPr>
          <p:cNvPr id="6" name="页脚占位符 5"/>
          <p:cNvSpPr>
            <a:spLocks noGrp="1"/>
          </p:cNvSpPr>
          <p:nvPr>
            <p:ph type="ftr" sz="quarter" idx="11"/>
          </p:nvPr>
        </p:nvSpPr>
        <p:spPr>
          <a:xfrm>
            <a:off x="4631267" y="6519864"/>
            <a:ext cx="3860800" cy="365125"/>
          </a:xfrm>
          <a:prstGeom prst="rect">
            <a:avLst/>
          </a:prstGeom>
        </p:spPr>
        <p:txBody>
          <a:bodyPr/>
          <a:lstStyle>
            <a:lvl1pPr>
              <a:defRPr/>
            </a:lvl1pPr>
          </a:lstStyle>
          <a:p>
            <a:endParaRPr lang="zh-CN" altLang="zh-CN"/>
          </a:p>
        </p:txBody>
      </p:sp>
      <p:sp>
        <p:nvSpPr>
          <p:cNvPr id="7" name="幻灯片编号占位符 6"/>
          <p:cNvSpPr>
            <a:spLocks noGrp="1"/>
          </p:cNvSpPr>
          <p:nvPr>
            <p:ph type="sldNum" sz="quarter" idx="12"/>
          </p:nvPr>
        </p:nvSpPr>
        <p:spPr>
          <a:xfrm>
            <a:off x="9203267" y="6519864"/>
            <a:ext cx="2844800" cy="365125"/>
          </a:xfrm>
          <a:prstGeom prst="rect">
            <a:avLst/>
          </a:prstGeom>
        </p:spPr>
        <p:txBody>
          <a:bodyPr/>
          <a:lstStyle>
            <a:lvl1pPr>
              <a:defRPr/>
            </a:lvl1pPr>
          </a:lstStyle>
          <a:p>
            <a:fld id="{F07DDE3D-E84B-EA49-AB4A-3C752441A260}" type="slidenum">
              <a:rPr lang="zh-CN" altLang="en-US"/>
              <a:pPr/>
              <a:t>‹#›</a:t>
            </a:fld>
            <a:endParaRPr lang="zh-CN" altLang="en-US" sz="1800">
              <a:solidFill>
                <a:schemeClr val="tx1"/>
              </a:solidFill>
              <a:latin typeface="Arial" charset="0"/>
              <a:ea typeface="+mn-ea"/>
            </a:endParaRPr>
          </a:p>
        </p:txBody>
      </p:sp>
    </p:spTree>
    <p:extLst>
      <p:ext uri="{BB962C8B-B14F-4D97-AF65-F5344CB8AC3E}">
        <p14:creationId xmlns:p14="http://schemas.microsoft.com/office/powerpoint/2010/main" val="211972302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74955" y="212725"/>
            <a:ext cx="7211060" cy="1162685"/>
          </a:xfrm>
        </p:spPr>
        <p:txBody>
          <a:bodyPr/>
          <a:lstStyle/>
          <a:p>
            <a:r>
              <a:rPr lang="zh-CN" altLang="en-US" smtClean="0"/>
              <a:t>单击此处编辑标题</a:t>
            </a:r>
            <a:endParaRPr lang="zh-CN" altLang="en-US"/>
          </a:p>
        </p:txBody>
      </p:sp>
      <p:sp>
        <p:nvSpPr>
          <p:cNvPr id="3" name="内容占位符 2"/>
          <p:cNvSpPr>
            <a:spLocks noGrp="1"/>
          </p:cNvSpPr>
          <p:nvPr>
            <p:ph idx="1" hasCustomPrompt="1"/>
          </p:nvPr>
        </p:nvSpPr>
        <p:spPr/>
        <p:txBody>
          <a:bodyPr/>
          <a:lstStyle>
            <a:lvl3pPr marL="914400" indent="0">
              <a:buNone/>
              <a:defRPr/>
            </a:lvl3pPr>
          </a:lstStyle>
          <a:p>
            <a:pPr lvl="0"/>
            <a:r>
              <a:rPr lang="zh-CN" altLang="en-US" smtClean="0"/>
              <a:t>单击此处添加内容</a:t>
            </a:r>
          </a:p>
          <a:p>
            <a:pPr lvl="0"/>
            <a:endParaRPr lang="zh-CN" altLang="en-US"/>
          </a:p>
          <a:p>
            <a:pPr lvl="0"/>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253615" y="335280"/>
            <a:ext cx="8670290" cy="92392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灯片编号占位符 6"/>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1332230"/>
            <a:ext cx="2628900"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78510" y="1271905"/>
            <a:ext cx="7734300" cy="533654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71475" y="1404620"/>
            <a:ext cx="10515600" cy="472567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7" name="图片 6" descr="背景"/>
          <p:cNvPicPr>
            <a:picLocks noChangeAspect="1"/>
          </p:cNvPicPr>
          <p:nvPr userDrawn="1"/>
        </p:nvPicPr>
        <p:blipFill>
          <a:blip r:embed="rId14"/>
          <a:stretch>
            <a:fillRect/>
          </a:stretch>
        </p:blipFill>
        <p:spPr>
          <a:xfrm>
            <a:off x="-3810" y="5977255"/>
            <a:ext cx="12197080" cy="880745"/>
          </a:xfrm>
          <a:prstGeom prst="rect">
            <a:avLst/>
          </a:prstGeom>
        </p:spPr>
      </p:pic>
      <p:sp>
        <p:nvSpPr>
          <p:cNvPr id="9" name="矩形 8"/>
          <p:cNvSpPr/>
          <p:nvPr userDrawn="1"/>
        </p:nvSpPr>
        <p:spPr>
          <a:xfrm flipV="1">
            <a:off x="-2540" y="1109980"/>
            <a:ext cx="12197715" cy="54000"/>
          </a:xfrm>
          <a:prstGeom prst="rect">
            <a:avLst/>
          </a:prstGeom>
          <a:solidFill>
            <a:srgbClr val="39B0DE"/>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6670" y="241935"/>
            <a:ext cx="7211060" cy="116268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12" name="图片 11" descr="竖版标志(透明背景)"/>
          <p:cNvPicPr>
            <a:picLocks noChangeAspect="1"/>
          </p:cNvPicPr>
          <p:nvPr userDrawn="1"/>
        </p:nvPicPr>
        <p:blipFill>
          <a:blip r:embed="rId15"/>
          <a:stretch>
            <a:fillRect/>
          </a:stretch>
        </p:blipFill>
        <p:spPr>
          <a:xfrm>
            <a:off x="10887075" y="115570"/>
            <a:ext cx="1143000" cy="994410"/>
          </a:xfrm>
          <a:prstGeom prst="rect">
            <a:avLst/>
          </a:prstGeom>
        </p:spPr>
      </p:pic>
      <p:sp>
        <p:nvSpPr>
          <p:cNvPr id="13" name="文本框 12"/>
          <p:cNvSpPr txBox="1"/>
          <p:nvPr userDrawn="1"/>
        </p:nvSpPr>
        <p:spPr>
          <a:xfrm>
            <a:off x="26670" y="6370320"/>
            <a:ext cx="2164080" cy="457200"/>
          </a:xfrm>
          <a:prstGeom prst="rect">
            <a:avLst/>
          </a:prstGeom>
          <a:noFill/>
          <a:ln>
            <a:noFill/>
          </a:ln>
          <a:effectLst>
            <a:glow rad="127000">
              <a:srgbClr val="FFFFFF">
                <a:alpha val="82000"/>
              </a:srgbClr>
            </a:glow>
            <a:softEdge rad="127000"/>
          </a:effectLst>
        </p:spPr>
        <p:txBody>
          <a:bodyPr wrap="none" rtlCol="0">
            <a:spAutoFit/>
            <a:scene3d>
              <a:camera prst="orthographicFront"/>
              <a:lightRig rig="threePt" dir="t"/>
            </a:scene3d>
          </a:bodyPr>
          <a:lstStyle/>
          <a:p>
            <a:r>
              <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rPr>
              <a:t>懂</a:t>
            </a:r>
            <a:r>
              <a:rPr lang="en-US" altLang="zh-CN" sz="2400" i="1">
                <a:gradFill>
                  <a:gsLst>
                    <a:gs pos="21000">
                      <a:srgbClr val="53575C"/>
                    </a:gs>
                    <a:gs pos="88000">
                      <a:srgbClr val="C5C7CA"/>
                    </a:gs>
                  </a:gsLst>
                  <a:lin ang="5400000"/>
                </a:gradFill>
                <a:effectLst/>
                <a:latin typeface="仿宋" panose="02010609060101010101" charset="-122"/>
                <a:ea typeface="仿宋" panose="02010609060101010101" charset="-122"/>
              </a:rPr>
              <a:t>IT </a:t>
            </a:r>
            <a:r>
              <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rPr>
              <a:t>更懂教育</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50000"/>
        </a:lnSpc>
        <a:spcBef>
          <a:spcPts val="1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60906" y="2721571"/>
            <a:ext cx="7324494" cy="707886"/>
          </a:xfrm>
          <a:prstGeom prst="rect">
            <a:avLst/>
          </a:prstGeom>
          <a:noFill/>
        </p:spPr>
        <p:txBody>
          <a:bodyPr wrap="square" rtlCol="0">
            <a:spAutoFit/>
          </a:bodyPr>
          <a:lstStyle/>
          <a:p>
            <a:r>
              <a:rPr kumimoji="1" lang="zh-CN" altLang="en-US" sz="4000" dirty="0" smtClean="0">
                <a:latin typeface="微软雅黑"/>
                <a:ea typeface="微软雅黑"/>
                <a:cs typeface="微软雅黑"/>
              </a:rPr>
              <a:t>第六章  游标和触发器</a:t>
            </a:r>
            <a:endParaRPr kumimoji="1" lang="zh-CN" altLang="en-US" sz="4000" dirty="0">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12700" y="1316573"/>
            <a:ext cx="8569325" cy="1944687"/>
          </a:xfrm>
        </p:spPr>
        <p:txBody>
          <a:bodyPr>
            <a:normAutofit lnSpcReduction="10000"/>
          </a:bodyPr>
          <a:lstStyle/>
          <a:p>
            <a:pPr marL="381000" indent="-381000"/>
            <a:r>
              <a:rPr lang="zh-CN" altLang="zh-CN"/>
              <a:t>游标for循环简化游标处理 </a:t>
            </a:r>
          </a:p>
          <a:p>
            <a:pPr lvl="1"/>
            <a:r>
              <a:rPr lang="zh-CN" altLang="zh-CN" dirty="0"/>
              <a:t>当使用游标for循环时，oracle会隐含地打开游标，提取数据并关闭游标。</a:t>
            </a:r>
          </a:p>
          <a:p>
            <a:pPr lvl="1"/>
            <a:r>
              <a:rPr lang="zh-CN" altLang="zh-CN" dirty="0"/>
              <a:t>示例：获取每个部门的名称</a:t>
            </a:r>
          </a:p>
        </p:txBody>
      </p:sp>
      <p:sp>
        <p:nvSpPr>
          <p:cNvPr id="18435" name="Rectangle 6"/>
          <p:cNvSpPr>
            <a:spLocks noGrp="1" noChangeArrowheads="1"/>
          </p:cNvSpPr>
          <p:nvPr>
            <p:ph type="title" idx="4294967295"/>
          </p:nvPr>
        </p:nvSpPr>
        <p:spPr>
          <a:xfrm>
            <a:off x="12700" y="290111"/>
            <a:ext cx="6192838" cy="720725"/>
          </a:xfrm>
        </p:spPr>
        <p:txBody>
          <a:bodyPr/>
          <a:lstStyle/>
          <a:p>
            <a:pPr marL="609600" indent="-609600"/>
            <a:r>
              <a:rPr lang="zh-CN" altLang="zh-CN"/>
              <a:t>游标for循环</a:t>
            </a:r>
            <a:r>
              <a:rPr lang="zh-CN" altLang="zh-CN" sz="3200"/>
              <a:t> </a:t>
            </a:r>
          </a:p>
        </p:txBody>
      </p:sp>
      <p:sp>
        <p:nvSpPr>
          <p:cNvPr id="18436" name="AutoShape 10"/>
          <p:cNvSpPr>
            <a:spLocks noChangeArrowheads="1"/>
          </p:cNvSpPr>
          <p:nvPr/>
        </p:nvSpPr>
        <p:spPr bwMode="auto">
          <a:xfrm>
            <a:off x="448529" y="3261260"/>
            <a:ext cx="7777163" cy="2663825"/>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en-US" altLang="zh-CN" b="1" dirty="0">
                <a:sym typeface="Arial" charset="0"/>
              </a:rPr>
              <a:t>declare</a:t>
            </a:r>
          </a:p>
          <a:p>
            <a:pPr eaLnBrk="1" hangingPunct="1"/>
            <a:r>
              <a:rPr lang="zh-CN" altLang="en-US" b="1" dirty="0">
                <a:sym typeface="Arial" charset="0"/>
              </a:rPr>
              <a:t>	</a:t>
            </a:r>
            <a:r>
              <a:rPr lang="en-US" altLang="zh-CN" b="1" dirty="0">
                <a:solidFill>
                  <a:srgbClr val="0000FF"/>
                </a:solidFill>
                <a:sym typeface="Arial" charset="0"/>
              </a:rPr>
              <a:t>cursor </a:t>
            </a:r>
            <a:r>
              <a:rPr lang="en-US" altLang="zh-CN" b="1" dirty="0" err="1">
                <a:sym typeface="Arial" charset="0"/>
              </a:rPr>
              <a:t>dept_cursor</a:t>
            </a:r>
            <a:r>
              <a:rPr lang="en-US" altLang="zh-CN" b="1" dirty="0">
                <a:sym typeface="Arial" charset="0"/>
              </a:rPr>
              <a:t> is select * from </a:t>
            </a:r>
            <a:r>
              <a:rPr lang="en-US" altLang="zh-CN" b="1" dirty="0" err="1">
                <a:sym typeface="Arial" charset="0"/>
              </a:rPr>
              <a:t>dept</a:t>
            </a:r>
            <a:r>
              <a:rPr lang="en-US" altLang="zh-CN" b="1" dirty="0">
                <a:sym typeface="Arial" charset="0"/>
              </a:rPr>
              <a:t>;</a:t>
            </a:r>
          </a:p>
          <a:p>
            <a:pPr eaLnBrk="1" hangingPunct="1"/>
            <a:r>
              <a:rPr lang="en-US" altLang="zh-CN" b="1" dirty="0">
                <a:sym typeface="Arial" charset="0"/>
              </a:rPr>
              <a:t>begin</a:t>
            </a:r>
          </a:p>
          <a:p>
            <a:pPr eaLnBrk="1" hangingPunct="1"/>
            <a:r>
              <a:rPr lang="en-US" altLang="zh-CN" b="1" dirty="0">
                <a:sym typeface="Arial" charset="0"/>
              </a:rPr>
              <a:t>  </a:t>
            </a:r>
            <a:r>
              <a:rPr lang="zh-CN" altLang="en-US" b="1" dirty="0">
                <a:sym typeface="Arial" charset="0"/>
              </a:rPr>
              <a:t>	</a:t>
            </a:r>
            <a:r>
              <a:rPr lang="en-US" altLang="zh-CN" b="1" dirty="0">
                <a:sym typeface="Arial" charset="0"/>
              </a:rPr>
              <a:t>for </a:t>
            </a:r>
            <a:r>
              <a:rPr lang="en-US" altLang="zh-CN" b="1" dirty="0" err="1">
                <a:solidFill>
                  <a:srgbClr val="0000FF"/>
                </a:solidFill>
                <a:sym typeface="Arial" charset="0"/>
              </a:rPr>
              <a:t>dept_row</a:t>
            </a:r>
            <a:r>
              <a:rPr lang="en-US" altLang="zh-CN" b="1" dirty="0">
                <a:sym typeface="Arial" charset="0"/>
              </a:rPr>
              <a:t> in </a:t>
            </a:r>
            <a:r>
              <a:rPr lang="en-US" altLang="zh-CN" b="1" dirty="0" err="1">
                <a:solidFill>
                  <a:srgbClr val="0000FF"/>
                </a:solidFill>
                <a:sym typeface="Arial" charset="0"/>
              </a:rPr>
              <a:t>dept_cursor</a:t>
            </a:r>
            <a:r>
              <a:rPr lang="en-US" altLang="zh-CN" b="1" dirty="0">
                <a:sym typeface="Arial" charset="0"/>
              </a:rPr>
              <a:t> loop</a:t>
            </a:r>
          </a:p>
          <a:p>
            <a:pPr eaLnBrk="1" hangingPunct="1"/>
            <a:r>
              <a:rPr lang="en-US" altLang="zh-CN" b="1" dirty="0">
                <a:sym typeface="Arial" charset="0"/>
              </a:rPr>
              <a:t>  </a:t>
            </a:r>
            <a:r>
              <a:rPr lang="zh-CN" altLang="en-US" b="1" dirty="0">
                <a:sym typeface="Arial" charset="0"/>
              </a:rPr>
              <a:t>		</a:t>
            </a:r>
            <a:r>
              <a:rPr lang="en-US" altLang="zh-CN" b="1" dirty="0" err="1">
                <a:sym typeface="Arial" charset="0"/>
              </a:rPr>
              <a:t>dbms_output.put_line</a:t>
            </a:r>
            <a:r>
              <a:rPr lang="en-US" altLang="zh-CN" b="1" dirty="0">
                <a:sym typeface="Arial" charset="0"/>
              </a:rPr>
              <a:t>('第'||</a:t>
            </a:r>
            <a:r>
              <a:rPr lang="en-US" altLang="zh-CN" b="1" dirty="0" err="1">
                <a:sym typeface="Arial" charset="0"/>
              </a:rPr>
              <a:t>dept_cursor</a:t>
            </a:r>
            <a:r>
              <a:rPr lang="en-US" altLang="zh-CN" b="1" dirty="0" err="1">
                <a:solidFill>
                  <a:srgbClr val="0000FF"/>
                </a:solidFill>
                <a:sym typeface="Arial" charset="0"/>
              </a:rPr>
              <a:t>%rowcount</a:t>
            </a:r>
            <a:r>
              <a:rPr lang="en-US" altLang="zh-CN" b="1" dirty="0">
                <a:sym typeface="Arial" charset="0"/>
              </a:rPr>
              <a:t>||</a:t>
            </a:r>
          </a:p>
          <a:p>
            <a:pPr eaLnBrk="1" hangingPunct="1"/>
            <a:r>
              <a:rPr lang="zh-CN" altLang="en-US" b="1" dirty="0">
                <a:sym typeface="Arial" charset="0"/>
              </a:rPr>
              <a:t>				</a:t>
            </a:r>
            <a:r>
              <a:rPr lang="en-US" altLang="zh-CN" b="1" dirty="0">
                <a:sym typeface="Arial" charset="0"/>
              </a:rPr>
              <a:t>'个部门：'||</a:t>
            </a:r>
            <a:r>
              <a:rPr lang="en-US" altLang="zh-CN" b="1" dirty="0" err="1">
                <a:sym typeface="Arial" charset="0"/>
              </a:rPr>
              <a:t>dept_row.dname</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ym typeface="Arial" charset="0"/>
              </a:rPr>
              <a:t>end loop;</a:t>
            </a:r>
          </a:p>
          <a:p>
            <a:pPr eaLnBrk="1" hangingPunct="1"/>
            <a:r>
              <a:rPr lang="en-US" altLang="zh-CN" b="1" dirty="0">
                <a:sym typeface="Arial" charset="0"/>
              </a:rPr>
              <a:t>end;</a:t>
            </a:r>
          </a:p>
        </p:txBody>
      </p:sp>
      <p:sp>
        <p:nvSpPr>
          <p:cNvPr id="18437" name="AutoShape 5"/>
          <p:cNvSpPr>
            <a:spLocks noChangeArrowheads="1"/>
          </p:cNvSpPr>
          <p:nvPr/>
        </p:nvSpPr>
        <p:spPr bwMode="auto">
          <a:xfrm>
            <a:off x="5488842" y="3681591"/>
            <a:ext cx="1800225" cy="715089"/>
          </a:xfrm>
          <a:prstGeom prst="wedgeRoundRectCallout">
            <a:avLst>
              <a:gd name="adj1" fmla="val -98106"/>
              <a:gd name="adj2" fmla="val 46606"/>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用for循环迭代游标数据。</a:t>
            </a:r>
          </a:p>
        </p:txBody>
      </p:sp>
      <p:sp>
        <p:nvSpPr>
          <p:cNvPr id="18438" name="AutoShape 6"/>
          <p:cNvSpPr>
            <a:spLocks noChangeArrowheads="1"/>
          </p:cNvSpPr>
          <p:nvPr/>
        </p:nvSpPr>
        <p:spPr bwMode="auto">
          <a:xfrm>
            <a:off x="7577992" y="3637141"/>
            <a:ext cx="1366837" cy="715089"/>
          </a:xfrm>
          <a:prstGeom prst="wedgeRoundRectCallout">
            <a:avLst>
              <a:gd name="adj1" fmla="val -91500"/>
              <a:gd name="adj2" fmla="val 83088"/>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游标迭代的次数。</a:t>
            </a:r>
          </a:p>
        </p:txBody>
      </p:sp>
    </p:spTree>
    <p:extLst>
      <p:ext uri="{BB962C8B-B14F-4D97-AF65-F5344CB8AC3E}">
        <p14:creationId xmlns:p14="http://schemas.microsoft.com/office/powerpoint/2010/main" val="88753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6">
                                            <p:bg/>
                                          </p:spTgt>
                                        </p:tgtEl>
                                        <p:attrNameLst>
                                          <p:attrName>style.visibility</p:attrName>
                                        </p:attrNameLst>
                                      </p:cBhvr>
                                      <p:to>
                                        <p:strVal val="visible"/>
                                      </p:to>
                                    </p:set>
                                    <p:animEffect transition="in" filter="dissolve">
                                      <p:cBhvr>
                                        <p:cTn id="7" dur="500"/>
                                        <p:tgtEl>
                                          <p:spTgt spid="18436">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436">
                                            <p:txEl>
                                              <p:pRg st="0" end="0"/>
                                            </p:txEl>
                                          </p:spTgt>
                                        </p:tgtEl>
                                        <p:attrNameLst>
                                          <p:attrName>style.visibility</p:attrName>
                                        </p:attrNameLst>
                                      </p:cBhvr>
                                      <p:to>
                                        <p:strVal val="visible"/>
                                      </p:to>
                                    </p:set>
                                    <p:animEffect transition="in" filter="dissolve">
                                      <p:cBhvr>
                                        <p:cTn id="10" dur="500"/>
                                        <p:tgtEl>
                                          <p:spTgt spid="1843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Effect transition="in" filter="dissolve">
                                      <p:cBhvr>
                                        <p:cTn id="13" dur="500"/>
                                        <p:tgtEl>
                                          <p:spTgt spid="1843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8436">
                                            <p:txEl>
                                              <p:pRg st="2" end="2"/>
                                            </p:txEl>
                                          </p:spTgt>
                                        </p:tgtEl>
                                        <p:attrNameLst>
                                          <p:attrName>style.visibility</p:attrName>
                                        </p:attrNameLst>
                                      </p:cBhvr>
                                      <p:to>
                                        <p:strVal val="visible"/>
                                      </p:to>
                                    </p:set>
                                    <p:animEffect transition="in" filter="dissolve">
                                      <p:cBhvr>
                                        <p:cTn id="16" dur="500"/>
                                        <p:tgtEl>
                                          <p:spTgt spid="1843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8436">
                                            <p:txEl>
                                              <p:pRg st="3" end="3"/>
                                            </p:txEl>
                                          </p:spTgt>
                                        </p:tgtEl>
                                        <p:attrNameLst>
                                          <p:attrName>style.visibility</p:attrName>
                                        </p:attrNameLst>
                                      </p:cBhvr>
                                      <p:to>
                                        <p:strVal val="visible"/>
                                      </p:to>
                                    </p:set>
                                    <p:animEffect transition="in" filter="dissolve">
                                      <p:cBhvr>
                                        <p:cTn id="19" dur="500"/>
                                        <p:tgtEl>
                                          <p:spTgt spid="1843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436">
                                            <p:txEl>
                                              <p:pRg st="4" end="4"/>
                                            </p:txEl>
                                          </p:spTgt>
                                        </p:tgtEl>
                                        <p:attrNameLst>
                                          <p:attrName>style.visibility</p:attrName>
                                        </p:attrNameLst>
                                      </p:cBhvr>
                                      <p:to>
                                        <p:strVal val="visible"/>
                                      </p:to>
                                    </p:set>
                                    <p:animEffect transition="in" filter="dissolve">
                                      <p:cBhvr>
                                        <p:cTn id="22" dur="500"/>
                                        <p:tgtEl>
                                          <p:spTgt spid="1843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8436">
                                            <p:txEl>
                                              <p:pRg st="5" end="5"/>
                                            </p:txEl>
                                          </p:spTgt>
                                        </p:tgtEl>
                                        <p:attrNameLst>
                                          <p:attrName>style.visibility</p:attrName>
                                        </p:attrNameLst>
                                      </p:cBhvr>
                                      <p:to>
                                        <p:strVal val="visible"/>
                                      </p:to>
                                    </p:set>
                                    <p:animEffect transition="in" filter="dissolve">
                                      <p:cBhvr>
                                        <p:cTn id="25" dur="500"/>
                                        <p:tgtEl>
                                          <p:spTgt spid="18436">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8436">
                                            <p:txEl>
                                              <p:pRg st="6" end="6"/>
                                            </p:txEl>
                                          </p:spTgt>
                                        </p:tgtEl>
                                        <p:attrNameLst>
                                          <p:attrName>style.visibility</p:attrName>
                                        </p:attrNameLst>
                                      </p:cBhvr>
                                      <p:to>
                                        <p:strVal val="visible"/>
                                      </p:to>
                                    </p:set>
                                    <p:animEffect transition="in" filter="dissolve">
                                      <p:cBhvr>
                                        <p:cTn id="28" dur="500"/>
                                        <p:tgtEl>
                                          <p:spTgt spid="18436">
                                            <p:txEl>
                                              <p:pRg st="6" end="6"/>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436">
                                            <p:txEl>
                                              <p:pRg st="7" end="7"/>
                                            </p:txEl>
                                          </p:spTgt>
                                        </p:tgtEl>
                                        <p:attrNameLst>
                                          <p:attrName>style.visibility</p:attrName>
                                        </p:attrNameLst>
                                      </p:cBhvr>
                                      <p:to>
                                        <p:strVal val="visible"/>
                                      </p:to>
                                    </p:set>
                                    <p:animEffect transition="in" filter="dissolve">
                                      <p:cBhvr>
                                        <p:cTn id="31" dur="500"/>
                                        <p:tgtEl>
                                          <p:spTgt spid="18436">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437"/>
                                        </p:tgtEl>
                                        <p:attrNameLst>
                                          <p:attrName>style.visibility</p:attrName>
                                        </p:attrNameLst>
                                      </p:cBhvr>
                                      <p:to>
                                        <p:strVal val="visible"/>
                                      </p:to>
                                    </p:set>
                                    <p:animEffect transition="in" filter="dissolve">
                                      <p:cBhvr>
                                        <p:cTn id="34" dur="500"/>
                                        <p:tgtEl>
                                          <p:spTgt spid="18437"/>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8438"/>
                                        </p:tgtEl>
                                        <p:attrNameLst>
                                          <p:attrName>style.visibility</p:attrName>
                                        </p:attrNameLst>
                                      </p:cBhvr>
                                      <p:to>
                                        <p:strVal val="visible"/>
                                      </p:to>
                                    </p:set>
                                    <p:animEffect transition="in" filter="dissolve">
                                      <p:cBhvr>
                                        <p:cTn id="38"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allAtOnce" bldLvl="0" animBg="1" autoUpdateAnimBg="0"/>
      <p:bldP spid="18437" grpId="0" bldLvl="0" animBg="1" autoUpdateAnimBg="0"/>
      <p:bldP spid="18438"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47626" y="1382098"/>
            <a:ext cx="8569325" cy="1944687"/>
          </a:xfrm>
        </p:spPr>
        <p:txBody>
          <a:bodyPr/>
          <a:lstStyle/>
          <a:p>
            <a:pPr marL="381000" indent="-381000"/>
            <a:r>
              <a:rPr lang="zh-CN" altLang="zh-CN"/>
              <a:t>游标for循环简化游标处理 </a:t>
            </a:r>
          </a:p>
          <a:p>
            <a:pPr lvl="1"/>
            <a:r>
              <a:rPr lang="zh-CN" altLang="zh-CN" dirty="0"/>
              <a:t>当使用游标for循环时，可以直接使用子查询。</a:t>
            </a:r>
          </a:p>
          <a:p>
            <a:pPr lvl="1"/>
            <a:r>
              <a:rPr lang="zh-CN" altLang="zh-CN" dirty="0"/>
              <a:t>示例：获取每个部门的名称</a:t>
            </a:r>
          </a:p>
        </p:txBody>
      </p:sp>
      <p:sp>
        <p:nvSpPr>
          <p:cNvPr id="19459" name="Rectangle 6"/>
          <p:cNvSpPr>
            <a:spLocks noGrp="1" noChangeArrowheads="1"/>
          </p:cNvSpPr>
          <p:nvPr>
            <p:ph type="title" idx="4294967295"/>
          </p:nvPr>
        </p:nvSpPr>
        <p:spPr>
          <a:xfrm>
            <a:off x="12700" y="434004"/>
            <a:ext cx="6192838" cy="720725"/>
          </a:xfrm>
        </p:spPr>
        <p:txBody>
          <a:bodyPr/>
          <a:lstStyle/>
          <a:p>
            <a:pPr marL="609600" indent="-609600"/>
            <a:r>
              <a:rPr lang="zh-CN" altLang="zh-CN"/>
              <a:t>游标for循环</a:t>
            </a:r>
            <a:r>
              <a:rPr lang="zh-CN" altLang="zh-CN" sz="3200"/>
              <a:t> </a:t>
            </a:r>
          </a:p>
        </p:txBody>
      </p:sp>
      <p:sp>
        <p:nvSpPr>
          <p:cNvPr id="19460" name="AutoShape 10"/>
          <p:cNvSpPr>
            <a:spLocks noChangeArrowheads="1"/>
          </p:cNvSpPr>
          <p:nvPr/>
        </p:nvSpPr>
        <p:spPr bwMode="auto">
          <a:xfrm>
            <a:off x="523733" y="3092736"/>
            <a:ext cx="7272338" cy="2665413"/>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lvl="1" eaLnBrk="1" hangingPunct="1"/>
            <a:r>
              <a:rPr lang="en-US" altLang="zh-CN" b="1" dirty="0">
                <a:sym typeface="Arial" charset="0"/>
              </a:rPr>
              <a:t>begin</a:t>
            </a:r>
          </a:p>
          <a:p>
            <a:pPr lvl="1" eaLnBrk="1" hangingPunct="1"/>
            <a:r>
              <a:rPr lang="en-US" altLang="zh-CN" b="1" dirty="0">
                <a:sym typeface="Arial" charset="0"/>
              </a:rPr>
              <a:t>  </a:t>
            </a:r>
            <a:r>
              <a:rPr lang="zh-CN" altLang="en-US" b="1" dirty="0">
                <a:sym typeface="Arial" charset="0"/>
              </a:rPr>
              <a:t>	</a:t>
            </a:r>
            <a:r>
              <a:rPr lang="en-US" altLang="zh-CN" b="1" dirty="0">
                <a:sym typeface="Arial" charset="0"/>
              </a:rPr>
              <a:t>for </a:t>
            </a:r>
            <a:r>
              <a:rPr lang="en-US" altLang="zh-CN" b="1" dirty="0" err="1">
                <a:solidFill>
                  <a:srgbClr val="0000FF"/>
                </a:solidFill>
                <a:sym typeface="Arial" charset="0"/>
              </a:rPr>
              <a:t>dept_row</a:t>
            </a:r>
            <a:r>
              <a:rPr lang="en-US" altLang="zh-CN" b="1" dirty="0">
                <a:sym typeface="Arial" charset="0"/>
              </a:rPr>
              <a:t> in</a:t>
            </a:r>
            <a:r>
              <a:rPr lang="zh-CN" altLang="en-US" b="1" dirty="0">
                <a:sym typeface="Arial" charset="0"/>
              </a:rPr>
              <a:t>(</a:t>
            </a:r>
            <a:r>
              <a:rPr lang="zh-CN" altLang="en-US" b="1" dirty="0">
                <a:solidFill>
                  <a:srgbClr val="0000FF"/>
                </a:solidFill>
                <a:sym typeface="Arial" charset="0"/>
              </a:rPr>
              <a:t>select deptno,dname from dept</a:t>
            </a:r>
            <a:r>
              <a:rPr lang="zh-CN" altLang="en-US" b="1" dirty="0">
                <a:sym typeface="Arial" charset="0"/>
              </a:rPr>
              <a:t>)</a:t>
            </a:r>
            <a:r>
              <a:rPr lang="en-US" altLang="zh-CN" b="1" dirty="0">
                <a:sym typeface="Arial" charset="0"/>
              </a:rPr>
              <a:t> loop</a:t>
            </a:r>
          </a:p>
          <a:p>
            <a:pPr lvl="1" eaLnBrk="1" hangingPunct="1"/>
            <a:r>
              <a:rPr lang="en-US" altLang="zh-CN" b="1" dirty="0">
                <a:sym typeface="Arial" charset="0"/>
              </a:rPr>
              <a:t>  </a:t>
            </a:r>
            <a:r>
              <a:rPr lang="zh-CN" altLang="en-US" b="1" dirty="0">
                <a:sym typeface="Arial" charset="0"/>
              </a:rPr>
              <a:t>		</a:t>
            </a:r>
            <a:r>
              <a:rPr lang="en-US" altLang="zh-CN" b="1" dirty="0" err="1">
                <a:sym typeface="Arial" charset="0"/>
              </a:rPr>
              <a:t>dbms_output.put_line</a:t>
            </a:r>
            <a:r>
              <a:rPr lang="en-US" altLang="zh-CN" b="1" dirty="0">
                <a:sym typeface="Arial" charset="0"/>
              </a:rPr>
              <a:t>('第'||</a:t>
            </a:r>
            <a:r>
              <a:rPr lang="en-US" altLang="zh-CN" b="1" dirty="0" err="1">
                <a:sym typeface="Arial" charset="0"/>
              </a:rPr>
              <a:t>dept_dept.deptno</a:t>
            </a:r>
            <a:r>
              <a:rPr lang="en-US" altLang="zh-CN" b="1" dirty="0">
                <a:sym typeface="Arial" charset="0"/>
              </a:rPr>
              <a:t>||</a:t>
            </a:r>
          </a:p>
          <a:p>
            <a:pPr lvl="1" eaLnBrk="1" hangingPunct="1"/>
            <a:r>
              <a:rPr lang="zh-CN" altLang="en-US" b="1" dirty="0">
                <a:sym typeface="Arial" charset="0"/>
              </a:rPr>
              <a:t>				</a:t>
            </a:r>
            <a:r>
              <a:rPr lang="en-US" altLang="zh-CN" b="1" dirty="0">
                <a:sym typeface="Arial" charset="0"/>
              </a:rPr>
              <a:t>'个部门：'||</a:t>
            </a:r>
            <a:r>
              <a:rPr lang="en-US" altLang="zh-CN" b="1" dirty="0" err="1">
                <a:sym typeface="Arial" charset="0"/>
              </a:rPr>
              <a:t>dept_row.dname</a:t>
            </a:r>
            <a:r>
              <a:rPr lang="en-US" altLang="zh-CN" b="1" dirty="0">
                <a:sym typeface="Arial" charset="0"/>
              </a:rPr>
              <a:t>);</a:t>
            </a:r>
          </a:p>
          <a:p>
            <a:pPr lvl="1" eaLnBrk="1" hangingPunct="1"/>
            <a:r>
              <a:rPr lang="en-US" altLang="zh-CN" b="1" dirty="0">
                <a:sym typeface="Arial" charset="0"/>
              </a:rPr>
              <a:t>  </a:t>
            </a:r>
            <a:r>
              <a:rPr lang="zh-CN" altLang="en-US" b="1" dirty="0">
                <a:sym typeface="Arial" charset="0"/>
              </a:rPr>
              <a:t>	</a:t>
            </a:r>
            <a:r>
              <a:rPr lang="en-US" altLang="zh-CN" b="1" dirty="0">
                <a:sym typeface="Arial" charset="0"/>
              </a:rPr>
              <a:t>end loop;</a:t>
            </a:r>
          </a:p>
          <a:p>
            <a:pPr lvl="1" eaLnBrk="1" hangingPunct="1"/>
            <a:r>
              <a:rPr lang="en-US" altLang="zh-CN" b="1" dirty="0">
                <a:sym typeface="Arial" charset="0"/>
              </a:rPr>
              <a:t>end;</a:t>
            </a:r>
          </a:p>
        </p:txBody>
      </p:sp>
      <p:sp>
        <p:nvSpPr>
          <p:cNvPr id="19461" name="AutoShape 5"/>
          <p:cNvSpPr>
            <a:spLocks noChangeArrowheads="1"/>
          </p:cNvSpPr>
          <p:nvPr/>
        </p:nvSpPr>
        <p:spPr bwMode="auto">
          <a:xfrm>
            <a:off x="4482959" y="2865367"/>
            <a:ext cx="1800225" cy="715089"/>
          </a:xfrm>
          <a:prstGeom prst="wedgeRoundRectCallout">
            <a:avLst>
              <a:gd name="adj1" fmla="val -93097"/>
              <a:gd name="adj2" fmla="val 91926"/>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用子查询内容作为游标内容。</a:t>
            </a:r>
          </a:p>
        </p:txBody>
      </p:sp>
    </p:spTree>
    <p:extLst>
      <p:ext uri="{BB962C8B-B14F-4D97-AF65-F5344CB8AC3E}">
        <p14:creationId xmlns:p14="http://schemas.microsoft.com/office/powerpoint/2010/main" val="333937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0">
                                            <p:bg/>
                                          </p:spTgt>
                                        </p:tgtEl>
                                        <p:attrNameLst>
                                          <p:attrName>style.visibility</p:attrName>
                                        </p:attrNameLst>
                                      </p:cBhvr>
                                      <p:to>
                                        <p:strVal val="visible"/>
                                      </p:to>
                                    </p:set>
                                    <p:animEffect transition="in" filter="dissolve">
                                      <p:cBhvr>
                                        <p:cTn id="7" dur="500"/>
                                        <p:tgtEl>
                                          <p:spTgt spid="19460">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60">
                                            <p:txEl>
                                              <p:pRg st="0" end="0"/>
                                            </p:txEl>
                                          </p:spTgt>
                                        </p:tgtEl>
                                        <p:attrNameLst>
                                          <p:attrName>style.visibility</p:attrName>
                                        </p:attrNameLst>
                                      </p:cBhvr>
                                      <p:to>
                                        <p:strVal val="visible"/>
                                      </p:to>
                                    </p:set>
                                    <p:animEffect transition="in" filter="dissolve">
                                      <p:cBhvr>
                                        <p:cTn id="10" dur="500"/>
                                        <p:tgtEl>
                                          <p:spTgt spid="1946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460">
                                            <p:txEl>
                                              <p:pRg st="1" end="1"/>
                                            </p:txEl>
                                          </p:spTgt>
                                        </p:tgtEl>
                                        <p:attrNameLst>
                                          <p:attrName>style.visibility</p:attrName>
                                        </p:attrNameLst>
                                      </p:cBhvr>
                                      <p:to>
                                        <p:strVal val="visible"/>
                                      </p:to>
                                    </p:set>
                                    <p:animEffect transition="in" filter="dissolve">
                                      <p:cBhvr>
                                        <p:cTn id="13" dur="500"/>
                                        <p:tgtEl>
                                          <p:spTgt spid="19460">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460">
                                            <p:txEl>
                                              <p:pRg st="2" end="2"/>
                                            </p:txEl>
                                          </p:spTgt>
                                        </p:tgtEl>
                                        <p:attrNameLst>
                                          <p:attrName>style.visibility</p:attrName>
                                        </p:attrNameLst>
                                      </p:cBhvr>
                                      <p:to>
                                        <p:strVal val="visible"/>
                                      </p:to>
                                    </p:set>
                                    <p:animEffect transition="in" filter="dissolve">
                                      <p:cBhvr>
                                        <p:cTn id="16" dur="500"/>
                                        <p:tgtEl>
                                          <p:spTgt spid="19460">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animEffect transition="in" filter="dissolve">
                                      <p:cBhvr>
                                        <p:cTn id="19" dur="500"/>
                                        <p:tgtEl>
                                          <p:spTgt spid="19460">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460">
                                            <p:txEl>
                                              <p:pRg st="4" end="4"/>
                                            </p:txEl>
                                          </p:spTgt>
                                        </p:tgtEl>
                                        <p:attrNameLst>
                                          <p:attrName>style.visibility</p:attrName>
                                        </p:attrNameLst>
                                      </p:cBhvr>
                                      <p:to>
                                        <p:strVal val="visible"/>
                                      </p:to>
                                    </p:set>
                                    <p:animEffect transition="in" filter="dissolve">
                                      <p:cBhvr>
                                        <p:cTn id="22" dur="500"/>
                                        <p:tgtEl>
                                          <p:spTgt spid="19460">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460">
                                            <p:txEl>
                                              <p:pRg st="5" end="5"/>
                                            </p:txEl>
                                          </p:spTgt>
                                        </p:tgtEl>
                                        <p:attrNameLst>
                                          <p:attrName>style.visibility</p:attrName>
                                        </p:attrNameLst>
                                      </p:cBhvr>
                                      <p:to>
                                        <p:strVal val="visible"/>
                                      </p:to>
                                    </p:set>
                                    <p:animEffect transition="in" filter="dissolve">
                                      <p:cBhvr>
                                        <p:cTn id="25" dur="500"/>
                                        <p:tgtEl>
                                          <p:spTgt spid="19460">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461"/>
                                        </p:tgtEl>
                                        <p:attrNameLst>
                                          <p:attrName>style.visibility</p:attrName>
                                        </p:attrNameLst>
                                      </p:cBhvr>
                                      <p:to>
                                        <p:strVal val="visible"/>
                                      </p:to>
                                    </p:set>
                                    <p:animEffect transition="in" filter="dissolve">
                                      <p:cBhvr>
                                        <p:cTn id="28"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allAtOnce" bldLvl="0" animBg="1" autoUpdateAnimBg="0"/>
      <p:bldP spid="19461"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47626" y="1268414"/>
            <a:ext cx="8569325" cy="1944687"/>
          </a:xfrm>
        </p:spPr>
        <p:txBody>
          <a:bodyPr/>
          <a:lstStyle/>
          <a:p>
            <a:pPr marL="381000" indent="-381000"/>
            <a:r>
              <a:rPr lang="zh-CN" altLang="en-US" dirty="0"/>
              <a:t>当使用显式游标时，需要在定义部分指定其所对应的静态</a:t>
            </a:r>
            <a:r>
              <a:rPr lang="en-US" altLang="zh-CN" dirty="0"/>
              <a:t>SELECT</a:t>
            </a:r>
            <a:r>
              <a:rPr lang="zh-CN" altLang="en-US" dirty="0"/>
              <a:t>语句 </a:t>
            </a:r>
          </a:p>
          <a:p>
            <a:pPr marL="381000" indent="-381000"/>
            <a:r>
              <a:rPr lang="zh-CN" altLang="en-US" dirty="0"/>
              <a:t>而当使用游标变量时，开发人员可以在打开游标变量时指定其所对应的</a:t>
            </a:r>
            <a:r>
              <a:rPr lang="en-US" altLang="zh-CN" dirty="0"/>
              <a:t>SELECT</a:t>
            </a:r>
            <a:r>
              <a:rPr lang="zh-CN" altLang="en-US" dirty="0"/>
              <a:t>语句  </a:t>
            </a:r>
          </a:p>
        </p:txBody>
      </p:sp>
      <p:sp>
        <p:nvSpPr>
          <p:cNvPr id="20483" name="Rectangle 6"/>
          <p:cNvSpPr>
            <a:spLocks noGrp="1" noChangeArrowheads="1"/>
          </p:cNvSpPr>
          <p:nvPr>
            <p:ph type="title" idx="4294967295"/>
          </p:nvPr>
        </p:nvSpPr>
        <p:spPr>
          <a:xfrm>
            <a:off x="12700" y="187327"/>
            <a:ext cx="6192838" cy="720725"/>
          </a:xfrm>
        </p:spPr>
        <p:txBody>
          <a:bodyPr/>
          <a:lstStyle/>
          <a:p>
            <a:pPr marL="609600" indent="-609600"/>
            <a:r>
              <a:rPr lang="zh-CN" altLang="zh-CN"/>
              <a:t>使用游标变量</a:t>
            </a:r>
            <a:r>
              <a:rPr lang="zh-CN" altLang="zh-CN" sz="3200"/>
              <a:t> </a:t>
            </a:r>
          </a:p>
        </p:txBody>
      </p:sp>
      <p:sp>
        <p:nvSpPr>
          <p:cNvPr id="20484" name="AutoShape 26"/>
          <p:cNvSpPr>
            <a:spLocks noChangeArrowheads="1"/>
          </p:cNvSpPr>
          <p:nvPr/>
        </p:nvSpPr>
        <p:spPr bwMode="auto">
          <a:xfrm>
            <a:off x="1487488" y="4083950"/>
            <a:ext cx="5113337" cy="1079500"/>
          </a:xfrm>
          <a:prstGeom prst="roundRect">
            <a:avLst>
              <a:gd name="adj" fmla="val 16667"/>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TYPE</a:t>
            </a:r>
            <a:r>
              <a:rPr lang="zh-CN" altLang="en-US" b="1" dirty="0">
                <a:solidFill>
                  <a:srgbClr val="0000FF"/>
                </a:solidFill>
                <a:sym typeface="Arial" charset="0"/>
              </a:rPr>
              <a:t> </a:t>
            </a:r>
            <a:r>
              <a:rPr lang="en-US" altLang="zh-CN" b="1" dirty="0">
                <a:solidFill>
                  <a:srgbClr val="0000FF"/>
                </a:solidFill>
                <a:sym typeface="Arial" charset="0"/>
              </a:rPr>
              <a:t> </a:t>
            </a:r>
            <a:r>
              <a:rPr lang="en-US" altLang="zh-CN" b="1" dirty="0" err="1">
                <a:sym typeface="Arial" charset="0"/>
              </a:rPr>
              <a:t>ref_type_name</a:t>
            </a:r>
            <a:r>
              <a:rPr lang="zh-CN" altLang="en-US" b="1" dirty="0">
                <a:sym typeface="Arial" charset="0"/>
              </a:rPr>
              <a:t> </a:t>
            </a:r>
            <a:r>
              <a:rPr lang="en-US" altLang="zh-CN" b="1" dirty="0">
                <a:solidFill>
                  <a:srgbClr val="0000FF"/>
                </a:solidFill>
                <a:sym typeface="Arial" charset="0"/>
              </a:rPr>
              <a:t> IS</a:t>
            </a:r>
            <a:r>
              <a:rPr lang="zh-CN" altLang="en-US" b="1" dirty="0">
                <a:solidFill>
                  <a:srgbClr val="0000FF"/>
                </a:solidFill>
                <a:sym typeface="Arial" charset="0"/>
              </a:rPr>
              <a:t> </a:t>
            </a:r>
            <a:r>
              <a:rPr lang="en-US" altLang="zh-CN" b="1" dirty="0">
                <a:solidFill>
                  <a:srgbClr val="0000FF"/>
                </a:solidFill>
                <a:sym typeface="Arial" charset="0"/>
              </a:rPr>
              <a:t> REF</a:t>
            </a:r>
            <a:r>
              <a:rPr lang="zh-CN" altLang="en-US" b="1" dirty="0">
                <a:solidFill>
                  <a:srgbClr val="0000FF"/>
                </a:solidFill>
                <a:sym typeface="Arial" charset="0"/>
              </a:rPr>
              <a:t> </a:t>
            </a:r>
            <a:r>
              <a:rPr lang="en-US" altLang="zh-CN" b="1" dirty="0">
                <a:solidFill>
                  <a:srgbClr val="0000FF"/>
                </a:solidFill>
                <a:sym typeface="Arial" charset="0"/>
              </a:rPr>
              <a:t> CURSOR</a:t>
            </a:r>
            <a:r>
              <a:rPr lang="en-US" altLang="zh-CN" b="1" dirty="0">
                <a:sym typeface="Arial" charset="0"/>
              </a:rPr>
              <a:t>;</a:t>
            </a:r>
          </a:p>
          <a:p>
            <a:pPr eaLnBrk="1" hangingPunct="1"/>
            <a:r>
              <a:rPr lang="en-US" altLang="zh-CN" b="1" dirty="0" err="1">
                <a:sym typeface="Arial" charset="0"/>
              </a:rPr>
              <a:t>cursor_variable</a:t>
            </a:r>
            <a:r>
              <a:rPr lang="en-US" altLang="zh-CN" b="1" dirty="0">
                <a:sym typeface="Arial" charset="0"/>
              </a:rPr>
              <a:t> </a:t>
            </a:r>
            <a:r>
              <a:rPr lang="zh-CN" altLang="en-US" b="1" dirty="0">
                <a:sym typeface="Arial" charset="0"/>
              </a:rPr>
              <a:t> </a:t>
            </a:r>
            <a:r>
              <a:rPr lang="en-US" altLang="zh-CN" b="1" dirty="0" err="1">
                <a:sym typeface="Arial" charset="0"/>
              </a:rPr>
              <a:t>ref_type_name</a:t>
            </a:r>
            <a:r>
              <a:rPr lang="en-US" altLang="zh-CN" b="1" dirty="0">
                <a:sym typeface="Arial" charset="0"/>
              </a:rPr>
              <a:t>;</a:t>
            </a:r>
          </a:p>
        </p:txBody>
      </p:sp>
      <p:pic>
        <p:nvPicPr>
          <p:cNvPr id="20485" name="Picture 27" descr="语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6" y="3213100"/>
            <a:ext cx="143986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827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left)">
                                      <p:cBhvr>
                                        <p:cTn id="7" dur="500"/>
                                        <p:tgtEl>
                                          <p:spTgt spid="2048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animEffect transition="in" filter="wipe(left)">
                                      <p:cBhvr>
                                        <p:cTn id="11" dur="500"/>
                                        <p:tgtEl>
                                          <p:spTgt spid="2048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0485"/>
                                        </p:tgtEl>
                                        <p:attrNameLst>
                                          <p:attrName>style.visibility</p:attrName>
                                        </p:attrNameLst>
                                      </p:cBhvr>
                                      <p:to>
                                        <p:strVal val="visible"/>
                                      </p:to>
                                    </p:set>
                                    <p:animEffect transition="in" filter="dissolve">
                                      <p:cBhvr>
                                        <p:cTn id="16" dur="500"/>
                                        <p:tgtEl>
                                          <p:spTgt spid="20485"/>
                                        </p:tgtEl>
                                      </p:cBhvr>
                                    </p:animEffect>
                                  </p:childTnLst>
                                </p:cTn>
                              </p:par>
                              <p:par>
                                <p:cTn id="17" presetID="9" presetClass="entr" presetSubtype="0" fill="hold" nodeType="withEffect">
                                  <p:stCondLst>
                                    <p:cond delay="0"/>
                                  </p:stCondLst>
                                  <p:childTnLst>
                                    <p:set>
                                      <p:cBhvr>
                                        <p:cTn id="18" dur="1" fill="hold">
                                          <p:stCondLst>
                                            <p:cond delay="0"/>
                                          </p:stCondLst>
                                        </p:cTn>
                                        <p:tgtEl>
                                          <p:spTgt spid="20484"/>
                                        </p:tgtEl>
                                        <p:attrNameLst>
                                          <p:attrName>style.visibility</p:attrName>
                                        </p:attrNameLst>
                                      </p:cBhvr>
                                      <p:to>
                                        <p:strVal val="visible"/>
                                      </p:to>
                                    </p:set>
                                    <p:animEffect transition="in" filter="dissolve">
                                      <p:cBhvr>
                                        <p:cTn id="19"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110154" y="1343427"/>
            <a:ext cx="8569325" cy="1223962"/>
          </a:xfrm>
        </p:spPr>
        <p:txBody>
          <a:bodyPr/>
          <a:lstStyle/>
          <a:p>
            <a:pPr marL="381000" indent="-381000"/>
            <a:r>
              <a:rPr lang="zh-CN" altLang="en-US"/>
              <a:t>游标变量示例</a:t>
            </a:r>
          </a:p>
          <a:p>
            <a:pPr lvl="1"/>
            <a:r>
              <a:rPr lang="zh-CN" altLang="en-US" dirty="0"/>
              <a:t>显示部门编号为10的所有雇员姓名：</a:t>
            </a:r>
          </a:p>
        </p:txBody>
      </p:sp>
      <p:sp>
        <p:nvSpPr>
          <p:cNvPr id="21507" name="Rectangle 6"/>
          <p:cNvSpPr>
            <a:spLocks noGrp="1" noChangeArrowheads="1"/>
          </p:cNvSpPr>
          <p:nvPr>
            <p:ph type="title" idx="4294967295"/>
          </p:nvPr>
        </p:nvSpPr>
        <p:spPr>
          <a:xfrm>
            <a:off x="38716" y="343255"/>
            <a:ext cx="6192838" cy="720725"/>
          </a:xfrm>
        </p:spPr>
        <p:txBody>
          <a:bodyPr/>
          <a:lstStyle/>
          <a:p>
            <a:pPr marL="609600" indent="-609600"/>
            <a:r>
              <a:rPr lang="zh-CN" altLang="zh-CN"/>
              <a:t>使用游标变量</a:t>
            </a:r>
            <a:r>
              <a:rPr lang="zh-CN" altLang="zh-CN" sz="3200"/>
              <a:t> </a:t>
            </a:r>
          </a:p>
        </p:txBody>
      </p:sp>
      <p:sp>
        <p:nvSpPr>
          <p:cNvPr id="21508" name="AutoShape 26"/>
          <p:cNvSpPr>
            <a:spLocks noChangeArrowheads="1"/>
          </p:cNvSpPr>
          <p:nvPr/>
        </p:nvSpPr>
        <p:spPr bwMode="auto">
          <a:xfrm>
            <a:off x="626517" y="2305359"/>
            <a:ext cx="7056438" cy="4176712"/>
          </a:xfrm>
          <a:prstGeom prst="roundRect">
            <a:avLst>
              <a:gd name="adj" fmla="val 3787"/>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dirty="0">
                <a:sym typeface="Arial" charset="0"/>
              </a:rPr>
              <a:t>declare</a:t>
            </a:r>
          </a:p>
          <a:p>
            <a:pPr eaLnBrk="1" hangingPunct="1"/>
            <a:r>
              <a:rPr lang="zh-CN" altLang="en-US" b="1" dirty="0">
                <a:sym typeface="Arial" charset="0"/>
              </a:rPr>
              <a:t>	</a:t>
            </a:r>
            <a:r>
              <a:rPr lang="zh-CN" altLang="en-US" b="1" dirty="0">
                <a:solidFill>
                  <a:srgbClr val="0000FF"/>
                </a:solidFill>
                <a:sym typeface="Arial" charset="0"/>
              </a:rPr>
              <a:t>type </a:t>
            </a:r>
            <a:r>
              <a:rPr lang="zh-CN" altLang="en-US" b="1" dirty="0">
                <a:sym typeface="Arial" charset="0"/>
              </a:rPr>
              <a:t>emp_cursor_type </a:t>
            </a:r>
            <a:r>
              <a:rPr lang="zh-CN" altLang="en-US" b="1" dirty="0">
                <a:solidFill>
                  <a:srgbClr val="0000FF"/>
                </a:solidFill>
                <a:sym typeface="Arial" charset="0"/>
              </a:rPr>
              <a:t>is ref cursor</a:t>
            </a:r>
            <a:r>
              <a:rPr lang="zh-CN" altLang="en-US" b="1" dirty="0">
                <a:sym typeface="Arial" charset="0"/>
              </a:rPr>
              <a:t>;</a:t>
            </a:r>
          </a:p>
          <a:p>
            <a:pPr eaLnBrk="1" hangingPunct="1"/>
            <a:r>
              <a:rPr lang="zh-CN" altLang="en-US" b="1" dirty="0">
                <a:sym typeface="Arial" charset="0"/>
              </a:rPr>
              <a:t>	emp_cursor emp_cursor_type;</a:t>
            </a:r>
          </a:p>
          <a:p>
            <a:pPr eaLnBrk="1" hangingPunct="1"/>
            <a:r>
              <a:rPr lang="zh-CN" altLang="en-US" b="1" dirty="0">
                <a:sym typeface="Arial" charset="0"/>
              </a:rPr>
              <a:t>	v_emp_row emp%rowtype;</a:t>
            </a:r>
          </a:p>
          <a:p>
            <a:pPr eaLnBrk="1" hangingPunct="1"/>
            <a:r>
              <a:rPr lang="zh-CN" altLang="en-US" b="1" dirty="0">
                <a:sym typeface="Arial" charset="0"/>
              </a:rPr>
              <a:t>begin</a:t>
            </a:r>
          </a:p>
          <a:p>
            <a:pPr eaLnBrk="1" hangingPunct="1"/>
            <a:r>
              <a:rPr lang="zh-CN" altLang="en-US" b="1" dirty="0">
                <a:sym typeface="Arial" charset="0"/>
              </a:rPr>
              <a:t>  	</a:t>
            </a:r>
            <a:r>
              <a:rPr lang="zh-CN" altLang="en-US" b="1" dirty="0">
                <a:solidFill>
                  <a:srgbClr val="0000FF"/>
                </a:solidFill>
                <a:sym typeface="Arial" charset="0"/>
              </a:rPr>
              <a:t>open </a:t>
            </a:r>
            <a:r>
              <a:rPr lang="zh-CN" altLang="en-US" b="1" dirty="0">
                <a:sym typeface="Arial" charset="0"/>
              </a:rPr>
              <a:t>emp_cursor </a:t>
            </a:r>
            <a:r>
              <a:rPr lang="zh-CN" altLang="en-US" b="1" dirty="0">
                <a:solidFill>
                  <a:srgbClr val="0000FF"/>
                </a:solidFill>
                <a:sym typeface="Arial" charset="0"/>
              </a:rPr>
              <a:t>for </a:t>
            </a:r>
            <a:r>
              <a:rPr lang="zh-CN" altLang="en-US" b="1" dirty="0">
                <a:sym typeface="Arial" charset="0"/>
              </a:rPr>
              <a:t>select * from emp where deptno=10;</a:t>
            </a:r>
          </a:p>
          <a:p>
            <a:pPr eaLnBrk="1" hangingPunct="1"/>
            <a:r>
              <a:rPr lang="zh-CN" altLang="en-US" b="1" dirty="0">
                <a:sym typeface="Arial" charset="0"/>
              </a:rPr>
              <a:t>  	loop</a:t>
            </a:r>
          </a:p>
          <a:p>
            <a:pPr eaLnBrk="1" hangingPunct="1"/>
            <a:r>
              <a:rPr lang="zh-CN" altLang="en-US" b="1" dirty="0">
                <a:sym typeface="Arial" charset="0"/>
              </a:rPr>
              <a:t>    		</a:t>
            </a:r>
            <a:r>
              <a:rPr lang="zh-CN" altLang="en-US" b="1" dirty="0">
                <a:solidFill>
                  <a:srgbClr val="0000FF"/>
                </a:solidFill>
                <a:sym typeface="Arial" charset="0"/>
              </a:rPr>
              <a:t>fetch </a:t>
            </a:r>
            <a:r>
              <a:rPr lang="zh-CN" altLang="en-US" b="1" dirty="0">
                <a:sym typeface="Arial" charset="0"/>
              </a:rPr>
              <a:t>emp_cursor </a:t>
            </a:r>
            <a:r>
              <a:rPr lang="zh-CN" altLang="en-US" b="1" dirty="0">
                <a:solidFill>
                  <a:srgbClr val="0000FF"/>
                </a:solidFill>
                <a:sym typeface="Arial" charset="0"/>
              </a:rPr>
              <a:t>into </a:t>
            </a:r>
            <a:r>
              <a:rPr lang="zh-CN" altLang="en-US" b="1" dirty="0">
                <a:sym typeface="Arial" charset="0"/>
              </a:rPr>
              <a:t>v_emp_row;</a:t>
            </a:r>
          </a:p>
          <a:p>
            <a:pPr eaLnBrk="1" hangingPunct="1"/>
            <a:r>
              <a:rPr lang="zh-CN" altLang="en-US" b="1" dirty="0">
                <a:sym typeface="Arial" charset="0"/>
              </a:rPr>
              <a:t>    		exit when emp_cursor</a:t>
            </a:r>
            <a:r>
              <a:rPr lang="zh-CN" altLang="en-US" b="1" dirty="0">
                <a:solidFill>
                  <a:srgbClr val="0000FF"/>
                </a:solidFill>
                <a:sym typeface="Arial" charset="0"/>
              </a:rPr>
              <a:t>%notfound</a:t>
            </a:r>
            <a:r>
              <a:rPr lang="zh-CN" altLang="en-US" b="1" dirty="0">
                <a:sym typeface="Arial" charset="0"/>
              </a:rPr>
              <a:t>;</a:t>
            </a:r>
          </a:p>
          <a:p>
            <a:pPr eaLnBrk="1" hangingPunct="1"/>
            <a:r>
              <a:rPr lang="zh-CN" altLang="en-US" b="1" dirty="0">
                <a:sym typeface="Arial" charset="0"/>
              </a:rPr>
              <a:t>    		dbms_output.put_line('第'||emp_cursor</a:t>
            </a:r>
            <a:r>
              <a:rPr lang="zh-CN" altLang="en-US" b="1" dirty="0">
                <a:solidFill>
                  <a:srgbClr val="0000FF"/>
                </a:solidFill>
                <a:sym typeface="Arial" charset="0"/>
              </a:rPr>
              <a:t>%rowcount</a:t>
            </a:r>
            <a:r>
              <a:rPr lang="zh-CN" altLang="en-US" b="1" dirty="0">
                <a:sym typeface="Arial" charset="0"/>
              </a:rPr>
              <a:t>||</a:t>
            </a:r>
          </a:p>
          <a:p>
            <a:pPr eaLnBrk="1" hangingPunct="1"/>
            <a:r>
              <a:rPr lang="zh-CN" altLang="en-US" b="1" dirty="0">
                <a:sym typeface="Arial" charset="0"/>
              </a:rPr>
              <a:t>				'个员工：'||v_emp_row.ename);</a:t>
            </a:r>
          </a:p>
          <a:p>
            <a:pPr eaLnBrk="1" hangingPunct="1"/>
            <a:r>
              <a:rPr lang="zh-CN" altLang="en-US" b="1" dirty="0">
                <a:sym typeface="Arial" charset="0"/>
              </a:rPr>
              <a:t>  	end loop;</a:t>
            </a:r>
          </a:p>
          <a:p>
            <a:pPr eaLnBrk="1" hangingPunct="1"/>
            <a:r>
              <a:rPr lang="zh-CN" altLang="en-US" b="1" dirty="0">
                <a:sym typeface="Arial" charset="0"/>
              </a:rPr>
              <a:t>  	</a:t>
            </a:r>
            <a:r>
              <a:rPr lang="zh-CN" altLang="en-US" b="1" dirty="0">
                <a:solidFill>
                  <a:srgbClr val="0000FF"/>
                </a:solidFill>
                <a:sym typeface="Arial" charset="0"/>
              </a:rPr>
              <a:t>close </a:t>
            </a:r>
            <a:r>
              <a:rPr lang="zh-CN" altLang="en-US" b="1" dirty="0">
                <a:sym typeface="Arial" charset="0"/>
              </a:rPr>
              <a:t>emp_cursor;</a:t>
            </a:r>
          </a:p>
          <a:p>
            <a:pPr eaLnBrk="1" hangingPunct="1"/>
            <a:r>
              <a:rPr lang="zh-CN" altLang="en-US" b="1" dirty="0">
                <a:sym typeface="Arial" charset="0"/>
              </a:rPr>
              <a:t>end;</a:t>
            </a:r>
          </a:p>
        </p:txBody>
      </p:sp>
      <p:sp>
        <p:nvSpPr>
          <p:cNvPr id="21509" name="AutoShape 5"/>
          <p:cNvSpPr>
            <a:spLocks noChangeArrowheads="1"/>
          </p:cNvSpPr>
          <p:nvPr/>
        </p:nvSpPr>
        <p:spPr bwMode="auto">
          <a:xfrm>
            <a:off x="5665243" y="2230430"/>
            <a:ext cx="1800225" cy="408623"/>
          </a:xfrm>
          <a:prstGeom prst="wedgeRoundRectCallout">
            <a:avLst>
              <a:gd name="adj1" fmla="val -93097"/>
              <a:gd name="adj2" fmla="val 91926"/>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定义游标变量。</a:t>
            </a:r>
          </a:p>
        </p:txBody>
      </p:sp>
      <p:sp>
        <p:nvSpPr>
          <p:cNvPr id="21510" name="AutoShape 6"/>
          <p:cNvSpPr>
            <a:spLocks noChangeArrowheads="1"/>
          </p:cNvSpPr>
          <p:nvPr/>
        </p:nvSpPr>
        <p:spPr bwMode="auto">
          <a:xfrm>
            <a:off x="4728617" y="3084466"/>
            <a:ext cx="2089150" cy="715089"/>
          </a:xfrm>
          <a:prstGeom prst="wedgeRoundRectCallout">
            <a:avLst>
              <a:gd name="adj1" fmla="val -107750"/>
              <a:gd name="adj2" fmla="val 55505"/>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打开游标时用 </a:t>
            </a:r>
            <a:r>
              <a:rPr lang="zh-CN" altLang="en-US" b="1">
                <a:solidFill>
                  <a:srgbClr val="CC0000"/>
                </a:solidFill>
              </a:rPr>
              <a:t>for</a:t>
            </a:r>
            <a:r>
              <a:rPr lang="zh-CN" altLang="en-US"/>
              <a:t>定义游标内容。</a:t>
            </a:r>
          </a:p>
        </p:txBody>
      </p:sp>
      <p:sp>
        <p:nvSpPr>
          <p:cNvPr id="21511" name="AutoShape 7"/>
          <p:cNvSpPr>
            <a:spLocks noChangeArrowheads="1"/>
          </p:cNvSpPr>
          <p:nvPr/>
        </p:nvSpPr>
        <p:spPr bwMode="auto">
          <a:xfrm>
            <a:off x="6327230" y="4029028"/>
            <a:ext cx="2089150" cy="715089"/>
          </a:xfrm>
          <a:prstGeom prst="wedgeRoundRectCallout">
            <a:avLst>
              <a:gd name="adj1" fmla="val -64889"/>
              <a:gd name="adj2" fmla="val 80218"/>
              <a:gd name="adj3" fmla="val 16667"/>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用游标变量获取已经循环的行数。</a:t>
            </a:r>
          </a:p>
        </p:txBody>
      </p:sp>
    </p:spTree>
    <p:extLst>
      <p:ext uri="{BB962C8B-B14F-4D97-AF65-F5344CB8AC3E}">
        <p14:creationId xmlns:p14="http://schemas.microsoft.com/office/powerpoint/2010/main" val="1598573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animEffect transition="in" filter="wipe(left)">
                                      <p:cBhvr>
                                        <p:cTn id="11" dur="500"/>
                                        <p:tgtEl>
                                          <p:spTgt spid="2150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1508">
                                            <p:bg/>
                                          </p:spTgt>
                                        </p:tgtEl>
                                        <p:attrNameLst>
                                          <p:attrName>style.visibility</p:attrName>
                                        </p:attrNameLst>
                                      </p:cBhvr>
                                      <p:to>
                                        <p:strVal val="visible"/>
                                      </p:to>
                                    </p:set>
                                    <p:animEffect transition="in" filter="checkerboard(across)">
                                      <p:cBhvr>
                                        <p:cTn id="16" dur="500"/>
                                        <p:tgtEl>
                                          <p:spTgt spid="21508">
                                            <p:bg/>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1508">
                                            <p:txEl>
                                              <p:pRg st="0" end="0"/>
                                            </p:txEl>
                                          </p:spTgt>
                                        </p:tgtEl>
                                        <p:attrNameLst>
                                          <p:attrName>style.visibility</p:attrName>
                                        </p:attrNameLst>
                                      </p:cBhvr>
                                      <p:to>
                                        <p:strVal val="visible"/>
                                      </p:to>
                                    </p:set>
                                    <p:animEffect transition="in" filter="wipe(left)">
                                      <p:cBhvr>
                                        <p:cTn id="19" dur="500"/>
                                        <p:tgtEl>
                                          <p:spTgt spid="21508">
                                            <p:txEl>
                                              <p:pRg st="0" end="0"/>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1508">
                                            <p:txEl>
                                              <p:pRg st="1" end="1"/>
                                            </p:txEl>
                                          </p:spTgt>
                                        </p:tgtEl>
                                        <p:attrNameLst>
                                          <p:attrName>style.visibility</p:attrName>
                                        </p:attrNameLst>
                                      </p:cBhvr>
                                      <p:to>
                                        <p:strVal val="visible"/>
                                      </p:to>
                                    </p:set>
                                    <p:animEffect transition="in" filter="wipe(left)">
                                      <p:cBhvr>
                                        <p:cTn id="22" dur="500"/>
                                        <p:tgtEl>
                                          <p:spTgt spid="21508">
                                            <p:txEl>
                                              <p:pRg st="1" end="1"/>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1508">
                                            <p:txEl>
                                              <p:pRg st="2" end="2"/>
                                            </p:txEl>
                                          </p:spTgt>
                                        </p:tgtEl>
                                        <p:attrNameLst>
                                          <p:attrName>style.visibility</p:attrName>
                                        </p:attrNameLst>
                                      </p:cBhvr>
                                      <p:to>
                                        <p:strVal val="visible"/>
                                      </p:to>
                                    </p:set>
                                    <p:animEffect transition="in" filter="wipe(left)">
                                      <p:cBhvr>
                                        <p:cTn id="25" dur="500"/>
                                        <p:tgtEl>
                                          <p:spTgt spid="21508">
                                            <p:txEl>
                                              <p:pRg st="2" end="2"/>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1508">
                                            <p:txEl>
                                              <p:pRg st="3" end="3"/>
                                            </p:txEl>
                                          </p:spTgt>
                                        </p:tgtEl>
                                        <p:attrNameLst>
                                          <p:attrName>style.visibility</p:attrName>
                                        </p:attrNameLst>
                                      </p:cBhvr>
                                      <p:to>
                                        <p:strVal val="visible"/>
                                      </p:to>
                                    </p:set>
                                    <p:animEffect transition="in" filter="wipe(left)">
                                      <p:cBhvr>
                                        <p:cTn id="28" dur="500"/>
                                        <p:tgtEl>
                                          <p:spTgt spid="21508">
                                            <p:txEl>
                                              <p:pRg st="3" end="3"/>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1508">
                                            <p:txEl>
                                              <p:pRg st="4" end="4"/>
                                            </p:txEl>
                                          </p:spTgt>
                                        </p:tgtEl>
                                        <p:attrNameLst>
                                          <p:attrName>style.visibility</p:attrName>
                                        </p:attrNameLst>
                                      </p:cBhvr>
                                      <p:to>
                                        <p:strVal val="visible"/>
                                      </p:to>
                                    </p:set>
                                    <p:animEffect transition="in" filter="wipe(left)">
                                      <p:cBhvr>
                                        <p:cTn id="31" dur="500"/>
                                        <p:tgtEl>
                                          <p:spTgt spid="21508">
                                            <p:txEl>
                                              <p:pRg st="4" end="4"/>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1508">
                                            <p:txEl>
                                              <p:pRg st="13" end="13"/>
                                            </p:txEl>
                                          </p:spTgt>
                                        </p:tgtEl>
                                        <p:attrNameLst>
                                          <p:attrName>style.visibility</p:attrName>
                                        </p:attrNameLst>
                                      </p:cBhvr>
                                      <p:to>
                                        <p:strVal val="visible"/>
                                      </p:to>
                                    </p:set>
                                    <p:animEffect transition="in" filter="wipe(left)">
                                      <p:cBhvr>
                                        <p:cTn id="34" dur="500"/>
                                        <p:tgtEl>
                                          <p:spTgt spid="21508">
                                            <p:txEl>
                                              <p:pRg st="13" end="13"/>
                                            </p:txEl>
                                          </p:spTgt>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509"/>
                                        </p:tgtEl>
                                        <p:attrNameLst>
                                          <p:attrName>style.visibility</p:attrName>
                                        </p:attrNameLst>
                                      </p:cBhvr>
                                      <p:to>
                                        <p:strVal val="visible"/>
                                      </p:to>
                                    </p:set>
                                    <p:animEffect transition="in" filter="dissolve">
                                      <p:cBhvr>
                                        <p:cTn id="38" dur="500"/>
                                        <p:tgtEl>
                                          <p:spTgt spid="2150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1508">
                                            <p:txEl>
                                              <p:pRg st="5" end="5"/>
                                            </p:txEl>
                                          </p:spTgt>
                                        </p:tgtEl>
                                        <p:attrNameLst>
                                          <p:attrName>style.visibility</p:attrName>
                                        </p:attrNameLst>
                                      </p:cBhvr>
                                      <p:to>
                                        <p:strVal val="visible"/>
                                      </p:to>
                                    </p:set>
                                    <p:animEffect transition="in" filter="wipe(left)">
                                      <p:cBhvr>
                                        <p:cTn id="43" dur="500"/>
                                        <p:tgtEl>
                                          <p:spTgt spid="21508">
                                            <p:txEl>
                                              <p:pRg st="5" end="5"/>
                                            </p:txEl>
                                          </p:spTgt>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1510"/>
                                        </p:tgtEl>
                                        <p:attrNameLst>
                                          <p:attrName>style.visibility</p:attrName>
                                        </p:attrNameLst>
                                      </p:cBhvr>
                                      <p:to>
                                        <p:strVal val="visible"/>
                                      </p:to>
                                    </p:set>
                                    <p:animEffect transition="in" filter="dissolve">
                                      <p:cBhvr>
                                        <p:cTn id="47" dur="500"/>
                                        <p:tgtEl>
                                          <p:spTgt spid="21510"/>
                                        </p:tgtEl>
                                      </p:cBhvr>
                                    </p:animEffect>
                                  </p:childTnLst>
                                </p:cTn>
                              </p:par>
                              <p:par>
                                <p:cTn id="48" presetID="22" presetClass="entr" presetSubtype="8" fill="hold" nodeType="withEffect">
                                  <p:stCondLst>
                                    <p:cond delay="0"/>
                                  </p:stCondLst>
                                  <p:childTnLst>
                                    <p:set>
                                      <p:cBhvr>
                                        <p:cTn id="49" dur="1" fill="hold">
                                          <p:stCondLst>
                                            <p:cond delay="0"/>
                                          </p:stCondLst>
                                        </p:cTn>
                                        <p:tgtEl>
                                          <p:spTgt spid="21508">
                                            <p:txEl>
                                              <p:pRg st="6" end="6"/>
                                            </p:txEl>
                                          </p:spTgt>
                                        </p:tgtEl>
                                        <p:attrNameLst>
                                          <p:attrName>style.visibility</p:attrName>
                                        </p:attrNameLst>
                                      </p:cBhvr>
                                      <p:to>
                                        <p:strVal val="visible"/>
                                      </p:to>
                                    </p:set>
                                    <p:animEffect transition="in" filter="wipe(left)">
                                      <p:cBhvr>
                                        <p:cTn id="50" dur="500"/>
                                        <p:tgtEl>
                                          <p:spTgt spid="21508">
                                            <p:txEl>
                                              <p:pRg st="6" end="6"/>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21508">
                                            <p:txEl>
                                              <p:pRg st="11" end="11"/>
                                            </p:txEl>
                                          </p:spTgt>
                                        </p:tgtEl>
                                        <p:attrNameLst>
                                          <p:attrName>style.visibility</p:attrName>
                                        </p:attrNameLst>
                                      </p:cBhvr>
                                      <p:to>
                                        <p:strVal val="visible"/>
                                      </p:to>
                                    </p:set>
                                    <p:animEffect transition="in" filter="wipe(left)">
                                      <p:cBhvr>
                                        <p:cTn id="53" dur="500"/>
                                        <p:tgtEl>
                                          <p:spTgt spid="21508">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1508">
                                            <p:txEl>
                                              <p:pRg st="7" end="7"/>
                                            </p:txEl>
                                          </p:spTgt>
                                        </p:tgtEl>
                                        <p:attrNameLst>
                                          <p:attrName>style.visibility</p:attrName>
                                        </p:attrNameLst>
                                      </p:cBhvr>
                                      <p:to>
                                        <p:strVal val="visible"/>
                                      </p:to>
                                    </p:set>
                                    <p:animEffect transition="in" filter="wipe(left)">
                                      <p:cBhvr>
                                        <p:cTn id="58" dur="500"/>
                                        <p:tgtEl>
                                          <p:spTgt spid="21508">
                                            <p:txEl>
                                              <p:pRg st="7" end="7"/>
                                            </p:txEl>
                                          </p:spTgt>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21508">
                                            <p:txEl>
                                              <p:pRg st="8" end="8"/>
                                            </p:txEl>
                                          </p:spTgt>
                                        </p:tgtEl>
                                        <p:attrNameLst>
                                          <p:attrName>style.visibility</p:attrName>
                                        </p:attrNameLst>
                                      </p:cBhvr>
                                      <p:to>
                                        <p:strVal val="visible"/>
                                      </p:to>
                                    </p:set>
                                    <p:animEffect transition="in" filter="wipe(left)">
                                      <p:cBhvr>
                                        <p:cTn id="62" dur="500"/>
                                        <p:tgtEl>
                                          <p:spTgt spid="21508">
                                            <p:txEl>
                                              <p:pRg st="8" end="8"/>
                                            </p:txEl>
                                          </p:spTgt>
                                        </p:tgtEl>
                                      </p:cBhvr>
                                    </p:animEffect>
                                  </p:childTnLst>
                                </p:cTn>
                              </p:par>
                            </p:childTnLst>
                          </p:cTn>
                        </p:par>
                        <p:par>
                          <p:cTn id="63" fill="hold" nodeType="afterGroup">
                            <p:stCondLst>
                              <p:cond delay="1000"/>
                            </p:stCondLst>
                            <p:childTnLst>
                              <p:par>
                                <p:cTn id="64" presetID="22" presetClass="entr" presetSubtype="8" fill="hold" nodeType="afterEffect">
                                  <p:stCondLst>
                                    <p:cond delay="0"/>
                                  </p:stCondLst>
                                  <p:childTnLst>
                                    <p:set>
                                      <p:cBhvr>
                                        <p:cTn id="65" dur="1" fill="hold">
                                          <p:stCondLst>
                                            <p:cond delay="0"/>
                                          </p:stCondLst>
                                        </p:cTn>
                                        <p:tgtEl>
                                          <p:spTgt spid="21508">
                                            <p:txEl>
                                              <p:pRg st="9" end="9"/>
                                            </p:txEl>
                                          </p:spTgt>
                                        </p:tgtEl>
                                        <p:attrNameLst>
                                          <p:attrName>style.visibility</p:attrName>
                                        </p:attrNameLst>
                                      </p:cBhvr>
                                      <p:to>
                                        <p:strVal val="visible"/>
                                      </p:to>
                                    </p:set>
                                    <p:animEffect transition="in" filter="wipe(left)">
                                      <p:cBhvr>
                                        <p:cTn id="66" dur="500"/>
                                        <p:tgtEl>
                                          <p:spTgt spid="21508">
                                            <p:txEl>
                                              <p:pRg st="9" end="9"/>
                                            </p:txEl>
                                          </p:spTgt>
                                        </p:tgtEl>
                                      </p:cBhvr>
                                    </p:animEffect>
                                  </p:childTnLst>
                                </p:cTn>
                              </p:par>
                            </p:childTnLst>
                          </p:cTn>
                        </p:par>
                        <p:par>
                          <p:cTn id="67" fill="hold" nodeType="afterGroup">
                            <p:stCondLst>
                              <p:cond delay="1500"/>
                            </p:stCondLst>
                            <p:childTnLst>
                              <p:par>
                                <p:cTn id="68" presetID="22" presetClass="entr" presetSubtype="8" fill="hold" nodeType="afterEffect">
                                  <p:stCondLst>
                                    <p:cond delay="0"/>
                                  </p:stCondLst>
                                  <p:childTnLst>
                                    <p:set>
                                      <p:cBhvr>
                                        <p:cTn id="69" dur="1" fill="hold">
                                          <p:stCondLst>
                                            <p:cond delay="0"/>
                                          </p:stCondLst>
                                        </p:cTn>
                                        <p:tgtEl>
                                          <p:spTgt spid="21508">
                                            <p:txEl>
                                              <p:pRg st="10" end="10"/>
                                            </p:txEl>
                                          </p:spTgt>
                                        </p:tgtEl>
                                        <p:attrNameLst>
                                          <p:attrName>style.visibility</p:attrName>
                                        </p:attrNameLst>
                                      </p:cBhvr>
                                      <p:to>
                                        <p:strVal val="visible"/>
                                      </p:to>
                                    </p:set>
                                    <p:animEffect transition="in" filter="wipe(left)">
                                      <p:cBhvr>
                                        <p:cTn id="70" dur="500"/>
                                        <p:tgtEl>
                                          <p:spTgt spid="21508">
                                            <p:txEl>
                                              <p:pRg st="10" end="10"/>
                                            </p:txEl>
                                          </p:spTgt>
                                        </p:tgtEl>
                                      </p:cBhvr>
                                    </p:animEffect>
                                  </p:childTnLst>
                                </p:cTn>
                              </p:par>
                            </p:childTnLst>
                          </p:cTn>
                        </p:par>
                        <p:par>
                          <p:cTn id="71" fill="hold" nodeType="afterGroup">
                            <p:stCondLst>
                              <p:cond delay="2000"/>
                            </p:stCondLst>
                            <p:childTnLst>
                              <p:par>
                                <p:cTn id="72" presetID="22" presetClass="entr" presetSubtype="8" fill="hold" nodeType="afterEffect">
                                  <p:stCondLst>
                                    <p:cond delay="0"/>
                                  </p:stCondLst>
                                  <p:childTnLst>
                                    <p:set>
                                      <p:cBhvr>
                                        <p:cTn id="73" dur="1" fill="hold">
                                          <p:stCondLst>
                                            <p:cond delay="0"/>
                                          </p:stCondLst>
                                        </p:cTn>
                                        <p:tgtEl>
                                          <p:spTgt spid="21508">
                                            <p:txEl>
                                              <p:pRg st="12" end="12"/>
                                            </p:txEl>
                                          </p:spTgt>
                                        </p:tgtEl>
                                        <p:attrNameLst>
                                          <p:attrName>style.visibility</p:attrName>
                                        </p:attrNameLst>
                                      </p:cBhvr>
                                      <p:to>
                                        <p:strVal val="visible"/>
                                      </p:to>
                                    </p:set>
                                    <p:animEffect transition="in" filter="wipe(left)">
                                      <p:cBhvr>
                                        <p:cTn id="74" dur="500"/>
                                        <p:tgtEl>
                                          <p:spTgt spid="21508">
                                            <p:txEl>
                                              <p:pRg st="12" end="12"/>
                                            </p:txEl>
                                          </p:spTgt>
                                        </p:tgtEl>
                                      </p:cBhvr>
                                    </p:animEffect>
                                  </p:childTnLst>
                                </p:cTn>
                              </p:par>
                            </p:childTnLst>
                          </p:cTn>
                        </p:par>
                        <p:par>
                          <p:cTn id="75" fill="hold" nodeType="afterGroup">
                            <p:stCondLst>
                              <p:cond delay="2500"/>
                            </p:stCondLst>
                            <p:childTnLst>
                              <p:par>
                                <p:cTn id="76" presetID="9" presetClass="entr" presetSubtype="0" fill="hold" grpId="0" nodeType="afterEffect">
                                  <p:stCondLst>
                                    <p:cond delay="0"/>
                                  </p:stCondLst>
                                  <p:childTnLst>
                                    <p:set>
                                      <p:cBhvr>
                                        <p:cTn id="77" dur="1" fill="hold">
                                          <p:stCondLst>
                                            <p:cond delay="0"/>
                                          </p:stCondLst>
                                        </p:cTn>
                                        <p:tgtEl>
                                          <p:spTgt spid="21511"/>
                                        </p:tgtEl>
                                        <p:attrNameLst>
                                          <p:attrName>style.visibility</p:attrName>
                                        </p:attrNameLst>
                                      </p:cBhvr>
                                      <p:to>
                                        <p:strVal val="visible"/>
                                      </p:to>
                                    </p:set>
                                    <p:animEffect transition="in" filter="dissolve">
                                      <p:cBhvr>
                                        <p:cTn id="78"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allAtOnce" bldLvl="0" animBg="1" autoUpdateAnimBg="0"/>
      <p:bldP spid="21509" grpId="0" bldLvl="0" animBg="1" autoUpdateAnimBg="0"/>
      <p:bldP spid="21510" grpId="0" bldLvl="0" animBg="1" autoUpdateAnimBg="0"/>
      <p:bldP spid="21511"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80264" y="1195389"/>
            <a:ext cx="8064500" cy="5329237"/>
          </a:xfrm>
        </p:spPr>
        <p:txBody>
          <a:bodyPr/>
          <a:lstStyle/>
          <a:p>
            <a:pPr marL="381000" indent="-381000">
              <a:lnSpc>
                <a:spcPct val="110000"/>
              </a:lnSpc>
            </a:pPr>
            <a:r>
              <a:rPr lang="zh-CN" altLang="en-US" dirty="0"/>
              <a:t>当执行一条</a:t>
            </a:r>
            <a:r>
              <a:rPr lang="en-US" altLang="zh-CN" dirty="0"/>
              <a:t>DML</a:t>
            </a:r>
            <a:r>
              <a:rPr lang="zh-CN" altLang="en-US" dirty="0"/>
              <a:t>语句或者</a:t>
            </a:r>
            <a:r>
              <a:rPr lang="en-US" altLang="zh-CN" dirty="0"/>
              <a:t>SELECT...INTO</a:t>
            </a:r>
            <a:r>
              <a:rPr lang="zh-CN" altLang="en-US" dirty="0"/>
              <a:t>语句时，都会创建一个隐含游标 </a:t>
            </a:r>
          </a:p>
          <a:p>
            <a:pPr lvl="1">
              <a:lnSpc>
                <a:spcPct val="110000"/>
              </a:lnSpc>
            </a:pPr>
            <a:r>
              <a:rPr lang="zh-CN" altLang="en-US" dirty="0"/>
              <a:t>隐含游标的名称是</a:t>
            </a:r>
            <a:r>
              <a:rPr lang="en-US" altLang="zh-CN" dirty="0">
                <a:solidFill>
                  <a:srgbClr val="0000FF"/>
                </a:solidFill>
              </a:rPr>
              <a:t>SQL</a:t>
            </a:r>
            <a:r>
              <a:rPr lang="zh-CN" altLang="en-US" dirty="0"/>
              <a:t>，不能对</a:t>
            </a:r>
            <a:r>
              <a:rPr lang="en-US" altLang="zh-CN" dirty="0"/>
              <a:t>SQL</a:t>
            </a:r>
            <a:r>
              <a:rPr lang="zh-CN" altLang="en-US" dirty="0"/>
              <a:t>游标显式地执行</a:t>
            </a:r>
            <a:r>
              <a:rPr lang="en-US" altLang="zh-CN" dirty="0"/>
              <a:t>OPEN</a:t>
            </a:r>
            <a:r>
              <a:rPr lang="zh-CN" altLang="en-US" dirty="0"/>
              <a:t>、</a:t>
            </a:r>
            <a:r>
              <a:rPr lang="en-US" altLang="zh-CN" dirty="0"/>
              <a:t>FETCH</a:t>
            </a:r>
            <a:r>
              <a:rPr lang="zh-CN" altLang="en-US" dirty="0"/>
              <a:t>和</a:t>
            </a:r>
            <a:r>
              <a:rPr lang="en-US" altLang="zh-CN" dirty="0"/>
              <a:t>CLOSE</a:t>
            </a:r>
            <a:r>
              <a:rPr lang="zh-CN" altLang="en-US" dirty="0"/>
              <a:t>语句。</a:t>
            </a:r>
          </a:p>
          <a:p>
            <a:pPr lvl="1">
              <a:lnSpc>
                <a:spcPct val="110000"/>
              </a:lnSpc>
            </a:pPr>
            <a:r>
              <a:rPr lang="en-US" altLang="zh-CN" dirty="0"/>
              <a:t>Oracle</a:t>
            </a:r>
            <a:r>
              <a:rPr lang="zh-CN" altLang="en-US" dirty="0"/>
              <a:t>隐式地打开、提取，并总是自动地关闭</a:t>
            </a:r>
            <a:r>
              <a:rPr lang="en-US" altLang="zh-CN" dirty="0"/>
              <a:t>SQL</a:t>
            </a:r>
            <a:r>
              <a:rPr lang="zh-CN" altLang="en-US" dirty="0"/>
              <a:t>游标 </a:t>
            </a:r>
          </a:p>
          <a:p>
            <a:pPr lvl="1">
              <a:lnSpc>
                <a:spcPct val="110000"/>
              </a:lnSpc>
            </a:pPr>
            <a:r>
              <a:rPr lang="zh-CN" altLang="en-US" dirty="0"/>
              <a:t>隐式游标属性包括</a:t>
            </a:r>
          </a:p>
          <a:p>
            <a:pPr lvl="2">
              <a:lnSpc>
                <a:spcPct val="110000"/>
              </a:lnSpc>
            </a:pPr>
            <a:r>
              <a:rPr lang="en-US" altLang="zh-CN" dirty="0"/>
              <a:t>SQL%FOUND</a:t>
            </a:r>
            <a:r>
              <a:rPr lang="zh-CN" altLang="en-US" dirty="0"/>
              <a:t>、</a:t>
            </a:r>
          </a:p>
          <a:p>
            <a:pPr lvl="2">
              <a:lnSpc>
                <a:spcPct val="110000"/>
              </a:lnSpc>
            </a:pPr>
            <a:r>
              <a:rPr lang="en-US" altLang="zh-CN" dirty="0"/>
              <a:t>SQL%NOTFOUND</a:t>
            </a:r>
            <a:endParaRPr lang="zh-CN" altLang="en-US" dirty="0"/>
          </a:p>
        </p:txBody>
      </p:sp>
      <p:sp>
        <p:nvSpPr>
          <p:cNvPr id="22531" name="Rectangle 6"/>
          <p:cNvSpPr>
            <a:spLocks noGrp="1" noChangeArrowheads="1"/>
          </p:cNvSpPr>
          <p:nvPr>
            <p:ph type="title" idx="4294967295"/>
          </p:nvPr>
        </p:nvSpPr>
        <p:spPr>
          <a:xfrm>
            <a:off x="0" y="400447"/>
            <a:ext cx="6192838" cy="720725"/>
          </a:xfrm>
        </p:spPr>
        <p:txBody>
          <a:bodyPr/>
          <a:lstStyle/>
          <a:p>
            <a:pPr marL="609600" indent="-609600"/>
            <a:r>
              <a:rPr lang="zh-CN" altLang="zh-CN"/>
              <a:t>隐含游标</a:t>
            </a:r>
            <a:r>
              <a:rPr lang="zh-CN" altLang="zh-CN" sz="3200"/>
              <a:t> </a:t>
            </a:r>
          </a:p>
        </p:txBody>
      </p:sp>
      <p:sp>
        <p:nvSpPr>
          <p:cNvPr id="22532" name="AutoShape 26"/>
          <p:cNvSpPr>
            <a:spLocks noChangeArrowheads="1"/>
          </p:cNvSpPr>
          <p:nvPr/>
        </p:nvSpPr>
        <p:spPr bwMode="auto">
          <a:xfrm>
            <a:off x="4872038" y="2997201"/>
            <a:ext cx="5651500" cy="3527425"/>
          </a:xfrm>
          <a:prstGeom prst="roundRect">
            <a:avLst>
              <a:gd name="adj" fmla="val 3787"/>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a:sym typeface="Arial" charset="0"/>
              </a:rPr>
              <a:t>declare</a:t>
            </a:r>
          </a:p>
          <a:p>
            <a:pPr eaLnBrk="1" hangingPunct="1"/>
            <a:r>
              <a:rPr lang="zh-CN" altLang="en-US" b="1">
                <a:sym typeface="Arial" charset="0"/>
              </a:rPr>
              <a:t>	v_empno number(4):=7369;</a:t>
            </a:r>
          </a:p>
          <a:p>
            <a:pPr eaLnBrk="1" hangingPunct="1"/>
            <a:r>
              <a:rPr lang="zh-CN" altLang="en-US" b="1">
                <a:sym typeface="Arial" charset="0"/>
              </a:rPr>
              <a:t>begin</a:t>
            </a:r>
          </a:p>
          <a:p>
            <a:pPr eaLnBrk="1" hangingPunct="1"/>
            <a:r>
              <a:rPr lang="zh-CN" altLang="en-US" b="1">
                <a:sym typeface="Arial" charset="0"/>
              </a:rPr>
              <a:t>  	delete from emp where empno=v_empno;</a:t>
            </a:r>
          </a:p>
          <a:p>
            <a:pPr eaLnBrk="1" hangingPunct="1"/>
            <a:r>
              <a:rPr lang="zh-CN" altLang="en-US" b="1">
                <a:sym typeface="Arial" charset="0"/>
              </a:rPr>
              <a:t>  	if </a:t>
            </a:r>
            <a:r>
              <a:rPr lang="zh-CN" altLang="en-US" b="1">
                <a:solidFill>
                  <a:srgbClr val="0000FF"/>
                </a:solidFill>
                <a:sym typeface="Arial" charset="0"/>
              </a:rPr>
              <a:t>sql%found</a:t>
            </a:r>
            <a:r>
              <a:rPr lang="zh-CN" altLang="en-US" b="1">
                <a:sym typeface="Arial" charset="0"/>
              </a:rPr>
              <a:t> then</a:t>
            </a:r>
          </a:p>
          <a:p>
            <a:pPr eaLnBrk="1" hangingPunct="1"/>
            <a:r>
              <a:rPr lang="zh-CN" altLang="en-US" b="1">
                <a:sym typeface="Arial" charset="0"/>
              </a:rPr>
              <a:t>    		dbms_output.put_line('存在该员工！');</a:t>
            </a:r>
          </a:p>
          <a:p>
            <a:pPr eaLnBrk="1" hangingPunct="1"/>
            <a:r>
              <a:rPr lang="zh-CN" altLang="en-US" b="1">
                <a:sym typeface="Arial" charset="0"/>
              </a:rPr>
              <a:t>  	else</a:t>
            </a:r>
          </a:p>
          <a:p>
            <a:pPr eaLnBrk="1" hangingPunct="1"/>
            <a:r>
              <a:rPr lang="zh-CN" altLang="en-US" b="1">
                <a:sym typeface="Arial" charset="0"/>
              </a:rPr>
              <a:t>    		dbms_output.put_line('不存在该员工！');</a:t>
            </a:r>
          </a:p>
          <a:p>
            <a:pPr eaLnBrk="1" hangingPunct="1"/>
            <a:r>
              <a:rPr lang="zh-CN" altLang="en-US" b="1">
                <a:sym typeface="Arial" charset="0"/>
              </a:rPr>
              <a:t>  	end if;</a:t>
            </a:r>
          </a:p>
          <a:p>
            <a:pPr eaLnBrk="1" hangingPunct="1"/>
            <a:r>
              <a:rPr lang="zh-CN" altLang="en-US" b="1">
                <a:sym typeface="Arial" charset="0"/>
              </a:rPr>
              <a:t>end;</a:t>
            </a:r>
          </a:p>
        </p:txBody>
      </p:sp>
      <p:sp>
        <p:nvSpPr>
          <p:cNvPr id="22533" name="AutoShape 5"/>
          <p:cNvSpPr>
            <a:spLocks noChangeArrowheads="1"/>
          </p:cNvSpPr>
          <p:nvPr/>
        </p:nvSpPr>
        <p:spPr bwMode="auto">
          <a:xfrm>
            <a:off x="2568576" y="3700066"/>
            <a:ext cx="2087563" cy="1021556"/>
          </a:xfrm>
          <a:prstGeom prst="wedgeRoundRectCallout">
            <a:avLst>
              <a:gd name="adj1" fmla="val 107565"/>
              <a:gd name="adj2" fmla="val 33630"/>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判断隐含游标“sql"是否有影响的行数。</a:t>
            </a:r>
          </a:p>
        </p:txBody>
      </p:sp>
    </p:spTree>
    <p:extLst>
      <p:ext uri="{BB962C8B-B14F-4D97-AF65-F5344CB8AC3E}">
        <p14:creationId xmlns:p14="http://schemas.microsoft.com/office/powerpoint/2010/main" val="4868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left)">
                                      <p:cBhvr>
                                        <p:cTn id="7" dur="5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wipe(left)">
                                      <p:cBhvr>
                                        <p:cTn id="12" dur="500"/>
                                        <p:tgtEl>
                                          <p:spTgt spid="225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Effect transition="in" filter="wipe(left)">
                                      <p:cBhvr>
                                        <p:cTn id="17" dur="500"/>
                                        <p:tgtEl>
                                          <p:spTgt spid="225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30">
                                            <p:txEl>
                                              <p:pRg st="3" end="3"/>
                                            </p:txEl>
                                          </p:spTgt>
                                        </p:tgtEl>
                                        <p:attrNameLst>
                                          <p:attrName>style.visibility</p:attrName>
                                        </p:attrNameLst>
                                      </p:cBhvr>
                                      <p:to>
                                        <p:strVal val="visible"/>
                                      </p:to>
                                    </p:set>
                                    <p:animEffect transition="in" filter="wipe(left)">
                                      <p:cBhvr>
                                        <p:cTn id="22" dur="500"/>
                                        <p:tgtEl>
                                          <p:spTgt spid="22530">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530">
                                            <p:txEl>
                                              <p:pRg st="4" end="4"/>
                                            </p:txEl>
                                          </p:spTgt>
                                        </p:tgtEl>
                                        <p:attrNameLst>
                                          <p:attrName>style.visibility</p:attrName>
                                        </p:attrNameLst>
                                      </p:cBhvr>
                                      <p:to>
                                        <p:strVal val="visible"/>
                                      </p:to>
                                    </p:set>
                                    <p:animEffect transition="in" filter="wipe(left)">
                                      <p:cBhvr>
                                        <p:cTn id="26" dur="500"/>
                                        <p:tgtEl>
                                          <p:spTgt spid="22530">
                                            <p:txEl>
                                              <p:pRg st="4" end="4"/>
                                            </p:txEl>
                                          </p:spTgt>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2530">
                                            <p:txEl>
                                              <p:pRg st="5" end="5"/>
                                            </p:txEl>
                                          </p:spTgt>
                                        </p:tgtEl>
                                        <p:attrNameLst>
                                          <p:attrName>style.visibility</p:attrName>
                                        </p:attrNameLst>
                                      </p:cBhvr>
                                      <p:to>
                                        <p:strVal val="visible"/>
                                      </p:to>
                                    </p:set>
                                    <p:animEffect transition="in" filter="wipe(left)">
                                      <p:cBhvr>
                                        <p:cTn id="30" dur="500"/>
                                        <p:tgtEl>
                                          <p:spTgt spid="2253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2532"/>
                                        </p:tgtEl>
                                        <p:attrNameLst>
                                          <p:attrName>style.visibility</p:attrName>
                                        </p:attrNameLst>
                                      </p:cBhvr>
                                      <p:to>
                                        <p:strVal val="visible"/>
                                      </p:to>
                                    </p:set>
                                    <p:animEffect transition="in" filter="dissolve">
                                      <p:cBhvr>
                                        <p:cTn id="35" dur="500"/>
                                        <p:tgtEl>
                                          <p:spTgt spid="225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2533"/>
                                        </p:tgtEl>
                                        <p:attrNameLst>
                                          <p:attrName>style.visibility</p:attrName>
                                        </p:attrNameLst>
                                      </p:cBhvr>
                                      <p:to>
                                        <p:strVal val="visible"/>
                                      </p:to>
                                    </p:set>
                                    <p:animEffect transition="in" filter="dissolve">
                                      <p:cBhvr>
                                        <p:cTn id="40"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a:xfrm>
            <a:off x="0" y="1017588"/>
            <a:ext cx="8569325" cy="5329237"/>
          </a:xfrm>
        </p:spPr>
        <p:txBody>
          <a:bodyPr/>
          <a:lstStyle/>
          <a:p>
            <a:pPr marL="381000" indent="-381000"/>
            <a:endParaRPr lang="zh-CN" altLang="zh-CN"/>
          </a:p>
          <a:p>
            <a:pPr marL="381000" indent="-381000"/>
            <a:r>
              <a:rPr lang="zh-CN" altLang="zh-CN" dirty="0"/>
              <a:t>游标</a:t>
            </a:r>
          </a:p>
          <a:p>
            <a:pPr marL="381000" indent="-381000"/>
            <a:endParaRPr lang="zh-CN" altLang="zh-CN" dirty="0"/>
          </a:p>
          <a:p>
            <a:pPr marL="381000" indent="-381000"/>
            <a:endParaRPr lang="zh-CN" altLang="zh-CN" dirty="0"/>
          </a:p>
          <a:p>
            <a:pPr marL="381000" indent="-381000"/>
            <a:endParaRPr lang="zh-CN" altLang="zh-CN" dirty="0"/>
          </a:p>
          <a:p>
            <a:pPr marL="381000" indent="-381000"/>
            <a:endParaRPr lang="zh-CN" altLang="zh-CN" dirty="0"/>
          </a:p>
          <a:p>
            <a:pPr marL="381000" indent="-381000"/>
            <a:endParaRPr lang="zh-CN" altLang="zh-CN" dirty="0"/>
          </a:p>
        </p:txBody>
      </p:sp>
      <p:sp>
        <p:nvSpPr>
          <p:cNvPr id="23555" name="Rectangle 6"/>
          <p:cNvSpPr>
            <a:spLocks noGrp="1" noChangeArrowheads="1"/>
          </p:cNvSpPr>
          <p:nvPr>
            <p:ph type="title" idx="4294967295"/>
          </p:nvPr>
        </p:nvSpPr>
        <p:spPr>
          <a:xfrm>
            <a:off x="11113" y="404021"/>
            <a:ext cx="6194425" cy="720725"/>
          </a:xfrm>
        </p:spPr>
        <p:txBody>
          <a:bodyPr/>
          <a:lstStyle/>
          <a:p>
            <a:pPr marL="609600" indent="-609600"/>
            <a:r>
              <a:rPr lang="zh-CN" altLang="en-US"/>
              <a:t>小结</a:t>
            </a:r>
            <a:r>
              <a:rPr lang="en-US" altLang="zh-CN" sz="3200" dirty="0"/>
              <a:t> </a:t>
            </a:r>
          </a:p>
        </p:txBody>
      </p:sp>
      <p:sp>
        <p:nvSpPr>
          <p:cNvPr id="23556" name="AutoShape 10"/>
          <p:cNvSpPr>
            <a:spLocks noChangeArrowheads="1"/>
          </p:cNvSpPr>
          <p:nvPr/>
        </p:nvSpPr>
        <p:spPr bwMode="auto">
          <a:xfrm>
            <a:off x="1156199" y="2085407"/>
            <a:ext cx="6048375" cy="2811463"/>
          </a:xfrm>
          <a:prstGeom prst="roundRect">
            <a:avLst>
              <a:gd name="adj" fmla="val 6731"/>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88900" algn="l"/>
              </a:tabLst>
              <a:defRPr>
                <a:solidFill>
                  <a:schemeClr val="tx1"/>
                </a:solidFill>
                <a:latin typeface="Arial" charset="0"/>
                <a:ea typeface="黑体" charset="-122"/>
              </a:defRPr>
            </a:lvl1pPr>
            <a:lvl2pPr marL="171450" eaLnBrk="0" hangingPunct="0">
              <a:tabLst>
                <a:tab pos="88900" algn="l"/>
              </a:tabLst>
              <a:defRPr>
                <a:solidFill>
                  <a:schemeClr val="tx1"/>
                </a:solidFill>
                <a:latin typeface="Arial" charset="0"/>
                <a:ea typeface="黑体" charset="-122"/>
              </a:defRPr>
            </a:lvl2pPr>
            <a:lvl3pPr marL="1143000" indent="-800100" eaLnBrk="0" hangingPunct="0">
              <a:tabLst>
                <a:tab pos="88900" algn="l"/>
              </a:tabLst>
              <a:defRPr>
                <a:solidFill>
                  <a:schemeClr val="tx1"/>
                </a:solidFill>
                <a:latin typeface="Arial" charset="0"/>
                <a:ea typeface="黑体" charset="-122"/>
              </a:defRPr>
            </a:lvl3pPr>
            <a:lvl4pPr marL="1600200" indent="-228600" eaLnBrk="0" hangingPunct="0">
              <a:tabLst>
                <a:tab pos="88900" algn="l"/>
              </a:tabLst>
              <a:defRPr>
                <a:solidFill>
                  <a:schemeClr val="tx1"/>
                </a:solidFill>
                <a:latin typeface="Arial" charset="0"/>
                <a:ea typeface="黑体" charset="-122"/>
              </a:defRPr>
            </a:lvl4pPr>
            <a:lvl5pPr marL="2057400" indent="-228600" eaLnBrk="0" hangingPunct="0">
              <a:tabLst>
                <a:tab pos="88900"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88900"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88900"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88900"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88900" algn="l"/>
              </a:tabLst>
              <a:defRPr>
                <a:solidFill>
                  <a:schemeClr val="tx1"/>
                </a:solidFill>
                <a:latin typeface="Arial" charset="0"/>
                <a:ea typeface="黑体" charset="-122"/>
              </a:defRPr>
            </a:lvl9pPr>
          </a:lstStyle>
          <a:p>
            <a:pPr lvl="1"/>
            <a:r>
              <a:rPr lang="zh-CN" altLang="en-US" b="1">
                <a:sym typeface="Arial" charset="0"/>
              </a:rPr>
              <a:t>定义游标</a:t>
            </a:r>
          </a:p>
          <a:p>
            <a:pPr lvl="2"/>
            <a:r>
              <a:rPr lang="sv-SE" altLang="en-US" dirty="0">
                <a:solidFill>
                  <a:srgbClr val="CC0000"/>
                </a:solidFill>
              </a:rPr>
              <a:t>CURSOR</a:t>
            </a:r>
            <a:r>
              <a:rPr lang="sv-SE" altLang="en-US" b="1" dirty="0">
                <a:sym typeface="Arial" charset="0"/>
              </a:rPr>
              <a:t> </a:t>
            </a:r>
            <a:r>
              <a:rPr lang="sv-SE" altLang="en-US" b="1" dirty="0" err="1">
                <a:sym typeface="Arial" charset="0"/>
              </a:rPr>
              <a:t>cursor_name</a:t>
            </a:r>
            <a:r>
              <a:rPr lang="sv-SE" altLang="en-US" b="1" dirty="0">
                <a:sym typeface="Arial" charset="0"/>
              </a:rPr>
              <a:t> </a:t>
            </a:r>
            <a:r>
              <a:rPr lang="sv-SE" altLang="en-US" dirty="0">
                <a:solidFill>
                  <a:srgbClr val="CC0000"/>
                </a:solidFill>
              </a:rPr>
              <a:t>IS</a:t>
            </a:r>
            <a:r>
              <a:rPr lang="sv-SE" altLang="en-US" b="1" dirty="0">
                <a:sym typeface="Arial" charset="0"/>
              </a:rPr>
              <a:t> </a:t>
            </a:r>
            <a:r>
              <a:rPr lang="sv-SE" altLang="en-US" b="1" dirty="0" err="1">
                <a:sym typeface="Arial" charset="0"/>
              </a:rPr>
              <a:t>select_statement</a:t>
            </a:r>
            <a:r>
              <a:rPr lang="sv-SE" altLang="en-US" b="1" dirty="0">
                <a:sym typeface="Arial" charset="0"/>
              </a:rPr>
              <a:t>;</a:t>
            </a:r>
          </a:p>
          <a:p>
            <a:pPr lvl="1"/>
            <a:r>
              <a:rPr lang="zh-CN" altLang="en-US" b="1" dirty="0">
                <a:sym typeface="Arial" charset="0"/>
              </a:rPr>
              <a:t>打开游标 </a:t>
            </a:r>
          </a:p>
          <a:p>
            <a:pPr lvl="2"/>
            <a:r>
              <a:rPr lang="en-US" altLang="zh-CN" dirty="0">
                <a:solidFill>
                  <a:srgbClr val="CC0000"/>
                </a:solidFill>
              </a:rPr>
              <a:t>OPEN</a:t>
            </a:r>
            <a:r>
              <a:rPr lang="en-US" altLang="zh-CN" b="1" dirty="0">
                <a:sym typeface="Arial" charset="0"/>
              </a:rPr>
              <a:t> </a:t>
            </a:r>
            <a:r>
              <a:rPr lang="en-US" altLang="zh-CN" b="1" dirty="0" err="1">
                <a:sym typeface="Arial" charset="0"/>
              </a:rPr>
              <a:t>cursor_name</a:t>
            </a:r>
            <a:r>
              <a:rPr lang="en-US" altLang="zh-CN" b="1" dirty="0">
                <a:sym typeface="Arial" charset="0"/>
              </a:rPr>
              <a:t>;</a:t>
            </a:r>
          </a:p>
          <a:p>
            <a:pPr lvl="1"/>
            <a:r>
              <a:rPr lang="zh-CN" altLang="en-US" b="1" dirty="0">
                <a:sym typeface="Arial" charset="0"/>
              </a:rPr>
              <a:t>提取数据 </a:t>
            </a:r>
          </a:p>
          <a:p>
            <a:pPr lvl="2"/>
            <a:r>
              <a:rPr lang="en-US" altLang="zh-CN" dirty="0">
                <a:solidFill>
                  <a:srgbClr val="CC0000"/>
                </a:solidFill>
              </a:rPr>
              <a:t>FETCH</a:t>
            </a:r>
            <a:r>
              <a:rPr lang="en-US" altLang="zh-CN" b="1" dirty="0">
                <a:sym typeface="Arial" charset="0"/>
              </a:rPr>
              <a:t> </a:t>
            </a:r>
            <a:r>
              <a:rPr lang="en-US" altLang="zh-CN" b="1" dirty="0" err="1">
                <a:sym typeface="Arial" charset="0"/>
              </a:rPr>
              <a:t>cursor_name</a:t>
            </a:r>
            <a:r>
              <a:rPr lang="en-US" altLang="zh-CN" b="1" dirty="0">
                <a:sym typeface="Arial" charset="0"/>
              </a:rPr>
              <a:t> </a:t>
            </a:r>
            <a:r>
              <a:rPr lang="en-US" altLang="zh-CN" dirty="0">
                <a:solidFill>
                  <a:srgbClr val="CC0000"/>
                </a:solidFill>
              </a:rPr>
              <a:t>INTO</a:t>
            </a:r>
            <a:r>
              <a:rPr lang="en-US" altLang="zh-CN" b="1" dirty="0">
                <a:sym typeface="Arial" charset="0"/>
              </a:rPr>
              <a:t> variable1,variable2,...;</a:t>
            </a:r>
          </a:p>
          <a:p>
            <a:pPr lvl="1"/>
            <a:r>
              <a:rPr lang="zh-CN" altLang="en-US" b="1" dirty="0">
                <a:sym typeface="Arial" charset="0"/>
              </a:rPr>
              <a:t>关闭游标 </a:t>
            </a:r>
          </a:p>
          <a:p>
            <a:pPr lvl="2"/>
            <a:r>
              <a:rPr lang="en-US" altLang="zh-CN" dirty="0">
                <a:solidFill>
                  <a:srgbClr val="CC0000"/>
                </a:solidFill>
              </a:rPr>
              <a:t>CLOSE</a:t>
            </a:r>
            <a:r>
              <a:rPr lang="en-US" altLang="zh-CN" b="1" dirty="0">
                <a:sym typeface="Arial" charset="0"/>
              </a:rPr>
              <a:t> </a:t>
            </a:r>
            <a:r>
              <a:rPr lang="en-US" altLang="zh-CN" b="1" dirty="0" err="1">
                <a:sym typeface="Arial" charset="0"/>
              </a:rPr>
              <a:t>cursor_name</a:t>
            </a:r>
            <a:r>
              <a:rPr lang="en-US" altLang="zh-CN" b="1" dirty="0">
                <a:sym typeface="Arial" charset="0"/>
              </a:rPr>
              <a:t>;</a:t>
            </a:r>
            <a:r>
              <a:rPr lang="zh-CN" altLang="en-US" b="1" dirty="0">
                <a:sym typeface="Arial" charset="0"/>
              </a:rPr>
              <a:t> </a:t>
            </a:r>
          </a:p>
        </p:txBody>
      </p:sp>
    </p:spTree>
    <p:extLst>
      <p:ext uri="{BB962C8B-B14F-4D97-AF65-F5344CB8AC3E}">
        <p14:creationId xmlns:p14="http://schemas.microsoft.com/office/powerpoint/2010/main" val="112316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Effect transition="in" filter="wipe(left)">
                                      <p:cBhvr>
                                        <p:cTn id="7" dur="500"/>
                                        <p:tgtEl>
                                          <p:spTgt spid="23554">
                                            <p:txEl>
                                              <p:pRg st="1" end="1"/>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3556"/>
                                        </p:tgtEl>
                                        <p:attrNameLst>
                                          <p:attrName>style.visibility</p:attrName>
                                        </p:attrNameLst>
                                      </p:cBhvr>
                                      <p:to>
                                        <p:strVal val="visible"/>
                                      </p:to>
                                    </p:set>
                                    <p:animEffect transition="in" filter="checkerboard(across)">
                                      <p:cBhvr>
                                        <p:cTn id="11"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327547"/>
            <a:ext cx="11076517" cy="620713"/>
          </a:xfrm>
        </p:spPr>
        <p:txBody>
          <a:bodyPr>
            <a:normAutofit fontScale="90000"/>
          </a:bodyPr>
          <a:lstStyle/>
          <a:p>
            <a:pPr marL="609600" indent="-609600"/>
            <a:r>
              <a:rPr lang="zh-CN" altLang="en-US"/>
              <a:t>触发器</a:t>
            </a:r>
          </a:p>
        </p:txBody>
      </p:sp>
      <p:sp>
        <p:nvSpPr>
          <p:cNvPr id="24579" name="Rectangle 3"/>
          <p:cNvSpPr>
            <a:spLocks noChangeArrowheads="1"/>
          </p:cNvSpPr>
          <p:nvPr/>
        </p:nvSpPr>
        <p:spPr bwMode="auto">
          <a:xfrm>
            <a:off x="0" y="1472988"/>
            <a:ext cx="78295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40000"/>
              </a:lnSpc>
            </a:pPr>
            <a:r>
              <a:rPr lang="zh-CN" altLang="en-US"/>
              <a:t>触发器概述</a:t>
            </a:r>
          </a:p>
          <a:p>
            <a:pPr lvl="1">
              <a:lnSpc>
                <a:spcPct val="140000"/>
              </a:lnSpc>
            </a:pPr>
            <a:r>
              <a:rPr lang="zh-CN" altLang="en-US" dirty="0"/>
              <a:t>触发器是指被隐含执行的存储过程，它可以使用</a:t>
            </a:r>
            <a:r>
              <a:rPr lang="en-US" altLang="zh-CN" dirty="0"/>
              <a:t>PL/SQL</a:t>
            </a:r>
            <a:r>
              <a:rPr lang="zh-CN" altLang="en-US" dirty="0"/>
              <a:t>进行开发 </a:t>
            </a:r>
          </a:p>
          <a:p>
            <a:pPr lvl="1">
              <a:lnSpc>
                <a:spcPct val="140000"/>
              </a:lnSpc>
            </a:pPr>
            <a:r>
              <a:rPr lang="zh-CN" altLang="en-US" dirty="0"/>
              <a:t>当发生特定事件（如修改表、创建对象、登录到数据库）时，</a:t>
            </a:r>
            <a:r>
              <a:rPr lang="en-US" altLang="zh-CN" dirty="0"/>
              <a:t>Oracle</a:t>
            </a:r>
            <a:r>
              <a:rPr lang="zh-CN" altLang="en-US" dirty="0"/>
              <a:t>会自动执行触发器的相应代码 </a:t>
            </a:r>
          </a:p>
          <a:p>
            <a:pPr lvl="1">
              <a:lnSpc>
                <a:spcPct val="90000"/>
              </a:lnSpc>
            </a:pPr>
            <a:endParaRPr lang="zh-CN" altLang="en-US" dirty="0"/>
          </a:p>
        </p:txBody>
      </p:sp>
    </p:spTree>
    <p:extLst>
      <p:ext uri="{BB962C8B-B14F-4D97-AF65-F5344CB8AC3E}">
        <p14:creationId xmlns:p14="http://schemas.microsoft.com/office/powerpoint/2010/main" val="825526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dissolve">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313900"/>
            <a:ext cx="11076517" cy="620713"/>
          </a:xfrm>
        </p:spPr>
        <p:txBody>
          <a:bodyPr>
            <a:normAutofit fontScale="90000"/>
          </a:bodyPr>
          <a:lstStyle/>
          <a:p>
            <a:pPr marL="609600" indent="-609600"/>
            <a:r>
              <a:rPr lang="zh-CN" altLang="en-US"/>
              <a:t>触发器</a:t>
            </a:r>
          </a:p>
        </p:txBody>
      </p:sp>
      <p:sp>
        <p:nvSpPr>
          <p:cNvPr id="25603" name="Rectangle 3"/>
          <p:cNvSpPr>
            <a:spLocks noChangeArrowheads="1"/>
          </p:cNvSpPr>
          <p:nvPr/>
        </p:nvSpPr>
        <p:spPr bwMode="auto">
          <a:xfrm>
            <a:off x="0" y="1216288"/>
            <a:ext cx="7829550"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40000"/>
              </a:lnSpc>
            </a:pPr>
            <a:r>
              <a:rPr lang="zh-CN" altLang="en-US" dirty="0"/>
              <a:t>触发器类型</a:t>
            </a:r>
          </a:p>
          <a:p>
            <a:pPr lvl="1">
              <a:lnSpc>
                <a:spcPct val="140000"/>
              </a:lnSpc>
            </a:pPr>
            <a:r>
              <a:rPr lang="zh-CN" altLang="en-US" dirty="0"/>
              <a:t>DML触发器 </a:t>
            </a:r>
          </a:p>
          <a:p>
            <a:pPr lvl="2">
              <a:lnSpc>
                <a:spcPct val="140000"/>
              </a:lnSpc>
            </a:pPr>
            <a:r>
              <a:rPr lang="zh-CN" altLang="en-US" dirty="0"/>
              <a:t>在对数据库表进行DML操作时触发，并且可以对每行或者语句操作上进行触发。</a:t>
            </a:r>
          </a:p>
          <a:p>
            <a:pPr lvl="1">
              <a:lnSpc>
                <a:spcPct val="140000"/>
              </a:lnSpc>
            </a:pPr>
            <a:r>
              <a:rPr lang="zh-CN" altLang="en-US" dirty="0"/>
              <a:t>替代触发器</a:t>
            </a:r>
          </a:p>
          <a:p>
            <a:pPr lvl="2">
              <a:lnSpc>
                <a:spcPct val="140000"/>
              </a:lnSpc>
            </a:pPr>
            <a:r>
              <a:rPr lang="zh-CN" altLang="en-US" dirty="0"/>
              <a:t>是oracle8专门为进行视图操作的一种触发器</a:t>
            </a:r>
          </a:p>
          <a:p>
            <a:pPr lvl="1">
              <a:lnSpc>
                <a:spcPct val="140000"/>
              </a:lnSpc>
            </a:pPr>
            <a:r>
              <a:rPr lang="zh-CN" altLang="en-US" dirty="0"/>
              <a:t>系统触发器 </a:t>
            </a:r>
          </a:p>
          <a:p>
            <a:pPr lvl="2">
              <a:lnSpc>
                <a:spcPct val="140000"/>
              </a:lnSpc>
            </a:pPr>
            <a:r>
              <a:rPr lang="zh-CN" altLang="en-US" dirty="0"/>
              <a:t>对数据库系统事件进行触发，如启动、关闭等</a:t>
            </a:r>
          </a:p>
          <a:p>
            <a:pPr lvl="1">
              <a:lnSpc>
                <a:spcPct val="90000"/>
              </a:lnSpc>
            </a:pPr>
            <a:endParaRPr lang="zh-CN" altLang="en-US" dirty="0"/>
          </a:p>
        </p:txBody>
      </p:sp>
    </p:spTree>
    <p:extLst>
      <p:ext uri="{BB962C8B-B14F-4D97-AF65-F5344CB8AC3E}">
        <p14:creationId xmlns:p14="http://schemas.microsoft.com/office/powerpoint/2010/main" val="1872870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dissolve">
                                      <p:cBhvr>
                                        <p:cTn id="7" dur="500"/>
                                        <p:tgtEl>
                                          <p:spTgt spid="2560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Effect transition="in" filter="wipe(left)">
                                      <p:cBhvr>
                                        <p:cTn id="11" dur="500"/>
                                        <p:tgtEl>
                                          <p:spTgt spid="25603">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left)">
                                      <p:cBhvr>
                                        <p:cTn id="15" dur="500"/>
                                        <p:tgtEl>
                                          <p:spTgt spid="25603">
                                            <p:txEl>
                                              <p:pRg st="3" end="3"/>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animEffect transition="in" filter="wipe(left)">
                                      <p:cBhvr>
                                        <p:cTn id="19" dur="500"/>
                                        <p:tgtEl>
                                          <p:spTgt spid="25603">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5603">
                                            <p:txEl>
                                              <p:pRg st="2" end="2"/>
                                            </p:txEl>
                                          </p:spTgt>
                                        </p:tgtEl>
                                        <p:attrNameLst>
                                          <p:attrName>style.visibility</p:attrName>
                                        </p:attrNameLst>
                                      </p:cBhvr>
                                      <p:to>
                                        <p:strVal val="visible"/>
                                      </p:to>
                                    </p:set>
                                    <p:animEffect transition="in" filter="wipe(left)">
                                      <p:cBhvr>
                                        <p:cTn id="24" dur="500"/>
                                        <p:tgtEl>
                                          <p:spTgt spid="2560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5603">
                                            <p:txEl>
                                              <p:pRg st="4" end="4"/>
                                            </p:txEl>
                                          </p:spTgt>
                                        </p:tgtEl>
                                        <p:attrNameLst>
                                          <p:attrName>style.visibility</p:attrName>
                                        </p:attrNameLst>
                                      </p:cBhvr>
                                      <p:to>
                                        <p:strVal val="visible"/>
                                      </p:to>
                                    </p:set>
                                    <p:animEffect transition="in" filter="wipe(left)">
                                      <p:cBhvr>
                                        <p:cTn id="29" dur="500"/>
                                        <p:tgtEl>
                                          <p:spTgt spid="2560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5603">
                                            <p:txEl>
                                              <p:pRg st="6" end="6"/>
                                            </p:txEl>
                                          </p:spTgt>
                                        </p:tgtEl>
                                        <p:attrNameLst>
                                          <p:attrName>style.visibility</p:attrName>
                                        </p:attrNameLst>
                                      </p:cBhvr>
                                      <p:to>
                                        <p:strVal val="visible"/>
                                      </p:to>
                                    </p:set>
                                    <p:animEffect transition="in" filter="wipe(left)">
                                      <p:cBhvr>
                                        <p:cTn id="34"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431801"/>
            <a:ext cx="11076517" cy="620713"/>
          </a:xfrm>
        </p:spPr>
        <p:txBody>
          <a:bodyPr>
            <a:normAutofit fontScale="90000"/>
          </a:bodyPr>
          <a:lstStyle/>
          <a:p>
            <a:pPr marL="609600" indent="-609600"/>
            <a:r>
              <a:rPr lang="zh-CN" altLang="en-US"/>
              <a:t>触发器</a:t>
            </a:r>
          </a:p>
        </p:txBody>
      </p:sp>
      <p:sp>
        <p:nvSpPr>
          <p:cNvPr id="26627" name="Rectangle 3"/>
          <p:cNvSpPr>
            <a:spLocks noChangeArrowheads="1"/>
          </p:cNvSpPr>
          <p:nvPr/>
        </p:nvSpPr>
        <p:spPr bwMode="auto">
          <a:xfrm>
            <a:off x="0" y="1216287"/>
            <a:ext cx="7829550"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30000"/>
              </a:lnSpc>
            </a:pPr>
            <a:r>
              <a:rPr lang="zh-CN" altLang="en-US"/>
              <a:t>触发器组成</a:t>
            </a:r>
          </a:p>
          <a:p>
            <a:pPr lvl="1">
              <a:lnSpc>
                <a:spcPct val="130000"/>
              </a:lnSpc>
            </a:pPr>
            <a:r>
              <a:rPr lang="zh-CN" altLang="en-US" dirty="0"/>
              <a:t>触发事件 </a:t>
            </a:r>
          </a:p>
          <a:p>
            <a:pPr lvl="2">
              <a:lnSpc>
                <a:spcPct val="130000"/>
              </a:lnSpc>
            </a:pPr>
            <a:r>
              <a:rPr lang="zh-CN" altLang="en-US" dirty="0"/>
              <a:t>DML或DDL语句。</a:t>
            </a:r>
          </a:p>
          <a:p>
            <a:pPr lvl="1">
              <a:lnSpc>
                <a:spcPct val="130000"/>
              </a:lnSpc>
            </a:pPr>
            <a:r>
              <a:rPr lang="zh-CN" altLang="en-US" dirty="0"/>
              <a:t>触发时间</a:t>
            </a:r>
          </a:p>
          <a:p>
            <a:pPr lvl="2">
              <a:lnSpc>
                <a:spcPct val="130000"/>
              </a:lnSpc>
            </a:pPr>
            <a:r>
              <a:rPr lang="zh-CN" altLang="en-US" dirty="0"/>
              <a:t>是在触发事件发生之前(before)还是之后(after)触发</a:t>
            </a:r>
          </a:p>
          <a:p>
            <a:pPr lvl="1">
              <a:lnSpc>
                <a:spcPct val="130000"/>
              </a:lnSpc>
            </a:pPr>
            <a:r>
              <a:rPr lang="zh-CN" altLang="en-US" dirty="0"/>
              <a:t>触发操作</a:t>
            </a:r>
          </a:p>
          <a:p>
            <a:pPr lvl="2">
              <a:lnSpc>
                <a:spcPct val="130000"/>
              </a:lnSpc>
            </a:pPr>
            <a:r>
              <a:rPr lang="zh-CN" altLang="en-US" dirty="0"/>
              <a:t>使用PL/SQL块进行相应的数据库操作</a:t>
            </a:r>
          </a:p>
          <a:p>
            <a:pPr lvl="1">
              <a:lnSpc>
                <a:spcPct val="130000"/>
              </a:lnSpc>
            </a:pPr>
            <a:r>
              <a:rPr lang="zh-CN" altLang="en-US" dirty="0"/>
              <a:t>触发对象</a:t>
            </a:r>
          </a:p>
          <a:p>
            <a:pPr lvl="2">
              <a:lnSpc>
                <a:spcPct val="130000"/>
              </a:lnSpc>
            </a:pPr>
            <a:r>
              <a:rPr lang="zh-CN" altLang="en-US" dirty="0"/>
              <a:t>表、视图、模式、数据库</a:t>
            </a:r>
          </a:p>
          <a:p>
            <a:pPr lvl="1">
              <a:lnSpc>
                <a:spcPct val="130000"/>
              </a:lnSpc>
            </a:pPr>
            <a:r>
              <a:rPr lang="zh-CN" altLang="en-US" dirty="0"/>
              <a:t>触发频率 </a:t>
            </a:r>
          </a:p>
          <a:p>
            <a:pPr lvl="2">
              <a:lnSpc>
                <a:spcPct val="130000"/>
              </a:lnSpc>
            </a:pPr>
            <a:r>
              <a:rPr lang="zh-CN" altLang="en-US" dirty="0"/>
              <a:t>触发器内定义的动作被执行的次数。</a:t>
            </a:r>
          </a:p>
          <a:p>
            <a:pPr lvl="1">
              <a:lnSpc>
                <a:spcPct val="90000"/>
              </a:lnSpc>
            </a:pPr>
            <a:endParaRPr lang="zh-CN" altLang="en-US" dirty="0"/>
          </a:p>
        </p:txBody>
      </p:sp>
    </p:spTree>
    <p:extLst>
      <p:ext uri="{BB962C8B-B14F-4D97-AF65-F5344CB8AC3E}">
        <p14:creationId xmlns:p14="http://schemas.microsoft.com/office/powerpoint/2010/main" val="1663452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animEffect transition="in" filter="wipe(left)">
                                      <p:cBhvr>
                                        <p:cTn id="11" dur="500"/>
                                        <p:tgtEl>
                                          <p:spTgt spid="26627">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animEffect transition="in" filter="wipe(left)">
                                      <p:cBhvr>
                                        <p:cTn id="15" dur="500"/>
                                        <p:tgtEl>
                                          <p:spTgt spid="26627">
                                            <p:txEl>
                                              <p:pRg st="3" end="3"/>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Effect transition="in" filter="wipe(left)">
                                      <p:cBhvr>
                                        <p:cTn id="19" dur="500"/>
                                        <p:tgtEl>
                                          <p:spTgt spid="26627">
                                            <p:txEl>
                                              <p:pRg st="5" end="5"/>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animEffect transition="in" filter="wipe(left)">
                                      <p:cBhvr>
                                        <p:cTn id="23" dur="500"/>
                                        <p:tgtEl>
                                          <p:spTgt spid="26627">
                                            <p:txEl>
                                              <p:pRg st="7" end="7"/>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6627">
                                            <p:txEl>
                                              <p:pRg st="9" end="9"/>
                                            </p:txEl>
                                          </p:spTgt>
                                        </p:tgtEl>
                                        <p:attrNameLst>
                                          <p:attrName>style.visibility</p:attrName>
                                        </p:attrNameLst>
                                      </p:cBhvr>
                                      <p:to>
                                        <p:strVal val="visible"/>
                                      </p:to>
                                    </p:set>
                                    <p:animEffect transition="in" filter="wipe(left)">
                                      <p:cBhvr>
                                        <p:cTn id="27" dur="500"/>
                                        <p:tgtEl>
                                          <p:spTgt spid="26627">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627">
                                            <p:txEl>
                                              <p:pRg st="2" end="2"/>
                                            </p:txEl>
                                          </p:spTgt>
                                        </p:tgtEl>
                                        <p:attrNameLst>
                                          <p:attrName>style.visibility</p:attrName>
                                        </p:attrNameLst>
                                      </p:cBhvr>
                                      <p:to>
                                        <p:strVal val="visible"/>
                                      </p:to>
                                    </p:set>
                                    <p:animEffect transition="in" filter="wipe(left)">
                                      <p:cBhvr>
                                        <p:cTn id="32" dur="500"/>
                                        <p:tgtEl>
                                          <p:spTgt spid="2662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27">
                                            <p:txEl>
                                              <p:pRg st="4" end="4"/>
                                            </p:txEl>
                                          </p:spTgt>
                                        </p:tgtEl>
                                        <p:attrNameLst>
                                          <p:attrName>style.visibility</p:attrName>
                                        </p:attrNameLst>
                                      </p:cBhvr>
                                      <p:to>
                                        <p:strVal val="visible"/>
                                      </p:to>
                                    </p:set>
                                    <p:animEffect transition="in" filter="wipe(left)">
                                      <p:cBhvr>
                                        <p:cTn id="37" dur="500"/>
                                        <p:tgtEl>
                                          <p:spTgt spid="2662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627">
                                            <p:txEl>
                                              <p:pRg st="6" end="6"/>
                                            </p:txEl>
                                          </p:spTgt>
                                        </p:tgtEl>
                                        <p:attrNameLst>
                                          <p:attrName>style.visibility</p:attrName>
                                        </p:attrNameLst>
                                      </p:cBhvr>
                                      <p:to>
                                        <p:strVal val="visible"/>
                                      </p:to>
                                    </p:set>
                                    <p:animEffect transition="in" filter="wipe(left)">
                                      <p:cBhvr>
                                        <p:cTn id="42" dur="500"/>
                                        <p:tgtEl>
                                          <p:spTgt spid="2662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27">
                                            <p:txEl>
                                              <p:pRg st="8" end="8"/>
                                            </p:txEl>
                                          </p:spTgt>
                                        </p:tgtEl>
                                        <p:attrNameLst>
                                          <p:attrName>style.visibility</p:attrName>
                                        </p:attrNameLst>
                                      </p:cBhvr>
                                      <p:to>
                                        <p:strVal val="visible"/>
                                      </p:to>
                                    </p:set>
                                    <p:animEffect transition="in" filter="wipe(left)">
                                      <p:cBhvr>
                                        <p:cTn id="47" dur="500"/>
                                        <p:tgtEl>
                                          <p:spTgt spid="2662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627">
                                            <p:txEl>
                                              <p:pRg st="10" end="10"/>
                                            </p:txEl>
                                          </p:spTgt>
                                        </p:tgtEl>
                                        <p:attrNameLst>
                                          <p:attrName>style.visibility</p:attrName>
                                        </p:attrNameLst>
                                      </p:cBhvr>
                                      <p:to>
                                        <p:strVal val="visible"/>
                                      </p:to>
                                    </p:set>
                                    <p:animEffect transition="in" filter="wipe(left)">
                                      <p:cBhvr>
                                        <p:cTn id="52" dur="500"/>
                                        <p:tgtEl>
                                          <p:spTgt spid="266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341195"/>
            <a:ext cx="11076517" cy="620713"/>
          </a:xfrm>
        </p:spPr>
        <p:txBody>
          <a:bodyPr>
            <a:normAutofit fontScale="90000"/>
          </a:bodyPr>
          <a:lstStyle/>
          <a:p>
            <a:pPr marL="609600" indent="-609600"/>
            <a:r>
              <a:rPr lang="zh-CN" altLang="en-US"/>
              <a:t>触发器</a:t>
            </a:r>
          </a:p>
        </p:txBody>
      </p:sp>
      <p:sp>
        <p:nvSpPr>
          <p:cNvPr id="27651" name="Rectangle 3"/>
          <p:cNvSpPr>
            <a:spLocks noChangeArrowheads="1"/>
          </p:cNvSpPr>
          <p:nvPr/>
        </p:nvSpPr>
        <p:spPr bwMode="auto">
          <a:xfrm>
            <a:off x="0" y="1351888"/>
            <a:ext cx="784860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40000"/>
              </a:lnSpc>
            </a:pPr>
            <a:r>
              <a:rPr lang="zh-CN" altLang="en-US"/>
              <a:t>触发器由触发事件、触发条件和触发操作</a:t>
            </a:r>
            <a:r>
              <a:rPr lang="en-US" altLang="zh-CN" dirty="0"/>
              <a:t>3</a:t>
            </a:r>
            <a:r>
              <a:rPr lang="zh-CN" altLang="en-US" dirty="0"/>
              <a:t>个部分组成 </a:t>
            </a:r>
          </a:p>
          <a:p>
            <a:pPr lvl="1">
              <a:lnSpc>
                <a:spcPct val="140000"/>
              </a:lnSpc>
            </a:pPr>
            <a:r>
              <a:rPr lang="zh-CN" altLang="en-US" dirty="0"/>
              <a:t>编写触发器执行代码时，需要注意以下限制 </a:t>
            </a:r>
          </a:p>
          <a:p>
            <a:pPr lvl="2" eaLnBrk="1" hangingPunct="1">
              <a:lnSpc>
                <a:spcPct val="140000"/>
              </a:lnSpc>
              <a:buClr>
                <a:schemeClr val="accent2"/>
              </a:buClr>
              <a:buSzPct val="80000"/>
              <a:buFont typeface="Wingdings" charset="2"/>
              <a:buChar char="l"/>
            </a:pPr>
            <a:r>
              <a:rPr lang="zh-CN" altLang="en-US" dirty="0"/>
              <a:t>触发器代码的大小不能超过</a:t>
            </a:r>
            <a:r>
              <a:rPr lang="en-US" altLang="zh-CN" dirty="0"/>
              <a:t>32K</a:t>
            </a:r>
            <a:r>
              <a:rPr lang="zh-CN" altLang="en-US" dirty="0"/>
              <a:t>。如果确实需要使用大量的代码创建触发器，则应该首先创建过程，然后在触发器中使用</a:t>
            </a:r>
            <a:r>
              <a:rPr lang="en-US" altLang="zh-CN" dirty="0"/>
              <a:t>CALL</a:t>
            </a:r>
            <a:r>
              <a:rPr lang="zh-CN" altLang="en-US" dirty="0"/>
              <a:t>语句调用过程 </a:t>
            </a:r>
          </a:p>
          <a:p>
            <a:pPr lvl="2" eaLnBrk="1" hangingPunct="1">
              <a:lnSpc>
                <a:spcPct val="140000"/>
              </a:lnSpc>
              <a:buClr>
                <a:schemeClr val="accent2"/>
              </a:buClr>
              <a:buSzPct val="80000"/>
              <a:buFont typeface="Wingdings" charset="2"/>
              <a:buChar char="l"/>
            </a:pPr>
            <a:r>
              <a:rPr lang="zh-CN" altLang="en-US" dirty="0"/>
              <a:t>触发器代码只能包含</a:t>
            </a:r>
            <a:r>
              <a:rPr lang="en-US" altLang="zh-CN" dirty="0"/>
              <a:t>SELECT</a:t>
            </a:r>
            <a:r>
              <a:rPr lang="zh-CN" altLang="en-US" dirty="0"/>
              <a:t>、</a:t>
            </a:r>
            <a:r>
              <a:rPr lang="en-US" altLang="zh-CN" dirty="0"/>
              <a:t>INSERT</a:t>
            </a:r>
            <a:r>
              <a:rPr lang="zh-CN" altLang="en-US" dirty="0"/>
              <a:t>、</a:t>
            </a:r>
            <a:r>
              <a:rPr lang="en-US" altLang="zh-CN" dirty="0"/>
              <a:t>UPDATE</a:t>
            </a:r>
            <a:r>
              <a:rPr lang="zh-CN" altLang="en-US" dirty="0"/>
              <a:t>和</a:t>
            </a:r>
            <a:r>
              <a:rPr lang="en-US" altLang="zh-CN" dirty="0"/>
              <a:t>DELETE</a:t>
            </a:r>
            <a:r>
              <a:rPr lang="zh-CN" altLang="en-US" dirty="0"/>
              <a:t>语句，</a:t>
            </a:r>
          </a:p>
          <a:p>
            <a:pPr lvl="2" eaLnBrk="1" hangingPunct="1">
              <a:lnSpc>
                <a:spcPct val="140000"/>
              </a:lnSpc>
              <a:buClr>
                <a:schemeClr val="accent2"/>
              </a:buClr>
              <a:buSzPct val="80000"/>
              <a:buFont typeface="Wingdings" charset="2"/>
              <a:buChar char="l"/>
            </a:pPr>
            <a:r>
              <a:rPr lang="zh-CN" altLang="en-US" dirty="0"/>
              <a:t>不能包含</a:t>
            </a:r>
            <a:r>
              <a:rPr lang="en-US" altLang="zh-CN" dirty="0"/>
              <a:t>DDL</a:t>
            </a:r>
            <a:r>
              <a:rPr lang="zh-CN" altLang="en-US" dirty="0"/>
              <a:t>语句（</a:t>
            </a:r>
            <a:r>
              <a:rPr lang="en-US" altLang="zh-CN" dirty="0"/>
              <a:t>CREATE</a:t>
            </a:r>
            <a:r>
              <a:rPr lang="zh-CN" altLang="en-US" dirty="0"/>
              <a:t>、</a:t>
            </a:r>
            <a:r>
              <a:rPr lang="en-US" altLang="zh-CN" dirty="0"/>
              <a:t>ALTER</a:t>
            </a:r>
            <a:r>
              <a:rPr lang="zh-CN" altLang="en-US" dirty="0"/>
              <a:t>和</a:t>
            </a:r>
            <a:r>
              <a:rPr lang="en-US" altLang="zh-CN" dirty="0"/>
              <a:t>DROP</a:t>
            </a:r>
            <a:r>
              <a:rPr lang="zh-CN" altLang="en-US" dirty="0"/>
              <a:t>）和事务控制语句（</a:t>
            </a:r>
            <a:r>
              <a:rPr lang="en-US" altLang="zh-CN" dirty="0"/>
              <a:t>COMMIT</a:t>
            </a:r>
            <a:r>
              <a:rPr lang="zh-CN" altLang="en-US" dirty="0"/>
              <a:t>、</a:t>
            </a:r>
            <a:r>
              <a:rPr lang="en-US" altLang="zh-CN" dirty="0"/>
              <a:t>ROLLBACK</a:t>
            </a:r>
            <a:r>
              <a:rPr lang="zh-CN" altLang="en-US" dirty="0"/>
              <a:t>和</a:t>
            </a:r>
            <a:r>
              <a:rPr lang="en-US" altLang="zh-CN" dirty="0"/>
              <a:t>SAVEPOINT</a:t>
            </a:r>
            <a:r>
              <a:rPr lang="zh-CN" altLang="en-US" dirty="0"/>
              <a:t>）</a:t>
            </a:r>
          </a:p>
        </p:txBody>
      </p:sp>
    </p:spTree>
    <p:extLst>
      <p:ext uri="{BB962C8B-B14F-4D97-AF65-F5344CB8AC3E}">
        <p14:creationId xmlns:p14="http://schemas.microsoft.com/office/powerpoint/2010/main" val="1703664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wipe(left)">
                                      <p:cBhvr>
                                        <p:cTn id="7" dur="500"/>
                                        <p:tgtEl>
                                          <p:spTgt spid="27651">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animEffect transition="in" filter="wipe(left)">
                                      <p:cBhvr>
                                        <p:cTn id="11" dur="500"/>
                                        <p:tgtEl>
                                          <p:spTgt spid="27651">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animEffect transition="in" filter="wipe(left)">
                                      <p:cBhvr>
                                        <p:cTn id="15" dur="500"/>
                                        <p:tgtEl>
                                          <p:spTgt spid="27651">
                                            <p:txEl>
                                              <p:pRg st="3" end="3"/>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wipe(left)">
                                      <p:cBhvr>
                                        <p:cTn id="19"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marL="609600" indent="-609600"/>
            <a:r>
              <a:rPr lang="zh-CN" altLang="en-US"/>
              <a:t>回顾</a:t>
            </a:r>
          </a:p>
        </p:txBody>
      </p:sp>
      <p:sp>
        <p:nvSpPr>
          <p:cNvPr id="10243" name="Rectangle 3"/>
          <p:cNvSpPr>
            <a:spLocks noChangeArrowheads="1"/>
          </p:cNvSpPr>
          <p:nvPr/>
        </p:nvSpPr>
        <p:spPr bwMode="auto">
          <a:xfrm>
            <a:off x="136217" y="1285399"/>
            <a:ext cx="84963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742950" indent="-28575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143000" indent="-2286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00200" indent="-2286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57400" indent="-2286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146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29718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290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8862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220000"/>
              </a:lnSpc>
            </a:pPr>
            <a:r>
              <a:rPr lang="zh-CN" altLang="en-US"/>
              <a:t>创建过程</a:t>
            </a:r>
          </a:p>
          <a:p>
            <a:pPr>
              <a:lnSpc>
                <a:spcPct val="220000"/>
              </a:lnSpc>
            </a:pPr>
            <a:r>
              <a:rPr lang="zh-CN" altLang="en-US" dirty="0"/>
              <a:t>创建函数</a:t>
            </a:r>
          </a:p>
          <a:p>
            <a:pPr>
              <a:lnSpc>
                <a:spcPct val="220000"/>
              </a:lnSpc>
            </a:pPr>
            <a:r>
              <a:rPr lang="zh-CN" altLang="en-US" dirty="0"/>
              <a:t>创建包</a:t>
            </a:r>
          </a:p>
        </p:txBody>
      </p:sp>
      <p:sp>
        <p:nvSpPr>
          <p:cNvPr id="10244" name="AutoShape 4"/>
          <p:cNvSpPr>
            <a:spLocks noChangeArrowheads="1"/>
          </p:cNvSpPr>
          <p:nvPr/>
        </p:nvSpPr>
        <p:spPr bwMode="auto">
          <a:xfrm>
            <a:off x="3143250" y="2133601"/>
            <a:ext cx="7200900" cy="352742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sz="2000" b="1">
                <a:solidFill>
                  <a:srgbClr val="0000FF"/>
                </a:solidFill>
              </a:rPr>
              <a:t>CREATE </a:t>
            </a:r>
            <a:r>
              <a:rPr lang="en-US" altLang="zh-CN" sz="2000" b="1"/>
              <a:t>[OR REPLACE] </a:t>
            </a:r>
            <a:r>
              <a:rPr lang="en-US" altLang="zh-CN" sz="2000" b="1">
                <a:solidFill>
                  <a:srgbClr val="0000FF"/>
                </a:solidFill>
              </a:rPr>
              <a:t>PROCEDURE </a:t>
            </a:r>
            <a:r>
              <a:rPr lang="en-US" altLang="zh-CN" sz="2000" b="1"/>
              <a:t>procedure_name</a:t>
            </a:r>
            <a:endParaRPr lang="fr-FR" altLang="en-US" sz="2000" b="1"/>
          </a:p>
          <a:p>
            <a:r>
              <a:rPr lang="fr-FR" altLang="en-US" sz="2000" b="1"/>
              <a:t>(argument1 [mode1] datatype1, argument2 [mode2] datatype2, ...)</a:t>
            </a:r>
            <a:endParaRPr lang="en-US" altLang="zh-CN" sz="2000" b="1"/>
          </a:p>
          <a:p>
            <a:r>
              <a:rPr lang="en-US" altLang="zh-CN" sz="2000" b="1">
                <a:solidFill>
                  <a:srgbClr val="0000FF"/>
                </a:solidFill>
              </a:rPr>
              <a:t>IS [AS]</a:t>
            </a:r>
          </a:p>
          <a:p>
            <a:r>
              <a:rPr lang="zh-CN" altLang="en-US" sz="2000" b="1"/>
              <a:t>声明部分</a:t>
            </a:r>
          </a:p>
          <a:p>
            <a:r>
              <a:rPr lang="en-US" altLang="zh-CN" sz="2000" b="1">
                <a:solidFill>
                  <a:srgbClr val="0000FF"/>
                </a:solidFill>
              </a:rPr>
              <a:t>BEGIN</a:t>
            </a:r>
          </a:p>
          <a:p>
            <a:r>
              <a:rPr lang="zh-CN" altLang="en-US" sz="2000" b="1"/>
              <a:t>执行部分</a:t>
            </a:r>
          </a:p>
          <a:p>
            <a:r>
              <a:rPr lang="en-US" altLang="zh-CN" sz="2000" b="1"/>
              <a:t>EXCEPTION</a:t>
            </a:r>
            <a:endParaRPr lang="sv-SE" altLang="en-US" sz="2000" b="1"/>
          </a:p>
          <a:p>
            <a:r>
              <a:rPr lang="zh-CN" altLang="en-US" sz="2000" b="1"/>
              <a:t>异常处理部分</a:t>
            </a:r>
          </a:p>
          <a:p>
            <a:r>
              <a:rPr lang="en-US" altLang="zh-CN" sz="2000" b="1">
                <a:solidFill>
                  <a:srgbClr val="0000FF"/>
                </a:solidFill>
              </a:rPr>
              <a:t>END</a:t>
            </a:r>
            <a:r>
              <a:rPr lang="en-US" altLang="zh-CN" sz="2000" b="1"/>
              <a:t>;</a:t>
            </a:r>
          </a:p>
        </p:txBody>
      </p:sp>
      <p:sp>
        <p:nvSpPr>
          <p:cNvPr id="10245" name="AutoShape 5"/>
          <p:cNvSpPr>
            <a:spLocks noChangeArrowheads="1"/>
          </p:cNvSpPr>
          <p:nvPr/>
        </p:nvSpPr>
        <p:spPr bwMode="auto">
          <a:xfrm>
            <a:off x="3790951" y="1701800"/>
            <a:ext cx="5832475" cy="3238500"/>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sz="1600" b="1"/>
              <a:t> </a:t>
            </a:r>
            <a:r>
              <a:rPr lang="en-US" altLang="zh-CN" sz="1600" b="1">
                <a:solidFill>
                  <a:srgbClr val="0000FF"/>
                </a:solidFill>
              </a:rPr>
              <a:t>CREATE </a:t>
            </a:r>
            <a:r>
              <a:rPr lang="en-US" altLang="zh-CN" sz="1600" b="1"/>
              <a:t>[OR REPLACE] </a:t>
            </a:r>
            <a:r>
              <a:rPr lang="en-US" altLang="zh-CN" sz="1600" b="1">
                <a:solidFill>
                  <a:srgbClr val="0000FF"/>
                </a:solidFill>
              </a:rPr>
              <a:t>FUNCTION </a:t>
            </a:r>
            <a:r>
              <a:rPr lang="en-US" altLang="zh-CN" sz="1600" b="1"/>
              <a:t>function_name</a:t>
            </a:r>
          </a:p>
          <a:p>
            <a:r>
              <a:rPr lang="en-US" altLang="zh-CN" sz="1600" b="1"/>
              <a:t> </a:t>
            </a:r>
            <a:r>
              <a:rPr lang="sv-SE" altLang="en-US" sz="1600" b="1"/>
              <a:t>  (argument1 [model] datatype1,</a:t>
            </a:r>
          </a:p>
          <a:p>
            <a:r>
              <a:rPr lang="sv-SE" altLang="en-US" sz="1600" b="1"/>
              <a:t>    argument2 [mode2] datatype2,</a:t>
            </a:r>
            <a:endParaRPr lang="en-US" altLang="zh-CN" sz="1600" b="1"/>
          </a:p>
          <a:p>
            <a:r>
              <a:rPr lang="en-US" altLang="zh-CN" sz="1600" b="1"/>
              <a:t>...)</a:t>
            </a:r>
          </a:p>
          <a:p>
            <a:r>
              <a:rPr lang="en-US" altLang="zh-CN" sz="1600" b="1">
                <a:solidFill>
                  <a:srgbClr val="0000FF"/>
                </a:solidFill>
              </a:rPr>
              <a:t>RETURN </a:t>
            </a:r>
            <a:r>
              <a:rPr lang="en-US" altLang="zh-CN" sz="1600" b="1"/>
              <a:t>datatype</a:t>
            </a:r>
          </a:p>
          <a:p>
            <a:r>
              <a:rPr lang="en-US" altLang="zh-CN" sz="1600" b="1">
                <a:solidFill>
                  <a:srgbClr val="0000FF"/>
                </a:solidFill>
              </a:rPr>
              <a:t> IS|AS</a:t>
            </a:r>
          </a:p>
          <a:p>
            <a:r>
              <a:rPr lang="en-US" altLang="zh-CN" sz="1600" b="1"/>
              <a:t>   </a:t>
            </a:r>
            <a:r>
              <a:rPr lang="zh-CN" altLang="en-US" sz="1600" b="1"/>
              <a:t>声明部分</a:t>
            </a:r>
          </a:p>
          <a:p>
            <a:r>
              <a:rPr lang="zh-CN" altLang="en-US" sz="1600" b="1"/>
              <a:t> </a:t>
            </a:r>
            <a:r>
              <a:rPr lang="zh-CN" altLang="en-US" sz="1600" b="1">
                <a:solidFill>
                  <a:srgbClr val="0000FF"/>
                </a:solidFill>
              </a:rPr>
              <a:t> </a:t>
            </a:r>
            <a:r>
              <a:rPr lang="en-US" altLang="zh-CN" sz="1600" b="1">
                <a:solidFill>
                  <a:srgbClr val="0000FF"/>
                </a:solidFill>
              </a:rPr>
              <a:t>BEGIN</a:t>
            </a:r>
          </a:p>
          <a:p>
            <a:r>
              <a:rPr lang="en-US" altLang="zh-CN" sz="1600" b="1"/>
              <a:t>     </a:t>
            </a:r>
            <a:r>
              <a:rPr lang="zh-CN" altLang="en-US" sz="1600" b="1"/>
              <a:t>执行部分</a:t>
            </a:r>
          </a:p>
          <a:p>
            <a:r>
              <a:rPr lang="zh-CN" altLang="en-US" sz="1600" b="1"/>
              <a:t> </a:t>
            </a:r>
            <a:r>
              <a:rPr lang="en-US" altLang="zh-CN" sz="1600" b="1"/>
              <a:t>EXCEPTION </a:t>
            </a:r>
          </a:p>
          <a:p>
            <a:r>
              <a:rPr lang="en-US" altLang="zh-CN" sz="1600" b="1"/>
              <a:t>  </a:t>
            </a:r>
            <a:r>
              <a:rPr lang="zh-CN" altLang="en-US" sz="1600" b="1"/>
              <a:t>异常处理部分</a:t>
            </a:r>
          </a:p>
          <a:p>
            <a:r>
              <a:rPr lang="en-US" altLang="zh-CN" sz="1600" b="1">
                <a:solidFill>
                  <a:srgbClr val="0000FF"/>
                </a:solidFill>
              </a:rPr>
              <a:t>END;</a:t>
            </a:r>
          </a:p>
        </p:txBody>
      </p:sp>
      <p:sp>
        <p:nvSpPr>
          <p:cNvPr id="10246" name="AutoShape 6"/>
          <p:cNvSpPr>
            <a:spLocks noChangeArrowheads="1"/>
          </p:cNvSpPr>
          <p:nvPr/>
        </p:nvSpPr>
        <p:spPr bwMode="auto">
          <a:xfrm>
            <a:off x="4224339" y="2349501"/>
            <a:ext cx="5976937" cy="2016125"/>
          </a:xfrm>
          <a:prstGeom prst="roundRect">
            <a:avLst>
              <a:gd name="adj" fmla="val 16667"/>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b="1">
                <a:solidFill>
                  <a:srgbClr val="0000FF"/>
                </a:solidFill>
              </a:rPr>
              <a:t>CREATE </a:t>
            </a:r>
            <a:r>
              <a:rPr lang="en-US" altLang="zh-CN" b="1"/>
              <a:t>[OR REPLACE] </a:t>
            </a:r>
            <a:r>
              <a:rPr lang="en-US" altLang="zh-CN" b="1">
                <a:solidFill>
                  <a:srgbClr val="0000FF"/>
                </a:solidFill>
              </a:rPr>
              <a:t>PACKAGE </a:t>
            </a:r>
            <a:r>
              <a:rPr lang="en-US" altLang="zh-CN" b="1"/>
              <a:t>package_name</a:t>
            </a:r>
          </a:p>
          <a:p>
            <a:r>
              <a:rPr lang="en-US" altLang="zh-CN" b="1">
                <a:solidFill>
                  <a:srgbClr val="0000FF"/>
                </a:solidFill>
              </a:rPr>
              <a:t>IS|AS</a:t>
            </a:r>
          </a:p>
          <a:p>
            <a:r>
              <a:rPr lang="en-US" altLang="zh-CN" b="1"/>
              <a:t>public type and item declarations</a:t>
            </a:r>
          </a:p>
          <a:p>
            <a:r>
              <a:rPr lang="en-US" altLang="zh-CN" b="1"/>
              <a:t>subprogram specifications</a:t>
            </a:r>
          </a:p>
          <a:p>
            <a:r>
              <a:rPr lang="en-US" altLang="zh-CN" b="1">
                <a:solidFill>
                  <a:srgbClr val="0000FF"/>
                </a:solidFill>
              </a:rPr>
              <a:t>END package_name;</a:t>
            </a:r>
          </a:p>
        </p:txBody>
      </p:sp>
      <p:sp>
        <p:nvSpPr>
          <p:cNvPr id="10247" name="AutoShape 7"/>
          <p:cNvSpPr>
            <a:spLocks noChangeArrowheads="1"/>
          </p:cNvSpPr>
          <p:nvPr/>
        </p:nvSpPr>
        <p:spPr bwMode="auto">
          <a:xfrm>
            <a:off x="3432175" y="3644901"/>
            <a:ext cx="6985000" cy="1870075"/>
          </a:xfrm>
          <a:prstGeom prst="roundRect">
            <a:avLst>
              <a:gd name="adj" fmla="val 16667"/>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CREATE </a:t>
            </a:r>
            <a:r>
              <a:rPr lang="en-US" altLang="zh-CN" b="1">
                <a:sym typeface="Arial" charset="0"/>
              </a:rPr>
              <a:t>[OR REPLACE]</a:t>
            </a:r>
            <a:r>
              <a:rPr lang="en-US" altLang="zh-CN" b="1">
                <a:solidFill>
                  <a:srgbClr val="0000FF"/>
                </a:solidFill>
                <a:sym typeface="Arial" charset="0"/>
              </a:rPr>
              <a:t> PACKAGE</a:t>
            </a:r>
            <a:r>
              <a:rPr lang="zh-CN" altLang="en-US" b="1">
                <a:solidFill>
                  <a:srgbClr val="0000FF"/>
                </a:solidFill>
                <a:sym typeface="Arial" charset="0"/>
              </a:rPr>
              <a:t> </a:t>
            </a:r>
            <a:r>
              <a:rPr lang="en-US" altLang="zh-CN" b="1">
                <a:solidFill>
                  <a:srgbClr val="0000FF"/>
                </a:solidFill>
                <a:sym typeface="Arial" charset="0"/>
              </a:rPr>
              <a:t> BODY </a:t>
            </a:r>
            <a:r>
              <a:rPr lang="en-US" altLang="zh-CN" b="1">
                <a:sym typeface="Arial" charset="0"/>
              </a:rPr>
              <a:t>package_name</a:t>
            </a:r>
          </a:p>
          <a:p>
            <a:pPr eaLnBrk="1" hangingPunct="1"/>
            <a:r>
              <a:rPr lang="en-US" altLang="zh-CN" b="1">
                <a:solidFill>
                  <a:srgbClr val="0000FF"/>
                </a:solidFill>
                <a:sym typeface="Arial" charset="0"/>
              </a:rPr>
              <a:t>IS | AS</a:t>
            </a:r>
          </a:p>
          <a:p>
            <a:pPr eaLnBrk="1" hangingPunct="1"/>
            <a:r>
              <a:rPr lang="en-US" altLang="zh-CN" b="1">
                <a:sym typeface="Arial" charset="0"/>
              </a:rPr>
              <a:t>private type and item declarations</a:t>
            </a:r>
          </a:p>
          <a:p>
            <a:pPr eaLnBrk="1" hangingPunct="1"/>
            <a:r>
              <a:rPr lang="en-US" altLang="zh-CN" b="1">
                <a:sym typeface="Arial" charset="0"/>
              </a:rPr>
              <a:t>subprogram bodies</a:t>
            </a:r>
          </a:p>
          <a:p>
            <a:pPr eaLnBrk="1" hangingPunct="1"/>
            <a:r>
              <a:rPr lang="en-US" altLang="zh-CN" b="1">
                <a:solidFill>
                  <a:srgbClr val="0000FF"/>
                </a:solidFill>
                <a:sym typeface="Arial" charset="0"/>
              </a:rPr>
              <a:t>END</a:t>
            </a:r>
            <a:r>
              <a:rPr lang="en-US" altLang="zh-CN" b="1">
                <a:sym typeface="Arial" charset="0"/>
              </a:rPr>
              <a:t> package_name;</a:t>
            </a:r>
          </a:p>
        </p:txBody>
      </p:sp>
    </p:spTree>
    <p:extLst>
      <p:ext uri="{BB962C8B-B14F-4D97-AF65-F5344CB8AC3E}">
        <p14:creationId xmlns:p14="http://schemas.microsoft.com/office/powerpoint/2010/main" val="202931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dissolve">
                                      <p:cBhvr>
                                        <p:cTn id="11" dur="500"/>
                                        <p:tgtEl>
                                          <p:spTgt spid="102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0243">
                                            <p:txEl>
                                              <p:pRg st="1" end="1"/>
                                            </p:txEl>
                                          </p:spTgt>
                                        </p:tgtEl>
                                        <p:attrNameLst>
                                          <p:attrName>style.visibility</p:attrName>
                                        </p:attrNameLst>
                                      </p:cBhvr>
                                      <p:to>
                                        <p:strVal val="visible"/>
                                      </p:to>
                                    </p:set>
                                    <p:animEffect transition="in" filter="dissolve">
                                      <p:cBhvr>
                                        <p:cTn id="16" dur="500"/>
                                        <p:tgtEl>
                                          <p:spTgt spid="10243">
                                            <p:txEl>
                                              <p:pRg st="1" end="1"/>
                                            </p:txEl>
                                          </p:spTgt>
                                        </p:tgtEl>
                                      </p:cBhvr>
                                    </p:animEffect>
                                  </p:childTnLst>
                                </p:cTn>
                              </p:par>
                              <p:par>
                                <p:cTn id="17" presetID="5" presetClass="exit" presetSubtype="10" fill="hold" grpId="1" nodeType="withEffect">
                                  <p:stCondLst>
                                    <p:cond delay="0"/>
                                  </p:stCondLst>
                                  <p:childTnLst>
                                    <p:animEffect transition="out" filter="checkerboard(across)">
                                      <p:cBhvr>
                                        <p:cTn id="18" dur="500"/>
                                        <p:tgtEl>
                                          <p:spTgt spid="10244"/>
                                        </p:tgtEl>
                                      </p:cBhvr>
                                    </p:animEffect>
                                    <p:set>
                                      <p:cBhvr>
                                        <p:cTn id="19" dur="1" fill="hold">
                                          <p:stCondLst>
                                            <p:cond delay="499"/>
                                          </p:stCondLst>
                                        </p:cTn>
                                        <p:tgtEl>
                                          <p:spTgt spid="10244"/>
                                        </p:tgtEl>
                                        <p:attrNameLst>
                                          <p:attrName>style.visibility</p:attrName>
                                        </p:attrNameLst>
                                      </p:cBhvr>
                                      <p:to>
                                        <p:strVal val="hidden"/>
                                      </p:to>
                                    </p:set>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0245"/>
                                        </p:tgtEl>
                                        <p:attrNameLst>
                                          <p:attrName>style.visibility</p:attrName>
                                        </p:attrNameLst>
                                      </p:cBhvr>
                                      <p:to>
                                        <p:strVal val="visible"/>
                                      </p:to>
                                    </p:set>
                                    <p:animEffect transition="in" filter="dissolve">
                                      <p:cBhvr>
                                        <p:cTn id="23" dur="500"/>
                                        <p:tgtEl>
                                          <p:spTgt spid="102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0243">
                                            <p:txEl>
                                              <p:pRg st="2" end="2"/>
                                            </p:txEl>
                                          </p:spTgt>
                                        </p:tgtEl>
                                        <p:attrNameLst>
                                          <p:attrName>style.visibility</p:attrName>
                                        </p:attrNameLst>
                                      </p:cBhvr>
                                      <p:to>
                                        <p:strVal val="visible"/>
                                      </p:to>
                                    </p:set>
                                    <p:animEffect transition="in" filter="dissolve">
                                      <p:cBhvr>
                                        <p:cTn id="28" dur="500"/>
                                        <p:tgtEl>
                                          <p:spTgt spid="10243">
                                            <p:txEl>
                                              <p:pRg st="2" end="2"/>
                                            </p:txEl>
                                          </p:spTgt>
                                        </p:tgtEl>
                                      </p:cBhvr>
                                    </p:animEffect>
                                  </p:childTnLst>
                                </p:cTn>
                              </p:par>
                              <p:par>
                                <p:cTn id="29" presetID="5" presetClass="exit" presetSubtype="10" fill="hold" grpId="1" nodeType="withEffect">
                                  <p:stCondLst>
                                    <p:cond delay="0"/>
                                  </p:stCondLst>
                                  <p:childTnLst>
                                    <p:animEffect transition="out" filter="checkerboard(across)">
                                      <p:cBhvr>
                                        <p:cTn id="30" dur="500"/>
                                        <p:tgtEl>
                                          <p:spTgt spid="10245"/>
                                        </p:tgtEl>
                                      </p:cBhvr>
                                    </p:animEffect>
                                    <p:set>
                                      <p:cBhvr>
                                        <p:cTn id="31" dur="1" fill="hold">
                                          <p:stCondLst>
                                            <p:cond delay="499"/>
                                          </p:stCondLst>
                                        </p:cTn>
                                        <p:tgtEl>
                                          <p:spTgt spid="10245"/>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0246"/>
                                        </p:tgtEl>
                                        <p:attrNameLst>
                                          <p:attrName>style.visibility</p:attrName>
                                        </p:attrNameLst>
                                      </p:cBhvr>
                                      <p:to>
                                        <p:strVal val="visible"/>
                                      </p:to>
                                    </p:set>
                                    <p:animEffect transition="in" filter="dissolve">
                                      <p:cBhvr>
                                        <p:cTn id="34" dur="500"/>
                                        <p:tgtEl>
                                          <p:spTgt spid="1024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247"/>
                                        </p:tgtEl>
                                        <p:attrNameLst>
                                          <p:attrName>style.visibility</p:attrName>
                                        </p:attrNameLst>
                                      </p:cBhvr>
                                      <p:to>
                                        <p:strVal val="visible"/>
                                      </p:to>
                                    </p:set>
                                    <p:animEffect transition="in" filter="dissolve">
                                      <p:cBhvr>
                                        <p:cTn id="39" dur="500"/>
                                        <p:tgtEl>
                                          <p:spTgt spid="10247"/>
                                        </p:tgtEl>
                                      </p:cBhvr>
                                    </p:animEffect>
                                  </p:childTnLst>
                                </p:cTn>
                              </p:par>
                              <p:par>
                                <p:cTn id="40" presetID="5" presetClass="exit" presetSubtype="10" fill="hold" grpId="1" nodeType="withEffect">
                                  <p:stCondLst>
                                    <p:cond delay="0"/>
                                  </p:stCondLst>
                                  <p:childTnLst>
                                    <p:animEffect transition="out" filter="checkerboard(across)">
                                      <p:cBhvr>
                                        <p:cTn id="41" dur="500"/>
                                        <p:tgtEl>
                                          <p:spTgt spid="10246"/>
                                        </p:tgtEl>
                                      </p:cBhvr>
                                    </p:animEffect>
                                    <p:set>
                                      <p:cBhvr>
                                        <p:cTn id="42" dur="1" fill="hold">
                                          <p:stCondLst>
                                            <p:cond delay="499"/>
                                          </p:stCondLst>
                                        </p:cTn>
                                        <p:tgtEl>
                                          <p:spTgt spid="10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autoUpdateAnimBg="0"/>
      <p:bldP spid="10244" grpId="1" bldLvl="0" animBg="1" autoUpdateAnimBg="0"/>
      <p:bldP spid="10245" grpId="0" bldLvl="0" animBg="1" autoUpdateAnimBg="0"/>
      <p:bldP spid="10245" grpId="1" bldLvl="0" animBg="1" autoUpdateAnimBg="0"/>
      <p:bldP spid="10246" grpId="0" bldLvl="0" animBg="1" autoUpdateAnimBg="0"/>
      <p:bldP spid="10246" grpId="1" bldLvl="0" animBg="1" autoUpdateAnimBg="0"/>
      <p:bldP spid="10247"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74639"/>
            <a:ext cx="8229600" cy="765176"/>
          </a:xfrm>
        </p:spPr>
        <p:txBody>
          <a:bodyPr/>
          <a:lstStyle/>
          <a:p>
            <a:pPr marL="609600" indent="-609600"/>
            <a:r>
              <a:rPr lang="en-US" altLang="zh-CN"/>
              <a:t> </a:t>
            </a:r>
            <a:r>
              <a:rPr lang="zh-CN" altLang="en-US" dirty="0"/>
              <a:t>创建</a:t>
            </a:r>
            <a:r>
              <a:rPr lang="en-US" altLang="zh-CN" dirty="0"/>
              <a:t>DML</a:t>
            </a:r>
            <a:r>
              <a:rPr lang="zh-CN" altLang="en-US" dirty="0"/>
              <a:t>触发器</a:t>
            </a:r>
          </a:p>
        </p:txBody>
      </p:sp>
      <p:sp>
        <p:nvSpPr>
          <p:cNvPr id="28675" name="AutoShape 9"/>
          <p:cNvSpPr>
            <a:spLocks noChangeArrowheads="1"/>
          </p:cNvSpPr>
          <p:nvPr/>
        </p:nvSpPr>
        <p:spPr bwMode="auto">
          <a:xfrm>
            <a:off x="1810105" y="3436440"/>
            <a:ext cx="6262688" cy="1584325"/>
          </a:xfrm>
          <a:prstGeom prst="roundRect">
            <a:avLst>
              <a:gd name="adj" fmla="val 16667"/>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en-US" altLang="zh-CN" b="1">
                <a:solidFill>
                  <a:srgbClr val="0000FF"/>
                </a:solidFill>
                <a:sym typeface="Arial" charset="0"/>
              </a:rPr>
              <a:t>CREATE </a:t>
            </a:r>
            <a:r>
              <a:rPr lang="en-US" altLang="zh-CN" b="1">
                <a:sym typeface="Arial" charset="0"/>
              </a:rPr>
              <a:t>[OR REPLACE] </a:t>
            </a:r>
            <a:r>
              <a:rPr lang="en-US" altLang="zh-CN" b="1">
                <a:solidFill>
                  <a:srgbClr val="0000FF"/>
                </a:solidFill>
                <a:sym typeface="Arial" charset="0"/>
              </a:rPr>
              <a:t>TRIGGER </a:t>
            </a:r>
            <a:r>
              <a:rPr lang="en-US" altLang="zh-CN" b="1">
                <a:sym typeface="Arial" charset="0"/>
              </a:rPr>
              <a:t>trigger_name</a:t>
            </a:r>
          </a:p>
          <a:p>
            <a:pPr eaLnBrk="1" hangingPunct="1"/>
            <a:r>
              <a:rPr lang="en-US" altLang="zh-CN" b="1">
                <a:sym typeface="Arial" charset="0"/>
              </a:rPr>
              <a:t>  </a:t>
            </a:r>
            <a:r>
              <a:rPr lang="en-US" altLang="zh-CN" b="1">
                <a:solidFill>
                  <a:srgbClr val="0000FF"/>
                </a:solidFill>
                <a:sym typeface="Arial" charset="0"/>
              </a:rPr>
              <a:t>timing event1 </a:t>
            </a:r>
            <a:r>
              <a:rPr lang="en-US" altLang="zh-CN" b="1">
                <a:sym typeface="Arial" charset="0"/>
              </a:rPr>
              <a:t>[OR event2 OR event3]</a:t>
            </a:r>
          </a:p>
          <a:p>
            <a:pPr eaLnBrk="1" hangingPunct="1"/>
            <a:r>
              <a:rPr lang="en-US" altLang="zh-CN" b="1">
                <a:sym typeface="Arial" charset="0"/>
              </a:rPr>
              <a:t>  </a:t>
            </a:r>
            <a:r>
              <a:rPr lang="en-US" altLang="zh-CN" b="1">
                <a:solidFill>
                  <a:srgbClr val="0000FF"/>
                </a:solidFill>
                <a:sym typeface="Arial" charset="0"/>
              </a:rPr>
              <a:t>ON </a:t>
            </a:r>
            <a:r>
              <a:rPr lang="en-US" altLang="zh-CN" b="1">
                <a:sym typeface="Arial" charset="0"/>
              </a:rPr>
              <a:t>table_name</a:t>
            </a:r>
          </a:p>
          <a:p>
            <a:pPr eaLnBrk="1" hangingPunct="1"/>
            <a:r>
              <a:rPr lang="en-US" altLang="zh-CN" b="1">
                <a:sym typeface="Arial" charset="0"/>
              </a:rPr>
              <a:t>   PL/SQL block;</a:t>
            </a:r>
          </a:p>
        </p:txBody>
      </p:sp>
      <p:pic>
        <p:nvPicPr>
          <p:cNvPr id="28676" name="Picture 10" descr="语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22" y="3364229"/>
            <a:ext cx="14398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7" name="Group 5"/>
          <p:cNvGraphicFramePr>
            <a:graphicFrameLocks noGrp="1"/>
          </p:cNvGraphicFramePr>
          <p:nvPr>
            <p:ph idx="4294967295"/>
            <p:extLst>
              <p:ext uri="{D42A27DB-BD31-4B8C-83A1-F6EECF244321}">
                <p14:modId xmlns:p14="http://schemas.microsoft.com/office/powerpoint/2010/main" val="1798814377"/>
              </p:ext>
            </p:extLst>
          </p:nvPr>
        </p:nvGraphicFramePr>
        <p:xfrm>
          <a:off x="4213438" y="4372022"/>
          <a:ext cx="7416800" cy="2089786"/>
        </p:xfrm>
        <a:graphic>
          <a:graphicData uri="http://schemas.openxmlformats.org/drawingml/2006/table">
            <a:tbl>
              <a:tblPr/>
              <a:tblGrid>
                <a:gridCol w="1800225"/>
                <a:gridCol w="5616575"/>
              </a:tblGrid>
              <a:tr h="477838">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en-US" altLang="zh-CN" sz="2000" b="1" i="0" u="none" strike="noStrike" cap="none" normalizeH="0" baseline="0">
                          <a:ln>
                            <a:noFill/>
                          </a:ln>
                          <a:solidFill>
                            <a:schemeClr val="tx1"/>
                          </a:solidFill>
                          <a:effectLst/>
                          <a:latin typeface="Lucida Sans Unicode" charset="0"/>
                          <a:ea typeface="黑体" charset="-122"/>
                          <a:sym typeface="Lucida Sans Unicode" charset="0"/>
                        </a:rPr>
                        <a:t> </a:t>
                      </a:r>
                      <a:r>
                        <a:rPr kumimoji="0" lang="zh-CN" altLang="en-US" sz="2000" b="1" i="0" u="none" strike="noStrike" cap="none" normalizeH="0" baseline="0">
                          <a:ln>
                            <a:noFill/>
                          </a:ln>
                          <a:solidFill>
                            <a:schemeClr val="tx1"/>
                          </a:solidFill>
                          <a:effectLst/>
                          <a:latin typeface="Lucida Sans Unicode" charset="0"/>
                          <a:ea typeface="黑体" charset="-122"/>
                          <a:sym typeface="Lucida Sans Unicode" charset="0"/>
                        </a:rPr>
                        <a:t>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50000"/>
                      </a:srgbClr>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zh-CN" altLang="zh-CN" sz="2000" b="1" i="0" u="none" strike="noStrike" cap="none" normalizeH="0" baseline="0">
                          <a:ln>
                            <a:noFill/>
                          </a:ln>
                          <a:solidFill>
                            <a:schemeClr val="tx1"/>
                          </a:solidFill>
                          <a:effectLst/>
                          <a:latin typeface="Lucida Sans Unicode" charset="0"/>
                          <a:ea typeface="黑体" charset="-122"/>
                          <a:sym typeface="Lucida Sans Unicode" charset="0"/>
                        </a:rPr>
                        <a:t>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alpha val="50000"/>
                      </a:srgbClr>
                    </a:solidFill>
                  </a:tcPr>
                </a:tc>
              </a:tr>
              <a:tr h="439738">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trigger_name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zh-CN" altLang="zh-CN" sz="1800" b="1" i="0" u="none" strike="noStrike" cap="none" normalizeH="0" baseline="0">
                          <a:ln>
                            <a:noFill/>
                          </a:ln>
                          <a:solidFill>
                            <a:schemeClr val="tx1"/>
                          </a:solidFill>
                          <a:effectLst/>
                          <a:latin typeface="Lucida Sans Unicode" charset="0"/>
                          <a:ea typeface="黑体" charset="-122"/>
                          <a:sym typeface="Lucida Sans Unicode" charset="0"/>
                        </a:rPr>
                        <a:t>指定触发器名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timing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指定触发时机（</a:t>
                      </a: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BEFORE</a:t>
                      </a: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或</a:t>
                      </a: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AFTER</a:t>
                      </a: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event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指定触发事件（</a:t>
                      </a: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INSERT</a:t>
                      </a: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a:t>
                      </a: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UPDATTE</a:t>
                      </a: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和</a:t>
                      </a: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DELETE</a:t>
                      </a:r>
                      <a:r>
                        <a:rPr kumimoji="0" lang="zh-CN" altLang="en-US" sz="1800" b="1" i="0" u="none" strike="noStrike" cap="none" normalizeH="0" baseline="0">
                          <a:ln>
                            <a:noFill/>
                          </a:ln>
                          <a:solidFill>
                            <a:schemeClr val="tx1"/>
                          </a:solidFill>
                          <a:effectLst/>
                          <a:latin typeface="Lucida Sans Unicode" charset="0"/>
                          <a:ea typeface="黑体" charset="-122"/>
                          <a:sym typeface="Lucida Sans Unicode"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en-US" altLang="zh-CN" sz="1800" b="1" i="0" u="none" strike="noStrike" cap="none" normalizeH="0" baseline="0">
                          <a:ln>
                            <a:noFill/>
                          </a:ln>
                          <a:solidFill>
                            <a:schemeClr val="tx1"/>
                          </a:solidFill>
                          <a:effectLst/>
                          <a:latin typeface="Lucida Sans Unicode" charset="0"/>
                          <a:ea typeface="黑体" charset="-122"/>
                          <a:sym typeface="Lucida Sans Unicode" charset="0"/>
                        </a:rPr>
                        <a:t>table_name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20000"/>
                        </a:spcBef>
                        <a:spcAft>
                          <a:spcPct val="0"/>
                        </a:spcAft>
                        <a:buClrTx/>
                        <a:buSzPct val="120000"/>
                        <a:buFontTx/>
                        <a:buNone/>
                        <a:tabLst/>
                      </a:pPr>
                      <a:r>
                        <a:rPr kumimoji="0" lang="zh-CN" altLang="en-US" sz="1800" b="1" i="0" u="none" strike="noStrike" cap="none" normalizeH="0" baseline="0" dirty="0">
                          <a:ln>
                            <a:noFill/>
                          </a:ln>
                          <a:solidFill>
                            <a:schemeClr val="tx1"/>
                          </a:solidFill>
                          <a:effectLst/>
                          <a:latin typeface="Lucida Sans Unicode" charset="0"/>
                          <a:ea typeface="黑体" charset="-122"/>
                          <a:sym typeface="Lucida Sans Unicode" charset="0"/>
                        </a:rPr>
                        <a:t>指定</a:t>
                      </a:r>
                      <a:r>
                        <a:rPr kumimoji="0" lang="en-US" altLang="zh-CN" sz="1800" b="1" i="0" u="none" strike="noStrike" cap="none" normalizeH="0" baseline="0" dirty="0">
                          <a:ln>
                            <a:noFill/>
                          </a:ln>
                          <a:solidFill>
                            <a:schemeClr val="tx1"/>
                          </a:solidFill>
                          <a:effectLst/>
                          <a:latin typeface="Lucida Sans Unicode" charset="0"/>
                          <a:ea typeface="黑体" charset="-122"/>
                          <a:sym typeface="Lucida Sans Unicode" charset="0"/>
                        </a:rPr>
                        <a:t>DML</a:t>
                      </a:r>
                      <a:r>
                        <a:rPr kumimoji="0" lang="zh-CN" altLang="en-US" sz="1800" b="1" i="0" u="none" strike="noStrike" cap="none" normalizeH="0" baseline="0" dirty="0">
                          <a:ln>
                            <a:noFill/>
                          </a:ln>
                          <a:solidFill>
                            <a:schemeClr val="tx1"/>
                          </a:solidFill>
                          <a:effectLst/>
                          <a:latin typeface="Lucida Sans Unicode" charset="0"/>
                          <a:ea typeface="黑体" charset="-122"/>
                          <a:sym typeface="Lucida Sans Unicode" charset="0"/>
                        </a:rPr>
                        <a:t>操作所对应的表名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97" name="Rectangle 25"/>
          <p:cNvSpPr>
            <a:spLocks noChangeArrowheads="1"/>
          </p:cNvSpPr>
          <p:nvPr/>
        </p:nvSpPr>
        <p:spPr bwMode="auto">
          <a:xfrm>
            <a:off x="1801" y="1266191"/>
            <a:ext cx="84232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3"/>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4"/>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5"/>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6"/>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r>
              <a:rPr lang="zh-CN" altLang="en-US"/>
              <a:t>语句触发器 </a:t>
            </a:r>
          </a:p>
          <a:p>
            <a:pPr lvl="1" eaLnBrk="1" hangingPunct="1">
              <a:buClr>
                <a:schemeClr val="accent2"/>
              </a:buClr>
              <a:buFont typeface="Wingdings" charset="2"/>
              <a:buBlip>
                <a:blip r:embed="rId4"/>
              </a:buBlip>
            </a:pPr>
            <a:r>
              <a:rPr lang="zh-CN" altLang="en-US" dirty="0"/>
              <a:t>语句触发器是指当执行</a:t>
            </a:r>
            <a:r>
              <a:rPr lang="en-US" altLang="zh-CN" dirty="0"/>
              <a:t>DML</a:t>
            </a:r>
            <a:r>
              <a:rPr lang="zh-CN" altLang="en-US" dirty="0"/>
              <a:t>语句时被隐含执行的触发器 </a:t>
            </a:r>
          </a:p>
          <a:p>
            <a:pPr lvl="1" eaLnBrk="1" hangingPunct="1">
              <a:buClr>
                <a:schemeClr val="accent2"/>
              </a:buClr>
              <a:buFont typeface="Wingdings" charset="2"/>
              <a:buBlip>
                <a:blip r:embed="rId4"/>
              </a:buBlip>
            </a:pPr>
            <a:r>
              <a:rPr lang="zh-CN" altLang="en-US" dirty="0"/>
              <a:t>如果在表上针对某种</a:t>
            </a:r>
            <a:r>
              <a:rPr lang="en-US" altLang="zh-CN" dirty="0"/>
              <a:t>DML</a:t>
            </a:r>
            <a:r>
              <a:rPr lang="zh-CN" altLang="en-US" dirty="0"/>
              <a:t>操作创建了语句触发器，则当执行</a:t>
            </a:r>
            <a:r>
              <a:rPr lang="en-US" altLang="zh-CN" dirty="0"/>
              <a:t>DML</a:t>
            </a:r>
            <a:r>
              <a:rPr lang="zh-CN" altLang="en-US" dirty="0"/>
              <a:t>操作时会自动地执行触发器的相应代码 </a:t>
            </a:r>
          </a:p>
          <a:p>
            <a:pPr lvl="1" eaLnBrk="1" hangingPunct="1">
              <a:buClr>
                <a:schemeClr val="accent2"/>
              </a:buClr>
              <a:buFont typeface="Wingdings" charset="2"/>
              <a:buBlip>
                <a:blip r:embed="rId4"/>
              </a:buBlip>
            </a:pPr>
            <a:r>
              <a:rPr lang="zh-CN" altLang="en-US" dirty="0"/>
              <a:t>为了审计</a:t>
            </a:r>
            <a:r>
              <a:rPr lang="en-US" altLang="zh-CN" dirty="0"/>
              <a:t>DML</a:t>
            </a:r>
            <a:r>
              <a:rPr lang="zh-CN" altLang="en-US" dirty="0"/>
              <a:t>操作，或者确保</a:t>
            </a:r>
            <a:r>
              <a:rPr lang="en-US" altLang="zh-CN" dirty="0"/>
              <a:t>DML</a:t>
            </a:r>
            <a:r>
              <a:rPr lang="zh-CN" altLang="en-US" dirty="0"/>
              <a:t>操作安全执行时，可以使用语句触发器</a:t>
            </a:r>
          </a:p>
        </p:txBody>
      </p:sp>
    </p:spTree>
    <p:extLst>
      <p:ext uri="{BB962C8B-B14F-4D97-AF65-F5344CB8AC3E}">
        <p14:creationId xmlns:p14="http://schemas.microsoft.com/office/powerpoint/2010/main" val="108630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97">
                                            <p:txEl>
                                              <p:pRg st="1" end="1"/>
                                            </p:txEl>
                                          </p:spTgt>
                                        </p:tgtEl>
                                        <p:attrNameLst>
                                          <p:attrName>style.visibility</p:attrName>
                                        </p:attrNameLst>
                                      </p:cBhvr>
                                      <p:to>
                                        <p:strVal val="visible"/>
                                      </p:to>
                                    </p:set>
                                    <p:animEffect transition="in" filter="wipe(left)">
                                      <p:cBhvr>
                                        <p:cTn id="7" dur="500"/>
                                        <p:tgtEl>
                                          <p:spTgt spid="286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97">
                                            <p:txEl>
                                              <p:pRg st="2" end="2"/>
                                            </p:txEl>
                                          </p:spTgt>
                                        </p:tgtEl>
                                        <p:attrNameLst>
                                          <p:attrName>style.visibility</p:attrName>
                                        </p:attrNameLst>
                                      </p:cBhvr>
                                      <p:to>
                                        <p:strVal val="visible"/>
                                      </p:to>
                                    </p:set>
                                    <p:animEffect transition="in" filter="wipe(left)">
                                      <p:cBhvr>
                                        <p:cTn id="12" dur="500"/>
                                        <p:tgtEl>
                                          <p:spTgt spid="286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97">
                                            <p:txEl>
                                              <p:pRg st="3" end="3"/>
                                            </p:txEl>
                                          </p:spTgt>
                                        </p:tgtEl>
                                        <p:attrNameLst>
                                          <p:attrName>style.visibility</p:attrName>
                                        </p:attrNameLst>
                                      </p:cBhvr>
                                      <p:to>
                                        <p:strVal val="visible"/>
                                      </p:to>
                                    </p:set>
                                    <p:animEffect transition="in" filter="wipe(left)">
                                      <p:cBhvr>
                                        <p:cTn id="17" dur="500"/>
                                        <p:tgtEl>
                                          <p:spTgt spid="2869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675"/>
                                        </p:tgtEl>
                                        <p:attrNameLst>
                                          <p:attrName>style.visibility</p:attrName>
                                        </p:attrNameLst>
                                      </p:cBhvr>
                                      <p:to>
                                        <p:strVal val="visible"/>
                                      </p:to>
                                    </p:set>
                                    <p:animEffect transition="in" filter="dissolve">
                                      <p:cBhvr>
                                        <p:cTn id="22" dur="500"/>
                                        <p:tgtEl>
                                          <p:spTgt spid="28675"/>
                                        </p:tgtEl>
                                      </p:cBhvr>
                                    </p:animEffect>
                                  </p:childTnLst>
                                </p:cTn>
                              </p:par>
                              <p:par>
                                <p:cTn id="23" presetID="9" presetClass="entr" presetSubtype="0" fill="hold" nodeType="with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dissolve">
                                      <p:cBhvr>
                                        <p:cTn id="25" dur="500"/>
                                        <p:tgtEl>
                                          <p:spTgt spid="286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8677"/>
                                        </p:tgtEl>
                                        <p:attrNameLst>
                                          <p:attrName>style.visibility</p:attrName>
                                        </p:attrNameLst>
                                      </p:cBhvr>
                                      <p:to>
                                        <p:strVal val="visible"/>
                                      </p:to>
                                    </p:set>
                                    <p:animEffect transition="in" filter="dissolve">
                                      <p:cBhvr>
                                        <p:cTn id="30"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6"/>
          <p:cNvSpPr>
            <a:spLocks noChangeArrowheads="1"/>
          </p:cNvSpPr>
          <p:nvPr/>
        </p:nvSpPr>
        <p:spPr bwMode="auto">
          <a:xfrm>
            <a:off x="2025865" y="2416970"/>
            <a:ext cx="7699375" cy="2881313"/>
          </a:xfrm>
          <a:prstGeom prst="roundRect">
            <a:avLst>
              <a:gd name="adj" fmla="val 3787"/>
            </a:avLst>
          </a:prstGeom>
          <a:gradFill rotWithShape="0">
            <a:gsLst>
              <a:gs pos="0">
                <a:srgbClr val="FFFF99"/>
              </a:gs>
              <a:gs pos="100000">
                <a:srgbClr val="FFFFFF"/>
              </a:gs>
            </a:gsLst>
            <a:lin ang="5400000" scaled="1"/>
          </a:gradFill>
          <a:ln w="9525">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en-US" altLang="zh-CN" b="1" dirty="0">
                <a:solidFill>
                  <a:srgbClr val="0000FF"/>
                </a:solidFill>
                <a:sym typeface="Arial" charset="0"/>
              </a:rPr>
              <a:t>create or replace trigger</a:t>
            </a:r>
            <a:r>
              <a:rPr lang="en-US" altLang="zh-CN" b="1" dirty="0">
                <a:sym typeface="Arial" charset="0"/>
              </a:rPr>
              <a:t> </a:t>
            </a:r>
            <a:r>
              <a:rPr lang="en-US" altLang="zh-CN" b="1" dirty="0" err="1">
                <a:sym typeface="Arial" charset="0"/>
              </a:rPr>
              <a:t>tri_no_sun</a:t>
            </a:r>
            <a:endParaRPr lang="en-US" altLang="zh-CN" b="1" dirty="0">
              <a:sym typeface="Arial" charset="0"/>
            </a:endParaRPr>
          </a:p>
          <a:p>
            <a:pPr eaLnBrk="1" hangingPunct="1"/>
            <a:r>
              <a:rPr lang="en-US" altLang="zh-CN" b="1" dirty="0">
                <a:solidFill>
                  <a:srgbClr val="0000FF"/>
                </a:solidFill>
                <a:sym typeface="Arial" charset="0"/>
              </a:rPr>
              <a:t>before </a:t>
            </a:r>
          </a:p>
          <a:p>
            <a:pPr eaLnBrk="1" hangingPunct="1"/>
            <a:r>
              <a:rPr lang="en-US" altLang="zh-CN" b="1" dirty="0">
                <a:solidFill>
                  <a:srgbClr val="0000FF"/>
                </a:solidFill>
                <a:sym typeface="Arial" charset="0"/>
              </a:rPr>
              <a:t>insert or update or delete</a:t>
            </a:r>
          </a:p>
          <a:p>
            <a:pPr eaLnBrk="1" hangingPunct="1"/>
            <a:r>
              <a:rPr lang="en-US" altLang="zh-CN" b="1" dirty="0">
                <a:solidFill>
                  <a:srgbClr val="0000FF"/>
                </a:solidFill>
                <a:sym typeface="Arial" charset="0"/>
              </a:rPr>
              <a:t>on</a:t>
            </a:r>
            <a:r>
              <a:rPr lang="en-US" altLang="zh-CN" b="1" dirty="0">
                <a:sym typeface="Arial" charset="0"/>
              </a:rPr>
              <a:t> </a:t>
            </a:r>
            <a:r>
              <a:rPr lang="en-US" altLang="zh-CN" b="1" dirty="0" err="1">
                <a:sym typeface="Arial" charset="0"/>
              </a:rPr>
              <a:t>emp</a:t>
            </a:r>
            <a:endParaRPr lang="en-US" altLang="zh-CN" b="1" dirty="0">
              <a:sym typeface="Arial" charset="0"/>
            </a:endParaRPr>
          </a:p>
          <a:p>
            <a:pPr eaLnBrk="1" hangingPunct="1"/>
            <a:r>
              <a:rPr lang="en-US" altLang="zh-CN" b="1" dirty="0">
                <a:sym typeface="Arial" charset="0"/>
              </a:rPr>
              <a:t>begin</a:t>
            </a:r>
          </a:p>
          <a:p>
            <a:pPr eaLnBrk="1" hangingPunct="1"/>
            <a:r>
              <a:rPr lang="en-US" altLang="zh-CN" b="1" dirty="0">
                <a:sym typeface="Arial" charset="0"/>
              </a:rPr>
              <a:t>  if </a:t>
            </a:r>
            <a:r>
              <a:rPr lang="en-US" altLang="zh-CN" b="1" dirty="0" err="1">
                <a:sym typeface="Arial" charset="0"/>
              </a:rPr>
              <a:t>to_char</a:t>
            </a:r>
            <a:r>
              <a:rPr lang="en-US" altLang="zh-CN" b="1" dirty="0">
                <a:sym typeface="Arial" charset="0"/>
              </a:rPr>
              <a:t>(</a:t>
            </a:r>
            <a:r>
              <a:rPr lang="en-US" altLang="zh-CN" b="1" dirty="0" err="1">
                <a:sym typeface="Arial" charset="0"/>
              </a:rPr>
              <a:t>sysdate</a:t>
            </a:r>
            <a:r>
              <a:rPr lang="en-US" altLang="zh-CN" b="1" dirty="0">
                <a:sym typeface="Arial" charset="0"/>
              </a:rPr>
              <a:t>,'day')in('</a:t>
            </a:r>
            <a:r>
              <a:rPr lang="zh-CN" altLang="en-US" b="1" dirty="0">
                <a:sym typeface="Arial" charset="0"/>
              </a:rPr>
              <a:t>星期四</a:t>
            </a:r>
            <a:r>
              <a:rPr lang="en-US" altLang="zh-CN" b="1" dirty="0">
                <a:sym typeface="Arial" charset="0"/>
              </a:rPr>
              <a:t>','</a:t>
            </a:r>
            <a:r>
              <a:rPr lang="zh-CN" altLang="en-US" b="1" dirty="0">
                <a:sym typeface="Arial" charset="0"/>
              </a:rPr>
              <a:t>星期六</a:t>
            </a:r>
            <a:r>
              <a:rPr lang="en-US" altLang="zh-CN" b="1" dirty="0">
                <a:sym typeface="Arial" charset="0"/>
              </a:rPr>
              <a:t>') then</a:t>
            </a:r>
          </a:p>
          <a:p>
            <a:pPr eaLnBrk="1" hangingPunct="1"/>
            <a:r>
              <a:rPr lang="en-US" altLang="zh-CN" b="1" dirty="0">
                <a:sym typeface="Arial" charset="0"/>
              </a:rPr>
              <a:t>  </a:t>
            </a:r>
            <a:r>
              <a:rPr lang="en-US" altLang="zh-CN" b="1" dirty="0" err="1">
                <a:solidFill>
                  <a:srgbClr val="0000FF"/>
                </a:solidFill>
                <a:sym typeface="Arial" charset="0"/>
              </a:rPr>
              <a:t>raise_application_error</a:t>
            </a:r>
            <a:r>
              <a:rPr lang="en-US" altLang="zh-CN" b="1" dirty="0">
                <a:solidFill>
                  <a:srgbClr val="0000FF"/>
                </a:solidFill>
                <a:sym typeface="Arial" charset="0"/>
              </a:rPr>
              <a:t>(-20000,'</a:t>
            </a:r>
            <a:r>
              <a:rPr lang="zh-CN" altLang="en-US" b="1" dirty="0">
                <a:solidFill>
                  <a:srgbClr val="0000FF"/>
                </a:solidFill>
                <a:sym typeface="Arial" charset="0"/>
              </a:rPr>
              <a:t>不能在周四或周六修改员工信息</a:t>
            </a:r>
            <a:r>
              <a:rPr lang="en-US" altLang="zh-CN" b="1" dirty="0">
                <a:solidFill>
                  <a:srgbClr val="0000FF"/>
                </a:solidFill>
                <a:sym typeface="Arial" charset="0"/>
              </a:rPr>
              <a:t>');</a:t>
            </a:r>
          </a:p>
          <a:p>
            <a:pPr eaLnBrk="1" hangingPunct="1"/>
            <a:r>
              <a:rPr lang="en-US" altLang="zh-CN" b="1" dirty="0">
                <a:sym typeface="Arial" charset="0"/>
              </a:rPr>
              <a:t>  end if;</a:t>
            </a:r>
          </a:p>
          <a:p>
            <a:pPr eaLnBrk="1" hangingPunct="1"/>
            <a:r>
              <a:rPr lang="en-US" altLang="zh-CN" b="1" dirty="0">
                <a:sym typeface="Arial" charset="0"/>
              </a:rPr>
              <a:t>end;</a:t>
            </a:r>
          </a:p>
        </p:txBody>
      </p:sp>
      <p:sp>
        <p:nvSpPr>
          <p:cNvPr id="29699" name="Rectangle 2"/>
          <p:cNvSpPr>
            <a:spLocks noGrp="1" noChangeArrowheads="1"/>
          </p:cNvSpPr>
          <p:nvPr>
            <p:ph type="title" idx="4294967295"/>
          </p:nvPr>
        </p:nvSpPr>
        <p:spPr>
          <a:xfrm>
            <a:off x="0" y="312738"/>
            <a:ext cx="8229600" cy="765176"/>
          </a:xfrm>
        </p:spPr>
        <p:txBody>
          <a:bodyPr/>
          <a:lstStyle/>
          <a:p>
            <a:pPr marL="609600" indent="-609600"/>
            <a:r>
              <a:rPr lang="zh-CN" altLang="en-US"/>
              <a:t>创建</a:t>
            </a:r>
            <a:r>
              <a:rPr lang="en-US" altLang="zh-CN" dirty="0"/>
              <a:t>DML</a:t>
            </a:r>
            <a:r>
              <a:rPr lang="zh-CN" altLang="en-US" dirty="0"/>
              <a:t>触发器</a:t>
            </a:r>
          </a:p>
        </p:txBody>
      </p:sp>
      <p:sp>
        <p:nvSpPr>
          <p:cNvPr id="29700" name="Rectangle 3"/>
          <p:cNvSpPr>
            <a:spLocks noChangeArrowheads="1"/>
          </p:cNvSpPr>
          <p:nvPr/>
        </p:nvSpPr>
        <p:spPr bwMode="auto">
          <a:xfrm>
            <a:off x="509753" y="1266031"/>
            <a:ext cx="85153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219200" indent="-3048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30000"/>
              </a:lnSpc>
              <a:spcBef>
                <a:spcPct val="20000"/>
              </a:spcBef>
              <a:buClr>
                <a:schemeClr val="accent2"/>
              </a:buClr>
              <a:buSzPct val="120000"/>
              <a:buFont typeface="Wingdings" charset="2"/>
              <a:buBlip>
                <a:blip r:embed="rId3"/>
              </a:buBlip>
            </a:pPr>
            <a:r>
              <a:rPr lang="zh-CN" altLang="en-US" sz="2400" b="1"/>
              <a:t>创建</a:t>
            </a:r>
            <a:r>
              <a:rPr lang="en-US" altLang="zh-CN" sz="2400" b="1" dirty="0"/>
              <a:t>BEFORE</a:t>
            </a:r>
            <a:r>
              <a:rPr lang="zh-CN" altLang="en-US" sz="2400" b="1" dirty="0"/>
              <a:t>语句触发器 </a:t>
            </a:r>
          </a:p>
          <a:p>
            <a:pPr lvl="1" eaLnBrk="1" hangingPunct="1">
              <a:lnSpc>
                <a:spcPct val="130000"/>
              </a:lnSpc>
              <a:spcBef>
                <a:spcPct val="20000"/>
              </a:spcBef>
              <a:buClr>
                <a:schemeClr val="accent2"/>
              </a:buClr>
              <a:buSzPct val="120000"/>
              <a:buFont typeface="Wingdings" charset="2"/>
              <a:buBlip>
                <a:blip r:embed="rId4"/>
              </a:buBlip>
            </a:pPr>
            <a:r>
              <a:rPr lang="zh-CN" altLang="en-US" sz="2000" b="1" dirty="0"/>
              <a:t>如果指定了</a:t>
            </a:r>
            <a:r>
              <a:rPr lang="en-US" altLang="zh-CN" sz="2000" b="1" dirty="0"/>
              <a:t>BEFORE</a:t>
            </a:r>
            <a:r>
              <a:rPr lang="zh-CN" altLang="en-US" sz="2000" b="1" dirty="0"/>
              <a:t>关键字，则表示在执行</a:t>
            </a:r>
            <a:r>
              <a:rPr lang="en-US" altLang="zh-CN" sz="2000" b="1" dirty="0"/>
              <a:t>DML</a:t>
            </a:r>
            <a:r>
              <a:rPr lang="zh-CN" altLang="en-US" sz="2000" b="1" dirty="0"/>
              <a:t>操作之前触发触发器</a:t>
            </a:r>
          </a:p>
          <a:p>
            <a:pPr eaLnBrk="1" hangingPunct="1">
              <a:lnSpc>
                <a:spcPct val="90000"/>
              </a:lnSpc>
              <a:spcBef>
                <a:spcPct val="20000"/>
              </a:spcBef>
              <a:buClr>
                <a:schemeClr val="accent2"/>
              </a:buClr>
              <a:buSzPct val="120000"/>
              <a:buFont typeface="Wingdings" charset="2"/>
              <a:buBlip>
                <a:blip r:embed="rId3"/>
              </a:buBlip>
            </a:pPr>
            <a:endParaRPr lang="en-US" altLang="zh-CN" b="1" dirty="0"/>
          </a:p>
        </p:txBody>
      </p:sp>
      <p:sp>
        <p:nvSpPr>
          <p:cNvPr id="29701" name="AutoShape 28"/>
          <p:cNvSpPr>
            <a:spLocks noChangeArrowheads="1"/>
          </p:cNvSpPr>
          <p:nvPr/>
        </p:nvSpPr>
        <p:spPr bwMode="auto">
          <a:xfrm>
            <a:off x="7032626" y="5661026"/>
            <a:ext cx="2232025" cy="504825"/>
          </a:xfrm>
          <a:prstGeom prst="wedgeRoundRectCallout">
            <a:avLst>
              <a:gd name="adj1" fmla="val -30866"/>
              <a:gd name="adj2" fmla="val -154088"/>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400"/>
              <a:t>为了禁止工作人员在休息日改变雇员信息 </a:t>
            </a:r>
          </a:p>
        </p:txBody>
      </p:sp>
      <p:pic>
        <p:nvPicPr>
          <p:cNvPr id="29702"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515" y="4001294"/>
            <a:ext cx="4410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AutoShape 7"/>
          <p:cNvSpPr>
            <a:spLocks noChangeArrowheads="1"/>
          </p:cNvSpPr>
          <p:nvPr/>
        </p:nvSpPr>
        <p:spPr bwMode="auto">
          <a:xfrm>
            <a:off x="5913652" y="2991288"/>
            <a:ext cx="2378075" cy="715089"/>
          </a:xfrm>
          <a:prstGeom prst="wedgeRoundRectCallout">
            <a:avLst>
              <a:gd name="adj1" fmla="val -97125"/>
              <a:gd name="adj2" fmla="val -20523"/>
              <a:gd name="adj3" fmla="val 16667"/>
            </a:avLst>
          </a:prstGeom>
          <a:gradFill rotWithShape="0">
            <a:gsLst>
              <a:gs pos="0">
                <a:srgbClr val="CCFFFF"/>
              </a:gs>
              <a:gs pos="100000">
                <a:schemeClr val="bg1"/>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定义触发器的触发时间和触发事件。</a:t>
            </a:r>
          </a:p>
        </p:txBody>
      </p:sp>
    </p:spTree>
    <p:extLst>
      <p:ext uri="{BB962C8B-B14F-4D97-AF65-F5344CB8AC3E}">
        <p14:creationId xmlns:p14="http://schemas.microsoft.com/office/powerpoint/2010/main" val="1803265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dissolve">
                                      <p:cBhvr>
                                        <p:cTn id="7" dur="500"/>
                                        <p:tgtEl>
                                          <p:spTgt spid="2970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700">
                                            <p:txEl>
                                              <p:pRg st="1" end="1"/>
                                            </p:txEl>
                                          </p:spTgt>
                                        </p:tgtEl>
                                        <p:attrNameLst>
                                          <p:attrName>style.visibility</p:attrName>
                                        </p:attrNameLst>
                                      </p:cBhvr>
                                      <p:to>
                                        <p:strVal val="visible"/>
                                      </p:to>
                                    </p:set>
                                    <p:animEffect transition="in" filter="dissolve">
                                      <p:cBhvr>
                                        <p:cTn id="10" dur="500"/>
                                        <p:tgtEl>
                                          <p:spTgt spid="2970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dissolve">
                                      <p:cBhvr>
                                        <p:cTn id="13" dur="500"/>
                                        <p:tgtEl>
                                          <p:spTgt spid="297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1" nodeType="clickEffect">
                                  <p:stCondLst>
                                    <p:cond delay="0"/>
                                  </p:stCondLst>
                                  <p:childTnLst>
                                    <p:animEffect transition="out" filter="blinds(horizontal)">
                                      <p:cBhvr>
                                        <p:cTn id="17" dur="500"/>
                                        <p:tgtEl>
                                          <p:spTgt spid="29701"/>
                                        </p:tgtEl>
                                      </p:cBhvr>
                                    </p:animEffect>
                                    <p:set>
                                      <p:cBhvr>
                                        <p:cTn id="18" dur="1" fill="hold">
                                          <p:stCondLst>
                                            <p:cond delay="499"/>
                                          </p:stCondLst>
                                        </p:cTn>
                                        <p:tgtEl>
                                          <p:spTgt spid="29701"/>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29702"/>
                                        </p:tgtEl>
                                        <p:attrNameLst>
                                          <p:attrName>style.visibility</p:attrName>
                                        </p:attrNameLst>
                                      </p:cBhvr>
                                      <p:to>
                                        <p:strVal val="visible"/>
                                      </p:to>
                                    </p:set>
                                    <p:animEffect transition="in" filter="dissolve">
                                      <p:cBhvr>
                                        <p:cTn id="21" dur="500"/>
                                        <p:tgtEl>
                                          <p:spTgt spid="297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29702"/>
                                        </p:tgtEl>
                                      </p:cBhvr>
                                    </p:animEffect>
                                    <p:set>
                                      <p:cBhvr>
                                        <p:cTn id="26" dur="1" fill="hold">
                                          <p:stCondLst>
                                            <p:cond delay="499"/>
                                          </p:stCondLst>
                                        </p:cTn>
                                        <p:tgtEl>
                                          <p:spTgt spid="2970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9698">
                                            <p:bg/>
                                          </p:spTgt>
                                        </p:tgtEl>
                                        <p:attrNameLst>
                                          <p:attrName>style.visibility</p:attrName>
                                        </p:attrNameLst>
                                      </p:cBhvr>
                                      <p:to>
                                        <p:strVal val="visible"/>
                                      </p:to>
                                    </p:set>
                                    <p:animEffect transition="in" filter="checkerboard(across)">
                                      <p:cBhvr>
                                        <p:cTn id="31" dur="500"/>
                                        <p:tgtEl>
                                          <p:spTgt spid="29698">
                                            <p:bg/>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9698">
                                            <p:txEl>
                                              <p:pRg st="0" end="0"/>
                                            </p:txEl>
                                          </p:spTgt>
                                        </p:tgtEl>
                                        <p:attrNameLst>
                                          <p:attrName>style.visibility</p:attrName>
                                        </p:attrNameLst>
                                      </p:cBhvr>
                                      <p:to>
                                        <p:strVal val="visible"/>
                                      </p:to>
                                    </p:set>
                                    <p:animEffect transition="in" filter="wipe(left)">
                                      <p:cBhvr>
                                        <p:cTn id="34" dur="500"/>
                                        <p:tgtEl>
                                          <p:spTgt spid="29698">
                                            <p:txEl>
                                              <p:pRg st="0" end="0"/>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29698">
                                            <p:txEl>
                                              <p:pRg st="1" end="1"/>
                                            </p:txEl>
                                          </p:spTgt>
                                        </p:tgtEl>
                                        <p:attrNameLst>
                                          <p:attrName>style.visibility</p:attrName>
                                        </p:attrNameLst>
                                      </p:cBhvr>
                                      <p:to>
                                        <p:strVal val="visible"/>
                                      </p:to>
                                    </p:set>
                                    <p:animEffect transition="in" filter="wipe(left)">
                                      <p:cBhvr>
                                        <p:cTn id="37" dur="500"/>
                                        <p:tgtEl>
                                          <p:spTgt spid="29698">
                                            <p:txEl>
                                              <p:pRg st="1" end="1"/>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29698">
                                            <p:txEl>
                                              <p:pRg st="2" end="2"/>
                                            </p:txEl>
                                          </p:spTgt>
                                        </p:tgtEl>
                                        <p:attrNameLst>
                                          <p:attrName>style.visibility</p:attrName>
                                        </p:attrNameLst>
                                      </p:cBhvr>
                                      <p:to>
                                        <p:strVal val="visible"/>
                                      </p:to>
                                    </p:set>
                                    <p:animEffect transition="in" filter="wipe(left)">
                                      <p:cBhvr>
                                        <p:cTn id="40" dur="500"/>
                                        <p:tgtEl>
                                          <p:spTgt spid="29698">
                                            <p:txEl>
                                              <p:pRg st="2" end="2"/>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29698">
                                            <p:txEl>
                                              <p:pRg st="3" end="3"/>
                                            </p:txEl>
                                          </p:spTgt>
                                        </p:tgtEl>
                                        <p:attrNameLst>
                                          <p:attrName>style.visibility</p:attrName>
                                        </p:attrNameLst>
                                      </p:cBhvr>
                                      <p:to>
                                        <p:strVal val="visible"/>
                                      </p:to>
                                    </p:set>
                                    <p:animEffect transition="in" filter="wipe(left)">
                                      <p:cBhvr>
                                        <p:cTn id="43" dur="500"/>
                                        <p:tgtEl>
                                          <p:spTgt spid="29698">
                                            <p:txEl>
                                              <p:pRg st="3" end="3"/>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29698">
                                            <p:txEl>
                                              <p:pRg st="4" end="4"/>
                                            </p:txEl>
                                          </p:spTgt>
                                        </p:tgtEl>
                                        <p:attrNameLst>
                                          <p:attrName>style.visibility</p:attrName>
                                        </p:attrNameLst>
                                      </p:cBhvr>
                                      <p:to>
                                        <p:strVal val="visible"/>
                                      </p:to>
                                    </p:set>
                                    <p:animEffect transition="in" filter="wipe(left)">
                                      <p:cBhvr>
                                        <p:cTn id="46" dur="500"/>
                                        <p:tgtEl>
                                          <p:spTgt spid="29698">
                                            <p:txEl>
                                              <p:pRg st="4" end="4"/>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29698">
                                            <p:txEl>
                                              <p:pRg st="5" end="5"/>
                                            </p:txEl>
                                          </p:spTgt>
                                        </p:tgtEl>
                                        <p:attrNameLst>
                                          <p:attrName>style.visibility</p:attrName>
                                        </p:attrNameLst>
                                      </p:cBhvr>
                                      <p:to>
                                        <p:strVal val="visible"/>
                                      </p:to>
                                    </p:set>
                                    <p:animEffect transition="in" filter="wipe(left)">
                                      <p:cBhvr>
                                        <p:cTn id="49" dur="500"/>
                                        <p:tgtEl>
                                          <p:spTgt spid="29698">
                                            <p:txEl>
                                              <p:pRg st="5" end="5"/>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29698">
                                            <p:txEl>
                                              <p:pRg st="6" end="6"/>
                                            </p:txEl>
                                          </p:spTgt>
                                        </p:tgtEl>
                                        <p:attrNameLst>
                                          <p:attrName>style.visibility</p:attrName>
                                        </p:attrNameLst>
                                      </p:cBhvr>
                                      <p:to>
                                        <p:strVal val="visible"/>
                                      </p:to>
                                    </p:set>
                                    <p:animEffect transition="in" filter="wipe(left)">
                                      <p:cBhvr>
                                        <p:cTn id="52" dur="500"/>
                                        <p:tgtEl>
                                          <p:spTgt spid="29698">
                                            <p:txEl>
                                              <p:pRg st="6" end="6"/>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29698">
                                            <p:txEl>
                                              <p:pRg st="7" end="7"/>
                                            </p:txEl>
                                          </p:spTgt>
                                        </p:tgtEl>
                                        <p:attrNameLst>
                                          <p:attrName>style.visibility</p:attrName>
                                        </p:attrNameLst>
                                      </p:cBhvr>
                                      <p:to>
                                        <p:strVal val="visible"/>
                                      </p:to>
                                    </p:set>
                                    <p:animEffect transition="in" filter="wipe(left)">
                                      <p:cBhvr>
                                        <p:cTn id="55" dur="500"/>
                                        <p:tgtEl>
                                          <p:spTgt spid="29698">
                                            <p:txEl>
                                              <p:pRg st="7" end="7"/>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29698">
                                            <p:txEl>
                                              <p:pRg st="8" end="8"/>
                                            </p:txEl>
                                          </p:spTgt>
                                        </p:tgtEl>
                                        <p:attrNameLst>
                                          <p:attrName>style.visibility</p:attrName>
                                        </p:attrNameLst>
                                      </p:cBhvr>
                                      <p:to>
                                        <p:strVal val="visible"/>
                                      </p:to>
                                    </p:set>
                                    <p:animEffect transition="in" filter="wipe(left)">
                                      <p:cBhvr>
                                        <p:cTn id="58" dur="500"/>
                                        <p:tgtEl>
                                          <p:spTgt spid="29698">
                                            <p:txEl>
                                              <p:pRg st="8" end="8"/>
                                            </p:txEl>
                                          </p:spTgt>
                                        </p:tgtEl>
                                      </p:cBhvr>
                                    </p:animEffec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29703"/>
                                        </p:tgtEl>
                                        <p:attrNameLst>
                                          <p:attrName>style.visibility</p:attrName>
                                        </p:attrNameLst>
                                      </p:cBhvr>
                                      <p:to>
                                        <p:strVal val="visible"/>
                                      </p:to>
                                    </p:set>
                                    <p:animEffect transition="in" filter="dissolve">
                                      <p:cBhvr>
                                        <p:cTn id="6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allAtOnce" bldLvl="0" animBg="1" autoUpdateAnimBg="0"/>
      <p:bldP spid="29701" grpId="0" animBg="1" autoUpdateAnimBg="0"/>
      <p:bldP spid="29701" grpId="1" animBg="1" autoUpdateAnimBg="0"/>
      <p:bldP spid="29703"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8895" y="142875"/>
            <a:ext cx="8229600" cy="765176"/>
          </a:xfrm>
        </p:spPr>
        <p:txBody>
          <a:bodyPr/>
          <a:lstStyle/>
          <a:p>
            <a:pPr marL="609600" indent="-609600"/>
            <a:r>
              <a:rPr lang="zh-CN" altLang="en-US"/>
              <a:t>创建</a:t>
            </a:r>
            <a:r>
              <a:rPr lang="en-US" altLang="zh-CN" dirty="0"/>
              <a:t>DML</a:t>
            </a:r>
            <a:r>
              <a:rPr lang="zh-CN" altLang="en-US" dirty="0"/>
              <a:t>触发器</a:t>
            </a:r>
          </a:p>
        </p:txBody>
      </p:sp>
      <p:sp>
        <p:nvSpPr>
          <p:cNvPr id="30723" name="Rectangle 3"/>
          <p:cNvSpPr>
            <a:spLocks noChangeArrowheads="1"/>
          </p:cNvSpPr>
          <p:nvPr/>
        </p:nvSpPr>
        <p:spPr bwMode="auto">
          <a:xfrm>
            <a:off x="250445" y="1208560"/>
            <a:ext cx="85153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219200" indent="-3048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90000"/>
              </a:lnSpc>
              <a:spcBef>
                <a:spcPct val="20000"/>
              </a:spcBef>
              <a:buClr>
                <a:schemeClr val="accent2"/>
              </a:buClr>
              <a:buSzPct val="120000"/>
              <a:buFont typeface="Wingdings" charset="2"/>
              <a:buBlip>
                <a:blip r:embed="rId2"/>
              </a:buBlip>
            </a:pPr>
            <a:r>
              <a:rPr lang="zh-CN" altLang="en-US" sz="2400" b="1"/>
              <a:t>使用条件谓词 </a:t>
            </a:r>
          </a:p>
          <a:p>
            <a:pPr lvl="1" eaLnBrk="1" hangingPunct="1">
              <a:lnSpc>
                <a:spcPct val="90000"/>
              </a:lnSpc>
              <a:spcBef>
                <a:spcPct val="20000"/>
              </a:spcBef>
              <a:buClr>
                <a:schemeClr val="accent2"/>
              </a:buClr>
              <a:buSzPct val="120000"/>
              <a:buFont typeface="Wingdings" charset="2"/>
              <a:buBlip>
                <a:blip r:embed="rId3"/>
              </a:buBlip>
            </a:pPr>
            <a:r>
              <a:rPr lang="zh-CN" altLang="en-US" sz="2000" b="1" dirty="0"/>
              <a:t>当在触发器中同时包含多个触发事件时，为了在触发器代码中区分具体的触发事件，可以使用以下</a:t>
            </a:r>
            <a:r>
              <a:rPr lang="en-US" altLang="zh-CN" sz="2000" b="1" dirty="0"/>
              <a:t>3</a:t>
            </a:r>
            <a:r>
              <a:rPr lang="zh-CN" altLang="en-US" sz="2000" b="1" dirty="0"/>
              <a:t>个条件谓词 </a:t>
            </a:r>
          </a:p>
          <a:p>
            <a:pPr lvl="2" eaLnBrk="1" hangingPunct="1">
              <a:spcBef>
                <a:spcPct val="20000"/>
              </a:spcBef>
              <a:buClr>
                <a:schemeClr val="accent2"/>
              </a:buClr>
              <a:buSzPct val="120000"/>
              <a:buFont typeface="Wingdings" charset="2"/>
              <a:buBlip>
                <a:blip r:embed="rId4"/>
              </a:buBlip>
            </a:pPr>
            <a:r>
              <a:rPr lang="en-US" altLang="zh-CN" b="1" dirty="0"/>
              <a:t>INSERTING</a:t>
            </a:r>
            <a:r>
              <a:rPr lang="zh-CN" altLang="en-US" b="1" dirty="0"/>
              <a:t>：当触发事件是</a:t>
            </a:r>
            <a:r>
              <a:rPr lang="en-US" altLang="zh-CN" b="1" dirty="0"/>
              <a:t>INSERT</a:t>
            </a:r>
            <a:r>
              <a:rPr lang="zh-CN" altLang="en-US" b="1" dirty="0"/>
              <a:t>操作时，该条件谓词返回值为</a:t>
            </a:r>
            <a:r>
              <a:rPr lang="en-US" altLang="zh-CN" b="1" dirty="0"/>
              <a:t>TRUE</a:t>
            </a:r>
            <a:r>
              <a:rPr lang="zh-CN" altLang="en-US" b="1" dirty="0"/>
              <a:t>，否则返回</a:t>
            </a:r>
            <a:r>
              <a:rPr lang="en-US" altLang="zh-CN" b="1" dirty="0"/>
              <a:t>FALSE</a:t>
            </a:r>
          </a:p>
          <a:p>
            <a:pPr lvl="2" eaLnBrk="1" hangingPunct="1">
              <a:spcBef>
                <a:spcPct val="20000"/>
              </a:spcBef>
              <a:buClr>
                <a:schemeClr val="accent2"/>
              </a:buClr>
              <a:buSzPct val="120000"/>
              <a:buFont typeface="Wingdings" charset="2"/>
              <a:buBlip>
                <a:blip r:embed="rId3"/>
              </a:buBlip>
            </a:pPr>
            <a:r>
              <a:rPr lang="en-US" altLang="zh-CN" b="1" dirty="0"/>
              <a:t>UPDATING</a:t>
            </a:r>
            <a:r>
              <a:rPr lang="zh-CN" altLang="en-US" b="1" dirty="0"/>
              <a:t>：当触发事件是</a:t>
            </a:r>
            <a:r>
              <a:rPr lang="en-US" altLang="zh-CN" b="1" dirty="0"/>
              <a:t>UPDATE</a:t>
            </a:r>
            <a:r>
              <a:rPr lang="zh-CN" altLang="en-US" b="1" dirty="0"/>
              <a:t>操作时，该条件谓词返回值为</a:t>
            </a:r>
            <a:r>
              <a:rPr lang="en-US" altLang="zh-CN" b="1" dirty="0"/>
              <a:t>TRUE</a:t>
            </a:r>
            <a:r>
              <a:rPr lang="zh-CN" altLang="en-US" b="1" dirty="0"/>
              <a:t>，否则返回</a:t>
            </a:r>
            <a:r>
              <a:rPr lang="en-US" altLang="zh-CN" b="1" dirty="0"/>
              <a:t>FALSE</a:t>
            </a:r>
          </a:p>
          <a:p>
            <a:pPr lvl="2" eaLnBrk="1" hangingPunct="1">
              <a:spcBef>
                <a:spcPct val="20000"/>
              </a:spcBef>
              <a:buClr>
                <a:schemeClr val="accent2"/>
              </a:buClr>
              <a:buSzPct val="120000"/>
              <a:buFont typeface="Wingdings" charset="2"/>
              <a:buBlip>
                <a:blip r:embed="rId3"/>
              </a:buBlip>
            </a:pPr>
            <a:r>
              <a:rPr lang="en-US" altLang="zh-CN" b="1" dirty="0"/>
              <a:t>DELETING</a:t>
            </a:r>
            <a:r>
              <a:rPr lang="zh-CN" altLang="en-US" b="1" dirty="0"/>
              <a:t>：当触发事件是</a:t>
            </a:r>
            <a:r>
              <a:rPr lang="en-US" altLang="zh-CN" b="1" dirty="0"/>
              <a:t>DELETE</a:t>
            </a:r>
            <a:r>
              <a:rPr lang="zh-CN" altLang="en-US" b="1" dirty="0"/>
              <a:t>操作时，该条件谓词返回值为</a:t>
            </a:r>
            <a:r>
              <a:rPr lang="en-US" altLang="zh-CN" b="1" dirty="0"/>
              <a:t>TRUE</a:t>
            </a:r>
            <a:r>
              <a:rPr lang="zh-CN" altLang="en-US" b="1" dirty="0"/>
              <a:t>，否则返回</a:t>
            </a:r>
            <a:r>
              <a:rPr lang="en-US" altLang="zh-CN" b="1" dirty="0"/>
              <a:t>FALSE</a:t>
            </a:r>
          </a:p>
        </p:txBody>
      </p:sp>
      <p:sp>
        <p:nvSpPr>
          <p:cNvPr id="30724" name="AutoShape 26"/>
          <p:cNvSpPr>
            <a:spLocks noChangeArrowheads="1"/>
          </p:cNvSpPr>
          <p:nvPr/>
        </p:nvSpPr>
        <p:spPr bwMode="auto">
          <a:xfrm>
            <a:off x="2571751" y="1268414"/>
            <a:ext cx="7700963" cy="5113337"/>
          </a:xfrm>
          <a:prstGeom prst="roundRect">
            <a:avLst>
              <a:gd name="adj" fmla="val 3787"/>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a:solidFill>
                  <a:srgbClr val="0000FF"/>
                </a:solidFill>
                <a:sym typeface="Arial" charset="0"/>
              </a:rPr>
              <a:t>create or replace trigger</a:t>
            </a:r>
            <a:r>
              <a:rPr lang="zh-CN" altLang="zh-CN" b="1">
                <a:sym typeface="Arial" charset="0"/>
              </a:rPr>
              <a:t> tri_option_dept</a:t>
            </a:r>
          </a:p>
          <a:p>
            <a:pPr eaLnBrk="1" hangingPunct="1"/>
            <a:r>
              <a:rPr lang="zh-CN" altLang="zh-CN" b="1">
                <a:solidFill>
                  <a:srgbClr val="0000FF"/>
                </a:solidFill>
                <a:sym typeface="Arial" charset="0"/>
              </a:rPr>
              <a:t>before</a:t>
            </a:r>
          </a:p>
          <a:p>
            <a:pPr eaLnBrk="1" hangingPunct="1"/>
            <a:r>
              <a:rPr lang="zh-CN" altLang="zh-CN" b="1">
                <a:solidFill>
                  <a:srgbClr val="0000FF"/>
                </a:solidFill>
                <a:sym typeface="Arial" charset="0"/>
              </a:rPr>
              <a:t>insert </a:t>
            </a:r>
            <a:r>
              <a:rPr lang="zh-CN" altLang="zh-CN" b="1">
                <a:sym typeface="Arial" charset="0"/>
              </a:rPr>
              <a:t>or </a:t>
            </a:r>
            <a:r>
              <a:rPr lang="zh-CN" altLang="zh-CN" b="1">
                <a:solidFill>
                  <a:srgbClr val="0000FF"/>
                </a:solidFill>
                <a:sym typeface="Arial" charset="0"/>
              </a:rPr>
              <a:t>update </a:t>
            </a:r>
            <a:r>
              <a:rPr lang="zh-CN" altLang="zh-CN" b="1">
                <a:sym typeface="Arial" charset="0"/>
              </a:rPr>
              <a:t>or </a:t>
            </a:r>
            <a:r>
              <a:rPr lang="zh-CN" altLang="zh-CN" b="1">
                <a:solidFill>
                  <a:srgbClr val="0000FF"/>
                </a:solidFill>
                <a:sym typeface="Arial" charset="0"/>
              </a:rPr>
              <a:t>delete</a:t>
            </a:r>
          </a:p>
          <a:p>
            <a:pPr eaLnBrk="1" hangingPunct="1"/>
            <a:r>
              <a:rPr lang="zh-CN" altLang="zh-CN" b="1">
                <a:solidFill>
                  <a:srgbClr val="0000FF"/>
                </a:solidFill>
                <a:sym typeface="Arial" charset="0"/>
              </a:rPr>
              <a:t>on </a:t>
            </a:r>
            <a:r>
              <a:rPr lang="zh-CN" altLang="zh-CN" b="1">
                <a:sym typeface="Arial" charset="0"/>
              </a:rPr>
              <a:t>dept</a:t>
            </a:r>
          </a:p>
          <a:p>
            <a:pPr eaLnBrk="1" hangingPunct="1"/>
            <a:r>
              <a:rPr lang="zh-CN" altLang="zh-CN" b="1">
                <a:sym typeface="Arial" charset="0"/>
              </a:rPr>
              <a:t>begin</a:t>
            </a:r>
          </a:p>
          <a:p>
            <a:pPr eaLnBrk="1" hangingPunct="1"/>
            <a:r>
              <a:rPr lang="zh-CN" altLang="zh-CN" b="1">
                <a:sym typeface="Arial" charset="0"/>
              </a:rPr>
              <a:t> </a:t>
            </a:r>
            <a:r>
              <a:rPr lang="zh-CN" altLang="zh-CN" b="1">
                <a:solidFill>
                  <a:srgbClr val="0000FF"/>
                </a:solidFill>
                <a:sym typeface="Arial" charset="0"/>
              </a:rPr>
              <a:t> if</a:t>
            </a:r>
            <a:r>
              <a:rPr lang="zh-CN" altLang="zh-CN" b="1">
                <a:sym typeface="Arial" charset="0"/>
              </a:rPr>
              <a:t> to_char(sysdate,'day') in ('星期四','星期六') </a:t>
            </a:r>
            <a:r>
              <a:rPr lang="zh-CN" altLang="zh-CN" b="1">
                <a:solidFill>
                  <a:srgbClr val="0000FF"/>
                </a:solidFill>
                <a:sym typeface="Arial" charset="0"/>
              </a:rPr>
              <a:t>then  </a:t>
            </a:r>
          </a:p>
          <a:p>
            <a:pPr eaLnBrk="1" hangingPunct="1"/>
            <a:r>
              <a:rPr lang="zh-CN" altLang="zh-CN" b="1">
                <a:sym typeface="Arial" charset="0"/>
              </a:rPr>
              <a:t>  </a:t>
            </a:r>
            <a:r>
              <a:rPr lang="zh-CN" altLang="zh-CN" b="1">
                <a:solidFill>
                  <a:srgbClr val="0000FF"/>
                </a:solidFill>
                <a:sym typeface="Arial" charset="0"/>
              </a:rPr>
              <a:t>case</a:t>
            </a:r>
          </a:p>
          <a:p>
            <a:pPr eaLnBrk="1" hangingPunct="1"/>
            <a:r>
              <a:rPr lang="zh-CN" altLang="zh-CN" b="1">
                <a:solidFill>
                  <a:srgbClr val="0000FF"/>
                </a:solidFill>
                <a:sym typeface="Arial" charset="0"/>
              </a:rPr>
              <a:t>    when </a:t>
            </a:r>
            <a:r>
              <a:rPr lang="zh-CN" altLang="zh-CN" b="1">
                <a:solidFill>
                  <a:srgbClr val="FF0000"/>
                </a:solidFill>
                <a:sym typeface="Arial" charset="0"/>
              </a:rPr>
              <a:t>inserting </a:t>
            </a:r>
            <a:r>
              <a:rPr lang="zh-CN" altLang="zh-CN" b="1">
                <a:solidFill>
                  <a:srgbClr val="0000FF"/>
                </a:solidFill>
                <a:sym typeface="Arial" charset="0"/>
              </a:rPr>
              <a:t>then</a:t>
            </a:r>
          </a:p>
          <a:p>
            <a:pPr eaLnBrk="1" hangingPunct="1"/>
            <a:r>
              <a:rPr lang="zh-CN" altLang="zh-CN" b="1">
                <a:sym typeface="Arial" charset="0"/>
              </a:rPr>
              <a:t>      raise_application_error(-20000,'周六或周四不能进行录入操作');</a:t>
            </a:r>
          </a:p>
          <a:p>
            <a:pPr eaLnBrk="1" hangingPunct="1"/>
            <a:r>
              <a:rPr lang="zh-CN" altLang="zh-CN" b="1">
                <a:sym typeface="Arial" charset="0"/>
              </a:rPr>
              <a:t>    </a:t>
            </a:r>
            <a:r>
              <a:rPr lang="zh-CN" altLang="zh-CN" b="1">
                <a:solidFill>
                  <a:srgbClr val="0000FF"/>
                </a:solidFill>
                <a:sym typeface="Arial" charset="0"/>
              </a:rPr>
              <a:t>when </a:t>
            </a:r>
            <a:r>
              <a:rPr lang="zh-CN" altLang="zh-CN" b="1">
                <a:solidFill>
                  <a:srgbClr val="FF0000"/>
                </a:solidFill>
                <a:sym typeface="Arial" charset="0"/>
              </a:rPr>
              <a:t>updating </a:t>
            </a:r>
            <a:r>
              <a:rPr lang="zh-CN" altLang="zh-CN" b="1">
                <a:solidFill>
                  <a:srgbClr val="0000FF"/>
                </a:solidFill>
                <a:sym typeface="Arial" charset="0"/>
              </a:rPr>
              <a:t>then</a:t>
            </a:r>
          </a:p>
          <a:p>
            <a:pPr eaLnBrk="1" hangingPunct="1"/>
            <a:r>
              <a:rPr lang="zh-CN" altLang="zh-CN" b="1">
                <a:sym typeface="Arial" charset="0"/>
              </a:rPr>
              <a:t>      raise_application_error(-20001,'周六或周四不能进行修改操作');</a:t>
            </a:r>
          </a:p>
          <a:p>
            <a:pPr eaLnBrk="1" hangingPunct="1"/>
            <a:r>
              <a:rPr lang="zh-CN" altLang="zh-CN" b="1">
                <a:sym typeface="Arial" charset="0"/>
              </a:rPr>
              <a:t>    </a:t>
            </a:r>
            <a:r>
              <a:rPr lang="zh-CN" altLang="zh-CN" b="1">
                <a:solidFill>
                  <a:srgbClr val="0000FF"/>
                </a:solidFill>
                <a:sym typeface="Arial" charset="0"/>
              </a:rPr>
              <a:t>when </a:t>
            </a:r>
            <a:r>
              <a:rPr lang="zh-CN" altLang="zh-CN" b="1">
                <a:solidFill>
                  <a:srgbClr val="FF0000"/>
                </a:solidFill>
                <a:sym typeface="Arial" charset="0"/>
              </a:rPr>
              <a:t>deleting </a:t>
            </a:r>
            <a:r>
              <a:rPr lang="zh-CN" altLang="zh-CN" b="1">
                <a:solidFill>
                  <a:srgbClr val="0000FF"/>
                </a:solidFill>
                <a:sym typeface="Arial" charset="0"/>
              </a:rPr>
              <a:t>then</a:t>
            </a:r>
          </a:p>
          <a:p>
            <a:pPr eaLnBrk="1" hangingPunct="1"/>
            <a:r>
              <a:rPr lang="zh-CN" altLang="zh-CN" b="1">
                <a:sym typeface="Arial" charset="0"/>
              </a:rPr>
              <a:t>      raise_application_error(-20002,'周六或周四不能进行删除操作'); </a:t>
            </a:r>
          </a:p>
          <a:p>
            <a:pPr eaLnBrk="1" hangingPunct="1"/>
            <a:r>
              <a:rPr lang="zh-CN" altLang="zh-CN" b="1">
                <a:sym typeface="Arial" charset="0"/>
              </a:rPr>
              <a:t> </a:t>
            </a:r>
            <a:r>
              <a:rPr lang="zh-CN" altLang="zh-CN" b="1">
                <a:solidFill>
                  <a:srgbClr val="0000FF"/>
                </a:solidFill>
                <a:sym typeface="Arial" charset="0"/>
              </a:rPr>
              <a:t> end case;</a:t>
            </a:r>
          </a:p>
          <a:p>
            <a:pPr eaLnBrk="1" hangingPunct="1"/>
            <a:r>
              <a:rPr lang="zh-CN" altLang="zh-CN" b="1">
                <a:solidFill>
                  <a:srgbClr val="0000FF"/>
                </a:solidFill>
                <a:sym typeface="Arial" charset="0"/>
              </a:rPr>
              <a:t>  end if;</a:t>
            </a:r>
          </a:p>
          <a:p>
            <a:pPr eaLnBrk="1" hangingPunct="1"/>
            <a:r>
              <a:rPr lang="zh-CN" altLang="zh-CN" b="1">
                <a:sym typeface="Arial" charset="0"/>
              </a:rPr>
              <a:t>end;</a:t>
            </a:r>
            <a:endParaRPr lang="zh-CN" altLang="zh-CN"/>
          </a:p>
        </p:txBody>
      </p:sp>
      <p:sp>
        <p:nvSpPr>
          <p:cNvPr id="30725" name="AutoShape 5"/>
          <p:cNvSpPr>
            <a:spLocks noChangeArrowheads="1"/>
          </p:cNvSpPr>
          <p:nvPr/>
        </p:nvSpPr>
        <p:spPr bwMode="auto">
          <a:xfrm>
            <a:off x="5808664" y="3281046"/>
            <a:ext cx="1944687" cy="408623"/>
          </a:xfrm>
          <a:prstGeom prst="wedgeRoundRectCallout">
            <a:avLst>
              <a:gd name="adj1" fmla="val -82199"/>
              <a:gd name="adj2" fmla="val 46653"/>
              <a:gd name="adj3" fmla="val 16667"/>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使用条件谓词。</a:t>
            </a:r>
          </a:p>
        </p:txBody>
      </p:sp>
      <p:pic>
        <p:nvPicPr>
          <p:cNvPr id="30726"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639" y="838200"/>
            <a:ext cx="4410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39" y="908051"/>
            <a:ext cx="43529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AutoShape 33"/>
          <p:cNvSpPr>
            <a:spLocks noChangeArrowheads="1"/>
          </p:cNvSpPr>
          <p:nvPr/>
        </p:nvSpPr>
        <p:spPr bwMode="auto">
          <a:xfrm>
            <a:off x="3432176" y="4511160"/>
            <a:ext cx="5832475" cy="1940957"/>
          </a:xfrm>
          <a:prstGeom prst="flowChartAlternateProcess">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r>
              <a:rPr lang="zh-CN" altLang="en-US" b="1">
                <a:sym typeface="Arial" charset="0"/>
              </a:rPr>
              <a:t>也可以使用“</a:t>
            </a:r>
            <a:r>
              <a:rPr lang="en-US" altLang="zh-CN" b="1">
                <a:sym typeface="Arial" charset="0"/>
              </a:rPr>
              <a:t>UPDATING('</a:t>
            </a:r>
            <a:r>
              <a:rPr lang="zh-CN" altLang="en-US" b="1">
                <a:sym typeface="Arial" charset="0"/>
              </a:rPr>
              <a:t>列名</a:t>
            </a:r>
            <a:r>
              <a:rPr lang="en-US" altLang="zh-CN" b="1">
                <a:sym typeface="Arial" charset="0"/>
              </a:rPr>
              <a:t>')”</a:t>
            </a:r>
            <a:r>
              <a:rPr lang="zh-CN" altLang="en-US" b="1">
                <a:sym typeface="Arial" charset="0"/>
              </a:rPr>
              <a:t>的语法进一步判断某个列是否被更新了。例如，以下代码表示如果表</a:t>
            </a:r>
            <a:r>
              <a:rPr lang="en-US" altLang="zh-CN" b="1">
                <a:sym typeface="Arial" charset="0"/>
              </a:rPr>
              <a:t>emp</a:t>
            </a:r>
            <a:r>
              <a:rPr lang="zh-CN" altLang="en-US" b="1">
                <a:sym typeface="Arial" charset="0"/>
              </a:rPr>
              <a:t>的</a:t>
            </a:r>
            <a:r>
              <a:rPr lang="en-US" altLang="zh-CN" b="1">
                <a:sym typeface="Arial" charset="0"/>
              </a:rPr>
              <a:t>sal</a:t>
            </a:r>
            <a:r>
              <a:rPr lang="zh-CN" altLang="en-US" b="1">
                <a:sym typeface="Arial" charset="0"/>
              </a:rPr>
              <a:t>列更新了，则执行某种处理：</a:t>
            </a:r>
          </a:p>
          <a:p>
            <a:pPr lvl="1"/>
            <a:r>
              <a:rPr lang="en-US" altLang="zh-CN" b="1">
                <a:sym typeface="Arial" charset="0"/>
              </a:rPr>
              <a:t>IF UPDATING('sal')   THEN</a:t>
            </a:r>
          </a:p>
          <a:p>
            <a:pPr lvl="1"/>
            <a:r>
              <a:rPr lang="en-US" altLang="zh-CN" b="1">
                <a:sym typeface="Arial" charset="0"/>
              </a:rPr>
              <a:t>       ...</a:t>
            </a:r>
          </a:p>
          <a:p>
            <a:pPr lvl="1"/>
            <a:r>
              <a:rPr lang="en-US" altLang="zh-CN" b="1">
                <a:sym typeface="Arial" charset="0"/>
              </a:rPr>
              <a:t>END IF;</a:t>
            </a:r>
          </a:p>
        </p:txBody>
      </p:sp>
    </p:spTree>
    <p:extLst>
      <p:ext uri="{BB962C8B-B14F-4D97-AF65-F5344CB8AC3E}">
        <p14:creationId xmlns:p14="http://schemas.microsoft.com/office/powerpoint/2010/main" val="1584241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dissolve">
                                      <p:cBhvr>
                                        <p:cTn id="7" dur="500"/>
                                        <p:tgtEl>
                                          <p:spTgt spid="3072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dissolve">
                                      <p:cBhvr>
                                        <p:cTn id="10" dur="500"/>
                                        <p:tgtEl>
                                          <p:spTgt spid="3072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Effect transition="in" filter="dissolve">
                                      <p:cBhvr>
                                        <p:cTn id="13" dur="500"/>
                                        <p:tgtEl>
                                          <p:spTgt spid="3072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0723">
                                            <p:txEl>
                                              <p:pRg st="2" end="2"/>
                                            </p:txEl>
                                          </p:spTgt>
                                        </p:tgtEl>
                                        <p:attrNameLst>
                                          <p:attrName>style.visibility</p:attrName>
                                        </p:attrNameLst>
                                      </p:cBhvr>
                                      <p:to>
                                        <p:strVal val="visible"/>
                                      </p:to>
                                    </p:set>
                                    <p:animEffect transition="in" filter="dissolve">
                                      <p:cBhvr>
                                        <p:cTn id="16" dur="500"/>
                                        <p:tgtEl>
                                          <p:spTgt spid="3072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Effect transition="in" filter="dissolve">
                                      <p:cBhvr>
                                        <p:cTn id="19" dur="500"/>
                                        <p:tgtEl>
                                          <p:spTgt spid="3072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0724">
                                            <p:bg/>
                                          </p:spTgt>
                                        </p:tgtEl>
                                        <p:attrNameLst>
                                          <p:attrName>style.visibility</p:attrName>
                                        </p:attrNameLst>
                                      </p:cBhvr>
                                      <p:to>
                                        <p:strVal val="visible"/>
                                      </p:to>
                                    </p:set>
                                    <p:animEffect transition="in" filter="checkerboard(across)">
                                      <p:cBhvr>
                                        <p:cTn id="24" dur="500"/>
                                        <p:tgtEl>
                                          <p:spTgt spid="30724">
                                            <p:bg/>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0724">
                                            <p:txEl>
                                              <p:pRg st="0" end="0"/>
                                            </p:txEl>
                                          </p:spTgt>
                                        </p:tgtEl>
                                        <p:attrNameLst>
                                          <p:attrName>style.visibility</p:attrName>
                                        </p:attrNameLst>
                                      </p:cBhvr>
                                      <p:to>
                                        <p:strVal val="visible"/>
                                      </p:to>
                                    </p:set>
                                    <p:animEffect transition="in" filter="wipe(left)">
                                      <p:cBhvr>
                                        <p:cTn id="27" dur="500"/>
                                        <p:tgtEl>
                                          <p:spTgt spid="30724">
                                            <p:txEl>
                                              <p:pRg st="0" end="0"/>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0724">
                                            <p:txEl>
                                              <p:pRg st="1" end="1"/>
                                            </p:txEl>
                                          </p:spTgt>
                                        </p:tgtEl>
                                        <p:attrNameLst>
                                          <p:attrName>style.visibility</p:attrName>
                                        </p:attrNameLst>
                                      </p:cBhvr>
                                      <p:to>
                                        <p:strVal val="visible"/>
                                      </p:to>
                                    </p:set>
                                    <p:animEffect transition="in" filter="wipe(left)">
                                      <p:cBhvr>
                                        <p:cTn id="30" dur="500"/>
                                        <p:tgtEl>
                                          <p:spTgt spid="30724">
                                            <p:txEl>
                                              <p:pRg st="1" end="1"/>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0724">
                                            <p:txEl>
                                              <p:pRg st="2" end="2"/>
                                            </p:txEl>
                                          </p:spTgt>
                                        </p:tgtEl>
                                        <p:attrNameLst>
                                          <p:attrName>style.visibility</p:attrName>
                                        </p:attrNameLst>
                                      </p:cBhvr>
                                      <p:to>
                                        <p:strVal val="visible"/>
                                      </p:to>
                                    </p:set>
                                    <p:animEffect transition="in" filter="wipe(left)">
                                      <p:cBhvr>
                                        <p:cTn id="33" dur="500"/>
                                        <p:tgtEl>
                                          <p:spTgt spid="30724">
                                            <p:txEl>
                                              <p:pRg st="2" end="2"/>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0724">
                                            <p:txEl>
                                              <p:pRg st="3" end="3"/>
                                            </p:txEl>
                                          </p:spTgt>
                                        </p:tgtEl>
                                        <p:attrNameLst>
                                          <p:attrName>style.visibility</p:attrName>
                                        </p:attrNameLst>
                                      </p:cBhvr>
                                      <p:to>
                                        <p:strVal val="visible"/>
                                      </p:to>
                                    </p:set>
                                    <p:animEffect transition="in" filter="wipe(left)">
                                      <p:cBhvr>
                                        <p:cTn id="36" dur="500"/>
                                        <p:tgtEl>
                                          <p:spTgt spid="30724">
                                            <p:txEl>
                                              <p:pRg st="3" end="3"/>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0724">
                                            <p:txEl>
                                              <p:pRg st="4" end="4"/>
                                            </p:txEl>
                                          </p:spTgt>
                                        </p:tgtEl>
                                        <p:attrNameLst>
                                          <p:attrName>style.visibility</p:attrName>
                                        </p:attrNameLst>
                                      </p:cBhvr>
                                      <p:to>
                                        <p:strVal val="visible"/>
                                      </p:to>
                                    </p:set>
                                    <p:animEffect transition="in" filter="wipe(left)">
                                      <p:cBhvr>
                                        <p:cTn id="39" dur="500"/>
                                        <p:tgtEl>
                                          <p:spTgt spid="30724">
                                            <p:txEl>
                                              <p:pRg st="4" end="4"/>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0724">
                                            <p:txEl>
                                              <p:pRg st="5" end="5"/>
                                            </p:txEl>
                                          </p:spTgt>
                                        </p:tgtEl>
                                        <p:attrNameLst>
                                          <p:attrName>style.visibility</p:attrName>
                                        </p:attrNameLst>
                                      </p:cBhvr>
                                      <p:to>
                                        <p:strVal val="visible"/>
                                      </p:to>
                                    </p:set>
                                    <p:animEffect transition="in" filter="wipe(left)">
                                      <p:cBhvr>
                                        <p:cTn id="42" dur="500"/>
                                        <p:tgtEl>
                                          <p:spTgt spid="30724">
                                            <p:txEl>
                                              <p:pRg st="5" end="5"/>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0724">
                                            <p:txEl>
                                              <p:pRg st="14" end="14"/>
                                            </p:txEl>
                                          </p:spTgt>
                                        </p:tgtEl>
                                        <p:attrNameLst>
                                          <p:attrName>style.visibility</p:attrName>
                                        </p:attrNameLst>
                                      </p:cBhvr>
                                      <p:to>
                                        <p:strVal val="visible"/>
                                      </p:to>
                                    </p:set>
                                    <p:animEffect transition="in" filter="wipe(left)">
                                      <p:cBhvr>
                                        <p:cTn id="45" dur="500"/>
                                        <p:tgtEl>
                                          <p:spTgt spid="30724">
                                            <p:txEl>
                                              <p:pRg st="14" end="14"/>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0724">
                                            <p:txEl>
                                              <p:pRg st="15" end="15"/>
                                            </p:txEl>
                                          </p:spTgt>
                                        </p:tgtEl>
                                        <p:attrNameLst>
                                          <p:attrName>style.visibility</p:attrName>
                                        </p:attrNameLst>
                                      </p:cBhvr>
                                      <p:to>
                                        <p:strVal val="visible"/>
                                      </p:to>
                                    </p:set>
                                    <p:animEffect transition="in" filter="wipe(left)">
                                      <p:cBhvr>
                                        <p:cTn id="48" dur="500"/>
                                        <p:tgtEl>
                                          <p:spTgt spid="30724">
                                            <p:txEl>
                                              <p:pRg st="15" end="1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0724">
                                            <p:txEl>
                                              <p:pRg st="6" end="6"/>
                                            </p:txEl>
                                          </p:spTgt>
                                        </p:tgtEl>
                                        <p:attrNameLst>
                                          <p:attrName>style.visibility</p:attrName>
                                        </p:attrNameLst>
                                      </p:cBhvr>
                                      <p:to>
                                        <p:strVal val="visible"/>
                                      </p:to>
                                    </p:set>
                                    <p:animEffect transition="in" filter="wipe(left)">
                                      <p:cBhvr>
                                        <p:cTn id="53" dur="500"/>
                                        <p:tgtEl>
                                          <p:spTgt spid="30724">
                                            <p:txEl>
                                              <p:pRg st="6" end="6"/>
                                            </p:txEl>
                                          </p:spTgt>
                                        </p:tgtEl>
                                      </p:cBhvr>
                                    </p:animEffect>
                                  </p:childTnLst>
                                </p:cTn>
                              </p:par>
                              <p:par>
                                <p:cTn id="54" presetID="22" presetClass="entr" presetSubtype="8" fill="hold" nodeType="withEffect">
                                  <p:stCondLst>
                                    <p:cond delay="0"/>
                                  </p:stCondLst>
                                  <p:childTnLst>
                                    <p:set>
                                      <p:cBhvr>
                                        <p:cTn id="55" dur="1" fill="hold">
                                          <p:stCondLst>
                                            <p:cond delay="0"/>
                                          </p:stCondLst>
                                        </p:cTn>
                                        <p:tgtEl>
                                          <p:spTgt spid="30724">
                                            <p:txEl>
                                              <p:pRg st="7" end="7"/>
                                            </p:txEl>
                                          </p:spTgt>
                                        </p:tgtEl>
                                        <p:attrNameLst>
                                          <p:attrName>style.visibility</p:attrName>
                                        </p:attrNameLst>
                                      </p:cBhvr>
                                      <p:to>
                                        <p:strVal val="visible"/>
                                      </p:to>
                                    </p:set>
                                    <p:animEffect transition="in" filter="wipe(left)">
                                      <p:cBhvr>
                                        <p:cTn id="56" dur="500"/>
                                        <p:tgtEl>
                                          <p:spTgt spid="30724">
                                            <p:txEl>
                                              <p:pRg st="7" end="7"/>
                                            </p:txEl>
                                          </p:spTgt>
                                        </p:tgtEl>
                                      </p:cBhvr>
                                    </p:animEffect>
                                  </p:childTnLst>
                                </p:cTn>
                              </p:par>
                              <p:par>
                                <p:cTn id="57" presetID="22" presetClass="entr" presetSubtype="8" fill="hold" nodeType="withEffect">
                                  <p:stCondLst>
                                    <p:cond delay="0"/>
                                  </p:stCondLst>
                                  <p:childTnLst>
                                    <p:set>
                                      <p:cBhvr>
                                        <p:cTn id="58" dur="1" fill="hold">
                                          <p:stCondLst>
                                            <p:cond delay="0"/>
                                          </p:stCondLst>
                                        </p:cTn>
                                        <p:tgtEl>
                                          <p:spTgt spid="30724">
                                            <p:txEl>
                                              <p:pRg st="8" end="8"/>
                                            </p:txEl>
                                          </p:spTgt>
                                        </p:tgtEl>
                                        <p:attrNameLst>
                                          <p:attrName>style.visibility</p:attrName>
                                        </p:attrNameLst>
                                      </p:cBhvr>
                                      <p:to>
                                        <p:strVal val="visible"/>
                                      </p:to>
                                    </p:set>
                                    <p:animEffect transition="in" filter="wipe(left)">
                                      <p:cBhvr>
                                        <p:cTn id="59" dur="500"/>
                                        <p:tgtEl>
                                          <p:spTgt spid="30724">
                                            <p:txEl>
                                              <p:pRg st="8" end="8"/>
                                            </p:txEl>
                                          </p:spTgt>
                                        </p:tgtEl>
                                      </p:cBhvr>
                                    </p:animEffect>
                                  </p:childTnLst>
                                </p:cTn>
                              </p:par>
                              <p:par>
                                <p:cTn id="60" presetID="22" presetClass="entr" presetSubtype="8" fill="hold" nodeType="withEffect">
                                  <p:stCondLst>
                                    <p:cond delay="0"/>
                                  </p:stCondLst>
                                  <p:childTnLst>
                                    <p:set>
                                      <p:cBhvr>
                                        <p:cTn id="61" dur="1" fill="hold">
                                          <p:stCondLst>
                                            <p:cond delay="0"/>
                                          </p:stCondLst>
                                        </p:cTn>
                                        <p:tgtEl>
                                          <p:spTgt spid="30724">
                                            <p:txEl>
                                              <p:pRg st="9" end="9"/>
                                            </p:txEl>
                                          </p:spTgt>
                                        </p:tgtEl>
                                        <p:attrNameLst>
                                          <p:attrName>style.visibility</p:attrName>
                                        </p:attrNameLst>
                                      </p:cBhvr>
                                      <p:to>
                                        <p:strVal val="visible"/>
                                      </p:to>
                                    </p:set>
                                    <p:animEffect transition="in" filter="wipe(left)">
                                      <p:cBhvr>
                                        <p:cTn id="62" dur="500"/>
                                        <p:tgtEl>
                                          <p:spTgt spid="30724">
                                            <p:txEl>
                                              <p:pRg st="9" end="9"/>
                                            </p:txEl>
                                          </p:spTgt>
                                        </p:tgtEl>
                                      </p:cBhvr>
                                    </p:animEffect>
                                  </p:childTnLst>
                                </p:cTn>
                              </p:par>
                              <p:par>
                                <p:cTn id="63" presetID="22" presetClass="entr" presetSubtype="8" fill="hold" nodeType="withEffect">
                                  <p:stCondLst>
                                    <p:cond delay="0"/>
                                  </p:stCondLst>
                                  <p:childTnLst>
                                    <p:set>
                                      <p:cBhvr>
                                        <p:cTn id="64" dur="1" fill="hold">
                                          <p:stCondLst>
                                            <p:cond delay="0"/>
                                          </p:stCondLst>
                                        </p:cTn>
                                        <p:tgtEl>
                                          <p:spTgt spid="30724">
                                            <p:txEl>
                                              <p:pRg st="10" end="10"/>
                                            </p:txEl>
                                          </p:spTgt>
                                        </p:tgtEl>
                                        <p:attrNameLst>
                                          <p:attrName>style.visibility</p:attrName>
                                        </p:attrNameLst>
                                      </p:cBhvr>
                                      <p:to>
                                        <p:strVal val="visible"/>
                                      </p:to>
                                    </p:set>
                                    <p:animEffect transition="in" filter="wipe(left)">
                                      <p:cBhvr>
                                        <p:cTn id="65" dur="500"/>
                                        <p:tgtEl>
                                          <p:spTgt spid="30724">
                                            <p:txEl>
                                              <p:pRg st="10" end="10"/>
                                            </p:txEl>
                                          </p:spTgt>
                                        </p:tgtEl>
                                      </p:cBhvr>
                                    </p:animEffect>
                                  </p:childTnLst>
                                </p:cTn>
                              </p:par>
                              <p:par>
                                <p:cTn id="66" presetID="22" presetClass="entr" presetSubtype="8" fill="hold" nodeType="withEffect">
                                  <p:stCondLst>
                                    <p:cond delay="0"/>
                                  </p:stCondLst>
                                  <p:childTnLst>
                                    <p:set>
                                      <p:cBhvr>
                                        <p:cTn id="67" dur="1" fill="hold">
                                          <p:stCondLst>
                                            <p:cond delay="0"/>
                                          </p:stCondLst>
                                        </p:cTn>
                                        <p:tgtEl>
                                          <p:spTgt spid="30724">
                                            <p:txEl>
                                              <p:pRg st="11" end="11"/>
                                            </p:txEl>
                                          </p:spTgt>
                                        </p:tgtEl>
                                        <p:attrNameLst>
                                          <p:attrName>style.visibility</p:attrName>
                                        </p:attrNameLst>
                                      </p:cBhvr>
                                      <p:to>
                                        <p:strVal val="visible"/>
                                      </p:to>
                                    </p:set>
                                    <p:animEffect transition="in" filter="wipe(left)">
                                      <p:cBhvr>
                                        <p:cTn id="68" dur="500"/>
                                        <p:tgtEl>
                                          <p:spTgt spid="30724">
                                            <p:txEl>
                                              <p:pRg st="11" end="11"/>
                                            </p:txEl>
                                          </p:spTgt>
                                        </p:tgtEl>
                                      </p:cBhvr>
                                    </p:animEffect>
                                  </p:childTnLst>
                                </p:cTn>
                              </p:par>
                              <p:par>
                                <p:cTn id="69" presetID="22" presetClass="entr" presetSubtype="8" fill="hold" nodeType="withEffect">
                                  <p:stCondLst>
                                    <p:cond delay="0"/>
                                  </p:stCondLst>
                                  <p:childTnLst>
                                    <p:set>
                                      <p:cBhvr>
                                        <p:cTn id="70" dur="1" fill="hold">
                                          <p:stCondLst>
                                            <p:cond delay="0"/>
                                          </p:stCondLst>
                                        </p:cTn>
                                        <p:tgtEl>
                                          <p:spTgt spid="30724">
                                            <p:txEl>
                                              <p:pRg st="12" end="12"/>
                                            </p:txEl>
                                          </p:spTgt>
                                        </p:tgtEl>
                                        <p:attrNameLst>
                                          <p:attrName>style.visibility</p:attrName>
                                        </p:attrNameLst>
                                      </p:cBhvr>
                                      <p:to>
                                        <p:strVal val="visible"/>
                                      </p:to>
                                    </p:set>
                                    <p:animEffect transition="in" filter="wipe(left)">
                                      <p:cBhvr>
                                        <p:cTn id="71" dur="500"/>
                                        <p:tgtEl>
                                          <p:spTgt spid="30724">
                                            <p:txEl>
                                              <p:pRg st="12" end="12"/>
                                            </p:txEl>
                                          </p:spTgt>
                                        </p:tgtEl>
                                      </p:cBhvr>
                                    </p:animEffect>
                                  </p:childTnLst>
                                </p:cTn>
                              </p:par>
                              <p:par>
                                <p:cTn id="72" presetID="22" presetClass="entr" presetSubtype="8" fill="hold" nodeType="withEffect">
                                  <p:stCondLst>
                                    <p:cond delay="0"/>
                                  </p:stCondLst>
                                  <p:childTnLst>
                                    <p:set>
                                      <p:cBhvr>
                                        <p:cTn id="73" dur="1" fill="hold">
                                          <p:stCondLst>
                                            <p:cond delay="0"/>
                                          </p:stCondLst>
                                        </p:cTn>
                                        <p:tgtEl>
                                          <p:spTgt spid="30724">
                                            <p:txEl>
                                              <p:pRg st="13" end="13"/>
                                            </p:txEl>
                                          </p:spTgt>
                                        </p:tgtEl>
                                        <p:attrNameLst>
                                          <p:attrName>style.visibility</p:attrName>
                                        </p:attrNameLst>
                                      </p:cBhvr>
                                      <p:to>
                                        <p:strVal val="visible"/>
                                      </p:to>
                                    </p:set>
                                    <p:animEffect transition="in" filter="wipe(left)">
                                      <p:cBhvr>
                                        <p:cTn id="74" dur="500"/>
                                        <p:tgtEl>
                                          <p:spTgt spid="30724">
                                            <p:txEl>
                                              <p:pRg st="13" end="13"/>
                                            </p:txEl>
                                          </p:spTgt>
                                        </p:tgtEl>
                                      </p:cBhvr>
                                    </p:animEffect>
                                  </p:childTnLst>
                                </p:cTn>
                              </p:par>
                            </p:childTnLst>
                          </p:cTn>
                        </p:par>
                        <p:par>
                          <p:cTn id="75" fill="hold" nodeType="afterGroup">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30725"/>
                                        </p:tgtEl>
                                        <p:attrNameLst>
                                          <p:attrName>style.visibility</p:attrName>
                                        </p:attrNameLst>
                                      </p:cBhvr>
                                      <p:to>
                                        <p:strVal val="visible"/>
                                      </p:to>
                                    </p:set>
                                    <p:animEffect transition="in" filter="dissolve">
                                      <p:cBhvr>
                                        <p:cTn id="78" dur="500"/>
                                        <p:tgtEl>
                                          <p:spTgt spid="3072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30726"/>
                                        </p:tgtEl>
                                        <p:attrNameLst>
                                          <p:attrName>style.visibility</p:attrName>
                                        </p:attrNameLst>
                                      </p:cBhvr>
                                      <p:to>
                                        <p:strVal val="visible"/>
                                      </p:to>
                                    </p:set>
                                    <p:animEffect transition="in" filter="dissolve">
                                      <p:cBhvr>
                                        <p:cTn id="83" dur="500"/>
                                        <p:tgtEl>
                                          <p:spTgt spid="3072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xit" presetSubtype="10" fill="hold" nodeType="clickEffect">
                                  <p:stCondLst>
                                    <p:cond delay="0"/>
                                  </p:stCondLst>
                                  <p:childTnLst>
                                    <p:animEffect transition="out" filter="blinds(horizontal)">
                                      <p:cBhvr>
                                        <p:cTn id="87" dur="500"/>
                                        <p:tgtEl>
                                          <p:spTgt spid="30726"/>
                                        </p:tgtEl>
                                      </p:cBhvr>
                                    </p:animEffect>
                                    <p:set>
                                      <p:cBhvr>
                                        <p:cTn id="88" dur="1" fill="hold">
                                          <p:stCondLst>
                                            <p:cond delay="499"/>
                                          </p:stCondLst>
                                        </p:cTn>
                                        <p:tgtEl>
                                          <p:spTgt spid="30726"/>
                                        </p:tgtEl>
                                        <p:attrNameLst>
                                          <p:attrName>style.visibility</p:attrName>
                                        </p:attrNameLst>
                                      </p:cBhvr>
                                      <p:to>
                                        <p:strVal val="hidden"/>
                                      </p:to>
                                    </p:set>
                                  </p:childTnLst>
                                </p:cTn>
                              </p:par>
                              <p:par>
                                <p:cTn id="89" presetID="9" presetClass="entr" presetSubtype="0" fill="hold" nodeType="withEffect">
                                  <p:stCondLst>
                                    <p:cond delay="0"/>
                                  </p:stCondLst>
                                  <p:childTnLst>
                                    <p:set>
                                      <p:cBhvr>
                                        <p:cTn id="90" dur="1" fill="hold">
                                          <p:stCondLst>
                                            <p:cond delay="0"/>
                                          </p:stCondLst>
                                        </p:cTn>
                                        <p:tgtEl>
                                          <p:spTgt spid="30727"/>
                                        </p:tgtEl>
                                        <p:attrNameLst>
                                          <p:attrName>style.visibility</p:attrName>
                                        </p:attrNameLst>
                                      </p:cBhvr>
                                      <p:to>
                                        <p:strVal val="visible"/>
                                      </p:to>
                                    </p:set>
                                    <p:animEffect transition="in" filter="dissolve">
                                      <p:cBhvr>
                                        <p:cTn id="91" dur="500"/>
                                        <p:tgtEl>
                                          <p:spTgt spid="3072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30728"/>
                                        </p:tgtEl>
                                        <p:attrNameLst>
                                          <p:attrName>style.visibility</p:attrName>
                                        </p:attrNameLst>
                                      </p:cBhvr>
                                      <p:to>
                                        <p:strVal val="visible"/>
                                      </p:to>
                                    </p:set>
                                    <p:animEffect transition="in" filter="dissolve">
                                      <p:cBhvr>
                                        <p:cTn id="96"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allAtOnce" bldLvl="0" animBg="1" autoUpdateAnimBg="0"/>
      <p:bldP spid="30725" grpId="0" bldLvl="0" animBg="1" autoUpdateAnimBg="0"/>
      <p:bldP spid="30728"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121800"/>
            <a:ext cx="8229600" cy="765176"/>
          </a:xfrm>
        </p:spPr>
        <p:txBody>
          <a:bodyPr/>
          <a:lstStyle/>
          <a:p>
            <a:pPr marL="609600" indent="-609600"/>
            <a:r>
              <a:rPr lang="zh-CN" altLang="en-US"/>
              <a:t>创建</a:t>
            </a:r>
            <a:r>
              <a:rPr lang="en-US" altLang="zh-CN" dirty="0"/>
              <a:t>DML</a:t>
            </a:r>
            <a:r>
              <a:rPr lang="zh-CN" altLang="en-US" dirty="0"/>
              <a:t>触发器</a:t>
            </a:r>
          </a:p>
        </p:txBody>
      </p:sp>
      <p:sp>
        <p:nvSpPr>
          <p:cNvPr id="31747" name="Rectangle 3"/>
          <p:cNvSpPr>
            <a:spLocks noChangeArrowheads="1"/>
          </p:cNvSpPr>
          <p:nvPr/>
        </p:nvSpPr>
        <p:spPr bwMode="auto">
          <a:xfrm>
            <a:off x="290513" y="1269206"/>
            <a:ext cx="85153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219200" indent="-3048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90000"/>
              </a:lnSpc>
              <a:spcBef>
                <a:spcPct val="20000"/>
              </a:spcBef>
              <a:buClr>
                <a:schemeClr val="accent2"/>
              </a:buClr>
              <a:buSzPct val="120000"/>
              <a:buFont typeface="Wingdings" charset="2"/>
              <a:buBlip>
                <a:blip r:embed="rId2"/>
              </a:buBlip>
            </a:pPr>
            <a:r>
              <a:rPr lang="zh-CN" altLang="en-US" sz="2400" b="1"/>
              <a:t>行级触发器 </a:t>
            </a:r>
          </a:p>
          <a:p>
            <a:pPr lvl="1" eaLnBrk="1" hangingPunct="1">
              <a:lnSpc>
                <a:spcPct val="90000"/>
              </a:lnSpc>
              <a:spcBef>
                <a:spcPct val="20000"/>
              </a:spcBef>
              <a:buClr>
                <a:schemeClr val="accent2"/>
              </a:buClr>
              <a:buSzPct val="120000"/>
              <a:buFont typeface="Wingdings" charset="2"/>
              <a:buBlip>
                <a:blip r:embed="rId3"/>
              </a:buBlip>
            </a:pPr>
            <a:r>
              <a:rPr lang="zh-CN" altLang="en-US" sz="2000" b="1" dirty="0"/>
              <a:t>for each row</a:t>
            </a:r>
          </a:p>
          <a:p>
            <a:pPr lvl="1" eaLnBrk="1" hangingPunct="1">
              <a:lnSpc>
                <a:spcPct val="90000"/>
              </a:lnSpc>
              <a:spcBef>
                <a:spcPct val="20000"/>
              </a:spcBef>
              <a:buClr>
                <a:schemeClr val="accent2"/>
              </a:buClr>
              <a:buSzPct val="120000"/>
              <a:buFont typeface="Wingdings" charset="2"/>
              <a:buBlip>
                <a:blip r:embed="rId3"/>
              </a:buBlip>
            </a:pPr>
            <a:r>
              <a:rPr lang="zh-CN" altLang="en-US" b="1" dirty="0"/>
              <a:t>:old  修改前的该行记录</a:t>
            </a:r>
          </a:p>
          <a:p>
            <a:pPr lvl="1" eaLnBrk="1" hangingPunct="1">
              <a:lnSpc>
                <a:spcPct val="90000"/>
              </a:lnSpc>
              <a:spcBef>
                <a:spcPct val="20000"/>
              </a:spcBef>
              <a:buClr>
                <a:schemeClr val="accent2"/>
              </a:buClr>
              <a:buSzPct val="120000"/>
              <a:buFont typeface="Wingdings" charset="2"/>
              <a:buBlip>
                <a:blip r:embed="rId3"/>
              </a:buBlip>
            </a:pPr>
            <a:r>
              <a:rPr lang="zh-CN" altLang="en-US" b="1" dirty="0"/>
              <a:t>:new  修改后的该行记录</a:t>
            </a:r>
          </a:p>
          <a:p>
            <a:pPr lvl="1" eaLnBrk="1" hangingPunct="1">
              <a:lnSpc>
                <a:spcPct val="90000"/>
              </a:lnSpc>
              <a:spcBef>
                <a:spcPct val="20000"/>
              </a:spcBef>
              <a:buClr>
                <a:schemeClr val="accent2"/>
              </a:buClr>
              <a:buSzPct val="120000"/>
              <a:buFont typeface="Wingdings" charset="2"/>
              <a:buBlip>
                <a:blip r:embed="rId3"/>
              </a:buBlip>
            </a:pPr>
            <a:r>
              <a:rPr lang="zh-CN" altLang="en-US" b="1" dirty="0"/>
              <a:t>如果修改的是部门编号为30的员工工资，则工资不能降低</a:t>
            </a:r>
          </a:p>
        </p:txBody>
      </p:sp>
      <p:sp>
        <p:nvSpPr>
          <p:cNvPr id="31748" name="AutoShape 26"/>
          <p:cNvSpPr>
            <a:spLocks noChangeArrowheads="1"/>
          </p:cNvSpPr>
          <p:nvPr/>
        </p:nvSpPr>
        <p:spPr bwMode="auto">
          <a:xfrm>
            <a:off x="2352676" y="981076"/>
            <a:ext cx="7700963" cy="5616575"/>
          </a:xfrm>
          <a:prstGeom prst="roundRect">
            <a:avLst>
              <a:gd name="adj" fmla="val 3787"/>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a:solidFill>
                  <a:srgbClr val="0000FF"/>
                </a:solidFill>
                <a:sym typeface="Arial" charset="0"/>
              </a:rPr>
              <a:t>create or replace trigger</a:t>
            </a:r>
            <a:r>
              <a:rPr lang="zh-CN" altLang="zh-CN" b="1">
                <a:sym typeface="Arial" charset="0"/>
              </a:rPr>
              <a:t> trig_update_sal</a:t>
            </a:r>
          </a:p>
          <a:p>
            <a:pPr eaLnBrk="1" hangingPunct="1"/>
            <a:r>
              <a:rPr lang="zh-CN" altLang="zh-CN" b="1">
                <a:solidFill>
                  <a:srgbClr val="0000FF"/>
                </a:solidFill>
                <a:sym typeface="Arial" charset="0"/>
              </a:rPr>
              <a:t>before update of </a:t>
            </a:r>
            <a:r>
              <a:rPr lang="zh-CN" altLang="zh-CN" b="1">
                <a:sym typeface="Arial" charset="0"/>
              </a:rPr>
              <a:t>sal,comm</a:t>
            </a:r>
          </a:p>
          <a:p>
            <a:pPr eaLnBrk="1" hangingPunct="1"/>
            <a:r>
              <a:rPr lang="zh-CN" altLang="zh-CN" b="1">
                <a:solidFill>
                  <a:srgbClr val="0000FF"/>
                </a:solidFill>
                <a:sym typeface="Arial" charset="0"/>
              </a:rPr>
              <a:t>or delete on</a:t>
            </a:r>
            <a:r>
              <a:rPr lang="zh-CN" altLang="zh-CN" b="1">
                <a:sym typeface="Arial" charset="0"/>
              </a:rPr>
              <a:t> emp</a:t>
            </a:r>
          </a:p>
          <a:p>
            <a:pPr eaLnBrk="1" hangingPunct="1"/>
            <a:r>
              <a:rPr lang="zh-CN" altLang="zh-CN" b="1">
                <a:solidFill>
                  <a:srgbClr val="FF0000"/>
                </a:solidFill>
                <a:sym typeface="Arial" charset="0"/>
              </a:rPr>
              <a:t>for each row</a:t>
            </a:r>
          </a:p>
          <a:p>
            <a:pPr eaLnBrk="1" hangingPunct="1"/>
            <a:r>
              <a:rPr lang="zh-CN" altLang="zh-CN" b="1">
                <a:solidFill>
                  <a:srgbClr val="FF0000"/>
                </a:solidFill>
                <a:sym typeface="Arial" charset="0"/>
              </a:rPr>
              <a:t>when</a:t>
            </a:r>
            <a:r>
              <a:rPr lang="zh-CN" altLang="zh-CN" b="1">
                <a:sym typeface="Arial" charset="0"/>
              </a:rPr>
              <a:t>(</a:t>
            </a:r>
            <a:r>
              <a:rPr lang="zh-CN" altLang="zh-CN" b="1">
                <a:solidFill>
                  <a:srgbClr val="FF0000"/>
                </a:solidFill>
                <a:sym typeface="Arial" charset="0"/>
              </a:rPr>
              <a:t>old</a:t>
            </a:r>
            <a:r>
              <a:rPr lang="zh-CN" altLang="zh-CN" b="1">
                <a:sym typeface="Arial" charset="0"/>
              </a:rPr>
              <a:t>.deptno=30) </a:t>
            </a:r>
          </a:p>
          <a:p>
            <a:pPr eaLnBrk="1" hangingPunct="1"/>
            <a:r>
              <a:rPr lang="zh-CN" altLang="zh-CN" b="1">
                <a:solidFill>
                  <a:srgbClr val="0000FF"/>
                </a:solidFill>
                <a:sym typeface="Arial" charset="0"/>
              </a:rPr>
              <a:t>begin</a:t>
            </a:r>
          </a:p>
          <a:p>
            <a:pPr eaLnBrk="1" hangingPunct="1"/>
            <a:r>
              <a:rPr lang="zh-CN" altLang="zh-CN" b="1">
                <a:solidFill>
                  <a:srgbClr val="0000FF"/>
                </a:solidFill>
                <a:sym typeface="Arial" charset="0"/>
              </a:rPr>
              <a:t>  case </a:t>
            </a:r>
          </a:p>
          <a:p>
            <a:pPr eaLnBrk="1" hangingPunct="1"/>
            <a:r>
              <a:rPr lang="zh-CN" altLang="zh-CN" b="1">
                <a:solidFill>
                  <a:srgbClr val="0000FF"/>
                </a:solidFill>
                <a:sym typeface="Arial" charset="0"/>
              </a:rPr>
              <a:t>    when </a:t>
            </a:r>
            <a:r>
              <a:rPr lang="zh-CN" altLang="zh-CN" b="1">
                <a:solidFill>
                  <a:srgbClr val="FF0000"/>
                </a:solidFill>
                <a:sym typeface="Arial" charset="0"/>
              </a:rPr>
              <a:t>updating('sal')</a:t>
            </a:r>
            <a:r>
              <a:rPr lang="zh-CN" altLang="zh-CN" b="1">
                <a:sym typeface="Arial" charset="0"/>
              </a:rPr>
              <a:t> </a:t>
            </a:r>
            <a:r>
              <a:rPr lang="zh-CN" altLang="zh-CN" b="1">
                <a:solidFill>
                  <a:srgbClr val="0000FF"/>
                </a:solidFill>
                <a:sym typeface="Arial" charset="0"/>
              </a:rPr>
              <a:t>then</a:t>
            </a:r>
          </a:p>
          <a:p>
            <a:pPr eaLnBrk="1" hangingPunct="1"/>
            <a:r>
              <a:rPr lang="zh-CN" altLang="zh-CN" b="1">
                <a:sym typeface="Arial" charset="0"/>
              </a:rPr>
              <a:t>     </a:t>
            </a:r>
            <a:r>
              <a:rPr lang="zh-CN" altLang="zh-CN" b="1">
                <a:solidFill>
                  <a:srgbClr val="0000FF"/>
                </a:solidFill>
                <a:sym typeface="Arial" charset="0"/>
              </a:rPr>
              <a:t> if</a:t>
            </a:r>
            <a:r>
              <a:rPr lang="zh-CN" altLang="zh-CN" b="1">
                <a:solidFill>
                  <a:srgbClr val="FF0000"/>
                </a:solidFill>
                <a:sym typeface="Arial" charset="0"/>
              </a:rPr>
              <a:t> :new</a:t>
            </a:r>
            <a:r>
              <a:rPr lang="zh-CN" altLang="zh-CN" b="1">
                <a:sym typeface="Arial" charset="0"/>
              </a:rPr>
              <a:t>.sal&lt;</a:t>
            </a:r>
            <a:r>
              <a:rPr lang="zh-CN" altLang="zh-CN" b="1">
                <a:solidFill>
                  <a:srgbClr val="FF0000"/>
                </a:solidFill>
                <a:sym typeface="Arial" charset="0"/>
              </a:rPr>
              <a:t>:old</a:t>
            </a:r>
            <a:r>
              <a:rPr lang="zh-CN" altLang="zh-CN" b="1">
                <a:sym typeface="Arial" charset="0"/>
              </a:rPr>
              <a:t>.sal </a:t>
            </a:r>
            <a:r>
              <a:rPr lang="zh-CN" altLang="zh-CN" b="1">
                <a:solidFill>
                  <a:srgbClr val="0000FF"/>
                </a:solidFill>
                <a:sym typeface="Arial" charset="0"/>
              </a:rPr>
              <a:t>then</a:t>
            </a:r>
          </a:p>
          <a:p>
            <a:pPr eaLnBrk="1" hangingPunct="1"/>
            <a:r>
              <a:rPr lang="zh-CN" altLang="zh-CN" b="1">
                <a:sym typeface="Arial" charset="0"/>
              </a:rPr>
              <a:t>        </a:t>
            </a:r>
            <a:r>
              <a:rPr lang="zh-CN" altLang="zh-CN" b="1">
                <a:solidFill>
                  <a:srgbClr val="0000FF"/>
                </a:solidFill>
                <a:sym typeface="Arial" charset="0"/>
              </a:rPr>
              <a:t>raise_application_error(-20002,'部门30的人员工资不能降');</a:t>
            </a:r>
          </a:p>
          <a:p>
            <a:pPr eaLnBrk="1" hangingPunct="1"/>
            <a:r>
              <a:rPr lang="zh-CN" altLang="zh-CN" b="1">
                <a:sym typeface="Arial" charset="0"/>
              </a:rPr>
              <a:t>      </a:t>
            </a:r>
            <a:r>
              <a:rPr lang="zh-CN" altLang="zh-CN" b="1">
                <a:solidFill>
                  <a:srgbClr val="0000FF"/>
                </a:solidFill>
                <a:sym typeface="Arial" charset="0"/>
              </a:rPr>
              <a:t>end if;</a:t>
            </a:r>
          </a:p>
          <a:p>
            <a:pPr eaLnBrk="1" hangingPunct="1"/>
            <a:r>
              <a:rPr lang="zh-CN" altLang="zh-CN" b="1">
                <a:sym typeface="Arial" charset="0"/>
              </a:rPr>
              <a:t>    when updating('comm') then</a:t>
            </a:r>
          </a:p>
          <a:p>
            <a:pPr eaLnBrk="1" hangingPunct="1"/>
            <a:r>
              <a:rPr lang="zh-CN" altLang="zh-CN" b="1">
                <a:sym typeface="Arial" charset="0"/>
              </a:rPr>
              <a:t>      if :new.comm&lt;:old.comm then</a:t>
            </a:r>
          </a:p>
          <a:p>
            <a:pPr eaLnBrk="1" hangingPunct="1"/>
            <a:r>
              <a:rPr lang="zh-CN" altLang="zh-CN" b="1">
                <a:sym typeface="Arial" charset="0"/>
              </a:rPr>
              <a:t>        raise_application_error(-20001,'部门30的奖金不能降低！');</a:t>
            </a:r>
          </a:p>
          <a:p>
            <a:pPr eaLnBrk="1" hangingPunct="1"/>
            <a:r>
              <a:rPr lang="zh-CN" altLang="zh-CN" b="1">
                <a:sym typeface="Arial" charset="0"/>
              </a:rPr>
              <a:t>      end if;</a:t>
            </a:r>
          </a:p>
          <a:p>
            <a:pPr eaLnBrk="1" hangingPunct="1"/>
            <a:r>
              <a:rPr lang="zh-CN" altLang="zh-CN" b="1">
                <a:sym typeface="Arial" charset="0"/>
              </a:rPr>
              <a:t>    when deleting then</a:t>
            </a:r>
          </a:p>
          <a:p>
            <a:pPr eaLnBrk="1" hangingPunct="1"/>
            <a:r>
              <a:rPr lang="zh-CN" altLang="zh-CN" b="1">
                <a:sym typeface="Arial" charset="0"/>
              </a:rPr>
              <a:t>      raise_application_error(-20003,'不能删除部门30的员工');</a:t>
            </a:r>
          </a:p>
          <a:p>
            <a:pPr eaLnBrk="1" hangingPunct="1"/>
            <a:r>
              <a:rPr lang="zh-CN" altLang="zh-CN" b="1">
                <a:solidFill>
                  <a:srgbClr val="0000FF"/>
                </a:solidFill>
                <a:sym typeface="Arial" charset="0"/>
              </a:rPr>
              <a:t>  end case;</a:t>
            </a:r>
          </a:p>
          <a:p>
            <a:pPr eaLnBrk="1" hangingPunct="1"/>
            <a:r>
              <a:rPr lang="zh-CN" altLang="zh-CN" b="1">
                <a:solidFill>
                  <a:srgbClr val="0000FF"/>
                </a:solidFill>
                <a:sym typeface="Arial" charset="0"/>
              </a:rPr>
              <a:t>end;</a:t>
            </a:r>
          </a:p>
        </p:txBody>
      </p:sp>
      <p:sp>
        <p:nvSpPr>
          <p:cNvPr id="31749" name="AutoShape 5"/>
          <p:cNvSpPr>
            <a:spLocks noChangeArrowheads="1"/>
          </p:cNvSpPr>
          <p:nvPr/>
        </p:nvSpPr>
        <p:spPr bwMode="auto">
          <a:xfrm>
            <a:off x="5592764" y="1972907"/>
            <a:ext cx="1944687" cy="715089"/>
          </a:xfrm>
          <a:prstGeom prst="wedgeRoundRectCallout">
            <a:avLst>
              <a:gd name="adj1" fmla="val -87583"/>
              <a:gd name="adj2" fmla="val 18440"/>
              <a:gd name="adj3" fmla="val 16667"/>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b="1"/>
              <a:t>old：删除或修改前的数据。</a:t>
            </a:r>
          </a:p>
        </p:txBody>
      </p:sp>
      <p:pic>
        <p:nvPicPr>
          <p:cNvPr id="317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0" y="1"/>
            <a:ext cx="3886200"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1751" name="AutoShape 7"/>
          <p:cNvSpPr>
            <a:spLocks noChangeArrowheads="1"/>
          </p:cNvSpPr>
          <p:nvPr/>
        </p:nvSpPr>
        <p:spPr bwMode="auto">
          <a:xfrm>
            <a:off x="6435726" y="2754751"/>
            <a:ext cx="3260725" cy="715089"/>
          </a:xfrm>
          <a:prstGeom prst="wedgeRoundRectCallout">
            <a:avLst>
              <a:gd name="adj1" fmla="val -76509"/>
              <a:gd name="adj2" fmla="val 53370"/>
              <a:gd name="adj3" fmla="val 16667"/>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zh-CN" altLang="en-US" b="1"/>
              <a:t>:old：删除或修改前的数据。</a:t>
            </a:r>
          </a:p>
          <a:p>
            <a:r>
              <a:rPr lang="zh-CN" altLang="en-US" b="1"/>
              <a:t>:new：修改后的数据</a:t>
            </a:r>
          </a:p>
        </p:txBody>
      </p:sp>
      <p:pic>
        <p:nvPicPr>
          <p:cNvPr id="317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700" y="-20638"/>
            <a:ext cx="3886200" cy="2298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84547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1747">
                                            <p:txEl>
                                              <p:pRg st="0" end="0"/>
                                            </p:txEl>
                                          </p:spTgt>
                                        </p:tgtEl>
                                        <p:attrNameLst>
                                          <p:attrName>style.visibility</p:attrName>
                                        </p:attrNameLst>
                                      </p:cBhvr>
                                      <p:to>
                                        <p:strVal val="visible"/>
                                      </p:to>
                                    </p:set>
                                    <p:animEffect transition="in" filter="dissolve">
                                      <p:cBhvr>
                                        <p:cTn id="10" dur="500"/>
                                        <p:tgtEl>
                                          <p:spTgt spid="31747">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Effect transition="in" filter="dissolve">
                                      <p:cBhvr>
                                        <p:cTn id="13" dur="500"/>
                                        <p:tgtEl>
                                          <p:spTgt spid="31747">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1747">
                                            <p:txEl>
                                              <p:pRg st="0" end="0"/>
                                            </p:txEl>
                                          </p:spTgt>
                                        </p:tgtEl>
                                        <p:attrNameLst>
                                          <p:attrName>style.visibility</p:attrName>
                                        </p:attrNameLst>
                                      </p:cBhvr>
                                      <p:to>
                                        <p:strVal val="visible"/>
                                      </p:to>
                                    </p:set>
                                    <p:animEffect transition="in" filter="dissolve">
                                      <p:cBhvr>
                                        <p:cTn id="16" dur="500"/>
                                        <p:tgtEl>
                                          <p:spTgt spid="31747">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1747">
                                            <p:txEl>
                                              <p:pRg st="0" end="0"/>
                                            </p:txEl>
                                          </p:spTgt>
                                        </p:tgtEl>
                                        <p:attrNameLst>
                                          <p:attrName>style.visibility</p:attrName>
                                        </p:attrNameLst>
                                      </p:cBhvr>
                                      <p:to>
                                        <p:strVal val="visible"/>
                                      </p:to>
                                    </p:set>
                                    <p:animEffect transition="in" filter="dissolve">
                                      <p:cBhvr>
                                        <p:cTn id="19" dur="500"/>
                                        <p:tgtEl>
                                          <p:spTgt spid="31747">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748"/>
                                        </p:tgtEl>
                                        <p:attrNameLst>
                                          <p:attrName>style.visibility</p:attrName>
                                        </p:attrNameLst>
                                      </p:cBhvr>
                                      <p:to>
                                        <p:strVal val="visible"/>
                                      </p:to>
                                    </p:set>
                                    <p:animEffect transition="in" filter="dissolve">
                                      <p:cBhvr>
                                        <p:cTn id="24" dur="500"/>
                                        <p:tgtEl>
                                          <p:spTgt spid="31748"/>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animEffect transition="in" filter="dissolve">
                                      <p:cBhvr>
                                        <p:cTn id="28" dur="500"/>
                                        <p:tgtEl>
                                          <p:spTgt spid="31749"/>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31751"/>
                                        </p:tgtEl>
                                        <p:attrNameLst>
                                          <p:attrName>style.visibility</p:attrName>
                                        </p:attrNameLst>
                                      </p:cBhvr>
                                      <p:to>
                                        <p:strVal val="visible"/>
                                      </p:to>
                                    </p:set>
                                    <p:animEffect transition="in" filter="dissolve">
                                      <p:cBhvr>
                                        <p:cTn id="32" dur="500"/>
                                        <p:tgtEl>
                                          <p:spTgt spid="317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1750"/>
                                        </p:tgtEl>
                                        <p:attrNameLst>
                                          <p:attrName>style.visibility</p:attrName>
                                        </p:attrNameLst>
                                      </p:cBhvr>
                                      <p:to>
                                        <p:strVal val="visible"/>
                                      </p:to>
                                    </p:set>
                                    <p:animEffect transition="in" filter="dissolve">
                                      <p:cBhvr>
                                        <p:cTn id="37" dur="500"/>
                                        <p:tgtEl>
                                          <p:spTgt spid="317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1752"/>
                                        </p:tgtEl>
                                        <p:attrNameLst>
                                          <p:attrName>style.visibility</p:attrName>
                                        </p:attrNameLst>
                                      </p:cBhvr>
                                      <p:to>
                                        <p:strVal val="visible"/>
                                      </p:to>
                                    </p:set>
                                    <p:animEffect transition="in" filter="dissolve">
                                      <p:cBhvr>
                                        <p:cTn id="42"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0" animBg="1" autoUpdateAnimBg="0"/>
      <p:bldP spid="31749" grpId="0" bldLvl="0" animBg="1" autoUpdateAnimBg="0"/>
      <p:bldP spid="31751"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20649"/>
            <a:ext cx="8229600" cy="765176"/>
          </a:xfrm>
        </p:spPr>
        <p:txBody>
          <a:bodyPr/>
          <a:lstStyle/>
          <a:p>
            <a:pPr marL="609600" indent="-609600"/>
            <a:r>
              <a:rPr lang="zh-CN" altLang="en-US"/>
              <a:t>创建</a:t>
            </a:r>
            <a:r>
              <a:rPr lang="en-US" altLang="zh-CN" dirty="0"/>
              <a:t>DML</a:t>
            </a:r>
            <a:r>
              <a:rPr lang="zh-CN" altLang="en-US" dirty="0"/>
              <a:t>触发器</a:t>
            </a:r>
          </a:p>
        </p:txBody>
      </p:sp>
      <p:sp>
        <p:nvSpPr>
          <p:cNvPr id="32771" name="Rectangle 3"/>
          <p:cNvSpPr>
            <a:spLocks noChangeArrowheads="1"/>
          </p:cNvSpPr>
          <p:nvPr/>
        </p:nvSpPr>
        <p:spPr bwMode="auto">
          <a:xfrm>
            <a:off x="228553" y="1268414"/>
            <a:ext cx="822007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spcBef>
                <a:spcPct val="20000"/>
              </a:spcBef>
              <a:buClr>
                <a:schemeClr val="accent2"/>
              </a:buClr>
              <a:buSzPct val="120000"/>
              <a:buFont typeface="Wingdings" charset="2"/>
              <a:buBlip>
                <a:blip r:embed="rId2"/>
              </a:buBlip>
            </a:pPr>
            <a:r>
              <a:rPr lang="zh-CN" altLang="en-US" sz="2400"/>
              <a:t>创建</a:t>
            </a:r>
            <a:r>
              <a:rPr lang="en-US" altLang="zh-CN" sz="2400" dirty="0"/>
              <a:t>AFTER</a:t>
            </a:r>
            <a:r>
              <a:rPr lang="zh-CN" altLang="en-US" sz="2400" dirty="0"/>
              <a:t>语句触发器  </a:t>
            </a:r>
          </a:p>
          <a:p>
            <a:pPr lvl="1" eaLnBrk="1" hangingPunct="1">
              <a:spcBef>
                <a:spcPct val="20000"/>
              </a:spcBef>
              <a:buClr>
                <a:schemeClr val="accent2"/>
              </a:buClr>
              <a:buSzPct val="120000"/>
              <a:buFont typeface="Wingdings" charset="2"/>
              <a:buBlip>
                <a:blip r:embed="rId3"/>
              </a:buBlip>
            </a:pPr>
            <a:r>
              <a:rPr lang="zh-CN" altLang="en-US" sz="2000" b="1" dirty="0"/>
              <a:t>如果指定了</a:t>
            </a:r>
            <a:r>
              <a:rPr lang="en-US" altLang="zh-CN" sz="2000" b="1" dirty="0"/>
              <a:t>AFTER</a:t>
            </a:r>
            <a:r>
              <a:rPr lang="zh-CN" altLang="en-US" sz="2000" b="1" dirty="0"/>
              <a:t>关键字，则表示在执行</a:t>
            </a:r>
            <a:r>
              <a:rPr lang="en-US" altLang="zh-CN" sz="2000" b="1" dirty="0"/>
              <a:t>DML</a:t>
            </a:r>
            <a:r>
              <a:rPr lang="zh-CN" altLang="en-US" sz="2000" b="1" dirty="0"/>
              <a:t>操作之后触发触发器</a:t>
            </a:r>
          </a:p>
          <a:p>
            <a:pPr lvl="1" eaLnBrk="1" hangingPunct="1">
              <a:spcBef>
                <a:spcPct val="20000"/>
              </a:spcBef>
              <a:buClr>
                <a:schemeClr val="accent2"/>
              </a:buClr>
              <a:buSzPct val="120000"/>
              <a:buFont typeface="Wingdings" charset="2"/>
              <a:buBlip>
                <a:blip r:embed="rId3"/>
              </a:buBlip>
            </a:pPr>
            <a:r>
              <a:rPr lang="zh-CN" altLang="en-US" sz="2000" b="1" dirty="0"/>
              <a:t>利用行触发器实现级联更新。在修改了主表dept中的deptno之后（AFTER），级联的、自动的更新子表emp中原来在该部门的deptno。 </a:t>
            </a:r>
          </a:p>
          <a:p>
            <a:pPr lvl="1" eaLnBrk="1" hangingPunct="1">
              <a:spcBef>
                <a:spcPct val="20000"/>
              </a:spcBef>
              <a:buClr>
                <a:schemeClr val="accent2"/>
              </a:buClr>
              <a:buSzPct val="120000"/>
              <a:buFont typeface="Wingdings" charset="2"/>
              <a:buBlip>
                <a:blip r:embed="rId2"/>
              </a:buBlip>
            </a:pPr>
            <a:endParaRPr lang="zh-CN" altLang="en-US" sz="2000" b="1" dirty="0"/>
          </a:p>
        </p:txBody>
      </p:sp>
      <p:sp>
        <p:nvSpPr>
          <p:cNvPr id="32772" name="AutoShape 26"/>
          <p:cNvSpPr>
            <a:spLocks noChangeArrowheads="1"/>
          </p:cNvSpPr>
          <p:nvPr/>
        </p:nvSpPr>
        <p:spPr bwMode="auto">
          <a:xfrm>
            <a:off x="2554928" y="3059777"/>
            <a:ext cx="7700963" cy="3384550"/>
          </a:xfrm>
          <a:prstGeom prst="roundRect">
            <a:avLst>
              <a:gd name="adj" fmla="val 3787"/>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dirty="0">
                <a:solidFill>
                  <a:srgbClr val="0000FF"/>
                </a:solidFill>
                <a:sym typeface="Arial" charset="0"/>
              </a:rPr>
              <a:t>create or replace trigger</a:t>
            </a:r>
            <a:r>
              <a:rPr lang="zh-CN" altLang="zh-CN" b="1" dirty="0">
                <a:sym typeface="Arial" charset="0"/>
              </a:rPr>
              <a:t> tri_casupdate</a:t>
            </a:r>
          </a:p>
          <a:p>
            <a:pPr eaLnBrk="1" hangingPunct="1"/>
            <a:r>
              <a:rPr lang="zh-CN" altLang="zh-CN" b="1" dirty="0">
                <a:solidFill>
                  <a:srgbClr val="0000FF"/>
                </a:solidFill>
                <a:sym typeface="Arial" charset="0"/>
              </a:rPr>
              <a:t>after update of</a:t>
            </a:r>
            <a:r>
              <a:rPr lang="zh-CN" altLang="zh-CN" b="1" dirty="0">
                <a:sym typeface="Arial" charset="0"/>
              </a:rPr>
              <a:t> </a:t>
            </a:r>
            <a:r>
              <a:rPr lang="zh-CN" altLang="zh-CN" b="1" dirty="0">
                <a:solidFill>
                  <a:srgbClr val="FF0000"/>
                </a:solidFill>
                <a:sym typeface="Arial" charset="0"/>
              </a:rPr>
              <a:t>deptno </a:t>
            </a:r>
            <a:r>
              <a:rPr lang="zh-CN" altLang="zh-CN" b="1" dirty="0">
                <a:solidFill>
                  <a:srgbClr val="0000FF"/>
                </a:solidFill>
                <a:sym typeface="Arial" charset="0"/>
              </a:rPr>
              <a:t>on </a:t>
            </a:r>
            <a:r>
              <a:rPr lang="zh-CN" altLang="zh-CN" b="1" dirty="0">
                <a:sym typeface="Arial" charset="0"/>
              </a:rPr>
              <a:t>dept</a:t>
            </a:r>
          </a:p>
          <a:p>
            <a:pPr eaLnBrk="1" hangingPunct="1"/>
            <a:r>
              <a:rPr lang="zh-CN" altLang="zh-CN" b="1" dirty="0">
                <a:solidFill>
                  <a:srgbClr val="0000FF"/>
                </a:solidFill>
                <a:sym typeface="Arial" charset="0"/>
              </a:rPr>
              <a:t>for each row</a:t>
            </a:r>
          </a:p>
          <a:p>
            <a:pPr eaLnBrk="1" hangingPunct="1"/>
            <a:r>
              <a:rPr lang="zh-CN" altLang="zh-CN" b="1" dirty="0">
                <a:solidFill>
                  <a:srgbClr val="0000FF"/>
                </a:solidFill>
                <a:sym typeface="Arial" charset="0"/>
              </a:rPr>
              <a:t>begin</a:t>
            </a:r>
          </a:p>
          <a:p>
            <a:pPr eaLnBrk="1" hangingPunct="1"/>
            <a:r>
              <a:rPr lang="zh-CN" altLang="zh-CN" b="1" dirty="0">
                <a:sym typeface="Arial" charset="0"/>
              </a:rPr>
              <a:t>  dbms_output.PUT_LINE('旧的deptno值是：'||</a:t>
            </a:r>
            <a:r>
              <a:rPr lang="zh-CN" altLang="zh-CN" b="1" dirty="0">
                <a:solidFill>
                  <a:srgbClr val="FF0000"/>
                </a:solidFill>
                <a:sym typeface="Arial" charset="0"/>
              </a:rPr>
              <a:t>:old</a:t>
            </a:r>
            <a:r>
              <a:rPr lang="zh-CN" altLang="zh-CN" b="1" dirty="0">
                <a:sym typeface="Arial" charset="0"/>
              </a:rPr>
              <a:t>.deptno);</a:t>
            </a:r>
          </a:p>
          <a:p>
            <a:pPr eaLnBrk="1" hangingPunct="1"/>
            <a:r>
              <a:rPr lang="zh-CN" altLang="zh-CN" b="1" dirty="0">
                <a:sym typeface="Arial" charset="0"/>
              </a:rPr>
              <a:t>  dbms_output.PUT_LINE('新的deptno值是：'||</a:t>
            </a:r>
            <a:r>
              <a:rPr lang="zh-CN" altLang="zh-CN" b="1" dirty="0">
                <a:solidFill>
                  <a:srgbClr val="FF0000"/>
                </a:solidFill>
                <a:sym typeface="Arial" charset="0"/>
              </a:rPr>
              <a:t>:new</a:t>
            </a:r>
            <a:r>
              <a:rPr lang="zh-CN" altLang="zh-CN" b="1" dirty="0">
                <a:sym typeface="Arial" charset="0"/>
              </a:rPr>
              <a:t>.deptno);</a:t>
            </a:r>
          </a:p>
          <a:p>
            <a:pPr eaLnBrk="1" hangingPunct="1"/>
            <a:r>
              <a:rPr lang="zh-CN" altLang="zh-CN" b="1" dirty="0">
                <a:sym typeface="Arial" charset="0"/>
              </a:rPr>
              <a:t>  update emp set deptno=</a:t>
            </a:r>
            <a:r>
              <a:rPr lang="zh-CN" altLang="zh-CN" b="1" dirty="0">
                <a:solidFill>
                  <a:srgbClr val="FF0000"/>
                </a:solidFill>
                <a:sym typeface="Arial" charset="0"/>
              </a:rPr>
              <a:t>:new</a:t>
            </a:r>
            <a:r>
              <a:rPr lang="zh-CN" altLang="zh-CN" b="1" dirty="0">
                <a:sym typeface="Arial" charset="0"/>
              </a:rPr>
              <a:t>.deptno where deptno=</a:t>
            </a:r>
            <a:r>
              <a:rPr lang="zh-CN" altLang="zh-CN" b="1" dirty="0">
                <a:solidFill>
                  <a:srgbClr val="FF0000"/>
                </a:solidFill>
                <a:sym typeface="Arial" charset="0"/>
              </a:rPr>
              <a:t>:old</a:t>
            </a:r>
            <a:r>
              <a:rPr lang="zh-CN" altLang="zh-CN" b="1" dirty="0">
                <a:sym typeface="Arial" charset="0"/>
              </a:rPr>
              <a:t>.deptno;</a:t>
            </a:r>
          </a:p>
          <a:p>
            <a:pPr eaLnBrk="1" hangingPunct="1"/>
            <a:r>
              <a:rPr lang="zh-CN" altLang="zh-CN" b="1" dirty="0">
                <a:solidFill>
                  <a:srgbClr val="0000FF"/>
                </a:solidFill>
                <a:sym typeface="Arial" charset="0"/>
              </a:rPr>
              <a:t>end;</a:t>
            </a:r>
          </a:p>
        </p:txBody>
      </p:sp>
      <p:sp>
        <p:nvSpPr>
          <p:cNvPr id="32773" name="AutoShape 5"/>
          <p:cNvSpPr>
            <a:spLocks noChangeArrowheads="1"/>
          </p:cNvSpPr>
          <p:nvPr/>
        </p:nvSpPr>
        <p:spPr bwMode="auto">
          <a:xfrm>
            <a:off x="7379340" y="3851940"/>
            <a:ext cx="2951162" cy="715963"/>
          </a:xfrm>
          <a:prstGeom prst="wedgeRoundRectCallout">
            <a:avLst>
              <a:gd name="adj1" fmla="val -90620"/>
              <a:gd name="adj2" fmla="val -14037"/>
              <a:gd name="adj3" fmla="val 16667"/>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lang="zh-CN" altLang="en-US" b="1"/>
              <a:t>在部门表的deptno字段建立after update触发器。</a:t>
            </a:r>
          </a:p>
        </p:txBody>
      </p:sp>
    </p:spTree>
    <p:extLst>
      <p:ext uri="{BB962C8B-B14F-4D97-AF65-F5344CB8AC3E}">
        <p14:creationId xmlns:p14="http://schemas.microsoft.com/office/powerpoint/2010/main" val="797792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dissolve">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dissolve">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2"/>
                                        </p:tgtEl>
                                        <p:attrNameLst>
                                          <p:attrName>style.visibility</p:attrName>
                                        </p:attrNameLst>
                                      </p:cBhvr>
                                      <p:to>
                                        <p:strVal val="visible"/>
                                      </p:to>
                                    </p:set>
                                    <p:animEffect transition="in" filter="dissolve">
                                      <p:cBhvr>
                                        <p:cTn id="22" dur="500"/>
                                        <p:tgtEl>
                                          <p:spTgt spid="32772"/>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2773"/>
                                        </p:tgtEl>
                                        <p:attrNameLst>
                                          <p:attrName>style.visibility</p:attrName>
                                        </p:attrNameLst>
                                      </p:cBhvr>
                                      <p:to>
                                        <p:strVal val="visible"/>
                                      </p:to>
                                    </p:set>
                                    <p:animEffect transition="in" filter="dissolve">
                                      <p:cBhvr>
                                        <p:cTn id="26"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0" animBg="1" autoUpdateAnimBg="0"/>
      <p:bldP spid="3277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a:xfrm>
            <a:off x="0" y="204788"/>
            <a:ext cx="8229600" cy="777875"/>
          </a:xfrm>
        </p:spPr>
        <p:txBody>
          <a:bodyPr/>
          <a:lstStyle/>
          <a:p>
            <a:pPr marL="609600" indent="-609600"/>
            <a:r>
              <a:rPr lang="zh-CN" altLang="en-US"/>
              <a:t>创建</a:t>
            </a:r>
            <a:r>
              <a:rPr lang="en-US" altLang="zh-CN" dirty="0"/>
              <a:t>DML</a:t>
            </a:r>
            <a:r>
              <a:rPr lang="zh-CN" altLang="en-US" dirty="0"/>
              <a:t>触发器</a:t>
            </a:r>
          </a:p>
        </p:txBody>
      </p:sp>
      <p:sp>
        <p:nvSpPr>
          <p:cNvPr id="33795" name="Rectangle 5"/>
          <p:cNvSpPr>
            <a:spLocks noChangeArrowheads="1"/>
          </p:cNvSpPr>
          <p:nvPr/>
        </p:nvSpPr>
        <p:spPr bwMode="auto">
          <a:xfrm>
            <a:off x="160315" y="1270794"/>
            <a:ext cx="822007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20000"/>
              </a:lnSpc>
              <a:spcBef>
                <a:spcPct val="20000"/>
              </a:spcBef>
              <a:buClr>
                <a:schemeClr val="accent2"/>
              </a:buClr>
              <a:buSzPct val="120000"/>
              <a:buFont typeface="Wingdings" charset="2"/>
              <a:buBlip>
                <a:blip r:embed="rId2"/>
              </a:buBlip>
            </a:pPr>
            <a:r>
              <a:rPr lang="zh-CN" altLang="en-US" sz="2400" b="1"/>
              <a:t>在触发器中调用存储过程  </a:t>
            </a:r>
          </a:p>
          <a:p>
            <a:pPr lvl="1" eaLnBrk="1" hangingPunct="1">
              <a:lnSpc>
                <a:spcPct val="120000"/>
              </a:lnSpc>
              <a:spcBef>
                <a:spcPct val="20000"/>
              </a:spcBef>
              <a:buClr>
                <a:schemeClr val="accent2"/>
              </a:buClr>
              <a:buSzPct val="120000"/>
              <a:buFont typeface="Wingdings" charset="2"/>
              <a:buBlip>
                <a:blip r:embed="rId3"/>
              </a:buBlip>
            </a:pPr>
            <a:r>
              <a:rPr lang="zh-CN" altLang="en-US" sz="2000" b="1" dirty="0"/>
              <a:t>有时业务逻辑过于复杂，触发器内容有限（32K)，只能借助于存储过程</a:t>
            </a:r>
          </a:p>
          <a:p>
            <a:pPr lvl="1" eaLnBrk="1" hangingPunct="1">
              <a:lnSpc>
                <a:spcPct val="120000"/>
              </a:lnSpc>
              <a:spcBef>
                <a:spcPct val="20000"/>
              </a:spcBef>
              <a:buClr>
                <a:schemeClr val="accent2"/>
              </a:buClr>
              <a:buSzPct val="120000"/>
              <a:buFont typeface="Wingdings" charset="2"/>
              <a:buBlip>
                <a:blip r:embed="rId3"/>
              </a:buBlip>
            </a:pPr>
            <a:r>
              <a:rPr lang="zh-CN" altLang="en-US" sz="2000" b="1" dirty="0"/>
              <a:t>在删除dept表中记录时，将原有的记录保存到一个回收表delDept中 </a:t>
            </a:r>
          </a:p>
        </p:txBody>
      </p:sp>
      <p:sp>
        <p:nvSpPr>
          <p:cNvPr id="33796" name="AutoShape 41"/>
          <p:cNvSpPr>
            <a:spLocks noChangeArrowheads="1"/>
          </p:cNvSpPr>
          <p:nvPr/>
        </p:nvSpPr>
        <p:spPr bwMode="auto">
          <a:xfrm>
            <a:off x="2855913" y="3789364"/>
            <a:ext cx="3744912" cy="20161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a:sym typeface="Arial" charset="0"/>
              </a:rPr>
              <a:t>create table delDept(</a:t>
            </a:r>
          </a:p>
          <a:p>
            <a:pPr eaLnBrk="1" hangingPunct="1"/>
            <a:r>
              <a:rPr lang="zh-CN" altLang="en-US" b="1">
                <a:sym typeface="Arial" charset="0"/>
              </a:rPr>
              <a:t>  	deptno number(7) ,</a:t>
            </a:r>
          </a:p>
          <a:p>
            <a:pPr eaLnBrk="1" hangingPunct="1"/>
            <a:r>
              <a:rPr lang="zh-CN" altLang="en-US" b="1">
                <a:sym typeface="Arial" charset="0"/>
              </a:rPr>
              <a:t>  	dname varchar2(30),</a:t>
            </a:r>
          </a:p>
          <a:p>
            <a:pPr eaLnBrk="1" hangingPunct="1"/>
            <a:r>
              <a:rPr lang="zh-CN" altLang="en-US" b="1">
                <a:sym typeface="Arial" charset="0"/>
              </a:rPr>
              <a:t>  	loc varchar2(40)</a:t>
            </a:r>
          </a:p>
          <a:p>
            <a:pPr eaLnBrk="1" hangingPunct="1"/>
            <a:r>
              <a:rPr lang="zh-CN" altLang="en-US" b="1">
                <a:sym typeface="Arial" charset="0"/>
              </a:rPr>
              <a:t>);</a:t>
            </a:r>
          </a:p>
        </p:txBody>
      </p:sp>
      <p:sp>
        <p:nvSpPr>
          <p:cNvPr id="33797" name="AutoShape 38"/>
          <p:cNvSpPr>
            <a:spLocks noChangeArrowheads="1"/>
          </p:cNvSpPr>
          <p:nvPr/>
        </p:nvSpPr>
        <p:spPr bwMode="auto">
          <a:xfrm>
            <a:off x="3503613" y="3357563"/>
            <a:ext cx="1871662" cy="431800"/>
          </a:xfrm>
          <a:prstGeom prst="wedgeRoundRectCallout">
            <a:avLst>
              <a:gd name="adj1" fmla="val 73398"/>
              <a:gd name="adj2" fmla="val 144116"/>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dirty="0">
                <a:sym typeface="Arial" charset="0"/>
              </a:rPr>
              <a:t>创建delDept表</a:t>
            </a:r>
          </a:p>
        </p:txBody>
      </p:sp>
      <p:sp>
        <p:nvSpPr>
          <p:cNvPr id="33798" name="AutoShape 41"/>
          <p:cNvSpPr>
            <a:spLocks noChangeArrowheads="1"/>
          </p:cNvSpPr>
          <p:nvPr/>
        </p:nvSpPr>
        <p:spPr bwMode="auto">
          <a:xfrm>
            <a:off x="2784475" y="3792539"/>
            <a:ext cx="6624638" cy="20161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a:sym typeface="Arial" charset="0"/>
              </a:rPr>
              <a:t>create or replace procedure </a:t>
            </a:r>
          </a:p>
          <a:p>
            <a:pPr eaLnBrk="1" hangingPunct="1"/>
            <a:r>
              <a:rPr lang="zh-CN" altLang="zh-CN" b="1">
                <a:sym typeface="Arial" charset="0"/>
              </a:rPr>
              <a:t>pro_addOldDept(dno number,dname varchar2,loc varchar2)</a:t>
            </a:r>
          </a:p>
          <a:p>
            <a:pPr eaLnBrk="1" hangingPunct="1"/>
            <a:r>
              <a:rPr lang="zh-CN" altLang="zh-CN" b="1">
                <a:sym typeface="Arial" charset="0"/>
              </a:rPr>
              <a:t>is</a:t>
            </a:r>
          </a:p>
          <a:p>
            <a:pPr eaLnBrk="1" hangingPunct="1"/>
            <a:r>
              <a:rPr lang="zh-CN" altLang="zh-CN" b="1">
                <a:sym typeface="Arial" charset="0"/>
              </a:rPr>
              <a:t>begin</a:t>
            </a:r>
          </a:p>
          <a:p>
            <a:pPr eaLnBrk="1" hangingPunct="1"/>
            <a:r>
              <a:rPr lang="zh-CN" altLang="zh-CN" b="1">
                <a:sym typeface="Arial" charset="0"/>
              </a:rPr>
              <a:t>  insert into delDept values(dno,dname,loc);</a:t>
            </a:r>
          </a:p>
          <a:p>
            <a:pPr eaLnBrk="1" hangingPunct="1"/>
            <a:r>
              <a:rPr lang="zh-CN" altLang="zh-CN" b="1">
                <a:sym typeface="Arial" charset="0"/>
              </a:rPr>
              <a:t>end;</a:t>
            </a:r>
          </a:p>
        </p:txBody>
      </p:sp>
      <p:sp>
        <p:nvSpPr>
          <p:cNvPr id="33799" name="AutoShape 40"/>
          <p:cNvSpPr>
            <a:spLocks noChangeArrowheads="1"/>
          </p:cNvSpPr>
          <p:nvPr/>
        </p:nvSpPr>
        <p:spPr bwMode="auto">
          <a:xfrm>
            <a:off x="7535864" y="5661025"/>
            <a:ext cx="2232025" cy="647700"/>
          </a:xfrm>
          <a:prstGeom prst="wedgeRoundRectCallout">
            <a:avLst>
              <a:gd name="adj1" fmla="val -3199"/>
              <a:gd name="adj2" fmla="val -132644"/>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创建添加数据的存储过程</a:t>
            </a:r>
          </a:p>
        </p:txBody>
      </p:sp>
      <p:sp>
        <p:nvSpPr>
          <p:cNvPr id="33800" name="AutoShape 41"/>
          <p:cNvSpPr>
            <a:spLocks noChangeArrowheads="1"/>
          </p:cNvSpPr>
          <p:nvPr/>
        </p:nvSpPr>
        <p:spPr bwMode="auto">
          <a:xfrm>
            <a:off x="2784475" y="3789364"/>
            <a:ext cx="6624638" cy="20161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dirty="0">
                <a:solidFill>
                  <a:srgbClr val="0000FF"/>
                </a:solidFill>
                <a:sym typeface="Arial" charset="0"/>
              </a:rPr>
              <a:t>create  or replace trigger</a:t>
            </a:r>
            <a:r>
              <a:rPr lang="zh-CN" altLang="zh-CN" b="1" dirty="0">
                <a:sym typeface="Arial" charset="0"/>
              </a:rPr>
              <a:t> tri_pro</a:t>
            </a:r>
          </a:p>
          <a:p>
            <a:pPr eaLnBrk="1" hangingPunct="1"/>
            <a:r>
              <a:rPr lang="zh-CN" altLang="zh-CN" b="1" dirty="0">
                <a:solidFill>
                  <a:srgbClr val="0000FF"/>
                </a:solidFill>
                <a:sym typeface="Arial" charset="0"/>
              </a:rPr>
              <a:t>after delete on</a:t>
            </a:r>
            <a:r>
              <a:rPr lang="zh-CN" altLang="zh-CN" b="1" dirty="0">
                <a:sym typeface="Arial" charset="0"/>
              </a:rPr>
              <a:t> dept</a:t>
            </a:r>
          </a:p>
          <a:p>
            <a:pPr eaLnBrk="1" hangingPunct="1"/>
            <a:r>
              <a:rPr lang="zh-CN" altLang="zh-CN" b="1" dirty="0">
                <a:solidFill>
                  <a:srgbClr val="0000FF"/>
                </a:solidFill>
                <a:sym typeface="Arial" charset="0"/>
              </a:rPr>
              <a:t>for each row</a:t>
            </a:r>
          </a:p>
          <a:p>
            <a:pPr eaLnBrk="1" hangingPunct="1"/>
            <a:r>
              <a:rPr lang="zh-CN" altLang="zh-CN" b="1" dirty="0">
                <a:sym typeface="Arial" charset="0"/>
              </a:rPr>
              <a:t>begin</a:t>
            </a:r>
          </a:p>
          <a:p>
            <a:pPr eaLnBrk="1" hangingPunct="1"/>
            <a:r>
              <a:rPr lang="zh-CN" altLang="zh-CN" b="1" dirty="0">
                <a:sym typeface="Arial" charset="0"/>
              </a:rPr>
              <a:t> </a:t>
            </a:r>
            <a:r>
              <a:rPr lang="zh-CN" altLang="zh-CN" b="1" dirty="0">
                <a:solidFill>
                  <a:srgbClr val="FF0000"/>
                </a:solidFill>
                <a:sym typeface="Arial" charset="0"/>
              </a:rPr>
              <a:t> pro_addOldDept(:old.deptno,:old.dname,:old.loc);</a:t>
            </a:r>
          </a:p>
          <a:p>
            <a:pPr eaLnBrk="1" hangingPunct="1"/>
            <a:r>
              <a:rPr lang="zh-CN" altLang="zh-CN" b="1" dirty="0">
                <a:sym typeface="Arial" charset="0"/>
              </a:rPr>
              <a:t>end;</a:t>
            </a:r>
          </a:p>
        </p:txBody>
      </p:sp>
      <p:sp>
        <p:nvSpPr>
          <p:cNvPr id="33801" name="AutoShape 40"/>
          <p:cNvSpPr>
            <a:spLocks noChangeArrowheads="1"/>
          </p:cNvSpPr>
          <p:nvPr/>
        </p:nvSpPr>
        <p:spPr bwMode="auto">
          <a:xfrm>
            <a:off x="6024564" y="4365625"/>
            <a:ext cx="2592387" cy="431800"/>
          </a:xfrm>
          <a:prstGeom prst="wedgeRoundRectCallout">
            <a:avLst>
              <a:gd name="adj1" fmla="val -60495"/>
              <a:gd name="adj2" fmla="val 125194"/>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触发器中调用存储过程</a:t>
            </a:r>
            <a:endParaRPr lang="zh-CN" altLang="en-US"/>
          </a:p>
        </p:txBody>
      </p:sp>
    </p:spTree>
    <p:extLst>
      <p:ext uri="{BB962C8B-B14F-4D97-AF65-F5344CB8AC3E}">
        <p14:creationId xmlns:p14="http://schemas.microsoft.com/office/powerpoint/2010/main" val="176632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Effect transition="in" filter="dissolve">
                                      <p:cBhvr>
                                        <p:cTn id="11" dur="500"/>
                                        <p:tgtEl>
                                          <p:spTgt spid="33795">
                                            <p:txEl>
                                              <p:pRg st="1" end="1"/>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dissolve">
                                      <p:cBhvr>
                                        <p:cTn id="15" dur="500"/>
                                        <p:tgtEl>
                                          <p:spTgt spid="337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3796"/>
                                        </p:tgtEl>
                                        <p:attrNameLst>
                                          <p:attrName>style.visibility</p:attrName>
                                        </p:attrNameLst>
                                      </p:cBhvr>
                                      <p:to>
                                        <p:strVal val="visible"/>
                                      </p:to>
                                    </p:set>
                                    <p:animEffect transition="in" filter="dissolve">
                                      <p:cBhvr>
                                        <p:cTn id="20" dur="500"/>
                                        <p:tgtEl>
                                          <p:spTgt spid="33796"/>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3797"/>
                                        </p:tgtEl>
                                        <p:attrNameLst>
                                          <p:attrName>style.visibility</p:attrName>
                                        </p:attrNameLst>
                                      </p:cBhvr>
                                      <p:to>
                                        <p:strVal val="visible"/>
                                      </p:to>
                                    </p:set>
                                    <p:animEffect transition="in" filter="dissolve">
                                      <p:cBhvr>
                                        <p:cTn id="24" dur="500"/>
                                        <p:tgtEl>
                                          <p:spTgt spid="337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798"/>
                                        </p:tgtEl>
                                        <p:attrNameLst>
                                          <p:attrName>style.visibility</p:attrName>
                                        </p:attrNameLst>
                                      </p:cBhvr>
                                      <p:to>
                                        <p:strVal val="visible"/>
                                      </p:to>
                                    </p:set>
                                    <p:animEffect transition="in" filter="dissolve">
                                      <p:cBhvr>
                                        <p:cTn id="29" dur="500"/>
                                        <p:tgtEl>
                                          <p:spTgt spid="33798"/>
                                        </p:tgtEl>
                                      </p:cBhvr>
                                    </p:animEffect>
                                  </p:childTnLst>
                                </p:cTn>
                              </p:par>
                              <p:par>
                                <p:cTn id="30" presetID="3" presetClass="exit" presetSubtype="10" fill="hold" grpId="1" nodeType="withEffect">
                                  <p:stCondLst>
                                    <p:cond delay="0"/>
                                  </p:stCondLst>
                                  <p:childTnLst>
                                    <p:animEffect transition="out" filter="blinds(horizontal)">
                                      <p:cBhvr>
                                        <p:cTn id="31" dur="500"/>
                                        <p:tgtEl>
                                          <p:spTgt spid="33797"/>
                                        </p:tgtEl>
                                      </p:cBhvr>
                                    </p:animEffect>
                                    <p:set>
                                      <p:cBhvr>
                                        <p:cTn id="32" dur="1" fill="hold">
                                          <p:stCondLst>
                                            <p:cond delay="499"/>
                                          </p:stCondLst>
                                        </p:cTn>
                                        <p:tgtEl>
                                          <p:spTgt spid="33797"/>
                                        </p:tgtEl>
                                        <p:attrNameLst>
                                          <p:attrName>style.visibility</p:attrName>
                                        </p:attrNameLst>
                                      </p:cBhvr>
                                      <p:to>
                                        <p:strVal val="hidden"/>
                                      </p:to>
                                    </p:se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33799"/>
                                        </p:tgtEl>
                                        <p:attrNameLst>
                                          <p:attrName>style.visibility</p:attrName>
                                        </p:attrNameLst>
                                      </p:cBhvr>
                                      <p:to>
                                        <p:strVal val="visible"/>
                                      </p:to>
                                    </p:set>
                                    <p:animEffect transition="in" filter="dissolve">
                                      <p:cBhvr>
                                        <p:cTn id="36" dur="500"/>
                                        <p:tgtEl>
                                          <p:spTgt spid="337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3800"/>
                                        </p:tgtEl>
                                        <p:attrNameLst>
                                          <p:attrName>style.visibility</p:attrName>
                                        </p:attrNameLst>
                                      </p:cBhvr>
                                      <p:to>
                                        <p:strVal val="visible"/>
                                      </p:to>
                                    </p:set>
                                    <p:animEffect transition="in" filter="dissolve">
                                      <p:cBhvr>
                                        <p:cTn id="41" dur="500"/>
                                        <p:tgtEl>
                                          <p:spTgt spid="33800"/>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33801"/>
                                        </p:tgtEl>
                                        <p:attrNameLst>
                                          <p:attrName>style.visibility</p:attrName>
                                        </p:attrNameLst>
                                      </p:cBhvr>
                                      <p:to>
                                        <p:strVal val="visible"/>
                                      </p:to>
                                    </p:set>
                                    <p:animEffect transition="in" filter="dissolve">
                                      <p:cBhvr>
                                        <p:cTn id="45"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ldLvl="0" animBg="1" autoUpdateAnimBg="0"/>
      <p:bldP spid="33797" grpId="0" bldLvl="0" animBg="1" autoUpdateAnimBg="0"/>
      <p:bldP spid="33797" grpId="1" bldLvl="0" animBg="1" autoUpdateAnimBg="0"/>
      <p:bldP spid="33798" grpId="0" bldLvl="0" animBg="1" autoUpdateAnimBg="0"/>
      <p:bldP spid="33799" grpId="0" bldLvl="0" animBg="1" autoUpdateAnimBg="0"/>
      <p:bldP spid="33800" grpId="0" bldLvl="0" animBg="1" autoUpdateAnimBg="0"/>
      <p:bldP spid="33801"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231372"/>
            <a:ext cx="8229600" cy="765176"/>
          </a:xfrm>
        </p:spPr>
        <p:txBody>
          <a:bodyPr/>
          <a:lstStyle/>
          <a:p>
            <a:pPr marL="609600" indent="-609600"/>
            <a:r>
              <a:rPr lang="zh-CN" altLang="en-US"/>
              <a:t>创建</a:t>
            </a:r>
            <a:r>
              <a:rPr lang="en-US" altLang="zh-CN" dirty="0"/>
              <a:t>INSTEAD OF </a:t>
            </a:r>
            <a:r>
              <a:rPr lang="zh-CN" altLang="en-US" dirty="0"/>
              <a:t>触发器</a:t>
            </a:r>
          </a:p>
        </p:txBody>
      </p:sp>
      <p:sp>
        <p:nvSpPr>
          <p:cNvPr id="34819" name="Rectangle 3"/>
          <p:cNvSpPr>
            <a:spLocks noChangeArrowheads="1"/>
          </p:cNvSpPr>
          <p:nvPr/>
        </p:nvSpPr>
        <p:spPr bwMode="auto">
          <a:xfrm>
            <a:off x="149225" y="1136722"/>
            <a:ext cx="79311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50000"/>
              </a:lnSpc>
              <a:spcBef>
                <a:spcPct val="20000"/>
              </a:spcBef>
              <a:buClr>
                <a:schemeClr val="accent2"/>
              </a:buClr>
              <a:buSzPct val="120000"/>
              <a:buFont typeface="Wingdings" charset="2"/>
              <a:buBlip>
                <a:blip r:embed="rId2"/>
              </a:buBlip>
            </a:pPr>
            <a:r>
              <a:rPr lang="zh-CN" altLang="en-US" sz="2400"/>
              <a:t>为了在不能执行</a:t>
            </a:r>
            <a:r>
              <a:rPr lang="en-US" altLang="zh-CN" sz="2400" dirty="0"/>
              <a:t>DML</a:t>
            </a:r>
            <a:r>
              <a:rPr lang="zh-CN" altLang="en-US" sz="2400" dirty="0"/>
              <a:t>操作的复杂视图上执行</a:t>
            </a:r>
            <a:r>
              <a:rPr lang="en-US" altLang="zh-CN" sz="2400" dirty="0"/>
              <a:t>DML</a:t>
            </a:r>
            <a:r>
              <a:rPr lang="zh-CN" altLang="en-US" sz="2400" dirty="0"/>
              <a:t>操作，必须基于视图创建</a:t>
            </a:r>
            <a:r>
              <a:rPr lang="en-US" altLang="zh-CN" sz="2400" dirty="0"/>
              <a:t>INSTEAD OF</a:t>
            </a:r>
            <a:r>
              <a:rPr lang="zh-CN" altLang="en-US" sz="2400" dirty="0"/>
              <a:t>触发器</a:t>
            </a:r>
          </a:p>
          <a:p>
            <a:pPr eaLnBrk="1" hangingPunct="1">
              <a:lnSpc>
                <a:spcPct val="150000"/>
              </a:lnSpc>
              <a:spcBef>
                <a:spcPct val="20000"/>
              </a:spcBef>
              <a:buClr>
                <a:schemeClr val="accent2"/>
              </a:buClr>
              <a:buSzPct val="120000"/>
              <a:buFont typeface="Wingdings" charset="2"/>
              <a:buBlip>
                <a:blip r:embed="rId2"/>
              </a:buBlip>
            </a:pPr>
            <a:r>
              <a:rPr lang="zh-CN" altLang="en-US" sz="2400" dirty="0"/>
              <a:t>创建</a:t>
            </a:r>
            <a:r>
              <a:rPr lang="en-US" altLang="zh-CN" sz="2400" dirty="0"/>
              <a:t>INSTEAD OF</a:t>
            </a:r>
            <a:r>
              <a:rPr lang="zh-CN" altLang="en-US" sz="2400" dirty="0"/>
              <a:t>触发器时需要注意以下几点 </a:t>
            </a:r>
          </a:p>
          <a:p>
            <a:pPr lvl="1" eaLnBrk="1" hangingPunct="1">
              <a:lnSpc>
                <a:spcPct val="150000"/>
              </a:lnSpc>
              <a:spcBef>
                <a:spcPct val="20000"/>
              </a:spcBef>
              <a:buClr>
                <a:schemeClr val="accent2"/>
              </a:buClr>
              <a:buSzPct val="120000"/>
              <a:buFont typeface="Wingdings" charset="2"/>
              <a:buBlip>
                <a:blip r:embed="rId3"/>
              </a:buBlip>
            </a:pPr>
            <a:r>
              <a:rPr lang="en-US" altLang="zh-CN" sz="2000" b="1" dirty="0"/>
              <a:t>INSTEAD OF</a:t>
            </a:r>
            <a:r>
              <a:rPr lang="zh-CN" altLang="en-US" sz="2000" b="1" dirty="0"/>
              <a:t>选项只适用于视图</a:t>
            </a:r>
          </a:p>
          <a:p>
            <a:pPr lvl="1" eaLnBrk="1" hangingPunct="1">
              <a:lnSpc>
                <a:spcPct val="150000"/>
              </a:lnSpc>
              <a:spcBef>
                <a:spcPct val="20000"/>
              </a:spcBef>
              <a:buClr>
                <a:schemeClr val="accent2"/>
              </a:buClr>
              <a:buSzPct val="120000"/>
              <a:buFont typeface="Wingdings" charset="2"/>
              <a:buBlip>
                <a:blip r:embed="rId3"/>
              </a:buBlip>
            </a:pPr>
            <a:r>
              <a:rPr lang="zh-CN" altLang="en-US" sz="2000" b="1" dirty="0"/>
              <a:t>当基于视图创建触发器时，不能指定</a:t>
            </a:r>
            <a:r>
              <a:rPr lang="en-US" altLang="zh-CN" sz="2000" b="1" dirty="0"/>
              <a:t>BEFORE</a:t>
            </a:r>
            <a:r>
              <a:rPr lang="zh-CN" altLang="en-US" sz="2000" b="1" dirty="0"/>
              <a:t>和</a:t>
            </a:r>
            <a:r>
              <a:rPr lang="en-US" altLang="zh-CN" sz="2000" b="1" dirty="0"/>
              <a:t>AFTER</a:t>
            </a:r>
            <a:r>
              <a:rPr lang="zh-CN" altLang="en-US" sz="2000" b="1" dirty="0"/>
              <a:t>选项</a:t>
            </a:r>
          </a:p>
          <a:p>
            <a:pPr lvl="1" eaLnBrk="1" hangingPunct="1">
              <a:lnSpc>
                <a:spcPct val="150000"/>
              </a:lnSpc>
              <a:spcBef>
                <a:spcPct val="20000"/>
              </a:spcBef>
              <a:buClr>
                <a:schemeClr val="accent2"/>
              </a:buClr>
              <a:buSzPct val="120000"/>
              <a:buFont typeface="Wingdings" charset="2"/>
              <a:buBlip>
                <a:blip r:embed="rId3"/>
              </a:buBlip>
            </a:pPr>
            <a:r>
              <a:rPr lang="zh-CN" altLang="en-US" sz="2000" b="1" dirty="0"/>
              <a:t>当创建</a:t>
            </a:r>
            <a:r>
              <a:rPr lang="en-US" altLang="zh-CN" sz="2000" b="1" dirty="0"/>
              <a:t>INSTEAD OF</a:t>
            </a:r>
            <a:r>
              <a:rPr lang="zh-CN" altLang="en-US" sz="2000" b="1" dirty="0"/>
              <a:t>触发器时，必须指定</a:t>
            </a:r>
            <a:r>
              <a:rPr lang="en-US" altLang="zh-CN" sz="2000" b="1" dirty="0"/>
              <a:t>FOR EACH ROW</a:t>
            </a:r>
            <a:r>
              <a:rPr lang="zh-CN" altLang="en-US" sz="2000" b="1" dirty="0"/>
              <a:t>选项</a:t>
            </a:r>
          </a:p>
          <a:p>
            <a:pPr lvl="1" eaLnBrk="1" hangingPunct="1">
              <a:lnSpc>
                <a:spcPct val="150000"/>
              </a:lnSpc>
              <a:spcBef>
                <a:spcPct val="20000"/>
              </a:spcBef>
              <a:buClr>
                <a:schemeClr val="accent2"/>
              </a:buClr>
              <a:buSzPct val="120000"/>
              <a:buFont typeface="Wingdings" charset="2"/>
              <a:buBlip>
                <a:blip r:embed="rId3"/>
              </a:buBlip>
            </a:pPr>
            <a:r>
              <a:rPr lang="zh-CN" altLang="en-US" sz="2000" b="1" dirty="0"/>
              <a:t>只能在视图上创建</a:t>
            </a:r>
            <a:r>
              <a:rPr lang="en-US" altLang="zh-CN" sz="2000" b="1" dirty="0"/>
              <a:t>INSTEAD OF</a:t>
            </a:r>
            <a:r>
              <a:rPr lang="zh-CN" altLang="en-US" sz="2000" b="1" dirty="0"/>
              <a:t>触发器，而不能创建其他类型的触发器</a:t>
            </a:r>
          </a:p>
        </p:txBody>
      </p:sp>
    </p:spTree>
    <p:extLst>
      <p:ext uri="{BB962C8B-B14F-4D97-AF65-F5344CB8AC3E}">
        <p14:creationId xmlns:p14="http://schemas.microsoft.com/office/powerpoint/2010/main" val="194585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dissolv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dissolve">
                                      <p:cBhvr>
                                        <p:cTn id="12" dur="500"/>
                                        <p:tgtEl>
                                          <p:spTgt spid="34819">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dissolve">
                                      <p:cBhvr>
                                        <p:cTn id="15" dur="500"/>
                                        <p:tgtEl>
                                          <p:spTgt spid="34819">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dissolve">
                                      <p:cBhvr>
                                        <p:cTn id="18" dur="500"/>
                                        <p:tgtEl>
                                          <p:spTgt spid="34819">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dissolve">
                                      <p:cBhvr>
                                        <p:cTn id="21" dur="500"/>
                                        <p:tgtEl>
                                          <p:spTgt spid="34819">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dissolv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347663"/>
            <a:ext cx="11076517" cy="620713"/>
          </a:xfrm>
        </p:spPr>
        <p:txBody>
          <a:bodyPr>
            <a:normAutofit fontScale="90000"/>
          </a:bodyPr>
          <a:lstStyle/>
          <a:p>
            <a:r>
              <a:rPr lang="zh-CN" altLang="en-US"/>
              <a:t>创建</a:t>
            </a:r>
            <a:r>
              <a:rPr lang="en-US" altLang="zh-CN" dirty="0"/>
              <a:t>INSTEAD OF </a:t>
            </a:r>
            <a:r>
              <a:rPr lang="zh-CN" altLang="en-US" dirty="0"/>
              <a:t>触发器</a:t>
            </a:r>
          </a:p>
        </p:txBody>
      </p:sp>
      <p:sp>
        <p:nvSpPr>
          <p:cNvPr id="35843" name="Rectangle 3"/>
          <p:cNvSpPr>
            <a:spLocks noGrp="1" noChangeArrowheads="1"/>
          </p:cNvSpPr>
          <p:nvPr>
            <p:ph type="body" sz="half" idx="1"/>
          </p:nvPr>
        </p:nvSpPr>
        <p:spPr>
          <a:xfrm>
            <a:off x="130969" y="1125538"/>
            <a:ext cx="3786187" cy="5184775"/>
          </a:xfrm>
        </p:spPr>
        <p:txBody>
          <a:bodyPr/>
          <a:lstStyle/>
          <a:p>
            <a:r>
              <a:rPr lang="zh-CN" altLang="en-US" dirty="0"/>
              <a:t>创建查询视图</a:t>
            </a:r>
          </a:p>
          <a:p>
            <a:endParaRPr lang="zh-CN" altLang="en-US" dirty="0"/>
          </a:p>
          <a:p>
            <a:endParaRPr lang="zh-CN" altLang="en-US" dirty="0"/>
          </a:p>
          <a:p>
            <a:endParaRPr lang="zh-CN" altLang="en-US" dirty="0"/>
          </a:p>
          <a:p>
            <a:endParaRPr lang="zh-CN" altLang="en-US" dirty="0"/>
          </a:p>
          <a:p>
            <a:endParaRPr lang="zh-CN" altLang="en-US" dirty="0"/>
          </a:p>
          <a:p>
            <a:r>
              <a:rPr lang="zh-CN" altLang="en-US" dirty="0"/>
              <a:t>创建instead_of触发器</a:t>
            </a:r>
          </a:p>
        </p:txBody>
      </p:sp>
      <p:sp>
        <p:nvSpPr>
          <p:cNvPr id="35844" name="AutoShape 41"/>
          <p:cNvSpPr>
            <a:spLocks noChangeArrowheads="1"/>
          </p:cNvSpPr>
          <p:nvPr/>
        </p:nvSpPr>
        <p:spPr bwMode="auto">
          <a:xfrm>
            <a:off x="1471826" y="2125617"/>
            <a:ext cx="6624638" cy="13684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dirty="0">
                <a:sym typeface="Arial" charset="0"/>
              </a:rPr>
              <a:t>create or replace view emp_view as</a:t>
            </a:r>
          </a:p>
          <a:p>
            <a:pPr eaLnBrk="1" hangingPunct="1"/>
            <a:r>
              <a:rPr lang="zh-CN" altLang="zh-CN" b="1" dirty="0">
                <a:sym typeface="Arial" charset="0"/>
              </a:rPr>
              <a:t>select deptno,count(*) total_employeer,sum(sal) total_sal</a:t>
            </a:r>
          </a:p>
          <a:p>
            <a:pPr eaLnBrk="1" hangingPunct="1"/>
            <a:r>
              <a:rPr lang="zh-CN" altLang="zh-CN" b="1" dirty="0">
                <a:sym typeface="Arial" charset="0"/>
              </a:rPr>
              <a:t>from emp group by deptno;</a:t>
            </a:r>
          </a:p>
        </p:txBody>
      </p:sp>
      <p:sp>
        <p:nvSpPr>
          <p:cNvPr id="35845" name="AutoShape 40"/>
          <p:cNvSpPr>
            <a:spLocks noChangeArrowheads="1"/>
          </p:cNvSpPr>
          <p:nvPr/>
        </p:nvSpPr>
        <p:spPr bwMode="auto">
          <a:xfrm>
            <a:off x="5646952" y="3349579"/>
            <a:ext cx="3313113" cy="720725"/>
          </a:xfrm>
          <a:prstGeom prst="wedgeRoundRectCallout">
            <a:avLst>
              <a:gd name="adj1" fmla="val -62806"/>
              <a:gd name="adj2" fmla="val -90731"/>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如果执行delete from emp_view where deptno=10</a:t>
            </a:r>
          </a:p>
        </p:txBody>
      </p:sp>
      <p:pic>
        <p:nvPicPr>
          <p:cNvPr id="3584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88176" y="180928"/>
            <a:ext cx="3784600" cy="22479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847" name="AutoShape 41"/>
          <p:cNvSpPr>
            <a:spLocks noChangeArrowheads="1"/>
          </p:cNvSpPr>
          <p:nvPr/>
        </p:nvSpPr>
        <p:spPr bwMode="auto">
          <a:xfrm>
            <a:off x="3000375" y="4546108"/>
            <a:ext cx="6624638" cy="1733550"/>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a:sym typeface="Arial" charset="0"/>
              </a:rPr>
              <a:t>create or replace trigger emp_view_del</a:t>
            </a:r>
          </a:p>
          <a:p>
            <a:pPr eaLnBrk="1" hangingPunct="1"/>
            <a:r>
              <a:rPr lang="zh-CN" altLang="zh-CN" b="1" dirty="0">
                <a:solidFill>
                  <a:srgbClr val="FF0000"/>
                </a:solidFill>
                <a:sym typeface="Arial" charset="0"/>
              </a:rPr>
              <a:t>instead of</a:t>
            </a:r>
            <a:r>
              <a:rPr lang="zh-CN" altLang="zh-CN" b="1" dirty="0">
                <a:sym typeface="Arial" charset="0"/>
              </a:rPr>
              <a:t> </a:t>
            </a:r>
            <a:r>
              <a:rPr lang="zh-CN" altLang="zh-CN" b="1" dirty="0">
                <a:solidFill>
                  <a:srgbClr val="0000FF"/>
                </a:solidFill>
                <a:sym typeface="Arial" charset="0"/>
              </a:rPr>
              <a:t>delete on</a:t>
            </a:r>
            <a:r>
              <a:rPr lang="zh-CN" altLang="zh-CN" b="1" dirty="0">
                <a:sym typeface="Arial" charset="0"/>
              </a:rPr>
              <a:t> emp_view </a:t>
            </a:r>
            <a:r>
              <a:rPr lang="zh-CN" altLang="zh-CN" b="1" dirty="0">
                <a:solidFill>
                  <a:srgbClr val="0000FF"/>
                </a:solidFill>
                <a:sym typeface="Arial" charset="0"/>
              </a:rPr>
              <a:t>for each row</a:t>
            </a:r>
          </a:p>
          <a:p>
            <a:pPr eaLnBrk="1" hangingPunct="1"/>
            <a:r>
              <a:rPr lang="zh-CN" altLang="zh-CN" b="1" dirty="0">
                <a:sym typeface="Arial" charset="0"/>
              </a:rPr>
              <a:t>begin</a:t>
            </a:r>
          </a:p>
          <a:p>
            <a:pPr eaLnBrk="1" hangingPunct="1"/>
            <a:r>
              <a:rPr lang="zh-CN" altLang="zh-CN" b="1" dirty="0">
                <a:sym typeface="Arial" charset="0"/>
              </a:rPr>
              <a:t>  delete from emp where deptno=</a:t>
            </a:r>
            <a:r>
              <a:rPr lang="zh-CN" altLang="zh-CN" b="1" dirty="0">
                <a:solidFill>
                  <a:srgbClr val="0000FF"/>
                </a:solidFill>
                <a:sym typeface="Arial" charset="0"/>
              </a:rPr>
              <a:t>:old</a:t>
            </a:r>
            <a:r>
              <a:rPr lang="zh-CN" altLang="zh-CN" b="1" dirty="0">
                <a:sym typeface="Arial" charset="0"/>
              </a:rPr>
              <a:t>.deptno;</a:t>
            </a:r>
          </a:p>
          <a:p>
            <a:pPr eaLnBrk="1" hangingPunct="1"/>
            <a:r>
              <a:rPr lang="zh-CN" altLang="zh-CN" b="1" dirty="0">
                <a:sym typeface="Arial" charset="0"/>
              </a:rPr>
              <a:t>end;</a:t>
            </a:r>
          </a:p>
        </p:txBody>
      </p:sp>
    </p:spTree>
    <p:extLst>
      <p:ext uri="{BB962C8B-B14F-4D97-AF65-F5344CB8AC3E}">
        <p14:creationId xmlns:p14="http://schemas.microsoft.com/office/powerpoint/2010/main" val="1578728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dissolve">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dissolve">
                                      <p:cBhvr>
                                        <p:cTn id="12" dur="500"/>
                                        <p:tgtEl>
                                          <p:spTgt spid="35845"/>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dissolve">
                                      <p:cBhvr>
                                        <p:cTn id="16" dur="500"/>
                                        <p:tgtEl>
                                          <p:spTgt spid="35846"/>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35847"/>
                                        </p:tgtEl>
                                        <p:attrNameLst>
                                          <p:attrName>style.visibility</p:attrName>
                                        </p:attrNameLst>
                                      </p:cBhvr>
                                      <p:to>
                                        <p:strVal val="visible"/>
                                      </p:to>
                                    </p:set>
                                    <p:animEffect transition="in" filter="dissolve">
                                      <p:cBhvr>
                                        <p:cTn id="20"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animBg="1" autoUpdateAnimBg="0"/>
      <p:bldP spid="35845" grpId="0" bldLvl="0" animBg="1" autoUpdateAnimBg="0"/>
      <p:bldP spid="35847"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38918"/>
            <a:ext cx="8229600" cy="765176"/>
          </a:xfrm>
        </p:spPr>
        <p:txBody>
          <a:bodyPr/>
          <a:lstStyle/>
          <a:p>
            <a:pPr marL="609600" indent="-609600"/>
            <a:r>
              <a:rPr lang="zh-CN" altLang="zh-CN"/>
              <a:t>创建系统事件触发器</a:t>
            </a:r>
          </a:p>
        </p:txBody>
      </p:sp>
      <p:sp>
        <p:nvSpPr>
          <p:cNvPr id="36867" name="Rectangle 3"/>
          <p:cNvSpPr>
            <a:spLocks noChangeArrowheads="1"/>
          </p:cNvSpPr>
          <p:nvPr/>
        </p:nvSpPr>
        <p:spPr bwMode="auto">
          <a:xfrm>
            <a:off x="9525" y="1155299"/>
            <a:ext cx="82200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90000"/>
              </a:lnSpc>
              <a:spcBef>
                <a:spcPct val="20000"/>
              </a:spcBef>
              <a:buClr>
                <a:schemeClr val="accent2"/>
              </a:buClr>
              <a:buSzPct val="120000"/>
              <a:buFont typeface="Wingdings" charset="2"/>
              <a:buBlip>
                <a:blip r:embed="rId2"/>
              </a:buBlip>
            </a:pPr>
            <a:r>
              <a:rPr lang="zh-CN" altLang="en-US" sz="2400"/>
              <a:t>系统事件触发器是指基于</a:t>
            </a:r>
            <a:r>
              <a:rPr lang="en-US" altLang="zh-CN" sz="2400" dirty="0"/>
              <a:t>Oracle</a:t>
            </a:r>
            <a:r>
              <a:rPr lang="zh-CN" altLang="en-US" sz="2400" dirty="0"/>
              <a:t>系统事件所创建的触发器 </a:t>
            </a:r>
          </a:p>
          <a:p>
            <a:pPr eaLnBrk="1" hangingPunct="1">
              <a:lnSpc>
                <a:spcPct val="90000"/>
              </a:lnSpc>
              <a:spcBef>
                <a:spcPct val="20000"/>
              </a:spcBef>
              <a:buClr>
                <a:schemeClr val="accent2"/>
              </a:buClr>
              <a:buSzPct val="120000"/>
              <a:buFont typeface="Wingdings" charset="2"/>
              <a:buBlip>
                <a:blip r:embed="rId2"/>
              </a:buBlip>
            </a:pPr>
            <a:r>
              <a:rPr lang="zh-CN" altLang="en-US" sz="2400" dirty="0"/>
              <a:t>创建系统事件触发器时，应用开发人员经常需要使用事件属性函数</a:t>
            </a:r>
          </a:p>
        </p:txBody>
      </p:sp>
      <p:graphicFrame>
        <p:nvGraphicFramePr>
          <p:cNvPr id="36868" name="Group 4"/>
          <p:cNvGraphicFramePr>
            <a:graphicFrameLocks noGrp="1"/>
          </p:cNvGraphicFramePr>
          <p:nvPr>
            <p:ph idx="4294967295"/>
          </p:nvPr>
        </p:nvGraphicFramePr>
        <p:xfrm>
          <a:off x="1992314" y="1863725"/>
          <a:ext cx="8569325" cy="4808220"/>
        </p:xfrm>
        <a:graphic>
          <a:graphicData uri="http://schemas.openxmlformats.org/drawingml/2006/table">
            <a:tbl>
              <a:tblPr/>
              <a:tblGrid>
                <a:gridCol w="4446587"/>
                <a:gridCol w="4122738"/>
              </a:tblGrid>
              <a:tr h="365125">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ctr" defTabSz="0" rtl="0" eaLnBrk="0" fontAlgn="base" latinLnBrk="0" hangingPunct="0">
                        <a:lnSpc>
                          <a:spcPct val="100000"/>
                        </a:lnSpc>
                        <a:spcBef>
                          <a:spcPct val="0"/>
                        </a:spcBef>
                        <a:spcAft>
                          <a:spcPct val="0"/>
                        </a:spcAft>
                        <a:buClrTx/>
                        <a:buSzPct val="120000"/>
                        <a:buFontTx/>
                        <a:buNone/>
                        <a:tabLst/>
                      </a:pPr>
                      <a:r>
                        <a:rPr kumimoji="0" lang="zh-CN" altLang="zh-CN" sz="1800" b="1" i="0" u="none" strike="noStrike" cap="none" normalizeH="0" baseline="0">
                          <a:ln>
                            <a:noFill/>
                          </a:ln>
                          <a:solidFill>
                            <a:srgbClr val="FFFFFF"/>
                          </a:solidFill>
                          <a:effectLst/>
                          <a:latin typeface="Calibri" charset="0"/>
                          <a:ea typeface="宋体" charset="-122"/>
                          <a:sym typeface="Lucida Sans Unicode" charset="0"/>
                        </a:rPr>
                        <a:t>事件属性函数</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BBB59"/>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ctr" defTabSz="0" rtl="0" eaLnBrk="0" fontAlgn="base" latinLnBrk="0" hangingPunct="0">
                        <a:lnSpc>
                          <a:spcPct val="100000"/>
                        </a:lnSpc>
                        <a:spcBef>
                          <a:spcPct val="0"/>
                        </a:spcBef>
                        <a:spcAft>
                          <a:spcPct val="0"/>
                        </a:spcAft>
                        <a:buClrTx/>
                        <a:buSzPct val="120000"/>
                        <a:buFontTx/>
                        <a:buNone/>
                        <a:tabLst/>
                      </a:pPr>
                      <a:r>
                        <a:rPr kumimoji="0" lang="zh-CN" altLang="zh-CN" sz="1800" b="1" i="0" u="none" strike="noStrike" cap="none" normalizeH="0" baseline="0">
                          <a:ln>
                            <a:noFill/>
                          </a:ln>
                          <a:solidFill>
                            <a:srgbClr val="FFFFFF"/>
                          </a:solidFill>
                          <a:effectLst/>
                          <a:latin typeface="Calibri" charset="0"/>
                          <a:ea typeface="宋体" charset="-122"/>
                          <a:sym typeface="Lucida Sans Unicode" charset="0"/>
                        </a:rPr>
                        <a:t>功能</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BBB59"/>
                    </a:solidFill>
                  </a:tcPr>
                </a:tc>
              </a:tr>
              <a:tr h="3683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1" i="0" u="none" strike="noStrike" cap="none" normalizeH="0" baseline="0">
                          <a:ln>
                            <a:noFill/>
                          </a:ln>
                          <a:solidFill>
                            <a:srgbClr val="0000FF"/>
                          </a:solidFill>
                          <a:effectLst/>
                          <a:latin typeface="Calibri" charset="0"/>
                          <a:ea typeface="宋体" charset="-122"/>
                          <a:sym typeface="Lucida Sans Unicode" charset="0"/>
                        </a:rPr>
                        <a:t>ora_client_ip_address</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en-US" sz="1800" b="0" i="0" u="none" strike="noStrike" cap="none" normalizeH="0" baseline="0">
                          <a:ln>
                            <a:noFill/>
                          </a:ln>
                          <a:solidFill>
                            <a:srgbClr val="000000"/>
                          </a:solidFill>
                          <a:effectLst/>
                          <a:latin typeface="Calibri" charset="0"/>
                          <a:ea typeface="宋体" charset="-122"/>
                          <a:sym typeface="Lucida Sans Unicode" charset="0"/>
                        </a:rPr>
                        <a:t>返回客户端的</a:t>
                      </a: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IP</a:t>
                      </a:r>
                      <a:r>
                        <a:rPr kumimoji="0" lang="zh-CN" altLang="en-US" sz="1800" b="0" i="0" u="none" strike="noStrike" cap="none" normalizeH="0" baseline="0">
                          <a:ln>
                            <a:noFill/>
                          </a:ln>
                          <a:solidFill>
                            <a:srgbClr val="000000"/>
                          </a:solidFill>
                          <a:effectLst/>
                          <a:latin typeface="Calibri" charset="0"/>
                          <a:ea typeface="宋体" charset="-122"/>
                          <a:sym typeface="Lucida Sans Unicode" charset="0"/>
                        </a:rPr>
                        <a:t>地址</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r>
              <a:tr h="3683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ora_database_name</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zh-CN" sz="1800" b="0" i="0" u="none" strike="noStrike" cap="none" normalizeH="0" baseline="0">
                          <a:ln>
                            <a:noFill/>
                          </a:ln>
                          <a:solidFill>
                            <a:srgbClr val="000000"/>
                          </a:solidFill>
                          <a:effectLst/>
                          <a:latin typeface="Calibri" charset="0"/>
                          <a:ea typeface="宋体" charset="-122"/>
                          <a:sym typeface="Lucida Sans Unicode" charset="0"/>
                        </a:rPr>
                        <a:t>返回当前数据库名</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699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ora_dict_obj_name</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en-US" sz="1800" b="0" i="0" u="none" strike="noStrike" cap="none" normalizeH="0" baseline="0">
                          <a:ln>
                            <a:noFill/>
                          </a:ln>
                          <a:solidFill>
                            <a:srgbClr val="000000"/>
                          </a:solidFill>
                          <a:effectLst/>
                          <a:latin typeface="Calibri" charset="0"/>
                          <a:ea typeface="宋体" charset="-122"/>
                          <a:sym typeface="Lucida Sans Unicode" charset="0"/>
                        </a:rPr>
                        <a:t>返回</a:t>
                      </a: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DDL</a:t>
                      </a:r>
                      <a:r>
                        <a:rPr kumimoji="0" lang="zh-CN" altLang="en-US" sz="1800" b="0" i="0" u="none" strike="noStrike" cap="none" normalizeH="0" baseline="0">
                          <a:ln>
                            <a:noFill/>
                          </a:ln>
                          <a:solidFill>
                            <a:srgbClr val="000000"/>
                          </a:solidFill>
                          <a:effectLst/>
                          <a:latin typeface="Calibri" charset="0"/>
                          <a:ea typeface="宋体" charset="-122"/>
                          <a:sym typeface="Lucida Sans Unicode" charset="0"/>
                        </a:rPr>
                        <a:t>操作所对应的数据库对象名</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r>
              <a:tr h="4318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ora_dict_obj_owner</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en-US" sz="1800" b="0" i="0" u="none" strike="noStrike" cap="none" normalizeH="0" baseline="0" dirty="0">
                          <a:ln>
                            <a:noFill/>
                          </a:ln>
                          <a:solidFill>
                            <a:srgbClr val="000000"/>
                          </a:solidFill>
                          <a:effectLst/>
                          <a:latin typeface="Calibri" charset="0"/>
                          <a:ea typeface="宋体" charset="-122"/>
                          <a:sym typeface="Lucida Sans Unicode" charset="0"/>
                        </a:rPr>
                        <a:t>返回</a:t>
                      </a:r>
                      <a:r>
                        <a:rPr kumimoji="0" lang="en-US" altLang="zh-CN" sz="1800" b="0" i="0" u="none" strike="noStrike" cap="none" normalizeH="0" baseline="0" dirty="0">
                          <a:ln>
                            <a:noFill/>
                          </a:ln>
                          <a:solidFill>
                            <a:srgbClr val="000000"/>
                          </a:solidFill>
                          <a:effectLst/>
                          <a:latin typeface="Calibri" charset="0"/>
                          <a:ea typeface="宋体" charset="-122"/>
                          <a:sym typeface="Lucida Sans Unicode" charset="0"/>
                        </a:rPr>
                        <a:t>DDL</a:t>
                      </a:r>
                      <a:r>
                        <a:rPr kumimoji="0" lang="zh-CN" altLang="en-US" sz="1800" b="0" i="0" u="none" strike="noStrike" cap="none" normalizeH="0" baseline="0" dirty="0">
                          <a:ln>
                            <a:noFill/>
                          </a:ln>
                          <a:solidFill>
                            <a:srgbClr val="000000"/>
                          </a:solidFill>
                          <a:effectLst/>
                          <a:latin typeface="Calibri" charset="0"/>
                          <a:ea typeface="宋体" charset="-122"/>
                          <a:sym typeface="Lucida Sans Unicode" charset="0"/>
                        </a:rPr>
                        <a:t>操作所对应的对象的所有者名</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191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ora_dict_obj_type</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en-US" sz="1800" b="0" i="0" u="none" strike="noStrike" cap="none" normalizeH="0" baseline="0">
                          <a:ln>
                            <a:noFill/>
                          </a:ln>
                          <a:solidFill>
                            <a:srgbClr val="000000"/>
                          </a:solidFill>
                          <a:effectLst/>
                          <a:latin typeface="Calibri" charset="0"/>
                          <a:ea typeface="宋体" charset="-122"/>
                          <a:sym typeface="Lucida Sans Unicode" charset="0"/>
                        </a:rPr>
                        <a:t>返回</a:t>
                      </a: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DDL</a:t>
                      </a:r>
                      <a:r>
                        <a:rPr kumimoji="0" lang="zh-CN" altLang="en-US" sz="1800" b="0" i="0" u="none" strike="noStrike" cap="none" normalizeH="0" baseline="0">
                          <a:ln>
                            <a:noFill/>
                          </a:ln>
                          <a:solidFill>
                            <a:srgbClr val="000000"/>
                          </a:solidFill>
                          <a:effectLst/>
                          <a:latin typeface="Calibri" charset="0"/>
                          <a:ea typeface="宋体" charset="-122"/>
                          <a:sym typeface="Lucida Sans Unicode" charset="0"/>
                        </a:rPr>
                        <a:t>操作对应的数据库对象的类型</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r>
              <a:tr h="3683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ora_instance_num</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zh-CN" sz="1800" b="0" i="0" u="none" strike="noStrike" cap="none" normalizeH="0" baseline="0">
                          <a:ln>
                            <a:noFill/>
                          </a:ln>
                          <a:solidFill>
                            <a:srgbClr val="000000"/>
                          </a:solidFill>
                          <a:effectLst/>
                          <a:latin typeface="Calibri" charset="0"/>
                          <a:ea typeface="宋体" charset="-122"/>
                          <a:sym typeface="Lucida Sans Unicode" charset="0"/>
                        </a:rPr>
                        <a:t>返回例程号</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64135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ora_is_alter_column(column_name IN VARCHAR2)</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zh-CN" sz="1800" b="0" i="0" u="none" strike="noStrike" cap="none" normalizeH="0" baseline="0">
                          <a:ln>
                            <a:noFill/>
                          </a:ln>
                          <a:solidFill>
                            <a:srgbClr val="000000"/>
                          </a:solidFill>
                          <a:effectLst/>
                          <a:latin typeface="Calibri" charset="0"/>
                          <a:ea typeface="宋体" charset="-122"/>
                          <a:sym typeface="Lucida Sans Unicode" charset="0"/>
                        </a:rPr>
                        <a:t>检测特定列是否被修改</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r>
              <a:tr h="64135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0" i="0" u="none" strike="noStrike" cap="none" normalizeH="0" baseline="0">
                          <a:ln>
                            <a:noFill/>
                          </a:ln>
                          <a:solidFill>
                            <a:srgbClr val="000000"/>
                          </a:solidFill>
                          <a:effectLst/>
                          <a:latin typeface="Calibri" charset="0"/>
                          <a:ea typeface="宋体" charset="-122"/>
                          <a:sym typeface="Lucida Sans Unicode" charset="0"/>
                        </a:rPr>
                        <a:t>ora_is_drop_column(column_name IN VARCHAR2)</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zh-CN" sz="1800" b="0" i="0" u="none" strike="noStrike" cap="none" normalizeH="0" baseline="0">
                          <a:ln>
                            <a:noFill/>
                          </a:ln>
                          <a:solidFill>
                            <a:srgbClr val="000000"/>
                          </a:solidFill>
                          <a:effectLst/>
                          <a:latin typeface="Calibri" charset="0"/>
                          <a:ea typeface="宋体" charset="-122"/>
                          <a:sym typeface="Lucida Sans Unicode" charset="0"/>
                        </a:rPr>
                        <a:t>检测特定列是否被删除</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365125">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1" i="0" u="none" strike="noStrike" cap="none" normalizeH="0" baseline="0">
                          <a:ln>
                            <a:noFill/>
                          </a:ln>
                          <a:solidFill>
                            <a:srgbClr val="0000FF"/>
                          </a:solidFill>
                          <a:effectLst/>
                          <a:latin typeface="Calibri" charset="0"/>
                          <a:ea typeface="宋体" charset="-122"/>
                          <a:sym typeface="Lucida Sans Unicode" charset="0"/>
                        </a:rPr>
                        <a:t>ora_login_user</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zh-CN" sz="1800" b="0" i="0" u="none" strike="noStrike" cap="none" normalizeH="0" baseline="0">
                          <a:ln>
                            <a:noFill/>
                          </a:ln>
                          <a:solidFill>
                            <a:srgbClr val="000000"/>
                          </a:solidFill>
                          <a:effectLst/>
                          <a:latin typeface="Calibri" charset="0"/>
                          <a:ea typeface="宋体" charset="-122"/>
                          <a:sym typeface="Lucida Sans Unicode" charset="0"/>
                        </a:rPr>
                        <a:t>返回登录用户名</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9BBB59">
                        <a:alpha val="39999"/>
                      </a:srgbClr>
                    </a:solidFill>
                  </a:tcPr>
                </a:tc>
              </a:tr>
              <a:tr h="368300">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en-US" altLang="zh-CN" sz="1800" b="1" i="0" u="none" strike="noStrike" cap="none" normalizeH="0" baseline="0" dirty="0" err="1">
                          <a:ln>
                            <a:noFill/>
                          </a:ln>
                          <a:solidFill>
                            <a:srgbClr val="0000FF"/>
                          </a:solidFill>
                          <a:effectLst/>
                          <a:latin typeface="Calibri" charset="0"/>
                          <a:ea typeface="宋体" charset="-122"/>
                          <a:sym typeface="Lucida Sans Unicode" charset="0"/>
                        </a:rPr>
                        <a:t>ora_sysevent</a:t>
                      </a:r>
                      <a:endParaRPr kumimoji="0" lang="en-US" altLang="zh-CN" sz="1800" b="1" i="0" u="none" strike="noStrike" cap="none" normalizeH="0" baseline="0" dirty="0">
                        <a:ln>
                          <a:noFill/>
                        </a:ln>
                        <a:solidFill>
                          <a:srgbClr val="0000FF"/>
                        </a:solidFill>
                        <a:effectLst/>
                        <a:latin typeface="Calibri" charset="0"/>
                        <a:ea typeface="宋体" charset="-122"/>
                        <a:sym typeface="Lucida Sans Unicode" charset="0"/>
                      </a:endParaRP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defTabSz="0" eaLnBrk="0" hangingPunct="0">
                        <a:spcBef>
                          <a:spcPct val="20000"/>
                        </a:spcBef>
                        <a:buSzPct val="120000"/>
                        <a:defRPr sz="2000" b="1">
                          <a:solidFill>
                            <a:schemeClr val="tx1"/>
                          </a:solidFill>
                          <a:latin typeface="Lucida Sans Unicode" charset="0"/>
                          <a:ea typeface="黑体" charset="-122"/>
                          <a:sym typeface="Lucida Sans Unicode" charset="0"/>
                        </a:defRPr>
                      </a:lvl1pPr>
                      <a:lvl2pPr defTabSz="0" eaLnBrk="0" hangingPunct="0">
                        <a:spcBef>
                          <a:spcPct val="20000"/>
                        </a:spcBef>
                        <a:buSzPct val="120000"/>
                        <a:defRPr b="1">
                          <a:solidFill>
                            <a:schemeClr val="tx1"/>
                          </a:solidFill>
                          <a:latin typeface="Lucida Sans Unicode" charset="0"/>
                          <a:ea typeface="黑体" charset="-122"/>
                          <a:sym typeface="Lucida Sans Unicode" charset="0"/>
                        </a:defRPr>
                      </a:lvl2pPr>
                      <a:lvl3pPr defTabSz="0" eaLnBrk="0" hangingPunct="0">
                        <a:spcBef>
                          <a:spcPct val="20000"/>
                        </a:spcBef>
                        <a:buSzPct val="120000"/>
                        <a:defRPr sz="1600" b="1">
                          <a:solidFill>
                            <a:schemeClr val="tx1"/>
                          </a:solidFill>
                          <a:latin typeface="宋体" charset="-122"/>
                          <a:ea typeface="黑体" charset="-122"/>
                          <a:sym typeface="Lucida Sans Unicode" charset="0"/>
                        </a:defRPr>
                      </a:lvl3pPr>
                      <a:lvl4pPr defTabSz="0" eaLnBrk="0" hangingPunct="0">
                        <a:spcBef>
                          <a:spcPct val="20000"/>
                        </a:spcBef>
                        <a:buSzPct val="120000"/>
                        <a:buFont typeface="Arial" charset="0"/>
                        <a:defRPr sz="1400" b="1">
                          <a:solidFill>
                            <a:schemeClr val="tx1"/>
                          </a:solidFill>
                          <a:latin typeface="楷体_GB2312" charset="0"/>
                          <a:ea typeface="黑体" charset="-122"/>
                          <a:sym typeface="Lucida Sans Unicode" charset="0"/>
                        </a:defRPr>
                      </a:lvl4pPr>
                      <a:lvl5pPr defTabSz="0" eaLnBrk="0" hangingPunct="0">
                        <a:spcBef>
                          <a:spcPct val="20000"/>
                        </a:spcBef>
                        <a:buSzPct val="120000"/>
                        <a:buFont typeface="Arial" charset="0"/>
                        <a:defRPr sz="1200" b="1">
                          <a:solidFill>
                            <a:schemeClr val="tx1"/>
                          </a:solidFill>
                          <a:latin typeface="楷体_GB2312" charset="0"/>
                          <a:ea typeface="黑体" charset="-122"/>
                          <a:sym typeface="Lucida Sans Unicode" charset="0"/>
                        </a:defRPr>
                      </a:lvl5pPr>
                      <a:lvl6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6pPr>
                      <a:lvl7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7pPr>
                      <a:lvl8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8pPr>
                      <a:lvl9pPr defTabSz="0" eaLnBrk="0" fontAlgn="base" hangingPunct="0">
                        <a:spcBef>
                          <a:spcPct val="20000"/>
                        </a:spcBef>
                        <a:spcAft>
                          <a:spcPct val="0"/>
                        </a:spcAft>
                        <a:buSzPct val="120000"/>
                        <a:buFont typeface="Arial" charset="0"/>
                        <a:defRPr sz="1200" b="1">
                          <a:solidFill>
                            <a:schemeClr val="tx1"/>
                          </a:solidFill>
                          <a:latin typeface="楷体_GB2312" charset="0"/>
                          <a:ea typeface="黑体" charset="-122"/>
                          <a:sym typeface="Lucida Sans Unicode" charset="0"/>
                        </a:defRPr>
                      </a:lvl9pPr>
                    </a:lstStyle>
                    <a:p>
                      <a:pPr marL="0" marR="0" lvl="0" indent="0" algn="l" defTabSz="0" rtl="0" eaLnBrk="0" fontAlgn="base" latinLnBrk="0" hangingPunct="0">
                        <a:lnSpc>
                          <a:spcPct val="100000"/>
                        </a:lnSpc>
                        <a:spcBef>
                          <a:spcPct val="0"/>
                        </a:spcBef>
                        <a:spcAft>
                          <a:spcPct val="0"/>
                        </a:spcAft>
                        <a:buClrTx/>
                        <a:buSzPct val="120000"/>
                        <a:buFontTx/>
                        <a:buNone/>
                        <a:tabLst/>
                      </a:pPr>
                      <a:r>
                        <a:rPr kumimoji="0" lang="zh-CN" altLang="zh-CN" sz="1800" b="0" i="0" u="none" strike="noStrike" cap="none" normalizeH="0" baseline="0" dirty="0">
                          <a:ln>
                            <a:noFill/>
                          </a:ln>
                          <a:solidFill>
                            <a:srgbClr val="000000"/>
                          </a:solidFill>
                          <a:effectLst/>
                          <a:latin typeface="Calibri" charset="0"/>
                          <a:ea typeface="宋体" charset="-122"/>
                          <a:sym typeface="Lucida Sans Unicode" charset="0"/>
                        </a:rPr>
                        <a:t>返回触发触发器的系统事件名</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2641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dissolv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dissolve">
                                      <p:cBhvr>
                                        <p:cTn id="1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215107"/>
            <a:ext cx="8229600" cy="765176"/>
          </a:xfrm>
        </p:spPr>
        <p:txBody>
          <a:bodyPr/>
          <a:lstStyle/>
          <a:p>
            <a:pPr marL="609600" indent="-609600"/>
            <a:r>
              <a:rPr lang="zh-CN" altLang="zh-CN"/>
              <a:t>创建系统事件触发器</a:t>
            </a:r>
          </a:p>
        </p:txBody>
      </p:sp>
      <p:sp>
        <p:nvSpPr>
          <p:cNvPr id="37891" name="Rectangle 3"/>
          <p:cNvSpPr>
            <a:spLocks noChangeArrowheads="1"/>
          </p:cNvSpPr>
          <p:nvPr/>
        </p:nvSpPr>
        <p:spPr bwMode="auto">
          <a:xfrm>
            <a:off x="350838" y="1196181"/>
            <a:ext cx="810736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30000"/>
              </a:lnSpc>
              <a:spcBef>
                <a:spcPct val="20000"/>
              </a:spcBef>
              <a:buClr>
                <a:schemeClr val="accent2"/>
              </a:buClr>
              <a:buSzPct val="120000"/>
              <a:buFont typeface="Wingdings" charset="2"/>
              <a:buBlip>
                <a:blip r:embed="rId2"/>
              </a:buBlip>
            </a:pPr>
            <a:r>
              <a:rPr lang="zh-CN" altLang="en-US" sz="2400" b="1"/>
              <a:t>创建例程启动和关闭触发器 </a:t>
            </a:r>
          </a:p>
          <a:p>
            <a:pPr lvl="1" eaLnBrk="1" hangingPunct="1">
              <a:lnSpc>
                <a:spcPct val="130000"/>
              </a:lnSpc>
              <a:spcBef>
                <a:spcPct val="20000"/>
              </a:spcBef>
              <a:buClr>
                <a:schemeClr val="accent2"/>
              </a:buClr>
              <a:buSzPct val="120000"/>
              <a:buFont typeface="Wingdings" charset="2"/>
              <a:buBlip>
                <a:blip r:embed="rId3"/>
              </a:buBlip>
            </a:pPr>
            <a:r>
              <a:rPr lang="zh-CN" altLang="en-US" sz="2000" b="1" dirty="0"/>
              <a:t>为了跟踪例程启动和关闭事件，可以分别创建例程启动触发器和例程关闭触发器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创建事件表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创建例程启动和关闭触发器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打开或关闭数据库时执行对应触发器的相应代码</a:t>
            </a:r>
          </a:p>
        </p:txBody>
      </p:sp>
      <p:sp>
        <p:nvSpPr>
          <p:cNvPr id="37892" name="AutoShape 41"/>
          <p:cNvSpPr>
            <a:spLocks noChangeArrowheads="1"/>
          </p:cNvSpPr>
          <p:nvPr/>
        </p:nvSpPr>
        <p:spPr bwMode="auto">
          <a:xfrm>
            <a:off x="6456363" y="2349501"/>
            <a:ext cx="3744912" cy="13684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a:sym typeface="Arial" charset="0"/>
              </a:rPr>
              <a:t>create table event_table(</a:t>
            </a:r>
          </a:p>
          <a:p>
            <a:pPr eaLnBrk="1" hangingPunct="1"/>
            <a:r>
              <a:rPr lang="zh-CN" altLang="zh-CN" b="1">
                <a:sym typeface="Arial" charset="0"/>
              </a:rPr>
              <a:t>  event_name varchar2(30),</a:t>
            </a:r>
          </a:p>
          <a:p>
            <a:pPr eaLnBrk="1" hangingPunct="1"/>
            <a:r>
              <a:rPr lang="zh-CN" altLang="zh-CN" b="1">
                <a:sym typeface="Arial" charset="0"/>
              </a:rPr>
              <a:t>  event_time date</a:t>
            </a:r>
          </a:p>
          <a:p>
            <a:pPr eaLnBrk="1" hangingPunct="1"/>
            <a:r>
              <a:rPr lang="zh-CN" altLang="zh-CN" b="1">
                <a:sym typeface="Arial" charset="0"/>
              </a:rPr>
              <a:t>)</a:t>
            </a:r>
          </a:p>
        </p:txBody>
      </p:sp>
      <p:sp>
        <p:nvSpPr>
          <p:cNvPr id="37893" name="AutoShape 41"/>
          <p:cNvSpPr>
            <a:spLocks noChangeArrowheads="1"/>
          </p:cNvSpPr>
          <p:nvPr/>
        </p:nvSpPr>
        <p:spPr bwMode="auto">
          <a:xfrm>
            <a:off x="2424113" y="4481203"/>
            <a:ext cx="6553200" cy="1751013"/>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a:sym typeface="Arial" charset="0"/>
              </a:rPr>
              <a:t>create or replace trigger tri_startup</a:t>
            </a:r>
          </a:p>
          <a:p>
            <a:pPr eaLnBrk="1" hangingPunct="1"/>
            <a:r>
              <a:rPr lang="zh-CN" altLang="en-US" b="1">
                <a:solidFill>
                  <a:srgbClr val="0000FF"/>
                </a:solidFill>
                <a:sym typeface="Arial" charset="0"/>
              </a:rPr>
              <a:t>after startup on database</a:t>
            </a:r>
          </a:p>
          <a:p>
            <a:pPr eaLnBrk="1" hangingPunct="1"/>
            <a:r>
              <a:rPr lang="zh-CN" altLang="en-US" b="1">
                <a:sym typeface="Arial" charset="0"/>
              </a:rPr>
              <a:t>begin</a:t>
            </a:r>
          </a:p>
          <a:p>
            <a:pPr eaLnBrk="1" hangingPunct="1"/>
            <a:r>
              <a:rPr lang="zh-CN" altLang="en-US" b="1">
                <a:sym typeface="Arial" charset="0"/>
              </a:rPr>
              <a:t>  insert into event_table values</a:t>
            </a:r>
            <a:r>
              <a:rPr lang="zh-CN" altLang="en-US" b="1">
                <a:solidFill>
                  <a:srgbClr val="0000FF"/>
                </a:solidFill>
                <a:sym typeface="Arial" charset="0"/>
              </a:rPr>
              <a:t>(ora_sysevent</a:t>
            </a:r>
            <a:r>
              <a:rPr lang="zh-CN" altLang="en-US" b="1">
                <a:sym typeface="Arial" charset="0"/>
              </a:rPr>
              <a:t>,sysdate);</a:t>
            </a:r>
          </a:p>
          <a:p>
            <a:pPr eaLnBrk="1" hangingPunct="1"/>
            <a:r>
              <a:rPr lang="zh-CN" altLang="en-US" b="1">
                <a:sym typeface="Arial" charset="0"/>
              </a:rPr>
              <a:t>end;</a:t>
            </a:r>
          </a:p>
        </p:txBody>
      </p:sp>
      <p:sp>
        <p:nvSpPr>
          <p:cNvPr id="37894" name="AutoShape 41"/>
          <p:cNvSpPr>
            <a:spLocks noChangeArrowheads="1"/>
          </p:cNvSpPr>
          <p:nvPr/>
        </p:nvSpPr>
        <p:spPr bwMode="auto">
          <a:xfrm>
            <a:off x="2424113" y="4426743"/>
            <a:ext cx="6553200" cy="1751013"/>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a:sym typeface="Arial" charset="0"/>
              </a:rPr>
              <a:t>create or replace trigger tri_shutdown</a:t>
            </a:r>
          </a:p>
          <a:p>
            <a:pPr eaLnBrk="1" hangingPunct="1"/>
            <a:r>
              <a:rPr lang="zh-CN" altLang="en-US" b="1">
                <a:solidFill>
                  <a:srgbClr val="0000FF"/>
                </a:solidFill>
                <a:sym typeface="Arial" charset="0"/>
              </a:rPr>
              <a:t>before shutdown on database</a:t>
            </a:r>
          </a:p>
          <a:p>
            <a:pPr eaLnBrk="1" hangingPunct="1"/>
            <a:r>
              <a:rPr lang="zh-CN" altLang="en-US" b="1">
                <a:sym typeface="Arial" charset="0"/>
              </a:rPr>
              <a:t>begin</a:t>
            </a:r>
          </a:p>
          <a:p>
            <a:pPr eaLnBrk="1" hangingPunct="1"/>
            <a:r>
              <a:rPr lang="zh-CN" altLang="en-US" b="1">
                <a:sym typeface="Arial" charset="0"/>
              </a:rPr>
              <a:t>  insert into event_table values(</a:t>
            </a:r>
            <a:r>
              <a:rPr lang="zh-CN" altLang="en-US" b="1">
                <a:solidFill>
                  <a:srgbClr val="0000FF"/>
                </a:solidFill>
                <a:sym typeface="Arial" charset="0"/>
              </a:rPr>
              <a:t>ora_sysevent</a:t>
            </a:r>
            <a:r>
              <a:rPr lang="zh-CN" altLang="en-US" b="1">
                <a:sym typeface="Arial" charset="0"/>
              </a:rPr>
              <a:t>,sysdate);</a:t>
            </a:r>
          </a:p>
          <a:p>
            <a:pPr eaLnBrk="1" hangingPunct="1"/>
            <a:r>
              <a:rPr lang="zh-CN" altLang="en-US" b="1">
                <a:sym typeface="Arial" charset="0"/>
              </a:rPr>
              <a:t>end;</a:t>
            </a:r>
          </a:p>
        </p:txBody>
      </p:sp>
      <p:pic>
        <p:nvPicPr>
          <p:cNvPr id="378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6" y="1844675"/>
            <a:ext cx="7878763" cy="2160588"/>
          </a:xfrm>
          <a:prstGeom prst="rect">
            <a:avLst/>
          </a:prstGeom>
          <a:noFill/>
          <a:ln w="9525" cmpd="sng">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62658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wipe(left)">
                                      <p:cBhvr>
                                        <p:cTn id="10" dur="500"/>
                                        <p:tgtEl>
                                          <p:spTgt spid="378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wipe(left)">
                                      <p:cBhvr>
                                        <p:cTn id="15" dur="500"/>
                                        <p:tgtEl>
                                          <p:spTgt spid="37891">
                                            <p:txEl>
                                              <p:pRg st="2" end="2"/>
                                            </p:txEl>
                                          </p:spTgt>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37892"/>
                                        </p:tgtEl>
                                        <p:attrNameLst>
                                          <p:attrName>style.visibility</p:attrName>
                                        </p:attrNameLst>
                                      </p:cBhvr>
                                      <p:to>
                                        <p:strVal val="visible"/>
                                      </p:to>
                                    </p:set>
                                    <p:animEffect transition="in" filter="dissolve">
                                      <p:cBhvr>
                                        <p:cTn id="19" dur="500"/>
                                        <p:tgtEl>
                                          <p:spTgt spid="378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7891">
                                            <p:txEl>
                                              <p:pRg st="3" end="3"/>
                                            </p:txEl>
                                          </p:spTgt>
                                        </p:tgtEl>
                                        <p:attrNameLst>
                                          <p:attrName>style.visibility</p:attrName>
                                        </p:attrNameLst>
                                      </p:cBhvr>
                                      <p:to>
                                        <p:strVal val="visible"/>
                                      </p:to>
                                    </p:set>
                                    <p:animEffect transition="in" filter="wipe(left)">
                                      <p:cBhvr>
                                        <p:cTn id="24" dur="500"/>
                                        <p:tgtEl>
                                          <p:spTgt spid="37891">
                                            <p:txEl>
                                              <p:pRg st="3" end="3"/>
                                            </p:txEl>
                                          </p:spTgt>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37893"/>
                                        </p:tgtEl>
                                        <p:attrNameLst>
                                          <p:attrName>style.visibility</p:attrName>
                                        </p:attrNameLst>
                                      </p:cBhvr>
                                      <p:to>
                                        <p:strVal val="visible"/>
                                      </p:to>
                                    </p:set>
                                    <p:animEffect transition="in" filter="dissolve">
                                      <p:cBhvr>
                                        <p:cTn id="28" dur="500"/>
                                        <p:tgtEl>
                                          <p:spTgt spid="378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7894"/>
                                        </p:tgtEl>
                                        <p:attrNameLst>
                                          <p:attrName>style.visibility</p:attrName>
                                        </p:attrNameLst>
                                      </p:cBhvr>
                                      <p:to>
                                        <p:strVal val="visible"/>
                                      </p:to>
                                    </p:set>
                                    <p:animEffect transition="in" filter="dissolve">
                                      <p:cBhvr>
                                        <p:cTn id="33" dur="500"/>
                                        <p:tgtEl>
                                          <p:spTgt spid="378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7891">
                                            <p:txEl>
                                              <p:pRg st="4" end="4"/>
                                            </p:txEl>
                                          </p:spTgt>
                                        </p:tgtEl>
                                        <p:attrNameLst>
                                          <p:attrName>style.visibility</p:attrName>
                                        </p:attrNameLst>
                                      </p:cBhvr>
                                      <p:to>
                                        <p:strVal val="visible"/>
                                      </p:to>
                                    </p:set>
                                    <p:animEffect transition="in" filter="wipe(left)">
                                      <p:cBhvr>
                                        <p:cTn id="38" dur="500"/>
                                        <p:tgtEl>
                                          <p:spTgt spid="37891">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7895"/>
                                        </p:tgtEl>
                                        <p:attrNameLst>
                                          <p:attrName>style.visibility</p:attrName>
                                        </p:attrNameLst>
                                      </p:cBhvr>
                                      <p:to>
                                        <p:strVal val="visible"/>
                                      </p:to>
                                    </p:set>
                                    <p:animEffect transition="in" filter="dissolve">
                                      <p:cBhvr>
                                        <p:cTn id="43"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ldLvl="0" animBg="1" autoUpdateAnimBg="0"/>
      <p:bldP spid="37893" grpId="0" bldLvl="0" animBg="1" autoUpdateAnimBg="0"/>
      <p:bldP spid="37894"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275490"/>
            <a:ext cx="8229600" cy="762001"/>
          </a:xfrm>
        </p:spPr>
        <p:txBody>
          <a:bodyPr/>
          <a:lstStyle/>
          <a:p>
            <a:pPr marL="609600" indent="-609600"/>
            <a:r>
              <a:rPr lang="zh-CN" altLang="zh-CN"/>
              <a:t>游标</a:t>
            </a:r>
          </a:p>
        </p:txBody>
      </p:sp>
      <p:sp>
        <p:nvSpPr>
          <p:cNvPr id="11267" name="Rectangle 3"/>
          <p:cNvSpPr>
            <a:spLocks noGrp="1" noChangeArrowheads="1"/>
          </p:cNvSpPr>
          <p:nvPr>
            <p:ph type="body" idx="4294967295"/>
          </p:nvPr>
        </p:nvSpPr>
        <p:spPr>
          <a:xfrm>
            <a:off x="158728" y="1249838"/>
            <a:ext cx="8410575" cy="4465637"/>
          </a:xfrm>
        </p:spPr>
        <p:txBody>
          <a:bodyPr/>
          <a:lstStyle/>
          <a:p>
            <a:pPr marL="381000" indent="-381000">
              <a:lnSpc>
                <a:spcPct val="120000"/>
              </a:lnSpc>
            </a:pPr>
            <a:r>
              <a:rPr lang="en-US" altLang="zh-CN"/>
              <a:t>SQL</a:t>
            </a:r>
            <a:r>
              <a:rPr lang="zh-CN" altLang="en-US" dirty="0"/>
              <a:t>语言是面向集合的，是对</a:t>
            </a:r>
            <a:r>
              <a:rPr lang="zh-CN" altLang="en-US" dirty="0">
                <a:solidFill>
                  <a:srgbClr val="0000FF"/>
                </a:solidFill>
              </a:rPr>
              <a:t>指定列</a:t>
            </a:r>
            <a:r>
              <a:rPr lang="zh-CN" altLang="en-US" dirty="0"/>
              <a:t>的操作。如果要对列中的</a:t>
            </a:r>
            <a:r>
              <a:rPr lang="zh-CN" altLang="en-US" dirty="0">
                <a:solidFill>
                  <a:srgbClr val="0000FF"/>
                </a:solidFill>
              </a:rPr>
              <a:t>指定行</a:t>
            </a:r>
            <a:r>
              <a:rPr lang="zh-CN" altLang="en-US" dirty="0"/>
              <a:t>进行操作，就必须使用</a:t>
            </a:r>
            <a:r>
              <a:rPr lang="zh-CN" altLang="en-US" dirty="0">
                <a:solidFill>
                  <a:srgbClr val="0000FF"/>
                </a:solidFill>
              </a:rPr>
              <a:t>游标</a:t>
            </a:r>
            <a:r>
              <a:rPr lang="zh-CN" altLang="en-US" dirty="0"/>
              <a:t>。</a:t>
            </a:r>
          </a:p>
          <a:p>
            <a:pPr marL="381000" indent="-381000">
              <a:lnSpc>
                <a:spcPct val="120000"/>
              </a:lnSpc>
            </a:pPr>
            <a:r>
              <a:rPr lang="zh-CN" altLang="en-US" dirty="0"/>
              <a:t>当在</a:t>
            </a:r>
            <a:r>
              <a:rPr lang="en-US" altLang="zh-CN" dirty="0"/>
              <a:t>PL/SQL</a:t>
            </a:r>
            <a:r>
              <a:rPr lang="zh-CN" altLang="en-US" dirty="0"/>
              <a:t>块中执行查询语句（</a:t>
            </a:r>
            <a:r>
              <a:rPr lang="en-US" altLang="zh-CN" dirty="0"/>
              <a:t>SELECT</a:t>
            </a:r>
            <a:r>
              <a:rPr lang="zh-CN" altLang="en-US" dirty="0"/>
              <a:t>）和数据操纵语句（</a:t>
            </a:r>
            <a:r>
              <a:rPr lang="en-US" altLang="zh-CN" dirty="0"/>
              <a:t>DML</a:t>
            </a:r>
            <a:r>
              <a:rPr lang="zh-CN" altLang="en-US" dirty="0"/>
              <a:t>）时，</a:t>
            </a:r>
            <a:r>
              <a:rPr lang="en-US" altLang="zh-CN" dirty="0"/>
              <a:t>Oracle</a:t>
            </a:r>
            <a:r>
              <a:rPr lang="zh-CN" altLang="en-US" dirty="0"/>
              <a:t>会为其分配一个上下文区</a:t>
            </a:r>
            <a:r>
              <a:rPr lang="en-US" altLang="zh-CN" dirty="0"/>
              <a:t>（Context Area</a:t>
            </a:r>
            <a:r>
              <a:rPr lang="zh-CN" altLang="en-US" dirty="0"/>
              <a:t>） </a:t>
            </a:r>
          </a:p>
          <a:p>
            <a:pPr marL="381000" indent="-381000">
              <a:lnSpc>
                <a:spcPct val="120000"/>
              </a:lnSpc>
            </a:pPr>
            <a:r>
              <a:rPr lang="zh-CN" altLang="en-US" dirty="0"/>
              <a:t>游标是指向上下文区的指针，它为应用提供了一种对具有多行数据查询结果集中的每一行数据分别进行单独处理的方法</a:t>
            </a:r>
          </a:p>
        </p:txBody>
      </p:sp>
    </p:spTree>
    <p:extLst>
      <p:ext uri="{BB962C8B-B14F-4D97-AF65-F5344CB8AC3E}">
        <p14:creationId xmlns:p14="http://schemas.microsoft.com/office/powerpoint/2010/main" val="39476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left)">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left)">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266699"/>
            <a:ext cx="8229600" cy="765176"/>
          </a:xfrm>
        </p:spPr>
        <p:txBody>
          <a:bodyPr/>
          <a:lstStyle/>
          <a:p>
            <a:pPr marL="609600" indent="-609600"/>
            <a:r>
              <a:rPr lang="zh-CN" altLang="zh-CN"/>
              <a:t>创建系统事件触发器</a:t>
            </a:r>
          </a:p>
        </p:txBody>
      </p:sp>
      <p:sp>
        <p:nvSpPr>
          <p:cNvPr id="38915" name="Rectangle 3"/>
          <p:cNvSpPr>
            <a:spLocks noChangeArrowheads="1"/>
          </p:cNvSpPr>
          <p:nvPr/>
        </p:nvSpPr>
        <p:spPr bwMode="auto">
          <a:xfrm>
            <a:off x="216694" y="1342231"/>
            <a:ext cx="80041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30000"/>
              </a:lnSpc>
              <a:spcBef>
                <a:spcPct val="20000"/>
              </a:spcBef>
              <a:buClr>
                <a:schemeClr val="accent2"/>
              </a:buClr>
              <a:buSzPct val="120000"/>
              <a:buFont typeface="Wingdings" charset="2"/>
              <a:buBlip>
                <a:blip r:embed="rId2"/>
              </a:buBlip>
            </a:pPr>
            <a:r>
              <a:rPr lang="zh-CN" altLang="en-US" sz="2400" b="1" dirty="0"/>
              <a:t>创建登录和退出触发器 </a:t>
            </a:r>
          </a:p>
          <a:p>
            <a:pPr lvl="1" eaLnBrk="1" hangingPunct="1">
              <a:lnSpc>
                <a:spcPct val="130000"/>
              </a:lnSpc>
              <a:spcBef>
                <a:spcPct val="20000"/>
              </a:spcBef>
              <a:buClr>
                <a:schemeClr val="accent2"/>
              </a:buClr>
              <a:buSzPct val="120000"/>
              <a:buFont typeface="Wingdings" charset="2"/>
              <a:buBlip>
                <a:blip r:embed="rId3"/>
              </a:buBlip>
            </a:pPr>
            <a:r>
              <a:rPr lang="zh-CN" altLang="en-US" sz="2000" b="1" dirty="0"/>
              <a:t>为了记载用户的登录和退出事件，可以分别创建登录和退出触发器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创建用于存放登录和退出信息的表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创建登录和退出触发器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用户登录数据库或断开与数据库的连接时执行相应的触发器代码</a:t>
            </a:r>
          </a:p>
        </p:txBody>
      </p:sp>
      <p:sp>
        <p:nvSpPr>
          <p:cNvPr id="38916" name="AutoShape 41"/>
          <p:cNvSpPr>
            <a:spLocks noChangeArrowheads="1"/>
          </p:cNvSpPr>
          <p:nvPr/>
        </p:nvSpPr>
        <p:spPr bwMode="auto">
          <a:xfrm>
            <a:off x="8121649" y="3695557"/>
            <a:ext cx="3529012" cy="2109788"/>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dirty="0">
                <a:sym typeface="Arial" charset="0"/>
              </a:rPr>
              <a:t>create table log_event(</a:t>
            </a:r>
          </a:p>
          <a:p>
            <a:pPr eaLnBrk="1" hangingPunct="1"/>
            <a:r>
              <a:rPr lang="zh-CN" altLang="zh-CN" b="1" dirty="0">
                <a:sym typeface="Arial" charset="0"/>
              </a:rPr>
              <a:t>  username varchar2(20),</a:t>
            </a:r>
          </a:p>
          <a:p>
            <a:pPr eaLnBrk="1" hangingPunct="1"/>
            <a:r>
              <a:rPr lang="zh-CN" altLang="zh-CN" b="1" dirty="0">
                <a:sym typeface="Arial" charset="0"/>
              </a:rPr>
              <a:t>  ipAddress varchar2(20),</a:t>
            </a:r>
          </a:p>
          <a:p>
            <a:pPr eaLnBrk="1" hangingPunct="1"/>
            <a:r>
              <a:rPr lang="zh-CN" altLang="zh-CN" b="1" dirty="0">
                <a:sym typeface="Arial" charset="0"/>
              </a:rPr>
              <a:t>  logonTime timestamp,</a:t>
            </a:r>
          </a:p>
          <a:p>
            <a:pPr eaLnBrk="1" hangingPunct="1"/>
            <a:r>
              <a:rPr lang="zh-CN" altLang="zh-CN" b="1" dirty="0">
                <a:sym typeface="Arial" charset="0"/>
              </a:rPr>
              <a:t>  logoffTime timestamp</a:t>
            </a:r>
          </a:p>
          <a:p>
            <a:pPr eaLnBrk="1" hangingPunct="1"/>
            <a:r>
              <a:rPr lang="zh-CN" altLang="zh-CN" b="1" dirty="0">
                <a:sym typeface="Arial" charset="0"/>
              </a:rPr>
              <a:t>);</a:t>
            </a:r>
          </a:p>
        </p:txBody>
      </p:sp>
      <p:sp>
        <p:nvSpPr>
          <p:cNvPr id="38917" name="AutoShape 41"/>
          <p:cNvSpPr>
            <a:spLocks noChangeArrowheads="1"/>
          </p:cNvSpPr>
          <p:nvPr/>
        </p:nvSpPr>
        <p:spPr bwMode="auto">
          <a:xfrm>
            <a:off x="4701379" y="4280173"/>
            <a:ext cx="6840537" cy="211137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zh-CN" b="1">
                <a:sym typeface="Arial" charset="0"/>
              </a:rPr>
              <a:t>create or replace trigger logon_trigger</a:t>
            </a:r>
          </a:p>
          <a:p>
            <a:pPr eaLnBrk="1" hangingPunct="1"/>
            <a:r>
              <a:rPr lang="zh-CN" altLang="zh-CN" b="1">
                <a:solidFill>
                  <a:srgbClr val="0000FF"/>
                </a:solidFill>
                <a:sym typeface="Arial" charset="0"/>
              </a:rPr>
              <a:t>after logon on database</a:t>
            </a:r>
          </a:p>
          <a:p>
            <a:pPr eaLnBrk="1" hangingPunct="1"/>
            <a:r>
              <a:rPr lang="zh-CN" altLang="zh-CN" b="1">
                <a:sym typeface="Arial" charset="0"/>
              </a:rPr>
              <a:t>begin</a:t>
            </a:r>
          </a:p>
          <a:p>
            <a:pPr eaLnBrk="1" hangingPunct="1"/>
            <a:r>
              <a:rPr lang="zh-CN" altLang="zh-CN" b="1">
                <a:sym typeface="Arial" charset="0"/>
              </a:rPr>
              <a:t>  insert into log_event(username,ipaddress,logonTime)</a:t>
            </a:r>
          </a:p>
          <a:p>
            <a:pPr eaLnBrk="1" hangingPunct="1"/>
            <a:r>
              <a:rPr lang="zh-CN" altLang="zh-CN" b="1">
                <a:sym typeface="Arial" charset="0"/>
              </a:rPr>
              <a:t>  values(ora_login_user,ora_client_ip_address,sysdate);</a:t>
            </a:r>
          </a:p>
          <a:p>
            <a:pPr eaLnBrk="1" hangingPunct="1"/>
            <a:r>
              <a:rPr lang="zh-CN" altLang="zh-CN" b="1">
                <a:sym typeface="Arial" charset="0"/>
              </a:rPr>
              <a:t>end;</a:t>
            </a:r>
          </a:p>
        </p:txBody>
      </p:sp>
      <p:sp>
        <p:nvSpPr>
          <p:cNvPr id="38918" name="AutoShape 41"/>
          <p:cNvSpPr>
            <a:spLocks noChangeArrowheads="1"/>
          </p:cNvSpPr>
          <p:nvPr/>
        </p:nvSpPr>
        <p:spPr bwMode="auto">
          <a:xfrm>
            <a:off x="4808537" y="4270233"/>
            <a:ext cx="6842125" cy="211137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dirty="0">
                <a:sym typeface="Arial" charset="0"/>
              </a:rPr>
              <a:t>create or replace trigger logoff_trigger</a:t>
            </a:r>
          </a:p>
          <a:p>
            <a:pPr eaLnBrk="1" hangingPunct="1"/>
            <a:r>
              <a:rPr lang="zh-CN" altLang="en-US" b="1" dirty="0">
                <a:solidFill>
                  <a:srgbClr val="0000FF"/>
                </a:solidFill>
                <a:sym typeface="Arial" charset="0"/>
              </a:rPr>
              <a:t>after logoff on database</a:t>
            </a:r>
          </a:p>
          <a:p>
            <a:pPr eaLnBrk="1" hangingPunct="1"/>
            <a:r>
              <a:rPr lang="zh-CN" altLang="en-US" b="1" dirty="0">
                <a:sym typeface="Arial" charset="0"/>
              </a:rPr>
              <a:t>begin</a:t>
            </a:r>
          </a:p>
          <a:p>
            <a:pPr eaLnBrk="1" hangingPunct="1"/>
            <a:r>
              <a:rPr lang="zh-CN" altLang="en-US" b="1" dirty="0">
                <a:sym typeface="Arial" charset="0"/>
              </a:rPr>
              <a:t>  insert into log_event(username,ipaddress,logoffTime)</a:t>
            </a:r>
          </a:p>
          <a:p>
            <a:pPr eaLnBrk="1" hangingPunct="1"/>
            <a:r>
              <a:rPr lang="zh-CN" altLang="en-US" b="1" dirty="0">
                <a:sym typeface="Arial" charset="0"/>
              </a:rPr>
              <a:t> </a:t>
            </a:r>
            <a:r>
              <a:rPr lang="zh-CN" altLang="en-US" b="1" dirty="0">
                <a:solidFill>
                  <a:srgbClr val="0000FF"/>
                </a:solidFill>
                <a:sym typeface="Arial" charset="0"/>
              </a:rPr>
              <a:t> values(ora_login_user,ora_client_ip_address,sysdate</a:t>
            </a:r>
            <a:r>
              <a:rPr lang="zh-CN" altLang="en-US" b="1" dirty="0">
                <a:sym typeface="Arial" charset="0"/>
              </a:rPr>
              <a:t>);</a:t>
            </a:r>
          </a:p>
          <a:p>
            <a:pPr eaLnBrk="1" hangingPunct="1"/>
            <a:r>
              <a:rPr lang="zh-CN" altLang="en-US" b="1" dirty="0">
                <a:sym typeface="Arial" charset="0"/>
              </a:rPr>
              <a:t>end;</a:t>
            </a:r>
          </a:p>
        </p:txBody>
      </p:sp>
    </p:spTree>
    <p:extLst>
      <p:ext uri="{BB962C8B-B14F-4D97-AF65-F5344CB8AC3E}">
        <p14:creationId xmlns:p14="http://schemas.microsoft.com/office/powerpoint/2010/main" val="191560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dissolve">
                                      <p:cBhvr>
                                        <p:cTn id="7" dur="500"/>
                                        <p:tgtEl>
                                          <p:spTgt spid="3891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dissolve">
                                      <p:cBhvr>
                                        <p:cTn id="10" dur="500"/>
                                        <p:tgtEl>
                                          <p:spTgt spid="389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dissolve">
                                      <p:cBhvr>
                                        <p:cTn id="15" dur="500"/>
                                        <p:tgtEl>
                                          <p:spTgt spid="38915">
                                            <p:txEl>
                                              <p:pRg st="2" end="2"/>
                                            </p:txEl>
                                          </p:spTgt>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38916"/>
                                        </p:tgtEl>
                                        <p:attrNameLst>
                                          <p:attrName>style.visibility</p:attrName>
                                        </p:attrNameLst>
                                      </p:cBhvr>
                                      <p:to>
                                        <p:strVal val="visible"/>
                                      </p:to>
                                    </p:set>
                                    <p:animEffect transition="in" filter="dissolve">
                                      <p:cBhvr>
                                        <p:cTn id="19" dur="500"/>
                                        <p:tgtEl>
                                          <p:spTgt spid="389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1" nodeType="clickEffect">
                                  <p:stCondLst>
                                    <p:cond delay="0"/>
                                  </p:stCondLst>
                                  <p:childTnLst>
                                    <p:animEffect transition="out" filter="dissolve">
                                      <p:cBhvr>
                                        <p:cTn id="23" dur="500"/>
                                        <p:tgtEl>
                                          <p:spTgt spid="38916"/>
                                        </p:tgtEl>
                                      </p:cBhvr>
                                    </p:animEffect>
                                    <p:set>
                                      <p:cBhvr>
                                        <p:cTn id="24" dur="1" fill="hold">
                                          <p:stCondLst>
                                            <p:cond delay="499"/>
                                          </p:stCondLst>
                                        </p:cTn>
                                        <p:tgtEl>
                                          <p:spTgt spid="38916"/>
                                        </p:tgtEl>
                                        <p:attrNameLst>
                                          <p:attrName>style.visibility</p:attrName>
                                        </p:attrNameLst>
                                      </p:cBhvr>
                                      <p:to>
                                        <p:strVal val="hidden"/>
                                      </p:to>
                                    </p:set>
                                  </p:childTnLst>
                                </p:cTn>
                              </p:par>
                              <p:par>
                                <p:cTn id="25" presetID="9" presetClass="entr" presetSubtype="0" fill="hold" nodeType="withEffect">
                                  <p:stCondLst>
                                    <p:cond delay="0"/>
                                  </p:stCondLst>
                                  <p:childTnLst>
                                    <p:set>
                                      <p:cBhvr>
                                        <p:cTn id="26" dur="1" fill="hold">
                                          <p:stCondLst>
                                            <p:cond delay="0"/>
                                          </p:stCondLst>
                                        </p:cTn>
                                        <p:tgtEl>
                                          <p:spTgt spid="38915">
                                            <p:txEl>
                                              <p:pRg st="3" end="3"/>
                                            </p:txEl>
                                          </p:spTgt>
                                        </p:tgtEl>
                                        <p:attrNameLst>
                                          <p:attrName>style.visibility</p:attrName>
                                        </p:attrNameLst>
                                      </p:cBhvr>
                                      <p:to>
                                        <p:strVal val="visible"/>
                                      </p:to>
                                    </p:set>
                                    <p:animEffect transition="in" filter="dissolve">
                                      <p:cBhvr>
                                        <p:cTn id="27" dur="500"/>
                                        <p:tgtEl>
                                          <p:spTgt spid="38915">
                                            <p:txEl>
                                              <p:pRg st="3" end="3"/>
                                            </p:txEl>
                                          </p:spTgt>
                                        </p:tgtEl>
                                      </p:cBhvr>
                                    </p:animEffect>
                                  </p:childTnLst>
                                </p:cTn>
                              </p:par>
                            </p:childTnLst>
                          </p:cTn>
                        </p:par>
                        <p:par>
                          <p:cTn id="28" fill="hold" nodeType="afterGroup">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38917"/>
                                        </p:tgtEl>
                                        <p:attrNameLst>
                                          <p:attrName>style.visibility</p:attrName>
                                        </p:attrNameLst>
                                      </p:cBhvr>
                                      <p:to>
                                        <p:strVal val="visible"/>
                                      </p:to>
                                    </p:set>
                                    <p:animEffect transition="in" filter="dissolve">
                                      <p:cBhvr>
                                        <p:cTn id="31" dur="500"/>
                                        <p:tgtEl>
                                          <p:spTgt spid="389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1" nodeType="clickEffect">
                                  <p:stCondLst>
                                    <p:cond delay="0"/>
                                  </p:stCondLst>
                                  <p:childTnLst>
                                    <p:animEffect transition="out" filter="dissolve">
                                      <p:cBhvr>
                                        <p:cTn id="35" dur="500"/>
                                        <p:tgtEl>
                                          <p:spTgt spid="38917"/>
                                        </p:tgtEl>
                                      </p:cBhvr>
                                    </p:animEffect>
                                    <p:set>
                                      <p:cBhvr>
                                        <p:cTn id="36" dur="1" fill="hold">
                                          <p:stCondLst>
                                            <p:cond delay="499"/>
                                          </p:stCondLst>
                                        </p:cTn>
                                        <p:tgtEl>
                                          <p:spTgt spid="38917"/>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38918"/>
                                        </p:tgtEl>
                                        <p:attrNameLst>
                                          <p:attrName>style.visibility</p:attrName>
                                        </p:attrNameLst>
                                      </p:cBhvr>
                                      <p:to>
                                        <p:strVal val="visible"/>
                                      </p:to>
                                    </p:set>
                                    <p:animEffect transition="in" filter="dissolve">
                                      <p:cBhvr>
                                        <p:cTn id="40" dur="500"/>
                                        <p:tgtEl>
                                          <p:spTgt spid="389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grpId="1" nodeType="clickEffect">
                                  <p:stCondLst>
                                    <p:cond delay="0"/>
                                  </p:stCondLst>
                                  <p:childTnLst>
                                    <p:animEffect transition="out" filter="dissolve">
                                      <p:cBhvr>
                                        <p:cTn id="44" dur="500"/>
                                        <p:tgtEl>
                                          <p:spTgt spid="38918"/>
                                        </p:tgtEl>
                                      </p:cBhvr>
                                    </p:animEffect>
                                    <p:set>
                                      <p:cBhvr>
                                        <p:cTn id="45" dur="1" fill="hold">
                                          <p:stCondLst>
                                            <p:cond delay="499"/>
                                          </p:stCondLst>
                                        </p:cTn>
                                        <p:tgtEl>
                                          <p:spTgt spid="38918"/>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38915">
                                            <p:txEl>
                                              <p:pRg st="4" end="4"/>
                                            </p:txEl>
                                          </p:spTgt>
                                        </p:tgtEl>
                                        <p:attrNameLst>
                                          <p:attrName>style.visibility</p:attrName>
                                        </p:attrNameLst>
                                      </p:cBhvr>
                                      <p:to>
                                        <p:strVal val="visible"/>
                                      </p:to>
                                    </p:set>
                                    <p:animEffect transition="in" filter="dissolve">
                                      <p:cBhvr>
                                        <p:cTn id="48"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ldLvl="0" animBg="1" autoUpdateAnimBg="0"/>
      <p:bldP spid="38916" grpId="1" bldLvl="0" animBg="1" autoUpdateAnimBg="0"/>
      <p:bldP spid="38917" grpId="0" bldLvl="0" animBg="1" autoUpdateAnimBg="0"/>
      <p:bldP spid="38917" grpId="1" bldLvl="0" animBg="1" autoUpdateAnimBg="0"/>
      <p:bldP spid="38918" grpId="0" bldLvl="0" animBg="1" autoUpdateAnimBg="0"/>
      <p:bldP spid="38918" grpId="1"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203994"/>
            <a:ext cx="8229600" cy="777875"/>
          </a:xfrm>
        </p:spPr>
        <p:txBody>
          <a:bodyPr/>
          <a:lstStyle/>
          <a:p>
            <a:pPr marL="609600" indent="-609600"/>
            <a:r>
              <a:rPr lang="zh-CN" altLang="zh-CN"/>
              <a:t>管理触发器</a:t>
            </a:r>
          </a:p>
        </p:txBody>
      </p:sp>
      <p:sp>
        <p:nvSpPr>
          <p:cNvPr id="39939" name="Rectangle 3"/>
          <p:cNvSpPr>
            <a:spLocks noChangeArrowheads="1"/>
          </p:cNvSpPr>
          <p:nvPr/>
        </p:nvSpPr>
        <p:spPr bwMode="auto">
          <a:xfrm>
            <a:off x="403226" y="1126332"/>
            <a:ext cx="82200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eaLnBrk="0" hangingPunct="0">
              <a:defRPr>
                <a:solidFill>
                  <a:schemeClr val="tx1"/>
                </a:solidFill>
                <a:latin typeface="Arial" charset="0"/>
                <a:ea typeface="黑体" charset="-122"/>
              </a:defRPr>
            </a:lvl1pPr>
            <a:lvl2pPr marL="800100" indent="-34290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30000"/>
              </a:lnSpc>
              <a:spcBef>
                <a:spcPct val="20000"/>
              </a:spcBef>
              <a:buClr>
                <a:schemeClr val="accent2"/>
              </a:buClr>
              <a:buSzPct val="120000"/>
              <a:buFont typeface="Wingdings" charset="2"/>
              <a:buBlip>
                <a:blip r:embed="rId2"/>
              </a:buBlip>
            </a:pPr>
            <a:r>
              <a:rPr lang="zh-CN" altLang="en-US" sz="2400" b="1"/>
              <a:t>显示触发器信息 </a:t>
            </a:r>
          </a:p>
          <a:p>
            <a:pPr lvl="1" eaLnBrk="1" hangingPunct="1">
              <a:lnSpc>
                <a:spcPct val="130000"/>
              </a:lnSpc>
              <a:spcBef>
                <a:spcPct val="20000"/>
              </a:spcBef>
              <a:buClr>
                <a:schemeClr val="accent2"/>
              </a:buClr>
              <a:buSzPct val="120000"/>
              <a:buFont typeface="Wingdings" charset="2"/>
              <a:buBlip>
                <a:blip r:embed="rId3"/>
              </a:buBlip>
            </a:pPr>
            <a:r>
              <a:rPr lang="zh-CN" altLang="en-US" sz="2000" b="1" dirty="0"/>
              <a:t>通过查询数据字典视图</a:t>
            </a:r>
            <a:r>
              <a:rPr lang="en-US" altLang="zh-CN" sz="2000" b="1" dirty="0"/>
              <a:t>USER_TRIGGERS</a:t>
            </a:r>
            <a:r>
              <a:rPr lang="zh-CN" altLang="en-US" sz="2000" b="1" dirty="0"/>
              <a:t>，可以显示当前用户所包含的所有触发器信息</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禁用或启用触发器</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重新编译触发器</a:t>
            </a:r>
          </a:p>
          <a:p>
            <a:pPr lvl="1" eaLnBrk="1" hangingPunct="1">
              <a:lnSpc>
                <a:spcPct val="130000"/>
              </a:lnSpc>
              <a:spcBef>
                <a:spcPct val="20000"/>
              </a:spcBef>
              <a:buClr>
                <a:schemeClr val="accent2"/>
              </a:buClr>
              <a:buSzPct val="120000"/>
              <a:buFont typeface="Wingdings" charset="2"/>
              <a:buBlip>
                <a:blip r:embed="rId3"/>
              </a:buBlip>
            </a:pPr>
            <a:r>
              <a:rPr lang="zh-CN" altLang="en-US" sz="2000" b="1" dirty="0"/>
              <a:t>当使用</a:t>
            </a:r>
            <a:r>
              <a:rPr lang="en-US" altLang="zh-CN" sz="2000" b="1" dirty="0"/>
              <a:t>ALTER TABLE</a:t>
            </a:r>
            <a:r>
              <a:rPr lang="zh-CN" altLang="en-US" sz="2000" b="1" dirty="0"/>
              <a:t>命令修改表的结构时，会使触发器变为无效状态</a:t>
            </a:r>
          </a:p>
          <a:p>
            <a:pPr lvl="1" eaLnBrk="1" hangingPunct="1">
              <a:lnSpc>
                <a:spcPct val="130000"/>
              </a:lnSpc>
              <a:spcBef>
                <a:spcPct val="20000"/>
              </a:spcBef>
              <a:buClr>
                <a:schemeClr val="accent2"/>
              </a:buClr>
              <a:buSzPct val="120000"/>
              <a:buFont typeface="Wingdings" charset="2"/>
              <a:buBlip>
                <a:blip r:embed="rId3"/>
              </a:buBlip>
            </a:pPr>
            <a:r>
              <a:rPr lang="zh-CN" altLang="en-US" sz="2000" b="1" dirty="0"/>
              <a:t>为了使触发器继续生效，需要重新编译触发器    </a:t>
            </a:r>
          </a:p>
          <a:p>
            <a:pPr eaLnBrk="1" hangingPunct="1">
              <a:lnSpc>
                <a:spcPct val="130000"/>
              </a:lnSpc>
              <a:spcBef>
                <a:spcPct val="20000"/>
              </a:spcBef>
              <a:buClr>
                <a:schemeClr val="accent2"/>
              </a:buClr>
              <a:buSzPct val="120000"/>
              <a:buFont typeface="Wingdings" charset="2"/>
              <a:buBlip>
                <a:blip r:embed="rId2"/>
              </a:buBlip>
            </a:pPr>
            <a:r>
              <a:rPr lang="zh-CN" altLang="en-US" sz="2400" b="1" dirty="0"/>
              <a:t>删除触发器</a:t>
            </a:r>
          </a:p>
        </p:txBody>
      </p:sp>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360" y="2479450"/>
            <a:ext cx="5040313" cy="2874963"/>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994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0709" y="2806475"/>
            <a:ext cx="61912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AutoShape 9"/>
          <p:cNvSpPr>
            <a:spLocks noChangeArrowheads="1"/>
          </p:cNvSpPr>
          <p:nvPr/>
        </p:nvSpPr>
        <p:spPr bwMode="auto">
          <a:xfrm>
            <a:off x="8328026" y="3213100"/>
            <a:ext cx="1368425" cy="431800"/>
          </a:xfrm>
          <a:prstGeom prst="wedgeRoundRectCallout">
            <a:avLst>
              <a:gd name="adj1" fmla="val -119028"/>
              <a:gd name="adj2" fmla="val -9926"/>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禁用触发器</a:t>
            </a:r>
          </a:p>
        </p:txBody>
      </p:sp>
      <p:sp>
        <p:nvSpPr>
          <p:cNvPr id="39943" name="AutoShape 10"/>
          <p:cNvSpPr>
            <a:spLocks noChangeArrowheads="1"/>
          </p:cNvSpPr>
          <p:nvPr/>
        </p:nvSpPr>
        <p:spPr bwMode="auto">
          <a:xfrm>
            <a:off x="7824788" y="4365625"/>
            <a:ext cx="1295400" cy="503238"/>
          </a:xfrm>
          <a:prstGeom prst="wedgeRoundRectCallout">
            <a:avLst>
              <a:gd name="adj1" fmla="val -81861"/>
              <a:gd name="adj2" fmla="val 97949"/>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启用触发器</a:t>
            </a:r>
          </a:p>
        </p:txBody>
      </p:sp>
      <p:sp>
        <p:nvSpPr>
          <p:cNvPr id="39944" name="AutoShape 11"/>
          <p:cNvSpPr>
            <a:spLocks noChangeArrowheads="1"/>
          </p:cNvSpPr>
          <p:nvPr/>
        </p:nvSpPr>
        <p:spPr bwMode="auto">
          <a:xfrm>
            <a:off x="8112125" y="5445126"/>
            <a:ext cx="1582738" cy="576263"/>
          </a:xfrm>
          <a:prstGeom prst="wedgeRoundRectCallout">
            <a:avLst>
              <a:gd name="adj1" fmla="val -94736"/>
              <a:gd name="adj2" fmla="val -6199"/>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启用</a:t>
            </a:r>
            <a:r>
              <a:rPr lang="en-US" altLang="zh-CN" sz="1600" b="1">
                <a:sym typeface="Arial" charset="0"/>
              </a:rPr>
              <a:t>emp</a:t>
            </a:r>
            <a:r>
              <a:rPr lang="zh-CN" altLang="en-US" sz="1600" b="1">
                <a:sym typeface="Arial" charset="0"/>
              </a:rPr>
              <a:t>表上所有的触发器</a:t>
            </a:r>
          </a:p>
        </p:txBody>
      </p:sp>
      <p:pic>
        <p:nvPicPr>
          <p:cNvPr id="3994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2487" y="915123"/>
            <a:ext cx="3619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8675" y="943698"/>
            <a:ext cx="366712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386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dissolve">
                                      <p:cBhvr>
                                        <p:cTn id="7" dur="500"/>
                                        <p:tgtEl>
                                          <p:spTgt spid="3993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9940"/>
                                        </p:tgtEl>
                                        <p:attrNameLst>
                                          <p:attrName>style.visibility</p:attrName>
                                        </p:attrNameLst>
                                      </p:cBhvr>
                                      <p:to>
                                        <p:strVal val="visible"/>
                                      </p:to>
                                    </p:set>
                                    <p:animEffect transition="in" filter="dissolve">
                                      <p:cBhvr>
                                        <p:cTn id="10" dur="500"/>
                                        <p:tgtEl>
                                          <p:spTgt spid="399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nodeType="clickEffect">
                                  <p:stCondLst>
                                    <p:cond delay="0"/>
                                  </p:stCondLst>
                                  <p:childTnLst>
                                    <p:animEffect transition="out" filter="blinds(horizontal)">
                                      <p:cBhvr>
                                        <p:cTn id="14" dur="500"/>
                                        <p:tgtEl>
                                          <p:spTgt spid="39940"/>
                                        </p:tgtEl>
                                      </p:cBhvr>
                                    </p:animEffect>
                                    <p:set>
                                      <p:cBhvr>
                                        <p:cTn id="15" dur="1" fill="hold">
                                          <p:stCondLst>
                                            <p:cond delay="499"/>
                                          </p:stCondLst>
                                        </p:cTn>
                                        <p:tgtEl>
                                          <p:spTgt spid="39940"/>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39939">
                                            <p:txEl>
                                              <p:pRg st="2" end="2"/>
                                            </p:txEl>
                                          </p:spTgt>
                                        </p:tgtEl>
                                        <p:attrNameLst>
                                          <p:attrName>style.visibility</p:attrName>
                                        </p:attrNameLst>
                                      </p:cBhvr>
                                      <p:to>
                                        <p:strVal val="visible"/>
                                      </p:to>
                                    </p:set>
                                    <p:animEffect transition="in" filter="dissolve">
                                      <p:cBhvr>
                                        <p:cTn id="18" dur="500"/>
                                        <p:tgtEl>
                                          <p:spTgt spid="39939">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9941"/>
                                        </p:tgtEl>
                                        <p:attrNameLst>
                                          <p:attrName>style.visibility</p:attrName>
                                        </p:attrNameLst>
                                      </p:cBhvr>
                                      <p:to>
                                        <p:strVal val="visible"/>
                                      </p:to>
                                    </p:set>
                                    <p:animEffect transition="in" filter="dissolve">
                                      <p:cBhvr>
                                        <p:cTn id="21" dur="500"/>
                                        <p:tgtEl>
                                          <p:spTgt spid="3994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9942"/>
                                        </p:tgtEl>
                                        <p:attrNameLst>
                                          <p:attrName>style.visibility</p:attrName>
                                        </p:attrNameLst>
                                      </p:cBhvr>
                                      <p:to>
                                        <p:strVal val="visible"/>
                                      </p:to>
                                    </p:set>
                                    <p:animEffect transition="in" filter="dissolve">
                                      <p:cBhvr>
                                        <p:cTn id="24" dur="500"/>
                                        <p:tgtEl>
                                          <p:spTgt spid="3994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943"/>
                                        </p:tgtEl>
                                        <p:attrNameLst>
                                          <p:attrName>style.visibility</p:attrName>
                                        </p:attrNameLst>
                                      </p:cBhvr>
                                      <p:to>
                                        <p:strVal val="visible"/>
                                      </p:to>
                                    </p:set>
                                    <p:animEffect transition="in" filter="dissolve">
                                      <p:cBhvr>
                                        <p:cTn id="27" dur="500"/>
                                        <p:tgtEl>
                                          <p:spTgt spid="3994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944"/>
                                        </p:tgtEl>
                                        <p:attrNameLst>
                                          <p:attrName>style.visibility</p:attrName>
                                        </p:attrNameLst>
                                      </p:cBhvr>
                                      <p:to>
                                        <p:strVal val="visible"/>
                                      </p:to>
                                    </p:set>
                                    <p:animEffect transition="in" filter="dissolve">
                                      <p:cBhvr>
                                        <p:cTn id="30" dur="500"/>
                                        <p:tgtEl>
                                          <p:spTgt spid="399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nodeType="clickEffect">
                                  <p:stCondLst>
                                    <p:cond delay="0"/>
                                  </p:stCondLst>
                                  <p:childTnLst>
                                    <p:animEffect transition="out" filter="blinds(horizontal)">
                                      <p:cBhvr>
                                        <p:cTn id="34" dur="500"/>
                                        <p:tgtEl>
                                          <p:spTgt spid="39941"/>
                                        </p:tgtEl>
                                      </p:cBhvr>
                                    </p:animEffect>
                                    <p:set>
                                      <p:cBhvr>
                                        <p:cTn id="35" dur="1" fill="hold">
                                          <p:stCondLst>
                                            <p:cond delay="499"/>
                                          </p:stCondLst>
                                        </p:cTn>
                                        <p:tgtEl>
                                          <p:spTgt spid="39941"/>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39942"/>
                                        </p:tgtEl>
                                      </p:cBhvr>
                                    </p:animEffect>
                                    <p:set>
                                      <p:cBhvr>
                                        <p:cTn id="38" dur="1" fill="hold">
                                          <p:stCondLst>
                                            <p:cond delay="499"/>
                                          </p:stCondLst>
                                        </p:cTn>
                                        <p:tgtEl>
                                          <p:spTgt spid="39942"/>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39943"/>
                                        </p:tgtEl>
                                      </p:cBhvr>
                                    </p:animEffect>
                                    <p:set>
                                      <p:cBhvr>
                                        <p:cTn id="41" dur="1" fill="hold">
                                          <p:stCondLst>
                                            <p:cond delay="499"/>
                                          </p:stCondLst>
                                        </p:cTn>
                                        <p:tgtEl>
                                          <p:spTgt spid="39943"/>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39944"/>
                                        </p:tgtEl>
                                      </p:cBhvr>
                                    </p:animEffect>
                                    <p:set>
                                      <p:cBhvr>
                                        <p:cTn id="44" dur="1" fill="hold">
                                          <p:stCondLst>
                                            <p:cond delay="499"/>
                                          </p:stCondLst>
                                        </p:cTn>
                                        <p:tgtEl>
                                          <p:spTgt spid="39944"/>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939">
                                            <p:txEl>
                                              <p:pRg st="3" end="3"/>
                                            </p:txEl>
                                          </p:spTgt>
                                        </p:tgtEl>
                                        <p:attrNameLst>
                                          <p:attrName>style.visibility</p:attrName>
                                        </p:attrNameLst>
                                      </p:cBhvr>
                                      <p:to>
                                        <p:strVal val="visible"/>
                                      </p:to>
                                    </p:set>
                                    <p:animEffect transition="in" filter="dissolve">
                                      <p:cBhvr>
                                        <p:cTn id="47" dur="500"/>
                                        <p:tgtEl>
                                          <p:spTgt spid="39939">
                                            <p:txEl>
                                              <p:pRg st="3" end="3"/>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39939">
                                            <p:txEl>
                                              <p:pRg st="4" end="4"/>
                                            </p:txEl>
                                          </p:spTgt>
                                        </p:tgtEl>
                                        <p:attrNameLst>
                                          <p:attrName>style.visibility</p:attrName>
                                        </p:attrNameLst>
                                      </p:cBhvr>
                                      <p:to>
                                        <p:strVal val="visible"/>
                                      </p:to>
                                    </p:set>
                                    <p:animEffect transition="in" filter="dissolve">
                                      <p:cBhvr>
                                        <p:cTn id="50" dur="500"/>
                                        <p:tgtEl>
                                          <p:spTgt spid="39939">
                                            <p:txEl>
                                              <p:pRg st="4" end="4"/>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39939">
                                            <p:txEl>
                                              <p:pRg st="5" end="5"/>
                                            </p:txEl>
                                          </p:spTgt>
                                        </p:tgtEl>
                                        <p:attrNameLst>
                                          <p:attrName>style.visibility</p:attrName>
                                        </p:attrNameLst>
                                      </p:cBhvr>
                                      <p:to>
                                        <p:strVal val="visible"/>
                                      </p:to>
                                    </p:set>
                                    <p:animEffect transition="in" filter="dissolve">
                                      <p:cBhvr>
                                        <p:cTn id="53" dur="500"/>
                                        <p:tgtEl>
                                          <p:spTgt spid="39939">
                                            <p:txEl>
                                              <p:pRg st="5" end="5"/>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39945"/>
                                        </p:tgtEl>
                                        <p:attrNameLst>
                                          <p:attrName>style.visibility</p:attrName>
                                        </p:attrNameLst>
                                      </p:cBhvr>
                                      <p:to>
                                        <p:strVal val="visible"/>
                                      </p:to>
                                    </p:set>
                                    <p:animEffect transition="in" filter="dissolve">
                                      <p:cBhvr>
                                        <p:cTn id="56" dur="500"/>
                                        <p:tgtEl>
                                          <p:spTgt spid="3994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nodeType="clickEffect">
                                  <p:stCondLst>
                                    <p:cond delay="0"/>
                                  </p:stCondLst>
                                  <p:childTnLst>
                                    <p:animEffect transition="out" filter="blinds(horizontal)">
                                      <p:cBhvr>
                                        <p:cTn id="60" dur="500"/>
                                        <p:tgtEl>
                                          <p:spTgt spid="39945"/>
                                        </p:tgtEl>
                                      </p:cBhvr>
                                    </p:animEffect>
                                    <p:set>
                                      <p:cBhvr>
                                        <p:cTn id="61" dur="1" fill="hold">
                                          <p:stCondLst>
                                            <p:cond delay="499"/>
                                          </p:stCondLst>
                                        </p:cTn>
                                        <p:tgtEl>
                                          <p:spTgt spid="39945"/>
                                        </p:tgtEl>
                                        <p:attrNameLst>
                                          <p:attrName>style.visibility</p:attrName>
                                        </p:attrNameLst>
                                      </p:cBhvr>
                                      <p:to>
                                        <p:strVal val="hidden"/>
                                      </p:to>
                                    </p:set>
                                  </p:childTnLst>
                                </p:cTn>
                              </p:par>
                              <p:par>
                                <p:cTn id="62" presetID="9" presetClass="entr" presetSubtype="0" fill="hold" nodeType="withEffect">
                                  <p:stCondLst>
                                    <p:cond delay="0"/>
                                  </p:stCondLst>
                                  <p:childTnLst>
                                    <p:set>
                                      <p:cBhvr>
                                        <p:cTn id="63" dur="1" fill="hold">
                                          <p:stCondLst>
                                            <p:cond delay="0"/>
                                          </p:stCondLst>
                                        </p:cTn>
                                        <p:tgtEl>
                                          <p:spTgt spid="39939">
                                            <p:txEl>
                                              <p:pRg st="6" end="6"/>
                                            </p:txEl>
                                          </p:spTgt>
                                        </p:tgtEl>
                                        <p:attrNameLst>
                                          <p:attrName>style.visibility</p:attrName>
                                        </p:attrNameLst>
                                      </p:cBhvr>
                                      <p:to>
                                        <p:strVal val="visible"/>
                                      </p:to>
                                    </p:set>
                                    <p:animEffect transition="in" filter="dissolve">
                                      <p:cBhvr>
                                        <p:cTn id="64" dur="500"/>
                                        <p:tgtEl>
                                          <p:spTgt spid="39939">
                                            <p:txEl>
                                              <p:pRg st="6" end="6"/>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39946"/>
                                        </p:tgtEl>
                                        <p:attrNameLst>
                                          <p:attrName>style.visibility</p:attrName>
                                        </p:attrNameLst>
                                      </p:cBhvr>
                                      <p:to>
                                        <p:strVal val="visible"/>
                                      </p:to>
                                    </p:set>
                                    <p:animEffect transition="in" filter="dissolve">
                                      <p:cBhvr>
                                        <p:cTn id="67"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ldLvl="0" animBg="1" autoUpdateAnimBg="0"/>
      <p:bldP spid="39942" grpId="1" bldLvl="0" animBg="1" autoUpdateAnimBg="0"/>
      <p:bldP spid="39943" grpId="0" bldLvl="0" animBg="1" autoUpdateAnimBg="0"/>
      <p:bldP spid="39943" grpId="1" bldLvl="0" animBg="1" autoUpdateAnimBg="0"/>
      <p:bldP spid="39944" grpId="0" bldLvl="0" animBg="1" autoUpdateAnimBg="0"/>
      <p:bldP spid="39944" grpId="1"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11113" y="736151"/>
            <a:ext cx="8569325" cy="5329237"/>
          </a:xfrm>
        </p:spPr>
        <p:txBody>
          <a:bodyPr/>
          <a:lstStyle/>
          <a:p>
            <a:pPr marL="381000" indent="-381000"/>
            <a:endParaRPr lang="zh-CN" altLang="en-US"/>
          </a:p>
          <a:p>
            <a:pPr marL="381000" indent="-381000"/>
            <a:r>
              <a:rPr lang="zh-CN" altLang="en-US" dirty="0"/>
              <a:t>游标</a:t>
            </a:r>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r>
              <a:rPr lang="zh-CN" altLang="en-US" dirty="0"/>
              <a:t>触发器</a:t>
            </a:r>
          </a:p>
        </p:txBody>
      </p:sp>
      <p:sp>
        <p:nvSpPr>
          <p:cNvPr id="40963" name="Rectangle 6"/>
          <p:cNvSpPr>
            <a:spLocks noGrp="1" noChangeArrowheads="1"/>
          </p:cNvSpPr>
          <p:nvPr>
            <p:ph type="title" idx="4294967295"/>
          </p:nvPr>
        </p:nvSpPr>
        <p:spPr>
          <a:xfrm>
            <a:off x="11113" y="188913"/>
            <a:ext cx="6194425" cy="720725"/>
          </a:xfrm>
        </p:spPr>
        <p:txBody>
          <a:bodyPr/>
          <a:lstStyle/>
          <a:p>
            <a:pPr marL="609600" indent="-609600"/>
            <a:r>
              <a:rPr lang="zh-CN" altLang="en-US"/>
              <a:t>总结</a:t>
            </a:r>
            <a:r>
              <a:rPr lang="en-US" altLang="zh-CN" sz="3200" dirty="0"/>
              <a:t> </a:t>
            </a:r>
          </a:p>
        </p:txBody>
      </p:sp>
      <p:sp>
        <p:nvSpPr>
          <p:cNvPr id="40964" name="AutoShape 10"/>
          <p:cNvSpPr>
            <a:spLocks noChangeArrowheads="1"/>
          </p:cNvSpPr>
          <p:nvPr/>
        </p:nvSpPr>
        <p:spPr bwMode="auto">
          <a:xfrm>
            <a:off x="1613693" y="1385203"/>
            <a:ext cx="6048375" cy="2811462"/>
          </a:xfrm>
          <a:prstGeom prst="roundRect">
            <a:avLst>
              <a:gd name="adj" fmla="val 6731"/>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tabLst>
                <a:tab pos="88900" algn="l"/>
              </a:tabLst>
              <a:defRPr>
                <a:solidFill>
                  <a:schemeClr val="tx1"/>
                </a:solidFill>
                <a:latin typeface="Arial" charset="0"/>
                <a:ea typeface="黑体" charset="-122"/>
              </a:defRPr>
            </a:lvl1pPr>
            <a:lvl2pPr marL="171450" eaLnBrk="0" hangingPunct="0">
              <a:tabLst>
                <a:tab pos="88900" algn="l"/>
              </a:tabLst>
              <a:defRPr>
                <a:solidFill>
                  <a:schemeClr val="tx1"/>
                </a:solidFill>
                <a:latin typeface="Arial" charset="0"/>
                <a:ea typeface="黑体" charset="-122"/>
              </a:defRPr>
            </a:lvl2pPr>
            <a:lvl3pPr marL="1143000" indent="-800100" eaLnBrk="0" hangingPunct="0">
              <a:tabLst>
                <a:tab pos="88900" algn="l"/>
              </a:tabLst>
              <a:defRPr>
                <a:solidFill>
                  <a:schemeClr val="tx1"/>
                </a:solidFill>
                <a:latin typeface="Arial" charset="0"/>
                <a:ea typeface="黑体" charset="-122"/>
              </a:defRPr>
            </a:lvl3pPr>
            <a:lvl4pPr marL="1600200" indent="-228600" eaLnBrk="0" hangingPunct="0">
              <a:tabLst>
                <a:tab pos="88900" algn="l"/>
              </a:tabLst>
              <a:defRPr>
                <a:solidFill>
                  <a:schemeClr val="tx1"/>
                </a:solidFill>
                <a:latin typeface="Arial" charset="0"/>
                <a:ea typeface="黑体" charset="-122"/>
              </a:defRPr>
            </a:lvl4pPr>
            <a:lvl5pPr marL="2057400" indent="-228600" eaLnBrk="0" hangingPunct="0">
              <a:tabLst>
                <a:tab pos="88900"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88900"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88900"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88900"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88900" algn="l"/>
              </a:tabLst>
              <a:defRPr>
                <a:solidFill>
                  <a:schemeClr val="tx1"/>
                </a:solidFill>
                <a:latin typeface="Arial" charset="0"/>
                <a:ea typeface="黑体" charset="-122"/>
              </a:defRPr>
            </a:lvl9pPr>
          </a:lstStyle>
          <a:p>
            <a:pPr lvl="1"/>
            <a:r>
              <a:rPr lang="zh-CN" altLang="en-US" b="1">
                <a:sym typeface="Arial" charset="0"/>
              </a:rPr>
              <a:t>定义游标</a:t>
            </a:r>
          </a:p>
          <a:p>
            <a:pPr lvl="2"/>
            <a:r>
              <a:rPr lang="sv-SE" altLang="en-US" dirty="0">
                <a:solidFill>
                  <a:srgbClr val="CC0000"/>
                </a:solidFill>
              </a:rPr>
              <a:t>CURSOR</a:t>
            </a:r>
            <a:r>
              <a:rPr lang="sv-SE" altLang="en-US" b="1" dirty="0">
                <a:sym typeface="Arial" charset="0"/>
              </a:rPr>
              <a:t> </a:t>
            </a:r>
            <a:r>
              <a:rPr lang="sv-SE" altLang="en-US" b="1" dirty="0" err="1">
                <a:sym typeface="Arial" charset="0"/>
              </a:rPr>
              <a:t>cursor_name</a:t>
            </a:r>
            <a:r>
              <a:rPr lang="sv-SE" altLang="en-US" b="1" dirty="0">
                <a:sym typeface="Arial" charset="0"/>
              </a:rPr>
              <a:t> </a:t>
            </a:r>
            <a:r>
              <a:rPr lang="sv-SE" altLang="en-US" dirty="0">
                <a:solidFill>
                  <a:srgbClr val="CC0000"/>
                </a:solidFill>
              </a:rPr>
              <a:t>IS</a:t>
            </a:r>
            <a:r>
              <a:rPr lang="sv-SE" altLang="en-US" b="1" dirty="0">
                <a:sym typeface="Arial" charset="0"/>
              </a:rPr>
              <a:t> </a:t>
            </a:r>
            <a:r>
              <a:rPr lang="sv-SE" altLang="en-US" b="1" dirty="0" err="1">
                <a:sym typeface="Arial" charset="0"/>
              </a:rPr>
              <a:t>select_statement</a:t>
            </a:r>
            <a:r>
              <a:rPr lang="sv-SE" altLang="en-US" b="1" dirty="0">
                <a:sym typeface="Arial" charset="0"/>
              </a:rPr>
              <a:t>;</a:t>
            </a:r>
          </a:p>
          <a:p>
            <a:pPr lvl="1"/>
            <a:r>
              <a:rPr lang="zh-CN" altLang="en-US" b="1" dirty="0">
                <a:sym typeface="Arial" charset="0"/>
              </a:rPr>
              <a:t>打开游标 </a:t>
            </a:r>
          </a:p>
          <a:p>
            <a:pPr lvl="2"/>
            <a:r>
              <a:rPr lang="en-US" altLang="zh-CN" dirty="0">
                <a:solidFill>
                  <a:srgbClr val="CC0000"/>
                </a:solidFill>
              </a:rPr>
              <a:t>OPEN</a:t>
            </a:r>
            <a:r>
              <a:rPr lang="en-US" altLang="zh-CN" b="1" dirty="0">
                <a:sym typeface="Arial" charset="0"/>
              </a:rPr>
              <a:t> </a:t>
            </a:r>
            <a:r>
              <a:rPr lang="en-US" altLang="zh-CN" b="1" dirty="0" err="1">
                <a:sym typeface="Arial" charset="0"/>
              </a:rPr>
              <a:t>cursor_name</a:t>
            </a:r>
            <a:r>
              <a:rPr lang="en-US" altLang="zh-CN" b="1" dirty="0">
                <a:sym typeface="Arial" charset="0"/>
              </a:rPr>
              <a:t>;</a:t>
            </a:r>
          </a:p>
          <a:p>
            <a:pPr lvl="1"/>
            <a:r>
              <a:rPr lang="zh-CN" altLang="en-US" b="1" dirty="0">
                <a:sym typeface="Arial" charset="0"/>
              </a:rPr>
              <a:t>提取数据 </a:t>
            </a:r>
          </a:p>
          <a:p>
            <a:pPr lvl="2"/>
            <a:r>
              <a:rPr lang="en-US" altLang="zh-CN" dirty="0">
                <a:solidFill>
                  <a:srgbClr val="CC0000"/>
                </a:solidFill>
              </a:rPr>
              <a:t>FETCH</a:t>
            </a:r>
            <a:r>
              <a:rPr lang="en-US" altLang="zh-CN" b="1" dirty="0">
                <a:sym typeface="Arial" charset="0"/>
              </a:rPr>
              <a:t> </a:t>
            </a:r>
            <a:r>
              <a:rPr lang="en-US" altLang="zh-CN" b="1" dirty="0" err="1">
                <a:sym typeface="Arial" charset="0"/>
              </a:rPr>
              <a:t>cursor_name</a:t>
            </a:r>
            <a:r>
              <a:rPr lang="en-US" altLang="zh-CN" b="1" dirty="0">
                <a:sym typeface="Arial" charset="0"/>
              </a:rPr>
              <a:t> </a:t>
            </a:r>
            <a:r>
              <a:rPr lang="en-US" altLang="zh-CN" dirty="0">
                <a:solidFill>
                  <a:srgbClr val="CC0000"/>
                </a:solidFill>
              </a:rPr>
              <a:t>INTO</a:t>
            </a:r>
            <a:r>
              <a:rPr lang="en-US" altLang="zh-CN" b="1" dirty="0">
                <a:sym typeface="Arial" charset="0"/>
              </a:rPr>
              <a:t> variable1,variable2,...;</a:t>
            </a:r>
          </a:p>
          <a:p>
            <a:pPr lvl="1"/>
            <a:r>
              <a:rPr lang="zh-CN" altLang="en-US" b="1" dirty="0">
                <a:sym typeface="Arial" charset="0"/>
              </a:rPr>
              <a:t>关闭游标 </a:t>
            </a:r>
          </a:p>
          <a:p>
            <a:pPr lvl="2"/>
            <a:r>
              <a:rPr lang="en-US" altLang="zh-CN" dirty="0">
                <a:solidFill>
                  <a:srgbClr val="CC0000"/>
                </a:solidFill>
              </a:rPr>
              <a:t>CLOSE</a:t>
            </a:r>
            <a:r>
              <a:rPr lang="en-US" altLang="zh-CN" b="1" dirty="0">
                <a:sym typeface="Arial" charset="0"/>
              </a:rPr>
              <a:t> </a:t>
            </a:r>
            <a:r>
              <a:rPr lang="en-US" altLang="zh-CN" b="1" dirty="0" err="1">
                <a:sym typeface="Arial" charset="0"/>
              </a:rPr>
              <a:t>cursor_name</a:t>
            </a:r>
            <a:r>
              <a:rPr lang="en-US" altLang="zh-CN" b="1" dirty="0">
                <a:sym typeface="Arial" charset="0"/>
              </a:rPr>
              <a:t>;</a:t>
            </a:r>
            <a:r>
              <a:rPr lang="zh-CN" altLang="en-US" b="1" dirty="0">
                <a:sym typeface="Arial" charset="0"/>
              </a:rPr>
              <a:t> </a:t>
            </a:r>
          </a:p>
        </p:txBody>
      </p:sp>
      <p:sp>
        <p:nvSpPr>
          <p:cNvPr id="40965" name="AutoShape 41"/>
          <p:cNvSpPr>
            <a:spLocks noChangeArrowheads="1"/>
          </p:cNvSpPr>
          <p:nvPr/>
        </p:nvSpPr>
        <p:spPr bwMode="auto">
          <a:xfrm>
            <a:off x="1613693" y="4376052"/>
            <a:ext cx="6624637" cy="2016125"/>
          </a:xfrm>
          <a:prstGeom prst="flowChartAlternateProcess">
            <a:avLst/>
          </a:prstGeom>
          <a:gradFill rotWithShape="0">
            <a:gsLst>
              <a:gs pos="0">
                <a:srgbClr val="FFFF66"/>
              </a:gs>
              <a:gs pos="100000">
                <a:schemeClr val="bg1"/>
              </a:gs>
            </a:gsLst>
            <a:lin ang="5400000" scaled="1"/>
          </a:gradFill>
          <a:ln w="9525" cap="flat" cmpd="sng">
            <a:solidFill>
              <a:srgbClr val="CC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a:solidFill>
                  <a:srgbClr val="0000FF"/>
                </a:solidFill>
                <a:sym typeface="Arial" charset="0"/>
              </a:rPr>
              <a:t>create  or replace trigger</a:t>
            </a:r>
            <a:r>
              <a:rPr lang="zh-CN" altLang="en-US" b="1">
                <a:sym typeface="Arial" charset="0"/>
              </a:rPr>
              <a:t> tri_pro</a:t>
            </a:r>
          </a:p>
          <a:p>
            <a:pPr eaLnBrk="1" hangingPunct="1"/>
            <a:r>
              <a:rPr lang="zh-CN" altLang="en-US" b="1" dirty="0">
                <a:solidFill>
                  <a:srgbClr val="0000FF"/>
                </a:solidFill>
                <a:sym typeface="Arial" charset="0"/>
              </a:rPr>
              <a:t>after[before] insert or update or delete on</a:t>
            </a:r>
            <a:r>
              <a:rPr lang="zh-CN" altLang="en-US" b="1" dirty="0">
                <a:sym typeface="Arial" charset="0"/>
              </a:rPr>
              <a:t> dept</a:t>
            </a:r>
          </a:p>
          <a:p>
            <a:pPr eaLnBrk="1" hangingPunct="1"/>
            <a:r>
              <a:rPr lang="zh-CN" altLang="en-US" b="1" dirty="0">
                <a:solidFill>
                  <a:srgbClr val="0000FF"/>
                </a:solidFill>
                <a:sym typeface="Arial" charset="0"/>
              </a:rPr>
              <a:t>for each row</a:t>
            </a:r>
          </a:p>
          <a:p>
            <a:pPr eaLnBrk="1" hangingPunct="1"/>
            <a:r>
              <a:rPr lang="zh-CN" altLang="en-US" b="1" dirty="0">
                <a:solidFill>
                  <a:srgbClr val="0000FF"/>
                </a:solidFill>
                <a:sym typeface="Arial" charset="0"/>
              </a:rPr>
              <a:t>[when(old.deptno=30)]</a:t>
            </a:r>
          </a:p>
          <a:p>
            <a:pPr eaLnBrk="1" hangingPunct="1"/>
            <a:r>
              <a:rPr lang="zh-CN" altLang="en-US" b="1" dirty="0">
                <a:sym typeface="Arial" charset="0"/>
              </a:rPr>
              <a:t>begin</a:t>
            </a:r>
          </a:p>
          <a:p>
            <a:pPr eaLnBrk="1" hangingPunct="1"/>
            <a:r>
              <a:rPr lang="zh-CN" altLang="en-US" b="1" dirty="0">
                <a:sym typeface="Arial" charset="0"/>
              </a:rPr>
              <a:t> </a:t>
            </a:r>
            <a:r>
              <a:rPr lang="zh-CN" altLang="en-US" b="1" dirty="0">
                <a:solidFill>
                  <a:srgbClr val="FF0000"/>
                </a:solidFill>
                <a:sym typeface="Arial" charset="0"/>
              </a:rPr>
              <a:t> pro_addOldDept(:old.deptno,:old.dname,:old.loc);</a:t>
            </a:r>
          </a:p>
          <a:p>
            <a:pPr eaLnBrk="1" hangingPunct="1"/>
            <a:r>
              <a:rPr lang="zh-CN" altLang="en-US" b="1" dirty="0">
                <a:sym typeface="Arial" charset="0"/>
              </a:rPr>
              <a:t>end;</a:t>
            </a:r>
          </a:p>
        </p:txBody>
      </p:sp>
    </p:spTree>
    <p:extLst>
      <p:ext uri="{BB962C8B-B14F-4D97-AF65-F5344CB8AC3E}">
        <p14:creationId xmlns:p14="http://schemas.microsoft.com/office/powerpoint/2010/main" val="144043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wipe(left)">
                                      <p:cBhvr>
                                        <p:cTn id="7" dur="500"/>
                                        <p:tgtEl>
                                          <p:spTgt spid="40962">
                                            <p:txEl>
                                              <p:pRg st="1" end="1"/>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0964"/>
                                        </p:tgtEl>
                                        <p:attrNameLst>
                                          <p:attrName>style.visibility</p:attrName>
                                        </p:attrNameLst>
                                      </p:cBhvr>
                                      <p:to>
                                        <p:strVal val="visible"/>
                                      </p:to>
                                    </p:set>
                                    <p:animEffect transition="in" filter="checkerboard(across)">
                                      <p:cBhvr>
                                        <p:cTn id="11" dur="500"/>
                                        <p:tgtEl>
                                          <p:spTgt spid="409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0962">
                                            <p:txEl>
                                              <p:pRg st="7" end="7"/>
                                            </p:txEl>
                                          </p:spTgt>
                                        </p:tgtEl>
                                        <p:attrNameLst>
                                          <p:attrName>style.visibility</p:attrName>
                                        </p:attrNameLst>
                                      </p:cBhvr>
                                      <p:to>
                                        <p:strVal val="visible"/>
                                      </p:to>
                                    </p:set>
                                    <p:animEffect transition="in" filter="wipe(down)">
                                      <p:cBhvr>
                                        <p:cTn id="16" dur="500"/>
                                        <p:tgtEl>
                                          <p:spTgt spid="40962">
                                            <p:txEl>
                                              <p:pRg st="7" end="7"/>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0965"/>
                                        </p:tgtEl>
                                        <p:attrNameLst>
                                          <p:attrName>style.visibility</p:attrName>
                                        </p:attrNameLst>
                                      </p:cBhvr>
                                      <p:to>
                                        <p:strVal val="visible"/>
                                      </p:to>
                                    </p:set>
                                    <p:animEffect transition="in" filter="dissolve">
                                      <p:cBhvr>
                                        <p:cTn id="19"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autoUpdateAnimBg="0"/>
      <p:bldP spid="40965"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289138"/>
            <a:ext cx="8229600" cy="762001"/>
          </a:xfrm>
        </p:spPr>
        <p:txBody>
          <a:bodyPr/>
          <a:lstStyle/>
          <a:p>
            <a:pPr marL="609600" indent="-609600"/>
            <a:r>
              <a:rPr lang="zh-CN" altLang="zh-CN"/>
              <a:t>显式游标</a:t>
            </a:r>
          </a:p>
        </p:txBody>
      </p:sp>
      <p:sp>
        <p:nvSpPr>
          <p:cNvPr id="12291" name="Rectangle 3"/>
          <p:cNvSpPr>
            <a:spLocks noGrp="1" noChangeArrowheads="1"/>
          </p:cNvSpPr>
          <p:nvPr>
            <p:ph type="body" idx="4294967295"/>
          </p:nvPr>
        </p:nvSpPr>
        <p:spPr>
          <a:xfrm>
            <a:off x="203993" y="1159231"/>
            <a:ext cx="7821613" cy="5402262"/>
          </a:xfrm>
        </p:spPr>
        <p:txBody>
          <a:bodyPr/>
          <a:lstStyle/>
          <a:p>
            <a:pPr marL="381000" indent="-381000">
              <a:lnSpc>
                <a:spcPct val="120000"/>
              </a:lnSpc>
            </a:pPr>
            <a:r>
              <a:rPr lang="zh-CN" altLang="en-US" dirty="0"/>
              <a:t>游标分为显式游标和隐含游标两种 </a:t>
            </a:r>
          </a:p>
          <a:p>
            <a:pPr marL="800100" lvl="1" indent="-342900">
              <a:lnSpc>
                <a:spcPct val="120000"/>
              </a:lnSpc>
            </a:pPr>
            <a:r>
              <a:rPr lang="zh-CN" altLang="en-US" dirty="0"/>
              <a:t>隐含游标用于处理</a:t>
            </a:r>
            <a:r>
              <a:rPr lang="en-US" altLang="zh-CN" dirty="0"/>
              <a:t>SELECT INTO</a:t>
            </a:r>
            <a:r>
              <a:rPr lang="zh-CN" altLang="en-US" dirty="0"/>
              <a:t>和</a:t>
            </a:r>
            <a:r>
              <a:rPr lang="en-US" altLang="zh-CN" dirty="0"/>
              <a:t>DML</a:t>
            </a:r>
            <a:r>
              <a:rPr lang="zh-CN" altLang="en-US" dirty="0"/>
              <a:t>语句 </a:t>
            </a:r>
          </a:p>
          <a:p>
            <a:pPr marL="800100" lvl="1" indent="-342900">
              <a:lnSpc>
                <a:spcPct val="120000"/>
              </a:lnSpc>
            </a:pPr>
            <a:r>
              <a:rPr lang="zh-CN" altLang="en-US" dirty="0"/>
              <a:t>显式游标则用于处理</a:t>
            </a:r>
            <a:r>
              <a:rPr lang="en-US" altLang="zh-CN" dirty="0"/>
              <a:t>SELECT</a:t>
            </a:r>
            <a:r>
              <a:rPr lang="zh-CN" altLang="en-US" dirty="0"/>
              <a:t>语句返回的多行数据</a:t>
            </a:r>
          </a:p>
          <a:p>
            <a:pPr marL="381000" indent="-381000">
              <a:lnSpc>
                <a:spcPct val="120000"/>
              </a:lnSpc>
            </a:pPr>
            <a:r>
              <a:rPr lang="zh-CN" altLang="en-US" dirty="0"/>
              <a:t>使用显式游标 </a:t>
            </a:r>
          </a:p>
          <a:p>
            <a:pPr marL="800100" lvl="1" indent="-342900">
              <a:lnSpc>
                <a:spcPct val="120000"/>
              </a:lnSpc>
            </a:pPr>
            <a:r>
              <a:rPr lang="zh-CN" altLang="en-US" dirty="0"/>
              <a:t>定义游标</a:t>
            </a:r>
          </a:p>
          <a:p>
            <a:pPr marL="1219200" lvl="2" indent="-304800">
              <a:lnSpc>
                <a:spcPct val="120000"/>
              </a:lnSpc>
            </a:pPr>
            <a:r>
              <a:rPr lang="sv-SE" altLang="en-US" dirty="0">
                <a:solidFill>
                  <a:srgbClr val="CC0000"/>
                </a:solidFill>
              </a:rPr>
              <a:t>CURSOR</a:t>
            </a:r>
            <a:r>
              <a:rPr lang="sv-SE" altLang="en-US" dirty="0"/>
              <a:t> </a:t>
            </a:r>
            <a:r>
              <a:rPr lang="sv-SE" altLang="en-US" dirty="0" err="1"/>
              <a:t>cursor_name</a:t>
            </a:r>
            <a:r>
              <a:rPr lang="sv-SE" altLang="en-US" dirty="0"/>
              <a:t> </a:t>
            </a:r>
            <a:r>
              <a:rPr lang="sv-SE" altLang="en-US" dirty="0">
                <a:solidFill>
                  <a:srgbClr val="CC0000"/>
                </a:solidFill>
              </a:rPr>
              <a:t>IS</a:t>
            </a:r>
            <a:r>
              <a:rPr lang="sv-SE" altLang="en-US" dirty="0"/>
              <a:t> </a:t>
            </a:r>
            <a:r>
              <a:rPr lang="sv-SE" altLang="en-US" dirty="0" err="1"/>
              <a:t>select_statement</a:t>
            </a:r>
            <a:r>
              <a:rPr lang="sv-SE" altLang="en-US" dirty="0"/>
              <a:t>;</a:t>
            </a:r>
          </a:p>
          <a:p>
            <a:pPr marL="800100" lvl="1" indent="-342900">
              <a:lnSpc>
                <a:spcPct val="120000"/>
              </a:lnSpc>
            </a:pPr>
            <a:r>
              <a:rPr lang="zh-CN" altLang="en-US" dirty="0"/>
              <a:t>打开游标 </a:t>
            </a:r>
          </a:p>
          <a:p>
            <a:pPr marL="1219200" lvl="2" indent="-304800">
              <a:lnSpc>
                <a:spcPct val="120000"/>
              </a:lnSpc>
            </a:pPr>
            <a:r>
              <a:rPr lang="en-US" altLang="zh-CN" dirty="0">
                <a:solidFill>
                  <a:srgbClr val="CC0000"/>
                </a:solidFill>
              </a:rPr>
              <a:t>OPEN</a:t>
            </a:r>
            <a:r>
              <a:rPr lang="en-US" altLang="zh-CN" dirty="0"/>
              <a:t> </a:t>
            </a:r>
            <a:r>
              <a:rPr lang="en-US" altLang="zh-CN" dirty="0" err="1"/>
              <a:t>cursor_name</a:t>
            </a:r>
            <a:r>
              <a:rPr lang="en-US" altLang="zh-CN" sz="1600" dirty="0"/>
              <a:t>;</a:t>
            </a:r>
          </a:p>
          <a:p>
            <a:pPr marL="800100" lvl="1" indent="-342900">
              <a:lnSpc>
                <a:spcPct val="120000"/>
              </a:lnSpc>
            </a:pPr>
            <a:r>
              <a:rPr lang="zh-CN" altLang="en-US" dirty="0"/>
              <a:t>提取数据 </a:t>
            </a:r>
          </a:p>
          <a:p>
            <a:pPr marL="1219200" lvl="2" indent="-304800">
              <a:lnSpc>
                <a:spcPct val="120000"/>
              </a:lnSpc>
            </a:pPr>
            <a:r>
              <a:rPr lang="en-US" altLang="zh-CN" dirty="0">
                <a:solidFill>
                  <a:srgbClr val="CC0000"/>
                </a:solidFill>
              </a:rPr>
              <a:t>FETCH</a:t>
            </a:r>
            <a:r>
              <a:rPr lang="en-US" altLang="zh-CN" dirty="0"/>
              <a:t> </a:t>
            </a:r>
            <a:r>
              <a:rPr lang="en-US" altLang="zh-CN" dirty="0" err="1"/>
              <a:t>cursor_name</a:t>
            </a:r>
            <a:r>
              <a:rPr lang="en-US" altLang="zh-CN" dirty="0"/>
              <a:t> </a:t>
            </a:r>
            <a:r>
              <a:rPr lang="en-US" altLang="zh-CN" dirty="0">
                <a:solidFill>
                  <a:srgbClr val="CC0000"/>
                </a:solidFill>
              </a:rPr>
              <a:t>INTO</a:t>
            </a:r>
            <a:r>
              <a:rPr lang="en-US" altLang="zh-CN" dirty="0"/>
              <a:t> variable1,variable2,...;</a:t>
            </a:r>
          </a:p>
          <a:p>
            <a:pPr marL="800100" lvl="1" indent="-342900">
              <a:lnSpc>
                <a:spcPct val="120000"/>
              </a:lnSpc>
            </a:pPr>
            <a:r>
              <a:rPr lang="zh-CN" altLang="en-US" dirty="0"/>
              <a:t>关闭游标 </a:t>
            </a:r>
          </a:p>
          <a:p>
            <a:pPr marL="1219200" lvl="2" indent="-304800">
              <a:lnSpc>
                <a:spcPct val="120000"/>
              </a:lnSpc>
            </a:pPr>
            <a:r>
              <a:rPr lang="en-US" altLang="zh-CN" dirty="0">
                <a:solidFill>
                  <a:srgbClr val="CC0000"/>
                </a:solidFill>
              </a:rPr>
              <a:t>CLOSE</a:t>
            </a:r>
            <a:r>
              <a:rPr lang="en-US" altLang="zh-CN" dirty="0"/>
              <a:t> </a:t>
            </a:r>
            <a:r>
              <a:rPr lang="en-US" altLang="zh-CN" dirty="0" err="1"/>
              <a:t>cursor_name</a:t>
            </a:r>
            <a:r>
              <a:rPr lang="en-US" altLang="zh-CN" dirty="0"/>
              <a:t>;</a:t>
            </a:r>
            <a:r>
              <a:rPr lang="zh-CN" altLang="en-US" dirty="0"/>
              <a:t> </a:t>
            </a:r>
            <a:r>
              <a:rPr lang="en-US" altLang="zh-CN" dirty="0"/>
              <a:t> </a:t>
            </a:r>
          </a:p>
        </p:txBody>
      </p:sp>
    </p:spTree>
    <p:extLst>
      <p:ext uri="{BB962C8B-B14F-4D97-AF65-F5344CB8AC3E}">
        <p14:creationId xmlns:p14="http://schemas.microsoft.com/office/powerpoint/2010/main" val="1225327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down)">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down)">
                                      <p:cBhvr>
                                        <p:cTn id="22" dur="500"/>
                                        <p:tgtEl>
                                          <p:spTgt spid="12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ipe(down)">
                                      <p:cBhvr>
                                        <p:cTn id="27" dur="500"/>
                                        <p:tgtEl>
                                          <p:spTgt spid="12291">
                                            <p:txEl>
                                              <p:pRg st="4" end="4"/>
                                            </p:txEl>
                                          </p:spTgt>
                                        </p:tgtEl>
                                      </p:cBhvr>
                                    </p:animEffec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wipe(down)">
                                      <p:cBhvr>
                                        <p:cTn id="31" dur="500"/>
                                        <p:tgtEl>
                                          <p:spTgt spid="1229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12291">
                                            <p:txEl>
                                              <p:pRg st="6" end="6"/>
                                            </p:txEl>
                                          </p:spTgt>
                                        </p:tgtEl>
                                        <p:attrNameLst>
                                          <p:attrName>style.visibility</p:attrName>
                                        </p:attrNameLst>
                                      </p:cBhvr>
                                      <p:to>
                                        <p:strVal val="visible"/>
                                      </p:to>
                                    </p:set>
                                    <p:animEffect transition="in" filter="wipe(down)">
                                      <p:cBhvr>
                                        <p:cTn id="36" dur="500"/>
                                        <p:tgtEl>
                                          <p:spTgt spid="12291">
                                            <p:txEl>
                                              <p:pRg st="6" end="6"/>
                                            </p:txEl>
                                          </p:spTgt>
                                        </p:tgtEl>
                                      </p:cBhvr>
                                    </p:animEffect>
                                  </p:childTnLst>
                                </p:cTn>
                              </p:par>
                            </p:childTnLst>
                          </p:cTn>
                        </p:par>
                        <p:par>
                          <p:cTn id="37" fill="hold" nodeType="afterGroup">
                            <p:stCondLst>
                              <p:cond delay="500"/>
                            </p:stCondLst>
                            <p:childTnLst>
                              <p:par>
                                <p:cTn id="38" presetID="22" presetClass="entr" presetSubtype="4" fill="hold" nodeType="afterEffect">
                                  <p:stCondLst>
                                    <p:cond delay="0"/>
                                  </p:stCondLst>
                                  <p:childTnLst>
                                    <p:set>
                                      <p:cBhvr>
                                        <p:cTn id="39" dur="1" fill="hold">
                                          <p:stCondLst>
                                            <p:cond delay="0"/>
                                          </p:stCondLst>
                                        </p:cTn>
                                        <p:tgtEl>
                                          <p:spTgt spid="12291">
                                            <p:txEl>
                                              <p:pRg st="7" end="7"/>
                                            </p:txEl>
                                          </p:spTgt>
                                        </p:tgtEl>
                                        <p:attrNameLst>
                                          <p:attrName>style.visibility</p:attrName>
                                        </p:attrNameLst>
                                      </p:cBhvr>
                                      <p:to>
                                        <p:strVal val="visible"/>
                                      </p:to>
                                    </p:set>
                                    <p:animEffect transition="in" filter="wipe(down)">
                                      <p:cBhvr>
                                        <p:cTn id="40" dur="500"/>
                                        <p:tgtEl>
                                          <p:spTgt spid="1229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12291">
                                            <p:txEl>
                                              <p:pRg st="8" end="8"/>
                                            </p:txEl>
                                          </p:spTgt>
                                        </p:tgtEl>
                                        <p:attrNameLst>
                                          <p:attrName>style.visibility</p:attrName>
                                        </p:attrNameLst>
                                      </p:cBhvr>
                                      <p:to>
                                        <p:strVal val="visible"/>
                                      </p:to>
                                    </p:set>
                                    <p:animEffect transition="in" filter="wipe(down)">
                                      <p:cBhvr>
                                        <p:cTn id="45" dur="500"/>
                                        <p:tgtEl>
                                          <p:spTgt spid="12291">
                                            <p:txEl>
                                              <p:pRg st="8" end="8"/>
                                            </p:txEl>
                                          </p:spTgt>
                                        </p:tgtEl>
                                      </p:cBhvr>
                                    </p:animEffect>
                                  </p:childTnLst>
                                </p:cTn>
                              </p:par>
                            </p:childTnLst>
                          </p:cTn>
                        </p:par>
                        <p:par>
                          <p:cTn id="46" fill="hold" nodeType="afterGroup">
                            <p:stCondLst>
                              <p:cond delay="500"/>
                            </p:stCondLst>
                            <p:childTnLst>
                              <p:par>
                                <p:cTn id="47" presetID="22" presetClass="entr" presetSubtype="4" fill="hold" nodeType="afterEffect">
                                  <p:stCondLst>
                                    <p:cond delay="0"/>
                                  </p:stCondLst>
                                  <p:childTnLst>
                                    <p:set>
                                      <p:cBhvr>
                                        <p:cTn id="48" dur="1" fill="hold">
                                          <p:stCondLst>
                                            <p:cond delay="0"/>
                                          </p:stCondLst>
                                        </p:cTn>
                                        <p:tgtEl>
                                          <p:spTgt spid="12291">
                                            <p:txEl>
                                              <p:pRg st="9" end="9"/>
                                            </p:txEl>
                                          </p:spTgt>
                                        </p:tgtEl>
                                        <p:attrNameLst>
                                          <p:attrName>style.visibility</p:attrName>
                                        </p:attrNameLst>
                                      </p:cBhvr>
                                      <p:to>
                                        <p:strVal val="visible"/>
                                      </p:to>
                                    </p:set>
                                    <p:animEffect transition="in" filter="wipe(down)">
                                      <p:cBhvr>
                                        <p:cTn id="49" dur="500"/>
                                        <p:tgtEl>
                                          <p:spTgt spid="12291">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12291">
                                            <p:txEl>
                                              <p:pRg st="10" end="10"/>
                                            </p:txEl>
                                          </p:spTgt>
                                        </p:tgtEl>
                                        <p:attrNameLst>
                                          <p:attrName>style.visibility</p:attrName>
                                        </p:attrNameLst>
                                      </p:cBhvr>
                                      <p:to>
                                        <p:strVal val="visible"/>
                                      </p:to>
                                    </p:set>
                                    <p:animEffect transition="in" filter="wipe(down)">
                                      <p:cBhvr>
                                        <p:cTn id="54" dur="500"/>
                                        <p:tgtEl>
                                          <p:spTgt spid="12291">
                                            <p:txEl>
                                              <p:pRg st="10" end="10"/>
                                            </p:txEl>
                                          </p:spTgt>
                                        </p:tgtEl>
                                      </p:cBhvr>
                                    </p:animEffect>
                                  </p:childTnLst>
                                </p:cTn>
                              </p:par>
                            </p:childTnLst>
                          </p:cTn>
                        </p:par>
                        <p:par>
                          <p:cTn id="55" fill="hold" nodeType="afterGroup">
                            <p:stCondLst>
                              <p:cond delay="500"/>
                            </p:stCondLst>
                            <p:childTnLst>
                              <p:par>
                                <p:cTn id="56" presetID="22" presetClass="entr" presetSubtype="4" fill="hold" nodeType="afterEffect">
                                  <p:stCondLst>
                                    <p:cond delay="0"/>
                                  </p:stCondLst>
                                  <p:childTnLst>
                                    <p:set>
                                      <p:cBhvr>
                                        <p:cTn id="57" dur="1" fill="hold">
                                          <p:stCondLst>
                                            <p:cond delay="0"/>
                                          </p:stCondLst>
                                        </p:cTn>
                                        <p:tgtEl>
                                          <p:spTgt spid="12291">
                                            <p:txEl>
                                              <p:pRg st="11" end="11"/>
                                            </p:txEl>
                                          </p:spTgt>
                                        </p:tgtEl>
                                        <p:attrNameLst>
                                          <p:attrName>style.visibility</p:attrName>
                                        </p:attrNameLst>
                                      </p:cBhvr>
                                      <p:to>
                                        <p:strVal val="visible"/>
                                      </p:to>
                                    </p:set>
                                    <p:animEffect transition="in" filter="wipe(down)">
                                      <p:cBhvr>
                                        <p:cTn id="58" dur="500"/>
                                        <p:tgtEl>
                                          <p:spTgt spid="12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58776"/>
            <a:ext cx="8229600" cy="766763"/>
          </a:xfrm>
        </p:spPr>
        <p:txBody>
          <a:bodyPr/>
          <a:lstStyle/>
          <a:p>
            <a:pPr marL="609600" indent="-609600"/>
            <a:r>
              <a:rPr lang="zh-CN" altLang="zh-CN"/>
              <a:t>显式游标</a:t>
            </a:r>
          </a:p>
        </p:txBody>
      </p:sp>
      <p:sp>
        <p:nvSpPr>
          <p:cNvPr id="13315" name="Rectangle 3"/>
          <p:cNvSpPr>
            <a:spLocks noGrp="1" noChangeArrowheads="1"/>
          </p:cNvSpPr>
          <p:nvPr>
            <p:ph type="body" idx="4294967295"/>
          </p:nvPr>
        </p:nvSpPr>
        <p:spPr>
          <a:xfrm>
            <a:off x="0" y="1125539"/>
            <a:ext cx="8532813" cy="5545137"/>
          </a:xfrm>
        </p:spPr>
        <p:txBody>
          <a:bodyPr>
            <a:normAutofit lnSpcReduction="10000"/>
          </a:bodyPr>
          <a:lstStyle/>
          <a:p>
            <a:pPr marL="381000" indent="-381000">
              <a:lnSpc>
                <a:spcPct val="120000"/>
              </a:lnSpc>
            </a:pPr>
            <a:r>
              <a:rPr lang="zh-CN" altLang="en-US"/>
              <a:t>显示游标属性</a:t>
            </a:r>
          </a:p>
          <a:p>
            <a:pPr marL="800100" lvl="1" indent="-342900">
              <a:lnSpc>
                <a:spcPct val="120000"/>
              </a:lnSpc>
            </a:pPr>
            <a:r>
              <a:rPr lang="zh-CN" altLang="en-US" dirty="0"/>
              <a:t>显式游标属性用于返回显式游标的执行信息 </a:t>
            </a:r>
          </a:p>
          <a:p>
            <a:pPr marL="800100" lvl="1" indent="-342900">
              <a:lnSpc>
                <a:spcPct val="120000"/>
              </a:lnSpc>
            </a:pPr>
            <a:r>
              <a:rPr lang="zh-CN" altLang="en-US" dirty="0"/>
              <a:t>游标属性使用格式为：</a:t>
            </a:r>
            <a:r>
              <a:rPr lang="zh-CN" altLang="en-US" dirty="0">
                <a:solidFill>
                  <a:srgbClr val="0000FF"/>
                </a:solidFill>
              </a:rPr>
              <a:t>游标名 </a:t>
            </a:r>
            <a:r>
              <a:rPr lang="en-US" altLang="zh-CN" dirty="0">
                <a:solidFill>
                  <a:srgbClr val="0000FF"/>
                </a:solidFill>
              </a:rPr>
              <a:t>+</a:t>
            </a:r>
            <a:r>
              <a:rPr lang="sv-SE" altLang="en-US" dirty="0">
                <a:solidFill>
                  <a:srgbClr val="0000FF"/>
                </a:solidFill>
              </a:rPr>
              <a:t> </a:t>
            </a:r>
            <a:r>
              <a:rPr lang="zh-CN" altLang="en-US" dirty="0">
                <a:solidFill>
                  <a:srgbClr val="0000FF"/>
                </a:solidFill>
              </a:rPr>
              <a:t>属性名</a:t>
            </a:r>
          </a:p>
          <a:p>
            <a:pPr marL="800100" lvl="1" indent="-342900">
              <a:lnSpc>
                <a:spcPct val="120000"/>
              </a:lnSpc>
            </a:pPr>
            <a:r>
              <a:rPr lang="sv-SE" altLang="en-US" sz="1800" dirty="0"/>
              <a:t>%ISOPEN </a:t>
            </a:r>
          </a:p>
          <a:p>
            <a:pPr lvl="2">
              <a:lnSpc>
                <a:spcPct val="120000"/>
              </a:lnSpc>
            </a:pPr>
            <a:r>
              <a:rPr lang="zh-CN" altLang="en-US" dirty="0"/>
              <a:t>用于确定游标是否已经打开。如果游标已经打开，则返回值为</a:t>
            </a:r>
            <a:r>
              <a:rPr lang="sv-SE" altLang="en-US" dirty="0"/>
              <a:t>TRUE</a:t>
            </a:r>
            <a:r>
              <a:rPr lang="zh-CN" altLang="en-US" dirty="0"/>
              <a:t>；否则返回</a:t>
            </a:r>
            <a:r>
              <a:rPr lang="sv-SE" altLang="en-US" dirty="0"/>
              <a:t>FALSE </a:t>
            </a:r>
          </a:p>
          <a:p>
            <a:pPr marL="800100" lvl="1" indent="-342900">
              <a:lnSpc>
                <a:spcPct val="120000"/>
              </a:lnSpc>
            </a:pPr>
            <a:r>
              <a:rPr lang="en-US" altLang="zh-CN" sz="1800" dirty="0"/>
              <a:t>%FOUND </a:t>
            </a:r>
          </a:p>
          <a:p>
            <a:pPr lvl="2">
              <a:lnSpc>
                <a:spcPct val="120000"/>
              </a:lnSpc>
            </a:pPr>
            <a:r>
              <a:rPr lang="zh-CN" altLang="en-US" dirty="0"/>
              <a:t>检查是否从结果集中提取到数据。如果提取到数据，则返回值为</a:t>
            </a:r>
            <a:r>
              <a:rPr lang="sv-SE" altLang="en-US" dirty="0"/>
              <a:t>TRUE</a:t>
            </a:r>
            <a:r>
              <a:rPr lang="zh-CN" altLang="en-US" dirty="0"/>
              <a:t>；否则返回</a:t>
            </a:r>
            <a:r>
              <a:rPr lang="sv-SE" altLang="en-US" dirty="0"/>
              <a:t>FALSE </a:t>
            </a:r>
          </a:p>
          <a:p>
            <a:pPr marL="800100" lvl="1" indent="-342900">
              <a:lnSpc>
                <a:spcPct val="120000"/>
              </a:lnSpc>
            </a:pPr>
            <a:r>
              <a:rPr lang="en-US" altLang="zh-CN" sz="1800" dirty="0"/>
              <a:t>%NOTFOUND </a:t>
            </a:r>
          </a:p>
          <a:p>
            <a:pPr lvl="2">
              <a:lnSpc>
                <a:spcPct val="120000"/>
              </a:lnSpc>
            </a:pPr>
            <a:r>
              <a:rPr lang="zh-CN" altLang="en-US" dirty="0"/>
              <a:t>与</a:t>
            </a:r>
            <a:r>
              <a:rPr lang="en-US" altLang="zh-CN" dirty="0"/>
              <a:t>%FOUND</a:t>
            </a:r>
            <a:r>
              <a:rPr lang="zh-CN" altLang="en-US" dirty="0"/>
              <a:t>属性恰好相反，如果提取到数据，则返回值为</a:t>
            </a:r>
            <a:r>
              <a:rPr lang="en-US" altLang="zh-CN" dirty="0"/>
              <a:t>FALSE</a:t>
            </a:r>
            <a:r>
              <a:rPr lang="zh-CN" altLang="en-US" dirty="0"/>
              <a:t>；否则返回</a:t>
            </a:r>
            <a:r>
              <a:rPr lang="en-US" altLang="zh-CN" dirty="0"/>
              <a:t>TRUE </a:t>
            </a:r>
          </a:p>
          <a:p>
            <a:pPr marL="800100" lvl="1" indent="-342900">
              <a:lnSpc>
                <a:spcPct val="120000"/>
              </a:lnSpc>
            </a:pPr>
            <a:r>
              <a:rPr lang="sv-SE" altLang="en-US" sz="1800" dirty="0"/>
              <a:t>%ROWCOUNT </a:t>
            </a:r>
          </a:p>
          <a:p>
            <a:pPr lvl="2">
              <a:lnSpc>
                <a:spcPct val="120000"/>
              </a:lnSpc>
            </a:pPr>
            <a:r>
              <a:rPr lang="zh-CN" altLang="en-US" dirty="0"/>
              <a:t>返回到当前行为止已经提取到的实际行数 </a:t>
            </a:r>
          </a:p>
        </p:txBody>
      </p:sp>
    </p:spTree>
    <p:extLst>
      <p:ext uri="{BB962C8B-B14F-4D97-AF65-F5344CB8AC3E}">
        <p14:creationId xmlns:p14="http://schemas.microsoft.com/office/powerpoint/2010/main" val="1853307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Effect transition="in" filter="wipe(left)">
                                      <p:cBhvr>
                                        <p:cTn id="11" dur="500"/>
                                        <p:tgtEl>
                                          <p:spTgt spid="13315">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wipe(left)">
                                      <p:cBhvr>
                                        <p:cTn id="15" dur="500"/>
                                        <p:tgtEl>
                                          <p:spTgt spid="133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wipe(left)">
                                      <p:cBhvr>
                                        <p:cTn id="20" dur="500"/>
                                        <p:tgtEl>
                                          <p:spTgt spid="13315">
                                            <p:txEl>
                                              <p:pRg st="3" end="3"/>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3315">
                                            <p:txEl>
                                              <p:pRg st="4" end="4"/>
                                            </p:txEl>
                                          </p:spTgt>
                                        </p:tgtEl>
                                        <p:attrNameLst>
                                          <p:attrName>style.visibility</p:attrName>
                                        </p:attrNameLst>
                                      </p:cBhvr>
                                      <p:to>
                                        <p:strVal val="visible"/>
                                      </p:to>
                                    </p:set>
                                    <p:animEffect transition="in" filter="wipe(left)">
                                      <p:cBhvr>
                                        <p:cTn id="24" dur="500"/>
                                        <p:tgtEl>
                                          <p:spTgt spid="1331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Effect transition="in" filter="wipe(left)">
                                      <p:cBhvr>
                                        <p:cTn id="29" dur="500"/>
                                        <p:tgtEl>
                                          <p:spTgt spid="13315">
                                            <p:txEl>
                                              <p:pRg st="5" end="5"/>
                                            </p:txEl>
                                          </p:spTgt>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Effect transition="in" filter="wipe(left)">
                                      <p:cBhvr>
                                        <p:cTn id="33" dur="500"/>
                                        <p:tgtEl>
                                          <p:spTgt spid="1331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315">
                                            <p:txEl>
                                              <p:pRg st="7" end="7"/>
                                            </p:txEl>
                                          </p:spTgt>
                                        </p:tgtEl>
                                        <p:attrNameLst>
                                          <p:attrName>style.visibility</p:attrName>
                                        </p:attrNameLst>
                                      </p:cBhvr>
                                      <p:to>
                                        <p:strVal val="visible"/>
                                      </p:to>
                                    </p:set>
                                    <p:animEffect transition="in" filter="wipe(left)">
                                      <p:cBhvr>
                                        <p:cTn id="38" dur="500"/>
                                        <p:tgtEl>
                                          <p:spTgt spid="13315">
                                            <p:txEl>
                                              <p:pRg st="7" end="7"/>
                                            </p:txEl>
                                          </p:spTgt>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3315">
                                            <p:txEl>
                                              <p:pRg st="8" end="8"/>
                                            </p:txEl>
                                          </p:spTgt>
                                        </p:tgtEl>
                                        <p:attrNameLst>
                                          <p:attrName>style.visibility</p:attrName>
                                        </p:attrNameLst>
                                      </p:cBhvr>
                                      <p:to>
                                        <p:strVal val="visible"/>
                                      </p:to>
                                    </p:set>
                                    <p:animEffect transition="in" filter="wipe(left)">
                                      <p:cBhvr>
                                        <p:cTn id="42" dur="500"/>
                                        <p:tgtEl>
                                          <p:spTgt spid="1331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3315">
                                            <p:txEl>
                                              <p:pRg st="9" end="9"/>
                                            </p:txEl>
                                          </p:spTgt>
                                        </p:tgtEl>
                                        <p:attrNameLst>
                                          <p:attrName>style.visibility</p:attrName>
                                        </p:attrNameLst>
                                      </p:cBhvr>
                                      <p:to>
                                        <p:strVal val="visible"/>
                                      </p:to>
                                    </p:set>
                                    <p:animEffect transition="in" filter="wipe(left)">
                                      <p:cBhvr>
                                        <p:cTn id="47" dur="500"/>
                                        <p:tgtEl>
                                          <p:spTgt spid="13315">
                                            <p:txEl>
                                              <p:pRg st="9" end="9"/>
                                            </p:txEl>
                                          </p:spTgt>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3315">
                                            <p:txEl>
                                              <p:pRg st="10" end="10"/>
                                            </p:txEl>
                                          </p:spTgt>
                                        </p:tgtEl>
                                        <p:attrNameLst>
                                          <p:attrName>style.visibility</p:attrName>
                                        </p:attrNameLst>
                                      </p:cBhvr>
                                      <p:to>
                                        <p:strVal val="visible"/>
                                      </p:to>
                                    </p:set>
                                    <p:animEffect transition="in" filter="wipe(left)">
                                      <p:cBhvr>
                                        <p:cTn id="51"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02489"/>
            <a:ext cx="8229600" cy="766763"/>
          </a:xfrm>
        </p:spPr>
        <p:txBody>
          <a:bodyPr/>
          <a:lstStyle/>
          <a:p>
            <a:pPr marL="609600" indent="-609600"/>
            <a:r>
              <a:rPr lang="zh-CN" altLang="zh-CN"/>
              <a:t>显式游标</a:t>
            </a:r>
          </a:p>
        </p:txBody>
      </p:sp>
      <p:sp>
        <p:nvSpPr>
          <p:cNvPr id="14339" name="Rectangle 3"/>
          <p:cNvSpPr>
            <a:spLocks noGrp="1" noChangeArrowheads="1"/>
          </p:cNvSpPr>
          <p:nvPr>
            <p:ph type="body" idx="4294967295"/>
          </p:nvPr>
        </p:nvSpPr>
        <p:spPr>
          <a:xfrm>
            <a:off x="0" y="1172878"/>
            <a:ext cx="8532812" cy="4779962"/>
          </a:xfrm>
        </p:spPr>
        <p:txBody>
          <a:bodyPr/>
          <a:lstStyle/>
          <a:p>
            <a:pPr marL="381000" indent="-381000"/>
            <a:r>
              <a:rPr lang="zh-CN" altLang="en-US" dirty="0"/>
              <a:t>显示游标示例</a:t>
            </a:r>
          </a:p>
          <a:p>
            <a:pPr marL="800100" lvl="1" indent="-342900"/>
            <a:r>
              <a:rPr lang="zh-CN" altLang="en-US" dirty="0"/>
              <a:t>根据条件查询并输出部门信息</a:t>
            </a:r>
          </a:p>
          <a:p>
            <a:pPr marL="381000" indent="-381000"/>
            <a:endParaRPr lang="zh-CN" altLang="en-US" sz="1100" dirty="0">
              <a:ea typeface="宋体" charset="-122"/>
            </a:endParaRPr>
          </a:p>
        </p:txBody>
      </p:sp>
      <p:sp>
        <p:nvSpPr>
          <p:cNvPr id="14340" name="AutoShape 10"/>
          <p:cNvSpPr>
            <a:spLocks noChangeArrowheads="1"/>
          </p:cNvSpPr>
          <p:nvPr/>
        </p:nvSpPr>
        <p:spPr bwMode="auto">
          <a:xfrm>
            <a:off x="578609" y="2267091"/>
            <a:ext cx="8640763" cy="3889375"/>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en-US" altLang="zh-CN" b="1" dirty="0">
                <a:sym typeface="Arial" charset="0"/>
              </a:rPr>
              <a:t>declare</a:t>
            </a:r>
          </a:p>
          <a:p>
            <a:pPr eaLnBrk="1" hangingPunct="1"/>
            <a:r>
              <a:rPr lang="zh-CN" altLang="en-US" b="1" dirty="0">
                <a:sym typeface="Arial" charset="0"/>
              </a:rPr>
              <a:t>	</a:t>
            </a:r>
            <a:r>
              <a:rPr lang="en-US" altLang="zh-CN" b="1" dirty="0" err="1">
                <a:sym typeface="Arial" charset="0"/>
              </a:rPr>
              <a:t>v_dept</a:t>
            </a:r>
            <a:r>
              <a:rPr lang="en-US" altLang="zh-CN" b="1" dirty="0">
                <a:sym typeface="Arial" charset="0"/>
              </a:rPr>
              <a:t> </a:t>
            </a:r>
            <a:r>
              <a:rPr lang="en-US" altLang="zh-CN" b="1" dirty="0" err="1">
                <a:sym typeface="Arial" charset="0"/>
              </a:rPr>
              <a:t>dept%rowtype</a:t>
            </a:r>
            <a:r>
              <a:rPr lang="en-US" altLang="zh-CN" b="1" dirty="0">
                <a:sym typeface="Arial" charset="0"/>
              </a:rPr>
              <a:t>;</a:t>
            </a:r>
          </a:p>
          <a:p>
            <a:pPr eaLnBrk="1" hangingPunct="1"/>
            <a:r>
              <a:rPr lang="zh-CN" altLang="en-US" b="1" dirty="0">
                <a:sym typeface="Arial" charset="0"/>
              </a:rPr>
              <a:t>	</a:t>
            </a:r>
            <a:r>
              <a:rPr lang="en-US" altLang="zh-CN" b="1" dirty="0">
                <a:solidFill>
                  <a:srgbClr val="0000FF"/>
                </a:solidFill>
                <a:sym typeface="Arial" charset="0"/>
              </a:rPr>
              <a:t>cursor </a:t>
            </a:r>
            <a:r>
              <a:rPr lang="en-US" altLang="zh-CN" b="1" dirty="0" err="1">
                <a:sym typeface="Arial" charset="0"/>
              </a:rPr>
              <a:t>dept_cursor</a:t>
            </a:r>
            <a:r>
              <a:rPr lang="en-US" altLang="zh-CN" b="1" dirty="0">
                <a:sym typeface="Arial" charset="0"/>
              </a:rPr>
              <a:t> </a:t>
            </a:r>
            <a:r>
              <a:rPr lang="en-US" altLang="zh-CN" b="1" dirty="0">
                <a:solidFill>
                  <a:srgbClr val="0000FF"/>
                </a:solidFill>
                <a:sym typeface="Arial" charset="0"/>
              </a:rPr>
              <a:t>is</a:t>
            </a:r>
            <a:r>
              <a:rPr lang="en-US" altLang="zh-CN" b="1" dirty="0">
                <a:sym typeface="Arial" charset="0"/>
              </a:rPr>
              <a:t> select * from </a:t>
            </a:r>
            <a:r>
              <a:rPr lang="en-US" altLang="zh-CN" b="1" dirty="0" err="1">
                <a:sym typeface="Arial" charset="0"/>
              </a:rPr>
              <a:t>dept</a:t>
            </a:r>
            <a:r>
              <a:rPr lang="en-US" altLang="zh-CN" b="1" dirty="0">
                <a:sym typeface="Arial" charset="0"/>
              </a:rPr>
              <a:t> where </a:t>
            </a:r>
            <a:r>
              <a:rPr lang="en-US" altLang="zh-CN" b="1" dirty="0" err="1">
                <a:sym typeface="Arial" charset="0"/>
              </a:rPr>
              <a:t>deptno</a:t>
            </a:r>
            <a:r>
              <a:rPr lang="zh-CN" altLang="en-US" b="1" dirty="0">
                <a:sym typeface="Arial" charset="0"/>
              </a:rPr>
              <a:t>&gt;</a:t>
            </a:r>
            <a:r>
              <a:rPr lang="en-US" altLang="zh-CN" b="1" dirty="0">
                <a:sym typeface="Arial" charset="0"/>
              </a:rPr>
              <a:t>10;</a:t>
            </a:r>
            <a:r>
              <a:rPr lang="zh-CN" altLang="en-US" b="1" dirty="0">
                <a:sym typeface="Arial" charset="0"/>
              </a:rPr>
              <a:t>  </a:t>
            </a:r>
            <a:r>
              <a:rPr lang="zh-CN" altLang="en-US" b="1" i="1" dirty="0">
                <a:solidFill>
                  <a:srgbClr val="009900"/>
                </a:solidFill>
                <a:sym typeface="Arial" charset="0"/>
              </a:rPr>
              <a:t>--定义游标</a:t>
            </a:r>
          </a:p>
          <a:p>
            <a:pPr eaLnBrk="1" hangingPunct="1"/>
            <a:r>
              <a:rPr lang="en-US" altLang="zh-CN" b="1" dirty="0">
                <a:sym typeface="Arial" charset="0"/>
              </a:rPr>
              <a:t>begin</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open</a:t>
            </a:r>
            <a:r>
              <a:rPr lang="en-US" altLang="zh-CN" b="1" dirty="0">
                <a:sym typeface="Arial" charset="0"/>
              </a:rPr>
              <a:t> </a:t>
            </a:r>
            <a:r>
              <a:rPr lang="en-US" altLang="zh-CN" b="1" dirty="0" err="1">
                <a:sym typeface="Arial" charset="0"/>
              </a:rPr>
              <a:t>dept_cursor</a:t>
            </a:r>
            <a:r>
              <a:rPr lang="en-US" altLang="zh-CN" b="1" dirty="0">
                <a:sym typeface="Arial" charset="0"/>
              </a:rPr>
              <a:t>;</a:t>
            </a:r>
            <a:r>
              <a:rPr lang="zh-CN" altLang="en-US" b="1" dirty="0">
                <a:sym typeface="Arial" charset="0"/>
              </a:rPr>
              <a:t>  </a:t>
            </a:r>
            <a:r>
              <a:rPr lang="zh-CN" altLang="en-US" b="1" i="1" dirty="0">
                <a:solidFill>
                  <a:srgbClr val="009900"/>
                </a:solidFill>
                <a:sym typeface="Arial" charset="0"/>
              </a:rPr>
              <a:t>--打开游标</a:t>
            </a:r>
          </a:p>
          <a:p>
            <a:pPr eaLnBrk="1" hangingPunct="1"/>
            <a:r>
              <a:rPr lang="en-US" altLang="zh-CN" b="1" dirty="0">
                <a:sym typeface="Arial" charset="0"/>
              </a:rPr>
              <a:t>  </a:t>
            </a:r>
            <a:r>
              <a:rPr lang="zh-CN" altLang="en-US" b="1" dirty="0">
                <a:sym typeface="Arial" charset="0"/>
              </a:rPr>
              <a:t>	</a:t>
            </a:r>
            <a:r>
              <a:rPr lang="en-US" altLang="zh-CN" b="1" dirty="0">
                <a:sym typeface="Arial" charset="0"/>
              </a:rPr>
              <a:t>loop</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fetch</a:t>
            </a:r>
            <a:r>
              <a:rPr lang="en-US" altLang="zh-CN" b="1" dirty="0">
                <a:sym typeface="Arial" charset="0"/>
              </a:rPr>
              <a:t> </a:t>
            </a:r>
            <a:r>
              <a:rPr lang="en-US" altLang="zh-CN" b="1" dirty="0" err="1">
                <a:sym typeface="Arial" charset="0"/>
              </a:rPr>
              <a:t>dept_cursor</a:t>
            </a:r>
            <a:r>
              <a:rPr lang="en-US" altLang="zh-CN" b="1" dirty="0">
                <a:sym typeface="Arial" charset="0"/>
              </a:rPr>
              <a:t> </a:t>
            </a:r>
            <a:r>
              <a:rPr lang="en-US" altLang="zh-CN" b="1" dirty="0">
                <a:solidFill>
                  <a:srgbClr val="0000FF"/>
                </a:solidFill>
                <a:sym typeface="Arial" charset="0"/>
              </a:rPr>
              <a:t>into</a:t>
            </a:r>
            <a:r>
              <a:rPr lang="en-US" altLang="zh-CN" b="1" dirty="0">
                <a:sym typeface="Arial" charset="0"/>
              </a:rPr>
              <a:t> </a:t>
            </a:r>
            <a:r>
              <a:rPr lang="en-US" altLang="zh-CN" b="1" dirty="0" err="1">
                <a:sym typeface="Arial" charset="0"/>
              </a:rPr>
              <a:t>v_dept</a:t>
            </a:r>
            <a:r>
              <a:rPr lang="en-US" altLang="zh-CN" b="1" dirty="0">
                <a:sym typeface="Arial" charset="0"/>
              </a:rPr>
              <a:t>;</a:t>
            </a:r>
            <a:r>
              <a:rPr lang="zh-CN" altLang="en-US" b="1" dirty="0">
                <a:sym typeface="Arial" charset="0"/>
              </a:rPr>
              <a:t>  </a:t>
            </a:r>
            <a:r>
              <a:rPr lang="zh-CN" altLang="en-US" b="1" i="1" dirty="0">
                <a:solidFill>
                  <a:srgbClr val="009900"/>
                </a:solidFill>
                <a:sym typeface="Arial" charset="0"/>
              </a:rPr>
              <a:t>--提取数据</a:t>
            </a:r>
            <a:endParaRPr lang="en-US" altLang="zh-CN" b="1" i="1" dirty="0">
              <a:solidFill>
                <a:srgbClr val="009900"/>
              </a:solidFill>
              <a:sym typeface="Arial" charset="0"/>
            </a:endParaRP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exit</a:t>
            </a:r>
            <a:r>
              <a:rPr lang="en-US" altLang="zh-CN" b="1" dirty="0">
                <a:sym typeface="Arial" charset="0"/>
              </a:rPr>
              <a:t> </a:t>
            </a:r>
            <a:r>
              <a:rPr lang="en-US" altLang="zh-CN" b="1" dirty="0">
                <a:solidFill>
                  <a:srgbClr val="0000FF"/>
                </a:solidFill>
                <a:sym typeface="Arial" charset="0"/>
              </a:rPr>
              <a:t>when</a:t>
            </a:r>
            <a:r>
              <a:rPr lang="en-US" altLang="zh-CN" b="1" dirty="0">
                <a:sym typeface="Arial" charset="0"/>
              </a:rPr>
              <a:t> </a:t>
            </a:r>
            <a:r>
              <a:rPr lang="en-US" altLang="zh-CN" b="1" dirty="0" err="1">
                <a:sym typeface="Arial" charset="0"/>
              </a:rPr>
              <a:t>dept_cursor</a:t>
            </a:r>
            <a:r>
              <a:rPr lang="en-US" altLang="zh-CN" b="1" dirty="0" err="1">
                <a:solidFill>
                  <a:srgbClr val="0000FF"/>
                </a:solidFill>
                <a:sym typeface="Arial" charset="0"/>
              </a:rPr>
              <a:t>%notfound</a:t>
            </a:r>
            <a:r>
              <a:rPr lang="en-US" altLang="zh-CN" b="1" dirty="0">
                <a:sym typeface="Arial" charset="0"/>
              </a:rPr>
              <a:t>;</a:t>
            </a:r>
            <a:r>
              <a:rPr lang="zh-CN" altLang="en-US" b="1" dirty="0">
                <a:sym typeface="Arial" charset="0"/>
              </a:rPr>
              <a:t>  </a:t>
            </a:r>
            <a:r>
              <a:rPr lang="zh-CN" altLang="en-US" b="1" i="1" dirty="0">
                <a:solidFill>
                  <a:srgbClr val="009900"/>
                </a:solidFill>
                <a:sym typeface="Arial" charset="0"/>
              </a:rPr>
              <a:t>--判断循环退出条件</a:t>
            </a:r>
          </a:p>
          <a:p>
            <a:pPr eaLnBrk="1" hangingPunct="1"/>
            <a:r>
              <a:rPr lang="en-US" altLang="zh-CN" b="1" dirty="0">
                <a:sym typeface="Arial" charset="0"/>
              </a:rPr>
              <a:t>   </a:t>
            </a:r>
            <a:r>
              <a:rPr lang="zh-CN" altLang="en-US" b="1" dirty="0">
                <a:sym typeface="Arial" charset="0"/>
              </a:rPr>
              <a:t>		</a:t>
            </a:r>
            <a:r>
              <a:rPr lang="en-US" altLang="zh-CN" b="1" dirty="0">
                <a:sym typeface="Arial" charset="0"/>
              </a:rPr>
              <a:t> </a:t>
            </a:r>
            <a:r>
              <a:rPr lang="en-US" altLang="zh-CN" b="1" dirty="0" err="1">
                <a:sym typeface="Arial" charset="0"/>
              </a:rPr>
              <a:t>dbms_output.put_line</a:t>
            </a:r>
            <a:r>
              <a:rPr lang="en-US" altLang="zh-CN" b="1" dirty="0">
                <a:sym typeface="Arial" charset="0"/>
              </a:rPr>
              <a:t>('编号：'||</a:t>
            </a:r>
            <a:r>
              <a:rPr lang="en-US" altLang="zh-CN" b="1" dirty="0" err="1">
                <a:sym typeface="Arial" charset="0"/>
              </a:rPr>
              <a:t>v_dept.deptno</a:t>
            </a:r>
            <a:r>
              <a:rPr lang="en-US" altLang="zh-CN" b="1" dirty="0">
                <a:sym typeface="Arial" charset="0"/>
              </a:rPr>
              <a:t> </a:t>
            </a:r>
          </a:p>
          <a:p>
            <a:pPr eaLnBrk="1" hangingPunct="1"/>
            <a:r>
              <a:rPr lang="zh-CN" altLang="en-US" b="1" dirty="0">
                <a:sym typeface="Arial" charset="0"/>
              </a:rPr>
              <a:t>				</a:t>
            </a:r>
            <a:r>
              <a:rPr lang="en-US" altLang="zh-CN" b="1" dirty="0">
                <a:sym typeface="Arial" charset="0"/>
              </a:rPr>
              <a:t> ||'  名称：'||</a:t>
            </a:r>
            <a:r>
              <a:rPr lang="en-US" altLang="zh-CN" b="1" dirty="0" err="1">
                <a:sym typeface="Arial" charset="0"/>
              </a:rPr>
              <a:t>v_dept.dname</a:t>
            </a:r>
            <a:r>
              <a:rPr lang="en-US" altLang="zh-CN" b="1" dirty="0">
                <a:sym typeface="Arial" charset="0"/>
              </a:rPr>
              <a:t>||'  地址：'||</a:t>
            </a:r>
            <a:r>
              <a:rPr lang="en-US" altLang="zh-CN" b="1" dirty="0" err="1">
                <a:sym typeface="Arial" charset="0"/>
              </a:rPr>
              <a:t>v_dept.loc</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ym typeface="Arial" charset="0"/>
              </a:rPr>
              <a:t>end loop;</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close </a:t>
            </a:r>
            <a:r>
              <a:rPr lang="en-US" altLang="zh-CN" b="1" dirty="0" err="1">
                <a:sym typeface="Arial" charset="0"/>
              </a:rPr>
              <a:t>dept_cursor</a:t>
            </a:r>
            <a:r>
              <a:rPr lang="en-US" altLang="zh-CN" b="1" dirty="0">
                <a:sym typeface="Arial" charset="0"/>
              </a:rPr>
              <a:t>;</a:t>
            </a:r>
            <a:r>
              <a:rPr lang="zh-CN" altLang="en-US" b="1" dirty="0">
                <a:sym typeface="Arial" charset="0"/>
              </a:rPr>
              <a:t> </a:t>
            </a:r>
            <a:r>
              <a:rPr lang="zh-CN" altLang="en-US" b="1" i="1" dirty="0">
                <a:solidFill>
                  <a:srgbClr val="009900"/>
                </a:solidFill>
                <a:sym typeface="Arial" charset="0"/>
              </a:rPr>
              <a:t> --关闭游标</a:t>
            </a:r>
            <a:endParaRPr lang="en-US" altLang="zh-CN" b="1" i="1" dirty="0">
              <a:solidFill>
                <a:srgbClr val="009900"/>
              </a:solidFill>
              <a:sym typeface="Arial" charset="0"/>
            </a:endParaRPr>
          </a:p>
          <a:p>
            <a:pPr eaLnBrk="1" hangingPunct="1"/>
            <a:r>
              <a:rPr lang="en-US" altLang="zh-CN" b="1" dirty="0">
                <a:sym typeface="Arial" charset="0"/>
              </a:rPr>
              <a:t>end;</a:t>
            </a:r>
          </a:p>
        </p:txBody>
      </p:sp>
    </p:spTree>
    <p:extLst>
      <p:ext uri="{BB962C8B-B14F-4D97-AF65-F5344CB8AC3E}">
        <p14:creationId xmlns:p14="http://schemas.microsoft.com/office/powerpoint/2010/main" val="143149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wipe(left)">
                                      <p:cBhvr>
                                        <p:cTn id="11" dur="500"/>
                                        <p:tgtEl>
                                          <p:spTgt spid="1433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340">
                                            <p:bg/>
                                          </p:spTgt>
                                        </p:tgtEl>
                                        <p:attrNameLst>
                                          <p:attrName>style.visibility</p:attrName>
                                        </p:attrNameLst>
                                      </p:cBhvr>
                                      <p:to>
                                        <p:strVal val="visible"/>
                                      </p:to>
                                    </p:set>
                                    <p:animEffect transition="in" filter="dissolve">
                                      <p:cBhvr>
                                        <p:cTn id="16" dur="500"/>
                                        <p:tgtEl>
                                          <p:spTgt spid="14340">
                                            <p:bg/>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340">
                                            <p:txEl>
                                              <p:pRg st="0" end="0"/>
                                            </p:txEl>
                                          </p:spTgt>
                                        </p:tgtEl>
                                        <p:attrNameLst>
                                          <p:attrName>style.visibility</p:attrName>
                                        </p:attrNameLst>
                                      </p:cBhvr>
                                      <p:to>
                                        <p:strVal val="visible"/>
                                      </p:to>
                                    </p:set>
                                    <p:animEffect transition="in" filter="dissolve">
                                      <p:cBhvr>
                                        <p:cTn id="19" dur="500"/>
                                        <p:tgtEl>
                                          <p:spTgt spid="14340">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340">
                                            <p:txEl>
                                              <p:pRg st="1" end="1"/>
                                            </p:txEl>
                                          </p:spTgt>
                                        </p:tgtEl>
                                        <p:attrNameLst>
                                          <p:attrName>style.visibility</p:attrName>
                                        </p:attrNameLst>
                                      </p:cBhvr>
                                      <p:to>
                                        <p:strVal val="visible"/>
                                      </p:to>
                                    </p:set>
                                    <p:animEffect transition="in" filter="dissolve">
                                      <p:cBhvr>
                                        <p:cTn id="22" dur="500"/>
                                        <p:tgtEl>
                                          <p:spTgt spid="14340">
                                            <p:txEl>
                                              <p:pRg st="1" end="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340">
                                            <p:txEl>
                                              <p:pRg st="2" end="2"/>
                                            </p:txEl>
                                          </p:spTgt>
                                        </p:tgtEl>
                                        <p:attrNameLst>
                                          <p:attrName>style.visibility</p:attrName>
                                        </p:attrNameLst>
                                      </p:cBhvr>
                                      <p:to>
                                        <p:strVal val="visible"/>
                                      </p:to>
                                    </p:set>
                                    <p:animEffect transition="in" filter="dissolve">
                                      <p:cBhvr>
                                        <p:cTn id="25" dur="500"/>
                                        <p:tgtEl>
                                          <p:spTgt spid="14340">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340">
                                            <p:txEl>
                                              <p:pRg st="3" end="3"/>
                                            </p:txEl>
                                          </p:spTgt>
                                        </p:tgtEl>
                                        <p:attrNameLst>
                                          <p:attrName>style.visibility</p:attrName>
                                        </p:attrNameLst>
                                      </p:cBhvr>
                                      <p:to>
                                        <p:strVal val="visible"/>
                                      </p:to>
                                    </p:set>
                                    <p:animEffect transition="in" filter="dissolve">
                                      <p:cBhvr>
                                        <p:cTn id="28" dur="500"/>
                                        <p:tgtEl>
                                          <p:spTgt spid="14340">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340">
                                            <p:txEl>
                                              <p:pRg st="12" end="12"/>
                                            </p:txEl>
                                          </p:spTgt>
                                        </p:tgtEl>
                                        <p:attrNameLst>
                                          <p:attrName>style.visibility</p:attrName>
                                        </p:attrNameLst>
                                      </p:cBhvr>
                                      <p:to>
                                        <p:strVal val="visible"/>
                                      </p:to>
                                    </p:set>
                                    <p:animEffect transition="in" filter="dissolve">
                                      <p:cBhvr>
                                        <p:cTn id="31" dur="500"/>
                                        <p:tgtEl>
                                          <p:spTgt spid="14340">
                                            <p:txEl>
                                              <p:pRg st="12" end="1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340">
                                            <p:txEl>
                                              <p:pRg st="4" end="4"/>
                                            </p:txEl>
                                          </p:spTgt>
                                        </p:tgtEl>
                                        <p:attrNameLst>
                                          <p:attrName>style.visibility</p:attrName>
                                        </p:attrNameLst>
                                      </p:cBhvr>
                                      <p:to>
                                        <p:strVal val="visible"/>
                                      </p:to>
                                    </p:set>
                                    <p:animEffect transition="in" filter="dissolve">
                                      <p:cBhvr>
                                        <p:cTn id="36" dur="500"/>
                                        <p:tgtEl>
                                          <p:spTgt spid="14340">
                                            <p:txEl>
                                              <p:pRg st="4" end="4"/>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340">
                                            <p:txEl>
                                              <p:pRg st="5" end="5"/>
                                            </p:txEl>
                                          </p:spTgt>
                                        </p:tgtEl>
                                        <p:attrNameLst>
                                          <p:attrName>style.visibility</p:attrName>
                                        </p:attrNameLst>
                                      </p:cBhvr>
                                      <p:to>
                                        <p:strVal val="visible"/>
                                      </p:to>
                                    </p:set>
                                    <p:animEffect transition="in" filter="dissolve">
                                      <p:cBhvr>
                                        <p:cTn id="39" dur="500"/>
                                        <p:tgtEl>
                                          <p:spTgt spid="14340">
                                            <p:txEl>
                                              <p:pRg st="5" end="5"/>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340">
                                            <p:txEl>
                                              <p:pRg st="10" end="10"/>
                                            </p:txEl>
                                          </p:spTgt>
                                        </p:tgtEl>
                                        <p:attrNameLst>
                                          <p:attrName>style.visibility</p:attrName>
                                        </p:attrNameLst>
                                      </p:cBhvr>
                                      <p:to>
                                        <p:strVal val="visible"/>
                                      </p:to>
                                    </p:set>
                                    <p:animEffect transition="in" filter="dissolve">
                                      <p:cBhvr>
                                        <p:cTn id="42" dur="500"/>
                                        <p:tgtEl>
                                          <p:spTgt spid="14340">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340">
                                            <p:txEl>
                                              <p:pRg st="6" end="6"/>
                                            </p:txEl>
                                          </p:spTgt>
                                        </p:tgtEl>
                                        <p:attrNameLst>
                                          <p:attrName>style.visibility</p:attrName>
                                        </p:attrNameLst>
                                      </p:cBhvr>
                                      <p:to>
                                        <p:strVal val="visible"/>
                                      </p:to>
                                    </p:set>
                                    <p:animEffect transition="in" filter="dissolve">
                                      <p:cBhvr>
                                        <p:cTn id="47" dur="500"/>
                                        <p:tgtEl>
                                          <p:spTgt spid="14340">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340">
                                            <p:txEl>
                                              <p:pRg st="7" end="7"/>
                                            </p:txEl>
                                          </p:spTgt>
                                        </p:tgtEl>
                                        <p:attrNameLst>
                                          <p:attrName>style.visibility</p:attrName>
                                        </p:attrNameLst>
                                      </p:cBhvr>
                                      <p:to>
                                        <p:strVal val="visible"/>
                                      </p:to>
                                    </p:set>
                                    <p:animEffect transition="in" filter="dissolve">
                                      <p:cBhvr>
                                        <p:cTn id="52" dur="500"/>
                                        <p:tgtEl>
                                          <p:spTgt spid="14340">
                                            <p:txEl>
                                              <p:pRg st="7" end="7"/>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340">
                                            <p:txEl>
                                              <p:pRg st="8" end="8"/>
                                            </p:txEl>
                                          </p:spTgt>
                                        </p:tgtEl>
                                        <p:attrNameLst>
                                          <p:attrName>style.visibility</p:attrName>
                                        </p:attrNameLst>
                                      </p:cBhvr>
                                      <p:to>
                                        <p:strVal val="visible"/>
                                      </p:to>
                                    </p:set>
                                    <p:animEffect transition="in" filter="dissolve">
                                      <p:cBhvr>
                                        <p:cTn id="55" dur="500"/>
                                        <p:tgtEl>
                                          <p:spTgt spid="14340">
                                            <p:txEl>
                                              <p:pRg st="8" end="8"/>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4340">
                                            <p:txEl>
                                              <p:pRg st="9" end="9"/>
                                            </p:txEl>
                                          </p:spTgt>
                                        </p:tgtEl>
                                        <p:attrNameLst>
                                          <p:attrName>style.visibility</p:attrName>
                                        </p:attrNameLst>
                                      </p:cBhvr>
                                      <p:to>
                                        <p:strVal val="visible"/>
                                      </p:to>
                                    </p:set>
                                    <p:animEffect transition="in" filter="dissolve">
                                      <p:cBhvr>
                                        <p:cTn id="58" dur="500"/>
                                        <p:tgtEl>
                                          <p:spTgt spid="14340">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4340">
                                            <p:txEl>
                                              <p:pRg st="11" end="11"/>
                                            </p:txEl>
                                          </p:spTgt>
                                        </p:tgtEl>
                                        <p:attrNameLst>
                                          <p:attrName>style.visibility</p:attrName>
                                        </p:attrNameLst>
                                      </p:cBhvr>
                                      <p:to>
                                        <p:strVal val="visible"/>
                                      </p:to>
                                    </p:set>
                                    <p:animEffect transition="in" filter="dissolve">
                                      <p:cBhvr>
                                        <p:cTn id="63" dur="500"/>
                                        <p:tgtEl>
                                          <p:spTgt spid="1434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allAtOnce"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217289"/>
            <a:ext cx="8229600" cy="766763"/>
          </a:xfrm>
        </p:spPr>
        <p:txBody>
          <a:bodyPr/>
          <a:lstStyle/>
          <a:p>
            <a:pPr marL="609600" indent="-609600"/>
            <a:r>
              <a:rPr lang="zh-CN" altLang="zh-CN"/>
              <a:t>显式游标</a:t>
            </a:r>
          </a:p>
        </p:txBody>
      </p:sp>
      <p:sp>
        <p:nvSpPr>
          <p:cNvPr id="15363" name="Rectangle 3"/>
          <p:cNvSpPr>
            <a:spLocks noGrp="1" noChangeArrowheads="1"/>
          </p:cNvSpPr>
          <p:nvPr>
            <p:ph type="body" idx="4294967295"/>
          </p:nvPr>
        </p:nvSpPr>
        <p:spPr>
          <a:xfrm>
            <a:off x="0" y="1200174"/>
            <a:ext cx="8532812" cy="4779962"/>
          </a:xfrm>
        </p:spPr>
        <p:txBody>
          <a:bodyPr/>
          <a:lstStyle/>
          <a:p>
            <a:pPr marL="381000" indent="-381000">
              <a:lnSpc>
                <a:spcPct val="120000"/>
              </a:lnSpc>
            </a:pPr>
            <a:r>
              <a:rPr lang="zh-CN" altLang="en-US"/>
              <a:t>显式游标示例</a:t>
            </a:r>
          </a:p>
          <a:p>
            <a:pPr marL="800100" lvl="1" indent="-342900">
              <a:lnSpc>
                <a:spcPct val="120000"/>
              </a:lnSpc>
            </a:pPr>
            <a:r>
              <a:rPr lang="zh-CN" altLang="en-US" dirty="0"/>
              <a:t>用table结构提取游标数据</a:t>
            </a:r>
            <a:endParaRPr lang="zh-CN" altLang="en-US" sz="1100" dirty="0">
              <a:ea typeface="宋体" charset="-122"/>
            </a:endParaRPr>
          </a:p>
        </p:txBody>
      </p:sp>
      <p:sp>
        <p:nvSpPr>
          <p:cNvPr id="15364" name="AutoShape 10"/>
          <p:cNvSpPr>
            <a:spLocks noChangeArrowheads="1"/>
          </p:cNvSpPr>
          <p:nvPr/>
        </p:nvSpPr>
        <p:spPr bwMode="auto">
          <a:xfrm>
            <a:off x="612775" y="2090761"/>
            <a:ext cx="7920037" cy="3889375"/>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en-US" altLang="zh-CN" b="1" dirty="0">
                <a:sym typeface="Arial" charset="0"/>
              </a:rPr>
              <a:t>declare</a:t>
            </a:r>
          </a:p>
          <a:p>
            <a:pPr eaLnBrk="1" hangingPunct="1"/>
            <a:r>
              <a:rPr lang="zh-CN" altLang="en-US" b="1" dirty="0">
                <a:sym typeface="Arial" charset="0"/>
              </a:rPr>
              <a:t>	</a:t>
            </a:r>
            <a:r>
              <a:rPr lang="en-US" altLang="zh-CN" b="1" dirty="0">
                <a:sym typeface="Arial" charset="0"/>
              </a:rPr>
              <a:t>type </a:t>
            </a:r>
            <a:r>
              <a:rPr lang="en-US" altLang="zh-CN" b="1" dirty="0" err="1">
                <a:sym typeface="Arial" charset="0"/>
              </a:rPr>
              <a:t>v_dept</a:t>
            </a:r>
            <a:r>
              <a:rPr lang="en-US" altLang="zh-CN" b="1" dirty="0">
                <a:sym typeface="Arial" charset="0"/>
              </a:rPr>
              <a:t> is table of </a:t>
            </a:r>
            <a:r>
              <a:rPr lang="en-US" altLang="zh-CN" b="1" dirty="0" err="1">
                <a:sym typeface="Arial" charset="0"/>
              </a:rPr>
              <a:t>dept%rowtype</a:t>
            </a:r>
            <a:r>
              <a:rPr lang="zh-CN" altLang="en-US" b="1" dirty="0">
                <a:sym typeface="Arial" charset="0"/>
              </a:rPr>
              <a:t>  </a:t>
            </a:r>
            <a:r>
              <a:rPr lang="en-US" altLang="zh-CN" b="1" dirty="0">
                <a:sym typeface="Arial" charset="0"/>
              </a:rPr>
              <a:t>index by </a:t>
            </a:r>
            <a:r>
              <a:rPr lang="en-US" altLang="zh-CN" b="1" dirty="0" err="1">
                <a:sym typeface="Arial" charset="0"/>
              </a:rPr>
              <a:t>binary_integer</a:t>
            </a:r>
            <a:r>
              <a:rPr lang="en-US" altLang="zh-CN" b="1" dirty="0">
                <a:sym typeface="Arial" charset="0"/>
              </a:rPr>
              <a:t>;</a:t>
            </a:r>
          </a:p>
          <a:p>
            <a:pPr eaLnBrk="1" hangingPunct="1"/>
            <a:r>
              <a:rPr lang="zh-CN" altLang="en-US" b="1" dirty="0">
                <a:sym typeface="Arial" charset="0"/>
              </a:rPr>
              <a:t>	</a:t>
            </a:r>
            <a:r>
              <a:rPr lang="en-US" altLang="zh-CN" b="1" dirty="0">
                <a:solidFill>
                  <a:srgbClr val="0000FF"/>
                </a:solidFill>
                <a:sym typeface="Arial" charset="0"/>
              </a:rPr>
              <a:t>cursor </a:t>
            </a:r>
            <a:r>
              <a:rPr lang="en-US" altLang="zh-CN" b="1" dirty="0" err="1">
                <a:sym typeface="Arial" charset="0"/>
              </a:rPr>
              <a:t>dept_cursor</a:t>
            </a:r>
            <a:r>
              <a:rPr lang="en-US" altLang="zh-CN" b="1" dirty="0">
                <a:sym typeface="Arial" charset="0"/>
              </a:rPr>
              <a:t> </a:t>
            </a:r>
            <a:r>
              <a:rPr lang="en-US" altLang="zh-CN" b="1" dirty="0">
                <a:solidFill>
                  <a:srgbClr val="0000FF"/>
                </a:solidFill>
                <a:sym typeface="Arial" charset="0"/>
              </a:rPr>
              <a:t>is </a:t>
            </a:r>
            <a:r>
              <a:rPr lang="en-US" altLang="zh-CN" b="1" dirty="0">
                <a:sym typeface="Arial" charset="0"/>
              </a:rPr>
              <a:t>select * from </a:t>
            </a:r>
            <a:r>
              <a:rPr lang="en-US" altLang="zh-CN" b="1" dirty="0" err="1">
                <a:sym typeface="Arial" charset="0"/>
              </a:rPr>
              <a:t>dept</a:t>
            </a:r>
            <a:r>
              <a:rPr lang="en-US" altLang="zh-CN" b="1" dirty="0">
                <a:sym typeface="Arial" charset="0"/>
              </a:rPr>
              <a:t>;</a:t>
            </a:r>
          </a:p>
          <a:p>
            <a:pPr eaLnBrk="1" hangingPunct="1"/>
            <a:r>
              <a:rPr lang="zh-CN" altLang="en-US" b="1" dirty="0">
                <a:sym typeface="Arial" charset="0"/>
              </a:rPr>
              <a:t>	</a:t>
            </a:r>
            <a:r>
              <a:rPr lang="en-US" altLang="zh-CN" b="1" dirty="0" err="1">
                <a:sym typeface="Arial" charset="0"/>
              </a:rPr>
              <a:t>v_dept_table</a:t>
            </a:r>
            <a:r>
              <a:rPr lang="en-US" altLang="zh-CN" b="1" dirty="0">
                <a:sym typeface="Arial" charset="0"/>
              </a:rPr>
              <a:t> </a:t>
            </a:r>
            <a:r>
              <a:rPr lang="en-US" altLang="zh-CN" b="1" dirty="0" err="1">
                <a:sym typeface="Arial" charset="0"/>
              </a:rPr>
              <a:t>v_dept</a:t>
            </a:r>
            <a:r>
              <a:rPr lang="en-US" altLang="zh-CN" b="1" dirty="0">
                <a:sym typeface="Arial" charset="0"/>
              </a:rPr>
              <a:t>;</a:t>
            </a:r>
          </a:p>
          <a:p>
            <a:pPr eaLnBrk="1" hangingPunct="1"/>
            <a:r>
              <a:rPr lang="en-US" altLang="zh-CN" b="1" dirty="0">
                <a:sym typeface="Arial" charset="0"/>
              </a:rPr>
              <a:t>begin</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open </a:t>
            </a:r>
            <a:r>
              <a:rPr lang="en-US" altLang="zh-CN" b="1" dirty="0" err="1">
                <a:sym typeface="Arial" charset="0"/>
              </a:rPr>
              <a:t>dept_cursor</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fetch </a:t>
            </a:r>
            <a:r>
              <a:rPr lang="en-US" altLang="zh-CN" b="1" dirty="0" err="1">
                <a:sym typeface="Arial" charset="0"/>
              </a:rPr>
              <a:t>dept_cursor</a:t>
            </a:r>
            <a:r>
              <a:rPr lang="en-US" altLang="zh-CN" b="1" dirty="0">
                <a:sym typeface="Arial" charset="0"/>
              </a:rPr>
              <a:t> </a:t>
            </a:r>
            <a:r>
              <a:rPr lang="en-US" altLang="zh-CN" b="1" dirty="0">
                <a:solidFill>
                  <a:srgbClr val="0000FF"/>
                </a:solidFill>
                <a:sym typeface="Arial" charset="0"/>
              </a:rPr>
              <a:t>bulk collect</a:t>
            </a:r>
            <a:r>
              <a:rPr lang="en-US" altLang="zh-CN" b="1" dirty="0">
                <a:sym typeface="Arial" charset="0"/>
              </a:rPr>
              <a:t> into </a:t>
            </a:r>
            <a:r>
              <a:rPr lang="en-US" altLang="zh-CN" b="1" dirty="0" err="1">
                <a:sym typeface="Arial" charset="0"/>
              </a:rPr>
              <a:t>v_dept_table</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close </a:t>
            </a:r>
            <a:r>
              <a:rPr lang="en-US" altLang="zh-CN" b="1" dirty="0" err="1">
                <a:sym typeface="Arial" charset="0"/>
              </a:rPr>
              <a:t>dept_cursor</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ym typeface="Arial" charset="0"/>
              </a:rPr>
              <a:t>for </a:t>
            </a:r>
            <a:r>
              <a:rPr lang="en-US" altLang="zh-CN" b="1" dirty="0" err="1">
                <a:sym typeface="Arial" charset="0"/>
              </a:rPr>
              <a:t>i</a:t>
            </a:r>
            <a:r>
              <a:rPr lang="en-US" altLang="zh-CN" b="1" dirty="0">
                <a:sym typeface="Arial" charset="0"/>
              </a:rPr>
              <a:t> in v_dept_table.</a:t>
            </a:r>
            <a:r>
              <a:rPr lang="en-US" altLang="zh-CN" b="1" dirty="0">
                <a:solidFill>
                  <a:srgbClr val="0000FF"/>
                </a:solidFill>
                <a:sym typeface="Arial" charset="0"/>
              </a:rPr>
              <a:t>first</a:t>
            </a:r>
            <a:r>
              <a:rPr lang="en-US" altLang="zh-CN" b="1" dirty="0">
                <a:sym typeface="Arial" charset="0"/>
              </a:rPr>
              <a:t>..</a:t>
            </a:r>
            <a:r>
              <a:rPr lang="en-US" altLang="zh-CN" b="1" dirty="0" err="1">
                <a:sym typeface="Arial" charset="0"/>
              </a:rPr>
              <a:t>v_dept_table.</a:t>
            </a:r>
            <a:r>
              <a:rPr lang="en-US" altLang="zh-CN" b="1" dirty="0" err="1">
                <a:solidFill>
                  <a:srgbClr val="0000FF"/>
                </a:solidFill>
                <a:sym typeface="Arial" charset="0"/>
              </a:rPr>
              <a:t>last</a:t>
            </a:r>
            <a:r>
              <a:rPr lang="en-US" altLang="zh-CN" b="1" dirty="0">
                <a:solidFill>
                  <a:srgbClr val="0000FF"/>
                </a:solidFill>
                <a:sym typeface="Arial" charset="0"/>
              </a:rPr>
              <a:t> </a:t>
            </a:r>
            <a:r>
              <a:rPr lang="en-US" altLang="zh-CN" b="1" dirty="0">
                <a:sym typeface="Arial" charset="0"/>
              </a:rPr>
              <a:t>loop</a:t>
            </a:r>
          </a:p>
          <a:p>
            <a:pPr eaLnBrk="1" hangingPunct="1"/>
            <a:r>
              <a:rPr lang="en-US" altLang="zh-CN" b="1" dirty="0">
                <a:sym typeface="Arial" charset="0"/>
              </a:rPr>
              <a:t>    </a:t>
            </a:r>
            <a:r>
              <a:rPr lang="zh-CN" altLang="en-US" b="1" dirty="0">
                <a:sym typeface="Arial" charset="0"/>
              </a:rPr>
              <a:t>		</a:t>
            </a:r>
            <a:r>
              <a:rPr lang="en-US" altLang="zh-CN" b="1" dirty="0" err="1">
                <a:sym typeface="Arial" charset="0"/>
              </a:rPr>
              <a:t>dbms_output.put_line</a:t>
            </a:r>
            <a:r>
              <a:rPr lang="en-US" altLang="zh-CN" b="1" dirty="0">
                <a:sym typeface="Arial" charset="0"/>
              </a:rPr>
              <a:t>(</a:t>
            </a:r>
            <a:r>
              <a:rPr lang="en-US" altLang="zh-CN" b="1" dirty="0" err="1">
                <a:sym typeface="Arial" charset="0"/>
              </a:rPr>
              <a:t>v_dept_table</a:t>
            </a:r>
            <a:r>
              <a:rPr lang="en-US" altLang="zh-CN" b="1" dirty="0">
                <a:sym typeface="Arial" charset="0"/>
              </a:rPr>
              <a:t>(</a:t>
            </a:r>
            <a:r>
              <a:rPr lang="en-US" altLang="zh-CN" b="1" dirty="0" err="1">
                <a:solidFill>
                  <a:srgbClr val="0000FF"/>
                </a:solidFill>
                <a:sym typeface="Arial" charset="0"/>
              </a:rPr>
              <a:t>i</a:t>
            </a:r>
            <a:r>
              <a:rPr lang="en-US" altLang="zh-CN" b="1" dirty="0">
                <a:sym typeface="Arial" charset="0"/>
              </a:rPr>
              <a:t>).</a:t>
            </a:r>
            <a:r>
              <a:rPr lang="en-US" altLang="zh-CN" b="1" dirty="0" err="1">
                <a:sym typeface="Arial" charset="0"/>
              </a:rPr>
              <a:t>deptno</a:t>
            </a:r>
            <a:r>
              <a:rPr lang="en-US" altLang="zh-CN" b="1" dirty="0">
                <a:sym typeface="Arial" charset="0"/>
              </a:rPr>
              <a:t>||'  </a:t>
            </a:r>
          </a:p>
          <a:p>
            <a:pPr eaLnBrk="1" hangingPunct="1"/>
            <a:r>
              <a:rPr lang="zh-CN" altLang="en-US" b="1" dirty="0">
                <a:sym typeface="Arial" charset="0"/>
              </a:rPr>
              <a:t>			</a:t>
            </a:r>
            <a:r>
              <a:rPr lang="en-US" altLang="zh-CN" b="1" dirty="0">
                <a:sym typeface="Arial" charset="0"/>
              </a:rPr>
              <a:t>'||</a:t>
            </a:r>
            <a:r>
              <a:rPr lang="en-US" altLang="zh-CN" b="1" dirty="0" err="1">
                <a:sym typeface="Arial" charset="0"/>
              </a:rPr>
              <a:t>v_dept_table</a:t>
            </a:r>
            <a:r>
              <a:rPr lang="en-US" altLang="zh-CN" b="1" dirty="0">
                <a:sym typeface="Arial" charset="0"/>
              </a:rPr>
              <a:t>(</a:t>
            </a:r>
            <a:r>
              <a:rPr lang="en-US" altLang="zh-CN" b="1" dirty="0" err="1">
                <a:solidFill>
                  <a:srgbClr val="0000FF"/>
                </a:solidFill>
                <a:sym typeface="Arial" charset="0"/>
              </a:rPr>
              <a:t>i</a:t>
            </a:r>
            <a:r>
              <a:rPr lang="en-US" altLang="zh-CN" b="1" dirty="0">
                <a:sym typeface="Arial" charset="0"/>
              </a:rPr>
              <a:t>).</a:t>
            </a:r>
            <a:r>
              <a:rPr lang="en-US" altLang="zh-CN" b="1" dirty="0" err="1">
                <a:sym typeface="Arial" charset="0"/>
              </a:rPr>
              <a:t>dname</a:t>
            </a:r>
            <a:r>
              <a:rPr lang="en-US" altLang="zh-CN" b="1" dirty="0">
                <a:sym typeface="Arial" charset="0"/>
              </a:rPr>
              <a:t>||'  '||</a:t>
            </a:r>
            <a:r>
              <a:rPr lang="en-US" altLang="zh-CN" b="1" dirty="0" err="1">
                <a:sym typeface="Arial" charset="0"/>
              </a:rPr>
              <a:t>v_dept_table</a:t>
            </a:r>
            <a:r>
              <a:rPr lang="en-US" altLang="zh-CN" b="1" dirty="0">
                <a:sym typeface="Arial" charset="0"/>
              </a:rPr>
              <a:t>(</a:t>
            </a:r>
            <a:r>
              <a:rPr lang="en-US" altLang="zh-CN" b="1" dirty="0" err="1">
                <a:solidFill>
                  <a:srgbClr val="0000FF"/>
                </a:solidFill>
                <a:sym typeface="Arial" charset="0"/>
              </a:rPr>
              <a:t>i</a:t>
            </a:r>
            <a:r>
              <a:rPr lang="en-US" altLang="zh-CN" b="1" dirty="0">
                <a:sym typeface="Arial" charset="0"/>
              </a:rPr>
              <a:t>).</a:t>
            </a:r>
            <a:r>
              <a:rPr lang="en-US" altLang="zh-CN" b="1" dirty="0" err="1">
                <a:sym typeface="Arial" charset="0"/>
              </a:rPr>
              <a:t>loc</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ym typeface="Arial" charset="0"/>
              </a:rPr>
              <a:t>end loop;  </a:t>
            </a:r>
          </a:p>
          <a:p>
            <a:pPr eaLnBrk="1" hangingPunct="1"/>
            <a:r>
              <a:rPr lang="en-US" altLang="zh-CN" b="1" dirty="0">
                <a:sym typeface="Arial" charset="0"/>
              </a:rPr>
              <a:t>end;</a:t>
            </a:r>
          </a:p>
        </p:txBody>
      </p:sp>
      <p:sp>
        <p:nvSpPr>
          <p:cNvPr id="15365" name="AutoShape 5"/>
          <p:cNvSpPr>
            <a:spLocks noChangeArrowheads="1"/>
          </p:cNvSpPr>
          <p:nvPr/>
        </p:nvSpPr>
        <p:spPr bwMode="auto">
          <a:xfrm>
            <a:off x="3851275" y="2659482"/>
            <a:ext cx="2160587" cy="1021556"/>
          </a:xfrm>
          <a:prstGeom prst="wedgeRoundRectCallout">
            <a:avLst>
              <a:gd name="adj1" fmla="val -65838"/>
              <a:gd name="adj2" fmla="val 74681"/>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将游标中的数据一次性地提取到表结构中。</a:t>
            </a:r>
          </a:p>
        </p:txBody>
      </p:sp>
      <p:sp>
        <p:nvSpPr>
          <p:cNvPr id="15366" name="AutoShape 6"/>
          <p:cNvSpPr>
            <a:spLocks noChangeArrowheads="1"/>
          </p:cNvSpPr>
          <p:nvPr/>
        </p:nvSpPr>
        <p:spPr bwMode="auto">
          <a:xfrm>
            <a:off x="5724525" y="3224632"/>
            <a:ext cx="2160587" cy="1021556"/>
          </a:xfrm>
          <a:prstGeom prst="wedgeRoundRectCallout">
            <a:avLst>
              <a:gd name="adj1" fmla="val -65838"/>
              <a:gd name="adj2" fmla="val 74681"/>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该表结构中数据存放方式不是从下标为零开始的。</a:t>
            </a:r>
          </a:p>
        </p:txBody>
      </p:sp>
    </p:spTree>
    <p:extLst>
      <p:ext uri="{BB962C8B-B14F-4D97-AF65-F5344CB8AC3E}">
        <p14:creationId xmlns:p14="http://schemas.microsoft.com/office/powerpoint/2010/main" val="893907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Effect transition="in" filter="wipe(left)">
                                      <p:cBhvr>
                                        <p:cTn id="11" dur="500"/>
                                        <p:tgtEl>
                                          <p:spTgt spid="1536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364">
                                            <p:bg/>
                                          </p:spTgt>
                                        </p:tgtEl>
                                        <p:attrNameLst>
                                          <p:attrName>style.visibility</p:attrName>
                                        </p:attrNameLst>
                                      </p:cBhvr>
                                      <p:to>
                                        <p:strVal val="visible"/>
                                      </p:to>
                                    </p:set>
                                    <p:animEffect transition="in" filter="dissolve">
                                      <p:cBhvr>
                                        <p:cTn id="16" dur="500"/>
                                        <p:tgtEl>
                                          <p:spTgt spid="15364">
                                            <p:bg/>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364">
                                            <p:txEl>
                                              <p:pRg st="0" end="0"/>
                                            </p:txEl>
                                          </p:spTgt>
                                        </p:tgtEl>
                                        <p:attrNameLst>
                                          <p:attrName>style.visibility</p:attrName>
                                        </p:attrNameLst>
                                      </p:cBhvr>
                                      <p:to>
                                        <p:strVal val="visible"/>
                                      </p:to>
                                    </p:set>
                                    <p:animEffect transition="in" filter="dissolve">
                                      <p:cBhvr>
                                        <p:cTn id="19" dur="500"/>
                                        <p:tgtEl>
                                          <p:spTgt spid="15364">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364">
                                            <p:txEl>
                                              <p:pRg st="1" end="1"/>
                                            </p:txEl>
                                          </p:spTgt>
                                        </p:tgtEl>
                                        <p:attrNameLst>
                                          <p:attrName>style.visibility</p:attrName>
                                        </p:attrNameLst>
                                      </p:cBhvr>
                                      <p:to>
                                        <p:strVal val="visible"/>
                                      </p:to>
                                    </p:set>
                                    <p:animEffect transition="in" filter="dissolve">
                                      <p:cBhvr>
                                        <p:cTn id="22" dur="500"/>
                                        <p:tgtEl>
                                          <p:spTgt spid="15364">
                                            <p:txEl>
                                              <p:pRg st="1" end="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Effect transition="in" filter="dissolve">
                                      <p:cBhvr>
                                        <p:cTn id="25" dur="500"/>
                                        <p:tgtEl>
                                          <p:spTgt spid="15364">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364">
                                            <p:txEl>
                                              <p:pRg st="3" end="3"/>
                                            </p:txEl>
                                          </p:spTgt>
                                        </p:tgtEl>
                                        <p:attrNameLst>
                                          <p:attrName>style.visibility</p:attrName>
                                        </p:attrNameLst>
                                      </p:cBhvr>
                                      <p:to>
                                        <p:strVal val="visible"/>
                                      </p:to>
                                    </p:set>
                                    <p:animEffect transition="in" filter="dissolve">
                                      <p:cBhvr>
                                        <p:cTn id="28" dur="500"/>
                                        <p:tgtEl>
                                          <p:spTgt spid="15364">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364">
                                            <p:txEl>
                                              <p:pRg st="4" end="4"/>
                                            </p:txEl>
                                          </p:spTgt>
                                        </p:tgtEl>
                                        <p:attrNameLst>
                                          <p:attrName>style.visibility</p:attrName>
                                        </p:attrNameLst>
                                      </p:cBhvr>
                                      <p:to>
                                        <p:strVal val="visible"/>
                                      </p:to>
                                    </p:set>
                                    <p:animEffect transition="in" filter="dissolve">
                                      <p:cBhvr>
                                        <p:cTn id="31" dur="500"/>
                                        <p:tgtEl>
                                          <p:spTgt spid="15364">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364">
                                            <p:txEl>
                                              <p:pRg st="12" end="12"/>
                                            </p:txEl>
                                          </p:spTgt>
                                        </p:tgtEl>
                                        <p:attrNameLst>
                                          <p:attrName>style.visibility</p:attrName>
                                        </p:attrNameLst>
                                      </p:cBhvr>
                                      <p:to>
                                        <p:strVal val="visible"/>
                                      </p:to>
                                    </p:set>
                                    <p:animEffect transition="in" filter="dissolve">
                                      <p:cBhvr>
                                        <p:cTn id="34" dur="500"/>
                                        <p:tgtEl>
                                          <p:spTgt spid="15364">
                                            <p:txEl>
                                              <p:pRg st="12" end="1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364">
                                            <p:txEl>
                                              <p:pRg st="5" end="5"/>
                                            </p:txEl>
                                          </p:spTgt>
                                        </p:tgtEl>
                                        <p:attrNameLst>
                                          <p:attrName>style.visibility</p:attrName>
                                        </p:attrNameLst>
                                      </p:cBhvr>
                                      <p:to>
                                        <p:strVal val="visible"/>
                                      </p:to>
                                    </p:set>
                                    <p:animEffect transition="in" filter="dissolve">
                                      <p:cBhvr>
                                        <p:cTn id="39" dur="500"/>
                                        <p:tgtEl>
                                          <p:spTgt spid="15364">
                                            <p:txEl>
                                              <p:pRg st="5" end="5"/>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364">
                                            <p:txEl>
                                              <p:pRg st="6" end="6"/>
                                            </p:txEl>
                                          </p:spTgt>
                                        </p:tgtEl>
                                        <p:attrNameLst>
                                          <p:attrName>style.visibility</p:attrName>
                                        </p:attrNameLst>
                                      </p:cBhvr>
                                      <p:to>
                                        <p:strVal val="visible"/>
                                      </p:to>
                                    </p:set>
                                    <p:animEffect transition="in" filter="dissolve">
                                      <p:cBhvr>
                                        <p:cTn id="42" dur="500"/>
                                        <p:tgtEl>
                                          <p:spTgt spid="15364">
                                            <p:txEl>
                                              <p:pRg st="6" end="6"/>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364">
                                            <p:txEl>
                                              <p:pRg st="7" end="7"/>
                                            </p:txEl>
                                          </p:spTgt>
                                        </p:tgtEl>
                                        <p:attrNameLst>
                                          <p:attrName>style.visibility</p:attrName>
                                        </p:attrNameLst>
                                      </p:cBhvr>
                                      <p:to>
                                        <p:strVal val="visible"/>
                                      </p:to>
                                    </p:set>
                                    <p:animEffect transition="in" filter="dissolve">
                                      <p:cBhvr>
                                        <p:cTn id="45" dur="500"/>
                                        <p:tgtEl>
                                          <p:spTgt spid="15364">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5365"/>
                                        </p:tgtEl>
                                        <p:attrNameLst>
                                          <p:attrName>style.visibility</p:attrName>
                                        </p:attrNameLst>
                                      </p:cBhvr>
                                      <p:to>
                                        <p:strVal val="visible"/>
                                      </p:to>
                                    </p:set>
                                    <p:animEffect transition="in" filter="dissolve">
                                      <p:cBhvr>
                                        <p:cTn id="48" dur="500"/>
                                        <p:tgtEl>
                                          <p:spTgt spid="153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5364">
                                            <p:txEl>
                                              <p:pRg st="8" end="8"/>
                                            </p:txEl>
                                          </p:spTgt>
                                        </p:tgtEl>
                                        <p:attrNameLst>
                                          <p:attrName>style.visibility</p:attrName>
                                        </p:attrNameLst>
                                      </p:cBhvr>
                                      <p:to>
                                        <p:strVal val="visible"/>
                                      </p:to>
                                    </p:set>
                                    <p:animEffect transition="in" filter="dissolve">
                                      <p:cBhvr>
                                        <p:cTn id="53" dur="500"/>
                                        <p:tgtEl>
                                          <p:spTgt spid="15364">
                                            <p:txEl>
                                              <p:pRg st="8" end="8"/>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5364">
                                            <p:txEl>
                                              <p:pRg st="9" end="9"/>
                                            </p:txEl>
                                          </p:spTgt>
                                        </p:tgtEl>
                                        <p:attrNameLst>
                                          <p:attrName>style.visibility</p:attrName>
                                        </p:attrNameLst>
                                      </p:cBhvr>
                                      <p:to>
                                        <p:strVal val="visible"/>
                                      </p:to>
                                    </p:set>
                                    <p:animEffect transition="in" filter="dissolve">
                                      <p:cBhvr>
                                        <p:cTn id="56" dur="500"/>
                                        <p:tgtEl>
                                          <p:spTgt spid="15364">
                                            <p:txEl>
                                              <p:pRg st="9" end="9"/>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5364">
                                            <p:txEl>
                                              <p:pRg st="10" end="10"/>
                                            </p:txEl>
                                          </p:spTgt>
                                        </p:tgtEl>
                                        <p:attrNameLst>
                                          <p:attrName>style.visibility</p:attrName>
                                        </p:attrNameLst>
                                      </p:cBhvr>
                                      <p:to>
                                        <p:strVal val="visible"/>
                                      </p:to>
                                    </p:set>
                                    <p:animEffect transition="in" filter="dissolve">
                                      <p:cBhvr>
                                        <p:cTn id="59" dur="500"/>
                                        <p:tgtEl>
                                          <p:spTgt spid="15364">
                                            <p:txEl>
                                              <p:pRg st="10" end="10"/>
                                            </p:txEl>
                                          </p:spTgt>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5364">
                                            <p:txEl>
                                              <p:pRg st="11" end="11"/>
                                            </p:txEl>
                                          </p:spTgt>
                                        </p:tgtEl>
                                        <p:attrNameLst>
                                          <p:attrName>style.visibility</p:attrName>
                                        </p:attrNameLst>
                                      </p:cBhvr>
                                      <p:to>
                                        <p:strVal val="visible"/>
                                      </p:to>
                                    </p:set>
                                    <p:animEffect transition="in" filter="dissolve">
                                      <p:cBhvr>
                                        <p:cTn id="62" dur="500"/>
                                        <p:tgtEl>
                                          <p:spTgt spid="15364">
                                            <p:txEl>
                                              <p:pRg st="11" end="11"/>
                                            </p:txEl>
                                          </p:spTgt>
                                        </p:tgtEl>
                                      </p:cBhvr>
                                    </p:animEffect>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15366"/>
                                        </p:tgtEl>
                                        <p:attrNameLst>
                                          <p:attrName>style.visibility</p:attrName>
                                        </p:attrNameLst>
                                      </p:cBhvr>
                                      <p:to>
                                        <p:strVal val="visible"/>
                                      </p:to>
                                    </p:set>
                                    <p:animEffect transition="in" filter="dissolve">
                                      <p:cBhvr>
                                        <p:cTn id="66"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allAtOnce" bldLvl="0" animBg="1" autoUpdateAnimBg="0"/>
      <p:bldP spid="15365" grpId="0" bldLvl="0" animBg="1" autoUpdateAnimBg="0"/>
      <p:bldP spid="15366"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1113" y="1233489"/>
            <a:ext cx="12180887" cy="1223962"/>
          </a:xfrm>
        </p:spPr>
        <p:txBody>
          <a:bodyPr>
            <a:noAutofit/>
          </a:bodyPr>
          <a:lstStyle/>
          <a:p>
            <a:pPr marL="381000" indent="-381000"/>
            <a:r>
              <a:rPr lang="zh-CN" altLang="zh-CN" sz="2400" dirty="0"/>
              <a:t>带有参数的游标 </a:t>
            </a:r>
          </a:p>
          <a:p>
            <a:pPr marL="381000" indent="-381000"/>
            <a:r>
              <a:rPr lang="zh-CN" altLang="zh-CN" sz="2400" dirty="0"/>
              <a:t>在定义了参数游标之后，当使用了不同参数值多次打开游标时，可以生成不同的结果集</a:t>
            </a:r>
          </a:p>
        </p:txBody>
      </p:sp>
      <p:sp>
        <p:nvSpPr>
          <p:cNvPr id="16387" name="Rectangle 6"/>
          <p:cNvSpPr>
            <a:spLocks noGrp="1" noChangeArrowheads="1"/>
          </p:cNvSpPr>
          <p:nvPr>
            <p:ph type="title" idx="4294967295"/>
          </p:nvPr>
        </p:nvSpPr>
        <p:spPr>
          <a:xfrm>
            <a:off x="11113" y="331787"/>
            <a:ext cx="6192838" cy="720725"/>
          </a:xfrm>
        </p:spPr>
        <p:txBody>
          <a:bodyPr/>
          <a:lstStyle/>
          <a:p>
            <a:pPr marL="609600" indent="-609600"/>
            <a:r>
              <a:rPr lang="zh-CN" altLang="zh-CN"/>
              <a:t>参数游标</a:t>
            </a:r>
            <a:r>
              <a:rPr lang="zh-CN" altLang="zh-CN" sz="3200"/>
              <a:t> </a:t>
            </a:r>
          </a:p>
        </p:txBody>
      </p:sp>
      <p:grpSp>
        <p:nvGrpSpPr>
          <p:cNvPr id="16388" name="Group 4"/>
          <p:cNvGrpSpPr>
            <a:grpSpLocks/>
          </p:cNvGrpSpPr>
          <p:nvPr/>
        </p:nvGrpSpPr>
        <p:grpSpPr bwMode="auto">
          <a:xfrm>
            <a:off x="775199" y="2638428"/>
            <a:ext cx="6770687" cy="1727200"/>
            <a:chOff x="0" y="0"/>
            <a:chExt cx="4265" cy="1088"/>
          </a:xfrm>
        </p:grpSpPr>
        <p:sp>
          <p:nvSpPr>
            <p:cNvPr id="16389" name="AutoShape 12"/>
            <p:cNvSpPr>
              <a:spLocks noChangeArrowheads="1"/>
            </p:cNvSpPr>
            <p:nvPr/>
          </p:nvSpPr>
          <p:spPr bwMode="auto">
            <a:xfrm>
              <a:off x="273" y="363"/>
              <a:ext cx="3992" cy="725"/>
            </a:xfrm>
            <a:prstGeom prst="roundRect">
              <a:avLst>
                <a:gd name="adj" fmla="val 16667"/>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CURSOR </a:t>
              </a:r>
              <a:r>
                <a:rPr lang="en-US" altLang="zh-CN" b="1">
                  <a:sym typeface="Arial" charset="0"/>
                </a:rPr>
                <a:t>cursor_name</a:t>
              </a:r>
              <a:r>
                <a:rPr lang="en-US" altLang="zh-CN" b="1">
                  <a:solidFill>
                    <a:srgbClr val="0000FF"/>
                  </a:solidFill>
                  <a:sym typeface="Arial" charset="0"/>
                </a:rPr>
                <a:t>(param_name datatype)</a:t>
              </a:r>
            </a:p>
            <a:p>
              <a:pPr eaLnBrk="1" hangingPunct="1"/>
              <a:r>
                <a:rPr lang="en-US" altLang="zh-CN" b="1">
                  <a:sym typeface="Arial" charset="0"/>
                </a:rPr>
                <a:t> </a:t>
              </a:r>
              <a:r>
                <a:rPr lang="en-US" altLang="zh-CN" b="1">
                  <a:solidFill>
                    <a:srgbClr val="0000FF"/>
                  </a:solidFill>
                  <a:sym typeface="Arial" charset="0"/>
                </a:rPr>
                <a:t>IS </a:t>
              </a:r>
              <a:r>
                <a:rPr lang="en-US" altLang="zh-CN" b="1">
                  <a:sym typeface="Arial" charset="0"/>
                </a:rPr>
                <a:t>select_statement;</a:t>
              </a:r>
            </a:p>
          </p:txBody>
        </p:sp>
        <p:pic>
          <p:nvPicPr>
            <p:cNvPr id="16390" name="Picture 11" descr="语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7" cy="454"/>
            </a:xfrm>
            <a:prstGeom prst="rect">
              <a:avLst/>
            </a:prstGeom>
            <a:gradFill rotWithShape="0">
              <a:gsLst>
                <a:gs pos="0">
                  <a:srgbClr val="FFFF99"/>
                </a:gs>
                <a:gs pos="100000">
                  <a:srgbClr val="FFFFFF"/>
                </a:gs>
              </a:gsLst>
              <a:lin ang="5400000" scaled="1"/>
            </a:gradFill>
            <a:ln w="9525" cmpd="sng">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16391" name="AutoShape 17"/>
          <p:cNvSpPr>
            <a:spLocks noChangeArrowheads="1"/>
          </p:cNvSpPr>
          <p:nvPr/>
        </p:nvSpPr>
        <p:spPr bwMode="auto">
          <a:xfrm>
            <a:off x="1208586" y="4941892"/>
            <a:ext cx="7488238" cy="841375"/>
          </a:xfrm>
          <a:prstGeom prst="flowChartAlternateProcess">
            <a:avLst/>
          </a:prstGeom>
          <a:gradFill rotWithShape="1">
            <a:gsLst>
              <a:gs pos="0">
                <a:srgbClr val="CCFFFF"/>
              </a:gs>
              <a:gs pos="100000">
                <a:schemeClr val="bg1"/>
              </a:gs>
            </a:gsLst>
            <a:lin ang="5400000" scaled="1"/>
          </a:gradFill>
          <a:ln w="9525" cmpd="sng">
            <a:solidFill>
              <a:srgbClr val="0000FF"/>
            </a:solidFill>
            <a:miter lim="800000"/>
            <a:headEnd/>
            <a:tailEnd/>
          </a:ln>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000" b="1">
                <a:latin typeface="黑体" charset="-122"/>
              </a:rPr>
              <a:t>定义参数游标时，游标参数只能指定数据类型，而不能指定长度。</a:t>
            </a:r>
          </a:p>
        </p:txBody>
      </p:sp>
    </p:spTree>
    <p:extLst>
      <p:ext uri="{BB962C8B-B14F-4D97-AF65-F5344CB8AC3E}">
        <p14:creationId xmlns:p14="http://schemas.microsoft.com/office/powerpoint/2010/main" val="10659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dissolve">
                                      <p:cBhvr>
                                        <p:cTn id="1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0" y="1223339"/>
            <a:ext cx="8569325" cy="1223962"/>
          </a:xfrm>
        </p:spPr>
        <p:txBody>
          <a:bodyPr/>
          <a:lstStyle/>
          <a:p>
            <a:pPr marL="381000" indent="-381000"/>
            <a:r>
              <a:rPr lang="zh-CN" altLang="zh-CN"/>
              <a:t>参数游标示例 </a:t>
            </a:r>
          </a:p>
          <a:p>
            <a:pPr lvl="1"/>
            <a:r>
              <a:rPr lang="zh-CN" altLang="zh-CN" dirty="0"/>
              <a:t>查询指定部门的员工信息</a:t>
            </a:r>
          </a:p>
        </p:txBody>
      </p:sp>
      <p:sp>
        <p:nvSpPr>
          <p:cNvPr id="17411" name="Rectangle 6"/>
          <p:cNvSpPr>
            <a:spLocks noGrp="1" noChangeArrowheads="1"/>
          </p:cNvSpPr>
          <p:nvPr>
            <p:ph type="title" idx="4294967295"/>
          </p:nvPr>
        </p:nvSpPr>
        <p:spPr>
          <a:xfrm>
            <a:off x="0" y="172602"/>
            <a:ext cx="6192838" cy="720725"/>
          </a:xfrm>
        </p:spPr>
        <p:txBody>
          <a:bodyPr/>
          <a:lstStyle/>
          <a:p>
            <a:pPr marL="609600" indent="-609600"/>
            <a:r>
              <a:rPr lang="zh-CN" altLang="zh-CN"/>
              <a:t>参数游标</a:t>
            </a:r>
            <a:r>
              <a:rPr lang="zh-CN" altLang="zh-CN" sz="3200"/>
              <a:t> </a:t>
            </a:r>
          </a:p>
        </p:txBody>
      </p:sp>
      <p:sp>
        <p:nvSpPr>
          <p:cNvPr id="17412" name="AutoShape 10"/>
          <p:cNvSpPr>
            <a:spLocks noChangeArrowheads="1"/>
          </p:cNvSpPr>
          <p:nvPr/>
        </p:nvSpPr>
        <p:spPr bwMode="auto">
          <a:xfrm>
            <a:off x="548115" y="2278589"/>
            <a:ext cx="8639175" cy="3889375"/>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en-US" altLang="zh-CN" b="1" dirty="0">
                <a:sym typeface="Arial" charset="0"/>
              </a:rPr>
              <a:t>declare</a:t>
            </a:r>
          </a:p>
          <a:p>
            <a:pPr eaLnBrk="1" hangingPunct="1"/>
            <a:r>
              <a:rPr lang="zh-CN" altLang="en-US" b="1" dirty="0">
                <a:sym typeface="Arial" charset="0"/>
              </a:rPr>
              <a:t>	</a:t>
            </a:r>
            <a:r>
              <a:rPr lang="en-US" altLang="zh-CN" b="1" dirty="0">
                <a:solidFill>
                  <a:srgbClr val="0000FF"/>
                </a:solidFill>
                <a:sym typeface="Arial" charset="0"/>
              </a:rPr>
              <a:t>cursor </a:t>
            </a:r>
            <a:r>
              <a:rPr lang="en-US" altLang="zh-CN" b="1" dirty="0" err="1">
                <a:sym typeface="Arial" charset="0"/>
              </a:rPr>
              <a:t>emp_cursor</a:t>
            </a:r>
            <a:r>
              <a:rPr lang="en-US" altLang="zh-CN" b="1" dirty="0">
                <a:solidFill>
                  <a:srgbClr val="0000FF"/>
                </a:solidFill>
                <a:sym typeface="Arial" charset="0"/>
              </a:rPr>
              <a:t>(</a:t>
            </a:r>
            <a:r>
              <a:rPr lang="en-US" altLang="zh-CN" b="1" dirty="0" err="1">
                <a:solidFill>
                  <a:srgbClr val="0000FF"/>
                </a:solidFill>
                <a:sym typeface="Arial" charset="0"/>
              </a:rPr>
              <a:t>param_dept</a:t>
            </a:r>
            <a:r>
              <a:rPr lang="en-US" altLang="zh-CN" b="1" dirty="0">
                <a:solidFill>
                  <a:srgbClr val="0000FF"/>
                </a:solidFill>
                <a:sym typeface="Arial" charset="0"/>
              </a:rPr>
              <a:t> </a:t>
            </a:r>
            <a:r>
              <a:rPr lang="zh-CN" altLang="en-US" b="1" dirty="0">
                <a:solidFill>
                  <a:srgbClr val="0000FF"/>
                </a:solidFill>
                <a:sym typeface="Arial" charset="0"/>
              </a:rPr>
              <a:t> </a:t>
            </a:r>
            <a:r>
              <a:rPr lang="en-US" altLang="zh-CN" b="1" dirty="0">
                <a:solidFill>
                  <a:srgbClr val="CC0000"/>
                </a:solidFill>
                <a:sym typeface="Arial" charset="0"/>
              </a:rPr>
              <a:t>number</a:t>
            </a:r>
            <a:r>
              <a:rPr lang="en-US" altLang="zh-CN" b="1" dirty="0">
                <a:solidFill>
                  <a:srgbClr val="0000FF"/>
                </a:solidFill>
                <a:sym typeface="Arial" charset="0"/>
              </a:rPr>
              <a:t>) is</a:t>
            </a:r>
          </a:p>
          <a:p>
            <a:pPr eaLnBrk="1" hangingPunct="1"/>
            <a:r>
              <a:rPr lang="zh-CN" altLang="en-US" b="1" dirty="0">
                <a:sym typeface="Arial" charset="0"/>
              </a:rPr>
              <a:t>	</a:t>
            </a:r>
            <a:r>
              <a:rPr lang="en-US" altLang="zh-CN" b="1" dirty="0">
                <a:sym typeface="Arial" charset="0"/>
              </a:rPr>
              <a:t>select </a:t>
            </a:r>
            <a:r>
              <a:rPr lang="en-US" altLang="zh-CN" b="1" dirty="0" err="1">
                <a:sym typeface="Arial" charset="0"/>
              </a:rPr>
              <a:t>empno,ename</a:t>
            </a:r>
            <a:r>
              <a:rPr lang="en-US" altLang="zh-CN" b="1" dirty="0">
                <a:sym typeface="Arial" charset="0"/>
              </a:rPr>
              <a:t> from </a:t>
            </a:r>
            <a:r>
              <a:rPr lang="en-US" altLang="zh-CN" b="1" dirty="0" err="1">
                <a:sym typeface="Arial" charset="0"/>
              </a:rPr>
              <a:t>emp</a:t>
            </a:r>
            <a:r>
              <a:rPr lang="en-US" altLang="zh-CN" b="1" dirty="0">
                <a:sym typeface="Arial" charset="0"/>
              </a:rPr>
              <a:t> where </a:t>
            </a:r>
            <a:r>
              <a:rPr lang="en-US" altLang="zh-CN" b="1" dirty="0" err="1">
                <a:sym typeface="Arial" charset="0"/>
              </a:rPr>
              <a:t>deptno</a:t>
            </a:r>
            <a:r>
              <a:rPr lang="en-US" altLang="zh-CN" b="1" dirty="0">
                <a:sym typeface="Arial" charset="0"/>
              </a:rPr>
              <a:t>=</a:t>
            </a:r>
            <a:r>
              <a:rPr lang="en-US" altLang="zh-CN" b="1" dirty="0" err="1">
                <a:solidFill>
                  <a:srgbClr val="0000FF"/>
                </a:solidFill>
                <a:sym typeface="Arial" charset="0"/>
              </a:rPr>
              <a:t>param_dept</a:t>
            </a:r>
            <a:r>
              <a:rPr lang="en-US" altLang="zh-CN" b="1" dirty="0">
                <a:sym typeface="Arial" charset="0"/>
              </a:rPr>
              <a:t>;</a:t>
            </a:r>
          </a:p>
          <a:p>
            <a:pPr eaLnBrk="1" hangingPunct="1"/>
            <a:r>
              <a:rPr lang="zh-CN" altLang="en-US" b="1" dirty="0">
                <a:sym typeface="Arial" charset="0"/>
              </a:rPr>
              <a:t>	</a:t>
            </a:r>
            <a:r>
              <a:rPr lang="en-US" altLang="zh-CN" b="1" dirty="0" err="1">
                <a:sym typeface="Arial" charset="0"/>
              </a:rPr>
              <a:t>emp_record</a:t>
            </a:r>
            <a:r>
              <a:rPr lang="en-US" altLang="zh-CN" b="1" dirty="0">
                <a:sym typeface="Arial" charset="0"/>
              </a:rPr>
              <a:t> </a:t>
            </a:r>
            <a:r>
              <a:rPr lang="en-US" altLang="zh-CN" b="1" dirty="0" err="1">
                <a:solidFill>
                  <a:srgbClr val="0000FF"/>
                </a:solidFill>
                <a:sym typeface="Arial" charset="0"/>
              </a:rPr>
              <a:t>emp_cursor</a:t>
            </a:r>
            <a:r>
              <a:rPr lang="en-US" altLang="zh-CN" b="1" dirty="0" err="1">
                <a:sym typeface="Arial" charset="0"/>
              </a:rPr>
              <a:t>%rowtype</a:t>
            </a:r>
            <a:r>
              <a:rPr lang="en-US" altLang="zh-CN" b="1" dirty="0">
                <a:sym typeface="Arial" charset="0"/>
              </a:rPr>
              <a:t>;</a:t>
            </a:r>
          </a:p>
          <a:p>
            <a:pPr eaLnBrk="1" hangingPunct="1"/>
            <a:r>
              <a:rPr lang="en-US" altLang="zh-CN" b="1" dirty="0">
                <a:sym typeface="Arial" charset="0"/>
              </a:rPr>
              <a:t>begin</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open </a:t>
            </a:r>
            <a:r>
              <a:rPr lang="en-US" altLang="zh-CN" b="1" dirty="0" err="1">
                <a:sym typeface="Arial" charset="0"/>
              </a:rPr>
              <a:t>emp_cursor</a:t>
            </a:r>
            <a:r>
              <a:rPr lang="en-US" altLang="zh-CN" b="1" dirty="0">
                <a:sym typeface="Arial" charset="0"/>
              </a:rPr>
              <a:t>(</a:t>
            </a:r>
            <a:r>
              <a:rPr lang="en-US" altLang="zh-CN" b="1" dirty="0">
                <a:solidFill>
                  <a:srgbClr val="FF0000"/>
                </a:solidFill>
                <a:sym typeface="Arial" charset="0"/>
              </a:rPr>
              <a:t>20</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ym typeface="Arial" charset="0"/>
              </a:rPr>
              <a:t>loop</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fetch </a:t>
            </a:r>
            <a:r>
              <a:rPr lang="en-US" altLang="zh-CN" b="1" dirty="0" err="1">
                <a:sym typeface="Arial" charset="0"/>
              </a:rPr>
              <a:t>emp_cursor</a:t>
            </a:r>
            <a:r>
              <a:rPr lang="en-US" altLang="zh-CN" b="1" dirty="0">
                <a:sym typeface="Arial" charset="0"/>
              </a:rPr>
              <a:t> </a:t>
            </a:r>
            <a:r>
              <a:rPr lang="en-US" altLang="zh-CN" b="1" dirty="0">
                <a:solidFill>
                  <a:srgbClr val="0000FF"/>
                </a:solidFill>
                <a:sym typeface="Arial" charset="0"/>
              </a:rPr>
              <a:t>into </a:t>
            </a:r>
            <a:r>
              <a:rPr lang="en-US" altLang="zh-CN" b="1" dirty="0" err="1">
                <a:sym typeface="Arial" charset="0"/>
              </a:rPr>
              <a:t>emp_record</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a:sym typeface="Arial" charset="0"/>
              </a:rPr>
              <a:t>exit when </a:t>
            </a:r>
            <a:r>
              <a:rPr lang="en-US" altLang="zh-CN" b="1" dirty="0" err="1">
                <a:sym typeface="Arial" charset="0"/>
              </a:rPr>
              <a:t>emp_cursor</a:t>
            </a:r>
            <a:r>
              <a:rPr lang="en-US" altLang="zh-CN" b="1" dirty="0" err="1">
                <a:solidFill>
                  <a:srgbClr val="0000FF"/>
                </a:solidFill>
                <a:sym typeface="Arial" charset="0"/>
              </a:rPr>
              <a:t>%notfound</a:t>
            </a:r>
            <a:r>
              <a:rPr lang="en-US" altLang="zh-CN" b="1" dirty="0">
                <a:sym typeface="Arial" charset="0"/>
              </a:rPr>
              <a:t>;</a:t>
            </a:r>
          </a:p>
          <a:p>
            <a:pPr eaLnBrk="1" hangingPunct="1"/>
            <a:r>
              <a:rPr lang="en-US" altLang="zh-CN" b="1" dirty="0">
                <a:sym typeface="Arial" charset="0"/>
              </a:rPr>
              <a:t>    </a:t>
            </a:r>
            <a:r>
              <a:rPr lang="zh-CN" altLang="en-US" b="1" dirty="0">
                <a:sym typeface="Arial" charset="0"/>
              </a:rPr>
              <a:t>		</a:t>
            </a:r>
            <a:r>
              <a:rPr lang="en-US" altLang="zh-CN" b="1" dirty="0" err="1">
                <a:sym typeface="Arial" charset="0"/>
              </a:rPr>
              <a:t>dbms_output.put_line</a:t>
            </a:r>
            <a:r>
              <a:rPr lang="en-US" altLang="zh-CN" b="1" dirty="0">
                <a:sym typeface="Arial" charset="0"/>
              </a:rPr>
              <a:t>(</a:t>
            </a:r>
            <a:r>
              <a:rPr lang="en-US" altLang="zh-CN" b="1" dirty="0" err="1">
                <a:sym typeface="Arial" charset="0"/>
              </a:rPr>
              <a:t>emp_record.empno</a:t>
            </a:r>
            <a:r>
              <a:rPr lang="en-US" altLang="zh-CN" b="1" dirty="0">
                <a:sym typeface="Arial" charset="0"/>
              </a:rPr>
              <a:t>||'  '||</a:t>
            </a:r>
            <a:r>
              <a:rPr lang="en-US" altLang="zh-CN" b="1" dirty="0" err="1">
                <a:sym typeface="Arial" charset="0"/>
              </a:rPr>
              <a:t>emp_record.ename</a:t>
            </a:r>
            <a:r>
              <a:rPr lang="en-US" altLang="zh-CN" b="1" dirty="0">
                <a:sym typeface="Arial" charset="0"/>
              </a:rPr>
              <a:t>);  </a:t>
            </a:r>
          </a:p>
          <a:p>
            <a:pPr eaLnBrk="1" hangingPunct="1"/>
            <a:r>
              <a:rPr lang="en-US" altLang="zh-CN" b="1" dirty="0">
                <a:sym typeface="Arial" charset="0"/>
              </a:rPr>
              <a:t>  </a:t>
            </a:r>
            <a:r>
              <a:rPr lang="zh-CN" altLang="en-US" b="1" dirty="0">
                <a:sym typeface="Arial" charset="0"/>
              </a:rPr>
              <a:t>	</a:t>
            </a:r>
            <a:r>
              <a:rPr lang="en-US" altLang="zh-CN" b="1" dirty="0">
                <a:sym typeface="Arial" charset="0"/>
              </a:rPr>
              <a:t>end loop;</a:t>
            </a:r>
          </a:p>
          <a:p>
            <a:pPr eaLnBrk="1" hangingPunct="1"/>
            <a:r>
              <a:rPr lang="en-US" altLang="zh-CN" b="1" dirty="0">
                <a:sym typeface="Arial" charset="0"/>
              </a:rPr>
              <a:t> </a:t>
            </a:r>
            <a:r>
              <a:rPr lang="zh-CN" altLang="en-US" b="1" dirty="0">
                <a:sym typeface="Arial" charset="0"/>
              </a:rPr>
              <a:t>	</a:t>
            </a:r>
            <a:r>
              <a:rPr lang="en-US" altLang="zh-CN" b="1" dirty="0">
                <a:solidFill>
                  <a:srgbClr val="0000FF"/>
                </a:solidFill>
                <a:sym typeface="Arial" charset="0"/>
              </a:rPr>
              <a:t>close </a:t>
            </a:r>
            <a:r>
              <a:rPr lang="en-US" altLang="zh-CN" b="1" dirty="0" err="1">
                <a:sym typeface="Arial" charset="0"/>
              </a:rPr>
              <a:t>emp_cursor</a:t>
            </a:r>
            <a:r>
              <a:rPr lang="en-US" altLang="zh-CN" b="1" dirty="0">
                <a:sym typeface="Arial" charset="0"/>
              </a:rPr>
              <a:t>;</a:t>
            </a:r>
          </a:p>
          <a:p>
            <a:pPr eaLnBrk="1" hangingPunct="1"/>
            <a:r>
              <a:rPr lang="en-US" altLang="zh-CN" b="1" dirty="0">
                <a:sym typeface="Arial" charset="0"/>
              </a:rPr>
              <a:t>end;</a:t>
            </a:r>
          </a:p>
        </p:txBody>
      </p:sp>
      <p:sp>
        <p:nvSpPr>
          <p:cNvPr id="17413" name="AutoShape 5"/>
          <p:cNvSpPr>
            <a:spLocks noChangeArrowheads="1"/>
          </p:cNvSpPr>
          <p:nvPr/>
        </p:nvSpPr>
        <p:spPr bwMode="auto">
          <a:xfrm>
            <a:off x="5228065" y="1835320"/>
            <a:ext cx="1800225" cy="715089"/>
          </a:xfrm>
          <a:prstGeom prst="wedgeRoundRectCallout">
            <a:avLst>
              <a:gd name="adj1" fmla="val -65838"/>
              <a:gd name="adj2" fmla="val 74681"/>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定义游标参数名及类型。</a:t>
            </a:r>
          </a:p>
        </p:txBody>
      </p:sp>
      <p:sp>
        <p:nvSpPr>
          <p:cNvPr id="17414" name="AutoShape 6"/>
          <p:cNvSpPr>
            <a:spLocks noChangeArrowheads="1"/>
          </p:cNvSpPr>
          <p:nvPr/>
        </p:nvSpPr>
        <p:spPr bwMode="auto">
          <a:xfrm>
            <a:off x="7315626" y="1907551"/>
            <a:ext cx="1441450" cy="715089"/>
          </a:xfrm>
          <a:prstGeom prst="wedgeRoundRectCallout">
            <a:avLst>
              <a:gd name="adj1" fmla="val -69926"/>
              <a:gd name="adj2" fmla="val 115810"/>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把参数作为条件。</a:t>
            </a:r>
          </a:p>
        </p:txBody>
      </p:sp>
      <p:sp>
        <p:nvSpPr>
          <p:cNvPr id="17415" name="AutoShape 7"/>
          <p:cNvSpPr>
            <a:spLocks noChangeArrowheads="1"/>
          </p:cNvSpPr>
          <p:nvPr/>
        </p:nvSpPr>
        <p:spPr bwMode="auto">
          <a:xfrm>
            <a:off x="5875764" y="3358526"/>
            <a:ext cx="2089150" cy="715089"/>
          </a:xfrm>
          <a:prstGeom prst="wedgeRoundRectCallout">
            <a:avLst>
              <a:gd name="adj1" fmla="val -101227"/>
              <a:gd name="adj2" fmla="val -29343"/>
              <a:gd name="adj3" fmla="val 16667"/>
            </a:avLst>
          </a:prstGeom>
          <a:gradFill rotWithShape="0">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定义和游标集合相同的数据结构。</a:t>
            </a:r>
          </a:p>
        </p:txBody>
      </p:sp>
      <p:sp>
        <p:nvSpPr>
          <p:cNvPr id="17416" name="AutoShape 8"/>
          <p:cNvSpPr>
            <a:spLocks noChangeArrowheads="1"/>
          </p:cNvSpPr>
          <p:nvPr/>
        </p:nvSpPr>
        <p:spPr bwMode="auto">
          <a:xfrm>
            <a:off x="4362876" y="3709364"/>
            <a:ext cx="1854200" cy="715089"/>
          </a:xfrm>
          <a:prstGeom prst="wedgeRoundRectCallout">
            <a:avLst>
              <a:gd name="adj1" fmla="val -90199"/>
              <a:gd name="adj2" fmla="val -11370"/>
              <a:gd name="adj3" fmla="val 16667"/>
            </a:avLst>
          </a:prstGeom>
          <a:gradFill rotWithShape="0">
            <a:gsLst>
              <a:gs pos="0">
                <a:srgbClr val="CCFFFF"/>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zh-CN" altLang="en-US"/>
              <a:t>在打开游标时传入参数值。</a:t>
            </a:r>
          </a:p>
        </p:txBody>
      </p:sp>
    </p:spTree>
    <p:extLst>
      <p:ext uri="{BB962C8B-B14F-4D97-AF65-F5344CB8AC3E}">
        <p14:creationId xmlns:p14="http://schemas.microsoft.com/office/powerpoint/2010/main" val="598031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bg/>
                                          </p:spTgt>
                                        </p:tgtEl>
                                        <p:attrNameLst>
                                          <p:attrName>style.visibility</p:attrName>
                                        </p:attrNameLst>
                                      </p:cBhvr>
                                      <p:to>
                                        <p:strVal val="visible"/>
                                      </p:to>
                                    </p:set>
                                    <p:animEffect transition="in" filter="dissolve">
                                      <p:cBhvr>
                                        <p:cTn id="7" dur="500"/>
                                        <p:tgtEl>
                                          <p:spTgt spid="17412">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412">
                                            <p:txEl>
                                              <p:pRg st="0" end="0"/>
                                            </p:txEl>
                                          </p:spTgt>
                                        </p:tgtEl>
                                        <p:attrNameLst>
                                          <p:attrName>style.visibility</p:attrName>
                                        </p:attrNameLst>
                                      </p:cBhvr>
                                      <p:to>
                                        <p:strVal val="visible"/>
                                      </p:to>
                                    </p:set>
                                    <p:animEffect transition="in" filter="dissolve">
                                      <p:cBhvr>
                                        <p:cTn id="10" dur="500"/>
                                        <p:tgtEl>
                                          <p:spTgt spid="1741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7412">
                                            <p:txEl>
                                              <p:pRg st="1" end="1"/>
                                            </p:txEl>
                                          </p:spTgt>
                                        </p:tgtEl>
                                        <p:attrNameLst>
                                          <p:attrName>style.visibility</p:attrName>
                                        </p:attrNameLst>
                                      </p:cBhvr>
                                      <p:to>
                                        <p:strVal val="visible"/>
                                      </p:to>
                                    </p:set>
                                    <p:animEffect transition="in" filter="wipe(left)">
                                      <p:cBhvr>
                                        <p:cTn id="15" dur="500"/>
                                        <p:tgtEl>
                                          <p:spTgt spid="17412">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413"/>
                                        </p:tgtEl>
                                        <p:attrNameLst>
                                          <p:attrName>style.visibility</p:attrName>
                                        </p:attrNameLst>
                                      </p:cBhvr>
                                      <p:to>
                                        <p:strVal val="visible"/>
                                      </p:to>
                                    </p:set>
                                    <p:animEffect transition="in" filter="dissolve">
                                      <p:cBhvr>
                                        <p:cTn id="18" dur="500"/>
                                        <p:tgtEl>
                                          <p:spTgt spid="174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7412">
                                            <p:txEl>
                                              <p:pRg st="2" end="2"/>
                                            </p:txEl>
                                          </p:spTgt>
                                        </p:tgtEl>
                                        <p:attrNameLst>
                                          <p:attrName>style.visibility</p:attrName>
                                        </p:attrNameLst>
                                      </p:cBhvr>
                                      <p:to>
                                        <p:strVal val="visible"/>
                                      </p:to>
                                    </p:set>
                                    <p:animEffect transition="in" filter="wipe(left)">
                                      <p:cBhvr>
                                        <p:cTn id="23" dur="500"/>
                                        <p:tgtEl>
                                          <p:spTgt spid="17412">
                                            <p:txEl>
                                              <p:pRg st="2" end="2"/>
                                            </p:txEl>
                                          </p:spTgt>
                                        </p:tgtEl>
                                      </p:cBhvr>
                                    </p:animEffect>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dissolve">
                                      <p:cBhvr>
                                        <p:cTn id="27" dur="500"/>
                                        <p:tgtEl>
                                          <p:spTgt spid="17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412">
                                            <p:txEl>
                                              <p:pRg st="3" end="3"/>
                                            </p:txEl>
                                          </p:spTgt>
                                        </p:tgtEl>
                                        <p:attrNameLst>
                                          <p:attrName>style.visibility</p:attrName>
                                        </p:attrNameLst>
                                      </p:cBhvr>
                                      <p:to>
                                        <p:strVal val="visible"/>
                                      </p:to>
                                    </p:set>
                                    <p:animEffect transition="in" filter="wipe(left)">
                                      <p:cBhvr>
                                        <p:cTn id="32" dur="500"/>
                                        <p:tgtEl>
                                          <p:spTgt spid="17412">
                                            <p:txEl>
                                              <p:pRg st="3" end="3"/>
                                            </p:txEl>
                                          </p:spTgt>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7415"/>
                                        </p:tgtEl>
                                        <p:attrNameLst>
                                          <p:attrName>style.visibility</p:attrName>
                                        </p:attrNameLst>
                                      </p:cBhvr>
                                      <p:to>
                                        <p:strVal val="visible"/>
                                      </p:to>
                                    </p:set>
                                    <p:animEffect transition="in" filter="dissolve">
                                      <p:cBhvr>
                                        <p:cTn id="36" dur="500"/>
                                        <p:tgtEl>
                                          <p:spTgt spid="174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7412">
                                            <p:txEl>
                                              <p:pRg st="4" end="4"/>
                                            </p:txEl>
                                          </p:spTgt>
                                        </p:tgtEl>
                                        <p:attrNameLst>
                                          <p:attrName>style.visibility</p:attrName>
                                        </p:attrNameLst>
                                      </p:cBhvr>
                                      <p:to>
                                        <p:strVal val="visible"/>
                                      </p:to>
                                    </p:set>
                                    <p:animEffect transition="in" filter="wipe(down)">
                                      <p:cBhvr>
                                        <p:cTn id="41" dur="500"/>
                                        <p:tgtEl>
                                          <p:spTgt spid="17412">
                                            <p:txEl>
                                              <p:pRg st="4" end="4"/>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7412">
                                            <p:txEl>
                                              <p:pRg st="12" end="12"/>
                                            </p:txEl>
                                          </p:spTgt>
                                        </p:tgtEl>
                                        <p:attrNameLst>
                                          <p:attrName>style.visibility</p:attrName>
                                        </p:attrNameLst>
                                      </p:cBhvr>
                                      <p:to>
                                        <p:strVal val="visible"/>
                                      </p:to>
                                    </p:set>
                                    <p:animEffect transition="in" filter="wipe(down)">
                                      <p:cBhvr>
                                        <p:cTn id="44" dur="500"/>
                                        <p:tgtEl>
                                          <p:spTgt spid="17412">
                                            <p:txEl>
                                              <p:pRg st="12" end="1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7412">
                                            <p:txEl>
                                              <p:pRg st="5" end="5"/>
                                            </p:txEl>
                                          </p:spTgt>
                                        </p:tgtEl>
                                        <p:attrNameLst>
                                          <p:attrName>style.visibility</p:attrName>
                                        </p:attrNameLst>
                                      </p:cBhvr>
                                      <p:to>
                                        <p:strVal val="visible"/>
                                      </p:to>
                                    </p:set>
                                    <p:animEffect transition="in" filter="wipe(left)">
                                      <p:cBhvr>
                                        <p:cTn id="49" dur="500"/>
                                        <p:tgtEl>
                                          <p:spTgt spid="17412">
                                            <p:txEl>
                                              <p:pRg st="5" end="5"/>
                                            </p:txEl>
                                          </p:spTgt>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7416"/>
                                        </p:tgtEl>
                                        <p:attrNameLst>
                                          <p:attrName>style.visibility</p:attrName>
                                        </p:attrNameLst>
                                      </p:cBhvr>
                                      <p:to>
                                        <p:strVal val="visible"/>
                                      </p:to>
                                    </p:set>
                                    <p:animEffect transition="in" filter="dissolve">
                                      <p:cBhvr>
                                        <p:cTn id="53" dur="500"/>
                                        <p:tgtEl>
                                          <p:spTgt spid="174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7412">
                                            <p:txEl>
                                              <p:pRg st="6" end="6"/>
                                            </p:txEl>
                                          </p:spTgt>
                                        </p:tgtEl>
                                        <p:attrNameLst>
                                          <p:attrName>style.visibility</p:attrName>
                                        </p:attrNameLst>
                                      </p:cBhvr>
                                      <p:to>
                                        <p:strVal val="visible"/>
                                      </p:to>
                                    </p:set>
                                    <p:animEffect transition="in" filter="wipe(down)">
                                      <p:cBhvr>
                                        <p:cTn id="58" dur="500"/>
                                        <p:tgtEl>
                                          <p:spTgt spid="17412">
                                            <p:txEl>
                                              <p:pRg st="6" end="6"/>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17412">
                                            <p:txEl>
                                              <p:pRg st="7" end="7"/>
                                            </p:txEl>
                                          </p:spTgt>
                                        </p:tgtEl>
                                        <p:attrNameLst>
                                          <p:attrName>style.visibility</p:attrName>
                                        </p:attrNameLst>
                                      </p:cBhvr>
                                      <p:to>
                                        <p:strVal val="visible"/>
                                      </p:to>
                                    </p:set>
                                    <p:animEffect transition="in" filter="wipe(down)">
                                      <p:cBhvr>
                                        <p:cTn id="61" dur="500"/>
                                        <p:tgtEl>
                                          <p:spTgt spid="17412">
                                            <p:txEl>
                                              <p:pRg st="7" end="7"/>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17412">
                                            <p:txEl>
                                              <p:pRg st="8" end="8"/>
                                            </p:txEl>
                                          </p:spTgt>
                                        </p:tgtEl>
                                        <p:attrNameLst>
                                          <p:attrName>style.visibility</p:attrName>
                                        </p:attrNameLst>
                                      </p:cBhvr>
                                      <p:to>
                                        <p:strVal val="visible"/>
                                      </p:to>
                                    </p:set>
                                    <p:animEffect transition="in" filter="wipe(down)">
                                      <p:cBhvr>
                                        <p:cTn id="64" dur="500"/>
                                        <p:tgtEl>
                                          <p:spTgt spid="17412">
                                            <p:txEl>
                                              <p:pRg st="8" end="8"/>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17412">
                                            <p:txEl>
                                              <p:pRg st="9" end="9"/>
                                            </p:txEl>
                                          </p:spTgt>
                                        </p:tgtEl>
                                        <p:attrNameLst>
                                          <p:attrName>style.visibility</p:attrName>
                                        </p:attrNameLst>
                                      </p:cBhvr>
                                      <p:to>
                                        <p:strVal val="visible"/>
                                      </p:to>
                                    </p:set>
                                    <p:animEffect transition="in" filter="wipe(down)">
                                      <p:cBhvr>
                                        <p:cTn id="67" dur="500"/>
                                        <p:tgtEl>
                                          <p:spTgt spid="17412">
                                            <p:txEl>
                                              <p:pRg st="9" end="9"/>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7412">
                                            <p:txEl>
                                              <p:pRg st="10" end="10"/>
                                            </p:txEl>
                                          </p:spTgt>
                                        </p:tgtEl>
                                        <p:attrNameLst>
                                          <p:attrName>style.visibility</p:attrName>
                                        </p:attrNameLst>
                                      </p:cBhvr>
                                      <p:to>
                                        <p:strVal val="visible"/>
                                      </p:to>
                                    </p:set>
                                    <p:animEffect transition="in" filter="wipe(down)">
                                      <p:cBhvr>
                                        <p:cTn id="70" dur="500"/>
                                        <p:tgtEl>
                                          <p:spTgt spid="17412">
                                            <p:txEl>
                                              <p:pRg st="10" end="10"/>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17412">
                                            <p:txEl>
                                              <p:pRg st="11" end="11"/>
                                            </p:txEl>
                                          </p:spTgt>
                                        </p:tgtEl>
                                        <p:attrNameLst>
                                          <p:attrName>style.visibility</p:attrName>
                                        </p:attrNameLst>
                                      </p:cBhvr>
                                      <p:to>
                                        <p:strVal val="visible"/>
                                      </p:to>
                                    </p:set>
                                    <p:animEffect transition="in" filter="wipe(down)">
                                      <p:cBhvr>
                                        <p:cTn id="73" dur="500"/>
                                        <p:tgtEl>
                                          <p:spTgt spid="174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allAtOnce" bldLvl="0" animBg="1" autoUpdateAnimBg="0"/>
      <p:bldP spid="17413" grpId="0" bldLvl="0" animBg="1" autoUpdateAnimBg="0"/>
      <p:bldP spid="17414" grpId="0" bldLvl="0" animBg="1" autoUpdateAnimBg="0"/>
      <p:bldP spid="17415" grpId="0" bldLvl="0" animBg="1" autoUpdateAnimBg="0"/>
      <p:bldP spid="17416" grpId="0" bldLvl="0" animBg="1" autoUpdateAnimBg="0"/>
    </p:bldLst>
  </p:timing>
</p:sld>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2232</TotalTime>
  <Words>2685</Words>
  <Application>Microsoft Macintosh PowerPoint</Application>
  <PresentationFormat>宽屏</PresentationFormat>
  <Paragraphs>494</Paragraphs>
  <Slides>32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仿宋</vt:lpstr>
      <vt:lpstr>黑体</vt:lpstr>
      <vt:lpstr>宋体</vt:lpstr>
      <vt:lpstr>微软雅黑</vt:lpstr>
      <vt:lpstr>Arial</vt:lpstr>
      <vt:lpstr>Calibri</vt:lpstr>
      <vt:lpstr>Lucida Sans Unicode</vt:lpstr>
      <vt:lpstr>Wingdings</vt:lpstr>
      <vt:lpstr>Office 主题</vt:lpstr>
      <vt:lpstr>PowerPoint 演示文稿</vt:lpstr>
      <vt:lpstr>回顾</vt:lpstr>
      <vt:lpstr>游标</vt:lpstr>
      <vt:lpstr>显式游标</vt:lpstr>
      <vt:lpstr>显式游标</vt:lpstr>
      <vt:lpstr>显式游标</vt:lpstr>
      <vt:lpstr>显式游标</vt:lpstr>
      <vt:lpstr>参数游标 </vt:lpstr>
      <vt:lpstr>参数游标 </vt:lpstr>
      <vt:lpstr>游标for循环 </vt:lpstr>
      <vt:lpstr>游标for循环 </vt:lpstr>
      <vt:lpstr>使用游标变量 </vt:lpstr>
      <vt:lpstr>使用游标变量 </vt:lpstr>
      <vt:lpstr>隐含游标 </vt:lpstr>
      <vt:lpstr>小结 </vt:lpstr>
      <vt:lpstr>触发器</vt:lpstr>
      <vt:lpstr>触发器</vt:lpstr>
      <vt:lpstr>触发器</vt:lpstr>
      <vt:lpstr>触发器</vt:lpstr>
      <vt:lpstr> 创建DML触发器</vt:lpstr>
      <vt:lpstr>创建DML触发器</vt:lpstr>
      <vt:lpstr>创建DML触发器</vt:lpstr>
      <vt:lpstr>创建DML触发器</vt:lpstr>
      <vt:lpstr>创建DML触发器</vt:lpstr>
      <vt:lpstr>创建DML触发器</vt:lpstr>
      <vt:lpstr>创建INSTEAD OF 触发器</vt:lpstr>
      <vt:lpstr>创建INSTEAD OF 触发器</vt:lpstr>
      <vt:lpstr>创建系统事件触发器</vt:lpstr>
      <vt:lpstr>创建系统事件触发器</vt:lpstr>
      <vt:lpstr>创建系统事件触发器</vt:lpstr>
      <vt:lpstr>管理触发器</vt:lpstr>
      <vt:lpstr>总结 </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278</cp:revision>
  <dcterms:created xsi:type="dcterms:W3CDTF">2016-09-08T07:35:00Z</dcterms:created>
  <dcterms:modified xsi:type="dcterms:W3CDTF">2016-10-10T02:42:59Z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