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86" r:id="rId5"/>
    <p:sldId id="387" r:id="rId6"/>
    <p:sldId id="388"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F8FA"/>
    <a:srgbClr val="E2FCFD"/>
    <a:srgbClr val="39B0DE"/>
    <a:srgbClr val="BE1E8B"/>
    <a:srgbClr val="2A7EB8"/>
    <a:srgbClr val="E98D2C"/>
    <a:srgbClr val="4E2375"/>
    <a:srgbClr val="EBEBEB"/>
    <a:srgbClr val="FFFFFF"/>
    <a:srgbClr val="0060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4"/>
  </p:normalViewPr>
  <p:slideViewPr>
    <p:cSldViewPr snapToGrid="0">
      <p:cViewPr varScale="1">
        <p:scale>
          <a:sx n="94" d="100"/>
          <a:sy n="94" d="100"/>
        </p:scale>
        <p:origin x="71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打发的说法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标题 1"/>
          <p:cNvSpPr>
            <a:spLocks noGrp="1"/>
          </p:cNvSpPr>
          <p:nvPr userDrawn="1"/>
        </p:nvSpPr>
        <p:spPr>
          <a:xfrm>
            <a:off x="186690" y="84455"/>
            <a:ext cx="9144000" cy="1068070"/>
          </a:xfrm>
          <a:prstGeom prst="rect">
            <a:avLst/>
          </a:prstGeom>
        </p:spPr>
        <p:txBody>
          <a:bodyPr vert="horz" lIns="91440" tIns="45720" rIns="91440" bIns="45720" rtlCol="0" anchor="b">
            <a:normAutofit/>
          </a:bodyPr>
          <a:lstStyle>
            <a:lvl1pPr algn="ctr">
              <a:defRPr sz="6000"/>
            </a:lvl1pPr>
          </a:lstStyle>
          <a:p>
            <a:pPr algn="l"/>
            <a:r>
              <a:rPr lang="zh-CN" altLang="en-US" sz="4000" smtClean="0">
                <a:latin typeface="微软雅黑" panose="020B0503020204020204" charset="-122"/>
                <a:ea typeface="微软雅黑" panose="020B0503020204020204" charset="-122"/>
              </a:rPr>
              <a:t>单击此处编标题</a:t>
            </a:r>
            <a:endParaRPr lang="zh-CN" altLang="en-US" sz="4000">
              <a:latin typeface="微软雅黑" panose="020B0503020204020204" charset="-122"/>
              <a:ea typeface="微软雅黑" panose="020B0503020204020204" charset="-122"/>
            </a:endParaRPr>
          </a:p>
        </p:txBody>
      </p:sp>
      <p:sp>
        <p:nvSpPr>
          <p:cNvPr id="8" name="内容占位符 7"/>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bg>
      <p:bgPr>
        <a:no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838200" y="1586230"/>
            <a:ext cx="10515600" cy="4591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4955" y="212725"/>
            <a:ext cx="7211060" cy="1162685"/>
          </a:xfrm>
        </p:spPr>
        <p:txBody>
          <a:bodyPr/>
          <a:lstStyle/>
          <a:p>
            <a:r>
              <a:rPr lang="zh-CN" altLang="en-US" smtClean="0"/>
              <a:t>单击此处编辑标题</a:t>
            </a:r>
            <a:endParaRPr lang="zh-CN" altLang="en-US"/>
          </a:p>
        </p:txBody>
      </p:sp>
      <p:sp>
        <p:nvSpPr>
          <p:cNvPr id="3" name="内容占位符 2"/>
          <p:cNvSpPr>
            <a:spLocks noGrp="1"/>
          </p:cNvSpPr>
          <p:nvPr>
            <p:ph idx="1" hasCustomPrompt="1"/>
          </p:nvPr>
        </p:nvSpPr>
        <p:spPr/>
        <p:txBody>
          <a:bodyPr/>
          <a:lstStyle>
            <a:lvl3pPr marL="914400" indent="0">
              <a:buNone/>
              <a:defRPr/>
            </a:lvl3pPr>
          </a:lstStyle>
          <a:p>
            <a:pPr lvl="0"/>
            <a:r>
              <a:rPr lang="zh-CN" altLang="en-US" smtClean="0"/>
              <a:t>单击此处添加内容</a:t>
            </a:r>
            <a:endParaRPr lang="zh-CN" altLang="en-US" smtClean="0"/>
          </a:p>
          <a:p>
            <a:pPr lvl="0"/>
            <a:endParaRPr lang="zh-CN" altLang="en-US"/>
          </a:p>
          <a:p>
            <a:pPr lvl="0"/>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53615" y="335280"/>
            <a:ext cx="8670290" cy="92392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1332230"/>
            <a:ext cx="2628900"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78510" y="1271905"/>
            <a:ext cx="7734300" cy="533654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71475" y="1404620"/>
            <a:ext cx="10515600" cy="472567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pic>
        <p:nvPicPr>
          <p:cNvPr id="7" name="图片 6" descr="背景"/>
          <p:cNvPicPr>
            <a:picLocks noChangeAspect="1"/>
          </p:cNvPicPr>
          <p:nvPr userDrawn="1"/>
        </p:nvPicPr>
        <p:blipFill>
          <a:blip r:embed="rId11"/>
          <a:stretch>
            <a:fillRect/>
          </a:stretch>
        </p:blipFill>
        <p:spPr>
          <a:xfrm>
            <a:off x="-3810" y="5977255"/>
            <a:ext cx="12197080" cy="880745"/>
          </a:xfrm>
          <a:prstGeom prst="rect">
            <a:avLst/>
          </a:prstGeom>
        </p:spPr>
      </p:pic>
      <p:sp>
        <p:nvSpPr>
          <p:cNvPr id="9" name="矩形 8"/>
          <p:cNvSpPr/>
          <p:nvPr userDrawn="1"/>
        </p:nvSpPr>
        <p:spPr>
          <a:xfrm flipV="1">
            <a:off x="-2540" y="1109980"/>
            <a:ext cx="12197715" cy="54000"/>
          </a:xfrm>
          <a:prstGeom prst="rect">
            <a:avLst/>
          </a:prstGeom>
          <a:solidFill>
            <a:srgbClr val="39B0DE"/>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6670" y="241935"/>
            <a:ext cx="7211060" cy="116268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12" name="图片 11" descr="竖版标志(透明背景)"/>
          <p:cNvPicPr>
            <a:picLocks noChangeAspect="1"/>
          </p:cNvPicPr>
          <p:nvPr userDrawn="1"/>
        </p:nvPicPr>
        <p:blipFill>
          <a:blip r:embed="rId12"/>
          <a:stretch>
            <a:fillRect/>
          </a:stretch>
        </p:blipFill>
        <p:spPr>
          <a:xfrm>
            <a:off x="10887075" y="115570"/>
            <a:ext cx="1143000" cy="994410"/>
          </a:xfrm>
          <a:prstGeom prst="rect">
            <a:avLst/>
          </a:prstGeom>
        </p:spPr>
      </p:pic>
      <p:sp>
        <p:nvSpPr>
          <p:cNvPr id="13" name="文本框 12"/>
          <p:cNvSpPr txBox="1"/>
          <p:nvPr userDrawn="1"/>
        </p:nvSpPr>
        <p:spPr>
          <a:xfrm>
            <a:off x="26670" y="6370320"/>
            <a:ext cx="2164080" cy="457200"/>
          </a:xfrm>
          <a:prstGeom prst="rect">
            <a:avLst/>
          </a:prstGeom>
          <a:noFill/>
          <a:ln>
            <a:noFill/>
          </a:ln>
          <a:effectLst>
            <a:glow rad="127000">
              <a:srgbClr val="FFFFFF">
                <a:alpha val="82000"/>
              </a:srgbClr>
            </a:glow>
            <a:softEdge rad="127000"/>
          </a:effectLst>
        </p:spPr>
        <p:txBody>
          <a:bodyPr wrap="none" rtlCol="0">
            <a:spAutoFit/>
            <a:scene3d>
              <a:camera prst="orthographicFront"/>
              <a:lightRig rig="threePt" dir="t"/>
            </a:scene3d>
          </a:bodyPr>
          <a:lstStyle/>
          <a:p>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懂</a:t>
            </a:r>
            <a:r>
              <a:rPr lang="en-US" altLang="zh-CN" sz="2400" i="1">
                <a:gradFill>
                  <a:gsLst>
                    <a:gs pos="21000">
                      <a:srgbClr val="53575C"/>
                    </a:gs>
                    <a:gs pos="88000">
                      <a:srgbClr val="C5C7CA"/>
                    </a:gs>
                  </a:gsLst>
                  <a:lin ang="5400000"/>
                </a:gradFill>
                <a:effectLst/>
                <a:latin typeface="仿宋" panose="02010609060101010101" charset="-122"/>
                <a:ea typeface="仿宋" panose="02010609060101010101" charset="-122"/>
              </a:rPr>
              <a:t>IT </a:t>
            </a:r>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更懂教育</a:t>
            </a:r>
            <a:endPar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50000"/>
        </a:lnSpc>
        <a:spcBef>
          <a:spcPts val="1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60906" y="2721571"/>
            <a:ext cx="7324494" cy="707886"/>
          </a:xfrm>
          <a:prstGeom prst="rect">
            <a:avLst/>
          </a:prstGeom>
          <a:noFill/>
        </p:spPr>
        <p:txBody>
          <a:bodyPr wrap="square" rtlCol="0">
            <a:spAutoFit/>
          </a:bodyPr>
          <a:lstStyle/>
          <a:p>
            <a:r>
              <a:rPr kumimoji="1" lang="zh-CN" altLang="en-US" sz="4000" dirty="0" smtClean="0">
                <a:latin typeface="微软雅黑" panose="020B0503020204020204" charset="-122"/>
                <a:ea typeface="微软雅黑" panose="020B0503020204020204" charset="-122"/>
                <a:cs typeface="微软雅黑" panose="020B0503020204020204" charset="-122"/>
              </a:rPr>
              <a:t>第七章  让</a:t>
            </a:r>
            <a:r>
              <a:rPr kumimoji="1" lang="en-US" altLang="zh-CN" sz="4000" dirty="0" smtClean="0">
                <a:latin typeface="微软雅黑" panose="020B0503020204020204" charset="-122"/>
                <a:ea typeface="微软雅黑" panose="020B0503020204020204" charset="-122"/>
                <a:cs typeface="微软雅黑" panose="020B0503020204020204" charset="-122"/>
              </a:rPr>
              <a:t>Oracle</a:t>
            </a:r>
            <a:r>
              <a:rPr kumimoji="1" lang="zh-CN" altLang="en-US" sz="4000" dirty="0" smtClean="0">
                <a:latin typeface="微软雅黑" panose="020B0503020204020204" charset="-122"/>
                <a:ea typeface="微软雅黑" panose="020B0503020204020204" charset="-122"/>
                <a:cs typeface="微软雅黑" panose="020B0503020204020204" charset="-122"/>
              </a:rPr>
              <a:t>的性能更优化</a:t>
            </a:r>
            <a:endParaRPr kumimoji="1" lang="zh-CN" altLang="en-US" sz="4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0" y="244475"/>
            <a:ext cx="8229600" cy="774701"/>
          </a:xfrm>
        </p:spPr>
        <p:txBody>
          <a:bodyPr/>
          <a:lstStyle/>
          <a:p>
            <a:r>
              <a:rPr lang="zh-CN" altLang="zh-CN"/>
              <a:t>创建索引</a:t>
            </a:r>
            <a:endParaRPr lang="zh-CN" altLang="zh-CN"/>
          </a:p>
        </p:txBody>
      </p:sp>
      <p:sp>
        <p:nvSpPr>
          <p:cNvPr id="21507" name="内容占位符 2"/>
          <p:cNvSpPr>
            <a:spLocks noGrp="1"/>
          </p:cNvSpPr>
          <p:nvPr>
            <p:ph idx="4294967295"/>
          </p:nvPr>
        </p:nvSpPr>
        <p:spPr>
          <a:xfrm>
            <a:off x="0" y="1544424"/>
            <a:ext cx="8229600" cy="4281488"/>
          </a:xfrm>
        </p:spPr>
        <p:txBody>
          <a:bodyPr/>
          <a:lstStyle/>
          <a:p>
            <a:r>
              <a:rPr lang="zh-CN" altLang="en-US"/>
              <a:t>创建索引语法：</a:t>
            </a:r>
            <a:endParaRPr lang="zh-CN" altLang="en-US"/>
          </a:p>
        </p:txBody>
      </p:sp>
      <p:sp>
        <p:nvSpPr>
          <p:cNvPr id="21508" name="AutoShape 4"/>
          <p:cNvSpPr>
            <a:spLocks noChangeArrowheads="1"/>
          </p:cNvSpPr>
          <p:nvPr/>
        </p:nvSpPr>
        <p:spPr bwMode="auto">
          <a:xfrm>
            <a:off x="334962" y="2593432"/>
            <a:ext cx="7559675" cy="2447925"/>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b="1" dirty="0">
                <a:solidFill>
                  <a:srgbClr val="0000FF"/>
                </a:solidFill>
              </a:rPr>
              <a:t>CREATE </a:t>
            </a:r>
            <a:r>
              <a:rPr lang="zh-CN" altLang="en-US" b="1" dirty="0"/>
              <a:t>[UNIQUE] </a:t>
            </a:r>
            <a:r>
              <a:rPr lang="zh-CN" altLang="en-US" b="1" dirty="0">
                <a:solidFill>
                  <a:srgbClr val="0000FF"/>
                </a:solidFill>
              </a:rPr>
              <a:t>INDEX </a:t>
            </a:r>
            <a:r>
              <a:rPr lang="zh-CN" altLang="en-US" b="1" dirty="0"/>
              <a:t>[SCHEMA.]index_name </a:t>
            </a:r>
            <a:r>
              <a:rPr lang="zh-CN" altLang="en-US" b="1" dirty="0">
                <a:solidFill>
                  <a:srgbClr val="0000FF"/>
                </a:solidFill>
              </a:rPr>
              <a:t>ON </a:t>
            </a:r>
            <a:r>
              <a:rPr lang="zh-CN" altLang="en-US" b="1" dirty="0"/>
              <a:t>table_name (col_name)</a:t>
            </a:r>
            <a:endParaRPr lang="zh-CN" altLang="en-US" b="1" dirty="0"/>
          </a:p>
          <a:p>
            <a:pPr eaLnBrk="1" hangingPunct="1"/>
            <a:r>
              <a:rPr lang="zh-CN" altLang="en-US" b="1" dirty="0"/>
              <a:t>[TABLESPACE ts]  </a:t>
            </a:r>
            <a:r>
              <a:rPr lang="zh-CN" altLang="en-US" b="1" i="1" dirty="0">
                <a:solidFill>
                  <a:srgbClr val="009900"/>
                </a:solidFill>
              </a:rPr>
              <a:t>--表示索引存储的表空间</a:t>
            </a:r>
            <a:endParaRPr lang="zh-CN" altLang="en-US" b="1" i="1" dirty="0">
              <a:solidFill>
                <a:srgbClr val="009900"/>
              </a:solidFill>
            </a:endParaRPr>
          </a:p>
          <a:p>
            <a:pPr eaLnBrk="1" hangingPunct="1"/>
            <a:r>
              <a:rPr lang="zh-CN" altLang="en-US" b="1" dirty="0"/>
              <a:t>[STORAGE s]	</a:t>
            </a:r>
            <a:r>
              <a:rPr lang="zh-CN" altLang="en-US" b="1" dirty="0">
                <a:solidFill>
                  <a:srgbClr val="009900"/>
                </a:solidFill>
              </a:rPr>
              <a:t>--表示存储参数</a:t>
            </a:r>
            <a:endParaRPr lang="zh-CN" altLang="en-US" b="1" dirty="0">
              <a:solidFill>
                <a:srgbClr val="009900"/>
              </a:solidFill>
            </a:endParaRPr>
          </a:p>
          <a:p>
            <a:pPr eaLnBrk="1" hangingPunct="1"/>
            <a:r>
              <a:rPr lang="zh-CN" altLang="en-US" b="1" dirty="0"/>
              <a:t>[PCTFREE pf]	</a:t>
            </a:r>
            <a:r>
              <a:rPr lang="zh-CN" altLang="en-US" b="1" dirty="0">
                <a:solidFill>
                  <a:srgbClr val="009900"/>
                </a:solidFill>
              </a:rPr>
              <a:t>--表示索引数据块空闲空间的百分比</a:t>
            </a:r>
            <a:endParaRPr lang="zh-CN" altLang="en-US" b="1" dirty="0">
              <a:solidFill>
                <a:srgbClr val="009900"/>
              </a:solidFill>
            </a:endParaRPr>
          </a:p>
          <a:p>
            <a:pPr eaLnBrk="1" hangingPunct="1"/>
            <a:r>
              <a:rPr lang="zh-CN" altLang="en-US" b="1" dirty="0"/>
              <a:t>[NOSORT ns]	</a:t>
            </a:r>
            <a:r>
              <a:rPr lang="zh-CN" altLang="en-US" b="1" dirty="0">
                <a:solidFill>
                  <a:srgbClr val="009900"/>
                </a:solidFill>
              </a:rPr>
              <a:t>--表示不再排序</a:t>
            </a:r>
            <a:endParaRPr lang="zh-CN" altLang="en-US" b="1" dirty="0">
              <a:solidFill>
                <a:srgbClr val="009900"/>
              </a:solidFill>
            </a:endParaRPr>
          </a:p>
          <a:p>
            <a:pPr eaLnBrk="1" hangingPunct="1"/>
            <a:r>
              <a:rPr lang="zh-CN" altLang="en-US" b="1" dirty="0"/>
              <a:t>SCHEMA：</a:t>
            </a:r>
            <a:r>
              <a:rPr lang="zh-CN" altLang="en-US" b="1" dirty="0">
                <a:solidFill>
                  <a:srgbClr val="009900"/>
                </a:solidFill>
              </a:rPr>
              <a:t>表示Oracle模式，缺省默认为当前账户</a:t>
            </a:r>
            <a:endParaRPr lang="zh-CN" altLang="en-US" b="1" dirty="0">
              <a:solidFill>
                <a:srgbClr val="0099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0" y="269080"/>
            <a:ext cx="8229600" cy="774701"/>
          </a:xfrm>
        </p:spPr>
        <p:txBody>
          <a:bodyPr/>
          <a:lstStyle/>
          <a:p>
            <a:r>
              <a:rPr lang="zh-CN" altLang="zh-CN"/>
              <a:t>创建索引</a:t>
            </a:r>
            <a:endParaRPr lang="zh-CN" altLang="zh-CN"/>
          </a:p>
        </p:txBody>
      </p:sp>
      <p:sp>
        <p:nvSpPr>
          <p:cNvPr id="22531" name="内容占位符 2"/>
          <p:cNvSpPr>
            <a:spLocks noGrp="1"/>
          </p:cNvSpPr>
          <p:nvPr>
            <p:ph idx="4294967295"/>
          </p:nvPr>
        </p:nvSpPr>
        <p:spPr>
          <a:xfrm>
            <a:off x="0" y="1156565"/>
            <a:ext cx="8229600" cy="4281488"/>
          </a:xfrm>
        </p:spPr>
        <p:txBody>
          <a:bodyPr/>
          <a:lstStyle/>
          <a:p>
            <a:pPr>
              <a:lnSpc>
                <a:spcPct val="130000"/>
              </a:lnSpc>
            </a:pPr>
            <a:r>
              <a:rPr lang="zh-CN" altLang="en-US"/>
              <a:t>唯一索引</a:t>
            </a:r>
            <a:endParaRPr lang="zh-CN" altLang="en-US"/>
          </a:p>
          <a:p>
            <a:pPr lvl="1">
              <a:lnSpc>
                <a:spcPct val="130000"/>
              </a:lnSpc>
            </a:pPr>
            <a:r>
              <a:rPr lang="zh-CN" altLang="en-US" dirty="0"/>
              <a:t>在</a:t>
            </a:r>
            <a:r>
              <a:rPr lang="en-US" altLang="zh-CN" dirty="0" err="1"/>
              <a:t>emp</a:t>
            </a:r>
            <a:r>
              <a:rPr lang="zh-CN" altLang="en-US" dirty="0"/>
              <a:t>表的</a:t>
            </a:r>
            <a:r>
              <a:rPr lang="en-US" altLang="zh-CN" dirty="0" err="1"/>
              <a:t>ename</a:t>
            </a:r>
            <a:r>
              <a:rPr lang="zh-CN" altLang="en-US" dirty="0"/>
              <a:t>列上创建一个唯一索引</a:t>
            </a:r>
            <a:r>
              <a:rPr lang="en-US" altLang="zh-CN" dirty="0" err="1"/>
              <a:t>idx_emp_ename</a:t>
            </a:r>
            <a:r>
              <a:rPr lang="zh-CN" altLang="en-US" dirty="0"/>
              <a:t>，创建之后该表中</a:t>
            </a:r>
            <a:r>
              <a:rPr lang="en-US" altLang="zh-CN" dirty="0" err="1"/>
              <a:t>ename</a:t>
            </a:r>
            <a:r>
              <a:rPr lang="zh-CN" altLang="en-US" dirty="0"/>
              <a:t>列就不允许出现重复值</a:t>
            </a:r>
            <a:endParaRPr lang="zh-CN" altLang="en-US" dirty="0"/>
          </a:p>
        </p:txBody>
      </p:sp>
      <p:sp>
        <p:nvSpPr>
          <p:cNvPr id="22532" name="AutoShape 4"/>
          <p:cNvSpPr>
            <a:spLocks noChangeArrowheads="1"/>
          </p:cNvSpPr>
          <p:nvPr/>
        </p:nvSpPr>
        <p:spPr bwMode="auto">
          <a:xfrm>
            <a:off x="1793117" y="2680105"/>
            <a:ext cx="7559675" cy="1654175"/>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zh-CN" b="1">
                <a:solidFill>
                  <a:srgbClr val="0000FF"/>
                </a:solidFill>
              </a:rPr>
              <a:t>create unique index</a:t>
            </a:r>
            <a:r>
              <a:rPr lang="zh-CN" altLang="zh-CN" b="1"/>
              <a:t> idx_emp_ename </a:t>
            </a:r>
            <a:r>
              <a:rPr lang="zh-CN" altLang="zh-CN" b="1">
                <a:solidFill>
                  <a:srgbClr val="0000FF"/>
                </a:solidFill>
              </a:rPr>
              <a:t>on </a:t>
            </a:r>
            <a:r>
              <a:rPr lang="zh-CN" altLang="zh-CN" b="1"/>
              <a:t>emp(ename);</a:t>
            </a:r>
            <a:endParaRPr lang="zh-CN" altLang="zh-CN" b="1"/>
          </a:p>
          <a:p>
            <a:pPr eaLnBrk="1" hangingPunct="1"/>
            <a:endParaRPr lang="zh-CN" altLang="zh-CN" b="1"/>
          </a:p>
          <a:p>
            <a:pPr eaLnBrk="1" hangingPunct="1"/>
            <a:r>
              <a:rPr lang="zh-CN" altLang="zh-CN" b="1"/>
              <a:t>insert into emp(empno,ename,job) values(7900,'jack','cleark');</a:t>
            </a:r>
            <a:endParaRPr lang="zh-CN" altLang="zh-CN" b="1"/>
          </a:p>
        </p:txBody>
      </p:sp>
      <p:pic>
        <p:nvPicPr>
          <p:cNvPr id="2253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117" y="2498336"/>
            <a:ext cx="7756525" cy="367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dissolve">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dissolve">
                                      <p:cBhvr>
                                        <p:cTn id="12"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a:xfrm>
            <a:off x="0" y="235495"/>
            <a:ext cx="8229600" cy="774701"/>
          </a:xfrm>
        </p:spPr>
        <p:txBody>
          <a:bodyPr/>
          <a:lstStyle/>
          <a:p>
            <a:r>
              <a:rPr lang="zh-CN" altLang="zh-CN"/>
              <a:t>创建索引</a:t>
            </a:r>
            <a:endParaRPr lang="zh-CN" altLang="zh-CN"/>
          </a:p>
        </p:txBody>
      </p:sp>
      <p:sp>
        <p:nvSpPr>
          <p:cNvPr id="23555" name="内容占位符 2"/>
          <p:cNvSpPr>
            <a:spLocks noGrp="1"/>
          </p:cNvSpPr>
          <p:nvPr>
            <p:ph idx="4294967295"/>
          </p:nvPr>
        </p:nvSpPr>
        <p:spPr>
          <a:xfrm>
            <a:off x="0" y="1383116"/>
            <a:ext cx="8148638" cy="4283075"/>
          </a:xfrm>
        </p:spPr>
        <p:txBody>
          <a:bodyPr/>
          <a:lstStyle/>
          <a:p>
            <a:pPr>
              <a:lnSpc>
                <a:spcPct val="140000"/>
              </a:lnSpc>
            </a:pPr>
            <a:r>
              <a:rPr lang="zh-CN" altLang="en-US"/>
              <a:t>复合索引</a:t>
            </a:r>
            <a:endParaRPr lang="zh-CN" altLang="en-US"/>
          </a:p>
          <a:p>
            <a:pPr lvl="1">
              <a:lnSpc>
                <a:spcPct val="140000"/>
              </a:lnSpc>
            </a:pPr>
            <a:r>
              <a:rPr lang="zh-CN" altLang="en-US" dirty="0"/>
              <a:t>如果</a:t>
            </a:r>
            <a:r>
              <a:rPr lang="en-US" altLang="zh-CN" dirty="0"/>
              <a:t>SELECT</a:t>
            </a:r>
            <a:r>
              <a:rPr lang="zh-CN" altLang="en-US" dirty="0"/>
              <a:t>语句中的</a:t>
            </a:r>
            <a:r>
              <a:rPr lang="en-US" altLang="zh-CN" dirty="0"/>
              <a:t>WHERE</a:t>
            </a:r>
            <a:r>
              <a:rPr lang="zh-CN" altLang="en-US" dirty="0"/>
              <a:t>子句引用了复合索引中的所有列或大多数列，则使用复合索引可以显著地提高查询速度</a:t>
            </a:r>
            <a:endParaRPr lang="zh-CN" altLang="en-US" dirty="0"/>
          </a:p>
          <a:p>
            <a:pPr lvl="1">
              <a:lnSpc>
                <a:spcPct val="140000"/>
              </a:lnSpc>
            </a:pPr>
            <a:r>
              <a:rPr lang="zh-CN" altLang="en-US" dirty="0"/>
              <a:t>创建此类索引时，应该注意定义中使用的列的顺序，通常，最频繁访问的列应该放置在列表的最前面</a:t>
            </a:r>
            <a:endParaRPr lang="zh-CN" altLang="en-US" dirty="0"/>
          </a:p>
        </p:txBody>
      </p:sp>
      <p:sp>
        <p:nvSpPr>
          <p:cNvPr id="23556" name="AutoShape 4"/>
          <p:cNvSpPr>
            <a:spLocks noChangeArrowheads="1"/>
          </p:cNvSpPr>
          <p:nvPr/>
        </p:nvSpPr>
        <p:spPr bwMode="auto">
          <a:xfrm>
            <a:off x="441990" y="3822179"/>
            <a:ext cx="7559675" cy="1295400"/>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zh-CN" sz="2000" b="1">
                <a:solidFill>
                  <a:srgbClr val="0000FF"/>
                </a:solidFill>
              </a:rPr>
              <a:t>create  index</a:t>
            </a:r>
            <a:r>
              <a:rPr lang="zh-CN" altLang="zh-CN" sz="2000" b="1"/>
              <a:t> idx_emp_ename_job </a:t>
            </a:r>
            <a:r>
              <a:rPr lang="zh-CN" altLang="zh-CN" sz="2000" b="1">
                <a:solidFill>
                  <a:srgbClr val="0000FF"/>
                </a:solidFill>
              </a:rPr>
              <a:t>on </a:t>
            </a:r>
            <a:r>
              <a:rPr lang="zh-CN" altLang="zh-CN" sz="2000" b="1"/>
              <a:t>emp(ename,job);</a:t>
            </a:r>
            <a:endParaRPr lang="zh-CN" altLang="zh-CN" sz="20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wipe(left)">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dissolve">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0" y="303733"/>
            <a:ext cx="8229600" cy="774701"/>
          </a:xfrm>
        </p:spPr>
        <p:txBody>
          <a:bodyPr/>
          <a:lstStyle/>
          <a:p>
            <a:r>
              <a:rPr lang="zh-CN" altLang="zh-CN"/>
              <a:t>创建索引</a:t>
            </a:r>
            <a:endParaRPr lang="zh-CN" altLang="zh-CN"/>
          </a:p>
        </p:txBody>
      </p:sp>
      <p:sp>
        <p:nvSpPr>
          <p:cNvPr id="24579" name="内容占位符 2"/>
          <p:cNvSpPr>
            <a:spLocks noGrp="1"/>
          </p:cNvSpPr>
          <p:nvPr>
            <p:ph idx="4294967295"/>
          </p:nvPr>
        </p:nvSpPr>
        <p:spPr>
          <a:xfrm>
            <a:off x="188912" y="1424059"/>
            <a:ext cx="7851775" cy="4283075"/>
          </a:xfrm>
        </p:spPr>
        <p:txBody>
          <a:bodyPr/>
          <a:lstStyle/>
          <a:p>
            <a:pPr>
              <a:lnSpc>
                <a:spcPct val="140000"/>
              </a:lnSpc>
            </a:pPr>
            <a:r>
              <a:rPr lang="zh-CN" altLang="en-US"/>
              <a:t>位图索引</a:t>
            </a:r>
            <a:endParaRPr lang="zh-CN" altLang="en-US"/>
          </a:p>
          <a:p>
            <a:pPr lvl="1">
              <a:lnSpc>
                <a:spcPct val="140000"/>
              </a:lnSpc>
            </a:pPr>
            <a:r>
              <a:rPr lang="zh-CN" altLang="en-US" dirty="0"/>
              <a:t>由于</a:t>
            </a:r>
            <a:r>
              <a:rPr lang="en-US" altLang="zh-CN" dirty="0" err="1"/>
              <a:t>emp</a:t>
            </a:r>
            <a:r>
              <a:rPr lang="zh-CN" altLang="en-US" dirty="0"/>
              <a:t>表的</a:t>
            </a:r>
            <a:r>
              <a:rPr lang="en-US" altLang="zh-CN" dirty="0"/>
              <a:t>job</a:t>
            </a:r>
            <a:r>
              <a:rPr lang="zh-CN" altLang="en-US" dirty="0"/>
              <a:t>列、</a:t>
            </a:r>
            <a:r>
              <a:rPr lang="en-US" altLang="zh-CN" dirty="0" err="1"/>
              <a:t>deptno</a:t>
            </a:r>
            <a:r>
              <a:rPr lang="zh-CN" altLang="en-US" dirty="0"/>
              <a:t>列的取值范围有限，并且经常需要基于这些列进行查询、统计、汇总工作，所以应该基于这些列创建位图索引</a:t>
            </a:r>
            <a:endParaRPr lang="zh-CN" altLang="en-US" dirty="0"/>
          </a:p>
        </p:txBody>
      </p:sp>
      <p:sp>
        <p:nvSpPr>
          <p:cNvPr id="24580" name="AutoShape 4"/>
          <p:cNvSpPr>
            <a:spLocks noChangeArrowheads="1"/>
          </p:cNvSpPr>
          <p:nvPr/>
        </p:nvSpPr>
        <p:spPr bwMode="auto">
          <a:xfrm>
            <a:off x="911224" y="3707478"/>
            <a:ext cx="6407150" cy="1296987"/>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zh-CN" sz="2000" b="1">
                <a:solidFill>
                  <a:srgbClr val="0000FF"/>
                </a:solidFill>
              </a:rPr>
              <a:t>create </a:t>
            </a:r>
            <a:r>
              <a:rPr lang="zh-CN" altLang="zh-CN" sz="2000" b="1">
                <a:solidFill>
                  <a:srgbClr val="FF0000"/>
                </a:solidFill>
              </a:rPr>
              <a:t>bitmap </a:t>
            </a:r>
            <a:r>
              <a:rPr lang="zh-CN" altLang="zh-CN" sz="2000" b="1">
                <a:solidFill>
                  <a:srgbClr val="0000FF"/>
                </a:solidFill>
              </a:rPr>
              <a:t>index</a:t>
            </a:r>
            <a:r>
              <a:rPr lang="zh-CN" altLang="zh-CN" sz="2000" b="1"/>
              <a:t> idx_bm_job </a:t>
            </a:r>
            <a:r>
              <a:rPr lang="zh-CN" altLang="zh-CN" sz="2000" b="1">
                <a:solidFill>
                  <a:srgbClr val="0000FF"/>
                </a:solidFill>
              </a:rPr>
              <a:t>on </a:t>
            </a:r>
            <a:r>
              <a:rPr lang="zh-CN" altLang="zh-CN" sz="2000" b="1"/>
              <a:t>emp(job);</a:t>
            </a:r>
            <a:endParaRPr lang="zh-CN" altLang="zh-CN" sz="20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noChangeArrowheads="1"/>
          </p:cNvSpPr>
          <p:nvPr/>
        </p:nvSpPr>
        <p:spPr bwMode="auto">
          <a:xfrm>
            <a:off x="2136775" y="1557339"/>
            <a:ext cx="8147050"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1"/>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2"/>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3"/>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4"/>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r>
              <a:rPr lang="zh-CN" altLang="en-US">
                <a:ea typeface="宋体" panose="02010600030101010101" pitchFamily="2" charset="-122"/>
              </a:rPr>
              <a:t>创建用于测试的表：tab_index_test</a:t>
            </a:r>
            <a:endParaRPr lang="zh-CN" altLang="en-US">
              <a:ea typeface="宋体" panose="02010600030101010101" pitchFamily="2" charset="-122"/>
            </a:endParaRPr>
          </a:p>
          <a:p>
            <a:pPr lvl="1"/>
            <a:r>
              <a:rPr lang="zh-CN" altLang="en-US">
                <a:latin typeface="黑体" panose="02010609060101010101" charset="-122"/>
              </a:rPr>
              <a:t>用java程序加入tab_index_test表100万条数据</a:t>
            </a:r>
            <a:endParaRPr lang="zh-CN" altLang="en-US">
              <a:latin typeface="黑体" panose="02010609060101010101" charset="-122"/>
            </a:endParaRPr>
          </a:p>
          <a:p>
            <a:pPr lvl="1"/>
            <a:r>
              <a:rPr lang="zh-CN" altLang="en-US">
                <a:latin typeface="黑体" panose="02010609060101010101" charset="-122"/>
              </a:rPr>
              <a:t>设置控制台显示信息：set autotrace </a:t>
            </a:r>
            <a:r>
              <a:rPr lang="en-US" altLang="zh-CN">
                <a:latin typeface="黑体" panose="02010609060101010101" charset="-122"/>
              </a:rPr>
              <a:t>on </a:t>
            </a:r>
            <a:r>
              <a:rPr lang="zh-CN" altLang="en-US">
                <a:latin typeface="黑体" panose="02010609060101010101" charset="-122"/>
              </a:rPr>
              <a:t>explain;</a:t>
            </a:r>
            <a:endParaRPr lang="zh-CN" altLang="en-US">
              <a:latin typeface="黑体" panose="02010609060101010101" charset="-122"/>
            </a:endParaRPr>
          </a:p>
        </p:txBody>
      </p:sp>
      <p:sp>
        <p:nvSpPr>
          <p:cNvPr id="25603" name="Rectangle 2"/>
          <p:cNvSpPr>
            <a:spLocks noGrp="1" noChangeArrowheads="1"/>
          </p:cNvSpPr>
          <p:nvPr>
            <p:ph type="title" idx="4294967295"/>
          </p:nvPr>
        </p:nvSpPr>
        <p:spPr>
          <a:xfrm>
            <a:off x="0" y="305596"/>
            <a:ext cx="8229600" cy="774701"/>
          </a:xfrm>
        </p:spPr>
        <p:txBody>
          <a:bodyPr/>
          <a:lstStyle/>
          <a:p>
            <a:pPr marL="609600" indent="-609600"/>
            <a:r>
              <a:rPr lang="zh-CN" altLang="zh-CN"/>
              <a:t>监视索引的使用情况</a:t>
            </a:r>
            <a:endParaRPr lang="zh-CN" altLang="zh-CN"/>
          </a:p>
        </p:txBody>
      </p:sp>
      <p:graphicFrame>
        <p:nvGraphicFramePr>
          <p:cNvPr id="25604" name="Group 4"/>
          <p:cNvGraphicFramePr>
            <a:graphicFrameLocks noGrp="1"/>
          </p:cNvGraphicFramePr>
          <p:nvPr/>
        </p:nvGraphicFramePr>
        <p:xfrm>
          <a:off x="3360739" y="3286125"/>
          <a:ext cx="5026025" cy="2546352"/>
        </p:xfrm>
        <a:graphic>
          <a:graphicData uri="http://schemas.openxmlformats.org/drawingml/2006/table">
            <a:tbl>
              <a:tblPr/>
              <a:tblGrid>
                <a:gridCol w="1374775"/>
                <a:gridCol w="1666875"/>
                <a:gridCol w="1984375"/>
              </a:tblGrid>
              <a:tr h="407988">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rPr>
                        <a:t>字段名</a:t>
                      </a:r>
                      <a:endPar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rPr>
                        <a:t>类型</a:t>
                      </a:r>
                      <a:endPar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rPr>
                        <a:t>备注</a:t>
                      </a:r>
                      <a:endParaRPr kumimoji="0" lang="zh-CN" altLang="en-US" sz="1800" b="1" i="0" u="none" strike="noStrike" cap="none" normalizeH="0" baseline="0">
                        <a:ln>
                          <a:noFill/>
                        </a:ln>
                        <a:solidFill>
                          <a:srgbClr val="FFFFFF"/>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30213">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id</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number(8)</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主键，自增长</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username</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varchar2(20)</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用户名</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8625">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age</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number(3)</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年龄</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city</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varchar(20)</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eaLnBrk="0" hangingPunct="0">
                        <a:spcBef>
                          <a:spcPct val="20000"/>
                        </a:spcBef>
                        <a:buSzPct val="120000"/>
                        <a:defRPr sz="2000" b="1">
                          <a:solidFill>
                            <a:schemeClr val="tx1"/>
                          </a:solidFill>
                          <a:latin typeface="Lucida Sans Unicode" panose="020B0602030504020204" charset="0"/>
                          <a:ea typeface="黑体" panose="02010609060101010101" charset="-122"/>
                          <a:sym typeface="Lucida Sans Unicode" panose="020B0602030504020204" charset="0"/>
                        </a:defRPr>
                      </a:lvl1pPr>
                      <a:lvl2pPr defTabSz="0" eaLnBrk="0" hangingPunct="0">
                        <a:spcBef>
                          <a:spcPct val="20000"/>
                        </a:spcBef>
                        <a:buSzPct val="120000"/>
                        <a:defRPr b="1">
                          <a:solidFill>
                            <a:schemeClr val="tx1"/>
                          </a:solidFill>
                          <a:latin typeface="Lucida Sans Unicode" panose="020B0602030504020204" charset="0"/>
                          <a:ea typeface="黑体" panose="02010609060101010101" charset="-122"/>
                          <a:sym typeface="Lucida Sans Unicode" panose="020B0602030504020204" charset="0"/>
                        </a:defRPr>
                      </a:lvl2pPr>
                      <a:lvl3pPr defTabSz="0" eaLnBrk="0" hangingPunct="0">
                        <a:spcBef>
                          <a:spcPct val="20000"/>
                        </a:spcBef>
                        <a:buSzPct val="120000"/>
                        <a:defRPr sz="1600" b="1">
                          <a:solidFill>
                            <a:schemeClr val="tx1"/>
                          </a:solidFill>
                          <a:latin typeface="宋体" panose="02010600030101010101" pitchFamily="2" charset="-122"/>
                          <a:ea typeface="黑体" panose="02010609060101010101" charset="-122"/>
                          <a:sym typeface="Lucida Sans Unicode" panose="020B0602030504020204" charset="0"/>
                        </a:defRPr>
                      </a:lvl3pPr>
                      <a:lvl4pPr defTabSz="0" eaLnBrk="0" hangingPunct="0">
                        <a:spcBef>
                          <a:spcPct val="20000"/>
                        </a:spcBef>
                        <a:buSzPct val="120000"/>
                        <a:buFont typeface="Arial" panose="020B0604020202020204" pitchFamily="34" charset="0"/>
                        <a:defRPr sz="1400" b="1">
                          <a:solidFill>
                            <a:schemeClr val="tx1"/>
                          </a:solidFill>
                          <a:latin typeface="楷体_GB2312" charset="0"/>
                          <a:ea typeface="黑体" panose="02010609060101010101" charset="-122"/>
                          <a:sym typeface="Lucida Sans Unicode" panose="020B0602030504020204" charset="0"/>
                        </a:defRPr>
                      </a:lvl4pPr>
                      <a:lvl5pPr defTabSz="0" eaLnBrk="0" hangingPunct="0">
                        <a:spcBef>
                          <a:spcPct val="20000"/>
                        </a:spcBef>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5pPr>
                      <a:lvl6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6pPr>
                      <a:lvl7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7pPr>
                      <a:lvl8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8pPr>
                      <a:lvl9pPr defTabSz="0" eaLnBrk="0" fontAlgn="base" hangingPunct="0">
                        <a:spcBef>
                          <a:spcPct val="20000"/>
                        </a:spcBef>
                        <a:spcAft>
                          <a:spcPct val="0"/>
                        </a:spcAft>
                        <a:buSzPct val="120000"/>
                        <a:buFont typeface="Arial" panose="020B0604020202020204" pitchFamily="34" charset="0"/>
                        <a:defRPr sz="1200" b="1">
                          <a:solidFill>
                            <a:schemeClr val="tx1"/>
                          </a:solidFill>
                          <a:latin typeface="楷体_GB2312" charset="0"/>
                          <a:ea typeface="黑体" panose="02010609060101010101" charset="-122"/>
                          <a:sym typeface="Lucida Sans Unicode" panose="020B0602030504020204"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pPr>
                      <a:r>
                        <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rPr>
                        <a:t>城市</a:t>
                      </a:r>
                      <a:endParaRPr kumimoji="0" lang="zh-CN" altLang="en-US" sz="1800" b="0" i="0" u="none" strike="noStrike" cap="none" normalizeH="0" baseline="0">
                        <a:ln>
                          <a:noFill/>
                        </a:ln>
                        <a:solidFill>
                          <a:srgbClr val="000000"/>
                        </a:solidFill>
                        <a:effectLst/>
                        <a:latin typeface="Calibri" panose="020F0502020204030204" charset="0"/>
                        <a:ea typeface="宋体" panose="02010600030101010101" pitchFamily="2" charset="-122"/>
                        <a:sym typeface="Lucida Sans Unicode" panose="020B060203050402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25658" name="AutoShape 14"/>
          <p:cNvSpPr>
            <a:spLocks noChangeArrowheads="1"/>
          </p:cNvSpPr>
          <p:nvPr/>
        </p:nvSpPr>
        <p:spPr bwMode="auto">
          <a:xfrm>
            <a:off x="410049" y="1142207"/>
            <a:ext cx="8642350" cy="5111750"/>
          </a:xfrm>
          <a:prstGeom prst="roundRect">
            <a:avLst>
              <a:gd name="adj" fmla="val 4972"/>
            </a:avLst>
          </a:prstGeom>
          <a:gradFill rotWithShape="1">
            <a:gsLst>
              <a:gs pos="0">
                <a:srgbClr val="FFFF66"/>
              </a:gs>
              <a:gs pos="100000">
                <a:schemeClr val="bg1"/>
              </a:gs>
            </a:gsLst>
            <a:lin ang="5400000" scaled="1"/>
          </a:gradFill>
          <a:ln w="9525" cap="flat" cmpd="sng">
            <a:solidFill>
              <a:srgbClr val="CC3300"/>
            </a:solidFill>
            <a:rou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en-US" altLang="zh-CN" sz="1600" b="1">
                <a:solidFill>
                  <a:srgbClr val="0000FF"/>
                </a:solidFill>
                <a:sym typeface="Arial" panose="020B0604020202020204" pitchFamily="34" charset="0"/>
              </a:rPr>
              <a:t>Class.forName</a:t>
            </a:r>
            <a:r>
              <a:rPr lang="en-US" altLang="zh-CN" sz="1600" b="1" dirty="0">
                <a:solidFill>
                  <a:srgbClr val="0000FF"/>
                </a:solidFill>
                <a:sym typeface="Arial" panose="020B0604020202020204" pitchFamily="34" charset="0"/>
              </a:rPr>
              <a:t>("</a:t>
            </a:r>
            <a:r>
              <a:rPr lang="en-US" altLang="zh-CN" sz="1600" b="1" dirty="0" err="1">
                <a:solidFill>
                  <a:srgbClr val="0000FF"/>
                </a:solidFill>
                <a:sym typeface="Arial" panose="020B0604020202020204" pitchFamily="34" charset="0"/>
              </a:rPr>
              <a:t>oracle.jdbc.driver.OracleDriver</a:t>
            </a:r>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String </a:t>
            </a:r>
            <a:r>
              <a:rPr lang="en-US" altLang="zh-CN" sz="1600" b="1" dirty="0" err="1">
                <a:solidFill>
                  <a:srgbClr val="0000FF"/>
                </a:solidFill>
                <a:sym typeface="Arial" panose="020B0604020202020204" pitchFamily="34" charset="0"/>
              </a:rPr>
              <a:t>url</a:t>
            </a:r>
            <a:r>
              <a:rPr lang="en-US" altLang="zh-CN" sz="1600" b="1" dirty="0">
                <a:solidFill>
                  <a:srgbClr val="0000FF"/>
                </a:solidFill>
                <a:sym typeface="Arial" panose="020B0604020202020204" pitchFamily="34" charset="0"/>
              </a:rPr>
              <a:t>="</a:t>
            </a:r>
            <a:r>
              <a:rPr lang="en-US" altLang="zh-CN" sz="1600" b="1" dirty="0" err="1">
                <a:solidFill>
                  <a:srgbClr val="0000FF"/>
                </a:solidFill>
                <a:sym typeface="Arial" panose="020B0604020202020204" pitchFamily="34" charset="0"/>
              </a:rPr>
              <a:t>jdbc:oracle:thin</a:t>
            </a:r>
            <a:r>
              <a:rPr lang="en-US" altLang="zh-CN" sz="1600" b="1" dirty="0">
                <a:solidFill>
                  <a:srgbClr val="0000FF"/>
                </a:solidFill>
                <a:sym typeface="Arial" panose="020B0604020202020204" pitchFamily="34" charset="0"/>
              </a:rPr>
              <a:t>:@localhost:1521:orcl";</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Connection con = </a:t>
            </a:r>
            <a:r>
              <a:rPr lang="en-US" altLang="zh-CN" sz="1600" b="1" dirty="0" err="1">
                <a:solidFill>
                  <a:srgbClr val="0000FF"/>
                </a:solidFill>
                <a:sym typeface="Arial" panose="020B0604020202020204" pitchFamily="34" charset="0"/>
              </a:rPr>
              <a:t>DriverManager.getConnection</a:t>
            </a:r>
            <a:r>
              <a:rPr lang="en-US" altLang="zh-CN" sz="1600" b="1" dirty="0">
                <a:solidFill>
                  <a:srgbClr val="0000FF"/>
                </a:solidFill>
                <a:sym typeface="Arial" panose="020B0604020202020204" pitchFamily="34" charset="0"/>
              </a:rPr>
              <a:t>(</a:t>
            </a:r>
            <a:r>
              <a:rPr lang="en-US" altLang="zh-CN" sz="1600" b="1" dirty="0" err="1">
                <a:solidFill>
                  <a:srgbClr val="0000FF"/>
                </a:solidFill>
                <a:sym typeface="Arial" panose="020B0604020202020204" pitchFamily="34" charset="0"/>
              </a:rPr>
              <a:t>url</a:t>
            </a:r>
            <a:r>
              <a:rPr lang="en-US" altLang="zh-CN" sz="1600" b="1" dirty="0">
                <a:solidFill>
                  <a:srgbClr val="0000FF"/>
                </a:solidFill>
                <a:sym typeface="Arial" panose="020B0604020202020204" pitchFamily="34" charset="0"/>
              </a:rPr>
              <a:t>,"</a:t>
            </a:r>
            <a:r>
              <a:rPr lang="en-US" altLang="zh-CN" sz="1600" b="1" dirty="0" err="1">
                <a:solidFill>
                  <a:srgbClr val="0000FF"/>
                </a:solidFill>
                <a:sym typeface="Arial" panose="020B0604020202020204" pitchFamily="34" charset="0"/>
              </a:rPr>
              <a:t>scott</a:t>
            </a:r>
            <a:r>
              <a:rPr lang="en-US" altLang="zh-CN" sz="1600" b="1" dirty="0">
                <a:solidFill>
                  <a:srgbClr val="0000FF"/>
                </a:solidFill>
                <a:sym typeface="Arial" panose="020B0604020202020204" pitchFamily="34" charset="0"/>
              </a:rPr>
              <a:t>","tiger");</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String </a:t>
            </a:r>
            <a:r>
              <a:rPr lang="en-US" altLang="zh-CN" sz="1600" b="1" dirty="0" err="1">
                <a:solidFill>
                  <a:srgbClr val="0000FF"/>
                </a:solidFill>
                <a:sym typeface="Arial" panose="020B0604020202020204" pitchFamily="34" charset="0"/>
              </a:rPr>
              <a:t>sql</a:t>
            </a:r>
            <a:r>
              <a:rPr lang="en-US" altLang="zh-CN" sz="1600" b="1" dirty="0">
                <a:solidFill>
                  <a:srgbClr val="0000FF"/>
                </a:solidFill>
                <a:sym typeface="Arial" panose="020B0604020202020204" pitchFamily="34" charset="0"/>
              </a:rPr>
              <a:t>="insert into </a:t>
            </a:r>
            <a:r>
              <a:rPr lang="en-US" altLang="zh-CN" sz="1600" b="1" dirty="0" err="1">
                <a:solidFill>
                  <a:srgbClr val="0000FF"/>
                </a:solidFill>
                <a:sym typeface="Arial" panose="020B0604020202020204" pitchFamily="34" charset="0"/>
              </a:rPr>
              <a:t>tb_index_test</a:t>
            </a:r>
            <a:r>
              <a:rPr lang="en-US" altLang="zh-CN" sz="1600" b="1" dirty="0">
                <a:solidFill>
                  <a:srgbClr val="0000FF"/>
                </a:solidFill>
                <a:sym typeface="Arial" panose="020B0604020202020204" pitchFamily="34" charset="0"/>
              </a:rPr>
              <a:t> values(</a:t>
            </a:r>
            <a:r>
              <a:rPr lang="en-US" altLang="zh-CN" sz="1600" b="1" dirty="0" err="1">
                <a:solidFill>
                  <a:srgbClr val="0000FF"/>
                </a:solidFill>
                <a:sym typeface="Arial" panose="020B0604020202020204" pitchFamily="34" charset="0"/>
              </a:rPr>
              <a:t>seq_tb_test.nextval</a:t>
            </a:r>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a:p>
            <a:pPr eaLnBrk="1" hangingPunct="1"/>
            <a:r>
              <a:rPr lang="en-US" altLang="zh-CN" sz="1600" b="1" dirty="0" err="1">
                <a:solidFill>
                  <a:srgbClr val="0000FF"/>
                </a:solidFill>
                <a:sym typeface="Arial" panose="020B0604020202020204" pitchFamily="34" charset="0"/>
              </a:rPr>
              <a:t>PreparedStatement</a:t>
            </a:r>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ps</a:t>
            </a:r>
            <a:r>
              <a:rPr lang="en-US" altLang="zh-CN" sz="1600" b="1" dirty="0">
                <a:solidFill>
                  <a:srgbClr val="0000FF"/>
                </a:solidFill>
                <a:sym typeface="Arial" panose="020B0604020202020204" pitchFamily="34" charset="0"/>
              </a:rPr>
              <a:t> = </a:t>
            </a:r>
            <a:r>
              <a:rPr lang="en-US" altLang="zh-CN" sz="1600" b="1" dirty="0" err="1">
                <a:solidFill>
                  <a:srgbClr val="0000FF"/>
                </a:solidFill>
                <a:sym typeface="Arial" panose="020B0604020202020204" pitchFamily="34" charset="0"/>
              </a:rPr>
              <a:t>con.prepareStatement</a:t>
            </a:r>
            <a:r>
              <a:rPr lang="en-US" altLang="zh-CN" sz="1600" b="1" dirty="0">
                <a:solidFill>
                  <a:srgbClr val="0000FF"/>
                </a:solidFill>
                <a:sym typeface="Arial" panose="020B0604020202020204" pitchFamily="34" charset="0"/>
              </a:rPr>
              <a:t>(</a:t>
            </a:r>
            <a:r>
              <a:rPr lang="en-US" altLang="zh-CN" sz="1600" b="1" dirty="0" err="1">
                <a:solidFill>
                  <a:srgbClr val="0000FF"/>
                </a:solidFill>
                <a:sym typeface="Arial" panose="020B0604020202020204" pitchFamily="34" charset="0"/>
              </a:rPr>
              <a:t>sql</a:t>
            </a:r>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String username="";</a:t>
            </a:r>
            <a:endParaRPr lang="en-US" altLang="zh-CN" sz="1600" b="1" dirty="0">
              <a:solidFill>
                <a:srgbClr val="0000FF"/>
              </a:solidFill>
              <a:sym typeface="Arial" panose="020B0604020202020204" pitchFamily="34" charset="0"/>
            </a:endParaRPr>
          </a:p>
          <a:p>
            <a:pPr eaLnBrk="1" hangingPunct="1"/>
            <a:r>
              <a:rPr lang="en-US" altLang="zh-CN" sz="1600" b="1" dirty="0" err="1">
                <a:solidFill>
                  <a:srgbClr val="0000FF"/>
                </a:solidFill>
                <a:sym typeface="Arial" panose="020B0604020202020204" pitchFamily="34" charset="0"/>
              </a:rPr>
              <a:t>int</a:t>
            </a:r>
            <a:r>
              <a:rPr lang="en-US" altLang="zh-CN" sz="1600" b="1" dirty="0">
                <a:solidFill>
                  <a:srgbClr val="0000FF"/>
                </a:solidFill>
                <a:sym typeface="Arial" panose="020B0604020202020204" pitchFamily="34" charset="0"/>
              </a:rPr>
              <a:t> age=1;</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String[] </a:t>
            </a:r>
            <a:r>
              <a:rPr lang="en-US" altLang="zh-CN" sz="1600" b="1" dirty="0" err="1">
                <a:solidFill>
                  <a:srgbClr val="0000FF"/>
                </a:solidFill>
                <a:sym typeface="Arial" panose="020B0604020202020204" pitchFamily="34" charset="0"/>
              </a:rPr>
              <a:t>citys</a:t>
            </a:r>
            <a:r>
              <a:rPr lang="en-US" altLang="zh-CN" sz="1600" b="1" dirty="0">
                <a:solidFill>
                  <a:srgbClr val="0000FF"/>
                </a:solidFill>
                <a:sym typeface="Arial" panose="020B0604020202020204" pitchFamily="34" charset="0"/>
              </a:rPr>
              <a:t>={"北京","上海","杭州","郑州","天津","重庆","宁波","洛阳","西安","兰州"};</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String city="";</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for(</a:t>
            </a:r>
            <a:r>
              <a:rPr lang="en-US" altLang="zh-CN" sz="1600" b="1" dirty="0" err="1">
                <a:solidFill>
                  <a:srgbClr val="0000FF"/>
                </a:solidFill>
                <a:sym typeface="Arial" panose="020B0604020202020204" pitchFamily="34" charset="0"/>
              </a:rPr>
              <a:t>int</a:t>
            </a:r>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i</a:t>
            </a:r>
            <a:r>
              <a:rPr lang="en-US" altLang="zh-CN" sz="1600" b="1" dirty="0">
                <a:solidFill>
                  <a:srgbClr val="0000FF"/>
                </a:solidFill>
                <a:sym typeface="Arial" panose="020B0604020202020204" pitchFamily="34" charset="0"/>
              </a:rPr>
              <a:t>=0;i&lt;1000000;i++){</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username="user"+</a:t>
            </a:r>
            <a:r>
              <a:rPr lang="en-US" altLang="zh-CN" sz="1600" b="1" dirty="0" err="1">
                <a:solidFill>
                  <a:srgbClr val="0000FF"/>
                </a:solidFill>
                <a:sym typeface="Arial" panose="020B0604020202020204" pitchFamily="34" charset="0"/>
              </a:rPr>
              <a:t>i</a:t>
            </a:r>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age=new Random().</a:t>
            </a:r>
            <a:r>
              <a:rPr lang="en-US" altLang="zh-CN" sz="1600" b="1" dirty="0" err="1">
                <a:solidFill>
                  <a:srgbClr val="0000FF"/>
                </a:solidFill>
                <a:sym typeface="Arial" panose="020B0604020202020204" pitchFamily="34" charset="0"/>
              </a:rPr>
              <a:t>nextInt</a:t>
            </a:r>
            <a:r>
              <a:rPr lang="en-US" altLang="zh-CN" sz="1600" b="1" dirty="0">
                <a:solidFill>
                  <a:srgbClr val="0000FF"/>
                </a:solidFill>
                <a:sym typeface="Arial" panose="020B0604020202020204" pitchFamily="34" charset="0"/>
              </a:rPr>
              <a:t>(100);</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city=</a:t>
            </a:r>
            <a:r>
              <a:rPr lang="en-US" altLang="zh-CN" sz="1600" b="1" dirty="0" err="1">
                <a:solidFill>
                  <a:srgbClr val="0000FF"/>
                </a:solidFill>
                <a:sym typeface="Arial" panose="020B0604020202020204" pitchFamily="34" charset="0"/>
              </a:rPr>
              <a:t>citys</a:t>
            </a:r>
            <a:r>
              <a:rPr lang="en-US" altLang="zh-CN" sz="1600" b="1" dirty="0">
                <a:solidFill>
                  <a:srgbClr val="0000FF"/>
                </a:solidFill>
                <a:sym typeface="Arial" panose="020B0604020202020204" pitchFamily="34" charset="0"/>
              </a:rPr>
              <a:t>[new Random().</a:t>
            </a:r>
            <a:r>
              <a:rPr lang="en-US" altLang="zh-CN" sz="1600" b="1" dirty="0" err="1">
                <a:solidFill>
                  <a:srgbClr val="0000FF"/>
                </a:solidFill>
                <a:sym typeface="Arial" panose="020B0604020202020204" pitchFamily="34" charset="0"/>
              </a:rPr>
              <a:t>nextInt</a:t>
            </a:r>
            <a:r>
              <a:rPr lang="en-US" altLang="zh-CN" sz="1600" b="1" dirty="0">
                <a:solidFill>
                  <a:srgbClr val="0000FF"/>
                </a:solidFill>
                <a:sym typeface="Arial" panose="020B0604020202020204" pitchFamily="34" charset="0"/>
              </a:rPr>
              <a:t>(10)];</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ps.setString</a:t>
            </a:r>
            <a:r>
              <a:rPr lang="en-US" altLang="zh-CN" sz="1600" b="1" dirty="0">
                <a:solidFill>
                  <a:srgbClr val="0000FF"/>
                </a:solidFill>
                <a:sym typeface="Arial" panose="020B0604020202020204" pitchFamily="34" charset="0"/>
              </a:rPr>
              <a:t>(1,username);</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ps.setInt</a:t>
            </a:r>
            <a:r>
              <a:rPr lang="en-US" altLang="zh-CN" sz="1600" b="1" dirty="0">
                <a:solidFill>
                  <a:srgbClr val="0000FF"/>
                </a:solidFill>
                <a:sym typeface="Arial" panose="020B0604020202020204" pitchFamily="34" charset="0"/>
              </a:rPr>
              <a:t>(2,age);</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ps.setString</a:t>
            </a:r>
            <a:r>
              <a:rPr lang="en-US" altLang="zh-CN" sz="1600" b="1" dirty="0">
                <a:solidFill>
                  <a:srgbClr val="0000FF"/>
                </a:solidFill>
                <a:sym typeface="Arial" panose="020B0604020202020204" pitchFamily="34" charset="0"/>
              </a:rPr>
              <a:t>(3,city);</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	</a:t>
            </a:r>
            <a:r>
              <a:rPr lang="en-US" altLang="zh-CN" sz="1600" b="1" dirty="0" err="1">
                <a:solidFill>
                  <a:srgbClr val="0000FF"/>
                </a:solidFill>
                <a:sym typeface="Arial" panose="020B0604020202020204" pitchFamily="34" charset="0"/>
              </a:rPr>
              <a:t>ps.executeUpdate</a:t>
            </a:r>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a:p>
            <a:pPr eaLnBrk="1" hangingPunct="1"/>
            <a:r>
              <a:rPr lang="en-US" altLang="zh-CN" sz="1600" b="1" dirty="0">
                <a:solidFill>
                  <a:srgbClr val="0000FF"/>
                </a:solidFill>
                <a:sym typeface="Arial" panose="020B0604020202020204" pitchFamily="34" charset="0"/>
              </a:rPr>
              <a:t>}</a:t>
            </a:r>
            <a:endParaRPr lang="en-US" altLang="zh-CN" sz="1600" b="1" dirty="0">
              <a:solidFill>
                <a:srgbClr val="0000FF"/>
              </a:solidFill>
              <a:sym typeface="Arial" panose="020B0604020202020204" pitchFamily="34" charset="0"/>
            </a:endParaRPr>
          </a:p>
        </p:txBody>
      </p:sp>
      <p:pic>
        <p:nvPicPr>
          <p:cNvPr id="25659"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3350" y="958851"/>
            <a:ext cx="6591300" cy="578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660" name="AutoShape 13"/>
          <p:cNvSpPr>
            <a:spLocks noChangeArrowheads="1"/>
          </p:cNvSpPr>
          <p:nvPr/>
        </p:nvSpPr>
        <p:spPr bwMode="auto">
          <a:xfrm>
            <a:off x="6672263" y="4581525"/>
            <a:ext cx="1687512" cy="431800"/>
          </a:xfrm>
          <a:prstGeom prst="wedgeRoundRectCallout">
            <a:avLst>
              <a:gd name="adj1" fmla="val 5032"/>
              <a:gd name="adj2" fmla="val -133968"/>
              <a:gd name="adj3" fmla="val 16667"/>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sz="1600" b="1">
                <a:solidFill>
                  <a:srgbClr val="0000FF"/>
                </a:solidFill>
                <a:sym typeface="Arial" panose="020B0604020202020204" pitchFamily="34" charset="0"/>
              </a:rPr>
              <a:t>cpu开销为932</a:t>
            </a:r>
            <a:endParaRPr lang="zh-CN" altLang="en-US" sz="1600" b="1">
              <a:solidFill>
                <a:srgbClr val="0000FF"/>
              </a:solidFill>
              <a:sym typeface="Arial" panose="020B0604020202020204" pitchFamily="34" charset="0"/>
            </a:endParaRPr>
          </a:p>
        </p:txBody>
      </p:sp>
      <p:sp>
        <p:nvSpPr>
          <p:cNvPr id="25661" name="AutoShape 13"/>
          <p:cNvSpPr>
            <a:spLocks noChangeArrowheads="1"/>
          </p:cNvSpPr>
          <p:nvPr/>
        </p:nvSpPr>
        <p:spPr bwMode="auto">
          <a:xfrm>
            <a:off x="3143251" y="4581525"/>
            <a:ext cx="2665413" cy="431800"/>
          </a:xfrm>
          <a:prstGeom prst="wedgeRoundRectCallout">
            <a:avLst>
              <a:gd name="adj1" fmla="val 5032"/>
              <a:gd name="adj2" fmla="val -133968"/>
              <a:gd name="adj3" fmla="val 16667"/>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sz="1600" b="1">
                <a:solidFill>
                  <a:srgbClr val="0000FF"/>
                </a:solidFill>
                <a:sym typeface="Arial" panose="020B0604020202020204" pitchFamily="34" charset="0"/>
              </a:rPr>
              <a:t>没设索引，使用全表扫描</a:t>
            </a:r>
            <a:endParaRPr lang="zh-CN" altLang="en-US" sz="1600" b="1">
              <a:solidFill>
                <a:srgbClr val="0000FF"/>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58"/>
                                        </p:tgtEl>
                                        <p:attrNameLst>
                                          <p:attrName>style.visibility</p:attrName>
                                        </p:attrNameLst>
                                      </p:cBhvr>
                                      <p:to>
                                        <p:strVal val="visible"/>
                                      </p:to>
                                    </p:set>
                                    <p:animEffect transition="in" filter="dissolve">
                                      <p:cBhvr>
                                        <p:cTn id="7" dur="500"/>
                                        <p:tgtEl>
                                          <p:spTgt spid="256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659"/>
                                        </p:tgtEl>
                                        <p:attrNameLst>
                                          <p:attrName>style.visibility</p:attrName>
                                        </p:attrNameLst>
                                      </p:cBhvr>
                                      <p:to>
                                        <p:strVal val="visible"/>
                                      </p:to>
                                    </p:set>
                                    <p:animEffect transition="in" filter="dissolve">
                                      <p:cBhvr>
                                        <p:cTn id="12" dur="500"/>
                                        <p:tgtEl>
                                          <p:spTgt spid="2565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661"/>
                                        </p:tgtEl>
                                        <p:attrNameLst>
                                          <p:attrName>style.visibility</p:attrName>
                                        </p:attrNameLst>
                                      </p:cBhvr>
                                      <p:to>
                                        <p:strVal val="visible"/>
                                      </p:to>
                                    </p:set>
                                    <p:animEffect transition="in" filter="dissolve">
                                      <p:cBhvr>
                                        <p:cTn id="15" dur="500"/>
                                        <p:tgtEl>
                                          <p:spTgt spid="25661"/>
                                        </p:tgtEl>
                                      </p:cBhvr>
                                    </p:animEffect>
                                  </p:childTnLst>
                                </p:cTn>
                              </p:par>
                              <p:par>
                                <p:cTn id="16" presetID="3" presetClass="exit" presetSubtype="10" fill="hold" grpId="1" nodeType="withEffect">
                                  <p:stCondLst>
                                    <p:cond delay="0"/>
                                  </p:stCondLst>
                                  <p:childTnLst>
                                    <p:animEffect transition="out" filter="blinds(horizontal)">
                                      <p:cBhvr>
                                        <p:cTn id="17" dur="500"/>
                                        <p:tgtEl>
                                          <p:spTgt spid="25658"/>
                                        </p:tgtEl>
                                      </p:cBhvr>
                                    </p:animEffect>
                                    <p:set>
                                      <p:cBhvr>
                                        <p:cTn id="18" dur="1" fill="hold">
                                          <p:stCondLst>
                                            <p:cond delay="499"/>
                                          </p:stCondLst>
                                        </p:cTn>
                                        <p:tgtEl>
                                          <p:spTgt spid="25658"/>
                                        </p:tgtEl>
                                        <p:attrNameLst>
                                          <p:attrName>style.visibility</p:attrName>
                                        </p:attrNameLst>
                                      </p:cBhvr>
                                      <p:to>
                                        <p:strVal val="hidden"/>
                                      </p:to>
                                    </p:set>
                                  </p:childTnLst>
                                </p:cTn>
                              </p:par>
                              <p:par>
                                <p:cTn id="19" presetID="9" presetClass="entr" presetSubtype="0" fill="hold" grpId="0" nodeType="withEffect">
                                  <p:stCondLst>
                                    <p:cond delay="0"/>
                                  </p:stCondLst>
                                  <p:childTnLst>
                                    <p:set>
                                      <p:cBhvr>
                                        <p:cTn id="20" dur="1" fill="hold">
                                          <p:stCondLst>
                                            <p:cond delay="0"/>
                                          </p:stCondLst>
                                        </p:cTn>
                                        <p:tgtEl>
                                          <p:spTgt spid="25660"/>
                                        </p:tgtEl>
                                        <p:attrNameLst>
                                          <p:attrName>style.visibility</p:attrName>
                                        </p:attrNameLst>
                                      </p:cBhvr>
                                      <p:to>
                                        <p:strVal val="visible"/>
                                      </p:to>
                                    </p:set>
                                    <p:animEffect transition="in" filter="dissolve">
                                      <p:cBhvr>
                                        <p:cTn id="21" dur="500"/>
                                        <p:tgtEl>
                                          <p:spTgt spid="25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8" grpId="0" bldLvl="0" animBg="1" autoUpdateAnimBg="0"/>
      <p:bldP spid="25658" grpId="1" bldLvl="0" animBg="1" autoUpdateAnimBg="0"/>
      <p:bldP spid="25660" grpId="0" bldLvl="0" animBg="1" autoUpdateAnimBg="0"/>
      <p:bldP spid="25661"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4"/>
          <p:cNvSpPr>
            <a:spLocks noChangeArrowheads="1"/>
          </p:cNvSpPr>
          <p:nvPr/>
        </p:nvSpPr>
        <p:spPr bwMode="auto">
          <a:xfrm>
            <a:off x="679071" y="3882232"/>
            <a:ext cx="7704138" cy="1295400"/>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sz="2000" b="1">
                <a:solidFill>
                  <a:srgbClr val="0000FF"/>
                </a:solidFill>
              </a:rPr>
              <a:t>create bitmap index</a:t>
            </a:r>
            <a:r>
              <a:rPr lang="zh-CN" altLang="en-US" sz="2000" b="1"/>
              <a:t> index_test_city </a:t>
            </a:r>
            <a:r>
              <a:rPr lang="zh-CN" altLang="en-US" sz="2000" b="1">
                <a:solidFill>
                  <a:srgbClr val="0000FF"/>
                </a:solidFill>
              </a:rPr>
              <a:t>on </a:t>
            </a:r>
            <a:r>
              <a:rPr lang="zh-CN" altLang="en-US" sz="2000" b="1"/>
              <a:t>tb_index_test(city);</a:t>
            </a:r>
            <a:endParaRPr lang="zh-CN" altLang="en-US" sz="2000" b="1"/>
          </a:p>
          <a:p>
            <a:pPr eaLnBrk="1" hangingPunct="1"/>
            <a:endParaRPr lang="zh-CN" altLang="en-US" sz="2000" b="1" dirty="0"/>
          </a:p>
          <a:p>
            <a:pPr eaLnBrk="1" hangingPunct="1"/>
            <a:r>
              <a:rPr lang="zh-CN" altLang="en-US" sz="2000" b="1" dirty="0">
                <a:solidFill>
                  <a:srgbClr val="0000FF"/>
                </a:solidFill>
              </a:rPr>
              <a:t>create bitmap index</a:t>
            </a:r>
            <a:r>
              <a:rPr lang="zh-CN" altLang="en-US" sz="2000" b="1" dirty="0"/>
              <a:t> index_test_age </a:t>
            </a:r>
            <a:r>
              <a:rPr lang="zh-CN" altLang="en-US" sz="2000" b="1" dirty="0">
                <a:solidFill>
                  <a:srgbClr val="0000FF"/>
                </a:solidFill>
              </a:rPr>
              <a:t>on </a:t>
            </a:r>
            <a:r>
              <a:rPr lang="zh-CN" altLang="en-US" b="1" dirty="0"/>
              <a:t>tb_index_test</a:t>
            </a:r>
            <a:r>
              <a:rPr lang="zh-CN" altLang="en-US" sz="2000" b="1" dirty="0"/>
              <a:t>(age);</a:t>
            </a:r>
            <a:endParaRPr lang="zh-CN" altLang="en-US" sz="2000" b="1" dirty="0"/>
          </a:p>
        </p:txBody>
      </p:sp>
      <p:sp>
        <p:nvSpPr>
          <p:cNvPr id="26627" name="内容占位符 2"/>
          <p:cNvSpPr>
            <a:spLocks noGrp="1" noChangeArrowheads="1"/>
          </p:cNvSpPr>
          <p:nvPr/>
        </p:nvSpPr>
        <p:spPr bwMode="auto">
          <a:xfrm>
            <a:off x="80963" y="1204120"/>
            <a:ext cx="8148637"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1"/>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2"/>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3"/>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4"/>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pPr>
              <a:lnSpc>
                <a:spcPct val="130000"/>
              </a:lnSpc>
            </a:pPr>
            <a:r>
              <a:rPr lang="zh-CN" altLang="en-US" dirty="0">
                <a:ea typeface="宋体" panose="02010600030101010101" pitchFamily="2" charset="-122"/>
              </a:rPr>
              <a:t>在city字段创建位图索引index_test_city;</a:t>
            </a:r>
            <a:endParaRPr lang="zh-CN" altLang="en-US" dirty="0">
              <a:ea typeface="宋体" panose="02010600030101010101" pitchFamily="2" charset="-122"/>
            </a:endParaRPr>
          </a:p>
          <a:p>
            <a:pPr>
              <a:lnSpc>
                <a:spcPct val="130000"/>
              </a:lnSpc>
            </a:pPr>
            <a:r>
              <a:rPr lang="zh-CN" altLang="en-US" dirty="0">
                <a:ea typeface="宋体" panose="02010600030101010101" pitchFamily="2" charset="-122"/>
              </a:rPr>
              <a:t>在age字段创建位图索引index_test_age;</a:t>
            </a:r>
            <a:endParaRPr lang="zh-CN" altLang="en-US" dirty="0">
              <a:ea typeface="宋体" panose="02010600030101010101" pitchFamily="2" charset="-122"/>
            </a:endParaRPr>
          </a:p>
          <a:p>
            <a:pPr>
              <a:lnSpc>
                <a:spcPct val="130000"/>
              </a:lnSpc>
            </a:pPr>
            <a:r>
              <a:rPr lang="zh-CN" altLang="en-US" dirty="0">
                <a:ea typeface="宋体" panose="02010600030101010101" pitchFamily="2" charset="-122"/>
              </a:rPr>
              <a:t>设置查看索引使用情况：</a:t>
            </a:r>
            <a:endParaRPr lang="zh-CN" altLang="en-US" dirty="0">
              <a:ea typeface="宋体" panose="02010600030101010101" pitchFamily="2" charset="-122"/>
            </a:endParaRPr>
          </a:p>
          <a:p>
            <a:pPr lvl="1">
              <a:lnSpc>
                <a:spcPct val="130000"/>
              </a:lnSpc>
            </a:pPr>
            <a:r>
              <a:rPr lang="zh-CN" altLang="en-US" dirty="0">
                <a:ea typeface="宋体" panose="02010600030101010101" pitchFamily="2" charset="-122"/>
              </a:rPr>
              <a:t>set autotrace on explain</a:t>
            </a:r>
            <a:endParaRPr lang="zh-CN" altLang="en-US" dirty="0">
              <a:ea typeface="宋体" panose="02010600030101010101" pitchFamily="2" charset="-122"/>
            </a:endParaRPr>
          </a:p>
          <a:p>
            <a:pPr lvl="1">
              <a:lnSpc>
                <a:spcPct val="130000"/>
              </a:lnSpc>
            </a:pPr>
            <a:r>
              <a:rPr lang="zh-CN" altLang="en-US" dirty="0">
                <a:ea typeface="宋体" panose="02010600030101010101" pitchFamily="2" charset="-122"/>
              </a:rPr>
              <a:t>在oracle SQL Developer上按F6</a:t>
            </a:r>
            <a:endParaRPr lang="zh-CN" altLang="en-US" dirty="0">
              <a:ea typeface="宋体" panose="02010600030101010101" pitchFamily="2" charset="-122"/>
            </a:endParaRPr>
          </a:p>
        </p:txBody>
      </p:sp>
      <p:sp>
        <p:nvSpPr>
          <p:cNvPr id="26628" name="Rectangle 2"/>
          <p:cNvSpPr>
            <a:spLocks noGrp="1" noChangeArrowheads="1"/>
          </p:cNvSpPr>
          <p:nvPr>
            <p:ph type="title" idx="4294967295"/>
          </p:nvPr>
        </p:nvSpPr>
        <p:spPr>
          <a:xfrm>
            <a:off x="0" y="195263"/>
            <a:ext cx="8229600" cy="777875"/>
          </a:xfrm>
        </p:spPr>
        <p:txBody>
          <a:bodyPr/>
          <a:lstStyle/>
          <a:p>
            <a:pPr marL="609600" indent="-609600"/>
            <a:r>
              <a:rPr lang="zh-CN" altLang="zh-CN"/>
              <a:t>监视索引的使用情况</a:t>
            </a:r>
            <a:endParaRPr lang="zh-CN" altLang="zh-CN"/>
          </a:p>
        </p:txBody>
      </p:sp>
      <p:sp>
        <p:nvSpPr>
          <p:cNvPr id="26629" name="Rectangle 3"/>
          <p:cNvSpPr>
            <a:spLocks noChangeArrowheads="1"/>
          </p:cNvSpPr>
          <p:nvPr/>
        </p:nvSpPr>
        <p:spPr bwMode="auto">
          <a:xfrm>
            <a:off x="2079626" y="1282701"/>
            <a:ext cx="833437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panose="020B0604020202020204" pitchFamily="34" charset="0"/>
                <a:ea typeface="黑体" panose="02010609060101010101" charset="-122"/>
              </a:defRPr>
            </a:lvl1pPr>
            <a:lvl2pPr marL="800100" indent="-34290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spcBef>
                <a:spcPct val="20000"/>
              </a:spcBef>
              <a:buClr>
                <a:schemeClr val="accent2"/>
              </a:buClr>
              <a:buSzPct val="80000"/>
              <a:buFont typeface="Wingdings" panose="05000000000000000000" pitchFamily="2" charset="2"/>
              <a:buChar char="u"/>
            </a:pPr>
            <a:endParaRPr lang="zh-CN" altLang="en-US"/>
          </a:p>
          <a:p>
            <a:pPr eaLnBrk="1" hangingPunct="1">
              <a:spcBef>
                <a:spcPct val="20000"/>
              </a:spcBef>
              <a:buClr>
                <a:schemeClr val="accent2"/>
              </a:buClr>
              <a:buSzPct val="80000"/>
              <a:buFont typeface="Wingdings" panose="05000000000000000000" pitchFamily="2" charset="2"/>
              <a:buChar char="u"/>
            </a:pPr>
            <a:endParaRPr lang="zh-CN" altLang="en-US">
              <a:ea typeface="宋体" panose="02010600030101010101" pitchFamily="2" charset="-122"/>
            </a:endParaRPr>
          </a:p>
        </p:txBody>
      </p:sp>
      <p:pic>
        <p:nvPicPr>
          <p:cNvPr id="266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938" y="987425"/>
            <a:ext cx="6572250" cy="575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631" name="AutoShape 13"/>
          <p:cNvSpPr>
            <a:spLocks noChangeArrowheads="1"/>
          </p:cNvSpPr>
          <p:nvPr/>
        </p:nvSpPr>
        <p:spPr bwMode="auto">
          <a:xfrm>
            <a:off x="4873625" y="4583114"/>
            <a:ext cx="1943100" cy="504825"/>
          </a:xfrm>
          <a:prstGeom prst="wedgeRoundRectCallout">
            <a:avLst>
              <a:gd name="adj1" fmla="val -49542"/>
              <a:gd name="adj2" fmla="val -103833"/>
              <a:gd name="adj3" fmla="val 16667"/>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b="1">
                <a:solidFill>
                  <a:srgbClr val="0000FF"/>
                </a:solidFill>
                <a:sym typeface="Arial" panose="020B0604020202020204" pitchFamily="34" charset="0"/>
              </a:rPr>
              <a:t>使用索引查询</a:t>
            </a:r>
            <a:endParaRPr lang="zh-CN" altLang="en-US" b="1">
              <a:solidFill>
                <a:srgbClr val="0000FF"/>
              </a:solidFill>
              <a:sym typeface="Arial" panose="020B0604020202020204" pitchFamily="34" charset="0"/>
            </a:endParaRPr>
          </a:p>
        </p:txBody>
      </p:sp>
      <p:sp>
        <p:nvSpPr>
          <p:cNvPr id="26632" name="AutoShape 13"/>
          <p:cNvSpPr>
            <a:spLocks noChangeArrowheads="1"/>
          </p:cNvSpPr>
          <p:nvPr/>
        </p:nvSpPr>
        <p:spPr bwMode="auto">
          <a:xfrm>
            <a:off x="8401050" y="4510088"/>
            <a:ext cx="1512888" cy="431800"/>
          </a:xfrm>
          <a:prstGeom prst="wedgeRoundRectCallout">
            <a:avLst>
              <a:gd name="adj1" fmla="val -42741"/>
              <a:gd name="adj2" fmla="val -98968"/>
              <a:gd name="adj3" fmla="val 16667"/>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en-US" b="1">
                <a:solidFill>
                  <a:srgbClr val="0000FF"/>
                </a:solidFill>
                <a:sym typeface="Arial" panose="020B0604020202020204" pitchFamily="34" charset="0"/>
              </a:rPr>
              <a:t>cpu值247</a:t>
            </a:r>
            <a:endParaRPr lang="zh-CN" altLang="en-US" b="1">
              <a:solidFill>
                <a:srgbClr val="0000FF"/>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dissolve">
                                      <p:cBhvr>
                                        <p:cTn id="12" dur="500"/>
                                        <p:tgtEl>
                                          <p:spTgt spid="2663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631"/>
                                        </p:tgtEl>
                                        <p:attrNameLst>
                                          <p:attrName>style.visibility</p:attrName>
                                        </p:attrNameLst>
                                      </p:cBhvr>
                                      <p:to>
                                        <p:strVal val="visible"/>
                                      </p:to>
                                    </p:set>
                                    <p:animEffect transition="in" filter="dissolve">
                                      <p:cBhvr>
                                        <p:cTn id="15" dur="500"/>
                                        <p:tgtEl>
                                          <p:spTgt spid="266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632"/>
                                        </p:tgtEl>
                                        <p:attrNameLst>
                                          <p:attrName>style.visibility</p:attrName>
                                        </p:attrNameLst>
                                      </p:cBhvr>
                                      <p:to>
                                        <p:strVal val="visible"/>
                                      </p:to>
                                    </p:set>
                                    <p:animEffect transition="in" filter="dissolve">
                                      <p:cBhvr>
                                        <p:cTn id="18"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31" grpId="0" bldLvl="0" animBg="1" autoUpdateAnimBg="0"/>
      <p:bldP spid="26632"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208199"/>
            <a:ext cx="8229600" cy="774701"/>
          </a:xfrm>
        </p:spPr>
        <p:txBody>
          <a:bodyPr/>
          <a:lstStyle/>
          <a:p>
            <a:pPr marL="609600" indent="-609600"/>
            <a:r>
              <a:rPr lang="zh-CN" altLang="zh-CN"/>
              <a:t>创建索引的原则</a:t>
            </a:r>
            <a:endParaRPr lang="zh-CN" altLang="zh-CN"/>
          </a:p>
        </p:txBody>
      </p:sp>
      <p:sp>
        <p:nvSpPr>
          <p:cNvPr id="27651" name="Rectangle 3"/>
          <p:cNvSpPr>
            <a:spLocks noChangeArrowheads="1"/>
          </p:cNvSpPr>
          <p:nvPr/>
        </p:nvSpPr>
        <p:spPr bwMode="auto">
          <a:xfrm>
            <a:off x="124618" y="1298032"/>
            <a:ext cx="798036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lnSpc>
                <a:spcPct val="150000"/>
              </a:lnSpc>
              <a:spcBef>
                <a:spcPct val="20000"/>
              </a:spcBef>
              <a:buClr>
                <a:schemeClr val="accent2"/>
              </a:buClr>
              <a:buSzPct val="120000"/>
              <a:buFont typeface="Wingdings" panose="05000000000000000000" pitchFamily="2" charset="2"/>
              <a:buBlip>
                <a:blip r:embed="rId1"/>
              </a:buBlip>
            </a:pPr>
            <a:r>
              <a:rPr lang="zh-CN" altLang="en-US" sz="2400" b="1"/>
              <a:t>一般不需要为数据量很小的表创建索引</a:t>
            </a:r>
            <a:endParaRPr lang="zh-CN" altLang="en-US" sz="2400" b="1"/>
          </a:p>
          <a:p>
            <a:pPr eaLnBrk="1" hangingPunct="1">
              <a:lnSpc>
                <a:spcPct val="150000"/>
              </a:lnSpc>
              <a:spcBef>
                <a:spcPct val="20000"/>
              </a:spcBef>
              <a:buClr>
                <a:schemeClr val="accent2"/>
              </a:buClr>
              <a:buSzPct val="120000"/>
              <a:buFont typeface="Wingdings" panose="05000000000000000000" pitchFamily="2" charset="2"/>
              <a:buBlip>
                <a:blip r:embed="rId1"/>
              </a:buBlip>
            </a:pPr>
            <a:r>
              <a:rPr lang="zh-CN" altLang="en-US" sz="2400" b="1" dirty="0"/>
              <a:t>对于数据量比较大的表，如果经常需要查询的记录数小于表中所有记录数的</a:t>
            </a:r>
            <a:r>
              <a:rPr lang="en-US" altLang="zh-CN" sz="2400" b="1" dirty="0"/>
              <a:t>10%</a:t>
            </a:r>
            <a:r>
              <a:rPr lang="zh-CN" altLang="en-US" sz="2400" b="1" dirty="0"/>
              <a:t>，则可以考虑为该表创建索引</a:t>
            </a:r>
            <a:endParaRPr lang="zh-CN" altLang="en-US" sz="2400" b="1" dirty="0"/>
          </a:p>
          <a:p>
            <a:pPr eaLnBrk="1" hangingPunct="1">
              <a:lnSpc>
                <a:spcPct val="150000"/>
              </a:lnSpc>
              <a:spcBef>
                <a:spcPct val="20000"/>
              </a:spcBef>
              <a:buClr>
                <a:schemeClr val="accent2"/>
              </a:buClr>
              <a:buSzPct val="120000"/>
              <a:buFont typeface="Wingdings" panose="05000000000000000000" pitchFamily="2" charset="2"/>
              <a:buBlip>
                <a:blip r:embed="rId1"/>
              </a:buBlip>
            </a:pPr>
            <a:r>
              <a:rPr lang="zh-CN" altLang="en-US" sz="2400" b="1" dirty="0"/>
              <a:t>应该为大部分列值不重复的列创建索引</a:t>
            </a:r>
            <a:endParaRPr lang="zh-CN" altLang="en-US" sz="2400" b="1" dirty="0"/>
          </a:p>
          <a:p>
            <a:pPr eaLnBrk="1" hangingPunct="1">
              <a:lnSpc>
                <a:spcPct val="150000"/>
              </a:lnSpc>
              <a:spcBef>
                <a:spcPct val="20000"/>
              </a:spcBef>
              <a:buClr>
                <a:schemeClr val="accent2"/>
              </a:buClr>
              <a:buSzPct val="120000"/>
              <a:buFont typeface="Wingdings" panose="05000000000000000000" pitchFamily="2" charset="2"/>
              <a:buBlip>
                <a:blip r:embed="rId1"/>
              </a:buBlip>
            </a:pPr>
            <a:r>
              <a:rPr lang="zh-CN" altLang="en-US" sz="2400" b="1" dirty="0"/>
              <a:t>对于取值范围较大的列（如</a:t>
            </a:r>
            <a:r>
              <a:rPr lang="en-US" altLang="zh-CN" sz="2400" b="1" dirty="0" err="1"/>
              <a:t>ename</a:t>
            </a:r>
            <a:r>
              <a:rPr lang="zh-CN" altLang="en-US" sz="2400" b="1" dirty="0"/>
              <a:t>列），应该创建</a:t>
            </a:r>
            <a:r>
              <a:rPr lang="en-US" altLang="zh-CN" sz="2400" b="1" dirty="0"/>
              <a:t>B</a:t>
            </a:r>
            <a:r>
              <a:rPr lang="zh-CN" altLang="en-US" sz="2400" b="1" dirty="0"/>
              <a:t>树索引；对于取值范围较小的列（如</a:t>
            </a:r>
            <a:r>
              <a:rPr lang="en-US" altLang="zh-CN" sz="2400" b="1" dirty="0"/>
              <a:t>sex</a:t>
            </a:r>
            <a:r>
              <a:rPr lang="zh-CN" altLang="en-US" sz="2400" b="1" dirty="0"/>
              <a:t>列），应该创建位图索引</a:t>
            </a:r>
            <a:endParaRPr lang="zh-CN" altLang="en-US" sz="2400" b="1" dirty="0"/>
          </a:p>
          <a:p>
            <a:pPr eaLnBrk="1" hangingPunct="1">
              <a:spcBef>
                <a:spcPct val="20000"/>
              </a:spcBef>
              <a:buClr>
                <a:schemeClr val="accent2"/>
              </a:buClr>
              <a:buSzPct val="120000"/>
              <a:buFont typeface="Wingdings" panose="05000000000000000000" pitchFamily="2" charset="2"/>
              <a:buBlip>
                <a:blip r:embed="rId2"/>
              </a:buBlip>
            </a:pP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dissolve">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dissolve">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dissolve">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62790"/>
            <a:ext cx="8229600" cy="774701"/>
          </a:xfrm>
        </p:spPr>
        <p:txBody>
          <a:bodyPr/>
          <a:lstStyle/>
          <a:p>
            <a:pPr marL="609600" indent="-609600"/>
            <a:r>
              <a:rPr lang="zh-CN" altLang="zh-CN"/>
              <a:t>创建索引的原则</a:t>
            </a:r>
            <a:endParaRPr lang="zh-CN" altLang="zh-CN"/>
          </a:p>
        </p:txBody>
      </p:sp>
      <p:sp>
        <p:nvSpPr>
          <p:cNvPr id="28675" name="Rectangle 3"/>
          <p:cNvSpPr>
            <a:spLocks noChangeArrowheads="1"/>
          </p:cNvSpPr>
          <p:nvPr/>
        </p:nvSpPr>
        <p:spPr bwMode="auto">
          <a:xfrm>
            <a:off x="88900" y="1531631"/>
            <a:ext cx="80518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lnSpc>
                <a:spcPct val="140000"/>
              </a:lnSpc>
              <a:spcBef>
                <a:spcPct val="20000"/>
              </a:spcBef>
              <a:buClr>
                <a:schemeClr val="accent2"/>
              </a:buClr>
              <a:buSzPct val="120000"/>
              <a:buFont typeface="Wingdings" panose="05000000000000000000" pitchFamily="2" charset="2"/>
              <a:buBlip>
                <a:blip r:embed="rId1"/>
              </a:buBlip>
            </a:pPr>
            <a:r>
              <a:rPr lang="zh-CN" altLang="en-US" sz="2400" b="1"/>
              <a:t>对于包含很多个</a:t>
            </a:r>
            <a:r>
              <a:rPr lang="en-US" altLang="zh-CN" sz="2400" b="1" dirty="0"/>
              <a:t>NULL</a:t>
            </a:r>
            <a:r>
              <a:rPr lang="zh-CN" altLang="en-US" sz="2400" b="1" dirty="0"/>
              <a:t>值，但是经常需要查询所有非</a:t>
            </a:r>
            <a:r>
              <a:rPr lang="en-US" altLang="zh-CN" sz="2400" b="1" dirty="0"/>
              <a:t>NULL</a:t>
            </a:r>
            <a:r>
              <a:rPr lang="zh-CN" altLang="en-US" sz="2400" b="1" dirty="0"/>
              <a:t>值记录的列，应当创建索引</a:t>
            </a:r>
            <a:endParaRPr lang="zh-CN" altLang="en-US" sz="2400" b="1" dirty="0"/>
          </a:p>
          <a:p>
            <a:pPr eaLnBrk="1" hangingPunct="1">
              <a:lnSpc>
                <a:spcPct val="140000"/>
              </a:lnSpc>
              <a:spcBef>
                <a:spcPct val="20000"/>
              </a:spcBef>
              <a:buClr>
                <a:schemeClr val="accent2"/>
              </a:buClr>
              <a:buSzPct val="120000"/>
              <a:buFont typeface="Wingdings" panose="05000000000000000000" pitchFamily="2" charset="2"/>
              <a:buBlip>
                <a:blip r:embed="rId1"/>
              </a:buBlip>
            </a:pPr>
            <a:r>
              <a:rPr lang="zh-CN" altLang="en-US" sz="2400" b="1" dirty="0"/>
              <a:t>不能在CLOB或</a:t>
            </a:r>
            <a:r>
              <a:rPr lang="en-US" altLang="zh-CN" sz="2400" b="1" dirty="0"/>
              <a:t>BLOB</a:t>
            </a:r>
            <a:r>
              <a:rPr lang="zh-CN" altLang="en-US" sz="2400" b="1" dirty="0"/>
              <a:t>等大对象数据类型的列上创建索引</a:t>
            </a:r>
            <a:endParaRPr lang="zh-CN" altLang="en-US" sz="2400" b="1" dirty="0"/>
          </a:p>
          <a:p>
            <a:pPr eaLnBrk="1" hangingPunct="1">
              <a:lnSpc>
                <a:spcPct val="140000"/>
              </a:lnSpc>
              <a:spcBef>
                <a:spcPct val="20000"/>
              </a:spcBef>
              <a:buClr>
                <a:schemeClr val="accent2"/>
              </a:buClr>
              <a:buSzPct val="120000"/>
              <a:buFont typeface="Wingdings" panose="05000000000000000000" pitchFamily="2" charset="2"/>
              <a:buBlip>
                <a:blip r:embed="rId1"/>
              </a:buBlip>
            </a:pPr>
            <a:r>
              <a:rPr lang="zh-CN" altLang="en-US" sz="2400" b="1" dirty="0"/>
              <a:t>如果在大部分情况下只需要对表执行只读操作，就可以为该表创建更多的索引以提高查询速度</a:t>
            </a:r>
            <a:endParaRPr lang="zh-CN" altLang="en-US" sz="2400" b="1" dirty="0"/>
          </a:p>
          <a:p>
            <a:pPr eaLnBrk="1" hangingPunct="1">
              <a:lnSpc>
                <a:spcPct val="140000"/>
              </a:lnSpc>
              <a:spcBef>
                <a:spcPct val="20000"/>
              </a:spcBef>
              <a:buClr>
                <a:schemeClr val="accent2"/>
              </a:buClr>
              <a:buSzPct val="120000"/>
              <a:buFont typeface="Wingdings" panose="05000000000000000000" pitchFamily="2" charset="2"/>
              <a:buBlip>
                <a:blip r:embed="rId1"/>
              </a:buBlip>
            </a:pPr>
            <a:r>
              <a:rPr lang="zh-CN" altLang="en-US" sz="2400" b="1" dirty="0"/>
              <a:t>如果在大部分情况下需要对表执行更新操作，则应该为少创建一些索引，以提高更新速度</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ssolv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dissolv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dissolv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dissolve">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0" y="194552"/>
            <a:ext cx="8229600" cy="774701"/>
          </a:xfrm>
        </p:spPr>
        <p:txBody>
          <a:bodyPr/>
          <a:lstStyle/>
          <a:p>
            <a:r>
              <a:rPr lang="zh-CN" altLang="zh-CN"/>
              <a:t>表分区</a:t>
            </a:r>
            <a:endParaRPr lang="zh-CN" altLang="zh-CN"/>
          </a:p>
        </p:txBody>
      </p:sp>
      <p:sp>
        <p:nvSpPr>
          <p:cNvPr id="29699" name="内容占位符 2"/>
          <p:cNvSpPr>
            <a:spLocks noGrp="1"/>
          </p:cNvSpPr>
          <p:nvPr>
            <p:ph idx="4294967295"/>
          </p:nvPr>
        </p:nvSpPr>
        <p:spPr>
          <a:xfrm>
            <a:off x="0" y="1147170"/>
            <a:ext cx="8002587" cy="5257800"/>
          </a:xfrm>
        </p:spPr>
        <p:txBody>
          <a:bodyPr/>
          <a:lstStyle/>
          <a:p>
            <a:pPr>
              <a:lnSpc>
                <a:spcPct val="120000"/>
              </a:lnSpc>
            </a:pPr>
            <a:r>
              <a:rPr lang="zh-CN" altLang="en-US"/>
              <a:t>为什么使用表分区</a:t>
            </a:r>
            <a:endParaRPr lang="en-US" altLang="zh-CN" dirty="0"/>
          </a:p>
          <a:p>
            <a:pPr lvl="1">
              <a:lnSpc>
                <a:spcPct val="120000"/>
              </a:lnSpc>
            </a:pPr>
            <a:r>
              <a:rPr lang="zh-CN" altLang="en-US" dirty="0"/>
              <a:t>分区功能能够将表、索引进一步细分为段，这些数据库对象的段叫做分区。</a:t>
            </a:r>
            <a:endParaRPr lang="en-US" altLang="zh-CN" dirty="0"/>
          </a:p>
          <a:p>
            <a:pPr>
              <a:lnSpc>
                <a:spcPct val="120000"/>
              </a:lnSpc>
            </a:pPr>
            <a:r>
              <a:rPr lang="zh-CN" altLang="en-US" dirty="0"/>
              <a:t>表分区有以下优点</a:t>
            </a:r>
            <a:endParaRPr lang="en-US" altLang="zh-CN" dirty="0"/>
          </a:p>
          <a:p>
            <a:pPr lvl="1">
              <a:lnSpc>
                <a:spcPct val="120000"/>
              </a:lnSpc>
            </a:pPr>
            <a:r>
              <a:rPr lang="zh-CN" altLang="en-US" dirty="0"/>
              <a:t>改善查询性能：对分区对象的查询可以仅搜索自己关心的分区，提高检索速度。</a:t>
            </a:r>
            <a:endParaRPr lang="zh-CN" altLang="en-US" dirty="0"/>
          </a:p>
          <a:p>
            <a:pPr lvl="1">
              <a:lnSpc>
                <a:spcPct val="120000"/>
              </a:lnSpc>
            </a:pPr>
            <a:r>
              <a:rPr lang="zh-CN" altLang="en-US" dirty="0"/>
              <a:t>增强可用性：如果表的某个分区出现故障，表在其他分区的数据仍然可用；</a:t>
            </a:r>
            <a:endParaRPr lang="zh-CN" altLang="en-US" dirty="0"/>
          </a:p>
          <a:p>
            <a:pPr lvl="1">
              <a:lnSpc>
                <a:spcPct val="120000"/>
              </a:lnSpc>
            </a:pPr>
            <a:r>
              <a:rPr lang="zh-CN" altLang="en-US" dirty="0"/>
              <a:t>维护方便：如果表的某个分区出现故障，需要修复数据，只修复该分区即可；</a:t>
            </a:r>
            <a:endParaRPr lang="zh-CN" altLang="en-US" dirty="0"/>
          </a:p>
          <a:p>
            <a:pPr lvl="1">
              <a:lnSpc>
                <a:spcPct val="120000"/>
              </a:lnSpc>
            </a:pPr>
            <a:r>
              <a:rPr lang="zh-CN" altLang="en-US" dirty="0"/>
              <a:t>均衡</a:t>
            </a:r>
            <a:r>
              <a:rPr lang="en-US" altLang="zh-CN" dirty="0"/>
              <a:t>I/O</a:t>
            </a:r>
            <a:r>
              <a:rPr lang="zh-CN" altLang="en-US" dirty="0"/>
              <a:t>：可以把不同的分区映射到磁盘以平衡</a:t>
            </a:r>
            <a:r>
              <a:rPr lang="en-US" altLang="zh-CN" dirty="0"/>
              <a:t>I/O</a:t>
            </a:r>
            <a:r>
              <a:rPr lang="zh-CN" altLang="en-US" dirty="0"/>
              <a:t>，改善整个系统性能</a:t>
            </a:r>
            <a:endParaRPr lang="zh-CN" altLang="en-US"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wipe(left)">
                                      <p:cBhvr>
                                        <p:cTn id="11" dur="500"/>
                                        <p:tgtEl>
                                          <p:spTgt spid="2969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wipe(left)">
                                      <p:cBhvr>
                                        <p:cTn id="16" dur="500"/>
                                        <p:tgtEl>
                                          <p:spTgt spid="29699">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wipe(left)">
                                      <p:cBhvr>
                                        <p:cTn id="20" dur="500"/>
                                        <p:tgtEl>
                                          <p:spTgt spid="296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Effect transition="in" filter="wipe(left)">
                                      <p:cBhvr>
                                        <p:cTn id="25" dur="500"/>
                                        <p:tgtEl>
                                          <p:spTgt spid="2969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9699">
                                            <p:txEl>
                                              <p:pRg st="5" end="5"/>
                                            </p:txEl>
                                          </p:spTgt>
                                        </p:tgtEl>
                                        <p:attrNameLst>
                                          <p:attrName>style.visibility</p:attrName>
                                        </p:attrNameLst>
                                      </p:cBhvr>
                                      <p:to>
                                        <p:strVal val="visible"/>
                                      </p:to>
                                    </p:set>
                                    <p:animEffect transition="in" filter="wipe(left)">
                                      <p:cBhvr>
                                        <p:cTn id="30" dur="500"/>
                                        <p:tgtEl>
                                          <p:spTgt spid="296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699">
                                            <p:txEl>
                                              <p:pRg st="6" end="6"/>
                                            </p:txEl>
                                          </p:spTgt>
                                        </p:tgtEl>
                                        <p:attrNameLst>
                                          <p:attrName>style.visibility</p:attrName>
                                        </p:attrNameLst>
                                      </p:cBhvr>
                                      <p:to>
                                        <p:strVal val="visible"/>
                                      </p:to>
                                    </p:set>
                                    <p:animEffect transition="in" filter="wipe(left)">
                                      <p:cBhvr>
                                        <p:cTn id="35"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a:xfrm>
            <a:off x="0" y="230187"/>
            <a:ext cx="8229600" cy="774701"/>
          </a:xfrm>
        </p:spPr>
        <p:txBody>
          <a:bodyPr/>
          <a:lstStyle/>
          <a:p>
            <a:r>
              <a:rPr lang="zh-CN" altLang="zh-CN"/>
              <a:t>表分区的实现</a:t>
            </a:r>
            <a:endParaRPr lang="zh-CN" altLang="zh-CN"/>
          </a:p>
        </p:txBody>
      </p:sp>
      <p:sp>
        <p:nvSpPr>
          <p:cNvPr id="30723" name="内容占位符 2"/>
          <p:cNvSpPr>
            <a:spLocks noGrp="1"/>
          </p:cNvSpPr>
          <p:nvPr>
            <p:ph idx="4294967295"/>
          </p:nvPr>
        </p:nvSpPr>
        <p:spPr>
          <a:xfrm>
            <a:off x="118268" y="1119874"/>
            <a:ext cx="7993063" cy="5257800"/>
          </a:xfrm>
        </p:spPr>
        <p:txBody>
          <a:bodyPr/>
          <a:lstStyle/>
          <a:p>
            <a:pPr>
              <a:lnSpc>
                <a:spcPct val="120000"/>
              </a:lnSpc>
            </a:pPr>
            <a:r>
              <a:rPr lang="zh-CN" altLang="en-US" dirty="0"/>
              <a:t>范围分区</a:t>
            </a:r>
            <a:endParaRPr lang="en-US" altLang="zh-CN" dirty="0"/>
          </a:p>
          <a:p>
            <a:pPr lvl="1">
              <a:lnSpc>
                <a:spcPct val="120000"/>
              </a:lnSpc>
            </a:pPr>
            <a:r>
              <a:rPr lang="zh-CN" altLang="en-US" dirty="0"/>
              <a:t>范围分区将数据基于范围映射到每一个分区，这个范围是你在创建分区时指定的分区键决定的</a:t>
            </a:r>
            <a:endParaRPr lang="en-US" altLang="zh-CN" dirty="0"/>
          </a:p>
          <a:p>
            <a:pPr>
              <a:lnSpc>
                <a:spcPct val="120000"/>
              </a:lnSpc>
            </a:pPr>
            <a:r>
              <a:rPr lang="zh-CN" altLang="en-US" dirty="0"/>
              <a:t>特点</a:t>
            </a:r>
            <a:endParaRPr lang="en-US" altLang="zh-CN" dirty="0"/>
          </a:p>
          <a:p>
            <a:pPr lvl="1">
              <a:lnSpc>
                <a:spcPct val="120000"/>
              </a:lnSpc>
            </a:pPr>
            <a:r>
              <a:rPr lang="zh-CN" altLang="en-US" dirty="0"/>
              <a:t>每一个分区都必须有一个</a:t>
            </a:r>
            <a:r>
              <a:rPr lang="en-US" altLang="zh-CN" dirty="0">
                <a:solidFill>
                  <a:srgbClr val="0000FF"/>
                </a:solidFill>
              </a:rPr>
              <a:t>VALUES LESS TH</a:t>
            </a:r>
            <a:r>
              <a:rPr lang="zh-CN" altLang="en-US" dirty="0">
                <a:solidFill>
                  <a:srgbClr val="0000FF"/>
                </a:solidFill>
              </a:rPr>
              <a:t>A</a:t>
            </a:r>
            <a:r>
              <a:rPr lang="en-US" altLang="zh-CN" dirty="0">
                <a:solidFill>
                  <a:srgbClr val="0000FF"/>
                </a:solidFill>
              </a:rPr>
              <a:t>N</a:t>
            </a:r>
            <a:r>
              <a:rPr lang="zh-CN" altLang="en-US" dirty="0"/>
              <a:t>子句，它指定了一个不包括在该分区中的上限值。分区键的任何值等于或者大于这个上限值的记录都会被加入到下一个高一些的分区中。</a:t>
            </a:r>
            <a:endParaRPr lang="zh-CN" altLang="en-US" dirty="0"/>
          </a:p>
          <a:p>
            <a:pPr lvl="1">
              <a:lnSpc>
                <a:spcPct val="120000"/>
              </a:lnSpc>
            </a:pPr>
            <a:r>
              <a:rPr lang="zh-CN" altLang="en-US" dirty="0"/>
              <a:t>所有分区，除了第一个，都会有一个隐式的下限值，这个值就是此分区的前一个分区的上限值。</a:t>
            </a:r>
            <a:endParaRPr lang="zh-CN" altLang="en-US" dirty="0"/>
          </a:p>
          <a:p>
            <a:pPr lvl="1">
              <a:lnSpc>
                <a:spcPct val="120000"/>
              </a:lnSpc>
            </a:pPr>
            <a:r>
              <a:rPr lang="zh-CN" altLang="en-US" dirty="0"/>
              <a:t>在最高的分区中必须有一个</a:t>
            </a:r>
            <a:r>
              <a:rPr lang="en-US" altLang="zh-CN" dirty="0">
                <a:solidFill>
                  <a:srgbClr val="0000FF"/>
                </a:solidFill>
              </a:rPr>
              <a:t>MAXVALUE</a:t>
            </a:r>
            <a:r>
              <a:rPr lang="zh-CN" altLang="en-US" dirty="0"/>
              <a:t>。代表了一个不确定的值。这个值高于其它分区中的任何分区键的值，也可以理解为高于任何分区中指定的</a:t>
            </a:r>
            <a:r>
              <a:rPr lang="en-US" altLang="zh-CN" dirty="0"/>
              <a:t>VALUE LESS THEN</a:t>
            </a:r>
            <a:r>
              <a:rPr lang="zh-CN" altLang="en-US" dirty="0"/>
              <a:t>的值，同时包括空值</a:t>
            </a:r>
            <a:endParaRPr lang="zh-CN" altLang="en-US" dirty="0"/>
          </a:p>
        </p:txBody>
      </p:sp>
      <p:pic>
        <p:nvPicPr>
          <p:cNvPr id="30724" name="Picture 53" descr="语法"/>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9476" y="2239513"/>
            <a:ext cx="14382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30725" name="AutoShape 4"/>
          <p:cNvSpPr>
            <a:spLocks noChangeArrowheads="1"/>
          </p:cNvSpPr>
          <p:nvPr/>
        </p:nvSpPr>
        <p:spPr bwMode="auto">
          <a:xfrm>
            <a:off x="2018613" y="3030303"/>
            <a:ext cx="7705725" cy="1800225"/>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en-US" altLang="zh-CN" sz="2000" b="1" dirty="0">
                <a:solidFill>
                  <a:srgbClr val="0000FF"/>
                </a:solidFill>
              </a:rPr>
              <a:t>PARTITION BY RANGE</a:t>
            </a:r>
            <a:r>
              <a:rPr lang="en-US" altLang="zh-CN" sz="2000" b="1" dirty="0"/>
              <a:t>(RANGE_COLNUM)</a:t>
            </a:r>
            <a:r>
              <a:rPr lang="zh-CN" altLang="en-US" sz="2000" b="1" dirty="0"/>
              <a:t>(</a:t>
            </a:r>
            <a:endParaRPr lang="zh-CN" altLang="en-US" sz="2000" b="1" dirty="0"/>
          </a:p>
          <a:p>
            <a:pPr eaLnBrk="1" hangingPunct="1"/>
            <a:r>
              <a:rPr lang="en-US" altLang="zh-CN" sz="2000" b="1" dirty="0"/>
              <a:t>	</a:t>
            </a:r>
            <a:r>
              <a:rPr lang="en-US" altLang="zh-CN" sz="2000" b="1" dirty="0">
                <a:solidFill>
                  <a:srgbClr val="0000FF"/>
                </a:solidFill>
              </a:rPr>
              <a:t>PARTITION </a:t>
            </a:r>
            <a:r>
              <a:rPr lang="en-US" altLang="zh-CN" sz="2000" b="1" dirty="0"/>
              <a:t>part_1 VALUES </a:t>
            </a:r>
            <a:r>
              <a:rPr lang="en-US" altLang="zh-CN" sz="2000" b="1" dirty="0">
                <a:solidFill>
                  <a:srgbClr val="0000FF"/>
                </a:solidFill>
              </a:rPr>
              <a:t>LESS THAN </a:t>
            </a:r>
            <a:r>
              <a:rPr lang="en-US" altLang="zh-CN" sz="2000" b="1" dirty="0"/>
              <a:t>(parameter) 	</a:t>
            </a:r>
            <a:r>
              <a:rPr lang="en-US" altLang="zh-CN" sz="2000" b="1" dirty="0">
                <a:solidFill>
                  <a:srgbClr val="0000FF"/>
                </a:solidFill>
              </a:rPr>
              <a:t>TABLESPACE </a:t>
            </a:r>
            <a:r>
              <a:rPr lang="en-US" altLang="zh-CN" sz="2000" b="1" dirty="0" err="1"/>
              <a:t>space_name</a:t>
            </a:r>
            <a:endParaRPr lang="zh-CN" altLang="en-US" sz="2000" b="1" dirty="0"/>
          </a:p>
          <a:p>
            <a:pPr eaLnBrk="1" hangingPunct="1"/>
            <a:r>
              <a:rPr lang="en-US" altLang="zh-CN" sz="2000" b="1" dirty="0"/>
              <a:t>	…</a:t>
            </a:r>
            <a:endParaRPr lang="zh-CN" altLang="en-US" sz="2000" b="1" dirty="0"/>
          </a:p>
          <a:p>
            <a:pPr eaLnBrk="1" hangingPunct="1"/>
            <a:r>
              <a:rPr lang="en-US" altLang="zh-CN" sz="2000" b="1" dirty="0"/>
              <a:t>)</a:t>
            </a:r>
            <a:endParaRPr lang="en-US" altLang="zh-CN"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ox(in)">
                                      <p:cBhvr>
                                        <p:cTn id="7" dur="500"/>
                                        <p:tgtEl>
                                          <p:spTgt spid="3072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725"/>
                                        </p:tgtEl>
                                        <p:attrNameLst>
                                          <p:attrName>style.visibility</p:attrName>
                                        </p:attrNameLst>
                                      </p:cBhvr>
                                      <p:to>
                                        <p:strVal val="visible"/>
                                      </p:to>
                                    </p:set>
                                    <p:animEffect transition="in" filter="dissolve">
                                      <p:cBhvr>
                                        <p:cTn id="11" dur="500"/>
                                        <p:tgtEl>
                                          <p:spTgt spid="30725"/>
                                        </p:tgtEl>
                                      </p:cBhvr>
                                    </p:animEffect>
                                  </p:childTnLst>
                                </p:cTn>
                              </p:par>
                            </p:childTnLst>
                          </p:cTn>
                        </p:par>
                      </p:childTnLst>
                    </p:cTn>
                  </p:par>
                  <p:par>
                    <p:cTn id="12" fill="hold">
                      <p:stCondLst>
                        <p:cond delay="indefinite"/>
                      </p:stCondLst>
                      <p:childTnLst>
                        <p:par>
                          <p:cTn id="13" fill="hold">
                            <p:stCondLst>
                              <p:cond delay="0"/>
                            </p:stCondLst>
                            <p:childTnLst>
                              <p:par>
                                <p:cTn id="14" presetID="64" presetClass="path" presetSubtype="0" accel="50000" decel="50000" fill="hold" grpId="1" nodeType="clickEffect">
                                  <p:stCondLst>
                                    <p:cond delay="0"/>
                                  </p:stCondLst>
                                  <p:childTnLst>
                                    <p:animMotion origin="layout" path="M 0.000000 0.000000 L 0.003958 -0.498704 " pathEditMode="relative" rAng="0" ptsTypes="">
                                      <p:cBhvr>
                                        <p:cTn id="15" dur="1000" fill="hold"/>
                                        <p:tgtEl>
                                          <p:spTgt spid="30725"/>
                                        </p:tgtEl>
                                        <p:attrNameLst>
                                          <p:attrName>ppt_x</p:attrName>
                                          <p:attrName>ppt_y</p:attrName>
                                        </p:attrNameLst>
                                      </p:cBhvr>
                                      <p:rCtr x="200" y="-22200"/>
                                    </p:animMotion>
                                  </p:childTnLst>
                                </p:cTn>
                              </p:par>
                            </p:childTnLst>
                          </p:cTn>
                        </p:par>
                        <p:par>
                          <p:cTn id="16" fill="hold">
                            <p:stCondLst>
                              <p:cond delay="1000"/>
                            </p:stCondLst>
                            <p:childTnLst>
                              <p:par>
                                <p:cTn id="17" presetID="9" presetClass="exit" presetSubtype="0" fill="hold" nodeType="afterEffect">
                                  <p:stCondLst>
                                    <p:cond delay="0"/>
                                  </p:stCondLst>
                                  <p:childTnLst>
                                    <p:animEffect transition="out" filter="dissolve">
                                      <p:cBhvr>
                                        <p:cTn id="18" dur="500"/>
                                        <p:tgtEl>
                                          <p:spTgt spid="30724"/>
                                        </p:tgtEl>
                                      </p:cBhvr>
                                    </p:animEffect>
                                    <p:set>
                                      <p:cBhvr>
                                        <p:cTn id="19" dur="1" fill="hold">
                                          <p:stCondLst>
                                            <p:cond delay="499"/>
                                          </p:stCondLst>
                                        </p:cTn>
                                        <p:tgtEl>
                                          <p:spTgt spid="30724"/>
                                        </p:tgtEl>
                                        <p:attrNameLst>
                                          <p:attrName>style.visibility</p:attrName>
                                        </p:attrNameLst>
                                      </p:cBhvr>
                                      <p:to>
                                        <p:strVal val="hidden"/>
                                      </p:to>
                                    </p:se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Effect transition="in" filter="wipe(left)">
                                      <p:cBhvr>
                                        <p:cTn id="23" dur="500"/>
                                        <p:tgtEl>
                                          <p:spTgt spid="30723">
                                            <p:txEl>
                                              <p:pRg st="2" end="2"/>
                                            </p:txEl>
                                          </p:spTgt>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30723">
                                            <p:txEl>
                                              <p:pRg st="3" end="3"/>
                                            </p:txEl>
                                          </p:spTgt>
                                        </p:tgtEl>
                                        <p:attrNameLst>
                                          <p:attrName>style.visibility</p:attrName>
                                        </p:attrNameLst>
                                      </p:cBhvr>
                                      <p:to>
                                        <p:strVal val="visible"/>
                                      </p:to>
                                    </p:set>
                                    <p:animEffect transition="in" filter="wipe(left)">
                                      <p:cBhvr>
                                        <p:cTn id="27" dur="500"/>
                                        <p:tgtEl>
                                          <p:spTgt spid="307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723">
                                            <p:txEl>
                                              <p:pRg st="4" end="4"/>
                                            </p:txEl>
                                          </p:spTgt>
                                        </p:tgtEl>
                                        <p:attrNameLst>
                                          <p:attrName>style.visibility</p:attrName>
                                        </p:attrNameLst>
                                      </p:cBhvr>
                                      <p:to>
                                        <p:strVal val="visible"/>
                                      </p:to>
                                    </p:set>
                                    <p:animEffect transition="in" filter="wipe(left)">
                                      <p:cBhvr>
                                        <p:cTn id="32" dur="500"/>
                                        <p:tgtEl>
                                          <p:spTgt spid="307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Effect transition="in" filter="wipe(left)">
                                      <p:cBhvr>
                                        <p:cTn id="37"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ldLvl="0" animBg="1" autoUpdateAnimBg="0"/>
      <p:bldP spid="30725" grpId="1"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0" y="765177"/>
            <a:ext cx="8569325" cy="5329237"/>
          </a:xfrm>
        </p:spPr>
        <p:txBody>
          <a:bodyPr/>
          <a:lstStyle/>
          <a:p>
            <a:pPr marL="381000" indent="-381000"/>
            <a:endParaRPr lang="zh-CN" altLang="en-US" dirty="0"/>
          </a:p>
          <a:p>
            <a:pPr marL="381000" indent="-381000"/>
            <a:r>
              <a:rPr lang="zh-CN" altLang="en-US" dirty="0"/>
              <a:t>游标</a:t>
            </a:r>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r>
              <a:rPr lang="zh-CN" altLang="en-US" dirty="0"/>
              <a:t>触发器</a:t>
            </a:r>
            <a:endParaRPr lang="zh-CN" altLang="en-US" dirty="0"/>
          </a:p>
        </p:txBody>
      </p:sp>
      <p:sp>
        <p:nvSpPr>
          <p:cNvPr id="6147" name="Rectangle 6"/>
          <p:cNvSpPr>
            <a:spLocks noGrp="1" noChangeArrowheads="1"/>
          </p:cNvSpPr>
          <p:nvPr>
            <p:ph type="title" idx="4294967295"/>
          </p:nvPr>
        </p:nvSpPr>
        <p:spPr>
          <a:xfrm>
            <a:off x="0" y="317941"/>
            <a:ext cx="6194425" cy="720725"/>
          </a:xfrm>
        </p:spPr>
        <p:txBody>
          <a:bodyPr/>
          <a:lstStyle/>
          <a:p>
            <a:pPr marL="609600" indent="-609600"/>
            <a:r>
              <a:rPr lang="zh-CN" altLang="en-US"/>
              <a:t>内容回顾</a:t>
            </a:r>
            <a:endParaRPr lang="zh-CN" altLang="en-US" sz="3200"/>
          </a:p>
        </p:txBody>
      </p:sp>
      <p:sp>
        <p:nvSpPr>
          <p:cNvPr id="6148" name="AutoShape 10"/>
          <p:cNvSpPr>
            <a:spLocks noChangeArrowheads="1"/>
          </p:cNvSpPr>
          <p:nvPr/>
        </p:nvSpPr>
        <p:spPr bwMode="auto">
          <a:xfrm>
            <a:off x="1747839" y="1441901"/>
            <a:ext cx="6048375" cy="2811462"/>
          </a:xfrm>
          <a:prstGeom prst="roundRect">
            <a:avLst>
              <a:gd name="adj" fmla="val 6731"/>
            </a:avLst>
          </a:prstGeom>
          <a:gradFill rotWithShape="0">
            <a:gsLst>
              <a:gs pos="0">
                <a:srgbClr val="FFFF99"/>
              </a:gs>
              <a:gs pos="100000">
                <a:srgbClr val="FFFFFF"/>
              </a:gs>
            </a:gsLst>
            <a:lin ang="5400000" scaled="1"/>
          </a:gradFill>
          <a:ln w="9525" cap="flat" cmpd="sng">
            <a:solidFill>
              <a:srgbClr val="FF9900"/>
            </a:solidFill>
            <a:rou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88900" algn="l"/>
              </a:tabLst>
              <a:defRPr>
                <a:solidFill>
                  <a:schemeClr val="tx1"/>
                </a:solidFill>
                <a:latin typeface="Arial" panose="020B0604020202020204" pitchFamily="34" charset="0"/>
                <a:ea typeface="黑体" panose="02010609060101010101" charset="-122"/>
              </a:defRPr>
            </a:lvl1pPr>
            <a:lvl2pPr marL="171450" eaLnBrk="0" hangingPunct="0">
              <a:tabLst>
                <a:tab pos="88900" algn="l"/>
              </a:tabLst>
              <a:defRPr>
                <a:solidFill>
                  <a:schemeClr val="tx1"/>
                </a:solidFill>
                <a:latin typeface="Arial" panose="020B0604020202020204" pitchFamily="34" charset="0"/>
                <a:ea typeface="黑体" panose="02010609060101010101" charset="-122"/>
              </a:defRPr>
            </a:lvl2pPr>
            <a:lvl3pPr marL="1143000" indent="-800100" eaLnBrk="0" hangingPunct="0">
              <a:tabLst>
                <a:tab pos="88900"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88900"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88900"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88900"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88900"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88900"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88900" algn="l"/>
              </a:tabLst>
              <a:defRPr>
                <a:solidFill>
                  <a:schemeClr val="tx1"/>
                </a:solidFill>
                <a:latin typeface="Arial" panose="020B0604020202020204" pitchFamily="34" charset="0"/>
                <a:ea typeface="黑体" panose="02010609060101010101" charset="-122"/>
              </a:defRPr>
            </a:lvl9pPr>
          </a:lstStyle>
          <a:p>
            <a:pPr lvl="1"/>
            <a:r>
              <a:rPr lang="zh-CN" altLang="en-US" b="1" dirty="0">
                <a:sym typeface="Arial" panose="020B0604020202020204" pitchFamily="34" charset="0"/>
              </a:rPr>
              <a:t>定义游标</a:t>
            </a:r>
            <a:endParaRPr lang="zh-CN" altLang="en-US" b="1" dirty="0">
              <a:sym typeface="Arial" panose="020B0604020202020204" pitchFamily="34" charset="0"/>
            </a:endParaRPr>
          </a:p>
          <a:p>
            <a:pPr lvl="2"/>
            <a:r>
              <a:rPr lang="sv-SE" altLang="en-US" dirty="0">
                <a:solidFill>
                  <a:srgbClr val="CC0000"/>
                </a:solidFill>
              </a:rPr>
              <a:t>CURSOR</a:t>
            </a:r>
            <a:r>
              <a:rPr lang="sv-SE" altLang="en-US" b="1" dirty="0">
                <a:sym typeface="Arial" panose="020B0604020202020204" pitchFamily="34" charset="0"/>
              </a:rPr>
              <a:t> </a:t>
            </a:r>
            <a:r>
              <a:rPr lang="sv-SE" altLang="en-US" b="1" dirty="0" err="1">
                <a:sym typeface="Arial" panose="020B0604020202020204" pitchFamily="34" charset="0"/>
              </a:rPr>
              <a:t>cursor_name</a:t>
            </a:r>
            <a:r>
              <a:rPr lang="sv-SE" altLang="en-US" b="1" dirty="0">
                <a:sym typeface="Arial" panose="020B0604020202020204" pitchFamily="34" charset="0"/>
              </a:rPr>
              <a:t> </a:t>
            </a:r>
            <a:r>
              <a:rPr lang="sv-SE" altLang="en-US" dirty="0">
                <a:solidFill>
                  <a:srgbClr val="CC0000"/>
                </a:solidFill>
              </a:rPr>
              <a:t>IS</a:t>
            </a:r>
            <a:r>
              <a:rPr lang="sv-SE" altLang="en-US" b="1" dirty="0">
                <a:sym typeface="Arial" panose="020B0604020202020204" pitchFamily="34" charset="0"/>
              </a:rPr>
              <a:t> </a:t>
            </a:r>
            <a:r>
              <a:rPr lang="sv-SE" altLang="en-US" b="1" dirty="0" err="1">
                <a:sym typeface="Arial" panose="020B0604020202020204" pitchFamily="34" charset="0"/>
              </a:rPr>
              <a:t>select_statement</a:t>
            </a:r>
            <a:r>
              <a:rPr lang="sv-SE" altLang="en-US" b="1" dirty="0">
                <a:sym typeface="Arial" panose="020B0604020202020204" pitchFamily="34" charset="0"/>
              </a:rPr>
              <a:t>;</a:t>
            </a:r>
            <a:endParaRPr lang="sv-SE" altLang="en-US" b="1" dirty="0">
              <a:sym typeface="Arial" panose="020B0604020202020204" pitchFamily="34" charset="0"/>
            </a:endParaRPr>
          </a:p>
          <a:p>
            <a:pPr lvl="1"/>
            <a:r>
              <a:rPr lang="zh-CN" altLang="en-US" b="1" dirty="0">
                <a:sym typeface="Arial" panose="020B0604020202020204" pitchFamily="34" charset="0"/>
              </a:rPr>
              <a:t>打开游标 </a:t>
            </a:r>
            <a:endParaRPr lang="zh-CN" altLang="en-US" b="1" dirty="0">
              <a:sym typeface="Arial" panose="020B0604020202020204" pitchFamily="34" charset="0"/>
            </a:endParaRPr>
          </a:p>
          <a:p>
            <a:pPr lvl="2"/>
            <a:r>
              <a:rPr lang="en-US" altLang="zh-CN" dirty="0">
                <a:solidFill>
                  <a:srgbClr val="CC0000"/>
                </a:solidFill>
              </a:rPr>
              <a:t>OPEN</a:t>
            </a:r>
            <a:r>
              <a:rPr lang="en-US" altLang="zh-CN" b="1" dirty="0">
                <a:sym typeface="Arial" panose="020B0604020202020204" pitchFamily="34" charset="0"/>
              </a:rPr>
              <a:t> </a:t>
            </a:r>
            <a:r>
              <a:rPr lang="en-US" altLang="zh-CN" b="1" dirty="0" err="1">
                <a:sym typeface="Arial" panose="020B0604020202020204" pitchFamily="34" charset="0"/>
              </a:rPr>
              <a:t>cursor_name</a:t>
            </a:r>
            <a:r>
              <a:rPr lang="en-US" altLang="zh-CN" b="1" dirty="0">
                <a:sym typeface="Arial" panose="020B0604020202020204" pitchFamily="34" charset="0"/>
              </a:rPr>
              <a:t>;</a:t>
            </a:r>
            <a:endParaRPr lang="en-US" altLang="zh-CN" b="1" dirty="0">
              <a:sym typeface="Arial" panose="020B0604020202020204" pitchFamily="34" charset="0"/>
            </a:endParaRPr>
          </a:p>
          <a:p>
            <a:pPr lvl="1"/>
            <a:r>
              <a:rPr lang="zh-CN" altLang="en-US" b="1" dirty="0">
                <a:sym typeface="Arial" panose="020B0604020202020204" pitchFamily="34" charset="0"/>
              </a:rPr>
              <a:t>提取数据 </a:t>
            </a:r>
            <a:endParaRPr lang="zh-CN" altLang="en-US" b="1" dirty="0">
              <a:sym typeface="Arial" panose="020B0604020202020204" pitchFamily="34" charset="0"/>
            </a:endParaRPr>
          </a:p>
          <a:p>
            <a:pPr lvl="2"/>
            <a:r>
              <a:rPr lang="en-US" altLang="zh-CN" dirty="0">
                <a:solidFill>
                  <a:srgbClr val="CC0000"/>
                </a:solidFill>
              </a:rPr>
              <a:t>FETCH</a:t>
            </a:r>
            <a:r>
              <a:rPr lang="en-US" altLang="zh-CN" b="1" dirty="0">
                <a:sym typeface="Arial" panose="020B0604020202020204" pitchFamily="34" charset="0"/>
              </a:rPr>
              <a:t> </a:t>
            </a:r>
            <a:r>
              <a:rPr lang="en-US" altLang="zh-CN" b="1" dirty="0" err="1">
                <a:sym typeface="Arial" panose="020B0604020202020204" pitchFamily="34" charset="0"/>
              </a:rPr>
              <a:t>cursor_name</a:t>
            </a:r>
            <a:r>
              <a:rPr lang="en-US" altLang="zh-CN" b="1" dirty="0">
                <a:sym typeface="Arial" panose="020B0604020202020204" pitchFamily="34" charset="0"/>
              </a:rPr>
              <a:t> </a:t>
            </a:r>
            <a:r>
              <a:rPr lang="en-US" altLang="zh-CN" dirty="0">
                <a:solidFill>
                  <a:srgbClr val="CC0000"/>
                </a:solidFill>
              </a:rPr>
              <a:t>INTO</a:t>
            </a:r>
            <a:r>
              <a:rPr lang="en-US" altLang="zh-CN" b="1" dirty="0">
                <a:sym typeface="Arial" panose="020B0604020202020204" pitchFamily="34" charset="0"/>
              </a:rPr>
              <a:t> variable1,variable2,...;</a:t>
            </a:r>
            <a:endParaRPr lang="en-US" altLang="zh-CN" b="1" dirty="0">
              <a:sym typeface="Arial" panose="020B0604020202020204" pitchFamily="34" charset="0"/>
            </a:endParaRPr>
          </a:p>
          <a:p>
            <a:pPr lvl="1"/>
            <a:r>
              <a:rPr lang="zh-CN" altLang="en-US" b="1" dirty="0">
                <a:sym typeface="Arial" panose="020B0604020202020204" pitchFamily="34" charset="0"/>
              </a:rPr>
              <a:t>关闭游标 </a:t>
            </a:r>
            <a:endParaRPr lang="zh-CN" altLang="en-US" b="1" dirty="0">
              <a:sym typeface="Arial" panose="020B0604020202020204" pitchFamily="34" charset="0"/>
            </a:endParaRPr>
          </a:p>
          <a:p>
            <a:pPr lvl="2"/>
            <a:r>
              <a:rPr lang="en-US" altLang="zh-CN" dirty="0">
                <a:solidFill>
                  <a:srgbClr val="CC0000"/>
                </a:solidFill>
              </a:rPr>
              <a:t>CLOSE</a:t>
            </a:r>
            <a:r>
              <a:rPr lang="en-US" altLang="zh-CN" b="1" dirty="0">
                <a:sym typeface="Arial" panose="020B0604020202020204" pitchFamily="34" charset="0"/>
              </a:rPr>
              <a:t> </a:t>
            </a:r>
            <a:r>
              <a:rPr lang="en-US" altLang="zh-CN" b="1" dirty="0" err="1">
                <a:sym typeface="Arial" panose="020B0604020202020204" pitchFamily="34" charset="0"/>
              </a:rPr>
              <a:t>cursor_name</a:t>
            </a:r>
            <a:r>
              <a:rPr lang="en-US" altLang="zh-CN" b="1" dirty="0">
                <a:sym typeface="Arial" panose="020B0604020202020204" pitchFamily="34" charset="0"/>
              </a:rPr>
              <a:t>;</a:t>
            </a:r>
            <a:r>
              <a:rPr lang="zh-CN" altLang="en-US" b="1" dirty="0">
                <a:sym typeface="Arial" panose="020B0604020202020204" pitchFamily="34" charset="0"/>
              </a:rPr>
              <a:t> </a:t>
            </a:r>
            <a:endParaRPr lang="zh-CN" altLang="en-US" b="1" dirty="0">
              <a:sym typeface="Arial" panose="020B0604020202020204" pitchFamily="34" charset="0"/>
            </a:endParaRPr>
          </a:p>
        </p:txBody>
      </p:sp>
      <p:sp>
        <p:nvSpPr>
          <p:cNvPr id="6149" name="AutoShape 41"/>
          <p:cNvSpPr>
            <a:spLocks noChangeArrowheads="1"/>
          </p:cNvSpPr>
          <p:nvPr/>
        </p:nvSpPr>
        <p:spPr bwMode="auto">
          <a:xfrm>
            <a:off x="1747839" y="4474074"/>
            <a:ext cx="6121400" cy="20161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eaLnBrk="0" hangingPunct="0">
              <a:tabLst>
                <a:tab pos="447675" algn="l"/>
              </a:tabLst>
              <a:defRPr>
                <a:solidFill>
                  <a:schemeClr val="tx1"/>
                </a:solidFill>
                <a:latin typeface="Arial" panose="020B0604020202020204" pitchFamily="34" charset="0"/>
                <a:ea typeface="黑体" panose="02010609060101010101" charset="-122"/>
              </a:defRPr>
            </a:lvl2pPr>
            <a:lvl3pPr eaLnBrk="0" hangingPunct="0">
              <a:tabLst>
                <a:tab pos="447675" algn="l"/>
              </a:tabLst>
              <a:defRPr>
                <a:solidFill>
                  <a:schemeClr val="tx1"/>
                </a:solidFill>
                <a:latin typeface="Arial" panose="020B0604020202020204" pitchFamily="34" charset="0"/>
                <a:ea typeface="黑体" panose="02010609060101010101" charset="-122"/>
              </a:defRPr>
            </a:lvl3pPr>
            <a:lvl4pPr eaLnBrk="0" hangingPunct="0">
              <a:tabLst>
                <a:tab pos="447675" algn="l"/>
              </a:tabLst>
              <a:defRPr>
                <a:solidFill>
                  <a:schemeClr val="tx1"/>
                </a:solidFill>
                <a:latin typeface="Arial" panose="020B0604020202020204" pitchFamily="34" charset="0"/>
                <a:ea typeface="黑体" panose="02010609060101010101" charset="-122"/>
              </a:defRPr>
            </a:lvl4pPr>
            <a:lvl5pPr eaLnBrk="0" hangingPunct="0">
              <a:tabLst>
                <a:tab pos="447675" algn="l"/>
              </a:tabLst>
              <a:defRPr>
                <a:solidFill>
                  <a:schemeClr val="tx1"/>
                </a:solidFill>
                <a:latin typeface="Arial" panose="020B0604020202020204" pitchFamily="34" charset="0"/>
                <a:ea typeface="黑体" panose="02010609060101010101" charset="-122"/>
              </a:defRPr>
            </a:lvl5pPr>
            <a:lvl6pPr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zh-CN" altLang="en-US" b="1" dirty="0">
                <a:solidFill>
                  <a:srgbClr val="0000FF"/>
                </a:solidFill>
                <a:sym typeface="Arial" panose="020B0604020202020204" pitchFamily="34" charset="0"/>
              </a:rPr>
              <a:t>create  or replace trigger</a:t>
            </a:r>
            <a:r>
              <a:rPr lang="zh-CN" altLang="en-US" b="1" dirty="0">
                <a:sym typeface="Arial" panose="020B0604020202020204" pitchFamily="34" charset="0"/>
              </a:rPr>
              <a:t> tri_pro</a:t>
            </a:r>
            <a:endParaRPr lang="zh-CN" altLang="en-US" b="1" dirty="0">
              <a:sym typeface="Arial" panose="020B0604020202020204" pitchFamily="34" charset="0"/>
            </a:endParaRPr>
          </a:p>
          <a:p>
            <a:pPr eaLnBrk="1" hangingPunct="1"/>
            <a:r>
              <a:rPr lang="zh-CN" altLang="en-US" b="1" dirty="0">
                <a:solidFill>
                  <a:srgbClr val="0000FF"/>
                </a:solidFill>
                <a:sym typeface="Arial" panose="020B0604020202020204" pitchFamily="34" charset="0"/>
              </a:rPr>
              <a:t>after[before] insert or update or delete on</a:t>
            </a:r>
            <a:r>
              <a:rPr lang="zh-CN" altLang="en-US" b="1" dirty="0">
                <a:sym typeface="Arial" panose="020B0604020202020204" pitchFamily="34" charset="0"/>
              </a:rPr>
              <a:t> dept</a:t>
            </a:r>
            <a:endParaRPr lang="zh-CN" altLang="en-US" b="1" dirty="0">
              <a:sym typeface="Arial" panose="020B0604020202020204" pitchFamily="34" charset="0"/>
            </a:endParaRPr>
          </a:p>
          <a:p>
            <a:pPr eaLnBrk="1" hangingPunct="1"/>
            <a:r>
              <a:rPr lang="zh-CN" altLang="en-US" b="1" dirty="0">
                <a:solidFill>
                  <a:srgbClr val="0000FF"/>
                </a:solidFill>
                <a:sym typeface="Arial" panose="020B0604020202020204" pitchFamily="34" charset="0"/>
              </a:rPr>
              <a:t>for each row</a:t>
            </a:r>
            <a:endParaRPr lang="zh-CN" altLang="en-US" b="1" dirty="0">
              <a:solidFill>
                <a:srgbClr val="0000FF"/>
              </a:solidFill>
              <a:sym typeface="Arial" panose="020B0604020202020204" pitchFamily="34" charset="0"/>
            </a:endParaRPr>
          </a:p>
          <a:p>
            <a:pPr eaLnBrk="1" hangingPunct="1"/>
            <a:r>
              <a:rPr lang="zh-CN" altLang="en-US" b="1" dirty="0">
                <a:solidFill>
                  <a:srgbClr val="0000FF"/>
                </a:solidFill>
                <a:sym typeface="Arial" panose="020B0604020202020204" pitchFamily="34" charset="0"/>
              </a:rPr>
              <a:t>[when(old.deptno=30)]</a:t>
            </a:r>
            <a:endParaRPr lang="zh-CN" altLang="en-US" b="1" dirty="0">
              <a:solidFill>
                <a:srgbClr val="0000FF"/>
              </a:solidFill>
              <a:sym typeface="Arial" panose="020B0604020202020204" pitchFamily="34" charset="0"/>
            </a:endParaRPr>
          </a:p>
          <a:p>
            <a:pPr eaLnBrk="1" hangingPunct="1"/>
            <a:r>
              <a:rPr lang="zh-CN" altLang="en-US" b="1" dirty="0">
                <a:sym typeface="Arial" panose="020B0604020202020204" pitchFamily="34" charset="0"/>
              </a:rPr>
              <a:t>begin</a:t>
            </a:r>
            <a:endParaRPr lang="zh-CN" altLang="en-US" b="1" dirty="0">
              <a:sym typeface="Arial" panose="020B0604020202020204" pitchFamily="34" charset="0"/>
            </a:endParaRPr>
          </a:p>
          <a:p>
            <a:pPr eaLnBrk="1" hangingPunct="1"/>
            <a:r>
              <a:rPr lang="zh-CN" altLang="en-US" b="1" dirty="0">
                <a:sym typeface="Arial" panose="020B0604020202020204" pitchFamily="34" charset="0"/>
              </a:rPr>
              <a:t> </a:t>
            </a:r>
            <a:r>
              <a:rPr lang="zh-CN" altLang="en-US" b="1" dirty="0">
                <a:solidFill>
                  <a:srgbClr val="FF0000"/>
                </a:solidFill>
                <a:sym typeface="Arial" panose="020B0604020202020204" pitchFamily="34" charset="0"/>
              </a:rPr>
              <a:t> pro_addOldDept(:old.deptno,:old.dname,:old.loc);</a:t>
            </a:r>
            <a:endParaRPr lang="zh-CN" altLang="en-US" b="1" dirty="0">
              <a:solidFill>
                <a:srgbClr val="FF0000"/>
              </a:solidFill>
              <a:sym typeface="Arial" panose="020B0604020202020204" pitchFamily="34" charset="0"/>
            </a:endParaRPr>
          </a:p>
          <a:p>
            <a:pPr eaLnBrk="1" hangingPunct="1"/>
            <a:r>
              <a:rPr lang="zh-CN" altLang="en-US" b="1" dirty="0">
                <a:sym typeface="Arial" panose="020B0604020202020204" pitchFamily="34" charset="0"/>
              </a:rPr>
              <a:t>end;</a:t>
            </a:r>
            <a:endParaRPr lang="zh-CN" altLang="en-US" b="1"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Effect transition="in" filter="wipe(left)">
                                      <p:cBhvr>
                                        <p:cTn id="7" dur="500"/>
                                        <p:tgtEl>
                                          <p:spTgt spid="6146">
                                            <p:txEl>
                                              <p:pRg st="1" end="1"/>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148"/>
                                        </p:tgtEl>
                                        <p:attrNameLst>
                                          <p:attrName>style.visibility</p:attrName>
                                        </p:attrNameLst>
                                      </p:cBhvr>
                                      <p:to>
                                        <p:strVal val="visible"/>
                                      </p:to>
                                    </p:set>
                                    <p:animEffect transition="in" filter="checkerboard(across)">
                                      <p:cBhvr>
                                        <p:cTn id="11" dur="500"/>
                                        <p:tgtEl>
                                          <p:spTgt spid="614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149"/>
                                        </p:tgtEl>
                                        <p:attrNameLst>
                                          <p:attrName>style.visibility</p:attrName>
                                        </p:attrNameLst>
                                      </p:cBhvr>
                                      <p:to>
                                        <p:strVal val="visible"/>
                                      </p:to>
                                    </p:set>
                                    <p:animEffect transition="in" filter="dissolve">
                                      <p:cBhvr>
                                        <p:cTn id="16"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P spid="6149"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0" y="227013"/>
            <a:ext cx="8229600" cy="774701"/>
          </a:xfrm>
        </p:spPr>
        <p:txBody>
          <a:bodyPr/>
          <a:lstStyle/>
          <a:p>
            <a:r>
              <a:rPr lang="zh-CN" altLang="zh-CN"/>
              <a:t>范围分区</a:t>
            </a:r>
            <a:endParaRPr lang="zh-CN" altLang="zh-CN"/>
          </a:p>
        </p:txBody>
      </p:sp>
      <p:sp>
        <p:nvSpPr>
          <p:cNvPr id="31747" name="AutoShape 4"/>
          <p:cNvSpPr>
            <a:spLocks noChangeArrowheads="1"/>
          </p:cNvSpPr>
          <p:nvPr/>
        </p:nvSpPr>
        <p:spPr bwMode="auto">
          <a:xfrm>
            <a:off x="1427234" y="1747838"/>
            <a:ext cx="8928100" cy="3960812"/>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en-US" altLang="zh-CN" sz="1600" b="1"/>
              <a:t>CREATE TABLE CUSTOMER (     </a:t>
            </a:r>
            <a:endParaRPr lang="en-US" altLang="zh-CN" sz="1600" b="1"/>
          </a:p>
          <a:p>
            <a:pPr eaLnBrk="1" hangingPunct="1"/>
            <a:r>
              <a:rPr lang="zh-CN" altLang="en-US" sz="1600" b="1" dirty="0"/>
              <a:t>    </a:t>
            </a:r>
            <a:r>
              <a:rPr lang="en-US" altLang="zh-CN" sz="1600" b="1" dirty="0"/>
              <a:t>CUSTOMER_ID NUMBER NOT NULL PRIMARY KEY, </a:t>
            </a:r>
            <a:endParaRPr lang="en-US" altLang="zh-CN" sz="1600" b="1" dirty="0"/>
          </a:p>
          <a:p>
            <a:pPr eaLnBrk="1" hangingPunct="1"/>
            <a:r>
              <a:rPr lang="en-US" altLang="zh-CN" sz="1600" b="1" dirty="0"/>
              <a:t>    FIRST_NAME  VARCHAR2(30) NOT NULL, </a:t>
            </a:r>
            <a:endParaRPr lang="en-US" altLang="zh-CN" sz="1600" b="1" dirty="0"/>
          </a:p>
          <a:p>
            <a:pPr eaLnBrk="1" hangingPunct="1"/>
            <a:r>
              <a:rPr lang="en-US" altLang="zh-CN" sz="1600" b="1" dirty="0"/>
              <a:t>    LAST_NAME   VARCHAR2(30) NOT NULL, </a:t>
            </a:r>
            <a:endParaRPr lang="en-US" altLang="zh-CN" sz="1600" b="1" dirty="0"/>
          </a:p>
          <a:p>
            <a:pPr eaLnBrk="1" hangingPunct="1"/>
            <a:r>
              <a:rPr lang="en-US" altLang="zh-CN" sz="1600" b="1" dirty="0"/>
              <a:t>    PHONE        VARCHAR2(15) NOT NULL</a:t>
            </a:r>
            <a:endParaRPr lang="en-US" altLang="zh-CN" sz="1600" b="1" dirty="0"/>
          </a:p>
          <a:p>
            <a:pPr eaLnBrk="1" hangingPunct="1"/>
            <a:r>
              <a:rPr lang="en-US" altLang="zh-CN" sz="1600" b="1" dirty="0"/>
              <a:t>)</a:t>
            </a:r>
            <a:endParaRPr lang="en-US" altLang="zh-CN" sz="1600" b="1" dirty="0"/>
          </a:p>
          <a:p>
            <a:pPr eaLnBrk="1" hangingPunct="1"/>
            <a:endParaRPr lang="en-US" altLang="zh-CN" sz="1600" b="1" dirty="0"/>
          </a:p>
          <a:p>
            <a:pPr eaLnBrk="1" hangingPunct="1"/>
            <a:endParaRPr lang="en-US" altLang="zh-CN" sz="1600" b="1" dirty="0"/>
          </a:p>
          <a:p>
            <a:pPr eaLnBrk="1" hangingPunct="1"/>
            <a:r>
              <a:rPr lang="en-US" altLang="zh-CN" sz="1600" b="1" dirty="0"/>
              <a:t> </a:t>
            </a:r>
            <a:r>
              <a:rPr lang="en-US" altLang="zh-CN" sz="1600" b="1" dirty="0">
                <a:solidFill>
                  <a:srgbClr val="0000FF"/>
                </a:solidFill>
              </a:rPr>
              <a:t>PARTITION BY RANGE</a:t>
            </a:r>
            <a:r>
              <a:rPr lang="en-US" altLang="zh-CN" sz="1600" b="1" dirty="0"/>
              <a:t> (CUSTOMER_ID) (</a:t>
            </a:r>
            <a:endParaRPr lang="en-US" altLang="zh-CN" sz="1600" b="1" dirty="0"/>
          </a:p>
          <a:p>
            <a:pPr eaLnBrk="1" hangingPunct="1"/>
            <a:r>
              <a:rPr lang="en-US" altLang="zh-CN" sz="1600" b="1" dirty="0"/>
              <a:t>     </a:t>
            </a:r>
            <a:r>
              <a:rPr lang="en-US" altLang="zh-CN" sz="1600" b="1" dirty="0">
                <a:solidFill>
                  <a:srgbClr val="0000FF"/>
                </a:solidFill>
              </a:rPr>
              <a:t>PARTITION </a:t>
            </a:r>
            <a:r>
              <a:rPr lang="en-US" altLang="zh-CN" sz="1600" b="1" dirty="0"/>
              <a:t>CUS_PART1</a:t>
            </a:r>
            <a:r>
              <a:rPr lang="zh-CN" altLang="en-US" sz="1600" b="1" dirty="0"/>
              <a:t>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(100000) </a:t>
            </a:r>
            <a:r>
              <a:rPr lang="zh-CN" altLang="en-US" sz="1600" b="1" dirty="0"/>
              <a:t> </a:t>
            </a:r>
            <a:r>
              <a:rPr lang="en-US" altLang="zh-CN" sz="1600" b="1" dirty="0">
                <a:solidFill>
                  <a:srgbClr val="0000FF"/>
                </a:solidFill>
              </a:rPr>
              <a:t>TABLESPACE</a:t>
            </a:r>
            <a:r>
              <a:rPr lang="zh-CN" altLang="en-US" sz="1600" b="1" dirty="0">
                <a:solidFill>
                  <a:srgbClr val="0000FF"/>
                </a:solidFill>
              </a:rPr>
              <a:t> </a:t>
            </a:r>
            <a:r>
              <a:rPr lang="en-US" altLang="zh-CN" sz="1600" b="1" dirty="0">
                <a:solidFill>
                  <a:srgbClr val="0000FF"/>
                </a:solidFill>
              </a:rPr>
              <a:t> </a:t>
            </a:r>
            <a:r>
              <a:rPr lang="en-US" altLang="zh-CN" sz="1600" b="1" dirty="0"/>
              <a:t>CUS_TS01,</a:t>
            </a:r>
            <a:endParaRPr lang="en-US" altLang="zh-CN" sz="1600" b="1" dirty="0"/>
          </a:p>
          <a:p>
            <a:pPr eaLnBrk="1" hangingPunct="1"/>
            <a:r>
              <a:rPr lang="en-US" altLang="zh-CN" sz="1600" b="1" dirty="0"/>
              <a:t>     </a:t>
            </a:r>
            <a:r>
              <a:rPr lang="en-US" altLang="zh-CN" sz="1600" b="1" dirty="0">
                <a:solidFill>
                  <a:srgbClr val="0000FF"/>
                </a:solidFill>
              </a:rPr>
              <a:t>PARTITION </a:t>
            </a:r>
            <a:r>
              <a:rPr lang="en-US" altLang="zh-CN" sz="1600" b="1" dirty="0"/>
              <a:t>CUS_PART2</a:t>
            </a:r>
            <a:r>
              <a:rPr lang="zh-CN" altLang="en-US" sz="1600" b="1" dirty="0"/>
              <a:t>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(200000) </a:t>
            </a:r>
            <a:r>
              <a:rPr lang="zh-CN" altLang="en-US" sz="1600" b="1" dirty="0"/>
              <a:t> </a:t>
            </a:r>
            <a:r>
              <a:rPr lang="en-US" altLang="zh-CN" sz="1600" b="1" dirty="0">
                <a:solidFill>
                  <a:srgbClr val="0000FF"/>
                </a:solidFill>
              </a:rPr>
              <a:t>TABLESPACE </a:t>
            </a:r>
            <a:r>
              <a:rPr lang="zh-CN" altLang="en-US" sz="1600" b="1" dirty="0">
                <a:solidFill>
                  <a:srgbClr val="0000FF"/>
                </a:solidFill>
              </a:rPr>
              <a:t> </a:t>
            </a:r>
            <a:r>
              <a:rPr lang="en-US" altLang="zh-CN" sz="1600" b="1" dirty="0"/>
              <a:t>CUS_TS02</a:t>
            </a:r>
            <a:r>
              <a:rPr lang="zh-CN" altLang="en-US" sz="1600" b="1" dirty="0"/>
              <a:t>,</a:t>
            </a:r>
            <a:endParaRPr lang="zh-CN" altLang="en-US" sz="1600" b="1" dirty="0"/>
          </a:p>
          <a:p>
            <a:pPr eaLnBrk="1" hangingPunct="1"/>
            <a:r>
              <a:rPr lang="zh-CN" altLang="en-US" sz="1600" b="1" dirty="0"/>
              <a:t>     </a:t>
            </a:r>
            <a:r>
              <a:rPr lang="en-US" altLang="zh-CN" sz="1600" b="1" dirty="0">
                <a:solidFill>
                  <a:srgbClr val="0000FF"/>
                </a:solidFill>
              </a:rPr>
              <a:t>PARTITION </a:t>
            </a:r>
            <a:r>
              <a:rPr lang="en-US" altLang="zh-CN" sz="1600" b="1" dirty="0"/>
              <a:t>CUS_PART</a:t>
            </a:r>
            <a:r>
              <a:rPr lang="zh-CN" altLang="en-US" sz="1600" b="1" dirty="0"/>
              <a:t>3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a:t>
            </a:r>
            <a:r>
              <a:rPr lang="zh-CN" altLang="en-US" sz="1600" b="1" dirty="0"/>
              <a:t>MAXVALUE</a:t>
            </a:r>
            <a:r>
              <a:rPr lang="en-US" altLang="zh-CN" sz="1600" b="1" dirty="0"/>
              <a:t>) </a:t>
            </a:r>
            <a:r>
              <a:rPr lang="zh-CN" altLang="en-US" sz="1600" b="1" dirty="0"/>
              <a:t> </a:t>
            </a:r>
            <a:r>
              <a:rPr lang="en-US" altLang="zh-CN" sz="1600" b="1" dirty="0">
                <a:solidFill>
                  <a:srgbClr val="0000FF"/>
                </a:solidFill>
              </a:rPr>
              <a:t>TABLESPACE </a:t>
            </a:r>
            <a:r>
              <a:rPr lang="zh-CN" altLang="en-US" sz="1600" b="1" dirty="0">
                <a:solidFill>
                  <a:srgbClr val="0000FF"/>
                </a:solidFill>
              </a:rPr>
              <a:t> </a:t>
            </a:r>
            <a:r>
              <a:rPr lang="en-US" altLang="zh-CN" sz="1600" b="1" dirty="0"/>
              <a:t>CUS_TS0</a:t>
            </a:r>
            <a:r>
              <a:rPr lang="zh-CN" altLang="en-US" sz="1600" b="1" dirty="0"/>
              <a:t>3</a:t>
            </a:r>
            <a:endParaRPr lang="zh-CN" altLang="en-US" sz="1600" b="1" dirty="0"/>
          </a:p>
          <a:p>
            <a:pPr eaLnBrk="1" hangingPunct="1"/>
            <a:r>
              <a:rPr lang="en-US" altLang="zh-CN" sz="1600" b="1" dirty="0"/>
              <a:t> )</a:t>
            </a:r>
            <a:endParaRPr lang="en-US" altLang="zh-CN" sz="1600" b="1" dirty="0"/>
          </a:p>
        </p:txBody>
      </p:sp>
      <p:pic>
        <p:nvPicPr>
          <p:cNvPr id="31748" name="Picture 4" descr="示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90" y="1247776"/>
            <a:ext cx="11049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dissolve">
                                      <p:cBhvr>
                                        <p:cTn id="12"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nvSpPr>
        <p:spPr bwMode="auto">
          <a:xfrm>
            <a:off x="0" y="1249102"/>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1"/>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2"/>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3"/>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4"/>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r>
              <a:rPr lang="zh-CN" altLang="en-US"/>
              <a:t>也可以在创建表时不指定表空间进行分区</a:t>
            </a:r>
            <a:endParaRPr lang="zh-CN" altLang="en-US"/>
          </a:p>
        </p:txBody>
      </p:sp>
      <p:sp>
        <p:nvSpPr>
          <p:cNvPr id="32771" name="标题 1"/>
          <p:cNvSpPr>
            <a:spLocks noGrp="1"/>
          </p:cNvSpPr>
          <p:nvPr>
            <p:ph type="title" idx="4294967295"/>
          </p:nvPr>
        </p:nvSpPr>
        <p:spPr>
          <a:xfrm>
            <a:off x="0" y="203198"/>
            <a:ext cx="8229600" cy="774701"/>
          </a:xfrm>
        </p:spPr>
        <p:txBody>
          <a:bodyPr/>
          <a:lstStyle/>
          <a:p>
            <a:r>
              <a:rPr lang="zh-CN" altLang="zh-CN"/>
              <a:t>范围分区</a:t>
            </a:r>
            <a:endParaRPr lang="zh-CN" altLang="zh-CN"/>
          </a:p>
        </p:txBody>
      </p:sp>
      <p:sp>
        <p:nvSpPr>
          <p:cNvPr id="32772" name="AutoShape 4"/>
          <p:cNvSpPr>
            <a:spLocks noChangeArrowheads="1"/>
          </p:cNvSpPr>
          <p:nvPr/>
        </p:nvSpPr>
        <p:spPr bwMode="auto">
          <a:xfrm>
            <a:off x="174839" y="1736725"/>
            <a:ext cx="8856662" cy="3024188"/>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en-US" altLang="zh-CN" sz="1600" b="1"/>
              <a:t>CREATE TABLE </a:t>
            </a:r>
            <a:r>
              <a:rPr lang="zh-CN" altLang="en-US" sz="1600" b="1" dirty="0"/>
              <a:t>tab_range_test</a:t>
            </a:r>
            <a:r>
              <a:rPr lang="en-US" altLang="zh-CN" sz="1600" b="1" dirty="0"/>
              <a:t> (     </a:t>
            </a:r>
            <a:endParaRPr lang="en-US" altLang="zh-CN" sz="1600" b="1" dirty="0"/>
          </a:p>
          <a:p>
            <a:pPr eaLnBrk="1" hangingPunct="1"/>
            <a:r>
              <a:rPr lang="zh-CN" altLang="en-US" sz="1600" b="1" dirty="0"/>
              <a:t>    	range_key_column </a:t>
            </a:r>
            <a:r>
              <a:rPr lang="zh-CN" altLang="en-US" sz="1600" b="1" dirty="0">
                <a:solidFill>
                  <a:srgbClr val="0000FF"/>
                </a:solidFill>
              </a:rPr>
              <a:t>date </a:t>
            </a:r>
            <a:r>
              <a:rPr lang="zh-CN" altLang="en-US" sz="1600" b="1" dirty="0"/>
              <a:t>not null,</a:t>
            </a:r>
            <a:endParaRPr lang="zh-CN" altLang="en-US" sz="1600" b="1" dirty="0"/>
          </a:p>
          <a:p>
            <a:pPr eaLnBrk="1" hangingPunct="1"/>
            <a:r>
              <a:rPr lang="zh-CN" altLang="en-US" sz="1600" b="1" dirty="0"/>
              <a:t>	data varchar2(20)</a:t>
            </a:r>
            <a:r>
              <a:rPr lang="en-US" altLang="zh-CN" sz="1600" b="1" dirty="0"/>
              <a:t>  </a:t>
            </a:r>
            <a:endParaRPr lang="en-US" altLang="zh-CN" sz="1600" b="1" dirty="0"/>
          </a:p>
          <a:p>
            <a:pPr eaLnBrk="1" hangingPunct="1"/>
            <a:r>
              <a:rPr lang="en-US" altLang="zh-CN" sz="1600" b="1" dirty="0"/>
              <a:t>)</a:t>
            </a:r>
            <a:endParaRPr lang="en-US" altLang="zh-CN" sz="1600" b="1" dirty="0"/>
          </a:p>
          <a:p>
            <a:pPr eaLnBrk="1" hangingPunct="1"/>
            <a:endParaRPr lang="en-US" altLang="zh-CN" sz="1600" b="1" dirty="0"/>
          </a:p>
          <a:p>
            <a:pPr eaLnBrk="1" hangingPunct="1"/>
            <a:r>
              <a:rPr lang="en-US" altLang="zh-CN" sz="1600" b="1" dirty="0"/>
              <a:t> </a:t>
            </a:r>
            <a:r>
              <a:rPr lang="en-US" altLang="zh-CN" sz="1600" b="1" dirty="0">
                <a:solidFill>
                  <a:srgbClr val="0000FF"/>
                </a:solidFill>
              </a:rPr>
              <a:t>PARTITION BY RANGE</a:t>
            </a:r>
            <a:r>
              <a:rPr lang="en-US" altLang="zh-CN" sz="1600" b="1" dirty="0"/>
              <a:t> (</a:t>
            </a:r>
            <a:r>
              <a:rPr lang="zh-CN" altLang="en-US" sz="1600" b="1" dirty="0"/>
              <a:t>range_key_column</a:t>
            </a:r>
            <a:r>
              <a:rPr lang="en-US" altLang="zh-CN" sz="1600" b="1" dirty="0"/>
              <a:t>) (</a:t>
            </a:r>
            <a:endParaRPr lang="en-US" altLang="zh-CN" sz="1600" b="1" dirty="0"/>
          </a:p>
          <a:p>
            <a:pPr eaLnBrk="1" hangingPunct="1"/>
            <a:r>
              <a:rPr lang="en-US" altLang="zh-CN" sz="1600" b="1" dirty="0"/>
              <a:t>     </a:t>
            </a:r>
            <a:r>
              <a:rPr lang="en-US" altLang="zh-CN" sz="1600" b="1" dirty="0">
                <a:solidFill>
                  <a:srgbClr val="0000FF"/>
                </a:solidFill>
              </a:rPr>
              <a:t>PARTITION </a:t>
            </a:r>
            <a:r>
              <a:rPr lang="en-US" altLang="zh-CN" sz="1600" b="1" dirty="0"/>
              <a:t>PART1</a:t>
            </a:r>
            <a:r>
              <a:rPr lang="zh-CN" altLang="en-US" sz="1600" b="1" dirty="0"/>
              <a:t>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a:t>
            </a:r>
            <a:r>
              <a:rPr lang="zh-CN" altLang="en-US" sz="1600" b="1" dirty="0"/>
              <a:t>to_date( ' 01/01/2010 ',' dd/MM/yyyy ' )</a:t>
            </a:r>
            <a:r>
              <a:rPr lang="en-US" altLang="zh-CN" sz="1600" b="1" dirty="0"/>
              <a:t>) ,</a:t>
            </a:r>
            <a:endParaRPr lang="en-US" altLang="zh-CN" sz="1600" b="1" dirty="0"/>
          </a:p>
          <a:p>
            <a:pPr eaLnBrk="1" hangingPunct="1"/>
            <a:r>
              <a:rPr lang="en-US" altLang="zh-CN" sz="1600" b="1" dirty="0"/>
              <a:t>     </a:t>
            </a:r>
            <a:r>
              <a:rPr lang="en-US" altLang="zh-CN" sz="1600" b="1" dirty="0">
                <a:solidFill>
                  <a:srgbClr val="0000FF"/>
                </a:solidFill>
              </a:rPr>
              <a:t>PARTITION </a:t>
            </a:r>
            <a:r>
              <a:rPr lang="en-US" altLang="zh-CN" sz="1600" b="1" dirty="0"/>
              <a:t>PART</a:t>
            </a:r>
            <a:r>
              <a:rPr lang="zh-CN" altLang="en-US" sz="1600" b="1" dirty="0"/>
              <a:t>2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a:t>
            </a:r>
            <a:r>
              <a:rPr lang="zh-CN" altLang="en-US" sz="1600" b="1" dirty="0"/>
              <a:t>to_date( ' 01/01/2011 ',' dd/MM/yyyy ' )</a:t>
            </a:r>
            <a:r>
              <a:rPr lang="en-US" altLang="zh-CN" sz="1600" b="1" dirty="0"/>
              <a:t>) ,</a:t>
            </a:r>
            <a:endParaRPr lang="en-US" altLang="zh-CN" sz="1600" b="1" dirty="0"/>
          </a:p>
          <a:p>
            <a:pPr eaLnBrk="1" hangingPunct="1"/>
            <a:r>
              <a:rPr lang="zh-CN" altLang="en-US" sz="1600" b="1" dirty="0"/>
              <a:t>     </a:t>
            </a:r>
            <a:r>
              <a:rPr lang="en-US" altLang="zh-CN" sz="1600" b="1" dirty="0">
                <a:solidFill>
                  <a:srgbClr val="0000FF"/>
                </a:solidFill>
              </a:rPr>
              <a:t>PARTITION </a:t>
            </a:r>
            <a:r>
              <a:rPr lang="en-US" altLang="zh-CN" sz="1600" b="1" dirty="0"/>
              <a:t>PART</a:t>
            </a:r>
            <a:r>
              <a:rPr lang="zh-CN" altLang="en-US" sz="1600" b="1" dirty="0"/>
              <a:t>3 </a:t>
            </a:r>
            <a:r>
              <a:rPr lang="en-US" altLang="zh-CN" sz="1600" b="1" dirty="0"/>
              <a:t> </a:t>
            </a:r>
            <a:r>
              <a:rPr lang="en-US" altLang="zh-CN" sz="1600" b="1" dirty="0">
                <a:solidFill>
                  <a:srgbClr val="0000FF"/>
                </a:solidFill>
              </a:rPr>
              <a:t>VALUES </a:t>
            </a:r>
            <a:r>
              <a:rPr lang="zh-CN" altLang="en-US" sz="1600" b="1" dirty="0">
                <a:solidFill>
                  <a:srgbClr val="0000FF"/>
                </a:solidFill>
              </a:rPr>
              <a:t> </a:t>
            </a:r>
            <a:r>
              <a:rPr lang="en-US" altLang="zh-CN" sz="1600" b="1" dirty="0">
                <a:solidFill>
                  <a:srgbClr val="0000FF"/>
                </a:solidFill>
              </a:rPr>
              <a:t>LESS </a:t>
            </a:r>
            <a:r>
              <a:rPr lang="zh-CN" altLang="en-US" sz="1600" b="1" dirty="0">
                <a:solidFill>
                  <a:srgbClr val="0000FF"/>
                </a:solidFill>
              </a:rPr>
              <a:t> </a:t>
            </a:r>
            <a:r>
              <a:rPr lang="en-US" altLang="zh-CN" sz="1600" b="1" dirty="0">
                <a:solidFill>
                  <a:srgbClr val="0000FF"/>
                </a:solidFill>
              </a:rPr>
              <a:t>THAN </a:t>
            </a:r>
            <a:r>
              <a:rPr lang="en-US" altLang="zh-CN" sz="1600" b="1" dirty="0"/>
              <a:t>(</a:t>
            </a:r>
            <a:r>
              <a:rPr lang="zh-CN" altLang="en-US" sz="1600" b="1" dirty="0">
                <a:solidFill>
                  <a:srgbClr val="0000FF"/>
                </a:solidFill>
              </a:rPr>
              <a:t>MAXVALUE</a:t>
            </a:r>
            <a:r>
              <a:rPr lang="en-US" altLang="zh-CN" sz="1600" b="1" dirty="0"/>
              <a:t>) </a:t>
            </a:r>
            <a:r>
              <a:rPr lang="zh-CN" altLang="en-US" sz="1600" b="1" dirty="0"/>
              <a:t> </a:t>
            </a:r>
            <a:endParaRPr lang="zh-CN" altLang="en-US" sz="1600" b="1" dirty="0"/>
          </a:p>
          <a:p>
            <a:pPr eaLnBrk="1" hangingPunct="1"/>
            <a:r>
              <a:rPr lang="en-US" altLang="zh-CN" sz="1600" b="1" dirty="0"/>
              <a:t> )</a:t>
            </a:r>
            <a:endParaRPr lang="en-US" altLang="zh-CN" sz="1600" dirty="0"/>
          </a:p>
        </p:txBody>
      </p:sp>
      <p:sp>
        <p:nvSpPr>
          <p:cNvPr id="32773" name="AutoShape 4"/>
          <p:cNvSpPr>
            <a:spLocks noChangeArrowheads="1"/>
          </p:cNvSpPr>
          <p:nvPr/>
        </p:nvSpPr>
        <p:spPr bwMode="auto">
          <a:xfrm>
            <a:off x="174839" y="5099051"/>
            <a:ext cx="8785225" cy="841375"/>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indent="195580" eaLnBrk="0" hangingPunct="0">
              <a:tabLst>
                <a:tab pos="447675" algn="l"/>
              </a:tabLst>
              <a:defRPr>
                <a:solidFill>
                  <a:schemeClr val="tx1"/>
                </a:solidFill>
                <a:latin typeface="Arial" panose="020B0604020202020204" pitchFamily="34" charset="0"/>
                <a:ea typeface="黑体" panose="02010609060101010101" charset="-122"/>
              </a:defRPr>
            </a:lvl1pPr>
            <a:lvl2pPr marL="93853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33858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79578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25298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71018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316738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62458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408178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zh-CN" altLang="en-US" sz="1600" b="1"/>
              <a:t>select </a:t>
            </a:r>
            <a:r>
              <a:rPr lang="en-US" altLang="zh-CN" sz="1600" b="1"/>
              <a:t> </a:t>
            </a:r>
            <a:r>
              <a:rPr lang="zh-CN" altLang="en-US" sz="1600" b="1"/>
              <a:t>* from part_tab </a:t>
            </a:r>
            <a:r>
              <a:rPr lang="en-US" altLang="zh-CN" sz="1600" b="1"/>
              <a:t> </a:t>
            </a:r>
            <a:r>
              <a:rPr lang="zh-CN" altLang="en-US" sz="1600" b="1">
                <a:solidFill>
                  <a:srgbClr val="0000FF"/>
                </a:solidFill>
              </a:rPr>
              <a:t>partition</a:t>
            </a:r>
            <a:r>
              <a:rPr lang="zh-CN" altLang="en-US" sz="1600" b="1"/>
              <a:t>(part1) </a:t>
            </a:r>
            <a:r>
              <a:rPr lang="en-US" altLang="zh-CN" sz="1600" b="1"/>
              <a:t> </a:t>
            </a:r>
            <a:r>
              <a:rPr lang="zh-CN" altLang="en-US" sz="1600" b="1"/>
              <a:t> where </a:t>
            </a:r>
            <a:r>
              <a:rPr lang="en-US" altLang="zh-CN" sz="1600" b="1"/>
              <a:t> range_key_column </a:t>
            </a:r>
            <a:r>
              <a:rPr lang="zh-CN" altLang="en-US" sz="1600" b="1"/>
              <a:t>&gt;</a:t>
            </a:r>
            <a:r>
              <a:rPr lang="en-US" altLang="zh-CN" sz="1600" b="1"/>
              <a:t> </a:t>
            </a:r>
            <a:r>
              <a:rPr lang="zh-CN" altLang="en-US" sz="1600" b="1"/>
              <a:t>'01-1月-201</a:t>
            </a:r>
            <a:r>
              <a:rPr lang="en-US" altLang="zh-CN" sz="1600" b="1"/>
              <a:t>0</a:t>
            </a:r>
            <a:r>
              <a:rPr lang="zh-CN" altLang="en-US" sz="1600" b="1"/>
              <a:t>'</a:t>
            </a:r>
            <a:r>
              <a:rPr lang="en-US" altLang="zh-CN" sz="1600" b="1"/>
              <a:t> </a:t>
            </a:r>
            <a:r>
              <a:rPr lang="zh-CN" altLang="en-US" sz="1600" b="1"/>
              <a:t>;</a:t>
            </a:r>
            <a:endParaRPr lang="zh-CN" altLang="en-US" sz="1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dissolve">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dissolve">
                                      <p:cBhvr>
                                        <p:cTn id="12"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autoUpdateAnimBg="0"/>
      <p:bldP spid="32773"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3" descr="语法"/>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7" y="2208047"/>
            <a:ext cx="14382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3795" name="AutoShape 4"/>
          <p:cNvSpPr>
            <a:spLocks noChangeArrowheads="1"/>
          </p:cNvSpPr>
          <p:nvPr/>
        </p:nvSpPr>
        <p:spPr bwMode="auto">
          <a:xfrm>
            <a:off x="2424114" y="3286125"/>
            <a:ext cx="7704137" cy="1798638"/>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zh-CN" sz="2000" b="1"/>
              <a:t>	</a:t>
            </a:r>
            <a:r>
              <a:rPr lang="zh-CN" altLang="zh-CN" sz="2000" b="1">
                <a:solidFill>
                  <a:srgbClr val="0000FF"/>
                </a:solidFill>
              </a:rPr>
              <a:t>PARTITION BY LIST</a:t>
            </a:r>
            <a:r>
              <a:rPr lang="zh-CN" altLang="zh-CN" sz="2000" b="1"/>
              <a:t>(col)(</a:t>
            </a:r>
            <a:endParaRPr lang="zh-CN" altLang="zh-CN" sz="2000" b="1"/>
          </a:p>
          <a:p>
            <a:pPr eaLnBrk="1" hangingPunct="1"/>
            <a:r>
              <a:rPr lang="zh-CN" altLang="zh-CN" sz="2000" b="1"/>
              <a:t>		</a:t>
            </a:r>
            <a:r>
              <a:rPr lang="zh-CN" altLang="zh-CN" sz="2000" b="1">
                <a:solidFill>
                  <a:srgbClr val="0000FF"/>
                </a:solidFill>
              </a:rPr>
              <a:t>PARTITION </a:t>
            </a:r>
            <a:r>
              <a:rPr lang="zh-CN" altLang="zh-CN" sz="2000" b="1"/>
              <a:t>list_name </a:t>
            </a:r>
            <a:r>
              <a:rPr lang="zh-CN" altLang="zh-CN" sz="2000" b="1">
                <a:solidFill>
                  <a:srgbClr val="0000FF"/>
                </a:solidFill>
              </a:rPr>
              <a:t>VALUES</a:t>
            </a:r>
            <a:r>
              <a:rPr lang="zh-CN" altLang="zh-CN" sz="2000" b="1"/>
              <a:t>(parameters)</a:t>
            </a:r>
            <a:endParaRPr lang="zh-CN" altLang="zh-CN" sz="2000" b="1"/>
          </a:p>
          <a:p>
            <a:pPr eaLnBrk="1" hangingPunct="1"/>
            <a:r>
              <a:rPr lang="zh-CN" altLang="zh-CN" sz="2000" b="1"/>
              <a:t>	)</a:t>
            </a:r>
            <a:endParaRPr lang="zh-CN" altLang="zh-CN" sz="2000" b="1"/>
          </a:p>
        </p:txBody>
      </p:sp>
      <p:sp>
        <p:nvSpPr>
          <p:cNvPr id="33796" name="内容占位符 2"/>
          <p:cNvSpPr>
            <a:spLocks noGrp="1" noChangeArrowheads="1"/>
          </p:cNvSpPr>
          <p:nvPr/>
        </p:nvSpPr>
        <p:spPr bwMode="auto">
          <a:xfrm>
            <a:off x="179387" y="1344282"/>
            <a:ext cx="78708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2"/>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3"/>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4"/>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5"/>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r>
              <a:rPr lang="zh-CN" altLang="en-US"/>
              <a:t>该分区的特点是某列的值只有几个，基于这样的特点我们可以采用列表分区</a:t>
            </a:r>
            <a:endParaRPr lang="zh-CN" altLang="en-US"/>
          </a:p>
        </p:txBody>
      </p:sp>
      <p:sp>
        <p:nvSpPr>
          <p:cNvPr id="33797" name="标题 1"/>
          <p:cNvSpPr>
            <a:spLocks noGrp="1"/>
          </p:cNvSpPr>
          <p:nvPr>
            <p:ph type="title" idx="4294967295"/>
          </p:nvPr>
        </p:nvSpPr>
        <p:spPr>
          <a:xfrm>
            <a:off x="0" y="215900"/>
            <a:ext cx="8229600" cy="774701"/>
          </a:xfrm>
        </p:spPr>
        <p:txBody>
          <a:bodyPr/>
          <a:lstStyle/>
          <a:p>
            <a:r>
              <a:rPr lang="zh-CN" altLang="en-US"/>
              <a:t>列表分区</a:t>
            </a:r>
            <a:endParaRPr lang="zh-CN" altLang="en-US"/>
          </a:p>
        </p:txBody>
      </p:sp>
      <p:sp>
        <p:nvSpPr>
          <p:cNvPr id="33798" name="AutoShape 4"/>
          <p:cNvSpPr>
            <a:spLocks noChangeArrowheads="1"/>
          </p:cNvSpPr>
          <p:nvPr/>
        </p:nvSpPr>
        <p:spPr bwMode="auto">
          <a:xfrm>
            <a:off x="2495551" y="3213100"/>
            <a:ext cx="7489825" cy="2592388"/>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zh-CN" altLang="en-US" sz="1600" b="1" dirty="0"/>
              <a:t>CREATE  TABLE  ListTable( </a:t>
            </a:r>
            <a:endParaRPr lang="zh-CN" altLang="en-US" sz="1600" b="1" dirty="0"/>
          </a:p>
          <a:p>
            <a:pPr eaLnBrk="1" hangingPunct="1"/>
            <a:r>
              <a:rPr lang="zh-CN" altLang="en-US" sz="1600" b="1" dirty="0"/>
              <a:t>    id    number(6)  PRIMARY  KEY , </a:t>
            </a:r>
            <a:endParaRPr lang="zh-CN" altLang="en-US" sz="1600" b="1" dirty="0"/>
          </a:p>
          <a:p>
            <a:pPr eaLnBrk="1" hangingPunct="1"/>
            <a:r>
              <a:rPr lang="zh-CN" altLang="en-US" sz="1600" b="1" dirty="0"/>
              <a:t>    name  VARCHAR (20), </a:t>
            </a:r>
            <a:endParaRPr lang="zh-CN" altLang="en-US" sz="1600" b="1" dirty="0"/>
          </a:p>
          <a:p>
            <a:pPr eaLnBrk="1" hangingPunct="1"/>
            <a:r>
              <a:rPr lang="zh-CN" altLang="en-US" sz="1600" b="1" dirty="0"/>
              <a:t>    area  VARCHAR (10)   --地区</a:t>
            </a:r>
            <a:endParaRPr lang="zh-CN" altLang="en-US" sz="1600" b="1" dirty="0"/>
          </a:p>
          <a:p>
            <a:pPr eaLnBrk="1" hangingPunct="1"/>
            <a:r>
              <a:rPr lang="zh-CN" altLang="en-US" sz="1600" b="1" dirty="0"/>
              <a:t>)</a:t>
            </a:r>
            <a:endParaRPr lang="zh-CN" altLang="en-US" sz="1600" b="1" dirty="0"/>
          </a:p>
          <a:p>
            <a:pPr eaLnBrk="1" hangingPunct="1"/>
            <a:r>
              <a:rPr lang="zh-CN" altLang="en-US" sz="1600" b="1" dirty="0"/>
              <a:t> </a:t>
            </a:r>
            <a:r>
              <a:rPr lang="zh-CN" altLang="en-US" sz="1600" b="1" dirty="0">
                <a:solidFill>
                  <a:srgbClr val="0000FF"/>
                </a:solidFill>
              </a:rPr>
              <a:t>PARTITION  BY  LIST </a:t>
            </a:r>
            <a:r>
              <a:rPr lang="zh-CN" altLang="en-US" sz="1600" b="1" dirty="0"/>
              <a:t>(area) ( </a:t>
            </a:r>
            <a:endParaRPr lang="zh-CN" altLang="en-US" sz="1600" b="1" dirty="0"/>
          </a:p>
          <a:p>
            <a:pPr eaLnBrk="1" hangingPunct="1"/>
            <a:r>
              <a:rPr lang="zh-CN" altLang="en-US" sz="1600" b="1" dirty="0"/>
              <a:t>    </a:t>
            </a:r>
            <a:r>
              <a:rPr lang="zh-CN" altLang="en-US" sz="1600" b="1" dirty="0">
                <a:solidFill>
                  <a:srgbClr val="0000FF"/>
                </a:solidFill>
              </a:rPr>
              <a:t>PARTITION  </a:t>
            </a:r>
            <a:r>
              <a:rPr lang="zh-CN" altLang="en-US" sz="1600" b="1" dirty="0"/>
              <a:t>part1  </a:t>
            </a:r>
            <a:r>
              <a:rPr lang="zh-CN" altLang="en-US" sz="1600" b="1" dirty="0">
                <a:solidFill>
                  <a:srgbClr val="0000FF"/>
                </a:solidFill>
              </a:rPr>
              <a:t>VALUES </a:t>
            </a:r>
            <a:r>
              <a:rPr lang="zh-CN" altLang="en-US" sz="1600" b="1" dirty="0"/>
              <a:t>('beijing')  </a:t>
            </a:r>
            <a:r>
              <a:rPr lang="zh-CN" altLang="en-US" sz="1600" b="1" dirty="0">
                <a:solidFill>
                  <a:srgbClr val="0000FF"/>
                </a:solidFill>
              </a:rPr>
              <a:t>TABLESPACE  </a:t>
            </a:r>
            <a:r>
              <a:rPr lang="zh-CN" altLang="en-US" sz="1600" b="1" dirty="0"/>
              <a:t>Part1_tb,</a:t>
            </a:r>
            <a:endParaRPr lang="zh-CN" altLang="en-US" sz="1600" b="1" dirty="0"/>
          </a:p>
          <a:p>
            <a:pPr eaLnBrk="1" hangingPunct="1"/>
            <a:r>
              <a:rPr lang="zh-CN" altLang="en-US" sz="1600" b="1" dirty="0"/>
              <a:t>    </a:t>
            </a:r>
            <a:r>
              <a:rPr lang="zh-CN" altLang="en-US" sz="1600" b="1" dirty="0">
                <a:solidFill>
                  <a:srgbClr val="0000FF"/>
                </a:solidFill>
              </a:rPr>
              <a:t>PARTITION  </a:t>
            </a:r>
            <a:r>
              <a:rPr lang="zh-CN" altLang="en-US" sz="1600" b="1" dirty="0"/>
              <a:t>part2  </a:t>
            </a:r>
            <a:r>
              <a:rPr lang="zh-CN" altLang="en-US" sz="1600" b="1" dirty="0">
                <a:solidFill>
                  <a:srgbClr val="0000FF"/>
                </a:solidFill>
              </a:rPr>
              <a:t>VALUES </a:t>
            </a:r>
            <a:r>
              <a:rPr lang="zh-CN" altLang="en-US" sz="1600" b="1" dirty="0"/>
              <a:t>('shanghai')  </a:t>
            </a:r>
            <a:r>
              <a:rPr lang="zh-CN" altLang="en-US" sz="1600" b="1" dirty="0">
                <a:solidFill>
                  <a:srgbClr val="0000FF"/>
                </a:solidFill>
              </a:rPr>
              <a:t>TABLESPACE  </a:t>
            </a:r>
            <a:r>
              <a:rPr lang="zh-CN" altLang="en-US" sz="1600" b="1" dirty="0"/>
              <a:t>Part2_tb</a:t>
            </a:r>
            <a:endParaRPr lang="zh-CN" altLang="en-US" sz="1600" b="1" dirty="0"/>
          </a:p>
          <a:p>
            <a:pPr eaLnBrk="1" hangingPunct="1"/>
            <a:r>
              <a:rPr lang="zh-CN" altLang="en-US" sz="1600" b="1" dirty="0"/>
              <a:t> );</a:t>
            </a:r>
            <a:endParaRPr lang="zh-CN" altLang="en-US" sz="16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ox(in)">
                                      <p:cBhvr>
                                        <p:cTn id="7" dur="500"/>
                                        <p:tgtEl>
                                          <p:spTgt spid="3379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Effect transition="in" filter="dissolve">
                                      <p:cBhvr>
                                        <p:cTn id="11" dur="500"/>
                                        <p:tgtEl>
                                          <p:spTgt spid="3379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3798"/>
                                        </p:tgtEl>
                                        <p:attrNameLst>
                                          <p:attrName>style.visibility</p:attrName>
                                        </p:attrNameLst>
                                      </p:cBhvr>
                                      <p:to>
                                        <p:strVal val="visible"/>
                                      </p:to>
                                    </p:set>
                                    <p:animEffect transition="in" filter="dissolve">
                                      <p:cBhvr>
                                        <p:cTn id="16"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0" animBg="1" autoUpdateAnimBg="0"/>
      <p:bldP spid="33798"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nvSpPr>
        <p:spPr bwMode="auto">
          <a:xfrm>
            <a:off x="155575" y="1267513"/>
            <a:ext cx="791845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1"/>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2"/>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3"/>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4"/>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pPr>
              <a:lnSpc>
                <a:spcPct val="120000"/>
              </a:lnSpc>
            </a:pPr>
            <a:r>
              <a:rPr lang="zh-CN" altLang="en-US"/>
              <a:t>散列分区又称</a:t>
            </a:r>
            <a:r>
              <a:rPr lang="en-US" altLang="zh-CN" dirty="0"/>
              <a:t>Hash</a:t>
            </a:r>
            <a:r>
              <a:rPr lang="zh-CN" altLang="en-US" dirty="0"/>
              <a:t>分区，是在列的取值难以确定的情况下采用的一种分区方式。</a:t>
            </a:r>
            <a:endParaRPr lang="zh-CN" altLang="en-US" dirty="0"/>
          </a:p>
          <a:p>
            <a:pPr>
              <a:lnSpc>
                <a:spcPct val="120000"/>
              </a:lnSpc>
            </a:pPr>
            <a:r>
              <a:rPr lang="zh-CN" altLang="en-US" dirty="0"/>
              <a:t>散列分区通过指定分区编号将数据均匀分布在磁盘设备上，使得这些分区大小一致，这就降低了</a:t>
            </a:r>
            <a:r>
              <a:rPr lang="en-US" altLang="zh-CN" dirty="0"/>
              <a:t>I/O</a:t>
            </a:r>
            <a:r>
              <a:rPr lang="zh-CN" altLang="en-US" dirty="0"/>
              <a:t>磁盘争抢的情况</a:t>
            </a:r>
            <a:endParaRPr lang="zh-CN" altLang="en-US" dirty="0"/>
          </a:p>
          <a:p>
            <a:pPr>
              <a:lnSpc>
                <a:spcPct val="120000"/>
              </a:lnSpc>
            </a:pPr>
            <a:r>
              <a:rPr lang="zh-CN" altLang="en-US" dirty="0"/>
              <a:t>通常满足以下条件时，建议使用散列分区。</a:t>
            </a:r>
            <a:endParaRPr lang="zh-CN" altLang="en-US" dirty="0"/>
          </a:p>
          <a:p>
            <a:pPr lvl="1">
              <a:lnSpc>
                <a:spcPct val="120000"/>
              </a:lnSpc>
            </a:pPr>
            <a:r>
              <a:rPr lang="zh-CN" altLang="en-US" dirty="0"/>
              <a:t>Hash分区可以由Hash键来分布</a:t>
            </a:r>
            <a:endParaRPr lang="zh-CN" altLang="en-US" dirty="0"/>
          </a:p>
          <a:p>
            <a:pPr lvl="1">
              <a:lnSpc>
                <a:spcPct val="120000"/>
              </a:lnSpc>
            </a:pPr>
            <a:r>
              <a:rPr lang="zh-CN" altLang="en-US" dirty="0"/>
              <a:t>DBA无法获知具体的数据值</a:t>
            </a:r>
            <a:endParaRPr lang="zh-CN" altLang="en-US" dirty="0"/>
          </a:p>
          <a:p>
            <a:pPr lvl="1">
              <a:lnSpc>
                <a:spcPct val="120000"/>
              </a:lnSpc>
            </a:pPr>
            <a:r>
              <a:rPr lang="zh-CN" altLang="en-US" dirty="0"/>
              <a:t>数据的分布由Oracle处理</a:t>
            </a:r>
            <a:endParaRPr lang="zh-CN" altLang="en-US" dirty="0"/>
          </a:p>
          <a:p>
            <a:pPr lvl="1">
              <a:lnSpc>
                <a:spcPct val="120000"/>
              </a:lnSpc>
            </a:pPr>
            <a:r>
              <a:rPr lang="zh-CN" altLang="en-US" dirty="0"/>
              <a:t>每个分区有自己的表空间</a:t>
            </a:r>
            <a:endParaRPr lang="zh-CN" altLang="en-US" dirty="0"/>
          </a:p>
        </p:txBody>
      </p:sp>
      <p:sp>
        <p:nvSpPr>
          <p:cNvPr id="34819" name="标题 1"/>
          <p:cNvSpPr>
            <a:spLocks noGrp="1"/>
          </p:cNvSpPr>
          <p:nvPr>
            <p:ph type="title" idx="4294967295"/>
          </p:nvPr>
        </p:nvSpPr>
        <p:spPr>
          <a:xfrm>
            <a:off x="0" y="194552"/>
            <a:ext cx="8229600" cy="774701"/>
          </a:xfrm>
        </p:spPr>
        <p:txBody>
          <a:bodyPr/>
          <a:lstStyle/>
          <a:p>
            <a:r>
              <a:rPr lang="zh-CN" altLang="en-US"/>
              <a:t>散列分区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wipe(left)">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wipe(left)">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wipe(left)">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18">
                                            <p:txEl>
                                              <p:pRg st="4" end="4"/>
                                            </p:txEl>
                                          </p:spTgt>
                                        </p:tgtEl>
                                        <p:attrNameLst>
                                          <p:attrName>style.visibility</p:attrName>
                                        </p:attrNameLst>
                                      </p:cBhvr>
                                      <p:to>
                                        <p:strVal val="visible"/>
                                      </p:to>
                                    </p:set>
                                    <p:animEffect transition="in" filter="wipe(left)">
                                      <p:cBhvr>
                                        <p:cTn id="22" dur="500"/>
                                        <p:tgtEl>
                                          <p:spTgt spid="348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Effect transition="in" filter="wipe(left)">
                                      <p:cBhvr>
                                        <p:cTn id="27" dur="500"/>
                                        <p:tgtEl>
                                          <p:spTgt spid="348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18">
                                            <p:txEl>
                                              <p:pRg st="6" end="6"/>
                                            </p:txEl>
                                          </p:spTgt>
                                        </p:tgtEl>
                                        <p:attrNameLst>
                                          <p:attrName>style.visibility</p:attrName>
                                        </p:attrNameLst>
                                      </p:cBhvr>
                                      <p:to>
                                        <p:strVal val="visible"/>
                                      </p:to>
                                    </p:set>
                                    <p:animEffect transition="in" filter="wipe(left)">
                                      <p:cBhvr>
                                        <p:cTn id="32" dur="500"/>
                                        <p:tgtEl>
                                          <p:spTgt spid="348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nvSpPr>
        <p:spPr bwMode="auto">
          <a:xfrm>
            <a:off x="2065339" y="1414463"/>
            <a:ext cx="7869237"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1"/>
              </a:buBlip>
              <a:defRPr sz="2400" b="1">
                <a:solidFill>
                  <a:schemeClr val="tx1"/>
                </a:solidFill>
                <a:latin typeface="Lucida Sans Unicode" panose="020B0602030504020204" charset="0"/>
                <a:ea typeface="黑体" panose="02010609060101010101" charset="-122"/>
                <a:sym typeface="Lucida Sans Unicode" panose="020B0602030504020204" charset="0"/>
              </a:defRPr>
            </a:lvl1pPr>
            <a:lvl2pPr marL="742950" indent="-285750" defTabSz="0" eaLnBrk="0" hangingPunct="0">
              <a:spcBef>
                <a:spcPct val="20000"/>
              </a:spcBef>
              <a:buSzPct val="120000"/>
              <a:buBlip>
                <a:blip r:embed="rId2"/>
              </a:buBlip>
              <a:defRPr sz="2000" b="1">
                <a:solidFill>
                  <a:schemeClr val="tx1"/>
                </a:solidFill>
                <a:latin typeface="Lucida Sans Unicode" panose="020B0602030504020204" charset="0"/>
                <a:ea typeface="黑体" panose="02010609060101010101" charset="-122"/>
                <a:sym typeface="Lucida Sans Unicode" panose="020B0602030504020204" charset="0"/>
              </a:defRPr>
            </a:lvl2pPr>
            <a:lvl3pPr marL="1143000" indent="-228600" defTabSz="0" eaLnBrk="0" hangingPunct="0">
              <a:spcBef>
                <a:spcPct val="20000"/>
              </a:spcBef>
              <a:buSzPct val="120000"/>
              <a:buBlip>
                <a:blip r:embed="rId3"/>
              </a:buBlip>
              <a:defRPr b="1">
                <a:solidFill>
                  <a:schemeClr val="tx1"/>
                </a:solidFill>
                <a:latin typeface="宋体" panose="02010600030101010101" pitchFamily="2" charset="-122"/>
                <a:ea typeface="黑体" panose="02010609060101010101" charset="-122"/>
                <a:sym typeface="Lucida Sans Unicode" panose="020B0602030504020204" charset="0"/>
              </a:defRPr>
            </a:lvl3pPr>
            <a:lvl4pPr marL="1600200" indent="-228600" defTabSz="0" eaLnBrk="0" hangingPunct="0">
              <a:spcBef>
                <a:spcPct val="20000"/>
              </a:spcBef>
              <a:buSzPct val="120000"/>
              <a:buFont typeface="Arial" panose="020B0604020202020204" pitchFamily="34" charset="0"/>
              <a:buBlip>
                <a:blip r:embed="rId4"/>
              </a:buBlip>
              <a:defRPr sz="1600" b="1">
                <a:solidFill>
                  <a:schemeClr val="tx1"/>
                </a:solidFill>
                <a:latin typeface="楷体_GB2312" charset="0"/>
                <a:ea typeface="黑体" panose="02010609060101010101" charset="-122"/>
                <a:sym typeface="Lucida Sans Unicode" panose="020B0602030504020204" charset="0"/>
              </a:defRPr>
            </a:lvl4pPr>
            <a:lvl5pPr marL="2057400" indent="-228600" defTabSz="0" eaLnBrk="0" hangingPunct="0">
              <a:spcBef>
                <a:spcPct val="20000"/>
              </a:spcBef>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5pPr>
            <a:lvl6pPr marL="25146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6pPr>
            <a:lvl7pPr marL="29718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7pPr>
            <a:lvl8pPr marL="34290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8pPr>
            <a:lvl9pPr marL="3886200" indent="-228600" defTabSz="0" eaLnBrk="0" fontAlgn="base" hangingPunct="0">
              <a:spcBef>
                <a:spcPct val="20000"/>
              </a:spcBef>
              <a:spcAft>
                <a:spcPct val="0"/>
              </a:spcAft>
              <a:buSzPct val="120000"/>
              <a:buFont typeface="Arial" panose="020B0604020202020204" pitchFamily="34" charset="0"/>
              <a:buChar char="»"/>
              <a:defRPr sz="1400" b="1">
                <a:solidFill>
                  <a:schemeClr val="tx1"/>
                </a:solidFill>
                <a:latin typeface="楷体_GB2312" charset="0"/>
                <a:ea typeface="黑体" panose="02010609060101010101" charset="-122"/>
                <a:sym typeface="Lucida Sans Unicode" panose="020B0602030504020204" charset="0"/>
              </a:defRPr>
            </a:lvl9pPr>
          </a:lstStyle>
          <a:p>
            <a:endParaRPr lang="zh-CN" altLang="en-US"/>
          </a:p>
        </p:txBody>
      </p:sp>
      <p:sp>
        <p:nvSpPr>
          <p:cNvPr id="35843" name="标题 1"/>
          <p:cNvSpPr>
            <a:spLocks noGrp="1"/>
          </p:cNvSpPr>
          <p:nvPr>
            <p:ph type="title" idx="4294967295"/>
          </p:nvPr>
        </p:nvSpPr>
        <p:spPr>
          <a:xfrm>
            <a:off x="0" y="235494"/>
            <a:ext cx="8229600" cy="774701"/>
          </a:xfrm>
        </p:spPr>
        <p:txBody>
          <a:bodyPr/>
          <a:lstStyle/>
          <a:p>
            <a:r>
              <a:rPr lang="zh-CN" altLang="en-US"/>
              <a:t>散列分区</a:t>
            </a:r>
            <a:endParaRPr lang="zh-CN" altLang="en-US"/>
          </a:p>
        </p:txBody>
      </p:sp>
      <p:sp>
        <p:nvSpPr>
          <p:cNvPr id="35844" name="AutoShape 4"/>
          <p:cNvSpPr>
            <a:spLocks noChangeArrowheads="1"/>
          </p:cNvSpPr>
          <p:nvPr/>
        </p:nvSpPr>
        <p:spPr bwMode="auto">
          <a:xfrm>
            <a:off x="1089819" y="1926680"/>
            <a:ext cx="6049962" cy="3527425"/>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en-US" altLang="zh-CN" sz="1600" b="1"/>
              <a:t>CREATE TABLE HASH_TABLE </a:t>
            </a:r>
            <a:br>
              <a:rPr lang="en-US" altLang="zh-CN" sz="1600" b="1"/>
            </a:br>
            <a:r>
              <a:rPr lang="en-US" altLang="zh-CN" sz="1600" b="1"/>
              <a:t>( </a:t>
            </a:r>
            <a:br>
              <a:rPr lang="en-US" altLang="zh-CN" sz="1600" b="1"/>
            </a:br>
            <a:r>
              <a:rPr lang="en-US" altLang="zh-CN" sz="1600" b="1"/>
              <a:t>  COL NUMBER(8), </a:t>
            </a:r>
            <a:br>
              <a:rPr lang="en-US" altLang="zh-CN" sz="1600" b="1"/>
            </a:br>
            <a:r>
              <a:rPr lang="en-US" altLang="zh-CN" sz="1600" b="1"/>
              <a:t>  INF VARCHAR2(100) </a:t>
            </a:r>
            <a:br>
              <a:rPr lang="en-US" altLang="zh-CN" sz="1600" b="1"/>
            </a:br>
            <a:r>
              <a:rPr lang="en-US" altLang="zh-CN" sz="1600" b="1"/>
              <a:t>) </a:t>
            </a:r>
            <a:br>
              <a:rPr lang="en-US" altLang="zh-CN" sz="1600" b="1"/>
            </a:br>
            <a:r>
              <a:rPr lang="en-US" altLang="zh-CN" sz="1600" b="1">
                <a:solidFill>
                  <a:srgbClr val="0000FF"/>
                </a:solidFill>
              </a:rPr>
              <a:t>PARTITION BY HASH</a:t>
            </a:r>
            <a:r>
              <a:rPr lang="en-US" altLang="zh-CN" sz="1600" b="1"/>
              <a:t> (COL) </a:t>
            </a:r>
            <a:br>
              <a:rPr lang="en-US" altLang="zh-CN" sz="1600" b="1"/>
            </a:br>
            <a:r>
              <a:rPr lang="en-US" altLang="zh-CN" sz="1600" b="1"/>
              <a:t>( </a:t>
            </a:r>
            <a:br>
              <a:rPr lang="en-US" altLang="zh-CN" sz="1600" b="1"/>
            </a:br>
            <a:r>
              <a:rPr lang="en-US" altLang="zh-CN" sz="1600" b="1"/>
              <a:t>  </a:t>
            </a:r>
            <a:r>
              <a:rPr lang="en-US" altLang="zh-CN" sz="1600" b="1">
                <a:solidFill>
                  <a:srgbClr val="0000FF"/>
                </a:solidFill>
              </a:rPr>
              <a:t>PARTITION </a:t>
            </a:r>
            <a:r>
              <a:rPr lang="en-US" altLang="zh-CN" sz="1600" b="1"/>
              <a:t>PART01 </a:t>
            </a:r>
            <a:r>
              <a:rPr lang="en-US" altLang="zh-CN" sz="1600" b="1">
                <a:solidFill>
                  <a:srgbClr val="0000FF"/>
                </a:solidFill>
              </a:rPr>
              <a:t>TABLESPACE </a:t>
            </a:r>
            <a:r>
              <a:rPr lang="en-US" altLang="zh-CN" sz="1600" b="1"/>
              <a:t>HASH_TS01, </a:t>
            </a:r>
            <a:br>
              <a:rPr lang="en-US" altLang="zh-CN" sz="1600" b="1"/>
            </a:br>
            <a:r>
              <a:rPr lang="en-US" altLang="zh-CN" sz="1600" b="1"/>
              <a:t>  </a:t>
            </a:r>
            <a:r>
              <a:rPr lang="en-US" altLang="zh-CN" sz="1600" b="1">
                <a:solidFill>
                  <a:srgbClr val="0000FF"/>
                </a:solidFill>
              </a:rPr>
              <a:t>PARTITION </a:t>
            </a:r>
            <a:r>
              <a:rPr lang="en-US" altLang="zh-CN" sz="1600" b="1"/>
              <a:t>PART02 </a:t>
            </a:r>
            <a:r>
              <a:rPr lang="en-US" altLang="zh-CN" sz="1600" b="1">
                <a:solidFill>
                  <a:srgbClr val="0000FF"/>
                </a:solidFill>
              </a:rPr>
              <a:t>TABLESPACE </a:t>
            </a:r>
            <a:r>
              <a:rPr lang="en-US" altLang="zh-CN" sz="1600" b="1"/>
              <a:t>HASH_TS02, </a:t>
            </a:r>
            <a:br>
              <a:rPr lang="en-US" altLang="zh-CN" sz="1600" b="1"/>
            </a:br>
            <a:r>
              <a:rPr lang="en-US" altLang="zh-CN" sz="1600" b="1"/>
              <a:t>  </a:t>
            </a:r>
            <a:r>
              <a:rPr lang="en-US" altLang="zh-CN" sz="1600" b="1">
                <a:solidFill>
                  <a:srgbClr val="0000FF"/>
                </a:solidFill>
              </a:rPr>
              <a:t>PARTITION </a:t>
            </a:r>
            <a:r>
              <a:rPr lang="en-US" altLang="zh-CN" sz="1600" b="1"/>
              <a:t>PART03 </a:t>
            </a:r>
            <a:r>
              <a:rPr lang="en-US" altLang="zh-CN" sz="1600" b="1">
                <a:solidFill>
                  <a:srgbClr val="0000FF"/>
                </a:solidFill>
              </a:rPr>
              <a:t>TABLESPACE </a:t>
            </a:r>
            <a:r>
              <a:rPr lang="en-US" altLang="zh-CN" sz="1600" b="1"/>
              <a:t>HASH_TS03 </a:t>
            </a:r>
            <a:br>
              <a:rPr lang="en-US" altLang="zh-CN" sz="1600" b="1"/>
            </a:br>
            <a:r>
              <a:rPr lang="en-US" altLang="zh-CN" sz="1600" b="1"/>
              <a:t>)</a:t>
            </a:r>
            <a:endParaRPr lang="en-US" altLang="zh-CN" sz="1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ssolv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0" y="194551"/>
            <a:ext cx="8229600" cy="774701"/>
          </a:xfrm>
        </p:spPr>
        <p:txBody>
          <a:bodyPr/>
          <a:lstStyle/>
          <a:p>
            <a:r>
              <a:rPr lang="zh-CN" altLang="zh-CN"/>
              <a:t>索引分区</a:t>
            </a:r>
            <a:endParaRPr lang="zh-CN" altLang="zh-CN"/>
          </a:p>
        </p:txBody>
      </p:sp>
      <p:sp>
        <p:nvSpPr>
          <p:cNvPr id="36867" name="内容占位符 2"/>
          <p:cNvSpPr>
            <a:spLocks noGrp="1"/>
          </p:cNvSpPr>
          <p:nvPr>
            <p:ph idx="4294967295"/>
          </p:nvPr>
        </p:nvSpPr>
        <p:spPr>
          <a:xfrm>
            <a:off x="485396" y="1625436"/>
            <a:ext cx="8064500" cy="4065587"/>
          </a:xfrm>
        </p:spPr>
        <p:txBody>
          <a:bodyPr/>
          <a:lstStyle/>
          <a:p>
            <a:pPr>
              <a:lnSpc>
                <a:spcPct val="120000"/>
              </a:lnSpc>
            </a:pPr>
            <a:r>
              <a:rPr lang="zh-CN" altLang="en-US"/>
              <a:t>在</a:t>
            </a:r>
            <a:r>
              <a:rPr lang="en-US" altLang="zh-CN" dirty="0"/>
              <a:t>Oracle</a:t>
            </a:r>
            <a:r>
              <a:rPr lang="zh-CN" altLang="en-US" dirty="0"/>
              <a:t>中，索引分区分为本地索引分区和全局索引分区两种。</a:t>
            </a:r>
            <a:endParaRPr lang="zh-CN" altLang="en-US" dirty="0"/>
          </a:p>
          <a:p>
            <a:pPr>
              <a:lnSpc>
                <a:spcPct val="120000"/>
              </a:lnSpc>
            </a:pPr>
            <a:r>
              <a:rPr lang="zh-CN" altLang="en-US" dirty="0"/>
              <a:t>全局索引分区不反映基础表的结构，因此只能进行范围分区。</a:t>
            </a:r>
            <a:endParaRPr lang="zh-CN" altLang="en-US" dirty="0"/>
          </a:p>
          <a:p>
            <a:pPr>
              <a:lnSpc>
                <a:spcPct val="120000"/>
              </a:lnSpc>
            </a:pPr>
            <a:r>
              <a:rPr lang="zh-CN" altLang="en-US" dirty="0"/>
              <a:t>本地索引分区反映基础表的结构，因此对表的分区进行维护时，系统会自动对索引分区进行维护。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0" y="137317"/>
            <a:ext cx="8229600" cy="774701"/>
          </a:xfrm>
        </p:spPr>
        <p:txBody>
          <a:bodyPr/>
          <a:lstStyle/>
          <a:p>
            <a:r>
              <a:rPr lang="zh-CN" altLang="zh-CN"/>
              <a:t>本地索引分区</a:t>
            </a:r>
            <a:endParaRPr lang="zh-CN" altLang="zh-CN"/>
          </a:p>
        </p:txBody>
      </p:sp>
      <p:sp>
        <p:nvSpPr>
          <p:cNvPr id="37891" name="内容占位符 2"/>
          <p:cNvSpPr>
            <a:spLocks noGrp="1"/>
          </p:cNvSpPr>
          <p:nvPr>
            <p:ph idx="4294967295"/>
          </p:nvPr>
        </p:nvSpPr>
        <p:spPr>
          <a:xfrm>
            <a:off x="0" y="1233843"/>
            <a:ext cx="8067675" cy="5111750"/>
          </a:xfrm>
        </p:spPr>
        <p:txBody>
          <a:bodyPr/>
          <a:lstStyle/>
          <a:p>
            <a:pPr>
              <a:lnSpc>
                <a:spcPct val="130000"/>
              </a:lnSpc>
            </a:pPr>
            <a:r>
              <a:rPr lang="zh-CN" altLang="en-US"/>
              <a:t>本地索引分区就是使用和分区表同样的分区键进行分区的索引，即索引分区采用的列与该表的分区采用的列是相同的。</a:t>
            </a:r>
            <a:endParaRPr lang="zh-CN" altLang="en-US"/>
          </a:p>
          <a:p>
            <a:pPr>
              <a:lnSpc>
                <a:spcPct val="130000"/>
              </a:lnSpc>
            </a:pPr>
            <a:r>
              <a:rPr lang="zh-CN" altLang="en-US" dirty="0"/>
              <a:t>本地索引分区不需要指定分区范围，因为索引对于表而言是属于本地的。使用本地索引分区的优势有很多。</a:t>
            </a:r>
            <a:endParaRPr lang="en-US" altLang="zh-CN" dirty="0"/>
          </a:p>
          <a:p>
            <a:pPr lvl="1">
              <a:lnSpc>
                <a:spcPct val="130000"/>
              </a:lnSpc>
            </a:pPr>
            <a:r>
              <a:rPr lang="zh-CN" altLang="en-US" dirty="0"/>
              <a:t>支持分区独立性</a:t>
            </a:r>
            <a:endParaRPr lang="zh-CN" altLang="en-US" dirty="0"/>
          </a:p>
          <a:p>
            <a:pPr lvl="1">
              <a:lnSpc>
                <a:spcPct val="130000"/>
              </a:lnSpc>
            </a:pPr>
            <a:r>
              <a:rPr lang="zh-CN" altLang="en-US" dirty="0"/>
              <a:t>只有本地索引能支持单一分区的装入和卸载</a:t>
            </a:r>
            <a:endParaRPr lang="zh-CN" altLang="en-US" dirty="0"/>
          </a:p>
          <a:p>
            <a:pPr lvl="1">
              <a:lnSpc>
                <a:spcPct val="130000"/>
              </a:lnSpc>
            </a:pPr>
            <a:r>
              <a:rPr lang="zh-CN" altLang="en-US" dirty="0"/>
              <a:t>本地索引可以单独重建</a:t>
            </a:r>
            <a:endParaRPr lang="zh-CN" altLang="en-US" dirty="0"/>
          </a:p>
          <a:p>
            <a:pPr lvl="1">
              <a:lnSpc>
                <a:spcPct val="130000"/>
              </a:lnSpc>
            </a:pPr>
            <a:r>
              <a:rPr lang="zh-CN" altLang="en-US" dirty="0"/>
              <a:t>位图索引仅由本地索引支持</a:t>
            </a:r>
            <a:endParaRPr lang="zh-CN" altLang="en-US" dirty="0"/>
          </a:p>
        </p:txBody>
      </p:sp>
      <p:sp>
        <p:nvSpPr>
          <p:cNvPr id="37892" name="矩形 3"/>
          <p:cNvSpPr>
            <a:spLocks noChangeArrowheads="1"/>
          </p:cNvSpPr>
          <p:nvPr/>
        </p:nvSpPr>
        <p:spPr bwMode="auto">
          <a:xfrm>
            <a:off x="1703389" y="3213100"/>
            <a:ext cx="8785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endParaRPr lang="zh-CN" altLang="en-US" sz="1600"/>
          </a:p>
        </p:txBody>
      </p:sp>
      <p:sp>
        <p:nvSpPr>
          <p:cNvPr id="37893" name="AutoShape 4"/>
          <p:cNvSpPr>
            <a:spLocks noChangeArrowheads="1"/>
          </p:cNvSpPr>
          <p:nvPr/>
        </p:nvSpPr>
        <p:spPr bwMode="auto">
          <a:xfrm>
            <a:off x="1645445" y="1781957"/>
            <a:ext cx="7632700" cy="4392612"/>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en-US" altLang="zh-CN" b="1"/>
              <a:t>create table </a:t>
            </a:r>
            <a:r>
              <a:rPr lang="en-US" altLang="zh-CN" b="1" dirty="0" err="1"/>
              <a:t>dept</a:t>
            </a:r>
            <a:r>
              <a:rPr lang="en-US" altLang="zh-CN" b="1" dirty="0"/>
              <a:t>(</a:t>
            </a:r>
            <a:endParaRPr lang="zh-CN" altLang="en-US" b="1" dirty="0"/>
          </a:p>
          <a:p>
            <a:pPr eaLnBrk="1" hangingPunct="1"/>
            <a:r>
              <a:rPr lang="en-US" altLang="zh-CN" b="1" dirty="0"/>
              <a:t>	</a:t>
            </a:r>
            <a:r>
              <a:rPr lang="en-US" altLang="zh-CN" b="1" dirty="0" err="1"/>
              <a:t>dep_id</a:t>
            </a:r>
            <a:r>
              <a:rPr lang="en-US" altLang="zh-CN" b="1" dirty="0"/>
              <a:t> number,</a:t>
            </a:r>
            <a:endParaRPr lang="zh-CN" altLang="en-US" b="1" dirty="0"/>
          </a:p>
          <a:p>
            <a:pPr eaLnBrk="1" hangingPunct="1"/>
            <a:r>
              <a:rPr lang="en-US" altLang="zh-CN" b="1" dirty="0"/>
              <a:t>	</a:t>
            </a:r>
            <a:r>
              <a:rPr lang="en-US" altLang="zh-CN" b="1" dirty="0" err="1"/>
              <a:t>dep_name</a:t>
            </a:r>
            <a:r>
              <a:rPr lang="en-US" altLang="zh-CN" b="1" dirty="0"/>
              <a:t> varchar(20),</a:t>
            </a:r>
            <a:endParaRPr lang="zh-CN" altLang="en-US" b="1" dirty="0"/>
          </a:p>
          <a:p>
            <a:pPr eaLnBrk="1" hangingPunct="1"/>
            <a:r>
              <a:rPr lang="en-US" altLang="zh-CN" b="1" dirty="0"/>
              <a:t>)</a:t>
            </a:r>
            <a:endParaRPr lang="zh-CN" altLang="en-US" b="1" dirty="0"/>
          </a:p>
          <a:p>
            <a:pPr eaLnBrk="1" hangingPunct="1"/>
            <a:r>
              <a:rPr lang="en-US" altLang="zh-CN" b="1" dirty="0">
                <a:solidFill>
                  <a:srgbClr val="0000FF"/>
                </a:solidFill>
              </a:rPr>
              <a:t>partition by range</a:t>
            </a:r>
            <a:r>
              <a:rPr lang="en-US" altLang="zh-CN" b="1" dirty="0"/>
              <a:t>(</a:t>
            </a:r>
            <a:r>
              <a:rPr lang="en-US" altLang="zh-CN" b="1" dirty="0" err="1"/>
              <a:t>dep_id</a:t>
            </a:r>
            <a:r>
              <a:rPr lang="en-US" altLang="zh-CN" b="1" dirty="0"/>
              <a:t>)(</a:t>
            </a:r>
            <a:endParaRPr lang="zh-CN" altLang="en-US" b="1" dirty="0"/>
          </a:p>
          <a:p>
            <a:pPr eaLnBrk="1" hangingPunct="1"/>
            <a:r>
              <a:rPr lang="en-US" altLang="zh-CN" b="1" dirty="0"/>
              <a:t>	</a:t>
            </a:r>
            <a:r>
              <a:rPr lang="en-US" altLang="zh-CN" b="1" dirty="0">
                <a:solidFill>
                  <a:srgbClr val="0000FF"/>
                </a:solidFill>
              </a:rPr>
              <a:t>partition </a:t>
            </a:r>
            <a:r>
              <a:rPr lang="en-US" altLang="zh-CN" b="1" dirty="0"/>
              <a:t>d_p1 </a:t>
            </a:r>
            <a:r>
              <a:rPr lang="en-US" altLang="zh-CN" b="1" dirty="0">
                <a:solidFill>
                  <a:srgbClr val="0000FF"/>
                </a:solidFill>
              </a:rPr>
              <a:t>values less than</a:t>
            </a:r>
            <a:r>
              <a:rPr lang="en-US" altLang="zh-CN" b="1" dirty="0"/>
              <a:t> (10) </a:t>
            </a:r>
            <a:r>
              <a:rPr lang="en-US" altLang="zh-CN" b="1" dirty="0">
                <a:solidFill>
                  <a:srgbClr val="0000FF"/>
                </a:solidFill>
              </a:rPr>
              <a:t>tablespace </a:t>
            </a:r>
            <a:r>
              <a:rPr lang="en-US" altLang="zh-CN" b="1" dirty="0"/>
              <a:t>dp1,</a:t>
            </a:r>
            <a:endParaRPr lang="zh-CN" altLang="en-US" b="1" dirty="0"/>
          </a:p>
          <a:p>
            <a:pPr eaLnBrk="1" hangingPunct="1"/>
            <a:r>
              <a:rPr lang="en-US" altLang="zh-CN" b="1" dirty="0"/>
              <a:t>	</a:t>
            </a:r>
            <a:r>
              <a:rPr lang="en-US" altLang="zh-CN" b="1" dirty="0">
                <a:solidFill>
                  <a:srgbClr val="0000FF"/>
                </a:solidFill>
              </a:rPr>
              <a:t>partition </a:t>
            </a:r>
            <a:r>
              <a:rPr lang="en-US" altLang="zh-CN" b="1" dirty="0"/>
              <a:t>d_p2 </a:t>
            </a:r>
            <a:r>
              <a:rPr lang="en-US" altLang="zh-CN" b="1" dirty="0">
                <a:solidFill>
                  <a:srgbClr val="0000FF"/>
                </a:solidFill>
              </a:rPr>
              <a:t>values less than</a:t>
            </a:r>
            <a:r>
              <a:rPr lang="en-US" altLang="zh-CN" b="1" dirty="0"/>
              <a:t> (20) </a:t>
            </a:r>
            <a:r>
              <a:rPr lang="en-US" altLang="zh-CN" b="1" dirty="0">
                <a:solidFill>
                  <a:srgbClr val="0000FF"/>
                </a:solidFill>
              </a:rPr>
              <a:t>tablespace </a:t>
            </a:r>
            <a:r>
              <a:rPr lang="en-US" altLang="zh-CN" b="1" dirty="0"/>
              <a:t>dp2,</a:t>
            </a:r>
            <a:endParaRPr lang="zh-CN" altLang="en-US" b="1" dirty="0"/>
          </a:p>
          <a:p>
            <a:pPr eaLnBrk="1" hangingPunct="1"/>
            <a:r>
              <a:rPr lang="en-US" altLang="zh-CN" b="1" dirty="0"/>
              <a:t>	</a:t>
            </a:r>
            <a:r>
              <a:rPr lang="en-US" altLang="zh-CN" b="1" dirty="0">
                <a:solidFill>
                  <a:srgbClr val="0000FF"/>
                </a:solidFill>
              </a:rPr>
              <a:t>partition </a:t>
            </a:r>
            <a:r>
              <a:rPr lang="en-US" altLang="zh-CN" b="1" dirty="0"/>
              <a:t>d_p3 </a:t>
            </a:r>
            <a:r>
              <a:rPr lang="en-US" altLang="zh-CN" b="1" dirty="0">
                <a:solidFill>
                  <a:srgbClr val="0000FF"/>
                </a:solidFill>
              </a:rPr>
              <a:t>values less than</a:t>
            </a:r>
            <a:r>
              <a:rPr lang="en-US" altLang="zh-CN" b="1" dirty="0"/>
              <a:t> (MAXVALUE) </a:t>
            </a:r>
            <a:r>
              <a:rPr lang="en-US" altLang="zh-CN" b="1" dirty="0">
                <a:solidFill>
                  <a:srgbClr val="0000FF"/>
                </a:solidFill>
              </a:rPr>
              <a:t>tablespace </a:t>
            </a:r>
            <a:r>
              <a:rPr lang="en-US" altLang="zh-CN" b="1" dirty="0"/>
              <a:t>dp3</a:t>
            </a:r>
            <a:endParaRPr lang="zh-CN" altLang="en-US" b="1" dirty="0"/>
          </a:p>
          <a:p>
            <a:pPr eaLnBrk="1" hangingPunct="1"/>
            <a:r>
              <a:rPr lang="en-US" altLang="zh-CN" b="1" dirty="0"/>
              <a:t>);</a:t>
            </a:r>
            <a:endParaRPr lang="zh-CN" altLang="en-US" b="1" dirty="0"/>
          </a:p>
          <a:p>
            <a:pPr eaLnBrk="1" hangingPunct="1"/>
            <a:r>
              <a:rPr lang="en-US" altLang="zh-CN" b="1" dirty="0">
                <a:solidFill>
                  <a:srgbClr val="0000FF"/>
                </a:solidFill>
              </a:rPr>
              <a:t>create index</a:t>
            </a:r>
            <a:r>
              <a:rPr lang="en-US" altLang="zh-CN" b="1" dirty="0"/>
              <a:t> </a:t>
            </a:r>
            <a:r>
              <a:rPr lang="en-US" altLang="zh-CN" b="1" dirty="0" err="1"/>
              <a:t>dep_index</a:t>
            </a:r>
            <a:r>
              <a:rPr lang="en-US" altLang="zh-CN" b="1" dirty="0"/>
              <a:t> </a:t>
            </a:r>
            <a:r>
              <a:rPr lang="en-US" altLang="zh-CN" b="1" dirty="0">
                <a:solidFill>
                  <a:srgbClr val="0000FF"/>
                </a:solidFill>
              </a:rPr>
              <a:t>on </a:t>
            </a:r>
            <a:r>
              <a:rPr lang="en-US" altLang="zh-CN" b="1" dirty="0" err="1"/>
              <a:t>dept</a:t>
            </a:r>
            <a:r>
              <a:rPr lang="en-US" altLang="zh-CN" b="1" dirty="0"/>
              <a:t>(</a:t>
            </a:r>
            <a:r>
              <a:rPr lang="en-US" altLang="zh-CN" b="1" dirty="0" err="1"/>
              <a:t>dep_id</a:t>
            </a:r>
            <a:r>
              <a:rPr lang="en-US" altLang="zh-CN" b="1" dirty="0"/>
              <a:t>) </a:t>
            </a:r>
            <a:r>
              <a:rPr lang="en-US" altLang="zh-CN" b="1" dirty="0">
                <a:solidFill>
                  <a:srgbClr val="FF0000"/>
                </a:solidFill>
              </a:rPr>
              <a:t>local</a:t>
            </a:r>
            <a:r>
              <a:rPr lang="en-US" altLang="zh-CN" b="1" dirty="0"/>
              <a:t>(</a:t>
            </a:r>
            <a:endParaRPr lang="zh-CN" altLang="en-US" b="1" dirty="0"/>
          </a:p>
          <a:p>
            <a:pPr eaLnBrk="1" hangingPunct="1"/>
            <a:r>
              <a:rPr lang="en-US" altLang="zh-CN" b="1" dirty="0"/>
              <a:t>	</a:t>
            </a:r>
            <a:r>
              <a:rPr lang="en-US" altLang="zh-CN" b="1" dirty="0">
                <a:solidFill>
                  <a:srgbClr val="0000FF"/>
                </a:solidFill>
              </a:rPr>
              <a:t>partition </a:t>
            </a:r>
            <a:r>
              <a:rPr lang="en-US" altLang="zh-CN" b="1" dirty="0"/>
              <a:t>d_p1 </a:t>
            </a:r>
            <a:r>
              <a:rPr lang="en-US" altLang="zh-CN" b="1" dirty="0">
                <a:solidFill>
                  <a:srgbClr val="0000FF"/>
                </a:solidFill>
              </a:rPr>
              <a:t>tablespace </a:t>
            </a:r>
            <a:r>
              <a:rPr lang="en-US" altLang="zh-CN" b="1" dirty="0"/>
              <a:t>dp1,</a:t>
            </a:r>
            <a:endParaRPr lang="zh-CN" altLang="en-US" b="1" dirty="0"/>
          </a:p>
          <a:p>
            <a:pPr eaLnBrk="1" hangingPunct="1"/>
            <a:r>
              <a:rPr lang="en-US" altLang="zh-CN" b="1" dirty="0"/>
              <a:t>	</a:t>
            </a:r>
            <a:r>
              <a:rPr lang="en-US" altLang="zh-CN" b="1" dirty="0">
                <a:solidFill>
                  <a:srgbClr val="0000FF"/>
                </a:solidFill>
              </a:rPr>
              <a:t>partition </a:t>
            </a:r>
            <a:r>
              <a:rPr lang="en-US" altLang="zh-CN" b="1" dirty="0"/>
              <a:t>d_p2 </a:t>
            </a:r>
            <a:r>
              <a:rPr lang="en-US" altLang="zh-CN" b="1" dirty="0">
                <a:solidFill>
                  <a:srgbClr val="0000FF"/>
                </a:solidFill>
              </a:rPr>
              <a:t>tablespace </a:t>
            </a:r>
            <a:r>
              <a:rPr lang="en-US" altLang="zh-CN" b="1" dirty="0"/>
              <a:t>dp2,</a:t>
            </a:r>
            <a:endParaRPr lang="zh-CN" altLang="en-US" b="1" dirty="0"/>
          </a:p>
          <a:p>
            <a:pPr eaLnBrk="1" hangingPunct="1"/>
            <a:r>
              <a:rPr lang="en-US" altLang="zh-CN" b="1" dirty="0"/>
              <a:t>	</a:t>
            </a:r>
            <a:r>
              <a:rPr lang="en-US" altLang="zh-CN" b="1" dirty="0">
                <a:solidFill>
                  <a:srgbClr val="0000FF"/>
                </a:solidFill>
              </a:rPr>
              <a:t>partition </a:t>
            </a:r>
            <a:r>
              <a:rPr lang="en-US" altLang="zh-CN" b="1" dirty="0"/>
              <a:t>d_p3 </a:t>
            </a:r>
            <a:r>
              <a:rPr lang="en-US" altLang="zh-CN" b="1" dirty="0">
                <a:solidFill>
                  <a:srgbClr val="0000FF"/>
                </a:solidFill>
              </a:rPr>
              <a:t>tablespace </a:t>
            </a:r>
            <a:r>
              <a:rPr lang="en-US" altLang="zh-CN" b="1" dirty="0"/>
              <a:t>dp3,</a:t>
            </a:r>
            <a:endParaRPr lang="zh-CN" altLang="en-US" b="1" dirty="0"/>
          </a:p>
          <a:p>
            <a:pPr eaLnBrk="1" hangingPunct="1"/>
            <a:r>
              <a:rPr lang="en-US" altLang="zh-CN" b="1" dirty="0"/>
              <a:t>);</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wipe(left)">
                                      <p:cBhvr>
                                        <p:cTn id="7" dur="500"/>
                                        <p:tgtEl>
                                          <p:spTgt spid="3789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7891">
                                            <p:txEl>
                                              <p:pRg st="2" end="2"/>
                                            </p:txEl>
                                          </p:spTgt>
                                        </p:tgtEl>
                                        <p:attrNameLst>
                                          <p:attrName>style.visibility</p:attrName>
                                        </p:attrNameLst>
                                      </p:cBhvr>
                                      <p:to>
                                        <p:strVal val="visible"/>
                                      </p:to>
                                    </p:set>
                                    <p:animEffect transition="in" filter="wipe(left)">
                                      <p:cBhvr>
                                        <p:cTn id="10" dur="500"/>
                                        <p:tgtEl>
                                          <p:spTgt spid="37891">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animEffect transition="in" filter="wipe(left)">
                                      <p:cBhvr>
                                        <p:cTn id="13" dur="500"/>
                                        <p:tgtEl>
                                          <p:spTgt spid="37891">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7891">
                                            <p:txEl>
                                              <p:pRg st="4" end="4"/>
                                            </p:txEl>
                                          </p:spTgt>
                                        </p:tgtEl>
                                        <p:attrNameLst>
                                          <p:attrName>style.visibility</p:attrName>
                                        </p:attrNameLst>
                                      </p:cBhvr>
                                      <p:to>
                                        <p:strVal val="visible"/>
                                      </p:to>
                                    </p:set>
                                    <p:animEffect transition="in" filter="wipe(left)">
                                      <p:cBhvr>
                                        <p:cTn id="16" dur="500"/>
                                        <p:tgtEl>
                                          <p:spTgt spid="37891">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animEffect transition="in" filter="wipe(left)">
                                      <p:cBhvr>
                                        <p:cTn id="19" dur="500"/>
                                        <p:tgtEl>
                                          <p:spTgt spid="3789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7893"/>
                                        </p:tgtEl>
                                        <p:attrNameLst>
                                          <p:attrName>style.visibility</p:attrName>
                                        </p:attrNameLst>
                                      </p:cBhvr>
                                      <p:to>
                                        <p:strVal val="visible"/>
                                      </p:to>
                                    </p:set>
                                    <p:animEffect transition="in" filter="dissolve">
                                      <p:cBhvr>
                                        <p:cTn id="24"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a:xfrm>
            <a:off x="0" y="90487"/>
            <a:ext cx="8229600" cy="774701"/>
          </a:xfrm>
        </p:spPr>
        <p:txBody>
          <a:bodyPr/>
          <a:lstStyle/>
          <a:p>
            <a:r>
              <a:rPr lang="zh-CN" altLang="zh-CN"/>
              <a:t>全局索引分区</a:t>
            </a:r>
            <a:endParaRPr lang="zh-CN" altLang="zh-CN"/>
          </a:p>
        </p:txBody>
      </p:sp>
      <p:sp>
        <p:nvSpPr>
          <p:cNvPr id="38915" name="内容占位符 2"/>
          <p:cNvSpPr>
            <a:spLocks noGrp="1"/>
          </p:cNvSpPr>
          <p:nvPr>
            <p:ph idx="4294967295"/>
          </p:nvPr>
        </p:nvSpPr>
        <p:spPr>
          <a:xfrm>
            <a:off x="46831" y="1242457"/>
            <a:ext cx="8135938" cy="3384550"/>
          </a:xfrm>
        </p:spPr>
        <p:txBody>
          <a:bodyPr/>
          <a:lstStyle/>
          <a:p>
            <a:pPr>
              <a:lnSpc>
                <a:spcPct val="140000"/>
              </a:lnSpc>
            </a:pPr>
            <a:r>
              <a:rPr lang="zh-CN" altLang="zh-CN"/>
              <a:t>全局索引分区就是没有与分区表有相同分区键的分区索引，当分区中出现许多事务并且需要保证所有分区中的数据记录唯一时，采用全局索引分区。</a:t>
            </a:r>
            <a:endParaRPr lang="zh-CN" altLang="zh-CN"/>
          </a:p>
          <a:p>
            <a:pPr>
              <a:lnSpc>
                <a:spcPct val="140000"/>
              </a:lnSpc>
            </a:pPr>
            <a:r>
              <a:rPr lang="zh-CN" altLang="zh-CN" dirty="0"/>
              <a:t>需要注意全局索引分区不支持位图索引分区。</a:t>
            </a:r>
            <a:endParaRPr lang="zh-CN" altLang="zh-CN" dirty="0"/>
          </a:p>
        </p:txBody>
      </p:sp>
      <p:sp>
        <p:nvSpPr>
          <p:cNvPr id="38916" name="矩形 3"/>
          <p:cNvSpPr>
            <a:spLocks noChangeArrowheads="1"/>
          </p:cNvSpPr>
          <p:nvPr/>
        </p:nvSpPr>
        <p:spPr bwMode="auto">
          <a:xfrm>
            <a:off x="2279651" y="2565400"/>
            <a:ext cx="6696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endParaRPr lang="zh-CN" altLang="en-US"/>
          </a:p>
        </p:txBody>
      </p:sp>
      <p:sp>
        <p:nvSpPr>
          <p:cNvPr id="38917" name="AutoShape 4"/>
          <p:cNvSpPr>
            <a:spLocks noChangeArrowheads="1"/>
          </p:cNvSpPr>
          <p:nvPr/>
        </p:nvSpPr>
        <p:spPr bwMode="auto">
          <a:xfrm>
            <a:off x="788704" y="3231594"/>
            <a:ext cx="6337300" cy="2806700"/>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en-US" altLang="zh-CN" b="1" i="1">
                <a:solidFill>
                  <a:srgbClr val="009900"/>
                </a:solidFill>
              </a:rPr>
              <a:t>--</a:t>
            </a:r>
            <a:r>
              <a:rPr lang="zh-CN" altLang="en-US" b="1" i="1" dirty="0">
                <a:solidFill>
                  <a:srgbClr val="009900"/>
                </a:solidFill>
              </a:rPr>
              <a:t>为一个范围分区创建全局索引</a:t>
            </a:r>
            <a:endParaRPr lang="zh-CN" altLang="en-US" b="1" i="1" dirty="0">
              <a:solidFill>
                <a:srgbClr val="009900"/>
              </a:solidFill>
            </a:endParaRPr>
          </a:p>
          <a:p>
            <a:pPr eaLnBrk="1" hangingPunct="1"/>
            <a:r>
              <a:rPr lang="en-US" altLang="zh-CN" b="1" dirty="0"/>
              <a:t>create index </a:t>
            </a:r>
            <a:r>
              <a:rPr lang="en-US" altLang="zh-CN" b="1" dirty="0" err="1"/>
              <a:t>g_index</a:t>
            </a:r>
            <a:r>
              <a:rPr lang="en-US" altLang="zh-CN" b="1" dirty="0"/>
              <a:t> on </a:t>
            </a:r>
            <a:r>
              <a:rPr lang="en-US" altLang="zh-CN" b="1" dirty="0" err="1"/>
              <a:t>dept</a:t>
            </a:r>
            <a:r>
              <a:rPr lang="en-US" altLang="zh-CN" b="1" dirty="0"/>
              <a:t>(</a:t>
            </a:r>
            <a:r>
              <a:rPr lang="en-US" altLang="zh-CN" b="1" dirty="0" err="1"/>
              <a:t>dep_id</a:t>
            </a:r>
            <a:r>
              <a:rPr lang="en-US" altLang="zh-CN" b="1" dirty="0"/>
              <a:t>)</a:t>
            </a:r>
            <a:endParaRPr lang="zh-CN" altLang="en-US" b="1" dirty="0"/>
          </a:p>
          <a:p>
            <a:pPr eaLnBrk="1" hangingPunct="1"/>
            <a:r>
              <a:rPr lang="en-US" altLang="zh-CN" b="1" dirty="0">
                <a:solidFill>
                  <a:srgbClr val="FF0000"/>
                </a:solidFill>
              </a:rPr>
              <a:t>global </a:t>
            </a:r>
            <a:r>
              <a:rPr lang="en-US" altLang="zh-CN" b="1" dirty="0">
                <a:solidFill>
                  <a:srgbClr val="0000FF"/>
                </a:solidFill>
              </a:rPr>
              <a:t>partition by range</a:t>
            </a:r>
            <a:r>
              <a:rPr lang="en-US" altLang="zh-CN" b="1" dirty="0"/>
              <a:t>(</a:t>
            </a:r>
            <a:r>
              <a:rPr lang="en-US" altLang="zh-CN" b="1" dirty="0" err="1"/>
              <a:t>dep_id</a:t>
            </a:r>
            <a:r>
              <a:rPr lang="en-US" altLang="zh-CN" b="1" dirty="0"/>
              <a:t>)(</a:t>
            </a:r>
            <a:endParaRPr lang="zh-CN" altLang="en-US" b="1" dirty="0"/>
          </a:p>
          <a:p>
            <a:pPr eaLnBrk="1" hangingPunct="1"/>
            <a:r>
              <a:rPr lang="en-US" altLang="zh-CN" b="1" dirty="0"/>
              <a:t>	partition g1 values less than (100),</a:t>
            </a:r>
            <a:endParaRPr lang="zh-CN" altLang="en-US" b="1" dirty="0"/>
          </a:p>
          <a:p>
            <a:pPr eaLnBrk="1" hangingPunct="1"/>
            <a:r>
              <a:rPr lang="en-US" altLang="zh-CN" b="1" dirty="0"/>
              <a:t>	partition g2 values less than (300),</a:t>
            </a:r>
            <a:endParaRPr lang="zh-CN" altLang="en-US" b="1" dirty="0"/>
          </a:p>
          <a:p>
            <a:pPr eaLnBrk="1" hangingPunct="1"/>
            <a:r>
              <a:rPr lang="en-US" altLang="zh-CN" b="1" dirty="0"/>
              <a:t>	partition g3 values less than (MAXVALUE)</a:t>
            </a:r>
            <a:endParaRPr lang="zh-CN" altLang="en-US" b="1" dirty="0"/>
          </a:p>
          <a:p>
            <a:pPr eaLnBrk="1" hangingPunct="1"/>
            <a:r>
              <a:rPr lang="en-US" altLang="zh-CN" b="1" dirty="0"/>
              <a:t>);</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dissolve">
                                      <p:cBhvr>
                                        <p:cTn id="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0" y="235520"/>
            <a:ext cx="8229600" cy="777875"/>
          </a:xfrm>
        </p:spPr>
        <p:txBody>
          <a:bodyPr/>
          <a:lstStyle/>
          <a:p>
            <a:r>
              <a:rPr lang="zh-CN" altLang="en-US"/>
              <a:t>优化SQL语句</a:t>
            </a:r>
            <a:endParaRPr lang="zh-CN" altLang="en-US"/>
          </a:p>
        </p:txBody>
      </p:sp>
      <p:sp>
        <p:nvSpPr>
          <p:cNvPr id="39939" name="内容占位符 2"/>
          <p:cNvSpPr>
            <a:spLocks noGrp="1"/>
          </p:cNvSpPr>
          <p:nvPr>
            <p:ph idx="4294967295"/>
          </p:nvPr>
        </p:nvSpPr>
        <p:spPr>
          <a:xfrm>
            <a:off x="0" y="1177666"/>
            <a:ext cx="8066088" cy="5113337"/>
          </a:xfrm>
        </p:spPr>
        <p:txBody>
          <a:bodyPr/>
          <a:lstStyle/>
          <a:p>
            <a:pPr>
              <a:lnSpc>
                <a:spcPct val="130000"/>
              </a:lnSpc>
            </a:pPr>
            <a:r>
              <a:rPr lang="zh-CN" altLang="zh-CN"/>
              <a:t>对查询进行优化，应尽量避免全表扫描，首先应考虑在 where 及 order by 涉及的列上建立索引。</a:t>
            </a:r>
            <a:endParaRPr lang="zh-CN" altLang="zh-CN"/>
          </a:p>
          <a:p>
            <a:pPr>
              <a:lnSpc>
                <a:spcPct val="130000"/>
              </a:lnSpc>
            </a:pPr>
            <a:r>
              <a:rPr lang="zh-CN" altLang="zh-CN" dirty="0"/>
              <a:t>应尽量避免在 where 子句中对字段进行 null 值判断，否则将导致引擎放弃使用索引而进行全表扫描，如： </a:t>
            </a:r>
            <a:endParaRPr lang="zh-CN" altLang="zh-CN" dirty="0"/>
          </a:p>
          <a:p>
            <a:pPr lvl="1">
              <a:lnSpc>
                <a:spcPct val="130000"/>
              </a:lnSpc>
            </a:pPr>
            <a:r>
              <a:rPr lang="zh-CN" altLang="zh-CN" dirty="0"/>
              <a:t>select id from t where num </a:t>
            </a:r>
            <a:r>
              <a:rPr lang="zh-CN" altLang="zh-CN" dirty="0">
                <a:solidFill>
                  <a:srgbClr val="0000FF"/>
                </a:solidFill>
              </a:rPr>
              <a:t>is null</a:t>
            </a:r>
            <a:r>
              <a:rPr lang="zh-CN" altLang="zh-CN" dirty="0"/>
              <a:t> </a:t>
            </a:r>
            <a:endParaRPr lang="zh-CN" altLang="zh-CN" dirty="0"/>
          </a:p>
          <a:p>
            <a:pPr lvl="1">
              <a:lnSpc>
                <a:spcPct val="130000"/>
              </a:lnSpc>
            </a:pPr>
            <a:r>
              <a:rPr lang="zh-CN" altLang="zh-CN" dirty="0"/>
              <a:t>可以在num上设置默认值0，确保表中num列没有null值，然后这样查询： </a:t>
            </a:r>
            <a:endParaRPr lang="zh-CN" altLang="zh-CN" dirty="0"/>
          </a:p>
          <a:p>
            <a:pPr lvl="1">
              <a:lnSpc>
                <a:spcPct val="130000"/>
              </a:lnSpc>
            </a:pPr>
            <a:r>
              <a:rPr lang="zh-CN" altLang="zh-CN" dirty="0"/>
              <a:t>select id from t where </a:t>
            </a:r>
            <a:r>
              <a:rPr lang="zh-CN" altLang="zh-CN" dirty="0">
                <a:solidFill>
                  <a:srgbClr val="0000FF"/>
                </a:solidFill>
              </a:rPr>
              <a:t>num=0</a:t>
            </a:r>
            <a:endParaRPr lang="zh-CN" altLang="zh-CN" dirty="0">
              <a:solidFill>
                <a:srgbClr val="0000FF"/>
              </a:solidFill>
            </a:endParaRPr>
          </a:p>
          <a:p>
            <a:pPr>
              <a:lnSpc>
                <a:spcPct val="130000"/>
              </a:lnSpc>
            </a:pPr>
            <a:r>
              <a:rPr lang="zh-CN" altLang="zh-CN" dirty="0"/>
              <a:t>应尽量</a:t>
            </a:r>
            <a:r>
              <a:rPr lang="zh-CN" altLang="zh-CN" dirty="0">
                <a:solidFill>
                  <a:srgbClr val="0000FF"/>
                </a:solidFill>
              </a:rPr>
              <a:t>避免</a:t>
            </a:r>
            <a:r>
              <a:rPr lang="zh-CN" altLang="zh-CN" dirty="0"/>
              <a:t>在 where 子句中使用</a:t>
            </a:r>
            <a:r>
              <a:rPr lang="zh-CN" altLang="zh-CN" dirty="0">
                <a:solidFill>
                  <a:srgbClr val="0000FF"/>
                </a:solidFill>
              </a:rPr>
              <a:t>!=</a:t>
            </a:r>
            <a:r>
              <a:rPr lang="zh-CN" altLang="zh-CN" dirty="0"/>
              <a:t>或</a:t>
            </a:r>
            <a:r>
              <a:rPr lang="zh-CN" altLang="zh-CN" dirty="0">
                <a:solidFill>
                  <a:srgbClr val="0000FF"/>
                </a:solidFill>
              </a:rPr>
              <a:t>&lt;&gt;</a:t>
            </a:r>
            <a:r>
              <a:rPr lang="zh-CN" altLang="zh-CN" dirty="0"/>
              <a:t>操作符，否则将进行全表扫描。</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wipe(left)">
                                      <p:cBhvr>
                                        <p:cTn id="27" dur="500"/>
                                        <p:tgtEl>
                                          <p:spTgt spid="3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wipe(left)">
                                      <p:cBhvr>
                                        <p:cTn id="32"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0" y="194551"/>
            <a:ext cx="8229600" cy="774701"/>
          </a:xfrm>
        </p:spPr>
        <p:txBody>
          <a:bodyPr/>
          <a:lstStyle/>
          <a:p>
            <a:r>
              <a:rPr lang="zh-CN" altLang="en-US"/>
              <a:t>优化SQL语句</a:t>
            </a:r>
            <a:endParaRPr lang="zh-CN" altLang="en-US"/>
          </a:p>
        </p:txBody>
      </p:sp>
      <p:sp>
        <p:nvSpPr>
          <p:cNvPr id="40963" name="内容占位符 2"/>
          <p:cNvSpPr>
            <a:spLocks noGrp="1"/>
          </p:cNvSpPr>
          <p:nvPr>
            <p:ph idx="4294967295"/>
          </p:nvPr>
        </p:nvSpPr>
        <p:spPr>
          <a:xfrm>
            <a:off x="0" y="1177666"/>
            <a:ext cx="7991475" cy="5113337"/>
          </a:xfrm>
        </p:spPr>
        <p:txBody>
          <a:bodyPr/>
          <a:lstStyle/>
          <a:p>
            <a:pPr>
              <a:lnSpc>
                <a:spcPct val="120000"/>
              </a:lnSpc>
            </a:pPr>
            <a:r>
              <a:rPr lang="zh-CN" altLang="zh-CN"/>
              <a:t>应尽量避免在 where 子句中使用 </a:t>
            </a:r>
            <a:r>
              <a:rPr lang="zh-CN" altLang="zh-CN">
                <a:solidFill>
                  <a:srgbClr val="0000FF"/>
                </a:solidFill>
              </a:rPr>
              <a:t>or</a:t>
            </a:r>
            <a:r>
              <a:rPr lang="zh-CN" altLang="zh-CN"/>
              <a:t> 来连接条件，否则将导致全表扫描，如： </a:t>
            </a:r>
            <a:endParaRPr lang="zh-CN" altLang="zh-CN"/>
          </a:p>
          <a:p>
            <a:pPr lvl="1">
              <a:lnSpc>
                <a:spcPct val="120000"/>
              </a:lnSpc>
            </a:pPr>
            <a:r>
              <a:rPr lang="zh-CN" altLang="zh-CN" dirty="0"/>
              <a:t>select id from t where num=10 </a:t>
            </a:r>
            <a:r>
              <a:rPr lang="zh-CN" altLang="zh-CN" dirty="0">
                <a:solidFill>
                  <a:srgbClr val="FF0000"/>
                </a:solidFill>
              </a:rPr>
              <a:t>or</a:t>
            </a:r>
            <a:r>
              <a:rPr lang="zh-CN" altLang="zh-CN" dirty="0">
                <a:solidFill>
                  <a:srgbClr val="0000FF"/>
                </a:solidFill>
              </a:rPr>
              <a:t> </a:t>
            </a:r>
            <a:r>
              <a:rPr lang="zh-CN" altLang="zh-CN" dirty="0"/>
              <a:t>num=20 </a:t>
            </a:r>
            <a:endParaRPr lang="zh-CN" altLang="zh-CN" dirty="0"/>
          </a:p>
          <a:p>
            <a:pPr lvl="1">
              <a:lnSpc>
                <a:spcPct val="120000"/>
              </a:lnSpc>
            </a:pPr>
            <a:r>
              <a:rPr lang="zh-CN" altLang="zh-CN" dirty="0"/>
              <a:t>可以这样查询： </a:t>
            </a:r>
            <a:endParaRPr lang="zh-CN" altLang="zh-CN" dirty="0"/>
          </a:p>
          <a:p>
            <a:pPr lvl="1">
              <a:lnSpc>
                <a:spcPct val="120000"/>
              </a:lnSpc>
            </a:pPr>
            <a:r>
              <a:rPr lang="zh-CN" altLang="zh-CN" dirty="0"/>
              <a:t>select id from t where num=10 </a:t>
            </a:r>
            <a:endParaRPr lang="zh-CN" altLang="zh-CN" dirty="0"/>
          </a:p>
          <a:p>
            <a:pPr lvl="1">
              <a:lnSpc>
                <a:spcPct val="120000"/>
              </a:lnSpc>
            </a:pPr>
            <a:r>
              <a:rPr lang="zh-CN" altLang="zh-CN" dirty="0">
                <a:solidFill>
                  <a:srgbClr val="FF0000"/>
                </a:solidFill>
              </a:rPr>
              <a:t>union all </a:t>
            </a:r>
            <a:endParaRPr lang="zh-CN" altLang="zh-CN" dirty="0">
              <a:solidFill>
                <a:srgbClr val="FF0000"/>
              </a:solidFill>
            </a:endParaRPr>
          </a:p>
          <a:p>
            <a:pPr lvl="1">
              <a:lnSpc>
                <a:spcPct val="120000"/>
              </a:lnSpc>
            </a:pPr>
            <a:r>
              <a:rPr lang="zh-CN" altLang="zh-CN" dirty="0"/>
              <a:t>select id from t where num=20</a:t>
            </a:r>
            <a:endParaRPr lang="zh-CN" altLang="zh-CN" dirty="0"/>
          </a:p>
          <a:p>
            <a:pPr>
              <a:lnSpc>
                <a:spcPct val="120000"/>
              </a:lnSpc>
            </a:pPr>
            <a:r>
              <a:rPr lang="zh-CN" altLang="zh-CN" dirty="0">
                <a:solidFill>
                  <a:srgbClr val="0000FF"/>
                </a:solidFill>
              </a:rPr>
              <a:t>in</a:t>
            </a:r>
            <a:r>
              <a:rPr lang="zh-CN" altLang="zh-CN" dirty="0"/>
              <a:t> 和 </a:t>
            </a:r>
            <a:r>
              <a:rPr lang="zh-CN" altLang="zh-CN" dirty="0">
                <a:solidFill>
                  <a:srgbClr val="0000FF"/>
                </a:solidFill>
              </a:rPr>
              <a:t>not in</a:t>
            </a:r>
            <a:r>
              <a:rPr lang="zh-CN" altLang="zh-CN" dirty="0"/>
              <a:t> 要慎用，否则会导致全表扫描，如： </a:t>
            </a:r>
            <a:endParaRPr lang="zh-CN" altLang="zh-CN" dirty="0"/>
          </a:p>
          <a:p>
            <a:pPr lvl="1">
              <a:lnSpc>
                <a:spcPct val="120000"/>
              </a:lnSpc>
            </a:pPr>
            <a:r>
              <a:rPr lang="zh-CN" altLang="zh-CN" dirty="0"/>
              <a:t>select id from t where num </a:t>
            </a:r>
            <a:r>
              <a:rPr lang="zh-CN" altLang="zh-CN" dirty="0">
                <a:solidFill>
                  <a:srgbClr val="FF0000"/>
                </a:solidFill>
              </a:rPr>
              <a:t>in</a:t>
            </a:r>
            <a:r>
              <a:rPr lang="zh-CN" altLang="zh-CN" dirty="0"/>
              <a:t>(1,2,3) </a:t>
            </a:r>
            <a:endParaRPr lang="zh-CN" altLang="zh-CN" dirty="0"/>
          </a:p>
          <a:p>
            <a:pPr lvl="1">
              <a:lnSpc>
                <a:spcPct val="120000"/>
              </a:lnSpc>
            </a:pPr>
            <a:r>
              <a:rPr lang="zh-CN" altLang="zh-CN" dirty="0"/>
              <a:t>对于连续的数值，能用 between 就不要用 in 了： </a:t>
            </a:r>
            <a:endParaRPr lang="zh-CN" altLang="zh-CN" dirty="0"/>
          </a:p>
          <a:p>
            <a:pPr lvl="1">
              <a:lnSpc>
                <a:spcPct val="120000"/>
              </a:lnSpc>
            </a:pPr>
            <a:r>
              <a:rPr lang="zh-CN" altLang="zh-CN" dirty="0"/>
              <a:t>select id from t where num </a:t>
            </a:r>
            <a:r>
              <a:rPr lang="zh-CN" altLang="zh-CN" dirty="0">
                <a:solidFill>
                  <a:srgbClr val="FF0000"/>
                </a:solidFill>
              </a:rPr>
              <a:t>between </a:t>
            </a:r>
            <a:r>
              <a:rPr lang="zh-CN" altLang="zh-CN" dirty="0"/>
              <a:t>1 </a:t>
            </a:r>
            <a:r>
              <a:rPr lang="zh-CN" altLang="zh-CN" dirty="0">
                <a:solidFill>
                  <a:srgbClr val="FF0000"/>
                </a:solidFill>
              </a:rPr>
              <a:t>and </a:t>
            </a:r>
            <a:r>
              <a:rPr lang="zh-CN" altLang="zh-CN" dirty="0"/>
              <a:t>3</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wipe(left)">
                                      <p:cBhvr>
                                        <p:cTn id="21" dur="500"/>
                                        <p:tgtEl>
                                          <p:spTgt spid="40963">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wipe(left)">
                                      <p:cBhvr>
                                        <p:cTn id="25" dur="500"/>
                                        <p:tgtEl>
                                          <p:spTgt spid="40963">
                                            <p:txEl>
                                              <p:pRg st="4" end="4"/>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0963">
                                            <p:txEl>
                                              <p:pRg st="5" end="5"/>
                                            </p:txEl>
                                          </p:spTgt>
                                        </p:tgtEl>
                                        <p:attrNameLst>
                                          <p:attrName>style.visibility</p:attrName>
                                        </p:attrNameLst>
                                      </p:cBhvr>
                                      <p:to>
                                        <p:strVal val="visible"/>
                                      </p:to>
                                    </p:set>
                                    <p:animEffect transition="in" filter="wipe(left)">
                                      <p:cBhvr>
                                        <p:cTn id="29" dur="500"/>
                                        <p:tgtEl>
                                          <p:spTgt spid="4096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0963">
                                            <p:txEl>
                                              <p:pRg st="6" end="6"/>
                                            </p:txEl>
                                          </p:spTgt>
                                        </p:tgtEl>
                                        <p:attrNameLst>
                                          <p:attrName>style.visibility</p:attrName>
                                        </p:attrNameLst>
                                      </p:cBhvr>
                                      <p:to>
                                        <p:strVal val="visible"/>
                                      </p:to>
                                    </p:set>
                                    <p:animEffect transition="in" filter="wipe(left)">
                                      <p:cBhvr>
                                        <p:cTn id="34" dur="500"/>
                                        <p:tgtEl>
                                          <p:spTgt spid="40963">
                                            <p:txEl>
                                              <p:pRg st="6" end="6"/>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0963">
                                            <p:txEl>
                                              <p:pRg st="7" end="7"/>
                                            </p:txEl>
                                          </p:spTgt>
                                        </p:tgtEl>
                                        <p:attrNameLst>
                                          <p:attrName>style.visibility</p:attrName>
                                        </p:attrNameLst>
                                      </p:cBhvr>
                                      <p:to>
                                        <p:strVal val="visible"/>
                                      </p:to>
                                    </p:set>
                                    <p:animEffect transition="in" filter="wipe(left)">
                                      <p:cBhvr>
                                        <p:cTn id="38" dur="500"/>
                                        <p:tgtEl>
                                          <p:spTgt spid="4096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0963">
                                            <p:txEl>
                                              <p:pRg st="8" end="8"/>
                                            </p:txEl>
                                          </p:spTgt>
                                        </p:tgtEl>
                                        <p:attrNameLst>
                                          <p:attrName>style.visibility</p:attrName>
                                        </p:attrNameLst>
                                      </p:cBhvr>
                                      <p:to>
                                        <p:strVal val="visible"/>
                                      </p:to>
                                    </p:set>
                                    <p:animEffect transition="in" filter="wipe(left)">
                                      <p:cBhvr>
                                        <p:cTn id="43" dur="500"/>
                                        <p:tgtEl>
                                          <p:spTgt spid="40963">
                                            <p:txEl>
                                              <p:pRg st="8" end="8"/>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40963">
                                            <p:txEl>
                                              <p:pRg st="9" end="9"/>
                                            </p:txEl>
                                          </p:spTgt>
                                        </p:tgtEl>
                                        <p:attrNameLst>
                                          <p:attrName>style.visibility</p:attrName>
                                        </p:attrNameLst>
                                      </p:cBhvr>
                                      <p:to>
                                        <p:strVal val="visible"/>
                                      </p:to>
                                    </p:set>
                                    <p:animEffect transition="in" filter="wipe(left)">
                                      <p:cBhvr>
                                        <p:cTn id="47"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03413"/>
            <a:ext cx="8229600" cy="774701"/>
          </a:xfrm>
        </p:spPr>
        <p:txBody>
          <a:bodyPr/>
          <a:lstStyle/>
          <a:p>
            <a:pPr eaLnBrk="1" hangingPunct="1"/>
            <a:r>
              <a:rPr lang="zh-CN" altLang="zh-CN"/>
              <a:t>本章内容</a:t>
            </a:r>
            <a:endParaRPr lang="zh-CN" altLang="zh-CN"/>
          </a:p>
        </p:txBody>
      </p:sp>
      <p:sp>
        <p:nvSpPr>
          <p:cNvPr id="7171" name="Rectangle 5"/>
          <p:cNvSpPr>
            <a:spLocks noGrp="1" noChangeArrowheads="1"/>
          </p:cNvSpPr>
          <p:nvPr>
            <p:ph type="body" idx="4294967295"/>
          </p:nvPr>
        </p:nvSpPr>
        <p:spPr>
          <a:xfrm>
            <a:off x="0" y="1257822"/>
            <a:ext cx="7931150" cy="4283075"/>
          </a:xfrm>
        </p:spPr>
        <p:txBody>
          <a:bodyPr/>
          <a:lstStyle/>
          <a:p>
            <a:pPr marL="381000" indent="-381000"/>
            <a:r>
              <a:rPr lang="en-US" altLang="zh-CN"/>
              <a:t>Oracle</a:t>
            </a:r>
            <a:r>
              <a:rPr lang="zh-CN" altLang="en-US" dirty="0"/>
              <a:t>初始化参数</a:t>
            </a:r>
            <a:endParaRPr lang="en-US" altLang="zh-CN" dirty="0"/>
          </a:p>
          <a:p>
            <a:pPr marL="381000" indent="-381000"/>
            <a:r>
              <a:rPr lang="en-US" altLang="zh-CN" dirty="0"/>
              <a:t>Oracle</a:t>
            </a:r>
            <a:r>
              <a:rPr lang="zh-CN" altLang="en-US" dirty="0"/>
              <a:t>数据库索引</a:t>
            </a:r>
            <a:endParaRPr lang="en-US" altLang="zh-CN" dirty="0"/>
          </a:p>
          <a:p>
            <a:pPr marL="381000" indent="-381000"/>
            <a:r>
              <a:rPr lang="en-US" altLang="zh-CN" dirty="0"/>
              <a:t>Oracle</a:t>
            </a:r>
            <a:r>
              <a:rPr lang="zh-CN" altLang="en-US" dirty="0"/>
              <a:t>数据库表分区</a:t>
            </a:r>
            <a:endParaRPr lang="en-US" altLang="zh-CN" dirty="0"/>
          </a:p>
          <a:p>
            <a:pPr marL="381000" indent="-381000"/>
            <a:r>
              <a:rPr lang="en-US" altLang="zh-CN" dirty="0"/>
              <a:t>Oracle</a:t>
            </a:r>
            <a:r>
              <a:rPr lang="zh-CN" altLang="en-US" dirty="0"/>
              <a:t>数据库索引分区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0" y="221872"/>
            <a:ext cx="8229600" cy="777875"/>
          </a:xfrm>
        </p:spPr>
        <p:txBody>
          <a:bodyPr/>
          <a:lstStyle/>
          <a:p>
            <a:r>
              <a:rPr lang="zh-CN" altLang="en-US"/>
              <a:t>优化SQL语句</a:t>
            </a:r>
            <a:endParaRPr lang="zh-CN" altLang="en-US"/>
          </a:p>
        </p:txBody>
      </p:sp>
      <p:sp>
        <p:nvSpPr>
          <p:cNvPr id="41987" name="内容占位符 2"/>
          <p:cNvSpPr>
            <a:spLocks noGrp="1"/>
          </p:cNvSpPr>
          <p:nvPr>
            <p:ph idx="4294967295"/>
          </p:nvPr>
        </p:nvSpPr>
        <p:spPr>
          <a:xfrm>
            <a:off x="82550" y="1381505"/>
            <a:ext cx="8064500" cy="4606925"/>
          </a:xfrm>
        </p:spPr>
        <p:txBody>
          <a:bodyPr/>
          <a:lstStyle/>
          <a:p>
            <a:pPr>
              <a:lnSpc>
                <a:spcPct val="130000"/>
              </a:lnSpc>
            </a:pPr>
            <a:r>
              <a:rPr lang="zh-CN" altLang="en-US"/>
              <a:t>尽量避免在</a:t>
            </a:r>
            <a:r>
              <a:rPr lang="zh-CN" altLang="en-US">
                <a:solidFill>
                  <a:srgbClr val="0000FF"/>
                </a:solidFill>
              </a:rPr>
              <a:t>where子句中对字段进行函数操作</a:t>
            </a:r>
            <a:r>
              <a:rPr lang="zh-CN" altLang="en-US"/>
              <a:t>，这将导致全表扫描。如： </a:t>
            </a:r>
            <a:endParaRPr lang="zh-CN" altLang="en-US"/>
          </a:p>
          <a:p>
            <a:pPr lvl="1">
              <a:lnSpc>
                <a:spcPct val="130000"/>
              </a:lnSpc>
            </a:pPr>
            <a:r>
              <a:rPr lang="zh-CN" altLang="en-US" dirty="0"/>
              <a:t>select id from t where </a:t>
            </a:r>
            <a:r>
              <a:rPr lang="zh-CN" altLang="en-US" dirty="0">
                <a:solidFill>
                  <a:srgbClr val="FF0000"/>
                </a:solidFill>
              </a:rPr>
              <a:t>substr</a:t>
            </a:r>
            <a:r>
              <a:rPr lang="zh-CN" altLang="en-US" dirty="0"/>
              <a:t>(name,1,3)='abc'--name以abc开头的id </a:t>
            </a:r>
            <a:endParaRPr lang="zh-CN" altLang="en-US" dirty="0"/>
          </a:p>
          <a:p>
            <a:pPr lvl="1">
              <a:lnSpc>
                <a:spcPct val="130000"/>
              </a:lnSpc>
            </a:pPr>
            <a:r>
              <a:rPr lang="zh-CN" altLang="en-US" dirty="0"/>
              <a:t>select id from t where </a:t>
            </a:r>
            <a:r>
              <a:rPr lang="zh-CN" altLang="en-US" dirty="0">
                <a:solidFill>
                  <a:srgbClr val="FF0000"/>
                </a:solidFill>
              </a:rPr>
              <a:t>datediff</a:t>
            </a:r>
            <a:r>
              <a:rPr lang="zh-CN" altLang="en-US" dirty="0"/>
              <a:t>(MM,createdate,'2005-11-30')=0--‘2005-11-30’生成的id </a:t>
            </a:r>
            <a:endParaRPr lang="zh-CN" altLang="en-US" dirty="0"/>
          </a:p>
          <a:p>
            <a:pPr lvl="1">
              <a:lnSpc>
                <a:spcPct val="130000"/>
              </a:lnSpc>
            </a:pPr>
            <a:r>
              <a:rPr lang="zh-CN" altLang="en-US" dirty="0"/>
              <a:t>应改为: </a:t>
            </a:r>
            <a:endParaRPr lang="zh-CN" altLang="en-US" dirty="0"/>
          </a:p>
          <a:p>
            <a:pPr lvl="1">
              <a:lnSpc>
                <a:spcPct val="130000"/>
              </a:lnSpc>
            </a:pPr>
            <a:r>
              <a:rPr lang="zh-CN" altLang="en-US" dirty="0"/>
              <a:t>select id from t where name like 'abc</a:t>
            </a:r>
            <a:r>
              <a:rPr lang="zh-CN" altLang="en-US" dirty="0">
                <a:solidFill>
                  <a:srgbClr val="FF0000"/>
                </a:solidFill>
              </a:rPr>
              <a:t>%</a:t>
            </a:r>
            <a:r>
              <a:rPr lang="zh-CN" altLang="en-US" dirty="0"/>
              <a:t>' </a:t>
            </a:r>
            <a:endParaRPr lang="zh-CN" altLang="en-US" dirty="0"/>
          </a:p>
          <a:p>
            <a:pPr lvl="1">
              <a:lnSpc>
                <a:spcPct val="130000"/>
              </a:lnSpc>
            </a:pPr>
            <a:r>
              <a:rPr lang="zh-CN" altLang="en-US" dirty="0"/>
              <a:t>select id from t where createdate</a:t>
            </a:r>
            <a:r>
              <a:rPr lang="zh-CN" altLang="en-US" dirty="0">
                <a:solidFill>
                  <a:srgbClr val="FF0000"/>
                </a:solidFill>
              </a:rPr>
              <a:t>&gt;=</a:t>
            </a:r>
            <a:r>
              <a:rPr lang="zh-CN" altLang="en-US" dirty="0"/>
              <a:t>'2005-11-30' </a:t>
            </a:r>
            <a:r>
              <a:rPr lang="zh-CN" altLang="en-US" dirty="0">
                <a:solidFill>
                  <a:srgbClr val="FF0000"/>
                </a:solidFill>
              </a:rPr>
              <a:t>and </a:t>
            </a:r>
            <a:r>
              <a:rPr lang="zh-CN" altLang="en-US" dirty="0"/>
              <a:t>createdate</a:t>
            </a:r>
            <a:r>
              <a:rPr lang="zh-CN" altLang="en-US" dirty="0">
                <a:solidFill>
                  <a:srgbClr val="FF0000"/>
                </a:solidFill>
              </a:rPr>
              <a:t>&lt;</a:t>
            </a:r>
            <a:r>
              <a:rPr lang="zh-CN" altLang="en-US" dirty="0"/>
              <a:t>'2005-12-1'</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Effect transition="in" filter="wipe(left)">
                                      <p:cBhvr>
                                        <p:cTn id="11" dur="500"/>
                                        <p:tgtEl>
                                          <p:spTgt spid="4198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wipe(left)">
                                      <p:cBhvr>
                                        <p:cTn id="15" dur="500"/>
                                        <p:tgtEl>
                                          <p:spTgt spid="419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wipe(left)">
                                      <p:cBhvr>
                                        <p:cTn id="20" dur="500"/>
                                        <p:tgtEl>
                                          <p:spTgt spid="41987">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Effect transition="in" filter="wipe(left)">
                                      <p:cBhvr>
                                        <p:cTn id="24" dur="500"/>
                                        <p:tgtEl>
                                          <p:spTgt spid="41987">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1987">
                                            <p:txEl>
                                              <p:pRg st="5" end="5"/>
                                            </p:txEl>
                                          </p:spTgt>
                                        </p:tgtEl>
                                        <p:attrNameLst>
                                          <p:attrName>style.visibility</p:attrName>
                                        </p:attrNameLst>
                                      </p:cBhvr>
                                      <p:to>
                                        <p:strVal val="visible"/>
                                      </p:to>
                                    </p:set>
                                    <p:animEffect transition="in" filter="wipe(left)">
                                      <p:cBhvr>
                                        <p:cTn id="28"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idx="4294967295"/>
          </p:nvPr>
        </p:nvSpPr>
        <p:spPr>
          <a:xfrm>
            <a:off x="0" y="221872"/>
            <a:ext cx="8229600" cy="777875"/>
          </a:xfrm>
        </p:spPr>
        <p:txBody>
          <a:bodyPr/>
          <a:lstStyle/>
          <a:p>
            <a:r>
              <a:rPr lang="zh-CN" altLang="en-US"/>
              <a:t>优化SQL语句</a:t>
            </a:r>
            <a:endParaRPr lang="zh-CN" altLang="en-US"/>
          </a:p>
        </p:txBody>
      </p:sp>
      <p:sp>
        <p:nvSpPr>
          <p:cNvPr id="43011" name="内容占位符 2"/>
          <p:cNvSpPr>
            <a:spLocks noGrp="1"/>
          </p:cNvSpPr>
          <p:nvPr>
            <p:ph idx="4294967295"/>
          </p:nvPr>
        </p:nvSpPr>
        <p:spPr>
          <a:xfrm>
            <a:off x="0" y="1328525"/>
            <a:ext cx="8064500" cy="4537075"/>
          </a:xfrm>
        </p:spPr>
        <p:txBody>
          <a:bodyPr/>
          <a:lstStyle/>
          <a:p>
            <a:pPr>
              <a:lnSpc>
                <a:spcPct val="140000"/>
              </a:lnSpc>
            </a:pPr>
            <a:r>
              <a:rPr lang="zh-CN" altLang="en-US" dirty="0"/>
              <a:t>全模糊查询也将导致全表扫描： </a:t>
            </a:r>
            <a:endParaRPr lang="zh-CN" altLang="en-US" dirty="0"/>
          </a:p>
          <a:p>
            <a:pPr lvl="1">
              <a:lnSpc>
                <a:spcPct val="140000"/>
              </a:lnSpc>
            </a:pPr>
            <a:r>
              <a:rPr lang="zh-CN" altLang="en-US" dirty="0"/>
              <a:t>select id from t where name </a:t>
            </a:r>
            <a:r>
              <a:rPr lang="zh-CN" altLang="en-US" dirty="0">
                <a:solidFill>
                  <a:srgbClr val="FF0000"/>
                </a:solidFill>
              </a:rPr>
              <a:t>like </a:t>
            </a:r>
            <a:r>
              <a:rPr lang="zh-CN" altLang="en-US" dirty="0"/>
              <a:t>'</a:t>
            </a:r>
            <a:r>
              <a:rPr lang="zh-CN" altLang="en-US" dirty="0">
                <a:solidFill>
                  <a:srgbClr val="FF0000"/>
                </a:solidFill>
              </a:rPr>
              <a:t>%abc%</a:t>
            </a:r>
            <a:r>
              <a:rPr lang="zh-CN" altLang="en-US" dirty="0"/>
              <a:t>' </a:t>
            </a:r>
            <a:endParaRPr lang="zh-CN" altLang="en-US" dirty="0"/>
          </a:p>
          <a:p>
            <a:pPr lvl="1">
              <a:lnSpc>
                <a:spcPct val="140000"/>
              </a:lnSpc>
            </a:pPr>
            <a:r>
              <a:rPr lang="zh-CN" altLang="en-US" dirty="0"/>
              <a:t>若要提高效率，可以考虑全文检索。</a:t>
            </a:r>
            <a:endParaRPr lang="zh-CN" altLang="en-US" dirty="0"/>
          </a:p>
          <a:p>
            <a:pPr>
              <a:lnSpc>
                <a:spcPct val="140000"/>
              </a:lnSpc>
            </a:pPr>
            <a:r>
              <a:rPr lang="zh-CN" altLang="en-US" dirty="0"/>
              <a:t>应尽量避免在 where 子句中对字段进行表达式操作，这将进行全表扫描。如： </a:t>
            </a:r>
            <a:endParaRPr lang="zh-CN" altLang="en-US" dirty="0"/>
          </a:p>
          <a:p>
            <a:pPr lvl="1">
              <a:lnSpc>
                <a:spcPct val="140000"/>
              </a:lnSpc>
            </a:pPr>
            <a:r>
              <a:rPr lang="zh-CN" altLang="en-US" dirty="0"/>
              <a:t>select id from t where </a:t>
            </a:r>
            <a:r>
              <a:rPr lang="zh-CN" altLang="en-US" dirty="0">
                <a:solidFill>
                  <a:srgbClr val="FF0000"/>
                </a:solidFill>
              </a:rPr>
              <a:t>num/2</a:t>
            </a:r>
            <a:r>
              <a:rPr lang="zh-CN" altLang="en-US" dirty="0"/>
              <a:t>=100 </a:t>
            </a:r>
            <a:endParaRPr lang="zh-CN" altLang="en-US" dirty="0"/>
          </a:p>
          <a:p>
            <a:pPr lvl="1">
              <a:lnSpc>
                <a:spcPct val="140000"/>
              </a:lnSpc>
            </a:pPr>
            <a:r>
              <a:rPr lang="zh-CN" altLang="en-US" dirty="0"/>
              <a:t>应改为: </a:t>
            </a:r>
            <a:endParaRPr lang="zh-CN" altLang="en-US" dirty="0"/>
          </a:p>
          <a:p>
            <a:pPr lvl="1">
              <a:lnSpc>
                <a:spcPct val="140000"/>
              </a:lnSpc>
            </a:pPr>
            <a:r>
              <a:rPr lang="zh-CN" altLang="en-US" dirty="0"/>
              <a:t>select id from t where </a:t>
            </a:r>
            <a:r>
              <a:rPr lang="zh-CN" altLang="en-US" dirty="0">
                <a:solidFill>
                  <a:srgbClr val="FF0000"/>
                </a:solidFill>
              </a:rPr>
              <a:t>num=100*2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Effect transition="in" filter="wipe(left)">
                                      <p:cBhvr>
                                        <p:cTn id="11" dur="500"/>
                                        <p:tgtEl>
                                          <p:spTgt spid="4301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wipe(left)">
                                      <p:cBhvr>
                                        <p:cTn id="15" dur="500"/>
                                        <p:tgtEl>
                                          <p:spTgt spid="430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wipe(left)">
                                      <p:cBhvr>
                                        <p:cTn id="20" dur="500"/>
                                        <p:tgtEl>
                                          <p:spTgt spid="43011">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3011">
                                            <p:txEl>
                                              <p:pRg st="4" end="4"/>
                                            </p:txEl>
                                          </p:spTgt>
                                        </p:tgtEl>
                                        <p:attrNameLst>
                                          <p:attrName>style.visibility</p:attrName>
                                        </p:attrNameLst>
                                      </p:cBhvr>
                                      <p:to>
                                        <p:strVal val="visible"/>
                                      </p:to>
                                    </p:set>
                                    <p:animEffect transition="in" filter="wipe(left)">
                                      <p:cBhvr>
                                        <p:cTn id="24" dur="500"/>
                                        <p:tgtEl>
                                          <p:spTgt spid="430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3011">
                                            <p:txEl>
                                              <p:pRg st="5" end="5"/>
                                            </p:txEl>
                                          </p:spTgt>
                                        </p:tgtEl>
                                        <p:attrNameLst>
                                          <p:attrName>style.visibility</p:attrName>
                                        </p:attrNameLst>
                                      </p:cBhvr>
                                      <p:to>
                                        <p:strVal val="visible"/>
                                      </p:to>
                                    </p:set>
                                    <p:animEffect transition="in" filter="wipe(left)">
                                      <p:cBhvr>
                                        <p:cTn id="29" dur="500"/>
                                        <p:tgtEl>
                                          <p:spTgt spid="43011">
                                            <p:txEl>
                                              <p:pRg st="5" end="5"/>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43011">
                                            <p:txEl>
                                              <p:pRg st="6" end="6"/>
                                            </p:txEl>
                                          </p:spTgt>
                                        </p:tgtEl>
                                        <p:attrNameLst>
                                          <p:attrName>style.visibility</p:attrName>
                                        </p:attrNameLst>
                                      </p:cBhvr>
                                      <p:to>
                                        <p:strVal val="visible"/>
                                      </p:to>
                                    </p:set>
                                    <p:animEffect transition="in" filter="wipe(left)">
                                      <p:cBhvr>
                                        <p:cTn id="33"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a:xfrm>
            <a:off x="0" y="180904"/>
            <a:ext cx="8229600" cy="774701"/>
          </a:xfrm>
        </p:spPr>
        <p:txBody>
          <a:bodyPr/>
          <a:lstStyle/>
          <a:p>
            <a:r>
              <a:rPr lang="zh-CN" altLang="en-US"/>
              <a:t>优化SQL语句</a:t>
            </a:r>
            <a:endParaRPr lang="zh-CN" altLang="en-US"/>
          </a:p>
        </p:txBody>
      </p:sp>
      <p:sp>
        <p:nvSpPr>
          <p:cNvPr id="44035" name="内容占位符 2"/>
          <p:cNvSpPr>
            <a:spLocks noGrp="1"/>
          </p:cNvSpPr>
          <p:nvPr>
            <p:ph idx="4294967295"/>
          </p:nvPr>
        </p:nvSpPr>
        <p:spPr>
          <a:xfrm>
            <a:off x="256584" y="1253888"/>
            <a:ext cx="8135937" cy="4681538"/>
          </a:xfrm>
        </p:spPr>
        <p:txBody>
          <a:bodyPr/>
          <a:lstStyle/>
          <a:p>
            <a:pPr>
              <a:lnSpc>
                <a:spcPct val="130000"/>
              </a:lnSpc>
            </a:pPr>
            <a:r>
              <a:rPr lang="zh-CN" altLang="en-US"/>
              <a:t>很多时候</a:t>
            </a:r>
            <a:r>
              <a:rPr lang="zh-CN" altLang="en-US">
                <a:solidFill>
                  <a:srgbClr val="0000FF"/>
                </a:solidFill>
              </a:rPr>
              <a:t>用 exists 代替 in</a:t>
            </a:r>
            <a:r>
              <a:rPr lang="zh-CN" altLang="en-US"/>
              <a:t> 是一个好的选择： </a:t>
            </a:r>
            <a:endParaRPr lang="zh-CN" altLang="en-US"/>
          </a:p>
          <a:p>
            <a:pPr lvl="1">
              <a:lnSpc>
                <a:spcPct val="130000"/>
              </a:lnSpc>
            </a:pPr>
            <a:r>
              <a:rPr lang="zh-CN" altLang="en-US" dirty="0"/>
              <a:t>select num from a where num </a:t>
            </a:r>
            <a:r>
              <a:rPr lang="zh-CN" altLang="en-US" dirty="0">
                <a:solidFill>
                  <a:srgbClr val="FF0000"/>
                </a:solidFill>
              </a:rPr>
              <a:t>in</a:t>
            </a:r>
            <a:r>
              <a:rPr lang="zh-CN" altLang="en-US" dirty="0"/>
              <a:t>(select num from b) </a:t>
            </a:r>
            <a:endParaRPr lang="zh-CN" altLang="en-US" dirty="0"/>
          </a:p>
          <a:p>
            <a:pPr lvl="1">
              <a:lnSpc>
                <a:spcPct val="130000"/>
              </a:lnSpc>
            </a:pPr>
            <a:r>
              <a:rPr lang="zh-CN" altLang="en-US" dirty="0"/>
              <a:t>用下面的语句替换： </a:t>
            </a:r>
            <a:endParaRPr lang="zh-CN" altLang="en-US" dirty="0"/>
          </a:p>
          <a:p>
            <a:pPr lvl="1">
              <a:lnSpc>
                <a:spcPct val="130000"/>
              </a:lnSpc>
            </a:pPr>
            <a:r>
              <a:rPr lang="zh-CN" altLang="en-US" dirty="0"/>
              <a:t>select num from a where </a:t>
            </a:r>
            <a:r>
              <a:rPr lang="zh-CN" altLang="en-US" dirty="0">
                <a:solidFill>
                  <a:srgbClr val="FF0000"/>
                </a:solidFill>
              </a:rPr>
              <a:t>exists</a:t>
            </a:r>
            <a:r>
              <a:rPr lang="zh-CN" altLang="en-US" dirty="0"/>
              <a:t>(select 1 from b where b.num=a.num)</a:t>
            </a:r>
            <a:endParaRPr lang="zh-CN" altLang="en-US" dirty="0"/>
          </a:p>
          <a:p>
            <a:pPr>
              <a:lnSpc>
                <a:spcPct val="130000"/>
              </a:lnSpc>
            </a:pPr>
            <a:r>
              <a:rPr lang="zh-CN" altLang="en-US" dirty="0"/>
              <a:t>索引并不是越多越好，索引固然可以提高相应的 select 的效率，但同时也降低了 insert 及 update 的效率，因为 insert 或 update 时有可能会重建索引，</a:t>
            </a:r>
            <a:endParaRPr lang="zh-CN" altLang="en-US" dirty="0"/>
          </a:p>
          <a:p>
            <a:pPr>
              <a:lnSpc>
                <a:spcPct val="130000"/>
              </a:lnSpc>
            </a:pPr>
            <a:r>
              <a:rPr lang="zh-CN" altLang="en-US" dirty="0"/>
              <a:t>一个表的索引数最好不要超过6个</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wipe(left)">
                                      <p:cBhvr>
                                        <p:cTn id="11" dur="500"/>
                                        <p:tgtEl>
                                          <p:spTgt spid="440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035">
                                            <p:txEl>
                                              <p:pRg st="2" end="2"/>
                                            </p:txEl>
                                          </p:spTgt>
                                        </p:tgtEl>
                                        <p:attrNameLst>
                                          <p:attrName>style.visibility</p:attrName>
                                        </p:attrNameLst>
                                      </p:cBhvr>
                                      <p:to>
                                        <p:strVal val="visible"/>
                                      </p:to>
                                    </p:set>
                                    <p:animEffect transition="in" filter="wipe(left)">
                                      <p:cBhvr>
                                        <p:cTn id="16" dur="500"/>
                                        <p:tgtEl>
                                          <p:spTgt spid="44035">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4035">
                                            <p:txEl>
                                              <p:pRg st="3" end="3"/>
                                            </p:txEl>
                                          </p:spTgt>
                                        </p:tgtEl>
                                        <p:attrNameLst>
                                          <p:attrName>style.visibility</p:attrName>
                                        </p:attrNameLst>
                                      </p:cBhvr>
                                      <p:to>
                                        <p:strVal val="visible"/>
                                      </p:to>
                                    </p:set>
                                    <p:animEffect transition="in" filter="wipe(left)">
                                      <p:cBhvr>
                                        <p:cTn id="20" dur="500"/>
                                        <p:tgtEl>
                                          <p:spTgt spid="440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animEffect transition="in" filter="wipe(left)">
                                      <p:cBhvr>
                                        <p:cTn id="25" dur="500"/>
                                        <p:tgtEl>
                                          <p:spTgt spid="44035">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4035">
                                            <p:txEl>
                                              <p:pRg st="5" end="5"/>
                                            </p:txEl>
                                          </p:spTgt>
                                        </p:tgtEl>
                                        <p:attrNameLst>
                                          <p:attrName>style.visibility</p:attrName>
                                        </p:attrNameLst>
                                      </p:cBhvr>
                                      <p:to>
                                        <p:strVal val="visible"/>
                                      </p:to>
                                    </p:set>
                                    <p:animEffect transition="in" filter="wipe(left)">
                                      <p:cBhvr>
                                        <p:cTn id="29"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0" y="235520"/>
            <a:ext cx="8229600" cy="777875"/>
          </a:xfrm>
        </p:spPr>
        <p:txBody>
          <a:bodyPr/>
          <a:lstStyle/>
          <a:p>
            <a:r>
              <a:rPr lang="zh-CN" altLang="en-US"/>
              <a:t>优化SQL语句</a:t>
            </a:r>
            <a:endParaRPr lang="zh-CN" altLang="en-US"/>
          </a:p>
        </p:txBody>
      </p:sp>
      <p:sp>
        <p:nvSpPr>
          <p:cNvPr id="45059" name="内容占位符 2"/>
          <p:cNvSpPr>
            <a:spLocks noGrp="1"/>
          </p:cNvSpPr>
          <p:nvPr>
            <p:ph idx="4294967295"/>
          </p:nvPr>
        </p:nvSpPr>
        <p:spPr>
          <a:xfrm>
            <a:off x="118268" y="1323715"/>
            <a:ext cx="7993063" cy="4464050"/>
          </a:xfrm>
        </p:spPr>
        <p:txBody>
          <a:bodyPr/>
          <a:lstStyle/>
          <a:p>
            <a:pPr>
              <a:lnSpc>
                <a:spcPct val="140000"/>
              </a:lnSpc>
            </a:pPr>
            <a:endParaRPr lang="zh-CN" altLang="zh-CN"/>
          </a:p>
          <a:p>
            <a:pPr>
              <a:lnSpc>
                <a:spcPct val="140000"/>
              </a:lnSpc>
            </a:pPr>
            <a:r>
              <a:rPr lang="zh-CN" altLang="zh-CN" dirty="0"/>
              <a:t>尽量使用数字型字段，若只含数值信息的字段尽量不要设计为字符型，因为引擎在处理查询和连接时会逐个比较字符串中每一个字符，而对于数字型而言只需要比较一次就够了。</a:t>
            </a:r>
            <a:endParaRPr lang="zh-CN" altLang="zh-CN" dirty="0"/>
          </a:p>
          <a:p>
            <a:pPr>
              <a:lnSpc>
                <a:spcPct val="140000"/>
              </a:lnSpc>
            </a:pPr>
            <a:r>
              <a:rPr lang="zh-CN" altLang="zh-CN" dirty="0"/>
              <a:t>任何地方都不要使用 </a:t>
            </a:r>
            <a:r>
              <a:rPr lang="zh-CN" altLang="zh-CN" dirty="0">
                <a:solidFill>
                  <a:srgbClr val="0000FF"/>
                </a:solidFill>
              </a:rPr>
              <a:t>select * from t</a:t>
            </a:r>
            <a:r>
              <a:rPr lang="zh-CN" altLang="zh-CN" dirty="0"/>
              <a:t> ，用具体的字段列表代替“*”，不要返回用不到的任何字段。</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wipe(left)">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wipe(left)">
                                      <p:cBhvr>
                                        <p:cTn id="12"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a:xfrm>
            <a:off x="0" y="144462"/>
            <a:ext cx="8229600" cy="777875"/>
          </a:xfrm>
        </p:spPr>
        <p:txBody>
          <a:bodyPr/>
          <a:lstStyle/>
          <a:p>
            <a:r>
              <a:rPr lang="zh-CN" altLang="en-US"/>
              <a:t>总结</a:t>
            </a:r>
            <a:endParaRPr lang="zh-CN" altLang="en-US"/>
          </a:p>
        </p:txBody>
      </p:sp>
      <p:sp>
        <p:nvSpPr>
          <p:cNvPr id="46083" name="内容占位符 2"/>
          <p:cNvSpPr>
            <a:spLocks noGrp="1"/>
          </p:cNvSpPr>
          <p:nvPr>
            <p:ph idx="4294967295"/>
          </p:nvPr>
        </p:nvSpPr>
        <p:spPr>
          <a:xfrm>
            <a:off x="0" y="1249863"/>
            <a:ext cx="7921625" cy="4965700"/>
          </a:xfrm>
        </p:spPr>
        <p:txBody>
          <a:bodyPr/>
          <a:lstStyle/>
          <a:p>
            <a:pPr>
              <a:lnSpc>
                <a:spcPct val="140000"/>
              </a:lnSpc>
            </a:pPr>
            <a:r>
              <a:rPr lang="zh-CN" altLang="en-US" dirty="0"/>
              <a:t>索引。</a:t>
            </a:r>
            <a:endParaRPr lang="zh-CN" altLang="en-US" dirty="0"/>
          </a:p>
          <a:p>
            <a:pPr>
              <a:lnSpc>
                <a:spcPct val="140000"/>
              </a:lnSpc>
            </a:pPr>
            <a:endParaRPr lang="zh-CN" altLang="en-US" dirty="0"/>
          </a:p>
          <a:p>
            <a:pPr>
              <a:lnSpc>
                <a:spcPct val="140000"/>
              </a:lnSpc>
            </a:pPr>
            <a:endParaRPr lang="zh-CN" altLang="en-US" dirty="0"/>
          </a:p>
          <a:p>
            <a:pPr>
              <a:lnSpc>
                <a:spcPct val="140000"/>
              </a:lnSpc>
            </a:pPr>
            <a:r>
              <a:rPr lang="zh-CN" altLang="en-US" dirty="0"/>
              <a:t>表分区。</a:t>
            </a:r>
            <a:endParaRPr lang="zh-CN" altLang="en-US" dirty="0"/>
          </a:p>
          <a:p>
            <a:pPr lvl="1">
              <a:lnSpc>
                <a:spcPct val="140000"/>
              </a:lnSpc>
            </a:pPr>
            <a:r>
              <a:rPr lang="zh-CN" altLang="en-US" dirty="0"/>
              <a:t>范围分区</a:t>
            </a:r>
            <a:endParaRPr lang="zh-CN" altLang="en-US" dirty="0"/>
          </a:p>
          <a:p>
            <a:pPr lvl="1">
              <a:lnSpc>
                <a:spcPct val="140000"/>
              </a:lnSpc>
            </a:pPr>
            <a:r>
              <a:rPr lang="zh-CN" altLang="en-US" dirty="0"/>
              <a:t>列表分区</a:t>
            </a:r>
            <a:endParaRPr lang="zh-CN" altLang="en-US" dirty="0"/>
          </a:p>
          <a:p>
            <a:pPr lvl="1">
              <a:lnSpc>
                <a:spcPct val="140000"/>
              </a:lnSpc>
            </a:pPr>
            <a:r>
              <a:rPr lang="zh-CN" altLang="en-US" dirty="0"/>
              <a:t>散列分区</a:t>
            </a:r>
            <a:endParaRPr lang="zh-CN" altLang="en-US" dirty="0"/>
          </a:p>
          <a:p>
            <a:pPr lvl="1">
              <a:lnSpc>
                <a:spcPct val="140000"/>
              </a:lnSpc>
            </a:pPr>
            <a:r>
              <a:rPr lang="zh-CN" altLang="en-US" dirty="0"/>
              <a:t>索引分区</a:t>
            </a:r>
            <a:endParaRPr lang="zh-CN" altLang="en-US" dirty="0"/>
          </a:p>
        </p:txBody>
      </p:sp>
      <p:sp>
        <p:nvSpPr>
          <p:cNvPr id="46084" name="AutoShape 4"/>
          <p:cNvSpPr>
            <a:spLocks noChangeArrowheads="1"/>
          </p:cNvSpPr>
          <p:nvPr/>
        </p:nvSpPr>
        <p:spPr bwMode="auto">
          <a:xfrm>
            <a:off x="1168970" y="1355087"/>
            <a:ext cx="6119813" cy="1296987"/>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zh-CN" altLang="zh-CN" sz="2000" b="1">
                <a:solidFill>
                  <a:srgbClr val="0000FF"/>
                </a:solidFill>
              </a:rPr>
              <a:t>create </a:t>
            </a:r>
            <a:r>
              <a:rPr lang="zh-CN" altLang="zh-CN" sz="2000" b="1">
                <a:solidFill>
                  <a:srgbClr val="FF0000"/>
                </a:solidFill>
              </a:rPr>
              <a:t>bitmap </a:t>
            </a:r>
            <a:r>
              <a:rPr lang="zh-CN" altLang="zh-CN" sz="2000" b="1">
                <a:solidFill>
                  <a:srgbClr val="0000FF"/>
                </a:solidFill>
              </a:rPr>
              <a:t>index</a:t>
            </a:r>
            <a:r>
              <a:rPr lang="zh-CN" altLang="zh-CN" sz="2000" b="1"/>
              <a:t> idx_bm_job </a:t>
            </a:r>
            <a:r>
              <a:rPr lang="zh-CN" altLang="zh-CN" sz="2000" b="1">
                <a:solidFill>
                  <a:srgbClr val="0000FF"/>
                </a:solidFill>
              </a:rPr>
              <a:t>on </a:t>
            </a:r>
            <a:r>
              <a:rPr lang="zh-CN" altLang="zh-CN" sz="2000" b="1"/>
              <a:t>emp(job);</a:t>
            </a:r>
            <a:endParaRPr lang="zh-CN" altLang="zh-CN" sz="2000" b="1"/>
          </a:p>
        </p:txBody>
      </p:sp>
      <p:sp>
        <p:nvSpPr>
          <p:cNvPr id="46085" name="AutoShape 4"/>
          <p:cNvSpPr>
            <a:spLocks noChangeArrowheads="1"/>
          </p:cNvSpPr>
          <p:nvPr/>
        </p:nvSpPr>
        <p:spPr bwMode="auto">
          <a:xfrm>
            <a:off x="2102087" y="1822950"/>
            <a:ext cx="7632700" cy="4392613"/>
          </a:xfrm>
          <a:prstGeom prst="flowChartAlternateProcess">
            <a:avLst/>
          </a:prstGeom>
          <a:gradFill rotWithShape="1">
            <a:gsLst>
              <a:gs pos="0">
                <a:srgbClr val="FFFF66"/>
              </a:gs>
              <a:gs pos="100000">
                <a:schemeClr val="bg1"/>
              </a:gs>
            </a:gsLst>
            <a:lin ang="5400000" scaled="1"/>
          </a:gradFill>
          <a:ln w="9525" cap="flat" cmpd="sng">
            <a:solidFill>
              <a:srgbClr val="CC3300"/>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panose="020B0604020202020204" pitchFamily="34" charset="0"/>
                <a:ea typeface="黑体" panose="02010609060101010101" charset="-122"/>
              </a:defRPr>
            </a:lvl1pPr>
            <a:lvl2pPr marL="742950" indent="-285750" eaLnBrk="0" hangingPunct="0">
              <a:tabLst>
                <a:tab pos="447675" algn="l"/>
              </a:tabLst>
              <a:defRPr>
                <a:solidFill>
                  <a:schemeClr val="tx1"/>
                </a:solidFill>
                <a:latin typeface="Arial" panose="020B0604020202020204" pitchFamily="34" charset="0"/>
                <a:ea typeface="黑体" panose="02010609060101010101" charset="-122"/>
              </a:defRPr>
            </a:lvl2pPr>
            <a:lvl3pPr marL="1143000" indent="-228600" eaLnBrk="0" hangingPunct="0">
              <a:tabLst>
                <a:tab pos="447675" algn="l"/>
              </a:tabLst>
              <a:defRPr>
                <a:solidFill>
                  <a:schemeClr val="tx1"/>
                </a:solidFill>
                <a:latin typeface="Arial" panose="020B0604020202020204" pitchFamily="34" charset="0"/>
                <a:ea typeface="黑体" panose="02010609060101010101" charset="-122"/>
              </a:defRPr>
            </a:lvl3pPr>
            <a:lvl4pPr marL="1600200" indent="-228600" eaLnBrk="0" hangingPunct="0">
              <a:tabLst>
                <a:tab pos="447675" algn="l"/>
              </a:tabLst>
              <a:defRPr>
                <a:solidFill>
                  <a:schemeClr val="tx1"/>
                </a:solidFill>
                <a:latin typeface="Arial" panose="020B0604020202020204" pitchFamily="34" charset="0"/>
                <a:ea typeface="黑体" panose="02010609060101010101" charset="-122"/>
              </a:defRPr>
            </a:lvl4pPr>
            <a:lvl5pPr marL="2057400" indent="-228600" eaLnBrk="0" hangingPunct="0">
              <a:tabLst>
                <a:tab pos="447675" algn="l"/>
              </a:tabLst>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tabLst>
                <a:tab pos="447675" algn="l"/>
              </a:tabLst>
              <a:defRPr>
                <a:solidFill>
                  <a:schemeClr val="tx1"/>
                </a:solidFill>
                <a:latin typeface="Arial" panose="020B0604020202020204" pitchFamily="34" charset="0"/>
                <a:ea typeface="黑体" panose="02010609060101010101" charset="-122"/>
              </a:defRPr>
            </a:lvl9pPr>
          </a:lstStyle>
          <a:p>
            <a:pPr eaLnBrk="1" hangingPunct="1"/>
            <a:r>
              <a:rPr lang="en-US" altLang="zh-CN" b="1"/>
              <a:t>create table </a:t>
            </a:r>
            <a:r>
              <a:rPr lang="en-US" altLang="zh-CN" b="1" dirty="0" err="1"/>
              <a:t>dept</a:t>
            </a:r>
            <a:r>
              <a:rPr lang="en-US" altLang="zh-CN" b="1" dirty="0"/>
              <a:t>(</a:t>
            </a:r>
            <a:endParaRPr lang="zh-CN" altLang="en-US" b="1" dirty="0"/>
          </a:p>
          <a:p>
            <a:pPr eaLnBrk="1" hangingPunct="1"/>
            <a:r>
              <a:rPr lang="en-US" altLang="zh-CN" b="1" dirty="0"/>
              <a:t>	</a:t>
            </a:r>
            <a:r>
              <a:rPr lang="en-US" altLang="zh-CN" b="1" dirty="0" err="1"/>
              <a:t>dep_id</a:t>
            </a:r>
            <a:r>
              <a:rPr lang="en-US" altLang="zh-CN" b="1" dirty="0"/>
              <a:t> number,</a:t>
            </a:r>
            <a:endParaRPr lang="zh-CN" altLang="en-US" b="1" dirty="0"/>
          </a:p>
          <a:p>
            <a:pPr eaLnBrk="1" hangingPunct="1"/>
            <a:r>
              <a:rPr lang="en-US" altLang="zh-CN" b="1" dirty="0"/>
              <a:t>	</a:t>
            </a:r>
            <a:r>
              <a:rPr lang="en-US" altLang="zh-CN" b="1" dirty="0" err="1"/>
              <a:t>dep_name</a:t>
            </a:r>
            <a:r>
              <a:rPr lang="en-US" altLang="zh-CN" b="1" dirty="0"/>
              <a:t> varchar(20),</a:t>
            </a:r>
            <a:endParaRPr lang="zh-CN" altLang="en-US" b="1" dirty="0"/>
          </a:p>
          <a:p>
            <a:pPr eaLnBrk="1" hangingPunct="1"/>
            <a:r>
              <a:rPr lang="en-US" altLang="zh-CN" b="1" dirty="0"/>
              <a:t>)</a:t>
            </a:r>
            <a:endParaRPr lang="zh-CN" altLang="en-US" b="1" dirty="0"/>
          </a:p>
          <a:p>
            <a:pPr eaLnBrk="1" hangingPunct="1"/>
            <a:r>
              <a:rPr lang="en-US" altLang="zh-CN" b="1" dirty="0">
                <a:solidFill>
                  <a:srgbClr val="0000FF"/>
                </a:solidFill>
              </a:rPr>
              <a:t>partition by range</a:t>
            </a:r>
            <a:r>
              <a:rPr lang="en-US" altLang="zh-CN" b="1" dirty="0"/>
              <a:t>(</a:t>
            </a:r>
            <a:r>
              <a:rPr lang="en-US" altLang="zh-CN" b="1" dirty="0" err="1"/>
              <a:t>dep_id</a:t>
            </a:r>
            <a:r>
              <a:rPr lang="en-US" altLang="zh-CN" b="1" dirty="0"/>
              <a:t>)(</a:t>
            </a:r>
            <a:endParaRPr lang="zh-CN" altLang="en-US" b="1" dirty="0"/>
          </a:p>
          <a:p>
            <a:pPr eaLnBrk="1" hangingPunct="1"/>
            <a:r>
              <a:rPr lang="en-US" altLang="zh-CN" b="1" dirty="0"/>
              <a:t>	</a:t>
            </a:r>
            <a:r>
              <a:rPr lang="en-US" altLang="zh-CN" b="1" dirty="0">
                <a:solidFill>
                  <a:srgbClr val="0000FF"/>
                </a:solidFill>
              </a:rPr>
              <a:t>partition </a:t>
            </a:r>
            <a:r>
              <a:rPr lang="en-US" altLang="zh-CN" b="1" dirty="0"/>
              <a:t>d_p1 </a:t>
            </a:r>
            <a:r>
              <a:rPr lang="en-US" altLang="zh-CN" b="1" dirty="0">
                <a:solidFill>
                  <a:srgbClr val="0000FF"/>
                </a:solidFill>
              </a:rPr>
              <a:t>values less than</a:t>
            </a:r>
            <a:r>
              <a:rPr lang="en-US" altLang="zh-CN" b="1" dirty="0"/>
              <a:t> (10) </a:t>
            </a:r>
            <a:r>
              <a:rPr lang="en-US" altLang="zh-CN" b="1" dirty="0">
                <a:solidFill>
                  <a:srgbClr val="0000FF"/>
                </a:solidFill>
              </a:rPr>
              <a:t>tablespace </a:t>
            </a:r>
            <a:r>
              <a:rPr lang="en-US" altLang="zh-CN" b="1" dirty="0"/>
              <a:t>dp1,</a:t>
            </a:r>
            <a:endParaRPr lang="zh-CN" altLang="en-US" b="1" dirty="0"/>
          </a:p>
          <a:p>
            <a:pPr eaLnBrk="1" hangingPunct="1"/>
            <a:r>
              <a:rPr lang="en-US" altLang="zh-CN" b="1" dirty="0"/>
              <a:t>	</a:t>
            </a:r>
            <a:r>
              <a:rPr lang="en-US" altLang="zh-CN" b="1" dirty="0">
                <a:solidFill>
                  <a:srgbClr val="0000FF"/>
                </a:solidFill>
              </a:rPr>
              <a:t>partition </a:t>
            </a:r>
            <a:r>
              <a:rPr lang="en-US" altLang="zh-CN" b="1" dirty="0"/>
              <a:t>d_p2 </a:t>
            </a:r>
            <a:r>
              <a:rPr lang="en-US" altLang="zh-CN" b="1" dirty="0">
                <a:solidFill>
                  <a:srgbClr val="0000FF"/>
                </a:solidFill>
              </a:rPr>
              <a:t>values less than</a:t>
            </a:r>
            <a:r>
              <a:rPr lang="en-US" altLang="zh-CN" b="1" dirty="0"/>
              <a:t> (20) </a:t>
            </a:r>
            <a:r>
              <a:rPr lang="en-US" altLang="zh-CN" b="1" dirty="0">
                <a:solidFill>
                  <a:srgbClr val="0000FF"/>
                </a:solidFill>
              </a:rPr>
              <a:t>tablespace </a:t>
            </a:r>
            <a:r>
              <a:rPr lang="en-US" altLang="zh-CN" b="1" dirty="0"/>
              <a:t>dp2,</a:t>
            </a:r>
            <a:endParaRPr lang="zh-CN" altLang="en-US" b="1" dirty="0"/>
          </a:p>
          <a:p>
            <a:pPr eaLnBrk="1" hangingPunct="1"/>
            <a:r>
              <a:rPr lang="en-US" altLang="zh-CN" b="1" dirty="0"/>
              <a:t>	</a:t>
            </a:r>
            <a:r>
              <a:rPr lang="en-US" altLang="zh-CN" b="1" dirty="0">
                <a:solidFill>
                  <a:srgbClr val="0000FF"/>
                </a:solidFill>
              </a:rPr>
              <a:t>partition </a:t>
            </a:r>
            <a:r>
              <a:rPr lang="en-US" altLang="zh-CN" b="1" dirty="0"/>
              <a:t>d_p3 </a:t>
            </a:r>
            <a:r>
              <a:rPr lang="en-US" altLang="zh-CN" b="1" dirty="0">
                <a:solidFill>
                  <a:srgbClr val="0000FF"/>
                </a:solidFill>
              </a:rPr>
              <a:t>values less than</a:t>
            </a:r>
            <a:r>
              <a:rPr lang="en-US" altLang="zh-CN" b="1" dirty="0"/>
              <a:t> (MAXVALUE) </a:t>
            </a:r>
            <a:r>
              <a:rPr lang="en-US" altLang="zh-CN" b="1" dirty="0">
                <a:solidFill>
                  <a:srgbClr val="0000FF"/>
                </a:solidFill>
              </a:rPr>
              <a:t>tablespace </a:t>
            </a:r>
            <a:r>
              <a:rPr lang="en-US" altLang="zh-CN" b="1" dirty="0"/>
              <a:t>dp3</a:t>
            </a:r>
            <a:endParaRPr lang="zh-CN" altLang="en-US" b="1" dirty="0"/>
          </a:p>
          <a:p>
            <a:pPr eaLnBrk="1" hangingPunct="1"/>
            <a:r>
              <a:rPr lang="en-US" altLang="zh-CN" b="1" dirty="0"/>
              <a:t>);</a:t>
            </a:r>
            <a:endParaRPr lang="zh-CN" altLang="en-US" b="1" dirty="0"/>
          </a:p>
          <a:p>
            <a:pPr eaLnBrk="1" hangingPunct="1"/>
            <a:r>
              <a:rPr lang="en-US" altLang="zh-CN" b="1" dirty="0">
                <a:solidFill>
                  <a:srgbClr val="0000FF"/>
                </a:solidFill>
              </a:rPr>
              <a:t>create index</a:t>
            </a:r>
            <a:r>
              <a:rPr lang="en-US" altLang="zh-CN" b="1" dirty="0"/>
              <a:t> </a:t>
            </a:r>
            <a:r>
              <a:rPr lang="en-US" altLang="zh-CN" b="1" dirty="0" err="1"/>
              <a:t>dep_index</a:t>
            </a:r>
            <a:r>
              <a:rPr lang="en-US" altLang="zh-CN" b="1" dirty="0"/>
              <a:t> </a:t>
            </a:r>
            <a:r>
              <a:rPr lang="en-US" altLang="zh-CN" b="1" dirty="0">
                <a:solidFill>
                  <a:srgbClr val="0000FF"/>
                </a:solidFill>
              </a:rPr>
              <a:t>on </a:t>
            </a:r>
            <a:r>
              <a:rPr lang="en-US" altLang="zh-CN" b="1" dirty="0" err="1"/>
              <a:t>dept</a:t>
            </a:r>
            <a:r>
              <a:rPr lang="en-US" altLang="zh-CN" b="1" dirty="0"/>
              <a:t>(</a:t>
            </a:r>
            <a:r>
              <a:rPr lang="en-US" altLang="zh-CN" b="1" dirty="0" err="1"/>
              <a:t>dep_id</a:t>
            </a:r>
            <a:r>
              <a:rPr lang="en-US" altLang="zh-CN" b="1" dirty="0"/>
              <a:t>) </a:t>
            </a:r>
            <a:r>
              <a:rPr lang="en-US" altLang="zh-CN" b="1" dirty="0">
                <a:solidFill>
                  <a:srgbClr val="FF0000"/>
                </a:solidFill>
              </a:rPr>
              <a:t>local</a:t>
            </a:r>
            <a:r>
              <a:rPr lang="en-US" altLang="zh-CN" b="1" dirty="0"/>
              <a:t>(</a:t>
            </a:r>
            <a:endParaRPr lang="zh-CN" altLang="en-US" b="1" dirty="0"/>
          </a:p>
          <a:p>
            <a:pPr eaLnBrk="1" hangingPunct="1"/>
            <a:r>
              <a:rPr lang="en-US" altLang="zh-CN" b="1" dirty="0"/>
              <a:t>	</a:t>
            </a:r>
            <a:r>
              <a:rPr lang="en-US" altLang="zh-CN" b="1" dirty="0">
                <a:solidFill>
                  <a:srgbClr val="0000FF"/>
                </a:solidFill>
              </a:rPr>
              <a:t>partition </a:t>
            </a:r>
            <a:r>
              <a:rPr lang="en-US" altLang="zh-CN" b="1" dirty="0"/>
              <a:t>d_p1 </a:t>
            </a:r>
            <a:r>
              <a:rPr lang="en-US" altLang="zh-CN" b="1" dirty="0">
                <a:solidFill>
                  <a:srgbClr val="0000FF"/>
                </a:solidFill>
              </a:rPr>
              <a:t>tablespace </a:t>
            </a:r>
            <a:r>
              <a:rPr lang="en-US" altLang="zh-CN" b="1" dirty="0"/>
              <a:t>dp1,</a:t>
            </a:r>
            <a:endParaRPr lang="zh-CN" altLang="en-US" b="1" dirty="0"/>
          </a:p>
          <a:p>
            <a:pPr eaLnBrk="1" hangingPunct="1"/>
            <a:r>
              <a:rPr lang="en-US" altLang="zh-CN" b="1" dirty="0"/>
              <a:t>	</a:t>
            </a:r>
            <a:r>
              <a:rPr lang="en-US" altLang="zh-CN" b="1" dirty="0">
                <a:solidFill>
                  <a:srgbClr val="0000FF"/>
                </a:solidFill>
              </a:rPr>
              <a:t>partition </a:t>
            </a:r>
            <a:r>
              <a:rPr lang="en-US" altLang="zh-CN" b="1" dirty="0"/>
              <a:t>d_p2 </a:t>
            </a:r>
            <a:r>
              <a:rPr lang="en-US" altLang="zh-CN" b="1" dirty="0">
                <a:solidFill>
                  <a:srgbClr val="0000FF"/>
                </a:solidFill>
              </a:rPr>
              <a:t>tablespace </a:t>
            </a:r>
            <a:r>
              <a:rPr lang="en-US" altLang="zh-CN" b="1" dirty="0"/>
              <a:t>dp2,</a:t>
            </a:r>
            <a:endParaRPr lang="zh-CN" altLang="en-US" b="1" dirty="0"/>
          </a:p>
          <a:p>
            <a:pPr eaLnBrk="1" hangingPunct="1"/>
            <a:r>
              <a:rPr lang="en-US" altLang="zh-CN" b="1" dirty="0"/>
              <a:t>	</a:t>
            </a:r>
            <a:r>
              <a:rPr lang="en-US" altLang="zh-CN" b="1" dirty="0">
                <a:solidFill>
                  <a:srgbClr val="0000FF"/>
                </a:solidFill>
              </a:rPr>
              <a:t>partition </a:t>
            </a:r>
            <a:r>
              <a:rPr lang="en-US" altLang="zh-CN" b="1" dirty="0"/>
              <a:t>d_p3 </a:t>
            </a:r>
            <a:r>
              <a:rPr lang="en-US" altLang="zh-CN" b="1" dirty="0">
                <a:solidFill>
                  <a:srgbClr val="0000FF"/>
                </a:solidFill>
              </a:rPr>
              <a:t>tablespace </a:t>
            </a:r>
            <a:r>
              <a:rPr lang="en-US" altLang="zh-CN" b="1" dirty="0"/>
              <a:t>dp3,</a:t>
            </a:r>
            <a:endParaRPr lang="zh-CN" altLang="en-US" b="1" dirty="0"/>
          </a:p>
          <a:p>
            <a:pPr eaLnBrk="1" hangingPunct="1"/>
            <a:r>
              <a:rPr lang="en-US" altLang="zh-CN" b="1" dirty="0"/>
              <a:t>);</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6084"/>
                                        </p:tgtEl>
                                        <p:attrNameLst>
                                          <p:attrName>style.visibility</p:attrName>
                                        </p:attrNameLst>
                                      </p:cBhvr>
                                      <p:to>
                                        <p:strVal val="visible"/>
                                      </p:to>
                                    </p:set>
                                    <p:animEffect transition="in" filter="dissolve">
                                      <p:cBhvr>
                                        <p:cTn id="11" dur="500"/>
                                        <p:tgtEl>
                                          <p:spTgt spid="4608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083">
                                            <p:txEl>
                                              <p:pRg st="3" end="3"/>
                                            </p:txEl>
                                          </p:spTgt>
                                        </p:tgtEl>
                                        <p:attrNameLst>
                                          <p:attrName>style.visibility</p:attrName>
                                        </p:attrNameLst>
                                      </p:cBhvr>
                                      <p:to>
                                        <p:strVal val="visible"/>
                                      </p:to>
                                    </p:set>
                                    <p:animEffect transition="in" filter="wipe(left)">
                                      <p:cBhvr>
                                        <p:cTn id="16" dur="500"/>
                                        <p:tgtEl>
                                          <p:spTgt spid="460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wipe(left)">
                                      <p:cBhvr>
                                        <p:cTn id="21" dur="500"/>
                                        <p:tgtEl>
                                          <p:spTgt spid="460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wipe(left)">
                                      <p:cBhvr>
                                        <p:cTn id="26" dur="500"/>
                                        <p:tgtEl>
                                          <p:spTgt spid="4608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animEffect transition="in" filter="wipe(left)">
                                      <p:cBhvr>
                                        <p:cTn id="31" dur="500"/>
                                        <p:tgtEl>
                                          <p:spTgt spid="460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6083">
                                            <p:txEl>
                                              <p:pRg st="7" end="7"/>
                                            </p:txEl>
                                          </p:spTgt>
                                        </p:tgtEl>
                                        <p:attrNameLst>
                                          <p:attrName>style.visibility</p:attrName>
                                        </p:attrNameLst>
                                      </p:cBhvr>
                                      <p:to>
                                        <p:strVal val="visible"/>
                                      </p:to>
                                    </p:set>
                                    <p:animEffect transition="in" filter="wipe(left)">
                                      <p:cBhvr>
                                        <p:cTn id="36" dur="500"/>
                                        <p:tgtEl>
                                          <p:spTgt spid="4608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6085"/>
                                        </p:tgtEl>
                                        <p:attrNameLst>
                                          <p:attrName>style.visibility</p:attrName>
                                        </p:attrNameLst>
                                      </p:cBhvr>
                                      <p:to>
                                        <p:strVal val="visible"/>
                                      </p:to>
                                    </p:set>
                                    <p:animEffect transition="in" filter="dissolve">
                                      <p:cBhvr>
                                        <p:cTn id="41"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ldLvl="0" animBg="1" autoUpdateAnimBg="0"/>
      <p:bldP spid="4608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248195"/>
            <a:ext cx="8229600" cy="774701"/>
          </a:xfrm>
        </p:spPr>
        <p:txBody>
          <a:bodyPr/>
          <a:lstStyle/>
          <a:p>
            <a:pPr eaLnBrk="1" hangingPunct="1"/>
            <a:r>
              <a:rPr lang="zh-CN" altLang="zh-CN"/>
              <a:t>本章目标</a:t>
            </a:r>
            <a:endParaRPr lang="zh-CN" altLang="zh-CN"/>
          </a:p>
        </p:txBody>
      </p:sp>
      <p:sp>
        <p:nvSpPr>
          <p:cNvPr id="8195" name="Rectangle 6"/>
          <p:cNvSpPr>
            <a:spLocks noGrp="1" noChangeArrowheads="1"/>
          </p:cNvSpPr>
          <p:nvPr>
            <p:ph type="body" idx="4294967295"/>
          </p:nvPr>
        </p:nvSpPr>
        <p:spPr>
          <a:xfrm>
            <a:off x="0" y="1500283"/>
            <a:ext cx="6283325" cy="3097212"/>
          </a:xfrm>
        </p:spPr>
        <p:txBody>
          <a:bodyPr/>
          <a:lstStyle/>
          <a:p>
            <a:pPr eaLnBrk="1" hangingPunct="1">
              <a:lnSpc>
                <a:spcPct val="160000"/>
              </a:lnSpc>
            </a:pPr>
            <a:r>
              <a:rPr lang="zh-CN" altLang="zh-CN" dirty="0"/>
              <a:t>掌握Oracle SQL语句优化</a:t>
            </a:r>
            <a:endParaRPr lang="zh-CN" altLang="zh-CN" dirty="0"/>
          </a:p>
          <a:p>
            <a:pPr eaLnBrk="1" hangingPunct="1">
              <a:lnSpc>
                <a:spcPct val="160000"/>
              </a:lnSpc>
            </a:pPr>
            <a:r>
              <a:rPr lang="zh-CN" altLang="zh-CN" dirty="0"/>
              <a:t>掌握Oracle数据库索引的基本管理</a:t>
            </a:r>
            <a:endParaRPr lang="zh-CN" altLang="zh-CN" dirty="0"/>
          </a:p>
          <a:p>
            <a:pPr eaLnBrk="1" hangingPunct="1">
              <a:lnSpc>
                <a:spcPct val="160000"/>
              </a:lnSpc>
            </a:pPr>
            <a:r>
              <a:rPr lang="zh-CN" altLang="zh-CN" dirty="0"/>
              <a:t>掌握对Oracle数据库表、索引进行分区</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0" y="180904"/>
            <a:ext cx="8013700" cy="774701"/>
          </a:xfrm>
        </p:spPr>
        <p:txBody>
          <a:bodyPr/>
          <a:lstStyle/>
          <a:p>
            <a:r>
              <a:rPr lang="zh-CN" altLang="zh-CN"/>
              <a:t>索引</a:t>
            </a:r>
            <a:endParaRPr lang="zh-CN" altLang="zh-CN"/>
          </a:p>
        </p:txBody>
      </p:sp>
      <p:sp>
        <p:nvSpPr>
          <p:cNvPr id="16387" name="内容占位符 2"/>
          <p:cNvSpPr>
            <a:spLocks noGrp="1"/>
          </p:cNvSpPr>
          <p:nvPr>
            <p:ph idx="4294967295"/>
          </p:nvPr>
        </p:nvSpPr>
        <p:spPr>
          <a:xfrm>
            <a:off x="0" y="1389371"/>
            <a:ext cx="7931150" cy="3851275"/>
          </a:xfrm>
        </p:spPr>
        <p:txBody>
          <a:bodyPr/>
          <a:lstStyle/>
          <a:p>
            <a:pPr>
              <a:lnSpc>
                <a:spcPct val="140000"/>
              </a:lnSpc>
            </a:pPr>
            <a:r>
              <a:rPr lang="zh-CN" altLang="en-US"/>
              <a:t>索引是一种与表相关的数据库逻辑存储结构。</a:t>
            </a:r>
            <a:endParaRPr lang="en-US" altLang="zh-CN" dirty="0"/>
          </a:p>
          <a:p>
            <a:pPr>
              <a:lnSpc>
                <a:spcPct val="140000"/>
              </a:lnSpc>
            </a:pPr>
            <a:r>
              <a:rPr lang="zh-CN" altLang="en-US" dirty="0"/>
              <a:t>如果将表看成一本书，则索引的作用类似于书中的目录</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Effect transition="in" filter="wipe(left)">
                                      <p:cBhvr>
                                        <p:cTn id="11"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0" y="279400"/>
            <a:ext cx="8229600" cy="774701"/>
          </a:xfrm>
        </p:spPr>
        <p:txBody>
          <a:bodyPr/>
          <a:lstStyle/>
          <a:p>
            <a:r>
              <a:rPr lang="zh-CN" altLang="zh-CN"/>
              <a:t>使用索引应遵循的基本原则</a:t>
            </a:r>
            <a:endParaRPr lang="zh-CN" altLang="zh-CN"/>
          </a:p>
        </p:txBody>
      </p:sp>
      <p:sp>
        <p:nvSpPr>
          <p:cNvPr id="17411" name="内容占位符 2"/>
          <p:cNvSpPr>
            <a:spLocks noGrp="1"/>
          </p:cNvSpPr>
          <p:nvPr>
            <p:ph idx="4294967295"/>
          </p:nvPr>
        </p:nvSpPr>
        <p:spPr>
          <a:xfrm>
            <a:off x="0" y="1176931"/>
            <a:ext cx="8229600" cy="5472113"/>
          </a:xfrm>
        </p:spPr>
        <p:txBody>
          <a:bodyPr/>
          <a:lstStyle/>
          <a:p>
            <a:pPr>
              <a:lnSpc>
                <a:spcPct val="110000"/>
              </a:lnSpc>
            </a:pPr>
            <a:r>
              <a:rPr lang="zh-CN" altLang="en-US"/>
              <a:t>合理安排索引列</a:t>
            </a:r>
            <a:endParaRPr lang="zh-CN" altLang="en-US"/>
          </a:p>
          <a:p>
            <a:pPr lvl="1">
              <a:lnSpc>
                <a:spcPct val="110000"/>
              </a:lnSpc>
            </a:pPr>
            <a:r>
              <a:rPr lang="zh-CN" altLang="en-US" dirty="0"/>
              <a:t>在</a:t>
            </a:r>
            <a:r>
              <a:rPr lang="en-US" altLang="zh-CN" dirty="0"/>
              <a:t>create index</a:t>
            </a:r>
            <a:r>
              <a:rPr lang="zh-CN" altLang="en-US" dirty="0"/>
              <a:t>语句中，列的排序会影响通过索引进行查询的性能，我们通常把最常用的列放在前面。</a:t>
            </a:r>
            <a:endParaRPr lang="zh-CN" altLang="en-US" dirty="0"/>
          </a:p>
          <a:p>
            <a:pPr>
              <a:lnSpc>
                <a:spcPct val="110000"/>
              </a:lnSpc>
            </a:pPr>
            <a:r>
              <a:rPr lang="zh-CN" altLang="en-US" dirty="0"/>
              <a:t>限制表中索引的数量</a:t>
            </a:r>
            <a:endParaRPr lang="zh-CN" altLang="en-US" dirty="0"/>
          </a:p>
          <a:p>
            <a:pPr lvl="1">
              <a:lnSpc>
                <a:spcPct val="110000"/>
              </a:lnSpc>
            </a:pPr>
            <a:r>
              <a:rPr lang="zh-CN" altLang="en-US" dirty="0"/>
              <a:t>虽然</a:t>
            </a:r>
            <a:r>
              <a:rPr lang="en-US" altLang="zh-CN" dirty="0"/>
              <a:t>Oracle</a:t>
            </a:r>
            <a:r>
              <a:rPr lang="zh-CN" altLang="en-US" dirty="0"/>
              <a:t>对与索引的数量没有限制，但是我们不能滥用索引。如果索引过多，修改表中的数据时对索引的更改的工作量会很大，效率也很低。</a:t>
            </a:r>
            <a:endParaRPr lang="zh-CN" altLang="en-US" dirty="0"/>
          </a:p>
          <a:p>
            <a:pPr>
              <a:lnSpc>
                <a:spcPct val="110000"/>
              </a:lnSpc>
            </a:pPr>
            <a:r>
              <a:rPr lang="zh-CN" altLang="en-US" dirty="0"/>
              <a:t>指定索引数据块空间的使用</a:t>
            </a:r>
            <a:endParaRPr lang="zh-CN" altLang="en-US" dirty="0"/>
          </a:p>
          <a:p>
            <a:pPr lvl="1">
              <a:lnSpc>
                <a:spcPct val="110000"/>
              </a:lnSpc>
            </a:pPr>
            <a:r>
              <a:rPr lang="zh-CN" altLang="en-US" dirty="0"/>
              <a:t>创建索引时，索引的数据块是用表中现存的值进行填充，其最大值由</a:t>
            </a:r>
            <a:r>
              <a:rPr lang="en-US" altLang="zh-CN" dirty="0"/>
              <a:t>PCTFREE</a:t>
            </a:r>
            <a:r>
              <a:rPr lang="zh-CN" altLang="en-US" dirty="0"/>
              <a:t>进行设置。因此，如果需要在创建索引的表中插入较多数据时，就需要把</a:t>
            </a:r>
            <a:r>
              <a:rPr lang="en-US" altLang="zh-CN" dirty="0"/>
              <a:t>PCTFREE</a:t>
            </a:r>
            <a:r>
              <a:rPr lang="zh-CN" altLang="en-US" dirty="0"/>
              <a:t>的值设置得大一些。</a:t>
            </a:r>
            <a:endParaRPr lang="zh-CN" altLang="en-US" dirty="0"/>
          </a:p>
          <a:p>
            <a:pPr>
              <a:lnSpc>
                <a:spcPct val="110000"/>
              </a:lnSpc>
            </a:pPr>
            <a:r>
              <a:rPr lang="zh-CN" altLang="en-US" dirty="0"/>
              <a:t>根据索引大小设置存储参数</a:t>
            </a:r>
            <a:endParaRPr lang="zh-CN" altLang="en-US" dirty="0"/>
          </a:p>
          <a:p>
            <a:pPr lvl="1">
              <a:lnSpc>
                <a:spcPct val="110000"/>
              </a:lnSpc>
            </a:pPr>
            <a:r>
              <a:rPr lang="zh-CN" altLang="en-US" dirty="0"/>
              <a:t>创建索引前应该预先估计索引的大小，以便更好的规划磁盘空间</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left)">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wipe(left)">
                                      <p:cBhvr>
                                        <p:cTn id="15" dur="500"/>
                                        <p:tgtEl>
                                          <p:spTgt spid="17411">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wipe(left)">
                                      <p:cBhvr>
                                        <p:cTn id="18" dur="500"/>
                                        <p:tgtEl>
                                          <p:spTgt spid="174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wipe(left)">
                                      <p:cBhvr>
                                        <p:cTn id="23" dur="500"/>
                                        <p:tgtEl>
                                          <p:spTgt spid="17411">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wipe(left)">
                                      <p:cBhvr>
                                        <p:cTn id="26" dur="500"/>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wipe(left)">
                                      <p:cBhvr>
                                        <p:cTn id="31" dur="500"/>
                                        <p:tgtEl>
                                          <p:spTgt spid="17411">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17411">
                                            <p:txEl>
                                              <p:pRg st="7" end="7"/>
                                            </p:txEl>
                                          </p:spTgt>
                                        </p:tgtEl>
                                        <p:attrNameLst>
                                          <p:attrName>style.visibility</p:attrName>
                                        </p:attrNameLst>
                                      </p:cBhvr>
                                      <p:to>
                                        <p:strVal val="visible"/>
                                      </p:to>
                                    </p:set>
                                    <p:animEffect transition="in" filter="wipe(left)">
                                      <p:cBhvr>
                                        <p:cTn id="34"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0" y="277813"/>
            <a:ext cx="8013700" cy="774701"/>
          </a:xfrm>
        </p:spPr>
        <p:txBody>
          <a:bodyPr/>
          <a:lstStyle/>
          <a:p>
            <a:r>
              <a:rPr lang="zh-CN" altLang="zh-CN"/>
              <a:t>索引的分类</a:t>
            </a:r>
            <a:endParaRPr lang="zh-CN" altLang="zh-CN"/>
          </a:p>
        </p:txBody>
      </p:sp>
      <p:sp>
        <p:nvSpPr>
          <p:cNvPr id="18435" name="内容占位符 2"/>
          <p:cNvSpPr>
            <a:spLocks noGrp="1"/>
          </p:cNvSpPr>
          <p:nvPr>
            <p:ph idx="4294967295"/>
          </p:nvPr>
        </p:nvSpPr>
        <p:spPr>
          <a:xfrm>
            <a:off x="0" y="1054150"/>
            <a:ext cx="7850188" cy="5400675"/>
          </a:xfrm>
        </p:spPr>
        <p:txBody>
          <a:bodyPr/>
          <a:lstStyle/>
          <a:p>
            <a:pPr>
              <a:lnSpc>
                <a:spcPct val="120000"/>
              </a:lnSpc>
            </a:pPr>
            <a:r>
              <a:rPr lang="zh-CN" altLang="en-US"/>
              <a:t>单列索引与复合索引</a:t>
            </a:r>
            <a:endParaRPr lang="zh-CN" altLang="en-US"/>
          </a:p>
          <a:p>
            <a:pPr lvl="1">
              <a:lnSpc>
                <a:spcPct val="120000"/>
              </a:lnSpc>
            </a:pPr>
            <a:r>
              <a:rPr lang="zh-CN" altLang="en-US" dirty="0"/>
              <a:t>一个索引可以由一个或多个列组成，用于创建索引的列被称为“索引列”</a:t>
            </a:r>
            <a:endParaRPr lang="zh-CN" altLang="en-US" dirty="0"/>
          </a:p>
          <a:p>
            <a:pPr lvl="1">
              <a:lnSpc>
                <a:spcPct val="120000"/>
              </a:lnSpc>
            </a:pPr>
            <a:r>
              <a:rPr lang="zh-CN" altLang="en-US" dirty="0"/>
              <a:t>单列索引是基于单个列所创建的索引，复合索引是基于多列所创建的索引</a:t>
            </a:r>
            <a:endParaRPr lang="zh-CN" altLang="en-US" dirty="0"/>
          </a:p>
          <a:p>
            <a:pPr>
              <a:lnSpc>
                <a:spcPct val="120000"/>
              </a:lnSpc>
            </a:pPr>
            <a:r>
              <a:rPr lang="zh-CN" altLang="en-US" dirty="0"/>
              <a:t>唯一索引与非唯一索引</a:t>
            </a:r>
            <a:endParaRPr lang="zh-CN" altLang="en-US" dirty="0"/>
          </a:p>
          <a:p>
            <a:pPr lvl="1">
              <a:lnSpc>
                <a:spcPct val="120000"/>
              </a:lnSpc>
            </a:pPr>
            <a:r>
              <a:rPr lang="zh-CN" altLang="en-US" dirty="0"/>
              <a:t>唯一索引是索引列值不能重复的索引，非唯一索引是索引列值可以重复的索引</a:t>
            </a:r>
            <a:endParaRPr lang="zh-CN" altLang="en-US" dirty="0"/>
          </a:p>
          <a:p>
            <a:pPr lvl="1">
              <a:lnSpc>
                <a:spcPct val="120000"/>
              </a:lnSpc>
            </a:pPr>
            <a:r>
              <a:rPr lang="zh-CN" altLang="en-US" dirty="0"/>
              <a:t>无论是唯一索引还是非唯一索引，索引列都允许取</a:t>
            </a:r>
            <a:r>
              <a:rPr lang="en-US" altLang="zh-CN" dirty="0"/>
              <a:t>NULL</a:t>
            </a:r>
            <a:r>
              <a:rPr lang="zh-CN" altLang="en-US" dirty="0"/>
              <a:t>值</a:t>
            </a:r>
            <a:endParaRPr lang="zh-CN" altLang="en-US" sz="1600" dirty="0"/>
          </a:p>
          <a:p>
            <a:pPr>
              <a:lnSpc>
                <a:spcPct val="120000"/>
              </a:lnSpc>
            </a:pPr>
            <a:r>
              <a:rPr lang="zh-CN" altLang="en-US" dirty="0"/>
              <a:t>标准（</a:t>
            </a:r>
            <a:r>
              <a:rPr lang="en-US" altLang="zh-CN" dirty="0"/>
              <a:t>B-tree index</a:t>
            </a:r>
            <a:r>
              <a:rPr lang="zh-CN" altLang="en-US" dirty="0"/>
              <a:t>，</a:t>
            </a:r>
            <a:r>
              <a:rPr lang="en-US" altLang="zh-CN" dirty="0"/>
              <a:t>B</a:t>
            </a:r>
            <a:r>
              <a:rPr lang="zh-CN" altLang="en-US" dirty="0"/>
              <a:t>树）索引</a:t>
            </a:r>
            <a:endParaRPr lang="zh-CN" altLang="en-US" dirty="0"/>
          </a:p>
          <a:p>
            <a:pPr lvl="1">
              <a:lnSpc>
                <a:spcPct val="120000"/>
              </a:lnSpc>
            </a:pPr>
            <a:r>
              <a:rPr lang="zh-CN" altLang="en-US" dirty="0"/>
              <a:t>在使用</a:t>
            </a:r>
            <a:r>
              <a:rPr lang="en-US" altLang="zh-CN" dirty="0"/>
              <a:t>CREATE INDEX</a:t>
            </a:r>
            <a:r>
              <a:rPr lang="zh-CN" altLang="en-US" dirty="0"/>
              <a:t>语句创建索引时，默认创建的就是</a:t>
            </a:r>
            <a:r>
              <a:rPr lang="en-US" altLang="zh-CN" dirty="0"/>
              <a:t>B</a:t>
            </a:r>
            <a:r>
              <a:rPr lang="zh-CN" altLang="en-US" dirty="0"/>
              <a:t>树索引</a:t>
            </a:r>
            <a:endParaRPr lang="zh-CN" altLang="en-US" dirty="0"/>
          </a:p>
        </p:txBody>
      </p:sp>
      <p:sp>
        <p:nvSpPr>
          <p:cNvPr id="18436" name="AutoShape 6"/>
          <p:cNvSpPr>
            <a:spLocks noChangeArrowheads="1"/>
          </p:cNvSpPr>
          <p:nvPr/>
        </p:nvSpPr>
        <p:spPr bwMode="auto">
          <a:xfrm>
            <a:off x="3532779" y="4128094"/>
            <a:ext cx="7265988" cy="2060575"/>
          </a:xfrm>
          <a:prstGeom prst="flowChartAlternateProcess">
            <a:avLst/>
          </a:prstGeom>
          <a:gradFill rotWithShape="1">
            <a:gsLst>
              <a:gs pos="0">
                <a:srgbClr val="CCFFFF"/>
              </a:gs>
              <a:gs pos="100000">
                <a:schemeClr val="bg1"/>
              </a:gs>
            </a:gsLst>
            <a:lin ang="5400000" scaled="1"/>
          </a:gradFill>
          <a:ln w="9525" cap="flat" cmpd="sng">
            <a:solidFill>
              <a:srgbClr val="0000FF"/>
            </a:solidFill>
            <a:miter lim="800000"/>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r>
              <a:rPr lang="en-US" altLang="zh-CN" sz="2000" b="1"/>
              <a:t>B</a:t>
            </a:r>
            <a:r>
              <a:rPr lang="zh-CN" altLang="en-US" sz="2000" b="1" dirty="0"/>
              <a:t>树索引能够适应多种查询条件，包括使用“</a:t>
            </a:r>
            <a:r>
              <a:rPr lang="en-US" altLang="zh-CN" sz="2000" b="1" dirty="0"/>
              <a:t>=”</a:t>
            </a:r>
            <a:r>
              <a:rPr lang="zh-CN" altLang="en-US" sz="2000" b="1" dirty="0"/>
              <a:t>的精确匹配、使用“</a:t>
            </a:r>
            <a:r>
              <a:rPr lang="en-US" altLang="zh-CN" sz="2000" b="1" dirty="0"/>
              <a:t>LIKE”</a:t>
            </a:r>
            <a:r>
              <a:rPr lang="zh-CN" altLang="en-US" sz="2000" b="1" dirty="0"/>
              <a:t>的模糊匹配、使用“</a:t>
            </a:r>
            <a:r>
              <a:rPr lang="en-US" altLang="zh-CN" sz="2000" b="1" dirty="0"/>
              <a:t>&lt;”</a:t>
            </a:r>
            <a:r>
              <a:rPr lang="zh-CN" altLang="en-US" sz="2000" b="1" dirty="0"/>
              <a:t>或“</a:t>
            </a:r>
            <a:r>
              <a:rPr lang="en-US" altLang="zh-CN" sz="2000" b="1" dirty="0"/>
              <a:t>&gt;”</a:t>
            </a:r>
            <a:r>
              <a:rPr lang="zh-CN" altLang="en-US" sz="2000" b="1" dirty="0"/>
              <a:t>的比较条件。</a:t>
            </a:r>
            <a:endParaRPr lang="zh-CN" altLang="en-US" sz="2000" b="1" dirty="0"/>
          </a:p>
          <a:p>
            <a:pPr eaLnBrk="1" hangingPunct="1"/>
            <a:endParaRPr lang="zh-CN" altLang="en-US" sz="2000" b="1" dirty="0"/>
          </a:p>
          <a:p>
            <a:pPr eaLnBrk="1" hangingPunct="1"/>
            <a:r>
              <a:rPr lang="en-US" altLang="zh-CN" sz="2000" b="1" dirty="0"/>
              <a:t>B</a:t>
            </a:r>
            <a:r>
              <a:rPr lang="zh-CN" altLang="en-US" sz="2000" b="1" dirty="0"/>
              <a:t>树索引的局限性是：当查询数据的范围超过表的</a:t>
            </a:r>
            <a:r>
              <a:rPr lang="en-US" altLang="zh-CN" sz="2000" b="1" dirty="0"/>
              <a:t>10%</a:t>
            </a:r>
            <a:r>
              <a:rPr lang="zh-CN" altLang="en-US" sz="2000" b="1" dirty="0"/>
              <a:t>之后，就不能显现出</a:t>
            </a:r>
            <a:r>
              <a:rPr lang="en-US" altLang="zh-CN" sz="2000" b="1" dirty="0"/>
              <a:t>B</a:t>
            </a:r>
            <a:r>
              <a:rPr lang="zh-CN" altLang="en-US" sz="2000" b="1" dirty="0"/>
              <a:t>树索引的良好性能了 </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wipe(left)">
                                      <p:cBhvr>
                                        <p:cTn id="10" dur="500"/>
                                        <p:tgtEl>
                                          <p:spTgt spid="184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wipe(left)">
                                      <p:cBhvr>
                                        <p:cTn id="13" dur="5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wipe(left)">
                                      <p:cBhvr>
                                        <p:cTn id="18" dur="500"/>
                                        <p:tgtEl>
                                          <p:spTgt spid="18435">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wipe(left)">
                                      <p:cBhvr>
                                        <p:cTn id="21" dur="500"/>
                                        <p:tgtEl>
                                          <p:spTgt spid="18435">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wipe(left)">
                                      <p:cBhvr>
                                        <p:cTn id="24" dur="500"/>
                                        <p:tgtEl>
                                          <p:spTgt spid="1843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wipe(left)">
                                      <p:cBhvr>
                                        <p:cTn id="29" dur="500"/>
                                        <p:tgtEl>
                                          <p:spTgt spid="18435">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wipe(left)">
                                      <p:cBhvr>
                                        <p:cTn id="32" dur="500"/>
                                        <p:tgtEl>
                                          <p:spTgt spid="184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dissolve">
                                      <p:cBhvr>
                                        <p:cTn id="3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0" y="262790"/>
            <a:ext cx="8013700" cy="774701"/>
          </a:xfrm>
        </p:spPr>
        <p:txBody>
          <a:bodyPr/>
          <a:lstStyle/>
          <a:p>
            <a:r>
              <a:rPr lang="zh-CN" altLang="zh-CN"/>
              <a:t>索引的分类</a:t>
            </a:r>
            <a:endParaRPr lang="zh-CN" altLang="zh-CN"/>
          </a:p>
        </p:txBody>
      </p:sp>
      <p:sp>
        <p:nvSpPr>
          <p:cNvPr id="19459" name="内容占位符 2"/>
          <p:cNvSpPr>
            <a:spLocks noGrp="1"/>
          </p:cNvSpPr>
          <p:nvPr>
            <p:ph idx="4294967295"/>
          </p:nvPr>
        </p:nvSpPr>
        <p:spPr>
          <a:xfrm>
            <a:off x="0" y="1249103"/>
            <a:ext cx="8229600" cy="4714875"/>
          </a:xfrm>
        </p:spPr>
        <p:txBody>
          <a:bodyPr/>
          <a:lstStyle/>
          <a:p>
            <a:pPr>
              <a:lnSpc>
                <a:spcPct val="130000"/>
              </a:lnSpc>
            </a:pPr>
            <a:r>
              <a:rPr lang="zh-CN" altLang="en-US" dirty="0"/>
              <a:t>位图索引 </a:t>
            </a:r>
            <a:endParaRPr lang="zh-CN" altLang="en-US" dirty="0"/>
          </a:p>
          <a:p>
            <a:pPr lvl="1">
              <a:lnSpc>
                <a:spcPct val="130000"/>
              </a:lnSpc>
            </a:pPr>
            <a:r>
              <a:rPr lang="zh-CN" altLang="en-US" dirty="0"/>
              <a:t>基数  :  是指某个列可能拥有的不重复值的个数。例如，</a:t>
            </a:r>
            <a:r>
              <a:rPr lang="en-US" altLang="zh-CN" dirty="0"/>
              <a:t>Sex</a:t>
            </a:r>
            <a:r>
              <a:rPr lang="zh-CN" altLang="en-US" dirty="0"/>
              <a:t>列的基数为</a:t>
            </a:r>
            <a:r>
              <a:rPr lang="en-US" altLang="zh-CN" dirty="0"/>
              <a:t>2</a:t>
            </a:r>
            <a:r>
              <a:rPr lang="zh-CN" altLang="en-US" dirty="0"/>
              <a:t>（性别只能是男或女），</a:t>
            </a:r>
            <a:r>
              <a:rPr lang="en-US" altLang="zh-CN" dirty="0" err="1"/>
              <a:t>MaritalStatus</a:t>
            </a:r>
            <a:r>
              <a:rPr lang="zh-CN" altLang="en-US" dirty="0"/>
              <a:t>列的基数为</a:t>
            </a:r>
            <a:r>
              <a:rPr lang="en-US" altLang="zh-CN" dirty="0"/>
              <a:t>3</a:t>
            </a:r>
            <a:r>
              <a:rPr lang="zh-CN" altLang="en-US" dirty="0"/>
              <a:t>（婚姻状况只能是未婚、已婚、离异）</a:t>
            </a:r>
            <a:endParaRPr lang="zh-CN" altLang="en-US" dirty="0"/>
          </a:p>
          <a:p>
            <a:pPr lvl="1">
              <a:lnSpc>
                <a:spcPct val="130000"/>
              </a:lnSpc>
            </a:pPr>
            <a:r>
              <a:rPr lang="zh-CN" altLang="en-US" dirty="0"/>
              <a:t>对于一些基数很小的列，</a:t>
            </a:r>
            <a:r>
              <a:rPr lang="en-US" altLang="zh-CN" dirty="0"/>
              <a:t>B</a:t>
            </a:r>
            <a:r>
              <a:rPr lang="zh-CN" altLang="en-US" dirty="0"/>
              <a:t>树索引处理方式的效率比较低</a:t>
            </a:r>
            <a:endParaRPr lang="zh-CN" altLang="en-US" dirty="0"/>
          </a:p>
          <a:p>
            <a:pPr lvl="1">
              <a:lnSpc>
                <a:spcPct val="130000"/>
              </a:lnSpc>
            </a:pPr>
            <a:r>
              <a:rPr lang="zh-CN" altLang="en-US" dirty="0"/>
              <a:t>对于基数很小、只存在有限的几个固定值的列（如性别、婚姻状态、行政区、职称），为了加快查询效率，应该在这些列上创建位图索引</a:t>
            </a:r>
            <a:endParaRPr lang="zh-CN" altLang="en-US" dirty="0"/>
          </a:p>
          <a:p>
            <a:pPr lvl="1">
              <a:lnSpc>
                <a:spcPct val="130000"/>
              </a:lnSpc>
            </a:pPr>
            <a:r>
              <a:rPr lang="zh-CN" altLang="en-US" dirty="0"/>
              <a:t>当某列的基数与表的总行数的比例小于</a:t>
            </a:r>
            <a:r>
              <a:rPr lang="en-US" altLang="zh-CN" dirty="0"/>
              <a:t>1%</a:t>
            </a:r>
            <a:r>
              <a:rPr lang="zh-CN" altLang="en-US" dirty="0"/>
              <a:t>时，建议在列上创建位图索引</a:t>
            </a:r>
            <a:endParaRPr lang="zh-CN" altLang="en-US"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left)">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left)">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0" y="262790"/>
            <a:ext cx="8229600" cy="774701"/>
          </a:xfrm>
        </p:spPr>
        <p:txBody>
          <a:bodyPr/>
          <a:lstStyle/>
          <a:p>
            <a:r>
              <a:rPr lang="zh-CN" altLang="zh-CN"/>
              <a:t>索引的分类</a:t>
            </a:r>
            <a:endParaRPr lang="zh-CN" altLang="zh-CN"/>
          </a:p>
        </p:txBody>
      </p:sp>
      <p:sp>
        <p:nvSpPr>
          <p:cNvPr id="20483" name="内容占位符 2"/>
          <p:cNvSpPr>
            <a:spLocks noGrp="1"/>
          </p:cNvSpPr>
          <p:nvPr>
            <p:ph idx="4294967295"/>
          </p:nvPr>
        </p:nvSpPr>
        <p:spPr>
          <a:xfrm>
            <a:off x="0" y="1462538"/>
            <a:ext cx="8229600" cy="4281488"/>
          </a:xfrm>
        </p:spPr>
        <p:txBody>
          <a:bodyPr/>
          <a:lstStyle/>
          <a:p>
            <a:pPr>
              <a:lnSpc>
                <a:spcPct val="150000"/>
              </a:lnSpc>
            </a:pPr>
            <a:r>
              <a:rPr lang="zh-CN" altLang="en-US"/>
              <a:t>函数索引 </a:t>
            </a:r>
            <a:endParaRPr lang="zh-CN" altLang="en-US"/>
          </a:p>
          <a:p>
            <a:pPr lvl="1">
              <a:lnSpc>
                <a:spcPct val="150000"/>
              </a:lnSpc>
            </a:pPr>
            <a:r>
              <a:rPr lang="zh-CN" altLang="en-US" dirty="0"/>
              <a:t>在</a:t>
            </a:r>
            <a:r>
              <a:rPr lang="en-US" altLang="zh-CN" dirty="0"/>
              <a:t>Oracle</a:t>
            </a:r>
            <a:r>
              <a:rPr lang="zh-CN" altLang="en-US" dirty="0"/>
              <a:t>中，不仅能够对表中的列创建索引，还可以对包含有列的函数或表达式创建索引，这种索引被称为“函数索引” </a:t>
            </a:r>
            <a:endParaRPr lang="zh-CN" altLang="en-US" dirty="0"/>
          </a:p>
          <a:p>
            <a:pPr lvl="1">
              <a:lnSpc>
                <a:spcPct val="150000"/>
              </a:lnSpc>
            </a:pPr>
            <a:r>
              <a:rPr lang="zh-CN" altLang="en-US" dirty="0"/>
              <a:t>根据函数或表达式的结果的基数情况，函数索引既可以采用普通的</a:t>
            </a:r>
            <a:r>
              <a:rPr lang="en-US" altLang="zh-CN" dirty="0"/>
              <a:t>B</a:t>
            </a:r>
            <a:r>
              <a:rPr lang="zh-CN" altLang="en-US" dirty="0"/>
              <a:t>树索引，也可采用位图索引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wipe(left)">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wipe(left)">
                                      <p:cBhvr>
                                        <p:cTn id="12"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8518</Words>
  <Application>WPS 演示</Application>
  <PresentationFormat>宽屏</PresentationFormat>
  <Paragraphs>432</Paragraphs>
  <Slides>34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仿宋</vt:lpstr>
      <vt:lpstr>微软雅黑</vt:lpstr>
      <vt:lpstr>黑体</vt:lpstr>
      <vt:lpstr>Lucida Sans Unicode</vt:lpstr>
      <vt:lpstr>楷体_GB2312</vt:lpstr>
      <vt:lpstr>Times New Roman</vt:lpstr>
      <vt:lpstr>Calibri</vt:lpstr>
      <vt:lpstr>Arial Unicode MS</vt:lpstr>
      <vt:lpstr>新宋体</vt:lpstr>
      <vt:lpstr>Office 主题</vt:lpstr>
      <vt:lpstr>PowerPoint 演示文稿</vt:lpstr>
      <vt:lpstr>内容回顾</vt:lpstr>
      <vt:lpstr>本章内容</vt:lpstr>
      <vt:lpstr>本章目标</vt:lpstr>
      <vt:lpstr>索引</vt:lpstr>
      <vt:lpstr>使用索引应遵循的基本原则</vt:lpstr>
      <vt:lpstr>索引的分类</vt:lpstr>
      <vt:lpstr>索引的分类</vt:lpstr>
      <vt:lpstr>索引的分类</vt:lpstr>
      <vt:lpstr>创建索引</vt:lpstr>
      <vt:lpstr>创建索引</vt:lpstr>
      <vt:lpstr>创建索引</vt:lpstr>
      <vt:lpstr>创建索引</vt:lpstr>
      <vt:lpstr>监视索引的使用情况</vt:lpstr>
      <vt:lpstr>监视索引的使用情况</vt:lpstr>
      <vt:lpstr>创建索引的原则</vt:lpstr>
      <vt:lpstr>创建索引的原则</vt:lpstr>
      <vt:lpstr>表分区</vt:lpstr>
      <vt:lpstr>表分区的实现</vt:lpstr>
      <vt:lpstr>范围分区</vt:lpstr>
      <vt:lpstr>范围分区</vt:lpstr>
      <vt:lpstr>列表分区</vt:lpstr>
      <vt:lpstr>散列分区</vt:lpstr>
      <vt:lpstr>散列分区</vt:lpstr>
      <vt:lpstr>索引分区</vt:lpstr>
      <vt:lpstr>本地索引分区</vt:lpstr>
      <vt:lpstr>全局索引分区</vt:lpstr>
      <vt:lpstr>优化SQL语句</vt:lpstr>
      <vt:lpstr>优化SQL语句</vt:lpstr>
      <vt:lpstr>优化SQL语句</vt:lpstr>
      <vt:lpstr>优化SQL语句</vt:lpstr>
      <vt:lpstr>优化SQL语句</vt:lpstr>
      <vt:lpstr>优化SQL语句</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311</cp:revision>
  <dcterms:created xsi:type="dcterms:W3CDTF">2016-09-08T07:35:00Z</dcterms:created>
  <dcterms:modified xsi:type="dcterms:W3CDTF">2019-08-09T03:06:49Z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