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33" r:id="rId2"/>
    <p:sldId id="659" r:id="rId3"/>
    <p:sldId id="662" r:id="rId4"/>
    <p:sldId id="677" r:id="rId5"/>
    <p:sldId id="671" r:id="rId6"/>
    <p:sldId id="678" r:id="rId7"/>
    <p:sldId id="670" r:id="rId8"/>
    <p:sldId id="679" r:id="rId9"/>
    <p:sldId id="681" r:id="rId10"/>
    <p:sldId id="682" r:id="rId11"/>
    <p:sldId id="683" r:id="rId12"/>
    <p:sldId id="684" r:id="rId13"/>
    <p:sldId id="690" r:id="rId14"/>
    <p:sldId id="663" r:id="rId15"/>
    <p:sldId id="672" r:id="rId16"/>
    <p:sldId id="6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1F2C412-2A8B-9048-B81D-9B96F7DE033B}">
          <p14:sldIdLst>
            <p14:sldId id="333"/>
            <p14:sldId id="659"/>
            <p14:sldId id="662"/>
            <p14:sldId id="677"/>
            <p14:sldId id="671"/>
            <p14:sldId id="678"/>
            <p14:sldId id="670"/>
            <p14:sldId id="679"/>
            <p14:sldId id="681"/>
            <p14:sldId id="682"/>
            <p14:sldId id="683"/>
            <p14:sldId id="684"/>
            <p14:sldId id="690"/>
            <p14:sldId id="663"/>
            <p14:sldId id="672"/>
            <p14:sldId id="6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D89"/>
    <a:srgbClr val="FFAC59"/>
    <a:srgbClr val="FD5A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9"/>
    <p:restoredTop sz="83555"/>
  </p:normalViewPr>
  <p:slideViewPr>
    <p:cSldViewPr snapToGrid="0">
      <p:cViewPr varScale="1">
        <p:scale>
          <a:sx n="86" d="100"/>
          <a:sy n="86" d="100"/>
        </p:scale>
        <p:origin x="24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271E-2E4F-A54A-866A-A1976F2439F4}"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2D4D-D0CF-3940-B871-1D6FF0C17930}" type="slidenum">
              <a:rPr lang="en-US" smtClean="0"/>
              <a:t>‹#›</a:t>
            </a:fld>
            <a:endParaRPr lang="en-US"/>
          </a:p>
        </p:txBody>
      </p:sp>
    </p:spTree>
    <p:extLst>
      <p:ext uri="{BB962C8B-B14F-4D97-AF65-F5344CB8AC3E}">
        <p14:creationId xmlns:p14="http://schemas.microsoft.com/office/powerpoint/2010/main" val="127320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a:t>
            </a:fld>
            <a:endParaRPr lang="en-US"/>
          </a:p>
        </p:txBody>
      </p:sp>
    </p:spTree>
    <p:extLst>
      <p:ext uri="{BB962C8B-B14F-4D97-AF65-F5344CB8AC3E}">
        <p14:creationId xmlns:p14="http://schemas.microsoft.com/office/powerpoint/2010/main" val="276574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2</a:t>
            </a:fld>
            <a:endParaRPr lang="en-US"/>
          </a:p>
        </p:txBody>
      </p:sp>
    </p:spTree>
    <p:extLst>
      <p:ext uri="{BB962C8B-B14F-4D97-AF65-F5344CB8AC3E}">
        <p14:creationId xmlns:p14="http://schemas.microsoft.com/office/powerpoint/2010/main" val="120104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3</a:t>
            </a:fld>
            <a:endParaRPr lang="en-US"/>
          </a:p>
        </p:txBody>
      </p:sp>
    </p:spTree>
    <p:extLst>
      <p:ext uri="{BB962C8B-B14F-4D97-AF65-F5344CB8AC3E}">
        <p14:creationId xmlns:p14="http://schemas.microsoft.com/office/powerpoint/2010/main" val="980390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6</a:t>
            </a:fld>
            <a:endParaRPr lang="en-US"/>
          </a:p>
        </p:txBody>
      </p:sp>
    </p:spTree>
    <p:extLst>
      <p:ext uri="{BB962C8B-B14F-4D97-AF65-F5344CB8AC3E}">
        <p14:creationId xmlns:p14="http://schemas.microsoft.com/office/powerpoint/2010/main" val="280175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7</a:t>
            </a:fld>
            <a:endParaRPr lang="en-US"/>
          </a:p>
        </p:txBody>
      </p:sp>
    </p:spTree>
    <p:extLst>
      <p:ext uri="{BB962C8B-B14F-4D97-AF65-F5344CB8AC3E}">
        <p14:creationId xmlns:p14="http://schemas.microsoft.com/office/powerpoint/2010/main" val="311493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13</a:t>
            </a:fld>
            <a:endParaRPr lang="en-US"/>
          </a:p>
        </p:txBody>
      </p:sp>
    </p:spTree>
    <p:extLst>
      <p:ext uri="{BB962C8B-B14F-4D97-AF65-F5344CB8AC3E}">
        <p14:creationId xmlns:p14="http://schemas.microsoft.com/office/powerpoint/2010/main" val="429125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14</a:t>
            </a:fld>
            <a:endParaRPr lang="en-US"/>
          </a:p>
        </p:txBody>
      </p:sp>
    </p:spTree>
    <p:extLst>
      <p:ext uri="{BB962C8B-B14F-4D97-AF65-F5344CB8AC3E}">
        <p14:creationId xmlns:p14="http://schemas.microsoft.com/office/powerpoint/2010/main" val="134082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16</a:t>
            </a:fld>
            <a:endParaRPr lang="en-US"/>
          </a:p>
        </p:txBody>
      </p:sp>
    </p:spTree>
    <p:extLst>
      <p:ext uri="{BB962C8B-B14F-4D97-AF65-F5344CB8AC3E}">
        <p14:creationId xmlns:p14="http://schemas.microsoft.com/office/powerpoint/2010/main" val="177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9D85334-650A-4DCC-8878-768E494DF62F}"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6BF820-52C3-4A45-B01B-C780ADDC83A6}"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052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46C1C46-A1BA-4573-B605-C062EED53F8A}"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6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F04A56B-B99B-43B8-9DE0-40BC64CEDEE1}"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98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C4673FC-9E5E-4A0E-8A35-092C72E712D2}"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626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8A6AF85-4188-4CD0-866E-283DCD2C680F}"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9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4BFD6A7-50DA-4A1D-B074-B3AFF4774402}" type="datetime1">
              <a:rPr lang="en-US" smtClean="0">
                <a:solidFill>
                  <a:prstClr val="black">
                    <a:tint val="75000"/>
                  </a:prstClr>
                </a:solidFill>
              </a:rPr>
              <a:pPr>
                <a:defRPr/>
              </a:pPr>
              <a:t>9/5/22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08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CCCF301-F548-4817-93BC-84033E4A2344}" type="datetime1">
              <a:rPr lang="en-US" smtClean="0">
                <a:solidFill>
                  <a:prstClr val="black">
                    <a:tint val="75000"/>
                  </a:prstClr>
                </a:solidFill>
              </a:rPr>
              <a:pPr>
                <a:defRPr/>
              </a:pPr>
              <a:t>9/5/22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15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48F2063-4082-4C93-9879-68C454E853E9}" type="datetime1">
              <a:rPr lang="en-US" smtClean="0">
                <a:solidFill>
                  <a:prstClr val="black">
                    <a:tint val="75000"/>
                  </a:prstClr>
                </a:solidFill>
              </a:rPr>
              <a:pPr>
                <a:defRPr/>
              </a:pPr>
              <a:t>9/5/22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960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FAB0778-A83C-44C2-8FFA-09697FE349FD}" type="datetime1">
              <a:rPr lang="en-US" smtClean="0">
                <a:solidFill>
                  <a:prstClr val="black">
                    <a:tint val="75000"/>
                  </a:prstClr>
                </a:solidFill>
              </a:rPr>
              <a:pPr>
                <a:defRPr/>
              </a:pPr>
              <a:t>9/5/22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346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6816674-F2A3-47FB-977D-016AA25D4473}" type="datetime1">
              <a:rPr lang="en-US" smtClean="0">
                <a:solidFill>
                  <a:prstClr val="black">
                    <a:tint val="75000"/>
                  </a:prstClr>
                </a:solidFill>
              </a:rPr>
              <a:pPr>
                <a:defRPr/>
              </a:pPr>
              <a:t>9/5/22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254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EFAD7F-99A1-4A75-B1E3-8576D067546A}" type="datetime1">
              <a:rPr lang="en-US" smtClean="0">
                <a:solidFill>
                  <a:prstClr val="black">
                    <a:tint val="75000"/>
                  </a:prstClr>
                </a:solidFill>
              </a:rPr>
              <a:pPr>
                <a:defRPr/>
              </a:pPr>
              <a:t>9/5/22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46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F8CE4C-A270-4B85-B7AB-13EB9F9B6962}" type="datetime1">
              <a:rPr lang="en-US" smtClean="0">
                <a:solidFill>
                  <a:prstClr val="black">
                    <a:tint val="75000"/>
                  </a:prstClr>
                </a:solidFill>
              </a:rPr>
              <a:pPr>
                <a:defRPr/>
              </a:pPr>
              <a:t>9/5/22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FFFF00"/>
                </a:solidFill>
              </a:defRPr>
            </a:lvl1pPr>
          </a:lstStyle>
          <a:p>
            <a:pPr>
              <a:defRPr/>
            </a:pPr>
            <a:fld id="{B9AC4270-FE70-48E2-AE33-07357F6537CD}" type="slidenum">
              <a:rPr lang="en-US" smtClean="0"/>
              <a:pPr>
                <a:defRPr/>
              </a:pPr>
              <a:t>‹#›</a:t>
            </a:fld>
            <a:endParaRPr lang="en-US" dirty="0"/>
          </a:p>
        </p:txBody>
      </p:sp>
    </p:spTree>
    <p:extLst>
      <p:ext uri="{BB962C8B-B14F-4D97-AF65-F5344CB8AC3E}">
        <p14:creationId xmlns:p14="http://schemas.microsoft.com/office/powerpoint/2010/main" val="185743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19200"/>
            <a:ext cx="10363200" cy="1470025"/>
          </a:xfrm>
        </p:spPr>
        <p:txBody>
          <a:bodyPr/>
          <a:lstStyle/>
          <a:p>
            <a:r>
              <a:rPr lang="en-US" dirty="0"/>
              <a:t>CPSC 323</a:t>
            </a:r>
            <a:br>
              <a:rPr lang="en-US" dirty="0"/>
            </a:br>
            <a:r>
              <a:rPr lang="en-US" dirty="0"/>
              <a:t>Compilers and Languages</a:t>
            </a:r>
          </a:p>
        </p:txBody>
      </p:sp>
      <p:sp>
        <p:nvSpPr>
          <p:cNvPr id="3" name="Subtitle 2"/>
          <p:cNvSpPr>
            <a:spLocks noGrp="1"/>
          </p:cNvSpPr>
          <p:nvPr>
            <p:ph type="subTitle" idx="1"/>
          </p:nvPr>
        </p:nvSpPr>
        <p:spPr>
          <a:xfrm>
            <a:off x="1625600" y="3357077"/>
            <a:ext cx="8534400" cy="1752600"/>
          </a:xfrm>
        </p:spPr>
        <p:txBody>
          <a:bodyPr/>
          <a:lstStyle/>
          <a:p>
            <a:r>
              <a:rPr lang="en-US" dirty="0"/>
              <a:t>Miss </a:t>
            </a:r>
            <a:r>
              <a:rPr lang="en-US" dirty="0" err="1"/>
              <a:t>Susmitha</a:t>
            </a:r>
            <a:r>
              <a:rPr lang="en-US" dirty="0"/>
              <a:t> Padda</a:t>
            </a:r>
          </a:p>
          <a:p>
            <a:r>
              <a:rPr lang="en-US" dirty="0" err="1"/>
              <a:t>spadda@fullerton.edu</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AD9F33D8-5447-47F5-B4F9-489CB73D74D3}" type="slidenum">
              <a:rPr lang="en-US">
                <a:latin typeface="Times New Roman" panose="02020603050405020304" pitchFamily="18" charset="0"/>
                <a:cs typeface="Arial" panose="020B0604020202020204" pitchFamily="34" charset="0"/>
              </a:rPr>
              <a:pPr fontAlgn="base">
                <a:spcBef>
                  <a:spcPct val="0"/>
                </a:spcBef>
                <a:spcAft>
                  <a:spcPct val="0"/>
                </a:spcAft>
              </a:pPr>
              <a:t>1</a:t>
            </a:fld>
            <a:endParaRPr lang="en-US">
              <a:latin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DCACF7EB-BB6A-1A3D-D39B-A9B6838DC6B2}"/>
              </a:ext>
            </a:extLst>
          </p:cNvPr>
          <p:cNvSpPr txBox="1"/>
          <p:nvPr/>
        </p:nvSpPr>
        <p:spPr>
          <a:xfrm>
            <a:off x="914400" y="5777529"/>
            <a:ext cx="3585790" cy="369332"/>
          </a:xfrm>
          <a:prstGeom prst="rect">
            <a:avLst/>
          </a:prstGeom>
          <a:noFill/>
        </p:spPr>
        <p:txBody>
          <a:bodyPr wrap="none" rtlCol="0">
            <a:spAutoFit/>
          </a:bodyPr>
          <a:lstStyle/>
          <a:p>
            <a:r>
              <a:rPr lang="en-US" dirty="0"/>
              <a:t>Inputs from Rong Jin and Doina Bein</a:t>
            </a:r>
          </a:p>
        </p:txBody>
      </p:sp>
    </p:spTree>
    <p:extLst>
      <p:ext uri="{BB962C8B-B14F-4D97-AF65-F5344CB8AC3E}">
        <p14:creationId xmlns:p14="http://schemas.microsoft.com/office/powerpoint/2010/main" val="17711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3AB4A-C3AC-35F6-CFBC-BBB50BE21098}"/>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10</a:t>
            </a:fld>
            <a:endParaRPr lang="en-US">
              <a:solidFill>
                <a:prstClr val="black">
                  <a:tint val="75000"/>
                </a:prstClr>
              </a:solidFill>
            </a:endParaRPr>
          </a:p>
        </p:txBody>
      </p:sp>
      <p:sp>
        <p:nvSpPr>
          <p:cNvPr id="3" name="Rectangle 2">
            <a:extLst>
              <a:ext uri="{FF2B5EF4-FFF2-40B4-BE49-F238E27FC236}">
                <a16:creationId xmlns:a16="http://schemas.microsoft.com/office/drawing/2014/main" id="{2349CE08-C5FD-9E8C-1BD9-8EB2C6BF0E16}"/>
              </a:ext>
            </a:extLst>
          </p:cNvPr>
          <p:cNvSpPr>
            <a:spLocks noChangeArrowheads="1"/>
          </p:cNvSpPr>
          <p:nvPr/>
        </p:nvSpPr>
        <p:spPr bwMode="auto">
          <a:xfrm>
            <a:off x="499268" y="1484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241" tIns="107916" rIns="7227198" bIns="0" numCol="1" anchor="ctr" anchorCtr="0" compatLnSpc="1">
            <a:prstTxWarp prst="textNoShape">
              <a:avLst/>
            </a:prstTxWarp>
            <a:spAutoFit/>
          </a:bodyPr>
          <a:lstStyle/>
          <a:p>
            <a:endParaRPr lang="en-US"/>
          </a:p>
        </p:txBody>
      </p:sp>
      <p:pic>
        <p:nvPicPr>
          <p:cNvPr id="4097" name="image8.jpeg">
            <a:extLst>
              <a:ext uri="{FF2B5EF4-FFF2-40B4-BE49-F238E27FC236}">
                <a16:creationId xmlns:a16="http://schemas.microsoft.com/office/drawing/2014/main" id="{EE33F52B-A3EE-9091-BDB9-123903997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6338301" cy="21614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313E22-3603-94CE-05F6-426285B0A048}"/>
              </a:ext>
            </a:extLst>
          </p:cNvPr>
          <p:cNvSpPr>
            <a:spLocks noChangeArrowheads="1"/>
          </p:cNvSpPr>
          <p:nvPr/>
        </p:nvSpPr>
        <p:spPr bwMode="auto">
          <a:xfrm>
            <a:off x="499268" y="879615"/>
            <a:ext cx="1192826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8450" algn="l"/>
              </a:tabLst>
              <a:defRPr>
                <a:solidFill>
                  <a:schemeClr val="tx1"/>
                </a:solidFill>
                <a:latin typeface="Arial" panose="020B0604020202020204" pitchFamily="34" charset="0"/>
              </a:defRPr>
            </a:lvl1pPr>
            <a:lvl2pPr eaLnBrk="0" fontAlgn="base" hangingPunct="0">
              <a:spcBef>
                <a:spcPct val="0"/>
              </a:spcBef>
              <a:spcAft>
                <a:spcPct val="0"/>
              </a:spcAft>
              <a:tabLst>
                <a:tab pos="298450" algn="l"/>
              </a:tabLst>
              <a:defRPr>
                <a:solidFill>
                  <a:schemeClr val="tx1"/>
                </a:solidFill>
                <a:latin typeface="Arial" panose="020B0604020202020204" pitchFamily="34" charset="0"/>
              </a:defRPr>
            </a:lvl2pPr>
            <a:lvl3pPr eaLnBrk="0" fontAlgn="base" hangingPunct="0">
              <a:spcBef>
                <a:spcPct val="0"/>
              </a:spcBef>
              <a:spcAft>
                <a:spcPct val="0"/>
              </a:spcAft>
              <a:tabLst>
                <a:tab pos="298450" algn="l"/>
              </a:tabLst>
              <a:defRPr>
                <a:solidFill>
                  <a:schemeClr val="tx1"/>
                </a:solidFill>
                <a:latin typeface="Arial" panose="020B0604020202020204" pitchFamily="34" charset="0"/>
              </a:defRPr>
            </a:lvl3pPr>
            <a:lvl4pPr eaLnBrk="0" fontAlgn="base" hangingPunct="0">
              <a:spcBef>
                <a:spcPct val="0"/>
              </a:spcBef>
              <a:spcAft>
                <a:spcPct val="0"/>
              </a:spcAft>
              <a:tabLst>
                <a:tab pos="298450" algn="l"/>
              </a:tabLst>
              <a:defRPr>
                <a:solidFill>
                  <a:schemeClr val="tx1"/>
                </a:solidFill>
                <a:latin typeface="Arial" panose="020B0604020202020204" pitchFamily="34" charset="0"/>
              </a:defRPr>
            </a:lvl4pPr>
            <a:lvl5pPr eaLnBrk="0" fontAlgn="base" hangingPunct="0">
              <a:spcBef>
                <a:spcPct val="0"/>
              </a:spcBef>
              <a:spcAft>
                <a:spcPct val="0"/>
              </a:spcAft>
              <a:tabLst>
                <a:tab pos="298450" algn="l"/>
              </a:tabLst>
              <a:defRPr>
                <a:solidFill>
                  <a:schemeClr val="tx1"/>
                </a:solidFill>
                <a:latin typeface="Arial" panose="020B0604020202020204" pitchFamily="34" charset="0"/>
              </a:defRPr>
            </a:lvl5pPr>
            <a:lvl6pPr eaLnBrk="0" fontAlgn="base" hangingPunct="0">
              <a:spcBef>
                <a:spcPct val="0"/>
              </a:spcBef>
              <a:spcAft>
                <a:spcPct val="0"/>
              </a:spcAft>
              <a:tabLst>
                <a:tab pos="298450" algn="l"/>
              </a:tabLst>
              <a:defRPr>
                <a:solidFill>
                  <a:schemeClr val="tx1"/>
                </a:solidFill>
                <a:latin typeface="Arial" panose="020B0604020202020204" pitchFamily="34" charset="0"/>
              </a:defRPr>
            </a:lvl6pPr>
            <a:lvl7pPr eaLnBrk="0" fontAlgn="base" hangingPunct="0">
              <a:spcBef>
                <a:spcPct val="0"/>
              </a:spcBef>
              <a:spcAft>
                <a:spcPct val="0"/>
              </a:spcAft>
              <a:tabLst>
                <a:tab pos="298450" algn="l"/>
              </a:tabLst>
              <a:defRPr>
                <a:solidFill>
                  <a:schemeClr val="tx1"/>
                </a:solidFill>
                <a:latin typeface="Arial" panose="020B0604020202020204" pitchFamily="34" charset="0"/>
              </a:defRPr>
            </a:lvl7pPr>
            <a:lvl8pPr eaLnBrk="0" fontAlgn="base" hangingPunct="0">
              <a:spcBef>
                <a:spcPct val="0"/>
              </a:spcBef>
              <a:spcAft>
                <a:spcPct val="0"/>
              </a:spcAft>
              <a:tabLst>
                <a:tab pos="298450" algn="l"/>
              </a:tabLst>
              <a:defRPr>
                <a:solidFill>
                  <a:schemeClr val="tx1"/>
                </a:solidFill>
                <a:latin typeface="Arial" panose="020B0604020202020204" pitchFamily="34" charset="0"/>
              </a:defRPr>
            </a:lvl8pPr>
            <a:lvl9pPr eaLnBrk="0" fontAlgn="base" hangingPunct="0">
              <a:spcBef>
                <a:spcPct val="0"/>
              </a:spcBef>
              <a:spcAft>
                <a:spcPct val="0"/>
              </a:spcAft>
              <a:tabLst>
                <a:tab pos="298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8450" algn="l"/>
              </a:tabLst>
            </a:pPr>
            <a:r>
              <a:rPr kumimoji="0" lang="en-US" altLang="en-US" sz="3600" b="0" i="0" u="none" strike="noStrike" cap="none" normalizeH="0" baseline="0" dirty="0">
                <a:ln>
                  <a:noFill/>
                </a:ln>
                <a:effectLst/>
                <a:latin typeface="Century Gothic" panose="020B0502020202020204" pitchFamily="34" charset="0"/>
                <a:ea typeface="Calibri Light" panose="020F0302020204030204" pitchFamily="34" charset="0"/>
              </a:rPr>
              <a:t>How are tokens recognized?</a:t>
            </a:r>
          </a:p>
          <a:p>
            <a:pPr marL="0" marR="0" lvl="0" indent="0" algn="l" defTabSz="914400" rtl="0" eaLnBrk="0" fontAlgn="base" latinLnBrk="0" hangingPunct="0">
              <a:lnSpc>
                <a:spcPct val="100000"/>
              </a:lnSpc>
              <a:spcBef>
                <a:spcPct val="0"/>
              </a:spcBef>
              <a:spcAft>
                <a:spcPct val="0"/>
              </a:spcAft>
              <a:buClrTx/>
              <a:buSzTx/>
              <a:buFontTx/>
              <a:buNone/>
              <a:tabLst>
                <a:tab pos="298450" algn="l"/>
              </a:tabLst>
            </a:pPr>
            <a:endParaRPr kumimoji="0" lang="en-US" altLang="en-US" sz="3600" b="0" i="0" u="none" strike="noStrike" cap="none" normalizeH="0" baseline="0" dirty="0">
              <a:ln>
                <a:noFill/>
              </a:ln>
              <a:effectLst/>
              <a:ea typeface="Calibri Light" panose="020F03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298450" algn="l"/>
              </a:tabLst>
            </a:pPr>
            <a:r>
              <a:rPr kumimoji="0" lang="en-US" altLang="en-US" sz="2000" b="0" i="0" u="none" strike="noStrike" cap="none" normalizeH="0" baseline="0" dirty="0">
                <a:ln>
                  <a:noFill/>
                </a:ln>
                <a:solidFill>
                  <a:srgbClr val="212121"/>
                </a:solidFill>
                <a:effectLst/>
                <a:latin typeface="Verdana" panose="020B0604030504040204" pitchFamily="34" charset="0"/>
                <a:ea typeface="Calibri" panose="020F0502020204030204" pitchFamily="34" charset="0"/>
              </a:rPr>
              <a:t>“Get next token” is a </a:t>
            </a:r>
            <a:r>
              <a:rPr kumimoji="0" lang="en-US" altLang="en-US" sz="2000" b="0" i="0" u="none" strike="noStrike" cap="none" normalizeH="0" baseline="0" dirty="0">
                <a:ln>
                  <a:noFill/>
                </a:ln>
                <a:solidFill>
                  <a:srgbClr val="212121"/>
                </a:solidFill>
                <a:effectLst/>
                <a:latin typeface="Century Gothic" panose="020B0502020202020204" pitchFamily="34" charset="0"/>
                <a:ea typeface="Calibri" panose="020F0502020204030204" pitchFamily="34" charset="0"/>
              </a:rPr>
              <a:t>command which is sent from the parser to the lexical analyzer.</a:t>
            </a:r>
            <a:endParaRPr kumimoji="0" lang="en-US" altLang="en-US" sz="1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298450" algn="l"/>
              </a:tabLst>
            </a:pPr>
            <a:r>
              <a:rPr kumimoji="0" lang="en-US" altLang="en-US" sz="2000" b="0" i="0" u="none" strike="noStrike" cap="none" normalizeH="0" baseline="0" dirty="0">
                <a:ln>
                  <a:noFill/>
                </a:ln>
                <a:solidFill>
                  <a:srgbClr val="212121"/>
                </a:solidFill>
                <a:effectLst/>
                <a:latin typeface="Century Gothic" panose="020B0502020202020204" pitchFamily="34" charset="0"/>
                <a:ea typeface="Calibri" panose="020F0502020204030204" pitchFamily="34" charset="0"/>
              </a:rPr>
              <a:t>On receiving this command, the lexical analyzer scans the input until it finds the next token.</a:t>
            </a:r>
            <a:endParaRPr kumimoji="0" lang="en-US" altLang="en-US" sz="1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298450" algn="l"/>
              </a:tabLst>
            </a:pPr>
            <a:r>
              <a:rPr kumimoji="0" lang="en-US" altLang="en-US" sz="2000" b="0" i="0" u="none" strike="noStrike" cap="none" normalizeH="0" baseline="0" dirty="0">
                <a:ln>
                  <a:noFill/>
                </a:ln>
                <a:solidFill>
                  <a:srgbClr val="212121"/>
                </a:solidFill>
                <a:effectLst/>
                <a:latin typeface="Century Gothic" panose="020B0502020202020204" pitchFamily="34" charset="0"/>
                <a:ea typeface="Calibri" panose="020F0502020204030204" pitchFamily="34" charset="0"/>
              </a:rPr>
              <a:t>It returns the token to Parser.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63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2C4EB-BCC7-33EC-DF17-A51DD6A7C31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11</a:t>
            </a:fld>
            <a:endParaRPr lang="en-US">
              <a:solidFill>
                <a:prstClr val="black">
                  <a:tint val="75000"/>
                </a:prstClr>
              </a:solidFill>
            </a:endParaRPr>
          </a:p>
        </p:txBody>
      </p:sp>
      <p:sp>
        <p:nvSpPr>
          <p:cNvPr id="4" name="TextBox 3">
            <a:extLst>
              <a:ext uri="{FF2B5EF4-FFF2-40B4-BE49-F238E27FC236}">
                <a16:creationId xmlns:a16="http://schemas.microsoft.com/office/drawing/2014/main" id="{5E821CF5-EF16-459A-CAD9-807F81078276}"/>
              </a:ext>
            </a:extLst>
          </p:cNvPr>
          <p:cNvSpPr txBox="1"/>
          <p:nvPr/>
        </p:nvSpPr>
        <p:spPr>
          <a:xfrm>
            <a:off x="1258957" y="1166192"/>
            <a:ext cx="7885043" cy="2523768"/>
          </a:xfrm>
          <a:prstGeom prst="rect">
            <a:avLst/>
          </a:prstGeom>
          <a:noFill/>
        </p:spPr>
        <p:txBody>
          <a:bodyPr wrap="square">
            <a:spAutoFit/>
          </a:bodyPr>
          <a:lstStyle/>
          <a:p>
            <a:pPr marL="0" marR="0">
              <a:spcBef>
                <a:spcPts val="50"/>
              </a:spcBef>
              <a:spcAft>
                <a:spcPts val="0"/>
              </a:spcAft>
            </a:pPr>
            <a:r>
              <a:rPr lang="en-US" sz="1250" dirty="0">
                <a:effectLst/>
                <a:latin typeface="Courier New" panose="02070309020205020404" pitchFamily="49" charset="0"/>
                <a:ea typeface="Century Gothic" panose="020B0502020202020204" pitchFamily="34" charset="0"/>
                <a:cs typeface="Century Gothic" panose="020B0502020202020204" pitchFamily="34" charset="0"/>
              </a:rPr>
              <a:t> </a:t>
            </a:r>
            <a:endParaRPr lang="en-US" sz="18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R="0" lvl="1">
              <a:spcBef>
                <a:spcPts val="410"/>
              </a:spcBef>
              <a:spcAft>
                <a:spcPts val="0"/>
              </a:spcAft>
              <a:tabLst>
                <a:tab pos="1042670" algn="l"/>
              </a:tabLst>
            </a:pPr>
            <a:r>
              <a:rPr lang="en-US" sz="3200" b="1" dirty="0">
                <a:effectLst/>
                <a:latin typeface="Calibri" panose="020F0502020204030204" pitchFamily="34" charset="0"/>
                <a:ea typeface="Arial" panose="020B0604020202020204" pitchFamily="34" charset="0"/>
              </a:rPr>
              <a:t>SUMMARY </a:t>
            </a:r>
          </a:p>
          <a:p>
            <a:pPr marR="0" lvl="1">
              <a:spcBef>
                <a:spcPts val="410"/>
              </a:spcBef>
              <a:spcAft>
                <a:spcPts val="0"/>
              </a:spcAft>
              <a:tabLst>
                <a:tab pos="1042670" algn="l"/>
              </a:tabLst>
            </a:pPr>
            <a:endParaRPr lang="en-US" sz="3200" b="1" dirty="0">
              <a:effectLst/>
              <a:latin typeface="Calibri" panose="020F0502020204030204" pitchFamily="34" charset="0"/>
              <a:ea typeface="Arial" panose="020B0604020202020204" pitchFamily="34" charset="0"/>
            </a:endParaRPr>
          </a:p>
          <a:p>
            <a:pPr marL="742950" marR="0" lvl="1" indent="-285750">
              <a:spcBef>
                <a:spcPts val="410"/>
              </a:spcBef>
              <a:spcAft>
                <a:spcPts val="0"/>
              </a:spcAft>
              <a:buFont typeface="Arial" panose="020B0604020202020204" pitchFamily="34" charset="0"/>
              <a:buChar char="•"/>
              <a:tabLst>
                <a:tab pos="1042670" algn="l"/>
              </a:tabLst>
            </a:pPr>
            <a:r>
              <a:rPr lang="en-US" sz="2000" b="1" dirty="0">
                <a:effectLst/>
                <a:latin typeface="Calibri" panose="020F0502020204030204" pitchFamily="34" charset="0"/>
                <a:ea typeface="Arial" panose="020B0604020202020204" pitchFamily="34" charset="0"/>
              </a:rPr>
              <a:t>A</a:t>
            </a:r>
            <a:r>
              <a:rPr lang="en-US" sz="2000" b="1" spc="-35" dirty="0">
                <a:effectLst/>
                <a:latin typeface="Calibri" panose="020F0502020204030204" pitchFamily="34" charset="0"/>
                <a:ea typeface="Arial" panose="020B0604020202020204" pitchFamily="34" charset="0"/>
              </a:rPr>
              <a:t> </a:t>
            </a:r>
            <a:r>
              <a:rPr lang="en-US" sz="2000" b="1" dirty="0">
                <a:effectLst/>
                <a:latin typeface="Calibri" panose="020F0502020204030204" pitchFamily="34" charset="0"/>
                <a:ea typeface="Arial" panose="020B0604020202020204" pitchFamily="34" charset="0"/>
              </a:rPr>
              <a:t>token</a:t>
            </a:r>
            <a:r>
              <a:rPr lang="en-US" sz="2000" b="1" spc="-3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is</a:t>
            </a:r>
            <a:r>
              <a:rPr lang="en-US" sz="2000" spc="-2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a</a:t>
            </a:r>
            <a:r>
              <a:rPr lang="en-US" sz="2000" spc="-4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generic</a:t>
            </a:r>
            <a:r>
              <a:rPr lang="en-US" sz="2000" spc="-3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type,</a:t>
            </a:r>
            <a:r>
              <a:rPr lang="en-US" sz="2000" spc="-3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as</a:t>
            </a:r>
            <a:r>
              <a:rPr lang="en-US" sz="2000" spc="-4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passed</a:t>
            </a:r>
            <a:r>
              <a:rPr lang="en-US" sz="2000" spc="-3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to</a:t>
            </a:r>
            <a:r>
              <a:rPr lang="en-US" sz="2000" spc="-3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the</a:t>
            </a:r>
            <a:r>
              <a:rPr lang="en-US" sz="2000" spc="-3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parser.</a:t>
            </a:r>
            <a:endParaRPr lang="en-US" sz="1100" dirty="0">
              <a:effectLst/>
              <a:latin typeface="Calibri" panose="020F0502020204030204" pitchFamily="34" charset="0"/>
              <a:ea typeface="Arial" panose="020B0604020202020204" pitchFamily="34" charset="0"/>
            </a:endParaRPr>
          </a:p>
          <a:p>
            <a:pPr marL="0" marR="0">
              <a:spcBef>
                <a:spcPts val="35"/>
              </a:spcBef>
              <a:spcAft>
                <a:spcPts val="0"/>
              </a:spcAft>
            </a:pPr>
            <a:r>
              <a:rPr lang="en-US" sz="3150" dirty="0">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a:p>
            <a:pPr marL="742950" marR="0" lvl="1" indent="-285750">
              <a:spcBef>
                <a:spcPts val="5"/>
              </a:spcBef>
              <a:spcAft>
                <a:spcPts val="0"/>
              </a:spcAft>
              <a:buFont typeface="Arial" panose="020B0604020202020204" pitchFamily="34" charset="0"/>
              <a:buChar char="•"/>
              <a:tabLst>
                <a:tab pos="1042670" algn="l"/>
              </a:tabLst>
            </a:pPr>
            <a:r>
              <a:rPr lang="en-US" sz="2000" b="1" dirty="0">
                <a:effectLst/>
                <a:latin typeface="Calibri" panose="020F0502020204030204" pitchFamily="34" charset="0"/>
                <a:ea typeface="Arial" panose="020B0604020202020204" pitchFamily="34" charset="0"/>
              </a:rPr>
              <a:t>A</a:t>
            </a:r>
            <a:r>
              <a:rPr lang="en-US" sz="2000" b="1" spc="-25" dirty="0">
                <a:effectLst/>
                <a:latin typeface="Calibri" panose="020F0502020204030204" pitchFamily="34" charset="0"/>
                <a:ea typeface="Arial" panose="020B0604020202020204" pitchFamily="34" charset="0"/>
              </a:rPr>
              <a:t> </a:t>
            </a:r>
            <a:r>
              <a:rPr lang="en-US" sz="2000" b="1" dirty="0">
                <a:effectLst/>
                <a:latin typeface="Calibri" panose="020F0502020204030204" pitchFamily="34" charset="0"/>
                <a:ea typeface="Arial" panose="020B0604020202020204" pitchFamily="34" charset="0"/>
              </a:rPr>
              <a:t>Lexeme</a:t>
            </a:r>
            <a:r>
              <a:rPr lang="en-US" sz="2000" b="1" spc="-2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is</a:t>
            </a:r>
            <a:r>
              <a:rPr lang="en-US" sz="2000" spc="-2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the</a:t>
            </a:r>
            <a:r>
              <a:rPr lang="en-US" sz="2000" spc="-3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actual/specific</a:t>
            </a:r>
            <a:r>
              <a:rPr lang="en-US" sz="2000" spc="-1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instance</a:t>
            </a:r>
            <a:r>
              <a:rPr lang="en-US" sz="2000" spc="-2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of</a:t>
            </a:r>
            <a:r>
              <a:rPr lang="en-US" sz="2000" spc="-30"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the</a:t>
            </a:r>
            <a:r>
              <a:rPr lang="en-US" sz="2000" spc="-25" dirty="0">
                <a:effectLst/>
                <a:latin typeface="Calibri" panose="020F0502020204030204" pitchFamily="34" charset="0"/>
                <a:ea typeface="Arial" panose="020B0604020202020204" pitchFamily="34" charset="0"/>
              </a:rPr>
              <a:t> </a:t>
            </a:r>
            <a:r>
              <a:rPr lang="en-US" sz="2000" dirty="0">
                <a:effectLst/>
                <a:latin typeface="Calibri" panose="020F0502020204030204" pitchFamily="34" charset="0"/>
                <a:ea typeface="Arial" panose="020B0604020202020204" pitchFamily="34" charset="0"/>
              </a:rPr>
              <a:t>token.</a:t>
            </a:r>
            <a:endParaRPr lang="en-US" sz="1100" dirty="0">
              <a:effectLst/>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142434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32345-F8F1-4FD0-3BAE-07A38BE0D28F}"/>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12</a:t>
            </a:fld>
            <a:endParaRPr lang="en-US">
              <a:solidFill>
                <a:prstClr val="black">
                  <a:tint val="75000"/>
                </a:prstClr>
              </a:solidFill>
            </a:endParaRPr>
          </a:p>
        </p:txBody>
      </p:sp>
      <p:sp>
        <p:nvSpPr>
          <p:cNvPr id="4" name="TextBox 3">
            <a:extLst>
              <a:ext uri="{FF2B5EF4-FFF2-40B4-BE49-F238E27FC236}">
                <a16:creationId xmlns:a16="http://schemas.microsoft.com/office/drawing/2014/main" id="{BDC34D2F-1376-030F-39E2-889C8A20CED7}"/>
              </a:ext>
            </a:extLst>
          </p:cNvPr>
          <p:cNvSpPr txBox="1"/>
          <p:nvPr/>
        </p:nvSpPr>
        <p:spPr>
          <a:xfrm>
            <a:off x="278296" y="1056022"/>
            <a:ext cx="10827026" cy="4221669"/>
          </a:xfrm>
          <a:prstGeom prst="rect">
            <a:avLst/>
          </a:prstGeom>
          <a:noFill/>
        </p:spPr>
        <p:txBody>
          <a:bodyPr wrap="square">
            <a:spAutoFit/>
          </a:bodyPr>
          <a:lstStyle/>
          <a:p>
            <a:pPr marR="0" lvl="1">
              <a:spcBef>
                <a:spcPts val="370"/>
              </a:spcBef>
              <a:spcAft>
                <a:spcPts val="0"/>
              </a:spcAft>
              <a:tabLst>
                <a:tab pos="1042670" algn="l"/>
              </a:tabLst>
            </a:pPr>
            <a:r>
              <a:rPr lang="en-US" sz="2400" b="1" dirty="0">
                <a:effectLst/>
                <a:latin typeface="Calibri" panose="020F0502020204030204" pitchFamily="34" charset="0"/>
                <a:ea typeface="Arial" panose="020B0604020202020204" pitchFamily="34" charset="0"/>
              </a:rPr>
              <a:t>SPECIFICATION OF TOKENS :</a:t>
            </a:r>
          </a:p>
          <a:p>
            <a:pPr marR="0" lvl="1">
              <a:spcBef>
                <a:spcPts val="370"/>
              </a:spcBef>
              <a:spcAft>
                <a:spcPts val="0"/>
              </a:spcAft>
              <a:tabLst>
                <a:tab pos="1042670" algn="l"/>
              </a:tabLst>
            </a:pPr>
            <a:endParaRPr lang="en-US" sz="2400" b="1" dirty="0">
              <a:effectLst/>
              <a:latin typeface="Calibri" panose="020F0502020204030204" pitchFamily="34" charset="0"/>
              <a:ea typeface="Arial" panose="020B0604020202020204" pitchFamily="34" charset="0"/>
            </a:endParaRPr>
          </a:p>
          <a:p>
            <a:pPr marL="742950" marR="0" lvl="1" indent="-285750">
              <a:spcBef>
                <a:spcPts val="370"/>
              </a:spcBef>
              <a:spcAft>
                <a:spcPts val="0"/>
              </a:spcAft>
              <a:buFont typeface="Arial" panose="020B0604020202020204" pitchFamily="34" charset="0"/>
              <a:buChar char="•"/>
              <a:tabLst>
                <a:tab pos="1042670" algn="l"/>
              </a:tabLst>
            </a:pPr>
            <a:r>
              <a:rPr lang="en-US" sz="1800" b="1" dirty="0">
                <a:effectLst/>
                <a:latin typeface="Calibri" panose="020F0502020204030204" pitchFamily="34" charset="0"/>
                <a:ea typeface="Arial" panose="020B0604020202020204" pitchFamily="34" charset="0"/>
              </a:rPr>
              <a:t>Alphabets</a:t>
            </a:r>
            <a:r>
              <a:rPr lang="en-US" sz="1800" b="1" spc="40" dirty="0">
                <a:effectLst/>
                <a:latin typeface="Calibri" panose="020F0502020204030204" pitchFamily="34" charset="0"/>
                <a:ea typeface="Arial" panose="020B0604020202020204" pitchFamily="34" charset="0"/>
              </a:rPr>
              <a:t> </a:t>
            </a:r>
            <a:r>
              <a:rPr lang="en-US" sz="1800" b="0" dirty="0" err="1">
                <a:effectLst/>
                <a:latin typeface="Cambria Math" panose="02040503050406030204" pitchFamily="18" charset="0"/>
                <a:ea typeface="Arial" panose="020B0604020202020204" pitchFamily="34" charset="0"/>
              </a:rPr>
              <a:t>σ</a:t>
            </a:r>
            <a:endParaRPr lang="en-US" sz="1800" b="1" dirty="0">
              <a:effectLst/>
              <a:latin typeface="Calibri" panose="020F0502020204030204" pitchFamily="34" charset="0"/>
              <a:ea typeface="Arial" panose="020B0604020202020204" pitchFamily="34" charset="0"/>
            </a:endParaRPr>
          </a:p>
          <a:p>
            <a:pPr marL="1143000" marR="0" lvl="2" indent="-228600">
              <a:spcBef>
                <a:spcPts val="235"/>
              </a:spcBef>
              <a:spcAft>
                <a:spcPts val="0"/>
              </a:spcAft>
              <a:buFont typeface="Arial" panose="020B0604020202020204" pitchFamily="34" charset="0"/>
              <a:buChar char="•"/>
              <a:tabLst>
                <a:tab pos="1499235" algn="l"/>
                <a:tab pos="1499870" algn="l"/>
              </a:tabLst>
            </a:pPr>
            <a:r>
              <a:rPr lang="en-US" sz="1500" dirty="0">
                <a:effectLst/>
                <a:latin typeface="Calibri" panose="020F0502020204030204" pitchFamily="34" charset="0"/>
                <a:ea typeface="Arial" panose="020B0604020202020204" pitchFamily="34" charset="0"/>
              </a:rPr>
              <a:t>Any</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finite</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set</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symbols</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{0,1}</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set of</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binary</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r>
              <a:rPr lang="en-US" sz="1500" spc="15" dirty="0">
                <a:effectLst/>
                <a:latin typeface="Calibri" panose="020F0502020204030204" pitchFamily="34" charset="0"/>
                <a:ea typeface="Arial" panose="020B0604020202020204" pitchFamily="34" charset="0"/>
              </a:rPr>
              <a:t> </a:t>
            </a:r>
            <a:r>
              <a:rPr lang="en-US" sz="1500" dirty="0" err="1">
                <a:effectLst/>
                <a:latin typeface="Cambria Math" panose="02040503050406030204" pitchFamily="18" charset="0"/>
                <a:ea typeface="Arial" panose="020B0604020202020204" pitchFamily="34" charset="0"/>
              </a:rPr>
              <a:t>σ</a:t>
            </a:r>
            <a:r>
              <a:rPr lang="en-US" sz="1500" spc="85" dirty="0">
                <a:effectLst/>
                <a:latin typeface="Cambria Math" panose="02040503050406030204" pitchFamily="18" charset="0"/>
                <a:ea typeface="Arial" panose="020B0604020202020204" pitchFamily="34" charset="0"/>
              </a:rPr>
              <a:t> </a:t>
            </a:r>
            <a:r>
              <a:rPr lang="en-US" sz="1500" dirty="0">
                <a:effectLst/>
                <a:latin typeface="Cambria Math" panose="02040503050406030204" pitchFamily="18" charset="0"/>
                <a:ea typeface="Arial" panose="020B0604020202020204" pitchFamily="34" charset="0"/>
              </a:rPr>
              <a:t>=</a:t>
            </a:r>
            <a:r>
              <a:rPr lang="en-US" sz="1500" spc="90" dirty="0">
                <a:effectLst/>
                <a:latin typeface="Cambria Math" panose="02040503050406030204" pitchFamily="18" charset="0"/>
                <a:ea typeface="Arial" panose="020B0604020202020204" pitchFamily="34" charset="0"/>
              </a:rPr>
              <a:t> </a:t>
            </a:r>
            <a:r>
              <a:rPr lang="en-US" sz="1500" dirty="0">
                <a:effectLst/>
                <a:latin typeface="Cambria Math" panose="02040503050406030204" pitchFamily="18" charset="0"/>
                <a:ea typeface="Arial" panose="020B0604020202020204" pitchFamily="34" charset="0"/>
              </a:rPr>
              <a:t>{0,1}</a:t>
            </a:r>
            <a:endParaRPr lang="en-US" sz="1100" dirty="0">
              <a:effectLst/>
              <a:latin typeface="Calibri" panose="020F0502020204030204" pitchFamily="34" charset="0"/>
              <a:ea typeface="Arial" panose="020B0604020202020204" pitchFamily="34" charset="0"/>
            </a:endParaRPr>
          </a:p>
          <a:p>
            <a:pPr marL="1143000" marR="0" lvl="2" indent="-228600">
              <a:spcBef>
                <a:spcPts val="245"/>
              </a:spcBef>
              <a:spcAft>
                <a:spcPts val="0"/>
              </a:spcAft>
              <a:buFont typeface="Arial" panose="020B0604020202020204" pitchFamily="34" charset="0"/>
              <a:buChar char="•"/>
              <a:tabLst>
                <a:tab pos="1499235" algn="l"/>
                <a:tab pos="1499870" algn="l"/>
              </a:tabLst>
            </a:pPr>
            <a:r>
              <a:rPr lang="en-US" sz="1500" dirty="0" err="1">
                <a:effectLst/>
                <a:latin typeface="Cambria Math" panose="02040503050406030204" pitchFamily="18" charset="0"/>
                <a:ea typeface="Arial" panose="020B0604020202020204" pitchFamily="34" charset="0"/>
              </a:rPr>
              <a:t>σ</a:t>
            </a:r>
            <a:r>
              <a:rPr lang="en-US" sz="1500" spc="75" dirty="0">
                <a:effectLst/>
                <a:latin typeface="Cambria Math" panose="02040503050406030204" pitchFamily="18" charset="0"/>
                <a:ea typeface="Arial" panose="020B0604020202020204" pitchFamily="34" charset="0"/>
              </a:rPr>
              <a:t> </a:t>
            </a:r>
            <a:r>
              <a:rPr lang="en-US" sz="1500" dirty="0">
                <a:effectLst/>
                <a:latin typeface="Cambria Math" panose="02040503050406030204" pitchFamily="18" charset="0"/>
                <a:ea typeface="Arial" panose="020B0604020202020204" pitchFamily="34" charset="0"/>
              </a:rPr>
              <a:t>=</a:t>
            </a:r>
            <a:r>
              <a:rPr lang="en-US" sz="1500" spc="-5" dirty="0">
                <a:effectLst/>
                <a:latin typeface="Cambria Math" panose="02040503050406030204" pitchFamily="18"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{0,1,2,3,4,5,6,7,8,9,A,B,C,D,E,F}</a:t>
            </a:r>
            <a:r>
              <a:rPr lang="en-US" sz="1500" spc="4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 a</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set</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Hexadecimal</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endParaRPr lang="en-US" sz="1100" dirty="0">
              <a:effectLst/>
              <a:latin typeface="Calibri" panose="020F0502020204030204" pitchFamily="34" charset="0"/>
              <a:ea typeface="Arial" panose="020B0604020202020204" pitchFamily="34" charset="0"/>
            </a:endParaRPr>
          </a:p>
          <a:p>
            <a:pPr marL="1143000" marR="0" lvl="2" indent="-228600">
              <a:spcBef>
                <a:spcPts val="235"/>
              </a:spcBef>
              <a:spcAft>
                <a:spcPts val="0"/>
              </a:spcAft>
              <a:buFont typeface="Arial" panose="020B0604020202020204" pitchFamily="34" charset="0"/>
              <a:buChar char="•"/>
              <a:tabLst>
                <a:tab pos="1499235" algn="l"/>
                <a:tab pos="1499870" algn="l"/>
              </a:tabLst>
            </a:pPr>
            <a:r>
              <a:rPr lang="en-US" sz="1500" dirty="0" err="1">
                <a:effectLst/>
                <a:latin typeface="Cambria Math" panose="02040503050406030204" pitchFamily="18" charset="0"/>
                <a:ea typeface="Arial" panose="020B0604020202020204" pitchFamily="34" charset="0"/>
              </a:rPr>
              <a:t>σ</a:t>
            </a:r>
            <a:r>
              <a:rPr lang="en-US" sz="1500" spc="90" dirty="0">
                <a:effectLst/>
                <a:latin typeface="Cambria Math" panose="02040503050406030204" pitchFamily="18" charset="0"/>
                <a:ea typeface="Arial" panose="020B0604020202020204" pitchFamily="34" charset="0"/>
              </a:rPr>
              <a:t> </a:t>
            </a:r>
            <a:r>
              <a:rPr lang="en-US" sz="1500" dirty="0">
                <a:effectLst/>
                <a:latin typeface="Cambria Math" panose="02040503050406030204" pitchFamily="18" charset="0"/>
                <a:ea typeface="Arial" panose="020B0604020202020204" pitchFamily="34" charset="0"/>
              </a:rPr>
              <a:t>=</a:t>
            </a:r>
            <a:r>
              <a:rPr lang="en-US" sz="1500" spc="10" dirty="0">
                <a:effectLst/>
                <a:latin typeface="Cambria Math" panose="02040503050406030204" pitchFamily="18"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{a-z,</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A-Z} is</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 set</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English language</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endParaRPr lang="en-US" sz="1100" dirty="0">
              <a:effectLst/>
              <a:latin typeface="Calibri" panose="020F0502020204030204" pitchFamily="34" charset="0"/>
              <a:ea typeface="Arial" panose="020B0604020202020204" pitchFamily="34" charset="0"/>
            </a:endParaRPr>
          </a:p>
          <a:p>
            <a:pPr marL="0" marR="0">
              <a:spcBef>
                <a:spcPts val="0"/>
              </a:spcBef>
              <a:spcAft>
                <a:spcPts val="0"/>
              </a:spcAft>
            </a:pPr>
            <a:r>
              <a:rPr lang="en-US" sz="1700" dirty="0">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a:p>
            <a:pPr marL="742950" marR="0" lvl="1" indent="-285750">
              <a:spcBef>
                <a:spcPts val="1295"/>
              </a:spcBef>
              <a:spcAft>
                <a:spcPts val="0"/>
              </a:spcAft>
              <a:buFont typeface="Arial" panose="020B0604020202020204" pitchFamily="34" charset="0"/>
              <a:buChar char="•"/>
              <a:tabLst>
                <a:tab pos="1042670" algn="l"/>
              </a:tabLst>
            </a:pPr>
            <a:r>
              <a:rPr lang="en-US" sz="1800" b="1" dirty="0">
                <a:effectLst/>
                <a:latin typeface="Calibri" panose="020F0502020204030204" pitchFamily="34" charset="0"/>
                <a:ea typeface="Arial" panose="020B0604020202020204" pitchFamily="34" charset="0"/>
              </a:rPr>
              <a:t>Strings</a:t>
            </a:r>
          </a:p>
          <a:p>
            <a:pPr marL="1143000" marR="0" lvl="2" indent="-228600">
              <a:spcBef>
                <a:spcPts val="285"/>
              </a:spcBef>
              <a:spcAft>
                <a:spcPts val="0"/>
              </a:spcAft>
              <a:buFont typeface="Arial" panose="020B0604020202020204" pitchFamily="34" charset="0"/>
              <a:buChar char="•"/>
              <a:tabLst>
                <a:tab pos="1499235" algn="l"/>
                <a:tab pos="1499870" algn="l"/>
              </a:tabLst>
            </a:pPr>
            <a:r>
              <a:rPr lang="en-US" sz="1500" dirty="0">
                <a:effectLst/>
                <a:latin typeface="Calibri" panose="020F0502020204030204" pitchFamily="34" charset="0"/>
                <a:ea typeface="Arial" panose="020B0604020202020204" pitchFamily="34" charset="0"/>
              </a:rPr>
              <a:t>Any</a:t>
            </a:r>
            <a:r>
              <a:rPr lang="en-US" sz="1500" spc="-3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finite</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sequence</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2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r>
              <a:rPr lang="en-US" sz="1500" spc="-4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(characters)</a:t>
            </a:r>
            <a:r>
              <a:rPr lang="en-US" sz="1500" spc="-4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called</a:t>
            </a:r>
            <a:r>
              <a:rPr lang="en-US" sz="1500" spc="-10" dirty="0">
                <a:effectLst/>
                <a:latin typeface="Calibri" panose="020F0502020204030204" pitchFamily="34" charset="0"/>
                <a:ea typeface="Arial" panose="020B0604020202020204" pitchFamily="34" charset="0"/>
              </a:rPr>
              <a:t> </a:t>
            </a:r>
            <a:r>
              <a:rPr lang="en-US" sz="1500" b="1" dirty="0">
                <a:effectLst/>
                <a:latin typeface="Calibri" panose="020F0502020204030204" pitchFamily="34" charset="0"/>
                <a:ea typeface="Arial" panose="020B0604020202020204" pitchFamily="34" charset="0"/>
              </a:rPr>
              <a:t>a</a:t>
            </a:r>
            <a:r>
              <a:rPr lang="en-US" sz="1500" b="1" spc="-30" dirty="0">
                <a:effectLst/>
                <a:latin typeface="Calibri" panose="020F0502020204030204" pitchFamily="34" charset="0"/>
                <a:ea typeface="Arial" panose="020B0604020202020204" pitchFamily="34" charset="0"/>
              </a:rPr>
              <a:t> </a:t>
            </a:r>
            <a:r>
              <a:rPr lang="en-US" sz="1500" b="1" dirty="0">
                <a:effectLst/>
                <a:latin typeface="Calibri" panose="020F0502020204030204" pitchFamily="34" charset="0"/>
                <a:ea typeface="Arial" panose="020B0604020202020204" pitchFamily="34" charset="0"/>
              </a:rPr>
              <a:t>string</a:t>
            </a:r>
            <a:r>
              <a:rPr lang="en-US" sz="1500" dirty="0">
                <a:effectLst/>
                <a:latin typeface="Calibri" panose="020F0502020204030204" pitchFamily="34" charset="0"/>
                <a:ea typeface="Arial" panose="020B0604020202020204" pitchFamily="34" charset="0"/>
              </a:rPr>
              <a:t>.</a:t>
            </a:r>
            <a:endParaRPr lang="en-US" sz="1100" dirty="0">
              <a:effectLst/>
              <a:latin typeface="Calibri" panose="020F0502020204030204" pitchFamily="34" charset="0"/>
              <a:ea typeface="Arial" panose="020B0604020202020204" pitchFamily="34" charset="0"/>
            </a:endParaRPr>
          </a:p>
          <a:p>
            <a:pPr marL="1143000" marR="0" lvl="2" indent="-228600">
              <a:lnSpc>
                <a:spcPts val="1725"/>
              </a:lnSpc>
              <a:spcBef>
                <a:spcPts val="290"/>
              </a:spcBef>
              <a:spcAft>
                <a:spcPts val="0"/>
              </a:spcAft>
              <a:buFont typeface="Arial" panose="020B0604020202020204" pitchFamily="34" charset="0"/>
              <a:buChar char="•"/>
              <a:tabLst>
                <a:tab pos="1499235" algn="l"/>
                <a:tab pos="1499870" algn="l"/>
              </a:tabLst>
            </a:pPr>
            <a:r>
              <a:rPr lang="en-US" sz="1500" dirty="0">
                <a:effectLst/>
                <a:latin typeface="Calibri" panose="020F0502020204030204" pitchFamily="34" charset="0"/>
                <a:ea typeface="Arial" panose="020B0604020202020204" pitchFamily="34" charset="0"/>
              </a:rPr>
              <a:t>Length</a:t>
            </a:r>
            <a:r>
              <a:rPr lang="en-US" sz="1500" spc="-3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the</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string</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the</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total</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number</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occurrence</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r>
              <a:rPr lang="en-US" sz="1500" spc="-4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e.g.,</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the</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length</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 the</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string</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t>
            </a:r>
            <a:r>
              <a:rPr lang="en-US" sz="1500" dirty="0" err="1">
                <a:effectLst/>
                <a:latin typeface="Calibri" panose="020F0502020204030204" pitchFamily="34" charset="0"/>
                <a:ea typeface="Arial" panose="020B0604020202020204" pitchFamily="34" charset="0"/>
              </a:rPr>
              <a:t>tutorialspoint</a:t>
            </a:r>
            <a:r>
              <a:rPr lang="en-US" sz="1500" dirty="0">
                <a:effectLst/>
                <a:latin typeface="Calibri" panose="020F0502020204030204" pitchFamily="34" charset="0"/>
                <a:ea typeface="Arial" panose="020B0604020202020204" pitchFamily="34" charset="0"/>
              </a:rPr>
              <a:t>’</a:t>
            </a:r>
            <a:r>
              <a:rPr lang="en-US" sz="1500" spc="-5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14</a:t>
            </a:r>
            <a:endParaRPr lang="en-US" sz="1100" dirty="0">
              <a:effectLst/>
              <a:latin typeface="Calibri" panose="020F0502020204030204" pitchFamily="34" charset="0"/>
              <a:ea typeface="Arial" panose="020B0604020202020204" pitchFamily="34" charset="0"/>
            </a:endParaRPr>
          </a:p>
          <a:p>
            <a:pPr marL="1499235" marR="0">
              <a:lnSpc>
                <a:spcPts val="1725"/>
              </a:lnSpc>
              <a:spcBef>
                <a:spcPts val="0"/>
              </a:spcBef>
              <a:spcAft>
                <a:spcPts val="0"/>
              </a:spcAft>
            </a:pPr>
            <a:r>
              <a:rPr lang="en-US" sz="1500" dirty="0">
                <a:effectLst/>
                <a:latin typeface="Calibri" panose="020F0502020204030204" pitchFamily="34" charset="0"/>
                <a:ea typeface="Calibri" panose="020F0502020204030204" pitchFamily="34" charset="0"/>
              </a:rPr>
              <a:t>and</a:t>
            </a:r>
            <a:r>
              <a:rPr lang="en-US" sz="1500" spc="-25"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is</a:t>
            </a:r>
            <a:r>
              <a:rPr lang="en-US" sz="1500" spc="-10"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denoted</a:t>
            </a:r>
            <a:r>
              <a:rPr lang="en-US" sz="1500" spc="-25"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by</a:t>
            </a:r>
            <a:r>
              <a:rPr lang="en-US" sz="1500" spc="-25"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a:t>
            </a:r>
            <a:r>
              <a:rPr lang="en-US" sz="1500" dirty="0" err="1">
                <a:effectLst/>
                <a:latin typeface="Calibri" panose="020F0502020204030204" pitchFamily="34" charset="0"/>
                <a:ea typeface="Calibri" panose="020F0502020204030204" pitchFamily="34" charset="0"/>
              </a:rPr>
              <a:t>tutorialspoint</a:t>
            </a:r>
            <a:r>
              <a:rPr lang="en-US" sz="1500" dirty="0">
                <a:effectLst/>
                <a:latin typeface="Calibri" panose="020F0502020204030204" pitchFamily="34" charset="0"/>
                <a:ea typeface="Calibri" panose="020F0502020204030204" pitchFamily="34" charset="0"/>
              </a:rPr>
              <a:t>|</a:t>
            </a:r>
            <a:r>
              <a:rPr lang="en-US" sz="1500" spc="-55"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a:t>
            </a:r>
            <a:r>
              <a:rPr lang="en-US" sz="1500" spc="-10" dirty="0">
                <a:effectLst/>
                <a:latin typeface="Calibri" panose="020F0502020204030204" pitchFamily="34" charset="0"/>
                <a:ea typeface="Calibri" panose="020F0502020204030204" pitchFamily="34" charset="0"/>
              </a:rPr>
              <a:t> </a:t>
            </a:r>
            <a:r>
              <a:rPr lang="en-US" sz="1500" dirty="0">
                <a:effectLst/>
                <a:latin typeface="Calibri" panose="020F0502020204030204" pitchFamily="34" charset="0"/>
                <a:ea typeface="Calibri" panose="020F0502020204030204" pitchFamily="34" charset="0"/>
              </a:rPr>
              <a:t>14.</a:t>
            </a:r>
            <a:endParaRPr lang="en-US" sz="1100" dirty="0">
              <a:effectLst/>
              <a:latin typeface="Calibri" panose="020F0502020204030204" pitchFamily="34" charset="0"/>
              <a:ea typeface="Calibri" panose="020F0502020204030204" pitchFamily="34" charset="0"/>
            </a:endParaRPr>
          </a:p>
          <a:p>
            <a:pPr marL="1143000" marR="0" lvl="2" indent="-228600">
              <a:spcBef>
                <a:spcPts val="295"/>
              </a:spcBef>
              <a:spcAft>
                <a:spcPts val="0"/>
              </a:spcAft>
              <a:buFont typeface="Arial" panose="020B0604020202020204" pitchFamily="34" charset="0"/>
              <a:buChar char="•"/>
              <a:tabLst>
                <a:tab pos="1499235" algn="l"/>
                <a:tab pos="1499870" algn="l"/>
              </a:tabLst>
            </a:pPr>
            <a:r>
              <a:rPr lang="en-US" sz="1500" dirty="0">
                <a:effectLst/>
                <a:latin typeface="Calibri" panose="020F0502020204030204" pitchFamily="34" charset="0"/>
                <a:ea typeface="Arial" panose="020B0604020202020204" pitchFamily="34" charset="0"/>
              </a:rPr>
              <a:t>A</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string</a:t>
            </a:r>
            <a:r>
              <a:rPr lang="en-US" sz="1500" spc="-4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having</a:t>
            </a:r>
            <a:r>
              <a:rPr lang="en-US" sz="1500" spc="-2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no</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alphabets,</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i.e.,</a:t>
            </a:r>
            <a:r>
              <a:rPr lang="en-US" sz="1500" spc="-2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string</a:t>
            </a:r>
            <a:r>
              <a:rPr lang="en-US" sz="1500" spc="-4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of</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zero</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length</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known</a:t>
            </a:r>
            <a:r>
              <a:rPr lang="en-US" sz="1500" spc="-3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as</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an </a:t>
            </a:r>
            <a:r>
              <a:rPr lang="en-US" sz="1500" b="1" dirty="0">
                <a:effectLst/>
                <a:latin typeface="Calibri" panose="020F0502020204030204" pitchFamily="34" charset="0"/>
                <a:ea typeface="Arial" panose="020B0604020202020204" pitchFamily="34" charset="0"/>
              </a:rPr>
              <a:t>empty</a:t>
            </a:r>
            <a:r>
              <a:rPr lang="en-US" sz="1500" b="1" spc="-25" dirty="0">
                <a:effectLst/>
                <a:latin typeface="Calibri" panose="020F0502020204030204" pitchFamily="34" charset="0"/>
                <a:ea typeface="Arial" panose="020B0604020202020204" pitchFamily="34" charset="0"/>
              </a:rPr>
              <a:t> </a:t>
            </a:r>
            <a:r>
              <a:rPr lang="en-US" sz="1500" b="1" dirty="0">
                <a:effectLst/>
                <a:latin typeface="Calibri" panose="020F0502020204030204" pitchFamily="34" charset="0"/>
                <a:ea typeface="Arial" panose="020B0604020202020204" pitchFamily="34" charset="0"/>
              </a:rPr>
              <a:t>string</a:t>
            </a:r>
            <a:r>
              <a:rPr lang="en-US" sz="1500" b="1"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and</a:t>
            </a:r>
            <a:r>
              <a:rPr lang="en-US" sz="1500" spc="-2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is</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denoted</a:t>
            </a:r>
            <a:r>
              <a:rPr lang="en-US" sz="1500" spc="-2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by</a:t>
            </a:r>
            <a:r>
              <a:rPr lang="en-US" sz="1500" spc="-5" dirty="0">
                <a:effectLst/>
                <a:latin typeface="Calibri" panose="020F0502020204030204" pitchFamily="34" charset="0"/>
                <a:ea typeface="Arial" panose="020B0604020202020204" pitchFamily="34" charset="0"/>
              </a:rPr>
              <a:t> </a:t>
            </a:r>
            <a:r>
              <a:rPr lang="en-US" sz="1500" b="1" dirty="0" err="1">
                <a:effectLst/>
                <a:latin typeface="Calibri" panose="020F0502020204030204" pitchFamily="34" charset="0"/>
                <a:ea typeface="Arial" panose="020B0604020202020204" pitchFamily="34" charset="0"/>
              </a:rPr>
              <a:t>ε</a:t>
            </a:r>
            <a:r>
              <a:rPr lang="en-US" sz="1500" b="1"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(epsilon)</a:t>
            </a:r>
            <a:endParaRPr lang="en-US" sz="1100" dirty="0">
              <a:effectLst/>
              <a:latin typeface="Calibri" panose="020F0502020204030204" pitchFamily="34" charset="0"/>
              <a:ea typeface="Arial" panose="020B0604020202020204" pitchFamily="34" charset="0"/>
            </a:endParaRPr>
          </a:p>
          <a:p>
            <a:pPr marL="0" marR="0">
              <a:spcBef>
                <a:spcPts val="40"/>
              </a:spcBef>
              <a:spcAft>
                <a:spcPts val="0"/>
              </a:spcAft>
            </a:pPr>
            <a:r>
              <a:rPr lang="en-US" sz="1900" dirty="0">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a:p>
            <a:pPr marL="1143000" marR="0" lvl="2" indent="-228600">
              <a:spcBef>
                <a:spcPts val="0"/>
              </a:spcBef>
              <a:spcAft>
                <a:spcPts val="0"/>
              </a:spcAft>
              <a:buFont typeface="Arial" panose="020B0604020202020204" pitchFamily="34" charset="0"/>
              <a:buChar char="•"/>
              <a:tabLst>
                <a:tab pos="1499235" algn="l"/>
                <a:tab pos="1499870" algn="l"/>
              </a:tabLst>
            </a:pPr>
            <a:r>
              <a:rPr lang="en-US" sz="1500" i="1" dirty="0">
                <a:effectLst/>
                <a:latin typeface="Calibri" panose="020F0502020204030204" pitchFamily="34" charset="0"/>
                <a:ea typeface="Arial" panose="020B0604020202020204" pitchFamily="34" charset="0"/>
              </a:rPr>
              <a:t>Example:</a:t>
            </a:r>
            <a:r>
              <a:rPr lang="en-US" sz="1500" i="1" spc="25" dirty="0">
                <a:effectLst/>
                <a:latin typeface="Calibri" panose="020F0502020204030204" pitchFamily="34" charset="0"/>
                <a:ea typeface="Arial" panose="020B0604020202020204" pitchFamily="34" charset="0"/>
              </a:rPr>
              <a:t> </a:t>
            </a:r>
            <a:r>
              <a:rPr lang="en-US" sz="1500" dirty="0">
                <a:effectLst/>
                <a:latin typeface="Cambria Math" panose="02040503050406030204" pitchFamily="18" charset="0"/>
                <a:ea typeface="Cambria Math" panose="02040503050406030204" pitchFamily="18" charset="0"/>
              </a:rPr>
              <a:t>if</a:t>
            </a:r>
            <a:r>
              <a:rPr lang="en-US" sz="1500" spc="255" dirty="0">
                <a:effectLst/>
                <a:latin typeface="Cambria Math" panose="02040503050406030204" pitchFamily="18" charset="0"/>
                <a:ea typeface="Cambria Math" panose="02040503050406030204" pitchFamily="18" charset="0"/>
              </a:rPr>
              <a:t> </a:t>
            </a:r>
            <a:r>
              <a:rPr lang="en-US" sz="1500" dirty="0" err="1">
                <a:effectLst/>
                <a:latin typeface="Cambria Math" panose="02040503050406030204" pitchFamily="18" charset="0"/>
                <a:ea typeface="Cambria Math" panose="02040503050406030204" pitchFamily="18" charset="0"/>
              </a:rPr>
              <a:t>σ</a:t>
            </a:r>
            <a:r>
              <a:rPr lang="en-US" sz="1500" spc="95" dirty="0">
                <a:effectLst/>
                <a:latin typeface="Cambria Math" panose="02040503050406030204" pitchFamily="18" charset="0"/>
                <a:ea typeface="Cambria Math" panose="02040503050406030204" pitchFamily="18" charset="0"/>
              </a:rPr>
              <a:t> </a:t>
            </a:r>
            <a:r>
              <a:rPr lang="en-US" sz="1500" dirty="0">
                <a:effectLst/>
                <a:latin typeface="Cambria Math" panose="02040503050406030204" pitchFamily="18" charset="0"/>
                <a:ea typeface="Cambria Math" panose="02040503050406030204" pitchFamily="18" charset="0"/>
              </a:rPr>
              <a:t>=</a:t>
            </a:r>
            <a:r>
              <a:rPr lang="en-US" sz="1500" spc="100" dirty="0">
                <a:effectLst/>
                <a:latin typeface="Cambria Math" panose="02040503050406030204" pitchFamily="18" charset="0"/>
                <a:ea typeface="Cambria Math" panose="02040503050406030204" pitchFamily="18" charset="0"/>
              </a:rPr>
              <a:t> </a:t>
            </a:r>
            <a:r>
              <a:rPr lang="en-US" sz="1500" dirty="0">
                <a:effectLst/>
                <a:latin typeface="Cambria Math" panose="02040503050406030204" pitchFamily="18" charset="0"/>
                <a:ea typeface="Cambria Math" panose="02040503050406030204" pitchFamily="18" charset="0"/>
              </a:rPr>
              <a:t>{0,</a:t>
            </a:r>
            <a:r>
              <a:rPr lang="en-US" sz="1500" spc="-65" dirty="0">
                <a:effectLst/>
                <a:latin typeface="Cambria Math" panose="02040503050406030204" pitchFamily="18" charset="0"/>
                <a:ea typeface="Cambria Math" panose="02040503050406030204" pitchFamily="18" charset="0"/>
              </a:rPr>
              <a:t> </a:t>
            </a:r>
            <a:r>
              <a:rPr lang="en-US" sz="1500" dirty="0">
                <a:effectLst/>
                <a:latin typeface="Cambria Math" panose="02040503050406030204" pitchFamily="18" charset="0"/>
                <a:ea typeface="Cambria Math" panose="02040503050406030204" pitchFamily="18" charset="0"/>
              </a:rPr>
              <a:t>1}</a:t>
            </a:r>
            <a:r>
              <a:rPr lang="en-US" sz="1500" dirty="0">
                <a:effectLst/>
                <a:latin typeface="Calibri" panose="020F0502020204030204" pitchFamily="34" charset="0"/>
                <a:ea typeface="Arial" panose="020B0604020202020204" pitchFamily="34" charset="0"/>
              </a:rPr>
              <a:t>,</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then</a:t>
            </a:r>
            <a:r>
              <a:rPr lang="en-US" sz="1500" spc="1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10,</a:t>
            </a:r>
            <a:r>
              <a:rPr lang="en-US" sz="1500" spc="2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1000,</a:t>
            </a:r>
            <a:r>
              <a:rPr lang="en-US" sz="1500" spc="40"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0,</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101</a:t>
            </a:r>
            <a:r>
              <a:rPr lang="en-US" sz="1500" spc="1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and</a:t>
            </a:r>
            <a:r>
              <a:rPr lang="en-US" sz="1500" spc="5" dirty="0">
                <a:effectLst/>
                <a:latin typeface="Calibri" panose="020F0502020204030204" pitchFamily="34" charset="0"/>
                <a:ea typeface="Arial" panose="020B0604020202020204" pitchFamily="34" charset="0"/>
              </a:rPr>
              <a:t> </a:t>
            </a:r>
            <a:r>
              <a:rPr lang="en-US" sz="1500" dirty="0">
                <a:effectLst/>
                <a:latin typeface="Cambria Math" panose="02040503050406030204" pitchFamily="18" charset="0"/>
                <a:ea typeface="Cambria Math" panose="02040503050406030204" pitchFamily="18" charset="0"/>
              </a:rPr>
              <a:t>𝜖</a:t>
            </a:r>
            <a:r>
              <a:rPr lang="en-US" sz="1500" spc="60" dirty="0">
                <a:effectLst/>
                <a:latin typeface="Cambria Math" panose="02040503050406030204" pitchFamily="18" charset="0"/>
                <a:ea typeface="Cambria Math" panose="02040503050406030204" pitchFamily="18" charset="0"/>
              </a:rPr>
              <a:t> </a:t>
            </a:r>
            <a:r>
              <a:rPr lang="en-US" sz="1500" dirty="0">
                <a:effectLst/>
                <a:latin typeface="Calibri" panose="020F0502020204030204" pitchFamily="34" charset="0"/>
                <a:ea typeface="Arial" panose="020B0604020202020204" pitchFamily="34" charset="0"/>
              </a:rPr>
              <a:t>are</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strings</a:t>
            </a:r>
            <a:r>
              <a:rPr lang="en-US" sz="1500" spc="-5" dirty="0">
                <a:effectLst/>
                <a:latin typeface="Calibri" panose="020F0502020204030204" pitchFamily="34" charset="0"/>
                <a:ea typeface="Arial" panose="020B0604020202020204" pitchFamily="34" charset="0"/>
              </a:rPr>
              <a:t> </a:t>
            </a:r>
            <a:r>
              <a:rPr lang="en-US" sz="1500" dirty="0">
                <a:effectLst/>
                <a:latin typeface="Calibri" panose="020F0502020204030204" pitchFamily="34" charset="0"/>
                <a:ea typeface="Arial" panose="020B0604020202020204" pitchFamily="34" charset="0"/>
              </a:rPr>
              <a:t>over</a:t>
            </a:r>
            <a:r>
              <a:rPr lang="en-US" sz="1500" spc="10" dirty="0">
                <a:effectLst/>
                <a:latin typeface="Calibri" panose="020F0502020204030204" pitchFamily="34" charset="0"/>
                <a:ea typeface="Arial" panose="020B0604020202020204" pitchFamily="34" charset="0"/>
              </a:rPr>
              <a:t> </a:t>
            </a:r>
            <a:r>
              <a:rPr lang="en-US" sz="1500" dirty="0" err="1">
                <a:effectLst/>
                <a:latin typeface="Cambria Math" panose="02040503050406030204" pitchFamily="18" charset="0"/>
                <a:ea typeface="Cambria Math" panose="02040503050406030204" pitchFamily="18" charset="0"/>
              </a:rPr>
              <a:t>σ</a:t>
            </a:r>
            <a:endParaRPr lang="en-US" sz="1100" dirty="0">
              <a:effectLst/>
              <a:latin typeface="Calibri" panose="020F0502020204030204" pitchFamily="34" charset="0"/>
              <a:ea typeface="Arial" panose="020B0604020202020204" pitchFamily="34" charset="0"/>
            </a:endParaRPr>
          </a:p>
        </p:txBody>
      </p:sp>
    </p:spTree>
    <p:extLst>
      <p:ext uri="{BB962C8B-B14F-4D97-AF65-F5344CB8AC3E}">
        <p14:creationId xmlns:p14="http://schemas.microsoft.com/office/powerpoint/2010/main" val="420089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32345-F8F1-4FD0-3BAE-07A38BE0D28F}"/>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a:extLst>
              <a:ext uri="{FF2B5EF4-FFF2-40B4-BE49-F238E27FC236}">
                <a16:creationId xmlns:a16="http://schemas.microsoft.com/office/drawing/2014/main" id="{BDC34D2F-1376-030F-39E2-889C8A20CED7}"/>
              </a:ext>
            </a:extLst>
          </p:cNvPr>
          <p:cNvSpPr txBox="1"/>
          <p:nvPr/>
        </p:nvSpPr>
        <p:spPr>
          <a:xfrm>
            <a:off x="278296" y="1056022"/>
            <a:ext cx="10827026" cy="4247317"/>
          </a:xfrm>
          <a:prstGeom prst="rect">
            <a:avLst/>
          </a:prstGeom>
          <a:noFill/>
        </p:spPr>
        <p:txBody>
          <a:bodyPr wrap="square">
            <a:spAutoFit/>
          </a:bodyPr>
          <a:lstStyle/>
          <a:p>
            <a:pPr marR="0" lvl="1">
              <a:spcBef>
                <a:spcPts val="370"/>
              </a:spcBef>
              <a:spcAft>
                <a:spcPts val="0"/>
              </a:spcAft>
              <a:tabLst>
                <a:tab pos="1042670" algn="l"/>
              </a:tabLst>
            </a:pPr>
            <a:r>
              <a:rPr lang="en-US" sz="2400" b="1" dirty="0">
                <a:effectLst/>
                <a:latin typeface="Calibri" panose="020F0502020204030204" pitchFamily="34" charset="0"/>
                <a:ea typeface="Arial" panose="020B0604020202020204" pitchFamily="34" charset="0"/>
              </a:rPr>
              <a:t>REGULAR LANGUAGE:</a:t>
            </a:r>
          </a:p>
          <a:p>
            <a:pPr lvl="2"/>
            <a:endParaRPr lang="en-US" dirty="0"/>
          </a:p>
          <a:p>
            <a:pPr marL="1200150" lvl="2" indent="-285750" algn="just">
              <a:buFont typeface="Arial" panose="020B0604020202020204" pitchFamily="34" charset="0"/>
              <a:buChar char="•"/>
            </a:pPr>
            <a:endParaRPr lang="en-US" dirty="0"/>
          </a:p>
          <a:p>
            <a:pPr marL="1200150" lvl="2" indent="-285750" algn="just">
              <a:buFont typeface="Arial" panose="020B0604020202020204" pitchFamily="34" charset="0"/>
              <a:buChar char="•"/>
            </a:pPr>
            <a:r>
              <a:rPr lang="en-US" dirty="0"/>
              <a:t>A regular language is considered as a finite set of strings over some finite set of alphabets.</a:t>
            </a:r>
            <a:endParaRPr lang="en-US" sz="1200" dirty="0"/>
          </a:p>
          <a:p>
            <a:pPr marL="1200150" lvl="2" indent="-285750" algn="just">
              <a:buFont typeface="Arial" panose="020B0604020202020204" pitchFamily="34" charset="0"/>
              <a:buChar char="•"/>
            </a:pPr>
            <a:r>
              <a:rPr lang="en-US" dirty="0"/>
              <a:t>Computer languages are considered as finite sets, and mathematically set operations can be performed on them.</a:t>
            </a:r>
            <a:endParaRPr lang="en-US" sz="1200" dirty="0"/>
          </a:p>
          <a:p>
            <a:pPr marL="1200150" lvl="2" indent="-285750" algn="just">
              <a:buFont typeface="Arial" panose="020B0604020202020204" pitchFamily="34" charset="0"/>
              <a:buChar char="•"/>
            </a:pPr>
            <a:r>
              <a:rPr lang="en-US" dirty="0"/>
              <a:t>A regular language is a formal language that can be expressed </a:t>
            </a:r>
            <a:r>
              <a:rPr lang="en-US" i="1" dirty="0"/>
              <a:t>by means of </a:t>
            </a:r>
            <a:r>
              <a:rPr lang="en-US" b="1" i="1" dirty="0"/>
              <a:t>regular expressions </a:t>
            </a:r>
            <a:r>
              <a:rPr lang="en-US" i="1" dirty="0"/>
              <a:t>by</a:t>
            </a:r>
            <a:r>
              <a:rPr lang="en-US" sz="1200" dirty="0"/>
              <a:t> </a:t>
            </a:r>
            <a:r>
              <a:rPr lang="en-US" i="1" dirty="0"/>
              <a:t>defining a pattern for finite strings of symbols</a:t>
            </a:r>
            <a:endParaRPr lang="en-US" sz="1200" i="1" dirty="0"/>
          </a:p>
          <a:p>
            <a:pPr marL="1200150" lvl="2" indent="-285750" algn="just">
              <a:buFont typeface="Arial" panose="020B0604020202020204" pitchFamily="34" charset="0"/>
              <a:buChar char="•"/>
            </a:pPr>
            <a:r>
              <a:rPr lang="en-US" dirty="0"/>
              <a:t>The grammar defined by regular expressions is known as </a:t>
            </a:r>
            <a:r>
              <a:rPr lang="en-US" b="1" dirty="0"/>
              <a:t>regular grammar</a:t>
            </a:r>
          </a:p>
          <a:p>
            <a:pPr lvl="2" algn="just"/>
            <a:endParaRPr lang="en-US" sz="1200" dirty="0"/>
          </a:p>
          <a:p>
            <a:r>
              <a:rPr lang="en-US" b="1" dirty="0"/>
              <a:t> </a:t>
            </a:r>
            <a:endParaRPr lang="en-US" sz="900" dirty="0"/>
          </a:p>
          <a:p>
            <a:pPr lvl="1"/>
            <a:r>
              <a:rPr lang="en-US" b="1" dirty="0"/>
              <a:t>For lexical analysis, we care about </a:t>
            </a:r>
            <a:r>
              <a:rPr lang="en-US" b="1" i="1" dirty="0"/>
              <a:t>regular languages</a:t>
            </a:r>
            <a:endParaRPr lang="en-US" sz="1000" dirty="0"/>
          </a:p>
          <a:p>
            <a:pPr marL="1200150" lvl="2" indent="-285750">
              <a:buFont typeface="Arial" panose="020B0604020202020204" pitchFamily="34" charset="0"/>
              <a:buChar char="•"/>
            </a:pPr>
            <a:r>
              <a:rPr lang="en-US" dirty="0"/>
              <a:t>The lexical analyzer needs to scan and identify only </a:t>
            </a:r>
            <a:r>
              <a:rPr lang="en-US" i="1" dirty="0"/>
              <a:t>a finite set </a:t>
            </a:r>
            <a:r>
              <a:rPr lang="en-US" dirty="0"/>
              <a:t>of valid tokens that belong to the programming language in hand</a:t>
            </a:r>
            <a:endParaRPr lang="en-US" sz="1200" dirty="0"/>
          </a:p>
          <a:p>
            <a:pPr marL="1200150" lvl="2" indent="-285750">
              <a:buFont typeface="Arial" panose="020B0604020202020204" pitchFamily="34" charset="0"/>
              <a:buChar char="•"/>
            </a:pPr>
            <a:r>
              <a:rPr lang="en-US" dirty="0"/>
              <a:t>Tokens can be described by regular expressions</a:t>
            </a:r>
            <a:endParaRPr lang="en-US" sz="1200" dirty="0"/>
          </a:p>
        </p:txBody>
      </p:sp>
    </p:spTree>
    <p:extLst>
      <p:ext uri="{BB962C8B-B14F-4D97-AF65-F5344CB8AC3E}">
        <p14:creationId xmlns:p14="http://schemas.microsoft.com/office/powerpoint/2010/main" val="387293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43" y="247391"/>
            <a:ext cx="10972800" cy="1143000"/>
          </a:xfrm>
        </p:spPr>
        <p:txBody>
          <a:bodyPr>
            <a:normAutofit/>
          </a:bodyPr>
          <a:lstStyle/>
          <a:p>
            <a:r>
              <a:rPr lang="en-US" dirty="0"/>
              <a:t>Syntax Analyzer</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14</a:t>
            </a:fld>
            <a:endParaRPr lang="en-US" noProof="0"/>
          </a:p>
        </p:txBody>
      </p:sp>
      <p:sp>
        <p:nvSpPr>
          <p:cNvPr id="4" name="Rounded Rectangle 3">
            <a:extLst>
              <a:ext uri="{FF2B5EF4-FFF2-40B4-BE49-F238E27FC236}">
                <a16:creationId xmlns:a16="http://schemas.microsoft.com/office/drawing/2014/main" id="{F38C8F57-01D7-E4A6-94D6-2E377C574AEA}"/>
              </a:ext>
            </a:extLst>
          </p:cNvPr>
          <p:cNvSpPr/>
          <p:nvPr/>
        </p:nvSpPr>
        <p:spPr>
          <a:xfrm>
            <a:off x="1329038" y="5304229"/>
            <a:ext cx="1814212" cy="3861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 = a + b * c;</a:t>
            </a:r>
          </a:p>
        </p:txBody>
      </p:sp>
      <p:graphicFrame>
        <p:nvGraphicFramePr>
          <p:cNvPr id="5" name="Table 4">
            <a:extLst>
              <a:ext uri="{FF2B5EF4-FFF2-40B4-BE49-F238E27FC236}">
                <a16:creationId xmlns:a16="http://schemas.microsoft.com/office/drawing/2014/main" id="{504CF902-5654-8559-1F64-3BD451DBCA5D}"/>
              </a:ext>
            </a:extLst>
          </p:cNvPr>
          <p:cNvGraphicFramePr>
            <a:graphicFrameLocks noGrp="1"/>
          </p:cNvGraphicFramePr>
          <p:nvPr>
            <p:extLst>
              <p:ext uri="{D42A27DB-BD31-4B8C-83A1-F6EECF244321}">
                <p14:modId xmlns:p14="http://schemas.microsoft.com/office/powerpoint/2010/main" val="762374772"/>
              </p:ext>
            </p:extLst>
          </p:nvPr>
        </p:nvGraphicFramePr>
        <p:xfrm>
          <a:off x="466725" y="1553771"/>
          <a:ext cx="3262313" cy="3291840"/>
        </p:xfrm>
        <a:graphic>
          <a:graphicData uri="http://schemas.openxmlformats.org/drawingml/2006/table">
            <a:tbl>
              <a:tblPr firstRow="1" bandRow="1">
                <a:tableStyleId>{5C22544A-7EE6-4342-B048-85BDC9FD1C3A}</a:tableStyleId>
              </a:tblPr>
              <a:tblGrid>
                <a:gridCol w="1629155">
                  <a:extLst>
                    <a:ext uri="{9D8B030D-6E8A-4147-A177-3AD203B41FA5}">
                      <a16:colId xmlns:a16="http://schemas.microsoft.com/office/drawing/2014/main" val="3809222325"/>
                    </a:ext>
                  </a:extLst>
                </a:gridCol>
                <a:gridCol w="1633158">
                  <a:extLst>
                    <a:ext uri="{9D8B030D-6E8A-4147-A177-3AD203B41FA5}">
                      <a16:colId xmlns:a16="http://schemas.microsoft.com/office/drawing/2014/main" val="1852172644"/>
                    </a:ext>
                  </a:extLst>
                </a:gridCol>
              </a:tblGrid>
              <a:tr h="359298">
                <a:tc>
                  <a:txBody>
                    <a:bodyPr/>
                    <a:lstStyle/>
                    <a:p>
                      <a:pPr algn="ctr"/>
                      <a:r>
                        <a:rPr lang="en-US" dirty="0"/>
                        <a:t>Lexemes</a:t>
                      </a:r>
                    </a:p>
                  </a:txBody>
                  <a:tcPr/>
                </a:tc>
                <a:tc>
                  <a:txBody>
                    <a:bodyPr/>
                    <a:lstStyle/>
                    <a:p>
                      <a:pPr algn="ctr"/>
                      <a:r>
                        <a:rPr lang="en-US" sz="1800" dirty="0"/>
                        <a:t>Tokens</a:t>
                      </a:r>
                    </a:p>
                  </a:txBody>
                  <a:tcPr/>
                </a:tc>
                <a:extLst>
                  <a:ext uri="{0D108BD9-81ED-4DB2-BD59-A6C34878D82A}">
                    <a16:rowId xmlns:a16="http://schemas.microsoft.com/office/drawing/2014/main" val="773061344"/>
                  </a:ext>
                </a:extLst>
              </a:tr>
              <a:tr h="316435">
                <a:tc>
                  <a:txBody>
                    <a:bodyPr/>
                    <a:lstStyle/>
                    <a:p>
                      <a:pPr algn="ctr"/>
                      <a:r>
                        <a:rPr lang="en-US" dirty="0"/>
                        <a:t>x</a:t>
                      </a:r>
                    </a:p>
                  </a:txBody>
                  <a:tcPr/>
                </a:tc>
                <a:tc>
                  <a:txBody>
                    <a:bodyPr/>
                    <a:lstStyle/>
                    <a:p>
                      <a:pPr algn="ctr"/>
                      <a:r>
                        <a:rPr lang="en-US" dirty="0"/>
                        <a:t>identifier</a:t>
                      </a:r>
                    </a:p>
                  </a:txBody>
                  <a:tcPr/>
                </a:tc>
                <a:extLst>
                  <a:ext uri="{0D108BD9-81ED-4DB2-BD59-A6C34878D82A}">
                    <a16:rowId xmlns:a16="http://schemas.microsoft.com/office/drawing/2014/main" val="2685364346"/>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1952298374"/>
                  </a:ext>
                </a:extLst>
              </a:tr>
              <a:tr h="316435">
                <a:tc>
                  <a:txBody>
                    <a:bodyPr/>
                    <a:lstStyle/>
                    <a:p>
                      <a:pPr algn="ctr"/>
                      <a:r>
                        <a:rPr lang="en-US" dirty="0"/>
                        <a:t>a</a:t>
                      </a:r>
                    </a:p>
                  </a:txBody>
                  <a:tcPr/>
                </a:tc>
                <a:tc>
                  <a:txBody>
                    <a:bodyPr/>
                    <a:lstStyle/>
                    <a:p>
                      <a:pPr algn="ctr"/>
                      <a:r>
                        <a:rPr lang="en-US" dirty="0"/>
                        <a:t>identifier</a:t>
                      </a:r>
                    </a:p>
                  </a:txBody>
                  <a:tcPr/>
                </a:tc>
                <a:extLst>
                  <a:ext uri="{0D108BD9-81ED-4DB2-BD59-A6C34878D82A}">
                    <a16:rowId xmlns:a16="http://schemas.microsoft.com/office/drawing/2014/main" val="1839195684"/>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270592725"/>
                  </a:ext>
                </a:extLst>
              </a:tr>
              <a:tr h="316435">
                <a:tc>
                  <a:txBody>
                    <a:bodyPr/>
                    <a:lstStyle/>
                    <a:p>
                      <a:pPr algn="ctr"/>
                      <a:r>
                        <a:rPr lang="en-US" dirty="0"/>
                        <a:t>b</a:t>
                      </a:r>
                    </a:p>
                  </a:txBody>
                  <a:tcPr/>
                </a:tc>
                <a:tc>
                  <a:txBody>
                    <a:bodyPr/>
                    <a:lstStyle/>
                    <a:p>
                      <a:pPr algn="ctr"/>
                      <a:r>
                        <a:rPr lang="en-US" dirty="0"/>
                        <a:t>identifier</a:t>
                      </a:r>
                    </a:p>
                  </a:txBody>
                  <a:tcPr/>
                </a:tc>
                <a:extLst>
                  <a:ext uri="{0D108BD9-81ED-4DB2-BD59-A6C34878D82A}">
                    <a16:rowId xmlns:a16="http://schemas.microsoft.com/office/drawing/2014/main" val="2536097490"/>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2131076147"/>
                  </a:ext>
                </a:extLst>
              </a:tr>
              <a:tr h="316435">
                <a:tc>
                  <a:txBody>
                    <a:bodyPr/>
                    <a:lstStyle/>
                    <a:p>
                      <a:pPr algn="ctr"/>
                      <a:r>
                        <a:rPr lang="en-US" dirty="0"/>
                        <a:t>c</a:t>
                      </a:r>
                    </a:p>
                  </a:txBody>
                  <a:tcPr/>
                </a:tc>
                <a:tc>
                  <a:txBody>
                    <a:bodyPr/>
                    <a:lstStyle/>
                    <a:p>
                      <a:pPr algn="ctr"/>
                      <a:r>
                        <a:rPr lang="en-US" dirty="0"/>
                        <a:t>identifier</a:t>
                      </a:r>
                    </a:p>
                  </a:txBody>
                  <a:tcPr/>
                </a:tc>
                <a:extLst>
                  <a:ext uri="{0D108BD9-81ED-4DB2-BD59-A6C34878D82A}">
                    <a16:rowId xmlns:a16="http://schemas.microsoft.com/office/drawing/2014/main" val="2912855248"/>
                  </a:ext>
                </a:extLst>
              </a:tr>
              <a:tr h="316435">
                <a:tc>
                  <a:txBody>
                    <a:bodyPr/>
                    <a:lstStyle/>
                    <a:p>
                      <a:pPr algn="ctr"/>
                      <a:r>
                        <a:rPr lang="en-US" dirty="0"/>
                        <a:t>;</a:t>
                      </a:r>
                    </a:p>
                  </a:txBody>
                  <a:tcPr/>
                </a:tc>
                <a:tc>
                  <a:txBody>
                    <a:bodyPr/>
                    <a:lstStyle/>
                    <a:p>
                      <a:pPr algn="ctr"/>
                      <a:r>
                        <a:rPr lang="en-US" dirty="0"/>
                        <a:t>symbol</a:t>
                      </a:r>
                    </a:p>
                  </a:txBody>
                  <a:tcPr/>
                </a:tc>
                <a:extLst>
                  <a:ext uri="{0D108BD9-81ED-4DB2-BD59-A6C34878D82A}">
                    <a16:rowId xmlns:a16="http://schemas.microsoft.com/office/drawing/2014/main" val="3782343292"/>
                  </a:ext>
                </a:extLst>
              </a:tr>
            </a:tbl>
          </a:graphicData>
        </a:graphic>
      </p:graphicFrame>
      <p:sp>
        <p:nvSpPr>
          <p:cNvPr id="7" name="Rounded Rectangle 6">
            <a:extLst>
              <a:ext uri="{FF2B5EF4-FFF2-40B4-BE49-F238E27FC236}">
                <a16:creationId xmlns:a16="http://schemas.microsoft.com/office/drawing/2014/main" id="{39749861-4326-6A61-0C24-BD609B0708E3}"/>
              </a:ext>
            </a:extLst>
          </p:cNvPr>
          <p:cNvSpPr/>
          <p:nvPr/>
        </p:nvSpPr>
        <p:spPr>
          <a:xfrm>
            <a:off x="4614863" y="3013860"/>
            <a:ext cx="2243137" cy="4714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n>
                  <a:solidFill>
                    <a:srgbClr val="365D89"/>
                  </a:solidFill>
                </a:ln>
              </a:rPr>
              <a:t>Syntax Analysis</a:t>
            </a:r>
          </a:p>
        </p:txBody>
      </p:sp>
      <p:sp>
        <p:nvSpPr>
          <p:cNvPr id="19" name="Right Arrow 18">
            <a:extLst>
              <a:ext uri="{FF2B5EF4-FFF2-40B4-BE49-F238E27FC236}">
                <a16:creationId xmlns:a16="http://schemas.microsoft.com/office/drawing/2014/main" id="{0F4AFF71-28F2-622B-7EAC-5DC202E21B4E}"/>
              </a:ext>
            </a:extLst>
          </p:cNvPr>
          <p:cNvSpPr/>
          <p:nvPr/>
        </p:nvSpPr>
        <p:spPr>
          <a:xfrm>
            <a:off x="3923719" y="3064060"/>
            <a:ext cx="511447" cy="29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ular Callout 19">
            <a:extLst>
              <a:ext uri="{FF2B5EF4-FFF2-40B4-BE49-F238E27FC236}">
                <a16:creationId xmlns:a16="http://schemas.microsoft.com/office/drawing/2014/main" id="{58567710-3BE0-CF45-37B3-94B17E855050}"/>
              </a:ext>
            </a:extLst>
          </p:cNvPr>
          <p:cNvSpPr/>
          <p:nvPr/>
        </p:nvSpPr>
        <p:spPr>
          <a:xfrm>
            <a:off x="4938712" y="4051739"/>
            <a:ext cx="1595438" cy="1587744"/>
          </a:xfrm>
          <a:prstGeom prst="wedgeRoundRectCallout">
            <a:avLst>
              <a:gd name="adj1" fmla="val -162659"/>
              <a:gd name="adj2" fmla="val 441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S </a:t>
            </a:r>
            <a:r>
              <a:rPr lang="en-US" dirty="0">
                <a:sym typeface="Wingdings" pitchFamily="2" charset="2"/>
              </a:rPr>
              <a:t> </a:t>
            </a:r>
            <a:r>
              <a:rPr lang="en-US" dirty="0"/>
              <a:t>id = E;</a:t>
            </a:r>
          </a:p>
          <a:p>
            <a:r>
              <a:rPr lang="en-US" dirty="0"/>
              <a:t>E </a:t>
            </a:r>
            <a:r>
              <a:rPr lang="en-US" dirty="0">
                <a:sym typeface="Wingdings" pitchFamily="2" charset="2"/>
              </a:rPr>
              <a:t> E + T | T</a:t>
            </a:r>
          </a:p>
          <a:p>
            <a:r>
              <a:rPr lang="en-US" dirty="0">
                <a:sym typeface="Wingdings" pitchFamily="2" charset="2"/>
              </a:rPr>
              <a:t>T  T * F | F</a:t>
            </a:r>
          </a:p>
          <a:p>
            <a:r>
              <a:rPr lang="en-US" dirty="0">
                <a:sym typeface="Wingdings" pitchFamily="2" charset="2"/>
              </a:rPr>
              <a:t>F  id</a:t>
            </a:r>
            <a:endParaRPr lang="en-US" dirty="0"/>
          </a:p>
        </p:txBody>
      </p:sp>
      <p:sp>
        <p:nvSpPr>
          <p:cNvPr id="25" name="Right Arrow 24">
            <a:extLst>
              <a:ext uri="{FF2B5EF4-FFF2-40B4-BE49-F238E27FC236}">
                <a16:creationId xmlns:a16="http://schemas.microsoft.com/office/drawing/2014/main" id="{AD824559-C21E-44F7-42EB-A5D5FB91E17B}"/>
              </a:ext>
            </a:extLst>
          </p:cNvPr>
          <p:cNvSpPr/>
          <p:nvPr/>
        </p:nvSpPr>
        <p:spPr>
          <a:xfrm>
            <a:off x="7052681" y="3064060"/>
            <a:ext cx="609473" cy="35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3D2EFA4-DCF8-70CD-D67D-68A1D7AAB6D8}"/>
              </a:ext>
            </a:extLst>
          </p:cNvPr>
          <p:cNvSpPr txBox="1"/>
          <p:nvPr/>
        </p:nvSpPr>
        <p:spPr>
          <a:xfrm>
            <a:off x="8890012" y="888197"/>
            <a:ext cx="349776" cy="523220"/>
          </a:xfrm>
          <a:prstGeom prst="rect">
            <a:avLst/>
          </a:prstGeom>
          <a:noFill/>
        </p:spPr>
        <p:txBody>
          <a:bodyPr wrap="none" rtlCol="0">
            <a:spAutoFit/>
          </a:bodyPr>
          <a:lstStyle/>
          <a:p>
            <a:r>
              <a:rPr lang="en-US" sz="2800" dirty="0"/>
              <a:t>S</a:t>
            </a:r>
            <a:endParaRPr lang="en-US" dirty="0"/>
          </a:p>
        </p:txBody>
      </p:sp>
      <p:sp>
        <p:nvSpPr>
          <p:cNvPr id="29" name="TextBox 28">
            <a:extLst>
              <a:ext uri="{FF2B5EF4-FFF2-40B4-BE49-F238E27FC236}">
                <a16:creationId xmlns:a16="http://schemas.microsoft.com/office/drawing/2014/main" id="{B1C68941-491C-410B-204F-93DB8425B269}"/>
              </a:ext>
            </a:extLst>
          </p:cNvPr>
          <p:cNvSpPr txBox="1"/>
          <p:nvPr/>
        </p:nvSpPr>
        <p:spPr>
          <a:xfrm>
            <a:off x="8029556" y="1732237"/>
            <a:ext cx="455574" cy="523220"/>
          </a:xfrm>
          <a:prstGeom prst="rect">
            <a:avLst/>
          </a:prstGeom>
          <a:noFill/>
        </p:spPr>
        <p:txBody>
          <a:bodyPr wrap="none" rtlCol="0">
            <a:spAutoFit/>
          </a:bodyPr>
          <a:lstStyle/>
          <a:p>
            <a:r>
              <a:rPr lang="en-US" sz="2800" dirty="0"/>
              <a:t>id</a:t>
            </a:r>
          </a:p>
        </p:txBody>
      </p:sp>
      <p:sp>
        <p:nvSpPr>
          <p:cNvPr id="30" name="TextBox 29">
            <a:extLst>
              <a:ext uri="{FF2B5EF4-FFF2-40B4-BE49-F238E27FC236}">
                <a16:creationId xmlns:a16="http://schemas.microsoft.com/office/drawing/2014/main" id="{6CA0469A-FA8D-D7C9-C566-0516A303FE18}"/>
              </a:ext>
            </a:extLst>
          </p:cNvPr>
          <p:cNvSpPr txBox="1"/>
          <p:nvPr/>
        </p:nvSpPr>
        <p:spPr>
          <a:xfrm>
            <a:off x="8700698" y="1748102"/>
            <a:ext cx="364202" cy="523220"/>
          </a:xfrm>
          <a:prstGeom prst="rect">
            <a:avLst/>
          </a:prstGeom>
          <a:noFill/>
        </p:spPr>
        <p:txBody>
          <a:bodyPr wrap="none" rtlCol="0">
            <a:spAutoFit/>
          </a:bodyPr>
          <a:lstStyle/>
          <a:p>
            <a:r>
              <a:rPr lang="en-US" sz="2800" dirty="0"/>
              <a:t>=</a:t>
            </a:r>
          </a:p>
        </p:txBody>
      </p:sp>
      <p:sp>
        <p:nvSpPr>
          <p:cNvPr id="31" name="TextBox 30">
            <a:extLst>
              <a:ext uri="{FF2B5EF4-FFF2-40B4-BE49-F238E27FC236}">
                <a16:creationId xmlns:a16="http://schemas.microsoft.com/office/drawing/2014/main" id="{00541E6E-AC0C-9ED4-90E5-2652207D5A46}"/>
              </a:ext>
            </a:extLst>
          </p:cNvPr>
          <p:cNvSpPr txBox="1"/>
          <p:nvPr/>
        </p:nvSpPr>
        <p:spPr>
          <a:xfrm>
            <a:off x="9280468" y="1748102"/>
            <a:ext cx="359394" cy="523220"/>
          </a:xfrm>
          <a:prstGeom prst="rect">
            <a:avLst/>
          </a:prstGeom>
          <a:noFill/>
        </p:spPr>
        <p:txBody>
          <a:bodyPr wrap="none" rtlCol="0">
            <a:spAutoFit/>
          </a:bodyPr>
          <a:lstStyle/>
          <a:p>
            <a:r>
              <a:rPr lang="en-US" sz="2800" dirty="0"/>
              <a:t>E</a:t>
            </a:r>
          </a:p>
        </p:txBody>
      </p:sp>
      <p:sp>
        <p:nvSpPr>
          <p:cNvPr id="32" name="TextBox 31">
            <a:extLst>
              <a:ext uri="{FF2B5EF4-FFF2-40B4-BE49-F238E27FC236}">
                <a16:creationId xmlns:a16="http://schemas.microsoft.com/office/drawing/2014/main" id="{2C5D3231-1116-3FC3-C5D3-D89C5C89296C}"/>
              </a:ext>
            </a:extLst>
          </p:cNvPr>
          <p:cNvSpPr txBox="1"/>
          <p:nvPr/>
        </p:nvSpPr>
        <p:spPr>
          <a:xfrm>
            <a:off x="9855430" y="1711249"/>
            <a:ext cx="266556" cy="523220"/>
          </a:xfrm>
          <a:prstGeom prst="rect">
            <a:avLst/>
          </a:prstGeom>
          <a:noFill/>
        </p:spPr>
        <p:txBody>
          <a:bodyPr wrap="square" rtlCol="0">
            <a:spAutoFit/>
          </a:bodyPr>
          <a:lstStyle/>
          <a:p>
            <a:r>
              <a:rPr lang="en-US" sz="2800" dirty="0"/>
              <a:t>;</a:t>
            </a:r>
          </a:p>
        </p:txBody>
      </p:sp>
      <p:cxnSp>
        <p:nvCxnSpPr>
          <p:cNvPr id="35" name="Straight Connector 34">
            <a:extLst>
              <a:ext uri="{FF2B5EF4-FFF2-40B4-BE49-F238E27FC236}">
                <a16:creationId xmlns:a16="http://schemas.microsoft.com/office/drawing/2014/main" id="{28425122-A0B3-09C2-596F-F3EC1F8544AA}"/>
              </a:ext>
            </a:extLst>
          </p:cNvPr>
          <p:cNvCxnSpPr>
            <a:stCxn id="28" idx="2"/>
            <a:endCxn id="29" idx="0"/>
          </p:cNvCxnSpPr>
          <p:nvPr/>
        </p:nvCxnSpPr>
        <p:spPr>
          <a:xfrm flipH="1">
            <a:off x="8257343" y="1411417"/>
            <a:ext cx="807557" cy="320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3B5067-A798-41E3-ADF7-A611081DDF17}"/>
              </a:ext>
            </a:extLst>
          </p:cNvPr>
          <p:cNvCxnSpPr>
            <a:cxnSpLocks/>
            <a:stCxn id="28" idx="2"/>
            <a:endCxn id="30" idx="0"/>
          </p:cNvCxnSpPr>
          <p:nvPr/>
        </p:nvCxnSpPr>
        <p:spPr>
          <a:xfrm flipH="1">
            <a:off x="8882799" y="1411417"/>
            <a:ext cx="182101" cy="336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2F6FBA-D039-71F3-23F8-AB276E2B51D5}"/>
              </a:ext>
            </a:extLst>
          </p:cNvPr>
          <p:cNvCxnSpPr>
            <a:cxnSpLocks/>
            <a:stCxn id="28" idx="2"/>
          </p:cNvCxnSpPr>
          <p:nvPr/>
        </p:nvCxnSpPr>
        <p:spPr>
          <a:xfrm>
            <a:off x="9064900" y="1411417"/>
            <a:ext cx="443355" cy="336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5028F-506C-3064-7B36-E9A02C70E1B7}"/>
              </a:ext>
            </a:extLst>
          </p:cNvPr>
          <p:cNvCxnSpPr>
            <a:cxnSpLocks/>
            <a:stCxn id="28" idx="2"/>
            <a:endCxn id="32" idx="0"/>
          </p:cNvCxnSpPr>
          <p:nvPr/>
        </p:nvCxnSpPr>
        <p:spPr>
          <a:xfrm>
            <a:off x="9064900" y="1411417"/>
            <a:ext cx="923808" cy="29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BD454C4-C45E-EBE8-0E47-DA087F8315CD}"/>
              </a:ext>
            </a:extLst>
          </p:cNvPr>
          <p:cNvCxnSpPr>
            <a:cxnSpLocks/>
            <a:stCxn id="31" idx="2"/>
          </p:cNvCxnSpPr>
          <p:nvPr/>
        </p:nvCxnSpPr>
        <p:spPr>
          <a:xfrm flipH="1">
            <a:off x="8973849" y="2271322"/>
            <a:ext cx="486316" cy="486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B4D5883-8E25-6DFD-C737-232AF38BC9D4}"/>
              </a:ext>
            </a:extLst>
          </p:cNvPr>
          <p:cNvCxnSpPr>
            <a:cxnSpLocks/>
            <a:stCxn id="31" idx="2"/>
          </p:cNvCxnSpPr>
          <p:nvPr/>
        </p:nvCxnSpPr>
        <p:spPr>
          <a:xfrm>
            <a:off x="9460165" y="2271322"/>
            <a:ext cx="0" cy="495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3FB1CE-FDA3-3DF7-552F-7AC381C80E6D}"/>
              </a:ext>
            </a:extLst>
          </p:cNvPr>
          <p:cNvCxnSpPr>
            <a:cxnSpLocks/>
            <a:stCxn id="31" idx="2"/>
          </p:cNvCxnSpPr>
          <p:nvPr/>
        </p:nvCxnSpPr>
        <p:spPr>
          <a:xfrm>
            <a:off x="9460165" y="2271322"/>
            <a:ext cx="486316" cy="47246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6DD930A-10F8-4CE6-C36F-744F785E0864}"/>
              </a:ext>
            </a:extLst>
          </p:cNvPr>
          <p:cNvSpPr txBox="1"/>
          <p:nvPr/>
        </p:nvSpPr>
        <p:spPr>
          <a:xfrm>
            <a:off x="8775550" y="2691610"/>
            <a:ext cx="359394" cy="523220"/>
          </a:xfrm>
          <a:prstGeom prst="rect">
            <a:avLst/>
          </a:prstGeom>
          <a:noFill/>
        </p:spPr>
        <p:txBody>
          <a:bodyPr wrap="none" rtlCol="0">
            <a:spAutoFit/>
          </a:bodyPr>
          <a:lstStyle/>
          <a:p>
            <a:r>
              <a:rPr lang="en-US" sz="2800" dirty="0"/>
              <a:t>E</a:t>
            </a:r>
          </a:p>
        </p:txBody>
      </p:sp>
      <p:sp>
        <p:nvSpPr>
          <p:cNvPr id="62" name="TextBox 61">
            <a:extLst>
              <a:ext uri="{FF2B5EF4-FFF2-40B4-BE49-F238E27FC236}">
                <a16:creationId xmlns:a16="http://schemas.microsoft.com/office/drawing/2014/main" id="{4EEACBCC-E666-FF8A-C4B6-90B45057BBA3}"/>
              </a:ext>
            </a:extLst>
          </p:cNvPr>
          <p:cNvSpPr txBox="1"/>
          <p:nvPr/>
        </p:nvSpPr>
        <p:spPr>
          <a:xfrm>
            <a:off x="9332576" y="2681552"/>
            <a:ext cx="364202" cy="523220"/>
          </a:xfrm>
          <a:prstGeom prst="rect">
            <a:avLst/>
          </a:prstGeom>
          <a:noFill/>
        </p:spPr>
        <p:txBody>
          <a:bodyPr wrap="none" rtlCol="0">
            <a:spAutoFit/>
          </a:bodyPr>
          <a:lstStyle/>
          <a:p>
            <a:r>
              <a:rPr lang="en-US" sz="2800" dirty="0"/>
              <a:t>+</a:t>
            </a:r>
            <a:endParaRPr lang="en-US" dirty="0"/>
          </a:p>
        </p:txBody>
      </p:sp>
      <p:sp>
        <p:nvSpPr>
          <p:cNvPr id="63" name="TextBox 62">
            <a:extLst>
              <a:ext uri="{FF2B5EF4-FFF2-40B4-BE49-F238E27FC236}">
                <a16:creationId xmlns:a16="http://schemas.microsoft.com/office/drawing/2014/main" id="{F8F87967-4437-6E3E-96BB-1C52C3CA6A10}"/>
              </a:ext>
            </a:extLst>
          </p:cNvPr>
          <p:cNvSpPr txBox="1"/>
          <p:nvPr/>
        </p:nvSpPr>
        <p:spPr>
          <a:xfrm>
            <a:off x="9809011" y="2681520"/>
            <a:ext cx="359394" cy="523220"/>
          </a:xfrm>
          <a:prstGeom prst="rect">
            <a:avLst/>
          </a:prstGeom>
          <a:noFill/>
        </p:spPr>
        <p:txBody>
          <a:bodyPr wrap="none" rtlCol="0">
            <a:spAutoFit/>
          </a:bodyPr>
          <a:lstStyle/>
          <a:p>
            <a:r>
              <a:rPr lang="en-US" sz="2800" dirty="0"/>
              <a:t>T</a:t>
            </a:r>
          </a:p>
        </p:txBody>
      </p:sp>
      <p:cxnSp>
        <p:nvCxnSpPr>
          <p:cNvPr id="66" name="Straight Connector 65">
            <a:extLst>
              <a:ext uri="{FF2B5EF4-FFF2-40B4-BE49-F238E27FC236}">
                <a16:creationId xmlns:a16="http://schemas.microsoft.com/office/drawing/2014/main" id="{C3333C2A-E64D-A020-28FC-743A5BA5883C}"/>
              </a:ext>
            </a:extLst>
          </p:cNvPr>
          <p:cNvCxnSpPr>
            <a:cxnSpLocks/>
            <a:stCxn id="61" idx="2"/>
            <a:endCxn id="70" idx="0"/>
          </p:cNvCxnSpPr>
          <p:nvPr/>
        </p:nvCxnSpPr>
        <p:spPr>
          <a:xfrm flipH="1">
            <a:off x="8953983" y="3214830"/>
            <a:ext cx="1264" cy="402283"/>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7C3154D-EBC7-B46E-7C02-DB5E3B29C741}"/>
              </a:ext>
            </a:extLst>
          </p:cNvPr>
          <p:cNvSpPr txBox="1"/>
          <p:nvPr/>
        </p:nvSpPr>
        <p:spPr>
          <a:xfrm>
            <a:off x="8774286" y="3617113"/>
            <a:ext cx="359394" cy="523220"/>
          </a:xfrm>
          <a:prstGeom prst="rect">
            <a:avLst/>
          </a:prstGeom>
          <a:noFill/>
        </p:spPr>
        <p:txBody>
          <a:bodyPr wrap="none" rtlCol="0">
            <a:spAutoFit/>
          </a:bodyPr>
          <a:lstStyle/>
          <a:p>
            <a:r>
              <a:rPr lang="en-US" sz="2800" dirty="0"/>
              <a:t>T</a:t>
            </a:r>
          </a:p>
        </p:txBody>
      </p:sp>
      <p:sp>
        <p:nvSpPr>
          <p:cNvPr id="73" name="TextBox 72">
            <a:extLst>
              <a:ext uri="{FF2B5EF4-FFF2-40B4-BE49-F238E27FC236}">
                <a16:creationId xmlns:a16="http://schemas.microsoft.com/office/drawing/2014/main" id="{A42BC6A6-6635-C596-BB2B-4C2E53B3EE39}"/>
              </a:ext>
            </a:extLst>
          </p:cNvPr>
          <p:cNvSpPr txBox="1"/>
          <p:nvPr/>
        </p:nvSpPr>
        <p:spPr>
          <a:xfrm>
            <a:off x="9347560" y="3612008"/>
            <a:ext cx="359394" cy="523220"/>
          </a:xfrm>
          <a:prstGeom prst="rect">
            <a:avLst/>
          </a:prstGeom>
          <a:noFill/>
        </p:spPr>
        <p:txBody>
          <a:bodyPr wrap="none" rtlCol="0">
            <a:spAutoFit/>
          </a:bodyPr>
          <a:lstStyle/>
          <a:p>
            <a:r>
              <a:rPr lang="en-US" sz="2800" dirty="0"/>
              <a:t>T</a:t>
            </a:r>
          </a:p>
        </p:txBody>
      </p:sp>
      <p:cxnSp>
        <p:nvCxnSpPr>
          <p:cNvPr id="75" name="Straight Connector 74">
            <a:extLst>
              <a:ext uri="{FF2B5EF4-FFF2-40B4-BE49-F238E27FC236}">
                <a16:creationId xmlns:a16="http://schemas.microsoft.com/office/drawing/2014/main" id="{5A7A794B-7C08-5065-EAA1-60717BAF8E0D}"/>
              </a:ext>
            </a:extLst>
          </p:cNvPr>
          <p:cNvCxnSpPr>
            <a:cxnSpLocks/>
            <a:stCxn id="63" idx="2"/>
            <a:endCxn id="73" idx="0"/>
          </p:cNvCxnSpPr>
          <p:nvPr/>
        </p:nvCxnSpPr>
        <p:spPr>
          <a:xfrm flipH="1">
            <a:off x="9527257" y="3204740"/>
            <a:ext cx="461451" cy="40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92A159A-1468-44CF-EE8F-C7F8F70B16A1}"/>
              </a:ext>
            </a:extLst>
          </p:cNvPr>
          <p:cNvCxnSpPr>
            <a:cxnSpLocks/>
            <a:stCxn id="63" idx="2"/>
            <a:endCxn id="82" idx="0"/>
          </p:cNvCxnSpPr>
          <p:nvPr/>
        </p:nvCxnSpPr>
        <p:spPr>
          <a:xfrm flipH="1">
            <a:off x="9983306" y="3204740"/>
            <a:ext cx="5402" cy="470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95581D5-1018-5C99-2D6C-FB920D7578FB}"/>
              </a:ext>
            </a:extLst>
          </p:cNvPr>
          <p:cNvCxnSpPr>
            <a:cxnSpLocks/>
            <a:stCxn id="63" idx="2"/>
            <a:endCxn id="83" idx="0"/>
          </p:cNvCxnSpPr>
          <p:nvPr/>
        </p:nvCxnSpPr>
        <p:spPr>
          <a:xfrm>
            <a:off x="9988708" y="3204740"/>
            <a:ext cx="487447" cy="399157"/>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D0CE606-E1CE-1104-682A-E656CFF5E85F}"/>
              </a:ext>
            </a:extLst>
          </p:cNvPr>
          <p:cNvSpPr txBox="1"/>
          <p:nvPr/>
        </p:nvSpPr>
        <p:spPr>
          <a:xfrm>
            <a:off x="9801205" y="3675335"/>
            <a:ext cx="364202" cy="523220"/>
          </a:xfrm>
          <a:prstGeom prst="rect">
            <a:avLst/>
          </a:prstGeom>
          <a:noFill/>
        </p:spPr>
        <p:txBody>
          <a:bodyPr wrap="none" rtlCol="0">
            <a:spAutoFit/>
          </a:bodyPr>
          <a:lstStyle/>
          <a:p>
            <a:r>
              <a:rPr lang="en-US" sz="2800" dirty="0"/>
              <a:t>*</a:t>
            </a:r>
          </a:p>
        </p:txBody>
      </p:sp>
      <p:sp>
        <p:nvSpPr>
          <p:cNvPr id="83" name="TextBox 82">
            <a:extLst>
              <a:ext uri="{FF2B5EF4-FFF2-40B4-BE49-F238E27FC236}">
                <a16:creationId xmlns:a16="http://schemas.microsoft.com/office/drawing/2014/main" id="{4D9E0147-0D4E-F563-64D9-7A39A2B7ABD6}"/>
              </a:ext>
            </a:extLst>
          </p:cNvPr>
          <p:cNvSpPr txBox="1"/>
          <p:nvPr/>
        </p:nvSpPr>
        <p:spPr>
          <a:xfrm>
            <a:off x="10301267" y="3603897"/>
            <a:ext cx="349776" cy="523220"/>
          </a:xfrm>
          <a:prstGeom prst="rect">
            <a:avLst/>
          </a:prstGeom>
          <a:noFill/>
        </p:spPr>
        <p:txBody>
          <a:bodyPr wrap="none" rtlCol="0">
            <a:spAutoFit/>
          </a:bodyPr>
          <a:lstStyle/>
          <a:p>
            <a:r>
              <a:rPr lang="en-US" sz="2800" dirty="0"/>
              <a:t>F</a:t>
            </a:r>
            <a:endParaRPr lang="en-US" dirty="0"/>
          </a:p>
        </p:txBody>
      </p:sp>
      <p:cxnSp>
        <p:nvCxnSpPr>
          <p:cNvPr id="91" name="Straight Connector 90">
            <a:extLst>
              <a:ext uri="{FF2B5EF4-FFF2-40B4-BE49-F238E27FC236}">
                <a16:creationId xmlns:a16="http://schemas.microsoft.com/office/drawing/2014/main" id="{1ED002CD-76ED-A933-6B78-571F3B6F2193}"/>
              </a:ext>
            </a:extLst>
          </p:cNvPr>
          <p:cNvCxnSpPr>
            <a:cxnSpLocks/>
            <a:stCxn id="70" idx="2"/>
            <a:endCxn id="92" idx="0"/>
          </p:cNvCxnSpPr>
          <p:nvPr/>
        </p:nvCxnSpPr>
        <p:spPr>
          <a:xfrm flipH="1">
            <a:off x="8944406" y="4140333"/>
            <a:ext cx="9577" cy="24354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B2BCCA33-6EEF-EF1A-1824-4CBD904D9ED8}"/>
              </a:ext>
            </a:extLst>
          </p:cNvPr>
          <p:cNvSpPr txBox="1"/>
          <p:nvPr/>
        </p:nvSpPr>
        <p:spPr>
          <a:xfrm>
            <a:off x="8769518" y="4383879"/>
            <a:ext cx="349776" cy="523220"/>
          </a:xfrm>
          <a:prstGeom prst="rect">
            <a:avLst/>
          </a:prstGeom>
          <a:noFill/>
        </p:spPr>
        <p:txBody>
          <a:bodyPr wrap="none" rtlCol="0">
            <a:spAutoFit/>
          </a:bodyPr>
          <a:lstStyle/>
          <a:p>
            <a:r>
              <a:rPr lang="en-US" sz="2800" dirty="0"/>
              <a:t>F</a:t>
            </a:r>
          </a:p>
        </p:txBody>
      </p:sp>
      <p:cxnSp>
        <p:nvCxnSpPr>
          <p:cNvPr id="93" name="Straight Connector 92">
            <a:extLst>
              <a:ext uri="{FF2B5EF4-FFF2-40B4-BE49-F238E27FC236}">
                <a16:creationId xmlns:a16="http://schemas.microsoft.com/office/drawing/2014/main" id="{6F9E7067-2F24-6285-467A-30F45CE438C3}"/>
              </a:ext>
            </a:extLst>
          </p:cNvPr>
          <p:cNvCxnSpPr>
            <a:cxnSpLocks/>
            <a:stCxn id="73" idx="2"/>
            <a:endCxn id="94" idx="0"/>
          </p:cNvCxnSpPr>
          <p:nvPr/>
        </p:nvCxnSpPr>
        <p:spPr>
          <a:xfrm flipH="1">
            <a:off x="9525437" y="4135228"/>
            <a:ext cx="1820" cy="243886"/>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25D2AD6B-02BA-9DC6-AE4A-656BFEA7B9C6}"/>
              </a:ext>
            </a:extLst>
          </p:cNvPr>
          <p:cNvSpPr txBox="1"/>
          <p:nvPr/>
        </p:nvSpPr>
        <p:spPr>
          <a:xfrm>
            <a:off x="9350549" y="4379114"/>
            <a:ext cx="349776" cy="523220"/>
          </a:xfrm>
          <a:prstGeom prst="rect">
            <a:avLst/>
          </a:prstGeom>
          <a:noFill/>
        </p:spPr>
        <p:txBody>
          <a:bodyPr wrap="none" rtlCol="0">
            <a:spAutoFit/>
          </a:bodyPr>
          <a:lstStyle/>
          <a:p>
            <a:r>
              <a:rPr lang="en-US" sz="2800" dirty="0"/>
              <a:t>F</a:t>
            </a:r>
          </a:p>
        </p:txBody>
      </p:sp>
      <p:cxnSp>
        <p:nvCxnSpPr>
          <p:cNvPr id="95" name="Straight Connector 94">
            <a:extLst>
              <a:ext uri="{FF2B5EF4-FFF2-40B4-BE49-F238E27FC236}">
                <a16:creationId xmlns:a16="http://schemas.microsoft.com/office/drawing/2014/main" id="{9146E7D6-F0B1-7650-2BF3-55FC36B530FA}"/>
              </a:ext>
            </a:extLst>
          </p:cNvPr>
          <p:cNvCxnSpPr>
            <a:cxnSpLocks/>
            <a:stCxn id="83" idx="2"/>
            <a:endCxn id="96" idx="0"/>
          </p:cNvCxnSpPr>
          <p:nvPr/>
        </p:nvCxnSpPr>
        <p:spPr>
          <a:xfrm flipH="1">
            <a:off x="10473695" y="4127117"/>
            <a:ext cx="2460" cy="232944"/>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0B9BB17A-64A3-C49F-A7A4-A01808778EBC}"/>
              </a:ext>
            </a:extLst>
          </p:cNvPr>
          <p:cNvSpPr txBox="1"/>
          <p:nvPr/>
        </p:nvSpPr>
        <p:spPr>
          <a:xfrm>
            <a:off x="10245908" y="4360061"/>
            <a:ext cx="455574" cy="523220"/>
          </a:xfrm>
          <a:prstGeom prst="rect">
            <a:avLst/>
          </a:prstGeom>
          <a:noFill/>
        </p:spPr>
        <p:txBody>
          <a:bodyPr wrap="none" rtlCol="0">
            <a:spAutoFit/>
          </a:bodyPr>
          <a:lstStyle/>
          <a:p>
            <a:r>
              <a:rPr lang="en-US" sz="2800" dirty="0"/>
              <a:t>id</a:t>
            </a:r>
          </a:p>
        </p:txBody>
      </p:sp>
      <p:sp>
        <p:nvSpPr>
          <p:cNvPr id="97" name="TextBox 96">
            <a:extLst>
              <a:ext uri="{FF2B5EF4-FFF2-40B4-BE49-F238E27FC236}">
                <a16:creationId xmlns:a16="http://schemas.microsoft.com/office/drawing/2014/main" id="{C35BA019-D27A-C883-375E-0893313DC5CD}"/>
              </a:ext>
            </a:extLst>
          </p:cNvPr>
          <p:cNvSpPr txBox="1"/>
          <p:nvPr/>
        </p:nvSpPr>
        <p:spPr>
          <a:xfrm>
            <a:off x="12001500" y="6015038"/>
            <a:ext cx="184731" cy="369332"/>
          </a:xfrm>
          <a:prstGeom prst="rect">
            <a:avLst/>
          </a:prstGeom>
          <a:noFill/>
        </p:spPr>
        <p:txBody>
          <a:bodyPr wrap="none" rtlCol="0">
            <a:spAutoFit/>
          </a:bodyPr>
          <a:lstStyle/>
          <a:p>
            <a:endParaRPr lang="en-US" dirty="0"/>
          </a:p>
        </p:txBody>
      </p:sp>
      <p:cxnSp>
        <p:nvCxnSpPr>
          <p:cNvPr id="100" name="Straight Connector 99">
            <a:extLst>
              <a:ext uri="{FF2B5EF4-FFF2-40B4-BE49-F238E27FC236}">
                <a16:creationId xmlns:a16="http://schemas.microsoft.com/office/drawing/2014/main" id="{106C8195-44C2-CA98-FDA9-5738327FF5C9}"/>
              </a:ext>
            </a:extLst>
          </p:cNvPr>
          <p:cNvCxnSpPr>
            <a:cxnSpLocks/>
            <a:stCxn id="92" idx="2"/>
            <a:endCxn id="101" idx="0"/>
          </p:cNvCxnSpPr>
          <p:nvPr/>
        </p:nvCxnSpPr>
        <p:spPr>
          <a:xfrm>
            <a:off x="8944406" y="4907099"/>
            <a:ext cx="10039" cy="305455"/>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861AABDD-287C-08E8-D450-0D6A2054D485}"/>
              </a:ext>
            </a:extLst>
          </p:cNvPr>
          <p:cNvSpPr txBox="1"/>
          <p:nvPr/>
        </p:nvSpPr>
        <p:spPr>
          <a:xfrm>
            <a:off x="8726658" y="5212554"/>
            <a:ext cx="455574" cy="523220"/>
          </a:xfrm>
          <a:prstGeom prst="rect">
            <a:avLst/>
          </a:prstGeom>
          <a:noFill/>
        </p:spPr>
        <p:txBody>
          <a:bodyPr wrap="none" rtlCol="0">
            <a:spAutoFit/>
          </a:bodyPr>
          <a:lstStyle/>
          <a:p>
            <a:r>
              <a:rPr lang="en-US" sz="2800" dirty="0"/>
              <a:t>id</a:t>
            </a:r>
          </a:p>
        </p:txBody>
      </p:sp>
      <p:cxnSp>
        <p:nvCxnSpPr>
          <p:cNvPr id="102" name="Straight Connector 101">
            <a:extLst>
              <a:ext uri="{FF2B5EF4-FFF2-40B4-BE49-F238E27FC236}">
                <a16:creationId xmlns:a16="http://schemas.microsoft.com/office/drawing/2014/main" id="{B630980E-61E7-A419-800C-70F06CD2FE09}"/>
              </a:ext>
            </a:extLst>
          </p:cNvPr>
          <p:cNvCxnSpPr>
            <a:cxnSpLocks/>
            <a:endCxn id="103" idx="0"/>
          </p:cNvCxnSpPr>
          <p:nvPr/>
        </p:nvCxnSpPr>
        <p:spPr>
          <a:xfrm flipH="1">
            <a:off x="9478319" y="4860547"/>
            <a:ext cx="2460" cy="36153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16C2F5C-7BB2-FC18-7903-ABA48A66ECCF}"/>
              </a:ext>
            </a:extLst>
          </p:cNvPr>
          <p:cNvSpPr txBox="1"/>
          <p:nvPr/>
        </p:nvSpPr>
        <p:spPr>
          <a:xfrm>
            <a:off x="9250532" y="5222083"/>
            <a:ext cx="455574" cy="523220"/>
          </a:xfrm>
          <a:prstGeom prst="rect">
            <a:avLst/>
          </a:prstGeom>
          <a:noFill/>
        </p:spPr>
        <p:txBody>
          <a:bodyPr wrap="none" rtlCol="0">
            <a:spAutoFit/>
          </a:bodyPr>
          <a:lstStyle/>
          <a:p>
            <a:r>
              <a:rPr lang="en-US" sz="2800" dirty="0"/>
              <a:t>id</a:t>
            </a:r>
          </a:p>
        </p:txBody>
      </p:sp>
      <p:sp>
        <p:nvSpPr>
          <p:cNvPr id="113" name="Rounded Rectangle 112">
            <a:extLst>
              <a:ext uri="{FF2B5EF4-FFF2-40B4-BE49-F238E27FC236}">
                <a16:creationId xmlns:a16="http://schemas.microsoft.com/office/drawing/2014/main" id="{367E749D-C16C-FBF2-9A84-AA540F6E9CF8}"/>
              </a:ext>
            </a:extLst>
          </p:cNvPr>
          <p:cNvSpPr/>
          <p:nvPr/>
        </p:nvSpPr>
        <p:spPr>
          <a:xfrm>
            <a:off x="9525437" y="927599"/>
            <a:ext cx="2476063" cy="52322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id = id + id * id ;</a:t>
            </a:r>
          </a:p>
        </p:txBody>
      </p:sp>
      <p:sp>
        <p:nvSpPr>
          <p:cNvPr id="114" name="Oval 113">
            <a:extLst>
              <a:ext uri="{FF2B5EF4-FFF2-40B4-BE49-F238E27FC236}">
                <a16:creationId xmlns:a16="http://schemas.microsoft.com/office/drawing/2014/main" id="{31F71BEE-3459-4CF1-47DF-92A1D5E7430D}"/>
              </a:ext>
            </a:extLst>
          </p:cNvPr>
          <p:cNvSpPr/>
          <p:nvPr/>
        </p:nvSpPr>
        <p:spPr>
          <a:xfrm>
            <a:off x="8029556" y="1748102"/>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Oval 114">
            <a:extLst>
              <a:ext uri="{FF2B5EF4-FFF2-40B4-BE49-F238E27FC236}">
                <a16:creationId xmlns:a16="http://schemas.microsoft.com/office/drawing/2014/main" id="{D2D2E47A-4E3B-8260-5642-32B72D6322EB}"/>
              </a:ext>
            </a:extLst>
          </p:cNvPr>
          <p:cNvSpPr/>
          <p:nvPr/>
        </p:nvSpPr>
        <p:spPr>
          <a:xfrm>
            <a:off x="8639774" y="1761585"/>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Oval 116">
            <a:extLst>
              <a:ext uri="{FF2B5EF4-FFF2-40B4-BE49-F238E27FC236}">
                <a16:creationId xmlns:a16="http://schemas.microsoft.com/office/drawing/2014/main" id="{65FAB253-990B-F121-078F-9D10697582F6}"/>
              </a:ext>
            </a:extLst>
          </p:cNvPr>
          <p:cNvSpPr/>
          <p:nvPr/>
        </p:nvSpPr>
        <p:spPr>
          <a:xfrm>
            <a:off x="8695523" y="5238729"/>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Oval 117">
            <a:extLst>
              <a:ext uri="{FF2B5EF4-FFF2-40B4-BE49-F238E27FC236}">
                <a16:creationId xmlns:a16="http://schemas.microsoft.com/office/drawing/2014/main" id="{C85B6C34-C83F-1509-4918-C147A295EE55}"/>
              </a:ext>
            </a:extLst>
          </p:cNvPr>
          <p:cNvSpPr/>
          <p:nvPr/>
        </p:nvSpPr>
        <p:spPr>
          <a:xfrm>
            <a:off x="9237832" y="2717065"/>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Oval 118">
            <a:extLst>
              <a:ext uri="{FF2B5EF4-FFF2-40B4-BE49-F238E27FC236}">
                <a16:creationId xmlns:a16="http://schemas.microsoft.com/office/drawing/2014/main" id="{E884D42E-F498-9ED9-93DC-24068C82B3BD}"/>
              </a:ext>
            </a:extLst>
          </p:cNvPr>
          <p:cNvSpPr/>
          <p:nvPr/>
        </p:nvSpPr>
        <p:spPr>
          <a:xfrm>
            <a:off x="9239788" y="5235924"/>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Oval 119">
            <a:extLst>
              <a:ext uri="{FF2B5EF4-FFF2-40B4-BE49-F238E27FC236}">
                <a16:creationId xmlns:a16="http://schemas.microsoft.com/office/drawing/2014/main" id="{BD39DC51-FAC5-CFE7-8EC6-8A0B247EA41A}"/>
              </a:ext>
            </a:extLst>
          </p:cNvPr>
          <p:cNvSpPr/>
          <p:nvPr/>
        </p:nvSpPr>
        <p:spPr>
          <a:xfrm>
            <a:off x="9728033" y="3651444"/>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Oval 120">
            <a:extLst>
              <a:ext uri="{FF2B5EF4-FFF2-40B4-BE49-F238E27FC236}">
                <a16:creationId xmlns:a16="http://schemas.microsoft.com/office/drawing/2014/main" id="{4F259D45-4F32-311E-6BEF-94B9290F887B}"/>
              </a:ext>
            </a:extLst>
          </p:cNvPr>
          <p:cNvSpPr/>
          <p:nvPr/>
        </p:nvSpPr>
        <p:spPr>
          <a:xfrm>
            <a:off x="10197084" y="4366305"/>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Oval 121">
            <a:extLst>
              <a:ext uri="{FF2B5EF4-FFF2-40B4-BE49-F238E27FC236}">
                <a16:creationId xmlns:a16="http://schemas.microsoft.com/office/drawing/2014/main" id="{EF501FE3-ADBC-9B64-2337-E7A4B7E5419B}"/>
              </a:ext>
            </a:extLst>
          </p:cNvPr>
          <p:cNvSpPr/>
          <p:nvPr/>
        </p:nvSpPr>
        <p:spPr>
          <a:xfrm>
            <a:off x="9728033" y="1771993"/>
            <a:ext cx="504398" cy="52322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TextBox 122">
            <a:extLst>
              <a:ext uri="{FF2B5EF4-FFF2-40B4-BE49-F238E27FC236}">
                <a16:creationId xmlns:a16="http://schemas.microsoft.com/office/drawing/2014/main" id="{6955B482-ACF3-8F47-2C1F-8D8A744EC888}"/>
              </a:ext>
            </a:extLst>
          </p:cNvPr>
          <p:cNvSpPr txBox="1"/>
          <p:nvPr/>
        </p:nvSpPr>
        <p:spPr>
          <a:xfrm>
            <a:off x="8571341" y="5884712"/>
            <a:ext cx="1494831" cy="400110"/>
          </a:xfrm>
          <a:prstGeom prst="rect">
            <a:avLst/>
          </a:prstGeom>
          <a:noFill/>
        </p:spPr>
        <p:txBody>
          <a:bodyPr wrap="square" rtlCol="0">
            <a:spAutoFit/>
          </a:bodyPr>
          <a:lstStyle/>
          <a:p>
            <a:r>
              <a:rPr lang="en-US" sz="2000" dirty="0"/>
              <a:t>Parse Tree</a:t>
            </a:r>
          </a:p>
        </p:txBody>
      </p:sp>
    </p:spTree>
    <p:extLst>
      <p:ext uri="{BB962C8B-B14F-4D97-AF65-F5344CB8AC3E}">
        <p14:creationId xmlns:p14="http://schemas.microsoft.com/office/powerpoint/2010/main" val="6122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ppt_y</p:attrName>
                                        </p:attrNameLst>
                                      </p:cBhvr>
                                      <p:tavLst>
                                        <p:tav tm="0">
                                          <p:val>
                                            <p:strVal val="#ppt_y+#ppt_h*1.125000"/>
                                          </p:val>
                                        </p:tav>
                                        <p:tav tm="100000">
                                          <p:val>
                                            <p:strVal val="#ppt_y"/>
                                          </p:val>
                                        </p:tav>
                                      </p:tavLst>
                                    </p:anim>
                                    <p:animEffect transition="in" filter="wipe(up)">
                                      <p:cBhvr>
                                        <p:cTn id="34" dur="500"/>
                                        <p:tgtEl>
                                          <p:spTgt spid="2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ppt_y</p:attrName>
                                        </p:attrNameLst>
                                      </p:cBhvr>
                                      <p:tavLst>
                                        <p:tav tm="0">
                                          <p:val>
                                            <p:strVal val="#ppt_y+#ppt_h*1.125000"/>
                                          </p:val>
                                        </p:tav>
                                        <p:tav tm="100000">
                                          <p:val>
                                            <p:strVal val="#ppt_y"/>
                                          </p:val>
                                        </p:tav>
                                      </p:tavLst>
                                    </p:anim>
                                    <p:animEffect transition="in" filter="wipe(up)">
                                      <p:cBhvr>
                                        <p:cTn id="38" dur="500"/>
                                        <p:tgtEl>
                                          <p:spTgt spid="30"/>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p:tgtEl>
                                          <p:spTgt spid="31"/>
                                        </p:tgtEl>
                                        <p:attrNameLst>
                                          <p:attrName>ppt_y</p:attrName>
                                        </p:attrNameLst>
                                      </p:cBhvr>
                                      <p:tavLst>
                                        <p:tav tm="0">
                                          <p:val>
                                            <p:strVal val="#ppt_y+#ppt_h*1.125000"/>
                                          </p:val>
                                        </p:tav>
                                        <p:tav tm="100000">
                                          <p:val>
                                            <p:strVal val="#ppt_y"/>
                                          </p:val>
                                        </p:tav>
                                      </p:tavLst>
                                    </p:anim>
                                    <p:animEffect transition="in" filter="wipe(up)">
                                      <p:cBhvr>
                                        <p:cTn id="42" dur="500"/>
                                        <p:tgtEl>
                                          <p:spTgt spid="3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p:tgtEl>
                                          <p:spTgt spid="32"/>
                                        </p:tgtEl>
                                        <p:attrNameLst>
                                          <p:attrName>ppt_y</p:attrName>
                                        </p:attrNameLst>
                                      </p:cBhvr>
                                      <p:tavLst>
                                        <p:tav tm="0">
                                          <p:val>
                                            <p:strVal val="#ppt_y+#ppt_h*1.125000"/>
                                          </p:val>
                                        </p:tav>
                                        <p:tav tm="100000">
                                          <p:val>
                                            <p:strVal val="#ppt_y"/>
                                          </p:val>
                                        </p:tav>
                                      </p:tavLst>
                                    </p:anim>
                                    <p:animEffect transition="in" filter="wipe(up)">
                                      <p:cBhvr>
                                        <p:cTn id="46" dur="500"/>
                                        <p:tgtEl>
                                          <p:spTgt spid="32"/>
                                        </p:tgtEl>
                                      </p:cBhvr>
                                    </p:animEffect>
                                  </p:childTnLst>
                                </p:cTn>
                              </p:par>
                              <p:par>
                                <p:cTn id="47" presetID="1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p:tgtEl>
                                          <p:spTgt spid="35"/>
                                        </p:tgtEl>
                                        <p:attrNameLst>
                                          <p:attrName>ppt_y</p:attrName>
                                        </p:attrNameLst>
                                      </p:cBhvr>
                                      <p:tavLst>
                                        <p:tav tm="0">
                                          <p:val>
                                            <p:strVal val="#ppt_y+#ppt_h*1.125000"/>
                                          </p:val>
                                        </p:tav>
                                        <p:tav tm="100000">
                                          <p:val>
                                            <p:strVal val="#ppt_y"/>
                                          </p:val>
                                        </p:tav>
                                      </p:tavLst>
                                    </p:anim>
                                    <p:animEffect transition="in" filter="wipe(up)">
                                      <p:cBhvr>
                                        <p:cTn id="50" dur="500"/>
                                        <p:tgtEl>
                                          <p:spTgt spid="35"/>
                                        </p:tgtEl>
                                      </p:cBhvr>
                                    </p:animEffect>
                                  </p:childTnLst>
                                </p:cTn>
                              </p:par>
                              <p:par>
                                <p:cTn id="51" presetID="1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p:tgtEl>
                                          <p:spTgt spid="36"/>
                                        </p:tgtEl>
                                        <p:attrNameLst>
                                          <p:attrName>ppt_y</p:attrName>
                                        </p:attrNameLst>
                                      </p:cBhvr>
                                      <p:tavLst>
                                        <p:tav tm="0">
                                          <p:val>
                                            <p:strVal val="#ppt_y+#ppt_h*1.125000"/>
                                          </p:val>
                                        </p:tav>
                                        <p:tav tm="100000">
                                          <p:val>
                                            <p:strVal val="#ppt_y"/>
                                          </p:val>
                                        </p:tav>
                                      </p:tavLst>
                                    </p:anim>
                                    <p:animEffect transition="in" filter="wipe(up)">
                                      <p:cBhvr>
                                        <p:cTn id="54" dur="500"/>
                                        <p:tgtEl>
                                          <p:spTgt spid="36"/>
                                        </p:tgtEl>
                                      </p:cBhvr>
                                    </p:animEffect>
                                  </p:childTnLst>
                                </p:cTn>
                              </p:par>
                              <p:par>
                                <p:cTn id="55" presetID="12" presetClass="entr" presetSubtype="4"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500"/>
                                        <p:tgtEl>
                                          <p:spTgt spid="39"/>
                                        </p:tgtEl>
                                        <p:attrNameLst>
                                          <p:attrName>ppt_y</p:attrName>
                                        </p:attrNameLst>
                                      </p:cBhvr>
                                      <p:tavLst>
                                        <p:tav tm="0">
                                          <p:val>
                                            <p:strVal val="#ppt_y+#ppt_h*1.125000"/>
                                          </p:val>
                                        </p:tav>
                                        <p:tav tm="100000">
                                          <p:val>
                                            <p:strVal val="#ppt_y"/>
                                          </p:val>
                                        </p:tav>
                                      </p:tavLst>
                                    </p:anim>
                                    <p:animEffect transition="in" filter="wipe(up)">
                                      <p:cBhvr>
                                        <p:cTn id="58" dur="500"/>
                                        <p:tgtEl>
                                          <p:spTgt spid="39"/>
                                        </p:tgtEl>
                                      </p:cBhvr>
                                    </p:animEffect>
                                  </p:childTnLst>
                                </p:cTn>
                              </p:par>
                              <p:par>
                                <p:cTn id="59" presetID="12" presetClass="entr" presetSubtype="4"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ppt_y</p:attrName>
                                        </p:attrNameLst>
                                      </p:cBhvr>
                                      <p:tavLst>
                                        <p:tav tm="0">
                                          <p:val>
                                            <p:strVal val="#ppt_y+#ppt_h*1.125000"/>
                                          </p:val>
                                        </p:tav>
                                        <p:tav tm="100000">
                                          <p:val>
                                            <p:strVal val="#ppt_y"/>
                                          </p:val>
                                        </p:tav>
                                      </p:tavLst>
                                    </p:anim>
                                    <p:animEffect transition="in" filter="wipe(up)">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p:tgtEl>
                                          <p:spTgt spid="44"/>
                                        </p:tgtEl>
                                        <p:attrNameLst>
                                          <p:attrName>ppt_y</p:attrName>
                                        </p:attrNameLst>
                                      </p:cBhvr>
                                      <p:tavLst>
                                        <p:tav tm="0">
                                          <p:val>
                                            <p:strVal val="#ppt_y+#ppt_h*1.125000"/>
                                          </p:val>
                                        </p:tav>
                                        <p:tav tm="100000">
                                          <p:val>
                                            <p:strVal val="#ppt_y"/>
                                          </p:val>
                                        </p:tav>
                                      </p:tavLst>
                                    </p:anim>
                                    <p:animEffect transition="in" filter="wipe(up)">
                                      <p:cBhvr>
                                        <p:cTn id="68" dur="500"/>
                                        <p:tgtEl>
                                          <p:spTgt spid="44"/>
                                        </p:tgtEl>
                                      </p:cBhvr>
                                    </p:animEffect>
                                  </p:childTnLst>
                                </p:cTn>
                              </p:par>
                              <p:par>
                                <p:cTn id="69" presetID="1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p:tgtEl>
                                          <p:spTgt spid="45"/>
                                        </p:tgtEl>
                                        <p:attrNameLst>
                                          <p:attrName>ppt_y</p:attrName>
                                        </p:attrNameLst>
                                      </p:cBhvr>
                                      <p:tavLst>
                                        <p:tav tm="0">
                                          <p:val>
                                            <p:strVal val="#ppt_y+#ppt_h*1.125000"/>
                                          </p:val>
                                        </p:tav>
                                        <p:tav tm="100000">
                                          <p:val>
                                            <p:strVal val="#ppt_y"/>
                                          </p:val>
                                        </p:tav>
                                      </p:tavLst>
                                    </p:anim>
                                    <p:animEffect transition="in" filter="wipe(up)">
                                      <p:cBhvr>
                                        <p:cTn id="72" dur="500"/>
                                        <p:tgtEl>
                                          <p:spTgt spid="45"/>
                                        </p:tgtEl>
                                      </p:cBhvr>
                                    </p:animEffect>
                                  </p:childTnLst>
                                </p:cTn>
                              </p:par>
                              <p:par>
                                <p:cTn id="73" presetID="1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p:tgtEl>
                                          <p:spTgt spid="46"/>
                                        </p:tgtEl>
                                        <p:attrNameLst>
                                          <p:attrName>ppt_y</p:attrName>
                                        </p:attrNameLst>
                                      </p:cBhvr>
                                      <p:tavLst>
                                        <p:tav tm="0">
                                          <p:val>
                                            <p:strVal val="#ppt_y+#ppt_h*1.125000"/>
                                          </p:val>
                                        </p:tav>
                                        <p:tav tm="100000">
                                          <p:val>
                                            <p:strVal val="#ppt_y"/>
                                          </p:val>
                                        </p:tav>
                                      </p:tavLst>
                                    </p:anim>
                                    <p:animEffect transition="in" filter="wipe(up)">
                                      <p:cBhvr>
                                        <p:cTn id="76" dur="500"/>
                                        <p:tgtEl>
                                          <p:spTgt spid="46"/>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additive="base">
                                        <p:cTn id="79" dur="500"/>
                                        <p:tgtEl>
                                          <p:spTgt spid="61"/>
                                        </p:tgtEl>
                                        <p:attrNameLst>
                                          <p:attrName>ppt_y</p:attrName>
                                        </p:attrNameLst>
                                      </p:cBhvr>
                                      <p:tavLst>
                                        <p:tav tm="0">
                                          <p:val>
                                            <p:strVal val="#ppt_y+#ppt_h*1.125000"/>
                                          </p:val>
                                        </p:tav>
                                        <p:tav tm="100000">
                                          <p:val>
                                            <p:strVal val="#ppt_y"/>
                                          </p:val>
                                        </p:tav>
                                      </p:tavLst>
                                    </p:anim>
                                    <p:animEffect transition="in" filter="wipe(up)">
                                      <p:cBhvr>
                                        <p:cTn id="80" dur="500"/>
                                        <p:tgtEl>
                                          <p:spTgt spid="61"/>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additive="base">
                                        <p:cTn id="83" dur="500"/>
                                        <p:tgtEl>
                                          <p:spTgt spid="62"/>
                                        </p:tgtEl>
                                        <p:attrNameLst>
                                          <p:attrName>ppt_y</p:attrName>
                                        </p:attrNameLst>
                                      </p:cBhvr>
                                      <p:tavLst>
                                        <p:tav tm="0">
                                          <p:val>
                                            <p:strVal val="#ppt_y+#ppt_h*1.125000"/>
                                          </p:val>
                                        </p:tav>
                                        <p:tav tm="100000">
                                          <p:val>
                                            <p:strVal val="#ppt_y"/>
                                          </p:val>
                                        </p:tav>
                                      </p:tavLst>
                                    </p:anim>
                                    <p:animEffect transition="in" filter="wipe(up)">
                                      <p:cBhvr>
                                        <p:cTn id="84" dur="500"/>
                                        <p:tgtEl>
                                          <p:spTgt spid="62"/>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p:tgtEl>
                                          <p:spTgt spid="63"/>
                                        </p:tgtEl>
                                        <p:attrNameLst>
                                          <p:attrName>ppt_y</p:attrName>
                                        </p:attrNameLst>
                                      </p:cBhvr>
                                      <p:tavLst>
                                        <p:tav tm="0">
                                          <p:val>
                                            <p:strVal val="#ppt_y+#ppt_h*1.125000"/>
                                          </p:val>
                                        </p:tav>
                                        <p:tav tm="100000">
                                          <p:val>
                                            <p:strVal val="#ppt_y"/>
                                          </p:val>
                                        </p:tav>
                                      </p:tavLst>
                                    </p:anim>
                                    <p:animEffect transition="in" filter="wipe(up)">
                                      <p:cBhvr>
                                        <p:cTn id="88" dur="500"/>
                                        <p:tgtEl>
                                          <p:spTgt spid="63"/>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nodeType="clickEffect">
                                  <p:stCondLst>
                                    <p:cond delay="0"/>
                                  </p:stCondLst>
                                  <p:childTnLst>
                                    <p:set>
                                      <p:cBhvr>
                                        <p:cTn id="92" dur="1" fill="hold">
                                          <p:stCondLst>
                                            <p:cond delay="0"/>
                                          </p:stCondLst>
                                        </p:cTn>
                                        <p:tgtEl>
                                          <p:spTgt spid="66"/>
                                        </p:tgtEl>
                                        <p:attrNameLst>
                                          <p:attrName>style.visibility</p:attrName>
                                        </p:attrNameLst>
                                      </p:cBhvr>
                                      <p:to>
                                        <p:strVal val="visible"/>
                                      </p:to>
                                    </p:set>
                                    <p:anim calcmode="lin" valueType="num">
                                      <p:cBhvr additive="base">
                                        <p:cTn id="93" dur="500"/>
                                        <p:tgtEl>
                                          <p:spTgt spid="66"/>
                                        </p:tgtEl>
                                        <p:attrNameLst>
                                          <p:attrName>ppt_y</p:attrName>
                                        </p:attrNameLst>
                                      </p:cBhvr>
                                      <p:tavLst>
                                        <p:tav tm="0">
                                          <p:val>
                                            <p:strVal val="#ppt_y+#ppt_h*1.125000"/>
                                          </p:val>
                                        </p:tav>
                                        <p:tav tm="100000">
                                          <p:val>
                                            <p:strVal val="#ppt_y"/>
                                          </p:val>
                                        </p:tav>
                                      </p:tavLst>
                                    </p:anim>
                                    <p:animEffect transition="in" filter="wipe(up)">
                                      <p:cBhvr>
                                        <p:cTn id="94" dur="500"/>
                                        <p:tgtEl>
                                          <p:spTgt spid="66"/>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70"/>
                                        </p:tgtEl>
                                        <p:attrNameLst>
                                          <p:attrName>style.visibility</p:attrName>
                                        </p:attrNameLst>
                                      </p:cBhvr>
                                      <p:to>
                                        <p:strVal val="visible"/>
                                      </p:to>
                                    </p:set>
                                    <p:anim calcmode="lin" valueType="num">
                                      <p:cBhvr additive="base">
                                        <p:cTn id="97" dur="500"/>
                                        <p:tgtEl>
                                          <p:spTgt spid="70"/>
                                        </p:tgtEl>
                                        <p:attrNameLst>
                                          <p:attrName>ppt_y</p:attrName>
                                        </p:attrNameLst>
                                      </p:cBhvr>
                                      <p:tavLst>
                                        <p:tav tm="0">
                                          <p:val>
                                            <p:strVal val="#ppt_y+#ppt_h*1.125000"/>
                                          </p:val>
                                        </p:tav>
                                        <p:tav tm="100000">
                                          <p:val>
                                            <p:strVal val="#ppt_y"/>
                                          </p:val>
                                        </p:tav>
                                      </p:tavLst>
                                    </p:anim>
                                    <p:animEffect transition="in" filter="wipe(up)">
                                      <p:cBhvr>
                                        <p:cTn id="98" dur="500"/>
                                        <p:tgtEl>
                                          <p:spTgt spid="70"/>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3"/>
                                        </p:tgtEl>
                                        <p:attrNameLst>
                                          <p:attrName>style.visibility</p:attrName>
                                        </p:attrNameLst>
                                      </p:cBhvr>
                                      <p:to>
                                        <p:strVal val="visible"/>
                                      </p:to>
                                    </p:set>
                                    <p:anim calcmode="lin" valueType="num">
                                      <p:cBhvr additive="base">
                                        <p:cTn id="103" dur="500"/>
                                        <p:tgtEl>
                                          <p:spTgt spid="73"/>
                                        </p:tgtEl>
                                        <p:attrNameLst>
                                          <p:attrName>ppt_y</p:attrName>
                                        </p:attrNameLst>
                                      </p:cBhvr>
                                      <p:tavLst>
                                        <p:tav tm="0">
                                          <p:val>
                                            <p:strVal val="#ppt_y+#ppt_h*1.125000"/>
                                          </p:val>
                                        </p:tav>
                                        <p:tav tm="100000">
                                          <p:val>
                                            <p:strVal val="#ppt_y"/>
                                          </p:val>
                                        </p:tav>
                                      </p:tavLst>
                                    </p:anim>
                                    <p:animEffect transition="in" filter="wipe(up)">
                                      <p:cBhvr>
                                        <p:cTn id="104" dur="500"/>
                                        <p:tgtEl>
                                          <p:spTgt spid="73"/>
                                        </p:tgtEl>
                                      </p:cBhvr>
                                    </p:animEffect>
                                  </p:childTnLst>
                                </p:cTn>
                              </p:par>
                              <p:par>
                                <p:cTn id="105" presetID="12" presetClass="entr" presetSubtype="4"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anim calcmode="lin" valueType="num">
                                      <p:cBhvr additive="base">
                                        <p:cTn id="107" dur="500"/>
                                        <p:tgtEl>
                                          <p:spTgt spid="75"/>
                                        </p:tgtEl>
                                        <p:attrNameLst>
                                          <p:attrName>ppt_y</p:attrName>
                                        </p:attrNameLst>
                                      </p:cBhvr>
                                      <p:tavLst>
                                        <p:tav tm="0">
                                          <p:val>
                                            <p:strVal val="#ppt_y+#ppt_h*1.125000"/>
                                          </p:val>
                                        </p:tav>
                                        <p:tav tm="100000">
                                          <p:val>
                                            <p:strVal val="#ppt_y"/>
                                          </p:val>
                                        </p:tav>
                                      </p:tavLst>
                                    </p:anim>
                                    <p:animEffect transition="in" filter="wipe(up)">
                                      <p:cBhvr>
                                        <p:cTn id="108" dur="500"/>
                                        <p:tgtEl>
                                          <p:spTgt spid="75"/>
                                        </p:tgtEl>
                                      </p:cBhvr>
                                    </p:animEffect>
                                  </p:childTnLst>
                                </p:cTn>
                              </p:par>
                              <p:par>
                                <p:cTn id="109" presetID="12" presetClass="entr" presetSubtype="4" fill="hold" nodeType="withEffect">
                                  <p:stCondLst>
                                    <p:cond delay="0"/>
                                  </p:stCondLst>
                                  <p:childTnLst>
                                    <p:set>
                                      <p:cBhvr>
                                        <p:cTn id="110" dur="1" fill="hold">
                                          <p:stCondLst>
                                            <p:cond delay="0"/>
                                          </p:stCondLst>
                                        </p:cTn>
                                        <p:tgtEl>
                                          <p:spTgt spid="76"/>
                                        </p:tgtEl>
                                        <p:attrNameLst>
                                          <p:attrName>style.visibility</p:attrName>
                                        </p:attrNameLst>
                                      </p:cBhvr>
                                      <p:to>
                                        <p:strVal val="visible"/>
                                      </p:to>
                                    </p:set>
                                    <p:anim calcmode="lin" valueType="num">
                                      <p:cBhvr additive="base">
                                        <p:cTn id="111" dur="500"/>
                                        <p:tgtEl>
                                          <p:spTgt spid="76"/>
                                        </p:tgtEl>
                                        <p:attrNameLst>
                                          <p:attrName>ppt_y</p:attrName>
                                        </p:attrNameLst>
                                      </p:cBhvr>
                                      <p:tavLst>
                                        <p:tav tm="0">
                                          <p:val>
                                            <p:strVal val="#ppt_y+#ppt_h*1.125000"/>
                                          </p:val>
                                        </p:tav>
                                        <p:tav tm="100000">
                                          <p:val>
                                            <p:strVal val="#ppt_y"/>
                                          </p:val>
                                        </p:tav>
                                      </p:tavLst>
                                    </p:anim>
                                    <p:animEffect transition="in" filter="wipe(up)">
                                      <p:cBhvr>
                                        <p:cTn id="112" dur="500"/>
                                        <p:tgtEl>
                                          <p:spTgt spid="76"/>
                                        </p:tgtEl>
                                      </p:cBhvr>
                                    </p:animEffect>
                                  </p:childTnLst>
                                </p:cTn>
                              </p:par>
                              <p:par>
                                <p:cTn id="113" presetID="12" presetClass="entr" presetSubtype="4"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anim calcmode="lin" valueType="num">
                                      <p:cBhvr additive="base">
                                        <p:cTn id="115" dur="500"/>
                                        <p:tgtEl>
                                          <p:spTgt spid="77"/>
                                        </p:tgtEl>
                                        <p:attrNameLst>
                                          <p:attrName>ppt_y</p:attrName>
                                        </p:attrNameLst>
                                      </p:cBhvr>
                                      <p:tavLst>
                                        <p:tav tm="0">
                                          <p:val>
                                            <p:strVal val="#ppt_y+#ppt_h*1.125000"/>
                                          </p:val>
                                        </p:tav>
                                        <p:tav tm="100000">
                                          <p:val>
                                            <p:strVal val="#ppt_y"/>
                                          </p:val>
                                        </p:tav>
                                      </p:tavLst>
                                    </p:anim>
                                    <p:animEffect transition="in" filter="wipe(up)">
                                      <p:cBhvr>
                                        <p:cTn id="116" dur="500"/>
                                        <p:tgtEl>
                                          <p:spTgt spid="77"/>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anim calcmode="lin" valueType="num">
                                      <p:cBhvr additive="base">
                                        <p:cTn id="119" dur="500"/>
                                        <p:tgtEl>
                                          <p:spTgt spid="82"/>
                                        </p:tgtEl>
                                        <p:attrNameLst>
                                          <p:attrName>ppt_y</p:attrName>
                                        </p:attrNameLst>
                                      </p:cBhvr>
                                      <p:tavLst>
                                        <p:tav tm="0">
                                          <p:val>
                                            <p:strVal val="#ppt_y+#ppt_h*1.125000"/>
                                          </p:val>
                                        </p:tav>
                                        <p:tav tm="100000">
                                          <p:val>
                                            <p:strVal val="#ppt_y"/>
                                          </p:val>
                                        </p:tav>
                                      </p:tavLst>
                                    </p:anim>
                                    <p:animEffect transition="in" filter="wipe(up)">
                                      <p:cBhvr>
                                        <p:cTn id="120" dur="500"/>
                                        <p:tgtEl>
                                          <p:spTgt spid="82"/>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83"/>
                                        </p:tgtEl>
                                        <p:attrNameLst>
                                          <p:attrName>style.visibility</p:attrName>
                                        </p:attrNameLst>
                                      </p:cBhvr>
                                      <p:to>
                                        <p:strVal val="visible"/>
                                      </p:to>
                                    </p:set>
                                    <p:anim calcmode="lin" valueType="num">
                                      <p:cBhvr additive="base">
                                        <p:cTn id="123" dur="500"/>
                                        <p:tgtEl>
                                          <p:spTgt spid="83"/>
                                        </p:tgtEl>
                                        <p:attrNameLst>
                                          <p:attrName>ppt_y</p:attrName>
                                        </p:attrNameLst>
                                      </p:cBhvr>
                                      <p:tavLst>
                                        <p:tav tm="0">
                                          <p:val>
                                            <p:strVal val="#ppt_y+#ppt_h*1.125000"/>
                                          </p:val>
                                        </p:tav>
                                        <p:tav tm="100000">
                                          <p:val>
                                            <p:strVal val="#ppt_y"/>
                                          </p:val>
                                        </p:tav>
                                      </p:tavLst>
                                    </p:anim>
                                    <p:animEffect transition="in" filter="wipe(up)">
                                      <p:cBhvr>
                                        <p:cTn id="124" dur="500"/>
                                        <p:tgtEl>
                                          <p:spTgt spid="83"/>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nodeType="clickEffect">
                                  <p:stCondLst>
                                    <p:cond delay="0"/>
                                  </p:stCondLst>
                                  <p:childTnLst>
                                    <p:set>
                                      <p:cBhvr>
                                        <p:cTn id="128" dur="1" fill="hold">
                                          <p:stCondLst>
                                            <p:cond delay="0"/>
                                          </p:stCondLst>
                                        </p:cTn>
                                        <p:tgtEl>
                                          <p:spTgt spid="91"/>
                                        </p:tgtEl>
                                        <p:attrNameLst>
                                          <p:attrName>style.visibility</p:attrName>
                                        </p:attrNameLst>
                                      </p:cBhvr>
                                      <p:to>
                                        <p:strVal val="visible"/>
                                      </p:to>
                                    </p:set>
                                    <p:anim calcmode="lin" valueType="num">
                                      <p:cBhvr additive="base">
                                        <p:cTn id="129" dur="500"/>
                                        <p:tgtEl>
                                          <p:spTgt spid="91"/>
                                        </p:tgtEl>
                                        <p:attrNameLst>
                                          <p:attrName>ppt_y</p:attrName>
                                        </p:attrNameLst>
                                      </p:cBhvr>
                                      <p:tavLst>
                                        <p:tav tm="0">
                                          <p:val>
                                            <p:strVal val="#ppt_y+#ppt_h*1.125000"/>
                                          </p:val>
                                        </p:tav>
                                        <p:tav tm="100000">
                                          <p:val>
                                            <p:strVal val="#ppt_y"/>
                                          </p:val>
                                        </p:tav>
                                      </p:tavLst>
                                    </p:anim>
                                    <p:animEffect transition="in" filter="wipe(up)">
                                      <p:cBhvr>
                                        <p:cTn id="130" dur="500"/>
                                        <p:tgtEl>
                                          <p:spTgt spid="91"/>
                                        </p:tgtEl>
                                      </p:cBhvr>
                                    </p:animEffect>
                                  </p:childTnLst>
                                </p:cTn>
                              </p:par>
                              <p:par>
                                <p:cTn id="131" presetID="12" presetClass="entr" presetSubtype="4" fill="hold" grpId="0" nodeType="withEffect">
                                  <p:stCondLst>
                                    <p:cond delay="0"/>
                                  </p:stCondLst>
                                  <p:childTnLst>
                                    <p:set>
                                      <p:cBhvr>
                                        <p:cTn id="132" dur="1" fill="hold">
                                          <p:stCondLst>
                                            <p:cond delay="0"/>
                                          </p:stCondLst>
                                        </p:cTn>
                                        <p:tgtEl>
                                          <p:spTgt spid="92"/>
                                        </p:tgtEl>
                                        <p:attrNameLst>
                                          <p:attrName>style.visibility</p:attrName>
                                        </p:attrNameLst>
                                      </p:cBhvr>
                                      <p:to>
                                        <p:strVal val="visible"/>
                                      </p:to>
                                    </p:set>
                                    <p:anim calcmode="lin" valueType="num">
                                      <p:cBhvr additive="base">
                                        <p:cTn id="133" dur="500"/>
                                        <p:tgtEl>
                                          <p:spTgt spid="92"/>
                                        </p:tgtEl>
                                        <p:attrNameLst>
                                          <p:attrName>ppt_y</p:attrName>
                                        </p:attrNameLst>
                                      </p:cBhvr>
                                      <p:tavLst>
                                        <p:tav tm="0">
                                          <p:val>
                                            <p:strVal val="#ppt_y+#ppt_h*1.125000"/>
                                          </p:val>
                                        </p:tav>
                                        <p:tav tm="100000">
                                          <p:val>
                                            <p:strVal val="#ppt_y"/>
                                          </p:val>
                                        </p:tav>
                                      </p:tavLst>
                                    </p:anim>
                                    <p:animEffect transition="in" filter="wipe(up)">
                                      <p:cBhvr>
                                        <p:cTn id="134" dur="500"/>
                                        <p:tgtEl>
                                          <p:spTgt spid="92"/>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4"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anim calcmode="lin" valueType="num">
                                      <p:cBhvr additive="base">
                                        <p:cTn id="139" dur="500"/>
                                        <p:tgtEl>
                                          <p:spTgt spid="93"/>
                                        </p:tgtEl>
                                        <p:attrNameLst>
                                          <p:attrName>ppt_y</p:attrName>
                                        </p:attrNameLst>
                                      </p:cBhvr>
                                      <p:tavLst>
                                        <p:tav tm="0">
                                          <p:val>
                                            <p:strVal val="#ppt_y+#ppt_h*1.125000"/>
                                          </p:val>
                                        </p:tav>
                                        <p:tav tm="100000">
                                          <p:val>
                                            <p:strVal val="#ppt_y"/>
                                          </p:val>
                                        </p:tav>
                                      </p:tavLst>
                                    </p:anim>
                                    <p:animEffect transition="in" filter="wipe(up)">
                                      <p:cBhvr>
                                        <p:cTn id="140" dur="500"/>
                                        <p:tgtEl>
                                          <p:spTgt spid="93"/>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anim calcmode="lin" valueType="num">
                                      <p:cBhvr additive="base">
                                        <p:cTn id="143" dur="500"/>
                                        <p:tgtEl>
                                          <p:spTgt spid="94"/>
                                        </p:tgtEl>
                                        <p:attrNameLst>
                                          <p:attrName>ppt_y</p:attrName>
                                        </p:attrNameLst>
                                      </p:cBhvr>
                                      <p:tavLst>
                                        <p:tav tm="0">
                                          <p:val>
                                            <p:strVal val="#ppt_y+#ppt_h*1.125000"/>
                                          </p:val>
                                        </p:tav>
                                        <p:tav tm="100000">
                                          <p:val>
                                            <p:strVal val="#ppt_y"/>
                                          </p:val>
                                        </p:tav>
                                      </p:tavLst>
                                    </p:anim>
                                    <p:animEffect transition="in" filter="wipe(up)">
                                      <p:cBhvr>
                                        <p:cTn id="144" dur="500"/>
                                        <p:tgtEl>
                                          <p:spTgt spid="94"/>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4" fill="hold" nodeType="clickEffect">
                                  <p:stCondLst>
                                    <p:cond delay="0"/>
                                  </p:stCondLst>
                                  <p:childTnLst>
                                    <p:set>
                                      <p:cBhvr>
                                        <p:cTn id="148" dur="1" fill="hold">
                                          <p:stCondLst>
                                            <p:cond delay="0"/>
                                          </p:stCondLst>
                                        </p:cTn>
                                        <p:tgtEl>
                                          <p:spTgt spid="95"/>
                                        </p:tgtEl>
                                        <p:attrNameLst>
                                          <p:attrName>style.visibility</p:attrName>
                                        </p:attrNameLst>
                                      </p:cBhvr>
                                      <p:to>
                                        <p:strVal val="visible"/>
                                      </p:to>
                                    </p:set>
                                    <p:anim calcmode="lin" valueType="num">
                                      <p:cBhvr additive="base">
                                        <p:cTn id="149" dur="500"/>
                                        <p:tgtEl>
                                          <p:spTgt spid="95"/>
                                        </p:tgtEl>
                                        <p:attrNameLst>
                                          <p:attrName>ppt_y</p:attrName>
                                        </p:attrNameLst>
                                      </p:cBhvr>
                                      <p:tavLst>
                                        <p:tav tm="0">
                                          <p:val>
                                            <p:strVal val="#ppt_y+#ppt_h*1.125000"/>
                                          </p:val>
                                        </p:tav>
                                        <p:tav tm="100000">
                                          <p:val>
                                            <p:strVal val="#ppt_y"/>
                                          </p:val>
                                        </p:tav>
                                      </p:tavLst>
                                    </p:anim>
                                    <p:animEffect transition="in" filter="wipe(up)">
                                      <p:cBhvr>
                                        <p:cTn id="150" dur="500"/>
                                        <p:tgtEl>
                                          <p:spTgt spid="95"/>
                                        </p:tgtEl>
                                      </p:cBhvr>
                                    </p:animEffect>
                                  </p:childTnLst>
                                </p:cTn>
                              </p:par>
                              <p:par>
                                <p:cTn id="151" presetID="12" presetClass="entr" presetSubtype="4"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 calcmode="lin" valueType="num">
                                      <p:cBhvr additive="base">
                                        <p:cTn id="153" dur="500"/>
                                        <p:tgtEl>
                                          <p:spTgt spid="96"/>
                                        </p:tgtEl>
                                        <p:attrNameLst>
                                          <p:attrName>ppt_y</p:attrName>
                                        </p:attrNameLst>
                                      </p:cBhvr>
                                      <p:tavLst>
                                        <p:tav tm="0">
                                          <p:val>
                                            <p:strVal val="#ppt_y+#ppt_h*1.125000"/>
                                          </p:val>
                                        </p:tav>
                                        <p:tav tm="100000">
                                          <p:val>
                                            <p:strVal val="#ppt_y"/>
                                          </p:val>
                                        </p:tav>
                                      </p:tavLst>
                                    </p:anim>
                                    <p:animEffect transition="in" filter="wipe(up)">
                                      <p:cBhvr>
                                        <p:cTn id="154" dur="500"/>
                                        <p:tgtEl>
                                          <p:spTgt spid="96"/>
                                        </p:tgtEl>
                                      </p:cBhvr>
                                    </p:animEffect>
                                  </p:childTnLst>
                                </p:cTn>
                              </p:par>
                            </p:childTnLst>
                          </p:cTn>
                        </p:par>
                      </p:childTnLst>
                    </p:cTn>
                  </p:par>
                  <p:par>
                    <p:cTn id="155" fill="hold">
                      <p:stCondLst>
                        <p:cond delay="indefinite"/>
                      </p:stCondLst>
                      <p:childTnLst>
                        <p:par>
                          <p:cTn id="156" fill="hold">
                            <p:stCondLst>
                              <p:cond delay="0"/>
                            </p:stCondLst>
                            <p:childTnLst>
                              <p:par>
                                <p:cTn id="157" presetID="12" presetClass="entr" presetSubtype="4" fill="hold" nodeType="clickEffect">
                                  <p:stCondLst>
                                    <p:cond delay="0"/>
                                  </p:stCondLst>
                                  <p:childTnLst>
                                    <p:set>
                                      <p:cBhvr>
                                        <p:cTn id="158" dur="1" fill="hold">
                                          <p:stCondLst>
                                            <p:cond delay="0"/>
                                          </p:stCondLst>
                                        </p:cTn>
                                        <p:tgtEl>
                                          <p:spTgt spid="100"/>
                                        </p:tgtEl>
                                        <p:attrNameLst>
                                          <p:attrName>style.visibility</p:attrName>
                                        </p:attrNameLst>
                                      </p:cBhvr>
                                      <p:to>
                                        <p:strVal val="visible"/>
                                      </p:to>
                                    </p:set>
                                    <p:anim calcmode="lin" valueType="num">
                                      <p:cBhvr additive="base">
                                        <p:cTn id="159" dur="500"/>
                                        <p:tgtEl>
                                          <p:spTgt spid="100"/>
                                        </p:tgtEl>
                                        <p:attrNameLst>
                                          <p:attrName>ppt_y</p:attrName>
                                        </p:attrNameLst>
                                      </p:cBhvr>
                                      <p:tavLst>
                                        <p:tav tm="0">
                                          <p:val>
                                            <p:strVal val="#ppt_y+#ppt_h*1.125000"/>
                                          </p:val>
                                        </p:tav>
                                        <p:tav tm="100000">
                                          <p:val>
                                            <p:strVal val="#ppt_y"/>
                                          </p:val>
                                        </p:tav>
                                      </p:tavLst>
                                    </p:anim>
                                    <p:animEffect transition="in" filter="wipe(up)">
                                      <p:cBhvr>
                                        <p:cTn id="160" dur="500"/>
                                        <p:tgtEl>
                                          <p:spTgt spid="100"/>
                                        </p:tgtEl>
                                      </p:cBhvr>
                                    </p:animEffect>
                                  </p:childTnLst>
                                </p:cTn>
                              </p:par>
                              <p:par>
                                <p:cTn id="161" presetID="12" presetClass="entr" presetSubtype="4" fill="hold" grpId="0" nodeType="withEffect">
                                  <p:stCondLst>
                                    <p:cond delay="0"/>
                                  </p:stCondLst>
                                  <p:childTnLst>
                                    <p:set>
                                      <p:cBhvr>
                                        <p:cTn id="162" dur="1" fill="hold">
                                          <p:stCondLst>
                                            <p:cond delay="0"/>
                                          </p:stCondLst>
                                        </p:cTn>
                                        <p:tgtEl>
                                          <p:spTgt spid="101"/>
                                        </p:tgtEl>
                                        <p:attrNameLst>
                                          <p:attrName>style.visibility</p:attrName>
                                        </p:attrNameLst>
                                      </p:cBhvr>
                                      <p:to>
                                        <p:strVal val="visible"/>
                                      </p:to>
                                    </p:set>
                                    <p:anim calcmode="lin" valueType="num">
                                      <p:cBhvr additive="base">
                                        <p:cTn id="163" dur="500"/>
                                        <p:tgtEl>
                                          <p:spTgt spid="101"/>
                                        </p:tgtEl>
                                        <p:attrNameLst>
                                          <p:attrName>ppt_y</p:attrName>
                                        </p:attrNameLst>
                                      </p:cBhvr>
                                      <p:tavLst>
                                        <p:tav tm="0">
                                          <p:val>
                                            <p:strVal val="#ppt_y+#ppt_h*1.125000"/>
                                          </p:val>
                                        </p:tav>
                                        <p:tav tm="100000">
                                          <p:val>
                                            <p:strVal val="#ppt_y"/>
                                          </p:val>
                                        </p:tav>
                                      </p:tavLst>
                                    </p:anim>
                                    <p:animEffect transition="in" filter="wipe(up)">
                                      <p:cBhvr>
                                        <p:cTn id="164" dur="500"/>
                                        <p:tgtEl>
                                          <p:spTgt spid="101"/>
                                        </p:tgtEl>
                                      </p:cBhvr>
                                    </p:animEffect>
                                  </p:childTnLst>
                                </p:cTn>
                              </p:par>
                            </p:childTnLst>
                          </p:cTn>
                        </p:par>
                      </p:childTnLst>
                    </p:cTn>
                  </p:par>
                  <p:par>
                    <p:cTn id="165" fill="hold">
                      <p:stCondLst>
                        <p:cond delay="indefinite"/>
                      </p:stCondLst>
                      <p:childTnLst>
                        <p:par>
                          <p:cTn id="166" fill="hold">
                            <p:stCondLst>
                              <p:cond delay="0"/>
                            </p:stCondLst>
                            <p:childTnLst>
                              <p:par>
                                <p:cTn id="167" presetID="12" presetClass="entr" presetSubtype="4" fill="hold" nodeType="clickEffect">
                                  <p:stCondLst>
                                    <p:cond delay="0"/>
                                  </p:stCondLst>
                                  <p:childTnLst>
                                    <p:set>
                                      <p:cBhvr>
                                        <p:cTn id="168" dur="1" fill="hold">
                                          <p:stCondLst>
                                            <p:cond delay="0"/>
                                          </p:stCondLst>
                                        </p:cTn>
                                        <p:tgtEl>
                                          <p:spTgt spid="102"/>
                                        </p:tgtEl>
                                        <p:attrNameLst>
                                          <p:attrName>style.visibility</p:attrName>
                                        </p:attrNameLst>
                                      </p:cBhvr>
                                      <p:to>
                                        <p:strVal val="visible"/>
                                      </p:to>
                                    </p:set>
                                    <p:anim calcmode="lin" valueType="num">
                                      <p:cBhvr additive="base">
                                        <p:cTn id="169" dur="500"/>
                                        <p:tgtEl>
                                          <p:spTgt spid="102"/>
                                        </p:tgtEl>
                                        <p:attrNameLst>
                                          <p:attrName>ppt_y</p:attrName>
                                        </p:attrNameLst>
                                      </p:cBhvr>
                                      <p:tavLst>
                                        <p:tav tm="0">
                                          <p:val>
                                            <p:strVal val="#ppt_y+#ppt_h*1.125000"/>
                                          </p:val>
                                        </p:tav>
                                        <p:tav tm="100000">
                                          <p:val>
                                            <p:strVal val="#ppt_y"/>
                                          </p:val>
                                        </p:tav>
                                      </p:tavLst>
                                    </p:anim>
                                    <p:animEffect transition="in" filter="wipe(up)">
                                      <p:cBhvr>
                                        <p:cTn id="170" dur="500"/>
                                        <p:tgtEl>
                                          <p:spTgt spid="102"/>
                                        </p:tgtEl>
                                      </p:cBhvr>
                                    </p:animEffect>
                                  </p:childTnLst>
                                </p:cTn>
                              </p:par>
                              <p:par>
                                <p:cTn id="171" presetID="12" presetClass="entr" presetSubtype="4" fill="hold" grpId="0" nodeType="withEffect">
                                  <p:stCondLst>
                                    <p:cond delay="0"/>
                                  </p:stCondLst>
                                  <p:childTnLst>
                                    <p:set>
                                      <p:cBhvr>
                                        <p:cTn id="172" dur="1" fill="hold">
                                          <p:stCondLst>
                                            <p:cond delay="0"/>
                                          </p:stCondLst>
                                        </p:cTn>
                                        <p:tgtEl>
                                          <p:spTgt spid="103"/>
                                        </p:tgtEl>
                                        <p:attrNameLst>
                                          <p:attrName>style.visibility</p:attrName>
                                        </p:attrNameLst>
                                      </p:cBhvr>
                                      <p:to>
                                        <p:strVal val="visible"/>
                                      </p:to>
                                    </p:set>
                                    <p:anim calcmode="lin" valueType="num">
                                      <p:cBhvr additive="base">
                                        <p:cTn id="173" dur="500"/>
                                        <p:tgtEl>
                                          <p:spTgt spid="103"/>
                                        </p:tgtEl>
                                        <p:attrNameLst>
                                          <p:attrName>ppt_y</p:attrName>
                                        </p:attrNameLst>
                                      </p:cBhvr>
                                      <p:tavLst>
                                        <p:tav tm="0">
                                          <p:val>
                                            <p:strVal val="#ppt_y+#ppt_h*1.125000"/>
                                          </p:val>
                                        </p:tav>
                                        <p:tav tm="100000">
                                          <p:val>
                                            <p:strVal val="#ppt_y"/>
                                          </p:val>
                                        </p:tav>
                                      </p:tavLst>
                                    </p:anim>
                                    <p:animEffect transition="in" filter="wipe(up)">
                                      <p:cBhvr>
                                        <p:cTn id="174" dur="500"/>
                                        <p:tgtEl>
                                          <p:spTgt spid="103"/>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1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1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7"/>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1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9" grpId="0" animBg="1"/>
      <p:bldP spid="20" grpId="0" animBg="1"/>
      <p:bldP spid="25" grpId="0" animBg="1"/>
      <p:bldP spid="28" grpId="0"/>
      <p:bldP spid="29" grpId="0"/>
      <p:bldP spid="30" grpId="0"/>
      <p:bldP spid="31" grpId="0"/>
      <p:bldP spid="32" grpId="0"/>
      <p:bldP spid="61" grpId="0"/>
      <p:bldP spid="62" grpId="0"/>
      <p:bldP spid="63" grpId="0"/>
      <p:bldP spid="70" grpId="0"/>
      <p:bldP spid="73" grpId="0"/>
      <p:bldP spid="82" grpId="0"/>
      <p:bldP spid="83" grpId="0"/>
      <p:bldP spid="92" grpId="0"/>
      <p:bldP spid="94" grpId="0"/>
      <p:bldP spid="96" grpId="0"/>
      <p:bldP spid="101" grpId="0"/>
      <p:bldP spid="103" grpId="0"/>
      <p:bldP spid="113" grpId="0" animBg="1"/>
      <p:bldP spid="114" grpId="0" animBg="1"/>
      <p:bldP spid="115" grpId="0" animBg="1"/>
      <p:bldP spid="117" grpId="0" animBg="1"/>
      <p:bldP spid="118" grpId="0" animBg="1"/>
      <p:bldP spid="119" grpId="0" animBg="1"/>
      <p:bldP spid="120" grpId="0" animBg="1"/>
      <p:bldP spid="121" grpId="0" animBg="1"/>
      <p:bldP spid="122" grpId="0" animBg="1"/>
      <p:bldP spid="1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3DFF-87DC-2306-EE6E-62200422265D}"/>
              </a:ext>
            </a:extLst>
          </p:cNvPr>
          <p:cNvSpPr>
            <a:spLocks noGrp="1"/>
          </p:cNvSpPr>
          <p:nvPr>
            <p:ph type="title"/>
          </p:nvPr>
        </p:nvSpPr>
        <p:spPr/>
        <p:txBody>
          <a:bodyPr/>
          <a:lstStyle/>
          <a:p>
            <a:r>
              <a:rPr lang="en-US" dirty="0"/>
              <a:t>Syntax Analyzer</a:t>
            </a:r>
          </a:p>
        </p:txBody>
      </p:sp>
      <p:sp>
        <p:nvSpPr>
          <p:cNvPr id="3" name="Text Placeholder 2">
            <a:extLst>
              <a:ext uri="{FF2B5EF4-FFF2-40B4-BE49-F238E27FC236}">
                <a16:creationId xmlns:a16="http://schemas.microsoft.com/office/drawing/2014/main" id="{FDF7D314-BCD1-5001-A987-BECC992F202A}"/>
              </a:ext>
            </a:extLst>
          </p:cNvPr>
          <p:cNvSpPr>
            <a:spLocks noGrp="1"/>
          </p:cNvSpPr>
          <p:nvPr>
            <p:ph type="body" idx="1"/>
          </p:nvPr>
        </p:nvSpPr>
        <p:spPr/>
        <p:txBody>
          <a:bodyPr>
            <a:normAutofit fontScale="92500" lnSpcReduction="10000"/>
          </a:bodyPr>
          <a:lstStyle/>
          <a:p>
            <a:pPr algn="just"/>
            <a:r>
              <a:rPr lang="en-US" dirty="0"/>
              <a:t>The Syntax analyzer also known as the parser.</a:t>
            </a:r>
          </a:p>
          <a:p>
            <a:pPr algn="just"/>
            <a:r>
              <a:rPr lang="en-US" dirty="0"/>
              <a:t>The Syntax analyzer depends on the type two or context free grammars.</a:t>
            </a:r>
          </a:p>
          <a:p>
            <a:pPr algn="just"/>
            <a:r>
              <a:rPr lang="en-US" dirty="0"/>
              <a:t>In order to find out the yield of the parse tree, we will have to traverse it top to bottom left to right. </a:t>
            </a:r>
          </a:p>
          <a:p>
            <a:pPr algn="just"/>
            <a:r>
              <a:rPr lang="en-US" dirty="0"/>
              <a:t>In short, taking the stream of tokens, the syntax analyzer analyzes them following specific set of production rules and produces the parse tree. If the yield of the parse tree and the providers stream of tokens are the same, then there is no error, otherwise there is some syntax error in the statement. </a:t>
            </a:r>
          </a:p>
        </p:txBody>
      </p:sp>
      <p:sp>
        <p:nvSpPr>
          <p:cNvPr id="4" name="Slide Number Placeholder 3">
            <a:extLst>
              <a:ext uri="{FF2B5EF4-FFF2-40B4-BE49-F238E27FC236}">
                <a16:creationId xmlns:a16="http://schemas.microsoft.com/office/drawing/2014/main" id="{E3F81212-01C0-2935-DDD8-888AC1ED2C81}"/>
              </a:ext>
            </a:extLst>
          </p:cNvPr>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15</a:t>
            </a:fld>
            <a:endParaRPr lang="en-US">
              <a:solidFill>
                <a:prstClr val="black">
                  <a:tint val="75000"/>
                </a:prstClr>
              </a:solidFill>
            </a:endParaRPr>
          </a:p>
        </p:txBody>
      </p:sp>
    </p:spTree>
    <p:extLst>
      <p:ext uri="{BB962C8B-B14F-4D97-AF65-F5344CB8AC3E}">
        <p14:creationId xmlns:p14="http://schemas.microsoft.com/office/powerpoint/2010/main" val="89825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122ABFF2-9094-FB97-48F1-2E866C45B07D}"/>
              </a:ext>
            </a:extLst>
          </p:cNvPr>
          <p:cNvSpPr>
            <a:spLocks noGrp="1"/>
          </p:cNvSpPr>
          <p:nvPr>
            <p:ph type="subTitle" idx="1"/>
          </p:nvPr>
        </p:nvSpPr>
        <p:spPr>
          <a:xfrm>
            <a:off x="1304144" y="2806909"/>
            <a:ext cx="8534400" cy="1752600"/>
          </a:xfrm>
        </p:spPr>
        <p:txBody>
          <a:bodyPr/>
          <a:lstStyle/>
          <a:p>
            <a:r>
              <a:rPr lang="en-US" b="1" dirty="0"/>
              <a:t>Questions ?</a:t>
            </a:r>
          </a:p>
        </p:txBody>
      </p:sp>
    </p:spTree>
    <p:extLst>
      <p:ext uri="{BB962C8B-B14F-4D97-AF65-F5344CB8AC3E}">
        <p14:creationId xmlns:p14="http://schemas.microsoft.com/office/powerpoint/2010/main" val="36941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Compiler</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2</a:t>
            </a:fld>
            <a:endParaRPr lang="en-US" noProof="0"/>
          </a:p>
        </p:txBody>
      </p:sp>
      <p:sp>
        <p:nvSpPr>
          <p:cNvPr id="5" name="Content Placeholder 4">
            <a:extLst>
              <a:ext uri="{FF2B5EF4-FFF2-40B4-BE49-F238E27FC236}">
                <a16:creationId xmlns:a16="http://schemas.microsoft.com/office/drawing/2014/main" id="{8004AAA2-F830-8A4A-6FB5-D78C6751520D}"/>
              </a:ext>
            </a:extLst>
          </p:cNvPr>
          <p:cNvSpPr>
            <a:spLocks noGrp="1"/>
          </p:cNvSpPr>
          <p:nvPr>
            <p:ph idx="1"/>
          </p:nvPr>
        </p:nvSpPr>
        <p:spPr>
          <a:xfrm>
            <a:off x="803188" y="1594022"/>
            <a:ext cx="10779211" cy="4532142"/>
          </a:xfrm>
        </p:spPr>
        <p:txBody>
          <a:bodyPr>
            <a:normAutofit/>
          </a:bodyPr>
          <a:lstStyle/>
          <a:p>
            <a:pPr marL="514350" indent="-514350">
              <a:buFont typeface="+mj-lt"/>
              <a:buAutoNum type="arabicPeriod"/>
            </a:pPr>
            <a:r>
              <a:rPr lang="en-US" dirty="0"/>
              <a:t>Lexical Analysis</a:t>
            </a:r>
          </a:p>
          <a:p>
            <a:pPr marL="514350" indent="-514350">
              <a:buFont typeface="+mj-lt"/>
              <a:buAutoNum type="arabicPeriod"/>
            </a:pPr>
            <a:r>
              <a:rPr lang="en-US" dirty="0"/>
              <a:t>Syntax Analysis (Parsing)</a:t>
            </a:r>
          </a:p>
          <a:p>
            <a:pPr marL="514350" indent="-514350">
              <a:buFont typeface="+mj-lt"/>
              <a:buAutoNum type="arabicPeriod"/>
            </a:pPr>
            <a:r>
              <a:rPr lang="en-US" dirty="0"/>
              <a:t>Semantic Analysis </a:t>
            </a:r>
          </a:p>
          <a:p>
            <a:pPr marL="514350" indent="-514350">
              <a:buFont typeface="+mj-lt"/>
              <a:buAutoNum type="arabicPeriod"/>
            </a:pPr>
            <a:r>
              <a:rPr lang="en-US" dirty="0"/>
              <a:t>Intermediate Code Generation</a:t>
            </a:r>
          </a:p>
          <a:p>
            <a:pPr marL="514350" indent="-514350">
              <a:buFont typeface="+mj-lt"/>
              <a:buAutoNum type="arabicPeriod"/>
            </a:pPr>
            <a:r>
              <a:rPr lang="en-US" dirty="0"/>
              <a:t>Code Optimization</a:t>
            </a:r>
          </a:p>
          <a:p>
            <a:pPr marL="514350" indent="-514350">
              <a:buFont typeface="+mj-lt"/>
              <a:buAutoNum type="arabicPeriod"/>
            </a:pPr>
            <a:r>
              <a:rPr lang="en-US" dirty="0"/>
              <a:t>Target Code Generation</a:t>
            </a:r>
          </a:p>
        </p:txBody>
      </p:sp>
    </p:spTree>
    <p:extLst>
      <p:ext uri="{BB962C8B-B14F-4D97-AF65-F5344CB8AC3E}">
        <p14:creationId xmlns:p14="http://schemas.microsoft.com/office/powerpoint/2010/main" val="212656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Compiler</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3</a:t>
            </a:fld>
            <a:endParaRPr lang="en-US" noProof="0"/>
          </a:p>
        </p:txBody>
      </p:sp>
      <p:sp>
        <p:nvSpPr>
          <p:cNvPr id="4" name="Rounded Rectangle 3">
            <a:extLst>
              <a:ext uri="{FF2B5EF4-FFF2-40B4-BE49-F238E27FC236}">
                <a16:creationId xmlns:a16="http://schemas.microsoft.com/office/drawing/2014/main" id="{F38C8F57-01D7-E4A6-94D6-2E377C574AEA}"/>
              </a:ext>
            </a:extLst>
          </p:cNvPr>
          <p:cNvSpPr/>
          <p:nvPr/>
        </p:nvSpPr>
        <p:spPr>
          <a:xfrm>
            <a:off x="5472413" y="1417638"/>
            <a:ext cx="1785564" cy="272266"/>
          </a:xfrm>
          <a:prstGeom prst="roundRect">
            <a:avLst/>
          </a:prstGeom>
          <a:ln>
            <a:solidFill>
              <a:srgbClr val="365D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 = a + b * c;</a:t>
            </a:r>
          </a:p>
        </p:txBody>
      </p:sp>
      <p:sp>
        <p:nvSpPr>
          <p:cNvPr id="6" name="Rounded Rectangle 5">
            <a:extLst>
              <a:ext uri="{FF2B5EF4-FFF2-40B4-BE49-F238E27FC236}">
                <a16:creationId xmlns:a16="http://schemas.microsoft.com/office/drawing/2014/main" id="{CCBC18AB-BF13-0C3E-0C75-530D70466261}"/>
              </a:ext>
            </a:extLst>
          </p:cNvPr>
          <p:cNvSpPr/>
          <p:nvPr/>
        </p:nvSpPr>
        <p:spPr>
          <a:xfrm>
            <a:off x="5172668" y="2195241"/>
            <a:ext cx="2385055"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21DF318-DB83-B7AD-6AB8-F6F9130082DB}"/>
              </a:ext>
            </a:extLst>
          </p:cNvPr>
          <p:cNvSpPr txBox="1"/>
          <p:nvPr/>
        </p:nvSpPr>
        <p:spPr>
          <a:xfrm>
            <a:off x="5829167" y="2528547"/>
            <a:ext cx="1037463" cy="369332"/>
          </a:xfrm>
          <a:prstGeom prst="rect">
            <a:avLst/>
          </a:prstGeom>
          <a:noFill/>
        </p:spPr>
        <p:txBody>
          <a:bodyPr wrap="none" rtlCol="0">
            <a:spAutoFit/>
          </a:bodyPr>
          <a:lstStyle/>
          <a:p>
            <a:r>
              <a:rPr lang="en-US" dirty="0"/>
              <a:t>Compiler</a:t>
            </a:r>
          </a:p>
        </p:txBody>
      </p:sp>
      <p:sp>
        <p:nvSpPr>
          <p:cNvPr id="9" name="Snip and Round Single Corner Rectangle 8">
            <a:extLst>
              <a:ext uri="{FF2B5EF4-FFF2-40B4-BE49-F238E27FC236}">
                <a16:creationId xmlns:a16="http://schemas.microsoft.com/office/drawing/2014/main" id="{2B239878-0481-6A3F-7622-2FCC5518C5B9}"/>
              </a:ext>
            </a:extLst>
          </p:cNvPr>
          <p:cNvSpPr/>
          <p:nvPr/>
        </p:nvSpPr>
        <p:spPr>
          <a:xfrm>
            <a:off x="4570105" y="3961276"/>
            <a:ext cx="3518702" cy="2274270"/>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AF5E44-EFE4-549F-50DB-F46528D6FEF5}"/>
              </a:ext>
            </a:extLst>
          </p:cNvPr>
          <p:cNvSpPr txBox="1"/>
          <p:nvPr/>
        </p:nvSpPr>
        <p:spPr>
          <a:xfrm>
            <a:off x="4761086" y="4036582"/>
            <a:ext cx="3136739" cy="2123658"/>
          </a:xfrm>
          <a:prstGeom prst="rect">
            <a:avLst/>
          </a:prstGeom>
          <a:noFill/>
        </p:spPr>
        <p:txBody>
          <a:bodyPr wrap="square" rtlCol="0">
            <a:spAutoFit/>
          </a:bodyPr>
          <a:lstStyle/>
          <a:p>
            <a:pPr algn="ctr"/>
            <a:r>
              <a:rPr lang="en-US" sz="1200" dirty="0"/>
              <a:t>.</a:t>
            </a:r>
          </a:p>
          <a:p>
            <a:pPr algn="ctr"/>
            <a:r>
              <a:rPr lang="en-US" sz="1200" dirty="0"/>
              <a:t>.</a:t>
            </a:r>
          </a:p>
          <a:p>
            <a:r>
              <a:rPr lang="en-US" sz="1400" dirty="0">
                <a:solidFill>
                  <a:schemeClr val="accent5"/>
                </a:solidFill>
              </a:rPr>
              <a:t>mov</a:t>
            </a:r>
            <a:r>
              <a:rPr lang="en-US" sz="1400" dirty="0"/>
              <a:t> 	</a:t>
            </a:r>
            <a:r>
              <a:rPr lang="en-US" sz="1400" dirty="0">
                <a:solidFill>
                  <a:schemeClr val="accent2"/>
                </a:solidFill>
              </a:rPr>
              <a:t>eax</a:t>
            </a:r>
            <a:r>
              <a:rPr lang="en-US" sz="1400" dirty="0"/>
              <a:t>, </a:t>
            </a:r>
            <a:r>
              <a:rPr lang="en-US" sz="1400" dirty="0">
                <a:solidFill>
                  <a:srgbClr val="FFC000"/>
                </a:solidFill>
              </a:rPr>
              <a:t>DWORD</a:t>
            </a:r>
            <a:r>
              <a:rPr lang="en-US" sz="1400" dirty="0"/>
              <a:t> </a:t>
            </a:r>
            <a:r>
              <a:rPr lang="en-US" sz="1400" dirty="0">
                <a:solidFill>
                  <a:srgbClr val="FFC000"/>
                </a:solidFill>
              </a:rPr>
              <a:t>PTR</a:t>
            </a:r>
            <a:r>
              <a:rPr lang="en-US" sz="1400" dirty="0"/>
              <a:t>[</a:t>
            </a:r>
            <a:r>
              <a:rPr lang="en-US" sz="1400" dirty="0">
                <a:solidFill>
                  <a:schemeClr val="accent2"/>
                </a:solidFill>
              </a:rPr>
              <a:t>rbp</a:t>
            </a:r>
            <a:r>
              <a:rPr lang="en-US" sz="1400" dirty="0"/>
              <a:t>-8]</a:t>
            </a:r>
          </a:p>
          <a:p>
            <a:r>
              <a:rPr lang="en-US" sz="1400" dirty="0">
                <a:solidFill>
                  <a:schemeClr val="accent5"/>
                </a:solidFill>
              </a:rPr>
              <a:t>imul</a:t>
            </a:r>
            <a:r>
              <a:rPr lang="en-US" sz="1400" dirty="0"/>
              <a:t>	</a:t>
            </a:r>
            <a:r>
              <a:rPr lang="en-US" sz="1400" dirty="0">
                <a:solidFill>
                  <a:schemeClr val="accent2"/>
                </a:solidFill>
              </a:rPr>
              <a:t>eax</a:t>
            </a:r>
            <a:r>
              <a:rPr lang="en-US" sz="1400" dirty="0"/>
              <a:t>, </a:t>
            </a:r>
            <a:r>
              <a:rPr lang="en-US" sz="1400" dirty="0">
                <a:solidFill>
                  <a:srgbClr val="FFC000"/>
                </a:solidFill>
              </a:rPr>
              <a:t>DWORD</a:t>
            </a:r>
            <a:r>
              <a:rPr lang="en-US" sz="1400" dirty="0"/>
              <a:t> </a:t>
            </a:r>
            <a:r>
              <a:rPr lang="en-US" sz="1400" dirty="0">
                <a:solidFill>
                  <a:srgbClr val="FFC000"/>
                </a:solidFill>
              </a:rPr>
              <a:t>PTR</a:t>
            </a:r>
            <a:r>
              <a:rPr lang="en-US" sz="1400" dirty="0"/>
              <a:t>[</a:t>
            </a:r>
            <a:r>
              <a:rPr lang="en-US" sz="1400" dirty="0">
                <a:solidFill>
                  <a:schemeClr val="accent2"/>
                </a:solidFill>
              </a:rPr>
              <a:t>rbp</a:t>
            </a:r>
            <a:r>
              <a:rPr lang="en-US" sz="1400" dirty="0"/>
              <a:t>-12]</a:t>
            </a:r>
          </a:p>
          <a:p>
            <a:r>
              <a:rPr lang="en-US" sz="1400" dirty="0">
                <a:solidFill>
                  <a:schemeClr val="accent5"/>
                </a:solidFill>
              </a:rPr>
              <a:t>mov</a:t>
            </a:r>
            <a:r>
              <a:rPr lang="en-US" sz="1400" dirty="0"/>
              <a:t>	</a:t>
            </a:r>
            <a:r>
              <a:rPr lang="en-US" sz="1400" dirty="0">
                <a:solidFill>
                  <a:schemeClr val="accent2"/>
                </a:solidFill>
              </a:rPr>
              <a:t>edx</a:t>
            </a:r>
            <a:r>
              <a:rPr lang="en-US" sz="1400" dirty="0"/>
              <a:t>, </a:t>
            </a:r>
            <a:r>
              <a:rPr lang="en-US" sz="1400" dirty="0">
                <a:solidFill>
                  <a:schemeClr val="accent2"/>
                </a:solidFill>
              </a:rPr>
              <a:t>eax</a:t>
            </a:r>
          </a:p>
          <a:p>
            <a:r>
              <a:rPr lang="en-US" sz="1400" dirty="0">
                <a:solidFill>
                  <a:schemeClr val="accent5"/>
                </a:solidFill>
              </a:rPr>
              <a:t>mov</a:t>
            </a:r>
            <a:r>
              <a:rPr lang="en-US" sz="1400" dirty="0"/>
              <a:t>	</a:t>
            </a:r>
            <a:r>
              <a:rPr lang="en-US" sz="1400" dirty="0">
                <a:solidFill>
                  <a:schemeClr val="accent2"/>
                </a:solidFill>
              </a:rPr>
              <a:t>eax</a:t>
            </a:r>
            <a:r>
              <a:rPr lang="en-US" sz="1400" dirty="0"/>
              <a:t>, </a:t>
            </a:r>
            <a:r>
              <a:rPr lang="en-US" sz="1400" dirty="0">
                <a:solidFill>
                  <a:srgbClr val="FFC000"/>
                </a:solidFill>
              </a:rPr>
              <a:t>DWORD PTR</a:t>
            </a:r>
            <a:r>
              <a:rPr lang="en-US" sz="1400" dirty="0"/>
              <a:t>[</a:t>
            </a:r>
            <a:r>
              <a:rPr lang="en-US" sz="1400" dirty="0">
                <a:solidFill>
                  <a:schemeClr val="accent2"/>
                </a:solidFill>
              </a:rPr>
              <a:t>rbp</a:t>
            </a:r>
            <a:r>
              <a:rPr lang="en-US" sz="1400" dirty="0"/>
              <a:t>-4]</a:t>
            </a:r>
          </a:p>
          <a:p>
            <a:r>
              <a:rPr lang="en-US" sz="1400" dirty="0">
                <a:solidFill>
                  <a:schemeClr val="accent5"/>
                </a:solidFill>
              </a:rPr>
              <a:t>add</a:t>
            </a:r>
            <a:r>
              <a:rPr lang="en-US" sz="1400" dirty="0"/>
              <a:t>	</a:t>
            </a:r>
            <a:r>
              <a:rPr lang="en-US" sz="1400" dirty="0">
                <a:solidFill>
                  <a:schemeClr val="accent2"/>
                </a:solidFill>
              </a:rPr>
              <a:t>eax</a:t>
            </a:r>
            <a:r>
              <a:rPr lang="en-US" sz="1400" dirty="0"/>
              <a:t>, </a:t>
            </a:r>
            <a:r>
              <a:rPr lang="en-US" sz="1400" dirty="0">
                <a:solidFill>
                  <a:schemeClr val="accent2"/>
                </a:solidFill>
              </a:rPr>
              <a:t>edx</a:t>
            </a:r>
          </a:p>
          <a:p>
            <a:r>
              <a:rPr lang="en-US" sz="1400" dirty="0">
                <a:solidFill>
                  <a:schemeClr val="accent5"/>
                </a:solidFill>
              </a:rPr>
              <a:t>mov</a:t>
            </a:r>
            <a:r>
              <a:rPr lang="en-US" sz="1400" dirty="0"/>
              <a:t>	</a:t>
            </a:r>
            <a:r>
              <a:rPr lang="en-US" sz="1400" dirty="0">
                <a:solidFill>
                  <a:srgbClr val="FFC000"/>
                </a:solidFill>
              </a:rPr>
              <a:t>DWORD PTR</a:t>
            </a:r>
            <a:r>
              <a:rPr lang="en-US" sz="1400" dirty="0"/>
              <a:t>[</a:t>
            </a:r>
            <a:r>
              <a:rPr lang="en-US" sz="1400" dirty="0">
                <a:solidFill>
                  <a:schemeClr val="accent2"/>
                </a:solidFill>
              </a:rPr>
              <a:t>rbp</a:t>
            </a:r>
            <a:r>
              <a:rPr lang="en-US" sz="1400" dirty="0"/>
              <a:t>-16], </a:t>
            </a:r>
            <a:r>
              <a:rPr lang="en-US" sz="1400" dirty="0">
                <a:solidFill>
                  <a:schemeClr val="accent2"/>
                </a:solidFill>
              </a:rPr>
              <a:t>eax</a:t>
            </a:r>
          </a:p>
          <a:p>
            <a:pPr algn="ctr"/>
            <a:r>
              <a:rPr lang="en-US" sz="1200" dirty="0"/>
              <a:t>.</a:t>
            </a:r>
          </a:p>
          <a:p>
            <a:pPr algn="ctr"/>
            <a:r>
              <a:rPr lang="en-US" sz="1200" dirty="0"/>
              <a:t>.</a:t>
            </a:r>
          </a:p>
        </p:txBody>
      </p:sp>
      <p:sp>
        <p:nvSpPr>
          <p:cNvPr id="11" name="Down Arrow 10">
            <a:extLst>
              <a:ext uri="{FF2B5EF4-FFF2-40B4-BE49-F238E27FC236}">
                <a16:creationId xmlns:a16="http://schemas.microsoft.com/office/drawing/2014/main" id="{6F3EA136-2244-AA98-35D1-4DCC44B3CC22}"/>
              </a:ext>
            </a:extLst>
          </p:cNvPr>
          <p:cNvSpPr/>
          <p:nvPr/>
        </p:nvSpPr>
        <p:spPr>
          <a:xfrm>
            <a:off x="6138607" y="1689904"/>
            <a:ext cx="418585" cy="4969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B0CA11E0-EBC5-E506-A7E3-3427721E6BBB}"/>
              </a:ext>
            </a:extLst>
          </p:cNvPr>
          <p:cNvSpPr/>
          <p:nvPr/>
        </p:nvSpPr>
        <p:spPr>
          <a:xfrm>
            <a:off x="6096000" y="3346609"/>
            <a:ext cx="418585" cy="6062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F14372DE-EDEF-A44D-0271-372F04D4F0C4}"/>
              </a:ext>
            </a:extLst>
          </p:cNvPr>
          <p:cNvSpPr/>
          <p:nvPr/>
        </p:nvSpPr>
        <p:spPr>
          <a:xfrm>
            <a:off x="8843053" y="1241327"/>
            <a:ext cx="2488560" cy="384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Lexical Analysis</a:t>
            </a:r>
          </a:p>
        </p:txBody>
      </p:sp>
      <p:sp>
        <p:nvSpPr>
          <p:cNvPr id="14" name="Rounded Rectangle 13">
            <a:extLst>
              <a:ext uri="{FF2B5EF4-FFF2-40B4-BE49-F238E27FC236}">
                <a16:creationId xmlns:a16="http://schemas.microsoft.com/office/drawing/2014/main" id="{9C29BB02-0353-4F9C-0C1C-EFFD31D5548C}"/>
              </a:ext>
            </a:extLst>
          </p:cNvPr>
          <p:cNvSpPr/>
          <p:nvPr/>
        </p:nvSpPr>
        <p:spPr>
          <a:xfrm>
            <a:off x="8843054" y="1698491"/>
            <a:ext cx="2488560" cy="384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Syntax Analysis</a:t>
            </a:r>
          </a:p>
        </p:txBody>
      </p:sp>
      <p:sp>
        <p:nvSpPr>
          <p:cNvPr id="15" name="Rounded Rectangle 14">
            <a:extLst>
              <a:ext uri="{FF2B5EF4-FFF2-40B4-BE49-F238E27FC236}">
                <a16:creationId xmlns:a16="http://schemas.microsoft.com/office/drawing/2014/main" id="{960201F0-A7F1-E170-7810-EE4D422DAC1B}"/>
              </a:ext>
            </a:extLst>
          </p:cNvPr>
          <p:cNvSpPr/>
          <p:nvPr/>
        </p:nvSpPr>
        <p:spPr>
          <a:xfrm>
            <a:off x="8843056" y="2155655"/>
            <a:ext cx="2488560" cy="384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Semantic Analysis</a:t>
            </a:r>
          </a:p>
        </p:txBody>
      </p:sp>
      <p:sp>
        <p:nvSpPr>
          <p:cNvPr id="16" name="Rounded Rectangle 15">
            <a:extLst>
              <a:ext uri="{FF2B5EF4-FFF2-40B4-BE49-F238E27FC236}">
                <a16:creationId xmlns:a16="http://schemas.microsoft.com/office/drawing/2014/main" id="{415AE3F3-FE18-9638-D56A-FF5551D924EA}"/>
              </a:ext>
            </a:extLst>
          </p:cNvPr>
          <p:cNvSpPr/>
          <p:nvPr/>
        </p:nvSpPr>
        <p:spPr>
          <a:xfrm>
            <a:off x="8843054" y="2612668"/>
            <a:ext cx="2488560" cy="6187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rgbClr val="C00000"/>
                  </a:solidFill>
                </a:ln>
                <a:solidFill>
                  <a:schemeClr val="accent1"/>
                </a:solidFill>
              </a:rPr>
              <a:t>Intermediate Code Generation</a:t>
            </a:r>
          </a:p>
        </p:txBody>
      </p:sp>
      <p:sp>
        <p:nvSpPr>
          <p:cNvPr id="17" name="Rounded Rectangle 16">
            <a:extLst>
              <a:ext uri="{FF2B5EF4-FFF2-40B4-BE49-F238E27FC236}">
                <a16:creationId xmlns:a16="http://schemas.microsoft.com/office/drawing/2014/main" id="{FD1B313D-C03B-D777-16EE-E667F7C9F933}"/>
              </a:ext>
            </a:extLst>
          </p:cNvPr>
          <p:cNvSpPr/>
          <p:nvPr/>
        </p:nvSpPr>
        <p:spPr>
          <a:xfrm>
            <a:off x="8843053" y="3303721"/>
            <a:ext cx="2488560" cy="384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rgbClr val="C00000"/>
                  </a:solidFill>
                </a:ln>
                <a:solidFill>
                  <a:schemeClr val="accent1"/>
                </a:solidFill>
              </a:rPr>
              <a:t>Code Optimization</a:t>
            </a:r>
          </a:p>
        </p:txBody>
      </p:sp>
      <p:sp>
        <p:nvSpPr>
          <p:cNvPr id="18" name="Rounded Rectangle 17">
            <a:extLst>
              <a:ext uri="{FF2B5EF4-FFF2-40B4-BE49-F238E27FC236}">
                <a16:creationId xmlns:a16="http://schemas.microsoft.com/office/drawing/2014/main" id="{793E0EC1-9ABC-1086-BFA0-1814DFE9F281}"/>
              </a:ext>
            </a:extLst>
          </p:cNvPr>
          <p:cNvSpPr/>
          <p:nvPr/>
        </p:nvSpPr>
        <p:spPr>
          <a:xfrm>
            <a:off x="8843052" y="3760734"/>
            <a:ext cx="2488561" cy="3847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rgbClr val="C00000"/>
                  </a:solidFill>
                </a:ln>
                <a:solidFill>
                  <a:schemeClr val="accent1"/>
                </a:solidFill>
              </a:rPr>
              <a:t>Target Code Generation</a:t>
            </a:r>
          </a:p>
        </p:txBody>
      </p:sp>
      <p:cxnSp>
        <p:nvCxnSpPr>
          <p:cNvPr id="26" name="Straight Connector 25">
            <a:extLst>
              <a:ext uri="{FF2B5EF4-FFF2-40B4-BE49-F238E27FC236}">
                <a16:creationId xmlns:a16="http://schemas.microsoft.com/office/drawing/2014/main" id="{A0162637-5355-B4C2-BBDA-50449EBFF206}"/>
              </a:ext>
            </a:extLst>
          </p:cNvPr>
          <p:cNvCxnSpPr>
            <a:cxnSpLocks/>
          </p:cNvCxnSpPr>
          <p:nvPr/>
        </p:nvCxnSpPr>
        <p:spPr>
          <a:xfrm flipV="1">
            <a:off x="7523129" y="1241327"/>
            <a:ext cx="1319923" cy="1031197"/>
          </a:xfrm>
          <a:prstGeom prst="line">
            <a:avLst/>
          </a:prstGeom>
          <a:ln w="38100">
            <a:solidFill>
              <a:schemeClr val="accent1">
                <a:shade val="95000"/>
                <a:satMod val="10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9617D7-4597-1AFD-5C07-B4A16AE01F3B}"/>
              </a:ext>
            </a:extLst>
          </p:cNvPr>
          <p:cNvCxnSpPr>
            <a:cxnSpLocks/>
          </p:cNvCxnSpPr>
          <p:nvPr/>
        </p:nvCxnSpPr>
        <p:spPr>
          <a:xfrm>
            <a:off x="7523129" y="3278249"/>
            <a:ext cx="1319923" cy="837595"/>
          </a:xfrm>
          <a:prstGeom prst="line">
            <a:avLst/>
          </a:prstGeom>
          <a:ln w="38100">
            <a:solidFill>
              <a:schemeClr val="accent1">
                <a:shade val="95000"/>
                <a:satMod val="10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32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9" grpId="0" animBg="1"/>
      <p:bldP spid="10" grpId="0"/>
      <p:bldP spid="11" grpId="0" animBg="1"/>
      <p:bldP spid="12" grpId="0" animBg="1"/>
      <p:bldP spid="13" grpId="0" animBg="1"/>
      <p:bldP spid="14" grpId="0" animBg="1"/>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 table&#10;&#10;Description automatically generated">
            <a:extLst>
              <a:ext uri="{FF2B5EF4-FFF2-40B4-BE49-F238E27FC236}">
                <a16:creationId xmlns:a16="http://schemas.microsoft.com/office/drawing/2014/main" id="{759EAAC5-E066-94A5-282D-4B82AA178C22}"/>
              </a:ext>
            </a:extLst>
          </p:cNvPr>
          <p:cNvPicPr>
            <a:picLocks noGrp="1" noChangeAspect="1"/>
          </p:cNvPicPr>
          <p:nvPr>
            <p:ph idx="1"/>
          </p:nvPr>
        </p:nvPicPr>
        <p:blipFill>
          <a:blip r:embed="rId2"/>
          <a:stretch>
            <a:fillRect/>
          </a:stretch>
        </p:blipFill>
        <p:spPr>
          <a:xfrm>
            <a:off x="1454047" y="291774"/>
            <a:ext cx="7572400" cy="5847642"/>
          </a:xfrm>
        </p:spPr>
      </p:pic>
      <p:sp>
        <p:nvSpPr>
          <p:cNvPr id="4" name="Slide Number Placeholder 3">
            <a:extLst>
              <a:ext uri="{FF2B5EF4-FFF2-40B4-BE49-F238E27FC236}">
                <a16:creationId xmlns:a16="http://schemas.microsoft.com/office/drawing/2014/main" id="{F44D5BB3-FCF4-5C8E-007F-0CF0D719194A}"/>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4</a:t>
            </a:fld>
            <a:endParaRPr lang="en-US">
              <a:solidFill>
                <a:prstClr val="black">
                  <a:tint val="75000"/>
                </a:prstClr>
              </a:solidFill>
            </a:endParaRPr>
          </a:p>
        </p:txBody>
      </p:sp>
    </p:spTree>
    <p:extLst>
      <p:ext uri="{BB962C8B-B14F-4D97-AF65-F5344CB8AC3E}">
        <p14:creationId xmlns:p14="http://schemas.microsoft.com/office/powerpoint/2010/main" val="416001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3DFF-87DC-2306-EE6E-62200422265D}"/>
              </a:ext>
            </a:extLst>
          </p:cNvPr>
          <p:cNvSpPr>
            <a:spLocks noGrp="1"/>
          </p:cNvSpPr>
          <p:nvPr>
            <p:ph type="title"/>
          </p:nvPr>
        </p:nvSpPr>
        <p:spPr/>
        <p:txBody>
          <a:bodyPr/>
          <a:lstStyle/>
          <a:p>
            <a:r>
              <a:rPr lang="en-US" dirty="0"/>
              <a:t>Lexical Analyzer</a:t>
            </a:r>
          </a:p>
        </p:txBody>
      </p:sp>
      <p:sp>
        <p:nvSpPr>
          <p:cNvPr id="3" name="Text Placeholder 2">
            <a:extLst>
              <a:ext uri="{FF2B5EF4-FFF2-40B4-BE49-F238E27FC236}">
                <a16:creationId xmlns:a16="http://schemas.microsoft.com/office/drawing/2014/main" id="{FDF7D314-BCD1-5001-A987-BECC992F202A}"/>
              </a:ext>
            </a:extLst>
          </p:cNvPr>
          <p:cNvSpPr>
            <a:spLocks noGrp="1"/>
          </p:cNvSpPr>
          <p:nvPr>
            <p:ph type="body" idx="1"/>
          </p:nvPr>
        </p:nvSpPr>
        <p:spPr/>
        <p:txBody>
          <a:bodyPr>
            <a:normAutofit fontScale="77500" lnSpcReduction="20000"/>
          </a:bodyPr>
          <a:lstStyle/>
          <a:p>
            <a:pPr marL="0" indent="0">
              <a:buNone/>
            </a:pPr>
            <a:r>
              <a:rPr lang="en-US" b="1" dirty="0"/>
              <a:t>Lexemes and Tokens</a:t>
            </a:r>
            <a:endParaRPr lang="en-US" dirty="0"/>
          </a:p>
          <a:p>
            <a:r>
              <a:rPr lang="en-US" dirty="0"/>
              <a:t>A </a:t>
            </a:r>
            <a:r>
              <a:rPr lang="en-US" b="1" dirty="0"/>
              <a:t>Lexeme</a:t>
            </a:r>
            <a:r>
              <a:rPr lang="en-US" dirty="0"/>
              <a:t> is a string of characters that is a lowest-level </a:t>
            </a:r>
            <a:r>
              <a:rPr lang="en-US" dirty="0" err="1"/>
              <a:t>syntatic</a:t>
            </a:r>
            <a:r>
              <a:rPr lang="en-US" dirty="0"/>
              <a:t> unit in the programming language. These are the "words" and punctuation of the programming language.</a:t>
            </a:r>
          </a:p>
          <a:p>
            <a:r>
              <a:rPr lang="en-US" dirty="0"/>
              <a:t>A </a:t>
            </a:r>
            <a:r>
              <a:rPr lang="en-US" b="1" dirty="0"/>
              <a:t>Token</a:t>
            </a:r>
            <a:r>
              <a:rPr lang="en-US" dirty="0"/>
              <a:t> is a syntactic category that forms a class of lexemes. These are the "nouns", "verbs", and other parts of speech for the programming language.</a:t>
            </a:r>
          </a:p>
          <a:p>
            <a:r>
              <a:rPr lang="en-US" dirty="0"/>
              <a:t>In a practical programming language, there are a very large number of lexemes, perhaps even an infinite number. In a practical programming language, there are only a small number of tokens.</a:t>
            </a:r>
          </a:p>
          <a:p>
            <a:r>
              <a:rPr lang="en-US" dirty="0"/>
              <a:t>A program - Basic task is to scans the source code as a stream of characters and converts it into meaningful lexemes. These lexemes in the form of tokens.</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E3F81212-01C0-2935-DDD8-888AC1ED2C81}"/>
              </a:ext>
            </a:extLst>
          </p:cNvPr>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423565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CDEF89-1B57-C359-1F8F-B486720353E1}"/>
              </a:ext>
            </a:extLst>
          </p:cNvPr>
          <p:cNvSpPr>
            <a:spLocks noGrp="1"/>
          </p:cNvSpPr>
          <p:nvPr>
            <p:ph type="body" idx="1"/>
          </p:nvPr>
        </p:nvSpPr>
        <p:spPr>
          <a:xfrm>
            <a:off x="444137" y="339635"/>
            <a:ext cx="11138263" cy="5786530"/>
          </a:xfrm>
        </p:spPr>
        <p:txBody>
          <a:bodyPr>
            <a:normAutofit fontScale="70000" lnSpcReduction="20000"/>
          </a:bodyPr>
          <a:lstStyle/>
          <a:p>
            <a:r>
              <a:rPr lang="en-US" dirty="0"/>
              <a:t>Lexical analyzer which breaks the source code up into meaningful</a:t>
            </a:r>
          </a:p>
          <a:p>
            <a:pPr marL="0" indent="0">
              <a:buNone/>
            </a:pPr>
            <a:r>
              <a:rPr lang="en-US" dirty="0"/>
              <a:t>      Units called tokens</a:t>
            </a:r>
          </a:p>
          <a:p>
            <a:r>
              <a:rPr lang="en-US" dirty="0"/>
              <a:t>Meaningful units may be different from language to language</a:t>
            </a:r>
          </a:p>
          <a:p>
            <a:pPr marL="0" indent="0">
              <a:buNone/>
            </a:pPr>
            <a:r>
              <a:rPr lang="en-US" dirty="0"/>
              <a:t>      Ex. C source code: if (x == y) a = b - 5; </a:t>
            </a:r>
          </a:p>
          <a:p>
            <a:pPr marL="0" indent="0">
              <a:buNone/>
            </a:pPr>
            <a:r>
              <a:rPr lang="en-US" dirty="0"/>
              <a:t>     tokens:</a:t>
            </a:r>
          </a:p>
          <a:p>
            <a:pPr marL="514350" indent="-514350">
              <a:buFont typeface="+mj-lt"/>
              <a:buAutoNum type="arabicPeriod"/>
            </a:pPr>
            <a:r>
              <a:rPr lang="en-US" dirty="0"/>
              <a:t>Keywords: if</a:t>
            </a:r>
          </a:p>
          <a:p>
            <a:pPr marL="514350" indent="-514350">
              <a:buFont typeface="+mj-lt"/>
              <a:buAutoNum type="arabicPeriod"/>
            </a:pPr>
            <a:r>
              <a:rPr lang="en-US" dirty="0"/>
              <a:t>Identifiers: x, y, a, b</a:t>
            </a:r>
          </a:p>
          <a:p>
            <a:pPr marL="514350" indent="-514350">
              <a:buFont typeface="+mj-lt"/>
              <a:buAutoNum type="arabicPeriod"/>
            </a:pPr>
            <a:r>
              <a:rPr lang="en-US" dirty="0"/>
              <a:t>Constants: 5</a:t>
            </a:r>
          </a:p>
          <a:p>
            <a:pPr marL="514350" indent="-514350">
              <a:buFont typeface="+mj-lt"/>
              <a:buAutoNum type="arabicPeriod"/>
            </a:pPr>
            <a:r>
              <a:rPr lang="en-US" dirty="0"/>
              <a:t>Operators: ==, =, -</a:t>
            </a:r>
          </a:p>
          <a:p>
            <a:pPr marL="514350" indent="-514350">
              <a:buFont typeface="+mj-lt"/>
              <a:buAutoNum type="arabicPeriod"/>
            </a:pPr>
            <a:r>
              <a:rPr lang="en-US" dirty="0"/>
              <a:t>Punctuations: ;</a:t>
            </a:r>
          </a:p>
          <a:p>
            <a:pPr marL="514350" indent="-514350">
              <a:buFont typeface="+mj-lt"/>
              <a:buAutoNum type="arabicPeriod"/>
            </a:pPr>
            <a:r>
              <a:rPr lang="en-US" dirty="0"/>
              <a:t>Parentheses: (, )</a:t>
            </a:r>
          </a:p>
          <a:p>
            <a:pPr marL="0" indent="0">
              <a:buNone/>
            </a:pPr>
            <a:endParaRPr lang="en-US" dirty="0"/>
          </a:p>
          <a:p>
            <a:pPr marL="0" indent="0">
              <a:buNone/>
            </a:pPr>
            <a:r>
              <a:rPr lang="en-US" dirty="0"/>
              <a:t>Lexical Analysis frequently does other operations as well:</a:t>
            </a:r>
          </a:p>
          <a:p>
            <a:r>
              <a:rPr lang="en-US" dirty="0"/>
              <a:t> removes excessive white spaces (blank, tab etc.)</a:t>
            </a:r>
          </a:p>
          <a:p>
            <a:r>
              <a:rPr lang="en-US" dirty="0"/>
              <a:t>overpasses comments</a:t>
            </a:r>
          </a:p>
          <a:p>
            <a:r>
              <a:rPr lang="en-US" dirty="0"/>
              <a:t>case conversion if needed</a:t>
            </a:r>
          </a:p>
          <a:p>
            <a:r>
              <a:rPr lang="en-US" dirty="0"/>
              <a:t>It is recognition of a regular language, e.g., via a DFA</a:t>
            </a:r>
          </a:p>
        </p:txBody>
      </p:sp>
      <p:sp>
        <p:nvSpPr>
          <p:cNvPr id="4" name="Slide Number Placeholder 3">
            <a:extLst>
              <a:ext uri="{FF2B5EF4-FFF2-40B4-BE49-F238E27FC236}">
                <a16:creationId xmlns:a16="http://schemas.microsoft.com/office/drawing/2014/main" id="{025E2479-2E6C-C6C1-1D66-31E234AE7172}"/>
              </a:ext>
            </a:extLst>
          </p:cNvPr>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6</a:t>
            </a:fld>
            <a:endParaRPr lang="en-US">
              <a:solidFill>
                <a:prstClr val="black">
                  <a:tint val="75000"/>
                </a:prstClr>
              </a:solidFill>
            </a:endParaRPr>
          </a:p>
        </p:txBody>
      </p:sp>
    </p:spTree>
    <p:extLst>
      <p:ext uri="{BB962C8B-B14F-4D97-AF65-F5344CB8AC3E}">
        <p14:creationId xmlns:p14="http://schemas.microsoft.com/office/powerpoint/2010/main" val="172495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Lexical Analyzer</a:t>
            </a:r>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7</a:t>
            </a:fld>
            <a:endParaRPr lang="en-US" noProof="0"/>
          </a:p>
        </p:txBody>
      </p:sp>
      <p:sp>
        <p:nvSpPr>
          <p:cNvPr id="4" name="Rounded Rectangle 3">
            <a:extLst>
              <a:ext uri="{FF2B5EF4-FFF2-40B4-BE49-F238E27FC236}">
                <a16:creationId xmlns:a16="http://schemas.microsoft.com/office/drawing/2014/main" id="{127E4FB3-E37E-4CEE-61E2-7FD04C56BA2E}"/>
              </a:ext>
            </a:extLst>
          </p:cNvPr>
          <p:cNvSpPr/>
          <p:nvPr/>
        </p:nvSpPr>
        <p:spPr>
          <a:xfrm>
            <a:off x="5472413" y="1258955"/>
            <a:ext cx="1785564" cy="272266"/>
          </a:xfrm>
          <a:prstGeom prst="roundRect">
            <a:avLst/>
          </a:prstGeom>
          <a:ln>
            <a:solidFill>
              <a:srgbClr val="365D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 = a + b * c;</a:t>
            </a:r>
          </a:p>
        </p:txBody>
      </p:sp>
      <p:sp>
        <p:nvSpPr>
          <p:cNvPr id="6" name="Down Arrow 5">
            <a:extLst>
              <a:ext uri="{FF2B5EF4-FFF2-40B4-BE49-F238E27FC236}">
                <a16:creationId xmlns:a16="http://schemas.microsoft.com/office/drawing/2014/main" id="{DF80F603-1877-72DE-F145-C7CE1EB89BA2}"/>
              </a:ext>
            </a:extLst>
          </p:cNvPr>
          <p:cNvSpPr/>
          <p:nvPr/>
        </p:nvSpPr>
        <p:spPr>
          <a:xfrm>
            <a:off x="6196675" y="1545668"/>
            <a:ext cx="270433" cy="317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9E32B2F-7FFB-6402-A8B2-8F4FE3843883}"/>
              </a:ext>
            </a:extLst>
          </p:cNvPr>
          <p:cNvSpPr/>
          <p:nvPr/>
        </p:nvSpPr>
        <p:spPr>
          <a:xfrm>
            <a:off x="5186660" y="1888409"/>
            <a:ext cx="2290462" cy="496968"/>
          </a:xfrm>
          <a:prstGeom prst="roundRect">
            <a:avLst/>
          </a:prstGeom>
          <a:ln>
            <a:solidFill>
              <a:srgbClr val="365D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Lexical Analysis</a:t>
            </a:r>
          </a:p>
        </p:txBody>
      </p:sp>
      <p:sp>
        <p:nvSpPr>
          <p:cNvPr id="8" name="Down Arrow 7">
            <a:extLst>
              <a:ext uri="{FF2B5EF4-FFF2-40B4-BE49-F238E27FC236}">
                <a16:creationId xmlns:a16="http://schemas.microsoft.com/office/drawing/2014/main" id="{918FAAAC-1EB1-4254-B91C-F9BD1FFE7854}"/>
              </a:ext>
            </a:extLst>
          </p:cNvPr>
          <p:cNvSpPr/>
          <p:nvPr/>
        </p:nvSpPr>
        <p:spPr>
          <a:xfrm>
            <a:off x="6181508" y="2396439"/>
            <a:ext cx="285600" cy="346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9">
            <a:extLst>
              <a:ext uri="{FF2B5EF4-FFF2-40B4-BE49-F238E27FC236}">
                <a16:creationId xmlns:a16="http://schemas.microsoft.com/office/drawing/2014/main" id="{3EDDAA48-E9C6-5DA7-4A64-AD1432D24421}"/>
              </a:ext>
            </a:extLst>
          </p:cNvPr>
          <p:cNvGraphicFramePr>
            <a:graphicFrameLocks noGrp="1"/>
          </p:cNvGraphicFramePr>
          <p:nvPr/>
        </p:nvGraphicFramePr>
        <p:xfrm>
          <a:off x="4290718" y="2780849"/>
          <a:ext cx="4067180" cy="3291840"/>
        </p:xfrm>
        <a:graphic>
          <a:graphicData uri="http://schemas.openxmlformats.org/drawingml/2006/table">
            <a:tbl>
              <a:tblPr firstRow="1" bandRow="1">
                <a:tableStyleId>{5C22544A-7EE6-4342-B048-85BDC9FD1C3A}</a:tableStyleId>
              </a:tblPr>
              <a:tblGrid>
                <a:gridCol w="2031095">
                  <a:extLst>
                    <a:ext uri="{9D8B030D-6E8A-4147-A177-3AD203B41FA5}">
                      <a16:colId xmlns:a16="http://schemas.microsoft.com/office/drawing/2014/main" val="259781298"/>
                    </a:ext>
                  </a:extLst>
                </a:gridCol>
                <a:gridCol w="2036085">
                  <a:extLst>
                    <a:ext uri="{9D8B030D-6E8A-4147-A177-3AD203B41FA5}">
                      <a16:colId xmlns:a16="http://schemas.microsoft.com/office/drawing/2014/main" val="1124886037"/>
                    </a:ext>
                  </a:extLst>
                </a:gridCol>
              </a:tblGrid>
              <a:tr h="316435">
                <a:tc>
                  <a:txBody>
                    <a:bodyPr/>
                    <a:lstStyle/>
                    <a:p>
                      <a:pPr algn="ctr"/>
                      <a:r>
                        <a:rPr lang="en-US" dirty="0"/>
                        <a:t>Lexemes</a:t>
                      </a:r>
                    </a:p>
                  </a:txBody>
                  <a:tcPr/>
                </a:tc>
                <a:tc>
                  <a:txBody>
                    <a:bodyPr/>
                    <a:lstStyle/>
                    <a:p>
                      <a:pPr algn="ctr"/>
                      <a:r>
                        <a:rPr lang="en-US" sz="1800" dirty="0"/>
                        <a:t>Tokens</a:t>
                      </a:r>
                    </a:p>
                  </a:txBody>
                  <a:tcPr/>
                </a:tc>
                <a:extLst>
                  <a:ext uri="{0D108BD9-81ED-4DB2-BD59-A6C34878D82A}">
                    <a16:rowId xmlns:a16="http://schemas.microsoft.com/office/drawing/2014/main" val="4145089686"/>
                  </a:ext>
                </a:extLst>
              </a:tr>
              <a:tr h="316435">
                <a:tc>
                  <a:txBody>
                    <a:bodyPr/>
                    <a:lstStyle/>
                    <a:p>
                      <a:pPr algn="ctr"/>
                      <a:r>
                        <a:rPr lang="en-US" dirty="0"/>
                        <a:t>x</a:t>
                      </a:r>
                    </a:p>
                  </a:txBody>
                  <a:tcPr/>
                </a:tc>
                <a:tc>
                  <a:txBody>
                    <a:bodyPr/>
                    <a:lstStyle/>
                    <a:p>
                      <a:pPr algn="ctr"/>
                      <a:r>
                        <a:rPr lang="en-US" dirty="0"/>
                        <a:t>identifier</a:t>
                      </a:r>
                    </a:p>
                  </a:txBody>
                  <a:tcPr/>
                </a:tc>
                <a:extLst>
                  <a:ext uri="{0D108BD9-81ED-4DB2-BD59-A6C34878D82A}">
                    <a16:rowId xmlns:a16="http://schemas.microsoft.com/office/drawing/2014/main" val="891756346"/>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341235349"/>
                  </a:ext>
                </a:extLst>
              </a:tr>
              <a:tr h="316435">
                <a:tc>
                  <a:txBody>
                    <a:bodyPr/>
                    <a:lstStyle/>
                    <a:p>
                      <a:pPr algn="ctr"/>
                      <a:r>
                        <a:rPr lang="en-US" dirty="0"/>
                        <a:t>a</a:t>
                      </a:r>
                    </a:p>
                  </a:txBody>
                  <a:tcPr/>
                </a:tc>
                <a:tc>
                  <a:txBody>
                    <a:bodyPr/>
                    <a:lstStyle/>
                    <a:p>
                      <a:pPr algn="ctr"/>
                      <a:r>
                        <a:rPr lang="en-US" dirty="0"/>
                        <a:t>identifier</a:t>
                      </a:r>
                    </a:p>
                  </a:txBody>
                  <a:tcPr/>
                </a:tc>
                <a:extLst>
                  <a:ext uri="{0D108BD9-81ED-4DB2-BD59-A6C34878D82A}">
                    <a16:rowId xmlns:a16="http://schemas.microsoft.com/office/drawing/2014/main" val="2080110771"/>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1663863050"/>
                  </a:ext>
                </a:extLst>
              </a:tr>
              <a:tr h="316435">
                <a:tc>
                  <a:txBody>
                    <a:bodyPr/>
                    <a:lstStyle/>
                    <a:p>
                      <a:pPr algn="ctr"/>
                      <a:r>
                        <a:rPr lang="en-US" dirty="0"/>
                        <a:t>b</a:t>
                      </a:r>
                    </a:p>
                  </a:txBody>
                  <a:tcPr/>
                </a:tc>
                <a:tc>
                  <a:txBody>
                    <a:bodyPr/>
                    <a:lstStyle/>
                    <a:p>
                      <a:pPr algn="ctr"/>
                      <a:r>
                        <a:rPr lang="en-US" dirty="0"/>
                        <a:t>identifier</a:t>
                      </a:r>
                    </a:p>
                  </a:txBody>
                  <a:tcPr/>
                </a:tc>
                <a:extLst>
                  <a:ext uri="{0D108BD9-81ED-4DB2-BD59-A6C34878D82A}">
                    <a16:rowId xmlns:a16="http://schemas.microsoft.com/office/drawing/2014/main" val="2473063940"/>
                  </a:ext>
                </a:extLst>
              </a:tr>
              <a:tr h="316435">
                <a:tc>
                  <a:txBody>
                    <a:bodyPr/>
                    <a:lstStyle/>
                    <a:p>
                      <a:pPr algn="ctr"/>
                      <a:r>
                        <a:rPr lang="en-US" dirty="0"/>
                        <a:t>*</a:t>
                      </a:r>
                    </a:p>
                  </a:txBody>
                  <a:tcPr/>
                </a:tc>
                <a:tc>
                  <a:txBody>
                    <a:bodyPr/>
                    <a:lstStyle/>
                    <a:p>
                      <a:pPr algn="ctr"/>
                      <a:r>
                        <a:rPr lang="en-US" dirty="0"/>
                        <a:t>operator</a:t>
                      </a:r>
                    </a:p>
                  </a:txBody>
                  <a:tcPr/>
                </a:tc>
                <a:extLst>
                  <a:ext uri="{0D108BD9-81ED-4DB2-BD59-A6C34878D82A}">
                    <a16:rowId xmlns:a16="http://schemas.microsoft.com/office/drawing/2014/main" val="3013384807"/>
                  </a:ext>
                </a:extLst>
              </a:tr>
              <a:tr h="316435">
                <a:tc>
                  <a:txBody>
                    <a:bodyPr/>
                    <a:lstStyle/>
                    <a:p>
                      <a:pPr algn="ctr"/>
                      <a:r>
                        <a:rPr lang="en-US" dirty="0"/>
                        <a:t>c</a:t>
                      </a:r>
                    </a:p>
                  </a:txBody>
                  <a:tcPr/>
                </a:tc>
                <a:tc>
                  <a:txBody>
                    <a:bodyPr/>
                    <a:lstStyle/>
                    <a:p>
                      <a:pPr algn="ctr"/>
                      <a:r>
                        <a:rPr lang="en-US" dirty="0"/>
                        <a:t>identifier</a:t>
                      </a:r>
                    </a:p>
                  </a:txBody>
                  <a:tcPr/>
                </a:tc>
                <a:extLst>
                  <a:ext uri="{0D108BD9-81ED-4DB2-BD59-A6C34878D82A}">
                    <a16:rowId xmlns:a16="http://schemas.microsoft.com/office/drawing/2014/main" val="1525612196"/>
                  </a:ext>
                </a:extLst>
              </a:tr>
              <a:tr h="316435">
                <a:tc>
                  <a:txBody>
                    <a:bodyPr/>
                    <a:lstStyle/>
                    <a:p>
                      <a:pPr algn="ctr"/>
                      <a:r>
                        <a:rPr lang="en-US" dirty="0"/>
                        <a:t>;</a:t>
                      </a:r>
                    </a:p>
                  </a:txBody>
                  <a:tcPr/>
                </a:tc>
                <a:tc>
                  <a:txBody>
                    <a:bodyPr/>
                    <a:lstStyle/>
                    <a:p>
                      <a:pPr algn="ctr"/>
                      <a:r>
                        <a:rPr lang="en-US" dirty="0"/>
                        <a:t>symbol</a:t>
                      </a:r>
                    </a:p>
                  </a:txBody>
                  <a:tcPr/>
                </a:tc>
                <a:extLst>
                  <a:ext uri="{0D108BD9-81ED-4DB2-BD59-A6C34878D82A}">
                    <a16:rowId xmlns:a16="http://schemas.microsoft.com/office/drawing/2014/main" val="571334532"/>
                  </a:ext>
                </a:extLst>
              </a:tr>
            </a:tbl>
          </a:graphicData>
        </a:graphic>
      </p:graphicFrame>
      <p:sp>
        <p:nvSpPr>
          <p:cNvPr id="10" name="Rounded Rectangular Callout 9">
            <a:extLst>
              <a:ext uri="{FF2B5EF4-FFF2-40B4-BE49-F238E27FC236}">
                <a16:creationId xmlns:a16="http://schemas.microsoft.com/office/drawing/2014/main" id="{3C76BC13-385C-7C39-17D2-FEADD65B790C}"/>
              </a:ext>
            </a:extLst>
          </p:cNvPr>
          <p:cNvSpPr/>
          <p:nvPr/>
        </p:nvSpPr>
        <p:spPr>
          <a:xfrm>
            <a:off x="8623300" y="1417638"/>
            <a:ext cx="2844800" cy="2316162"/>
          </a:xfrm>
          <a:prstGeom prst="wedgeRoundRectCallout">
            <a:avLst>
              <a:gd name="adj1" fmla="val -96491"/>
              <a:gd name="adj2" fmla="val -106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Recognizes tokens using Regexs.</a:t>
            </a:r>
          </a:p>
          <a:p>
            <a:r>
              <a:rPr lang="en-US" dirty="0"/>
              <a:t>E.g. Regex for identifier:</a:t>
            </a:r>
          </a:p>
          <a:p>
            <a:pPr algn="ctr"/>
            <a:r>
              <a:rPr lang="en-US" dirty="0">
                <a:solidFill>
                  <a:srgbClr val="C00000"/>
                </a:solidFill>
              </a:rPr>
              <a:t>l(l+d)* </a:t>
            </a:r>
            <a:r>
              <a:rPr lang="en-US" dirty="0"/>
              <a:t>| </a:t>
            </a:r>
            <a:r>
              <a:rPr lang="en-US" dirty="0">
                <a:solidFill>
                  <a:srgbClr val="C00000"/>
                </a:solidFill>
              </a:rPr>
              <a:t>_(l+d)*</a:t>
            </a:r>
          </a:p>
          <a:p>
            <a:pPr algn="ctr"/>
            <a:r>
              <a:rPr lang="en-US" dirty="0">
                <a:solidFill>
                  <a:srgbClr val="C00000"/>
                </a:solidFill>
              </a:rPr>
              <a:t>l</a:t>
            </a:r>
            <a:r>
              <a:rPr lang="en-US" dirty="0"/>
              <a:t>: letter</a:t>
            </a:r>
          </a:p>
          <a:p>
            <a:pPr algn="ctr"/>
            <a:r>
              <a:rPr lang="en-US" dirty="0">
                <a:solidFill>
                  <a:srgbClr val="C00000"/>
                </a:solidFill>
              </a:rPr>
              <a:t>d</a:t>
            </a:r>
            <a:r>
              <a:rPr lang="en-US" dirty="0"/>
              <a:t>: digit</a:t>
            </a:r>
          </a:p>
          <a:p>
            <a:pPr algn="ctr"/>
            <a:r>
              <a:rPr lang="en-US" dirty="0">
                <a:solidFill>
                  <a:srgbClr val="C00000"/>
                </a:solidFill>
              </a:rPr>
              <a:t>_</a:t>
            </a:r>
            <a:r>
              <a:rPr lang="en-US" dirty="0"/>
              <a:t>: underscore</a:t>
            </a:r>
          </a:p>
        </p:txBody>
      </p:sp>
    </p:spTree>
    <p:extLst>
      <p:ext uri="{BB962C8B-B14F-4D97-AF65-F5344CB8AC3E}">
        <p14:creationId xmlns:p14="http://schemas.microsoft.com/office/powerpoint/2010/main" val="42294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6B8B62-7575-D365-7A2D-B4F92089B636}"/>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8</a:t>
            </a:fld>
            <a:endParaRPr lang="en-US">
              <a:solidFill>
                <a:prstClr val="black">
                  <a:tint val="75000"/>
                </a:prstClr>
              </a:solidFill>
            </a:endParaRPr>
          </a:p>
        </p:txBody>
      </p:sp>
      <p:pic>
        <p:nvPicPr>
          <p:cNvPr id="6" name="Picture 5" descr="Table&#10;&#10;Description automatically generated">
            <a:extLst>
              <a:ext uri="{FF2B5EF4-FFF2-40B4-BE49-F238E27FC236}">
                <a16:creationId xmlns:a16="http://schemas.microsoft.com/office/drawing/2014/main" id="{5C2A6D84-2C58-EFA9-76D4-A25C8CF781AF}"/>
              </a:ext>
            </a:extLst>
          </p:cNvPr>
          <p:cNvPicPr>
            <a:picLocks noChangeAspect="1"/>
          </p:cNvPicPr>
          <p:nvPr/>
        </p:nvPicPr>
        <p:blipFill>
          <a:blip r:embed="rId2"/>
          <a:stretch>
            <a:fillRect/>
          </a:stretch>
        </p:blipFill>
        <p:spPr>
          <a:xfrm>
            <a:off x="812945" y="815557"/>
            <a:ext cx="8454453" cy="4444766"/>
          </a:xfrm>
          <a:prstGeom prst="rect">
            <a:avLst/>
          </a:prstGeom>
        </p:spPr>
      </p:pic>
      <p:sp>
        <p:nvSpPr>
          <p:cNvPr id="3" name="TextBox 2">
            <a:extLst>
              <a:ext uri="{FF2B5EF4-FFF2-40B4-BE49-F238E27FC236}">
                <a16:creationId xmlns:a16="http://schemas.microsoft.com/office/drawing/2014/main" id="{FC8D3643-561F-D8E0-5573-98A7FF3117D9}"/>
              </a:ext>
            </a:extLst>
          </p:cNvPr>
          <p:cNvSpPr txBox="1"/>
          <p:nvPr/>
        </p:nvSpPr>
        <p:spPr>
          <a:xfrm>
            <a:off x="1038232" y="4907075"/>
            <a:ext cx="8680174" cy="923330"/>
          </a:xfrm>
          <a:prstGeom prst="rect">
            <a:avLst/>
          </a:prstGeom>
          <a:noFill/>
        </p:spPr>
        <p:txBody>
          <a:bodyPr wrap="square" rtlCol="0">
            <a:spAutoFit/>
          </a:bodyPr>
          <a:lstStyle/>
          <a:p>
            <a:r>
              <a:rPr lang="en-US" dirty="0">
                <a:solidFill>
                  <a:schemeClr val="accent6">
                    <a:lumMod val="75000"/>
                  </a:schemeClr>
                </a:solidFill>
              </a:rPr>
              <a:t>Demo for reference :</a:t>
            </a:r>
          </a:p>
          <a:p>
            <a:r>
              <a:rPr lang="en-US" dirty="0"/>
              <a:t>https://www.youtube.com/</a:t>
            </a:r>
            <a:r>
              <a:rPr lang="en-US" dirty="0" err="1"/>
              <a:t>watch?v</a:t>
            </a:r>
            <a:r>
              <a:rPr lang="en-US" dirty="0"/>
              <a:t>=VGgIZl5WjH0</a:t>
            </a:r>
          </a:p>
          <a:p>
            <a:endParaRPr lang="en-US" dirty="0"/>
          </a:p>
        </p:txBody>
      </p:sp>
    </p:spTree>
    <p:extLst>
      <p:ext uri="{BB962C8B-B14F-4D97-AF65-F5344CB8AC3E}">
        <p14:creationId xmlns:p14="http://schemas.microsoft.com/office/powerpoint/2010/main" val="381465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563D64-44A4-681C-647D-4687E1877519}"/>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9</a:t>
            </a:fld>
            <a:endParaRPr lang="en-US">
              <a:solidFill>
                <a:prstClr val="black">
                  <a:tint val="75000"/>
                </a:prstClr>
              </a:solidFill>
            </a:endParaRPr>
          </a:p>
        </p:txBody>
      </p:sp>
      <p:pic>
        <p:nvPicPr>
          <p:cNvPr id="3074" name="image5.png">
            <a:extLst>
              <a:ext uri="{FF2B5EF4-FFF2-40B4-BE49-F238E27FC236}">
                <a16:creationId xmlns:a16="http://schemas.microsoft.com/office/drawing/2014/main" id="{DF4B158A-3773-4A5D-B0F3-515982E3E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1" y="1666875"/>
            <a:ext cx="3892964" cy="2773346"/>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6.jpeg">
            <a:extLst>
              <a:ext uri="{FF2B5EF4-FFF2-40B4-BE49-F238E27FC236}">
                <a16:creationId xmlns:a16="http://schemas.microsoft.com/office/drawing/2014/main" id="{75D2EFD4-2EBC-95D4-5CAE-A83903377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930" y="1666875"/>
            <a:ext cx="4386470" cy="27733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795F3DC-052F-BC87-6CD6-B5A5989A9373}"/>
              </a:ext>
            </a:extLst>
          </p:cNvPr>
          <p:cNvSpPr>
            <a:spLocks noChangeArrowheads="1"/>
          </p:cNvSpPr>
          <p:nvPr/>
        </p:nvSpPr>
        <p:spPr bwMode="auto">
          <a:xfrm>
            <a:off x="0" y="834192"/>
            <a:ext cx="962795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2988" algn="l"/>
              </a:tabLst>
              <a:defRPr>
                <a:solidFill>
                  <a:schemeClr val="tx1"/>
                </a:solidFill>
                <a:latin typeface="Arial" panose="020B0604020202020204" pitchFamily="34" charset="0"/>
              </a:defRPr>
            </a:lvl1pPr>
            <a:lvl2pPr eaLnBrk="0" fontAlgn="base" hangingPunct="0">
              <a:spcBef>
                <a:spcPct val="0"/>
              </a:spcBef>
              <a:spcAft>
                <a:spcPct val="0"/>
              </a:spcAft>
              <a:tabLst>
                <a:tab pos="1042988" algn="l"/>
              </a:tabLst>
              <a:defRPr>
                <a:solidFill>
                  <a:schemeClr val="tx1"/>
                </a:solidFill>
                <a:latin typeface="Arial" panose="020B0604020202020204" pitchFamily="34" charset="0"/>
              </a:defRPr>
            </a:lvl2pPr>
            <a:lvl3pPr eaLnBrk="0" fontAlgn="base" hangingPunct="0">
              <a:spcBef>
                <a:spcPct val="0"/>
              </a:spcBef>
              <a:spcAft>
                <a:spcPct val="0"/>
              </a:spcAft>
              <a:tabLst>
                <a:tab pos="1042988" algn="l"/>
              </a:tabLst>
              <a:defRPr>
                <a:solidFill>
                  <a:schemeClr val="tx1"/>
                </a:solidFill>
                <a:latin typeface="Arial" panose="020B0604020202020204" pitchFamily="34" charset="0"/>
              </a:defRPr>
            </a:lvl3pPr>
            <a:lvl4pPr eaLnBrk="0" fontAlgn="base" hangingPunct="0">
              <a:spcBef>
                <a:spcPct val="0"/>
              </a:spcBef>
              <a:spcAft>
                <a:spcPct val="0"/>
              </a:spcAft>
              <a:tabLst>
                <a:tab pos="1042988" algn="l"/>
              </a:tabLst>
              <a:defRPr>
                <a:solidFill>
                  <a:schemeClr val="tx1"/>
                </a:solidFill>
                <a:latin typeface="Arial" panose="020B0604020202020204" pitchFamily="34" charset="0"/>
              </a:defRPr>
            </a:lvl4pPr>
            <a:lvl5pPr eaLnBrk="0" fontAlgn="base" hangingPunct="0">
              <a:spcBef>
                <a:spcPct val="0"/>
              </a:spcBef>
              <a:spcAft>
                <a:spcPct val="0"/>
              </a:spcAft>
              <a:tabLst>
                <a:tab pos="1042988" algn="l"/>
              </a:tabLst>
              <a:defRPr>
                <a:solidFill>
                  <a:schemeClr val="tx1"/>
                </a:solidFill>
                <a:latin typeface="Arial" panose="020B0604020202020204" pitchFamily="34" charset="0"/>
              </a:defRPr>
            </a:lvl5pPr>
            <a:lvl6pPr eaLnBrk="0" fontAlgn="base" hangingPunct="0">
              <a:spcBef>
                <a:spcPct val="0"/>
              </a:spcBef>
              <a:spcAft>
                <a:spcPct val="0"/>
              </a:spcAft>
              <a:tabLst>
                <a:tab pos="1042988" algn="l"/>
              </a:tabLst>
              <a:defRPr>
                <a:solidFill>
                  <a:schemeClr val="tx1"/>
                </a:solidFill>
                <a:latin typeface="Arial" panose="020B0604020202020204" pitchFamily="34" charset="0"/>
              </a:defRPr>
            </a:lvl6pPr>
            <a:lvl7pPr eaLnBrk="0" fontAlgn="base" hangingPunct="0">
              <a:spcBef>
                <a:spcPct val="0"/>
              </a:spcBef>
              <a:spcAft>
                <a:spcPct val="0"/>
              </a:spcAft>
              <a:tabLst>
                <a:tab pos="1042988" algn="l"/>
              </a:tabLst>
              <a:defRPr>
                <a:solidFill>
                  <a:schemeClr val="tx1"/>
                </a:solidFill>
                <a:latin typeface="Arial" panose="020B0604020202020204" pitchFamily="34" charset="0"/>
              </a:defRPr>
            </a:lvl7pPr>
            <a:lvl8pPr eaLnBrk="0" fontAlgn="base" hangingPunct="0">
              <a:spcBef>
                <a:spcPct val="0"/>
              </a:spcBef>
              <a:spcAft>
                <a:spcPct val="0"/>
              </a:spcAft>
              <a:tabLst>
                <a:tab pos="1042988" algn="l"/>
              </a:tabLst>
              <a:defRPr>
                <a:solidFill>
                  <a:schemeClr val="tx1"/>
                </a:solidFill>
                <a:latin typeface="Arial" panose="020B0604020202020204" pitchFamily="34" charset="0"/>
              </a:defRPr>
            </a:lvl8pPr>
            <a:lvl9pPr eaLnBrk="0" fontAlgn="base" hangingPunct="0">
              <a:spcBef>
                <a:spcPct val="0"/>
              </a:spcBef>
              <a:spcAft>
                <a:spcPct val="0"/>
              </a:spcAft>
              <a:tabLst>
                <a:tab pos="1042988"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Tx/>
              <a:tabLst>
                <a:tab pos="1042988" algn="l"/>
              </a:tabLst>
            </a:pPr>
            <a:r>
              <a:rPr kumimoji="0" lang="en-US" altLang="en-US" sz="2000" b="0" i="0" u="none" strike="noStrike" cap="none" normalizeH="0" baseline="0" dirty="0">
                <a:ln>
                  <a:noFill/>
                </a:ln>
                <a:solidFill>
                  <a:srgbClr val="212121"/>
                </a:solidFill>
                <a:effectLst/>
                <a:latin typeface="Century Gothic" panose="020B0502020202020204" pitchFamily="34" charset="0"/>
                <a:ea typeface="Calibri" panose="020F0502020204030204" pitchFamily="34" charset="0"/>
              </a:rPr>
              <a:t>Consider the following code that is fed to Lexical Analyzer (scanner):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298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05A746FD-B77C-442E-AC94-85ACB8CA6911}"/>
              </a:ext>
            </a:extLst>
          </p:cNvPr>
          <p:cNvSpPr>
            <a:spLocks noChangeArrowheads="1"/>
          </p:cNvSpPr>
          <p:nvPr/>
        </p:nvSpPr>
        <p:spPr bwMode="auto">
          <a:xfrm>
            <a:off x="0" y="1511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Century Gothic" panose="020B0502020202020204" pitchFamily="34" charset="0"/>
                <a:cs typeface="Century Gothic" panose="020B0502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1850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16677</TotalTime>
  <Words>1033</Words>
  <Application>Microsoft Macintosh PowerPoint</Application>
  <PresentationFormat>Widescreen</PresentationFormat>
  <Paragraphs>195</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Century Gothic</vt:lpstr>
      <vt:lpstr>Courier New</vt:lpstr>
      <vt:lpstr>Times New Roman</vt:lpstr>
      <vt:lpstr>Verdana</vt:lpstr>
      <vt:lpstr>1_Office Theme</vt:lpstr>
      <vt:lpstr>CPSC 323 Compilers and Languages</vt:lpstr>
      <vt:lpstr>Structure of Compiler</vt:lpstr>
      <vt:lpstr>Structure of Compiler</vt:lpstr>
      <vt:lpstr>PowerPoint Presentation</vt:lpstr>
      <vt:lpstr>Lexical Analyzer</vt:lpstr>
      <vt:lpstr>PowerPoint Presentation</vt:lpstr>
      <vt:lpstr>Lexical Analyzer</vt:lpstr>
      <vt:lpstr>PowerPoint Presentation</vt:lpstr>
      <vt:lpstr>PowerPoint Presentation</vt:lpstr>
      <vt:lpstr>PowerPoint Presentation</vt:lpstr>
      <vt:lpstr>PowerPoint Presentation</vt:lpstr>
      <vt:lpstr>PowerPoint Presentation</vt:lpstr>
      <vt:lpstr>PowerPoint Presentation</vt:lpstr>
      <vt:lpstr>Syntax Analyzer</vt:lpstr>
      <vt:lpstr>Syntax Analyzer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323 Compilers and Languages</dc:title>
  <dc:creator>Bhardwaj, Ayush</dc:creator>
  <cp:lastModifiedBy>Padda, Susmitha</cp:lastModifiedBy>
  <cp:revision>18</cp:revision>
  <dcterms:created xsi:type="dcterms:W3CDTF">2022-08-22T17:37:51Z</dcterms:created>
  <dcterms:modified xsi:type="dcterms:W3CDTF">2022-09-06T23:20:19Z</dcterms:modified>
</cp:coreProperties>
</file>