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333" r:id="rId2"/>
    <p:sldId id="640" r:id="rId3"/>
    <p:sldId id="646" r:id="rId4"/>
    <p:sldId id="647" r:id="rId5"/>
    <p:sldId id="648" r:id="rId6"/>
    <p:sldId id="650" r:id="rId7"/>
    <p:sldId id="649" r:id="rId8"/>
    <p:sldId id="652" r:id="rId9"/>
    <p:sldId id="651" r:id="rId10"/>
    <p:sldId id="653" r:id="rId11"/>
    <p:sldId id="654" r:id="rId12"/>
    <p:sldId id="655" r:id="rId13"/>
    <p:sldId id="656" r:id="rId14"/>
    <p:sldId id="657" r:id="rId15"/>
    <p:sldId id="658" r:id="rId16"/>
    <p:sldId id="6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1F2C412-2A8B-9048-B81D-9B96F7DE033B}">
          <p14:sldIdLst>
            <p14:sldId id="333"/>
            <p14:sldId id="640"/>
            <p14:sldId id="646"/>
            <p14:sldId id="647"/>
            <p14:sldId id="648"/>
            <p14:sldId id="650"/>
            <p14:sldId id="649"/>
            <p14:sldId id="652"/>
            <p14:sldId id="651"/>
            <p14:sldId id="653"/>
            <p14:sldId id="654"/>
            <p14:sldId id="655"/>
            <p14:sldId id="656"/>
            <p14:sldId id="657"/>
            <p14:sldId id="658"/>
            <p14:sldId id="6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59"/>
    <a:srgbClr val="FD5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67341"/>
  </p:normalViewPr>
  <p:slideViewPr>
    <p:cSldViewPr snapToGrid="0">
      <p:cViewPr varScale="1">
        <p:scale>
          <a:sx n="78" d="100"/>
          <a:sy n="78" d="100"/>
        </p:scale>
        <p:origin x="1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7CB8D-13F5-674A-9922-879339633DA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95C4ACF-9615-9844-BED6-0E8615C5D90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PREPROCESSOR</a:t>
          </a:r>
        </a:p>
      </dgm:t>
    </dgm:pt>
    <dgm:pt modelId="{5E38B002-B21C-AD44-833B-4E5A04E5A302}" type="parTrans" cxnId="{CFEEE660-B855-0444-8162-5B20BB6BDB8D}">
      <dgm:prSet/>
      <dgm:spPr/>
      <dgm:t>
        <a:bodyPr/>
        <a:lstStyle/>
        <a:p>
          <a:endParaRPr lang="en-US"/>
        </a:p>
      </dgm:t>
    </dgm:pt>
    <dgm:pt modelId="{8FDD17C6-6AB4-304D-AA6E-9528863F4CDF}" type="sibTrans" cxnId="{CFEEE660-B855-0444-8162-5B20BB6BDB8D}">
      <dgm:prSet/>
      <dgm:spPr/>
      <dgm:t>
        <a:bodyPr/>
        <a:lstStyle/>
        <a:p>
          <a:endParaRPr lang="en-US"/>
        </a:p>
      </dgm:t>
    </dgm:pt>
    <dgm:pt modelId="{5CC44F47-844F-734F-B9A2-A4A0D151A329}">
      <dgm:prSet phldrT="[Text]"/>
      <dgm:spPr>
        <a:solidFill>
          <a:srgbClr val="FD5A67"/>
        </a:solidFill>
      </dgm:spPr>
      <dgm:t>
        <a:bodyPr/>
        <a:lstStyle/>
        <a:p>
          <a:r>
            <a:rPr lang="en-US" dirty="0"/>
            <a:t>ASSEMBLER</a:t>
          </a:r>
        </a:p>
      </dgm:t>
    </dgm:pt>
    <dgm:pt modelId="{EF5A5381-4676-E149-BF84-2AEADFE4A366}" type="parTrans" cxnId="{AE6BF13D-D56B-E846-A406-23AA5DD9B999}">
      <dgm:prSet/>
      <dgm:spPr/>
      <dgm:t>
        <a:bodyPr/>
        <a:lstStyle/>
        <a:p>
          <a:endParaRPr lang="en-US"/>
        </a:p>
      </dgm:t>
    </dgm:pt>
    <dgm:pt modelId="{0BEC291C-258E-5848-8FB6-5A873161562E}" type="sibTrans" cxnId="{AE6BF13D-D56B-E846-A406-23AA5DD9B999}">
      <dgm:prSet/>
      <dgm:spPr/>
      <dgm:t>
        <a:bodyPr/>
        <a:lstStyle/>
        <a:p>
          <a:endParaRPr lang="en-US"/>
        </a:p>
      </dgm:t>
    </dgm:pt>
    <dgm:pt modelId="{0C68BC51-988D-4D4E-94F7-D77798D00AAA}">
      <dgm:prSet phldrT="[Text]"/>
      <dgm:spPr>
        <a:solidFill>
          <a:srgbClr val="FFAC59"/>
        </a:solidFill>
      </dgm:spPr>
      <dgm:t>
        <a:bodyPr/>
        <a:lstStyle/>
        <a:p>
          <a:r>
            <a:rPr lang="en-US" dirty="0"/>
            <a:t>LOADER/LINKER</a:t>
          </a:r>
        </a:p>
      </dgm:t>
    </dgm:pt>
    <dgm:pt modelId="{ED78926B-B7B4-0947-9EB0-508F0ECB1E79}" type="parTrans" cxnId="{A0ACA4B0-5D64-A84D-946A-59F50DFAD295}">
      <dgm:prSet/>
      <dgm:spPr/>
      <dgm:t>
        <a:bodyPr/>
        <a:lstStyle/>
        <a:p>
          <a:endParaRPr lang="en-US"/>
        </a:p>
      </dgm:t>
    </dgm:pt>
    <dgm:pt modelId="{48D6A16F-F841-A447-A01A-BF5FAB800057}" type="sibTrans" cxnId="{A0ACA4B0-5D64-A84D-946A-59F50DFAD295}">
      <dgm:prSet/>
      <dgm:spPr/>
      <dgm:t>
        <a:bodyPr/>
        <a:lstStyle/>
        <a:p>
          <a:endParaRPr lang="en-US"/>
        </a:p>
      </dgm:t>
    </dgm:pt>
    <dgm:pt modelId="{93AE7DF7-26C6-A34D-9FF7-6C9B2E9E034A}">
      <dgm:prSet/>
      <dgm:spPr/>
      <dgm:t>
        <a:bodyPr/>
        <a:lstStyle/>
        <a:p>
          <a:r>
            <a:rPr lang="en-US" dirty="0"/>
            <a:t>COMPILER</a:t>
          </a:r>
        </a:p>
      </dgm:t>
    </dgm:pt>
    <dgm:pt modelId="{F6061AE9-1635-3F43-AD07-1B3D636A1AE3}" type="parTrans" cxnId="{7A2F99D4-592C-6E45-9CE0-F45BE9575798}">
      <dgm:prSet/>
      <dgm:spPr/>
      <dgm:t>
        <a:bodyPr/>
        <a:lstStyle/>
        <a:p>
          <a:endParaRPr lang="en-US"/>
        </a:p>
      </dgm:t>
    </dgm:pt>
    <dgm:pt modelId="{FED1215F-2859-0148-A002-41C9F9126DAD}" type="sibTrans" cxnId="{7A2F99D4-592C-6E45-9CE0-F45BE9575798}">
      <dgm:prSet/>
      <dgm:spPr/>
      <dgm:t>
        <a:bodyPr/>
        <a:lstStyle/>
        <a:p>
          <a:endParaRPr lang="en-US"/>
        </a:p>
      </dgm:t>
    </dgm:pt>
    <dgm:pt modelId="{62B5A243-D8A7-DE4E-BECF-984B5146FBD0}" type="pres">
      <dgm:prSet presAssocID="{7407CB8D-13F5-674A-9922-879339633DAC}" presName="CompostProcess" presStyleCnt="0">
        <dgm:presLayoutVars>
          <dgm:dir/>
          <dgm:resizeHandles val="exact"/>
        </dgm:presLayoutVars>
      </dgm:prSet>
      <dgm:spPr/>
    </dgm:pt>
    <dgm:pt modelId="{33315D9D-CD9D-334A-AA37-AC12C31E7C94}" type="pres">
      <dgm:prSet presAssocID="{7407CB8D-13F5-674A-9922-879339633DAC}" presName="arrow" presStyleLbl="bgShp" presStyleIdx="0" presStyleCnt="1" custScaleX="99800" custScaleY="70112" custLinFactNeighborX="-940" custLinFactNeighborY="299"/>
      <dgm:spPr/>
    </dgm:pt>
    <dgm:pt modelId="{802A97C3-CE0C-0845-BC19-BA4436F80E85}" type="pres">
      <dgm:prSet presAssocID="{7407CB8D-13F5-674A-9922-879339633DAC}" presName="linearProcess" presStyleCnt="0"/>
      <dgm:spPr/>
    </dgm:pt>
    <dgm:pt modelId="{6C76000A-246F-2F4B-AC64-39B61D9F50EF}" type="pres">
      <dgm:prSet presAssocID="{D95C4ACF-9615-9844-BED6-0E8615C5D907}" presName="textNode" presStyleLbl="node1" presStyleIdx="0" presStyleCnt="4" custScaleX="55413" custScaleY="46562" custLinFactNeighborX="-42665" custLinFactNeighborY="3405">
        <dgm:presLayoutVars>
          <dgm:bulletEnabled val="1"/>
        </dgm:presLayoutVars>
      </dgm:prSet>
      <dgm:spPr/>
    </dgm:pt>
    <dgm:pt modelId="{54AFC219-6581-EC47-B5D9-4A3E3AE65166}" type="pres">
      <dgm:prSet presAssocID="{8FDD17C6-6AB4-304D-AA6E-9528863F4CDF}" presName="sibTrans" presStyleCnt="0"/>
      <dgm:spPr/>
    </dgm:pt>
    <dgm:pt modelId="{27F5A5DF-6935-E748-A7BF-D79814B35A39}" type="pres">
      <dgm:prSet presAssocID="{93AE7DF7-26C6-A34D-9FF7-6C9B2E9E034A}" presName="textNode" presStyleLbl="node1" presStyleIdx="1" presStyleCnt="4" custScaleX="55345" custScaleY="46562" custLinFactNeighborX="-67429" custLinFactNeighborY="3331">
        <dgm:presLayoutVars>
          <dgm:bulletEnabled val="1"/>
        </dgm:presLayoutVars>
      </dgm:prSet>
      <dgm:spPr/>
    </dgm:pt>
    <dgm:pt modelId="{D740CA8B-FAE8-AA46-9E1C-BEB5AD821418}" type="pres">
      <dgm:prSet presAssocID="{FED1215F-2859-0148-A002-41C9F9126DAD}" presName="sibTrans" presStyleCnt="0"/>
      <dgm:spPr/>
    </dgm:pt>
    <dgm:pt modelId="{66A1FA3F-2D19-9145-BEA6-51185379ED88}" type="pres">
      <dgm:prSet presAssocID="{5CC44F47-844F-734F-B9A2-A4A0D151A329}" presName="textNode" presStyleLbl="node1" presStyleIdx="2" presStyleCnt="4" custScaleX="55345" custScaleY="46562" custLinFactNeighborX="-96321" custLinFactNeighborY="3405">
        <dgm:presLayoutVars>
          <dgm:bulletEnabled val="1"/>
        </dgm:presLayoutVars>
      </dgm:prSet>
      <dgm:spPr/>
    </dgm:pt>
    <dgm:pt modelId="{4D04316E-4FF1-DF4B-BC22-0BE6FE8CC020}" type="pres">
      <dgm:prSet presAssocID="{0BEC291C-258E-5848-8FB6-5A873161562E}" presName="sibTrans" presStyleCnt="0"/>
      <dgm:spPr/>
    </dgm:pt>
    <dgm:pt modelId="{07074064-61F7-ED45-9899-151BFE8D88DA}" type="pres">
      <dgm:prSet presAssocID="{0C68BC51-988D-4D4E-94F7-D77798D00AAA}" presName="textNode" presStyleLbl="node1" presStyleIdx="3" presStyleCnt="4" custScaleX="55345" custScaleY="46562" custLinFactX="-2804" custLinFactNeighborX="-100000" custLinFactNeighborY="3405">
        <dgm:presLayoutVars>
          <dgm:bulletEnabled val="1"/>
        </dgm:presLayoutVars>
      </dgm:prSet>
      <dgm:spPr/>
    </dgm:pt>
  </dgm:ptLst>
  <dgm:cxnLst>
    <dgm:cxn modelId="{5E416737-E402-B54D-817B-F3502C9BF779}" type="presOf" srcId="{0C68BC51-988D-4D4E-94F7-D77798D00AAA}" destId="{07074064-61F7-ED45-9899-151BFE8D88DA}" srcOrd="0" destOrd="0" presId="urn:microsoft.com/office/officeart/2005/8/layout/hProcess9"/>
    <dgm:cxn modelId="{AE6BF13D-D56B-E846-A406-23AA5DD9B999}" srcId="{7407CB8D-13F5-674A-9922-879339633DAC}" destId="{5CC44F47-844F-734F-B9A2-A4A0D151A329}" srcOrd="2" destOrd="0" parTransId="{EF5A5381-4676-E149-BF84-2AEADFE4A366}" sibTransId="{0BEC291C-258E-5848-8FB6-5A873161562E}"/>
    <dgm:cxn modelId="{24571B4E-1F60-3347-96A4-E16B45E0E01B}" type="presOf" srcId="{D95C4ACF-9615-9844-BED6-0E8615C5D907}" destId="{6C76000A-246F-2F4B-AC64-39B61D9F50EF}" srcOrd="0" destOrd="0" presId="urn:microsoft.com/office/officeart/2005/8/layout/hProcess9"/>
    <dgm:cxn modelId="{CFEEE660-B855-0444-8162-5B20BB6BDB8D}" srcId="{7407CB8D-13F5-674A-9922-879339633DAC}" destId="{D95C4ACF-9615-9844-BED6-0E8615C5D907}" srcOrd="0" destOrd="0" parTransId="{5E38B002-B21C-AD44-833B-4E5A04E5A302}" sibTransId="{8FDD17C6-6AB4-304D-AA6E-9528863F4CDF}"/>
    <dgm:cxn modelId="{509B747C-016F-8141-81BE-CD6F81B4FF81}" type="presOf" srcId="{93AE7DF7-26C6-A34D-9FF7-6C9B2E9E034A}" destId="{27F5A5DF-6935-E748-A7BF-D79814B35A39}" srcOrd="0" destOrd="0" presId="urn:microsoft.com/office/officeart/2005/8/layout/hProcess9"/>
    <dgm:cxn modelId="{1D7B4EA6-DE18-874B-B72B-B6D5D7363F99}" type="presOf" srcId="{7407CB8D-13F5-674A-9922-879339633DAC}" destId="{62B5A243-D8A7-DE4E-BECF-984B5146FBD0}" srcOrd="0" destOrd="0" presId="urn:microsoft.com/office/officeart/2005/8/layout/hProcess9"/>
    <dgm:cxn modelId="{A0ACA4B0-5D64-A84D-946A-59F50DFAD295}" srcId="{7407CB8D-13F5-674A-9922-879339633DAC}" destId="{0C68BC51-988D-4D4E-94F7-D77798D00AAA}" srcOrd="3" destOrd="0" parTransId="{ED78926B-B7B4-0947-9EB0-508F0ECB1E79}" sibTransId="{48D6A16F-F841-A447-A01A-BF5FAB800057}"/>
    <dgm:cxn modelId="{2FED57C5-8ACF-4649-9302-B9ADDD41F700}" type="presOf" srcId="{5CC44F47-844F-734F-B9A2-A4A0D151A329}" destId="{66A1FA3F-2D19-9145-BEA6-51185379ED88}" srcOrd="0" destOrd="0" presId="urn:microsoft.com/office/officeart/2005/8/layout/hProcess9"/>
    <dgm:cxn modelId="{7A2F99D4-592C-6E45-9CE0-F45BE9575798}" srcId="{7407CB8D-13F5-674A-9922-879339633DAC}" destId="{93AE7DF7-26C6-A34D-9FF7-6C9B2E9E034A}" srcOrd="1" destOrd="0" parTransId="{F6061AE9-1635-3F43-AD07-1B3D636A1AE3}" sibTransId="{FED1215F-2859-0148-A002-41C9F9126DAD}"/>
    <dgm:cxn modelId="{A2726E39-3EB0-1741-B508-525739B4B8B6}" type="presParOf" srcId="{62B5A243-D8A7-DE4E-BECF-984B5146FBD0}" destId="{33315D9D-CD9D-334A-AA37-AC12C31E7C94}" srcOrd="0" destOrd="0" presId="urn:microsoft.com/office/officeart/2005/8/layout/hProcess9"/>
    <dgm:cxn modelId="{79A4D534-92E2-7C43-A7D8-877A64A17ACB}" type="presParOf" srcId="{62B5A243-D8A7-DE4E-BECF-984B5146FBD0}" destId="{802A97C3-CE0C-0845-BC19-BA4436F80E85}" srcOrd="1" destOrd="0" presId="urn:microsoft.com/office/officeart/2005/8/layout/hProcess9"/>
    <dgm:cxn modelId="{E641B209-6CFF-3D43-8FCB-E17D27EDA759}" type="presParOf" srcId="{802A97C3-CE0C-0845-BC19-BA4436F80E85}" destId="{6C76000A-246F-2F4B-AC64-39B61D9F50EF}" srcOrd="0" destOrd="0" presId="urn:microsoft.com/office/officeart/2005/8/layout/hProcess9"/>
    <dgm:cxn modelId="{4D74CE16-271E-5C4F-B91B-F14D249AD8F9}" type="presParOf" srcId="{802A97C3-CE0C-0845-BC19-BA4436F80E85}" destId="{54AFC219-6581-EC47-B5D9-4A3E3AE65166}" srcOrd="1" destOrd="0" presId="urn:microsoft.com/office/officeart/2005/8/layout/hProcess9"/>
    <dgm:cxn modelId="{2D3A18B8-9EFB-654E-B06C-AEF5BD6EE81D}" type="presParOf" srcId="{802A97C3-CE0C-0845-BC19-BA4436F80E85}" destId="{27F5A5DF-6935-E748-A7BF-D79814B35A39}" srcOrd="2" destOrd="0" presId="urn:microsoft.com/office/officeart/2005/8/layout/hProcess9"/>
    <dgm:cxn modelId="{58725DCB-BEE7-424E-BC48-FF5706D95C6D}" type="presParOf" srcId="{802A97C3-CE0C-0845-BC19-BA4436F80E85}" destId="{D740CA8B-FAE8-AA46-9E1C-BEB5AD821418}" srcOrd="3" destOrd="0" presId="urn:microsoft.com/office/officeart/2005/8/layout/hProcess9"/>
    <dgm:cxn modelId="{25B755BF-ABFA-2440-97D4-569C4C94A36D}" type="presParOf" srcId="{802A97C3-CE0C-0845-BC19-BA4436F80E85}" destId="{66A1FA3F-2D19-9145-BEA6-51185379ED88}" srcOrd="4" destOrd="0" presId="urn:microsoft.com/office/officeart/2005/8/layout/hProcess9"/>
    <dgm:cxn modelId="{91C2A898-8F63-7A45-BDD1-0D5E05589CA9}" type="presParOf" srcId="{802A97C3-CE0C-0845-BC19-BA4436F80E85}" destId="{4D04316E-4FF1-DF4B-BC22-0BE6FE8CC020}" srcOrd="5" destOrd="0" presId="urn:microsoft.com/office/officeart/2005/8/layout/hProcess9"/>
    <dgm:cxn modelId="{AE9385AA-F776-1A4F-82CD-FF14ECABD545}" type="presParOf" srcId="{802A97C3-CE0C-0845-BC19-BA4436F80E85}" destId="{07074064-61F7-ED45-9899-151BFE8D88D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15D9D-CD9D-334A-AA37-AC12C31E7C94}">
      <dsp:nvSpPr>
        <dsp:cNvPr id="0" name=""/>
        <dsp:cNvSpPr/>
      </dsp:nvSpPr>
      <dsp:spPr>
        <a:xfrm>
          <a:off x="731477" y="725921"/>
          <a:ext cx="9144006" cy="333896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6000A-246F-2F4B-AC64-39B61D9F50EF}">
      <dsp:nvSpPr>
        <dsp:cNvPr id="0" name=""/>
        <dsp:cNvSpPr/>
      </dsp:nvSpPr>
      <dsp:spPr>
        <a:xfrm>
          <a:off x="804672" y="2002540"/>
          <a:ext cx="1922586" cy="88697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PREPROCESSOR</a:t>
          </a:r>
        </a:p>
      </dsp:txBody>
      <dsp:txXfrm>
        <a:off x="847971" y="2045839"/>
        <a:ext cx="1835988" cy="800376"/>
      </dsp:txXfrm>
    </dsp:sp>
    <dsp:sp modelId="{27F5A5DF-6935-E748-A7BF-D79814B35A39}">
      <dsp:nvSpPr>
        <dsp:cNvPr id="0" name=""/>
        <dsp:cNvSpPr/>
      </dsp:nvSpPr>
      <dsp:spPr>
        <a:xfrm>
          <a:off x="3017518" y="2001130"/>
          <a:ext cx="1920227" cy="8869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COMPILER</a:t>
          </a:r>
        </a:p>
      </dsp:txBody>
      <dsp:txXfrm>
        <a:off x="3060817" y="2044429"/>
        <a:ext cx="1833629" cy="800376"/>
      </dsp:txXfrm>
    </dsp:sp>
    <dsp:sp modelId="{66A1FA3F-2D19-9145-BEA6-51185379ED88}">
      <dsp:nvSpPr>
        <dsp:cNvPr id="0" name=""/>
        <dsp:cNvSpPr/>
      </dsp:nvSpPr>
      <dsp:spPr>
        <a:xfrm>
          <a:off x="5212080" y="2002540"/>
          <a:ext cx="1920227" cy="886974"/>
        </a:xfrm>
        <a:prstGeom prst="roundRect">
          <a:avLst/>
        </a:prstGeom>
        <a:solidFill>
          <a:srgbClr val="FD5A6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ASSEMBLER</a:t>
          </a:r>
        </a:p>
      </dsp:txBody>
      <dsp:txXfrm>
        <a:off x="5255379" y="2045839"/>
        <a:ext cx="1833629" cy="800376"/>
      </dsp:txXfrm>
    </dsp:sp>
    <dsp:sp modelId="{07074064-61F7-ED45-9899-151BFE8D88DA}">
      <dsp:nvSpPr>
        <dsp:cNvPr id="0" name=""/>
        <dsp:cNvSpPr/>
      </dsp:nvSpPr>
      <dsp:spPr>
        <a:xfrm>
          <a:off x="7406626" y="2002540"/>
          <a:ext cx="1920227" cy="886974"/>
        </a:xfrm>
        <a:prstGeom prst="roundRect">
          <a:avLst/>
        </a:prstGeom>
        <a:solidFill>
          <a:srgbClr val="FFAC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LOADER/LINKER</a:t>
          </a:r>
        </a:p>
      </dsp:txBody>
      <dsp:txXfrm>
        <a:off x="7449925" y="2045839"/>
        <a:ext cx="1833629" cy="800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5271E-2E4F-A54A-866A-A1976F2439F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2D4D-D0CF-3940-B871-1D6FF0C17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0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2D4D-D0CF-3940-B871-1D6FF0C179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43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2D4D-D0CF-3940-B871-1D6FF0C179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4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2D4D-D0CF-3940-B871-1D6FF0C17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06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• Expressions</a:t>
            </a:r>
          </a:p>
          <a:p>
            <a:pPr marL="0" indent="0">
              <a:buNone/>
            </a:pPr>
            <a:r>
              <a:rPr lang="en-US" sz="2600" dirty="0"/>
              <a:t>• Control structures/abstractions:</a:t>
            </a:r>
          </a:p>
          <a:p>
            <a:pPr marL="400050" lvl="1" indent="0">
              <a:buNone/>
            </a:pPr>
            <a:r>
              <a:rPr lang="en-US" sz="2200" dirty="0"/>
              <a:t>• while, repeat-until, if-then-else</a:t>
            </a:r>
          </a:p>
          <a:p>
            <a:pPr marL="400050" lvl="1" indent="0">
              <a:buNone/>
            </a:pPr>
            <a:r>
              <a:rPr lang="en-US" sz="2200" dirty="0"/>
              <a:t>• procedures</a:t>
            </a:r>
          </a:p>
          <a:p>
            <a:pPr marL="0" indent="0">
              <a:buNone/>
            </a:pPr>
            <a:r>
              <a:rPr lang="en-US" sz="2600" dirty="0"/>
              <a:t>• Data types</a:t>
            </a:r>
          </a:p>
          <a:p>
            <a:pPr marL="400050" lvl="1" indent="0">
              <a:buNone/>
            </a:pPr>
            <a:r>
              <a:rPr lang="en-US" sz="2200" dirty="0"/>
              <a:t>• - distinguish several different types of data</a:t>
            </a:r>
          </a:p>
          <a:p>
            <a:pPr marL="400050" lvl="1" indent="0">
              <a:buNone/>
            </a:pPr>
            <a:r>
              <a:rPr lang="en-US" sz="2200" dirty="0"/>
              <a:t>• - composite data types</a:t>
            </a:r>
          </a:p>
          <a:p>
            <a:pPr marL="400050" lvl="1" indent="0">
              <a:buNone/>
            </a:pPr>
            <a:r>
              <a:rPr lang="en-US" sz="2200" dirty="0"/>
              <a:t>• - user defined data types</a:t>
            </a:r>
          </a:p>
          <a:p>
            <a:pPr marL="0" indent="0">
              <a:buNone/>
            </a:pPr>
            <a:r>
              <a:rPr lang="en-US" sz="2600" dirty="0"/>
              <a:t>• Encapsulation</a:t>
            </a:r>
          </a:p>
          <a:p>
            <a:pPr marL="400050" lvl="1" indent="0">
              <a:buNone/>
            </a:pPr>
            <a:r>
              <a:rPr lang="en-US" sz="2200" dirty="0"/>
              <a:t>• modules, procedures, objects</a:t>
            </a:r>
          </a:p>
          <a:p>
            <a:pPr marL="0" indent="0">
              <a:buNone/>
            </a:pPr>
            <a:r>
              <a:rPr lang="en-US" sz="2600" dirty="0"/>
              <a:t>• Strongly-typed language: everything must be declared by the programmer before use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Disadvantages: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Execution is slow</a:t>
            </a:r>
            <a:br>
              <a:rPr lang="en-US" sz="2400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Occupies more memory</a:t>
            </a: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Hardware control is less</a:t>
            </a: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Time-efficient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2D4D-D0CF-3940-B871-1D6FF0C179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42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Advantages of low level languages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 developed using low level languages are fast and memory efficient.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Programmers can utilize processor and memory in better way using a low level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no need of any compiler or interpreters to translate the source to machine code. Thus, cuts the compilation and interpretation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level languages provide direct manipulation of computer registers and storage.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directly communicate with hardware devices.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Disadvantages of low level languages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 developed using low level languages are machine dependent and are not portable.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difficult to develop, debug and maintain.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level programs are more error prone.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level programming usually results in poor programming productivity.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Programmer must have additional knowledge of the computer architecture of particular machine, for programming in low level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2D4D-D0CF-3940-B871-1D6FF0C179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2D4D-D0CF-3940-B871-1D6FF0C17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30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2D4D-D0CF-3940-B871-1D6FF0C179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2D4D-D0CF-3940-B871-1D6FF0C179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51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2D4D-D0CF-3940-B871-1D6FF0C179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56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2D4D-D0CF-3940-B871-1D6FF0C179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9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D85334-650A-4DCC-8878-768E494DF6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9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6BF820-52C3-4A45-B01B-C780ADDC83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2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6C1C46-A1BA-4573-B605-C062EED53F8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7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04A56B-B99B-43B8-9DE0-40BC64CEDE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96950-646D-4C61-ACE5-9A561975C4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05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673FC-9E5E-4A0E-8A35-092C72E712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26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A6AF85-4188-4CD0-866E-283DCD2C68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BFD6A7-50DA-4A1D-B074-B3AFF47744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88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CCF301-F548-4817-93BC-84033E4A23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F2063-4082-4C93-9879-68C454E853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0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AB0778-A83C-44C2-8FFA-09697FE349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46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16674-F2A3-47FB-977D-016AA25D44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9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FAD7F-99A1-4A75-B1E3-8576D06754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6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F8CE4C-A270-4B85-B7AB-13EB9F9B696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B9AC4270-FE70-48E2-AE33-07357F6537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323</a:t>
            </a:r>
            <a:br>
              <a:rPr lang="en-US" dirty="0"/>
            </a:br>
            <a:r>
              <a:rPr lang="en-US" dirty="0"/>
              <a:t>Compilers and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Miss </a:t>
            </a:r>
            <a:r>
              <a:rPr lang="en-US" dirty="0" err="1"/>
              <a:t>Susmitha</a:t>
            </a:r>
            <a:r>
              <a:rPr lang="en-US" dirty="0"/>
              <a:t> Padda</a:t>
            </a:r>
          </a:p>
          <a:p>
            <a:r>
              <a:rPr lang="en-US" dirty="0" err="1"/>
              <a:t>spadda@fullerton.edu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D9F33D8-5447-47F5-B4F9-489CB73D74D3}" type="slidenum">
              <a:rPr lang="en-US"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CF7EB-BB6A-1A3D-D39B-A9B6838DC6B2}"/>
              </a:ext>
            </a:extLst>
          </p:cNvPr>
          <p:cNvSpPr txBox="1"/>
          <p:nvPr/>
        </p:nvSpPr>
        <p:spPr>
          <a:xfrm>
            <a:off x="914400" y="5777529"/>
            <a:ext cx="358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 from Rong Jin and Doina Bein</a:t>
            </a:r>
          </a:p>
        </p:txBody>
      </p:sp>
    </p:spTree>
    <p:extLst>
      <p:ext uri="{BB962C8B-B14F-4D97-AF65-F5344CB8AC3E}">
        <p14:creationId xmlns:p14="http://schemas.microsoft.com/office/powerpoint/2010/main" val="177117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Economy of Programming Languages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9F33D8-5447-47F5-B4F9-489CB73D74D3}" type="slidenum">
              <a:rPr lang="en-US" noProof="0" smtClean="0"/>
              <a:pPr lvl="0"/>
              <a:t>10</a:t>
            </a:fld>
            <a:endParaRPr lang="en-US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4AAA2-F830-8A4A-6FB5-D78C6751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88" y="1594022"/>
            <a:ext cx="10779211" cy="4532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Three obvious questions: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/>
              <a:t>• Why are there so many programming languages?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/>
              <a:t>• Why are there new programming languages?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/>
              <a:t>• What is a good programming languages?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95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Economy of Programming Languages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9F33D8-5447-47F5-B4F9-489CB73D74D3}" type="slidenum">
              <a:rPr lang="en-US" noProof="0" smtClean="0"/>
              <a:pPr lvl="0"/>
              <a:t>11</a:t>
            </a:fld>
            <a:endParaRPr lang="en-US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4AAA2-F830-8A4A-6FB5-D78C6751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88" y="1594022"/>
            <a:ext cx="10779211" cy="45321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Three obvious questions:</a:t>
            </a:r>
          </a:p>
          <a:p>
            <a:pPr marL="0" indent="0">
              <a:buNone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Why are there so many programming languages?</a:t>
            </a:r>
          </a:p>
          <a:p>
            <a:pPr marL="400050" lvl="1" indent="0">
              <a:buNone/>
            </a:pPr>
            <a:r>
              <a:rPr lang="en-US" sz="2400" dirty="0"/>
              <a:t>• Application domains have distinctive/conflicting needs.</a:t>
            </a:r>
          </a:p>
          <a:p>
            <a:pPr marL="400050" lvl="1" indent="0">
              <a:buNone/>
            </a:pPr>
            <a:r>
              <a:rPr lang="en-US" sz="2400" dirty="0"/>
              <a:t>• It is hard to design one system for all.</a:t>
            </a:r>
          </a:p>
          <a:p>
            <a:pPr marL="800100" lvl="2" indent="0">
              <a:buNone/>
            </a:pPr>
            <a:r>
              <a:rPr lang="en-US" dirty="0"/>
              <a:t>• Ex., scientific computing (good float points, good arrays, parallelism, etc.) –</a:t>
            </a:r>
          </a:p>
          <a:p>
            <a:pPr marL="800100" lvl="2" indent="0">
              <a:buNone/>
            </a:pPr>
            <a:r>
              <a:rPr lang="en-US" dirty="0"/>
              <a:t>Fortran</a:t>
            </a:r>
          </a:p>
          <a:p>
            <a:pPr marL="800100" lvl="2" indent="0">
              <a:buNone/>
            </a:pPr>
            <a:r>
              <a:rPr lang="en-US" dirty="0"/>
              <a:t>• Ex., business computing (persistence, good report facilities, data analysis, etc.) –</a:t>
            </a:r>
          </a:p>
          <a:p>
            <a:pPr marL="800100" lvl="2" indent="0">
              <a:buNone/>
            </a:pPr>
            <a:r>
              <a:rPr lang="en-US" dirty="0"/>
              <a:t>SQL</a:t>
            </a:r>
          </a:p>
          <a:p>
            <a:pPr marL="800100" lvl="2" indent="0">
              <a:buNone/>
            </a:pPr>
            <a:r>
              <a:rPr lang="en-US" dirty="0"/>
              <a:t>• Ex., system programming (control of resources, real time constraints, etc.) –</a:t>
            </a:r>
          </a:p>
          <a:p>
            <a:pPr marL="800100" lvl="2" indent="0">
              <a:buNone/>
            </a:pPr>
            <a:r>
              <a:rPr lang="en-US" dirty="0"/>
              <a:t>C/C++</a:t>
            </a:r>
          </a:p>
        </p:txBody>
      </p:sp>
    </p:spTree>
    <p:extLst>
      <p:ext uri="{BB962C8B-B14F-4D97-AF65-F5344CB8AC3E}">
        <p14:creationId xmlns:p14="http://schemas.microsoft.com/office/powerpoint/2010/main" val="186595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Economy of Programming Languages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9F33D8-5447-47F5-B4F9-489CB73D74D3}" type="slidenum">
              <a:rPr lang="en-US" noProof="0" smtClean="0"/>
              <a:pPr lvl="0"/>
              <a:t>12</a:t>
            </a:fld>
            <a:endParaRPr lang="en-US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4AAA2-F830-8A4A-6FB5-D78C6751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88" y="1594022"/>
            <a:ext cx="10779211" cy="4532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Three obvious questions:</a:t>
            </a:r>
          </a:p>
          <a:p>
            <a:pPr marL="0" indent="0">
              <a:buNone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Why are there new programming languages?</a:t>
            </a:r>
          </a:p>
          <a:p>
            <a:pPr marL="400050" lvl="1" indent="0">
              <a:buNone/>
            </a:pPr>
            <a:r>
              <a:rPr lang="en-US" sz="2200" dirty="0"/>
              <a:t>• Old languages are not easy to change, it is much easier to design new languages for new opportunities</a:t>
            </a:r>
          </a:p>
          <a:p>
            <a:pPr marL="0" indent="0">
              <a:buNone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What is a good programming languages?</a:t>
            </a:r>
          </a:p>
          <a:p>
            <a:pPr marL="400050" lvl="1" indent="0">
              <a:buNone/>
            </a:pPr>
            <a:r>
              <a:rPr lang="en-US" sz="2200" dirty="0"/>
              <a:t>• There is no universally accepted metric for language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68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Terminology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9F33D8-5447-47F5-B4F9-489CB73D74D3}" type="slidenum">
              <a:rPr lang="en-US" noProof="0" smtClean="0"/>
              <a:pPr lvl="0"/>
              <a:t>13</a:t>
            </a:fld>
            <a:endParaRPr lang="en-US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4AAA2-F830-8A4A-6FB5-D78C6751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88" y="1594022"/>
            <a:ext cx="10779211" cy="4532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• </a:t>
            </a:r>
            <a:r>
              <a:rPr lang="en-US" sz="2600" i="1" u="sng" dirty="0"/>
              <a:t>Compiler</a:t>
            </a:r>
            <a:r>
              <a:rPr lang="en-US" sz="2600" dirty="0"/>
              <a:t>: is a software (program) that translates a program written in a source language (source code) into the code in the object language of a target machine (object code).</a:t>
            </a:r>
          </a:p>
          <a:p>
            <a:pPr marL="0" indent="0">
              <a:buNone/>
            </a:pPr>
            <a:r>
              <a:rPr lang="en-US" sz="2600" dirty="0"/>
              <a:t>• </a:t>
            </a:r>
            <a:r>
              <a:rPr lang="en-US" sz="2600" i="1" u="sng" dirty="0"/>
              <a:t>Source Language</a:t>
            </a:r>
            <a:r>
              <a:rPr lang="en-US" sz="2600" dirty="0"/>
              <a:t>: Programming language that the compiler accepts as an input (e.g., Pascal, C, C++, Fortran)</a:t>
            </a:r>
          </a:p>
          <a:p>
            <a:pPr marL="0" indent="0">
              <a:buNone/>
            </a:pPr>
            <a:r>
              <a:rPr lang="en-US" sz="2600" dirty="0"/>
              <a:t>• </a:t>
            </a:r>
            <a:r>
              <a:rPr lang="en-US" sz="2600" i="1" u="sng" dirty="0"/>
              <a:t>Object Language</a:t>
            </a:r>
            <a:r>
              <a:rPr lang="en-US" sz="2600" dirty="0"/>
              <a:t>: A particular machine (or assembly) language that is used to generate as the output of a compiler (Object Code).</a:t>
            </a:r>
          </a:p>
          <a:p>
            <a:pPr marL="0" indent="0">
              <a:buNone/>
            </a:pPr>
            <a:r>
              <a:rPr lang="en-US" sz="2600" dirty="0"/>
              <a:t>• </a:t>
            </a:r>
            <a:r>
              <a:rPr lang="en-US" sz="2600" i="1" u="sng" dirty="0"/>
              <a:t>Object file</a:t>
            </a:r>
            <a:r>
              <a:rPr lang="en-US" sz="2600" dirty="0"/>
              <a:t>: an external file storing object code (E.g., </a:t>
            </a:r>
            <a:r>
              <a:rPr lang="en-US" sz="2600" dirty="0" err="1"/>
              <a:t>Myprog.obj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/>
              <a:t>• </a:t>
            </a:r>
            <a:r>
              <a:rPr lang="en-US" sz="2600" u="sng" dirty="0"/>
              <a:t>Target Machine</a:t>
            </a:r>
            <a:r>
              <a:rPr lang="en-US" sz="2600" dirty="0"/>
              <a:t>: the computer on which the object code is to be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40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should we study compiler?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9F33D8-5447-47F5-B4F9-489CB73D74D3}" type="slidenum">
              <a:rPr lang="en-US" noProof="0" smtClean="0"/>
              <a:pPr lvl="0"/>
              <a:t>14</a:t>
            </a:fld>
            <a:endParaRPr lang="en-US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4AAA2-F830-8A4A-6FB5-D78C6751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88" y="1594022"/>
            <a:ext cx="10779211" cy="4532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Compilers are everywhere!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Many applications of compiler technology</a:t>
            </a:r>
          </a:p>
          <a:p>
            <a:pPr marL="400050" lvl="1" indent="0">
              <a:buNone/>
            </a:pPr>
            <a:r>
              <a:rPr lang="en-US" sz="2200" dirty="0"/>
              <a:t>• Parsers for HTML in web browser</a:t>
            </a:r>
          </a:p>
          <a:p>
            <a:pPr marL="400050" lvl="1" indent="0">
              <a:buNone/>
            </a:pPr>
            <a:r>
              <a:rPr lang="en-US" sz="2200" dirty="0"/>
              <a:t>• Interpreters for JavaScript/Flash</a:t>
            </a:r>
          </a:p>
          <a:p>
            <a:pPr marL="400050" lvl="1" indent="0">
              <a:buNone/>
            </a:pPr>
            <a:r>
              <a:rPr lang="en-US" sz="2200" dirty="0"/>
              <a:t>• Machine code generation for high-level programming languages</a:t>
            </a:r>
          </a:p>
          <a:p>
            <a:pPr marL="400050" lvl="1" indent="0">
              <a:buNone/>
            </a:pPr>
            <a:r>
              <a:rPr lang="en-US" sz="2200" dirty="0"/>
              <a:t>• Design of new computer architectures</a:t>
            </a:r>
          </a:p>
          <a:p>
            <a:pPr marL="400050" lvl="1" indent="0">
              <a:buNone/>
            </a:pPr>
            <a:r>
              <a:rPr lang="en-US" sz="2200" dirty="0"/>
              <a:t>• Hardware synthesis: VHDL to RTL translation</a:t>
            </a:r>
          </a:p>
          <a:p>
            <a:pPr marL="400050" lvl="1" indent="0">
              <a:buNone/>
            </a:pPr>
            <a:r>
              <a:rPr lang="en-US" sz="2200" dirty="0"/>
              <a:t>• Software productivity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28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of compiler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9F33D8-5447-47F5-B4F9-489CB73D74D3}" type="slidenum">
              <a:rPr lang="en-US" noProof="0" smtClean="0"/>
              <a:pPr lvl="0"/>
              <a:t>15</a:t>
            </a:fld>
            <a:endParaRPr lang="en-US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4AAA2-F830-8A4A-6FB5-D78C6751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88" y="1594022"/>
            <a:ext cx="10779211" cy="4532142"/>
          </a:xfrm>
        </p:spPr>
        <p:txBody>
          <a:bodyPr>
            <a:normAutofit/>
          </a:bodyPr>
          <a:lstStyle/>
          <a:p>
            <a:r>
              <a:rPr lang="en-US" sz="2600" dirty="0"/>
              <a:t>A-0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First implemented compiler was written by Grace Hopper (1951)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Which functioned as Linker/Loader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Fortran I (Formula Translator)</a:t>
            </a:r>
          </a:p>
          <a:p>
            <a:pPr marL="400050" lvl="1" indent="0">
              <a:buNone/>
            </a:pPr>
            <a:r>
              <a:rPr lang="en-US" sz="2200" dirty="0"/>
              <a:t>• Was the 1st successful HL programming language</a:t>
            </a:r>
          </a:p>
          <a:p>
            <a:pPr marL="400050" lvl="1" indent="0">
              <a:buNone/>
            </a:pPr>
            <a:r>
              <a:rPr lang="en-US" sz="2200" dirty="0"/>
              <a:t>• The first </a:t>
            </a:r>
            <a:r>
              <a:rPr lang="en-US" sz="2400" dirty="0"/>
              <a:t>commercially available compiler </a:t>
            </a:r>
            <a:r>
              <a:rPr lang="en-US" sz="2200" dirty="0"/>
              <a:t>(by John Backus at IBM, 1950s)</a:t>
            </a:r>
          </a:p>
          <a:p>
            <a:pPr marL="400050" lvl="1" indent="0">
              <a:buNone/>
            </a:pPr>
            <a:r>
              <a:rPr lang="en-US" sz="2200" dirty="0"/>
              <a:t>• Huge impact on computer science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Modern compilers preserve the outline of Fortran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3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Compiler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9F33D8-5447-47F5-B4F9-489CB73D74D3}" type="slidenum">
              <a:rPr lang="en-US" noProof="0" smtClean="0"/>
              <a:pPr lvl="0"/>
              <a:t>16</a:t>
            </a:fld>
            <a:endParaRPr lang="en-US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4AAA2-F830-8A4A-6FB5-D78C6751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88" y="1594022"/>
            <a:ext cx="10779211" cy="4532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Lexical Analysis</a:t>
            </a:r>
          </a:p>
          <a:p>
            <a:pPr marL="0" indent="0">
              <a:buNone/>
            </a:pPr>
            <a:r>
              <a:rPr lang="en-US" dirty="0"/>
              <a:t>2. Syntax Analysis (Parsing)</a:t>
            </a:r>
          </a:p>
          <a:p>
            <a:pPr marL="0" indent="0">
              <a:buNone/>
            </a:pPr>
            <a:r>
              <a:rPr lang="en-US" dirty="0"/>
              <a:t>3. Semantic Analysis (Intermediate Code Generation)</a:t>
            </a:r>
          </a:p>
          <a:p>
            <a:pPr marL="0" indent="0">
              <a:buNone/>
            </a:pPr>
            <a:r>
              <a:rPr lang="en-US" dirty="0"/>
              <a:t>4. Code Optimization</a:t>
            </a:r>
          </a:p>
          <a:p>
            <a:pPr marL="0" indent="0">
              <a:buNone/>
            </a:pPr>
            <a:r>
              <a:rPr lang="en-US" dirty="0"/>
              <a:t>5. Target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212656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8188"/>
            <a:ext cx="10363200" cy="983477"/>
          </a:xfrm>
        </p:spPr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1705232"/>
            <a:ext cx="10577385" cy="4349579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1600" u="sng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• Understanding basic concepts of languages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High-level programming languages, Assembly languages, Machine Languages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• Understanding compilers as the means to implement programming languages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Compilation vs. Interpretation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Phases of a compiler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Fundamental theories and algorithms in each phase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Lexical Analyzer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Syntactic Analyzer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Intermediate Code Generation (Semantic Analysis)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Simple code optimization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Code generation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Practice implementing some phases (tentative)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Scanners and parsers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D9F33D8-5447-47F5-B4F9-489CB73D74D3}" type="slidenum">
              <a:rPr lang="en-US"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09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9F33D8-5447-47F5-B4F9-489CB73D74D3}" type="slidenum">
              <a:rPr lang="en-US" noProof="0" smtClean="0"/>
              <a:pPr lvl="0"/>
              <a:t>3</a:t>
            </a:fld>
            <a:endParaRPr lang="en-US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4AAA2-F830-8A4A-6FB5-D78C6751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88" y="1417638"/>
            <a:ext cx="10779211" cy="470852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❑ Natural languages</a:t>
            </a:r>
          </a:p>
          <a:p>
            <a:pPr marL="400050" lvl="1" indent="0">
              <a:buNone/>
            </a:pPr>
            <a:r>
              <a:rPr lang="en-US" sz="2000" dirty="0"/>
              <a:t>▪ Tools for expressing information</a:t>
            </a:r>
          </a:p>
          <a:p>
            <a:pPr marL="800100" lvl="2" indent="0">
              <a:buNone/>
            </a:pPr>
            <a:r>
              <a:rPr lang="en-US" sz="1600" dirty="0"/>
              <a:t>o ideas, knowledge, commands, questions, ...</a:t>
            </a:r>
          </a:p>
          <a:p>
            <a:pPr marL="800100" lvl="2" indent="0">
              <a:buNone/>
            </a:pPr>
            <a:r>
              <a:rPr lang="en-US" sz="1600" dirty="0"/>
              <a:t>o Facilitate communication between people</a:t>
            </a:r>
          </a:p>
          <a:p>
            <a:pPr marL="400050" lvl="1" indent="0">
              <a:buNone/>
            </a:pPr>
            <a:r>
              <a:rPr lang="en-US" sz="2000" dirty="0"/>
              <a:t>▪ Different natural languages</a:t>
            </a:r>
          </a:p>
          <a:p>
            <a:pPr marL="800100" lvl="2" indent="0">
              <a:buNone/>
            </a:pPr>
            <a:r>
              <a:rPr lang="en-US" sz="1600" dirty="0"/>
              <a:t>o English, Spanish, Chinese, French, German, ...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❑ Formal languages</a:t>
            </a:r>
          </a:p>
          <a:p>
            <a:pPr marL="400050" lvl="1" indent="0">
              <a:buNone/>
            </a:pPr>
            <a:r>
              <a:rPr lang="en-US" sz="2000" dirty="0"/>
              <a:t>▪ Tools for use in specific situations, such as math or computer programming</a:t>
            </a:r>
          </a:p>
          <a:p>
            <a:pPr marL="400050" lvl="1" indent="0">
              <a:buNone/>
            </a:pPr>
            <a:r>
              <a:rPr lang="en-US" sz="2000" dirty="0"/>
              <a:t>▪ They often use symbols, numbers, and characters that natural languages do not.</a:t>
            </a:r>
          </a:p>
          <a:p>
            <a:pPr marL="400050" lvl="1" indent="0">
              <a:buNone/>
            </a:pPr>
            <a:r>
              <a:rPr lang="en-US" sz="2000" dirty="0"/>
              <a:t>▪ in computer science, formal languages are used among others as the basis for defining the grammar of programming languages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❑ Programming languages</a:t>
            </a:r>
          </a:p>
          <a:p>
            <a:pPr marL="400050" lvl="1" indent="0">
              <a:buNone/>
            </a:pPr>
            <a:r>
              <a:rPr lang="en-US" sz="2000" dirty="0"/>
              <a:t>▪ Tools for expressing data and algorithms</a:t>
            </a:r>
          </a:p>
          <a:p>
            <a:pPr marL="800100" lvl="2" indent="0">
              <a:buNone/>
            </a:pPr>
            <a:r>
              <a:rPr lang="en-US" sz="1600" dirty="0"/>
              <a:t>o Instructing machines what to do</a:t>
            </a:r>
          </a:p>
          <a:p>
            <a:pPr marL="800100" lvl="2" indent="0">
              <a:buNone/>
            </a:pPr>
            <a:r>
              <a:rPr lang="en-US" sz="1600" dirty="0"/>
              <a:t>o Facilitate communication between programmers and computers</a:t>
            </a:r>
          </a:p>
          <a:p>
            <a:pPr marL="400050" lvl="1" indent="0">
              <a:buNone/>
            </a:pPr>
            <a:r>
              <a:rPr lang="en-US" sz="2000" dirty="0"/>
              <a:t>▪ Different levels of programming languages</a:t>
            </a:r>
          </a:p>
          <a:p>
            <a:pPr marL="800100" lvl="2" indent="0">
              <a:buNone/>
            </a:pPr>
            <a:r>
              <a:rPr lang="en-US" sz="1600" dirty="0"/>
              <a:t>o High-level, low-level</a:t>
            </a:r>
          </a:p>
        </p:txBody>
      </p:sp>
    </p:spTree>
    <p:extLst>
      <p:ext uri="{BB962C8B-B14F-4D97-AF65-F5344CB8AC3E}">
        <p14:creationId xmlns:p14="http://schemas.microsoft.com/office/powerpoint/2010/main" val="54843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Levels of Programming Languages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9F33D8-5447-47F5-B4F9-489CB73D74D3}" type="slidenum">
              <a:rPr lang="en-US" noProof="0" smtClean="0"/>
              <a:pPr lvl="0"/>
              <a:t>4</a:t>
            </a:fld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B79E-9E4E-2B1F-0F87-959E9EB14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853" y="1628775"/>
            <a:ext cx="6001547" cy="4497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High-level (HL) language:</a:t>
            </a:r>
          </a:p>
          <a:p>
            <a:pPr marL="40005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Low-level (LL) language </a:t>
            </a:r>
            <a:r>
              <a:rPr lang="en-US" sz="2400" dirty="0"/>
              <a:t>:</a:t>
            </a:r>
          </a:p>
        </p:txBody>
      </p:sp>
      <p:pic>
        <p:nvPicPr>
          <p:cNvPr id="1028" name="Picture 4" descr="Programming-Language-PNG-Download-Image - RoboDK blog">
            <a:extLst>
              <a:ext uri="{FF2B5EF4-FFF2-40B4-BE49-F238E27FC236}">
                <a16:creationId xmlns:a16="http://schemas.microsoft.com/office/drawing/2014/main" id="{FF5921E3-09D0-4453-6A50-1FC554EF7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94681"/>
            <a:ext cx="5257003" cy="303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89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Languages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9F33D8-5447-47F5-B4F9-489CB73D74D3}" type="slidenum">
              <a:rPr lang="en-US" noProof="0" smtClean="0"/>
              <a:pPr lvl="0"/>
              <a:t>5</a:t>
            </a:fld>
            <a:endParaRPr lang="en-US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4AAA2-F830-8A4A-6FB5-D78C6751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88" y="1594022"/>
            <a:ext cx="10779211" cy="4532142"/>
          </a:xfrm>
        </p:spPr>
        <p:txBody>
          <a:bodyPr>
            <a:normAutofit/>
          </a:bodyPr>
          <a:lstStyle/>
          <a:p>
            <a:r>
              <a:rPr lang="en-US" sz="2600" dirty="0"/>
              <a:t>A user-friendly programming context and is generally independent of the computer's hardware architecture.</a:t>
            </a:r>
          </a:p>
          <a:p>
            <a:endParaRPr lang="en-US" sz="1900" dirty="0"/>
          </a:p>
          <a:p>
            <a:r>
              <a:rPr lang="en-US" sz="2600" dirty="0"/>
              <a:t>Does not require addressing hardware constraints.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Every single program written in a high-level language must be interpreted into machine language before being executed by the computer.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BASIC, C/C++ and Java are popular examples of high-level languages.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182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Languages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9F33D8-5447-47F5-B4F9-489CB73D74D3}" type="slidenum">
              <a:rPr lang="en-US" noProof="0" smtClean="0"/>
              <a:pPr lvl="0"/>
              <a:t>6</a:t>
            </a:fld>
            <a:endParaRPr lang="en-US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4AAA2-F830-8A4A-6FB5-D78C6751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88" y="1594022"/>
            <a:ext cx="10779211" cy="45321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dirty="0"/>
              <a:t>Assembly language (ASM)</a:t>
            </a:r>
          </a:p>
          <a:p>
            <a:pPr lvl="1"/>
            <a:r>
              <a:rPr lang="en-US" sz="2200" dirty="0"/>
              <a:t>A type of low-level programming language that is intended to communicate directly with a computer’s hardware</a:t>
            </a:r>
          </a:p>
          <a:p>
            <a:pPr lvl="1"/>
            <a:r>
              <a:rPr lang="en-US" sz="2200" dirty="0"/>
              <a:t>A single line of assembly-language code normally corresponds to a single machine-language instruction (1:1)</a:t>
            </a:r>
          </a:p>
          <a:p>
            <a:pPr lvl="1"/>
            <a:r>
              <a:rPr lang="en-US" sz="2200" dirty="0"/>
              <a:t>It is useful when you need to control your grogram closely, down to the byte and even the bit level.</a:t>
            </a:r>
            <a:endParaRPr lang="en-US" sz="20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Machine language</a:t>
            </a:r>
          </a:p>
          <a:p>
            <a:pPr lvl="1" indent="-342900"/>
            <a:r>
              <a:rPr lang="en-US" sz="2200" dirty="0"/>
              <a:t>the native language of the computer consisting of binary or hexadecimal instructions which a computer can respond to directly.</a:t>
            </a:r>
            <a:endParaRPr lang="en-US" sz="2400" dirty="0"/>
          </a:p>
          <a:p>
            <a:pPr lvl="1" indent="-342900"/>
            <a:r>
              <a:rPr lang="en-US" sz="2400" dirty="0"/>
              <a:t>This is literally the only language the computer can properly be said to “understand”</a:t>
            </a:r>
          </a:p>
          <a:p>
            <a:pPr lvl="1" indent="-342900"/>
            <a:r>
              <a:rPr lang="en-US" sz="2400" dirty="0"/>
              <a:t>Ex: A typical machine-language instruction in the IBM 370 family of computers looks like: 0001100000110101 or 1835 (written in hexadecimal), it causes the computer to copy the contents of general register 5 into general register 3</a:t>
            </a:r>
          </a:p>
          <a:p>
            <a:pPr lvl="1" indent="-342900"/>
            <a:endParaRPr lang="en-US" sz="24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3521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and Disadvantages of HLL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9F33D8-5447-47F5-B4F9-489CB73D74D3}" type="slidenum">
              <a:rPr lang="en-US" noProof="0" smtClean="0"/>
              <a:pPr lvl="0"/>
              <a:t>7</a:t>
            </a:fld>
            <a:endParaRPr lang="en-US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4AAA2-F830-8A4A-6FB5-D78C6751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88" y="1594022"/>
            <a:ext cx="4700797" cy="4532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Advantages</a:t>
            </a:r>
          </a:p>
          <a:p>
            <a:pPr marL="0" indent="0">
              <a:buNone/>
            </a:pPr>
            <a:r>
              <a:rPr lang="en-US" sz="2600" dirty="0"/>
              <a:t>• Expressions</a:t>
            </a:r>
          </a:p>
          <a:p>
            <a:pPr marL="0" indent="0">
              <a:buNone/>
            </a:pPr>
            <a:r>
              <a:rPr lang="en-US" sz="2600" dirty="0"/>
              <a:t>• Control structures/abstractions</a:t>
            </a:r>
          </a:p>
          <a:p>
            <a:pPr marL="0" indent="0">
              <a:buNone/>
            </a:pPr>
            <a:r>
              <a:rPr lang="en-US" sz="2600" dirty="0"/>
              <a:t>• Data types</a:t>
            </a:r>
          </a:p>
          <a:p>
            <a:pPr marL="0" indent="0">
              <a:buNone/>
            </a:pPr>
            <a:r>
              <a:rPr lang="en-US" sz="2600" dirty="0"/>
              <a:t>• Encapsulation</a:t>
            </a:r>
          </a:p>
          <a:p>
            <a:pPr marL="0" indent="0">
              <a:buNone/>
            </a:pPr>
            <a:r>
              <a:rPr lang="en-US" sz="2600" dirty="0"/>
              <a:t>• Strongly-typed language: everything must be declared by the programmer before use</a:t>
            </a:r>
            <a:endParaRPr lang="en-US" sz="24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D3660AF-B98F-3DC2-59A6-F7B62E3112A3}"/>
              </a:ext>
            </a:extLst>
          </p:cNvPr>
          <p:cNvSpPr txBox="1">
            <a:spLocks/>
          </p:cNvSpPr>
          <p:nvPr/>
        </p:nvSpPr>
        <p:spPr>
          <a:xfrm>
            <a:off x="6387201" y="1594022"/>
            <a:ext cx="4700797" cy="45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600" b="1" dirty="0"/>
              <a:t>Disadvantages</a:t>
            </a:r>
          </a:p>
          <a:p>
            <a:r>
              <a:rPr lang="en-US" sz="2600" dirty="0"/>
              <a:t>Execution is slow</a:t>
            </a:r>
          </a:p>
          <a:p>
            <a:r>
              <a:rPr lang="en-US" sz="2600" dirty="0"/>
              <a:t>Occupies more memory</a:t>
            </a:r>
          </a:p>
          <a:p>
            <a:r>
              <a:rPr lang="en-US" sz="2600" dirty="0"/>
              <a:t>Hardware control is less</a:t>
            </a:r>
          </a:p>
          <a:p>
            <a:r>
              <a:rPr lang="en-US" sz="2600" dirty="0"/>
              <a:t>Not Time-efficient</a:t>
            </a:r>
          </a:p>
        </p:txBody>
      </p:sp>
    </p:spTree>
    <p:extLst>
      <p:ext uri="{BB962C8B-B14F-4D97-AF65-F5344CB8AC3E}">
        <p14:creationId xmlns:p14="http://schemas.microsoft.com/office/powerpoint/2010/main" val="324839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and Disadvantages of LLL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9F33D8-5447-47F5-B4F9-489CB73D74D3}" type="slidenum">
              <a:rPr lang="en-US" noProof="0" smtClean="0"/>
              <a:pPr lvl="0"/>
              <a:t>8</a:t>
            </a:fld>
            <a:endParaRPr lang="en-US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4AAA2-F830-8A4A-6FB5-D78C6751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88" y="1594022"/>
            <a:ext cx="4700797" cy="4532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Advantages</a:t>
            </a:r>
          </a:p>
          <a:p>
            <a:pPr marL="0" indent="0">
              <a:buNone/>
            </a:pPr>
            <a:r>
              <a:rPr lang="en-US" sz="2600" dirty="0"/>
              <a:t>• </a:t>
            </a:r>
            <a:r>
              <a:rPr lang="en-US" sz="2400" dirty="0"/>
              <a:t>Fast and memory efficient</a:t>
            </a:r>
          </a:p>
          <a:p>
            <a:pPr marL="0" indent="0">
              <a:buNone/>
            </a:pPr>
            <a:r>
              <a:rPr lang="en-US" sz="2400" dirty="0"/>
              <a:t>• Utilize processor and memory in better way</a:t>
            </a:r>
          </a:p>
          <a:p>
            <a:pPr marL="0" indent="0">
              <a:buNone/>
            </a:pPr>
            <a:r>
              <a:rPr lang="en-US" sz="2400" dirty="0"/>
              <a:t>• Time efficient</a:t>
            </a:r>
          </a:p>
          <a:p>
            <a:pPr marL="0" indent="0">
              <a:buNone/>
            </a:pPr>
            <a:r>
              <a:rPr lang="en-US" sz="2400" dirty="0"/>
              <a:t>• Direct manipulation of computer registers and storage</a:t>
            </a:r>
          </a:p>
          <a:p>
            <a:pPr marL="0" indent="0">
              <a:buNone/>
            </a:pPr>
            <a:r>
              <a:rPr lang="en-US" sz="2400" dirty="0"/>
              <a:t>• Directly communicate with hardware devices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D3660AF-B98F-3DC2-59A6-F7B62E3112A3}"/>
              </a:ext>
            </a:extLst>
          </p:cNvPr>
          <p:cNvSpPr txBox="1">
            <a:spLocks/>
          </p:cNvSpPr>
          <p:nvPr/>
        </p:nvSpPr>
        <p:spPr>
          <a:xfrm>
            <a:off x="6387201" y="1594022"/>
            <a:ext cx="4700797" cy="45321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/>
              <a:t>Disadvantages</a:t>
            </a:r>
          </a:p>
          <a:p>
            <a:r>
              <a:rPr lang="en-US" sz="2600" dirty="0"/>
              <a:t>Difficult to develop, debug and maintain</a:t>
            </a:r>
          </a:p>
          <a:p>
            <a:r>
              <a:rPr lang="en-US" sz="2600" dirty="0"/>
              <a:t>Machine dependent and are not portable.</a:t>
            </a:r>
          </a:p>
          <a:p>
            <a:r>
              <a:rPr lang="en-US" sz="2600" dirty="0"/>
              <a:t>Error prone.</a:t>
            </a:r>
          </a:p>
          <a:p>
            <a:r>
              <a:rPr lang="en-US" sz="2600" dirty="0"/>
              <a:t>Poor programming productivity</a:t>
            </a:r>
          </a:p>
          <a:p>
            <a:r>
              <a:rPr lang="en-US" sz="2600" dirty="0"/>
              <a:t>Must have additional knowledge of the computer architecture of particular machine.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004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9475"/>
            <a:ext cx="10972800" cy="1143000"/>
          </a:xfrm>
        </p:spPr>
        <p:txBody>
          <a:bodyPr/>
          <a:lstStyle/>
          <a:p>
            <a:r>
              <a:rPr lang="en-US" dirty="0"/>
              <a:t>Levels of Programming languages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9F33D8-5447-47F5-B4F9-489CB73D74D3}" type="slidenum">
              <a:rPr lang="en-US" noProof="0" smtClean="0"/>
              <a:pPr lvl="0"/>
              <a:t>9</a:t>
            </a:fld>
            <a:endParaRPr lang="en-US" noProof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85D1A1D-8615-AC56-B60C-7500503AB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552841"/>
              </p:ext>
            </p:extLst>
          </p:nvPr>
        </p:nvGraphicFramePr>
        <p:xfrm>
          <a:off x="803186" y="1594022"/>
          <a:ext cx="10779213" cy="4762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7460856-EAF2-561B-FEF4-31314A722606}"/>
              </a:ext>
            </a:extLst>
          </p:cNvPr>
          <p:cNvSpPr txBox="1"/>
          <p:nvPr/>
        </p:nvSpPr>
        <p:spPr>
          <a:xfrm>
            <a:off x="238156" y="2180493"/>
            <a:ext cx="936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HLL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DA2C61D7-087E-DD98-AC22-7FED10B34AA2}"/>
              </a:ext>
            </a:extLst>
          </p:cNvPr>
          <p:cNvCxnSpPr>
            <a:cxnSpLocks/>
            <a:stCxn id="13" idx="4"/>
          </p:cNvCxnSpPr>
          <p:nvPr/>
        </p:nvCxnSpPr>
        <p:spPr>
          <a:xfrm rot="16200000" flipH="1">
            <a:off x="681325" y="3126648"/>
            <a:ext cx="922002" cy="7750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F86701E-A306-4E04-6C41-424EACF935AF}"/>
              </a:ext>
            </a:extLst>
          </p:cNvPr>
          <p:cNvSpPr/>
          <p:nvPr/>
        </p:nvSpPr>
        <p:spPr>
          <a:xfrm>
            <a:off x="108937" y="2015690"/>
            <a:ext cx="1291707" cy="103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D00EDA-EB0C-35DF-A0A3-96CD3EE6BEEB}"/>
              </a:ext>
            </a:extLst>
          </p:cNvPr>
          <p:cNvSpPr/>
          <p:nvPr/>
        </p:nvSpPr>
        <p:spPr>
          <a:xfrm>
            <a:off x="9759463" y="4745404"/>
            <a:ext cx="2250829" cy="14417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447EAF-66A9-5448-ABFA-9735EDED53F3}"/>
              </a:ext>
            </a:extLst>
          </p:cNvPr>
          <p:cNvSpPr txBox="1"/>
          <p:nvPr/>
        </p:nvSpPr>
        <p:spPr>
          <a:xfrm>
            <a:off x="9771031" y="4927651"/>
            <a:ext cx="20920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ABSOLUTE</a:t>
            </a:r>
          </a:p>
          <a:p>
            <a:pPr algn="ctr"/>
            <a:r>
              <a:rPr lang="en-US" sz="3200" dirty="0">
                <a:solidFill>
                  <a:srgbClr val="0070C0"/>
                </a:solidFill>
              </a:rPr>
              <a:t> CODE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67B70D4-DD6B-31F5-BA45-8928A87C242B}"/>
              </a:ext>
            </a:extLst>
          </p:cNvPr>
          <p:cNvCxnSpPr>
            <a:endCxn id="15" idx="0"/>
          </p:cNvCxnSpPr>
          <p:nvPr/>
        </p:nvCxnSpPr>
        <p:spPr>
          <a:xfrm rot="16200000" flipH="1">
            <a:off x="10385468" y="4245993"/>
            <a:ext cx="770219" cy="228601"/>
          </a:xfrm>
          <a:prstGeom prst="curvedConnector3">
            <a:avLst>
              <a:gd name="adj1" fmla="val -22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06" name="Picture 10" descr="Exploring the preprocessor | C Essential Training - Eachline.com">
            <a:extLst>
              <a:ext uri="{FF2B5EF4-FFF2-40B4-BE49-F238E27FC236}">
                <a16:creationId xmlns:a16="http://schemas.microsoft.com/office/drawing/2014/main" id="{AA93495A-C57C-EC35-C653-17BD951AAD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0" t="32098" r="2267" b="4658"/>
          <a:stretch/>
        </p:blipFill>
        <p:spPr bwMode="auto">
          <a:xfrm>
            <a:off x="1463247" y="4957893"/>
            <a:ext cx="2377688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2F440EC-CA03-8EE4-646C-EE33DBEE8D3F}"/>
              </a:ext>
            </a:extLst>
          </p:cNvPr>
          <p:cNvSpPr txBox="1"/>
          <p:nvPr/>
        </p:nvSpPr>
        <p:spPr>
          <a:xfrm>
            <a:off x="4853355" y="1622475"/>
            <a:ext cx="4255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 3,Y 	 Load the working register with Y </a:t>
            </a:r>
          </a:p>
          <a:p>
            <a:r>
              <a:rPr lang="en-US" dirty="0"/>
              <a:t>A 3,Z 	 Add Z</a:t>
            </a:r>
          </a:p>
          <a:p>
            <a:r>
              <a:rPr lang="en-US" dirty="0"/>
              <a:t>ST 3,X 	 Store the result in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2C7927-9A9F-0BE5-3FBC-E5326CC30FCA}"/>
              </a:ext>
            </a:extLst>
          </p:cNvPr>
          <p:cNvSpPr/>
          <p:nvPr/>
        </p:nvSpPr>
        <p:spPr>
          <a:xfrm>
            <a:off x="4853355" y="1622475"/>
            <a:ext cx="4114799" cy="911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5D06E6-BE96-72CF-4EFC-D5291A5D4A0F}"/>
              </a:ext>
            </a:extLst>
          </p:cNvPr>
          <p:cNvSpPr txBox="1"/>
          <p:nvPr/>
        </p:nvSpPr>
        <p:spPr>
          <a:xfrm>
            <a:off x="144106" y="156744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:= a + b * c 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AA1B0A-5A8B-8462-5072-F69ACD54F622}"/>
              </a:ext>
            </a:extLst>
          </p:cNvPr>
          <p:cNvSpPr/>
          <p:nvPr/>
        </p:nvSpPr>
        <p:spPr>
          <a:xfrm>
            <a:off x="108937" y="1590821"/>
            <a:ext cx="1539801" cy="305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7212C-5618-8BDE-2A13-BB3933CE8BB5}"/>
              </a:ext>
            </a:extLst>
          </p:cNvPr>
          <p:cNvSpPr/>
          <p:nvPr/>
        </p:nvSpPr>
        <p:spPr>
          <a:xfrm>
            <a:off x="1400397" y="4927651"/>
            <a:ext cx="2503388" cy="922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1B86B5-D181-3864-6B5A-366F08BF7AB6}"/>
              </a:ext>
            </a:extLst>
          </p:cNvPr>
          <p:cNvSpPr/>
          <p:nvPr/>
        </p:nvSpPr>
        <p:spPr>
          <a:xfrm>
            <a:off x="7652983" y="5849653"/>
            <a:ext cx="2118048" cy="337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0001100000110101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7873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8808</TotalTime>
  <Words>1303</Words>
  <Application>Microsoft Macintosh PowerPoint</Application>
  <PresentationFormat>Widescreen</PresentationFormat>
  <Paragraphs>216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1_Office Theme</vt:lpstr>
      <vt:lpstr>CPSC 323 Compilers and Languages</vt:lpstr>
      <vt:lpstr>What we will learn</vt:lpstr>
      <vt:lpstr>Languages</vt:lpstr>
      <vt:lpstr>Levels of Programming Languages</vt:lpstr>
      <vt:lpstr>High Level Languages</vt:lpstr>
      <vt:lpstr>Low level Languages</vt:lpstr>
      <vt:lpstr>Advantages and Disadvantages of HLL</vt:lpstr>
      <vt:lpstr>Advantages and Disadvantages of LLL</vt:lpstr>
      <vt:lpstr>Levels of Programming languages</vt:lpstr>
      <vt:lpstr>Economy of Programming Languages</vt:lpstr>
      <vt:lpstr>Economy of Programming Languages</vt:lpstr>
      <vt:lpstr>Economy of Programming Languages</vt:lpstr>
      <vt:lpstr>Basic Terminology</vt:lpstr>
      <vt:lpstr>Why should we study compiler?</vt:lpstr>
      <vt:lpstr>History of compiler</vt:lpstr>
      <vt:lpstr>Structure of Compiler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323 Compilers and Languages</dc:title>
  <dc:creator>Bhardwaj, Ayush</dc:creator>
  <cp:lastModifiedBy>Padda, Susmitha</cp:lastModifiedBy>
  <cp:revision>6</cp:revision>
  <dcterms:created xsi:type="dcterms:W3CDTF">2022-08-22T17:37:51Z</dcterms:created>
  <dcterms:modified xsi:type="dcterms:W3CDTF">2022-08-29T21:33:55Z</dcterms:modified>
</cp:coreProperties>
</file>