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3" r:id="rId3"/>
    <p:sldId id="257" r:id="rId4"/>
    <p:sldId id="258" r:id="rId5"/>
    <p:sldId id="259" r:id="rId6"/>
    <p:sldId id="260" r:id="rId7"/>
    <p:sldId id="263" r:id="rId8"/>
    <p:sldId id="264"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416A5D-3491-47FC-80E4-51D95C039A4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16A5D-3491-47FC-80E4-51D95C039A4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16A5D-3491-47FC-80E4-51D95C039A4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16A5D-3491-47FC-80E4-51D95C039A4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16A5D-3491-47FC-80E4-51D95C039A4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16A5D-3491-47FC-80E4-51D95C039A4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16A5D-3491-47FC-80E4-51D95C039A47}"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16A5D-3491-47FC-80E4-51D95C039A47}"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16A5D-3491-47FC-80E4-51D95C039A47}"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416A5D-3491-47FC-80E4-51D95C039A4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416A5D-3491-47FC-80E4-51D95C039A4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017BA-B153-4B6D-83A9-F3D9047953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16A5D-3491-47FC-80E4-51D95C039A47}" type="datetimeFigureOut">
              <a:rPr lang="en-US" smtClean="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017BA-B153-4B6D-83A9-F3D9047953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0482" y="1855155"/>
            <a:ext cx="9144793" cy="1658256"/>
          </a:xfrm>
          <a:prstGeom prst="rect">
            <a:avLst/>
          </a:prstGeom>
        </p:spPr>
      </p:pic>
      <p:pic>
        <p:nvPicPr>
          <p:cNvPr id="8" name="Picture 7" descr="22"/>
          <p:cNvPicPr>
            <a:picLocks noChangeAspect="1"/>
          </p:cNvPicPr>
          <p:nvPr/>
        </p:nvPicPr>
        <p:blipFill>
          <a:blip r:embed="rId3"/>
          <a:stretch>
            <a:fillRect/>
          </a:stretch>
        </p:blipFill>
        <p:spPr>
          <a:xfrm>
            <a:off x="-635" y="-3810"/>
            <a:ext cx="12192635" cy="6861175"/>
          </a:xfrm>
          <a:prstGeom prst="rect">
            <a:avLst/>
          </a:prstGeom>
        </p:spPr>
      </p:pic>
      <p:sp>
        <p:nvSpPr>
          <p:cNvPr id="9" name="Text Box 8"/>
          <p:cNvSpPr txBox="1"/>
          <p:nvPr/>
        </p:nvSpPr>
        <p:spPr>
          <a:xfrm>
            <a:off x="1278890" y="1448435"/>
            <a:ext cx="4302760" cy="3784600"/>
          </a:xfrm>
          <a:prstGeom prst="rect">
            <a:avLst/>
          </a:prstGeom>
          <a:noFill/>
        </p:spPr>
        <p:txBody>
          <a:bodyPr wrap="square" rtlCol="0">
            <a:spAutoFit/>
          </a:bodyPr>
          <a:lstStyle/>
          <a:p>
            <a:r>
              <a:rPr lang="en-US" sz="6000" b="1">
                <a:solidFill>
                  <a:schemeClr val="accent4"/>
                </a:solidFill>
                <a:latin typeface="Bernard MT Condensed" panose="02050806060905020404" charset="0"/>
                <a:cs typeface="Bernard MT Condensed" panose="02050806060905020404" charset="0"/>
              </a:rPr>
              <a:t>MEDIA AND INFORMATION LITERATE INDIVIDUAL</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2"/>
          <p:cNvPicPr>
            <a:picLocks noChangeAspect="1"/>
          </p:cNvPicPr>
          <p:nvPr/>
        </p:nvPicPr>
        <p:blipFill>
          <a:blip r:embed="rId3"/>
          <a:stretch>
            <a:fillRect/>
          </a:stretch>
        </p:blipFill>
        <p:spPr>
          <a:xfrm>
            <a:off x="635" y="-635"/>
            <a:ext cx="12191365" cy="6858635"/>
          </a:xfrm>
          <a:prstGeom prst="rect">
            <a:avLst/>
          </a:prstGeom>
        </p:spPr>
      </p:pic>
      <p:sp>
        <p:nvSpPr>
          <p:cNvPr id="3" name="TextBox 2">
            <a:extLst>
              <a:ext uri="{FF2B5EF4-FFF2-40B4-BE49-F238E27FC236}">
                <a16:creationId xmlns:a16="http://schemas.microsoft.com/office/drawing/2014/main" id="{E86CD097-4222-2BA0-25D9-B49EB6FAE138}"/>
              </a:ext>
            </a:extLst>
          </p:cNvPr>
          <p:cNvSpPr txBox="1"/>
          <p:nvPr/>
        </p:nvSpPr>
        <p:spPr>
          <a:xfrm>
            <a:off x="4065973" y="781235"/>
            <a:ext cx="3329126" cy="923330"/>
          </a:xfrm>
          <a:prstGeom prst="rect">
            <a:avLst/>
          </a:prstGeom>
          <a:noFill/>
        </p:spPr>
        <p:txBody>
          <a:bodyPr wrap="square" rtlCol="0">
            <a:spAutoFit/>
          </a:bodyPr>
          <a:lstStyle/>
          <a:p>
            <a:r>
              <a:rPr lang="en-US" dirty="0">
                <a:solidFill>
                  <a:schemeClr val="bg1"/>
                </a:solidFill>
              </a:rPr>
              <a:t>MEMBERS:</a:t>
            </a:r>
          </a:p>
          <a:p>
            <a:r>
              <a:rPr lang="en-US" dirty="0">
                <a:solidFill>
                  <a:schemeClr val="bg1"/>
                </a:solidFill>
              </a:rPr>
              <a:t> </a:t>
            </a:r>
            <a:r>
              <a:rPr lang="en-US" dirty="0" smtClean="0">
                <a:solidFill>
                  <a:schemeClr val="bg1"/>
                </a:solidFill>
              </a:rPr>
              <a:t>JANERO DELGADO</a:t>
            </a:r>
          </a:p>
          <a:p>
            <a:r>
              <a:rPr lang="en-US" smtClean="0">
                <a:solidFill>
                  <a:schemeClr val="bg1"/>
                </a:solidFill>
              </a:rPr>
              <a:t>KARL CALIWAG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2"/>
          <p:cNvPicPr>
            <a:picLocks noChangeAspect="1"/>
          </p:cNvPicPr>
          <p:nvPr/>
        </p:nvPicPr>
        <p:blipFill>
          <a:blip r:embed="rId2"/>
          <a:stretch>
            <a:fillRect/>
          </a:stretch>
        </p:blipFill>
        <p:spPr>
          <a:xfrm>
            <a:off x="0" y="-97790"/>
            <a:ext cx="12191365" cy="6857365"/>
          </a:xfrm>
          <a:prstGeom prst="rect">
            <a:avLst/>
          </a:prstGeom>
        </p:spPr>
      </p:pic>
      <p:sp>
        <p:nvSpPr>
          <p:cNvPr id="5" name="Text Box 4"/>
          <p:cNvSpPr txBox="1"/>
          <p:nvPr/>
        </p:nvSpPr>
        <p:spPr>
          <a:xfrm>
            <a:off x="765810" y="382905"/>
            <a:ext cx="6337935" cy="3046095"/>
          </a:xfrm>
          <a:prstGeom prst="rect">
            <a:avLst/>
          </a:prstGeom>
          <a:noFill/>
        </p:spPr>
        <p:txBody>
          <a:bodyPr wrap="square" rtlCol="0">
            <a:spAutoFit/>
          </a:bodyPr>
          <a:lstStyle/>
          <a:p>
            <a:pPr marL="285750" indent="-285750">
              <a:buFont typeface="Wingdings" panose="05000000000000000000" charset="0"/>
              <a:buChar char="Ø"/>
            </a:pPr>
            <a:r>
              <a:rPr lang="en-US" sz="3200">
                <a:solidFill>
                  <a:schemeClr val="bg1"/>
                </a:solidFill>
                <a:latin typeface="Arial" panose="020B0604020202020204" pitchFamily="34" charset="0"/>
                <a:cs typeface="Arial" panose="020B0604020202020204" pitchFamily="34" charset="0"/>
              </a:rPr>
              <a:t>IN THIS WORLD, WE MAY DETERMINE HOW POWERFUL A PERSON IS BY HIS OR HER GRASP ON THE MEDIA AND PUBLIC INFORMATION.</a:t>
            </a:r>
          </a:p>
        </p:txBody>
      </p:sp>
      <p:sp>
        <p:nvSpPr>
          <p:cNvPr id="6" name="Text Box 5"/>
          <p:cNvSpPr txBox="1"/>
          <p:nvPr/>
        </p:nvSpPr>
        <p:spPr>
          <a:xfrm>
            <a:off x="765810" y="3837940"/>
            <a:ext cx="6661785" cy="2306955"/>
          </a:xfrm>
          <a:prstGeom prst="rect">
            <a:avLst/>
          </a:prstGeom>
          <a:noFill/>
        </p:spPr>
        <p:txBody>
          <a:bodyPr wrap="square" rtlCol="0">
            <a:spAutoFit/>
          </a:bodyPr>
          <a:lstStyle/>
          <a:p>
            <a:pPr marL="285750" indent="-285750">
              <a:buFont typeface="Wingdings" panose="05000000000000000000" charset="0"/>
              <a:buChar char="Ø"/>
            </a:pPr>
            <a:r>
              <a:rPr lang="en-US" sz="3600">
                <a:solidFill>
                  <a:schemeClr val="bg1"/>
                </a:solidFill>
                <a:latin typeface="Arial" panose="020B0604020202020204" pitchFamily="34" charset="0"/>
                <a:cs typeface="Arial" panose="020B0604020202020204" pitchFamily="34" charset="0"/>
              </a:rPr>
              <a:t>IT IS KNOWN THAT WITH GREAT POWER COMES GREAT POWER COMES GREAT RESPONSIBILITY.</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3"/>
          <p:cNvPicPr>
            <a:picLocks noChangeAspect="1"/>
          </p:cNvPicPr>
          <p:nvPr/>
        </p:nvPicPr>
        <p:blipFill>
          <a:blip r:embed="rId2"/>
          <a:stretch>
            <a:fillRect/>
          </a:stretch>
        </p:blipFill>
        <p:spPr>
          <a:xfrm>
            <a:off x="-158750" y="0"/>
            <a:ext cx="12189460" cy="6858000"/>
          </a:xfrm>
          <a:prstGeom prst="rect">
            <a:avLst/>
          </a:prstGeom>
        </p:spPr>
      </p:pic>
      <p:sp>
        <p:nvSpPr>
          <p:cNvPr id="3" name="Text Box 2"/>
          <p:cNvSpPr txBox="1"/>
          <p:nvPr/>
        </p:nvSpPr>
        <p:spPr>
          <a:xfrm>
            <a:off x="587375" y="322580"/>
            <a:ext cx="7008495" cy="1086485"/>
          </a:xfrm>
          <a:prstGeom prst="rect">
            <a:avLst/>
          </a:prstGeom>
          <a:noFill/>
        </p:spPr>
        <p:txBody>
          <a:bodyPr wrap="square" rtlCol="0">
            <a:noAutofit/>
          </a:bodyPr>
          <a:lstStyle/>
          <a:p>
            <a:r>
              <a:rPr lang="en-US" sz="4000" b="1">
                <a:solidFill>
                  <a:schemeClr val="accent4"/>
                </a:solidFill>
                <a:latin typeface="Bernard MT Condensed" panose="02050806060905020404" charset="0"/>
                <a:cs typeface="Bernard MT Condensed" panose="02050806060905020404" charset="0"/>
              </a:rPr>
              <a:t>Improved Quality of Life </a:t>
            </a:r>
            <a:endParaRPr lang="en-US" b="1">
              <a:solidFill>
                <a:schemeClr val="accent4"/>
              </a:solidFill>
            </a:endParaRPr>
          </a:p>
          <a:p>
            <a:endParaRPr lang="en-US">
              <a:solidFill>
                <a:schemeClr val="bg1"/>
              </a:solidFill>
            </a:endParaRPr>
          </a:p>
          <a:p>
            <a:endParaRPr lang="en-US">
              <a:solidFill>
                <a:schemeClr val="bg1"/>
              </a:solidFill>
            </a:endParaRPr>
          </a:p>
        </p:txBody>
      </p:sp>
      <p:sp>
        <p:nvSpPr>
          <p:cNvPr id="5" name="Text Box 4"/>
          <p:cNvSpPr txBox="1"/>
          <p:nvPr/>
        </p:nvSpPr>
        <p:spPr>
          <a:xfrm>
            <a:off x="90805" y="1569085"/>
            <a:ext cx="7827645" cy="1568450"/>
          </a:xfrm>
          <a:prstGeom prst="rect">
            <a:avLst/>
          </a:prstGeom>
          <a:noFill/>
        </p:spPr>
        <p:txBody>
          <a:bodyPr wrap="square" rtlCol="0">
            <a:spAutoFit/>
          </a:bodyPr>
          <a:lstStyle/>
          <a:p>
            <a:pPr marL="285750" indent="-285750">
              <a:buFont typeface="Wingdings" panose="05000000000000000000" charset="0"/>
              <a:buChar char="Ø"/>
            </a:pPr>
            <a:r>
              <a:rPr lang="en-US" sz="2400">
                <a:solidFill>
                  <a:schemeClr val="bg1"/>
                </a:solidFill>
              </a:rPr>
              <a:t>BEING LITERATE IN MEDIA AND INFORMATION WILLGRANT ONE THING OPPORTUNITIES TO CREAT,SHARE,EXCHANGE INFORMATION,IDEAS, PICTURES AND VIDEOS THROUH VIRTUAL COMMUNITIES AND NETWORK.</a:t>
            </a:r>
          </a:p>
        </p:txBody>
      </p:sp>
      <p:sp>
        <p:nvSpPr>
          <p:cNvPr id="6" name="Text Box 5"/>
          <p:cNvSpPr txBox="1"/>
          <p:nvPr/>
        </p:nvSpPr>
        <p:spPr>
          <a:xfrm>
            <a:off x="746760" y="2343150"/>
            <a:ext cx="8622665" cy="368300"/>
          </a:xfrm>
          <a:prstGeom prst="rect">
            <a:avLst/>
          </a:prstGeom>
          <a:noFill/>
        </p:spPr>
        <p:txBody>
          <a:bodyPr wrap="square" rtlCol="0">
            <a:spAutoFit/>
          </a:bodyPr>
          <a:lstStyle/>
          <a:p>
            <a:pPr indent="0">
              <a:buFont typeface="Wingdings" panose="05000000000000000000" charset="0"/>
              <a:buNone/>
            </a:pPr>
            <a:endParaRPr lang="en-US">
              <a:solidFill>
                <a:schemeClr val="bg1"/>
              </a:solidFill>
            </a:endParaRPr>
          </a:p>
        </p:txBody>
      </p:sp>
      <p:sp>
        <p:nvSpPr>
          <p:cNvPr id="7" name="Text Box 6"/>
          <p:cNvSpPr txBox="1"/>
          <p:nvPr/>
        </p:nvSpPr>
        <p:spPr>
          <a:xfrm>
            <a:off x="833755" y="3314065"/>
            <a:ext cx="10204450" cy="368300"/>
          </a:xfrm>
          <a:prstGeom prst="rect">
            <a:avLst/>
          </a:prstGeom>
          <a:noFill/>
        </p:spPr>
        <p:txBody>
          <a:bodyPr wrap="square" rtlCol="0">
            <a:spAutoFit/>
          </a:bodyPr>
          <a:lstStyle/>
          <a:p>
            <a:endParaRPr lang="en-US"/>
          </a:p>
        </p:txBody>
      </p:sp>
      <p:sp>
        <p:nvSpPr>
          <p:cNvPr id="9" name="Text Box 8"/>
          <p:cNvSpPr txBox="1"/>
          <p:nvPr/>
        </p:nvSpPr>
        <p:spPr>
          <a:xfrm>
            <a:off x="90805" y="3645535"/>
            <a:ext cx="8331200" cy="1198880"/>
          </a:xfrm>
          <a:prstGeom prst="rect">
            <a:avLst/>
          </a:prstGeom>
          <a:noFill/>
        </p:spPr>
        <p:txBody>
          <a:bodyPr wrap="square" rtlCol="0">
            <a:spAutoFit/>
          </a:bodyPr>
          <a:lstStyle/>
          <a:p>
            <a:pPr marL="285750" indent="-285750">
              <a:buFont typeface="Wingdings" panose="05000000000000000000" charset="0"/>
              <a:buChar char="Ø"/>
            </a:pPr>
            <a:r>
              <a:rPr lang="en-US" sz="2400">
                <a:solidFill>
                  <a:schemeClr val="bg1"/>
                </a:solidFill>
              </a:rPr>
              <a:t>GEOGRAPHICAL  LOCATION AMONG FAMILY MEMBERS IS NOT A HINDRANCE ANYMORE BECAUSE OF MEDIA AND INFORMATION. </a:t>
            </a:r>
          </a:p>
        </p:txBody>
      </p:sp>
      <p:sp>
        <p:nvSpPr>
          <p:cNvPr id="10" name="Text Box 9"/>
          <p:cNvSpPr txBox="1"/>
          <p:nvPr/>
        </p:nvSpPr>
        <p:spPr>
          <a:xfrm>
            <a:off x="-13335" y="5353050"/>
            <a:ext cx="9382760" cy="1198880"/>
          </a:xfrm>
          <a:prstGeom prst="rect">
            <a:avLst/>
          </a:prstGeom>
          <a:noFill/>
        </p:spPr>
        <p:txBody>
          <a:bodyPr wrap="square" rtlCol="0">
            <a:spAutoFit/>
          </a:bodyPr>
          <a:lstStyle/>
          <a:p>
            <a:pPr marL="285750" indent="-285750">
              <a:buFont typeface="Wingdings" panose="05000000000000000000" charset="0"/>
              <a:buChar char="Ø"/>
            </a:pPr>
            <a:r>
              <a:rPr lang="en-US" sz="2400">
                <a:solidFill>
                  <a:schemeClr val="bg1"/>
                </a:solidFill>
              </a:rPr>
              <a:t>EVEN IN EDUCATION, A LOT OF MATERIALS SUCH AS VIDEO AND PICTURES CAN BE RESEARCHED IN ORDER TO PROVIDE ADDITIONAL KNOWLEDGE ON THE SUBJECT.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2"/>
          <p:cNvPicPr>
            <a:picLocks noChangeAspect="1"/>
          </p:cNvPicPr>
          <p:nvPr/>
        </p:nvPicPr>
        <p:blipFill>
          <a:blip r:embed="rId2"/>
          <a:stretch>
            <a:fillRect/>
          </a:stretch>
        </p:blipFill>
        <p:spPr>
          <a:xfrm>
            <a:off x="-269240" y="331470"/>
            <a:ext cx="12192635" cy="6857365"/>
          </a:xfrm>
          <a:prstGeom prst="rect">
            <a:avLst/>
          </a:prstGeom>
        </p:spPr>
      </p:pic>
      <p:sp>
        <p:nvSpPr>
          <p:cNvPr id="4" name="Text Box 3"/>
          <p:cNvSpPr txBox="1"/>
          <p:nvPr/>
        </p:nvSpPr>
        <p:spPr>
          <a:xfrm>
            <a:off x="296545" y="789305"/>
            <a:ext cx="9620885" cy="504825"/>
          </a:xfrm>
          <a:prstGeom prst="rect">
            <a:avLst/>
          </a:prstGeom>
          <a:noFill/>
        </p:spPr>
        <p:txBody>
          <a:bodyPr wrap="square" rtlCol="0">
            <a:noAutofit/>
          </a:bodyPr>
          <a:lstStyle/>
          <a:p>
            <a:r>
              <a:rPr lang="en-US" sz="3200" b="1">
                <a:solidFill>
                  <a:schemeClr val="accent4"/>
                </a:solidFill>
                <a:latin typeface="Bernard MT Condensed" panose="02050806060905020404" charset="0"/>
                <a:cs typeface="Bernard MT Condensed" panose="02050806060905020404" charset="0"/>
              </a:rPr>
              <a:t>GREATER POLITICAL PARTICIPITION</a:t>
            </a:r>
          </a:p>
        </p:txBody>
      </p:sp>
      <p:sp>
        <p:nvSpPr>
          <p:cNvPr id="5" name="Text Box 4"/>
          <p:cNvSpPr txBox="1"/>
          <p:nvPr/>
        </p:nvSpPr>
        <p:spPr>
          <a:xfrm>
            <a:off x="125095" y="1432560"/>
            <a:ext cx="7599680" cy="1630045"/>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THERE ARE 4 ASPECTS OF POLITICAL PARTICIPATION, AND THESE ARE: </a:t>
            </a:r>
            <a:r>
              <a:rPr lang="en-US" sz="2000" b="1">
                <a:solidFill>
                  <a:srgbClr val="FFC000"/>
                </a:solidFill>
              </a:rPr>
              <a:t>VOTING, CAMPAGIAN ACTIVITY, CONTACTING OFFICIALS AND COLLECTIVE ACTIVITIES.</a:t>
            </a:r>
            <a:r>
              <a:rPr lang="en-US" sz="2000">
                <a:solidFill>
                  <a:schemeClr val="bg1"/>
                </a:solidFill>
              </a:rPr>
              <a:t> AN INDIVIDUAL CAN MAXIMIZE HIS/HER POLITICAL PARTICIPATION IN ALL OF THESE ASPECTS IF HE/SHE IS MEDIA AND INFORMATION LITERATE. </a:t>
            </a:r>
          </a:p>
        </p:txBody>
      </p:sp>
      <p:sp>
        <p:nvSpPr>
          <p:cNvPr id="6" name="Text Box 5"/>
          <p:cNvSpPr txBox="1"/>
          <p:nvPr/>
        </p:nvSpPr>
        <p:spPr>
          <a:xfrm>
            <a:off x="125095" y="3337560"/>
            <a:ext cx="7712710" cy="101473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TODAY, EVEN FILIPINOS WHO ARE CURRENTLY RESIDING OVERSEAS CAN STILL PRACTICE THE RIGHT OF SUFFRAGE IF THEY ARE AWARE OF ABSENTEE VOTING.</a:t>
            </a:r>
          </a:p>
        </p:txBody>
      </p:sp>
      <p:sp>
        <p:nvSpPr>
          <p:cNvPr id="8" name="Text Box 7"/>
          <p:cNvSpPr txBox="1"/>
          <p:nvPr/>
        </p:nvSpPr>
        <p:spPr>
          <a:xfrm>
            <a:off x="125095" y="4759960"/>
            <a:ext cx="6422390" cy="224536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AS FOR CAMPAIGN ACTIVITIES, POLITICIANS HAVE BEEN USING TELEVISION AND RADIO ADS EVEN BEFORE THE 21ST CENTURY TO SHOWCASE THEIR POLITICAL AGENDA, EXPRESS VIEWPOINTS OF CURRENT AND TRENDING ISSUES, PERFORM POLITICAL DEBATES ON AIR AND MOST OF ALL ENTICE THE VOTING PUBLIC TO CHOOSE THEM FOR A SPECIFIC OFFICE.</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3"/>
          <p:cNvPicPr>
            <a:picLocks noChangeAspect="1"/>
          </p:cNvPicPr>
          <p:nvPr/>
        </p:nvPicPr>
        <p:blipFill>
          <a:blip r:embed="rId2"/>
          <a:stretch>
            <a:fillRect/>
          </a:stretch>
        </p:blipFill>
        <p:spPr>
          <a:xfrm>
            <a:off x="0" y="635"/>
            <a:ext cx="12192000" cy="6858000"/>
          </a:xfrm>
          <a:prstGeom prst="rect">
            <a:avLst/>
          </a:prstGeom>
        </p:spPr>
      </p:pic>
      <p:sp>
        <p:nvSpPr>
          <p:cNvPr id="5" name="Text Box 4"/>
          <p:cNvSpPr txBox="1"/>
          <p:nvPr/>
        </p:nvSpPr>
        <p:spPr>
          <a:xfrm>
            <a:off x="490855" y="663575"/>
            <a:ext cx="10718165" cy="583565"/>
          </a:xfrm>
          <a:prstGeom prst="rect">
            <a:avLst/>
          </a:prstGeom>
          <a:noFill/>
        </p:spPr>
        <p:txBody>
          <a:bodyPr wrap="square" rtlCol="0">
            <a:spAutoFit/>
          </a:bodyPr>
          <a:lstStyle/>
          <a:p>
            <a:r>
              <a:rPr lang="en-US" sz="3200" b="1">
                <a:solidFill>
                  <a:schemeClr val="accent4"/>
                </a:solidFill>
                <a:latin typeface="Bernard MT Condensed" panose="02050806060905020404" charset="0"/>
                <a:cs typeface="Bernard MT Condensed" panose="02050806060905020404" charset="0"/>
              </a:rPr>
              <a:t> BETTER ECONOMIC OPPORTUNITIES </a:t>
            </a:r>
          </a:p>
        </p:txBody>
      </p:sp>
      <p:sp>
        <p:nvSpPr>
          <p:cNvPr id="6" name="Text Box 5"/>
          <p:cNvSpPr txBox="1"/>
          <p:nvPr/>
        </p:nvSpPr>
        <p:spPr>
          <a:xfrm>
            <a:off x="410845" y="1611630"/>
            <a:ext cx="7552690" cy="1322070"/>
          </a:xfrm>
          <a:prstGeom prst="rect">
            <a:avLst/>
          </a:prstGeom>
          <a:noFill/>
        </p:spPr>
        <p:txBody>
          <a:bodyPr wrap="square" rtlCol="0">
            <a:spAutoFit/>
          </a:bodyPr>
          <a:lstStyle/>
          <a:p>
            <a:pPr marL="285750" indent="-285750">
              <a:buFont typeface="Wingdings" panose="05000000000000000000" charset="0"/>
              <a:buChar char="Ø"/>
            </a:pPr>
            <a:r>
              <a:rPr lang="en-US" sz="2000" b="1">
                <a:solidFill>
                  <a:schemeClr val="bg1"/>
                </a:solidFill>
              </a:rPr>
              <a:t>MEDIA LITERACY. </a:t>
            </a:r>
            <a:r>
              <a:rPr lang="en-US" sz="2000">
                <a:solidFill>
                  <a:schemeClr val="bg1"/>
                </a:solidFill>
              </a:rPr>
              <a:t>THIS SKILLS RESULT TO A HIGHER LEVEL OF CONSUMER KNOWLEDGE AND AWARENESS, WHICH CAN HELP THE GENERAL PUBLIC BE MORE AWARE OF THE ECONOMIC ISSUES IN THE COMMUNITIES.</a:t>
            </a:r>
          </a:p>
        </p:txBody>
      </p:sp>
      <p:sp>
        <p:nvSpPr>
          <p:cNvPr id="7" name="Text Box 6"/>
          <p:cNvSpPr txBox="1"/>
          <p:nvPr/>
        </p:nvSpPr>
        <p:spPr>
          <a:xfrm>
            <a:off x="490855" y="3028950"/>
            <a:ext cx="8043545" cy="224536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WE LIVE THE SOCIETY WHERE WE ARE SURROUNDED BY THE MEDI AND BECAUSE OF THIS, HAVING MEDIA LITERACY CAN HELP YOU MAKE SMARTER ECONOMIC DECISION. MEDIA MUST BE TAKEN SERIOUSLY IN ORDER TO IMPROVE YOUR UNDERSTANDING OF THE CRRENT ECONOMIC STATUS. A </a:t>
            </a:r>
            <a:r>
              <a:rPr lang="en-US" sz="2000" b="1">
                <a:solidFill>
                  <a:schemeClr val="bg1"/>
                </a:solidFill>
              </a:rPr>
              <a:t>MEDIA LITERATE PERSON</a:t>
            </a:r>
            <a:r>
              <a:rPr lang="en-US" sz="2000">
                <a:solidFill>
                  <a:schemeClr val="bg1"/>
                </a:solidFill>
              </a:rPr>
              <a:t> WOULD BE ABLE TO MAKE SMARTER ECONOMIC DECISION BASE ON THE MEDIA AIRINGS OF THE LOCAL STATIONS.</a:t>
            </a:r>
          </a:p>
        </p:txBody>
      </p:sp>
      <p:sp>
        <p:nvSpPr>
          <p:cNvPr id="8" name="Text Box 7"/>
          <p:cNvSpPr txBox="1"/>
          <p:nvPr/>
        </p:nvSpPr>
        <p:spPr>
          <a:xfrm>
            <a:off x="490855" y="5451475"/>
            <a:ext cx="9187180" cy="101473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SOCIAL MEDIA IS BASED ON CONVERSATIONS AND A COMPANY THAT UES THESE SITES OFTEN WILL IMPROVE THAHT COMPANY’S POPULARITY AS MORE AND MORE PEOPLE TALK ABOUT IT.</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2"/>
          <p:cNvPicPr>
            <a:picLocks noChangeAspect="1"/>
          </p:cNvPicPr>
          <p:nvPr/>
        </p:nvPicPr>
        <p:blipFill>
          <a:blip r:embed="rId2"/>
          <a:stretch>
            <a:fillRect/>
          </a:stretch>
        </p:blipFill>
        <p:spPr>
          <a:xfrm>
            <a:off x="0" y="0"/>
            <a:ext cx="12191365" cy="7001510"/>
          </a:xfrm>
          <a:prstGeom prst="rect">
            <a:avLst/>
          </a:prstGeom>
        </p:spPr>
      </p:pic>
      <p:sp>
        <p:nvSpPr>
          <p:cNvPr id="6" name="Text Box 5"/>
          <p:cNvSpPr txBox="1"/>
          <p:nvPr/>
        </p:nvSpPr>
        <p:spPr>
          <a:xfrm>
            <a:off x="568960" y="227965"/>
            <a:ext cx="9204325" cy="2306955"/>
          </a:xfrm>
          <a:prstGeom prst="rect">
            <a:avLst/>
          </a:prstGeom>
          <a:noFill/>
        </p:spPr>
        <p:txBody>
          <a:bodyPr wrap="square" rtlCol="0">
            <a:spAutoFit/>
          </a:bodyPr>
          <a:lstStyle/>
          <a:p>
            <a:pPr marL="285750" indent="-285750">
              <a:buFont typeface="Wingdings" panose="05000000000000000000" charset="0"/>
              <a:buChar char="Ø"/>
            </a:pPr>
            <a:r>
              <a:rPr lang="en-US" sz="2400" b="1">
                <a:solidFill>
                  <a:schemeClr val="bg1"/>
                </a:solidFill>
              </a:rPr>
              <a:t>INFORMATION LITERACY. </a:t>
            </a:r>
            <a:r>
              <a:rPr lang="en-US" sz="2400">
                <a:solidFill>
                  <a:schemeClr val="bg1"/>
                </a:solidFill>
              </a:rPr>
              <a:t>THIS SKILL IS VITAL BECAUSE IT INCREASE AND MAXIMIZES PEOPLE’S CONTRIBUTION TO A PROSPEROUS AND SUSTAINABLE ECONOMY. INFORMATION IS EXTREMLY IMPORTANT IN THE ECONOMY AND COUNTRY’S THAT ARE MOSTLY INFORMATION LITERATE ARE THE THAT CAN COPE AND COMPLETE WELL IN THE GLOBAL ECONOMY. </a:t>
            </a:r>
          </a:p>
        </p:txBody>
      </p:sp>
      <p:sp>
        <p:nvSpPr>
          <p:cNvPr id="7" name="Text Box 6"/>
          <p:cNvSpPr txBox="1"/>
          <p:nvPr/>
        </p:nvSpPr>
        <p:spPr>
          <a:xfrm>
            <a:off x="568960" y="2626360"/>
            <a:ext cx="6898640" cy="829945"/>
          </a:xfrm>
          <a:prstGeom prst="rect">
            <a:avLst/>
          </a:prstGeom>
          <a:noFill/>
        </p:spPr>
        <p:txBody>
          <a:bodyPr wrap="square" rtlCol="0">
            <a:spAutoFit/>
          </a:bodyPr>
          <a:lstStyle/>
          <a:p>
            <a:pPr marL="285750" indent="-285750">
              <a:buFont typeface="Wingdings" panose="05000000000000000000" charset="0"/>
              <a:buChar char="Ø"/>
            </a:pPr>
            <a:r>
              <a:rPr lang="en-US" sz="2400" b="1">
                <a:solidFill>
                  <a:schemeClr val="bg1"/>
                </a:solidFill>
              </a:rPr>
              <a:t>INFORMATION</a:t>
            </a:r>
            <a:r>
              <a:rPr lang="en-US" sz="2400">
                <a:solidFill>
                  <a:schemeClr val="bg1"/>
                </a:solidFill>
              </a:rPr>
              <a:t> IS A VITAL SOURCE FOR WORLDS ECONOMIES.</a:t>
            </a:r>
          </a:p>
        </p:txBody>
      </p:sp>
      <p:sp>
        <p:nvSpPr>
          <p:cNvPr id="2" name="Text Box 1"/>
          <p:cNvSpPr txBox="1"/>
          <p:nvPr/>
        </p:nvSpPr>
        <p:spPr>
          <a:xfrm>
            <a:off x="568960" y="3621405"/>
            <a:ext cx="7278370" cy="1938020"/>
          </a:xfrm>
          <a:prstGeom prst="rect">
            <a:avLst/>
          </a:prstGeom>
          <a:noFill/>
        </p:spPr>
        <p:txBody>
          <a:bodyPr wrap="square" rtlCol="0">
            <a:spAutoFit/>
          </a:bodyPr>
          <a:lstStyle/>
          <a:p>
            <a:pPr marL="285750" indent="-285750">
              <a:buFont typeface="Wingdings" panose="05000000000000000000" charset="0"/>
              <a:buChar char="Ø"/>
            </a:pPr>
            <a:r>
              <a:rPr lang="en-US" sz="2400" b="1">
                <a:solidFill>
                  <a:schemeClr val="bg1"/>
                </a:solidFill>
              </a:rPr>
              <a:t>MEDIA AND INFORMATION LITERACY (MIL). </a:t>
            </a:r>
            <a:r>
              <a:rPr lang="en-US" sz="2400">
                <a:solidFill>
                  <a:schemeClr val="bg1"/>
                </a:solidFill>
              </a:rPr>
              <a:t>THIS IS THE COMBINATION OF THE TWO LITERACY SKILLS BASED ON INFORMATION. THIS SKIL HEPLS PEOPLE IMPROVE THEIR INVOLVEMENT IN THEIR RESPECTIVE ECONOMIES.</a:t>
            </a:r>
          </a:p>
        </p:txBody>
      </p:sp>
      <p:sp>
        <p:nvSpPr>
          <p:cNvPr id="3" name="Text Box 2"/>
          <p:cNvSpPr txBox="1"/>
          <p:nvPr/>
        </p:nvSpPr>
        <p:spPr>
          <a:xfrm>
            <a:off x="568960" y="5559425"/>
            <a:ext cx="7816215" cy="1198880"/>
          </a:xfrm>
          <a:prstGeom prst="rect">
            <a:avLst/>
          </a:prstGeom>
          <a:noFill/>
        </p:spPr>
        <p:txBody>
          <a:bodyPr wrap="square" rtlCol="0">
            <a:spAutoFit/>
          </a:bodyPr>
          <a:lstStyle/>
          <a:p>
            <a:pPr marL="285750" indent="-285750">
              <a:buFont typeface="Wingdings" panose="05000000000000000000" charset="0"/>
              <a:buChar char="Ø"/>
            </a:pPr>
            <a:r>
              <a:rPr lang="en-US" sz="2400" b="1">
                <a:solidFill>
                  <a:schemeClr val="bg1"/>
                </a:solidFill>
              </a:rPr>
              <a:t>MEDIA INFOMATION LITERACY</a:t>
            </a:r>
            <a:r>
              <a:rPr lang="en-US" sz="2400">
                <a:solidFill>
                  <a:schemeClr val="bg1"/>
                </a:solidFill>
              </a:rPr>
              <a:t> IS BECOMING NECESSARY IN THE DEVELOPMENT OF MEDIA AS WELL AS THE ECONOMIC , POLITICAL AND SOCIAL CHANGES IN SOCIETY</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3"/>
          <p:cNvPicPr>
            <a:picLocks noChangeAspect="1"/>
          </p:cNvPicPr>
          <p:nvPr/>
        </p:nvPicPr>
        <p:blipFill>
          <a:blip r:embed="rId2"/>
          <a:stretch>
            <a:fillRect/>
          </a:stretch>
        </p:blipFill>
        <p:spPr>
          <a:xfrm>
            <a:off x="0" y="0"/>
            <a:ext cx="12192000" cy="6858000"/>
          </a:xfrm>
          <a:prstGeom prst="rect">
            <a:avLst/>
          </a:prstGeom>
        </p:spPr>
      </p:pic>
      <p:sp>
        <p:nvSpPr>
          <p:cNvPr id="6" name="Text Box 5"/>
          <p:cNvSpPr txBox="1"/>
          <p:nvPr/>
        </p:nvSpPr>
        <p:spPr>
          <a:xfrm>
            <a:off x="481330" y="1393190"/>
            <a:ext cx="8452485" cy="193802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sym typeface="+mn-ea"/>
              </a:rPr>
              <a:t>THE ADVANCEMENT OF INFORMATION AND COMMUNICATION TECHNOLOGIES HAS CHANGED MEDIA OVER THE YEARS. TECHNOLOGY HAS BECOME THE NORM IN OUR LIVES, AND IS QUITE COMMON AMONG THE YOUNGER GENERATION. SINCE TECHNOLOGY HAS BECOME SO COMMON PLACE, IT IS NOW DEEMED AN ESSENTIAL LIFE SKILL FOR EVERYONE.</a:t>
            </a:r>
            <a:endParaRPr lang="en-US" sz="2000">
              <a:solidFill>
                <a:schemeClr val="bg1"/>
              </a:solidFill>
            </a:endParaRPr>
          </a:p>
          <a:p>
            <a:pPr indent="0">
              <a:buFont typeface="Wingdings" panose="05000000000000000000" charset="0"/>
              <a:buNone/>
            </a:pPr>
            <a:endParaRPr lang="en-US" sz="2000">
              <a:solidFill>
                <a:schemeClr val="bg1"/>
              </a:solidFill>
            </a:endParaRPr>
          </a:p>
        </p:txBody>
      </p:sp>
      <p:sp>
        <p:nvSpPr>
          <p:cNvPr id="7" name="Text Box 6"/>
          <p:cNvSpPr txBox="1"/>
          <p:nvPr/>
        </p:nvSpPr>
        <p:spPr>
          <a:xfrm>
            <a:off x="332740" y="3442970"/>
            <a:ext cx="10242550" cy="2553335"/>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sym typeface="+mn-ea"/>
              </a:rPr>
              <a:t>IN THE LEARNING ENVIRONMENT MEDIA AND INFORMATION LITERATE INDIVIDUAL’S MAY REFER TO EITHER EDUCATORS OR LEARNERS WHO TEACH AND LEARN WITH MEDIA. MANY EDUCATORS AREALREADY USING BLOGS, WIKIS, PODCAST, STREAMING VIDEOS AND OTHER POWERFUL WEB TOOLS TO PROMOTE STUDENT LEARNING AN ENGAGEMENT. WEB-BASED LEARNING WILL PROBABLY NOT REPLACE THE TRADITIONAL FACE TO FACE WAY OF LEARNING. HOWEVER , IT WILL BECOME A TOOL TO ENHANCE THE CONVENTIONAL APPROACH TO LEARNING,</a:t>
            </a:r>
            <a:endParaRPr lang="en-US" sz="2000">
              <a:solidFill>
                <a:schemeClr val="bg1"/>
              </a:solidFill>
            </a:endParaRPr>
          </a:p>
          <a:p>
            <a:endParaRPr lang="en-US" sz="2000"/>
          </a:p>
        </p:txBody>
      </p:sp>
      <p:sp>
        <p:nvSpPr>
          <p:cNvPr id="8" name="Text Box 7"/>
          <p:cNvSpPr txBox="1"/>
          <p:nvPr/>
        </p:nvSpPr>
        <p:spPr>
          <a:xfrm>
            <a:off x="675640" y="331470"/>
            <a:ext cx="7419975" cy="730885"/>
          </a:xfrm>
          <a:prstGeom prst="rect">
            <a:avLst/>
          </a:prstGeom>
          <a:noFill/>
        </p:spPr>
        <p:txBody>
          <a:bodyPr wrap="square" rtlCol="0">
            <a:noAutofit/>
          </a:bodyPr>
          <a:lstStyle/>
          <a:p>
            <a:r>
              <a:rPr lang="en-US" sz="3200" b="1">
                <a:solidFill>
                  <a:schemeClr val="accent4"/>
                </a:solidFill>
                <a:latin typeface="Bernard MT Condensed" panose="02050806060905020404" charset="0"/>
                <a:cs typeface="Bernard MT Condensed" panose="02050806060905020404" charset="0"/>
                <a:sym typeface="+mn-ea"/>
              </a:rPr>
              <a:t>IMPROVE LEARNING ENVIRONMENT </a:t>
            </a:r>
            <a:endParaRPr lang="en-US" sz="3200" b="1">
              <a:solidFill>
                <a:schemeClr val="accent4"/>
              </a:solidFill>
              <a:latin typeface="Bernard MT Condensed" panose="02050806060905020404" charset="0"/>
              <a:cs typeface="Bernard MT Condensed" panose="02050806060905020404" charset="0"/>
            </a:endParaRPr>
          </a:p>
          <a:p>
            <a:endParaRPr lang="en-US" sz="3200" b="1">
              <a:solidFill>
                <a:schemeClr val="accent4"/>
              </a:solidFill>
              <a:latin typeface="Bernard MT Condensed" panose="02050806060905020404" charset="0"/>
              <a:cs typeface="Bernard MT Condensed" panose="020508060609050204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2"/>
          <p:cNvPicPr>
            <a:picLocks noChangeAspect="1"/>
          </p:cNvPicPr>
          <p:nvPr/>
        </p:nvPicPr>
        <p:blipFill>
          <a:blip r:embed="rId2"/>
          <a:stretch>
            <a:fillRect/>
          </a:stretch>
        </p:blipFill>
        <p:spPr>
          <a:xfrm>
            <a:off x="0" y="0"/>
            <a:ext cx="12192635" cy="6858000"/>
          </a:xfrm>
          <a:prstGeom prst="rect">
            <a:avLst/>
          </a:prstGeom>
        </p:spPr>
      </p:pic>
      <p:sp>
        <p:nvSpPr>
          <p:cNvPr id="2" name="Text Box 1"/>
          <p:cNvSpPr txBox="1"/>
          <p:nvPr/>
        </p:nvSpPr>
        <p:spPr>
          <a:xfrm>
            <a:off x="307975" y="675005"/>
            <a:ext cx="7437120" cy="711200"/>
          </a:xfrm>
          <a:prstGeom prst="rect">
            <a:avLst/>
          </a:prstGeom>
          <a:noFill/>
        </p:spPr>
        <p:txBody>
          <a:bodyPr wrap="square" rtlCol="0">
            <a:noAutofit/>
          </a:bodyPr>
          <a:lstStyle/>
          <a:p>
            <a:r>
              <a:rPr lang="en-US" sz="3200" b="1">
                <a:solidFill>
                  <a:schemeClr val="accent4"/>
                </a:solidFill>
                <a:latin typeface="Bernard MT Condensed" panose="02050806060905020404" charset="0"/>
                <a:cs typeface="Bernard MT Condensed" panose="02050806060905020404" charset="0"/>
              </a:rPr>
              <a:t>MORE COHESIVE SOCIAL UNITS </a:t>
            </a:r>
          </a:p>
        </p:txBody>
      </p:sp>
      <p:sp>
        <p:nvSpPr>
          <p:cNvPr id="3" name="Text Box 2"/>
          <p:cNvSpPr txBox="1"/>
          <p:nvPr/>
        </p:nvSpPr>
        <p:spPr>
          <a:xfrm>
            <a:off x="422275" y="1760220"/>
            <a:ext cx="6731000" cy="2030095"/>
          </a:xfrm>
          <a:prstGeom prst="rect">
            <a:avLst/>
          </a:prstGeom>
          <a:noFill/>
        </p:spPr>
        <p:txBody>
          <a:bodyPr wrap="square" rtlCol="0">
            <a:spAutoFit/>
          </a:bodyPr>
          <a:lstStyle/>
          <a:p>
            <a:pPr marL="342900" indent="-342900">
              <a:buFont typeface="Wingdings" panose="05000000000000000000" charset="0"/>
              <a:buChar char="Ø"/>
            </a:pPr>
            <a:r>
              <a:rPr lang="en-US" b="1">
                <a:solidFill>
                  <a:schemeClr val="bg1"/>
                </a:solidFill>
              </a:rPr>
              <a:t>GROUP COHESIVENESS, GROUP COHESION, OR SOCIAL COHESION </a:t>
            </a:r>
            <a:r>
              <a:rPr lang="en-US">
                <a:solidFill>
                  <a:schemeClr val="bg1"/>
                </a:solidFill>
              </a:rPr>
              <a:t>IS THE STRONG BOND THAT LINKS EVERYONE IN THE GROUP AND IT KEEPS THEN TOGETHER NO MATTER HOW TOUGH THEIR OBSTACLES MAY BE. COHESION ALSO MEANS STICKING TOGETHER (A GLUE FOR EXAMPLE IS A COHESION ). WORKING TOGETHER IN A GROUP WILL ONLY IMPROVE’S PERFORMANCE IN THE GROUND AND HELP THEM DEVELOP NEWER SKILLS  (SKILLS YOU NEED).</a:t>
            </a:r>
          </a:p>
        </p:txBody>
      </p:sp>
      <p:sp>
        <p:nvSpPr>
          <p:cNvPr id="5" name="Text Box 4"/>
          <p:cNvSpPr txBox="1"/>
          <p:nvPr/>
        </p:nvSpPr>
        <p:spPr>
          <a:xfrm>
            <a:off x="422275" y="3953510"/>
            <a:ext cx="6708140" cy="2245360"/>
          </a:xfrm>
          <a:prstGeom prst="rect">
            <a:avLst/>
          </a:prstGeom>
          <a:noFill/>
        </p:spPr>
        <p:txBody>
          <a:bodyPr wrap="square" rtlCol="0">
            <a:spAutoFit/>
          </a:bodyPr>
          <a:lstStyle/>
          <a:p>
            <a:pPr marL="285750" indent="-285750">
              <a:buFont typeface="Wingdings" panose="05000000000000000000" charset="0"/>
              <a:buChar char="Ø"/>
            </a:pPr>
            <a:r>
              <a:rPr lang="en-US" sz="2000">
                <a:solidFill>
                  <a:schemeClr val="bg1"/>
                </a:solidFill>
              </a:rPr>
              <a:t>A MEDIA AND INFORMATION LITERATURE INDIVIDUAL CAN HAVE ONE’S OWN EFFORT AS WELL AS SEEING THE GROUP EFFORT. THE INDIVIDUAL CAN THEN ORGANIZED A GROUP WORKING TOGETHER FOR A BETTER GO RATHER THAN AGAINTS EACH OTHER. WITH THIS THE INDIVIDUAL WILL NOT BE “A STONE WASTED IN THE FEILD” BUT INSTEAD HE/SHE BECOMES “A PART OF AN EDIFICE”.</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3"/>
          <p:cNvPicPr>
            <a:picLocks noChangeAspect="1"/>
          </p:cNvPicPr>
          <p:nvPr/>
        </p:nvPicPr>
        <p:blipFill>
          <a:blip r:embed="rId2"/>
          <a:stretch>
            <a:fillRect/>
          </a:stretch>
        </p:blipFill>
        <p:spPr>
          <a:xfrm>
            <a:off x="635" y="0"/>
            <a:ext cx="12477750" cy="6858000"/>
          </a:xfrm>
          <a:prstGeom prst="rect">
            <a:avLst/>
          </a:prstGeom>
        </p:spPr>
      </p:pic>
      <p:sp>
        <p:nvSpPr>
          <p:cNvPr id="5" name="Text Box 4"/>
          <p:cNvSpPr txBox="1"/>
          <p:nvPr/>
        </p:nvSpPr>
        <p:spPr>
          <a:xfrm>
            <a:off x="2353310" y="2571115"/>
            <a:ext cx="5760085" cy="1568450"/>
          </a:xfrm>
          <a:prstGeom prst="rect">
            <a:avLst/>
          </a:prstGeom>
          <a:noFill/>
        </p:spPr>
        <p:txBody>
          <a:bodyPr wrap="square" rtlCol="0">
            <a:spAutoFit/>
          </a:bodyPr>
          <a:lstStyle/>
          <a:p>
            <a:pPr algn="ctr"/>
            <a:r>
              <a:rPr lang="en-US" sz="9600">
                <a:solidFill>
                  <a:schemeClr val="accent4"/>
                </a:solidFill>
                <a:latin typeface="Bernard MT Condensed" panose="02050806060905020404" charset="0"/>
                <a:cs typeface="Bernard MT Condensed" panose="02050806060905020404"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Bernard MT Condensed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alexandercaliwag@outlook.com</dc:creator>
  <cp:lastModifiedBy>DSPMNHS</cp:lastModifiedBy>
  <cp:revision>13</cp:revision>
  <dcterms:created xsi:type="dcterms:W3CDTF">2024-03-02T14:36:00Z</dcterms:created>
  <dcterms:modified xsi:type="dcterms:W3CDTF">2024-05-08T02:59:42Z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E7B054073B4744839ABE70911BC47999_12</vt:lpwstr>
  </property>
  <property fmtid="{D5CDD505-2E9C-101B-9397-08002B2CF9AE}" pid="3" name="KSOProductBuildVer">
    <vt:lpwstr>1033-12.2.0.16909</vt:lpwstr>
  </property>
</Properties>
</file>