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57" r:id="rId3"/>
    <p:sldId id="267" r:id="rId4"/>
    <p:sldId id="256" r:id="rId5"/>
    <p:sldId id="268" r:id="rId6"/>
    <p:sldId id="270" r:id="rId7"/>
    <p:sldId id="258" r:id="rId8"/>
    <p:sldId id="259" r:id="rId9"/>
    <p:sldId id="272" r:id="rId10"/>
    <p:sldId id="274" r:id="rId11"/>
    <p:sldId id="260" r:id="rId12"/>
    <p:sldId id="273" r:id="rId13"/>
    <p:sldId id="276" r:id="rId14"/>
    <p:sldId id="261" r:id="rId15"/>
    <p:sldId id="275" r:id="rId16"/>
    <p:sldId id="277" r:id="rId17"/>
    <p:sldId id="278" r:id="rId18"/>
    <p:sldId id="279" r:id="rId19"/>
    <p:sldId id="280" r:id="rId20"/>
    <p:sldId id="281" r:id="rId21"/>
    <p:sldId id="282" r:id="rId22"/>
    <p:sldId id="262" r:id="rId23"/>
    <p:sldId id="283" r:id="rId24"/>
    <p:sldId id="285" r:id="rId25"/>
    <p:sldId id="286" r:id="rId26"/>
    <p:sldId id="287" r:id="rId27"/>
    <p:sldId id="284" r:id="rId28"/>
    <p:sldId id="291" r:id="rId29"/>
    <p:sldId id="263" r:id="rId30"/>
    <p:sldId id="288" r:id="rId31"/>
    <p:sldId id="289" r:id="rId32"/>
    <p:sldId id="290" r:id="rId33"/>
    <p:sldId id="292" r:id="rId34"/>
    <p:sldId id="29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8" d="100"/>
          <a:sy n="118" d="100"/>
        </p:scale>
        <p:origin x="1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C01A2-68AA-F79F-210E-F5A2596B8BC1}"/>
              </a:ext>
            </a:extLst>
          </p:cNvPr>
          <p:cNvSpPr>
            <a:spLocks noGrp="1"/>
          </p:cNvSpPr>
          <p:nvPr>
            <p:ph type="ctrTitle"/>
          </p:nvPr>
        </p:nvSpPr>
        <p:spPr>
          <a:xfrm>
            <a:off x="1915128" y="1788454"/>
            <a:ext cx="8361229" cy="3149306"/>
          </a:xfrm>
        </p:spPr>
        <p:txBody>
          <a:bodyPr/>
          <a:lstStyle/>
          <a:p>
            <a:r>
              <a:rPr lang="en-US" sz="9600" dirty="0">
                <a:solidFill>
                  <a:srgbClr val="7030A0"/>
                </a:solidFill>
                <a:latin typeface="Californian FB" panose="0207040306080B030204" pitchFamily="18" charset="0"/>
              </a:rPr>
              <a:t>People media</a:t>
            </a:r>
          </a:p>
        </p:txBody>
      </p:sp>
    </p:spTree>
    <p:extLst>
      <p:ext uri="{BB962C8B-B14F-4D97-AF65-F5344CB8AC3E}">
        <p14:creationId xmlns:p14="http://schemas.microsoft.com/office/powerpoint/2010/main" val="302416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a:bodyPr>
          <a:lstStyle/>
          <a:p>
            <a:pPr algn="just"/>
            <a:endParaRPr lang="en-US" sz="2800" b="1" i="0" dirty="0">
              <a:solidFill>
                <a:srgbClr val="050505"/>
              </a:solidFill>
              <a:effectLst/>
              <a:highlight>
                <a:srgbClr val="F0F0F0"/>
              </a:highlight>
              <a:latin typeface="Segoe UI Historic" panose="020B0502040204020203" pitchFamily="34" charset="0"/>
            </a:endParaRPr>
          </a:p>
          <a:p>
            <a:pPr algn="just"/>
            <a:r>
              <a:rPr lang="en-US" sz="36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5. Authenticity:</a:t>
            </a:r>
          </a:p>
          <a:p>
            <a:pPr algn="just"/>
            <a:r>
              <a:rPr lang="en-US" sz="3600" b="0" i="0" dirty="0">
                <a:solidFill>
                  <a:srgbClr val="050505"/>
                </a:solidFill>
                <a:effectLst/>
                <a:highlight>
                  <a:srgbClr val="F0F0F0"/>
                </a:highlight>
                <a:latin typeface="Segoe UI Historic" panose="020B0502040204020203" pitchFamily="34" charset="0"/>
              </a:rPr>
              <a:t>Emphasis on genuine and transparent communication, sharing personal experiences, and building trust with followers. </a:t>
            </a:r>
            <a:endParaRPr lang="en-US" sz="3600" dirty="0"/>
          </a:p>
          <a:p>
            <a:endParaRPr lang="en-US" dirty="0"/>
          </a:p>
        </p:txBody>
      </p:sp>
    </p:spTree>
    <p:extLst>
      <p:ext uri="{BB962C8B-B14F-4D97-AF65-F5344CB8AC3E}">
        <p14:creationId xmlns:p14="http://schemas.microsoft.com/office/powerpoint/2010/main" val="18257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45975" y="728284"/>
            <a:ext cx="9500049" cy="4296870"/>
          </a:xfrm>
        </p:spPr>
        <p:txBody>
          <a:bodyPr>
            <a:noAutofit/>
          </a:bodyPr>
          <a:lstStyle/>
          <a:p>
            <a:r>
              <a:rPr lang="en-US" sz="3200" b="1" i="0" dirty="0">
                <a:solidFill>
                  <a:schemeClr val="accent6">
                    <a:lumMod val="75000"/>
                  </a:schemeClr>
                </a:solidFill>
                <a:effectLst/>
                <a:highlight>
                  <a:srgbClr val="F0F0F0"/>
                </a:highlight>
                <a:latin typeface="Times New Roman" panose="02020603050405020304" pitchFamily="18" charset="0"/>
                <a:cs typeface="Times New Roman" panose="02020603050405020304" pitchFamily="18" charset="0"/>
              </a:rPr>
              <a:t>People in Media: </a:t>
            </a:r>
          </a:p>
          <a:p>
            <a:pPr algn="just"/>
            <a:r>
              <a:rPr lang="en-US" sz="32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1. Journalistic Integrity:</a:t>
            </a:r>
          </a:p>
          <a:p>
            <a:pPr algn="just"/>
            <a:r>
              <a:rPr lang="en-US" sz="3200" b="0" i="0" dirty="0">
                <a:solidFill>
                  <a:srgbClr val="050505"/>
                </a:solidFill>
                <a:effectLst/>
                <a:highlight>
                  <a:srgbClr val="F0F0F0"/>
                </a:highlight>
                <a:latin typeface="Segoe UI Historic" panose="020B0502040204020203" pitchFamily="34" charset="0"/>
              </a:rPr>
              <a:t>Adherence to ethical standards, fact-checking, and unbiased reporting to ensure accuracy and credibility in news coverage.</a:t>
            </a:r>
          </a:p>
          <a:p>
            <a:pPr algn="just"/>
            <a:endParaRPr lang="en-US" sz="3200" b="1" i="0" dirty="0">
              <a:solidFill>
                <a:srgbClr val="050505"/>
              </a:solidFill>
              <a:effectLst/>
              <a:highlight>
                <a:srgbClr val="F0F0F0"/>
              </a:highlight>
              <a:latin typeface="Segoe UI Historic" panose="020B0502040204020203" pitchFamily="34" charset="0"/>
            </a:endParaRPr>
          </a:p>
          <a:p>
            <a:pPr algn="just"/>
            <a:r>
              <a:rPr lang="en-US" sz="32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2. Professionalism:</a:t>
            </a:r>
          </a:p>
          <a:p>
            <a:pPr algn="just"/>
            <a:r>
              <a:rPr lang="en-US" sz="3200" b="0" i="0" dirty="0">
                <a:solidFill>
                  <a:srgbClr val="050505"/>
                </a:solidFill>
                <a:effectLst/>
                <a:highlight>
                  <a:srgbClr val="F0F0F0"/>
                </a:highlight>
                <a:latin typeface="Segoe UI Historic" panose="020B0502040204020203" pitchFamily="34" charset="0"/>
              </a:rPr>
              <a:t>Commitment to high-quality content production, meeting deadlines, and upholding the standards of the media organization.</a:t>
            </a:r>
          </a:p>
        </p:txBody>
      </p:sp>
    </p:spTree>
    <p:extLst>
      <p:ext uri="{BB962C8B-B14F-4D97-AF65-F5344CB8AC3E}">
        <p14:creationId xmlns:p14="http://schemas.microsoft.com/office/powerpoint/2010/main" val="137437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fontScale="92500" lnSpcReduction="10000"/>
          </a:bodyPr>
          <a:lstStyle/>
          <a:p>
            <a:pPr algn="just"/>
            <a:r>
              <a:rPr lang="en-US" sz="32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3. Objectivity:</a:t>
            </a:r>
          </a:p>
          <a:p>
            <a:pPr algn="just"/>
            <a:r>
              <a:rPr lang="en-US" sz="3200" b="0" i="0" dirty="0">
                <a:solidFill>
                  <a:srgbClr val="050505"/>
                </a:solidFill>
                <a:effectLst/>
                <a:highlight>
                  <a:srgbClr val="F0F0F0"/>
                </a:highlight>
                <a:latin typeface="Segoe UI Historic" panose="020B0502040204020203" pitchFamily="34" charset="0"/>
              </a:rPr>
              <a:t>Presenting information in a fair and impartial manner, without personal bias or subjective opinions.</a:t>
            </a:r>
          </a:p>
          <a:p>
            <a:pPr algn="just"/>
            <a:endParaRPr lang="en-US" sz="3200" b="0" i="0" dirty="0">
              <a:solidFill>
                <a:srgbClr val="050505"/>
              </a:solidFill>
              <a:effectLst/>
              <a:highlight>
                <a:srgbClr val="F0F0F0"/>
              </a:highlight>
              <a:latin typeface="Segoe UI Historic" panose="020B0502040204020203" pitchFamily="34" charset="0"/>
            </a:endParaRPr>
          </a:p>
          <a:p>
            <a:pPr algn="just"/>
            <a:r>
              <a:rPr lang="en-US" sz="32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4. Media Literacy: </a:t>
            </a:r>
          </a:p>
          <a:p>
            <a:pPr algn="just"/>
            <a:r>
              <a:rPr lang="en-US" sz="3200" b="0" i="0" dirty="0">
                <a:solidFill>
                  <a:srgbClr val="050505"/>
                </a:solidFill>
                <a:effectLst/>
                <a:highlight>
                  <a:srgbClr val="F0F0F0"/>
                </a:highlight>
                <a:latin typeface="Segoe UI Historic" panose="020B0502040204020203" pitchFamily="34" charset="0"/>
              </a:rPr>
              <a:t>Understanding the role of media in society, evaluating sources, and critically analyzing information for accuracy and relevance.</a:t>
            </a:r>
          </a:p>
          <a:p>
            <a:endParaRPr lang="en-US" dirty="0"/>
          </a:p>
        </p:txBody>
      </p:sp>
    </p:spTree>
    <p:extLst>
      <p:ext uri="{BB962C8B-B14F-4D97-AF65-F5344CB8AC3E}">
        <p14:creationId xmlns:p14="http://schemas.microsoft.com/office/powerpoint/2010/main" val="422915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288779"/>
          </a:xfrm>
        </p:spPr>
        <p:txBody>
          <a:bodyPr>
            <a:normAutofit/>
          </a:bodyPr>
          <a:lstStyle/>
          <a:p>
            <a:pPr algn="just"/>
            <a:r>
              <a:rPr lang="en-US"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5. Responsibility:</a:t>
            </a:r>
          </a:p>
          <a:p>
            <a:pPr algn="just"/>
            <a:r>
              <a:rPr lang="en-US" b="0" i="0" dirty="0">
                <a:solidFill>
                  <a:srgbClr val="050505"/>
                </a:solidFill>
                <a:effectLst/>
                <a:highlight>
                  <a:srgbClr val="F0F0F0"/>
                </a:highlight>
                <a:latin typeface="Segoe UI Historic" panose="020B0502040204020203" pitchFamily="34" charset="0"/>
              </a:rPr>
              <a:t>Recognizing the influence of media on public opinion and being mindful of the impact of content on audiences.</a:t>
            </a:r>
          </a:p>
          <a:p>
            <a:pPr algn="just"/>
            <a:endParaRPr lang="en-US" dirty="0">
              <a:solidFill>
                <a:srgbClr val="050505"/>
              </a:solidFill>
              <a:highlight>
                <a:srgbClr val="F0F0F0"/>
              </a:highlight>
              <a:latin typeface="Segoe UI Historic" panose="020B0502040204020203" pitchFamily="34" charset="0"/>
            </a:endParaRPr>
          </a:p>
          <a:p>
            <a:pPr algn="just"/>
            <a:r>
              <a:rPr lang="en-US" b="0" i="0" dirty="0">
                <a:solidFill>
                  <a:srgbClr val="050505"/>
                </a:solidFill>
                <a:effectLst/>
                <a:highlight>
                  <a:srgbClr val="F0F0F0"/>
                </a:highlight>
                <a:latin typeface="Segoe UI Historic" panose="020B0502040204020203" pitchFamily="34" charset="0"/>
              </a:rPr>
              <a:t>Both "people as media" and "people in media" play crucial roles in shaping public discourse, sharing information, and influencing perceptions. While individuals as media focus on personal branding and engagement, those in media uphold journalistic standards, professionalism, and ethical practices to deliver reliable and credible news and content to the public.</a:t>
            </a:r>
            <a:endParaRPr lang="en-US" dirty="0"/>
          </a:p>
          <a:p>
            <a:endParaRPr lang="en-US" dirty="0"/>
          </a:p>
        </p:txBody>
      </p:sp>
    </p:spTree>
    <p:extLst>
      <p:ext uri="{BB962C8B-B14F-4D97-AF65-F5344CB8AC3E}">
        <p14:creationId xmlns:p14="http://schemas.microsoft.com/office/powerpoint/2010/main" val="268334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9922" y="1310910"/>
            <a:ext cx="9370577" cy="4199765"/>
          </a:xfrm>
        </p:spPr>
        <p:txBody>
          <a:bodyPr>
            <a:normAutofit fontScale="77500" lnSpcReduction="20000"/>
          </a:bodyPr>
          <a:lstStyle/>
          <a:p>
            <a:r>
              <a:rPr lang="en-US" sz="3200" b="1" i="0" dirty="0">
                <a:solidFill>
                  <a:schemeClr val="accent6">
                    <a:lumMod val="75000"/>
                  </a:schemeClr>
                </a:solidFill>
                <a:effectLst/>
                <a:highlight>
                  <a:srgbClr val="F0F0F0"/>
                </a:highlight>
                <a:latin typeface="Times New Roman" panose="02020603050405020304" pitchFamily="18" charset="0"/>
                <a:cs typeface="Times New Roman" panose="02020603050405020304" pitchFamily="18" charset="0"/>
              </a:rPr>
              <a:t>People as Media Formats and Types:</a:t>
            </a:r>
          </a:p>
          <a:p>
            <a:endParaRPr lang="en-US" sz="3200" b="0"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endParaRPr>
          </a:p>
          <a:p>
            <a:pPr algn="l"/>
            <a:r>
              <a:rPr lang="en-US" sz="32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1. Social Media Influencers</a:t>
            </a:r>
            <a:r>
              <a:rPr lang="en-US" sz="3200" b="0"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a:t>
            </a:r>
          </a:p>
          <a:p>
            <a:pPr algn="l"/>
            <a:r>
              <a:rPr lang="en-US" sz="3200" b="0" i="0" dirty="0">
                <a:solidFill>
                  <a:srgbClr val="050505"/>
                </a:solidFill>
                <a:effectLst/>
                <a:highlight>
                  <a:srgbClr val="F0F0F0"/>
                </a:highlight>
                <a:latin typeface="Segoe UI Historic" panose="020B0502040204020203" pitchFamily="34" charset="0"/>
              </a:rPr>
              <a:t>Individuals who leverage platforms like Instagram, YouTube, TikTok, and Twitter to share content, promote products, and engage with followers.</a:t>
            </a:r>
          </a:p>
          <a:p>
            <a:pPr algn="l"/>
            <a:endParaRPr lang="en-US" sz="3200" b="0" i="0" dirty="0">
              <a:solidFill>
                <a:srgbClr val="050505"/>
              </a:solidFill>
              <a:effectLst/>
              <a:highlight>
                <a:srgbClr val="F0F0F0"/>
              </a:highlight>
              <a:latin typeface="Segoe UI Historic" panose="020B0502040204020203" pitchFamily="34" charset="0"/>
            </a:endParaRPr>
          </a:p>
          <a:p>
            <a:pPr algn="l"/>
            <a:r>
              <a:rPr lang="en-US" sz="32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2. Bloggers</a:t>
            </a:r>
            <a:r>
              <a:rPr lang="en-US" sz="3200" b="0" i="0" dirty="0">
                <a:solidFill>
                  <a:srgbClr val="050505"/>
                </a:solidFill>
                <a:effectLst/>
                <a:highlight>
                  <a:srgbClr val="F0F0F0"/>
                </a:highlight>
                <a:latin typeface="Times New Roman" panose="02020603050405020304" pitchFamily="18" charset="0"/>
                <a:cs typeface="Times New Roman" panose="02020603050405020304" pitchFamily="18" charset="0"/>
              </a:rPr>
              <a:t>: </a:t>
            </a:r>
          </a:p>
          <a:p>
            <a:pPr algn="l"/>
            <a:r>
              <a:rPr lang="en-US" sz="3200" b="0" i="0" dirty="0">
                <a:solidFill>
                  <a:srgbClr val="050505"/>
                </a:solidFill>
                <a:effectLst/>
                <a:highlight>
                  <a:srgbClr val="F0F0F0"/>
                </a:highlight>
                <a:latin typeface="Segoe UI Historic" panose="020B0502040204020203" pitchFamily="34" charset="0"/>
              </a:rPr>
              <a:t>Writers who maintain personal or professional blogs to share insights, experiences, opinions, and expertise on specific topics.</a:t>
            </a:r>
          </a:p>
          <a:p>
            <a:endParaRPr lang="en-US" dirty="0">
              <a:solidFill>
                <a:srgbClr val="050505"/>
              </a:solidFill>
              <a:highlight>
                <a:srgbClr val="F0F0F0"/>
              </a:highlight>
              <a:latin typeface="Segoe UI Historic" panose="020B0502040204020203" pitchFamily="34" charset="0"/>
            </a:endParaRPr>
          </a:p>
        </p:txBody>
      </p:sp>
    </p:spTree>
    <p:extLst>
      <p:ext uri="{BB962C8B-B14F-4D97-AF65-F5344CB8AC3E}">
        <p14:creationId xmlns:p14="http://schemas.microsoft.com/office/powerpoint/2010/main" val="366967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181437" y="1019596"/>
            <a:ext cx="9864191" cy="4482987"/>
          </a:xfrm>
        </p:spPr>
        <p:txBody>
          <a:bodyPr>
            <a:normAutofit fontScale="92500" lnSpcReduction="20000"/>
          </a:bodyPr>
          <a:lstStyle/>
          <a:p>
            <a:endParaRPr lang="en-US" dirty="0"/>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3. Podcasters</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sz="3200" dirty="0"/>
              <a:t>Individuals who create and host podcasts on various subjects, interviewing guests, discussing trends, and sharing stories through audio content.</a:t>
            </a:r>
          </a:p>
          <a:p>
            <a:pPr algn="l"/>
            <a:endParaRPr lang="en-US" sz="3200" dirty="0"/>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4. Vloggers</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sz="3200" dirty="0"/>
              <a:t>Video bloggers who create video content on platforms like YouTube, documenting their lives, sharing tutorials, or discussing specific interests.</a:t>
            </a:r>
          </a:p>
          <a:p>
            <a:endParaRPr lang="en-US" dirty="0"/>
          </a:p>
        </p:txBody>
      </p:sp>
    </p:spTree>
    <p:extLst>
      <p:ext uri="{BB962C8B-B14F-4D97-AF65-F5344CB8AC3E}">
        <p14:creationId xmlns:p14="http://schemas.microsoft.com/office/powerpoint/2010/main" val="74648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165253" y="1068149"/>
            <a:ext cx="9848007" cy="4984693"/>
          </a:xfrm>
        </p:spPr>
        <p:txBody>
          <a:bodyPr>
            <a:normAutofit lnSpcReduction="10000"/>
          </a:bodyPr>
          <a:lstStyle/>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5. </a:t>
            </a:r>
            <a:r>
              <a:rPr lang="en-US" sz="3200" b="1" dirty="0" err="1">
                <a:solidFill>
                  <a:schemeClr val="accent5">
                    <a:lumMod val="75000"/>
                  </a:schemeClr>
                </a:solidFill>
                <a:latin typeface="Times New Roman" panose="02020603050405020304" pitchFamily="18" charset="0"/>
                <a:cs typeface="Times New Roman" panose="02020603050405020304" pitchFamily="18" charset="0"/>
              </a:rPr>
              <a:t>Livestreamers</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Individuals who broadcast live video content on platforms like Twitch, Facebook Live, or Instagram Live, interacting with viewers in real-time.</a:t>
            </a:r>
          </a:p>
          <a:p>
            <a:pPr algn="l"/>
            <a:endParaRPr lang="en-US" sz="3200" dirty="0"/>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6. Social Media Personalities</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Individuals who gain popularity on social media platforms through their personality, humor, creativity, or unique content. </a:t>
            </a:r>
          </a:p>
          <a:p>
            <a:endParaRPr lang="en-US" dirty="0"/>
          </a:p>
        </p:txBody>
      </p:sp>
    </p:spTree>
    <p:extLst>
      <p:ext uri="{BB962C8B-B14F-4D97-AF65-F5344CB8AC3E}">
        <p14:creationId xmlns:p14="http://schemas.microsoft.com/office/powerpoint/2010/main" val="1201908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108610" y="1343278"/>
            <a:ext cx="9928926" cy="4159305"/>
          </a:xfrm>
        </p:spPr>
        <p:txBody>
          <a:bodyPr>
            <a:normAutofit fontScale="92500" lnSpcReduction="20000"/>
          </a:bodyPr>
          <a:lstStyle/>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7. Brand Ambassadors</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sz="3200" dirty="0"/>
              <a:t>Individuals who collaborate with brands to promote products or services through sponsored content, reviews, and endorsements.</a:t>
            </a:r>
          </a:p>
          <a:p>
            <a:pPr algn="l"/>
            <a:endParaRPr lang="en-US" sz="3200" dirty="0"/>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8. Digital Creators</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sz="3200" dirty="0"/>
              <a:t>Artists, photographers, designers, and musicians who showcase their work online, reaching a global audience through digital platforms</a:t>
            </a:r>
            <a:endParaRPr lang="en-US" dirty="0"/>
          </a:p>
        </p:txBody>
      </p:sp>
    </p:spTree>
    <p:extLst>
      <p:ext uri="{BB962C8B-B14F-4D97-AF65-F5344CB8AC3E}">
        <p14:creationId xmlns:p14="http://schemas.microsoft.com/office/powerpoint/2010/main" val="386400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8573" y="971045"/>
            <a:ext cx="9394853" cy="4758116"/>
          </a:xfrm>
        </p:spPr>
        <p:txBody>
          <a:bodyPr>
            <a:normAutofit fontScale="92500" lnSpcReduction="20000"/>
          </a:bodyPr>
          <a:lstStyle/>
          <a:p>
            <a:pPr algn="l"/>
            <a:r>
              <a:rPr lang="en-US" sz="2400" dirty="0"/>
              <a:t>		</a:t>
            </a:r>
            <a:r>
              <a:rPr lang="en-US" sz="2400" dirty="0">
                <a:latin typeface="Times New Roman" panose="02020603050405020304" pitchFamily="18" charset="0"/>
                <a:cs typeface="Times New Roman" panose="02020603050405020304" pitchFamily="18" charset="0"/>
              </a:rPr>
              <a:t>	</a:t>
            </a:r>
            <a:r>
              <a:rPr lang="en-US" sz="3500" b="1" dirty="0">
                <a:solidFill>
                  <a:schemeClr val="accent6">
                    <a:lumMod val="75000"/>
                  </a:schemeClr>
                </a:solidFill>
                <a:latin typeface="Times New Roman" panose="02020603050405020304" pitchFamily="18" charset="0"/>
                <a:cs typeface="Times New Roman" panose="02020603050405020304" pitchFamily="18" charset="0"/>
              </a:rPr>
              <a:t>People in Media Formats and Types:</a:t>
            </a:r>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1. Journalists</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Reporters, correspondents, and news anchors who cover current events, conduct interviews, and deliver news through print, broadcast, or online media.</a:t>
            </a:r>
          </a:p>
          <a:p>
            <a:pPr algn="l"/>
            <a:endParaRPr lang="en-US" sz="3200" dirty="0"/>
          </a:p>
          <a:p>
            <a:pPr algn="l"/>
            <a:r>
              <a:rPr lang="en-US" sz="3200" dirty="0">
                <a:latin typeface="Times New Roman" panose="02020603050405020304" pitchFamily="18" charset="0"/>
                <a:cs typeface="Times New Roman" panose="02020603050405020304" pitchFamily="18" charset="0"/>
              </a:rPr>
              <a:t> </a:t>
            </a:r>
            <a:r>
              <a:rPr lang="en-US" sz="3200" b="1" dirty="0">
                <a:solidFill>
                  <a:schemeClr val="accent5">
                    <a:lumMod val="75000"/>
                  </a:schemeClr>
                </a:solidFill>
                <a:latin typeface="Times New Roman" panose="02020603050405020304" pitchFamily="18" charset="0"/>
                <a:cs typeface="Times New Roman" panose="02020603050405020304" pitchFamily="18" charset="0"/>
              </a:rPr>
              <a:t>2. Editors</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Content editors, copy editors, and managing editors who oversee the production, editing, and publication of articles, news stories, and multimedia content.</a:t>
            </a:r>
          </a:p>
          <a:p>
            <a:endParaRPr lang="en-US" dirty="0"/>
          </a:p>
        </p:txBody>
      </p:sp>
    </p:spTree>
    <p:extLst>
      <p:ext uri="{BB962C8B-B14F-4D97-AF65-F5344CB8AC3E}">
        <p14:creationId xmlns:p14="http://schemas.microsoft.com/office/powerpoint/2010/main" val="278334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fontScale="85000" lnSpcReduction="10000"/>
          </a:bodyPr>
          <a:lstStyle/>
          <a:p>
            <a:pPr algn="l"/>
            <a:r>
              <a:rPr lang="en-US" dirty="0">
                <a:solidFill>
                  <a:schemeClr val="accent5">
                    <a:lumMod val="75000"/>
                  </a:schemeClr>
                </a:solidFill>
                <a:latin typeface="Times New Roman" panose="02020603050405020304" pitchFamily="18" charset="0"/>
                <a:cs typeface="Times New Roman" panose="02020603050405020304" pitchFamily="18" charset="0"/>
              </a:rPr>
              <a:t> </a:t>
            </a:r>
            <a:r>
              <a:rPr lang="en-US" sz="3200" b="1" dirty="0">
                <a:solidFill>
                  <a:schemeClr val="accent5">
                    <a:lumMod val="75000"/>
                  </a:schemeClr>
                </a:solidFill>
                <a:latin typeface="Times New Roman" panose="02020603050405020304" pitchFamily="18" charset="0"/>
                <a:cs typeface="Times New Roman" panose="02020603050405020304" pitchFamily="18" charset="0"/>
              </a:rPr>
              <a:t>3. Producers</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Television producers, radio producers, and digital producers who manage the creation and development of media content, including shows, documentaries, and podcasts. </a:t>
            </a:r>
          </a:p>
          <a:p>
            <a:pPr algn="l"/>
            <a:endParaRPr lang="en-US" sz="3200" dirty="0"/>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4. Photographers/Videographers</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Visual storytellers who capture images, videos, and footage to accompany news stories, documentaries, and multimedia projects. </a:t>
            </a:r>
          </a:p>
          <a:p>
            <a:endParaRPr lang="en-US" dirty="0"/>
          </a:p>
        </p:txBody>
      </p:sp>
    </p:spTree>
    <p:extLst>
      <p:ext uri="{BB962C8B-B14F-4D97-AF65-F5344CB8AC3E}">
        <p14:creationId xmlns:p14="http://schemas.microsoft.com/office/powerpoint/2010/main" val="42482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9922" y="1327094"/>
            <a:ext cx="9451497" cy="4224042"/>
          </a:xfrm>
        </p:spPr>
        <p:txBody>
          <a:bodyPr/>
          <a:lstStyle/>
          <a:p>
            <a:pPr algn="just"/>
            <a:r>
              <a:rPr lang="en-US" sz="4000" b="0" dirty="0">
                <a:effectLst/>
                <a:latin typeface="inherit"/>
              </a:rPr>
              <a:t>			</a:t>
            </a:r>
            <a:r>
              <a:rPr lang="en-US" sz="4000" b="0" dirty="0">
                <a:solidFill>
                  <a:schemeClr val="accent6">
                    <a:lumMod val="50000"/>
                  </a:schemeClr>
                </a:solidFill>
                <a:effectLst/>
                <a:latin typeface="Times New Roman" panose="02020603050405020304" pitchFamily="18" charset="0"/>
                <a:cs typeface="Times New Roman" panose="02020603050405020304" pitchFamily="18" charset="0"/>
              </a:rPr>
              <a:t>PEOPLE MEDIA</a:t>
            </a:r>
          </a:p>
          <a:p>
            <a:pPr algn="just"/>
            <a:r>
              <a:rPr lang="en-US" sz="4000" b="0" dirty="0">
                <a:effectLst/>
                <a:latin typeface="inherit"/>
              </a:rPr>
              <a:t>It is an assembly of people with a common interest where they become the main means of mass communication. In other words, people are media themselves since they have the ability for mass communication.</a:t>
            </a:r>
          </a:p>
          <a:p>
            <a:endParaRPr lang="en-US" dirty="0">
              <a:effectLst/>
              <a:latin typeface="inherit"/>
            </a:endParaRPr>
          </a:p>
        </p:txBody>
      </p:sp>
    </p:spTree>
    <p:extLst>
      <p:ext uri="{BB962C8B-B14F-4D97-AF65-F5344CB8AC3E}">
        <p14:creationId xmlns:p14="http://schemas.microsoft.com/office/powerpoint/2010/main" val="355477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329239"/>
          </a:xfrm>
        </p:spPr>
        <p:txBody>
          <a:bodyPr>
            <a:normAutofit fontScale="92500" lnSpcReduction="10000"/>
          </a:bodyPr>
          <a:lstStyle/>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5. Columnists</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sz="3200" dirty="0"/>
              <a:t>Opinion writers and columnists who provide commentary, analysis, and perspectives on current events, politics, culture, and social issues.</a:t>
            </a:r>
          </a:p>
          <a:p>
            <a:pPr algn="l"/>
            <a:endParaRPr lang="en-US" sz="3200" dirty="0"/>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6. Broadcasters</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sz="3200" dirty="0"/>
              <a:t>Radio hosts, television presenters, and podcast hosts who engage with audiences, conduct interviews, and deliver content through audio and visual mediums.</a:t>
            </a:r>
          </a:p>
          <a:p>
            <a:endParaRPr lang="en-US" dirty="0"/>
          </a:p>
        </p:txBody>
      </p:sp>
    </p:spTree>
    <p:extLst>
      <p:ext uri="{BB962C8B-B14F-4D97-AF65-F5344CB8AC3E}">
        <p14:creationId xmlns:p14="http://schemas.microsoft.com/office/powerpoint/2010/main" val="3214525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8573" y="938676"/>
            <a:ext cx="9394853" cy="4620552"/>
          </a:xfrm>
        </p:spPr>
        <p:txBody>
          <a:bodyPr>
            <a:normAutofit lnSpcReduction="10000"/>
          </a:bodyPr>
          <a:lstStyle/>
          <a:p>
            <a:pPr algn="l"/>
            <a:r>
              <a:rPr lang="en-US" sz="3200" b="1" dirty="0"/>
              <a:t>			</a:t>
            </a:r>
            <a:r>
              <a:rPr lang="en-US" sz="3200" b="1" dirty="0">
                <a:solidFill>
                  <a:schemeClr val="accent6">
                    <a:lumMod val="75000"/>
                  </a:schemeClr>
                </a:solidFill>
                <a:latin typeface="Times New Roman" panose="02020603050405020304" pitchFamily="18" charset="0"/>
                <a:cs typeface="Times New Roman" panose="02020603050405020304" pitchFamily="18" charset="0"/>
              </a:rPr>
              <a:t>Media Executives</a:t>
            </a:r>
            <a:r>
              <a:rPr lang="en-US" sz="3200" dirty="0">
                <a:solidFill>
                  <a:schemeClr val="accent6">
                    <a:lumMod val="75000"/>
                  </a:schemeClr>
                </a:solidFill>
                <a:latin typeface="Times New Roman" panose="02020603050405020304" pitchFamily="18" charset="0"/>
                <a:cs typeface="Times New Roman" panose="02020603050405020304" pitchFamily="18" charset="0"/>
              </a:rPr>
              <a:t>: </a:t>
            </a:r>
          </a:p>
          <a:p>
            <a:pPr algn="l"/>
            <a:r>
              <a:rPr lang="en-US" sz="3200" dirty="0"/>
              <a:t>Media company executives, news directors, and editors-in-chief who oversee the strategic direction, editorial content, and operations of media organizations. These formats and types reflect the diverse ways in which individuals engage with media, create content, and communicate with audiences, whether as influencers, content creators, journalists, or media professionals</a:t>
            </a:r>
          </a:p>
        </p:txBody>
      </p:sp>
    </p:spTree>
    <p:extLst>
      <p:ext uri="{BB962C8B-B14F-4D97-AF65-F5344CB8AC3E}">
        <p14:creationId xmlns:p14="http://schemas.microsoft.com/office/powerpoint/2010/main" val="2265754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D2EEC2-28C5-82FA-049A-99AAA6F8E912}"/>
              </a:ext>
            </a:extLst>
          </p:cNvPr>
          <p:cNvSpPr txBox="1"/>
          <p:nvPr/>
        </p:nvSpPr>
        <p:spPr>
          <a:xfrm>
            <a:off x="1213805" y="966888"/>
            <a:ext cx="9478470" cy="5047536"/>
          </a:xfrm>
          <a:prstGeom prst="rect">
            <a:avLst/>
          </a:prstGeom>
          <a:noFill/>
        </p:spPr>
        <p:txBody>
          <a:bodyPr wrap="square">
            <a:spAutoFit/>
          </a:bodyPr>
          <a:lstStyle/>
          <a:p>
            <a:pPr algn="ctr"/>
            <a:r>
              <a:rPr lang="en-US" sz="3200" b="1" i="0" dirty="0">
                <a:solidFill>
                  <a:schemeClr val="accent6">
                    <a:lumMod val="75000"/>
                  </a:schemeClr>
                </a:solidFill>
                <a:effectLst/>
                <a:highlight>
                  <a:srgbClr val="F0F0F0"/>
                </a:highlight>
                <a:latin typeface="Times New Roman" panose="02020603050405020304" pitchFamily="18" charset="0"/>
                <a:cs typeface="Times New Roman" panose="02020603050405020304" pitchFamily="18" charset="0"/>
              </a:rPr>
              <a:t>Advantages and Limitations of People as Media: Advantages:</a:t>
            </a:r>
            <a:endParaRPr lang="en-US" sz="3200" dirty="0"/>
          </a:p>
          <a:p>
            <a:r>
              <a:rPr lang="en-US" sz="3000" b="1" dirty="0">
                <a:solidFill>
                  <a:schemeClr val="accent5">
                    <a:lumMod val="75000"/>
                  </a:schemeClr>
                </a:solidFill>
                <a:latin typeface="Times New Roman" panose="02020603050405020304" pitchFamily="18" charset="0"/>
                <a:cs typeface="Times New Roman" panose="02020603050405020304" pitchFamily="18" charset="0"/>
              </a:rPr>
              <a:t>1. Authenticity</a:t>
            </a:r>
            <a:r>
              <a:rPr lang="en-US" sz="3000" dirty="0">
                <a:solidFill>
                  <a:schemeClr val="accent5">
                    <a:lumMod val="75000"/>
                  </a:schemeClr>
                </a:solidFill>
                <a:latin typeface="Times New Roman" panose="02020603050405020304" pitchFamily="18" charset="0"/>
                <a:cs typeface="Times New Roman" panose="02020603050405020304" pitchFamily="18" charset="0"/>
              </a:rPr>
              <a:t>: </a:t>
            </a:r>
          </a:p>
          <a:p>
            <a:r>
              <a:rPr lang="en-US" sz="3000" dirty="0"/>
              <a:t>People as media can offer authentic and relatable content that resonates with audiences, building trust and connection.</a:t>
            </a:r>
          </a:p>
          <a:p>
            <a:endParaRPr lang="en-US" sz="3000" dirty="0"/>
          </a:p>
          <a:p>
            <a:r>
              <a:rPr lang="en-US" sz="3000" b="1" dirty="0"/>
              <a:t> </a:t>
            </a:r>
            <a:r>
              <a:rPr lang="en-US" sz="3000" b="1" dirty="0">
                <a:solidFill>
                  <a:schemeClr val="accent5">
                    <a:lumMod val="75000"/>
                  </a:schemeClr>
                </a:solidFill>
                <a:latin typeface="Times New Roman" panose="02020603050405020304" pitchFamily="18" charset="0"/>
                <a:cs typeface="Times New Roman" panose="02020603050405020304" pitchFamily="18" charset="0"/>
              </a:rPr>
              <a:t>2. Engagement</a:t>
            </a:r>
            <a:r>
              <a:rPr lang="en-US" sz="3000" dirty="0">
                <a:solidFill>
                  <a:schemeClr val="accent5">
                    <a:lumMod val="75000"/>
                  </a:schemeClr>
                </a:solidFill>
                <a:latin typeface="Times New Roman" panose="02020603050405020304" pitchFamily="18" charset="0"/>
                <a:cs typeface="Times New Roman" panose="02020603050405020304" pitchFamily="18" charset="0"/>
              </a:rPr>
              <a:t>:</a:t>
            </a:r>
          </a:p>
          <a:p>
            <a:r>
              <a:rPr lang="en-US" sz="3000" dirty="0">
                <a:solidFill>
                  <a:schemeClr val="accent5">
                    <a:lumMod val="75000"/>
                  </a:schemeClr>
                </a:solidFill>
              </a:rPr>
              <a:t> </a:t>
            </a:r>
            <a:r>
              <a:rPr lang="en-US" sz="3000" dirty="0"/>
              <a:t>Direct interaction with followers allows for meaningful engagement, feedback, and community building. </a:t>
            </a:r>
          </a:p>
          <a:p>
            <a:endParaRPr lang="en-US" dirty="0"/>
          </a:p>
        </p:txBody>
      </p:sp>
    </p:spTree>
    <p:extLst>
      <p:ext uri="{BB962C8B-B14F-4D97-AF65-F5344CB8AC3E}">
        <p14:creationId xmlns:p14="http://schemas.microsoft.com/office/powerpoint/2010/main" val="3444392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fontScale="92500"/>
          </a:bodyPr>
          <a:lstStyle/>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3. Influence</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dirty="0"/>
              <a:t>Influencers and content creators have the potential to impact purchasing decisions, trends, and opinions.</a:t>
            </a:r>
          </a:p>
          <a:p>
            <a:pPr algn="l"/>
            <a:endParaRPr lang="en-US" dirty="0"/>
          </a:p>
          <a:p>
            <a:pPr algn="l"/>
            <a:r>
              <a:rPr lang="en-US" b="1" dirty="0"/>
              <a:t> </a:t>
            </a:r>
            <a:r>
              <a:rPr lang="en-US" b="1" dirty="0">
                <a:solidFill>
                  <a:schemeClr val="accent5">
                    <a:lumMod val="75000"/>
                  </a:schemeClr>
                </a:solidFill>
                <a:latin typeface="Times New Roman" panose="02020603050405020304" pitchFamily="18" charset="0"/>
                <a:cs typeface="Times New Roman" panose="02020603050405020304" pitchFamily="18" charset="0"/>
              </a:rPr>
              <a:t>4. Creativity</a:t>
            </a:r>
            <a:r>
              <a:rPr lang="en-US"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dirty="0"/>
              <a:t> Individuals can showcase their creativity, storytelling skills, and unique perspectives through various content formats.</a:t>
            </a:r>
          </a:p>
          <a:p>
            <a:pPr algn="l"/>
            <a:endParaRPr lang="en-US" dirty="0"/>
          </a:p>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5. Flexibility</a:t>
            </a:r>
            <a:r>
              <a:rPr lang="en-US"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dirty="0"/>
              <a:t> People have the freedom to experiment with content, collaborate with brands, and adapt to evolving trends and audience preferences. Limitations:</a:t>
            </a:r>
          </a:p>
          <a:p>
            <a:endParaRPr lang="en-US" dirty="0"/>
          </a:p>
        </p:txBody>
      </p:sp>
    </p:spTree>
    <p:extLst>
      <p:ext uri="{BB962C8B-B14F-4D97-AF65-F5344CB8AC3E}">
        <p14:creationId xmlns:p14="http://schemas.microsoft.com/office/powerpoint/2010/main" val="4178986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545579" y="1082310"/>
            <a:ext cx="9394853" cy="4693380"/>
          </a:xfrm>
        </p:spPr>
        <p:txBody>
          <a:bodyPr>
            <a:normAutofit fontScale="62500" lnSpcReduction="20000"/>
          </a:bodyPr>
          <a:lstStyle/>
          <a:p>
            <a:pPr algn="l"/>
            <a:r>
              <a:rPr lang="en-US" sz="3600" dirty="0"/>
              <a:t>				</a:t>
            </a:r>
            <a:r>
              <a:rPr lang="en-US" sz="3600" dirty="0">
                <a:solidFill>
                  <a:schemeClr val="accent6">
                    <a:lumMod val="75000"/>
                  </a:schemeClr>
                </a:solidFill>
                <a:latin typeface="Times New Roman" panose="02020603050405020304" pitchFamily="18" charset="0"/>
                <a:cs typeface="Times New Roman" panose="02020603050405020304" pitchFamily="18" charset="0"/>
              </a:rPr>
              <a:t>Limitations:</a:t>
            </a:r>
            <a:endParaRPr lang="en-US" sz="3500" b="1" dirty="0">
              <a:solidFill>
                <a:schemeClr val="accent6">
                  <a:lumMod val="75000"/>
                </a:schemeClr>
              </a:solidFill>
              <a:latin typeface="Times New Roman" panose="02020603050405020304" pitchFamily="18" charset="0"/>
              <a:cs typeface="Times New Roman" panose="02020603050405020304" pitchFamily="18" charset="0"/>
            </a:endParaRPr>
          </a:p>
          <a:p>
            <a:pPr algn="l"/>
            <a:r>
              <a:rPr lang="en-US" sz="3500" b="1" dirty="0">
                <a:solidFill>
                  <a:schemeClr val="accent5">
                    <a:lumMod val="75000"/>
                  </a:schemeClr>
                </a:solidFill>
                <a:latin typeface="Times New Roman" panose="02020603050405020304" pitchFamily="18" charset="0"/>
                <a:cs typeface="Times New Roman" panose="02020603050405020304" pitchFamily="18" charset="0"/>
              </a:rPr>
              <a:t>1. Credibility</a:t>
            </a:r>
            <a:r>
              <a:rPr lang="en-US" sz="35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500" dirty="0"/>
              <a:t>Professionals in media uphold journalistic standards, fact-checking, and accuracy, enhancing the credibility of news and information.</a:t>
            </a:r>
          </a:p>
          <a:p>
            <a:pPr algn="l"/>
            <a:endParaRPr lang="en-US" sz="3500" dirty="0"/>
          </a:p>
          <a:p>
            <a:pPr algn="l"/>
            <a:r>
              <a:rPr lang="en-US" sz="3500" dirty="0">
                <a:latin typeface="Times New Roman" panose="02020603050405020304" pitchFamily="18" charset="0"/>
                <a:cs typeface="Times New Roman" panose="02020603050405020304" pitchFamily="18" charset="0"/>
              </a:rPr>
              <a:t> </a:t>
            </a:r>
            <a:r>
              <a:rPr lang="en-US" sz="3500" b="1" dirty="0">
                <a:solidFill>
                  <a:schemeClr val="accent5">
                    <a:lumMod val="75000"/>
                  </a:schemeClr>
                </a:solidFill>
                <a:latin typeface="Times New Roman" panose="02020603050405020304" pitchFamily="18" charset="0"/>
                <a:cs typeface="Times New Roman" panose="02020603050405020304" pitchFamily="18" charset="0"/>
              </a:rPr>
              <a:t>2. Expertise</a:t>
            </a:r>
            <a:r>
              <a:rPr lang="en-US" sz="35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500" dirty="0"/>
              <a:t>Media professionals bring specialized knowledge, research skills, and industry experience to their reporting, providing in-depth analysis and insights.</a:t>
            </a:r>
          </a:p>
          <a:p>
            <a:pPr algn="l"/>
            <a:endParaRPr lang="en-US" sz="3500" dirty="0"/>
          </a:p>
          <a:p>
            <a:pPr algn="l"/>
            <a:r>
              <a:rPr lang="en-US" sz="3500" b="1" dirty="0">
                <a:latin typeface="Times New Roman" panose="02020603050405020304" pitchFamily="18" charset="0"/>
                <a:cs typeface="Times New Roman" panose="02020603050405020304" pitchFamily="18" charset="0"/>
              </a:rPr>
              <a:t> </a:t>
            </a:r>
            <a:r>
              <a:rPr lang="en-US" sz="3500" b="1" dirty="0">
                <a:solidFill>
                  <a:schemeClr val="accent5">
                    <a:lumMod val="75000"/>
                  </a:schemeClr>
                </a:solidFill>
                <a:latin typeface="Times New Roman" panose="02020603050405020304" pitchFamily="18" charset="0"/>
                <a:cs typeface="Times New Roman" panose="02020603050405020304" pitchFamily="18" charset="0"/>
              </a:rPr>
              <a:t>3. Access</a:t>
            </a:r>
            <a:r>
              <a:rPr lang="en-US" sz="35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500" dirty="0"/>
              <a:t>Journalists have access to sources, data, and information that may not be readily available, enabling them to uncover stories and investigate issues. </a:t>
            </a:r>
          </a:p>
          <a:p>
            <a:pPr algn="l"/>
            <a:endParaRPr lang="en-US" sz="3500" dirty="0"/>
          </a:p>
          <a:p>
            <a:endParaRPr lang="en-US" dirty="0"/>
          </a:p>
        </p:txBody>
      </p:sp>
    </p:spTree>
    <p:extLst>
      <p:ext uri="{BB962C8B-B14F-4D97-AF65-F5344CB8AC3E}">
        <p14:creationId xmlns:p14="http://schemas.microsoft.com/office/powerpoint/2010/main" val="42226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fontScale="92500" lnSpcReduction="20000"/>
          </a:bodyPr>
          <a:lstStyle/>
          <a:p>
            <a:pPr algn="l"/>
            <a:r>
              <a:rPr lang="en-US" sz="3500" b="1" dirty="0">
                <a:solidFill>
                  <a:schemeClr val="accent5">
                    <a:lumMod val="75000"/>
                  </a:schemeClr>
                </a:solidFill>
                <a:latin typeface="Times New Roman" panose="02020603050405020304" pitchFamily="18" charset="0"/>
                <a:cs typeface="Times New Roman" panose="02020603050405020304" pitchFamily="18" charset="0"/>
              </a:rPr>
              <a:t>4. Accountability</a:t>
            </a:r>
            <a:r>
              <a:rPr lang="en-US" sz="35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500" dirty="0"/>
              <a:t>Media organizations and professionals are held accountable for their reporting, ensuring transparency, fairness, and adherence to ethics.</a:t>
            </a:r>
          </a:p>
          <a:p>
            <a:pPr algn="l"/>
            <a:endParaRPr lang="en-US" sz="3500" dirty="0"/>
          </a:p>
          <a:p>
            <a:pPr algn="l"/>
            <a:r>
              <a:rPr lang="en-US" sz="3500" dirty="0"/>
              <a:t> </a:t>
            </a:r>
            <a:r>
              <a:rPr lang="en-US" sz="3500" b="1" dirty="0">
                <a:solidFill>
                  <a:schemeClr val="accent5">
                    <a:lumMod val="75000"/>
                  </a:schemeClr>
                </a:solidFill>
                <a:latin typeface="Times New Roman" panose="02020603050405020304" pitchFamily="18" charset="0"/>
                <a:cs typeface="Times New Roman" panose="02020603050405020304" pitchFamily="18" charset="0"/>
              </a:rPr>
              <a:t>5. Public Service</a:t>
            </a:r>
            <a:r>
              <a:rPr lang="en-US" sz="3500" dirty="0">
                <a:solidFill>
                  <a:schemeClr val="accent5">
                    <a:lumMod val="75000"/>
                  </a:schemeClr>
                </a:solidFill>
                <a:latin typeface="Times New Roman" panose="02020603050405020304" pitchFamily="18" charset="0"/>
                <a:cs typeface="Times New Roman" panose="02020603050405020304" pitchFamily="18" charset="0"/>
              </a:rPr>
              <a:t>:</a:t>
            </a:r>
          </a:p>
          <a:p>
            <a:pPr algn="l"/>
            <a:r>
              <a:rPr lang="en-US" sz="3500" dirty="0"/>
              <a:t> People in media play a vital role in informing the public, raising awareness about social issues, and serving as watchdogs for the community. </a:t>
            </a:r>
          </a:p>
          <a:p>
            <a:pPr algn="l"/>
            <a:endParaRPr lang="en-US" sz="3500" dirty="0"/>
          </a:p>
          <a:p>
            <a:endParaRPr lang="en-US" dirty="0"/>
          </a:p>
        </p:txBody>
      </p:sp>
    </p:spTree>
    <p:extLst>
      <p:ext uri="{BB962C8B-B14F-4D97-AF65-F5344CB8AC3E}">
        <p14:creationId xmlns:p14="http://schemas.microsoft.com/office/powerpoint/2010/main" val="283551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270450" y="760651"/>
            <a:ext cx="9394853" cy="5154627"/>
          </a:xfrm>
        </p:spPr>
        <p:txBody>
          <a:bodyPr>
            <a:normAutofit/>
          </a:bodyPr>
          <a:lstStyle/>
          <a:p>
            <a:pPr algn="l"/>
            <a:r>
              <a:rPr lang="en-US" sz="2400" dirty="0"/>
              <a:t>				</a:t>
            </a:r>
            <a:r>
              <a:rPr lang="en-US" sz="2400" dirty="0">
                <a:solidFill>
                  <a:schemeClr val="accent6">
                    <a:lumMod val="75000"/>
                  </a:schemeClr>
                </a:solidFill>
              </a:rPr>
              <a:t>Limitations:</a:t>
            </a:r>
            <a:endParaRPr lang="en-US" b="1" dirty="0">
              <a:solidFill>
                <a:schemeClr val="accent6">
                  <a:lumMod val="75000"/>
                </a:schemeClr>
              </a:solidFill>
            </a:endParaRPr>
          </a:p>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1. Bias</a:t>
            </a:r>
            <a:r>
              <a:rPr lang="en-US" dirty="0">
                <a:solidFill>
                  <a:schemeClr val="accent5">
                    <a:lumMod val="75000"/>
                  </a:schemeClr>
                </a:solidFill>
                <a:latin typeface="Times New Roman" panose="02020603050405020304" pitchFamily="18" charset="0"/>
                <a:cs typeface="Times New Roman" panose="02020603050405020304" pitchFamily="18" charset="0"/>
              </a:rPr>
              <a:t>: </a:t>
            </a:r>
            <a:endParaRPr lang="en-US" sz="1600" dirty="0">
              <a:solidFill>
                <a:schemeClr val="accent5">
                  <a:lumMod val="75000"/>
                </a:schemeClr>
              </a:solidFill>
              <a:latin typeface="Times New Roman" panose="02020603050405020304" pitchFamily="18" charset="0"/>
              <a:cs typeface="Times New Roman" panose="02020603050405020304" pitchFamily="18" charset="0"/>
            </a:endParaRPr>
          </a:p>
          <a:p>
            <a:pPr algn="l"/>
            <a:r>
              <a:rPr lang="en-US" dirty="0"/>
              <a:t>Media professionals may have inherent biases, editorial agendas, or corporate influences that can impact the objectivity of their reporting.</a:t>
            </a:r>
          </a:p>
          <a:p>
            <a:pPr algn="l"/>
            <a:endParaRPr lang="en-US" b="1" dirty="0"/>
          </a:p>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2. Gatekeeping</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dirty="0"/>
              <a:t>Media gatekeepers control the flow of information, potentially limiting diverse perspectives and alternative narratives</a:t>
            </a:r>
          </a:p>
          <a:p>
            <a:pPr algn="l"/>
            <a:endParaRPr lang="en-US" b="1" dirty="0"/>
          </a:p>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3. Commercial Pressures</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dirty="0"/>
              <a:t>Media organizations may prioritize ratings, clicks, or advertising revenue over quality journalism, leading to sensationalism or clickbait</a:t>
            </a:r>
          </a:p>
          <a:p>
            <a:endParaRPr lang="en-US" dirty="0"/>
          </a:p>
          <a:p>
            <a:endParaRPr lang="en-US" dirty="0"/>
          </a:p>
        </p:txBody>
      </p:sp>
    </p:spTree>
    <p:extLst>
      <p:ext uri="{BB962C8B-B14F-4D97-AF65-F5344CB8AC3E}">
        <p14:creationId xmlns:p14="http://schemas.microsoft.com/office/powerpoint/2010/main" val="2789019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8573" y="1189529"/>
            <a:ext cx="9394853" cy="4159305"/>
          </a:xfrm>
        </p:spPr>
        <p:txBody>
          <a:bodyPr>
            <a:normAutofit fontScale="92500" lnSpcReduction="20000"/>
          </a:bodyPr>
          <a:lstStyle/>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4. Limited Diversity</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The lack of diversity in newsrooms and media organizations can result in underrepresentation of certain voices, perspectives, and communities.</a:t>
            </a:r>
          </a:p>
          <a:p>
            <a:pPr algn="l"/>
            <a:endParaRPr lang="en-US" sz="3200" dirty="0"/>
          </a:p>
          <a:p>
            <a:pPr algn="l"/>
            <a:r>
              <a:rPr lang="en-US" sz="3200" dirty="0">
                <a:solidFill>
                  <a:schemeClr val="accent5">
                    <a:lumMod val="75000"/>
                  </a:schemeClr>
                </a:solidFill>
                <a:latin typeface="Times New Roman" panose="02020603050405020304" pitchFamily="18" charset="0"/>
                <a:cs typeface="Times New Roman" panose="02020603050405020304" pitchFamily="18" charset="0"/>
              </a:rPr>
              <a:t> </a:t>
            </a:r>
            <a:r>
              <a:rPr lang="en-US" sz="3200" b="1" dirty="0">
                <a:solidFill>
                  <a:schemeClr val="accent5">
                    <a:lumMod val="75000"/>
                  </a:schemeClr>
                </a:solidFill>
                <a:latin typeface="Times New Roman" panose="02020603050405020304" pitchFamily="18" charset="0"/>
                <a:cs typeface="Times New Roman" panose="02020603050405020304" pitchFamily="18" charset="0"/>
              </a:rPr>
              <a:t>5. Changing Landscape</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The digital disruption of traditional media has led to job cuts, industry consolidation, and challenges in sustaining quality journalism and investigative reporting. </a:t>
            </a:r>
          </a:p>
        </p:txBody>
      </p:sp>
    </p:spTree>
    <p:extLst>
      <p:ext uri="{BB962C8B-B14F-4D97-AF65-F5344CB8AC3E}">
        <p14:creationId xmlns:p14="http://schemas.microsoft.com/office/powerpoint/2010/main" val="745121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8573" y="1454543"/>
            <a:ext cx="9394853" cy="4159305"/>
          </a:xfrm>
        </p:spPr>
        <p:txBody>
          <a:bodyPr>
            <a:normAutofit/>
          </a:bodyPr>
          <a:lstStyle/>
          <a:p>
            <a:r>
              <a:rPr lang="en-US" sz="3200" dirty="0"/>
              <a:t>Understanding the advantages and limitations of both "people as media" and "people in media" highlights the complexities and dynamics of the modern media landscape, where individuals and professionals play crucial roles in shaping information dissemination, public discourse, and societal impact.</a:t>
            </a:r>
          </a:p>
        </p:txBody>
      </p:sp>
    </p:spTree>
    <p:extLst>
      <p:ext uri="{BB962C8B-B14F-4D97-AF65-F5344CB8AC3E}">
        <p14:creationId xmlns:p14="http://schemas.microsoft.com/office/powerpoint/2010/main" val="4125771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890124"/>
            <a:ext cx="9394853" cy="4887589"/>
          </a:xfrm>
        </p:spPr>
        <p:txBody>
          <a:bodyPr>
            <a:normAutofit/>
          </a:bodyPr>
          <a:lstStyle/>
          <a:p>
            <a:r>
              <a:rPr lang="en-US" b="1" i="0" dirty="0">
                <a:solidFill>
                  <a:schemeClr val="accent6">
                    <a:lumMod val="75000"/>
                  </a:schemeClr>
                </a:solidFill>
                <a:effectLst/>
                <a:highlight>
                  <a:srgbClr val="F0F0F0"/>
                </a:highlight>
                <a:latin typeface="Times New Roman" panose="02020603050405020304" pitchFamily="18" charset="0"/>
                <a:cs typeface="Times New Roman" panose="02020603050405020304" pitchFamily="18" charset="0"/>
              </a:rPr>
              <a:t>Value of People as Media:</a:t>
            </a:r>
            <a:endParaRPr lang="en-US" b="1" i="0" dirty="0">
              <a:solidFill>
                <a:srgbClr val="050505"/>
              </a:solidFill>
              <a:effectLst/>
              <a:highlight>
                <a:srgbClr val="F0F0F0"/>
              </a:highlight>
              <a:latin typeface="Times New Roman" panose="02020603050405020304" pitchFamily="18" charset="0"/>
              <a:cs typeface="Times New Roman" panose="02020603050405020304" pitchFamily="18" charset="0"/>
            </a:endParaRPr>
          </a:p>
          <a:p>
            <a:pPr algn="l"/>
            <a:r>
              <a:rPr lang="en-US"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1. Authenticity</a:t>
            </a:r>
            <a:r>
              <a:rPr lang="en-US" b="0"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 </a:t>
            </a:r>
          </a:p>
          <a:p>
            <a:pPr algn="l"/>
            <a:r>
              <a:rPr lang="en-US" b="0" i="0" dirty="0">
                <a:solidFill>
                  <a:srgbClr val="050505"/>
                </a:solidFill>
                <a:effectLst/>
                <a:highlight>
                  <a:srgbClr val="F0F0F0"/>
                </a:highlight>
                <a:latin typeface="Segoe UI Historic" panose="020B0502040204020203" pitchFamily="34" charset="0"/>
              </a:rPr>
              <a:t>People as media offer authentic and relatable content, fostering genuine connections with audiences and building trust. </a:t>
            </a:r>
          </a:p>
          <a:p>
            <a:pPr algn="l"/>
            <a:endParaRPr lang="en-US" dirty="0">
              <a:solidFill>
                <a:srgbClr val="050505"/>
              </a:solidFill>
              <a:highlight>
                <a:srgbClr val="F0F0F0"/>
              </a:highlight>
              <a:latin typeface="Segoe UI Historic" panose="020B0502040204020203" pitchFamily="34" charset="0"/>
            </a:endParaRPr>
          </a:p>
          <a:p>
            <a:pPr algn="l"/>
            <a:r>
              <a:rPr lang="en-US"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2. Engagement</a:t>
            </a:r>
            <a:r>
              <a:rPr lang="en-US" b="0"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 </a:t>
            </a:r>
          </a:p>
          <a:p>
            <a:pPr algn="l"/>
            <a:r>
              <a:rPr lang="en-US" b="0" i="0" dirty="0">
                <a:solidFill>
                  <a:srgbClr val="050505"/>
                </a:solidFill>
                <a:effectLst/>
                <a:highlight>
                  <a:srgbClr val="F0F0F0"/>
                </a:highlight>
                <a:latin typeface="Segoe UI Historic" panose="020B0502040204020203" pitchFamily="34" charset="0"/>
              </a:rPr>
              <a:t>Direct interaction and engagement with followers     create a sense of community, loyalty, and active participation in content creation. </a:t>
            </a:r>
          </a:p>
          <a:p>
            <a:pPr algn="l"/>
            <a:endParaRPr lang="en-US" dirty="0">
              <a:solidFill>
                <a:srgbClr val="050505"/>
              </a:solidFill>
              <a:highlight>
                <a:srgbClr val="F0F0F0"/>
              </a:highlight>
              <a:latin typeface="Segoe UI Historic" panose="020B0502040204020203" pitchFamily="34" charset="0"/>
            </a:endParaRPr>
          </a:p>
          <a:p>
            <a:pPr algn="l"/>
            <a:r>
              <a:rPr lang="en-US"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3. Influence</a:t>
            </a:r>
            <a:r>
              <a:rPr lang="en-US" b="0"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 </a:t>
            </a:r>
          </a:p>
          <a:p>
            <a:pPr algn="l"/>
            <a:r>
              <a:rPr lang="en-US" b="0" i="0" dirty="0">
                <a:solidFill>
                  <a:srgbClr val="050505"/>
                </a:solidFill>
                <a:effectLst/>
                <a:highlight>
                  <a:srgbClr val="F0F0F0"/>
                </a:highlight>
                <a:latin typeface="Segoe UI Historic" panose="020B0502040204020203" pitchFamily="34" charset="0"/>
              </a:rPr>
              <a:t>Influencers and content creators have the power to shape opinions, trends, and consumer behavior, driving impact and engagement.</a:t>
            </a:r>
          </a:p>
          <a:p>
            <a:endParaRPr lang="en-US" dirty="0">
              <a:solidFill>
                <a:srgbClr val="050505"/>
              </a:solidFill>
              <a:highlight>
                <a:srgbClr val="F0F0F0"/>
              </a:highlight>
              <a:latin typeface="Segoe UI Historic" panose="020B0502040204020203" pitchFamily="34" charset="0"/>
            </a:endParaRPr>
          </a:p>
        </p:txBody>
      </p:sp>
    </p:spTree>
    <p:extLst>
      <p:ext uri="{BB962C8B-B14F-4D97-AF65-F5344CB8AC3E}">
        <p14:creationId xmlns:p14="http://schemas.microsoft.com/office/powerpoint/2010/main" val="310733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250441" y="1185042"/>
            <a:ext cx="9426631" cy="4131425"/>
          </a:xfrm>
        </p:spPr>
        <p:txBody>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People as Media and People in Media</a:t>
            </a:r>
          </a:p>
          <a:p>
            <a:pPr algn="l"/>
            <a:endParaRPr lang="en-US" dirty="0"/>
          </a:p>
          <a:p>
            <a:pPr algn="l"/>
            <a:r>
              <a:rPr lang="en-US" dirty="0"/>
              <a:t>1.Defination</a:t>
            </a:r>
          </a:p>
          <a:p>
            <a:pPr algn="l"/>
            <a:r>
              <a:rPr lang="en-US" dirty="0"/>
              <a:t>2. Characteristics</a:t>
            </a:r>
          </a:p>
          <a:p>
            <a:pPr algn="l"/>
            <a:r>
              <a:rPr lang="en-US" dirty="0"/>
              <a:t>3. Format and Types</a:t>
            </a:r>
          </a:p>
          <a:p>
            <a:pPr algn="l"/>
            <a:r>
              <a:rPr lang="en-US" dirty="0"/>
              <a:t>4. Advantages and Limitations</a:t>
            </a:r>
          </a:p>
          <a:p>
            <a:pPr algn="l"/>
            <a:r>
              <a:rPr lang="en-US" dirty="0"/>
              <a:t>5. Value</a:t>
            </a:r>
          </a:p>
        </p:txBody>
      </p:sp>
    </p:spTree>
    <p:extLst>
      <p:ext uri="{BB962C8B-B14F-4D97-AF65-F5344CB8AC3E}">
        <p14:creationId xmlns:p14="http://schemas.microsoft.com/office/powerpoint/2010/main" val="136474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fontScale="92500" lnSpcReduction="20000"/>
          </a:bodyPr>
          <a:lstStyle/>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4. Creativity</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Individuals as media showcase creativity, storytelling skills, and unique perspectives, enriching content and engaging audiences in innovative ways.</a:t>
            </a:r>
          </a:p>
          <a:p>
            <a:pPr algn="l"/>
            <a:endParaRPr lang="en-US" sz="3200" dirty="0"/>
          </a:p>
          <a:p>
            <a:pPr algn="l"/>
            <a:r>
              <a:rPr lang="en-US" sz="3200" b="1" dirty="0">
                <a:solidFill>
                  <a:schemeClr val="accent5">
                    <a:lumMod val="75000"/>
                  </a:schemeClr>
                </a:solidFill>
                <a:latin typeface="Times New Roman" panose="02020603050405020304" pitchFamily="18" charset="0"/>
                <a:cs typeface="Times New Roman" panose="02020603050405020304" pitchFamily="18" charset="0"/>
              </a:rPr>
              <a:t>5. Personal Branding</a:t>
            </a:r>
            <a:r>
              <a:rPr lang="en-US" sz="32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3200" dirty="0"/>
              <a:t>Building a personal brand through content creation allows individuals to establish a distinct identity, voice, and presence in the digital space. </a:t>
            </a:r>
          </a:p>
          <a:p>
            <a:endParaRPr lang="en-US" dirty="0"/>
          </a:p>
        </p:txBody>
      </p:sp>
    </p:spTree>
    <p:extLst>
      <p:ext uri="{BB962C8B-B14F-4D97-AF65-F5344CB8AC3E}">
        <p14:creationId xmlns:p14="http://schemas.microsoft.com/office/powerpoint/2010/main" val="2065516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fontScale="92500" lnSpcReduction="10000"/>
          </a:bodyPr>
          <a:lstStyle/>
          <a:p>
            <a:pPr algn="l"/>
            <a:r>
              <a:rPr lang="en-US" dirty="0"/>
              <a:t>	</a:t>
            </a:r>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Value of People in Media:</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1. Credibility</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dirty="0"/>
              <a:t>Professionals in media uphold journalistic standards, fact-checking, and accuracy, providing reliable and trustworthy information to the public.</a:t>
            </a:r>
          </a:p>
          <a:p>
            <a:pPr algn="l"/>
            <a:r>
              <a:rPr lang="en-US" dirty="0"/>
              <a:t> </a:t>
            </a:r>
          </a:p>
          <a:p>
            <a:pPr algn="l"/>
            <a:r>
              <a:rPr lang="en-US" b="1" dirty="0">
                <a:solidFill>
                  <a:schemeClr val="accent5">
                    <a:lumMod val="75000"/>
                  </a:schemeClr>
                </a:solidFill>
                <a:latin typeface="Times New Roman" panose="02020603050405020304" pitchFamily="18" charset="0"/>
                <a:cs typeface="Times New Roman" panose="02020603050405020304" pitchFamily="18" charset="0"/>
              </a:rPr>
              <a:t>2. Expertise</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dirty="0"/>
              <a:t>Media professionals bring specialized knowledge, research skills, and industry experience, offering in-depth analysis and insights on complex issues.</a:t>
            </a:r>
          </a:p>
          <a:p>
            <a:pPr algn="l"/>
            <a:endParaRPr lang="en-US" dirty="0"/>
          </a:p>
          <a:p>
            <a:pPr algn="l"/>
            <a:r>
              <a:rPr lang="en-US" b="1" dirty="0">
                <a:solidFill>
                  <a:schemeClr val="accent5">
                    <a:lumMod val="75000"/>
                  </a:schemeClr>
                </a:solidFill>
              </a:rPr>
              <a:t> </a:t>
            </a:r>
            <a:r>
              <a:rPr lang="en-US" b="1" dirty="0">
                <a:solidFill>
                  <a:schemeClr val="accent5">
                    <a:lumMod val="75000"/>
                  </a:schemeClr>
                </a:solidFill>
                <a:latin typeface="Times New Roman" panose="02020603050405020304" pitchFamily="18" charset="0"/>
                <a:cs typeface="Times New Roman" panose="02020603050405020304" pitchFamily="18" charset="0"/>
              </a:rPr>
              <a:t>3. Accountability</a:t>
            </a:r>
            <a:r>
              <a:rPr lang="en-US"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dirty="0"/>
              <a:t>People in media serve as watchdogs, holding institutions accountable, raising awareness about social issues, and promoting transparency. </a:t>
            </a:r>
          </a:p>
          <a:p>
            <a:endParaRPr lang="en-US" dirty="0"/>
          </a:p>
        </p:txBody>
      </p:sp>
    </p:spTree>
    <p:extLst>
      <p:ext uri="{BB962C8B-B14F-4D97-AF65-F5344CB8AC3E}">
        <p14:creationId xmlns:p14="http://schemas.microsoft.com/office/powerpoint/2010/main" val="60442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Autofit/>
          </a:bodyPr>
          <a:lstStyle/>
          <a:p>
            <a:pPr algn="l"/>
            <a:r>
              <a:rPr lang="en-US" sz="2800" b="1" dirty="0">
                <a:solidFill>
                  <a:schemeClr val="accent5">
                    <a:lumMod val="75000"/>
                  </a:schemeClr>
                </a:solidFill>
                <a:latin typeface="Times New Roman" panose="02020603050405020304" pitchFamily="18" charset="0"/>
                <a:cs typeface="Times New Roman" panose="02020603050405020304" pitchFamily="18" charset="0"/>
              </a:rPr>
              <a:t>4. Public Service</a:t>
            </a:r>
            <a:r>
              <a:rPr lang="en-US" sz="28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2800" dirty="0"/>
              <a:t>Media professionals play a vital role in informing the public, shaping public opinion, and serving the community through informative and impactful storytelling. </a:t>
            </a:r>
          </a:p>
          <a:p>
            <a:pPr algn="l"/>
            <a:endParaRPr lang="en-US" sz="2800" dirty="0"/>
          </a:p>
          <a:p>
            <a:pPr algn="l"/>
            <a:r>
              <a:rPr lang="en-US" sz="2800" b="1" dirty="0">
                <a:solidFill>
                  <a:schemeClr val="accent5">
                    <a:lumMod val="75000"/>
                  </a:schemeClr>
                </a:solidFill>
                <a:latin typeface="Times New Roman" panose="02020603050405020304" pitchFamily="18" charset="0"/>
                <a:cs typeface="Times New Roman" panose="02020603050405020304" pitchFamily="18" charset="0"/>
              </a:rPr>
              <a:t>5. Diverse Perspectives</a:t>
            </a:r>
            <a:r>
              <a:rPr lang="en-US" sz="2800" dirty="0">
                <a:solidFill>
                  <a:schemeClr val="accent5">
                    <a:lumMod val="75000"/>
                  </a:schemeClr>
                </a:solidFill>
                <a:latin typeface="Times New Roman" panose="02020603050405020304" pitchFamily="18" charset="0"/>
                <a:cs typeface="Times New Roman" panose="02020603050405020304" pitchFamily="18" charset="0"/>
              </a:rPr>
              <a:t>: </a:t>
            </a:r>
          </a:p>
          <a:p>
            <a:pPr algn="l"/>
            <a:r>
              <a:rPr lang="en-US" sz="2800" dirty="0"/>
              <a:t>Journalists and media professionals bring diverse voices, perspectives, and narratives to the forefront, enriching public discourse and promoting inclusivity. </a:t>
            </a:r>
          </a:p>
        </p:txBody>
      </p:sp>
    </p:spTree>
    <p:extLst>
      <p:ext uri="{BB962C8B-B14F-4D97-AF65-F5344CB8AC3E}">
        <p14:creationId xmlns:p14="http://schemas.microsoft.com/office/powerpoint/2010/main" val="3357950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1830" y="1343278"/>
            <a:ext cx="9394853" cy="4159305"/>
          </a:xfrm>
        </p:spPr>
        <p:txBody>
          <a:bodyPr>
            <a:normAutofit fontScale="85000" lnSpcReduction="10000"/>
          </a:bodyPr>
          <a:lstStyle/>
          <a:p>
            <a:endParaRPr lang="en-US" b="1" u="sng" dirty="0"/>
          </a:p>
          <a:p>
            <a:r>
              <a:rPr lang="en-US" sz="3200" dirty="0"/>
              <a:t>Both "people as media" and "people in media" contribute valuable insights, perspectives, and content to the media landscape, each offering unique strengths and benefits. While individuals as media focus on authenticity, engagement, and influence, professionals in media prioritize credibility, expertise, accountability, and public service, collectively shaping the diverse and dynamic ecosystem of information sharing and communication in society.</a:t>
            </a:r>
          </a:p>
          <a:p>
            <a:endParaRPr lang="en-US" dirty="0"/>
          </a:p>
        </p:txBody>
      </p:sp>
    </p:spTree>
    <p:extLst>
      <p:ext uri="{BB962C8B-B14F-4D97-AF65-F5344CB8AC3E}">
        <p14:creationId xmlns:p14="http://schemas.microsoft.com/office/powerpoint/2010/main" val="1240981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59A40-D48A-67C8-9085-34F5207D34BA}"/>
              </a:ext>
            </a:extLst>
          </p:cNvPr>
          <p:cNvSpPr>
            <a:spLocks noGrp="1"/>
          </p:cNvSpPr>
          <p:nvPr>
            <p:ph idx="1"/>
          </p:nvPr>
        </p:nvSpPr>
        <p:spPr>
          <a:xfrm>
            <a:off x="1295400" y="1100517"/>
            <a:ext cx="9601200" cy="5454706"/>
          </a:xfrm>
        </p:spPr>
        <p:txBody>
          <a:bodyPr>
            <a:normAutofit/>
          </a:bodyPr>
          <a:lstStyle/>
          <a:p>
            <a:pPr marL="0" indent="0" algn="ctr">
              <a:buNone/>
            </a:pPr>
            <a:endParaRPr lang="en-US" sz="8800" dirty="0"/>
          </a:p>
          <a:p>
            <a:pPr marL="0" indent="0" algn="ctr">
              <a:buNone/>
            </a:pPr>
            <a:r>
              <a:rPr lang="en-US" sz="9600" dirty="0">
                <a:solidFill>
                  <a:srgbClr val="7030A0"/>
                </a:solidFill>
                <a:latin typeface="Bauhaus 93" panose="04030905020B02020C02" pitchFamily="82" charset="0"/>
              </a:rPr>
              <a:t>Thank you!</a:t>
            </a:r>
          </a:p>
        </p:txBody>
      </p:sp>
      <p:sp>
        <p:nvSpPr>
          <p:cNvPr id="4" name="TextBox 3">
            <a:extLst>
              <a:ext uri="{FF2B5EF4-FFF2-40B4-BE49-F238E27FC236}">
                <a16:creationId xmlns:a16="http://schemas.microsoft.com/office/drawing/2014/main" id="{7A09985B-983D-FB63-C5AB-E501268C78B0}"/>
              </a:ext>
            </a:extLst>
          </p:cNvPr>
          <p:cNvSpPr txBox="1"/>
          <p:nvPr/>
        </p:nvSpPr>
        <p:spPr>
          <a:xfrm>
            <a:off x="5308375" y="5895385"/>
            <a:ext cx="6319879" cy="44506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844EBEA-3738-4B19-4D91-B7202D5E0595}"/>
              </a:ext>
            </a:extLst>
          </p:cNvPr>
          <p:cNvSpPr txBox="1"/>
          <p:nvPr/>
        </p:nvSpPr>
        <p:spPr>
          <a:xfrm>
            <a:off x="1295400" y="4709565"/>
            <a:ext cx="4037251" cy="923330"/>
          </a:xfrm>
          <a:prstGeom prst="rect">
            <a:avLst/>
          </a:prstGeom>
          <a:noFill/>
        </p:spPr>
        <p:txBody>
          <a:bodyPr wrap="square" rtlCol="0">
            <a:spAutoFit/>
          </a:bodyPr>
          <a:lstStyle/>
          <a:p>
            <a:r>
              <a:rPr lang="en-US" dirty="0"/>
              <a:t>Submitted by:</a:t>
            </a:r>
          </a:p>
          <a:p>
            <a:r>
              <a:rPr lang="en-US" dirty="0" err="1"/>
              <a:t>Rolly</a:t>
            </a:r>
            <a:r>
              <a:rPr lang="en-US" dirty="0"/>
              <a:t> </a:t>
            </a:r>
            <a:r>
              <a:rPr lang="en-US" dirty="0" err="1"/>
              <a:t>Guelan</a:t>
            </a:r>
            <a:r>
              <a:rPr lang="en-US" dirty="0"/>
              <a:t> </a:t>
            </a:r>
          </a:p>
          <a:p>
            <a:r>
              <a:rPr lang="en-US" dirty="0" err="1"/>
              <a:t>Levie</a:t>
            </a:r>
            <a:r>
              <a:rPr lang="en-US" dirty="0"/>
              <a:t> </a:t>
            </a:r>
            <a:r>
              <a:rPr lang="en-US" dirty="0" err="1"/>
              <a:t>Borela</a:t>
            </a:r>
            <a:endParaRPr lang="en-US" dirty="0"/>
          </a:p>
        </p:txBody>
      </p:sp>
      <p:sp>
        <p:nvSpPr>
          <p:cNvPr id="6" name="TextBox 5">
            <a:extLst>
              <a:ext uri="{FF2B5EF4-FFF2-40B4-BE49-F238E27FC236}">
                <a16:creationId xmlns:a16="http://schemas.microsoft.com/office/drawing/2014/main" id="{1C3C533F-FE5C-31D1-848A-F5B39C623FD3}"/>
              </a:ext>
            </a:extLst>
          </p:cNvPr>
          <p:cNvSpPr txBox="1"/>
          <p:nvPr/>
        </p:nvSpPr>
        <p:spPr>
          <a:xfrm>
            <a:off x="6603100" y="5526053"/>
            <a:ext cx="4717657" cy="369332"/>
          </a:xfrm>
          <a:prstGeom prst="rect">
            <a:avLst/>
          </a:prstGeom>
          <a:noFill/>
        </p:spPr>
        <p:txBody>
          <a:bodyPr wrap="square" rtlCol="0">
            <a:spAutoFit/>
          </a:bodyPr>
          <a:lstStyle/>
          <a:p>
            <a:r>
              <a:rPr lang="en-US" dirty="0"/>
              <a:t>Submitted to: Ma’am </a:t>
            </a:r>
            <a:r>
              <a:rPr lang="en-US"/>
              <a:t>Merly De Mesa</a:t>
            </a:r>
            <a:endParaRPr lang="en-US" dirty="0"/>
          </a:p>
        </p:txBody>
      </p:sp>
    </p:spTree>
    <p:extLst>
      <p:ext uri="{BB962C8B-B14F-4D97-AF65-F5344CB8AC3E}">
        <p14:creationId xmlns:p14="http://schemas.microsoft.com/office/powerpoint/2010/main" val="380431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440382" y="1359462"/>
            <a:ext cx="9305841" cy="4094569"/>
          </a:xfrm>
        </p:spPr>
        <p:txBody>
          <a:bodyPr>
            <a:noAutofit/>
          </a:bodyPr>
          <a:lstStyle/>
          <a:p>
            <a:r>
              <a:rPr lang="en-US" sz="2400" b="0" i="0"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DEFINATION OF PEOPLE AS MEDIA AND PEOPLE IN MEDIA</a:t>
            </a:r>
          </a:p>
          <a:p>
            <a:pPr algn="l"/>
            <a:r>
              <a:rPr lang="en-US" sz="2800" b="0" i="0" dirty="0">
                <a:solidFill>
                  <a:schemeClr val="accent5">
                    <a:lumMod val="75000"/>
                  </a:schemeClr>
                </a:solidFill>
                <a:effectLst/>
                <a:highlight>
                  <a:srgbClr val="FFFFFF"/>
                </a:highlight>
                <a:latin typeface="Times New Roman" panose="02020603050405020304" pitchFamily="18" charset="0"/>
                <a:cs typeface="Times New Roman" panose="02020603050405020304" pitchFamily="18" charset="0"/>
              </a:rPr>
              <a:t>PEOPLE </a:t>
            </a:r>
            <a:r>
              <a:rPr lang="en-US" sz="2800" dirty="0">
                <a:solidFill>
                  <a:schemeClr val="accent5">
                    <a:lumMod val="75000"/>
                  </a:schemeClr>
                </a:solidFill>
                <a:highlight>
                  <a:srgbClr val="FFFFFF"/>
                </a:highlight>
                <a:latin typeface="Times New Roman" panose="02020603050405020304" pitchFamily="18" charset="0"/>
                <a:cs typeface="Times New Roman" panose="02020603050405020304" pitchFamily="18" charset="0"/>
              </a:rPr>
              <a:t>AS MEDIA</a:t>
            </a:r>
          </a:p>
          <a:p>
            <a:pPr algn="l"/>
            <a:r>
              <a:rPr lang="en-US" sz="2800" b="0" i="0" dirty="0">
                <a:solidFill>
                  <a:srgbClr val="1C1E21"/>
                </a:solidFill>
                <a:effectLst/>
                <a:highlight>
                  <a:srgbClr val="FFFFFF"/>
                </a:highlight>
                <a:latin typeface="inherit"/>
              </a:rPr>
              <a:t> 	refers to individuals who have the ability to influence and disseminate information to a wide audience through various channels such as social media, blogs, podcasts, and other digital platforms. In this context, people themselves become the medium through which messages, ideas, and content are shared with others. </a:t>
            </a:r>
          </a:p>
          <a:p>
            <a:pPr algn="l"/>
            <a:endParaRPr lang="en-US" sz="2800" dirty="0">
              <a:solidFill>
                <a:srgbClr val="1C1E21"/>
              </a:solidFill>
              <a:highlight>
                <a:srgbClr val="FFFFFF"/>
              </a:highlight>
              <a:latin typeface="inherit"/>
            </a:endParaRPr>
          </a:p>
          <a:p>
            <a:br>
              <a:rPr lang="en-US" sz="1600" b="0" i="0" dirty="0">
                <a:solidFill>
                  <a:srgbClr val="1C1E21"/>
                </a:solidFill>
                <a:effectLst/>
                <a:latin typeface="inherit"/>
              </a:rPr>
            </a:br>
            <a:endParaRPr lang="en-US" sz="1600" dirty="0"/>
          </a:p>
        </p:txBody>
      </p:sp>
      <p:sp>
        <p:nvSpPr>
          <p:cNvPr id="12" name="Arrow: Right 11">
            <a:extLst>
              <a:ext uri="{FF2B5EF4-FFF2-40B4-BE49-F238E27FC236}">
                <a16:creationId xmlns:a16="http://schemas.microsoft.com/office/drawing/2014/main" id="{EF3A5411-AF5D-873F-215E-5FCEFC76E757}"/>
              </a:ext>
            </a:extLst>
          </p:cNvPr>
          <p:cNvSpPr/>
          <p:nvPr/>
        </p:nvSpPr>
        <p:spPr>
          <a:xfrm>
            <a:off x="1739786" y="2338599"/>
            <a:ext cx="461247" cy="3803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726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262358" y="1246174"/>
            <a:ext cx="9645706" cy="4507264"/>
          </a:xfrm>
        </p:spPr>
        <p:txBody>
          <a:bodyPr>
            <a:normAutofit/>
          </a:bodyPr>
          <a:lstStyle/>
          <a:p>
            <a:pPr algn="l"/>
            <a:r>
              <a:rPr lang="en-US" sz="3000" dirty="0">
                <a:solidFill>
                  <a:schemeClr val="accent5">
                    <a:lumMod val="75000"/>
                  </a:schemeClr>
                </a:solidFill>
                <a:highlight>
                  <a:srgbClr val="FFFFFF"/>
                </a:highlight>
                <a:latin typeface="Times New Roman" panose="02020603050405020304" pitchFamily="18" charset="0"/>
                <a:cs typeface="Times New Roman" panose="02020603050405020304" pitchFamily="18" charset="0"/>
              </a:rPr>
              <a:t>PEOPLE IN MEDIA</a:t>
            </a:r>
          </a:p>
          <a:p>
            <a:pPr algn="l"/>
            <a:r>
              <a:rPr lang="en-US" sz="3000" dirty="0">
                <a:solidFill>
                  <a:srgbClr val="1C1E21"/>
                </a:solidFill>
                <a:highlight>
                  <a:srgbClr val="FFFFFF"/>
                </a:highlight>
                <a:latin typeface="inherit"/>
              </a:rPr>
              <a:t>	</a:t>
            </a:r>
            <a:r>
              <a:rPr lang="en-US" sz="3000" b="0" i="0" dirty="0">
                <a:solidFill>
                  <a:srgbClr val="1C1E21"/>
                </a:solidFill>
                <a:effectLst/>
                <a:highlight>
                  <a:srgbClr val="FFFFFF"/>
                </a:highlight>
                <a:latin typeface="inherit"/>
              </a:rPr>
              <a:t>refers to individuals who are involved in the creation, production, and dissemination of content through traditional media channels such as television, radio, newspapers, and magazines. These individuals include journalists, reporters, editors, producers, and other professionals who work in the media industry to deliver news, entertainment, and information to the public. </a:t>
            </a:r>
          </a:p>
          <a:p>
            <a:pPr algn="l"/>
            <a:endParaRPr lang="en-US" sz="2400" dirty="0">
              <a:solidFill>
                <a:srgbClr val="1C1E21"/>
              </a:solidFill>
              <a:highlight>
                <a:srgbClr val="FFFFFF"/>
              </a:highlight>
              <a:latin typeface="inherit"/>
            </a:endParaRPr>
          </a:p>
          <a:p>
            <a:endParaRPr lang="en-US" dirty="0"/>
          </a:p>
        </p:txBody>
      </p:sp>
      <p:sp>
        <p:nvSpPr>
          <p:cNvPr id="4" name="Arrow: Right 3">
            <a:extLst>
              <a:ext uri="{FF2B5EF4-FFF2-40B4-BE49-F238E27FC236}">
                <a16:creationId xmlns:a16="http://schemas.microsoft.com/office/drawing/2014/main" id="{4ED34AC3-84C7-51BB-8BD5-0F77EBC120CB}"/>
              </a:ext>
            </a:extLst>
          </p:cNvPr>
          <p:cNvSpPr/>
          <p:nvPr/>
        </p:nvSpPr>
        <p:spPr>
          <a:xfrm>
            <a:off x="1577946" y="1853077"/>
            <a:ext cx="461247" cy="3803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07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424198" y="1221897"/>
            <a:ext cx="9370577" cy="4280687"/>
          </a:xfrm>
        </p:spPr>
        <p:txBody>
          <a:bodyPr>
            <a:normAutofit/>
          </a:bodyPr>
          <a:lstStyle/>
          <a:p>
            <a:r>
              <a:rPr lang="en-US" sz="3200" b="0" i="0" dirty="0">
                <a:solidFill>
                  <a:srgbClr val="1C1E21"/>
                </a:solidFill>
                <a:effectLst/>
                <a:highlight>
                  <a:srgbClr val="FFFFFF"/>
                </a:highlight>
                <a:latin typeface="inherit"/>
              </a:rPr>
              <a:t>Both concepts highlight the significant role that individuals play in shaping public discourse, influencing opinions, and contributing to the flow of information in society. Whether as creators or conduits of media content, people have the power to impact how information is shared, received, and interpreted by audiences.</a:t>
            </a:r>
          </a:p>
          <a:p>
            <a:endParaRPr lang="en-US" dirty="0"/>
          </a:p>
        </p:txBody>
      </p:sp>
    </p:spTree>
    <p:extLst>
      <p:ext uri="{BB962C8B-B14F-4D97-AF65-F5344CB8AC3E}">
        <p14:creationId xmlns:p14="http://schemas.microsoft.com/office/powerpoint/2010/main" val="197698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75646" y="1302818"/>
            <a:ext cx="9435313" cy="4232133"/>
          </a:xfrm>
        </p:spPr>
        <p:txBody>
          <a:bodyPr>
            <a:normAutofit/>
          </a:bodyPr>
          <a:lstStyle/>
          <a:p>
            <a:pPr algn="just"/>
            <a:r>
              <a:rPr lang="en-US" sz="4000" b="0" i="0" dirty="0">
                <a:solidFill>
                  <a:srgbClr val="050505"/>
                </a:solidFill>
                <a:effectLst/>
                <a:highlight>
                  <a:srgbClr val="F0F0F0"/>
                </a:highlight>
                <a:latin typeface="Segoe UI Historic" panose="020B0502040204020203" pitchFamily="34" charset="0"/>
              </a:rPr>
              <a:t>The </a:t>
            </a:r>
            <a:r>
              <a:rPr lang="en-US" sz="4000" b="1" i="0" dirty="0">
                <a:solidFill>
                  <a:srgbClr val="050505"/>
                </a:solidFill>
                <a:effectLst/>
                <a:highlight>
                  <a:srgbClr val="F0F0F0"/>
                </a:highlight>
                <a:latin typeface="Segoe UI Historic" panose="020B0502040204020203" pitchFamily="34" charset="0"/>
              </a:rPr>
              <a:t>Characteristics</a:t>
            </a:r>
            <a:r>
              <a:rPr lang="en-US" sz="4000" b="0" i="0" dirty="0">
                <a:solidFill>
                  <a:srgbClr val="050505"/>
                </a:solidFill>
                <a:effectLst/>
                <a:highlight>
                  <a:srgbClr val="F0F0F0"/>
                </a:highlight>
                <a:latin typeface="Segoe UI Historic" panose="020B0502040204020203" pitchFamily="34" charset="0"/>
              </a:rPr>
              <a:t> of "</a:t>
            </a:r>
            <a:r>
              <a:rPr lang="en-US" sz="4000" b="0" i="0" dirty="0">
                <a:solidFill>
                  <a:schemeClr val="accent5">
                    <a:lumMod val="75000"/>
                  </a:schemeClr>
                </a:solidFill>
                <a:effectLst/>
                <a:highlight>
                  <a:srgbClr val="F0F0F0"/>
                </a:highlight>
                <a:latin typeface="Segoe UI Historic" panose="020B0502040204020203" pitchFamily="34" charset="0"/>
              </a:rPr>
              <a:t>people as media</a:t>
            </a:r>
            <a:r>
              <a:rPr lang="en-US" sz="4000" b="0" i="0" dirty="0">
                <a:solidFill>
                  <a:srgbClr val="050505"/>
                </a:solidFill>
                <a:effectLst/>
                <a:highlight>
                  <a:srgbClr val="F0F0F0"/>
                </a:highlight>
                <a:latin typeface="Segoe UI Historic" panose="020B0502040204020203" pitchFamily="34" charset="0"/>
              </a:rPr>
              <a:t>" and "</a:t>
            </a:r>
            <a:r>
              <a:rPr lang="en-US" sz="4000" b="0" i="0" dirty="0">
                <a:solidFill>
                  <a:schemeClr val="accent5">
                    <a:lumMod val="75000"/>
                  </a:schemeClr>
                </a:solidFill>
                <a:effectLst/>
                <a:highlight>
                  <a:srgbClr val="F0F0F0"/>
                </a:highlight>
                <a:latin typeface="Segoe UI Historic" panose="020B0502040204020203" pitchFamily="34" charset="0"/>
              </a:rPr>
              <a:t>people in media</a:t>
            </a:r>
            <a:r>
              <a:rPr lang="en-US" sz="4000" b="0" i="0" dirty="0">
                <a:solidFill>
                  <a:srgbClr val="050505"/>
                </a:solidFill>
                <a:effectLst/>
                <a:highlight>
                  <a:srgbClr val="F0F0F0"/>
                </a:highlight>
                <a:latin typeface="Segoe UI Historic" panose="020B0502040204020203" pitchFamily="34" charset="0"/>
              </a:rPr>
              <a:t>" involve different characteristics that reflect their roles and impact on communication and information dissemination: </a:t>
            </a:r>
          </a:p>
        </p:txBody>
      </p:sp>
    </p:spTree>
    <p:extLst>
      <p:ext uri="{BB962C8B-B14F-4D97-AF65-F5344CB8AC3E}">
        <p14:creationId xmlns:p14="http://schemas.microsoft.com/office/powerpoint/2010/main" val="227701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82389" y="1353393"/>
            <a:ext cx="9427221" cy="4151213"/>
          </a:xfrm>
        </p:spPr>
        <p:txBody>
          <a:bodyPr>
            <a:normAutofit fontScale="92500" lnSpcReduction="20000"/>
          </a:bodyPr>
          <a:lstStyle/>
          <a:p>
            <a:pPr algn="just"/>
            <a:r>
              <a:rPr lang="en-US" sz="2800" b="0" i="0" dirty="0">
                <a:solidFill>
                  <a:schemeClr val="accent6">
                    <a:lumMod val="50000"/>
                  </a:schemeClr>
                </a:solidFill>
                <a:effectLst/>
                <a:highlight>
                  <a:srgbClr val="F0F0F0"/>
                </a:highlight>
                <a:latin typeface="Times New Roman" panose="02020603050405020304" pitchFamily="18" charset="0"/>
                <a:cs typeface="Times New Roman" panose="02020603050405020304" pitchFamily="18" charset="0"/>
              </a:rPr>
              <a:t>People as Media:</a:t>
            </a:r>
          </a:p>
          <a:p>
            <a:pPr algn="just"/>
            <a:endParaRPr lang="en-US" sz="2800" b="0" i="0" dirty="0">
              <a:solidFill>
                <a:srgbClr val="050505"/>
              </a:solidFill>
              <a:effectLst/>
              <a:highlight>
                <a:srgbClr val="F0F0F0"/>
              </a:highlight>
              <a:latin typeface="Segoe UI Historic" panose="020B0502040204020203" pitchFamily="34" charset="0"/>
            </a:endParaRPr>
          </a:p>
          <a:p>
            <a:pPr algn="just"/>
            <a:r>
              <a:rPr lang="en-US" sz="28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1. Influencers: </a:t>
            </a:r>
          </a:p>
          <a:p>
            <a:pPr algn="just"/>
            <a:r>
              <a:rPr lang="en-US" sz="2800" b="0" i="0" dirty="0">
                <a:solidFill>
                  <a:srgbClr val="050505"/>
                </a:solidFill>
                <a:effectLst/>
                <a:highlight>
                  <a:srgbClr val="F0F0F0"/>
                </a:highlight>
                <a:latin typeface="Segoe UI Historic" panose="020B0502040204020203" pitchFamily="34" charset="0"/>
              </a:rPr>
              <a:t>Individuals who have a significant following on social media platforms and can influence opinions, trends, and consumer behavior. </a:t>
            </a:r>
          </a:p>
          <a:p>
            <a:pPr algn="just"/>
            <a:endParaRPr lang="en-US" sz="2800" b="0" i="0" dirty="0">
              <a:solidFill>
                <a:srgbClr val="050505"/>
              </a:solidFill>
              <a:effectLst/>
              <a:highlight>
                <a:srgbClr val="F0F0F0"/>
              </a:highlight>
              <a:latin typeface="Segoe UI Historic" panose="020B0502040204020203" pitchFamily="34" charset="0"/>
            </a:endParaRPr>
          </a:p>
          <a:p>
            <a:pPr algn="just"/>
            <a:r>
              <a:rPr lang="en-US" sz="28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2. Content Creators:</a:t>
            </a:r>
          </a:p>
          <a:p>
            <a:pPr algn="just"/>
            <a:r>
              <a:rPr lang="en-US" sz="2800" b="0" i="0" dirty="0">
                <a:solidFill>
                  <a:srgbClr val="050505"/>
                </a:solidFill>
                <a:effectLst/>
                <a:highlight>
                  <a:srgbClr val="F0F0F0"/>
                </a:highlight>
                <a:latin typeface="Segoe UI Historic" panose="020B0502040204020203" pitchFamily="34" charset="0"/>
              </a:rPr>
              <a:t>People who generate and share original content, such as videos, blogs, podcasts, and social media posts, to engage with audiences.</a:t>
            </a:r>
          </a:p>
          <a:p>
            <a:endParaRPr lang="en-US" dirty="0"/>
          </a:p>
        </p:txBody>
      </p:sp>
    </p:spTree>
    <p:extLst>
      <p:ext uri="{BB962C8B-B14F-4D97-AF65-F5344CB8AC3E}">
        <p14:creationId xmlns:p14="http://schemas.microsoft.com/office/powerpoint/2010/main" val="121429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F20C36-C400-06C8-1E2F-7322152332EB}"/>
              </a:ext>
            </a:extLst>
          </p:cNvPr>
          <p:cNvSpPr>
            <a:spLocks noGrp="1"/>
          </p:cNvSpPr>
          <p:nvPr>
            <p:ph type="subTitle" idx="1"/>
          </p:nvPr>
        </p:nvSpPr>
        <p:spPr>
          <a:xfrm>
            <a:off x="1398573" y="1221897"/>
            <a:ext cx="9394853" cy="4159305"/>
          </a:xfrm>
        </p:spPr>
        <p:txBody>
          <a:bodyPr>
            <a:normAutofit/>
          </a:bodyPr>
          <a:lstStyle/>
          <a:p>
            <a:pPr algn="just"/>
            <a:r>
              <a:rPr lang="en-US" sz="28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3. Personal Branding:</a:t>
            </a:r>
          </a:p>
          <a:p>
            <a:pPr algn="just"/>
            <a:r>
              <a:rPr lang="en-US" sz="2800" b="0" i="0" dirty="0">
                <a:solidFill>
                  <a:srgbClr val="050505"/>
                </a:solidFill>
                <a:effectLst/>
                <a:highlight>
                  <a:srgbClr val="F0F0F0"/>
                </a:highlight>
                <a:latin typeface="Segoe UI Historic" panose="020B0502040204020203" pitchFamily="34" charset="0"/>
              </a:rPr>
              <a:t>Individuals who build and promote their personal brand through online presence, storytelling, and authenticity.</a:t>
            </a:r>
          </a:p>
          <a:p>
            <a:pPr algn="just"/>
            <a:endParaRPr lang="en-US" sz="2800" b="1" i="0" dirty="0">
              <a:solidFill>
                <a:srgbClr val="050505"/>
              </a:solidFill>
              <a:effectLst/>
              <a:highlight>
                <a:srgbClr val="F0F0F0"/>
              </a:highlight>
              <a:latin typeface="Segoe UI Historic" panose="020B0502040204020203" pitchFamily="34" charset="0"/>
            </a:endParaRPr>
          </a:p>
          <a:p>
            <a:pPr algn="just"/>
            <a:r>
              <a:rPr lang="en-US" sz="2800" b="1" i="0" dirty="0">
                <a:solidFill>
                  <a:schemeClr val="accent5">
                    <a:lumMod val="75000"/>
                  </a:schemeClr>
                </a:solidFill>
                <a:effectLst/>
                <a:highlight>
                  <a:srgbClr val="F0F0F0"/>
                </a:highlight>
                <a:latin typeface="Times New Roman" panose="02020603050405020304" pitchFamily="18" charset="0"/>
                <a:cs typeface="Times New Roman" panose="02020603050405020304" pitchFamily="18" charset="0"/>
              </a:rPr>
              <a:t>4. Engagement:</a:t>
            </a:r>
          </a:p>
          <a:p>
            <a:pPr algn="just"/>
            <a:r>
              <a:rPr lang="en-US" sz="2800" b="0" i="0" dirty="0">
                <a:solidFill>
                  <a:srgbClr val="050505"/>
                </a:solidFill>
                <a:effectLst/>
                <a:highlight>
                  <a:srgbClr val="F0F0F0"/>
                </a:highlight>
                <a:latin typeface="Segoe UI Historic" panose="020B0502040204020203" pitchFamily="34" charset="0"/>
              </a:rPr>
              <a:t>People who interact with their audience, respond to comments, and foster a sense of community and connection.</a:t>
            </a:r>
          </a:p>
          <a:p>
            <a:endParaRPr lang="en-US" dirty="0"/>
          </a:p>
        </p:txBody>
      </p:sp>
    </p:spTree>
    <p:extLst>
      <p:ext uri="{BB962C8B-B14F-4D97-AF65-F5344CB8AC3E}">
        <p14:creationId xmlns:p14="http://schemas.microsoft.com/office/powerpoint/2010/main" val="361117257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{3BB3368C-D80A-4A27-A3CC-1D086F56B940}tf10001105</Template>
  <TotalTime>272</TotalTime>
  <Words>1899</Words>
  <Application>Microsoft Office PowerPoint</Application>
  <PresentationFormat>Widescreen</PresentationFormat>
  <Paragraphs>169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Bauhaus 93</vt:lpstr>
      <vt:lpstr>Californian FB</vt:lpstr>
      <vt:lpstr>Franklin Gothic Book</vt:lpstr>
      <vt:lpstr>inherit</vt:lpstr>
      <vt:lpstr>Segoe UI Historic</vt:lpstr>
      <vt:lpstr>Times New Roman</vt:lpstr>
      <vt:lpstr>Crop</vt:lpstr>
      <vt:lpstr>People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 media</dc:title>
  <dc:creator>DSPMNHS</dc:creator>
  <cp:lastModifiedBy>DSPMNHS</cp:lastModifiedBy>
  <cp:revision>3</cp:revision>
  <dcterms:created xsi:type="dcterms:W3CDTF">2024-04-26T02:29:56Z</dcterms:created>
  <dcterms:modified xsi:type="dcterms:W3CDTF">2024-05-07T02:50:40Z</dcterms:modified>
</cp:coreProperties>
</file>