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4" r:id="rId7"/>
    <p:sldId id="265" r:id="rId8"/>
    <p:sldId id="268" r:id="rId9"/>
    <p:sldId id="261" r:id="rId10"/>
    <p:sldId id="260" r:id="rId11"/>
    <p:sldId id="267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0969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84838"/>
            <a:ext cx="9601200" cy="35814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800" i="0"/>
            </a:lvl2pPr>
            <a:lvl3pPr>
              <a:lnSpc>
                <a:spcPct val="150000"/>
              </a:lnSpc>
              <a:defRPr sz="2400"/>
            </a:lvl3pPr>
            <a:lvl4pPr>
              <a:lnSpc>
                <a:spcPct val="150000"/>
              </a:lnSpc>
              <a:defRPr sz="2400"/>
            </a:lvl4pPr>
            <a:lvl5pPr>
              <a:lnSpc>
                <a:spcPct val="150000"/>
              </a:lnSpc>
              <a:defRPr sz="20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EED9027-C3C3-47EC-9EE1-7E6EA6A5B32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09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  <a:lvl2pPr>
              <a:defRPr baseline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defRPr>
            </a:lvl2pPr>
            <a:lvl3pPr>
              <a:defRPr baseline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defRPr>
            </a:lvl3pPr>
            <a:lvl4pPr>
              <a:defRPr baseline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defRPr>
            </a:lvl4pPr>
            <a:lvl5pPr>
              <a:defRPr baseline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</a:lstStyle>
          <a:p>
            <a:fld id="{87DE6118-2437-4B30-8E3C-4D2BE6020583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26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 baseline="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hemes.gohugo.io/tags/blog/?search-input=Tranquilpea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087979-A2BB-43CB-96EF-14640529E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2015903"/>
            <a:ext cx="8361229" cy="2098226"/>
          </a:xfrm>
        </p:spPr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Hugo</a:t>
            </a:r>
            <a:r>
              <a:rPr lang="zh-TW" altLang="en-US" dirty="0"/>
              <a:t>創建</a:t>
            </a:r>
            <a:r>
              <a:rPr lang="en-US" altLang="zh-TW" dirty="0"/>
              <a:t>blog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4128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50189D-7EF2-4E39-B24A-7A7BC5AE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Hugo</a:t>
            </a:r>
            <a:r>
              <a:rPr lang="zh-TW" altLang="en-US" dirty="0"/>
              <a:t>是什麼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6A0C4D-0BE1-42FE-87F1-E09F0359E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784838"/>
            <a:ext cx="9228338" cy="367492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A static site generator written in Go,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靜態站點產生器，用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Go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寫的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A Framework,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一種框架工具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It's open-source,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開放原始碼</a:t>
            </a:r>
          </a:p>
        </p:txBody>
      </p:sp>
    </p:spTree>
    <p:extLst>
      <p:ext uri="{BB962C8B-B14F-4D97-AF65-F5344CB8AC3E}">
        <p14:creationId xmlns:p14="http://schemas.microsoft.com/office/powerpoint/2010/main" val="286464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A7291C-3DCB-42AB-89D9-1131A16F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Hugo</a:t>
            </a:r>
            <a:r>
              <a:rPr lang="zh-TW" altLang="en-US" dirty="0"/>
              <a:t>的優點、缺點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4B3F27-306E-4DD7-A3B6-0F400D9E6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4837"/>
            <a:ext cx="9601200" cy="4482797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555555"/>
                </a:solidFill>
                <a:effectLst/>
                <a:latin typeface="Lato"/>
              </a:rPr>
              <a:t>優點</a:t>
            </a:r>
            <a:endParaRPr lang="en-US" altLang="zh-TW" b="0" i="0" dirty="0">
              <a:solidFill>
                <a:srgbClr val="555555"/>
              </a:solidFill>
              <a:effectLst/>
              <a:latin typeface="Lato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555555"/>
                </a:solidFill>
                <a:effectLst/>
                <a:latin typeface="Lato"/>
              </a:rPr>
              <a:t>開源和免費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555555"/>
                </a:solidFill>
                <a:effectLst/>
                <a:latin typeface="Lato"/>
              </a:rPr>
              <a:t>超快的速度，引擎和速度優化</a:t>
            </a:r>
            <a:endParaRPr lang="en-US" altLang="zh-TW" b="0" i="0" dirty="0">
              <a:solidFill>
                <a:srgbClr val="555555"/>
              </a:solidFill>
              <a:effectLst/>
              <a:latin typeface="Lato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555555"/>
                </a:solidFill>
                <a:latin typeface="Lato"/>
              </a:rPr>
              <a:t>缺點</a:t>
            </a:r>
            <a:endParaRPr lang="en-US" altLang="zh-TW" dirty="0">
              <a:solidFill>
                <a:srgbClr val="555555"/>
              </a:solidFill>
              <a:latin typeface="Lato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555555"/>
                </a:solidFill>
                <a:effectLst/>
                <a:latin typeface="Lato"/>
              </a:rPr>
              <a:t>插件較少</a:t>
            </a:r>
            <a:endParaRPr lang="en-US" altLang="zh-TW" b="0" i="0" dirty="0">
              <a:solidFill>
                <a:srgbClr val="555555"/>
              </a:solidFill>
              <a:effectLst/>
              <a:latin typeface="Lato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zh-TW" altLang="en-US" b="0" i="0" dirty="0">
              <a:solidFill>
                <a:srgbClr val="555555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919639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C91EC9-C53A-4D28-B557-86D9E7A44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Hugo CLI </a:t>
            </a:r>
            <a:r>
              <a:rPr lang="zh-TW" altLang="en-US" b="1" i="0" dirty="0">
                <a:solidFill>
                  <a:schemeClr val="tx1"/>
                </a:solidFill>
                <a:effectLst/>
                <a:latin typeface="Lato"/>
              </a:rPr>
              <a:t>安裝與介紹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E38F24-C6E8-41A7-93F9-26F4EFD61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253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A5CA34-6853-44FB-9473-C4BDB197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尋找</a:t>
            </a:r>
            <a:r>
              <a:rPr lang="en-US" altLang="zh-TW" b="1" i="0" dirty="0">
                <a:solidFill>
                  <a:srgbClr val="0A1922"/>
                </a:solidFill>
                <a:effectLst/>
                <a:latin typeface="muli"/>
              </a:rPr>
              <a:t> Themes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629328-589B-4B36-BAE5-07F658D3E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TW" b="1" i="0" dirty="0">
                <a:solidFill>
                  <a:srgbClr val="0A1922"/>
                </a:solidFill>
                <a:effectLst/>
                <a:latin typeface="muli"/>
                <a:hlinkClick r:id="rId2"/>
              </a:rPr>
              <a:t>Hugo Themes</a:t>
            </a:r>
            <a:endParaRPr lang="en-US" altLang="zh-TW" b="1" i="0" dirty="0">
              <a:solidFill>
                <a:srgbClr val="0A1922"/>
              </a:solidFill>
              <a:effectLst/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97866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A3FCBE-ABCA-4587-865F-F6D24EAB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chemeClr val="tx1"/>
                </a:solidFill>
                <a:effectLst/>
                <a:latin typeface="Lato"/>
              </a:rPr>
              <a:t>靜態網頁 </a:t>
            </a:r>
            <a:r>
              <a:rPr lang="en-US" altLang="zh-TW" b="1" i="0" dirty="0">
                <a:solidFill>
                  <a:schemeClr val="tx1"/>
                </a:solidFill>
                <a:effectLst/>
                <a:latin typeface="Lato"/>
              </a:rPr>
              <a:t>vs </a:t>
            </a:r>
            <a:r>
              <a:rPr lang="zh-TW" altLang="en-US" b="1" i="0" dirty="0">
                <a:solidFill>
                  <a:schemeClr val="tx1"/>
                </a:solidFill>
                <a:effectLst/>
                <a:latin typeface="Lato"/>
              </a:rPr>
              <a:t>動態網頁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FA5DCA-889A-44D3-A657-8509879D0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08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765AD-3F96-41C2-BD30-EFDBFC6F2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444444"/>
                </a:solidFill>
                <a:latin typeface="Arial" panose="020B0604020202020204" pitchFamily="34" charset="0"/>
              </a:rPr>
              <a:t>靜態網頁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6577ED-628A-478F-9B49-348CCB517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4837"/>
            <a:ext cx="9601200" cy="4678107"/>
          </a:xfrm>
        </p:spPr>
        <p:txBody>
          <a:bodyPr>
            <a:normAutofit/>
          </a:bodyPr>
          <a:lstStyle/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透過工具編譯生成，部署後可</a:t>
            </a:r>
            <a:r>
              <a:rPr lang="zh-TW" alt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Lato"/>
              </a:rPr>
              <a:t>被瀏覽器直接存取</a:t>
            </a:r>
            <a:endParaRPr lang="en-US" altLang="zh-TW" b="1" i="0" dirty="0">
              <a:solidFill>
                <a:schemeClr val="accent6">
                  <a:lumMod val="75000"/>
                </a:schemeClr>
              </a:solidFill>
              <a:effectLst/>
              <a:latin typeface="Lato"/>
            </a:endParaRPr>
          </a:p>
          <a:p>
            <a:r>
              <a:rPr lang="en-US" altLang="zh-TW" dirty="0"/>
              <a:t>HTTP</a:t>
            </a:r>
            <a:r>
              <a:rPr lang="zh-TW" altLang="en-US" dirty="0"/>
              <a:t>單純請求</a:t>
            </a:r>
            <a:r>
              <a:rPr lang="en-US" altLang="zh-TW" dirty="0"/>
              <a:t>HTML</a:t>
            </a:r>
            <a:r>
              <a:rPr lang="zh-TW" altLang="en-US" dirty="0"/>
              <a:t>檔案</a:t>
            </a:r>
            <a:endParaRPr lang="en-US" altLang="zh-TW" b="1" i="0" dirty="0">
              <a:solidFill>
                <a:schemeClr val="accent6">
                  <a:lumMod val="75000"/>
                </a:schemeClr>
              </a:solidFill>
              <a:effectLst/>
              <a:latin typeface="Lato"/>
            </a:endParaRPr>
          </a:p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不再需要依靠與後端伺服器交互、動態渲染頁面資料</a:t>
            </a:r>
            <a:endParaRPr lang="en-US" altLang="zh-TW" b="0" i="0" dirty="0">
              <a:solidFill>
                <a:srgbClr val="303233"/>
              </a:solidFill>
              <a:effectLst/>
              <a:latin typeface="Lato"/>
            </a:endParaRPr>
          </a:p>
          <a:p>
            <a:r>
              <a:rPr lang="zh-TW" altLang="en-US" b="0" i="0" dirty="0">
                <a:solidFill>
                  <a:srgbClr val="373737"/>
                </a:solidFill>
                <a:effectLst/>
                <a:latin typeface="Arial" panose="020B0604020202020204" pitchFamily="34" charset="0"/>
              </a:rPr>
              <a:t>一般判斷方式為網頁副檔名為</a:t>
            </a:r>
            <a:r>
              <a:rPr lang="en-US" altLang="zh-TW" b="0" i="0" dirty="0">
                <a:solidFill>
                  <a:srgbClr val="373737"/>
                </a:solidFill>
                <a:effectLst/>
                <a:latin typeface="Arial" panose="020B0604020202020204" pitchFamily="34" charset="0"/>
              </a:rPr>
              <a:t>html</a:t>
            </a:r>
            <a:r>
              <a:rPr lang="zh-TW" altLang="en-US" b="0" i="0" dirty="0">
                <a:solidFill>
                  <a:srgbClr val="373737"/>
                </a:solidFill>
                <a:effectLst/>
                <a:latin typeface="Arial" panose="020B0604020202020204" pitchFamily="34" charset="0"/>
              </a:rPr>
              <a:t>或</a:t>
            </a:r>
            <a:r>
              <a:rPr lang="en-US" altLang="zh-TW" b="0" i="0" dirty="0">
                <a:solidFill>
                  <a:srgbClr val="373737"/>
                </a:solidFill>
                <a:effectLst/>
                <a:latin typeface="Arial" panose="020B0604020202020204" pitchFamily="34" charset="0"/>
              </a:rPr>
              <a:t>htm</a:t>
            </a:r>
            <a:r>
              <a:rPr lang="zh-TW" altLang="en-US" b="0" i="0" dirty="0">
                <a:solidFill>
                  <a:srgbClr val="373737"/>
                </a:solidFill>
                <a:effectLst/>
                <a:latin typeface="Arial" panose="020B0604020202020204" pitchFamily="34" charset="0"/>
              </a:rPr>
              <a:t>皆為靜態網頁</a:t>
            </a:r>
            <a:endParaRPr lang="en-US" altLang="zh-TW" b="0" i="0" dirty="0">
              <a:solidFill>
                <a:srgbClr val="373737"/>
              </a:solidFill>
              <a:effectLst/>
              <a:latin typeface="Arial" panose="020B0604020202020204" pitchFamily="34" charset="0"/>
            </a:endParaRPr>
          </a:p>
          <a:p>
            <a:r>
              <a:rPr lang="zh-TW" altLang="en-US" b="0" i="0" dirty="0">
                <a:solidFill>
                  <a:srgbClr val="373737"/>
                </a:solidFill>
                <a:effectLst/>
                <a:latin typeface="Arial" panose="020B0604020202020204" pitchFamily="34" charset="0"/>
              </a:rPr>
              <a:t>容易為搜尋引擎所接受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058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D636D0-1412-4453-A979-91E1F0E1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動態網頁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EBCCA4-757C-46E2-BDC2-6AB0D2D8C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73737"/>
                </a:solidFill>
                <a:effectLst/>
                <a:latin typeface="Arial" panose="020B0604020202020204" pitchFamily="34" charset="0"/>
              </a:rPr>
              <a:t>搭配伺服器與資料庫共同運作</a:t>
            </a:r>
            <a:endParaRPr lang="en-US" altLang="zh-TW" b="0" i="0" dirty="0">
              <a:solidFill>
                <a:srgbClr val="373737"/>
              </a:solidFill>
              <a:effectLst/>
              <a:latin typeface="Arial" panose="020B0604020202020204" pitchFamily="34" charset="0"/>
            </a:endParaRPr>
          </a:p>
          <a:p>
            <a:r>
              <a:rPr lang="zh-TW" altLang="en-US" b="0" i="0" dirty="0">
                <a:solidFill>
                  <a:srgbClr val="373737"/>
                </a:solidFill>
                <a:effectLst/>
                <a:latin typeface="Arial" panose="020B0604020202020204" pitchFamily="34" charset="0"/>
              </a:rPr>
              <a:t>可以與網頁做互動編譯的網頁</a:t>
            </a:r>
            <a:endParaRPr lang="en-US" altLang="zh-TW" dirty="0">
              <a:solidFill>
                <a:srgbClr val="373737"/>
              </a:solidFill>
              <a:latin typeface="Arial" panose="020B0604020202020204" pitchFamily="34" charset="0"/>
            </a:endParaRPr>
          </a:p>
          <a:p>
            <a:r>
              <a:rPr lang="en-US" altLang="zh-TW" dirty="0">
                <a:solidFill>
                  <a:srgbClr val="373737"/>
                </a:solidFill>
                <a:latin typeface="Arial" panose="020B0604020202020204" pitchFamily="34" charset="0"/>
              </a:rPr>
              <a:t>EX: </a:t>
            </a:r>
            <a:r>
              <a:rPr lang="en-US" altLang="zh-TW" b="0" i="0" dirty="0">
                <a:solidFill>
                  <a:srgbClr val="373737"/>
                </a:solidFill>
                <a:effectLst/>
                <a:latin typeface="Arial" panose="020B0604020202020204" pitchFamily="34" charset="0"/>
              </a:rPr>
              <a:t>Perl</a:t>
            </a:r>
            <a:r>
              <a:rPr lang="zh-TW" altLang="en-US" b="0" i="0" dirty="0">
                <a:solidFill>
                  <a:srgbClr val="373737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TW" b="0" i="0" dirty="0">
                <a:solidFill>
                  <a:srgbClr val="373737"/>
                </a:solidFill>
                <a:effectLst/>
                <a:latin typeface="Arial" panose="020B0604020202020204" pitchFamily="34" charset="0"/>
              </a:rPr>
              <a:t>PHP</a:t>
            </a:r>
            <a:r>
              <a:rPr lang="zh-TW" altLang="en-US" b="0" i="0" dirty="0">
                <a:solidFill>
                  <a:srgbClr val="373737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TW" b="0" i="0" dirty="0">
                <a:solidFill>
                  <a:srgbClr val="373737"/>
                </a:solidFill>
                <a:effectLst/>
                <a:latin typeface="Arial" panose="020B0604020202020204" pitchFamily="34" charset="0"/>
              </a:rPr>
              <a:t>ASP</a:t>
            </a:r>
            <a:r>
              <a:rPr lang="zh-TW" altLang="en-US" b="0" i="0" dirty="0">
                <a:solidFill>
                  <a:srgbClr val="373737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TW" b="0" i="0" dirty="0">
                <a:solidFill>
                  <a:srgbClr val="373737"/>
                </a:solidFill>
                <a:effectLst/>
                <a:latin typeface="Arial" panose="020B0604020202020204" pitchFamily="34" charset="0"/>
              </a:rPr>
              <a:t>JSP</a:t>
            </a:r>
            <a:r>
              <a:rPr lang="zh-TW" altLang="en-US" b="0" i="0" dirty="0">
                <a:solidFill>
                  <a:srgbClr val="373737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TW" b="0" i="0" dirty="0">
                <a:solidFill>
                  <a:srgbClr val="373737"/>
                </a:solidFill>
                <a:effectLst/>
                <a:latin typeface="Arial" panose="020B0604020202020204" pitchFamily="34" charset="0"/>
              </a:rPr>
              <a:t>ColdFusion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31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77CF03-6A68-4D1F-BA50-4E974320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i="0" dirty="0">
                <a:solidFill>
                  <a:srgbClr val="242121"/>
                </a:solidFill>
                <a:effectLst/>
                <a:latin typeface="Source Sans Pro" panose="020B0503030403020204" pitchFamily="34" charset="0"/>
              </a:rPr>
              <a:t>內容管理系統 </a:t>
            </a:r>
            <a:r>
              <a:rPr lang="en-US" altLang="zh-TW" b="1" i="0" dirty="0">
                <a:solidFill>
                  <a:srgbClr val="242121"/>
                </a:solidFill>
                <a:effectLst/>
                <a:latin typeface="Source Sans Pro" panose="020B0503030403020204" pitchFamily="34" charset="0"/>
              </a:rPr>
              <a:t>(CMS)</a:t>
            </a:r>
            <a:br>
              <a:rPr lang="en-US" altLang="zh-TW" b="1" i="0" dirty="0">
                <a:solidFill>
                  <a:srgbClr val="242121"/>
                </a:solidFill>
                <a:effectLst/>
                <a:latin typeface="Source Sans Pro" panose="020B0503030403020204" pitchFamily="34" charset="0"/>
              </a:rPr>
            </a:b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D62B243-FD41-459A-9ED1-050FE3788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4838"/>
            <a:ext cx="9601200" cy="4571574"/>
          </a:xfrm>
        </p:spPr>
        <p:txBody>
          <a:bodyPr>
            <a:normAutofit/>
          </a:bodyPr>
          <a:lstStyle/>
          <a:p>
            <a:r>
              <a:rPr lang="zh-TW" altLang="en-US" b="0" i="0" dirty="0">
                <a:solidFill>
                  <a:srgbClr val="242121"/>
                </a:solidFill>
                <a:effectLst/>
                <a:latin typeface="Source Sans Pro" panose="020B0503030403020204" pitchFamily="34" charset="0"/>
              </a:rPr>
              <a:t>管理文章</a:t>
            </a:r>
            <a:endParaRPr lang="en-US" altLang="zh-TW" b="0" i="0" dirty="0">
              <a:solidFill>
                <a:srgbClr val="242121"/>
              </a:solidFill>
              <a:effectLst/>
              <a:latin typeface="Source Sans Pro" panose="020B0503030403020204" pitchFamily="34" charset="0"/>
            </a:endParaRPr>
          </a:p>
          <a:p>
            <a:r>
              <a:rPr lang="zh-TW" altLang="en-US" b="0" i="0" dirty="0">
                <a:solidFill>
                  <a:srgbClr val="242121"/>
                </a:solidFill>
                <a:effectLst/>
                <a:latin typeface="Source Sans Pro" panose="020B0503030403020204" pitchFamily="34" charset="0"/>
              </a:rPr>
              <a:t>可以新增、編輯與發佈內容文章</a:t>
            </a:r>
            <a:endParaRPr lang="en-US" altLang="zh-TW" b="0" i="0" dirty="0">
              <a:solidFill>
                <a:srgbClr val="242121"/>
              </a:solidFill>
              <a:effectLst/>
              <a:latin typeface="Source Sans Pro" panose="020B0503030403020204" pitchFamily="34" charset="0"/>
            </a:endParaRPr>
          </a:p>
          <a:p>
            <a:r>
              <a:rPr lang="zh-TW" altLang="en-US" b="0" i="0" dirty="0">
                <a:solidFill>
                  <a:srgbClr val="242121"/>
                </a:solidFill>
                <a:effectLst/>
                <a:latin typeface="Source Sans Pro" panose="020B0503030403020204" pitchFamily="34" charset="0"/>
              </a:rPr>
              <a:t>透過目錄與標籤等功能協助分類管理，並能選擇主題來呈現不同的外觀</a:t>
            </a:r>
            <a:endParaRPr lang="en-US" altLang="zh-TW" b="0" i="0" dirty="0">
              <a:solidFill>
                <a:srgbClr val="242121"/>
              </a:solidFill>
              <a:effectLst/>
              <a:latin typeface="Source Sans Pro" panose="020B0503030403020204" pitchFamily="34" charset="0"/>
            </a:endParaRPr>
          </a:p>
          <a:p>
            <a:r>
              <a:rPr lang="zh-TW" altLang="en-US" b="0" i="0" dirty="0">
                <a:solidFill>
                  <a:srgbClr val="242121"/>
                </a:solidFill>
                <a:effectLst/>
                <a:latin typeface="Source Sans Pro" panose="020B0503030403020204" pitchFamily="34" charset="0"/>
              </a:rPr>
              <a:t>通常會透過</a:t>
            </a:r>
            <a:r>
              <a:rPr lang="zh-TW" altLang="en-US" b="1" i="0" dirty="0">
                <a:solidFill>
                  <a:srgbClr val="242121"/>
                </a:solidFill>
                <a:effectLst/>
                <a:latin typeface="Source Sans Pro" panose="020B0503030403020204" pitchFamily="34" charset="0"/>
              </a:rPr>
              <a:t>後端程式語言</a:t>
            </a:r>
            <a:r>
              <a:rPr lang="zh-TW" altLang="en-US" b="0" i="0" dirty="0">
                <a:solidFill>
                  <a:srgbClr val="242121"/>
                </a:solidFill>
                <a:effectLst/>
                <a:latin typeface="Source Sans Pro" panose="020B0503030403020204" pitchFamily="34" charset="0"/>
              </a:rPr>
              <a:t>與</a:t>
            </a:r>
            <a:r>
              <a:rPr lang="zh-TW" altLang="en-US" b="1" i="0" dirty="0">
                <a:solidFill>
                  <a:srgbClr val="242121"/>
                </a:solidFill>
                <a:effectLst/>
                <a:latin typeface="Source Sans Pro" panose="020B0503030403020204" pitchFamily="34" charset="0"/>
              </a:rPr>
              <a:t>資料庫</a:t>
            </a:r>
            <a:r>
              <a:rPr lang="zh-TW" altLang="en-US" b="0" i="0" dirty="0">
                <a:solidFill>
                  <a:srgbClr val="242121"/>
                </a:solidFill>
                <a:effectLst/>
                <a:latin typeface="Source Sans Pro" panose="020B0503030403020204" pitchFamily="34" charset="0"/>
              </a:rPr>
              <a:t>來建置與運作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661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ABC025-1243-4B70-8975-1B48D3BE9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i="0" dirty="0">
                <a:solidFill>
                  <a:srgbClr val="242121"/>
                </a:solidFill>
                <a:effectLst/>
                <a:latin typeface="Source Sans Pro" panose="020B0503030403020204" pitchFamily="34" charset="0"/>
              </a:rPr>
              <a:t>靜態網站產生器 </a:t>
            </a:r>
            <a:r>
              <a:rPr lang="en-US" altLang="zh-TW" b="1" i="0" dirty="0">
                <a:solidFill>
                  <a:srgbClr val="242121"/>
                </a:solidFill>
                <a:effectLst/>
                <a:latin typeface="Source Sans Pro" panose="020B0503030403020204" pitchFamily="34" charset="0"/>
              </a:rPr>
              <a:t>(Static Site Generator)</a:t>
            </a:r>
            <a:br>
              <a:rPr lang="en-US" altLang="zh-TW" b="1" i="0" dirty="0">
                <a:solidFill>
                  <a:srgbClr val="242121"/>
                </a:solidFill>
                <a:effectLst/>
                <a:latin typeface="Source Sans Pro" panose="020B0503030403020204" pitchFamily="34" charset="0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DCE5B2-F65B-42AD-B11B-F0E68C2EF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solidFill>
                  <a:srgbClr val="242121"/>
                </a:solidFill>
                <a:latin typeface="Source Sans Pro" panose="020B0503030403020204" pitchFamily="34" charset="0"/>
              </a:rPr>
              <a:t>有效率的方式生成網頁</a:t>
            </a:r>
            <a:endParaRPr lang="en-US" altLang="zh-TW" dirty="0">
              <a:solidFill>
                <a:srgbClr val="242121"/>
              </a:solidFill>
              <a:latin typeface="Source Sans Pro" panose="020B0503030403020204" pitchFamily="34" charset="0"/>
            </a:endParaRPr>
          </a:p>
          <a:p>
            <a:r>
              <a:rPr lang="zh-TW" altLang="en-US" dirty="0">
                <a:solidFill>
                  <a:srgbClr val="242121"/>
                </a:solidFill>
                <a:latin typeface="Source Sans Pro" panose="020B0503030403020204" pitchFamily="34" charset="0"/>
              </a:rPr>
              <a:t>分為三個部分</a:t>
            </a:r>
            <a:endParaRPr lang="en-US" altLang="zh-TW" dirty="0">
              <a:solidFill>
                <a:srgbClr val="242121"/>
              </a:solidFill>
              <a:latin typeface="Source Sans Pro" panose="020B0503030403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i="0" dirty="0">
                <a:solidFill>
                  <a:srgbClr val="242121"/>
                </a:solidFill>
                <a:latin typeface="Source Sans Pro" panose="020B0503030403020204" pitchFamily="34" charset="0"/>
              </a:rPr>
              <a:t>網頁內容 </a:t>
            </a:r>
            <a:r>
              <a:rPr lang="en-US" altLang="zh-TW" i="0" dirty="0">
                <a:solidFill>
                  <a:srgbClr val="242121"/>
                </a:solidFill>
                <a:latin typeface="Source Sans Pro" panose="020B0503030403020204" pitchFamily="34" charset="0"/>
              </a:rPr>
              <a:t>(content)</a:t>
            </a:r>
            <a:r>
              <a:rPr lang="zh-TW" altLang="en-US" i="0" dirty="0">
                <a:solidFill>
                  <a:srgbClr val="242121"/>
                </a:solidFill>
                <a:latin typeface="Source Sans Pro" panose="020B0503030403020204" pitchFamily="34" charset="0"/>
              </a:rPr>
              <a:t> </a:t>
            </a:r>
            <a:r>
              <a:rPr lang="en-US" altLang="zh-TW" i="0" dirty="0">
                <a:solidFill>
                  <a:srgbClr val="242121"/>
                </a:solidFill>
                <a:latin typeface="Source Sans Pro" panose="020B0503030403020204" pitchFamily="34" charset="0"/>
              </a:rPr>
              <a:t>-</a:t>
            </a:r>
            <a:r>
              <a:rPr lang="zh-TW" altLang="en-US" i="0" dirty="0">
                <a:solidFill>
                  <a:srgbClr val="242121"/>
                </a:solidFill>
                <a:latin typeface="Source Sans Pro" panose="020B0503030403020204" pitchFamily="34" charset="0"/>
              </a:rPr>
              <a:t>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撰寫的內容</a:t>
            </a:r>
            <a:endParaRPr lang="en-US" altLang="zh-TW" i="0" dirty="0">
              <a:solidFill>
                <a:srgbClr val="242121"/>
              </a:solidFill>
              <a:latin typeface="Source Sans Pro" panose="020B0503030403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i="0" dirty="0">
                <a:solidFill>
                  <a:srgbClr val="242121"/>
                </a:solidFill>
                <a:latin typeface="Source Sans Pro" panose="020B0503030403020204" pitchFamily="34" charset="0"/>
              </a:rPr>
              <a:t>模板 </a:t>
            </a:r>
            <a:r>
              <a:rPr lang="en-US" altLang="zh-TW" i="0" dirty="0">
                <a:solidFill>
                  <a:srgbClr val="242121"/>
                </a:solidFill>
                <a:latin typeface="Source Sans Pro" panose="020B0503030403020204" pitchFamily="34" charset="0"/>
              </a:rPr>
              <a:t>(template)</a:t>
            </a:r>
            <a:r>
              <a:rPr lang="zh-TW" altLang="en-US" i="0" dirty="0">
                <a:solidFill>
                  <a:srgbClr val="242121"/>
                </a:solidFill>
                <a:latin typeface="Source Sans Pro" panose="020B0503030403020204" pitchFamily="34" charset="0"/>
              </a:rPr>
              <a:t> </a:t>
            </a:r>
            <a:r>
              <a:rPr lang="en-US" altLang="zh-TW" i="0" dirty="0">
                <a:solidFill>
                  <a:srgbClr val="242121"/>
                </a:solidFill>
                <a:latin typeface="Source Sans Pro" panose="020B0503030403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增加生成網頁的效率</a:t>
            </a:r>
            <a:endParaRPr lang="en-US" altLang="zh-TW" i="0" dirty="0">
              <a:solidFill>
                <a:srgbClr val="242121"/>
              </a:solidFill>
              <a:latin typeface="Source Sans Pro" panose="020B0503030403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i="0" dirty="0">
                <a:solidFill>
                  <a:srgbClr val="242121"/>
                </a:solidFill>
                <a:latin typeface="Source Sans Pro" panose="020B0503030403020204" pitchFamily="34" charset="0"/>
              </a:rPr>
              <a:t>網頁生成引擎 </a:t>
            </a:r>
            <a:r>
              <a:rPr lang="en-US" altLang="zh-TW" i="0" dirty="0">
                <a:solidFill>
                  <a:srgbClr val="242121"/>
                </a:solidFill>
                <a:latin typeface="Source Sans Pro" panose="020B0503030403020204" pitchFamily="34" charset="0"/>
              </a:rPr>
              <a:t>(site-generating engine)</a:t>
            </a:r>
          </a:p>
          <a:p>
            <a:endParaRPr lang="zh-TW" altLang="en-US" dirty="0">
              <a:solidFill>
                <a:srgbClr val="242121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1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mple's Static Site Generator Comparison Cheatsheet">
            <a:extLst>
              <a:ext uri="{FF2B5EF4-FFF2-40B4-BE49-F238E27FC236}">
                <a16:creationId xmlns:a16="http://schemas.microsoft.com/office/drawing/2014/main" id="{8B02796A-F6F9-4B44-888D-DC21469DA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32" y="1287260"/>
            <a:ext cx="11486668" cy="413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31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C03146-7FBF-4F14-A3BD-422D8B5A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為甚麼要用</a:t>
            </a:r>
            <a:r>
              <a:rPr lang="en-US" altLang="zh-TW" dirty="0"/>
              <a:t>SSG?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D3DDB0-DCD0-4611-A33A-87A647B5D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高靈活</a:t>
            </a:r>
            <a:endParaRPr lang="en-US" altLang="zh-TW" b="0" i="0" dirty="0">
              <a:solidFill>
                <a:srgbClr val="303233"/>
              </a:solidFill>
              <a:effectLst/>
              <a:latin typeface="Lato"/>
            </a:endParaRPr>
          </a:p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高掌控度</a:t>
            </a:r>
            <a:endParaRPr lang="en-US" altLang="zh-TW" b="0" i="0" dirty="0">
              <a:solidFill>
                <a:srgbClr val="303233"/>
              </a:solidFill>
              <a:effectLst/>
              <a:latin typeface="Lato"/>
            </a:endParaRPr>
          </a:p>
          <a:p>
            <a:r>
              <a:rPr lang="zh-TW" altLang="en-US" b="1" i="0" dirty="0">
                <a:solidFill>
                  <a:srgbClr val="303233"/>
                </a:solidFill>
                <a:effectLst/>
                <a:latin typeface="Lato"/>
              </a:rPr>
              <a:t>文章都在你的手上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，可以很輕易的備份到任何地方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7758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2F7130-DBC8-4EA0-99BB-3C79D544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Hugo</a:t>
            </a:r>
            <a:r>
              <a:rPr lang="zh-TW" altLang="en-US" dirty="0"/>
              <a:t>是什麼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8A6575-B14C-41DE-954C-733775B20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378230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79</TotalTime>
  <Words>279</Words>
  <Application>Microsoft Office PowerPoint</Application>
  <PresentationFormat>寬螢幕</PresentationFormat>
  <Paragraphs>41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Lato</vt:lpstr>
      <vt:lpstr>muli</vt:lpstr>
      <vt:lpstr>SimSun</vt:lpstr>
      <vt:lpstr>Arial</vt:lpstr>
      <vt:lpstr>Consolas</vt:lpstr>
      <vt:lpstr>Franklin Gothic Book</vt:lpstr>
      <vt:lpstr>Source Sans Pro</vt:lpstr>
      <vt:lpstr>裁剪</vt:lpstr>
      <vt:lpstr>用Hugo創建blog</vt:lpstr>
      <vt:lpstr>靜態網頁 vs 動態網頁</vt:lpstr>
      <vt:lpstr>靜態網頁</vt:lpstr>
      <vt:lpstr>動態網頁</vt:lpstr>
      <vt:lpstr>內容管理系統 (CMS) </vt:lpstr>
      <vt:lpstr>靜態網站產生器 (Static Site Generator) </vt:lpstr>
      <vt:lpstr>PowerPoint 簡報</vt:lpstr>
      <vt:lpstr>為甚麼要用SSG?</vt:lpstr>
      <vt:lpstr>Hugo是什麼?</vt:lpstr>
      <vt:lpstr>Hugo是什麼?</vt:lpstr>
      <vt:lpstr>Hugo的優點、缺點</vt:lpstr>
      <vt:lpstr>Hugo CLI 安裝與介紹</vt:lpstr>
      <vt:lpstr>尋找 Themes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用Hugo創建blog</dc:title>
  <dc:creator>Alice Lee</dc:creator>
  <cp:lastModifiedBy>Alice Lee</cp:lastModifiedBy>
  <cp:revision>16</cp:revision>
  <dcterms:created xsi:type="dcterms:W3CDTF">2021-05-26T01:44:21Z</dcterms:created>
  <dcterms:modified xsi:type="dcterms:W3CDTF">2021-05-26T03:03:39Z</dcterms:modified>
</cp:coreProperties>
</file>