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98" r:id="rId2"/>
    <p:sldId id="446" r:id="rId3"/>
    <p:sldId id="443" r:id="rId4"/>
    <p:sldId id="444" r:id="rId5"/>
    <p:sldId id="329" r:id="rId6"/>
    <p:sldId id="442" r:id="rId7"/>
    <p:sldId id="445" r:id="rId8"/>
    <p:sldId id="447" r:id="rId9"/>
    <p:sldId id="454" r:id="rId10"/>
    <p:sldId id="455" r:id="rId11"/>
    <p:sldId id="456" r:id="rId12"/>
    <p:sldId id="457" r:id="rId13"/>
    <p:sldId id="458" r:id="rId14"/>
    <p:sldId id="459" r:id="rId15"/>
    <p:sldId id="461" r:id="rId16"/>
    <p:sldId id="450" r:id="rId17"/>
    <p:sldId id="449" r:id="rId18"/>
    <p:sldId id="451" r:id="rId19"/>
    <p:sldId id="460" r:id="rId20"/>
    <p:sldId id="453" r:id="rId21"/>
    <p:sldId id="452" r:id="rId22"/>
    <p:sldId id="462" r:id="rId23"/>
    <p:sldId id="463" r:id="rId24"/>
    <p:sldId id="4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Lee" initials="AL" lastIdx="1" clrIdx="0">
    <p:extLst>
      <p:ext uri="{19B8F6BF-5375-455C-9EA6-DF929625EA0E}">
        <p15:presenceInfo xmlns:p15="http://schemas.microsoft.com/office/powerpoint/2012/main" userId="80fcc6119e2b2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6E6E6"/>
    <a:srgbClr val="E28394"/>
    <a:srgbClr val="E9D629"/>
    <a:srgbClr val="912236"/>
    <a:srgbClr val="D44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9F50E-CBF4-4BC9-B9FE-221518E4EE47}" type="datetimeFigureOut">
              <a:rPr lang="zh-TW" altLang="en-US" smtClean="0"/>
              <a:t>2021/5/15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896B-6CD6-407C-BF51-D7FDA3DAB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55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748DE1C-BD53-4770-A457-DC45A127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734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81400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  <a:lvl2pPr>
              <a:defRPr baseline="0">
                <a:latin typeface="Consolas" panose="020B0609020204030204" pitchFamily="49" charset="0"/>
              </a:defRPr>
            </a:lvl2pPr>
            <a:lvl3pPr>
              <a:defRPr baseline="0">
                <a:latin typeface="Consolas" panose="020B0609020204030204" pitchFamily="49" charset="0"/>
              </a:defRPr>
            </a:lvl3pPr>
            <a:lvl4pPr>
              <a:defRPr baseline="0">
                <a:latin typeface="Consolas" panose="020B0609020204030204" pitchFamily="49" charset="0"/>
              </a:defRPr>
            </a:lvl4pPr>
            <a:lvl5pPr>
              <a:defRPr baseline="0">
                <a:latin typeface="Consolas" panose="020B0609020204030204" pitchFamily="49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87DE6118-2437-4B30-8E3C-4D2BE6020583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etting%20The%20Viewp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rwd_mediaqueri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2C7D-43D2-49D0-B8E5-BEA9674D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RWD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0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FE271-3690-4B22-9F37-4C0A10CF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74062" cy="181283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zh-TW" altLang="en-US" dirty="0"/>
              <a:t>調整</a:t>
            </a:r>
            <a:r>
              <a:rPr lang="en-US" altLang="zh-TW" dirty="0"/>
              <a:t>padding</a:t>
            </a:r>
            <a:r>
              <a:rPr lang="zh-TW" altLang="en-US" dirty="0"/>
              <a:t>、圖片大小、</a:t>
            </a:r>
            <a:br>
              <a:rPr lang="en-US" altLang="zh-TW" dirty="0"/>
            </a:br>
            <a:r>
              <a:rPr lang="en-US" altLang="zh-TW" dirty="0"/>
              <a:t>nav</a:t>
            </a:r>
            <a:r>
              <a:rPr lang="zh-TW" altLang="en-US" dirty="0"/>
              <a:t>內容取消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90946-8987-4288-A327-8EF360BBA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3822"/>
            <a:ext cx="4074160" cy="37787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zh-TW" altLang="en-US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FD89F0-BCCF-422A-AD45-9F60A4CBA7A9}"/>
              </a:ext>
            </a:extLst>
          </p:cNvPr>
          <p:cNvSpPr txBox="1"/>
          <p:nvPr/>
        </p:nvSpPr>
        <p:spPr>
          <a:xfrm>
            <a:off x="4251960" y="2498636"/>
            <a:ext cx="30188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2000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none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sz="2000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8856F8-D140-4820-B08F-2D3A976D5D6D}"/>
              </a:ext>
            </a:extLst>
          </p:cNvPr>
          <p:cNvGrpSpPr/>
          <p:nvPr/>
        </p:nvGrpSpPr>
        <p:grpSpPr>
          <a:xfrm>
            <a:off x="8781558" y="153389"/>
            <a:ext cx="2867424" cy="6551222"/>
            <a:chOff x="959887" y="1296365"/>
            <a:chExt cx="3344743" cy="764175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9A0DEB6-9057-466C-B036-4977F2258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B9F61F9-A6DD-4796-A904-1A944B48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824BEE7-67DB-4C65-9982-9F118DCCF248}"/>
              </a:ext>
            </a:extLst>
          </p:cNvPr>
          <p:cNvSpPr/>
          <p:nvPr/>
        </p:nvSpPr>
        <p:spPr>
          <a:xfrm>
            <a:off x="8781558" y="153389"/>
            <a:ext cx="2867424" cy="65512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4F0629-7A7E-413C-A4CE-C8C78695DAAF}"/>
              </a:ext>
            </a:extLst>
          </p:cNvPr>
          <p:cNvSpPr txBox="1"/>
          <p:nvPr/>
        </p:nvSpPr>
        <p:spPr>
          <a:xfrm>
            <a:off x="7430278" y="16674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5A1966-0E8B-4F4B-BEFC-7F24072AB00A}"/>
              </a:ext>
            </a:extLst>
          </p:cNvPr>
          <p:cNvSpPr/>
          <p:nvPr/>
        </p:nvSpPr>
        <p:spPr>
          <a:xfrm>
            <a:off x="8852678" y="230608"/>
            <a:ext cx="2735344" cy="51905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96160B-B859-4E97-9EDF-BC05E99FC0F6}"/>
              </a:ext>
            </a:extLst>
          </p:cNvPr>
          <p:cNvSpPr txBox="1"/>
          <p:nvPr/>
        </p:nvSpPr>
        <p:spPr>
          <a:xfrm>
            <a:off x="7610382" y="44419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0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EA49C-17D5-4932-BA7E-F65CBEE0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2890"/>
            <a:ext cx="10675398" cy="747346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調整</a:t>
            </a:r>
            <a:r>
              <a:rPr lang="en-US" altLang="zh-TW" sz="3600" dirty="0"/>
              <a:t>content</a:t>
            </a:r>
            <a:r>
              <a:rPr lang="zh-TW" altLang="en-US" sz="3600" dirty="0"/>
              <a:t>、</a:t>
            </a:r>
            <a:r>
              <a:rPr lang="en-US" altLang="zh-TW" sz="3600" dirty="0" err="1"/>
              <a:t>textBox</a:t>
            </a:r>
            <a:r>
              <a:rPr lang="zh-TW" altLang="en-US" sz="3600" dirty="0"/>
              <a:t>排列方式</a:t>
            </a:r>
            <a:br>
              <a:rPr lang="en-US" altLang="zh-TW" sz="3600" dirty="0"/>
            </a:br>
            <a:r>
              <a:rPr lang="zh-TW" altLang="en-US" sz="3600" dirty="0"/>
              <a:t>、字體大小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E3D22-9A77-4345-9BE0-641BAE5A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6660"/>
            <a:ext cx="5295530" cy="50284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530352" lvl="1" indent="0">
              <a:buNone/>
            </a:pP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調整成垂直排列</a:t>
            </a: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2.5em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870D067-3716-4A25-BBEA-09CAB37B4EBB}"/>
              </a:ext>
            </a:extLst>
          </p:cNvPr>
          <p:cNvGrpSpPr/>
          <p:nvPr/>
        </p:nvGrpSpPr>
        <p:grpSpPr>
          <a:xfrm>
            <a:off x="9012378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E8D85F0-E5F7-4BF2-96DC-E9D28CB53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FC60087-4F2B-4DAC-BD65-109CD560F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E0E7F8A-DDE5-403B-9320-D9EFD102C8B4}"/>
              </a:ext>
            </a:extLst>
          </p:cNvPr>
          <p:cNvSpPr/>
          <p:nvPr/>
        </p:nvSpPr>
        <p:spPr>
          <a:xfrm>
            <a:off x="9083498" y="879314"/>
            <a:ext cx="2735344" cy="574807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4A6DA3-7544-4225-B213-F1A97BEB5FAF}"/>
              </a:ext>
            </a:extLst>
          </p:cNvPr>
          <p:cNvSpPr txBox="1"/>
          <p:nvPr/>
        </p:nvSpPr>
        <p:spPr>
          <a:xfrm>
            <a:off x="7716879" y="99148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&lt;content&gt;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5D5E2C-A2C1-4B26-98CF-C7027302ECD0}"/>
              </a:ext>
            </a:extLst>
          </p:cNvPr>
          <p:cNvSpPr/>
          <p:nvPr/>
        </p:nvSpPr>
        <p:spPr>
          <a:xfrm>
            <a:off x="9154618" y="958832"/>
            <a:ext cx="2581662" cy="1897206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8996D4-5887-4680-AF56-0A073614EFEB}"/>
              </a:ext>
            </a:extLst>
          </p:cNvPr>
          <p:cNvSpPr txBox="1"/>
          <p:nvPr/>
        </p:nvSpPr>
        <p:spPr>
          <a:xfrm>
            <a:off x="7716879" y="143335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0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426AA-642B-44AA-AE31-F14B37A3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調整</a:t>
            </a:r>
            <a:r>
              <a:rPr lang="en-US" altLang="zh-TW" sz="4000" dirty="0" err="1"/>
              <a:t>imgBox</a:t>
            </a:r>
            <a:r>
              <a:rPr lang="zh-TW" altLang="en-US" sz="4000" dirty="0"/>
              <a:t>位置、大小、</a:t>
            </a:r>
            <a:r>
              <a:rPr lang="en-US" altLang="zh-TW" sz="4000" dirty="0"/>
              <a:t>circle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0CA427-392C-4B3A-9030-E7DD7EB0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41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imgBox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clip-path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 bottom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CA1520A-1A1E-4951-B64A-59B8D0E3D27F}"/>
              </a:ext>
            </a:extLst>
          </p:cNvPr>
          <p:cNvGrpSpPr/>
          <p:nvPr/>
        </p:nvGrpSpPr>
        <p:grpSpPr>
          <a:xfrm>
            <a:off x="9065644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892FC8-177B-4AB3-A49C-2C0A036C0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101F963-F57A-412D-BE46-4507816AF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0E35B69-8827-45E1-9B77-81BD0B443DAB}"/>
              </a:ext>
            </a:extLst>
          </p:cNvPr>
          <p:cNvSpPr/>
          <p:nvPr/>
        </p:nvSpPr>
        <p:spPr>
          <a:xfrm>
            <a:off x="9387988" y="3138061"/>
            <a:ext cx="1771243" cy="2685689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529382-65C3-45BE-857E-8F1CC389D274}"/>
              </a:ext>
            </a:extLst>
          </p:cNvPr>
          <p:cNvSpPr txBox="1"/>
          <p:nvPr/>
        </p:nvSpPr>
        <p:spPr>
          <a:xfrm>
            <a:off x="7894468" y="421234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10000"/>
                  <a:lumOff val="9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9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97DFF-70F8-44E0-AE70-C3ACD54E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thumb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90F84-EE8E-4E8A-9602-31AE79B9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-100px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thumb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C854785-B5F3-4405-96A8-40E6B6D62A29}"/>
              </a:ext>
            </a:extLst>
          </p:cNvPr>
          <p:cNvGrpSpPr/>
          <p:nvPr/>
        </p:nvGrpSpPr>
        <p:grpSpPr>
          <a:xfrm>
            <a:off x="7343376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FB8DF00-4BDF-41C9-8604-FC1FD93CA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27A48FD-AE67-4133-AAD5-9B8C30014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BC9FD995-DEA6-4298-85A7-8694A4930A18}"/>
              </a:ext>
            </a:extLst>
          </p:cNvPr>
          <p:cNvSpPr/>
          <p:nvPr/>
        </p:nvSpPr>
        <p:spPr>
          <a:xfrm>
            <a:off x="8081936" y="6148675"/>
            <a:ext cx="1429403" cy="4271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2E1FDE-0033-49A4-9ED8-A7721B6B65DA}"/>
              </a:ext>
            </a:extLst>
          </p:cNvPr>
          <p:cNvSpPr txBox="1"/>
          <p:nvPr/>
        </p:nvSpPr>
        <p:spPr>
          <a:xfrm>
            <a:off x="9535160" y="6189223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&lt;thumb&gt;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2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9EF08-5D85-4A1A-AF8A-8FDF1D08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sci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6E6479-7F57-4257-84CB-BC5C3258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353263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sci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017143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-20px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border-top-left-radius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border-bottom-left-radius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E568407-F25A-42FE-ACB1-71FB1C3D1072}"/>
              </a:ext>
            </a:extLst>
          </p:cNvPr>
          <p:cNvGrpSpPr/>
          <p:nvPr/>
        </p:nvGrpSpPr>
        <p:grpSpPr>
          <a:xfrm>
            <a:off x="7662973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8E66362-C8C3-4B57-B2FF-389184DF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58D212D-AB00-4046-ACE3-CFF417595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69834EF2-8398-4741-9303-D02258BEB044}"/>
              </a:ext>
            </a:extLst>
          </p:cNvPr>
          <p:cNvSpPr/>
          <p:nvPr/>
        </p:nvSpPr>
        <p:spPr>
          <a:xfrm>
            <a:off x="10156055" y="2869160"/>
            <a:ext cx="374342" cy="1132803"/>
          </a:xfrm>
          <a:prstGeom prst="rect">
            <a:avLst/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3692FC-2F8A-4B49-B18F-C04C66B465B6}"/>
              </a:ext>
            </a:extLst>
          </p:cNvPr>
          <p:cNvSpPr txBox="1"/>
          <p:nvPr/>
        </p:nvSpPr>
        <p:spPr>
          <a:xfrm>
            <a:off x="10560877" y="316681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FF00"/>
                </a:solidFill>
                <a:latin typeface="Consolas" panose="020B0609020204030204" pitchFamily="49" charset="0"/>
              </a:rPr>
              <a:t>&lt;sci&gt;</a:t>
            </a:r>
            <a:endParaRPr lang="zh-TW" alt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1D5BA-06AA-4B0A-BD94-07163F2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9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D1703-0830-445E-9B16-FA6DDBF2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點擊漢堡圖示時，切換成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  <a:r>
              <a:rPr lang="zh-TW" altLang="en-US" dirty="0">
                <a:solidFill>
                  <a:schemeClr val="bg1"/>
                </a:solidFill>
              </a:rPr>
              <a:t>圖示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D6571-8922-43FB-8588-80F53929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1002493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先加入一個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放圖示、調整大小位置</a:t>
            </a:r>
            <a:endParaRPr lang="en-US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6E7B58-6CA2-497F-B905-085D8954736C}"/>
              </a:ext>
            </a:extLst>
          </p:cNvPr>
          <p:cNvSpPr txBox="1"/>
          <p:nvPr/>
        </p:nvSpPr>
        <p:spPr>
          <a:xfrm>
            <a:off x="1091954" y="2610035"/>
            <a:ext cx="5326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relative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pointer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/images/menu.png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invert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5D847C-B636-4A2B-BD03-4B58DF78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124"/>
          <a:stretch/>
        </p:blipFill>
        <p:spPr>
          <a:xfrm>
            <a:off x="6096000" y="2610035"/>
            <a:ext cx="2867424" cy="23412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7656A3-33D7-472E-A76E-2EB08435522C}"/>
              </a:ext>
            </a:extLst>
          </p:cNvPr>
          <p:cNvSpPr/>
          <p:nvPr/>
        </p:nvSpPr>
        <p:spPr>
          <a:xfrm>
            <a:off x="8532889" y="2731853"/>
            <a:ext cx="430535" cy="41059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9AF52F-8A31-40C0-9EB0-4586B3862CA9}"/>
              </a:ext>
            </a:extLst>
          </p:cNvPr>
          <p:cNvSpPr txBox="1"/>
          <p:nvPr/>
        </p:nvSpPr>
        <p:spPr>
          <a:xfrm>
            <a:off x="7414302" y="27318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.toggle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4211F12-C6FF-4BA5-98AE-E64F0E09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23" y="2610035"/>
            <a:ext cx="2647326" cy="189022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977638A-C312-492A-888B-E7BCBC7EC116}"/>
              </a:ext>
            </a:extLst>
          </p:cNvPr>
          <p:cNvSpPr/>
          <p:nvPr/>
        </p:nvSpPr>
        <p:spPr>
          <a:xfrm>
            <a:off x="11276089" y="2725774"/>
            <a:ext cx="430535" cy="41059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E14CF17-4F3B-4D65-901E-6F9231F13483}"/>
              </a:ext>
            </a:extLst>
          </p:cNvPr>
          <p:cNvSpPr txBox="1"/>
          <p:nvPr/>
        </p:nvSpPr>
        <p:spPr>
          <a:xfrm>
            <a:off x="10214187" y="2682950"/>
            <a:ext cx="111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.toggle</a:t>
            </a: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.active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箭號: 弧形下彎 14">
            <a:extLst>
              <a:ext uri="{FF2B5EF4-FFF2-40B4-BE49-F238E27FC236}">
                <a16:creationId xmlns:a16="http://schemas.microsoft.com/office/drawing/2014/main" id="{F21D0778-7FF8-4E4B-8AFF-6F0B3DDCB809}"/>
              </a:ext>
            </a:extLst>
          </p:cNvPr>
          <p:cNvSpPr/>
          <p:nvPr/>
        </p:nvSpPr>
        <p:spPr>
          <a:xfrm flipV="1">
            <a:off x="8668423" y="3169139"/>
            <a:ext cx="3018408" cy="818800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弧形下彎 15">
            <a:extLst>
              <a:ext uri="{FF2B5EF4-FFF2-40B4-BE49-F238E27FC236}">
                <a16:creationId xmlns:a16="http://schemas.microsoft.com/office/drawing/2014/main" id="{90DD96A0-28AF-4FAA-AEB0-434E374EF1CD}"/>
              </a:ext>
            </a:extLst>
          </p:cNvPr>
          <p:cNvSpPr/>
          <p:nvPr/>
        </p:nvSpPr>
        <p:spPr>
          <a:xfrm flipH="1">
            <a:off x="8528058" y="1841330"/>
            <a:ext cx="2867424" cy="823535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00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B713E-612D-448A-A84C-27242D71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zh-TW" altLang="en-US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物件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4FB14-6D56-442A-B713-03066EFE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601200" cy="434937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是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DOM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的一個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唯讀屬性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，但它本身也是一個</a:t>
            </a:r>
            <a:r>
              <a:rPr lang="zh-TW" alt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Lato"/>
              </a:rPr>
              <a:t>物件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可以使用裡面的方法新增、刪除、修改節點上的 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 class</a:t>
            </a:r>
          </a:p>
          <a:p>
            <a:pPr>
              <a:lnSpc>
                <a:spcPts val="3000"/>
              </a:lnSpc>
            </a:pPr>
            <a:r>
              <a:rPr lang="zh-TW" altLang="en-US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TW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0352" lvl="1" indent="0">
              <a:lnSpc>
                <a:spcPct val="120000"/>
              </a:lnSpc>
              <a:buNone/>
            </a:pP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新增類（</a:t>
            </a: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0352" lvl="1" indent="0">
              <a:lnSpc>
                <a:spcPct val="120000"/>
              </a:lnSpc>
              <a:buNone/>
            </a:pP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2. 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移除類</a:t>
            </a: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(remove)</a:t>
            </a: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0352" lvl="1" indent="0">
              <a:lnSpc>
                <a:spcPct val="120000"/>
              </a:lnSpc>
              <a:buNone/>
            </a:pP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3. </a:t>
            </a:r>
            <a:r>
              <a:rPr lang="zh-TW" altLang="en-US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切換類</a:t>
            </a:r>
            <a:r>
              <a:rPr lang="en-US" altLang="zh-TW" b="1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(toggle)</a:t>
            </a:r>
          </a:p>
          <a:p>
            <a:pPr marL="530352" lvl="1" indent="0">
              <a:lnSpc>
                <a:spcPct val="120000"/>
              </a:lnSpc>
              <a:buNone/>
            </a:pP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myDiv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元素上沒有這個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類時，它就新增這個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類；如果</a:t>
            </a:r>
            <a:r>
              <a:rPr lang="en-US" altLang="zh-TW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myDiv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元素已經有了這個</a:t>
            </a:r>
            <a:r>
              <a:rPr lang="en-US" altLang="zh-TW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類，它就是刪除它。就是反轉操作。</a:t>
            </a:r>
            <a:endParaRPr lang="zh-TW" altLang="en-US" dirty="0"/>
          </a:p>
          <a:p>
            <a:pPr marL="530352" lvl="1" indent="0">
              <a:lnSpc>
                <a:spcPct val="120000"/>
              </a:lnSpc>
              <a:buNone/>
            </a:pPr>
            <a:endParaRPr lang="en-US" altLang="zh-TW" b="1" i="0" dirty="0">
              <a:solidFill>
                <a:schemeClr val="accent5">
                  <a:lumMod val="7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endParaRPr lang="zh-TW" altLang="en-US" b="0" i="0" dirty="0">
              <a:solidFill>
                <a:srgbClr val="19191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41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F0A07-68DD-486A-8B3F-4FA450D8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點擊漢堡時，會添加</a:t>
            </a:r>
            <a:r>
              <a:rPr lang="en-US" altLang="zh-TW" dirty="0">
                <a:solidFill>
                  <a:schemeClr val="bg1"/>
                </a:solidFill>
              </a:rPr>
              <a:t>active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class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82EED-0528-4686-BD0D-91463095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3" y="2326633"/>
            <a:ext cx="9601200" cy="370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zh-TW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TW" alt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選取元素、宣告變數</a:t>
            </a:r>
            <a:endParaRPr lang="en-US" altLang="zh-TW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menuToggle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	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無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active class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添加，有則移除</a:t>
            </a:r>
            <a:endParaRPr lang="en-US" altLang="zh-TW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menuToggle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901952" lvl="4" indent="0">
              <a:buNone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添加動作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zh-TW" altLang="en-US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F419F9-A697-4DF5-AD81-0095A61CFF1B}"/>
              </a:ext>
            </a:extLst>
          </p:cNvPr>
          <p:cNvSpPr txBox="1">
            <a:spLocks/>
          </p:cNvSpPr>
          <p:nvPr/>
        </p:nvSpPr>
        <p:spPr>
          <a:xfrm>
            <a:off x="1371600" y="1758462"/>
            <a:ext cx="9601200" cy="64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89DDFF"/>
                </a:solidFill>
              </a:rPr>
              <a:t>2.</a:t>
            </a:r>
            <a:r>
              <a:rPr lang="zh-TW" altLang="en-US" dirty="0">
                <a:solidFill>
                  <a:srgbClr val="89DDFF"/>
                </a:solidFill>
              </a:rPr>
              <a:t> 寫</a:t>
            </a:r>
            <a:r>
              <a:rPr lang="en-US" altLang="zh-TW" dirty="0">
                <a:solidFill>
                  <a:srgbClr val="89DDFF"/>
                </a:solidFill>
              </a:rPr>
              <a:t>JS</a:t>
            </a:r>
            <a:r>
              <a:rPr lang="zh-TW" altLang="en-US" dirty="0">
                <a:solidFill>
                  <a:srgbClr val="89DDFF"/>
                </a:solidFill>
              </a:rPr>
              <a:t>動作</a:t>
            </a:r>
            <a:endParaRPr lang="en-US" altLang="zh-TW" dirty="0">
              <a:solidFill>
                <a:srgbClr val="89DD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6FAF07-EF86-43CF-B173-CFC924427FC5}"/>
              </a:ext>
            </a:extLst>
          </p:cNvPr>
          <p:cNvSpPr/>
          <p:nvPr/>
        </p:nvSpPr>
        <p:spPr>
          <a:xfrm>
            <a:off x="5810435" y="3542190"/>
            <a:ext cx="1828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156621-D5DD-4C5C-B600-38B6E2124845}"/>
              </a:ext>
            </a:extLst>
          </p:cNvPr>
          <p:cNvSpPr txBox="1"/>
          <p:nvPr/>
        </p:nvSpPr>
        <p:spPr>
          <a:xfrm>
            <a:off x="6085643" y="2946478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選取元素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F4AB2D-2B7E-4A8E-A50F-61BF781EB65D}"/>
              </a:ext>
            </a:extLst>
          </p:cNvPr>
          <p:cNvSpPr/>
          <p:nvPr/>
        </p:nvSpPr>
        <p:spPr>
          <a:xfrm>
            <a:off x="3457852" y="4395139"/>
            <a:ext cx="1282824" cy="66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60F6C4-FE0D-47A2-9513-8A7661168F94}"/>
              </a:ext>
            </a:extLst>
          </p:cNvPr>
          <p:cNvSpPr txBox="1"/>
          <p:nvPr/>
        </p:nvSpPr>
        <p:spPr>
          <a:xfrm>
            <a:off x="3857347" y="4461721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物件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6D1E32-0F20-42FE-BBBB-6CAD4926AAF1}"/>
              </a:ext>
            </a:extLst>
          </p:cNvPr>
          <p:cNvSpPr/>
          <p:nvPr/>
        </p:nvSpPr>
        <p:spPr>
          <a:xfrm>
            <a:off x="4805680" y="4395139"/>
            <a:ext cx="940392" cy="665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E2E7BB-0C76-411C-99D9-6EB3604CE373}"/>
              </a:ext>
            </a:extLst>
          </p:cNvPr>
          <p:cNvSpPr txBox="1"/>
          <p:nvPr/>
        </p:nvSpPr>
        <p:spPr>
          <a:xfrm>
            <a:off x="5093563" y="4461721"/>
            <a:ext cx="65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方法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ED5300-7E3B-45FB-A687-BE59BD17963F}"/>
              </a:ext>
            </a:extLst>
          </p:cNvPr>
          <p:cNvSpPr/>
          <p:nvPr/>
        </p:nvSpPr>
        <p:spPr>
          <a:xfrm>
            <a:off x="4183600" y="5724539"/>
            <a:ext cx="2909657" cy="80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64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CCF46-D17C-479E-BB1B-302DD545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X</a:t>
            </a:r>
            <a:r>
              <a:rPr lang="zh-TW" altLang="en-US" dirty="0"/>
              <a:t>圖示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6D53C-495B-4519-83AC-C490EFD27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1"/>
            <a:ext cx="9601200" cy="4413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/images/close.png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no-repeat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卷軸滾動時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TW" altLang="en-US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會不見，所以要調整為</a:t>
            </a:r>
            <a:r>
              <a:rPr lang="en-US" altLang="zh-TW" b="0" i="1" dirty="0">
                <a:solidFill>
                  <a:srgbClr val="4A4A4A"/>
                </a:solidFill>
                <a:effectLst/>
                <a:latin typeface="Consolas" panose="020B0609020204030204" pitchFamily="49" charset="0"/>
              </a:rPr>
              <a:t>fixed*/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fixed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54ED45-8B64-46B4-80B3-2FD3F84A936E}"/>
              </a:ext>
            </a:extLst>
          </p:cNvPr>
          <p:cNvSpPr txBox="1"/>
          <p:nvPr/>
        </p:nvSpPr>
        <p:spPr>
          <a:xfrm>
            <a:off x="4361896" y="127263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CSS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中間無空格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</a:t>
            </a:r>
          </a:p>
          <a:p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在一個元素上，這個元素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包括這兩個類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才會有效果</a:t>
            </a:r>
            <a:endParaRPr lang="zh-TW" altLang="en-US" dirty="0"/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89E30124-9383-47A5-A791-FCF5B7624815}"/>
              </a:ext>
            </a:extLst>
          </p:cNvPr>
          <p:cNvSpPr/>
          <p:nvPr/>
        </p:nvSpPr>
        <p:spPr>
          <a:xfrm>
            <a:off x="3983115" y="1268168"/>
            <a:ext cx="378781" cy="39374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225B49-16FE-47B9-8973-252612473362}"/>
              </a:ext>
            </a:extLst>
          </p:cNvPr>
          <p:cNvGrpSpPr/>
          <p:nvPr/>
        </p:nvGrpSpPr>
        <p:grpSpPr>
          <a:xfrm>
            <a:off x="1856976" y="153388"/>
            <a:ext cx="2867424" cy="6551223"/>
            <a:chOff x="959887" y="1296364"/>
            <a:chExt cx="3344743" cy="7641759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A535AED-6AD7-4340-ACE4-695BA4107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DCB3943-85FB-4A6F-AFEF-EF7DC129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4"/>
              <a:ext cx="3344743" cy="5164850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60E8E1DE-0D29-4E67-94BA-4C27B610E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529" y="223520"/>
            <a:ext cx="4093209" cy="6410960"/>
          </a:xfrm>
          <a:prstGeom prst="rect">
            <a:avLst/>
          </a:prstGeom>
        </p:spPr>
      </p:pic>
      <p:sp>
        <p:nvSpPr>
          <p:cNvPr id="9" name="箭號: 弧形下彎 8">
            <a:extLst>
              <a:ext uri="{FF2B5EF4-FFF2-40B4-BE49-F238E27FC236}">
                <a16:creationId xmlns:a16="http://schemas.microsoft.com/office/drawing/2014/main" id="{E3590597-BD9F-401F-8CCE-43FF04B6FDD2}"/>
              </a:ext>
            </a:extLst>
          </p:cNvPr>
          <p:cNvSpPr/>
          <p:nvPr/>
        </p:nvSpPr>
        <p:spPr>
          <a:xfrm>
            <a:off x="4470400" y="0"/>
            <a:ext cx="2357120" cy="525429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9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865D6-D890-432E-BC5C-5DAA428A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有空格</a:t>
            </a:r>
            <a:r>
              <a:rPr lang="en-US" altLang="zh-TW" dirty="0"/>
              <a:t>VS</a:t>
            </a:r>
            <a:r>
              <a:rPr lang="zh-TW" altLang="en-US" dirty="0"/>
              <a:t>沒空格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98BF0-2AA8-4FC6-AAD2-14D48C1C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有空格</a:t>
            </a:r>
            <a:endParaRPr lang="en-US" altLang="zh-TW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lvl="1"/>
            <a:r>
              <a:rPr lang="zh-TW" altLang="en-US" i="0" dirty="0">
                <a:solidFill>
                  <a:schemeClr val="bg1"/>
                </a:solidFill>
                <a:latin typeface="Source Sans Pro" panose="020B0503030403020204" pitchFamily="34" charset="0"/>
              </a:rPr>
              <a:t>後代選擇器 </a:t>
            </a:r>
            <a:endParaRPr lang="en-US" altLang="zh-TW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沒空格</a:t>
            </a:r>
            <a:endParaRPr lang="en-US" altLang="zh-TW" b="0" i="0" dirty="0"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  <a:p>
            <a:pPr lvl="1"/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在一個元素上，這個元素</a:t>
            </a:r>
            <a:r>
              <a:rPr lang="zh-TW" alt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包括這兩個類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才會有效果。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3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8B340-502B-4B72-97D5-7A06756A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添加手機板的</a:t>
            </a:r>
            <a:r>
              <a:rPr lang="en-US" altLang="zh-TW" dirty="0"/>
              <a:t>ul 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24E18C-F598-4292-A8C8-DB1669A9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1122"/>
            <a:ext cx="9601200" cy="1670538"/>
          </a:xfrm>
        </p:spPr>
        <p:txBody>
          <a:bodyPr/>
          <a:lstStyle/>
          <a:p>
            <a:pPr marL="0" indent="0">
              <a:buNone/>
            </a:pP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530352" lvl="1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…</a:t>
            </a:r>
            <a:endParaRPr lang="it-IT" altLang="zh-TW" dirty="0">
              <a:solidFill>
                <a:srgbClr val="EEFFFF"/>
              </a:solidFill>
            </a:endParaRPr>
          </a:p>
          <a:p>
            <a:pPr marL="530352" lvl="1" indent="0">
              <a:buNone/>
            </a:pP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it-IT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/bio.html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it-IT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DA1B53-AF86-48CF-88FF-5271E0626862}"/>
              </a:ext>
            </a:extLst>
          </p:cNvPr>
          <p:cNvSpPr/>
          <p:nvPr/>
        </p:nvSpPr>
        <p:spPr>
          <a:xfrm>
            <a:off x="2001915" y="2636667"/>
            <a:ext cx="2490186" cy="71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DD57AB6-4826-487E-BBD4-2143AB2902AD}"/>
              </a:ext>
            </a:extLst>
          </p:cNvPr>
          <p:cNvSpPr txBox="1"/>
          <p:nvPr/>
        </p:nvSpPr>
        <p:spPr>
          <a:xfrm>
            <a:off x="1435964" y="1594025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TW" alt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rgbClr val="89DDFF"/>
                </a:solidFill>
                <a:latin typeface="Consolas" panose="020B0609020204030204" pitchFamily="49" charset="0"/>
              </a:rPr>
              <a:t>添加</a:t>
            </a:r>
            <a:r>
              <a:rPr lang="en-US" altLang="zh-TW" dirty="0">
                <a:solidFill>
                  <a:srgbClr val="89DDFF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89DDFF"/>
                </a:solidFill>
                <a:latin typeface="Consolas" panose="020B0609020204030204" pitchFamily="49" charset="0"/>
              </a:rPr>
              <a:t>控制</a:t>
            </a:r>
            <a:endParaRPr lang="en-US" altLang="zh-TW" b="0" dirty="0">
              <a:solidFill>
                <a:srgbClr val="89DD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EF914E-0838-4E3D-AF4D-A8177753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01" y="223520"/>
            <a:ext cx="4093209" cy="64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8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AB612-B188-4CC3-AFC5-AE5F7A07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Nav</a:t>
            </a:r>
            <a:r>
              <a:rPr lang="zh-TW" altLang="en-US" dirty="0"/>
              <a:t>再加上</a:t>
            </a:r>
            <a:r>
              <a:rPr lang="en-US" altLang="zh-TW" dirty="0"/>
              <a:t>active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98980-5FB5-46D9-978E-17956109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93" y="2457946"/>
            <a:ext cx="9601200" cy="18991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.navigation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83780B-16B2-4864-94D3-DF1F1021F228}"/>
              </a:ext>
            </a:extLst>
          </p:cNvPr>
          <p:cNvSpPr txBox="1"/>
          <p:nvPr/>
        </p:nvSpPr>
        <p:spPr>
          <a:xfrm>
            <a:off x="1371600" y="1790615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zh-TW" dirty="0">
                <a:solidFill>
                  <a:srgbClr val="89DDFF"/>
                </a:solidFill>
              </a:rPr>
              <a:t>2.</a:t>
            </a:r>
            <a:r>
              <a:rPr lang="zh-TW" altLang="en-US" dirty="0">
                <a:solidFill>
                  <a:srgbClr val="89DDFF"/>
                </a:solidFill>
              </a:rPr>
              <a:t> 寫</a:t>
            </a:r>
            <a:r>
              <a:rPr lang="en-US" altLang="zh-TW" dirty="0">
                <a:solidFill>
                  <a:srgbClr val="89DDFF"/>
                </a:solidFill>
              </a:rPr>
              <a:t>JS</a:t>
            </a:r>
            <a:r>
              <a:rPr lang="zh-TW" altLang="en-US" dirty="0">
                <a:solidFill>
                  <a:srgbClr val="89DDFF"/>
                </a:solidFill>
              </a:rPr>
              <a:t>動作</a:t>
            </a:r>
            <a:endParaRPr lang="en-US" altLang="zh-TW" dirty="0">
              <a:solidFill>
                <a:srgbClr val="89DDFF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C426FE-FB8F-485F-A8B0-44B2AF18534D}"/>
              </a:ext>
            </a:extLst>
          </p:cNvPr>
          <p:cNvSpPr txBox="1"/>
          <p:nvPr/>
        </p:nvSpPr>
        <p:spPr>
          <a:xfrm>
            <a:off x="1371600" y="4655083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altLang="zh-TW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zh-TW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toggleMenu</a:t>
            </a:r>
            <a:r>
              <a:rPr lang="en-US" altLang="zh-TW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BD2DC-AD82-4E22-B416-0241099DE42E}"/>
              </a:ext>
            </a:extLst>
          </p:cNvPr>
          <p:cNvSpPr/>
          <p:nvPr/>
        </p:nvSpPr>
        <p:spPr>
          <a:xfrm>
            <a:off x="4427737" y="5024415"/>
            <a:ext cx="2490186" cy="710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3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42C30-E33A-491D-B030-ECA0AE61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設定手機板之</a:t>
            </a:r>
            <a:r>
              <a:rPr lang="en-US" altLang="zh-TW" dirty="0"/>
              <a:t>nav</a:t>
            </a:r>
            <a:r>
              <a:rPr lang="zh-TW" altLang="en-US" dirty="0"/>
              <a:t>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29788-3E69-43E9-A167-C64E1C29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0908"/>
            <a:ext cx="4443274" cy="5099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fixed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B2CCD6"/>
                </a:solidFill>
              </a:rPr>
              <a:t>    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flex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column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E1B19E-B70E-494A-9CA5-D8889E0C7C18}"/>
              </a:ext>
            </a:extLst>
          </p:cNvPr>
          <p:cNvSpPr txBox="1"/>
          <p:nvPr/>
        </p:nvSpPr>
        <p:spPr>
          <a:xfrm>
            <a:off x="5597069" y="1997476"/>
            <a:ext cx="2155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位置固定</a:t>
            </a:r>
            <a:endParaRPr lang="en-US" altLang="zh-TW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背景白色</a:t>
            </a:r>
            <a:endParaRPr lang="en-US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設定寬高</a:t>
            </a:r>
            <a:endParaRPr lang="en-US" altLang="zh-TW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垂直排列、</a:t>
            </a:r>
            <a:endParaRPr lang="en-US" altLang="zh-TW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垂直水平置中</a:t>
            </a:r>
            <a:endParaRPr lang="en-US" altLang="zh-TW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7A26E8-3CCE-484A-A4D0-F74F67B6D5A3}"/>
              </a:ext>
            </a:extLst>
          </p:cNvPr>
          <p:cNvSpPr/>
          <p:nvPr/>
        </p:nvSpPr>
        <p:spPr>
          <a:xfrm>
            <a:off x="1740023" y="1864311"/>
            <a:ext cx="5948039" cy="1278384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307C4-AC9E-445D-B316-E7F79AC84182}"/>
              </a:ext>
            </a:extLst>
          </p:cNvPr>
          <p:cNvSpPr/>
          <p:nvPr/>
        </p:nvSpPr>
        <p:spPr>
          <a:xfrm>
            <a:off x="1740022" y="3240349"/>
            <a:ext cx="5948039" cy="1083076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EC84E-9DF3-4D9D-AE5D-AC2524A2472D}"/>
              </a:ext>
            </a:extLst>
          </p:cNvPr>
          <p:cNvSpPr/>
          <p:nvPr/>
        </p:nvSpPr>
        <p:spPr>
          <a:xfrm>
            <a:off x="1740023" y="4421079"/>
            <a:ext cx="5948039" cy="1606859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DBBDCB-5801-4BC8-9E9D-D3CB1499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85" y="223520"/>
            <a:ext cx="4093209" cy="641096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B056134-88D2-4A23-AB36-3C6CCD43D688}"/>
              </a:ext>
            </a:extLst>
          </p:cNvPr>
          <p:cNvSpPr txBox="1"/>
          <p:nvPr/>
        </p:nvSpPr>
        <p:spPr>
          <a:xfrm>
            <a:off x="8116916" y="4971871"/>
            <a:ext cx="31449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header ul li a {</a:t>
            </a:r>
          </a:p>
          <a:p>
            <a:r>
              <a:rPr lang="en-US" altLang="zh-TW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font-size: 1.5rem;</a:t>
            </a:r>
          </a:p>
          <a:p>
            <a:r>
              <a:rPr lang="en-US" altLang="zh-TW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  padding: 10px;</a:t>
            </a:r>
          </a:p>
          <a:p>
            <a:r>
              <a:rPr lang="en-US" altLang="zh-TW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197743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6E400-454B-4AAD-9F8A-5CF8F67D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</a:t>
            </a:r>
            <a:r>
              <a:rPr lang="en-US" altLang="zh-TW" dirty="0"/>
              <a:t>Z</a:t>
            </a:r>
            <a:r>
              <a:rPr lang="zh-TW" altLang="en-US" dirty="0"/>
              <a:t>軸顯示</a:t>
            </a:r>
            <a:r>
              <a:rPr lang="en-US" altLang="zh-TW" dirty="0"/>
              <a:t>(</a:t>
            </a:r>
            <a:r>
              <a:rPr lang="zh-TW" altLang="en-US" dirty="0"/>
              <a:t>類似圖層概念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7992EF-095C-4BC2-8F86-CBA061E3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28639"/>
            <a:ext cx="9601200" cy="301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z-index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navigation</a:t>
            </a:r>
            <a:r>
              <a:rPr lang="en-US" altLang="zh-TW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z-index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FFCB6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89DDFF"/>
                </a:solidFill>
              </a:rPr>
              <a:t>}</a:t>
            </a:r>
          </a:p>
          <a:p>
            <a:pPr marL="0" indent="0">
              <a:buNone/>
            </a:pPr>
            <a:endParaRPr lang="en-US" altLang="zh-TW" dirty="0">
              <a:solidFill>
                <a:srgbClr val="89DDFF"/>
              </a:solidFill>
            </a:endParaRPr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B3EE05-AAD6-49E5-8119-10D25DD48C17}"/>
              </a:ext>
            </a:extLst>
          </p:cNvPr>
          <p:cNvSpPr txBox="1"/>
          <p:nvPr/>
        </p:nvSpPr>
        <p:spPr>
          <a:xfrm>
            <a:off x="1371600" y="1790615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9DDFF"/>
                </a:solidFill>
              </a:rPr>
              <a:t>X</a:t>
            </a:r>
            <a:r>
              <a:rPr lang="zh-TW" altLang="en-US" dirty="0">
                <a:solidFill>
                  <a:srgbClr val="89DDFF"/>
                </a:solidFill>
              </a:rPr>
              <a:t>圖示在上面</a:t>
            </a:r>
            <a:endParaRPr lang="en-US" altLang="zh-TW" dirty="0">
              <a:solidFill>
                <a:srgbClr val="89D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8A0F68-2F8C-4115-91BC-EA4AD497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Grid-View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1D323-44FC-43B8-8FAA-10B57D55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06A4C0-DD4F-418B-B4F6-CF67FACF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4" y="1642368"/>
            <a:ext cx="10992081" cy="41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3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79FDD6-B5DB-4D93-A93C-7F3D6204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44" y="143868"/>
            <a:ext cx="10342278" cy="35916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8CB208-4B36-4791-A39E-E4D8E0EBA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44" y="3735537"/>
            <a:ext cx="10130790" cy="29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6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BB68B9B-21D1-4D6B-AA00-2B87CD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 action="ppaction://hlinkfile"/>
              </a:rPr>
              <a:t>Setting The Viewport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07F0CD-7E44-47B4-8E06-BEFC41E6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09" y="2127969"/>
            <a:ext cx="1009790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0D3BA-66DA-41B5-8EE8-44F123AC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Media Queries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13E04-A0C2-4C7B-8C29-4F24136F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browser window is 600px or smaller, the background color will be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lightblue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US" altLang="zh-TW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@media screen and (max-width: 600px)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body {</a:t>
            </a:r>
            <a:b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 background-color: 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@media screen and (min-width: 400px) and (max-width: 700px)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998313B-C06C-4A02-89A6-9E821FAB0518}"/>
              </a:ext>
            </a:extLst>
          </p:cNvPr>
          <p:cNvSpPr txBox="1"/>
          <p:nvPr/>
        </p:nvSpPr>
        <p:spPr>
          <a:xfrm>
            <a:off x="1768875" y="533986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用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min-width</a:t>
            </a:r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時，小的放上面，大的在下面，</a:t>
            </a:r>
            <a:endParaRPr lang="en-US" altLang="zh-TW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用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max-width</a:t>
            </a:r>
            <a:r>
              <a:rPr lang="zh-TW" altLang="en-US" b="1" i="0" dirty="0">
                <a:solidFill>
                  <a:srgbClr val="4D4D4D"/>
                </a:solidFill>
                <a:effectLst/>
                <a:latin typeface="-apple-system"/>
              </a:rPr>
              <a:t>時，大的在上面，小的在下面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1597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74654-B111-47AF-AB88-1E7ED759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RWD - Images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15634-0524-41CB-822F-429A642C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2875280" cy="143177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37177B-8695-4696-B1EE-2F1B31D3FEA8}"/>
              </a:ext>
            </a:extLst>
          </p:cNvPr>
          <p:cNvSpPr txBox="1"/>
          <p:nvPr/>
        </p:nvSpPr>
        <p:spPr>
          <a:xfrm>
            <a:off x="4866640" y="1758462"/>
            <a:ext cx="276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max-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100%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height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54343A-6F00-46AF-B718-FB2AFAE77115}"/>
              </a:ext>
            </a:extLst>
          </p:cNvPr>
          <p:cNvSpPr txBox="1"/>
          <p:nvPr/>
        </p:nvSpPr>
        <p:spPr>
          <a:xfrm>
            <a:off x="4886960" y="3284107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不會放大到大於原始大小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957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DB235-8065-4423-BA48-D324F353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E2330-63C2-40AB-8AD4-66A21D3C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5401139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 </a:t>
            </a:r>
            <a:r>
              <a:rPr lang="en-US" altLang="zh-TW" dirty="0">
                <a:solidFill>
                  <a:schemeClr val="bg1"/>
                </a:solidFill>
              </a:rPr>
              <a:t>header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padding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</a:t>
            </a:r>
            <a:r>
              <a:rPr lang="en-US" altLang="zh-TW" dirty="0">
                <a:solidFill>
                  <a:schemeClr val="bg1"/>
                </a:solidFill>
              </a:rPr>
              <a:t>nav </a:t>
            </a:r>
            <a:r>
              <a:rPr lang="zh-TW" altLang="en-US" dirty="0">
                <a:solidFill>
                  <a:schemeClr val="bg1"/>
                </a:solidFill>
              </a:rPr>
              <a:t>將</a:t>
            </a:r>
            <a:r>
              <a:rPr lang="en-US" altLang="zh-TW" dirty="0">
                <a:solidFill>
                  <a:schemeClr val="bg1"/>
                </a:solidFill>
              </a:rPr>
              <a:t>nav</a:t>
            </a:r>
            <a:r>
              <a:rPr lang="zh-TW" altLang="en-US" dirty="0">
                <a:solidFill>
                  <a:schemeClr val="bg1"/>
                </a:solidFill>
              </a:rPr>
              <a:t>內容取消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換成 漢堡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將內容調整成列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調整內容</a:t>
            </a:r>
            <a:r>
              <a:rPr lang="en-US" altLang="zh-TW" dirty="0">
                <a:solidFill>
                  <a:schemeClr val="bg1"/>
                </a:solidFill>
              </a:rPr>
              <a:t>section padding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調整圖片大小、</a:t>
            </a:r>
            <a:r>
              <a:rPr lang="en-US" altLang="zh-TW" dirty="0">
                <a:solidFill>
                  <a:schemeClr val="bg1"/>
                </a:solidFill>
              </a:rPr>
              <a:t>padding</a:t>
            </a:r>
            <a:r>
              <a:rPr lang="zh-TW" altLang="en-US" dirty="0">
                <a:solidFill>
                  <a:schemeClr val="bg1"/>
                </a:solidFill>
              </a:rPr>
              <a:t>、底下空間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</a:t>
            </a:r>
            <a:r>
              <a:rPr lang="en-US" altLang="zh-TW" dirty="0">
                <a:solidFill>
                  <a:schemeClr val="bg1"/>
                </a:solidFill>
              </a:rPr>
              <a:t>social media icon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加入漢堡</a:t>
            </a:r>
            <a:r>
              <a:rPr lang="en-US" altLang="zh-TW" dirty="0">
                <a:solidFill>
                  <a:schemeClr val="bg1"/>
                </a:solidFill>
              </a:rPr>
              <a:t>.toggle</a:t>
            </a:r>
            <a:r>
              <a:rPr lang="zh-TW" altLang="en-US" dirty="0">
                <a:solidFill>
                  <a:schemeClr val="bg1"/>
                </a:solidFill>
              </a:rPr>
              <a:t> 點擊後換成</a:t>
            </a:r>
            <a:r>
              <a:rPr lang="en-US" altLang="zh-TW" dirty="0">
                <a:solidFill>
                  <a:schemeClr val="bg1"/>
                </a:solidFill>
              </a:rPr>
              <a:t>X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製作手機板的</a:t>
            </a:r>
            <a:r>
              <a:rPr lang="en-US" altLang="zh-TW" dirty="0">
                <a:solidFill>
                  <a:schemeClr val="bg1"/>
                </a:solidFill>
              </a:rPr>
              <a:t>nav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8E269BB-E0D9-4630-BE85-10EC77DC788E}"/>
              </a:ext>
            </a:extLst>
          </p:cNvPr>
          <p:cNvGrpSpPr/>
          <p:nvPr/>
        </p:nvGrpSpPr>
        <p:grpSpPr>
          <a:xfrm>
            <a:off x="7343376" y="153389"/>
            <a:ext cx="2867424" cy="6551222"/>
            <a:chOff x="959887" y="1296365"/>
            <a:chExt cx="3344743" cy="76417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FED57D-5311-48CE-9956-B2AADA9A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87" y="4777876"/>
              <a:ext cx="3344743" cy="416024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B25C9FA-A13A-45FA-B648-AE0D627B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87" y="1296365"/>
              <a:ext cx="3344743" cy="5164850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E225C68-C368-496E-B2C7-D96614DCA902}"/>
              </a:ext>
            </a:extLst>
          </p:cNvPr>
          <p:cNvSpPr/>
          <p:nvPr/>
        </p:nvSpPr>
        <p:spPr>
          <a:xfrm>
            <a:off x="7343376" y="153389"/>
            <a:ext cx="2867424" cy="65512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7102CE-E51E-45C7-B525-4ADD90D42142}"/>
              </a:ext>
            </a:extLst>
          </p:cNvPr>
          <p:cNvSpPr txBox="1"/>
          <p:nvPr/>
        </p:nvSpPr>
        <p:spPr>
          <a:xfrm>
            <a:off x="5992096" y="16674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&lt;section&gt;</a:t>
            </a:r>
            <a:endParaRPr lang="zh-TW" alt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CFF9F1-2A43-4A5C-BD02-E41F8D612C4D}"/>
              </a:ext>
            </a:extLst>
          </p:cNvPr>
          <p:cNvSpPr/>
          <p:nvPr/>
        </p:nvSpPr>
        <p:spPr>
          <a:xfrm>
            <a:off x="7414496" y="230608"/>
            <a:ext cx="2735344" cy="51905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7E7F4E-4152-4CDB-9CCE-1F2F4F9C71E9}"/>
              </a:ext>
            </a:extLst>
          </p:cNvPr>
          <p:cNvSpPr txBox="1"/>
          <p:nvPr/>
        </p:nvSpPr>
        <p:spPr>
          <a:xfrm>
            <a:off x="6172200" y="444194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&lt;header&gt;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519E81-5C40-4035-92FE-D44200EC9CCA}"/>
              </a:ext>
            </a:extLst>
          </p:cNvPr>
          <p:cNvSpPr/>
          <p:nvPr/>
        </p:nvSpPr>
        <p:spPr>
          <a:xfrm>
            <a:off x="7414496" y="879314"/>
            <a:ext cx="2735344" cy="5748078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C05416-BD54-4D50-9D65-F2CA3DD11658}"/>
              </a:ext>
            </a:extLst>
          </p:cNvPr>
          <p:cNvSpPr txBox="1"/>
          <p:nvPr/>
        </p:nvSpPr>
        <p:spPr>
          <a:xfrm>
            <a:off x="6047877" y="79151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&lt;content&gt;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43BEC9-5C03-4776-94CB-4965159F7218}"/>
              </a:ext>
            </a:extLst>
          </p:cNvPr>
          <p:cNvSpPr/>
          <p:nvPr/>
        </p:nvSpPr>
        <p:spPr>
          <a:xfrm>
            <a:off x="7485616" y="958832"/>
            <a:ext cx="2581662" cy="1897206"/>
          </a:xfrm>
          <a:prstGeom prst="rect">
            <a:avLst/>
          </a:prstGeom>
          <a:noFill/>
          <a:ln w="2857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6706579-6831-40F9-BB01-1612DA62A55F}"/>
              </a:ext>
            </a:extLst>
          </p:cNvPr>
          <p:cNvSpPr txBox="1"/>
          <p:nvPr/>
        </p:nvSpPr>
        <p:spPr>
          <a:xfrm>
            <a:off x="6047877" y="1233391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textBox</a:t>
            </a:r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6A6D7C-6656-4E3F-B96C-2BB45CC83A40}"/>
              </a:ext>
            </a:extLst>
          </p:cNvPr>
          <p:cNvSpPr/>
          <p:nvPr/>
        </p:nvSpPr>
        <p:spPr>
          <a:xfrm>
            <a:off x="7665720" y="3138061"/>
            <a:ext cx="1771243" cy="2685689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78EF2B-3474-4E3D-9166-DBF4102AE484}"/>
              </a:ext>
            </a:extLst>
          </p:cNvPr>
          <p:cNvSpPr txBox="1"/>
          <p:nvPr/>
        </p:nvSpPr>
        <p:spPr>
          <a:xfrm>
            <a:off x="6333372" y="4382640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imgBox</a:t>
            </a:r>
            <a:r>
              <a:rPr lang="en-US" altLang="zh-TW" dirty="0">
                <a:solidFill>
                  <a:schemeClr val="tx2">
                    <a:lumMod val="10000"/>
                    <a:lumOff val="90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zh-TW" altLang="en-US" dirty="0">
              <a:solidFill>
                <a:schemeClr val="tx2">
                  <a:lumMod val="10000"/>
                  <a:lumOff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5C95D8-2546-4491-B4D1-BE072CA96BE3}"/>
              </a:ext>
            </a:extLst>
          </p:cNvPr>
          <p:cNvSpPr/>
          <p:nvPr/>
        </p:nvSpPr>
        <p:spPr>
          <a:xfrm>
            <a:off x="9836458" y="2869160"/>
            <a:ext cx="374342" cy="1132803"/>
          </a:xfrm>
          <a:prstGeom prst="rect">
            <a:avLst/>
          </a:pr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6484E4D-A245-4D2B-B076-114D1B86484F}"/>
              </a:ext>
            </a:extLst>
          </p:cNvPr>
          <p:cNvSpPr txBox="1"/>
          <p:nvPr/>
        </p:nvSpPr>
        <p:spPr>
          <a:xfrm>
            <a:off x="10241280" y="316681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FF00"/>
                </a:solidFill>
                <a:latin typeface="Consolas" panose="020B0609020204030204" pitchFamily="49" charset="0"/>
              </a:rPr>
              <a:t>&lt;sci&gt;</a:t>
            </a:r>
            <a:endParaRPr lang="zh-TW" alt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0624E5-C709-4E43-AA37-6A2B28366835}"/>
              </a:ext>
            </a:extLst>
          </p:cNvPr>
          <p:cNvSpPr/>
          <p:nvPr/>
        </p:nvSpPr>
        <p:spPr>
          <a:xfrm>
            <a:off x="8081936" y="6148675"/>
            <a:ext cx="1429403" cy="4271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CC9E69-8CBA-4AD0-A3D3-99205BDB4406}"/>
              </a:ext>
            </a:extLst>
          </p:cNvPr>
          <p:cNvSpPr txBox="1"/>
          <p:nvPr/>
        </p:nvSpPr>
        <p:spPr>
          <a:xfrm>
            <a:off x="9535160" y="6189223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&lt;thumb&gt;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B3CD7-98C2-4B0C-8BA9-DCE14847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加入</a:t>
            </a:r>
            <a:r>
              <a:rPr lang="en-US" altLang="zh-TW" dirty="0"/>
              <a:t>media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EFF065-FE8F-4D15-8562-DC6D4502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8462"/>
            <a:ext cx="9601200" cy="4733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screen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990px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EE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530352" lvl="1" indent="0">
              <a:buNone/>
            </a:pPr>
            <a:r>
              <a:rPr lang="en-US" altLang="zh-TW" i="0" dirty="0">
                <a:solidFill>
                  <a:schemeClr val="bg1">
                    <a:lumMod val="50000"/>
                  </a:schemeClr>
                </a:solidFill>
              </a:rPr>
              <a:t>/*</a:t>
            </a:r>
            <a:r>
              <a:rPr lang="zh-TW" altLang="en-US" i="0" dirty="0">
                <a:solidFill>
                  <a:schemeClr val="bg1">
                    <a:lumMod val="50000"/>
                  </a:schemeClr>
                </a:solidFill>
              </a:rPr>
              <a:t>小於</a:t>
            </a:r>
            <a:r>
              <a:rPr lang="en-US" altLang="zh-TW" i="0" dirty="0">
                <a:solidFill>
                  <a:schemeClr val="bg1">
                    <a:lumMod val="50000"/>
                  </a:schemeClr>
                </a:solidFill>
              </a:rPr>
              <a:t>990px</a:t>
            </a:r>
            <a:r>
              <a:rPr lang="zh-TW" altLang="en-US" i="0" dirty="0">
                <a:solidFill>
                  <a:schemeClr val="bg1">
                    <a:lumMod val="50000"/>
                  </a:schemeClr>
                </a:solidFill>
              </a:rPr>
              <a:t>後的頁面設定都放置這裡</a:t>
            </a:r>
            <a:r>
              <a:rPr lang="en-US" altLang="zh-TW" i="0" dirty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TW" b="0" i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EEFFFF"/>
                </a:solidFill>
              </a:rPr>
              <a:t>}</a:t>
            </a:r>
            <a:endParaRPr lang="zh-TW" altLang="en-US" dirty="0">
              <a:solidFill>
                <a:srgbClr val="E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7467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6163</TotalTime>
  <Words>1341</Words>
  <Application>Microsoft Office PowerPoint</Application>
  <PresentationFormat>寬螢幕</PresentationFormat>
  <Paragraphs>199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-apple-system</vt:lpstr>
      <vt:lpstr>Lato</vt:lpstr>
      <vt:lpstr>微軟正黑體</vt:lpstr>
      <vt:lpstr>Arial</vt:lpstr>
      <vt:lpstr>Calibri</vt:lpstr>
      <vt:lpstr>Consolas</vt:lpstr>
      <vt:lpstr>Consolas</vt:lpstr>
      <vt:lpstr>Franklin Gothic Book</vt:lpstr>
      <vt:lpstr>Segoe UI</vt:lpstr>
      <vt:lpstr>Source Sans Pro</vt:lpstr>
      <vt:lpstr>Verdana</vt:lpstr>
      <vt:lpstr>裁剪</vt:lpstr>
      <vt:lpstr>RWD</vt:lpstr>
      <vt:lpstr>PowerPoint 簡報</vt:lpstr>
      <vt:lpstr>Grid-View </vt:lpstr>
      <vt:lpstr>PowerPoint 簡報</vt:lpstr>
      <vt:lpstr>Setting The Viewport</vt:lpstr>
      <vt:lpstr> Media Queries</vt:lpstr>
      <vt:lpstr>RWD - Images </vt:lpstr>
      <vt:lpstr>步驟</vt:lpstr>
      <vt:lpstr>加入media</vt:lpstr>
      <vt:lpstr>調整padding、圖片大小、 nav內容取消</vt:lpstr>
      <vt:lpstr>調整content、textBox排列方式 、字體大小</vt:lpstr>
      <vt:lpstr>調整imgBox位置、大小、circle</vt:lpstr>
      <vt:lpstr>調整thumb</vt:lpstr>
      <vt:lpstr>調整sci</vt:lpstr>
      <vt:lpstr>Javascript</vt:lpstr>
      <vt:lpstr>點擊漢堡圖示時，切換成X圖示</vt:lpstr>
      <vt:lpstr>classList物件</vt:lpstr>
      <vt:lpstr>點擊漢堡時，會添加active class</vt:lpstr>
      <vt:lpstr>設定X圖示</vt:lpstr>
      <vt:lpstr>有空格VS沒空格</vt:lpstr>
      <vt:lpstr>添加手機板的ul 設定</vt:lpstr>
      <vt:lpstr>Nav再加上active class</vt:lpstr>
      <vt:lpstr>設定手機板之nav呈現</vt:lpstr>
      <vt:lpstr>調整Z軸顯示(類似圖層概念)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&amp; Javascript</dc:title>
  <dc:creator>Alice Lee</dc:creator>
  <cp:lastModifiedBy>Alice Lee</cp:lastModifiedBy>
  <cp:revision>389</cp:revision>
  <dcterms:created xsi:type="dcterms:W3CDTF">2021-03-24T13:55:33Z</dcterms:created>
  <dcterms:modified xsi:type="dcterms:W3CDTF">2021-05-15T06:43:30Z</dcterms:modified>
</cp:coreProperties>
</file>