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343" r:id="rId2"/>
    <p:sldId id="339" r:id="rId3"/>
    <p:sldId id="289" r:id="rId4"/>
    <p:sldId id="290" r:id="rId5"/>
    <p:sldId id="328" r:id="rId6"/>
    <p:sldId id="273" r:id="rId7"/>
    <p:sldId id="344" r:id="rId8"/>
    <p:sldId id="348" r:id="rId9"/>
    <p:sldId id="349" r:id="rId10"/>
    <p:sldId id="350" r:id="rId11"/>
    <p:sldId id="258" r:id="rId12"/>
    <p:sldId id="346" r:id="rId13"/>
    <p:sldId id="351" r:id="rId14"/>
    <p:sldId id="275" r:id="rId15"/>
    <p:sldId id="345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5" r:id="rId25"/>
    <p:sldId id="366" r:id="rId26"/>
    <p:sldId id="367" r:id="rId27"/>
    <p:sldId id="368" r:id="rId28"/>
    <p:sldId id="369" r:id="rId29"/>
    <p:sldId id="390" r:id="rId30"/>
    <p:sldId id="277" r:id="rId31"/>
    <p:sldId id="370" r:id="rId32"/>
    <p:sldId id="371" r:id="rId33"/>
    <p:sldId id="372" r:id="rId34"/>
    <p:sldId id="374" r:id="rId35"/>
    <p:sldId id="373" r:id="rId36"/>
    <p:sldId id="375" r:id="rId37"/>
    <p:sldId id="295" r:id="rId38"/>
    <p:sldId id="288" r:id="rId39"/>
    <p:sldId id="287" r:id="rId40"/>
    <p:sldId id="272" r:id="rId41"/>
    <p:sldId id="283" r:id="rId42"/>
    <p:sldId id="274" r:id="rId43"/>
    <p:sldId id="276" r:id="rId44"/>
    <p:sldId id="271" r:id="rId45"/>
    <p:sldId id="260" r:id="rId46"/>
    <p:sldId id="282" r:id="rId47"/>
    <p:sldId id="284" r:id="rId48"/>
    <p:sldId id="261" r:id="rId49"/>
    <p:sldId id="265" r:id="rId50"/>
    <p:sldId id="266" r:id="rId51"/>
    <p:sldId id="25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394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80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利用控制寬高，來排列整個布局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56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0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63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86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896B-6CD6-407C-BF51-D7FDA3DAB0E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67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21220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exdcw/FrontEnd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www.w3schools.com/css/css3_buttons.as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cc723.github.io/css/2017/07/21/css-fl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ss/css_colors_rgb.a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87175-E793-4FD5-8451-178A170F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開始寫一頁式網頁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70B60E-492F-4B43-9BCA-F1A51AA15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10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6BB82-9880-4D06-B3A7-322A8B44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Margin vs padding vs border</a:t>
            </a:r>
            <a:endParaRPr lang="zh-TW" altLang="en-US" dirty="0"/>
          </a:p>
        </p:txBody>
      </p:sp>
      <p:pic>
        <p:nvPicPr>
          <p:cNvPr id="1026" name="Picture 2" descr="Imgur">
            <a:extLst>
              <a:ext uri="{FF2B5EF4-FFF2-40B4-BE49-F238E27FC236}">
                <a16:creationId xmlns:a16="http://schemas.microsoft.com/office/drawing/2014/main" id="{FCFB56AC-7490-4F04-BDBC-BD85EFDC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7" y="2068929"/>
            <a:ext cx="4033779" cy="23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gur">
            <a:extLst>
              <a:ext uri="{FF2B5EF4-FFF2-40B4-BE49-F238E27FC236}">
                <a16:creationId xmlns:a16="http://schemas.microsoft.com/office/drawing/2014/main" id="{B48DF0E4-1730-4514-9588-BF378F02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41" y="2068929"/>
            <a:ext cx="2753508" cy="32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gur">
            <a:extLst>
              <a:ext uri="{FF2B5EF4-FFF2-40B4-BE49-F238E27FC236}">
                <a16:creationId xmlns:a16="http://schemas.microsoft.com/office/drawing/2014/main" id="{E6130EC3-76E9-4BBC-9169-7D83961A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95" y="5695950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0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0E672-44EB-4A98-B9F1-CD32A2A6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盒子模型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i="0" dirty="0">
                <a:solidFill>
                  <a:srgbClr val="4C4C4C"/>
                </a:solidFill>
                <a:effectLst/>
                <a:ea typeface="微軟正黑體" panose="020B0604030504040204" pitchFamily="34" charset="-120"/>
              </a:rPr>
              <a:t>box model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122A3-847A-40BA-9F3C-EA378452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1841266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控制頁面各元素的寬與高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，才會是這個元素的實際尺寸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20000"/>
              </a:lnSpc>
            </a:pP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要準確控制版面不破版，原本所設定的尺寸還需要再扣掉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border/padding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，但是這樣每次設尺寸都要做計算，太麻煩了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83F937-CA58-46D5-9D59-D0C2EE1EA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46" b="81118"/>
          <a:stretch/>
        </p:blipFill>
        <p:spPr>
          <a:xfrm>
            <a:off x="1062080" y="5711480"/>
            <a:ext cx="9747955" cy="11465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CEB27B-81DC-42E9-80F3-84B877DE7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17" t="76433"/>
          <a:stretch/>
        </p:blipFill>
        <p:spPr>
          <a:xfrm>
            <a:off x="8436660" y="3429000"/>
            <a:ext cx="2862595" cy="21561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047FC3-3BD6-4E54-8996-03FAABE0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78" y="3390864"/>
            <a:ext cx="5475111" cy="21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0E672-44EB-4A98-B9F1-CD32A2A6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4C4C4C"/>
                </a:solidFill>
                <a:effectLst/>
                <a:ea typeface="微軟正黑體" panose="020B0604030504040204" pitchFamily="34" charset="-120"/>
              </a:rPr>
              <a:t>box-sizing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122A3-847A-40BA-9F3C-EA378452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1670538"/>
          </a:xfrm>
        </p:spPr>
        <p:txBody>
          <a:bodyPr>
            <a:normAutofit/>
          </a:bodyPr>
          <a:lstStyle/>
          <a:p>
            <a:pPr algn="l"/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height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上更直觀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content-box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value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，實際寬高＝所設定的數值＋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</a:t>
            </a:r>
          </a:p>
          <a:p>
            <a:pPr algn="l"/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border-box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：實際寬高＝所設定的數值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已包含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border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padding) -&gt; </a:t>
            </a:r>
            <a:r>
              <a:rPr lang="zh-TW" altLang="en-US" b="0" i="0" dirty="0">
                <a:solidFill>
                  <a:srgbClr val="4C4C4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防止破版</a:t>
            </a:r>
            <a:endParaRPr lang="en-US" altLang="zh-TW" b="0" i="0" dirty="0">
              <a:solidFill>
                <a:srgbClr val="4C4C4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F1DF8-D437-416D-80F6-146A11F6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6551271" cy="32312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113FB1A-CFC9-4E67-9D5D-429F968309E2}"/>
              </a:ext>
            </a:extLst>
          </p:cNvPr>
          <p:cNvSpPr txBox="1"/>
          <p:nvPr/>
        </p:nvSpPr>
        <p:spPr>
          <a:xfrm>
            <a:off x="2369918" y="3543223"/>
            <a:ext cx="1594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content-box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5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BB6FD-BF21-4BC0-935D-EADC88B3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CSS- </a:t>
            </a:r>
            <a:r>
              <a:rPr lang="zh-TW" altLang="en-US" dirty="0"/>
              <a:t>設定</a:t>
            </a:r>
            <a:r>
              <a:rPr lang="en-US" altLang="zh-TW" dirty="0"/>
              <a:t>section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1C384-2618-42D6-9EFE-DA9AF727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1"/>
            <a:ext cx="10341981" cy="394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設置位置屬性*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相對位置*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設置寬高*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寬度隨著螢幕大小變動*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不管裡面有沒有東西，先把高度撐高到</a:t>
            </a:r>
            <a:r>
              <a:rPr lang="zh-TW" altLang="en-US" i="1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</a:t>
            </a:r>
            <a:endParaRPr lang="zh-TW" alt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100" i="1" dirty="0">
                <a:solidFill>
                  <a:srgbClr val="4A4A4A"/>
                </a:solidFill>
              </a:rPr>
              <a:t>/</a:t>
            </a:r>
            <a:r>
              <a:rPr lang="zh-TW" altLang="en-US" sz="2100" i="1" dirty="0">
                <a:solidFill>
                  <a:srgbClr val="4A4A4A"/>
                </a:solidFill>
              </a:rPr>
              <a:t>*離上下左右有點距離*</a:t>
            </a:r>
            <a:r>
              <a:rPr lang="en-US" altLang="zh-TW" sz="2100" i="1" dirty="0">
                <a:solidFill>
                  <a:srgbClr val="4A4A4A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F6EA9B-1770-4673-9C0E-C730AEAF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66" y="623360"/>
            <a:ext cx="5104914" cy="24806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71674B1-C43F-4C95-A1F5-922D8B9A567C}"/>
              </a:ext>
            </a:extLst>
          </p:cNvPr>
          <p:cNvSpPr txBox="1"/>
          <p:nvPr/>
        </p:nvSpPr>
        <p:spPr>
          <a:xfrm>
            <a:off x="7922719" y="222556"/>
            <a:ext cx="228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E28394"/>
                </a:solidFill>
              </a:rPr>
              <a:t>&lt;section&gt;</a:t>
            </a:r>
            <a:endParaRPr lang="zh-TW" altLang="en-US" sz="2400" dirty="0">
              <a:solidFill>
                <a:srgbClr val="E28394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96F253-9F80-45C6-84AF-51E0DA81EB6C}"/>
              </a:ext>
            </a:extLst>
          </p:cNvPr>
          <p:cNvSpPr/>
          <p:nvPr/>
        </p:nvSpPr>
        <p:spPr>
          <a:xfrm>
            <a:off x="6608666" y="620202"/>
            <a:ext cx="5104914" cy="248067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05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1C72A-7A62-420C-B3F3-F1BF4C43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網頁的</a:t>
            </a:r>
            <a:r>
              <a:rPr lang="en-US" altLang="zh-TW" dirty="0"/>
              <a:t>X.Y</a:t>
            </a:r>
            <a:r>
              <a:rPr lang="zh-TW" altLang="en-US" dirty="0"/>
              <a:t>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CF61EC-6294-4920-9508-768043DD7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52" b="40013"/>
          <a:stretch/>
        </p:blipFill>
        <p:spPr>
          <a:xfrm>
            <a:off x="2028762" y="1995763"/>
            <a:ext cx="6889460" cy="420599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7834034A-E108-44B8-B305-10FB9362B753}"/>
              </a:ext>
            </a:extLst>
          </p:cNvPr>
          <p:cNvSpPr/>
          <p:nvPr/>
        </p:nvSpPr>
        <p:spPr>
          <a:xfrm>
            <a:off x="1965731" y="1932732"/>
            <a:ext cx="185937" cy="185937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BED285-AE06-4FF5-9699-51CA94F091F0}"/>
              </a:ext>
            </a:extLst>
          </p:cNvPr>
          <p:cNvSpPr txBox="1"/>
          <p:nvPr/>
        </p:nvSpPr>
        <p:spPr>
          <a:xfrm>
            <a:off x="1486835" y="1472643"/>
            <a:ext cx="121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(0,0)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D9BDFE5-4C66-419E-9246-8451C7CC2D03}"/>
              </a:ext>
            </a:extLst>
          </p:cNvPr>
          <p:cNvSpPr/>
          <p:nvPr/>
        </p:nvSpPr>
        <p:spPr>
          <a:xfrm>
            <a:off x="2611782" y="1679402"/>
            <a:ext cx="4049636" cy="19345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38761A90-C673-46BC-87C6-49CB69DA4EB5}"/>
              </a:ext>
            </a:extLst>
          </p:cNvPr>
          <p:cNvSpPr/>
          <p:nvPr/>
        </p:nvSpPr>
        <p:spPr>
          <a:xfrm rot="5400000">
            <a:off x="-361428" y="4414894"/>
            <a:ext cx="4049637" cy="19345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FA0DCAB-08E1-4114-B7FD-491D6910AE78}"/>
              </a:ext>
            </a:extLst>
          </p:cNvPr>
          <p:cNvSpPr/>
          <p:nvPr/>
        </p:nvSpPr>
        <p:spPr>
          <a:xfrm>
            <a:off x="3286197" y="2502785"/>
            <a:ext cx="185937" cy="185937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3C58E8-6BFA-499E-8BC2-6217C72B6994}"/>
              </a:ext>
            </a:extLst>
          </p:cNvPr>
          <p:cNvSpPr txBox="1"/>
          <p:nvPr/>
        </p:nvSpPr>
        <p:spPr>
          <a:xfrm>
            <a:off x="3151875" y="2751751"/>
            <a:ext cx="219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(100,80)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E60ECFB-01A7-4B0E-8EA7-4EBC3A40DB40}"/>
              </a:ext>
            </a:extLst>
          </p:cNvPr>
          <p:cNvCxnSpPr>
            <a:cxnSpLocks/>
          </p:cNvCxnSpPr>
          <p:nvPr/>
        </p:nvCxnSpPr>
        <p:spPr>
          <a:xfrm>
            <a:off x="2052397" y="2617587"/>
            <a:ext cx="1233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3954A2-916A-4A22-9888-1D8962CD3841}"/>
              </a:ext>
            </a:extLst>
          </p:cNvPr>
          <p:cNvSpPr txBox="1"/>
          <p:nvPr/>
        </p:nvSpPr>
        <p:spPr>
          <a:xfrm>
            <a:off x="2274191" y="2595753"/>
            <a:ext cx="8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C38EF44-1B45-4467-B5D3-0CA8364F5BBE}"/>
              </a:ext>
            </a:extLst>
          </p:cNvPr>
          <p:cNvCxnSpPr>
            <a:cxnSpLocks/>
          </p:cNvCxnSpPr>
          <p:nvPr/>
        </p:nvCxnSpPr>
        <p:spPr>
          <a:xfrm>
            <a:off x="3387044" y="1995762"/>
            <a:ext cx="0" cy="61394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7871AB-7C41-466C-9849-DBCEB703CBBE}"/>
              </a:ext>
            </a:extLst>
          </p:cNvPr>
          <p:cNvSpPr txBox="1"/>
          <p:nvPr/>
        </p:nvSpPr>
        <p:spPr>
          <a:xfrm>
            <a:off x="3450074" y="2034496"/>
            <a:ext cx="877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9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B8C67-7260-421B-96AD-E417C9B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relative</a:t>
            </a:r>
            <a:r>
              <a:rPr lang="zh-TW" altLang="en-US" dirty="0">
                <a:solidFill>
                  <a:srgbClr val="4C4C4C"/>
                </a:solidFill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absolute</a:t>
            </a:r>
            <a:endParaRPr lang="zh-TW" altLang="en-US" dirty="0">
              <a:solidFill>
                <a:srgbClr val="4C4C4C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89695-A357-4BE4-9CD1-821F4318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相對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relative</a:t>
            </a:r>
            <a:r>
              <a:rPr lang="zh-TW" altLang="en-US" dirty="0">
                <a:solidFill>
                  <a:srgbClr val="4C4C4C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4C4C4C"/>
                </a:solidFill>
                <a:ea typeface="微軟正黑體" panose="020B0604030504040204" pitchFamily="34" charset="-120"/>
              </a:rPr>
              <a:t>以當前的位置，作相對地移動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)</a:t>
            </a:r>
            <a:endParaRPr lang="en-US" altLang="zh-TW" dirty="0"/>
          </a:p>
          <a:p>
            <a:r>
              <a:rPr lang="zh-TW" altLang="en-US" dirty="0"/>
              <a:t>絕對</a:t>
            </a:r>
            <a:r>
              <a:rPr lang="en-US" altLang="zh-TW" dirty="0">
                <a:solidFill>
                  <a:srgbClr val="4C4C4C"/>
                </a:solidFill>
                <a:ea typeface="微軟正黑體" panose="020B0604030504040204" pitchFamily="34" charset="-120"/>
              </a:rPr>
              <a:t>absolute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會跳脫原本的框來計算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往外層找，如果都沒有其他</a:t>
            </a:r>
            <a:r>
              <a:rPr lang="en-US" altLang="zh-TW" dirty="0"/>
              <a:t>position</a:t>
            </a:r>
            <a:r>
              <a:rPr lang="zh-TW" altLang="en-US" dirty="0"/>
              <a:t>設定，從網頁的左上角開始算</a:t>
            </a:r>
            <a:r>
              <a:rPr lang="en-US" altLang="zh-TW" dirty="0"/>
              <a:t>)</a:t>
            </a:r>
            <a:endParaRPr lang="en-US" altLang="zh-TW" dirty="0">
              <a:hlinkClick r:id="rId2"/>
            </a:endParaRPr>
          </a:p>
          <a:p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https://ithelp.ithome.com.tw/articles/10212202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73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7879A-D7A9-48AE-B3A5-5E5D61A7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6514"/>
            <a:ext cx="9601200" cy="747346"/>
          </a:xfrm>
        </p:spPr>
        <p:txBody>
          <a:bodyPr/>
          <a:lstStyle/>
          <a:p>
            <a:r>
              <a:rPr lang="en-US" altLang="zh-TW" dirty="0"/>
              <a:t>Px % </a:t>
            </a:r>
            <a:r>
              <a:rPr lang="en-US" altLang="zh-TW" dirty="0" err="1"/>
              <a:t>vh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008B8E-2450-421C-B09F-7F0F2A62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1214064"/>
            <a:ext cx="108489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DB8C055-D53C-485B-BAD9-7AC89BBA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3240746"/>
            <a:ext cx="109251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9C286A-E258-4139-AC76-173904AADB7C}"/>
              </a:ext>
            </a:extLst>
          </p:cNvPr>
          <p:cNvSpPr txBox="1"/>
          <p:nvPr/>
        </p:nvSpPr>
        <p:spPr>
          <a:xfrm>
            <a:off x="1014232" y="4747079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view height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，</a:t>
            </a:r>
            <a:r>
              <a:rPr lang="zh-TW" altLang="en-US" b="1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螢幕可視範圍</a:t>
            </a:r>
            <a:r>
              <a:rPr lang="zh-TW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高度的百分比，隨著瀏覽器的縮放而改變</a:t>
            </a:r>
            <a:endParaRPr lang="zh-TW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8B4CFCA-8A13-4558-83E9-7BD55B1FC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2" y="5116411"/>
            <a:ext cx="83439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A72F55-CA32-49F4-8C91-01733C6FEE48}"/>
              </a:ext>
            </a:extLst>
          </p:cNvPr>
          <p:cNvSpPr txBox="1"/>
          <p:nvPr/>
        </p:nvSpPr>
        <p:spPr>
          <a:xfrm>
            <a:off x="1014232" y="2871414"/>
            <a:ext cx="7377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%:</a:t>
            </a:r>
            <a:r>
              <a:rPr lang="zh-TW" altLang="en-US" dirty="0"/>
              <a:t>沒有內容時，不會顯示，隨著瀏覽器縮放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D21643-0B02-41A8-B621-3003BA1E557E}"/>
              </a:ext>
            </a:extLst>
          </p:cNvPr>
          <p:cNvSpPr txBox="1"/>
          <p:nvPr/>
        </p:nvSpPr>
        <p:spPr>
          <a:xfrm>
            <a:off x="1014232" y="797727"/>
            <a:ext cx="7377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px:</a:t>
            </a:r>
            <a:r>
              <a:rPr lang="zh-TW" altLang="en-US" dirty="0"/>
              <a:t>固定大小，不隨瀏覽器縮放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080" name="Picture 8" descr="Here is an image to make it more clear">
            <a:extLst>
              <a:ext uri="{FF2B5EF4-FFF2-40B4-BE49-F238E27FC236}">
                <a16:creationId xmlns:a16="http://schemas.microsoft.com/office/drawing/2014/main" id="{03C1A551-A46E-433D-84C3-B9B9B0DF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98" y="3820118"/>
            <a:ext cx="3845809" cy="29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CCDC5-26AC-41F1-B69D-744BDB40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-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DFA94-DF12-42C8-A910-51787C95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169" y="1758462"/>
            <a:ext cx="3963880" cy="485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2CBC56-BFB8-4BD0-9E69-0B366408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497" y="1935331"/>
            <a:ext cx="7118314" cy="34590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6166B9-841C-40EB-B653-6094EC8014B7}"/>
              </a:ext>
            </a:extLst>
          </p:cNvPr>
          <p:cNvSpPr/>
          <p:nvPr/>
        </p:nvSpPr>
        <p:spPr>
          <a:xfrm>
            <a:off x="4866497" y="1935331"/>
            <a:ext cx="7118314" cy="53266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D8D35C-CBB7-4F4D-A1AC-90731052D1F4}"/>
              </a:ext>
            </a:extLst>
          </p:cNvPr>
          <p:cNvSpPr txBox="1"/>
          <p:nvPr/>
        </p:nvSpPr>
        <p:spPr>
          <a:xfrm>
            <a:off x="7511541" y="2382873"/>
            <a:ext cx="182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&lt;header&gt;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53C5E1-11F1-4841-BDF3-C873D8210AF0}"/>
              </a:ext>
            </a:extLst>
          </p:cNvPr>
          <p:cNvSpPr txBox="1"/>
          <p:nvPr/>
        </p:nvSpPr>
        <p:spPr>
          <a:xfrm>
            <a:off x="5543657" y="720573"/>
            <a:ext cx="32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位置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在最上方</a:t>
            </a:r>
          </a:p>
        </p:txBody>
      </p:sp>
    </p:spTree>
    <p:extLst>
      <p:ext uri="{BB962C8B-B14F-4D97-AF65-F5344CB8AC3E}">
        <p14:creationId xmlns:p14="http://schemas.microsoft.com/office/powerpoint/2010/main" val="114515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69B14-ACA3-4EB6-B230-3680F3C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5ED2B-27DC-4C22-90DD-30C8C68E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705372" cy="2084333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設定網頁元素的顯示類型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9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彈性盒子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42" y="1825112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F39E68B-9AAE-42B4-ADA2-BA193013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7" y="1783280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A9D7157-82CB-4370-B31A-ED213AA78615}"/>
              </a:ext>
            </a:extLst>
          </p:cNvPr>
          <p:cNvSpPr/>
          <p:nvPr/>
        </p:nvSpPr>
        <p:spPr>
          <a:xfrm>
            <a:off x="1371601" y="5046563"/>
            <a:ext cx="2494344" cy="752354"/>
          </a:xfrm>
          <a:prstGeom prst="wedgeRoundRectCallout">
            <a:avLst>
              <a:gd name="adj1" fmla="val -19493"/>
              <a:gd name="adj2" fmla="val -87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預設會橫向排列</a:t>
            </a:r>
          </a:p>
        </p:txBody>
      </p:sp>
    </p:spTree>
    <p:extLst>
      <p:ext uri="{BB962C8B-B14F-4D97-AF65-F5344CB8AC3E}">
        <p14:creationId xmlns:p14="http://schemas.microsoft.com/office/powerpoint/2010/main" val="421918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14B5D-A44B-4B86-8146-44381703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準備好檔案結構、下載檔案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704B31-90A4-4BBE-9C20-B800A9CC6B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758950"/>
            <a:ext cx="9601200" cy="449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0352" lvl="1" indent="0">
              <a:buNone/>
            </a:pPr>
            <a:r>
              <a:rPr lang="en-US" altLang="zh-TW" sz="2400" i="0" dirty="0"/>
              <a:t>├── </a:t>
            </a:r>
            <a:r>
              <a:rPr lang="en-US" altLang="zh-TW" sz="2400" i="0" dirty="0" err="1"/>
              <a:t>css</a:t>
            </a:r>
            <a:r>
              <a:rPr lang="en-US" altLang="zh-TW" sz="2400" i="0" dirty="0"/>
              <a:t>/</a:t>
            </a:r>
          </a:p>
          <a:p>
            <a:pPr marL="530352" lvl="1" indent="0">
              <a:buNone/>
            </a:pPr>
            <a:r>
              <a:rPr lang="en-US" altLang="zh-TW" sz="2400" i="0" dirty="0"/>
              <a:t>|   └── style.css</a:t>
            </a:r>
          </a:p>
          <a:p>
            <a:pPr marL="530352" lvl="1" indent="0">
              <a:buNone/>
            </a:pPr>
            <a:r>
              <a:rPr lang="en-US" altLang="zh-TW" sz="2400" i="0" dirty="0"/>
              <a:t>├── images/</a:t>
            </a:r>
          </a:p>
          <a:p>
            <a:pPr marL="530352" lvl="1" indent="0">
              <a:buNone/>
            </a:pPr>
            <a:r>
              <a:rPr lang="en-US" altLang="zh-TW" sz="2400" i="0" dirty="0"/>
              <a:t>└── index.html </a:t>
            </a:r>
            <a:endParaRPr lang="zh-TW" altLang="en-US" sz="2400" i="0" dirty="0"/>
          </a:p>
          <a:p>
            <a:pPr marL="0" indent="0">
              <a:buNone/>
            </a:pPr>
            <a:endParaRPr lang="en-US" altLang="zh-TW" sz="2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</a:rPr>
              <a:t>Please crate: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2400" i="0" dirty="0" err="1">
                <a:solidFill>
                  <a:schemeClr val="tx2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”.”images” folder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“style.css” file into “</a:t>
            </a:r>
            <a:r>
              <a:rPr lang="en-US" altLang="zh-TW" sz="2400" i="0" dirty="0" err="1">
                <a:solidFill>
                  <a:schemeClr val="tx2"/>
                </a:solidFill>
                <a:latin typeface="Consolas" panose="020B0609020204030204" pitchFamily="49" charset="0"/>
              </a:rPr>
              <a:t>css”folder</a:t>
            </a: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>
                <a:solidFill>
                  <a:schemeClr val="tx2"/>
                </a:solidFill>
                <a:latin typeface="Consolas" panose="020B0609020204030204" pitchFamily="49" charset="0"/>
              </a:rPr>
              <a:t>“index.html”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i="0" dirty="0"/>
              <a:t>Download images into “images” folder</a:t>
            </a:r>
            <a:r>
              <a:rPr lang="zh-TW" altLang="en-US" sz="2400" i="0" dirty="0"/>
              <a:t> </a:t>
            </a:r>
            <a:r>
              <a:rPr lang="en-US" altLang="zh-TW" sz="2400" i="0" dirty="0"/>
              <a:t>(</a:t>
            </a:r>
            <a:r>
              <a:rPr lang="en-US" altLang="zh-TW" sz="2400" i="0" dirty="0">
                <a:hlinkClick r:id="rId3"/>
              </a:rPr>
              <a:t>Github</a:t>
            </a:r>
            <a:r>
              <a:rPr lang="en-US" altLang="zh-TW" sz="2400" i="0" dirty="0"/>
              <a:t>)</a:t>
            </a:r>
            <a:endParaRPr lang="en-US" altLang="zh-TW" sz="2400" i="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A1B3AF-D38C-42CE-BADA-91496B0CFC01}"/>
              </a:ext>
            </a:extLst>
          </p:cNvPr>
          <p:cNvSpPr txBox="1"/>
          <p:nvPr/>
        </p:nvSpPr>
        <p:spPr>
          <a:xfrm>
            <a:off x="7083706" y="2048719"/>
            <a:ext cx="4560426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命名規則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檔名都是小寫，</a:t>
            </a:r>
            <a:r>
              <a:rPr lang="en-US" altLang="zh-TW" dirty="0"/>
              <a:t>- or _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Id</a:t>
            </a:r>
            <a:r>
              <a:rPr lang="zh-TW" altLang="en-US" dirty="0"/>
              <a:t>採用駝峰</a:t>
            </a:r>
          </a:p>
        </p:txBody>
      </p:sp>
    </p:spTree>
    <p:extLst>
      <p:ext uri="{BB962C8B-B14F-4D97-AF65-F5344CB8AC3E}">
        <p14:creationId xmlns:p14="http://schemas.microsoft.com/office/powerpoint/2010/main" val="4158062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-</a:t>
            </a:r>
            <a:r>
              <a:rPr lang="en-US" altLang="zh-TW" sz="4400" b="0" i="0" dirty="0">
                <a:solidFill>
                  <a:srgbClr val="555555"/>
                </a:solidFill>
                <a:effectLst/>
                <a:latin typeface="inherit"/>
              </a:rPr>
              <a:t> align-items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8860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altLang="zh-TW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align-item</a:t>
            </a: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</a:t>
            </a:r>
            <a:r>
              <a:rPr lang="en-US" altLang="zh-TW" sz="2800" b="0" i="0" dirty="0">
                <a:solidFill>
                  <a:srgbClr val="555555"/>
                </a:solidFill>
                <a:effectLst/>
                <a:latin typeface="inherit"/>
              </a:rPr>
              <a:t>: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外容器屬性，</a:t>
            </a:r>
            <a:r>
              <a:rPr lang="zh-TW" altLang="en-US" sz="2800" b="1" i="0" dirty="0">
                <a:solidFill>
                  <a:srgbClr val="555555"/>
                </a:solidFill>
                <a:effectLst/>
                <a:latin typeface="Titillium Web"/>
              </a:rPr>
              <a:t>交錯軸</a:t>
            </a:r>
            <a:r>
              <a:rPr lang="en-US" altLang="zh-TW" sz="2800" b="1" i="0" dirty="0">
                <a:solidFill>
                  <a:srgbClr val="555555"/>
                </a:solidFill>
                <a:effectLst/>
                <a:latin typeface="Titillium Web"/>
              </a:rPr>
              <a:t>(cross)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821C48-8778-4E64-8210-5A1B41D65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0"/>
          <a:stretch/>
        </p:blipFill>
        <p:spPr bwMode="auto">
          <a:xfrm>
            <a:off x="6477000" y="2286153"/>
            <a:ext cx="5715000" cy="34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065B1B-D550-4A19-B77E-E940F207607D}"/>
              </a:ext>
            </a:extLst>
          </p:cNvPr>
          <p:cNvSpPr/>
          <p:nvPr/>
        </p:nvSpPr>
        <p:spPr>
          <a:xfrm>
            <a:off x="6690167" y="4074289"/>
            <a:ext cx="2662177" cy="177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3165AC9-DB8C-4950-B2C2-62A35F71651D}"/>
              </a:ext>
            </a:extLst>
          </p:cNvPr>
          <p:cNvSpPr/>
          <p:nvPr/>
        </p:nvSpPr>
        <p:spPr>
          <a:xfrm>
            <a:off x="7972148" y="2574524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0D669D7-0AC7-4F58-B696-7702C8D41D22}"/>
              </a:ext>
            </a:extLst>
          </p:cNvPr>
          <p:cNvSpPr/>
          <p:nvPr/>
        </p:nvSpPr>
        <p:spPr>
          <a:xfrm>
            <a:off x="10608816" y="38409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E67EF2B-CDDA-4FD4-9C11-4608629D67D0}"/>
              </a:ext>
            </a:extLst>
          </p:cNvPr>
          <p:cNvSpPr/>
          <p:nvPr/>
        </p:nvSpPr>
        <p:spPr>
          <a:xfrm>
            <a:off x="7932478" y="4959752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67E822F-5811-44F6-A4A4-7531E0A7A57C}"/>
              </a:ext>
            </a:extLst>
          </p:cNvPr>
          <p:cNvSpPr/>
          <p:nvPr/>
        </p:nvSpPr>
        <p:spPr>
          <a:xfrm>
            <a:off x="2947387" y="3340223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E1EE560-42C2-463B-9EC4-F03FB42CF081}"/>
              </a:ext>
            </a:extLst>
          </p:cNvPr>
          <p:cNvSpPr/>
          <p:nvPr/>
        </p:nvSpPr>
        <p:spPr>
          <a:xfrm>
            <a:off x="2947387" y="4236996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C03E7BE-9E92-4C45-AEDA-F1E2F4676352}"/>
              </a:ext>
            </a:extLst>
          </p:cNvPr>
          <p:cNvSpPr/>
          <p:nvPr/>
        </p:nvSpPr>
        <p:spPr>
          <a:xfrm>
            <a:off x="2947387" y="5100605"/>
            <a:ext cx="177553" cy="1775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0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7740E-4FBB-4812-9785-D85373CE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C6524-0BDF-484A-833D-90700AC3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HTML: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images/logo.png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CSS:</a:t>
            </a:r>
            <a:endParaRPr lang="fr-FR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logo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試試看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D5E24A-D1C1-4C80-BCF8-F7F5F3DE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79" y="3325872"/>
            <a:ext cx="5632263" cy="27369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DB9989-866C-4AF2-B7B8-87E268F9B900}"/>
              </a:ext>
            </a:extLst>
          </p:cNvPr>
          <p:cNvSpPr/>
          <p:nvPr/>
        </p:nvSpPr>
        <p:spPr>
          <a:xfrm>
            <a:off x="6680226" y="3325872"/>
            <a:ext cx="484054" cy="484694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B46EEF-80D1-47FA-8DE3-489B32238FD1}"/>
              </a:ext>
            </a:extLst>
          </p:cNvPr>
          <p:cNvSpPr txBox="1"/>
          <p:nvPr/>
        </p:nvSpPr>
        <p:spPr>
          <a:xfrm>
            <a:off x="7164280" y="3429000"/>
            <a:ext cx="218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&gt;+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超連結</a:t>
            </a:r>
          </a:p>
        </p:txBody>
      </p:sp>
    </p:spTree>
    <p:extLst>
      <p:ext uri="{BB962C8B-B14F-4D97-AF65-F5344CB8AC3E}">
        <p14:creationId xmlns:p14="http://schemas.microsoft.com/office/powerpoint/2010/main" val="247757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F331D-9E03-4118-B35C-4E269704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ul li</a:t>
            </a:r>
            <a:r>
              <a:rPr lang="zh-TW" altLang="en-US" dirty="0"/>
              <a:t>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6F5BB-EECE-4E6E-B3BB-834A4576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*向右排列*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*隱藏項目符號*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A7AFB2-EAB6-4407-8637-5ADE140D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42" y="3429000"/>
            <a:ext cx="6404932" cy="31123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928C7E-B141-4B7B-95A3-98DB5E1EFE9A}"/>
              </a:ext>
            </a:extLst>
          </p:cNvPr>
          <p:cNvSpPr/>
          <p:nvPr/>
        </p:nvSpPr>
        <p:spPr>
          <a:xfrm>
            <a:off x="9721048" y="3429000"/>
            <a:ext cx="2118925" cy="461665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679371-0F10-4D40-B757-8207DC79949E}"/>
              </a:ext>
            </a:extLst>
          </p:cNvPr>
          <p:cNvSpPr txBox="1"/>
          <p:nvPr/>
        </p:nvSpPr>
        <p:spPr>
          <a:xfrm>
            <a:off x="8417284" y="3428999"/>
            <a:ext cx="130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&lt;ul&gt;&lt;li&gt;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6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18156-33EB-4780-9349-DC6ADD1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navbar</a:t>
            </a:r>
            <a:r>
              <a:rPr lang="zh-TW" altLang="en-US" dirty="0"/>
              <a:t>的內容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00C96-61F7-4D26-9CEB-40EFBF85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B2CCD6"/>
                </a:solidFill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zh-TW" dirty="0">
                <a:solidFill>
                  <a:srgbClr val="89DDFF"/>
                </a:solidFill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53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57C5B-CB93-4D36-9739-4BFDC83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71374-31E1-4D62-982D-DDF2E9BE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9015FB-62AD-4AFB-A59C-031250D2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0" y="543338"/>
            <a:ext cx="11876679" cy="5771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B5DB6C-32B2-4623-8D6F-12554F8A26ED}"/>
              </a:ext>
            </a:extLst>
          </p:cNvPr>
          <p:cNvSpPr/>
          <p:nvPr/>
        </p:nvSpPr>
        <p:spPr>
          <a:xfrm>
            <a:off x="157660" y="1518138"/>
            <a:ext cx="11876679" cy="479652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724F20-BD28-4D3C-A5C3-8BECD472D197}"/>
              </a:ext>
            </a:extLst>
          </p:cNvPr>
          <p:cNvSpPr txBox="1"/>
          <p:nvPr/>
        </p:nvSpPr>
        <p:spPr>
          <a:xfrm>
            <a:off x="3796497" y="1106310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class=“content”&gt;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155CA-2213-4A99-BB72-0716E8D617EF}"/>
              </a:ext>
            </a:extLst>
          </p:cNvPr>
          <p:cNvSpPr/>
          <p:nvPr/>
        </p:nvSpPr>
        <p:spPr>
          <a:xfrm>
            <a:off x="539624" y="1772781"/>
            <a:ext cx="4923625" cy="3567081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3BB11-7F9D-4D25-918D-807B5BBA80E0}"/>
              </a:ext>
            </a:extLst>
          </p:cNvPr>
          <p:cNvSpPr txBox="1"/>
          <p:nvPr/>
        </p:nvSpPr>
        <p:spPr>
          <a:xfrm>
            <a:off x="5463249" y="1744430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&lt;div class=“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”&gt;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ECC425-7E76-400C-B561-8AD49174376B}"/>
              </a:ext>
            </a:extLst>
          </p:cNvPr>
          <p:cNvSpPr/>
          <p:nvPr/>
        </p:nvSpPr>
        <p:spPr>
          <a:xfrm>
            <a:off x="821011" y="1860538"/>
            <a:ext cx="4225551" cy="1959108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B7DEDE-01EF-4EB4-B496-48744F8179AF}"/>
              </a:ext>
            </a:extLst>
          </p:cNvPr>
          <p:cNvSpPr txBox="1"/>
          <p:nvPr/>
        </p:nvSpPr>
        <p:spPr>
          <a:xfrm>
            <a:off x="4914679" y="2037409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&lt;h2&gt;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0740F8-252B-4AD5-A20B-D3A0FB31C469}"/>
              </a:ext>
            </a:extLst>
          </p:cNvPr>
          <p:cNvSpPr/>
          <p:nvPr/>
        </p:nvSpPr>
        <p:spPr>
          <a:xfrm>
            <a:off x="821011" y="3904638"/>
            <a:ext cx="4642238" cy="753482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13D5B0-89FA-435A-83F1-37002C7AF230}"/>
              </a:ext>
            </a:extLst>
          </p:cNvPr>
          <p:cNvSpPr txBox="1"/>
          <p:nvPr/>
        </p:nvSpPr>
        <p:spPr>
          <a:xfrm>
            <a:off x="5463249" y="4060953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endParaRPr lang="zh-TW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093DE-3CBF-4A21-AA17-863B5375EFD5}"/>
              </a:ext>
            </a:extLst>
          </p:cNvPr>
          <p:cNvSpPr/>
          <p:nvPr/>
        </p:nvSpPr>
        <p:spPr>
          <a:xfrm>
            <a:off x="821011" y="4658120"/>
            <a:ext cx="1262432" cy="603694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44546F-5E4E-4A5D-B5F1-6D00A6E3DE5F}"/>
              </a:ext>
            </a:extLst>
          </p:cNvPr>
          <p:cNvSpPr txBox="1"/>
          <p:nvPr/>
        </p:nvSpPr>
        <p:spPr>
          <a:xfrm>
            <a:off x="2253558" y="4762340"/>
            <a:ext cx="82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endParaRPr lang="zh-TW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C1EED7-3D0A-4C50-AC4A-F99BB6D2BA77}"/>
              </a:ext>
            </a:extLst>
          </p:cNvPr>
          <p:cNvSpPr/>
          <p:nvPr/>
        </p:nvSpPr>
        <p:spPr>
          <a:xfrm>
            <a:off x="8276952" y="1744430"/>
            <a:ext cx="2425770" cy="358140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67ED649-6BD8-48D2-98F8-C87CD5F58076}"/>
              </a:ext>
            </a:extLst>
          </p:cNvPr>
          <p:cNvSpPr txBox="1"/>
          <p:nvPr/>
        </p:nvSpPr>
        <p:spPr>
          <a:xfrm>
            <a:off x="8553690" y="5443897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&lt;div class=“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”&gt;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245B13-ED83-4DAB-BCD8-C18DCE4B0CCE}"/>
              </a:ext>
            </a:extLst>
          </p:cNvPr>
          <p:cNvSpPr/>
          <p:nvPr/>
        </p:nvSpPr>
        <p:spPr>
          <a:xfrm>
            <a:off x="1652987" y="3101169"/>
            <a:ext cx="3289403" cy="650909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A476CDB-382D-43F9-9661-AA6E86ADD1FC}"/>
              </a:ext>
            </a:extLst>
          </p:cNvPr>
          <p:cNvSpPr txBox="1"/>
          <p:nvPr/>
        </p:nvSpPr>
        <p:spPr>
          <a:xfrm>
            <a:off x="3383399" y="2796341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12236"/>
                </a:solidFill>
                <a:latin typeface="Consolas" panose="020B0609020204030204" pitchFamily="49" charset="0"/>
              </a:rPr>
              <a:t>&lt;span&gt;</a:t>
            </a:r>
            <a:endParaRPr lang="zh-TW" altLang="en-US" dirty="0">
              <a:solidFill>
                <a:srgbClr val="91223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4E55C0-AE22-4094-A1D6-C0B80C9806A5}"/>
              </a:ext>
            </a:extLst>
          </p:cNvPr>
          <p:cNvSpPr txBox="1"/>
          <p:nvPr/>
        </p:nvSpPr>
        <p:spPr>
          <a:xfrm>
            <a:off x="2499165" y="2615243"/>
            <a:ext cx="100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17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9FBC1-15E2-4599-B303-57C0019C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Html-content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9CA749-6972-4B6B-9E8D-D4D5FB8F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4172" y="1735312"/>
            <a:ext cx="13015732" cy="4815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It's not just a Coffee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It's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Starbucks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Lorem ipsum dolor sit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. Nobis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eius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fuga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explicabo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provident hic,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ratione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sit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accusantium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tenetur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velit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temporibus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nulla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at. Error nostrum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ducimus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temporibus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eveniet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saepe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laboriosam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Learn More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images/img1.png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starbucks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3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76FF0-E97F-4F91-AD60-77187E76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 -content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1A8EB-76A0-4A01-B02E-B3AAAAD4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19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A04DD-226A-4787-A094-FF3CCE40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-</a:t>
            </a:r>
            <a:r>
              <a:rPr lang="zh-TW" altLang="en-US" dirty="0"/>
              <a:t>設定內文</a:t>
            </a:r>
            <a:r>
              <a:rPr lang="en-US" altLang="zh-TW" dirty="0"/>
              <a:t>(</a:t>
            </a:r>
            <a:r>
              <a:rPr lang="en-US" altLang="zh-TW" dirty="0" err="1"/>
              <a:t>textBox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D2E13D-24B6-4EB4-A45D-FBFCEA66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5469038" cy="4920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設定最大寬度</a:t>
            </a: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fr-FR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1.4em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986420-5573-4849-B2FC-F0B1199832A6}"/>
              </a:ext>
            </a:extLst>
          </p:cNvPr>
          <p:cNvSpPr txBox="1"/>
          <p:nvPr/>
        </p:nvSpPr>
        <p:spPr>
          <a:xfrm>
            <a:off x="7450237" y="1477330"/>
            <a:ext cx="41128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1.2em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333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8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98C0C4B2-13EC-4AA7-8B2C-3B523A27FE3E}"/>
              </a:ext>
            </a:extLst>
          </p:cNvPr>
          <p:cNvSpPr/>
          <p:nvPr/>
        </p:nvSpPr>
        <p:spPr>
          <a:xfrm>
            <a:off x="8669438" y="2268638"/>
            <a:ext cx="3402957" cy="3903562"/>
          </a:xfrm>
          <a:prstGeom prst="wedgeRoundRectCallout">
            <a:avLst>
              <a:gd name="adj1" fmla="val -151104"/>
              <a:gd name="adj2" fmla="val 2336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6C8241D-DA8B-4BB3-8904-68605A6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Css</a:t>
            </a:r>
            <a:r>
              <a:rPr lang="en-US" altLang="zh-TW" dirty="0"/>
              <a:t>-</a:t>
            </a:r>
            <a:r>
              <a:rPr lang="zh-TW" altLang="en-US" dirty="0"/>
              <a:t>設定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8DF8F-CC47-42BC-A334-5FEBB94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497028" cy="4792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先把底線拿掉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*設置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  /*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文字顏色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*內距*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*圓角*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*邊距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與上面容器的距離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B2CCD6"/>
                </a:solidFill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inline-block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89DDFF"/>
                </a:solidFill>
              </a:rPr>
              <a:t>/*</a:t>
            </a:r>
            <a:r>
              <a:rPr lang="zh-TW" altLang="en-US" dirty="0">
                <a:solidFill>
                  <a:srgbClr val="89DDFF"/>
                </a:solidFill>
              </a:rPr>
              <a:t>撐起整個容器</a:t>
            </a:r>
            <a:r>
              <a:rPr lang="en-US" altLang="zh-TW" dirty="0">
                <a:solidFill>
                  <a:srgbClr val="89DDFF"/>
                </a:solidFill>
              </a:rPr>
              <a:t>(</a:t>
            </a:r>
            <a:r>
              <a:rPr lang="zh-TW" altLang="en-US" dirty="0">
                <a:solidFill>
                  <a:srgbClr val="89DDFF"/>
                </a:solidFill>
              </a:rPr>
              <a:t>特別是</a:t>
            </a:r>
            <a:r>
              <a:rPr lang="zh-TW" altLang="en-US" b="1" dirty="0">
                <a:solidFill>
                  <a:srgbClr val="89DDFF"/>
                </a:solidFill>
              </a:rPr>
              <a:t>上下</a:t>
            </a:r>
            <a:r>
              <a:rPr lang="en-US" altLang="zh-TW" dirty="0">
                <a:solidFill>
                  <a:srgbClr val="89DDFF"/>
                </a:solidFill>
              </a:rPr>
              <a:t>)</a:t>
            </a:r>
            <a:r>
              <a:rPr lang="zh-TW" altLang="en-US" dirty="0">
                <a:solidFill>
                  <a:srgbClr val="89DDFF"/>
                </a:solidFill>
              </a:rPr>
              <a:t>*</a:t>
            </a:r>
            <a:r>
              <a:rPr lang="en-US" altLang="zh-TW" dirty="0">
                <a:solidFill>
                  <a:srgbClr val="89DDFF"/>
                </a:solidFill>
              </a:rPr>
              <a:t>/</a:t>
            </a:r>
            <a:endParaRPr lang="zh-TW" altLang="en-US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395F40-61CA-4A60-B6F6-2E8989F6F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07"/>
          <a:stretch/>
        </p:blipFill>
        <p:spPr>
          <a:xfrm>
            <a:off x="7994737" y="306730"/>
            <a:ext cx="3290579" cy="15185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9D11E8-1E9C-4FFE-99DB-5CCD1B75A40E}"/>
              </a:ext>
            </a:extLst>
          </p:cNvPr>
          <p:cNvSpPr txBox="1"/>
          <p:nvPr/>
        </p:nvSpPr>
        <p:spPr>
          <a:xfrm>
            <a:off x="8889357" y="2409473"/>
            <a:ext cx="3402957" cy="170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inline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靠內容撐起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上下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容器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dirty="0" err="1">
                <a:solidFill>
                  <a:schemeClr val="bg1"/>
                </a:solidFill>
              </a:rPr>
              <a:t>marign-left.right</a:t>
            </a:r>
            <a:r>
              <a:rPr lang="zh-TW" altLang="en-US" dirty="0">
                <a:solidFill>
                  <a:schemeClr val="bg1"/>
                </a:solidFill>
              </a:rPr>
              <a:t> 可以顯示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chemeClr val="bg1"/>
                </a:solidFill>
              </a:rPr>
              <a:t>Top.bottom</a:t>
            </a:r>
            <a:r>
              <a:rPr lang="zh-TW" altLang="en-US" dirty="0">
                <a:solidFill>
                  <a:schemeClr val="bg1"/>
                </a:solidFill>
              </a:rPr>
              <a:t>無法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瀏覽器預設是</a:t>
            </a:r>
            <a:r>
              <a:rPr lang="en-US" altLang="zh-TW" dirty="0">
                <a:solidFill>
                  <a:schemeClr val="bg1"/>
                </a:solidFill>
              </a:rPr>
              <a:t>inline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3FFFE1-4AD7-4F1C-BE5E-32A19082E1DF}"/>
              </a:ext>
            </a:extLst>
          </p:cNvPr>
          <p:cNvSpPr txBox="1"/>
          <p:nvPr/>
        </p:nvSpPr>
        <p:spPr>
          <a:xfrm>
            <a:off x="8889357" y="3813609"/>
            <a:ext cx="3692324" cy="212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原因是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在最前面我們有初始化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	padding,margin:0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5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B08FA-941F-4AF0-AE22-FA8D8475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effectLst/>
                <a:hlinkClick r:id="rId2"/>
              </a:rPr>
              <a:t>Animated Buttons</a:t>
            </a:r>
            <a:endParaRPr lang="en-US" altLang="zh-TW" b="0" i="0" dirty="0">
              <a:effectLst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BCC494-1BAA-4209-BBF2-147A60C9A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422" y="1909176"/>
            <a:ext cx="2571750" cy="1381125"/>
          </a:xfrm>
        </p:spPr>
      </p:pic>
    </p:spTree>
    <p:extLst>
      <p:ext uri="{BB962C8B-B14F-4D97-AF65-F5344CB8AC3E}">
        <p14:creationId xmlns:p14="http://schemas.microsoft.com/office/powerpoint/2010/main" val="35657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8D80D3C-1EB9-45B5-95F5-1C7FD3CB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切版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398B257-4997-427B-A214-0A5EFFEF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18138"/>
            <a:ext cx="10972801" cy="53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0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B61E-B512-4CFF-A0EA-DCF42F30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1904562" cy="747346"/>
          </a:xfrm>
        </p:spPr>
        <p:txBody>
          <a:bodyPr>
            <a:normAutofit/>
          </a:bodyPr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display: 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block.inline</a:t>
            </a:r>
            <a:r>
              <a:rPr lang="en-US" altLang="zh-TW" dirty="0" err="1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-block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CAE4D-F63D-433E-8CAD-A450AA9D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740096" cy="5267371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行內元素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(inline)</a:t>
            </a:r>
          </a:p>
          <a:p>
            <a:pPr lvl="1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常見行內元素標籤：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span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a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imput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img</a:t>
            </a:r>
            <a:endParaRPr lang="en-US" altLang="zh-TW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同一行內呈現，圖片或文字均不換行</a:t>
            </a:r>
            <a:endParaRPr lang="en-US" altLang="zh-TW" b="1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不可設定長寬，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元素的寬高由它的內容撐開</a:t>
            </a:r>
            <a:endParaRPr lang="en-US" altLang="zh-TW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endParaRPr lang="en-US" altLang="zh-TW" dirty="0">
              <a:solidFill>
                <a:srgbClr val="292929"/>
              </a:solidFill>
              <a:latin typeface="charter"/>
            </a:endParaRPr>
          </a:p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區塊元素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(block)</a:t>
            </a:r>
          </a:p>
          <a:p>
            <a:pPr lvl="1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常見區塊元素標籤：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div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ul li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h1</a:t>
            </a: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預設會撐到最大，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占滿整個容器</a:t>
            </a:r>
            <a:endParaRPr lang="en-US" altLang="zh-TW" b="1" i="0" dirty="0">
              <a:solidFill>
                <a:schemeClr val="accent6">
                  <a:lumMod val="75000"/>
                </a:schemeClr>
              </a:solidFill>
              <a:effectLst/>
              <a:latin typeface="charter"/>
            </a:endParaRPr>
          </a:p>
          <a:p>
            <a:pPr lvl="1"/>
            <a:endParaRPr lang="en-US" altLang="zh-TW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zh-TW" dirty="0">
                <a:solidFill>
                  <a:srgbClr val="292929"/>
                </a:solidFill>
                <a:latin typeface="charter"/>
              </a:rPr>
              <a:t>Inline-block</a:t>
            </a: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以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inline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的方式呈現，但同時擁有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block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的屬性</a:t>
            </a:r>
            <a:endParaRPr lang="en-US" altLang="zh-TW" b="1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可設定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元素的寬高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charter"/>
              </a:rPr>
              <a:t>/margin/padding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撐起上下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endParaRPr lang="en-US" altLang="zh-TW" i="0" dirty="0">
              <a:solidFill>
                <a:srgbClr val="292929"/>
              </a:solidFill>
              <a:latin typeface="charter"/>
            </a:endParaRPr>
          </a:p>
          <a:p>
            <a:pPr lvl="1"/>
            <a:r>
              <a:rPr lang="zh-TW" altLang="en-US" i="0" dirty="0">
                <a:solidFill>
                  <a:srgbClr val="292929"/>
                </a:solidFill>
                <a:effectLst/>
                <a:latin typeface="charter"/>
              </a:rPr>
              <a:t>可水平排列</a:t>
            </a:r>
            <a:endParaRPr lang="zh-TW" altLang="en-US" dirty="0"/>
          </a:p>
        </p:txBody>
      </p:sp>
      <p:pic>
        <p:nvPicPr>
          <p:cNvPr id="3074" name="Picture 2" descr="範例">
            <a:extLst>
              <a:ext uri="{FF2B5EF4-FFF2-40B4-BE49-F238E27FC236}">
                <a16:creationId xmlns:a16="http://schemas.microsoft.com/office/drawing/2014/main" id="{525C23BF-3964-4A72-9C92-1A4D7CBE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46" y="1385335"/>
            <a:ext cx="4592254" cy="127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F5EBDD-E210-4423-AF21-E3883080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76" y="2701953"/>
            <a:ext cx="3798589" cy="20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11ADF33-83BF-43D4-A9B9-4D0C54A11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46" y="4877599"/>
            <a:ext cx="4076309" cy="156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77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4C9BA-A323-4CD7-8F8F-8E1CA398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imgBox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99B5C-B60F-4A81-915F-4C0E29B0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flex-end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939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8BED4-0158-4D92-8787-9D44E28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display: flex</a:t>
            </a:r>
            <a:r>
              <a:rPr lang="en-US" altLang="zh-TW" dirty="0"/>
              <a:t> - </a:t>
            </a:r>
            <a:r>
              <a:rPr lang="en-US" altLang="zh-TW" sz="4400" dirty="0">
                <a:solidFill>
                  <a:srgbClr val="555555"/>
                </a:solidFill>
                <a:latin typeface="inherit"/>
              </a:rPr>
              <a:t>justify-content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E2578F-9A21-4A9A-8AE2-9875B410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5931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5E5753-AD6B-4F5B-AA91-E06764283E99}"/>
              </a:ext>
            </a:extLst>
          </p:cNvPr>
          <p:cNvSpPr txBox="1"/>
          <p:nvPr/>
        </p:nvSpPr>
        <p:spPr>
          <a:xfrm>
            <a:off x="1279003" y="1717447"/>
            <a:ext cx="96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justify-content</a:t>
            </a:r>
            <a:r>
              <a:rPr lang="en-US" altLang="zh-TW" sz="2800" b="0" i="0" dirty="0">
                <a:solidFill>
                  <a:srgbClr val="555555"/>
                </a:solidFill>
                <a:effectLst/>
                <a:latin typeface="inherit"/>
              </a:rPr>
              <a:t>: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外容器屬性，</a:t>
            </a:r>
            <a:r>
              <a:rPr lang="zh-TW" altLang="en-US" sz="2800" b="1" i="0" dirty="0">
                <a:solidFill>
                  <a:srgbClr val="555555"/>
                </a:solidFill>
                <a:effectLst/>
                <a:latin typeface="Titillium Web"/>
              </a:rPr>
              <a:t>主軸對齊</a:t>
            </a:r>
            <a:r>
              <a:rPr lang="en-US" altLang="zh-TW" sz="2800" b="1" i="0" dirty="0">
                <a:solidFill>
                  <a:srgbClr val="555555"/>
                </a:solidFill>
                <a:effectLst/>
                <a:latin typeface="Titillium Web"/>
              </a:rPr>
              <a:t>(main)</a:t>
            </a:r>
            <a:r>
              <a:rPr lang="zh-TW" altLang="en-US" sz="2800" b="0" i="0" dirty="0">
                <a:solidFill>
                  <a:srgbClr val="555555"/>
                </a:solidFill>
                <a:effectLst/>
                <a:latin typeface="Titillium Web"/>
              </a:rPr>
              <a:t>的對齊設定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8D8EC3-6845-4FBB-A0A8-F0A6ECA2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5" y="2645659"/>
            <a:ext cx="497060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83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0C4AA-5781-47C9-BC1C-74191187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92451" cy="74734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更改</a:t>
            </a:r>
            <a:r>
              <a:rPr lang="en-US" altLang="zh-TW" dirty="0" err="1"/>
              <a:t>header.content.section</a:t>
            </a:r>
            <a:r>
              <a:rPr lang="zh-TW" altLang="en-US" dirty="0"/>
              <a:t>的布局看看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15948-389D-466A-B23E-9CDCC2F9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7448309" cy="5099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endParaRPr lang="en-US" altLang="zh-TW" dirty="0">
              <a:solidFill>
                <a:srgbClr val="EEFF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dirty="0">
              <a:solidFill>
                <a:srgbClr val="EEFF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/*</a:t>
            </a:r>
            <a:r>
              <a:rPr lang="zh-TW" altLang="en-US" dirty="0">
                <a:solidFill>
                  <a:srgbClr val="89DDFF"/>
                </a:solidFill>
              </a:rPr>
              <a:t>最外層須加上</a:t>
            </a:r>
            <a:r>
              <a:rPr lang="en-US" altLang="zh-TW" dirty="0">
                <a:solidFill>
                  <a:srgbClr val="89DDFF"/>
                </a:solidFill>
              </a:rPr>
              <a:t>flex</a:t>
            </a:r>
            <a:r>
              <a:rPr lang="zh-TW" altLang="en-US" dirty="0">
                <a:solidFill>
                  <a:srgbClr val="89DDFF"/>
                </a:solidFill>
              </a:rPr>
              <a:t>，讓子層都能夠渲染</a:t>
            </a:r>
            <a:r>
              <a:rPr lang="en-US" altLang="zh-TW" dirty="0">
                <a:solidFill>
                  <a:srgbClr val="89DDFF"/>
                </a:solidFill>
              </a:rPr>
              <a:t>*/</a:t>
            </a:r>
          </a:p>
          <a:p>
            <a:pPr marL="0" indent="0">
              <a:buNone/>
            </a:pP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space-between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F207A0-F362-4FEE-9C4A-8C868BD78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0" b="21025"/>
          <a:stretch/>
        </p:blipFill>
        <p:spPr bwMode="auto">
          <a:xfrm>
            <a:off x="7009435" y="2721686"/>
            <a:ext cx="4970609" cy="82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8FD11D2-B1A1-4241-A1C1-988793092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1" r="49620" b="35960"/>
          <a:stretch/>
        </p:blipFill>
        <p:spPr bwMode="auto">
          <a:xfrm>
            <a:off x="7009435" y="4641327"/>
            <a:ext cx="2879203" cy="165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4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2A32E-806C-491A-9287-898BF03D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38CC8-E218-4BCB-8544-FD7D45CE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401A62-46EE-4076-BD3E-8C1D3398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0" y="543338"/>
            <a:ext cx="11876679" cy="5771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8892A35-754B-4CB7-90B2-59A1517303E2}"/>
              </a:ext>
            </a:extLst>
          </p:cNvPr>
          <p:cNvSpPr/>
          <p:nvPr/>
        </p:nvSpPr>
        <p:spPr>
          <a:xfrm>
            <a:off x="4919240" y="4546512"/>
            <a:ext cx="2349661" cy="974612"/>
          </a:xfrm>
          <a:prstGeom prst="rect">
            <a:avLst/>
          </a:prstGeom>
          <a:noFill/>
          <a:ln w="38100" cap="flat" cmpd="sng" algn="ctr">
            <a:solidFill>
              <a:srgbClr val="E2839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ED895B-F211-4A7F-8DB9-D3566256D6F2}"/>
              </a:ext>
            </a:extLst>
          </p:cNvPr>
          <p:cNvSpPr txBox="1"/>
          <p:nvPr/>
        </p:nvSpPr>
        <p:spPr>
          <a:xfrm>
            <a:off x="4305107" y="5551964"/>
            <a:ext cx="31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&lt;ul class=“thumb”&gt; &lt;li&gt;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A3CADB-9E84-4660-ABD0-4BB2BAA81F87}"/>
              </a:ext>
            </a:extLst>
          </p:cNvPr>
          <p:cNvSpPr txBox="1"/>
          <p:nvPr/>
        </p:nvSpPr>
        <p:spPr>
          <a:xfrm>
            <a:off x="9409768" y="4078272"/>
            <a:ext cx="249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&lt;ul class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</a:rPr>
              <a:t>=“sci”&gt; </a:t>
            </a:r>
            <a:endParaRPr lang="en-US" altLang="zh-TW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&lt;li&gt;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ED8D17-AAD6-41B4-8131-A4CA88B9BBBB}"/>
              </a:ext>
            </a:extLst>
          </p:cNvPr>
          <p:cNvSpPr/>
          <p:nvPr/>
        </p:nvSpPr>
        <p:spPr>
          <a:xfrm>
            <a:off x="10820400" y="2685495"/>
            <a:ext cx="543017" cy="139277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47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7805B-7453-4058-B98E-DC1B072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加上三個小圖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CB70B-E66D-487C-908F-B96A8D65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4602" y="202468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images/thumb1.png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images/thumb2.png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images/thumb3.png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527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366A3-6826-4F79-8BD2-BF4200E3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垂直置中</a:t>
            </a:r>
            <a:r>
              <a:rPr lang="en-US" altLang="zh-TW" dirty="0"/>
              <a:t>-</a:t>
            </a:r>
            <a:r>
              <a:rPr lang="zh-TW" altLang="en-US" dirty="0"/>
              <a:t>利用</a:t>
            </a:r>
            <a:r>
              <a:rPr lang="en-US" altLang="zh-TW" i="0" dirty="0">
                <a:effectLst/>
              </a:rPr>
              <a:t>absolute + translate</a:t>
            </a:r>
            <a:br>
              <a:rPr lang="en-US" altLang="zh-TW" b="1" i="0" dirty="0">
                <a:solidFill>
                  <a:srgbClr val="303233"/>
                </a:solidFill>
                <a:effectLst/>
                <a:latin typeface="Lato"/>
              </a:rPr>
            </a:b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1B1A27-8478-421C-9EED-BAC31C8D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288684" cy="1551897"/>
          </a:xfrm>
        </p:spPr>
        <p:txBody>
          <a:bodyPr>
            <a:normAutofit lnSpcReduction="10000"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利用絕對定位時的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left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跟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top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設定物件的上方跟左方各都為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50%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再利用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translate(-50%, -50%)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位移置中物件自身寬與高的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50%</a:t>
            </a:r>
          </a:p>
          <a:p>
            <a:pPr lvl="1"/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讓物件的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X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軸移動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-50%</a:t>
            </a:r>
          </a:p>
          <a:p>
            <a:pPr lvl="1"/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不管你的物件寬度是多少，他都會自動跑負一半的位置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49ACF1-F6CC-48B8-9C8B-C2BE9C1A7840}"/>
              </a:ext>
            </a:extLst>
          </p:cNvPr>
          <p:cNvSpPr/>
          <p:nvPr/>
        </p:nvSpPr>
        <p:spPr>
          <a:xfrm>
            <a:off x="6015942" y="3310359"/>
            <a:ext cx="6030410" cy="3090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zh-TW" alt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absolute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71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F17FC-3DFB-4891-86E9-D3ED28E9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color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A30E1-1A4B-46DF-B1AB-7E5A22FE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30A535-58E0-4FF5-84D5-CBD6DF2A5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49" y="542690"/>
            <a:ext cx="243874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91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F2ECC-8516-4BBD-A39B-CCD4DB09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Px vs %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54460-D396-4CA0-B1D1-6122D704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268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FB42A-DAA6-4CE9-809D-AD99588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E496C-F018-456B-9665-156E35529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Padding </a:t>
            </a:r>
            <a:r>
              <a:rPr lang="en-US" altLang="zh-TW" dirty="0" err="1"/>
              <a:t>marign</a:t>
            </a:r>
            <a:r>
              <a:rPr lang="en-US" altLang="zh-TW" dirty="0"/>
              <a:t> </a:t>
            </a:r>
            <a:r>
              <a:rPr lang="zh-TW" altLang="en-US" dirty="0"/>
              <a:t>調整位置</a:t>
            </a:r>
          </a:p>
        </p:txBody>
      </p:sp>
    </p:spTree>
    <p:extLst>
      <p:ext uri="{BB962C8B-B14F-4D97-AF65-F5344CB8AC3E}">
        <p14:creationId xmlns:p14="http://schemas.microsoft.com/office/powerpoint/2010/main" val="27674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2708880-062F-4A27-A780-236D87D8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排文字版面配置區 6">
            <a:extLst>
              <a:ext uri="{FF2B5EF4-FFF2-40B4-BE49-F238E27FC236}">
                <a16:creationId xmlns:a16="http://schemas.microsoft.com/office/drawing/2014/main" id="{7C8F1100-7B59-4F8C-95EA-99A259E6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" y="533893"/>
            <a:ext cx="12053777" cy="58573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9D4F72-5CC7-4A88-83AF-C378C005D528}"/>
              </a:ext>
            </a:extLst>
          </p:cNvPr>
          <p:cNvSpPr/>
          <p:nvPr/>
        </p:nvSpPr>
        <p:spPr>
          <a:xfrm>
            <a:off x="138221" y="559940"/>
            <a:ext cx="12053779" cy="93840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88A9F-E711-477B-B333-13A6F81A9388}"/>
              </a:ext>
            </a:extLst>
          </p:cNvPr>
          <p:cNvSpPr/>
          <p:nvPr/>
        </p:nvSpPr>
        <p:spPr>
          <a:xfrm>
            <a:off x="435006" y="1731146"/>
            <a:ext cx="5060272" cy="21483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52745F-E211-42BF-8E45-37BEB375F4A2}"/>
              </a:ext>
            </a:extLst>
          </p:cNvPr>
          <p:cNvSpPr/>
          <p:nvPr/>
        </p:nvSpPr>
        <p:spPr>
          <a:xfrm>
            <a:off x="435006" y="3879542"/>
            <a:ext cx="5060272" cy="132277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34A418-7A44-4B2B-AF24-6D75E04CE63C}"/>
              </a:ext>
            </a:extLst>
          </p:cNvPr>
          <p:cNvSpPr/>
          <p:nvPr/>
        </p:nvSpPr>
        <p:spPr>
          <a:xfrm>
            <a:off x="4891596" y="4523516"/>
            <a:ext cx="2228295" cy="94004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B394A2-470F-4A4C-B258-6DCCB7985C73}"/>
              </a:ext>
            </a:extLst>
          </p:cNvPr>
          <p:cNvSpPr/>
          <p:nvPr/>
        </p:nvSpPr>
        <p:spPr>
          <a:xfrm>
            <a:off x="7874494" y="1748900"/>
            <a:ext cx="2765393" cy="371465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C8822B-96E9-4D65-9D34-91DEEE2EE395}"/>
              </a:ext>
            </a:extLst>
          </p:cNvPr>
          <p:cNvSpPr/>
          <p:nvPr/>
        </p:nvSpPr>
        <p:spPr>
          <a:xfrm>
            <a:off x="10972403" y="2820880"/>
            <a:ext cx="560773" cy="121624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2C425D-D8A6-43D0-9B1C-A946A7A0383A}"/>
              </a:ext>
            </a:extLst>
          </p:cNvPr>
          <p:cNvSpPr/>
          <p:nvPr/>
        </p:nvSpPr>
        <p:spPr>
          <a:xfrm>
            <a:off x="145310" y="1594363"/>
            <a:ext cx="12053779" cy="486688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65B295-0FD2-401E-A847-564C866FD36A}"/>
              </a:ext>
            </a:extLst>
          </p:cNvPr>
          <p:cNvSpPr/>
          <p:nvPr/>
        </p:nvSpPr>
        <p:spPr>
          <a:xfrm>
            <a:off x="837460" y="613264"/>
            <a:ext cx="763479" cy="77451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5DE31B-0BC6-4893-A9BC-8C71F88D8D0C}"/>
              </a:ext>
            </a:extLst>
          </p:cNvPr>
          <p:cNvSpPr/>
          <p:nvPr/>
        </p:nvSpPr>
        <p:spPr>
          <a:xfrm>
            <a:off x="8327254" y="685800"/>
            <a:ext cx="3346882" cy="63089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045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1610-F74C-49B2-AE3B-C9E420D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display: flex;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7DD23-8984-4EF4-9609-02D9A39D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justify-content: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主軸的對齊方式，共有 </a:t>
            </a: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 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種選項</a:t>
            </a:r>
            <a:endParaRPr lang="en-US" altLang="zh-TW" b="0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align-items:</a:t>
            </a:r>
          </a:p>
          <a:p>
            <a:pPr lvl="1"/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交叉軸 </a:t>
            </a: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(cross axis) 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的對齊方式，共有 </a:t>
            </a: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 </a:t>
            </a:r>
            <a:r>
              <a:rPr lang="zh-TW" altLang="en-US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種選項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flex-start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flex-end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stretch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baseline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1515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center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A8ED14-0E57-434D-8B8D-B3973B659186}"/>
              </a:ext>
            </a:extLst>
          </p:cNvPr>
          <p:cNvSpPr txBox="1"/>
          <p:nvPr/>
        </p:nvSpPr>
        <p:spPr>
          <a:xfrm>
            <a:off x="5311067" y="42319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https://cythilya.github.io/2017/04/04/flexbox-basics/</a:t>
            </a:r>
          </a:p>
        </p:txBody>
      </p:sp>
      <p:pic>
        <p:nvPicPr>
          <p:cNvPr id="2050" name="Picture 2" descr="圖解 Flexbox 基本屬性 - 主軸和交叉軸">
            <a:extLst>
              <a:ext uri="{FF2B5EF4-FFF2-40B4-BE49-F238E27FC236}">
                <a16:creationId xmlns:a16="http://schemas.microsoft.com/office/drawing/2014/main" id="{6765EE7B-F718-48A4-91D1-EC3AF0DA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239092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01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FB42A-DAA6-4CE9-809D-AD99588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E496C-F018-456B-9665-156E35529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調整位置</a:t>
            </a:r>
          </a:p>
        </p:txBody>
      </p:sp>
    </p:spTree>
    <p:extLst>
      <p:ext uri="{BB962C8B-B14F-4D97-AF65-F5344CB8AC3E}">
        <p14:creationId xmlns:p14="http://schemas.microsoft.com/office/powerpoint/2010/main" val="1780353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8504A-374C-4F76-95FD-B2D9D6F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position</a:t>
            </a:r>
            <a:endParaRPr lang="zh-TW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45F8A9-C56A-4926-950F-5758E794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absolute</a:t>
            </a:r>
          </a:p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relative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925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EB3A-4D2D-4403-AB50-3301170C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向子層渲染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CC4D7-C43B-4B5F-9C00-E52CBE3E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132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CC3D2-180F-4151-A957-ADA145F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 </a:t>
            </a:r>
            <a:r>
              <a:rPr lang="en-US" altLang="zh-TW" dirty="0"/>
              <a:t>/</a:t>
            </a:r>
            <a:r>
              <a:rPr lang="zh-TW" altLang="en-US" dirty="0"/>
              <a:t>* *</a:t>
            </a:r>
            <a:r>
              <a:rPr lang="en-US" altLang="zh-TW" dirty="0"/>
              <a:t>/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15581-313C-44DF-96BE-3B9B09F3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82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A71FD-B120-4454-9F32-13DF6638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單位 </a:t>
            </a:r>
            <a:r>
              <a:rPr lang="en-US" altLang="zh-TW" dirty="0" err="1"/>
              <a:t>vh</a:t>
            </a:r>
            <a:r>
              <a:rPr lang="en-US" altLang="zh-TW" dirty="0"/>
              <a:t> px </a:t>
            </a:r>
            <a:r>
              <a:rPr lang="en-US" altLang="zh-TW" dirty="0" err="1"/>
              <a:t>pt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C18E9-AAF9-41B2-8A1F-3EA8E3D5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22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BD483-B174-466F-B12A-BD26B80E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/>
              <a:t>navbar (menu)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83B93-0CAE-42DE-9891-5A30539D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150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FB42A-DAA6-4CE9-809D-AD99588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E496C-F018-456B-9665-156E35529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修改文字大小、行距、顏色、字距</a:t>
            </a:r>
          </a:p>
        </p:txBody>
      </p:sp>
    </p:spTree>
    <p:extLst>
      <p:ext uri="{BB962C8B-B14F-4D97-AF65-F5344CB8AC3E}">
        <p14:creationId xmlns:p14="http://schemas.microsoft.com/office/powerpoint/2010/main" val="1653252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B2570-8D1F-4CCF-AB3D-C270275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A1D37-2283-4301-A458-2F411F2D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62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E8DBB-01CB-4EEE-8C4B-69535397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AAEF7-BBCB-4838-B980-580B51473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7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EC6D9-E220-437D-9CF0-E9F4B5E6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 :html</a:t>
            </a:r>
            <a:r>
              <a:rPr lang="zh-TW" altLang="en-US" dirty="0"/>
              <a:t>第五代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D90E06-F6C8-455E-91F2-3145BE2D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8461"/>
            <a:ext cx="10075333" cy="48116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&lt;!DOCTYPE html&gt;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&lt;html lang="</a:t>
            </a:r>
            <a:r>
              <a:rPr lang="en-US" altLang="zh-TW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charset="UTF-8"&gt;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http-</a:t>
            </a:r>
            <a:r>
              <a:rPr lang="en-US" altLang="zh-TW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="X-UA-Compatible" content="IE=edge"&gt;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name="viewport" content="width=device-width, initial-scale=1.0"&gt;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&lt;title&gt;Document&lt;/title&gt;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&lt;/html&gt;</a:t>
            </a:r>
          </a:p>
          <a:p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4E0336-3DF1-424A-8C67-03DE8292E4A6}"/>
              </a:ext>
            </a:extLst>
          </p:cNvPr>
          <p:cNvSpPr txBox="1"/>
          <p:nvPr/>
        </p:nvSpPr>
        <p:spPr>
          <a:xfrm>
            <a:off x="5328355" y="1589128"/>
            <a:ext cx="6118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&lt;meta&gt;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通常用於指定頁面描述、關鍵字、作者等等的資訊</a:t>
            </a:r>
            <a:endParaRPr lang="en-US" altLang="zh-TW" sz="2000" b="0" i="0" dirty="0">
              <a:solidFill>
                <a:schemeClr val="accent5">
                  <a:lumMod val="75000"/>
                </a:schemeClr>
              </a:solidFill>
              <a:effectLst/>
              <a:latin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Lato"/>
              </a:rPr>
              <a:t>不顯示在網頁上</a:t>
            </a:r>
            <a:endParaRPr lang="zh-TW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75B6B5-AC00-48D9-8E60-4A5E4392CAD2}"/>
              </a:ext>
            </a:extLst>
          </p:cNvPr>
          <p:cNvSpPr txBox="1"/>
          <p:nvPr/>
        </p:nvSpPr>
        <p:spPr>
          <a:xfrm>
            <a:off x="3663244" y="3883378"/>
            <a:ext cx="1179689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可見區域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25271B-E01B-4E43-B8FC-61BFA45FF019}"/>
              </a:ext>
            </a:extLst>
          </p:cNvPr>
          <p:cNvSpPr txBox="1"/>
          <p:nvPr/>
        </p:nvSpPr>
        <p:spPr>
          <a:xfrm>
            <a:off x="5842002" y="4033463"/>
            <a:ext cx="301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自動符合所有不同手機螢幕他們自己的預設最佳解析度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DCA1A4-58F4-4800-9E7F-BA8B459E15DE}"/>
              </a:ext>
            </a:extLst>
          </p:cNvPr>
          <p:cNvSpPr txBox="1"/>
          <p:nvPr/>
        </p:nvSpPr>
        <p:spPr>
          <a:xfrm>
            <a:off x="9097432" y="4033463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Lato"/>
              </a:rPr>
              <a:t>初始縮放比例為 </a:t>
            </a:r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Lato"/>
              </a:rPr>
              <a:t>100%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6C8CCA-4165-421E-8AC9-E8C8CDFC7D47}"/>
              </a:ext>
            </a:extLst>
          </p:cNvPr>
          <p:cNvSpPr txBox="1"/>
          <p:nvPr/>
        </p:nvSpPr>
        <p:spPr>
          <a:xfrm>
            <a:off x="4902198" y="2952684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ato"/>
              </a:rPr>
              <a:t>網頁的編碼</a:t>
            </a:r>
            <a:endParaRPr lang="zh-TW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D91629-15E6-48AD-9227-C317814D5625}"/>
              </a:ext>
            </a:extLst>
          </p:cNvPr>
          <p:cNvSpPr txBox="1"/>
          <p:nvPr/>
        </p:nvSpPr>
        <p:spPr>
          <a:xfrm>
            <a:off x="9097431" y="3347627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/>
              </a:rPr>
              <a:t>HTML4</a:t>
            </a:r>
            <a:endParaRPr lang="zh-TW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4B789A1C-F6B1-4242-A94E-F269AC657A92}"/>
              </a:ext>
            </a:extLst>
          </p:cNvPr>
          <p:cNvSpPr/>
          <p:nvPr/>
        </p:nvSpPr>
        <p:spPr>
          <a:xfrm>
            <a:off x="3073399" y="4581226"/>
            <a:ext cx="1179689" cy="646331"/>
          </a:xfrm>
          <a:prstGeom prst="wedgeRoundRectCallout">
            <a:avLst>
              <a:gd name="adj1" fmla="val -14946"/>
              <a:gd name="adj2" fmla="val -7897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改</a:t>
            </a:r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006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62590-C019-4736-87FA-8ED2D629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線上資源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489A6-B938-40C1-B36F-231129AA5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2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02A36-9859-45EC-A918-D7CC58A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Font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5579A-BFFA-4511-97A6-B6D310E8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3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C42B0-B060-4A4A-9BE9-F9B8F3C7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 err="1"/>
              <a:t>css</a:t>
            </a:r>
            <a:r>
              <a:rPr lang="zh-TW" altLang="en-US" dirty="0"/>
              <a:t>檔案連結至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1B264-A086-42E5-8020-89AA7C7B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&lt;link 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="stylesheet" href="</a:t>
            </a:r>
            <a:r>
              <a:rPr lang="en-US" altLang="zh-TW" b="0" dirty="0" err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TW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/style.css"&gt;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97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2708880-062F-4A27-A780-236D87D8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7630"/>
            <a:ext cx="9460136" cy="14640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直排文字版面配置區 6">
            <a:extLst>
              <a:ext uri="{FF2B5EF4-FFF2-40B4-BE49-F238E27FC236}">
                <a16:creationId xmlns:a16="http://schemas.microsoft.com/office/drawing/2014/main" id="{7C8F1100-7B59-4F8C-95EA-99A259E6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348004"/>
            <a:ext cx="9460136" cy="3519396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A8CB8-78FE-4967-98AD-EAC27C30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" y="619951"/>
            <a:ext cx="11876679" cy="57713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9D4F72-5CC7-4A88-83AF-C378C005D528}"/>
              </a:ext>
            </a:extLst>
          </p:cNvPr>
          <p:cNvSpPr/>
          <p:nvPr/>
        </p:nvSpPr>
        <p:spPr>
          <a:xfrm>
            <a:off x="145310" y="619951"/>
            <a:ext cx="11876681" cy="92462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65B295-0FD2-401E-A847-564C866FD36A}"/>
              </a:ext>
            </a:extLst>
          </p:cNvPr>
          <p:cNvSpPr/>
          <p:nvPr/>
        </p:nvSpPr>
        <p:spPr>
          <a:xfrm>
            <a:off x="829841" y="676531"/>
            <a:ext cx="752262" cy="76313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5DE31B-0BC6-4893-A9BC-8C71F88D8D0C}"/>
              </a:ext>
            </a:extLst>
          </p:cNvPr>
          <p:cNvSpPr/>
          <p:nvPr/>
        </p:nvSpPr>
        <p:spPr>
          <a:xfrm>
            <a:off x="8282289" y="851428"/>
            <a:ext cx="3297708" cy="461665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D089030-70EA-4643-8276-EB1F18FDA80A}"/>
              </a:ext>
            </a:extLst>
          </p:cNvPr>
          <p:cNvSpPr txBox="1"/>
          <p:nvPr/>
        </p:nvSpPr>
        <p:spPr>
          <a:xfrm>
            <a:off x="977791" y="52405"/>
            <a:ext cx="154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E28394"/>
                </a:solidFill>
              </a:rPr>
              <a:t>&lt;section&gt;</a:t>
            </a:r>
            <a:endParaRPr lang="zh-TW" altLang="en-US" sz="2400" dirty="0">
              <a:solidFill>
                <a:srgbClr val="E28394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3E4E98-34A8-4B96-9B71-9472C6AD8979}"/>
              </a:ext>
            </a:extLst>
          </p:cNvPr>
          <p:cNvSpPr/>
          <p:nvPr/>
        </p:nvSpPr>
        <p:spPr>
          <a:xfrm>
            <a:off x="138222" y="483588"/>
            <a:ext cx="11974756" cy="616556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07ED93-3C88-4281-AADB-AD27B2B53A81}"/>
              </a:ext>
            </a:extLst>
          </p:cNvPr>
          <p:cNvSpPr txBox="1"/>
          <p:nvPr/>
        </p:nvSpPr>
        <p:spPr>
          <a:xfrm>
            <a:off x="4267774" y="540461"/>
            <a:ext cx="154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&lt;header&gt;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807D353-A597-4A5E-8E9B-88949B7C0D2B}"/>
              </a:ext>
            </a:extLst>
          </p:cNvPr>
          <p:cNvSpPr txBox="1"/>
          <p:nvPr/>
        </p:nvSpPr>
        <p:spPr>
          <a:xfrm>
            <a:off x="1608181" y="869239"/>
            <a:ext cx="242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zh-TW" sz="24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&gt;+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超連結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9EC080-6F5F-41C0-BF49-52DAA24605EA}"/>
              </a:ext>
            </a:extLst>
          </p:cNvPr>
          <p:cNvSpPr txBox="1"/>
          <p:nvPr/>
        </p:nvSpPr>
        <p:spPr>
          <a:xfrm>
            <a:off x="7016444" y="869239"/>
            <a:ext cx="130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&lt;ul&gt;&lt;li&gt;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2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E5640-003A-424A-9DA7-ABA2B748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47B6E8-FFBA-4F16-BFB0-B8415FE271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82232" y="1433146"/>
            <a:ext cx="10179935" cy="481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&gt;&lt;</a:t>
            </a:r>
            <a:r>
              <a:rPr lang="en-US" altLang="zh-TW" b="0" dirty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images/logo.png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What's New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48EB4ACC-B540-470F-B878-AE46C5A6E814}"/>
              </a:ext>
            </a:extLst>
          </p:cNvPr>
          <p:cNvSpPr/>
          <p:nvPr/>
        </p:nvSpPr>
        <p:spPr>
          <a:xfrm>
            <a:off x="6331352" y="1331088"/>
            <a:ext cx="1574157" cy="671332"/>
          </a:xfrm>
          <a:prstGeom prst="wedgeRoundRectCallout">
            <a:avLst>
              <a:gd name="adj1" fmla="val -24510"/>
              <a:gd name="adj2" fmla="val 10560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注意路徑</a:t>
            </a:r>
          </a:p>
        </p:txBody>
      </p:sp>
    </p:spTree>
    <p:extLst>
      <p:ext uri="{BB962C8B-B14F-4D97-AF65-F5344CB8AC3E}">
        <p14:creationId xmlns:p14="http://schemas.microsoft.com/office/powerpoint/2010/main" val="360858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0FB12-F181-4B4A-815A-C9D112FF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CSS-</a:t>
            </a:r>
            <a:r>
              <a:rPr lang="zh-TW" altLang="en-US" dirty="0"/>
              <a:t>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65B60-DC41-405B-85C9-A55D0F78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59" y="311269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TW" altLang="en-US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*避免有預設的距離*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border-box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8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2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Poppins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altLang="zh-TW" sz="28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sans-serif</a:t>
            </a: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A8EF227C-7168-435F-8E93-40F5749F53B3}"/>
              </a:ext>
            </a:extLst>
          </p:cNvPr>
          <p:cNvSpPr/>
          <p:nvPr/>
        </p:nvSpPr>
        <p:spPr>
          <a:xfrm>
            <a:off x="1329159" y="2263851"/>
            <a:ext cx="775503" cy="747346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全部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CC36A9-AE6C-4294-9D57-EEBC4A7C49BF}"/>
              </a:ext>
            </a:extLst>
          </p:cNvPr>
          <p:cNvSpPr txBox="1"/>
          <p:nvPr/>
        </p:nvSpPr>
        <p:spPr>
          <a:xfrm>
            <a:off x="1371600" y="1460413"/>
            <a:ext cx="9699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https://fonts.googleapis.com/css2?family=Poppins:wght@100;200;300;400;500;600;700;800;900&amp;display=swap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語音泡泡: 圓角矩形 4">
            <a:hlinkClick r:id="rId2"/>
            <a:extLst>
              <a:ext uri="{FF2B5EF4-FFF2-40B4-BE49-F238E27FC236}">
                <a16:creationId xmlns:a16="http://schemas.microsoft.com/office/drawing/2014/main" id="{85BE5985-47DB-4FB2-B710-A1B5E1738235}"/>
              </a:ext>
            </a:extLst>
          </p:cNvPr>
          <p:cNvSpPr/>
          <p:nvPr/>
        </p:nvSpPr>
        <p:spPr>
          <a:xfrm>
            <a:off x="7687733" y="2106744"/>
            <a:ext cx="2573867" cy="747346"/>
          </a:xfrm>
          <a:prstGeom prst="wedgeRoundRectCallout">
            <a:avLst>
              <a:gd name="adj1" fmla="val -23903"/>
              <a:gd name="adj2" fmla="val -79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Google Font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83398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</TotalTime>
  <Words>2397</Words>
  <Application>Microsoft Office PowerPoint</Application>
  <PresentationFormat>寬螢幕</PresentationFormat>
  <Paragraphs>306</Paragraphs>
  <Slides>51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4" baseType="lpstr">
      <vt:lpstr>charter</vt:lpstr>
      <vt:lpstr>inherit</vt:lpstr>
      <vt:lpstr>Lato</vt:lpstr>
      <vt:lpstr>Titillium Web</vt:lpstr>
      <vt:lpstr>微軟正黑體</vt:lpstr>
      <vt:lpstr>微軟正黑體</vt:lpstr>
      <vt:lpstr>Arial</vt:lpstr>
      <vt:lpstr>Arial</vt:lpstr>
      <vt:lpstr>Calibri</vt:lpstr>
      <vt:lpstr>Consolas</vt:lpstr>
      <vt:lpstr>Franklin Gothic Book</vt:lpstr>
      <vt:lpstr>Source Sans Pro</vt:lpstr>
      <vt:lpstr>裁剪</vt:lpstr>
      <vt:lpstr>開始寫一頁式網頁</vt:lpstr>
      <vt:lpstr>準備好檔案結構、下載檔案</vt:lpstr>
      <vt:lpstr>切版</vt:lpstr>
      <vt:lpstr>PowerPoint 簡報</vt:lpstr>
      <vt:lpstr>HTML5 :html第五代</vt:lpstr>
      <vt:lpstr>將css檔案連結至html</vt:lpstr>
      <vt:lpstr>PowerPoint 簡報</vt:lpstr>
      <vt:lpstr>HTML</vt:lpstr>
      <vt:lpstr>CSS-初始化</vt:lpstr>
      <vt:lpstr>Margin vs padding vs border</vt:lpstr>
      <vt:lpstr>盒子模型(box model)</vt:lpstr>
      <vt:lpstr>box-sizing</vt:lpstr>
      <vt:lpstr>CSS- 設定section</vt:lpstr>
      <vt:lpstr>網頁的X.Y軸</vt:lpstr>
      <vt:lpstr>relative、absolute</vt:lpstr>
      <vt:lpstr>Px % vh</vt:lpstr>
      <vt:lpstr>Css- header</vt:lpstr>
      <vt:lpstr>display</vt:lpstr>
      <vt:lpstr>display: flex 彈性盒子</vt:lpstr>
      <vt:lpstr>display: flex - align-items</vt:lpstr>
      <vt:lpstr>設定logo</vt:lpstr>
      <vt:lpstr>設定ul li清單</vt:lpstr>
      <vt:lpstr>navbar的內容</vt:lpstr>
      <vt:lpstr>PowerPoint 簡報</vt:lpstr>
      <vt:lpstr>Html-content</vt:lpstr>
      <vt:lpstr>Css -content</vt:lpstr>
      <vt:lpstr>Css-設定內文(textBox)</vt:lpstr>
      <vt:lpstr>Css-設定button</vt:lpstr>
      <vt:lpstr>Animated Buttons</vt:lpstr>
      <vt:lpstr>display: block.inline.inline-block</vt:lpstr>
      <vt:lpstr>設定imgBox</vt:lpstr>
      <vt:lpstr>display: flex - justify-content</vt:lpstr>
      <vt:lpstr>更改header.content.section的布局看看</vt:lpstr>
      <vt:lpstr>PowerPoint 簡報</vt:lpstr>
      <vt:lpstr>加上三個小圖</vt:lpstr>
      <vt:lpstr>垂直置中-利用absolute + translate </vt:lpstr>
      <vt:lpstr>color</vt:lpstr>
      <vt:lpstr>Px vs %</vt:lpstr>
      <vt:lpstr>練習</vt:lpstr>
      <vt:lpstr> display: flex;</vt:lpstr>
      <vt:lpstr>練習</vt:lpstr>
      <vt:lpstr>position</vt:lpstr>
      <vt:lpstr>向子層渲染</vt:lpstr>
      <vt:lpstr>註解 /* */</vt:lpstr>
      <vt:lpstr>單位 vh px pt </vt:lpstr>
      <vt:lpstr>製作navbar (menu)</vt:lpstr>
      <vt:lpstr>練習</vt:lpstr>
      <vt:lpstr>RWD</vt:lpstr>
      <vt:lpstr>Javascript</vt:lpstr>
      <vt:lpstr>線上資源</vt:lpstr>
      <vt:lpstr>Google Font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225</cp:revision>
  <dcterms:created xsi:type="dcterms:W3CDTF">2021-03-24T13:55:33Z</dcterms:created>
  <dcterms:modified xsi:type="dcterms:W3CDTF">2021-05-03T15:49:01Z</dcterms:modified>
</cp:coreProperties>
</file>