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339" r:id="rId2"/>
    <p:sldId id="289" r:id="rId3"/>
    <p:sldId id="290" r:id="rId4"/>
    <p:sldId id="344" r:id="rId5"/>
    <p:sldId id="391" r:id="rId6"/>
    <p:sldId id="392" r:id="rId7"/>
    <p:sldId id="328" r:id="rId8"/>
    <p:sldId id="273" r:id="rId9"/>
    <p:sldId id="349" r:id="rId10"/>
    <p:sldId id="258" r:id="rId11"/>
    <p:sldId id="346" r:id="rId12"/>
    <p:sldId id="348" r:id="rId13"/>
    <p:sldId id="275" r:id="rId14"/>
    <p:sldId id="351" r:id="rId15"/>
    <p:sldId id="415" r:id="rId16"/>
    <p:sldId id="354" r:id="rId17"/>
    <p:sldId id="358" r:id="rId18"/>
    <p:sldId id="359" r:id="rId19"/>
    <p:sldId id="360" r:id="rId20"/>
    <p:sldId id="365" r:id="rId21"/>
    <p:sldId id="366" r:id="rId22"/>
    <p:sldId id="367" r:id="rId23"/>
    <p:sldId id="368" r:id="rId24"/>
    <p:sldId id="369" r:id="rId25"/>
    <p:sldId id="370" r:id="rId26"/>
    <p:sldId id="416" r:id="rId27"/>
    <p:sldId id="417" r:id="rId28"/>
    <p:sldId id="393" r:id="rId29"/>
    <p:sldId id="374" r:id="rId30"/>
    <p:sldId id="373" r:id="rId31"/>
    <p:sldId id="424" r:id="rId32"/>
    <p:sldId id="419" r:id="rId33"/>
    <p:sldId id="420" r:id="rId34"/>
    <p:sldId id="411" r:id="rId35"/>
    <p:sldId id="421" r:id="rId36"/>
    <p:sldId id="422" r:id="rId37"/>
    <p:sldId id="423" r:id="rId38"/>
    <p:sldId id="375" r:id="rId39"/>
    <p:sldId id="394" r:id="rId40"/>
    <p:sldId id="395" r:id="rId41"/>
    <p:sldId id="372" r:id="rId42"/>
    <p:sldId id="425" r:id="rId43"/>
    <p:sldId id="427" r:id="rId44"/>
    <p:sldId id="428" r:id="rId45"/>
    <p:sldId id="426" r:id="rId46"/>
    <p:sldId id="42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2236"/>
    <a:srgbClr val="E28394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0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57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利用控制寬高，來排列整個布局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56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0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3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86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xdcw/FrontEnd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zh-CN/docs/Web/CSS/pos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CSS/clip-pa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ennettfeely.com/clippy/" TargetMode="External"/><Relationship Id="rId4" Type="http://schemas.openxmlformats.org/officeDocument/2006/relationships/hyperlink" Target="http://species-in-piece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nnettfeely.com/clippy/" TargetMode="External"/><Relationship Id="rId2" Type="http://schemas.openxmlformats.org/officeDocument/2006/relationships/hyperlink" Target="https://www.oxxostudio.tw/articles/201503/css-clip-path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zh-CN/docs/Web/CSS/pos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4B5D-A44B-4B86-8146-44381703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準備好檔案結構、下載檔案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704B31-90A4-4BBE-9C20-B800A9CC6B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58950"/>
            <a:ext cx="9601200" cy="449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lvl="1" indent="0">
              <a:buNone/>
            </a:pPr>
            <a:r>
              <a:rPr lang="en-US" altLang="zh-TW" sz="2400" i="0" dirty="0"/>
              <a:t>├── </a:t>
            </a:r>
            <a:r>
              <a:rPr lang="en-US" altLang="zh-TW" sz="2400" i="0" dirty="0" err="1"/>
              <a:t>css</a:t>
            </a:r>
            <a:r>
              <a:rPr lang="en-US" altLang="zh-TW" sz="2400" i="0" dirty="0"/>
              <a:t>/</a:t>
            </a:r>
          </a:p>
          <a:p>
            <a:pPr marL="530352" lvl="1" indent="0">
              <a:buNone/>
            </a:pPr>
            <a:r>
              <a:rPr lang="en-US" altLang="zh-TW" sz="2400" i="0" dirty="0"/>
              <a:t>|   └── style.css</a:t>
            </a:r>
          </a:p>
          <a:p>
            <a:pPr marL="530352" lvl="1" indent="0">
              <a:buNone/>
            </a:pPr>
            <a:r>
              <a:rPr lang="en-US" altLang="zh-TW" sz="2400" i="0" dirty="0"/>
              <a:t>├── images/</a:t>
            </a:r>
          </a:p>
          <a:p>
            <a:pPr marL="530352" lvl="1" indent="0">
              <a:buNone/>
            </a:pPr>
            <a:r>
              <a:rPr lang="en-US" altLang="zh-TW" sz="2400" i="0" dirty="0"/>
              <a:t>└── index.html </a:t>
            </a:r>
            <a:endParaRPr lang="zh-TW" altLang="en-US" sz="2400" i="0" dirty="0"/>
          </a:p>
          <a:p>
            <a:pPr marL="0" indent="0">
              <a:buNone/>
            </a:pPr>
            <a:endParaRPr lang="en-US" altLang="zh-TW" sz="2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</a:rPr>
              <a:t>Please crate: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2400" i="0" dirty="0" err="1">
                <a:solidFill>
                  <a:schemeClr val="tx2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”.”images” folder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“style.css” file into “</a:t>
            </a:r>
            <a:r>
              <a:rPr lang="en-US" altLang="zh-TW" sz="2400" i="0" dirty="0" err="1">
                <a:solidFill>
                  <a:schemeClr val="tx2"/>
                </a:solidFill>
                <a:latin typeface="Consolas" panose="020B0609020204030204" pitchFamily="49" charset="0"/>
              </a:rPr>
              <a:t>css”folder</a:t>
            </a: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“index.html”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/>
              <a:t>Download images into “images” folder</a:t>
            </a:r>
            <a:r>
              <a:rPr lang="zh-TW" altLang="en-US" sz="2400" i="0" dirty="0"/>
              <a:t> </a:t>
            </a:r>
            <a:r>
              <a:rPr lang="en-US" altLang="zh-TW" sz="2400" i="0" dirty="0"/>
              <a:t>(</a:t>
            </a:r>
            <a:r>
              <a:rPr lang="en-US" altLang="zh-TW" sz="2400" i="0" dirty="0">
                <a:hlinkClick r:id="rId3"/>
              </a:rPr>
              <a:t>Github</a:t>
            </a:r>
            <a:r>
              <a:rPr lang="en-US" altLang="zh-TW" sz="2400" i="0" dirty="0"/>
              <a:t>)</a:t>
            </a:r>
            <a:endParaRPr lang="en-US" altLang="zh-TW" sz="2400" i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A1B3AF-D38C-42CE-BADA-91496B0CFC01}"/>
              </a:ext>
            </a:extLst>
          </p:cNvPr>
          <p:cNvSpPr txBox="1"/>
          <p:nvPr/>
        </p:nvSpPr>
        <p:spPr>
          <a:xfrm>
            <a:off x="7083706" y="2048719"/>
            <a:ext cx="4560426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命名規則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檔名都是小寫，</a:t>
            </a:r>
            <a:r>
              <a:rPr lang="en-US" altLang="zh-TW" dirty="0"/>
              <a:t>- or _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Id</a:t>
            </a:r>
            <a:r>
              <a:rPr lang="zh-TW" altLang="en-US" dirty="0"/>
              <a:t>採用駝峰</a:t>
            </a:r>
          </a:p>
        </p:txBody>
      </p:sp>
    </p:spTree>
    <p:extLst>
      <p:ext uri="{BB962C8B-B14F-4D97-AF65-F5344CB8AC3E}">
        <p14:creationId xmlns:p14="http://schemas.microsoft.com/office/powerpoint/2010/main" val="415806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E672-44EB-4A98-B9F1-CD32A2A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盒子模型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i="0" dirty="0">
                <a:solidFill>
                  <a:srgbClr val="4C4C4C"/>
                </a:solidFill>
                <a:effectLst/>
                <a:ea typeface="微軟正黑體" panose="020B0604030504040204" pitchFamily="34" charset="-120"/>
              </a:rPr>
              <a:t>box model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22A3-847A-40BA-9F3C-EA378452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841266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控制頁面各元素的寬與高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，才會是這個元素的實際尺寸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要準確控制版面不破版，原本所設定的尺寸還需要再扣掉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border/padding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，但是這樣每次設尺寸都要做計算，太麻煩了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3F937-CA58-46D5-9D59-D0C2EE1EA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6" b="81118"/>
          <a:stretch/>
        </p:blipFill>
        <p:spPr>
          <a:xfrm>
            <a:off x="1062080" y="5711480"/>
            <a:ext cx="9747955" cy="11465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CEB27B-81DC-42E9-80F3-84B877DE7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17" t="76433"/>
          <a:stretch/>
        </p:blipFill>
        <p:spPr>
          <a:xfrm>
            <a:off x="8436660" y="3429000"/>
            <a:ext cx="2862595" cy="21561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047FC3-3BD6-4E54-8996-03FAABE0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78" y="3390864"/>
            <a:ext cx="5475111" cy="21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E672-44EB-4A98-B9F1-CD32A2A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C4C4C"/>
                </a:solidFill>
                <a:effectLst/>
                <a:ea typeface="微軟正黑體" panose="020B0604030504040204" pitchFamily="34" charset="-120"/>
              </a:rPr>
              <a:t>box-sizing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22A3-847A-40BA-9F3C-EA378452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670538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height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上更直觀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content-box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value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，實際寬高＝所設定的數值＋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</a:p>
          <a:p>
            <a:pPr algn="l"/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border-box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：實際寬高＝所設定的數值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已包含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padding) -&gt; 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防止破版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F1DF8-D437-416D-80F6-146A11F6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6551271" cy="32312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13FB1A-CFC9-4E67-9D5D-429F968309E2}"/>
              </a:ext>
            </a:extLst>
          </p:cNvPr>
          <p:cNvSpPr txBox="1"/>
          <p:nvPr/>
        </p:nvSpPr>
        <p:spPr>
          <a:xfrm>
            <a:off x="2369918" y="3543223"/>
            <a:ext cx="159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content-box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5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E5640-003A-424A-9DA7-ABA2B748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47B6E8-FFBA-4F16-BFB0-B8415FE271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2232" y="1433146"/>
            <a:ext cx="10179935" cy="481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images/logo.png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What's New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48EB4ACC-B540-470F-B878-AE46C5A6E814}"/>
              </a:ext>
            </a:extLst>
          </p:cNvPr>
          <p:cNvSpPr/>
          <p:nvPr/>
        </p:nvSpPr>
        <p:spPr>
          <a:xfrm>
            <a:off x="6331352" y="1331088"/>
            <a:ext cx="1574157" cy="671332"/>
          </a:xfrm>
          <a:prstGeom prst="wedgeRoundRectCallout">
            <a:avLst>
              <a:gd name="adj1" fmla="val -24510"/>
              <a:gd name="adj2" fmla="val 10560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注意路徑</a:t>
            </a:r>
          </a:p>
        </p:txBody>
      </p:sp>
    </p:spTree>
    <p:extLst>
      <p:ext uri="{BB962C8B-B14F-4D97-AF65-F5344CB8AC3E}">
        <p14:creationId xmlns:p14="http://schemas.microsoft.com/office/powerpoint/2010/main" val="360858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1C72A-7A62-420C-B3F3-F1BF4C43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網頁的</a:t>
            </a:r>
            <a:r>
              <a:rPr lang="en-US" altLang="zh-TW" dirty="0"/>
              <a:t>X.Y</a:t>
            </a:r>
            <a:r>
              <a:rPr lang="zh-TW" altLang="en-US" dirty="0"/>
              <a:t>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CF61EC-6294-4920-9508-768043DD7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52" b="40013"/>
          <a:stretch/>
        </p:blipFill>
        <p:spPr>
          <a:xfrm>
            <a:off x="2028762" y="1995763"/>
            <a:ext cx="6889460" cy="420599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834034A-E108-44B8-B305-10FB9362B753}"/>
              </a:ext>
            </a:extLst>
          </p:cNvPr>
          <p:cNvSpPr/>
          <p:nvPr/>
        </p:nvSpPr>
        <p:spPr>
          <a:xfrm>
            <a:off x="1965731" y="1932732"/>
            <a:ext cx="185937" cy="185937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BED285-AE06-4FF5-9699-51CA94F091F0}"/>
              </a:ext>
            </a:extLst>
          </p:cNvPr>
          <p:cNvSpPr txBox="1"/>
          <p:nvPr/>
        </p:nvSpPr>
        <p:spPr>
          <a:xfrm>
            <a:off x="1486835" y="1472643"/>
            <a:ext cx="12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(0,0)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D9BDFE5-4C66-419E-9246-8451C7CC2D03}"/>
              </a:ext>
            </a:extLst>
          </p:cNvPr>
          <p:cNvSpPr/>
          <p:nvPr/>
        </p:nvSpPr>
        <p:spPr>
          <a:xfrm>
            <a:off x="2611782" y="1679402"/>
            <a:ext cx="4049636" cy="19345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8761A90-C673-46BC-87C6-49CB69DA4EB5}"/>
              </a:ext>
            </a:extLst>
          </p:cNvPr>
          <p:cNvSpPr/>
          <p:nvPr/>
        </p:nvSpPr>
        <p:spPr>
          <a:xfrm rot="5400000">
            <a:off x="-361428" y="4414894"/>
            <a:ext cx="4049637" cy="19345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FA0DCAB-08E1-4114-B7FD-491D6910AE78}"/>
              </a:ext>
            </a:extLst>
          </p:cNvPr>
          <p:cNvSpPr/>
          <p:nvPr/>
        </p:nvSpPr>
        <p:spPr>
          <a:xfrm>
            <a:off x="3286197" y="2502785"/>
            <a:ext cx="185937" cy="185937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C58E8-6BFA-499E-8BC2-6217C72B6994}"/>
              </a:ext>
            </a:extLst>
          </p:cNvPr>
          <p:cNvSpPr txBox="1"/>
          <p:nvPr/>
        </p:nvSpPr>
        <p:spPr>
          <a:xfrm>
            <a:off x="3151875" y="2751751"/>
            <a:ext cx="219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(100,80)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60ECFB-01A7-4B0E-8EA7-4EBC3A40DB40}"/>
              </a:ext>
            </a:extLst>
          </p:cNvPr>
          <p:cNvCxnSpPr>
            <a:cxnSpLocks/>
          </p:cNvCxnSpPr>
          <p:nvPr/>
        </p:nvCxnSpPr>
        <p:spPr>
          <a:xfrm>
            <a:off x="2052397" y="2617587"/>
            <a:ext cx="1233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3954A2-916A-4A22-9888-1D8962CD3841}"/>
              </a:ext>
            </a:extLst>
          </p:cNvPr>
          <p:cNvSpPr txBox="1"/>
          <p:nvPr/>
        </p:nvSpPr>
        <p:spPr>
          <a:xfrm>
            <a:off x="2274191" y="2595753"/>
            <a:ext cx="8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C38EF44-1B45-4467-B5D3-0CA8364F5BBE}"/>
              </a:ext>
            </a:extLst>
          </p:cNvPr>
          <p:cNvCxnSpPr>
            <a:cxnSpLocks/>
          </p:cNvCxnSpPr>
          <p:nvPr/>
        </p:nvCxnSpPr>
        <p:spPr>
          <a:xfrm>
            <a:off x="3387044" y="1995762"/>
            <a:ext cx="0" cy="61394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7871AB-7C41-466C-9849-DBCEB703CBBE}"/>
              </a:ext>
            </a:extLst>
          </p:cNvPr>
          <p:cNvSpPr txBox="1"/>
          <p:nvPr/>
        </p:nvSpPr>
        <p:spPr>
          <a:xfrm>
            <a:off x="3450074" y="2034496"/>
            <a:ext cx="8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BB6FD-BF21-4BC0-935D-EADC88B3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CSS- </a:t>
            </a:r>
            <a:r>
              <a:rPr lang="zh-TW" altLang="en-US" dirty="0"/>
              <a:t>設定</a:t>
            </a:r>
            <a:r>
              <a:rPr lang="en-US" altLang="zh-TW" dirty="0"/>
              <a:t>section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1C384-2618-42D6-9EFE-DA9AF727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1"/>
            <a:ext cx="10341981" cy="394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設置位置屬性*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相對位置*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設置寬高*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寬度隨著螢幕大小變動*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不管裡面有沒有東西，先把高度撐高到</a:t>
            </a:r>
            <a:r>
              <a:rPr lang="zh-TW" altLang="en-US" i="1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i="1" dirty="0">
                <a:solidFill>
                  <a:srgbClr val="4A4A4A"/>
                </a:solidFill>
              </a:rPr>
              <a:t>/</a:t>
            </a:r>
            <a:r>
              <a:rPr lang="zh-TW" altLang="en-US" sz="2100" i="1" dirty="0">
                <a:solidFill>
                  <a:srgbClr val="4A4A4A"/>
                </a:solidFill>
              </a:rPr>
              <a:t>*離上下左右有點距離*</a:t>
            </a:r>
            <a:r>
              <a:rPr lang="en-US" altLang="zh-TW" sz="2100" i="1" dirty="0">
                <a:solidFill>
                  <a:srgbClr val="4A4A4A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F6EA9B-1770-4673-9C0E-C730AEAF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66" y="623360"/>
            <a:ext cx="5104914" cy="24806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71674B1-C43F-4C95-A1F5-922D8B9A567C}"/>
              </a:ext>
            </a:extLst>
          </p:cNvPr>
          <p:cNvSpPr txBox="1"/>
          <p:nvPr/>
        </p:nvSpPr>
        <p:spPr>
          <a:xfrm>
            <a:off x="7922719" y="222556"/>
            <a:ext cx="228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E28394"/>
                </a:solidFill>
              </a:rPr>
              <a:t>&lt;section&gt;</a:t>
            </a:r>
            <a:endParaRPr lang="zh-TW" altLang="en-US" sz="2400" dirty="0">
              <a:solidFill>
                <a:srgbClr val="E28394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96F253-9F80-45C6-84AF-51E0DA81EB6C}"/>
              </a:ext>
            </a:extLst>
          </p:cNvPr>
          <p:cNvSpPr/>
          <p:nvPr/>
        </p:nvSpPr>
        <p:spPr>
          <a:xfrm>
            <a:off x="6608666" y="620202"/>
            <a:ext cx="5104914" cy="248067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05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BB66F-7A65-4AA2-8615-2A3A8EA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  <a:hlinkClick r:id="rId2"/>
              </a:rPr>
              <a:t>P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osition</a:t>
            </a:r>
            <a:r>
              <a:rPr lang="zh-TW" altLang="en-US" dirty="0">
                <a:hlinkClick r:id="rId2"/>
              </a:rPr>
              <a:t>絕對定位 相對定位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6C5B9-F7AA-4AD5-883E-3C9CD46E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538330"/>
          </a:xfrm>
        </p:spPr>
        <p:txBody>
          <a:bodyPr/>
          <a:lstStyle/>
          <a:p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Absolute:</a:t>
            </a:r>
          </a:p>
          <a:p>
            <a:pPr lvl="1"/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如果沒有父元素，會從網頁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</a:rPr>
              <a:t>左上角開始定位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有點像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float)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Relative:</a:t>
            </a:r>
          </a:p>
          <a:p>
            <a:pPr lvl="1"/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從原本佔據的位置，開始定位</a:t>
            </a:r>
            <a:endParaRPr lang="en-US" altLang="zh-TW" i="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Fixed:</a:t>
            </a:r>
          </a:p>
          <a:p>
            <a:pPr lvl="1"/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讓區塊固定在指定位置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脫離文檔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zh-TW" i="0" dirty="0">
              <a:solidFill>
                <a:schemeClr val="accent5">
                  <a:lumMod val="75000"/>
                </a:schemeClr>
              </a:solidFill>
            </a:endParaRPr>
          </a:p>
          <a:p>
            <a:pPr marL="530352" lvl="1" indent="0">
              <a:buNone/>
            </a:pPr>
            <a:endParaRPr lang="en-US" altLang="zh-TW" i="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096818-7604-4D75-90D2-A13D63FE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0" y="2882048"/>
            <a:ext cx="2133898" cy="3105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7F0842-7AA5-4754-A96C-594E3696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861" y="1208553"/>
            <a:ext cx="2343477" cy="24292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B9BA1E8-4BC2-40B0-B368-6FBFEFA52F0C}"/>
              </a:ext>
            </a:extLst>
          </p:cNvPr>
          <p:cNvSpPr txBox="1"/>
          <p:nvPr/>
        </p:nvSpPr>
        <p:spPr>
          <a:xfrm>
            <a:off x="2191095" y="4622108"/>
            <a:ext cx="311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Fixed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和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absolute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的差異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20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6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CCDC5-26AC-41F1-B69D-744BDB40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DFA94-DF12-42C8-A910-51787C95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169" y="1758462"/>
            <a:ext cx="3963880" cy="485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2CBC56-BFB8-4BD0-9E69-0B366408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97" y="1935331"/>
            <a:ext cx="7118314" cy="34590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166B9-841C-40EB-B653-6094EC8014B7}"/>
              </a:ext>
            </a:extLst>
          </p:cNvPr>
          <p:cNvSpPr/>
          <p:nvPr/>
        </p:nvSpPr>
        <p:spPr>
          <a:xfrm>
            <a:off x="4866497" y="1935331"/>
            <a:ext cx="7118314" cy="53266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D8D35C-CBB7-4F4D-A1AC-90731052D1F4}"/>
              </a:ext>
            </a:extLst>
          </p:cNvPr>
          <p:cNvSpPr txBox="1"/>
          <p:nvPr/>
        </p:nvSpPr>
        <p:spPr>
          <a:xfrm>
            <a:off x="7511541" y="2382873"/>
            <a:ext cx="18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53C5E1-11F1-4841-BDF3-C873D8210AF0}"/>
              </a:ext>
            </a:extLst>
          </p:cNvPr>
          <p:cNvSpPr txBox="1"/>
          <p:nvPr/>
        </p:nvSpPr>
        <p:spPr>
          <a:xfrm>
            <a:off x="5543657" y="720573"/>
            <a:ext cx="32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位置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在最上方</a:t>
            </a:r>
          </a:p>
        </p:txBody>
      </p:sp>
    </p:spTree>
    <p:extLst>
      <p:ext uri="{BB962C8B-B14F-4D97-AF65-F5344CB8AC3E}">
        <p14:creationId xmlns:p14="http://schemas.microsoft.com/office/powerpoint/2010/main" val="114515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7740E-4FBB-4812-9785-D85373CE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C6524-0BDF-484A-833D-90700AC3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HTML: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images/logo.png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CSS:</a:t>
            </a:r>
            <a:endParaRPr lang="fr-FR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試試看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D5E24A-D1C1-4C80-BCF8-F7F5F3DE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79" y="3325872"/>
            <a:ext cx="5632263" cy="27369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DB9989-866C-4AF2-B7B8-87E268F9B900}"/>
              </a:ext>
            </a:extLst>
          </p:cNvPr>
          <p:cNvSpPr/>
          <p:nvPr/>
        </p:nvSpPr>
        <p:spPr>
          <a:xfrm>
            <a:off x="6680226" y="3325872"/>
            <a:ext cx="484054" cy="484694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B46EEF-80D1-47FA-8DE3-489B32238FD1}"/>
              </a:ext>
            </a:extLst>
          </p:cNvPr>
          <p:cNvSpPr txBox="1"/>
          <p:nvPr/>
        </p:nvSpPr>
        <p:spPr>
          <a:xfrm>
            <a:off x="7164280" y="3429000"/>
            <a:ext cx="2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&gt;+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超連結</a:t>
            </a:r>
          </a:p>
        </p:txBody>
      </p:sp>
    </p:spTree>
    <p:extLst>
      <p:ext uri="{BB962C8B-B14F-4D97-AF65-F5344CB8AC3E}">
        <p14:creationId xmlns:p14="http://schemas.microsoft.com/office/powerpoint/2010/main" val="247757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F331D-9E03-4118-B35C-4E269704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ul li</a:t>
            </a:r>
            <a:r>
              <a:rPr lang="zh-TW" altLang="en-US" dirty="0"/>
              <a:t>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6F5BB-EECE-4E6E-B3BB-834A4576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*向右排列*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*隱藏項目符號*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A7AFB2-EAB6-4407-8637-5ADE140D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76" y="685801"/>
            <a:ext cx="6404932" cy="31123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928C7E-B141-4B7B-95A3-98DB5E1EFE9A}"/>
              </a:ext>
            </a:extLst>
          </p:cNvPr>
          <p:cNvSpPr/>
          <p:nvPr/>
        </p:nvSpPr>
        <p:spPr>
          <a:xfrm>
            <a:off x="9895582" y="685801"/>
            <a:ext cx="2118925" cy="46166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679371-0F10-4D40-B757-8207DC79949E}"/>
              </a:ext>
            </a:extLst>
          </p:cNvPr>
          <p:cNvSpPr txBox="1"/>
          <p:nvPr/>
        </p:nvSpPr>
        <p:spPr>
          <a:xfrm>
            <a:off x="8591818" y="685800"/>
            <a:ext cx="130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&lt;ul&gt;&lt;li&gt;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6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8156-33EB-4780-9349-DC6ADD1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navbar</a:t>
            </a:r>
            <a:r>
              <a:rPr lang="zh-TW" altLang="en-US" dirty="0"/>
              <a:t>的內容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00C96-61F7-4D26-9CEB-40EFBF85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dirty="0">
                <a:solidFill>
                  <a:srgbClr val="89DDFF"/>
                </a:solidFill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53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8D80D3C-1EB9-45B5-95F5-1C7FD3CB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切版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398B257-4997-427B-A214-0A5EFFEF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18138"/>
            <a:ext cx="10972801" cy="53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57C5B-CB93-4D36-9739-4BFDC83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71374-31E1-4D62-982D-DDF2E9BE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9015FB-62AD-4AFB-A59C-031250D2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B5DB6C-32B2-4623-8D6F-12554F8A26ED}"/>
              </a:ext>
            </a:extLst>
          </p:cNvPr>
          <p:cNvSpPr/>
          <p:nvPr/>
        </p:nvSpPr>
        <p:spPr>
          <a:xfrm>
            <a:off x="157660" y="1518138"/>
            <a:ext cx="11876679" cy="479652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724F20-BD28-4D3C-A5C3-8BECD472D197}"/>
              </a:ext>
            </a:extLst>
          </p:cNvPr>
          <p:cNvSpPr txBox="1"/>
          <p:nvPr/>
        </p:nvSpPr>
        <p:spPr>
          <a:xfrm>
            <a:off x="3796497" y="110631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class=“content”&gt;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155CA-2213-4A99-BB72-0716E8D617EF}"/>
              </a:ext>
            </a:extLst>
          </p:cNvPr>
          <p:cNvSpPr/>
          <p:nvPr/>
        </p:nvSpPr>
        <p:spPr>
          <a:xfrm>
            <a:off x="539624" y="1772781"/>
            <a:ext cx="4923625" cy="3567081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3BB11-7F9D-4D25-918D-807B5BBA80E0}"/>
              </a:ext>
            </a:extLst>
          </p:cNvPr>
          <p:cNvSpPr txBox="1"/>
          <p:nvPr/>
        </p:nvSpPr>
        <p:spPr>
          <a:xfrm>
            <a:off x="5463249" y="174443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ECC425-7E76-400C-B561-8AD49174376B}"/>
              </a:ext>
            </a:extLst>
          </p:cNvPr>
          <p:cNvSpPr/>
          <p:nvPr/>
        </p:nvSpPr>
        <p:spPr>
          <a:xfrm>
            <a:off x="821011" y="1860538"/>
            <a:ext cx="4225551" cy="195910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B7DEDE-01EF-4EB4-B496-48744F8179AF}"/>
              </a:ext>
            </a:extLst>
          </p:cNvPr>
          <p:cNvSpPr txBox="1"/>
          <p:nvPr/>
        </p:nvSpPr>
        <p:spPr>
          <a:xfrm>
            <a:off x="4914679" y="2037409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&lt;h2&gt;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0740F8-252B-4AD5-A20B-D3A0FB31C469}"/>
              </a:ext>
            </a:extLst>
          </p:cNvPr>
          <p:cNvSpPr/>
          <p:nvPr/>
        </p:nvSpPr>
        <p:spPr>
          <a:xfrm>
            <a:off x="821011" y="3904638"/>
            <a:ext cx="4642238" cy="75348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13D5B0-89FA-435A-83F1-37002C7AF230}"/>
              </a:ext>
            </a:extLst>
          </p:cNvPr>
          <p:cNvSpPr txBox="1"/>
          <p:nvPr/>
        </p:nvSpPr>
        <p:spPr>
          <a:xfrm>
            <a:off x="5463249" y="406095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093DE-3CBF-4A21-AA17-863B5375EFD5}"/>
              </a:ext>
            </a:extLst>
          </p:cNvPr>
          <p:cNvSpPr/>
          <p:nvPr/>
        </p:nvSpPr>
        <p:spPr>
          <a:xfrm>
            <a:off x="821011" y="4658120"/>
            <a:ext cx="1262432" cy="60369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44546F-5E4E-4A5D-B5F1-6D00A6E3DE5F}"/>
              </a:ext>
            </a:extLst>
          </p:cNvPr>
          <p:cNvSpPr txBox="1"/>
          <p:nvPr/>
        </p:nvSpPr>
        <p:spPr>
          <a:xfrm>
            <a:off x="2253558" y="4762340"/>
            <a:ext cx="8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C1EED7-3D0A-4C50-AC4A-F99BB6D2BA77}"/>
              </a:ext>
            </a:extLst>
          </p:cNvPr>
          <p:cNvSpPr/>
          <p:nvPr/>
        </p:nvSpPr>
        <p:spPr>
          <a:xfrm>
            <a:off x="8276952" y="1744430"/>
            <a:ext cx="2425770" cy="35814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67ED649-6BD8-48D2-98F8-C87CD5F58076}"/>
              </a:ext>
            </a:extLst>
          </p:cNvPr>
          <p:cNvSpPr txBox="1"/>
          <p:nvPr/>
        </p:nvSpPr>
        <p:spPr>
          <a:xfrm>
            <a:off x="8553690" y="5443897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245B13-ED83-4DAB-BCD8-C18DCE4B0CCE}"/>
              </a:ext>
            </a:extLst>
          </p:cNvPr>
          <p:cNvSpPr/>
          <p:nvPr/>
        </p:nvSpPr>
        <p:spPr>
          <a:xfrm>
            <a:off x="1652987" y="3101169"/>
            <a:ext cx="3289403" cy="650909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A476CDB-382D-43F9-9661-AA6E86ADD1FC}"/>
              </a:ext>
            </a:extLst>
          </p:cNvPr>
          <p:cNvSpPr txBox="1"/>
          <p:nvPr/>
        </p:nvSpPr>
        <p:spPr>
          <a:xfrm>
            <a:off x="3383399" y="2796341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12236"/>
                </a:solidFill>
                <a:latin typeface="Consolas" panose="020B0609020204030204" pitchFamily="49" charset="0"/>
              </a:rPr>
              <a:t>&lt;span&gt;</a:t>
            </a:r>
            <a:endParaRPr lang="zh-TW" altLang="en-US" dirty="0">
              <a:solidFill>
                <a:srgbClr val="91223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4E55C0-AE22-4094-A1D6-C0B80C9806A5}"/>
              </a:ext>
            </a:extLst>
          </p:cNvPr>
          <p:cNvSpPr txBox="1"/>
          <p:nvPr/>
        </p:nvSpPr>
        <p:spPr>
          <a:xfrm>
            <a:off x="2499165" y="261524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9FBC1-15E2-4599-B303-57C0019C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Html-content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CA749-6972-4B6B-9E8D-D4D5FB8F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4172" y="1735312"/>
            <a:ext cx="13015732" cy="4815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It's not just a Coffee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It's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Lorem ipsum dolor sit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. Nobis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eius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fuga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explicabo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provident hic,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ratione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sit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accusantium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tenetur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temporibus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at. Error nostrum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ducimus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temporibus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eveniet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saepe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laboriosam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Learn More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76FF0-E97F-4F91-AD60-77187E76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 -content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1A8EB-76A0-4A01-B02E-B3AAAAD4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19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A04DD-226A-4787-A094-FF3CCE40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</a:t>
            </a:r>
            <a:r>
              <a:rPr lang="zh-TW" altLang="en-US" dirty="0"/>
              <a:t>設定內文</a:t>
            </a:r>
            <a:r>
              <a:rPr lang="en-US" altLang="zh-TW" dirty="0"/>
              <a:t>(</a:t>
            </a:r>
            <a:r>
              <a:rPr lang="en-US" altLang="zh-TW" dirty="0" err="1"/>
              <a:t>textBox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2E13D-24B6-4EB4-A45D-FBFCEA66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5469038" cy="4920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設定最大寬度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1.4em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86420-5573-4849-B2FC-F0B1199832A6}"/>
              </a:ext>
            </a:extLst>
          </p:cNvPr>
          <p:cNvSpPr txBox="1"/>
          <p:nvPr/>
        </p:nvSpPr>
        <p:spPr>
          <a:xfrm>
            <a:off x="7450237" y="1477330"/>
            <a:ext cx="41128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1.2em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8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98C0C4B2-13EC-4AA7-8B2C-3B523A27FE3E}"/>
              </a:ext>
            </a:extLst>
          </p:cNvPr>
          <p:cNvSpPr/>
          <p:nvPr/>
        </p:nvSpPr>
        <p:spPr>
          <a:xfrm>
            <a:off x="8669438" y="2268638"/>
            <a:ext cx="3402957" cy="3903562"/>
          </a:xfrm>
          <a:prstGeom prst="wedgeRoundRectCallout">
            <a:avLst>
              <a:gd name="adj1" fmla="val -151104"/>
              <a:gd name="adj2" fmla="val 2336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C8241D-DA8B-4BB3-8904-68605A6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</a:t>
            </a:r>
            <a:r>
              <a:rPr lang="zh-TW" altLang="en-US" dirty="0"/>
              <a:t>設定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8DF8F-CC47-42BC-A334-5FEBB94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497028" cy="4792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先把底線拿掉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*設置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文字顏色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*內距*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*圓角*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*邊距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與上面容器的距離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inline-block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</a:rPr>
              <a:t>/*</a:t>
            </a:r>
            <a:r>
              <a:rPr lang="zh-TW" altLang="en-US" dirty="0">
                <a:solidFill>
                  <a:srgbClr val="89DDFF"/>
                </a:solidFill>
              </a:rPr>
              <a:t>撐起整個容器</a:t>
            </a:r>
            <a:r>
              <a:rPr lang="en-US" altLang="zh-TW" dirty="0">
                <a:solidFill>
                  <a:srgbClr val="89DDFF"/>
                </a:solidFill>
              </a:rPr>
              <a:t>(</a:t>
            </a:r>
            <a:r>
              <a:rPr lang="zh-TW" altLang="en-US" dirty="0">
                <a:solidFill>
                  <a:srgbClr val="89DDFF"/>
                </a:solidFill>
              </a:rPr>
              <a:t>特別是</a:t>
            </a:r>
            <a:r>
              <a:rPr lang="zh-TW" altLang="en-US" b="1" dirty="0">
                <a:solidFill>
                  <a:srgbClr val="89DDFF"/>
                </a:solidFill>
              </a:rPr>
              <a:t>上下</a:t>
            </a:r>
            <a:r>
              <a:rPr lang="en-US" altLang="zh-TW" dirty="0">
                <a:solidFill>
                  <a:srgbClr val="89DDFF"/>
                </a:solidFill>
              </a:rPr>
              <a:t>)</a:t>
            </a:r>
            <a:r>
              <a:rPr lang="zh-TW" altLang="en-US" dirty="0">
                <a:solidFill>
                  <a:srgbClr val="89DDFF"/>
                </a:solidFill>
              </a:rPr>
              <a:t>*</a:t>
            </a:r>
            <a:r>
              <a:rPr lang="en-US" altLang="zh-TW" dirty="0">
                <a:solidFill>
                  <a:srgbClr val="89DDFF"/>
                </a:solidFill>
              </a:rPr>
              <a:t>/</a:t>
            </a:r>
            <a:endParaRPr lang="zh-TW" altLang="en-US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395F40-61CA-4A60-B6F6-2E8989F6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7"/>
          <a:stretch/>
        </p:blipFill>
        <p:spPr>
          <a:xfrm>
            <a:off x="7994737" y="306730"/>
            <a:ext cx="3290579" cy="15185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9D11E8-1E9C-4FFE-99DB-5CCD1B75A40E}"/>
              </a:ext>
            </a:extLst>
          </p:cNvPr>
          <p:cNvSpPr txBox="1"/>
          <p:nvPr/>
        </p:nvSpPr>
        <p:spPr>
          <a:xfrm>
            <a:off x="8889357" y="2409473"/>
            <a:ext cx="3402957" cy="170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inline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靠內容撐起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上下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容器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marign-left.right</a:t>
            </a:r>
            <a:r>
              <a:rPr lang="zh-TW" altLang="en-US" dirty="0">
                <a:solidFill>
                  <a:schemeClr val="bg1"/>
                </a:solidFill>
              </a:rPr>
              <a:t> 可以顯示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bg1"/>
                </a:solidFill>
              </a:rPr>
              <a:t>Top.bottom</a:t>
            </a:r>
            <a:r>
              <a:rPr lang="zh-TW" altLang="en-US" dirty="0">
                <a:solidFill>
                  <a:schemeClr val="bg1"/>
                </a:solidFill>
              </a:rPr>
              <a:t>無法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瀏覽器預設是</a:t>
            </a:r>
            <a:r>
              <a:rPr lang="en-US" altLang="zh-TW" dirty="0">
                <a:solidFill>
                  <a:schemeClr val="bg1"/>
                </a:solidFill>
              </a:rPr>
              <a:t>inline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3FFFE1-4AD7-4F1C-BE5E-32A19082E1DF}"/>
              </a:ext>
            </a:extLst>
          </p:cNvPr>
          <p:cNvSpPr txBox="1"/>
          <p:nvPr/>
        </p:nvSpPr>
        <p:spPr>
          <a:xfrm>
            <a:off x="8889357" y="3813609"/>
            <a:ext cx="3692324" cy="212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原因是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在最前面我們有初始化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	padding,margin:0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53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4C9BA-A323-4CD7-8F8F-8E1CA39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imgBox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99B5C-B60F-4A81-915F-4C0E29B0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padding-right: 1.5rem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340px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DC58C74-9712-4B05-8B20-B668B94DDA37}"/>
              </a:ext>
            </a:extLst>
          </p:cNvPr>
          <p:cNvGrpSpPr/>
          <p:nvPr/>
        </p:nvGrpSpPr>
        <p:grpSpPr>
          <a:xfrm>
            <a:off x="4500978" y="3395701"/>
            <a:ext cx="7124988" cy="3462299"/>
            <a:chOff x="157660" y="543338"/>
            <a:chExt cx="11876679" cy="577132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D8B0A66-308F-4CCC-A644-0361C73AE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660" y="543338"/>
              <a:ext cx="11876679" cy="577132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24E1909-B06D-4AF6-B029-664AC289F1BE}"/>
                </a:ext>
              </a:extLst>
            </p:cNvPr>
            <p:cNvSpPr/>
            <p:nvPr/>
          </p:nvSpPr>
          <p:spPr>
            <a:xfrm>
              <a:off x="8276952" y="1744430"/>
              <a:ext cx="2425770" cy="3581400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939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AD441F-B8F0-43B5-AD5C-3C5334BD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3429000"/>
            <a:ext cx="5842001" cy="28388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0C49CA-9616-4968-A558-965E9C20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0" dirty="0">
                <a:solidFill>
                  <a:srgbClr val="B2CCD6"/>
                </a:solidFill>
                <a:effectLst/>
                <a:hlinkClick r:id="rId3"/>
              </a:rPr>
              <a:t>clip-path</a:t>
            </a:r>
            <a:r>
              <a:rPr lang="zh-TW" altLang="en-US" sz="4400" b="0" dirty="0">
                <a:solidFill>
                  <a:srgbClr val="B2CCD6"/>
                </a:solidFill>
                <a:effectLst/>
                <a:hlinkClick r:id="rId3"/>
              </a:rPr>
              <a:t> </a:t>
            </a:r>
            <a:r>
              <a:rPr lang="zh-TW" altLang="en-US" i="0" dirty="0">
                <a:effectLst/>
                <a:latin typeface="Helvetica Neue"/>
                <a:hlinkClick r:id="rId3"/>
              </a:rPr>
              <a:t>繪製多邊形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847BCA-18CC-4184-96A5-C677BC2E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85569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4"/>
              </a:rPr>
              <a:t>http://species-in-pieces.com/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  <a:hlinkClick r:id="rId5"/>
              </a:rPr>
              <a:t>線上製作圖形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b="1" i="0" dirty="0">
                <a:solidFill>
                  <a:srgbClr val="E28394"/>
                </a:solidFill>
                <a:effectLst/>
              </a:rPr>
              <a:t>圓形 </a:t>
            </a:r>
            <a:r>
              <a:rPr lang="en-US" altLang="zh-TW" b="1" i="0" dirty="0">
                <a:solidFill>
                  <a:srgbClr val="E28394"/>
                </a:solidFill>
                <a:effectLst/>
              </a:rPr>
              <a:t>circle( </a:t>
            </a:r>
            <a:r>
              <a:rPr lang="zh-TW" altLang="en-US" b="1" i="0" dirty="0">
                <a:solidFill>
                  <a:srgbClr val="E28394"/>
                </a:solidFill>
                <a:effectLst/>
              </a:rPr>
              <a:t>半徑 </a:t>
            </a:r>
            <a:r>
              <a:rPr lang="en-US" altLang="zh-TW" b="1" i="0" dirty="0">
                <a:solidFill>
                  <a:srgbClr val="E28394"/>
                </a:solidFill>
                <a:effectLst/>
              </a:rPr>
              <a:t>at </a:t>
            </a:r>
            <a:r>
              <a:rPr lang="zh-TW" altLang="en-US" b="1" i="0" dirty="0">
                <a:solidFill>
                  <a:srgbClr val="E28394"/>
                </a:solidFill>
                <a:effectLst/>
              </a:rPr>
              <a:t>圓心座標 </a:t>
            </a:r>
            <a:r>
              <a:rPr lang="en-US" altLang="zh-TW" b="1" i="0" dirty="0">
                <a:solidFill>
                  <a:srgbClr val="E28394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9B703F"/>
                </a:solidFill>
                <a:effectLst/>
              </a:rPr>
              <a:t>.circle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{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CDA869"/>
                </a:solidFill>
                <a:effectLst/>
              </a:rPr>
              <a:t>width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: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100px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CDA869"/>
                </a:solidFill>
                <a:effectLst/>
              </a:rPr>
              <a:t>height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: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100px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CDA869"/>
                </a:solidFill>
                <a:effectLst/>
              </a:rPr>
              <a:t>background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: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#0cc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; </a:t>
            </a: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CDA869"/>
                </a:solidFill>
                <a:effectLst/>
              </a:rPr>
              <a:t>clip-path</a:t>
            </a:r>
            <a:r>
              <a:rPr lang="en-US" altLang="zh-TW" b="0" i="0" dirty="0" err="1">
                <a:solidFill>
                  <a:srgbClr val="E9E9E9"/>
                </a:solidFill>
                <a:effectLst/>
              </a:rPr>
              <a:t>:</a:t>
            </a:r>
            <a:r>
              <a:rPr lang="en-US" altLang="zh-TW" b="0" i="0" dirty="0" err="1">
                <a:solidFill>
                  <a:srgbClr val="6DACDE"/>
                </a:solidFill>
                <a:effectLst/>
              </a:rPr>
              <a:t>circle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(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50%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 at 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50%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 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50%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);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E9E9E9"/>
                </a:solidFill>
                <a:effectLst/>
              </a:rPr>
              <a:t>}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A6FB426-68CA-41F2-B64A-C88B9BB4A511}"/>
              </a:ext>
            </a:extLst>
          </p:cNvPr>
          <p:cNvSpPr txBox="1">
            <a:spLocks/>
          </p:cNvSpPr>
          <p:nvPr/>
        </p:nvSpPr>
        <p:spPr>
          <a:xfrm>
            <a:off x="6623531" y="1626870"/>
            <a:ext cx="4461029" cy="167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>
                <a:solidFill>
                  <a:srgbClr val="89DDFF"/>
                </a:solidFill>
              </a:rPr>
              <a:t>&lt;</a:t>
            </a:r>
            <a:r>
              <a:rPr lang="en-US" altLang="zh-TW">
                <a:solidFill>
                  <a:srgbClr val="F07178"/>
                </a:solidFill>
              </a:rPr>
              <a:t>section</a:t>
            </a:r>
            <a:r>
              <a:rPr lang="en-US" altLang="zh-TW">
                <a:solidFill>
                  <a:srgbClr val="89DDFF"/>
                </a:solidFill>
              </a:rPr>
              <a:t>&gt;</a:t>
            </a:r>
            <a:endParaRPr lang="en-US" altLang="zh-TW">
              <a:solidFill>
                <a:srgbClr val="EEFFFF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>
                <a:solidFill>
                  <a:srgbClr val="EEFFFF"/>
                </a:solidFill>
              </a:rPr>
              <a:t>   </a:t>
            </a:r>
            <a:r>
              <a:rPr lang="en-US" altLang="zh-TW">
                <a:solidFill>
                  <a:srgbClr val="89DDFF"/>
                </a:solidFill>
              </a:rPr>
              <a:t>&lt;</a:t>
            </a:r>
            <a:r>
              <a:rPr lang="en-US" altLang="zh-TW">
                <a:solidFill>
                  <a:srgbClr val="F07178"/>
                </a:solidFill>
              </a:rPr>
              <a:t>div</a:t>
            </a:r>
            <a:r>
              <a:rPr lang="en-US" altLang="zh-TW">
                <a:solidFill>
                  <a:srgbClr val="89DDFF"/>
                </a:solidFill>
              </a:rPr>
              <a:t> </a:t>
            </a:r>
            <a:r>
              <a:rPr lang="en-US" altLang="zh-TW">
                <a:solidFill>
                  <a:srgbClr val="C792EA"/>
                </a:solidFill>
              </a:rPr>
              <a:t>class</a:t>
            </a:r>
            <a:r>
              <a:rPr lang="en-US" altLang="zh-TW">
                <a:solidFill>
                  <a:srgbClr val="89DDFF"/>
                </a:solidFill>
              </a:rPr>
              <a:t>="</a:t>
            </a:r>
            <a:r>
              <a:rPr lang="en-US" altLang="zh-TW">
                <a:solidFill>
                  <a:srgbClr val="C3E88D"/>
                </a:solidFill>
              </a:rPr>
              <a:t>circle</a:t>
            </a:r>
            <a:r>
              <a:rPr lang="en-US" altLang="zh-TW">
                <a:solidFill>
                  <a:srgbClr val="89DDFF"/>
                </a:solidFill>
              </a:rPr>
              <a:t>"&gt;&lt;/</a:t>
            </a:r>
            <a:r>
              <a:rPr lang="en-US" altLang="zh-TW">
                <a:solidFill>
                  <a:srgbClr val="F07178"/>
                </a:solidFill>
              </a:rPr>
              <a:t>div</a:t>
            </a:r>
            <a:r>
              <a:rPr lang="en-US" altLang="zh-TW">
                <a:solidFill>
                  <a:srgbClr val="89DDFF"/>
                </a:solidFill>
              </a:rPr>
              <a:t>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>
                <a:solidFill>
                  <a:srgbClr val="89DDFF"/>
                </a:solidFill>
              </a:rPr>
              <a:t>&lt;/</a:t>
            </a:r>
            <a:r>
              <a:rPr lang="en-US" altLang="zh-TW">
                <a:solidFill>
                  <a:srgbClr val="F07178"/>
                </a:solidFill>
              </a:rPr>
              <a:t>section</a:t>
            </a:r>
            <a:r>
              <a:rPr lang="en-US" altLang="zh-TW">
                <a:solidFill>
                  <a:srgbClr val="89DDFF"/>
                </a:solidFill>
              </a:rPr>
              <a:t>&gt;</a:t>
            </a:r>
            <a:endParaRPr lang="en-US" altLang="zh-TW">
              <a:solidFill>
                <a:srgbClr val="EEFFFF"/>
              </a:solidFill>
            </a:endParaRPr>
          </a:p>
          <a:p>
            <a:endParaRPr lang="en-US" altLang="zh-TW">
              <a:solidFill>
                <a:srgbClr val="EEFFFF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436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684C7-ABCA-4F68-BB7B-9715090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>
                <a:solidFill>
                  <a:srgbClr val="B2CCD6"/>
                </a:solidFill>
                <a:effectLst/>
                <a:hlinkClick r:id="rId2"/>
              </a:rPr>
              <a:t>clip-path</a:t>
            </a:r>
            <a:r>
              <a:rPr lang="zh-TW" altLang="en-US" sz="4400" b="0" dirty="0">
                <a:solidFill>
                  <a:srgbClr val="B2CCD6"/>
                </a:solidFill>
                <a:effectLst/>
                <a:hlinkClick r:id="rId2"/>
              </a:rPr>
              <a:t> </a:t>
            </a:r>
            <a:r>
              <a:rPr lang="zh-TW" altLang="en-US" i="0" dirty="0">
                <a:effectLst/>
                <a:latin typeface="Helvetica Neue"/>
                <a:hlinkClick r:id="rId2"/>
              </a:rPr>
              <a:t>繪製多邊形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8A70B-DEA1-4451-951C-40A5CDA6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077698"/>
          </a:xfrm>
        </p:spPr>
        <p:txBody>
          <a:bodyPr/>
          <a:lstStyle/>
          <a:p>
            <a:r>
              <a:rPr lang="en-US" altLang="zh-TW" b="1" dirty="0">
                <a:solidFill>
                  <a:srgbClr val="E28394"/>
                </a:solidFill>
              </a:rPr>
              <a:t>polygon </a:t>
            </a: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Helvetica Neue"/>
              </a:rPr>
              <a:t>是一個連續的線段，若線段彼此有交集，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Helvetica Neue"/>
                <a:hlinkClick r:id="rId3"/>
              </a:rPr>
              <a:t>面積區域就會有相減的狀況發生</a:t>
            </a:r>
            <a:endParaRPr lang="en-US" altLang="zh-TW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Helvetica Neue"/>
              </a:rPr>
              <a:t>往同一個方向繪製</a:t>
            </a:r>
            <a:r>
              <a:rPr lang="en-US" altLang="zh-TW" dirty="0">
                <a:solidFill>
                  <a:schemeClr val="bg1"/>
                </a:solidFill>
                <a:latin typeface="Helvetica Neue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Helvetica Neue"/>
              </a:rPr>
              <a:t>順時針</a:t>
            </a:r>
            <a:r>
              <a:rPr lang="en-US" altLang="zh-TW" dirty="0">
                <a:solidFill>
                  <a:schemeClr val="bg1"/>
                </a:solidFill>
                <a:latin typeface="Helvetica Neue"/>
              </a:rPr>
              <a:t>or</a:t>
            </a:r>
            <a:r>
              <a:rPr lang="zh-TW" altLang="en-US" dirty="0">
                <a:solidFill>
                  <a:schemeClr val="bg1"/>
                </a:solidFill>
                <a:latin typeface="Helvetica Neue"/>
              </a:rPr>
              <a:t>逆時針</a:t>
            </a:r>
            <a:r>
              <a:rPr lang="en-US" altLang="zh-TW" dirty="0">
                <a:solidFill>
                  <a:schemeClr val="bg1"/>
                </a:solidFill>
                <a:latin typeface="Helvetica Neue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b="0" i="0" dirty="0" err="1">
                <a:solidFill>
                  <a:srgbClr val="CDA869"/>
                </a:solidFill>
                <a:effectLst/>
              </a:rPr>
              <a:t>clip-path</a:t>
            </a:r>
            <a:r>
              <a:rPr lang="en-US" altLang="zh-TW" b="0" i="0" dirty="0" err="1">
                <a:solidFill>
                  <a:srgbClr val="E9E9E9"/>
                </a:solidFill>
                <a:effectLst/>
              </a:rPr>
              <a:t>:</a:t>
            </a:r>
            <a:r>
              <a:rPr lang="en-US" altLang="zh-TW" b="0" i="0" dirty="0" err="1">
                <a:solidFill>
                  <a:srgbClr val="6DACDE"/>
                </a:solidFill>
                <a:effectLst/>
              </a:rPr>
              <a:t>polygon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(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 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, 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 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100%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,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100%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 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100%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,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100%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 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0%</a:t>
            </a:r>
            <a:r>
              <a:rPr lang="en-US" altLang="zh-TW" b="0" i="0" dirty="0">
                <a:solidFill>
                  <a:srgbClr val="E9E9E9"/>
                </a:solidFill>
                <a:effectLst/>
              </a:rPr>
              <a:t>);</a:t>
            </a:r>
            <a:endParaRPr lang="en-US" altLang="zh-TW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zh-TW" b="1" i="0" dirty="0">
              <a:solidFill>
                <a:schemeClr val="bg1"/>
              </a:solidFill>
              <a:effectLst/>
            </a:endParaRPr>
          </a:p>
          <a:p>
            <a:endParaRPr lang="zh-TW" altLang="en-US" dirty="0"/>
          </a:p>
        </p:txBody>
      </p:sp>
      <p:pic>
        <p:nvPicPr>
          <p:cNvPr id="1026" name="Picture 2" descr="運用 clip-path 的純 CSS 形狀變換">
            <a:extLst>
              <a:ext uri="{FF2B5EF4-FFF2-40B4-BE49-F238E27FC236}">
                <a16:creationId xmlns:a16="http://schemas.microsoft.com/office/drawing/2014/main" id="{ECB9B0B0-9C9B-4977-8FBB-FBD6D6C3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03" y="4138876"/>
            <a:ext cx="4206557" cy="222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2C3ACB-57FD-436D-B3E8-B3C9F4E76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926840"/>
            <a:ext cx="5842001" cy="2838847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1CE56F-CD9F-4BCB-AA9A-787688D4CFA8}"/>
              </a:ext>
            </a:extLst>
          </p:cNvPr>
          <p:cNvSpPr txBox="1">
            <a:spLocks/>
          </p:cNvSpPr>
          <p:nvPr/>
        </p:nvSpPr>
        <p:spPr>
          <a:xfrm>
            <a:off x="7730971" y="685800"/>
            <a:ext cx="4461029" cy="167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&lt;</a:t>
            </a:r>
            <a:r>
              <a:rPr lang="en-US" altLang="zh-TW" dirty="0">
                <a:solidFill>
                  <a:srgbClr val="F07178"/>
                </a:solidFill>
              </a:rPr>
              <a:t>section</a:t>
            </a:r>
            <a:r>
              <a:rPr lang="en-US" altLang="zh-TW" dirty="0">
                <a:solidFill>
                  <a:srgbClr val="89DDFF"/>
                </a:solidFill>
              </a:rPr>
              <a:t>&gt;</a:t>
            </a: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EEFFFF"/>
                </a:solidFill>
              </a:rPr>
              <a:t>   </a:t>
            </a:r>
            <a:r>
              <a:rPr lang="en-US" altLang="zh-TW" dirty="0">
                <a:solidFill>
                  <a:srgbClr val="89DDFF"/>
                </a:solidFill>
              </a:rPr>
              <a:t>&lt;</a:t>
            </a:r>
            <a:r>
              <a:rPr lang="en-US" altLang="zh-TW" dirty="0">
                <a:solidFill>
                  <a:srgbClr val="F07178"/>
                </a:solidFill>
              </a:rPr>
              <a:t>div</a:t>
            </a:r>
            <a:r>
              <a:rPr lang="en-US" altLang="zh-TW" dirty="0">
                <a:solidFill>
                  <a:srgbClr val="89DDFF"/>
                </a:solidFill>
              </a:rPr>
              <a:t> </a:t>
            </a:r>
            <a:r>
              <a:rPr lang="en-US" altLang="zh-TW" dirty="0">
                <a:solidFill>
                  <a:srgbClr val="C792EA"/>
                </a:solidFill>
              </a:rPr>
              <a:t>class</a:t>
            </a:r>
            <a:r>
              <a:rPr lang="en-US" altLang="zh-TW" dirty="0">
                <a:solidFill>
                  <a:srgbClr val="89DDFF"/>
                </a:solidFill>
              </a:rPr>
              <a:t>="</a:t>
            </a:r>
            <a:r>
              <a:rPr lang="en-US" altLang="zh-TW" dirty="0">
                <a:solidFill>
                  <a:srgbClr val="C3E88D"/>
                </a:solidFill>
              </a:rPr>
              <a:t>circle</a:t>
            </a:r>
            <a:r>
              <a:rPr lang="en-US" altLang="zh-TW" dirty="0">
                <a:solidFill>
                  <a:srgbClr val="89DDFF"/>
                </a:solidFill>
              </a:rPr>
              <a:t>"&gt;&lt;/</a:t>
            </a:r>
            <a:r>
              <a:rPr lang="en-US" altLang="zh-TW" dirty="0">
                <a:solidFill>
                  <a:srgbClr val="F07178"/>
                </a:solidFill>
              </a:rPr>
              <a:t>div</a:t>
            </a:r>
            <a:r>
              <a:rPr lang="en-US" altLang="zh-TW" dirty="0">
                <a:solidFill>
                  <a:srgbClr val="89DDFF"/>
                </a:solidFill>
              </a:rPr>
              <a:t>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&lt;/</a:t>
            </a:r>
            <a:r>
              <a:rPr lang="en-US" altLang="zh-TW" dirty="0">
                <a:solidFill>
                  <a:srgbClr val="F07178"/>
                </a:solidFill>
              </a:rPr>
              <a:t>section</a:t>
            </a:r>
            <a:r>
              <a:rPr lang="en-US" altLang="zh-TW" dirty="0">
                <a:solidFill>
                  <a:srgbClr val="89DDFF"/>
                </a:solidFill>
              </a:rPr>
              <a:t>&gt;</a:t>
            </a:r>
            <a:endParaRPr lang="en-US" altLang="zh-TW" dirty="0">
              <a:solidFill>
                <a:srgbClr val="EEFFFF"/>
              </a:solidFill>
            </a:endParaRPr>
          </a:p>
          <a:p>
            <a:endParaRPr lang="en-US" altLang="zh-TW" dirty="0">
              <a:solidFill>
                <a:srgbClr val="EEFFFF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604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A68ED-171E-4F1D-AA3E-5636F3F6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C6ED5-1233-4812-809A-08885FF8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4461029" cy="16705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27E7E2-BAA5-4060-BDF5-8020A0D9DEE7}"/>
              </a:ext>
            </a:extLst>
          </p:cNvPr>
          <p:cNvSpPr txBox="1"/>
          <p:nvPr/>
        </p:nvSpPr>
        <p:spPr>
          <a:xfrm>
            <a:off x="1371600" y="3131279"/>
            <a:ext cx="6370320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clip-path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right bottom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3E0E0E-9C50-4C37-98C8-1814CF6BA907}"/>
              </a:ext>
            </a:extLst>
          </p:cNvPr>
          <p:cNvSpPr txBox="1"/>
          <p:nvPr/>
        </p:nvSpPr>
        <p:spPr>
          <a:xfrm>
            <a:off x="3934460" y="1296797"/>
            <a:ext cx="740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clip-path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altLang="zh-TW" sz="2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sz="2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right bottom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723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2A32E-806C-491A-9287-898BF03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38CC8-E218-4BCB-8544-FD7D45CE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401A62-46EE-4076-BD3E-8C1D339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8892A35-754B-4CB7-90B2-59A1517303E2}"/>
              </a:ext>
            </a:extLst>
          </p:cNvPr>
          <p:cNvSpPr/>
          <p:nvPr/>
        </p:nvSpPr>
        <p:spPr>
          <a:xfrm>
            <a:off x="4919240" y="4546512"/>
            <a:ext cx="2349661" cy="974612"/>
          </a:xfrm>
          <a:prstGeom prst="rect">
            <a:avLst/>
          </a:prstGeom>
          <a:noFill/>
          <a:ln w="38100" cap="flat" cmpd="sng" algn="ctr">
            <a:solidFill>
              <a:srgbClr val="E283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ED895B-F211-4A7F-8DB9-D3566256D6F2}"/>
              </a:ext>
            </a:extLst>
          </p:cNvPr>
          <p:cNvSpPr txBox="1"/>
          <p:nvPr/>
        </p:nvSpPr>
        <p:spPr>
          <a:xfrm>
            <a:off x="4305107" y="5551964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&lt;ul class=“thumb”&gt; &lt;li&gt;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A3CADB-9E84-4660-ABD0-4BB2BAA81F87}"/>
              </a:ext>
            </a:extLst>
          </p:cNvPr>
          <p:cNvSpPr txBox="1"/>
          <p:nvPr/>
        </p:nvSpPr>
        <p:spPr>
          <a:xfrm>
            <a:off x="9409768" y="4078272"/>
            <a:ext cx="249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&lt;ul class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</a:rPr>
              <a:t>=“sci”&gt; </a:t>
            </a:r>
            <a:endParaRPr lang="en-US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&lt;li&gt;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ED8D17-AAD6-41B4-8131-A4CA88B9BBBB}"/>
              </a:ext>
            </a:extLst>
          </p:cNvPr>
          <p:cNvSpPr/>
          <p:nvPr/>
        </p:nvSpPr>
        <p:spPr>
          <a:xfrm>
            <a:off x="10820400" y="2685495"/>
            <a:ext cx="543017" cy="139277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2708880-062F-4A27-A780-236D87D87C6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直排文字版面配置區 6">
            <a:extLst>
              <a:ext uri="{FF2B5EF4-FFF2-40B4-BE49-F238E27FC236}">
                <a16:creationId xmlns:a16="http://schemas.microsoft.com/office/drawing/2014/main" id="{7C8F1100-7B59-4F8C-95EA-99A259E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533893"/>
            <a:ext cx="12053777" cy="585738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D4F72-5CC7-4A88-83AF-C378C005D528}"/>
              </a:ext>
            </a:extLst>
          </p:cNvPr>
          <p:cNvSpPr/>
          <p:nvPr/>
        </p:nvSpPr>
        <p:spPr>
          <a:xfrm>
            <a:off x="138221" y="559940"/>
            <a:ext cx="12053779" cy="938408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88A9F-E711-477B-B333-13A6F81A9388}"/>
              </a:ext>
            </a:extLst>
          </p:cNvPr>
          <p:cNvSpPr/>
          <p:nvPr/>
        </p:nvSpPr>
        <p:spPr>
          <a:xfrm>
            <a:off x="435006" y="1731146"/>
            <a:ext cx="5060272" cy="214839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52745F-E211-42BF-8E45-37BEB375F4A2}"/>
              </a:ext>
            </a:extLst>
          </p:cNvPr>
          <p:cNvSpPr/>
          <p:nvPr/>
        </p:nvSpPr>
        <p:spPr>
          <a:xfrm>
            <a:off x="435006" y="3879542"/>
            <a:ext cx="5060272" cy="1322773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34A418-7A44-4B2B-AF24-6D75E04CE63C}"/>
              </a:ext>
            </a:extLst>
          </p:cNvPr>
          <p:cNvSpPr/>
          <p:nvPr/>
        </p:nvSpPr>
        <p:spPr>
          <a:xfrm>
            <a:off x="5049520" y="4511040"/>
            <a:ext cx="2070371" cy="95252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B394A2-470F-4A4C-B258-6DCCB7985C73}"/>
              </a:ext>
            </a:extLst>
          </p:cNvPr>
          <p:cNvSpPr/>
          <p:nvPr/>
        </p:nvSpPr>
        <p:spPr>
          <a:xfrm>
            <a:off x="7874494" y="1748900"/>
            <a:ext cx="2765393" cy="3714659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C8822B-96E9-4D65-9D34-91DEEE2EE395}"/>
              </a:ext>
            </a:extLst>
          </p:cNvPr>
          <p:cNvSpPr/>
          <p:nvPr/>
        </p:nvSpPr>
        <p:spPr>
          <a:xfrm>
            <a:off x="10964216" y="2820880"/>
            <a:ext cx="560773" cy="121624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2C425D-D8A6-43D0-9B1C-A946A7A0383A}"/>
              </a:ext>
            </a:extLst>
          </p:cNvPr>
          <p:cNvSpPr/>
          <p:nvPr/>
        </p:nvSpPr>
        <p:spPr>
          <a:xfrm>
            <a:off x="145310" y="1594363"/>
            <a:ext cx="12053779" cy="486688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5B295-0FD2-401E-A847-564C866FD36A}"/>
              </a:ext>
            </a:extLst>
          </p:cNvPr>
          <p:cNvSpPr/>
          <p:nvPr/>
        </p:nvSpPr>
        <p:spPr>
          <a:xfrm>
            <a:off x="837460" y="613264"/>
            <a:ext cx="763479" cy="77451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DE31B-0BC6-4893-A9BC-8C71F88D8D0C}"/>
              </a:ext>
            </a:extLst>
          </p:cNvPr>
          <p:cNvSpPr/>
          <p:nvPr/>
        </p:nvSpPr>
        <p:spPr>
          <a:xfrm>
            <a:off x="8327254" y="685800"/>
            <a:ext cx="3346882" cy="630898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36A216-91ED-4AE1-B7CD-0F7220B1815F}"/>
              </a:ext>
            </a:extLst>
          </p:cNvPr>
          <p:cNvSpPr/>
          <p:nvPr/>
        </p:nvSpPr>
        <p:spPr>
          <a:xfrm>
            <a:off x="59199" y="483588"/>
            <a:ext cx="12146978" cy="604929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4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805B-7453-4058-B98E-DC1B072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加上三個小圖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CB70B-E66D-487C-908F-B96A8D65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4602" y="202468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images/thumb2.png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images/thumb3.png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52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BB66F-7A65-4AA2-8615-2A3A8EA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  <a:hlinkClick r:id="rId2"/>
              </a:rPr>
              <a:t>P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osition</a:t>
            </a:r>
            <a:r>
              <a:rPr lang="zh-TW" altLang="en-US" dirty="0">
                <a:hlinkClick r:id="rId2"/>
              </a:rPr>
              <a:t>絕對定位 相對定位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6C5B9-F7AA-4AD5-883E-3C9CD46E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538330"/>
          </a:xfrm>
        </p:spPr>
        <p:txBody>
          <a:bodyPr/>
          <a:lstStyle/>
          <a:p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Absolute:</a:t>
            </a:r>
          </a:p>
          <a:p>
            <a:pPr lvl="1"/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如果沒有父元素，會從網頁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</a:rPr>
              <a:t>左上角開始定位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有點像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float)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Relative:</a:t>
            </a:r>
          </a:p>
          <a:p>
            <a:pPr lvl="1"/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從原本佔據的位置，開始定位</a:t>
            </a:r>
            <a:endParaRPr lang="en-US" altLang="zh-TW" i="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Fixed:</a:t>
            </a:r>
          </a:p>
          <a:p>
            <a:pPr lvl="1"/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讓區塊固定在指定位置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i="0" dirty="0">
                <a:solidFill>
                  <a:schemeClr val="accent5">
                    <a:lumMod val="75000"/>
                  </a:schemeClr>
                </a:solidFill>
              </a:rPr>
              <a:t>脫離文檔</a:t>
            </a:r>
            <a:r>
              <a:rPr lang="en-US" altLang="zh-TW" i="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zh-TW" i="0" dirty="0">
              <a:solidFill>
                <a:schemeClr val="accent5">
                  <a:lumMod val="75000"/>
                </a:schemeClr>
              </a:solidFill>
            </a:endParaRPr>
          </a:p>
          <a:p>
            <a:pPr marL="530352" lvl="1" indent="0">
              <a:buNone/>
            </a:pPr>
            <a:endParaRPr lang="en-US" altLang="zh-TW" i="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096818-7604-4D75-90D2-A13D63FE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0" y="2882048"/>
            <a:ext cx="2133898" cy="3105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7F0842-7AA5-4754-A96C-594E3696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861" y="1208553"/>
            <a:ext cx="2343477" cy="24292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B9BA1E8-4BC2-40B0-B368-6FBFEFA52F0C}"/>
              </a:ext>
            </a:extLst>
          </p:cNvPr>
          <p:cNvSpPr txBox="1"/>
          <p:nvPr/>
        </p:nvSpPr>
        <p:spPr>
          <a:xfrm>
            <a:off x="2191095" y="4622108"/>
            <a:ext cx="311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Fixed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和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absolute</a:t>
            </a:r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的差異</a:t>
            </a:r>
            <a:r>
              <a:rPr lang="en-US" altLang="zh-TW" sz="20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endParaRPr lang="zh-TW" altLang="en-US" sz="20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41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412306-DDA1-4A1D-98EC-44145066F386}"/>
              </a:ext>
            </a:extLst>
          </p:cNvPr>
          <p:cNvSpPr/>
          <p:nvPr/>
        </p:nvSpPr>
        <p:spPr>
          <a:xfrm>
            <a:off x="2993057" y="1805175"/>
            <a:ext cx="6693763" cy="3471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上下左右置中對齊</a:t>
            </a:r>
            <a:endParaRPr lang="en-US" altLang="zh-TW" sz="3600" dirty="0"/>
          </a:p>
          <a:p>
            <a:pPr algn="ctr"/>
            <a:r>
              <a:rPr lang="en-US" altLang="zh-TW" sz="3600" dirty="0"/>
              <a:t>4</a:t>
            </a:r>
            <a:r>
              <a:rPr lang="zh-TW" altLang="en-US" sz="3600" dirty="0"/>
              <a:t>種方法</a:t>
            </a:r>
          </a:p>
        </p:txBody>
      </p:sp>
    </p:spTree>
    <p:extLst>
      <p:ext uri="{BB962C8B-B14F-4D97-AF65-F5344CB8AC3E}">
        <p14:creationId xmlns:p14="http://schemas.microsoft.com/office/powerpoint/2010/main" val="23326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03F63-0F0F-4122-9B21-8C80ACEA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水平置中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14BEA-B2EC-4B88-839D-6093F974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759" y="1748627"/>
            <a:ext cx="3724183" cy="642160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text-align: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center;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1782945-4869-4B8B-95E5-4C967820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9" y="1546990"/>
            <a:ext cx="4753638" cy="471553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78E6F5-1B61-473E-97CB-07B93FCABCFF}"/>
              </a:ext>
            </a:extLst>
          </p:cNvPr>
          <p:cNvSpPr txBox="1"/>
          <p:nvPr/>
        </p:nvSpPr>
        <p:spPr>
          <a:xfrm>
            <a:off x="4085947" y="2325394"/>
            <a:ext cx="2314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lass:</a:t>
            </a:r>
            <a:r>
              <a:rPr lang="zh-TW" alt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middle</a:t>
            </a:r>
          </a:p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寬、高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:500px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1px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的邊框</a:t>
            </a:r>
            <a:endParaRPr lang="en-US" altLang="zh-TW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9E6464-4CE8-47AB-86D4-8444F1780393}"/>
              </a:ext>
            </a:extLst>
          </p:cNvPr>
          <p:cNvSpPr txBox="1"/>
          <p:nvPr/>
        </p:nvSpPr>
        <p:spPr>
          <a:xfrm>
            <a:off x="7610380" y="2158127"/>
            <a:ext cx="2705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lass:middletext</a:t>
            </a:r>
            <a:endParaRPr lang="en-US" altLang="zh-TW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756AF8C-2A73-4EAF-847B-089162E02810}"/>
              </a:ext>
            </a:extLst>
          </p:cNvPr>
          <p:cNvCxnSpPr>
            <a:endCxn id="14" idx="0"/>
          </p:cNvCxnSpPr>
          <p:nvPr/>
        </p:nvCxnSpPr>
        <p:spPr>
          <a:xfrm flipH="1">
            <a:off x="5243374" y="1956062"/>
            <a:ext cx="784564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E722BFE-5329-422C-8741-CB4A5FD80CE3}"/>
              </a:ext>
            </a:extLst>
          </p:cNvPr>
          <p:cNvCxnSpPr/>
          <p:nvPr/>
        </p:nvCxnSpPr>
        <p:spPr>
          <a:xfrm>
            <a:off x="7972148" y="1956062"/>
            <a:ext cx="91440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BB22E3-BC35-49E0-BCC7-AE586CE344A3}"/>
              </a:ext>
            </a:extLst>
          </p:cNvPr>
          <p:cNvSpPr txBox="1"/>
          <p:nvPr/>
        </p:nvSpPr>
        <p:spPr>
          <a:xfrm>
            <a:off x="1553946" y="3555294"/>
            <a:ext cx="3379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vertical-align</a:t>
            </a:r>
          </a:p>
          <a:p>
            <a:r>
              <a:rPr lang="zh-TW" altLang="en-US" dirty="0">
                <a:solidFill>
                  <a:srgbClr val="B2CCD6"/>
                </a:solidFill>
                <a:latin typeface="Consolas" panose="020B0609020204030204" pitchFamily="49" charset="0"/>
              </a:rPr>
              <a:t>只作用在</a:t>
            </a:r>
            <a:r>
              <a:rPr lang="en-US" altLang="zh-TW" dirty="0">
                <a:solidFill>
                  <a:srgbClr val="B2CCD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B2CCD6"/>
                </a:solidFill>
                <a:latin typeface="Consolas" panose="020B0609020204030204" pitchFamily="49" charset="0"/>
              </a:rPr>
              <a:t>table</a:t>
            </a:r>
          </a:p>
          <a:p>
            <a:r>
              <a:rPr lang="en-US" altLang="zh-TW" dirty="0">
                <a:solidFill>
                  <a:srgbClr val="B2CCD6"/>
                </a:solidFill>
                <a:latin typeface="Consolas" panose="020B0609020204030204" pitchFamily="49" charset="0"/>
              </a:rPr>
              <a:t>Inline-block (</a:t>
            </a:r>
            <a:r>
              <a:rPr lang="zh-TW" altLang="en-US" dirty="0">
                <a:solidFill>
                  <a:srgbClr val="B2CCD6"/>
                </a:solidFill>
                <a:latin typeface="Consolas" panose="020B0609020204030204" pitchFamily="49" charset="0"/>
              </a:rPr>
              <a:t>互相對其</a:t>
            </a:r>
            <a:r>
              <a:rPr lang="en-US" altLang="zh-TW" dirty="0">
                <a:solidFill>
                  <a:srgbClr val="B2CCD6"/>
                </a:solidFill>
                <a:latin typeface="Consolas" panose="020B0609020204030204" pitchFamily="49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139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86401-F8A0-4E4E-A61B-0B44D562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39374" cy="747346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垂直置中</a:t>
            </a:r>
            <a:r>
              <a:rPr lang="en-US" altLang="zh-TW" dirty="0"/>
              <a:t>-</a:t>
            </a:r>
            <a:r>
              <a:rPr lang="zh-TW" altLang="en-US" dirty="0"/>
              <a:t>行高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5BCF68-147D-4521-B810-B1D5977A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行高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en-US" altLang="zh-TW" b="0" i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zh-TW" b="0" i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b="0" i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zh-TW" altLang="en-US" i="0" dirty="0">
                <a:solidFill>
                  <a:schemeClr val="bg1"/>
                </a:solidFill>
              </a:rPr>
              <a:t>只能夠適用於一行</a:t>
            </a:r>
            <a:endParaRPr lang="en-US" altLang="zh-TW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71284E-6BDD-47F9-A1BC-7C8E1429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02" y="1205685"/>
            <a:ext cx="4839375" cy="468695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DD30A32-71FE-47B7-A185-CDF9D6E01D73}"/>
              </a:ext>
            </a:extLst>
          </p:cNvPr>
          <p:cNvCxnSpPr/>
          <p:nvPr/>
        </p:nvCxnSpPr>
        <p:spPr>
          <a:xfrm>
            <a:off x="6773662" y="1242874"/>
            <a:ext cx="0" cy="4483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45BCA6-A0D2-4896-8B75-15F12C7BCDF6}"/>
              </a:ext>
            </a:extLst>
          </p:cNvPr>
          <p:cNvSpPr txBox="1"/>
          <p:nvPr/>
        </p:nvSpPr>
        <p:spPr>
          <a:xfrm>
            <a:off x="6760346" y="1953031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文字的高度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500px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5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170E5-7877-403F-B653-568BC79C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垂直置中</a:t>
            </a:r>
            <a:r>
              <a:rPr lang="en-US" altLang="zh-TW" dirty="0"/>
              <a:t>-table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37BF4-8A21-409F-8789-98F8E20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80" y="1678563"/>
            <a:ext cx="8029852" cy="4136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table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把父元素轉換成表格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middletext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table-cell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*子元素轉換為儲存格*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middle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*垂直對齊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置</a:t>
            </a:r>
            <a:r>
              <a:rPr lang="zh-TW" altLang="en-US" dirty="0">
                <a:solidFill>
                  <a:srgbClr val="89DDFF"/>
                </a:solidFill>
              </a:rPr>
              <a:t>中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EDEA79-8B80-4674-8626-E9A8CC16E133}"/>
              </a:ext>
            </a:extLst>
          </p:cNvPr>
          <p:cNvSpPr txBox="1"/>
          <p:nvPr/>
        </p:nvSpPr>
        <p:spPr>
          <a:xfrm>
            <a:off x="8584706" y="4015170"/>
            <a:ext cx="3169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只支援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互相對齊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0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A4BA1-8403-4458-8B4A-5928326B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48765" cy="747346"/>
          </a:xfrm>
        </p:spPr>
        <p:txBody>
          <a:bodyPr>
            <a:norm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 垂直置中</a:t>
            </a:r>
            <a:r>
              <a:rPr lang="en-US" altLang="zh-TW" dirty="0"/>
              <a:t>-</a:t>
            </a:r>
            <a:r>
              <a:rPr lang="en-US" altLang="zh-TW" b="0" dirty="0">
                <a:solidFill>
                  <a:srgbClr val="B2CCD6"/>
                </a:solidFill>
                <a:effectLst/>
              </a:rPr>
              <a:t> </a:t>
            </a:r>
            <a:r>
              <a:rPr lang="en-US" altLang="zh-TW" b="0" dirty="0" err="1">
                <a:solidFill>
                  <a:srgbClr val="B2CCD6"/>
                </a:solidFill>
                <a:effectLst/>
              </a:rPr>
              <a:t>transform:</a:t>
            </a:r>
            <a:r>
              <a:rPr lang="en-US" altLang="zh-TW" b="0" i="0" dirty="0" err="1">
                <a:effectLst/>
              </a:rPr>
              <a:t>translateY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A7B34F-E0CA-4863-8344-2FFE4F85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76" y="3352609"/>
            <a:ext cx="2942045" cy="2849382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AA87214-01A8-48B6-BD80-674F8F85D412}"/>
              </a:ext>
            </a:extLst>
          </p:cNvPr>
          <p:cNvSpPr txBox="1">
            <a:spLocks/>
          </p:cNvSpPr>
          <p:nvPr/>
        </p:nvSpPr>
        <p:spPr>
          <a:xfrm>
            <a:off x="1459420" y="2470700"/>
            <a:ext cx="6317418" cy="225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B2CCD6"/>
                </a:solidFill>
              </a:rPr>
              <a:t>top</a:t>
            </a:r>
            <a:r>
              <a:rPr lang="en-US" altLang="zh-TW" dirty="0">
                <a:solidFill>
                  <a:srgbClr val="89DDFF"/>
                </a:solidFill>
              </a:rPr>
              <a:t>:</a:t>
            </a:r>
            <a:r>
              <a:rPr lang="en-US" altLang="zh-TW" dirty="0">
                <a:solidFill>
                  <a:srgbClr val="EEFFFF"/>
                </a:solidFill>
              </a:rPr>
              <a:t> </a:t>
            </a:r>
            <a:r>
              <a:rPr lang="en-US" altLang="zh-TW" dirty="0">
                <a:solidFill>
                  <a:srgbClr val="F78C6C"/>
                </a:solidFill>
              </a:rPr>
              <a:t>50%</a:t>
            </a:r>
            <a:r>
              <a:rPr lang="en-US" altLang="zh-TW" dirty="0">
                <a:solidFill>
                  <a:srgbClr val="89DDFF"/>
                </a:solidFill>
              </a:rPr>
              <a:t>; </a:t>
            </a:r>
            <a:r>
              <a:rPr lang="en-US" altLang="zh-TW" dirty="0">
                <a:solidFill>
                  <a:srgbClr val="EEFFFF"/>
                </a:solidFill>
              </a:rPr>
              <a:t>/*</a:t>
            </a:r>
            <a:r>
              <a:rPr lang="zh-TW" altLang="en-US" dirty="0">
                <a:solidFill>
                  <a:srgbClr val="EEFFFF"/>
                </a:solidFill>
              </a:rPr>
              <a:t>不知道要依據哪裡的</a:t>
            </a:r>
            <a:r>
              <a:rPr lang="en-US" altLang="zh-TW" dirty="0">
                <a:solidFill>
                  <a:srgbClr val="EEFFFF"/>
                </a:solidFill>
              </a:rPr>
              <a:t>50%*/  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B2CCD6"/>
                </a:solidFill>
              </a:rPr>
              <a:t>position</a:t>
            </a:r>
            <a:r>
              <a:rPr lang="en-US" altLang="zh-TW" dirty="0">
                <a:solidFill>
                  <a:srgbClr val="89DDFF"/>
                </a:solidFill>
              </a:rPr>
              <a:t>:</a:t>
            </a:r>
            <a:r>
              <a:rPr lang="en-US" altLang="zh-TW" dirty="0">
                <a:solidFill>
                  <a:srgbClr val="EEFFFF"/>
                </a:solidFill>
              </a:rPr>
              <a:t> relative</a:t>
            </a:r>
            <a:r>
              <a:rPr lang="en-US" altLang="zh-TW" dirty="0">
                <a:solidFill>
                  <a:srgbClr val="89DDFF"/>
                </a:solidFill>
              </a:rPr>
              <a:t>;</a:t>
            </a:r>
            <a:r>
              <a:rPr lang="en-US" altLang="zh-TW" dirty="0">
                <a:solidFill>
                  <a:srgbClr val="EEFFFF"/>
                </a:solidFill>
              </a:rPr>
              <a:t> /*</a:t>
            </a:r>
            <a:r>
              <a:rPr lang="zh-TW" altLang="en-US" dirty="0">
                <a:solidFill>
                  <a:srgbClr val="EEFFFF"/>
                </a:solidFill>
              </a:rPr>
              <a:t>加上相對定位</a:t>
            </a:r>
            <a:r>
              <a:rPr lang="en-US" altLang="zh-TW" dirty="0">
                <a:solidFill>
                  <a:srgbClr val="EEFFFF"/>
                </a:solidFill>
              </a:rPr>
              <a:t>*/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B2CCD6"/>
                </a:solidFill>
              </a:rPr>
              <a:t>transform</a:t>
            </a:r>
            <a:r>
              <a:rPr lang="en-US" altLang="zh-TW" dirty="0">
                <a:solidFill>
                  <a:srgbClr val="89DDFF"/>
                </a:solidFill>
              </a:rPr>
              <a:t>:</a:t>
            </a:r>
            <a:r>
              <a:rPr lang="en-US" altLang="zh-TW" dirty="0">
                <a:solidFill>
                  <a:srgbClr val="EEFFFF"/>
                </a:solidFill>
              </a:rPr>
              <a:t> </a:t>
            </a:r>
            <a:r>
              <a:rPr lang="en-US" altLang="zh-TW" dirty="0" err="1">
                <a:solidFill>
                  <a:srgbClr val="82AAFF"/>
                </a:solidFill>
              </a:rPr>
              <a:t>translateY</a:t>
            </a:r>
            <a:r>
              <a:rPr lang="en-US" altLang="zh-TW" dirty="0">
                <a:solidFill>
                  <a:srgbClr val="89DDFF"/>
                </a:solidFill>
              </a:rPr>
              <a:t>(</a:t>
            </a:r>
            <a:r>
              <a:rPr lang="en-US" altLang="zh-TW" dirty="0">
                <a:solidFill>
                  <a:srgbClr val="F78C6C"/>
                </a:solidFill>
              </a:rPr>
              <a:t>-50%</a:t>
            </a:r>
            <a:r>
              <a:rPr lang="en-US" altLang="zh-TW" dirty="0">
                <a:solidFill>
                  <a:srgbClr val="89DDFF"/>
                </a:solidFill>
              </a:rPr>
              <a:t>);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/</a:t>
            </a:r>
            <a:r>
              <a:rPr lang="zh-TW" altLang="en-US" dirty="0">
                <a:solidFill>
                  <a:srgbClr val="89DDFF"/>
                </a:solidFill>
              </a:rPr>
              <a:t>*移動</a:t>
            </a:r>
            <a:r>
              <a:rPr lang="en-US" altLang="zh-TW" dirty="0">
                <a:solidFill>
                  <a:srgbClr val="89DDFF"/>
                </a:solidFill>
              </a:rPr>
              <a:t>Y</a:t>
            </a:r>
            <a:r>
              <a:rPr lang="zh-TW" altLang="en-US" dirty="0">
                <a:solidFill>
                  <a:srgbClr val="89DDFF"/>
                </a:solidFill>
              </a:rPr>
              <a:t>軸的位置*</a:t>
            </a:r>
            <a:r>
              <a:rPr lang="en-US" altLang="zh-TW" dirty="0">
                <a:solidFill>
                  <a:srgbClr val="89DDFF"/>
                </a:solidFill>
              </a:rPr>
              <a:t>/</a:t>
            </a:r>
            <a:endParaRPr lang="en-US" altLang="zh-TW" dirty="0">
              <a:solidFill>
                <a:srgbClr val="EEFFFF"/>
              </a:solidFill>
            </a:endParaRPr>
          </a:p>
          <a:p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31668F6-D398-43AB-A17C-CFF7341E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3315810" cy="576365"/>
          </a:xfrm>
        </p:spPr>
        <p:txBody>
          <a:bodyPr/>
          <a:lstStyle/>
          <a:p>
            <a:r>
              <a:rPr lang="zh-TW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改變垂直的位移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74ED10E-051E-4E45-9F72-90FB3E760C91}"/>
              </a:ext>
            </a:extLst>
          </p:cNvPr>
          <p:cNvGrpSpPr/>
          <p:nvPr/>
        </p:nvGrpSpPr>
        <p:grpSpPr>
          <a:xfrm>
            <a:off x="5747182" y="3352608"/>
            <a:ext cx="2846403" cy="2840559"/>
            <a:chOff x="6430762" y="1433146"/>
            <a:chExt cx="3647379" cy="363989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818C0C2-B110-4E11-96D0-1229CB81C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762" y="1433146"/>
              <a:ext cx="3647379" cy="3639890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115F6355-FEDD-4FCF-9A77-AC8DFB0D41D7}"/>
                </a:ext>
              </a:extLst>
            </p:cNvPr>
            <p:cNvCxnSpPr>
              <a:cxnSpLocks/>
            </p:cNvCxnSpPr>
            <p:nvPr/>
          </p:nvCxnSpPr>
          <p:spPr>
            <a:xfrm>
              <a:off x="8254451" y="1553592"/>
              <a:ext cx="0" cy="18110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7520BF5-3399-4D51-A98C-B5FA431A407D}"/>
                </a:ext>
              </a:extLst>
            </p:cNvPr>
            <p:cNvSpPr txBox="1"/>
            <p:nvPr/>
          </p:nvSpPr>
          <p:spPr>
            <a:xfrm>
              <a:off x="8254451" y="2684258"/>
              <a:ext cx="141353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E28394"/>
                  </a:solidFill>
                </a:rPr>
                <a:t>50%</a:t>
              </a:r>
              <a:r>
                <a:rPr lang="zh-TW" altLang="en-US" dirty="0">
                  <a:solidFill>
                    <a:srgbClr val="E28394"/>
                  </a:solidFill>
                </a:rPr>
                <a:t>開始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0ED49868-6E56-4722-8DE6-E3AAFD776BD1}"/>
                </a:ext>
              </a:extLst>
            </p:cNvPr>
            <p:cNvSpPr/>
            <p:nvPr/>
          </p:nvSpPr>
          <p:spPr>
            <a:xfrm>
              <a:off x="8158579" y="3195961"/>
              <a:ext cx="159794" cy="1597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1FE045C-793B-4664-8BE5-11506C850BB5}"/>
              </a:ext>
            </a:extLst>
          </p:cNvPr>
          <p:cNvSpPr/>
          <p:nvPr/>
        </p:nvSpPr>
        <p:spPr>
          <a:xfrm>
            <a:off x="6533965" y="4728303"/>
            <a:ext cx="1242873" cy="2882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33F7B4-BC2B-4479-BEC0-5AFD44F87C22}"/>
              </a:ext>
            </a:extLst>
          </p:cNvPr>
          <p:cNvSpPr/>
          <p:nvPr/>
        </p:nvSpPr>
        <p:spPr>
          <a:xfrm>
            <a:off x="9619961" y="4728303"/>
            <a:ext cx="1242873" cy="28822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5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25E44-A11B-4495-9033-202177DB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38047" cy="747346"/>
          </a:xfrm>
        </p:spPr>
        <p:txBody>
          <a:bodyPr>
            <a:norm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垂直置中</a:t>
            </a:r>
            <a:r>
              <a:rPr lang="en-US" altLang="zh-TW" dirty="0"/>
              <a:t>- inline-block(</a:t>
            </a:r>
            <a:r>
              <a:rPr lang="zh-TW" altLang="en-US" dirty="0"/>
              <a:t>互相對齊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F5ED6D-678A-4516-B3D0-1ADC9CE1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84" y="1571347"/>
            <a:ext cx="4313344" cy="357016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FF49AB-D997-4F2A-BAD5-A55DA1FC8DC9}"/>
              </a:ext>
            </a:extLst>
          </p:cNvPr>
          <p:cNvSpPr txBox="1"/>
          <p:nvPr/>
        </p:nvSpPr>
        <p:spPr>
          <a:xfrm>
            <a:off x="5552440" y="2107760"/>
            <a:ext cx="6019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qq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		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*改成和父元素一樣高</a:t>
            </a:r>
            <a:r>
              <a:rPr lang="zh-TW" altLang="en-US" dirty="0">
                <a:solidFill>
                  <a:srgbClr val="89DDFF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89DDF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		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00px/100%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inline-block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middle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middletext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inline-block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middle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0B942E-D9D4-4976-83D6-7E362A38103B}"/>
              </a:ext>
            </a:extLst>
          </p:cNvPr>
          <p:cNvSpPr txBox="1"/>
          <p:nvPr/>
        </p:nvSpPr>
        <p:spPr>
          <a:xfrm>
            <a:off x="1536184" y="3429000"/>
            <a:ext cx="78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qq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477F76E-7610-4674-A46D-7067F5C94DF1}"/>
              </a:ext>
            </a:extLst>
          </p:cNvPr>
          <p:cNvSpPr txBox="1"/>
          <p:nvPr/>
        </p:nvSpPr>
        <p:spPr>
          <a:xfrm>
            <a:off x="6554212" y="1654888"/>
            <a:ext cx="43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在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.middle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的裡面加上一個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qq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20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366A3-6826-4F79-8BD2-BF4200E3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垂直置中</a:t>
            </a:r>
            <a:r>
              <a:rPr lang="en-US" altLang="zh-TW" dirty="0"/>
              <a:t>-</a:t>
            </a:r>
            <a:r>
              <a:rPr lang="zh-TW" altLang="en-US" dirty="0"/>
              <a:t>利用</a:t>
            </a:r>
            <a:r>
              <a:rPr lang="en-US" altLang="zh-TW" i="0" dirty="0">
                <a:effectLst/>
              </a:rPr>
              <a:t>absolute + translate</a:t>
            </a:r>
            <a:b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</a:b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B1A27-8478-421C-9EED-BAC31C8D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288684" cy="1551897"/>
          </a:xfrm>
        </p:spPr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利用絕對定位時的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left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跟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top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設定物件的上方跟左方各都為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50%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再利用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translate(-50%, -50%)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位移置中物件自身寬與高的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50%</a:t>
            </a: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讓物件的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X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軸移動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-50%</a:t>
            </a: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不管你的物件寬度是多少，他都會自動跑負一半的位置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49ACF1-F6CC-48B8-9C8B-C2BE9C1A7840}"/>
              </a:ext>
            </a:extLst>
          </p:cNvPr>
          <p:cNvSpPr/>
          <p:nvPr/>
        </p:nvSpPr>
        <p:spPr>
          <a:xfrm>
            <a:off x="6015942" y="3310359"/>
            <a:ext cx="6030410" cy="3090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71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7B983-341D-48E9-8489-22576CEE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</a:t>
            </a:r>
            <a:r>
              <a:rPr lang="en-US" altLang="zh-TW" dirty="0"/>
              <a:t>icon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925F9-821B-48DB-B56C-2D522EB2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4960" y="1638300"/>
            <a:ext cx="12161520" cy="22123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sci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images/facebook.png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images/twitter.png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images/instagram.png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A0119F6-3156-422D-B44A-6C12AF7B7DE8}"/>
              </a:ext>
            </a:extLst>
          </p:cNvPr>
          <p:cNvGrpSpPr/>
          <p:nvPr/>
        </p:nvGrpSpPr>
        <p:grpSpPr>
          <a:xfrm>
            <a:off x="3982720" y="3345324"/>
            <a:ext cx="8417557" cy="3512676"/>
            <a:chOff x="157660" y="543338"/>
            <a:chExt cx="13830037" cy="577132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7C00EE8-93E9-437B-8A2A-2AE94CF3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660" y="543338"/>
              <a:ext cx="11876679" cy="577132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B753A14-1215-4E9B-B583-C716A57151DD}"/>
                </a:ext>
              </a:extLst>
            </p:cNvPr>
            <p:cNvSpPr txBox="1"/>
            <p:nvPr/>
          </p:nvSpPr>
          <p:spPr>
            <a:xfrm>
              <a:off x="10080981" y="4328274"/>
              <a:ext cx="3906716" cy="106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FF00"/>
                  </a:solidFill>
                  <a:latin typeface="Consolas" panose="020B0609020204030204" pitchFamily="49" charset="0"/>
                </a:rPr>
                <a:t>&lt;ul class=“sci”&gt; </a:t>
              </a:r>
            </a:p>
            <a:p>
              <a:r>
                <a:rPr lang="en-US" altLang="zh-TW" dirty="0">
                  <a:solidFill>
                    <a:srgbClr val="FFFF00"/>
                  </a:solidFill>
                  <a:latin typeface="Consolas" panose="020B0609020204030204" pitchFamily="49" charset="0"/>
                </a:rPr>
                <a:t>&lt;li&gt;</a:t>
              </a:r>
              <a:endParaRPr lang="zh-TW" alt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1C4563-F897-496E-ABB2-E6E5FECCC468}"/>
                </a:ext>
              </a:extLst>
            </p:cNvPr>
            <p:cNvSpPr/>
            <p:nvPr/>
          </p:nvSpPr>
          <p:spPr>
            <a:xfrm>
              <a:off x="10820400" y="2685495"/>
              <a:ext cx="543017" cy="139277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68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2708880-062F-4A27-A780-236D87D8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7630"/>
            <a:ext cx="9460136" cy="14640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直排文字版面配置區 6">
            <a:extLst>
              <a:ext uri="{FF2B5EF4-FFF2-40B4-BE49-F238E27FC236}">
                <a16:creationId xmlns:a16="http://schemas.microsoft.com/office/drawing/2014/main" id="{7C8F1100-7B59-4F8C-95EA-99A259E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348004"/>
            <a:ext cx="9460136" cy="3519396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619951"/>
            <a:ext cx="11876679" cy="57713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D4F72-5CC7-4A88-83AF-C378C005D528}"/>
              </a:ext>
            </a:extLst>
          </p:cNvPr>
          <p:cNvSpPr/>
          <p:nvPr/>
        </p:nvSpPr>
        <p:spPr>
          <a:xfrm>
            <a:off x="145310" y="619951"/>
            <a:ext cx="11876681" cy="92462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5B295-0FD2-401E-A847-564C866FD36A}"/>
              </a:ext>
            </a:extLst>
          </p:cNvPr>
          <p:cNvSpPr/>
          <p:nvPr/>
        </p:nvSpPr>
        <p:spPr>
          <a:xfrm>
            <a:off x="829841" y="676531"/>
            <a:ext cx="752262" cy="76313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DE31B-0BC6-4893-A9BC-8C71F88D8D0C}"/>
              </a:ext>
            </a:extLst>
          </p:cNvPr>
          <p:cNvSpPr/>
          <p:nvPr/>
        </p:nvSpPr>
        <p:spPr>
          <a:xfrm>
            <a:off x="8282289" y="851428"/>
            <a:ext cx="3297708" cy="46166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089030-70EA-4643-8276-EB1F18FDA80A}"/>
              </a:ext>
            </a:extLst>
          </p:cNvPr>
          <p:cNvSpPr txBox="1"/>
          <p:nvPr/>
        </p:nvSpPr>
        <p:spPr>
          <a:xfrm>
            <a:off x="977791" y="52405"/>
            <a:ext cx="15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E28394"/>
                </a:solidFill>
              </a:rPr>
              <a:t>&lt;section&gt;</a:t>
            </a:r>
            <a:endParaRPr lang="zh-TW" altLang="en-US" sz="2400" dirty="0">
              <a:solidFill>
                <a:srgbClr val="E28394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3E4E98-34A8-4B96-9B71-9472C6AD8979}"/>
              </a:ext>
            </a:extLst>
          </p:cNvPr>
          <p:cNvSpPr/>
          <p:nvPr/>
        </p:nvSpPr>
        <p:spPr>
          <a:xfrm>
            <a:off x="138222" y="483588"/>
            <a:ext cx="11974756" cy="616556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07ED93-3C88-4281-AADB-AD27B2B53A81}"/>
              </a:ext>
            </a:extLst>
          </p:cNvPr>
          <p:cNvSpPr txBox="1"/>
          <p:nvPr/>
        </p:nvSpPr>
        <p:spPr>
          <a:xfrm>
            <a:off x="4267774" y="540461"/>
            <a:ext cx="15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807D353-A597-4A5E-8E9B-88949B7C0D2B}"/>
              </a:ext>
            </a:extLst>
          </p:cNvPr>
          <p:cNvSpPr txBox="1"/>
          <p:nvPr/>
        </p:nvSpPr>
        <p:spPr>
          <a:xfrm>
            <a:off x="1608181" y="869239"/>
            <a:ext cx="242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&gt;+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超連結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9EC080-6F5F-41C0-BF49-52DAA24605EA}"/>
              </a:ext>
            </a:extLst>
          </p:cNvPr>
          <p:cNvSpPr txBox="1"/>
          <p:nvPr/>
        </p:nvSpPr>
        <p:spPr>
          <a:xfrm>
            <a:off x="7016444" y="869239"/>
            <a:ext cx="130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&lt;ul&gt;&lt;li&gt;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9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DE1D9-DEB6-4028-95C6-0F88E9E9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.sci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05AD4-770A-4050-B0FA-55A02CE0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70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81DD1C-DDAF-49D1-A39F-8B68B8C56CD0}"/>
              </a:ext>
            </a:extLst>
          </p:cNvPr>
          <p:cNvSpPr txBox="1"/>
          <p:nvPr/>
        </p:nvSpPr>
        <p:spPr>
          <a:xfrm>
            <a:off x="6896100" y="1840358"/>
            <a:ext cx="44627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sci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sci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inline-block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E4EEE4-D354-4C74-96B6-0ECEFD29A703}"/>
              </a:ext>
            </a:extLst>
          </p:cNvPr>
          <p:cNvSpPr txBox="1"/>
          <p:nvPr/>
        </p:nvSpPr>
        <p:spPr>
          <a:xfrm>
            <a:off x="3441700" y="552915"/>
            <a:ext cx="4157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4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0C4AA-5781-47C9-BC1C-74191187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92451" cy="74734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更改</a:t>
            </a:r>
            <a:r>
              <a:rPr lang="en-US" altLang="zh-TW" dirty="0" err="1"/>
              <a:t>header.content.section</a:t>
            </a:r>
            <a:r>
              <a:rPr lang="zh-TW" altLang="en-US" dirty="0"/>
              <a:t>的布局看看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15948-389D-466A-B23E-9CDCC2F9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7448309" cy="5099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/*</a:t>
            </a:r>
            <a:r>
              <a:rPr lang="zh-TW" altLang="en-US" dirty="0">
                <a:solidFill>
                  <a:srgbClr val="89DDFF"/>
                </a:solidFill>
              </a:rPr>
              <a:t>最外層須加上</a:t>
            </a:r>
            <a:r>
              <a:rPr lang="en-US" altLang="zh-TW" dirty="0">
                <a:solidFill>
                  <a:srgbClr val="89DDFF"/>
                </a:solidFill>
              </a:rPr>
              <a:t>flex</a:t>
            </a:r>
            <a:r>
              <a:rPr lang="zh-TW" altLang="en-US" dirty="0">
                <a:solidFill>
                  <a:srgbClr val="89DDFF"/>
                </a:solidFill>
              </a:rPr>
              <a:t>，讓子層都能夠渲染</a:t>
            </a:r>
            <a:r>
              <a:rPr lang="en-US" altLang="zh-TW" dirty="0">
                <a:solidFill>
                  <a:srgbClr val="89DDFF"/>
                </a:solidFill>
              </a:rPr>
              <a:t>*/</a:t>
            </a: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F207A0-F362-4FEE-9C4A-8C868BD78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0" b="21025"/>
          <a:stretch/>
        </p:blipFill>
        <p:spPr bwMode="auto">
          <a:xfrm>
            <a:off x="7009435" y="2721686"/>
            <a:ext cx="4970609" cy="82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8FD11D2-B1A1-4241-A1C1-988793092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1" r="49620" b="35960"/>
          <a:stretch/>
        </p:blipFill>
        <p:spPr bwMode="auto">
          <a:xfrm>
            <a:off x="7009435" y="4641327"/>
            <a:ext cx="2879203" cy="16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41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32EAD-1795-4B44-A8DA-7B34AB37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D9CCB1-3F09-42DD-A20D-E6ABC9568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272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D8CABDB-AD50-4D29-A202-C60F9592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BF4EAA2-C59E-4183-BFAA-26C22DEDBF79}"/>
              </a:ext>
            </a:extLst>
          </p:cNvPr>
          <p:cNvSpPr/>
          <p:nvPr/>
        </p:nvSpPr>
        <p:spPr>
          <a:xfrm>
            <a:off x="8276952" y="1744430"/>
            <a:ext cx="2425770" cy="35814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042CC7-FC83-4154-9A2A-56A6AE33DD69}"/>
              </a:ext>
            </a:extLst>
          </p:cNvPr>
          <p:cNvSpPr txBox="1"/>
          <p:nvPr/>
        </p:nvSpPr>
        <p:spPr>
          <a:xfrm>
            <a:off x="8553690" y="5443897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E6EB41-28D9-4333-A245-CC244859E8DD}"/>
              </a:ext>
            </a:extLst>
          </p:cNvPr>
          <p:cNvSpPr/>
          <p:nvPr/>
        </p:nvSpPr>
        <p:spPr>
          <a:xfrm>
            <a:off x="4919240" y="4546512"/>
            <a:ext cx="2349661" cy="974612"/>
          </a:xfrm>
          <a:prstGeom prst="rect">
            <a:avLst/>
          </a:prstGeom>
          <a:noFill/>
          <a:ln w="38100" cap="flat" cmpd="sng" algn="ctr">
            <a:solidFill>
              <a:srgbClr val="E283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EF3BF2-A7A3-4064-98E9-D0562F98D68D}"/>
              </a:ext>
            </a:extLst>
          </p:cNvPr>
          <p:cNvSpPr txBox="1"/>
          <p:nvPr/>
        </p:nvSpPr>
        <p:spPr>
          <a:xfrm>
            <a:off x="4305107" y="5551964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&lt;ul class=“thumb”&gt; &lt;li&gt;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圖形 12" descr="游標">
            <a:extLst>
              <a:ext uri="{FF2B5EF4-FFF2-40B4-BE49-F238E27FC236}">
                <a16:creationId xmlns:a16="http://schemas.microsoft.com/office/drawing/2014/main" id="{79FBBD81-4A4E-42A1-B429-9F1C85AF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0072" y="5033818"/>
            <a:ext cx="579451" cy="57945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C7F900-CAFD-4539-AAFB-290840CCDB9E}"/>
              </a:ext>
            </a:extLst>
          </p:cNvPr>
          <p:cNvSpPr txBox="1"/>
          <p:nvPr/>
        </p:nvSpPr>
        <p:spPr>
          <a:xfrm>
            <a:off x="7721142" y="4361846"/>
            <a:ext cx="111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highlight>
                  <a:srgbClr val="912236"/>
                </a:highlight>
                <a:latin typeface="Consolas" panose="020B0609020204030204" pitchFamily="49" charset="0"/>
              </a:rPr>
              <a:t>圖案會變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77A76B-6EA9-492C-8050-AED652ABA83F}"/>
              </a:ext>
            </a:extLst>
          </p:cNvPr>
          <p:cNvSpPr txBox="1"/>
          <p:nvPr/>
        </p:nvSpPr>
        <p:spPr>
          <a:xfrm>
            <a:off x="5763987" y="4241412"/>
            <a:ext cx="111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highlight>
                  <a:srgbClr val="912236"/>
                </a:highlight>
                <a:latin typeface="Consolas" panose="020B0609020204030204" pitchFamily="49" charset="0"/>
              </a:rPr>
              <a:t>點擊後</a:t>
            </a:r>
          </a:p>
        </p:txBody>
      </p:sp>
    </p:spTree>
    <p:extLst>
      <p:ext uri="{BB962C8B-B14F-4D97-AF65-F5344CB8AC3E}">
        <p14:creationId xmlns:p14="http://schemas.microsoft.com/office/powerpoint/2010/main" val="3562329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22B06-FAC5-49F0-98B3-58D1C25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Menlo"/>
              </a:rPr>
              <a:t>.</a:t>
            </a:r>
            <a:r>
              <a:rPr lang="en-US" altLang="zh-TW" b="0" i="0" dirty="0" err="1">
                <a:effectLst/>
                <a:latin typeface="Menlo"/>
              </a:rPr>
              <a:t>querySelector</a:t>
            </a:r>
            <a:r>
              <a:rPr lang="en-US" altLang="zh-TW" b="0" i="0" dirty="0">
                <a:effectLst/>
                <a:latin typeface="Menlo"/>
              </a:rPr>
              <a:t>() </a:t>
            </a:r>
            <a:r>
              <a:rPr lang="zh-TW" altLang="en-US" b="0" i="0" dirty="0">
                <a:effectLst/>
                <a:latin typeface="Menlo"/>
              </a:rPr>
              <a:t>選擇元素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F5E47-49DE-457F-B059-BBD2B948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3"/>
            <a:ext cx="9707732" cy="88643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b="0" i="0" dirty="0" err="1">
                <a:solidFill>
                  <a:srgbClr val="6D9CBE"/>
                </a:solidFill>
                <a:effectLst/>
              </a:rPr>
              <a:t>document</a:t>
            </a:r>
            <a:r>
              <a:rPr lang="en-US" altLang="zh-TW" b="0" i="0" dirty="0" err="1">
                <a:solidFill>
                  <a:srgbClr val="E6E1DC"/>
                </a:solidFill>
                <a:effectLst/>
              </a:rPr>
              <a:t>.</a:t>
            </a:r>
            <a:r>
              <a:rPr lang="en-US" altLang="zh-TW" b="0" i="0" dirty="0" err="1">
                <a:solidFill>
                  <a:srgbClr val="6D9CBE"/>
                </a:solidFill>
                <a:effectLst/>
              </a:rPr>
              <a:t>querySelector</a:t>
            </a:r>
            <a:r>
              <a:rPr lang="en-US" altLang="zh-TW" b="0" i="0" dirty="0">
                <a:solidFill>
                  <a:srgbClr val="E6E1DC"/>
                </a:solidFill>
                <a:effectLst/>
              </a:rPr>
              <a:t>(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'#title'</a:t>
            </a:r>
            <a:r>
              <a:rPr lang="en-US" altLang="zh-TW" b="0" i="0" dirty="0">
                <a:solidFill>
                  <a:srgbClr val="E6E1DC"/>
                </a:solidFill>
                <a:effectLst/>
              </a:rPr>
              <a:t>); </a:t>
            </a:r>
            <a:r>
              <a:rPr lang="en-US" altLang="zh-TW" b="0" i="0" dirty="0" err="1">
                <a:solidFill>
                  <a:srgbClr val="6D9CBE"/>
                </a:solidFill>
                <a:effectLst/>
              </a:rPr>
              <a:t>document</a:t>
            </a:r>
            <a:r>
              <a:rPr lang="en-US" altLang="zh-TW" b="0" i="0" dirty="0" err="1">
                <a:solidFill>
                  <a:srgbClr val="E6E1DC"/>
                </a:solidFill>
                <a:effectLst/>
              </a:rPr>
              <a:t>.</a:t>
            </a:r>
            <a:r>
              <a:rPr lang="en-US" altLang="zh-TW" b="0" i="0" dirty="0" err="1">
                <a:solidFill>
                  <a:srgbClr val="6D9CBE"/>
                </a:solidFill>
                <a:effectLst/>
              </a:rPr>
              <a:t>querySelector</a:t>
            </a:r>
            <a:r>
              <a:rPr lang="en-US" altLang="zh-TW" b="0" i="0" dirty="0">
                <a:solidFill>
                  <a:srgbClr val="E6E1DC"/>
                </a:solidFill>
                <a:effectLst/>
              </a:rPr>
              <a:t>(</a:t>
            </a:r>
            <a:r>
              <a:rPr lang="en-US" altLang="zh-TW" b="0" i="0" dirty="0">
                <a:solidFill>
                  <a:srgbClr val="A5C261"/>
                </a:solidFill>
                <a:effectLst/>
              </a:rPr>
              <a:t>'.title’</a:t>
            </a:r>
            <a:r>
              <a:rPr lang="en-US" altLang="zh-TW" b="0" i="0" dirty="0">
                <a:solidFill>
                  <a:srgbClr val="E6E1DC"/>
                </a:solidFill>
                <a:effectLst/>
              </a:rPr>
              <a:t>);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F44A2E-D12A-4B93-9305-EA3F2A06A8F1}"/>
              </a:ext>
            </a:extLst>
          </p:cNvPr>
          <p:cNvSpPr txBox="1"/>
          <p:nvPr/>
        </p:nvSpPr>
        <p:spPr>
          <a:xfrm>
            <a:off x="4735128" y="4594975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屬性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2555A8-E06E-4FEE-8732-F6C07266815C}"/>
              </a:ext>
            </a:extLst>
          </p:cNvPr>
          <p:cNvSpPr txBox="1"/>
          <p:nvPr/>
        </p:nvSpPr>
        <p:spPr>
          <a:xfrm>
            <a:off x="5986879" y="4581204"/>
            <a:ext cx="14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屬性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29ED9-091B-4EF3-8B53-461E4A478EF6}"/>
              </a:ext>
            </a:extLst>
          </p:cNvPr>
          <p:cNvSpPr txBox="1"/>
          <p:nvPr/>
        </p:nvSpPr>
        <p:spPr>
          <a:xfrm>
            <a:off x="1464817" y="3914846"/>
            <a:ext cx="342678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這是一個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與元素。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29C84B-01FC-4C97-BCD0-52B0DA61B078}"/>
              </a:ext>
            </a:extLst>
          </p:cNvPr>
          <p:cNvSpPr txBox="1"/>
          <p:nvPr/>
        </p:nvSpPr>
        <p:spPr>
          <a:xfrm>
            <a:off x="3607848" y="1528356"/>
            <a:ext cx="2291178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587393-ACEC-4228-8892-C453CCC960B5}"/>
              </a:ext>
            </a:extLst>
          </p:cNvPr>
          <p:cNvSpPr txBox="1"/>
          <p:nvPr/>
        </p:nvSpPr>
        <p:spPr>
          <a:xfrm>
            <a:off x="7602614" y="1478586"/>
            <a:ext cx="2944057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E2F900-C126-4DDD-9373-C1A7B8686887}"/>
              </a:ext>
            </a:extLst>
          </p:cNvPr>
          <p:cNvSpPr txBox="1"/>
          <p:nvPr/>
        </p:nvSpPr>
        <p:spPr>
          <a:xfrm>
            <a:off x="1371600" y="4138321"/>
            <a:ext cx="8040949" cy="56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("p").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style.backgroundColor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= "red";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467F073D-B37C-4470-8212-AE31D1DCD896}"/>
              </a:ext>
            </a:extLst>
          </p:cNvPr>
          <p:cNvSpPr txBox="1">
            <a:spLocks/>
          </p:cNvSpPr>
          <p:nvPr/>
        </p:nvSpPr>
        <p:spPr>
          <a:xfrm>
            <a:off x="1371600" y="2943834"/>
            <a:ext cx="9601200" cy="74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enlo"/>
              </a:rPr>
              <a:t>.</a:t>
            </a:r>
            <a:r>
              <a:rPr lang="en-US" altLang="zh-TW" dirty="0" err="1">
                <a:latin typeface="Menlo"/>
              </a:rPr>
              <a:t>querySelector</a:t>
            </a:r>
            <a:r>
              <a:rPr lang="en-US" altLang="zh-TW" dirty="0">
                <a:latin typeface="Menlo"/>
              </a:rPr>
              <a:t>() </a:t>
            </a:r>
            <a:r>
              <a:rPr lang="zh-TW" altLang="en-US" dirty="0">
                <a:latin typeface="Menlo"/>
              </a:rPr>
              <a:t>選擇元素、修改屬性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A7ED489-E313-40F1-A1C1-D386E993323F}"/>
              </a:ext>
            </a:extLst>
          </p:cNvPr>
          <p:cNvSpPr txBox="1"/>
          <p:nvPr/>
        </p:nvSpPr>
        <p:spPr>
          <a:xfrm>
            <a:off x="-257452" y="4897633"/>
            <a:ext cx="115143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    	</a:t>
            </a:r>
            <a:r>
              <a:rPr lang="en-US" altLang="zh-TW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altLang="zh-TW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("p").</a:t>
            </a:r>
            <a:r>
              <a:rPr lang="en-US" altLang="zh-TW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style.backgroundColor</a:t>
            </a:r>
            <a:r>
              <a:rPr lang="en-US" altLang="zh-TW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= "red";</a:t>
            </a:r>
          </a:p>
          <a:p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61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13FDF-160A-4084-8606-833D778D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變換圖片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D313C-6578-43DC-9382-54840674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89" y="1758462"/>
            <a:ext cx="9601200" cy="6458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14E95-D553-4A4C-8CCA-E678E2E58C50}"/>
              </a:ext>
            </a:extLst>
          </p:cNvPr>
          <p:cNvSpPr/>
          <p:nvPr/>
        </p:nvSpPr>
        <p:spPr>
          <a:xfrm flipV="1">
            <a:off x="4289394" y="2088912"/>
            <a:ext cx="249018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BACA343B-F807-4341-9B79-6E6297BDE49A}"/>
              </a:ext>
            </a:extLst>
          </p:cNvPr>
          <p:cNvSpPr/>
          <p:nvPr/>
        </p:nvSpPr>
        <p:spPr>
          <a:xfrm rot="16200000">
            <a:off x="4725390" y="2906739"/>
            <a:ext cx="1821643" cy="2774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48DA63-709B-47E8-94FC-741ECD2884EA}"/>
              </a:ext>
            </a:extLst>
          </p:cNvPr>
          <p:cNvSpPr txBox="1"/>
          <p:nvPr/>
        </p:nvSpPr>
        <p:spPr>
          <a:xfrm>
            <a:off x="421689" y="2404337"/>
            <a:ext cx="1170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/images/thumb1.png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imgSliders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64E10B-FB73-4390-B44A-1ADFD336D22E}"/>
              </a:ext>
            </a:extLst>
          </p:cNvPr>
          <p:cNvSpPr/>
          <p:nvPr/>
        </p:nvSpPr>
        <p:spPr>
          <a:xfrm flipV="1">
            <a:off x="5774925" y="2749548"/>
            <a:ext cx="4691848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8DCAEE-F7DF-43D9-B814-E37BFD44CC6D}"/>
              </a:ext>
            </a:extLst>
          </p:cNvPr>
          <p:cNvSpPr txBox="1"/>
          <p:nvPr/>
        </p:nvSpPr>
        <p:spPr>
          <a:xfrm>
            <a:off x="487163" y="3271059"/>
            <a:ext cx="9748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C792E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imgSliders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946ED2-2583-4320-9035-85AA056F5BBA}"/>
              </a:ext>
            </a:extLst>
          </p:cNvPr>
          <p:cNvSpPr/>
          <p:nvPr/>
        </p:nvSpPr>
        <p:spPr>
          <a:xfrm>
            <a:off x="1249534" y="2079021"/>
            <a:ext cx="2907434" cy="604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A9E762-EA56-41CD-BEAC-2C6A0D13BB69}"/>
              </a:ext>
            </a:extLst>
          </p:cNvPr>
          <p:cNvSpPr/>
          <p:nvPr/>
        </p:nvSpPr>
        <p:spPr>
          <a:xfrm>
            <a:off x="2980680" y="3822862"/>
            <a:ext cx="898862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33F79B-F476-4FCB-B9E7-75AFDB8FEB7C}"/>
              </a:ext>
            </a:extLst>
          </p:cNvPr>
          <p:cNvSpPr/>
          <p:nvPr/>
        </p:nvSpPr>
        <p:spPr>
          <a:xfrm>
            <a:off x="6223248" y="4128118"/>
            <a:ext cx="1553592" cy="798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14AD72-D6C2-4700-B367-D676A89AFCAA}"/>
              </a:ext>
            </a:extLst>
          </p:cNvPr>
          <p:cNvSpPr txBox="1"/>
          <p:nvPr/>
        </p:nvSpPr>
        <p:spPr>
          <a:xfrm>
            <a:off x="1956048" y="3271059"/>
            <a:ext cx="876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B806C4-3CE5-4968-AB91-954DC06F240A}"/>
              </a:ext>
            </a:extLst>
          </p:cNvPr>
          <p:cNvSpPr txBox="1"/>
          <p:nvPr/>
        </p:nvSpPr>
        <p:spPr>
          <a:xfrm>
            <a:off x="3051701" y="3284013"/>
            <a:ext cx="209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參數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自己取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186BE9C-209D-47F6-BC9B-AC0BD8E5F9BF}"/>
              </a:ext>
            </a:extLst>
          </p:cNvPr>
          <p:cNvSpPr txBox="1"/>
          <p:nvPr/>
        </p:nvSpPr>
        <p:spPr>
          <a:xfrm>
            <a:off x="487163" y="5026672"/>
            <a:ext cx="11311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/images/thumb2.png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imgSliders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images/img2.png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/images/thumb3.png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imgSliders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images/img3.png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FEACCC4-C204-4160-8B77-52019AFA6677}"/>
              </a:ext>
            </a:extLst>
          </p:cNvPr>
          <p:cNvCxnSpPr/>
          <p:nvPr/>
        </p:nvCxnSpPr>
        <p:spPr>
          <a:xfrm flipV="1">
            <a:off x="3409025" y="2795267"/>
            <a:ext cx="6054571" cy="858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42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869F0-6F65-4D6C-86DB-EEB1BB47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變換</a:t>
            </a:r>
            <a:r>
              <a:rPr lang="en-US" altLang="zh-TW" dirty="0"/>
              <a:t>circle</a:t>
            </a:r>
            <a:r>
              <a:rPr lang="zh-TW" altLang="en-US" dirty="0"/>
              <a:t>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6BAAB-18CA-4D50-8505-C65A7E4B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9991817" cy="2707006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circleColor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i="1" dirty="0">
                <a:solidFill>
                  <a:srgbClr val="4A4A4A"/>
                </a:solidFill>
              </a:rPr>
              <a:t>		//--or--//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9931EF-C7AB-4450-AD95-2F3F7D2D554C}"/>
              </a:ext>
            </a:extLst>
          </p:cNvPr>
          <p:cNvSpPr txBox="1"/>
          <p:nvPr/>
        </p:nvSpPr>
        <p:spPr>
          <a:xfrm>
            <a:off x="1560620" y="4606118"/>
            <a:ext cx="90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C792EA"/>
                </a:solidFill>
                <a:latin typeface="Consolas" panose="020B0609020204030204" pitchFamily="49" charset="0"/>
              </a:rPr>
              <a:t>… 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imgSliders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circleColor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#017143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6A3703-917D-4880-904E-CA641A428232}"/>
              </a:ext>
            </a:extLst>
          </p:cNvPr>
          <p:cNvSpPr/>
          <p:nvPr/>
        </p:nvSpPr>
        <p:spPr>
          <a:xfrm>
            <a:off x="7474997" y="4929731"/>
            <a:ext cx="2769833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60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57C5B-CB93-4D36-9739-4BFDC83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71374-31E1-4D62-982D-DDF2E9BE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9015FB-62AD-4AFB-A59C-031250D2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B5DB6C-32B2-4623-8D6F-12554F8A26ED}"/>
              </a:ext>
            </a:extLst>
          </p:cNvPr>
          <p:cNvSpPr/>
          <p:nvPr/>
        </p:nvSpPr>
        <p:spPr>
          <a:xfrm>
            <a:off x="157660" y="1518138"/>
            <a:ext cx="11876679" cy="479652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724F20-BD28-4D3C-A5C3-8BECD472D197}"/>
              </a:ext>
            </a:extLst>
          </p:cNvPr>
          <p:cNvSpPr txBox="1"/>
          <p:nvPr/>
        </p:nvSpPr>
        <p:spPr>
          <a:xfrm>
            <a:off x="3796497" y="110631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class=“content”&gt;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155CA-2213-4A99-BB72-0716E8D617EF}"/>
              </a:ext>
            </a:extLst>
          </p:cNvPr>
          <p:cNvSpPr/>
          <p:nvPr/>
        </p:nvSpPr>
        <p:spPr>
          <a:xfrm>
            <a:off x="539624" y="1772781"/>
            <a:ext cx="4923625" cy="3567081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3BB11-7F9D-4D25-918D-807B5BBA80E0}"/>
              </a:ext>
            </a:extLst>
          </p:cNvPr>
          <p:cNvSpPr txBox="1"/>
          <p:nvPr/>
        </p:nvSpPr>
        <p:spPr>
          <a:xfrm>
            <a:off x="5463249" y="174443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ECC425-7E76-400C-B561-8AD49174376B}"/>
              </a:ext>
            </a:extLst>
          </p:cNvPr>
          <p:cNvSpPr/>
          <p:nvPr/>
        </p:nvSpPr>
        <p:spPr>
          <a:xfrm>
            <a:off x="821011" y="1860538"/>
            <a:ext cx="4225551" cy="195910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B7DEDE-01EF-4EB4-B496-48744F8179AF}"/>
              </a:ext>
            </a:extLst>
          </p:cNvPr>
          <p:cNvSpPr txBox="1"/>
          <p:nvPr/>
        </p:nvSpPr>
        <p:spPr>
          <a:xfrm>
            <a:off x="4914679" y="2037409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&lt;h2&gt;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0740F8-252B-4AD5-A20B-D3A0FB31C469}"/>
              </a:ext>
            </a:extLst>
          </p:cNvPr>
          <p:cNvSpPr/>
          <p:nvPr/>
        </p:nvSpPr>
        <p:spPr>
          <a:xfrm>
            <a:off x="821011" y="3904638"/>
            <a:ext cx="4642238" cy="75348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13D5B0-89FA-435A-83F1-37002C7AF230}"/>
              </a:ext>
            </a:extLst>
          </p:cNvPr>
          <p:cNvSpPr txBox="1"/>
          <p:nvPr/>
        </p:nvSpPr>
        <p:spPr>
          <a:xfrm>
            <a:off x="5463249" y="406095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093DE-3CBF-4A21-AA17-863B5375EFD5}"/>
              </a:ext>
            </a:extLst>
          </p:cNvPr>
          <p:cNvSpPr/>
          <p:nvPr/>
        </p:nvSpPr>
        <p:spPr>
          <a:xfrm>
            <a:off x="821011" y="4658120"/>
            <a:ext cx="1262432" cy="60369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44546F-5E4E-4A5D-B5F1-6D00A6E3DE5F}"/>
              </a:ext>
            </a:extLst>
          </p:cNvPr>
          <p:cNvSpPr txBox="1"/>
          <p:nvPr/>
        </p:nvSpPr>
        <p:spPr>
          <a:xfrm>
            <a:off x="2253558" y="4762340"/>
            <a:ext cx="8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C1EED7-3D0A-4C50-AC4A-F99BB6D2BA77}"/>
              </a:ext>
            </a:extLst>
          </p:cNvPr>
          <p:cNvSpPr/>
          <p:nvPr/>
        </p:nvSpPr>
        <p:spPr>
          <a:xfrm>
            <a:off x="8276952" y="1744430"/>
            <a:ext cx="2425770" cy="35814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67ED649-6BD8-48D2-98F8-C87CD5F58076}"/>
              </a:ext>
            </a:extLst>
          </p:cNvPr>
          <p:cNvSpPr txBox="1"/>
          <p:nvPr/>
        </p:nvSpPr>
        <p:spPr>
          <a:xfrm>
            <a:off x="8553690" y="5443897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245B13-ED83-4DAB-BCD8-C18DCE4B0CCE}"/>
              </a:ext>
            </a:extLst>
          </p:cNvPr>
          <p:cNvSpPr/>
          <p:nvPr/>
        </p:nvSpPr>
        <p:spPr>
          <a:xfrm>
            <a:off x="1652987" y="3101169"/>
            <a:ext cx="3289403" cy="650909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A476CDB-382D-43F9-9661-AA6E86ADD1FC}"/>
              </a:ext>
            </a:extLst>
          </p:cNvPr>
          <p:cNvSpPr txBox="1"/>
          <p:nvPr/>
        </p:nvSpPr>
        <p:spPr>
          <a:xfrm>
            <a:off x="3383399" y="2796341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12236"/>
                </a:solidFill>
                <a:latin typeface="Consolas" panose="020B0609020204030204" pitchFamily="49" charset="0"/>
              </a:rPr>
              <a:t>&lt;span&gt;</a:t>
            </a:r>
            <a:endParaRPr lang="zh-TW" altLang="en-US" dirty="0">
              <a:solidFill>
                <a:srgbClr val="91223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4E55C0-AE22-4094-A1D6-C0B80C9806A5}"/>
              </a:ext>
            </a:extLst>
          </p:cNvPr>
          <p:cNvSpPr txBox="1"/>
          <p:nvPr/>
        </p:nvSpPr>
        <p:spPr>
          <a:xfrm>
            <a:off x="2499165" y="261524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2A32E-806C-491A-9287-898BF03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38CC8-E218-4BCB-8544-FD7D45CE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401A62-46EE-4076-BD3E-8C1D339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8892A35-754B-4CB7-90B2-59A1517303E2}"/>
              </a:ext>
            </a:extLst>
          </p:cNvPr>
          <p:cNvSpPr/>
          <p:nvPr/>
        </p:nvSpPr>
        <p:spPr>
          <a:xfrm>
            <a:off x="4919240" y="4546512"/>
            <a:ext cx="2349661" cy="974612"/>
          </a:xfrm>
          <a:prstGeom prst="rect">
            <a:avLst/>
          </a:prstGeom>
          <a:noFill/>
          <a:ln w="38100" cap="flat" cmpd="sng" algn="ctr">
            <a:solidFill>
              <a:srgbClr val="E283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ED895B-F211-4A7F-8DB9-D3566256D6F2}"/>
              </a:ext>
            </a:extLst>
          </p:cNvPr>
          <p:cNvSpPr txBox="1"/>
          <p:nvPr/>
        </p:nvSpPr>
        <p:spPr>
          <a:xfrm>
            <a:off x="4305107" y="5551964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&lt;ul class=“thumb”&gt; &lt;li&gt;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A3CADB-9E84-4660-ABD0-4BB2BAA81F87}"/>
              </a:ext>
            </a:extLst>
          </p:cNvPr>
          <p:cNvSpPr txBox="1"/>
          <p:nvPr/>
        </p:nvSpPr>
        <p:spPr>
          <a:xfrm>
            <a:off x="9409768" y="4078272"/>
            <a:ext cx="249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&lt;ul class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</a:rPr>
              <a:t>=“sci”&gt; </a:t>
            </a:r>
            <a:endParaRPr lang="en-US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&lt;li&gt;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ED8D17-AAD6-41B4-8131-A4CA88B9BBBB}"/>
              </a:ext>
            </a:extLst>
          </p:cNvPr>
          <p:cNvSpPr/>
          <p:nvPr/>
        </p:nvSpPr>
        <p:spPr>
          <a:xfrm>
            <a:off x="10820400" y="2685495"/>
            <a:ext cx="543017" cy="139277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3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EC6D9-E220-437D-9CF0-E9F4B5E6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 :html</a:t>
            </a:r>
            <a:r>
              <a:rPr lang="zh-TW" altLang="en-US" dirty="0"/>
              <a:t>第五代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D90E06-F6C8-455E-91F2-3145BE2D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1"/>
            <a:ext cx="10075333" cy="48116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&lt;!DOCTYPE html&gt;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&lt;html lang="</a:t>
            </a:r>
            <a:r>
              <a:rPr lang="en-US" altLang="zh-TW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charset="UTF-8"&gt;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http-</a:t>
            </a:r>
            <a:r>
              <a:rPr lang="en-US" altLang="zh-TW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="X-UA-Compatible" content="IE=edge"&gt;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name="viewport" content="width=device-width, initial-scale=1.0"&gt;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4E0336-3DF1-424A-8C67-03DE8292E4A6}"/>
              </a:ext>
            </a:extLst>
          </p:cNvPr>
          <p:cNvSpPr txBox="1"/>
          <p:nvPr/>
        </p:nvSpPr>
        <p:spPr>
          <a:xfrm>
            <a:off x="5328355" y="1589128"/>
            <a:ext cx="6118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&lt;meta&gt;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通常用於指定頁面描述、關鍵字、作者等等的資訊</a:t>
            </a:r>
            <a:endParaRPr lang="en-US" altLang="zh-TW" sz="2000" b="0" i="0" dirty="0">
              <a:solidFill>
                <a:schemeClr val="accent5">
                  <a:lumMod val="75000"/>
                </a:schemeClr>
              </a:solidFill>
              <a:effectLst/>
              <a:latin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不顯示在網頁上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75B6B5-AC00-48D9-8E60-4A5E4392CAD2}"/>
              </a:ext>
            </a:extLst>
          </p:cNvPr>
          <p:cNvSpPr txBox="1"/>
          <p:nvPr/>
        </p:nvSpPr>
        <p:spPr>
          <a:xfrm>
            <a:off x="3663244" y="3883378"/>
            <a:ext cx="117968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可見區域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25271B-E01B-4E43-B8FC-61BFA45FF019}"/>
              </a:ext>
            </a:extLst>
          </p:cNvPr>
          <p:cNvSpPr txBox="1"/>
          <p:nvPr/>
        </p:nvSpPr>
        <p:spPr>
          <a:xfrm>
            <a:off x="5842002" y="4033463"/>
            <a:ext cx="301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自動符合所有不同手機螢幕他們自己的預設最佳解析度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DCA1A4-58F4-4800-9E7F-BA8B459E15DE}"/>
              </a:ext>
            </a:extLst>
          </p:cNvPr>
          <p:cNvSpPr txBox="1"/>
          <p:nvPr/>
        </p:nvSpPr>
        <p:spPr>
          <a:xfrm>
            <a:off x="9097432" y="4033463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初始縮放比例為 </a:t>
            </a:r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100%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6C8CCA-4165-421E-8AC9-E8C8CDFC7D47}"/>
              </a:ext>
            </a:extLst>
          </p:cNvPr>
          <p:cNvSpPr txBox="1"/>
          <p:nvPr/>
        </p:nvSpPr>
        <p:spPr>
          <a:xfrm>
            <a:off x="4902198" y="2952684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ato"/>
              </a:rPr>
              <a:t>網頁的編碼</a:t>
            </a:r>
            <a:endParaRPr lang="zh-TW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D91629-15E6-48AD-9227-C317814D5625}"/>
              </a:ext>
            </a:extLst>
          </p:cNvPr>
          <p:cNvSpPr txBox="1"/>
          <p:nvPr/>
        </p:nvSpPr>
        <p:spPr>
          <a:xfrm>
            <a:off x="9097431" y="3347627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/>
              </a:rPr>
              <a:t>HTML4</a:t>
            </a:r>
            <a:endParaRPr lang="zh-TW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4B789A1C-F6B1-4242-A94E-F269AC657A92}"/>
              </a:ext>
            </a:extLst>
          </p:cNvPr>
          <p:cNvSpPr/>
          <p:nvPr/>
        </p:nvSpPr>
        <p:spPr>
          <a:xfrm>
            <a:off x="3073399" y="4581226"/>
            <a:ext cx="1179689" cy="646331"/>
          </a:xfrm>
          <a:prstGeom prst="wedgeRoundRectCallout">
            <a:avLst>
              <a:gd name="adj1" fmla="val -14946"/>
              <a:gd name="adj2" fmla="val -7897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改</a:t>
            </a:r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00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C42B0-B060-4A4A-9BE9-F9B8F3C7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css</a:t>
            </a:r>
            <a:r>
              <a:rPr lang="zh-TW" altLang="en-US" dirty="0"/>
              <a:t>檔案連結至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1B264-A086-42E5-8020-89AA7C7B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&lt;link 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="stylesheet" href="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/style.css"&gt;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97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0FB12-F181-4B4A-815A-C9D112F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CSS-</a:t>
            </a:r>
            <a:r>
              <a:rPr lang="zh-TW" altLang="en-US" dirty="0"/>
              <a:t>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65B60-DC41-405B-85C9-A55D0F78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59" y="311269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*避免有預設的距離*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Poppins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A8EF227C-7168-435F-8E93-40F5749F53B3}"/>
              </a:ext>
            </a:extLst>
          </p:cNvPr>
          <p:cNvSpPr/>
          <p:nvPr/>
        </p:nvSpPr>
        <p:spPr>
          <a:xfrm>
            <a:off x="1329159" y="2263851"/>
            <a:ext cx="775503" cy="74734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CC36A9-AE6C-4294-9D57-EEBC4A7C49BF}"/>
              </a:ext>
            </a:extLst>
          </p:cNvPr>
          <p:cNvSpPr txBox="1"/>
          <p:nvPr/>
        </p:nvSpPr>
        <p:spPr>
          <a:xfrm>
            <a:off x="1371600" y="1460413"/>
            <a:ext cx="9699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https://fonts.googleapis.com/css2?family=Poppins:wght@100;200;300;400;500;600;700;800;900&amp;display=swap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語音泡泡: 圓角矩形 4">
            <a:hlinkClick r:id="rId2"/>
            <a:extLst>
              <a:ext uri="{FF2B5EF4-FFF2-40B4-BE49-F238E27FC236}">
                <a16:creationId xmlns:a16="http://schemas.microsoft.com/office/drawing/2014/main" id="{85BE5985-47DB-4FB2-B710-A1B5E1738235}"/>
              </a:ext>
            </a:extLst>
          </p:cNvPr>
          <p:cNvSpPr/>
          <p:nvPr/>
        </p:nvSpPr>
        <p:spPr>
          <a:xfrm>
            <a:off x="7687733" y="2106744"/>
            <a:ext cx="2573867" cy="747346"/>
          </a:xfrm>
          <a:prstGeom prst="wedgeRoundRectCallout">
            <a:avLst>
              <a:gd name="adj1" fmla="val -23903"/>
              <a:gd name="adj2" fmla="val -79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Google Font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83398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5478</TotalTime>
  <Words>3477</Words>
  <Application>Microsoft Office PowerPoint</Application>
  <PresentationFormat>寬螢幕</PresentationFormat>
  <Paragraphs>426</Paragraphs>
  <Slides>46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7" baseType="lpstr">
      <vt:lpstr>Helvetica Neue</vt:lpstr>
      <vt:lpstr>Lato</vt:lpstr>
      <vt:lpstr>Menlo</vt:lpstr>
      <vt:lpstr>微軟正黑體</vt:lpstr>
      <vt:lpstr>Arial</vt:lpstr>
      <vt:lpstr>Arial</vt:lpstr>
      <vt:lpstr>Calibri</vt:lpstr>
      <vt:lpstr>Consolas</vt:lpstr>
      <vt:lpstr>Franklin Gothic Book</vt:lpstr>
      <vt:lpstr>Source Sans Pro</vt:lpstr>
      <vt:lpstr>裁剪</vt:lpstr>
      <vt:lpstr>準備好檔案結構、下載檔案</vt:lpstr>
      <vt:lpstr>切版</vt:lpstr>
      <vt:lpstr>PowerPoint 簡報</vt:lpstr>
      <vt:lpstr>PowerPoint 簡報</vt:lpstr>
      <vt:lpstr>PowerPoint 簡報</vt:lpstr>
      <vt:lpstr>PowerPoint 簡報</vt:lpstr>
      <vt:lpstr>HTML5 :html第五代</vt:lpstr>
      <vt:lpstr>將css檔案連結至html</vt:lpstr>
      <vt:lpstr>CSS-初始化</vt:lpstr>
      <vt:lpstr>盒子模型(box model)</vt:lpstr>
      <vt:lpstr>box-sizing</vt:lpstr>
      <vt:lpstr>HTML</vt:lpstr>
      <vt:lpstr>網頁的X.Y軸</vt:lpstr>
      <vt:lpstr>CSS- 設定section</vt:lpstr>
      <vt:lpstr>Position絕對定位 相對定位</vt:lpstr>
      <vt:lpstr>Css- header</vt:lpstr>
      <vt:lpstr>設定logo</vt:lpstr>
      <vt:lpstr>設定ul li清單</vt:lpstr>
      <vt:lpstr>navbar的內容</vt:lpstr>
      <vt:lpstr>PowerPoint 簡報</vt:lpstr>
      <vt:lpstr>Html-content</vt:lpstr>
      <vt:lpstr>Css -content</vt:lpstr>
      <vt:lpstr>Css-設定內文(textBox)</vt:lpstr>
      <vt:lpstr>Css-設定button</vt:lpstr>
      <vt:lpstr>設定imgBox</vt:lpstr>
      <vt:lpstr>clip-path 繪製多邊形</vt:lpstr>
      <vt:lpstr>clip-path 繪製多邊形</vt:lpstr>
      <vt:lpstr>background</vt:lpstr>
      <vt:lpstr>PowerPoint 簡報</vt:lpstr>
      <vt:lpstr>加上三個小圖</vt:lpstr>
      <vt:lpstr>Position絕對定位 相對定位</vt:lpstr>
      <vt:lpstr>PowerPoint 簡報</vt:lpstr>
      <vt:lpstr>水平置中</vt:lpstr>
      <vt:lpstr>1.垂直置中-行高</vt:lpstr>
      <vt:lpstr>2.垂直置中-table</vt:lpstr>
      <vt:lpstr>3. 垂直置中- transform:translateY</vt:lpstr>
      <vt:lpstr>4. 垂直置中- inline-block(互相對齊)</vt:lpstr>
      <vt:lpstr>垂直置中-利用absolute + translate </vt:lpstr>
      <vt:lpstr>加上icon</vt:lpstr>
      <vt:lpstr>.sci</vt:lpstr>
      <vt:lpstr>更改header.content.section的布局看看</vt:lpstr>
      <vt:lpstr>Javascript</vt:lpstr>
      <vt:lpstr>PowerPoint 簡報</vt:lpstr>
      <vt:lpstr>.querySelector() 選擇元素</vt:lpstr>
      <vt:lpstr>變換圖片</vt:lpstr>
      <vt:lpstr>變換circle顏色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257</cp:revision>
  <dcterms:created xsi:type="dcterms:W3CDTF">2021-03-24T13:55:33Z</dcterms:created>
  <dcterms:modified xsi:type="dcterms:W3CDTF">2021-05-24T15:42:36Z</dcterms:modified>
</cp:coreProperties>
</file>