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443" r:id="rId2"/>
    <p:sldId id="442" r:id="rId3"/>
    <p:sldId id="482" r:id="rId4"/>
    <p:sldId id="449" r:id="rId5"/>
    <p:sldId id="448" r:id="rId6"/>
    <p:sldId id="444" r:id="rId7"/>
    <p:sldId id="447" r:id="rId8"/>
    <p:sldId id="446" r:id="rId9"/>
    <p:sldId id="451" r:id="rId10"/>
    <p:sldId id="452" r:id="rId11"/>
    <p:sldId id="445" r:id="rId12"/>
    <p:sldId id="450" r:id="rId13"/>
    <p:sldId id="301" r:id="rId14"/>
    <p:sldId id="356" r:id="rId15"/>
    <p:sldId id="373" r:id="rId16"/>
    <p:sldId id="374" r:id="rId17"/>
    <p:sldId id="375" r:id="rId18"/>
    <p:sldId id="371" r:id="rId19"/>
    <p:sldId id="357" r:id="rId20"/>
    <p:sldId id="463" r:id="rId21"/>
    <p:sldId id="465" r:id="rId22"/>
    <p:sldId id="466" r:id="rId23"/>
    <p:sldId id="467" r:id="rId24"/>
    <p:sldId id="298" r:id="rId25"/>
    <p:sldId id="456" r:id="rId26"/>
    <p:sldId id="453" r:id="rId27"/>
    <p:sldId id="454" r:id="rId28"/>
    <p:sldId id="457" r:id="rId29"/>
    <p:sldId id="455" r:id="rId30"/>
    <p:sldId id="458" r:id="rId31"/>
    <p:sldId id="4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394"/>
    <a:srgbClr val="0070C0"/>
    <a:srgbClr val="92D050"/>
    <a:srgbClr val="00FF00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3_transition_transfo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30599-6DE7-4C1E-9D85-ADECE8AB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-CSS</a:t>
            </a:r>
            <a:r>
              <a:rPr lang="zh-TW" altLang="en-US" dirty="0"/>
              <a:t>選擇器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4ED94-FFC3-4D2F-B4A2-8FD0C602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937C-C545-4C7A-92C6-D1A0DB1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Transition + Transformation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D2EB8-0063-4086-AB4A-0516869F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width 2s, height 2s, transform 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52A2A"/>
                </a:solidFill>
              </a:rPr>
              <a:t>div:hover</a:t>
            </a:r>
            <a:r>
              <a:rPr lang="en-US" altLang="zh-TW" dirty="0">
                <a:solidFill>
                  <a:srgbClr val="A52A2A"/>
                </a:solidFill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transform: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</a:rPr>
              <a:t>rotate(180deg);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67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98DDC-FA98-461B-BBD3-4BCDC914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 Animations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FCC13-689F-47A4-A987-195CE915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</p:spTree>
    <p:extLst>
      <p:ext uri="{BB962C8B-B14F-4D97-AF65-F5344CB8AC3E}">
        <p14:creationId xmlns:p14="http://schemas.microsoft.com/office/powerpoint/2010/main" val="50867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ADF5-F34F-4027-8E6E-EB6A15EF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Animations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79631-E68C-4381-917E-76A3ECFC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96264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包含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很多個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zh-TW" altLang="en-US" dirty="0"/>
              <a:t>控制的屬性</a:t>
            </a:r>
            <a:endParaRPr lang="en-US" altLang="zh-TW" dirty="0"/>
          </a:p>
          <a:p>
            <a:r>
              <a:rPr lang="en-US" altLang="zh-TW" dirty="0"/>
              <a:t>transition</a:t>
            </a:r>
            <a:r>
              <a:rPr lang="zh-TW" altLang="en-US" dirty="0"/>
              <a:t>是大略的</a:t>
            </a:r>
            <a:r>
              <a:rPr lang="en-US" altLang="zh-TW" dirty="0"/>
              <a:t>CSS</a:t>
            </a:r>
            <a:r>
              <a:rPr lang="zh-TW" altLang="en-US" dirty="0"/>
              <a:t>屬性變化，</a:t>
            </a:r>
            <a:r>
              <a:rPr lang="en-US" altLang="zh-TW" dirty="0"/>
              <a:t>animation</a:t>
            </a:r>
            <a:r>
              <a:rPr lang="zh-TW" altLang="en-US" dirty="0"/>
              <a:t>可以做出更細節的部分</a:t>
            </a:r>
            <a:endParaRPr lang="en-US" altLang="zh-TW" dirty="0"/>
          </a:p>
          <a:p>
            <a:pPr lvl="1"/>
            <a:r>
              <a:rPr lang="zh-TW" altLang="en-US" i="0" dirty="0"/>
              <a:t>例如加上</a:t>
            </a:r>
            <a:r>
              <a:rPr lang="en-US" altLang="zh-TW" sz="2000" i="0" dirty="0">
                <a:effectLst/>
              </a:rPr>
              <a:t>keyframes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animation-duration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動畫執行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1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次所需的時間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animation-timing-function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動態執行參數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animation-delay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延遲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animation-iteration-count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infinite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播放次數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(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可設定數字或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infinite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設定為無限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)*/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animation-direction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*播放方向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順序*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4D078D-DCE4-410A-84CD-3237E961D707}"/>
              </a:ext>
            </a:extLst>
          </p:cNvPr>
          <p:cNvSpPr txBox="1"/>
          <p:nvPr/>
        </p:nvSpPr>
        <p:spPr>
          <a:xfrm>
            <a:off x="1442720" y="5339862"/>
            <a:ext cx="796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 5s linear 2s infinite 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07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8613-FA51-40C7-AD3F-355058C7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FLEX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E9C9D-91AD-482F-9170-FB06F18C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5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B493C3-8366-4C36-BB32-D4AD769F06CE}"/>
              </a:ext>
            </a:extLst>
          </p:cNvPr>
          <p:cNvSpPr txBox="1"/>
          <p:nvPr/>
        </p:nvSpPr>
        <p:spPr>
          <a:xfrm>
            <a:off x="1416038" y="1585593"/>
            <a:ext cx="5502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zh-TW" altLang="en-US" sz="3200" b="1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屬性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display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flex-flow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方向 </a:t>
            </a:r>
            <a:endParaRPr lang="en-US" altLang="zh-TW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換行</a:t>
            </a:r>
            <a:endParaRPr lang="en-US" altLang="zh-TW" sz="2400" b="0" i="0" dirty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justify-content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水平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主軸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align-items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垂直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交錯軸對齊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C14016-13EA-4D69-A8AD-8FE09FCA2A0D}"/>
              </a:ext>
            </a:extLst>
          </p:cNvPr>
          <p:cNvSpPr txBox="1"/>
          <p:nvPr/>
        </p:nvSpPr>
        <p:spPr>
          <a:xfrm>
            <a:off x="7355842" y="1585593"/>
            <a:ext cx="39638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Flex </a:t>
            </a:r>
            <a:r>
              <a:rPr lang="zh-TW" altLang="en-US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內元件屬性：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flex-grow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flex-shrink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flex-basis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order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272285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0007E-21D2-4752-B623-AD33BD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i="0" dirty="0">
                <a:effectLst/>
                <a:latin typeface="Titillium Web"/>
              </a:rPr>
              <a:t>外容器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dirty="0">
                <a:latin typeface="Titillium Web"/>
              </a:rPr>
              <a:t>: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display</a:t>
            </a:r>
            <a:r>
              <a:rPr lang="zh-TW" altLang="en-US" b="1" i="0" dirty="0">
                <a:effectLst/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(</a:t>
            </a:r>
            <a:r>
              <a:rPr lang="zh-TW" altLang="en-US" b="1" i="0" dirty="0">
                <a:effectLst/>
                <a:latin typeface="Titillium Web"/>
              </a:rPr>
              <a:t>要先宣告</a:t>
            </a:r>
            <a:r>
              <a:rPr lang="en-US" altLang="zh-TW" b="1" i="0" dirty="0">
                <a:effectLst/>
                <a:latin typeface="Titillium Web"/>
              </a:rPr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F637ED-AFDD-490E-809C-651BE44B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.div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display: flex | inline-flex;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預設是並排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F7A788-39C3-468A-8B5D-BA4D66AB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99" y="3212585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7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FFE62-158B-450E-A2E8-B259AF8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AA288-DE55-49AB-8057-79C237B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00" y="1607378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44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2D5C29B-EE19-4CFB-A8BB-082255CE042D}"/>
              </a:ext>
            </a:extLst>
          </p:cNvPr>
          <p:cNvSpPr/>
          <p:nvPr/>
        </p:nvSpPr>
        <p:spPr>
          <a:xfrm>
            <a:off x="90522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2CCFC49-2749-467E-B489-FD15A62F352E}"/>
              </a:ext>
            </a:extLst>
          </p:cNvPr>
          <p:cNvSpPr/>
          <p:nvPr/>
        </p:nvSpPr>
        <p:spPr>
          <a:xfrm>
            <a:off x="503018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402484-2723-4C9D-8DC2-9071ACD7832D}"/>
              </a:ext>
            </a:extLst>
          </p:cNvPr>
          <p:cNvSpPr/>
          <p:nvPr/>
        </p:nvSpPr>
        <p:spPr>
          <a:xfrm>
            <a:off x="296770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75C10C-ED6E-4A25-BE51-556A76D96F04}"/>
              </a:ext>
            </a:extLst>
          </p:cNvPr>
          <p:cNvSpPr/>
          <p:nvPr/>
        </p:nvSpPr>
        <p:spPr>
          <a:xfrm>
            <a:off x="6808187" y="300541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8ABE4B-08BC-48F5-87A4-BBFBE43266D6}"/>
              </a:ext>
            </a:extLst>
          </p:cNvPr>
          <p:cNvSpPr/>
          <p:nvPr/>
        </p:nvSpPr>
        <p:spPr>
          <a:xfrm>
            <a:off x="11252447" y="37775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BE6A1F-0CB2-404A-99C6-18205B7B4951}"/>
              </a:ext>
            </a:extLst>
          </p:cNvPr>
          <p:cNvSpPr/>
          <p:nvPr/>
        </p:nvSpPr>
        <p:spPr>
          <a:xfrm>
            <a:off x="8870667" y="444533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DB5BFF2-9BCA-443A-A1B0-ECE0212AD26A}"/>
              </a:ext>
            </a:extLst>
          </p:cNvPr>
          <p:cNvSpPr txBox="1"/>
          <p:nvPr/>
        </p:nvSpPr>
        <p:spPr>
          <a:xfrm>
            <a:off x="6896963" y="2425429"/>
            <a:ext cx="15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Titillium Web"/>
              </a:rPr>
              <a:t>預設</a:t>
            </a:r>
            <a:endParaRPr lang="zh-TW" altLang="en-US" sz="2000" b="0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2169A1-A366-4FF0-9E86-8BE4B8083B38}"/>
              </a:ext>
            </a:extLst>
          </p:cNvPr>
          <p:cNvSpPr txBox="1"/>
          <p:nvPr/>
        </p:nvSpPr>
        <p:spPr>
          <a:xfrm>
            <a:off x="4935311" y="3835412"/>
            <a:ext cx="861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row</a:t>
            </a:r>
            <a:endParaRPr lang="zh-TW" altLang="en-US" sz="2800" b="0" i="0" dirty="0">
              <a:solidFill>
                <a:srgbClr val="555555"/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交錯軸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(cross): </a:t>
            </a:r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align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-items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238B356-4979-448F-A593-4F77774CB46F}"/>
              </a:ext>
            </a:extLst>
          </p:cNvPr>
          <p:cNvCxnSpPr>
            <a:stCxn id="3" idx="0"/>
          </p:cNvCxnSpPr>
          <p:nvPr/>
        </p:nvCxnSpPr>
        <p:spPr>
          <a:xfrm flipV="1">
            <a:off x="8021256" y="2178090"/>
            <a:ext cx="641131" cy="189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D8C006-DF55-469E-8DEA-E5938A5EB5A4}"/>
              </a:ext>
            </a:extLst>
          </p:cNvPr>
          <p:cNvSpPr txBox="1"/>
          <p:nvPr/>
        </p:nvSpPr>
        <p:spPr>
          <a:xfrm>
            <a:off x="762000" y="6194497"/>
            <a:ext cx="11416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會依照外層的寬度依照比例調整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(</a:t>
            </a: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即使裡面的容器加起來超過外面還是不會超過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)</a:t>
            </a:r>
            <a:endParaRPr lang="zh-TW" alt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AAC2D-A5DD-4845-AF3F-DDF3BED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42" y="435006"/>
            <a:ext cx="9317115" cy="6347534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分組選擇器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h2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 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text-align: center;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後代選擇器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希望只對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textbox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內的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h1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元素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子元素選擇器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不希望選擇任意的後代元素，而是希望縮小範圍</a:t>
            </a:r>
            <a:endParaRPr lang="en-US" altLang="zh-TW" sz="28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0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F3AED-FF7A-4C72-BBCB-820E2DEF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</a:t>
            </a:r>
            <a:r>
              <a:rPr lang="zh-TW" altLang="en-US" dirty="0"/>
              <a:t>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F68A1-DACD-4C94-9252-29E3C9C8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3"/>
            <a:ext cx="4434396" cy="1410866"/>
          </a:xfrm>
        </p:spPr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內容高度是等高</a:t>
            </a:r>
            <a:endParaRPr lang="en-US" altLang="zh-TW" i="0" dirty="0"/>
          </a:p>
          <a:p>
            <a:pPr lvl="1"/>
            <a:r>
              <a:rPr lang="zh-TW" altLang="en-US" i="0" dirty="0"/>
              <a:t>橫向排列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0C2B00-8009-4E19-AFB3-05B53F68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39" y="1293584"/>
            <a:ext cx="5063231" cy="21665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C41C57-8440-4153-A22A-A1D4EB5E5274}"/>
              </a:ext>
            </a:extLst>
          </p:cNvPr>
          <p:cNvSpPr txBox="1"/>
          <p:nvPr/>
        </p:nvSpPr>
        <p:spPr>
          <a:xfrm>
            <a:off x="1371600" y="52340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i="0" dirty="0"/>
              <a:t>裡面的</a:t>
            </a:r>
            <a:r>
              <a:rPr lang="en-US" altLang="zh-TW" i="0" dirty="0"/>
              <a:t>item</a:t>
            </a:r>
            <a:r>
              <a:rPr lang="zh-TW" altLang="en-US" i="0" dirty="0"/>
              <a:t>保有</a:t>
            </a:r>
            <a:r>
              <a:rPr lang="en-US" altLang="zh-TW" i="0" dirty="0"/>
              <a:t>block</a:t>
            </a:r>
            <a:r>
              <a:rPr lang="zh-TW" altLang="en-US" i="0" dirty="0"/>
              <a:t>的特性，可調整寬高</a:t>
            </a:r>
            <a:endParaRPr lang="en-US" altLang="zh-TW" i="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0EF937-3E50-490A-B36C-B1D41125B256}"/>
              </a:ext>
            </a:extLst>
          </p:cNvPr>
          <p:cNvSpPr txBox="1">
            <a:spLocks/>
          </p:cNvSpPr>
          <p:nvPr/>
        </p:nvSpPr>
        <p:spPr>
          <a:xfrm>
            <a:off x="1371600" y="3207058"/>
            <a:ext cx="6245442" cy="239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總結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想要讓</a:t>
            </a:r>
            <a:r>
              <a:rPr lang="en-US" altLang="zh-TW" i="0" dirty="0"/>
              <a:t>div</a:t>
            </a:r>
            <a:r>
              <a:rPr lang="zh-TW" altLang="en-US" i="0" dirty="0"/>
              <a:t>可以並排</a:t>
            </a:r>
            <a:endParaRPr lang="en-US" altLang="zh-TW" i="0" dirty="0"/>
          </a:p>
          <a:p>
            <a:pPr lvl="2"/>
            <a:r>
              <a:rPr lang="zh-TW" altLang="en-US" i="0" dirty="0"/>
              <a:t>在父層下</a:t>
            </a:r>
            <a:r>
              <a:rPr lang="en-US" altLang="zh-TW" i="0" dirty="0"/>
              <a:t>display: flex;</a:t>
            </a:r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會依照父元素的寬度做調整</a:t>
            </a:r>
            <a:endParaRPr lang="en-US" altLang="zh-TW" i="0" dirty="0"/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預設是等高</a:t>
            </a:r>
          </a:p>
        </p:txBody>
      </p:sp>
    </p:spTree>
    <p:extLst>
      <p:ext uri="{BB962C8B-B14F-4D97-AF65-F5344CB8AC3E}">
        <p14:creationId xmlns:p14="http://schemas.microsoft.com/office/powerpoint/2010/main" val="317711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26DF-5C84-492B-8300-3EB54975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dirty="0"/>
              <a:t>:navbar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B86EC-4D30-4698-A846-EDFBAB77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2268245" cy="523099"/>
          </a:xfrm>
        </p:spPr>
        <p:txBody>
          <a:bodyPr/>
          <a:lstStyle/>
          <a:p>
            <a:r>
              <a:rPr lang="en-US" altLang="zh-TW" dirty="0"/>
              <a:t>&lt;ul&gt;&lt;li&gt;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3C4886-C4C0-448D-9C0B-37246C316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17472" r="38253" b="72472"/>
          <a:stretch/>
        </p:blipFill>
        <p:spPr>
          <a:xfrm>
            <a:off x="1371600" y="2432723"/>
            <a:ext cx="4787019" cy="99627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A900533-8B66-48F9-90ED-2E6A91E7C69E}"/>
              </a:ext>
            </a:extLst>
          </p:cNvPr>
          <p:cNvSpPr txBox="1">
            <a:spLocks/>
          </p:cNvSpPr>
          <p:nvPr/>
        </p:nvSpPr>
        <p:spPr>
          <a:xfrm>
            <a:off x="1371600" y="4054904"/>
            <a:ext cx="9601200" cy="747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dirty="0"/>
              <a:t>:</a:t>
            </a:r>
            <a:r>
              <a:rPr lang="zh-TW" altLang="en-US" dirty="0"/>
              <a:t>水平重直置中</a:t>
            </a:r>
          </a:p>
        </p:txBody>
      </p:sp>
    </p:spTree>
    <p:extLst>
      <p:ext uri="{BB962C8B-B14F-4D97-AF65-F5344CB8AC3E}">
        <p14:creationId xmlns:p14="http://schemas.microsoft.com/office/powerpoint/2010/main" val="13653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95C7C-4A32-4CA5-A1A7-69F9BCE1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flex-direction: </a:t>
            </a:r>
            <a:r>
              <a:rPr lang="en-US" altLang="zh-TW" dirty="0"/>
              <a:t>column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8AD013-51D1-44B7-BEDF-058A9740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35" y="1637190"/>
            <a:ext cx="4466706" cy="4871501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CBCD1C2E-0947-441E-A23D-85EF8659F94B}"/>
              </a:ext>
            </a:extLst>
          </p:cNvPr>
          <p:cNvSpPr txBox="1">
            <a:spLocks/>
          </p:cNvSpPr>
          <p:nvPr/>
        </p:nvSpPr>
        <p:spPr>
          <a:xfrm>
            <a:off x="1719309" y="1637190"/>
            <a:ext cx="2044823" cy="747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C0C372-20A9-4D82-92CC-935874CE264F}"/>
              </a:ext>
            </a:extLst>
          </p:cNvPr>
          <p:cNvGrpSpPr/>
          <p:nvPr/>
        </p:nvGrpSpPr>
        <p:grpSpPr>
          <a:xfrm>
            <a:off x="8427870" y="1526960"/>
            <a:ext cx="2871555" cy="4894696"/>
            <a:chOff x="3777820" y="163127"/>
            <a:chExt cx="3352800" cy="57150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E86E50E-9224-4EF5-98EB-C9EA30997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96720" y="1344227"/>
              <a:ext cx="5715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42A1F192-C964-4F9A-8561-E7E87674F487}"/>
                </a:ext>
              </a:extLst>
            </p:cNvPr>
            <p:cNvGrpSpPr/>
            <p:nvPr/>
          </p:nvGrpSpPr>
          <p:grpSpPr>
            <a:xfrm>
              <a:off x="5463805" y="370763"/>
              <a:ext cx="191271" cy="4180864"/>
              <a:chOff x="5463805" y="370763"/>
              <a:chExt cx="191271" cy="4180864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43B9D81-E60E-4835-81DE-8A625C02BD90}"/>
                  </a:ext>
                </a:extLst>
              </p:cNvPr>
              <p:cNvSpPr/>
              <p:nvPr/>
            </p:nvSpPr>
            <p:spPr>
              <a:xfrm>
                <a:off x="5463805" y="370763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367373AC-FF5E-4DF9-BA7C-D3C4DE7A804D}"/>
                  </a:ext>
                </a:extLst>
              </p:cNvPr>
              <p:cNvSpPr/>
              <p:nvPr/>
            </p:nvSpPr>
            <p:spPr>
              <a:xfrm>
                <a:off x="5463805" y="4356837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FF553E5-5322-4028-BC9F-B753D787F1CA}"/>
                  </a:ext>
                </a:extLst>
              </p:cNvPr>
              <p:cNvSpPr/>
              <p:nvPr/>
            </p:nvSpPr>
            <p:spPr>
              <a:xfrm>
                <a:off x="5463805" y="2363800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62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D048925-C8C0-4DCD-A357-BBFBBD77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54" y="512807"/>
            <a:ext cx="4973310" cy="5424016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EE4F214F-4CB2-418E-9556-D8E680BD96B8}"/>
              </a:ext>
            </a:extLst>
          </p:cNvPr>
          <p:cNvGrpSpPr/>
          <p:nvPr/>
        </p:nvGrpSpPr>
        <p:grpSpPr>
          <a:xfrm>
            <a:off x="874822" y="305171"/>
            <a:ext cx="3352800" cy="5715000"/>
            <a:chOff x="3777820" y="163127"/>
            <a:chExt cx="3352800" cy="57150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4230877-A1EE-4B01-B0E5-743D855BB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96720" y="1344227"/>
              <a:ext cx="5715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B1D5BFC-C1C6-4A4A-8703-88EB472AAEA7}"/>
                </a:ext>
              </a:extLst>
            </p:cNvPr>
            <p:cNvGrpSpPr/>
            <p:nvPr/>
          </p:nvGrpSpPr>
          <p:grpSpPr>
            <a:xfrm>
              <a:off x="5463805" y="370763"/>
              <a:ext cx="191271" cy="4180864"/>
              <a:chOff x="5463805" y="370763"/>
              <a:chExt cx="191271" cy="4180864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172D25A7-2D19-49C3-BC32-F0FE787E02A1}"/>
                  </a:ext>
                </a:extLst>
              </p:cNvPr>
              <p:cNvSpPr/>
              <p:nvPr/>
            </p:nvSpPr>
            <p:spPr>
              <a:xfrm>
                <a:off x="5463805" y="370763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7269B503-461F-4E5C-A9A4-2E8839C3A5B8}"/>
                  </a:ext>
                </a:extLst>
              </p:cNvPr>
              <p:cNvSpPr/>
              <p:nvPr/>
            </p:nvSpPr>
            <p:spPr>
              <a:xfrm>
                <a:off x="5463805" y="4356837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94B19509-A0AB-41A4-9089-55F1F4389CA9}"/>
                  </a:ext>
                </a:extLst>
              </p:cNvPr>
              <p:cNvSpPr/>
              <p:nvPr/>
            </p:nvSpPr>
            <p:spPr>
              <a:xfrm>
                <a:off x="5463805" y="2363800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A96BF5-C5C5-4071-B013-7EDCCB7B882C}"/>
              </a:ext>
            </a:extLst>
          </p:cNvPr>
          <p:cNvSpPr txBox="1"/>
          <p:nvPr/>
        </p:nvSpPr>
        <p:spPr>
          <a:xfrm>
            <a:off x="6811392" y="3571044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18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18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B04D4B-8DD9-4304-A29D-25D9C225CD2D}"/>
              </a:ext>
            </a:extLst>
          </p:cNvPr>
          <p:cNvSpPr/>
          <p:nvPr/>
        </p:nvSpPr>
        <p:spPr>
          <a:xfrm>
            <a:off x="6618874" y="707597"/>
            <a:ext cx="4871789" cy="2177647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0CC07-69F6-4EE3-A565-5F06D5E80F25}"/>
              </a:ext>
            </a:extLst>
          </p:cNvPr>
          <p:cNvSpPr/>
          <p:nvPr/>
        </p:nvSpPr>
        <p:spPr>
          <a:xfrm>
            <a:off x="6720396" y="5472452"/>
            <a:ext cx="4770268" cy="36933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6C9E8A-D331-4F78-8CE2-F0A4C9F03781}"/>
              </a:ext>
            </a:extLst>
          </p:cNvPr>
          <p:cNvSpPr/>
          <p:nvPr/>
        </p:nvSpPr>
        <p:spPr>
          <a:xfrm>
            <a:off x="6720397" y="843380"/>
            <a:ext cx="4651898" cy="48867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2D39A9-308E-410F-B99E-7E146557AEBF}"/>
              </a:ext>
            </a:extLst>
          </p:cNvPr>
          <p:cNvSpPr/>
          <p:nvPr/>
        </p:nvSpPr>
        <p:spPr>
          <a:xfrm>
            <a:off x="6720397" y="1449128"/>
            <a:ext cx="4651898" cy="133846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EC0693-7F61-4D25-B9E0-682F9C026C58}"/>
              </a:ext>
            </a:extLst>
          </p:cNvPr>
          <p:cNvSpPr/>
          <p:nvPr/>
        </p:nvSpPr>
        <p:spPr>
          <a:xfrm>
            <a:off x="6517352" y="592707"/>
            <a:ext cx="5061381" cy="5424016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A918D9E-BB9C-4FF6-886B-C9420DF16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2"/>
          <a:stretch/>
        </p:blipFill>
        <p:spPr bwMode="auto">
          <a:xfrm rot="5400000">
            <a:off x="2683933" y="2015972"/>
            <a:ext cx="4970609" cy="16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0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BIO WEB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8470DF-97F1-4DE6-AA2A-BEDCB9AD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61CD85-F47B-495B-89A3-27AC987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92000" cy="598739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577450" y="1330700"/>
            <a:ext cx="3066001" cy="4270000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637917" y="1493621"/>
            <a:ext cx="2913256" cy="79561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98357" y="2376702"/>
            <a:ext cx="2577803" cy="1291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800974" y="3728770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668945" y="4666564"/>
            <a:ext cx="2811231" cy="69781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7691638" y="1715417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629729" y="2348737"/>
            <a:ext cx="2913256" cy="230287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97792" y="2503205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3951728" y="5367732"/>
            <a:ext cx="2512380" cy="31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3670633" y="1245530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228475" y="1716363"/>
            <a:ext cx="121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118897" y="2669898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800974" y="4142067"/>
            <a:ext cx="2512785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800974" y="4355018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879266" y="1607332"/>
            <a:ext cx="2496894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745462" y="2085695"/>
            <a:ext cx="2734714" cy="9974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678079" y="1496363"/>
            <a:ext cx="8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626620" y="198012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626620" y="3743605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626620" y="4086138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626620" y="43985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071618" y="4975044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6709952" y="2748461"/>
            <a:ext cx="8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4277767" y="1556890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3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57BE5-E95E-4AB1-AE5B-BE1095AD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 err="1"/>
              <a:t>css</a:t>
            </a:r>
            <a:r>
              <a:rPr lang="zh-TW" altLang="en-US" dirty="0"/>
              <a:t>資料夾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連接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B5495-E695-4FC5-A95B-E8FFA4B2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/bio.css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02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27A93-E7EB-40B4-B7B3-D37A141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初始化、加入字體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A62E9-79BE-4593-A94B-A2E54B64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2"/>
            <a:ext cx="10000695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css?family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=Source+Sans+Pro:400,400italic,200,200italic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Source Sans Pro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11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4FAB16-EE63-4E66-B655-B62D4B8CFA7D}"/>
              </a:ext>
            </a:extLst>
          </p:cNvPr>
          <p:cNvSpPr txBox="1"/>
          <p:nvPr/>
        </p:nvSpPr>
        <p:spPr>
          <a:xfrm>
            <a:off x="1371600" y="1535837"/>
            <a:ext cx="5708341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占滿整個網頁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目前看到的畫面大小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加入背景圖片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(1920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1080)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982530-2989-47DE-A3F7-4683DB3ABEA3}"/>
              </a:ext>
            </a:extLst>
          </p:cNvPr>
          <p:cNvGrpSpPr/>
          <p:nvPr/>
        </p:nvGrpSpPr>
        <p:grpSpPr>
          <a:xfrm>
            <a:off x="1170769" y="1535837"/>
            <a:ext cx="10002862" cy="4870000"/>
            <a:chOff x="1296140" y="1433146"/>
            <a:chExt cx="6782540" cy="330215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5137BAC-1496-4CE9-A2BB-4526389C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140" y="1433366"/>
              <a:ext cx="6782540" cy="330193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B79ED2-18A2-430F-8D8A-C43A79B6A89A}"/>
                </a:ext>
              </a:extLst>
            </p:cNvPr>
            <p:cNvSpPr/>
            <p:nvPr/>
          </p:nvSpPr>
          <p:spPr>
            <a:xfrm>
              <a:off x="1296140" y="1433366"/>
              <a:ext cx="6782540" cy="3301932"/>
            </a:xfrm>
            <a:prstGeom prst="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611A936-CFD1-48A3-8833-CB7AF63F1F87}"/>
                </a:ext>
              </a:extLst>
            </p:cNvPr>
            <p:cNvSpPr txBox="1"/>
            <p:nvPr/>
          </p:nvSpPr>
          <p:spPr>
            <a:xfrm>
              <a:off x="1384917" y="1433146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&lt;wrapper&gt;</a:t>
              </a:r>
              <a:endPara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25FD72-8A35-4101-AAE0-3ADF31A711C0}"/>
              </a:ext>
            </a:extLst>
          </p:cNvPr>
          <p:cNvSpPr txBox="1"/>
          <p:nvPr/>
        </p:nvSpPr>
        <p:spPr>
          <a:xfrm>
            <a:off x="1301697" y="2372352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99C79-FE2B-4A66-832C-7190742A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CSS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權重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5073A-2E58-4F3A-A9BE-0D618470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!important &gt; inline style &gt; ID &gt; Class/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psuedo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-class(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偽類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)/attribute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（屬性選擇器）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&gt; Element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92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D1C3-CB00-46F6-8136-096CF9A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779058"/>
            <a:ext cx="10848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7171CF-2ECC-4631-B8DC-29F9FDC3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2805740"/>
            <a:ext cx="109251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6562CF-3075-4C1A-8CC8-199F962852AB}"/>
              </a:ext>
            </a:extLst>
          </p:cNvPr>
          <p:cNvSpPr txBox="1"/>
          <p:nvPr/>
        </p:nvSpPr>
        <p:spPr>
          <a:xfrm>
            <a:off x="1014232" y="4312073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view height</a:t>
            </a:r>
            <a:r>
              <a:rPr lang="zh-TW" altLang="en-US" dirty="0">
                <a:solidFill>
                  <a:srgbClr val="34495E"/>
                </a:solidFill>
                <a:latin typeface="Source Sans Pro" panose="020B0503030403020204" pitchFamily="34" charset="0"/>
              </a:rPr>
              <a:t> </a:t>
            </a:r>
            <a:r>
              <a:rPr lang="zh-TW" altLang="en-US" b="1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高度的百分比，隨著瀏覽器的縮放而改變</a:t>
            </a:r>
            <a:endParaRPr lang="zh-TW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021EC0-6909-463E-AC72-790028FE1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4681405"/>
            <a:ext cx="8343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FF61C0-7089-44B3-8CBA-EFDF83BC0E09}"/>
              </a:ext>
            </a:extLst>
          </p:cNvPr>
          <p:cNvSpPr txBox="1"/>
          <p:nvPr/>
        </p:nvSpPr>
        <p:spPr>
          <a:xfrm>
            <a:off x="1014232" y="2436408"/>
            <a:ext cx="7377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沒有內容時，不會顯示，隨著瀏覽器縮放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3CA452-8763-417E-B96E-D59B19437DB8}"/>
              </a:ext>
            </a:extLst>
          </p:cNvPr>
          <p:cNvSpPr txBox="1"/>
          <p:nvPr/>
        </p:nvSpPr>
        <p:spPr>
          <a:xfrm>
            <a:off x="1014232" y="362721"/>
            <a:ext cx="7377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Px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固定大小，不隨瀏覽器縮放</a:t>
            </a:r>
            <a:endParaRPr lang="en-US" altLang="zh-TW" sz="2000" b="1" dirty="0"/>
          </a:p>
          <a:p>
            <a:endParaRPr lang="zh-TW" altLang="en-US" sz="2000" b="1" dirty="0"/>
          </a:p>
        </p:txBody>
      </p:sp>
      <p:pic>
        <p:nvPicPr>
          <p:cNvPr id="9" name="Picture 8" descr="Here is an image to make it more clear">
            <a:extLst>
              <a:ext uri="{FF2B5EF4-FFF2-40B4-BE49-F238E27FC236}">
                <a16:creationId xmlns:a16="http://schemas.microsoft.com/office/drawing/2014/main" id="{F4609D1C-6D0C-4DE4-8CD9-64930D1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8" y="2709338"/>
            <a:ext cx="3845809" cy="2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1CE5D-3464-4F8E-BEA9-0DA485D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D8DE8E1-0C7A-4354-98F4-A904CB0B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950"/>
            <a:ext cx="9601200" cy="441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https://picsum.photos/1920/1080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3C4B5D-A623-432E-B990-6190FDF53CEA}"/>
              </a:ext>
            </a:extLst>
          </p:cNvPr>
          <p:cNvSpPr txBox="1"/>
          <p:nvPr/>
        </p:nvSpPr>
        <p:spPr>
          <a:xfrm>
            <a:off x="4559802" y="2140955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2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動畫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302400-D7BF-437F-B2D3-21C2B053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5330"/>
              </p:ext>
            </p:extLst>
          </p:nvPr>
        </p:nvGraphicFramePr>
        <p:xfrm>
          <a:off x="979989" y="1998452"/>
          <a:ext cx="10754810" cy="31298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41291">
                  <a:extLst>
                    <a:ext uri="{9D8B030D-6E8A-4147-A177-3AD203B41FA5}">
                      <a16:colId xmlns:a16="http://schemas.microsoft.com/office/drawing/2014/main" val="593384491"/>
                    </a:ext>
                  </a:extLst>
                </a:gridCol>
                <a:gridCol w="5049520">
                  <a:extLst>
                    <a:ext uri="{9D8B030D-6E8A-4147-A177-3AD203B41FA5}">
                      <a16:colId xmlns:a16="http://schemas.microsoft.com/office/drawing/2014/main" val="59302783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07652617"/>
                    </a:ext>
                  </a:extLst>
                </a:gridCol>
                <a:gridCol w="2184399">
                  <a:extLst>
                    <a:ext uri="{9D8B030D-6E8A-4147-A177-3AD203B41FA5}">
                      <a16:colId xmlns:a16="http://schemas.microsoft.com/office/drawing/2014/main" val="2226627456"/>
                    </a:ext>
                  </a:extLst>
                </a:gridCol>
              </a:tblGrid>
              <a:tr h="443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名稱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介紹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effectLst/>
                        </a:rPr>
                        <a:t>作用於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自行運作</a:t>
                      </a: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241509461"/>
                  </a:ext>
                </a:extLst>
              </a:tr>
              <a:tr h="75113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基礎的動畫效果</a:t>
                      </a:r>
                      <a:r>
                        <a:rPr lang="zh-TW" altLang="en-US" sz="2000" dirty="0">
                          <a:effectLst/>
                        </a:rPr>
                        <a:t>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過渡動畫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✗，需要事件或偽類別觸發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3732324741"/>
                  </a:ext>
                </a:extLst>
              </a:tr>
              <a:tr h="9518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控制</a:t>
                      </a:r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旋轉、縮放、移動</a:t>
                      </a:r>
                      <a:r>
                        <a:rPr lang="zh-TW" altLang="en-US" sz="2000" dirty="0">
                          <a:effectLst/>
                        </a:rPr>
                        <a:t>等等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</a:t>
                      </a:r>
                      <a:endParaRPr lang="en-US" altLang="zh-TW" sz="2000" dirty="0">
                        <a:effectLst/>
                      </a:endParaRPr>
                    </a:p>
                    <a:p>
                      <a:r>
                        <a:rPr lang="en-US" altLang="zh-TW" sz="2000" dirty="0">
                          <a:effectLst/>
                        </a:rPr>
                        <a:t>(</a:t>
                      </a:r>
                      <a:r>
                        <a:rPr lang="zh-TW" altLang="en-US" sz="2000" dirty="0">
                          <a:effectLst/>
                        </a:rPr>
                        <a:t>包含內容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r>
                        <a:rPr lang="zh-TW" altLang="en-US" sz="2000" dirty="0">
                          <a:effectLst/>
                        </a:rPr>
                        <a:t>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4122545890"/>
                  </a:ext>
                </a:extLst>
              </a:tr>
              <a:tr h="98303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Animation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細節複雜的動畫效果，強調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屬性的流程與控制，可加</a:t>
                      </a:r>
                      <a:r>
                        <a:rPr lang="en-US" altLang="zh-TW" sz="2000" dirty="0">
                          <a:effectLst/>
                        </a:rPr>
                        <a:t>keyframes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87374173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ACB6B7F-5C78-4648-A605-A85BCF69F870}"/>
              </a:ext>
            </a:extLst>
          </p:cNvPr>
          <p:cNvSpPr txBox="1"/>
          <p:nvPr/>
        </p:nvSpPr>
        <p:spPr>
          <a:xfrm>
            <a:off x="979989" y="3759200"/>
            <a:ext cx="5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translaste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，他只是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的一個函數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6C4BEBD9-CC2F-4E2C-9759-38008E6D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520"/>
          </a:xfrm>
        </p:spPr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1394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05AAD-CDF6-497B-B090-36B66137B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設定基礎的動畫效果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9E30B-878B-4BCF-8DE5-F8EC0719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EC55-CC17-400A-A6AA-2DE4E208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663067"/>
          </a:xfrm>
        </p:spPr>
        <p:txBody>
          <a:bodyPr>
            <a:normAutofit/>
          </a:bodyPr>
          <a:lstStyle/>
          <a:p>
            <a:r>
              <a:rPr lang="zh-TW" altLang="en-US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itchFamily="2" charset="0"/>
              </a:rPr>
              <a:t>動畫效果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/>
              <a:t>transition: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</a:t>
            </a:r>
          </a:p>
          <a:p>
            <a:r>
              <a:rPr lang="en-US" altLang="zh-TW" dirty="0"/>
              <a:t>transition-property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指定要做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transition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的</a:t>
            </a:r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CSS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屬性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roboto" pitchFamily="2" charset="0"/>
            </a:endParaRPr>
          </a:p>
          <a:p>
            <a:r>
              <a:rPr lang="en-US" altLang="zh-TW" dirty="0"/>
              <a:t>transition-duration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執行時間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transition-timing-function</a:t>
            </a:r>
            <a:r>
              <a:rPr lang="zh-TW" altLang="en-US" dirty="0"/>
              <a:t> 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動態執行參數</a:t>
            </a:r>
            <a:endParaRPr lang="en-US" altLang="zh-TW" dirty="0"/>
          </a:p>
          <a:p>
            <a:r>
              <a:rPr lang="en-US" altLang="zh-TW" dirty="0"/>
              <a:t>transition-delay </a:t>
            </a:r>
            <a:r>
              <a:rPr lang="zh-TW" altLang="en-US" dirty="0"/>
              <a:t>   延遲時間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 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CFB41-06C2-47AE-A90D-77B658FB5027}"/>
              </a:ext>
            </a:extLst>
          </p:cNvPr>
          <p:cNvSpPr txBox="1"/>
          <p:nvPr/>
        </p:nvSpPr>
        <p:spPr>
          <a:xfrm>
            <a:off x="1556344" y="4746845"/>
            <a:ext cx="7658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 2s linear 1s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3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24C4-2F17-416F-A6A3-80768E6A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A26C-009D-4DFE-B982-434A7A38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旋轉、縮放、移動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7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D3054-291F-4B1E-81F3-2BFB7D2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ECB28-D28B-4B93-8FA4-3236C267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控制 </a:t>
            </a:r>
            <a:r>
              <a:rPr lang="en-US" altLang="zh-TW" b="1" dirty="0">
                <a:solidFill>
                  <a:schemeClr val="accent2"/>
                </a:solidFill>
              </a:rPr>
              <a:t>HTML</a:t>
            </a:r>
            <a:r>
              <a:rPr lang="zh-TW" altLang="en-US" b="1" dirty="0">
                <a:solidFill>
                  <a:schemeClr val="accent2"/>
                </a:solidFill>
              </a:rPr>
              <a:t>元素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可以在</a:t>
            </a:r>
            <a:r>
              <a:rPr lang="en-US" altLang="zh-TW" dirty="0"/>
              <a:t>animation</a:t>
            </a:r>
            <a:r>
              <a:rPr lang="zh-TW" altLang="en-US" dirty="0"/>
              <a:t>中當作屬性被運用</a:t>
            </a:r>
            <a:endParaRPr lang="en-US" altLang="zh-TW" dirty="0"/>
          </a:p>
          <a:p>
            <a:r>
              <a:rPr lang="en-US" altLang="zh-TW" dirty="0"/>
              <a:t>Translate(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50px, 100px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參考點向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</a:t>
            </a:r>
            <a:endParaRPr lang="en-US" altLang="zh-TW" dirty="0"/>
          </a:p>
          <a:p>
            <a:r>
              <a:rPr lang="en-US" altLang="zh-TW" dirty="0"/>
              <a:t>rotate(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20deg</a:t>
            </a:r>
            <a:r>
              <a:rPr lang="en-US" altLang="zh-TW" dirty="0"/>
              <a:t>) 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從中心為參考點旋轉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角度</a:t>
            </a:r>
            <a:endParaRPr lang="en-US" altLang="zh-TW" dirty="0"/>
          </a:p>
          <a:p>
            <a:r>
              <a:rPr lang="en-US" altLang="zh-TW" dirty="0"/>
              <a:t>scale(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2, 3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縮放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84101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6629</TotalTime>
  <Words>938</Words>
  <Application>Microsoft Office PowerPoint</Application>
  <PresentationFormat>寬螢幕</PresentationFormat>
  <Paragraphs>152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4" baseType="lpstr">
      <vt:lpstr>-apple-system</vt:lpstr>
      <vt:lpstr>inherit</vt:lpstr>
      <vt:lpstr>Titillium Web</vt:lpstr>
      <vt:lpstr>微軟正黑體</vt:lpstr>
      <vt:lpstr>Arial</vt:lpstr>
      <vt:lpstr>Arial</vt:lpstr>
      <vt:lpstr>Calibri</vt:lpstr>
      <vt:lpstr>Consolas</vt:lpstr>
      <vt:lpstr>Franklin Gothic Book</vt:lpstr>
      <vt:lpstr>roboto</vt:lpstr>
      <vt:lpstr>Segoe UI</vt:lpstr>
      <vt:lpstr>Source Sans Pro</vt:lpstr>
      <vt:lpstr>裁剪</vt:lpstr>
      <vt:lpstr>補充-CSS選擇器</vt:lpstr>
      <vt:lpstr>PowerPoint 簡報</vt:lpstr>
      <vt:lpstr>CSS 權重</vt:lpstr>
      <vt:lpstr>CSS 動畫</vt:lpstr>
      <vt:lpstr>比較</vt:lpstr>
      <vt:lpstr>CSS Transitions</vt:lpstr>
      <vt:lpstr>CSS Transitions</vt:lpstr>
      <vt:lpstr>CSS Transforms</vt:lpstr>
      <vt:lpstr>CSS Transforms</vt:lpstr>
      <vt:lpstr>Transition + Transformation</vt:lpstr>
      <vt:lpstr>CSS Animations</vt:lpstr>
      <vt:lpstr>CSS Animations</vt:lpstr>
      <vt:lpstr>CSS FLEX</vt:lpstr>
      <vt:lpstr>display: flex 彈性盒子</vt:lpstr>
      <vt:lpstr>PowerPoint 簡報</vt:lpstr>
      <vt:lpstr>外容器 : display (要先宣告)</vt:lpstr>
      <vt:lpstr>外容器: flex-direction</vt:lpstr>
      <vt:lpstr>外容器:主軸對齊(main): justify-content</vt:lpstr>
      <vt:lpstr>外容器:交錯軸(cross): align-items</vt:lpstr>
      <vt:lpstr>Flex特性</vt:lpstr>
      <vt:lpstr>練習1:navbar</vt:lpstr>
      <vt:lpstr>flex-direction: column</vt:lpstr>
      <vt:lpstr>PowerPoint 簡報</vt:lpstr>
      <vt:lpstr>BIO WEB</vt:lpstr>
      <vt:lpstr>PowerPoint 簡報</vt:lpstr>
      <vt:lpstr>PowerPoint 簡報</vt:lpstr>
      <vt:lpstr>新增css資料夾 / html連接css</vt:lpstr>
      <vt:lpstr>初始化、加入字體</vt:lpstr>
      <vt:lpstr>設定 wrapper</vt:lpstr>
      <vt:lpstr>PowerPoint 簡報</vt:lpstr>
      <vt:lpstr>設定 wrappers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419</cp:revision>
  <dcterms:created xsi:type="dcterms:W3CDTF">2021-03-24T13:55:33Z</dcterms:created>
  <dcterms:modified xsi:type="dcterms:W3CDTF">2021-05-17T13:14:46Z</dcterms:modified>
</cp:coreProperties>
</file>