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443" r:id="rId2"/>
    <p:sldId id="442" r:id="rId3"/>
    <p:sldId id="482" r:id="rId4"/>
    <p:sldId id="449" r:id="rId5"/>
    <p:sldId id="448" r:id="rId6"/>
    <p:sldId id="444" r:id="rId7"/>
    <p:sldId id="447" r:id="rId8"/>
    <p:sldId id="446" r:id="rId9"/>
    <p:sldId id="451" r:id="rId10"/>
    <p:sldId id="452" r:id="rId11"/>
    <p:sldId id="445" r:id="rId12"/>
    <p:sldId id="450" r:id="rId13"/>
    <p:sldId id="301" r:id="rId14"/>
    <p:sldId id="356" r:id="rId15"/>
    <p:sldId id="373" r:id="rId16"/>
    <p:sldId id="374" r:id="rId17"/>
    <p:sldId id="375" r:id="rId18"/>
    <p:sldId id="371" r:id="rId19"/>
    <p:sldId id="357" r:id="rId20"/>
    <p:sldId id="463" r:id="rId21"/>
    <p:sldId id="465" r:id="rId22"/>
    <p:sldId id="466" r:id="rId23"/>
    <p:sldId id="467" r:id="rId24"/>
    <p:sldId id="298" r:id="rId25"/>
    <p:sldId id="456" r:id="rId26"/>
    <p:sldId id="453" r:id="rId27"/>
    <p:sldId id="454" r:id="rId28"/>
    <p:sldId id="457" r:id="rId29"/>
    <p:sldId id="455" r:id="rId30"/>
    <p:sldId id="458" r:id="rId31"/>
    <p:sldId id="459" r:id="rId32"/>
    <p:sldId id="462" r:id="rId33"/>
    <p:sldId id="468" r:id="rId34"/>
    <p:sldId id="461" r:id="rId35"/>
    <p:sldId id="469" r:id="rId36"/>
    <p:sldId id="471" r:id="rId37"/>
    <p:sldId id="470" r:id="rId38"/>
    <p:sldId id="474" r:id="rId39"/>
    <p:sldId id="472" r:id="rId40"/>
    <p:sldId id="473" r:id="rId41"/>
    <p:sldId id="477" r:id="rId42"/>
    <p:sldId id="476" r:id="rId43"/>
    <p:sldId id="475" r:id="rId44"/>
    <p:sldId id="478" r:id="rId45"/>
    <p:sldId id="479" r:id="rId46"/>
    <p:sldId id="483" r:id="rId47"/>
    <p:sldId id="480" r:id="rId48"/>
    <p:sldId id="48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394"/>
    <a:srgbClr val="0070C0"/>
    <a:srgbClr val="92D050"/>
    <a:srgbClr val="00FF00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3_transition_transfor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30599-6DE7-4C1E-9D85-ADECE8AB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-CSS</a:t>
            </a:r>
            <a:r>
              <a:rPr lang="zh-TW" altLang="en-US" dirty="0"/>
              <a:t>選擇器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4ED94-FFC3-4D2F-B4A2-8FD0C602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937C-C545-4C7A-92C6-D1A0DB1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hlinkClick r:id="rId2"/>
              </a:rPr>
              <a:t>Transition + Transformation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D2EB8-0063-4086-AB4A-0516869F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width 2s, height 2s, transform 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52A2A"/>
                </a:solidFill>
              </a:rPr>
              <a:t>div:hover</a:t>
            </a:r>
            <a:r>
              <a:rPr lang="en-US" altLang="zh-TW" dirty="0">
                <a:solidFill>
                  <a:srgbClr val="A52A2A"/>
                </a:solidFill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transform: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</a:rPr>
              <a:t>rotate(180deg);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67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98DDC-FA98-461B-BBD3-4BCDC914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 Animations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FCC13-689F-47A4-A987-195CE915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動畫</a:t>
            </a:r>
          </a:p>
        </p:txBody>
      </p:sp>
    </p:spTree>
    <p:extLst>
      <p:ext uri="{BB962C8B-B14F-4D97-AF65-F5344CB8AC3E}">
        <p14:creationId xmlns:p14="http://schemas.microsoft.com/office/powerpoint/2010/main" val="50867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ADF5-F34F-4027-8E6E-EB6A15EF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Animations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79631-E68C-4381-917E-76A3ECFC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962640" cy="35814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包含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很多個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zh-TW" altLang="en-US" dirty="0"/>
              <a:t>控制的屬性</a:t>
            </a:r>
            <a:endParaRPr lang="en-US" altLang="zh-TW" dirty="0"/>
          </a:p>
          <a:p>
            <a:r>
              <a:rPr lang="en-US" altLang="zh-TW" dirty="0"/>
              <a:t>transition</a:t>
            </a:r>
            <a:r>
              <a:rPr lang="zh-TW" altLang="en-US" dirty="0"/>
              <a:t>是大略的</a:t>
            </a:r>
            <a:r>
              <a:rPr lang="en-US" altLang="zh-TW" dirty="0"/>
              <a:t>CSS</a:t>
            </a:r>
            <a:r>
              <a:rPr lang="zh-TW" altLang="en-US" dirty="0"/>
              <a:t>屬性變化，</a:t>
            </a:r>
            <a:r>
              <a:rPr lang="en-US" altLang="zh-TW" dirty="0"/>
              <a:t>animation</a:t>
            </a:r>
            <a:r>
              <a:rPr lang="zh-TW" altLang="en-US" dirty="0"/>
              <a:t>可以做出更細節的部分</a:t>
            </a:r>
            <a:endParaRPr lang="en-US" altLang="zh-TW" dirty="0"/>
          </a:p>
          <a:p>
            <a:pPr lvl="1"/>
            <a:r>
              <a:rPr lang="zh-TW" altLang="en-US" i="0" dirty="0"/>
              <a:t>例如加上</a:t>
            </a:r>
            <a:r>
              <a:rPr lang="en-US" altLang="zh-TW" sz="2000" i="0" dirty="0">
                <a:effectLst/>
              </a:rPr>
              <a:t>keyframes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animation-duration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動畫執行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1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次所需的時間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animation-timing-function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動態執行參數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animation-delay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延遲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animation-iteration-count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infinite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播放次數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(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可設定數字或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infinite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設定為無限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)*/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animation-direction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*播放方向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順序*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4D078D-DCE4-410A-84CD-3237E961D707}"/>
              </a:ext>
            </a:extLst>
          </p:cNvPr>
          <p:cNvSpPr txBox="1"/>
          <p:nvPr/>
        </p:nvSpPr>
        <p:spPr>
          <a:xfrm>
            <a:off x="1442720" y="5339862"/>
            <a:ext cx="796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 5s linear 2s infinite 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07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68613-FA51-40C7-AD3F-355058C7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FLEX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E9C9D-91AD-482F-9170-FB06F18C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5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B493C3-8366-4C36-BB32-D4AD769F06CE}"/>
              </a:ext>
            </a:extLst>
          </p:cNvPr>
          <p:cNvSpPr txBox="1"/>
          <p:nvPr/>
        </p:nvSpPr>
        <p:spPr>
          <a:xfrm>
            <a:off x="1416038" y="1585593"/>
            <a:ext cx="55029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 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zh-TW" altLang="en-US" sz="3200" b="1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屬性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display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flex-flow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方向 </a:t>
            </a:r>
            <a:endParaRPr lang="en-US" altLang="zh-TW" sz="2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換行</a:t>
            </a:r>
            <a:endParaRPr lang="en-US" altLang="zh-TW" sz="2400" b="0" i="0" dirty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justify-content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水平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主軸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align-items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垂直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交錯軸對齊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C14016-13EA-4D69-A8AD-8FE09FCA2A0D}"/>
              </a:ext>
            </a:extLst>
          </p:cNvPr>
          <p:cNvSpPr txBox="1"/>
          <p:nvPr/>
        </p:nvSpPr>
        <p:spPr>
          <a:xfrm>
            <a:off x="7355842" y="1585593"/>
            <a:ext cx="39638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Flex </a:t>
            </a:r>
            <a:r>
              <a:rPr lang="zh-TW" altLang="en-US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內元件屬性：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flex-grow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flex-shrink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flex-basis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order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272285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0007E-21D2-4752-B623-AD33BD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b="1" i="0" dirty="0">
                <a:effectLst/>
                <a:latin typeface="Titillium Web"/>
              </a:rPr>
              <a:t>外容器</a:t>
            </a:r>
            <a:r>
              <a:rPr lang="zh-TW" altLang="en-US" b="1" dirty="0">
                <a:latin typeface="Titillium Web"/>
              </a:rPr>
              <a:t> </a:t>
            </a:r>
            <a:r>
              <a:rPr lang="en-US" altLang="zh-TW" b="1" dirty="0">
                <a:latin typeface="Titillium Web"/>
              </a:rPr>
              <a:t>:</a:t>
            </a:r>
            <a:r>
              <a:rPr lang="zh-TW" altLang="en-US" b="1" dirty="0"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display</a:t>
            </a:r>
            <a:r>
              <a:rPr lang="zh-TW" altLang="en-US" b="1" i="0" dirty="0">
                <a:effectLst/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(</a:t>
            </a:r>
            <a:r>
              <a:rPr lang="zh-TW" altLang="en-US" b="1" i="0" dirty="0">
                <a:effectLst/>
                <a:latin typeface="Titillium Web"/>
              </a:rPr>
              <a:t>要先宣告</a:t>
            </a:r>
            <a:r>
              <a:rPr lang="en-US" altLang="zh-TW" b="1" i="0" dirty="0">
                <a:effectLst/>
                <a:latin typeface="Titillium Web"/>
              </a:rPr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F637ED-AFDD-490E-809C-651BE44B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.div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display: flex | inline-flex;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預設是並排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F7A788-39C3-468A-8B5D-BA4D66AB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99" y="3212585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7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FFE62-158B-450E-A2E8-B259AF8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AA288-DE55-49AB-8057-79C237BC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00" y="1607378"/>
            <a:ext cx="77639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4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</a:t>
            </a:r>
            <a:r>
              <a:rPr lang="en-US" altLang="zh-TW" sz="44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-content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2D5C29B-EE19-4CFB-A8BB-082255CE042D}"/>
              </a:ext>
            </a:extLst>
          </p:cNvPr>
          <p:cNvSpPr/>
          <p:nvPr/>
        </p:nvSpPr>
        <p:spPr>
          <a:xfrm>
            <a:off x="90522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2CCFC49-2749-467E-B489-FD15A62F352E}"/>
              </a:ext>
            </a:extLst>
          </p:cNvPr>
          <p:cNvSpPr/>
          <p:nvPr/>
        </p:nvSpPr>
        <p:spPr>
          <a:xfrm>
            <a:off x="503018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402484-2723-4C9D-8DC2-9071ACD7832D}"/>
              </a:ext>
            </a:extLst>
          </p:cNvPr>
          <p:cNvSpPr/>
          <p:nvPr/>
        </p:nvSpPr>
        <p:spPr>
          <a:xfrm>
            <a:off x="296770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75C10C-ED6E-4A25-BE51-556A76D96F04}"/>
              </a:ext>
            </a:extLst>
          </p:cNvPr>
          <p:cNvSpPr/>
          <p:nvPr/>
        </p:nvSpPr>
        <p:spPr>
          <a:xfrm>
            <a:off x="6808187" y="300541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8ABE4B-08BC-48F5-87A4-BBFBE43266D6}"/>
              </a:ext>
            </a:extLst>
          </p:cNvPr>
          <p:cNvSpPr/>
          <p:nvPr/>
        </p:nvSpPr>
        <p:spPr>
          <a:xfrm>
            <a:off x="11252447" y="37775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BE6A1F-0CB2-404A-99C6-18205B7B4951}"/>
              </a:ext>
            </a:extLst>
          </p:cNvPr>
          <p:cNvSpPr/>
          <p:nvPr/>
        </p:nvSpPr>
        <p:spPr>
          <a:xfrm>
            <a:off x="8870667" y="444533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DB5BFF2-9BCA-443A-A1B0-ECE0212AD26A}"/>
              </a:ext>
            </a:extLst>
          </p:cNvPr>
          <p:cNvSpPr txBox="1"/>
          <p:nvPr/>
        </p:nvSpPr>
        <p:spPr>
          <a:xfrm>
            <a:off x="6896963" y="2425429"/>
            <a:ext cx="15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Titillium Web"/>
              </a:rPr>
              <a:t>預設</a:t>
            </a:r>
            <a:endParaRPr lang="zh-TW" altLang="en-US" sz="2000" b="0" i="0" dirty="0">
              <a:solidFill>
                <a:schemeClr val="accent2">
                  <a:lumMod val="75000"/>
                </a:schemeClr>
              </a:solidFill>
              <a:effectLst/>
              <a:latin typeface="Titillium Web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2169A1-A366-4FF0-9E86-8BE4B8083B38}"/>
              </a:ext>
            </a:extLst>
          </p:cNvPr>
          <p:cNvSpPr txBox="1"/>
          <p:nvPr/>
        </p:nvSpPr>
        <p:spPr>
          <a:xfrm>
            <a:off x="4935311" y="3835412"/>
            <a:ext cx="861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row</a:t>
            </a:r>
            <a:endParaRPr lang="zh-TW" altLang="en-US" sz="2800" b="0" i="0" dirty="0">
              <a:solidFill>
                <a:srgbClr val="555555"/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交錯軸</a:t>
            </a:r>
            <a:r>
              <a:rPr lang="en-US" altLang="zh-TW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(cross): </a:t>
            </a:r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align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-items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3165AC9-DB8C-4950-B2C2-62A35F71651D}"/>
              </a:ext>
            </a:extLst>
          </p:cNvPr>
          <p:cNvSpPr/>
          <p:nvPr/>
        </p:nvSpPr>
        <p:spPr>
          <a:xfrm>
            <a:off x="7972148" y="2574524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0D669D7-0AC7-4F58-B696-7702C8D41D22}"/>
              </a:ext>
            </a:extLst>
          </p:cNvPr>
          <p:cNvSpPr/>
          <p:nvPr/>
        </p:nvSpPr>
        <p:spPr>
          <a:xfrm>
            <a:off x="10608816" y="38409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E67EF2B-CDDA-4FD4-9C11-4608629D67D0}"/>
              </a:ext>
            </a:extLst>
          </p:cNvPr>
          <p:cNvSpPr/>
          <p:nvPr/>
        </p:nvSpPr>
        <p:spPr>
          <a:xfrm>
            <a:off x="7932478" y="49597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E822F-5811-44F6-A4A4-7531E0A7A57C}"/>
              </a:ext>
            </a:extLst>
          </p:cNvPr>
          <p:cNvSpPr/>
          <p:nvPr/>
        </p:nvSpPr>
        <p:spPr>
          <a:xfrm>
            <a:off x="2947387" y="3340223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1EE560-42C2-463B-9EC4-F03FB42CF081}"/>
              </a:ext>
            </a:extLst>
          </p:cNvPr>
          <p:cNvSpPr/>
          <p:nvPr/>
        </p:nvSpPr>
        <p:spPr>
          <a:xfrm>
            <a:off x="2947387" y="4236996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03E7BE-9E92-4C45-AEDA-F1E2F4676352}"/>
              </a:ext>
            </a:extLst>
          </p:cNvPr>
          <p:cNvSpPr/>
          <p:nvPr/>
        </p:nvSpPr>
        <p:spPr>
          <a:xfrm>
            <a:off x="2947387" y="510060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238B356-4979-448F-A593-4F77774CB46F}"/>
              </a:ext>
            </a:extLst>
          </p:cNvPr>
          <p:cNvCxnSpPr>
            <a:stCxn id="3" idx="0"/>
          </p:cNvCxnSpPr>
          <p:nvPr/>
        </p:nvCxnSpPr>
        <p:spPr>
          <a:xfrm flipV="1">
            <a:off x="8021256" y="2178090"/>
            <a:ext cx="641131" cy="189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D8C006-DF55-469E-8DEA-E5938A5EB5A4}"/>
              </a:ext>
            </a:extLst>
          </p:cNvPr>
          <p:cNvSpPr txBox="1"/>
          <p:nvPr/>
        </p:nvSpPr>
        <p:spPr>
          <a:xfrm>
            <a:off x="762000" y="6194497"/>
            <a:ext cx="11416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會依照外層的寬度依照比例調整</a:t>
            </a:r>
            <a:r>
              <a:rPr lang="en-US" altLang="zh-TW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(</a:t>
            </a:r>
            <a:r>
              <a:rPr lang="zh-TW" alt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即使裡面的容器加起來超過外面還是不會超過</a:t>
            </a:r>
            <a:r>
              <a:rPr lang="en-US" altLang="zh-TW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tillium Web"/>
              </a:rPr>
              <a:t>)</a:t>
            </a:r>
            <a:endParaRPr lang="zh-TW" alt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AAC2D-A5DD-4845-AF3F-DDF3BED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42" y="435006"/>
            <a:ext cx="9317115" cy="6347534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分組選擇器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h2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 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text-align: center;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後代選擇器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希望只對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textbox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內的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h1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</a:rPr>
              <a:t>元素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</a:rPr>
              <a:t>子元素選擇器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不希望選擇任意的後代元素，而是希望縮小範圍</a:t>
            </a:r>
            <a:endParaRPr lang="en-US" altLang="zh-TW" sz="28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0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F3AED-FF7A-4C72-BBCB-820E2DEF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</a:t>
            </a:r>
            <a:r>
              <a:rPr lang="zh-TW" altLang="en-US" dirty="0"/>
              <a:t>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F68A1-DACD-4C94-9252-29E3C9C8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3"/>
            <a:ext cx="4434396" cy="1410866"/>
          </a:xfrm>
        </p:spPr>
        <p:txBody>
          <a:bodyPr/>
          <a:lstStyle/>
          <a:p>
            <a:r>
              <a:rPr lang="zh-TW" altLang="en-US" dirty="0"/>
              <a:t>預設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i="0" dirty="0"/>
              <a:t>內容高度是等高</a:t>
            </a:r>
            <a:endParaRPr lang="en-US" altLang="zh-TW" i="0" dirty="0"/>
          </a:p>
          <a:p>
            <a:pPr lvl="1"/>
            <a:r>
              <a:rPr lang="zh-TW" altLang="en-US" i="0" dirty="0"/>
              <a:t>橫向排列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0C2B00-8009-4E19-AFB3-05B53F68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39" y="1293584"/>
            <a:ext cx="5063231" cy="21665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C41C57-8440-4153-A22A-A1D4EB5E5274}"/>
              </a:ext>
            </a:extLst>
          </p:cNvPr>
          <p:cNvSpPr txBox="1"/>
          <p:nvPr/>
        </p:nvSpPr>
        <p:spPr>
          <a:xfrm>
            <a:off x="1371600" y="52340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i="0" dirty="0"/>
              <a:t>裡面的</a:t>
            </a:r>
            <a:r>
              <a:rPr lang="en-US" altLang="zh-TW" i="0" dirty="0"/>
              <a:t>item</a:t>
            </a:r>
            <a:r>
              <a:rPr lang="zh-TW" altLang="en-US" i="0" dirty="0"/>
              <a:t>保有</a:t>
            </a:r>
            <a:r>
              <a:rPr lang="en-US" altLang="zh-TW" i="0" dirty="0"/>
              <a:t>block</a:t>
            </a:r>
            <a:r>
              <a:rPr lang="zh-TW" altLang="en-US" i="0" dirty="0"/>
              <a:t>的特性，可調整寬高</a:t>
            </a:r>
            <a:endParaRPr lang="en-US" altLang="zh-TW" i="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0EF937-3E50-490A-B36C-B1D41125B256}"/>
              </a:ext>
            </a:extLst>
          </p:cNvPr>
          <p:cNvSpPr txBox="1">
            <a:spLocks/>
          </p:cNvSpPr>
          <p:nvPr/>
        </p:nvSpPr>
        <p:spPr>
          <a:xfrm>
            <a:off x="1371600" y="3207058"/>
            <a:ext cx="6245442" cy="239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總結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i="0" dirty="0"/>
              <a:t>想要讓</a:t>
            </a:r>
            <a:r>
              <a:rPr lang="en-US" altLang="zh-TW" i="0" dirty="0"/>
              <a:t>div</a:t>
            </a:r>
            <a:r>
              <a:rPr lang="zh-TW" altLang="en-US" i="0" dirty="0"/>
              <a:t>可以並排</a:t>
            </a:r>
            <a:endParaRPr lang="en-US" altLang="zh-TW" i="0" dirty="0"/>
          </a:p>
          <a:p>
            <a:pPr lvl="2"/>
            <a:r>
              <a:rPr lang="zh-TW" altLang="en-US" i="0" dirty="0"/>
              <a:t>在父層下</a:t>
            </a:r>
            <a:r>
              <a:rPr lang="en-US" altLang="zh-TW" i="0" dirty="0"/>
              <a:t>display: flex;</a:t>
            </a:r>
          </a:p>
          <a:p>
            <a:pPr lvl="1"/>
            <a:r>
              <a:rPr lang="en-US" altLang="zh-TW" i="0" dirty="0"/>
              <a:t>Items</a:t>
            </a:r>
            <a:r>
              <a:rPr lang="zh-TW" altLang="en-US" i="0" dirty="0"/>
              <a:t>會依照父元素的寬度做調整</a:t>
            </a:r>
            <a:endParaRPr lang="en-US" altLang="zh-TW" i="0" dirty="0"/>
          </a:p>
          <a:p>
            <a:pPr lvl="1"/>
            <a:r>
              <a:rPr lang="en-US" altLang="zh-TW" i="0" dirty="0"/>
              <a:t>Items</a:t>
            </a:r>
            <a:r>
              <a:rPr lang="zh-TW" altLang="en-US" i="0" dirty="0"/>
              <a:t>預設是等高</a:t>
            </a:r>
          </a:p>
        </p:txBody>
      </p:sp>
    </p:spTree>
    <p:extLst>
      <p:ext uri="{BB962C8B-B14F-4D97-AF65-F5344CB8AC3E}">
        <p14:creationId xmlns:p14="http://schemas.microsoft.com/office/powerpoint/2010/main" val="317711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26DF-5C84-492B-8300-3EB54975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dirty="0"/>
              <a:t>:navbar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BB86EC-4D30-4698-A846-EDFBAB77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2268245" cy="523099"/>
          </a:xfrm>
        </p:spPr>
        <p:txBody>
          <a:bodyPr/>
          <a:lstStyle/>
          <a:p>
            <a:r>
              <a:rPr lang="en-US" altLang="zh-TW" dirty="0"/>
              <a:t>&lt;ul&gt;&lt;li&gt;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3C4886-C4C0-448D-9C0B-37246C316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17472" r="38253" b="72472"/>
          <a:stretch/>
        </p:blipFill>
        <p:spPr>
          <a:xfrm>
            <a:off x="1371600" y="2432723"/>
            <a:ext cx="4787019" cy="99627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A900533-8B66-48F9-90ED-2E6A91E7C69E}"/>
              </a:ext>
            </a:extLst>
          </p:cNvPr>
          <p:cNvSpPr txBox="1">
            <a:spLocks/>
          </p:cNvSpPr>
          <p:nvPr/>
        </p:nvSpPr>
        <p:spPr>
          <a:xfrm>
            <a:off x="1371600" y="4054904"/>
            <a:ext cx="9601200" cy="747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dirty="0"/>
              <a:t>:</a:t>
            </a:r>
            <a:r>
              <a:rPr lang="zh-TW" altLang="en-US" dirty="0"/>
              <a:t>水平重直置中</a:t>
            </a:r>
          </a:p>
        </p:txBody>
      </p:sp>
    </p:spTree>
    <p:extLst>
      <p:ext uri="{BB962C8B-B14F-4D97-AF65-F5344CB8AC3E}">
        <p14:creationId xmlns:p14="http://schemas.microsoft.com/office/powerpoint/2010/main" val="136530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95C7C-4A32-4CA5-A1A7-69F9BCE1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flex-direction: </a:t>
            </a:r>
            <a:r>
              <a:rPr lang="en-US" altLang="zh-TW" dirty="0"/>
              <a:t>column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8AD013-51D1-44B7-BEDF-058A9740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35" y="1637190"/>
            <a:ext cx="4466706" cy="4871501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CBCD1C2E-0947-441E-A23D-85EF8659F94B}"/>
              </a:ext>
            </a:extLst>
          </p:cNvPr>
          <p:cNvSpPr txBox="1">
            <a:spLocks/>
          </p:cNvSpPr>
          <p:nvPr/>
        </p:nvSpPr>
        <p:spPr>
          <a:xfrm>
            <a:off x="1719309" y="1637190"/>
            <a:ext cx="2044823" cy="747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練習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C0C372-20A9-4D82-92CC-935874CE264F}"/>
              </a:ext>
            </a:extLst>
          </p:cNvPr>
          <p:cNvGrpSpPr/>
          <p:nvPr/>
        </p:nvGrpSpPr>
        <p:grpSpPr>
          <a:xfrm>
            <a:off x="8427870" y="1526960"/>
            <a:ext cx="2871555" cy="4894696"/>
            <a:chOff x="3777820" y="163127"/>
            <a:chExt cx="3352800" cy="57150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E86E50E-9224-4EF5-98EB-C9EA30997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96720" y="1344227"/>
              <a:ext cx="5715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42A1F192-C964-4F9A-8561-E7E87674F487}"/>
                </a:ext>
              </a:extLst>
            </p:cNvPr>
            <p:cNvGrpSpPr/>
            <p:nvPr/>
          </p:nvGrpSpPr>
          <p:grpSpPr>
            <a:xfrm>
              <a:off x="5463805" y="370763"/>
              <a:ext cx="191271" cy="4180864"/>
              <a:chOff x="5463805" y="370763"/>
              <a:chExt cx="191271" cy="4180864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43B9D81-E60E-4835-81DE-8A625C02BD90}"/>
                  </a:ext>
                </a:extLst>
              </p:cNvPr>
              <p:cNvSpPr/>
              <p:nvPr/>
            </p:nvSpPr>
            <p:spPr>
              <a:xfrm>
                <a:off x="5463805" y="370763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367373AC-FF5E-4DF9-BA7C-D3C4DE7A804D}"/>
                  </a:ext>
                </a:extLst>
              </p:cNvPr>
              <p:cNvSpPr/>
              <p:nvPr/>
            </p:nvSpPr>
            <p:spPr>
              <a:xfrm>
                <a:off x="5463805" y="4356837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BFF553E5-5322-4028-BC9F-B753D787F1CA}"/>
                  </a:ext>
                </a:extLst>
              </p:cNvPr>
              <p:cNvSpPr/>
              <p:nvPr/>
            </p:nvSpPr>
            <p:spPr>
              <a:xfrm>
                <a:off x="5463805" y="2363800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62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D048925-C8C0-4DCD-A357-BBFBBD77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54" y="512807"/>
            <a:ext cx="4973310" cy="5424016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EE4F214F-4CB2-418E-9556-D8E680BD96B8}"/>
              </a:ext>
            </a:extLst>
          </p:cNvPr>
          <p:cNvGrpSpPr/>
          <p:nvPr/>
        </p:nvGrpSpPr>
        <p:grpSpPr>
          <a:xfrm>
            <a:off x="874822" y="305171"/>
            <a:ext cx="3352800" cy="5715000"/>
            <a:chOff x="3777820" y="163127"/>
            <a:chExt cx="3352800" cy="57150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4230877-A1EE-4B01-B0E5-743D855BB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96720" y="1344227"/>
              <a:ext cx="5715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B1D5BFC-C1C6-4A4A-8703-88EB472AAEA7}"/>
                </a:ext>
              </a:extLst>
            </p:cNvPr>
            <p:cNvGrpSpPr/>
            <p:nvPr/>
          </p:nvGrpSpPr>
          <p:grpSpPr>
            <a:xfrm>
              <a:off x="5463805" y="370763"/>
              <a:ext cx="191271" cy="4180864"/>
              <a:chOff x="5463805" y="370763"/>
              <a:chExt cx="191271" cy="4180864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172D25A7-2D19-49C3-BC32-F0FE787E02A1}"/>
                  </a:ext>
                </a:extLst>
              </p:cNvPr>
              <p:cNvSpPr/>
              <p:nvPr/>
            </p:nvSpPr>
            <p:spPr>
              <a:xfrm>
                <a:off x="5463805" y="370763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7269B503-461F-4E5C-A9A4-2E8839C3A5B8}"/>
                  </a:ext>
                </a:extLst>
              </p:cNvPr>
              <p:cNvSpPr/>
              <p:nvPr/>
            </p:nvSpPr>
            <p:spPr>
              <a:xfrm>
                <a:off x="5463805" y="4356837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94B19509-A0AB-41A4-9089-55F1F4389CA9}"/>
                  </a:ext>
                </a:extLst>
              </p:cNvPr>
              <p:cNvSpPr/>
              <p:nvPr/>
            </p:nvSpPr>
            <p:spPr>
              <a:xfrm>
                <a:off x="5463805" y="2363800"/>
                <a:ext cx="191271" cy="1947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A96BF5-C5C5-4071-B013-7EDCCB7B882C}"/>
              </a:ext>
            </a:extLst>
          </p:cNvPr>
          <p:cNvSpPr txBox="1"/>
          <p:nvPr/>
        </p:nvSpPr>
        <p:spPr>
          <a:xfrm>
            <a:off x="6811392" y="3571044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(main):</a:t>
            </a:r>
            <a:r>
              <a:rPr lang="en-US" altLang="zh-TW" sz="18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18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</a:t>
            </a:r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-content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B04D4B-8DD9-4304-A29D-25D9C225CD2D}"/>
              </a:ext>
            </a:extLst>
          </p:cNvPr>
          <p:cNvSpPr/>
          <p:nvPr/>
        </p:nvSpPr>
        <p:spPr>
          <a:xfrm>
            <a:off x="6618874" y="707597"/>
            <a:ext cx="4871789" cy="2177647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0CC07-69F6-4EE3-A565-5F06D5E80F25}"/>
              </a:ext>
            </a:extLst>
          </p:cNvPr>
          <p:cNvSpPr/>
          <p:nvPr/>
        </p:nvSpPr>
        <p:spPr>
          <a:xfrm>
            <a:off x="6720396" y="5472452"/>
            <a:ext cx="4770268" cy="36933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6C9E8A-D331-4F78-8CE2-F0A4C9F03781}"/>
              </a:ext>
            </a:extLst>
          </p:cNvPr>
          <p:cNvSpPr/>
          <p:nvPr/>
        </p:nvSpPr>
        <p:spPr>
          <a:xfrm>
            <a:off x="6720397" y="843380"/>
            <a:ext cx="4651898" cy="48867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2D39A9-308E-410F-B99E-7E146557AEBF}"/>
              </a:ext>
            </a:extLst>
          </p:cNvPr>
          <p:cNvSpPr/>
          <p:nvPr/>
        </p:nvSpPr>
        <p:spPr>
          <a:xfrm>
            <a:off x="6720397" y="1449128"/>
            <a:ext cx="4651898" cy="133846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EC0693-7F61-4D25-B9E0-682F9C026C58}"/>
              </a:ext>
            </a:extLst>
          </p:cNvPr>
          <p:cNvSpPr/>
          <p:nvPr/>
        </p:nvSpPr>
        <p:spPr>
          <a:xfrm>
            <a:off x="6517352" y="592707"/>
            <a:ext cx="5061381" cy="5424016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A918D9E-BB9C-4FF6-886B-C9420DF16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2"/>
          <a:stretch/>
        </p:blipFill>
        <p:spPr bwMode="auto">
          <a:xfrm rot="5400000">
            <a:off x="2683933" y="2015972"/>
            <a:ext cx="4970609" cy="16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0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BIO WEB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8470DF-97F1-4DE6-AA2A-BEDCB9AD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61CD85-F47B-495B-89A3-27AC987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05ECD0-57BF-482C-8031-B8156B060B8E}"/>
              </a:ext>
            </a:extLst>
          </p:cNvPr>
          <p:cNvSpPr/>
          <p:nvPr/>
        </p:nvSpPr>
        <p:spPr>
          <a:xfrm>
            <a:off x="0" y="436405"/>
            <a:ext cx="12192000" cy="598739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98034-8F6C-45D7-9292-03B2C2EDC31F}"/>
              </a:ext>
            </a:extLst>
          </p:cNvPr>
          <p:cNvSpPr/>
          <p:nvPr/>
        </p:nvSpPr>
        <p:spPr>
          <a:xfrm>
            <a:off x="4577450" y="1330700"/>
            <a:ext cx="3066001" cy="4270000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E2311-5E4F-4CFC-8B20-CFD6A576856C}"/>
              </a:ext>
            </a:extLst>
          </p:cNvPr>
          <p:cNvSpPr/>
          <p:nvPr/>
        </p:nvSpPr>
        <p:spPr>
          <a:xfrm>
            <a:off x="4637917" y="1493621"/>
            <a:ext cx="2913256" cy="79561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15D9-3813-4B3A-AC00-A86795DC5A89}"/>
              </a:ext>
            </a:extLst>
          </p:cNvPr>
          <p:cNvSpPr/>
          <p:nvPr/>
        </p:nvSpPr>
        <p:spPr>
          <a:xfrm>
            <a:off x="4798357" y="2376702"/>
            <a:ext cx="2577803" cy="12915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1DE42-D201-4D81-AFC4-12B79D154C51}"/>
              </a:ext>
            </a:extLst>
          </p:cNvPr>
          <p:cNvSpPr/>
          <p:nvPr/>
        </p:nvSpPr>
        <p:spPr>
          <a:xfrm>
            <a:off x="4800974" y="3728770"/>
            <a:ext cx="2503503" cy="39834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F81B3E-A296-4EB8-ADFE-2E929DE05C88}"/>
              </a:ext>
            </a:extLst>
          </p:cNvPr>
          <p:cNvSpPr/>
          <p:nvPr/>
        </p:nvSpPr>
        <p:spPr>
          <a:xfrm>
            <a:off x="4668945" y="4666564"/>
            <a:ext cx="2811231" cy="69781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26ABE8C-D314-4284-BFDF-CF2EC1226469}"/>
              </a:ext>
            </a:extLst>
          </p:cNvPr>
          <p:cNvSpPr/>
          <p:nvPr/>
        </p:nvSpPr>
        <p:spPr>
          <a:xfrm>
            <a:off x="7691638" y="1715417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47E372-3191-418A-BEA4-94773BE8892E}"/>
              </a:ext>
            </a:extLst>
          </p:cNvPr>
          <p:cNvSpPr/>
          <p:nvPr/>
        </p:nvSpPr>
        <p:spPr>
          <a:xfrm>
            <a:off x="4629729" y="2348737"/>
            <a:ext cx="2913256" cy="230287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4CE58DE-4249-422D-AEA9-5A277612708E}"/>
              </a:ext>
            </a:extLst>
          </p:cNvPr>
          <p:cNvSpPr/>
          <p:nvPr/>
        </p:nvSpPr>
        <p:spPr>
          <a:xfrm>
            <a:off x="4097792" y="2503205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2B8E6D9-B6F2-489C-8DB9-E24A53A45825}"/>
              </a:ext>
            </a:extLst>
          </p:cNvPr>
          <p:cNvSpPr/>
          <p:nvPr/>
        </p:nvSpPr>
        <p:spPr>
          <a:xfrm>
            <a:off x="3951728" y="5367732"/>
            <a:ext cx="2512380" cy="31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3225A-00CB-445F-BF66-506BB81C3D7A}"/>
              </a:ext>
            </a:extLst>
          </p:cNvPr>
          <p:cNvSpPr txBox="1"/>
          <p:nvPr/>
        </p:nvSpPr>
        <p:spPr>
          <a:xfrm>
            <a:off x="1393794" y="434202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&lt;wrapper&gt;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78A667-025D-41C5-9A18-99BF643ED81D}"/>
              </a:ext>
            </a:extLst>
          </p:cNvPr>
          <p:cNvSpPr txBox="1"/>
          <p:nvPr/>
        </p:nvSpPr>
        <p:spPr>
          <a:xfrm>
            <a:off x="3670633" y="1245530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&lt;main&gt;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A565C9-D169-4193-9D80-FB616798EBAD}"/>
              </a:ext>
            </a:extLst>
          </p:cNvPr>
          <p:cNvSpPr txBox="1"/>
          <p:nvPr/>
        </p:nvSpPr>
        <p:spPr>
          <a:xfrm>
            <a:off x="3228475" y="1716363"/>
            <a:ext cx="121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915330-E2AC-44B2-8EF6-B14DF8689FEA}"/>
              </a:ext>
            </a:extLst>
          </p:cNvPr>
          <p:cNvSpPr txBox="1"/>
          <p:nvPr/>
        </p:nvSpPr>
        <p:spPr>
          <a:xfrm>
            <a:off x="3118897" y="2669898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751F9B-1071-4546-B74B-564FC993E221}"/>
              </a:ext>
            </a:extLst>
          </p:cNvPr>
          <p:cNvSpPr/>
          <p:nvPr/>
        </p:nvSpPr>
        <p:spPr>
          <a:xfrm>
            <a:off x="4800974" y="4142067"/>
            <a:ext cx="2512785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511B-B31E-49DE-A9BF-94BBE46E7B7C}"/>
              </a:ext>
            </a:extLst>
          </p:cNvPr>
          <p:cNvSpPr/>
          <p:nvPr/>
        </p:nvSpPr>
        <p:spPr>
          <a:xfrm>
            <a:off x="4800974" y="4355018"/>
            <a:ext cx="2503503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864CD-6CB8-417C-B762-F40515E9642F}"/>
              </a:ext>
            </a:extLst>
          </p:cNvPr>
          <p:cNvSpPr/>
          <p:nvPr/>
        </p:nvSpPr>
        <p:spPr>
          <a:xfrm>
            <a:off x="4879266" y="1607332"/>
            <a:ext cx="2496894" cy="3474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B15AA-0105-46C9-AD27-674321CA8A71}"/>
              </a:ext>
            </a:extLst>
          </p:cNvPr>
          <p:cNvSpPr/>
          <p:nvPr/>
        </p:nvSpPr>
        <p:spPr>
          <a:xfrm>
            <a:off x="4745462" y="2085695"/>
            <a:ext cx="2734714" cy="9974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A3B66B-9050-4F1F-9EAD-DA94FC3975FD}"/>
              </a:ext>
            </a:extLst>
          </p:cNvPr>
          <p:cNvSpPr txBox="1"/>
          <p:nvPr/>
        </p:nvSpPr>
        <p:spPr>
          <a:xfrm>
            <a:off x="7678079" y="1496363"/>
            <a:ext cx="8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&lt;nav&gt;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90886B1-F982-4198-AD50-38D756AB5737}"/>
              </a:ext>
            </a:extLst>
          </p:cNvPr>
          <p:cNvSpPr txBox="1"/>
          <p:nvPr/>
        </p:nvSpPr>
        <p:spPr>
          <a:xfrm>
            <a:off x="7626620" y="1980126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4202A8-BCC7-442F-9E49-649A26EFE989}"/>
              </a:ext>
            </a:extLst>
          </p:cNvPr>
          <p:cNvSpPr txBox="1"/>
          <p:nvPr/>
        </p:nvSpPr>
        <p:spPr>
          <a:xfrm>
            <a:off x="7626620" y="3743605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E13C96-03B3-4A4D-AB27-6E0930655547}"/>
              </a:ext>
            </a:extLst>
          </p:cNvPr>
          <p:cNvSpPr txBox="1"/>
          <p:nvPr/>
        </p:nvSpPr>
        <p:spPr>
          <a:xfrm>
            <a:off x="7626620" y="4086138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789FFC-77A9-40DA-B0EB-98380781C561}"/>
              </a:ext>
            </a:extLst>
          </p:cNvPr>
          <p:cNvSpPr txBox="1"/>
          <p:nvPr/>
        </p:nvSpPr>
        <p:spPr>
          <a:xfrm>
            <a:off x="7626620" y="4398536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5F4D18-AD9A-43DF-AE4C-B10CAD9F5B1C}"/>
              </a:ext>
            </a:extLst>
          </p:cNvPr>
          <p:cNvSpPr txBox="1"/>
          <p:nvPr/>
        </p:nvSpPr>
        <p:spPr>
          <a:xfrm>
            <a:off x="3071618" y="4975044"/>
            <a:ext cx="12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&lt;footer&gt;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EDEDC63-B294-465A-995D-0FDCBDF27712}"/>
              </a:ext>
            </a:extLst>
          </p:cNvPr>
          <p:cNvSpPr txBox="1"/>
          <p:nvPr/>
        </p:nvSpPr>
        <p:spPr>
          <a:xfrm>
            <a:off x="6709952" y="2748461"/>
            <a:ext cx="8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738E314-2139-4330-B9BE-EC86D4F648A5}"/>
              </a:ext>
            </a:extLst>
          </p:cNvPr>
          <p:cNvSpPr/>
          <p:nvPr/>
        </p:nvSpPr>
        <p:spPr>
          <a:xfrm>
            <a:off x="4277767" y="1556890"/>
            <a:ext cx="346229" cy="368598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3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57BE5-E95E-4AB1-AE5B-BE1095AD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 err="1"/>
              <a:t>css</a:t>
            </a:r>
            <a:r>
              <a:rPr lang="zh-TW" altLang="en-US" dirty="0"/>
              <a:t>資料夾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連接</a:t>
            </a:r>
            <a:r>
              <a:rPr lang="en-US" altLang="zh-TW" dirty="0" err="1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B5495-E695-4FC5-A95B-E8FFA4B2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/bio.css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31EC6A-41E8-4533-A32F-829E9A9EF92C}"/>
              </a:ext>
            </a:extLst>
          </p:cNvPr>
          <p:cNvSpPr txBox="1"/>
          <p:nvPr/>
        </p:nvSpPr>
        <p:spPr>
          <a:xfrm>
            <a:off x="1991360" y="2499360"/>
            <a:ext cx="567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表示“關係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(relationship) ”</a:t>
            </a:r>
          </a:p>
          <a:p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屬性的值為“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stylesheet”(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樣式表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02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27A93-E7EB-40B4-B7B3-D37A141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初始化、加入字體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A62E9-79BE-4593-A94B-A2E54B64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2"/>
            <a:ext cx="10000695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css?family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=Source+Sans+Pro:400,400italic,200,200italic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border-box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Source Sans Pro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11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4FAB16-EE63-4E66-B655-B62D4B8CFA7D}"/>
              </a:ext>
            </a:extLst>
          </p:cNvPr>
          <p:cNvSpPr txBox="1"/>
          <p:nvPr/>
        </p:nvSpPr>
        <p:spPr>
          <a:xfrm>
            <a:off x="1371600" y="1535837"/>
            <a:ext cx="5708341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占滿整個網頁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目前看到的畫面大小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加入背景圖片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(1920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1080)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982530-2989-47DE-A3F7-4683DB3ABEA3}"/>
              </a:ext>
            </a:extLst>
          </p:cNvPr>
          <p:cNvGrpSpPr/>
          <p:nvPr/>
        </p:nvGrpSpPr>
        <p:grpSpPr>
          <a:xfrm>
            <a:off x="1170769" y="1535837"/>
            <a:ext cx="10002862" cy="4870000"/>
            <a:chOff x="1296140" y="1433146"/>
            <a:chExt cx="6782540" cy="330215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5137BAC-1496-4CE9-A2BB-4526389C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140" y="1433366"/>
              <a:ext cx="6782540" cy="330193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B79ED2-18A2-430F-8D8A-C43A79B6A89A}"/>
                </a:ext>
              </a:extLst>
            </p:cNvPr>
            <p:cNvSpPr/>
            <p:nvPr/>
          </p:nvSpPr>
          <p:spPr>
            <a:xfrm>
              <a:off x="1296140" y="1433366"/>
              <a:ext cx="6782540" cy="3301932"/>
            </a:xfrm>
            <a:prstGeom prst="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611A936-CFD1-48A3-8833-CB7AF63F1F87}"/>
                </a:ext>
              </a:extLst>
            </p:cNvPr>
            <p:cNvSpPr txBox="1"/>
            <p:nvPr/>
          </p:nvSpPr>
          <p:spPr>
            <a:xfrm>
              <a:off x="1384917" y="1433146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&lt;wrapper&gt;</a:t>
              </a:r>
              <a:endPara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25FD72-8A35-4101-AAE0-3ADF31A711C0}"/>
              </a:ext>
            </a:extLst>
          </p:cNvPr>
          <p:cNvSpPr txBox="1"/>
          <p:nvPr/>
        </p:nvSpPr>
        <p:spPr>
          <a:xfrm>
            <a:off x="1301697" y="2372352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99C79-FE2B-4A66-832C-7190742A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CSS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權重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5073A-2E58-4F3A-A9BE-0D618470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!important &gt; inline style &gt; ID &gt; Class/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psuedo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-class(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偽類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)/attribute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（屬性選擇器）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&gt; Element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92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1D1C3-CB00-46F6-8136-096CF9A9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779058"/>
            <a:ext cx="108489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7171CF-2ECC-4631-B8DC-29F9FDC3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2805740"/>
            <a:ext cx="109251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6562CF-3075-4C1A-8CC8-199F962852AB}"/>
              </a:ext>
            </a:extLst>
          </p:cNvPr>
          <p:cNvSpPr txBox="1"/>
          <p:nvPr/>
        </p:nvSpPr>
        <p:spPr>
          <a:xfrm>
            <a:off x="1014232" y="4312073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view height</a:t>
            </a:r>
            <a:r>
              <a:rPr lang="zh-TW" altLang="en-US" dirty="0">
                <a:solidFill>
                  <a:srgbClr val="34495E"/>
                </a:solidFill>
                <a:latin typeface="Source Sans Pro" panose="020B0503030403020204" pitchFamily="34" charset="0"/>
              </a:rPr>
              <a:t> </a:t>
            </a:r>
            <a:r>
              <a:rPr lang="zh-TW" altLang="en-US" b="1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高度的百分比，隨著瀏覽器的縮放而改變</a:t>
            </a:r>
            <a:endParaRPr lang="zh-TW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021EC0-6909-463E-AC72-790028FE1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4681405"/>
            <a:ext cx="8343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FF61C0-7089-44B3-8CBA-EFDF83BC0E09}"/>
              </a:ext>
            </a:extLst>
          </p:cNvPr>
          <p:cNvSpPr txBox="1"/>
          <p:nvPr/>
        </p:nvSpPr>
        <p:spPr>
          <a:xfrm>
            <a:off x="1014232" y="2436408"/>
            <a:ext cx="7377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沒有內容時，不會顯示，隨著瀏覽器縮放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3CA452-8763-417E-B96E-D59B19437DB8}"/>
              </a:ext>
            </a:extLst>
          </p:cNvPr>
          <p:cNvSpPr txBox="1"/>
          <p:nvPr/>
        </p:nvSpPr>
        <p:spPr>
          <a:xfrm>
            <a:off x="1014232" y="362721"/>
            <a:ext cx="7377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Px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固定大小，不隨瀏覽器縮放</a:t>
            </a:r>
            <a:endParaRPr lang="en-US" altLang="zh-TW" sz="2000" b="1" dirty="0"/>
          </a:p>
          <a:p>
            <a:endParaRPr lang="zh-TW" altLang="en-US" sz="2000" b="1" dirty="0"/>
          </a:p>
        </p:txBody>
      </p:sp>
      <p:pic>
        <p:nvPicPr>
          <p:cNvPr id="9" name="Picture 8" descr="Here is an image to make it more clear">
            <a:extLst>
              <a:ext uri="{FF2B5EF4-FFF2-40B4-BE49-F238E27FC236}">
                <a16:creationId xmlns:a16="http://schemas.microsoft.com/office/drawing/2014/main" id="{F4609D1C-6D0C-4DE4-8CD9-64930D1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8" y="2709338"/>
            <a:ext cx="3845809" cy="2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1CE5D-3464-4F8E-BEA9-0DA485D9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D8DE8E1-0C7A-4354-98F4-A904CB0B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950"/>
            <a:ext cx="9601200" cy="4413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https://picsum.photos/1920/1080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3C4B5D-A623-432E-B990-6190FDF53CEA}"/>
              </a:ext>
            </a:extLst>
          </p:cNvPr>
          <p:cNvSpPr txBox="1"/>
          <p:nvPr/>
        </p:nvSpPr>
        <p:spPr>
          <a:xfrm>
            <a:off x="4559802" y="2140955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2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7388F-13AA-4CF8-855F-EE52E17796D2}"/>
              </a:ext>
            </a:extLst>
          </p:cNvPr>
          <p:cNvGrpSpPr/>
          <p:nvPr/>
        </p:nvGrpSpPr>
        <p:grpSpPr>
          <a:xfrm>
            <a:off x="1371600" y="1535837"/>
            <a:ext cx="9765437" cy="4754091"/>
            <a:chOff x="0" y="461295"/>
            <a:chExt cx="12192000" cy="593541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423AAE2-68DE-41AB-8C86-E2A8DD6E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DE7F8B-5361-483F-8D24-D79F8542E20E}"/>
                </a:ext>
              </a:extLst>
            </p:cNvPr>
            <p:cNvSpPr/>
            <p:nvPr/>
          </p:nvSpPr>
          <p:spPr>
            <a:xfrm>
              <a:off x="4577450" y="1330700"/>
              <a:ext cx="3066001" cy="4270000"/>
            </a:xfrm>
            <a:prstGeom prst="rect">
              <a:avLst/>
            </a:prstGeom>
            <a:noFill/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A5B0B-D9F9-47F8-B92B-458334CDFFF8}"/>
                </a:ext>
              </a:extLst>
            </p:cNvPr>
            <p:cNvSpPr txBox="1"/>
            <p:nvPr/>
          </p:nvSpPr>
          <p:spPr>
            <a:xfrm>
              <a:off x="3670633" y="1245530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&lt;main&gt;</a:t>
              </a:r>
              <a:endPara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263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7388F-13AA-4CF8-855F-EE52E17796D2}"/>
              </a:ext>
            </a:extLst>
          </p:cNvPr>
          <p:cNvGrpSpPr/>
          <p:nvPr/>
        </p:nvGrpSpPr>
        <p:grpSpPr>
          <a:xfrm>
            <a:off x="4265721" y="2370604"/>
            <a:ext cx="7410902" cy="3801596"/>
            <a:chOff x="0" y="461295"/>
            <a:chExt cx="12192000" cy="593541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423AAE2-68DE-41AB-8C86-E2A8DD6E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DE7F8B-5361-483F-8D24-D79F8542E20E}"/>
                </a:ext>
              </a:extLst>
            </p:cNvPr>
            <p:cNvSpPr/>
            <p:nvPr/>
          </p:nvSpPr>
          <p:spPr>
            <a:xfrm>
              <a:off x="4577450" y="1330700"/>
              <a:ext cx="3066001" cy="4270000"/>
            </a:xfrm>
            <a:prstGeom prst="rect">
              <a:avLst/>
            </a:prstGeom>
            <a:noFill/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A5B0B-D9F9-47F8-B92B-458334CDFFF8}"/>
                </a:ext>
              </a:extLst>
            </p:cNvPr>
            <p:cNvSpPr txBox="1"/>
            <p:nvPr/>
          </p:nvSpPr>
          <p:spPr>
            <a:xfrm>
              <a:off x="3028534" y="1233633"/>
              <a:ext cx="1706797" cy="531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&lt;main&gt;</a:t>
              </a:r>
              <a:endPara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2CCE27-DBD5-489A-9FAA-AB9548E4E461}"/>
              </a:ext>
            </a:extLst>
          </p:cNvPr>
          <p:cNvSpPr txBox="1"/>
          <p:nvPr/>
        </p:nvSpPr>
        <p:spPr>
          <a:xfrm>
            <a:off x="1414585" y="1455329"/>
            <a:ext cx="2947104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排列方式 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由上而下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背景顏色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可透明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邊距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圓角</a:t>
            </a:r>
          </a:p>
        </p:txBody>
      </p:sp>
    </p:spTree>
    <p:extLst>
      <p:ext uri="{BB962C8B-B14F-4D97-AF65-F5344CB8AC3E}">
        <p14:creationId xmlns:p14="http://schemas.microsoft.com/office/powerpoint/2010/main" val="144722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0E58-6704-44DA-8BF1-24D647C4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3C9D0-9717-470B-AF01-580BA5A2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867530" cy="463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 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B66A51-BC7F-4749-8151-182430CC7AEC}"/>
              </a:ext>
            </a:extLst>
          </p:cNvPr>
          <p:cNvSpPr txBox="1"/>
          <p:nvPr/>
        </p:nvSpPr>
        <p:spPr>
          <a:xfrm>
            <a:off x="5569334" y="2050133"/>
            <a:ext cx="2947104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排列方式 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由上而下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背景顏色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可透明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邊距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圓角</a:t>
            </a:r>
          </a:p>
        </p:txBody>
      </p:sp>
    </p:spTree>
    <p:extLst>
      <p:ext uri="{BB962C8B-B14F-4D97-AF65-F5344CB8AC3E}">
        <p14:creationId xmlns:p14="http://schemas.microsoft.com/office/powerpoint/2010/main" val="6773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1C8E5-CA0C-4320-B06A-0DA987E0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&lt;header&gt;</a:t>
            </a:r>
            <a:r>
              <a:rPr lang="zh-TW" altLang="en-US" dirty="0"/>
              <a:t>裡面的</a:t>
            </a:r>
            <a:r>
              <a:rPr lang="en-US" altLang="zh-TW" dirty="0"/>
              <a:t>&lt;ul&gt;&lt;li&gt;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8C386-872C-458A-A931-FF1E11B8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F210411-DFD7-4AB1-9587-18CABB0B6948}"/>
              </a:ext>
            </a:extLst>
          </p:cNvPr>
          <p:cNvGrpSpPr/>
          <p:nvPr/>
        </p:nvGrpSpPr>
        <p:grpSpPr>
          <a:xfrm>
            <a:off x="953582" y="1518138"/>
            <a:ext cx="10284836" cy="5006949"/>
            <a:chOff x="1455" y="400820"/>
            <a:chExt cx="12192000" cy="593541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97E56FE-28E1-4BDF-9F66-8140FE1C6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5" y="400820"/>
              <a:ext cx="12192000" cy="593541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D07DFC-3093-4779-BCB2-31E94E4AE321}"/>
                </a:ext>
              </a:extLst>
            </p:cNvPr>
            <p:cNvSpPr/>
            <p:nvPr/>
          </p:nvSpPr>
          <p:spPr>
            <a:xfrm>
              <a:off x="4609447" y="1287537"/>
              <a:ext cx="3035495" cy="941223"/>
            </a:xfrm>
            <a:prstGeom prst="rect">
              <a:avLst/>
            </a:prstGeom>
            <a:no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CC32D2A-B300-4625-AA92-E8B2D519FD0B}"/>
                </a:ext>
              </a:extLst>
            </p:cNvPr>
            <p:cNvSpPr txBox="1"/>
            <p:nvPr/>
          </p:nvSpPr>
          <p:spPr>
            <a:xfrm>
              <a:off x="3086707" y="1601783"/>
              <a:ext cx="1683038" cy="45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&lt;header&gt;</a:t>
              </a:r>
              <a:endParaRPr lang="zh-TW" alt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F4D48B-C5EC-4C9B-BD02-875727F5BB1D}"/>
                </a:ext>
              </a:extLst>
            </p:cNvPr>
            <p:cNvSpPr/>
            <p:nvPr/>
          </p:nvSpPr>
          <p:spPr>
            <a:xfrm>
              <a:off x="4826239" y="1504329"/>
              <a:ext cx="2533226" cy="458339"/>
            </a:xfrm>
            <a:prstGeom prst="rect">
              <a:avLst/>
            </a:prstGeom>
            <a:noFill/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1CCCE59-4715-41A9-94A9-05ADF75E2055}"/>
                </a:ext>
              </a:extLst>
            </p:cNvPr>
            <p:cNvSpPr txBox="1"/>
            <p:nvPr/>
          </p:nvSpPr>
          <p:spPr>
            <a:xfrm>
              <a:off x="3729851" y="1134182"/>
              <a:ext cx="1827650" cy="43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92D050"/>
                  </a:solidFill>
                  <a:latin typeface="Consolas" panose="020B0609020204030204" pitchFamily="49" charset="0"/>
                </a:rPr>
                <a:t>&lt;nav&gt;&lt;ul&gt;</a:t>
              </a:r>
              <a:endParaRPr lang="zh-TW" altLang="en-US" b="1" dirty="0">
                <a:solidFill>
                  <a:srgbClr val="92D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42F4BB-3EAA-4312-8352-CA9DD02DD1CC}"/>
                </a:ext>
              </a:extLst>
            </p:cNvPr>
            <p:cNvSpPr/>
            <p:nvPr/>
          </p:nvSpPr>
          <p:spPr>
            <a:xfrm>
              <a:off x="4860581" y="1601634"/>
              <a:ext cx="709119" cy="284888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B062493-86B6-4D99-911D-FAD7DAFA0B46}"/>
                </a:ext>
              </a:extLst>
            </p:cNvPr>
            <p:cNvSpPr txBox="1"/>
            <p:nvPr/>
          </p:nvSpPr>
          <p:spPr>
            <a:xfrm>
              <a:off x="4735013" y="1829014"/>
              <a:ext cx="2690154" cy="43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&lt;li&gt;&lt;/li&gt;</a:t>
              </a:r>
              <a:endParaRPr lang="zh-TW" altLang="en-US" b="1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510FAF-2D37-4968-B79B-62D01B3DAB35}"/>
                </a:ext>
              </a:extLst>
            </p:cNvPr>
            <p:cNvSpPr/>
            <p:nvPr/>
          </p:nvSpPr>
          <p:spPr>
            <a:xfrm>
              <a:off x="4940223" y="1656788"/>
              <a:ext cx="500833" cy="172226"/>
            </a:xfrm>
            <a:prstGeom prst="rect">
              <a:avLst/>
            </a:prstGeom>
            <a:noFill/>
            <a:ln w="38100" cap="flat" cmpd="sng" algn="ctr">
              <a:solidFill>
                <a:srgbClr val="E2839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01459BB-24FF-4879-A70D-E9C19B6C698E}"/>
              </a:ext>
            </a:extLst>
          </p:cNvPr>
          <p:cNvSpPr/>
          <p:nvPr/>
        </p:nvSpPr>
        <p:spPr>
          <a:xfrm>
            <a:off x="5640509" y="2266023"/>
            <a:ext cx="1477712" cy="1984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35CAF7-0542-491F-84A2-75239D3ABD97}"/>
              </a:ext>
            </a:extLst>
          </p:cNvPr>
          <p:cNvSpPr txBox="1"/>
          <p:nvPr/>
        </p:nvSpPr>
        <p:spPr>
          <a:xfrm>
            <a:off x="7957428" y="1808975"/>
            <a:ext cx="2947104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使內容物 </a:t>
            </a:r>
            <a:r>
              <a:rPr lang="zh-TW" altLang="en-US" b="1" dirty="0">
                <a:solidFill>
                  <a:srgbClr val="0070C0"/>
                </a:solidFill>
              </a:rPr>
              <a:t>水平排列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70C0"/>
                </a:solidFill>
              </a:rPr>
              <a:t>間隔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70C0"/>
                </a:solidFill>
              </a:rPr>
              <a:t>圓角邊框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DA7323-9A17-4CA5-A3CC-42B05534A6D0}"/>
              </a:ext>
            </a:extLst>
          </p:cNvPr>
          <p:cNvSpPr txBox="1"/>
          <p:nvPr/>
        </p:nvSpPr>
        <p:spPr>
          <a:xfrm>
            <a:off x="5558904" y="2342262"/>
            <a:ext cx="111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E28394"/>
                </a:solidFill>
                <a:latin typeface="Consolas" panose="020B0609020204030204" pitchFamily="49" charset="0"/>
              </a:rPr>
              <a:t>&lt;a&gt;&lt;/a&gt;</a:t>
            </a:r>
            <a:endParaRPr lang="zh-TW" altLang="en-US" dirty="0">
              <a:solidFill>
                <a:srgbClr val="E28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1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A2F37-5944-42E9-8F17-CD2E6E5F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9EC56-CF90-403B-98DA-C71839F5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7402" y="1560341"/>
            <a:ext cx="9929674" cy="476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752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27837-E020-4016-80F9-3943BE1A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ul li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61813-C913-4E03-8EE9-D9DB76DC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493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716D4-72A9-42E7-B7DC-B166686A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設定所有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0585A-2496-4B9E-B071-43144DBB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00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66A4C-AD35-43B8-8471-B75AF220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header</a:t>
            </a:r>
            <a:r>
              <a:rPr lang="zh-TW" altLang="en-US" dirty="0"/>
              <a:t>裡面的 </a:t>
            </a:r>
            <a:r>
              <a:rPr lang="en-US" altLang="zh-TW" dirty="0"/>
              <a:t>a</a:t>
            </a:r>
            <a:r>
              <a:rPr lang="zh-TW" altLang="en-US" dirty="0"/>
              <a:t> 圓角邊框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62565-3FDD-4F5F-88FF-7398A2B9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505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1.125rem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0.625em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7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動畫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6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BE4F6-1263-4F93-930C-4EF3399B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hover</a:t>
            </a:r>
            <a:r>
              <a:rPr lang="zh-TW" altLang="en-US" dirty="0"/>
              <a:t>動畫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5CBE25-1C0F-4E7D-A61F-017A8845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175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175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36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3C167-A40F-4A66-B0D1-2EBAD425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設定水平線</a:t>
            </a:r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2FF74-3541-4A6C-9FA3-A0F94DCD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50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10189-4D46-460F-8494-2C1D49F0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&lt;section&gt;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EBF3F-9F54-48F7-B406-D6A6BBE0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C52DFBB-60F8-4779-BF8A-3491014381CE}"/>
              </a:ext>
            </a:extLst>
          </p:cNvPr>
          <p:cNvGrpSpPr/>
          <p:nvPr/>
        </p:nvGrpSpPr>
        <p:grpSpPr>
          <a:xfrm>
            <a:off x="802640" y="1433146"/>
            <a:ext cx="10322560" cy="5025314"/>
            <a:chOff x="0" y="461295"/>
            <a:chExt cx="12192000" cy="593541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08DC3C1-9D3B-4A1D-A2E1-96536A86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B3BD07-37BF-4C2F-B7BC-9C5583D6A3A1}"/>
                </a:ext>
              </a:extLst>
            </p:cNvPr>
            <p:cNvSpPr/>
            <p:nvPr/>
          </p:nvSpPr>
          <p:spPr>
            <a:xfrm>
              <a:off x="4629729" y="2210203"/>
              <a:ext cx="2913256" cy="2426401"/>
            </a:xfrm>
            <a:prstGeom prst="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425BC1-77A5-4812-8DE3-BD89ECC4D910}"/>
                </a:ext>
              </a:extLst>
            </p:cNvPr>
            <p:cNvSpPr txBox="1"/>
            <p:nvPr/>
          </p:nvSpPr>
          <p:spPr>
            <a:xfrm>
              <a:off x="2559596" y="2796553"/>
              <a:ext cx="1661263" cy="436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&lt;section&gt;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8D5A529-5B0D-4EDD-A22A-C1D4B554EA49}"/>
              </a:ext>
            </a:extLst>
          </p:cNvPr>
          <p:cNvSpPr/>
          <p:nvPr/>
        </p:nvSpPr>
        <p:spPr>
          <a:xfrm>
            <a:off x="4804520" y="3008092"/>
            <a:ext cx="2350150" cy="11151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0767C-3ABE-4456-B306-B950745EB079}"/>
              </a:ext>
            </a:extLst>
          </p:cNvPr>
          <p:cNvSpPr/>
          <p:nvPr/>
        </p:nvSpPr>
        <p:spPr>
          <a:xfrm>
            <a:off x="4838883" y="4194566"/>
            <a:ext cx="2315786" cy="34393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80D65F-67DB-4D75-8EF5-AC76616DF336}"/>
              </a:ext>
            </a:extLst>
          </p:cNvPr>
          <p:cNvSpPr/>
          <p:nvPr/>
        </p:nvSpPr>
        <p:spPr>
          <a:xfrm>
            <a:off x="4847480" y="4518336"/>
            <a:ext cx="2324372" cy="2134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49DB86-1D17-40B3-A6F6-CF6513D6A8AD}"/>
              </a:ext>
            </a:extLst>
          </p:cNvPr>
          <p:cNvSpPr/>
          <p:nvPr/>
        </p:nvSpPr>
        <p:spPr>
          <a:xfrm>
            <a:off x="4856066" y="4704146"/>
            <a:ext cx="2315786" cy="2134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1668CA-347A-4583-9107-72B55D13339D}"/>
              </a:ext>
            </a:extLst>
          </p:cNvPr>
          <p:cNvSpPr txBox="1"/>
          <p:nvPr/>
        </p:nvSpPr>
        <p:spPr>
          <a:xfrm>
            <a:off x="7154669" y="4123193"/>
            <a:ext cx="6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D770C1-1B23-4D78-B6DF-91BBC2DA3551}"/>
              </a:ext>
            </a:extLst>
          </p:cNvPr>
          <p:cNvSpPr txBox="1"/>
          <p:nvPr/>
        </p:nvSpPr>
        <p:spPr>
          <a:xfrm>
            <a:off x="7154669" y="4465726"/>
            <a:ext cx="6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C10AAB-9692-40C8-9755-C2187BB2E2FA}"/>
              </a:ext>
            </a:extLst>
          </p:cNvPr>
          <p:cNvSpPr txBox="1"/>
          <p:nvPr/>
        </p:nvSpPr>
        <p:spPr>
          <a:xfrm>
            <a:off x="7154669" y="4778124"/>
            <a:ext cx="6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B7B2DC-D402-43D0-AF9E-0A662B45EAE1}"/>
              </a:ext>
            </a:extLst>
          </p:cNvPr>
          <p:cNvSpPr txBox="1"/>
          <p:nvPr/>
        </p:nvSpPr>
        <p:spPr>
          <a:xfrm>
            <a:off x="6439316" y="3400882"/>
            <a:ext cx="90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16F2A4A8-ADDE-426B-B79A-3062F60E33F6}"/>
              </a:ext>
            </a:extLst>
          </p:cNvPr>
          <p:cNvSpPr/>
          <p:nvPr/>
        </p:nvSpPr>
        <p:spPr>
          <a:xfrm>
            <a:off x="4283447" y="2671880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53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8DA61-DB58-4B3A-B076-8C554058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76488-9412-41D9-A0C6-F3CD92C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32912" y="1740707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https://picsum.photos/150/150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Alice Lee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FRONT-END engineer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6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5CED3-F3AF-47C7-B56E-5CA4295B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&lt;section&gt;</a:t>
            </a:r>
            <a:r>
              <a:rPr lang="zh-TW" altLang="en-US" dirty="0"/>
              <a:t>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B16AA-ABB2-42EA-B480-0BB2608A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4168066" cy="441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uppercase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474747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28076E-C293-4CC1-90E9-EA42A79EDF8A}"/>
              </a:ext>
            </a:extLst>
          </p:cNvPr>
          <p:cNvSpPr txBox="1"/>
          <p:nvPr/>
        </p:nvSpPr>
        <p:spPr>
          <a:xfrm>
            <a:off x="6829149" y="1758462"/>
            <a:ext cx="33801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89DD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-section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66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7BD0D-BAD4-4619-B097-A8EEC581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&lt;footer&gt;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665196-3BFD-40F5-B9E7-0F503775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236D34-898B-4FF6-BCD8-5DEAB1E2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84" y="1409231"/>
            <a:ext cx="10244831" cy="49874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6B09E3-7B99-4ACF-9823-AAEC21CF69F1}"/>
              </a:ext>
            </a:extLst>
          </p:cNvPr>
          <p:cNvSpPr/>
          <p:nvPr/>
        </p:nvSpPr>
        <p:spPr>
          <a:xfrm>
            <a:off x="4881732" y="4910004"/>
            <a:ext cx="2362253" cy="61190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0985493D-E868-4D74-ADF0-4D802127A7CF}"/>
              </a:ext>
            </a:extLst>
          </p:cNvPr>
          <p:cNvSpPr/>
          <p:nvPr/>
        </p:nvSpPr>
        <p:spPr>
          <a:xfrm>
            <a:off x="5040433" y="5521911"/>
            <a:ext cx="2111131" cy="262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D147A2-4EDA-4AA3-A196-3B848E4172C1}"/>
              </a:ext>
            </a:extLst>
          </p:cNvPr>
          <p:cNvSpPr/>
          <p:nvPr/>
        </p:nvSpPr>
        <p:spPr>
          <a:xfrm>
            <a:off x="5530788" y="5184558"/>
            <a:ext cx="1109709" cy="26421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EFA56-63AF-4AD2-9C7A-17ECAFE634F5}"/>
              </a:ext>
            </a:extLst>
          </p:cNvPr>
          <p:cNvSpPr txBox="1"/>
          <p:nvPr/>
        </p:nvSpPr>
        <p:spPr>
          <a:xfrm>
            <a:off x="5527431" y="4862615"/>
            <a:ext cx="12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&lt;ul&gt;&lt;li&gt;</a:t>
            </a:r>
            <a:endParaRPr lang="zh-TW" alt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55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FC885-06CD-4E55-9BD5-3E10383B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B4A4D-2772-41AC-8EB9-C56FA69E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43631" y="1811727"/>
            <a:ext cx="1094172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""/&gt;&lt;/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""/&gt;&lt;/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"“/&gt;&lt;/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3E42BA-B1AC-4CE5-88ED-6A23004EAB6B}"/>
              </a:ext>
            </a:extLst>
          </p:cNvPr>
          <p:cNvSpPr txBox="1"/>
          <p:nvPr/>
        </p:nvSpPr>
        <p:spPr>
          <a:xfrm>
            <a:off x="6338657" y="22726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Go to </a:t>
            </a:r>
            <a:r>
              <a:rPr lang="en-US" altLang="zh-TW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Github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12BA6CA-5738-4DCF-98D0-66D43F92DB7A}"/>
              </a:ext>
            </a:extLst>
          </p:cNvPr>
          <p:cNvCxnSpPr>
            <a:endCxn id="4" idx="2"/>
          </p:cNvCxnSpPr>
          <p:nvPr/>
        </p:nvCxnSpPr>
        <p:spPr>
          <a:xfrm flipV="1">
            <a:off x="5015883" y="2642016"/>
            <a:ext cx="2174931" cy="571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073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D48C3-4D4C-46D8-AC94-36755B4B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Footer ul li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F3AC5-78A5-407D-AFA1-9C807B5C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4452151" cy="473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1.5rem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649DAA-43E3-4F0F-9B13-42CE66F2AA5D}"/>
              </a:ext>
            </a:extLst>
          </p:cNvPr>
          <p:cNvSpPr txBox="1"/>
          <p:nvPr/>
        </p:nvSpPr>
        <p:spPr>
          <a:xfrm>
            <a:off x="6368251" y="4519418"/>
            <a:ext cx="36997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0.25rem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02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0CD7E-780F-407C-836F-60A70781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Footer 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BF6C7-502B-44F1-8111-07EBF94E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3697550" cy="45624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要變成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才會對齊*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2.5em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2.5em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89493F-E8E8-444C-9BB8-0476E6DB7DCC}"/>
              </a:ext>
            </a:extLst>
          </p:cNvPr>
          <p:cNvSpPr txBox="1"/>
          <p:nvPr/>
        </p:nvSpPr>
        <p:spPr>
          <a:xfrm>
            <a:off x="5746072" y="5353918"/>
            <a:ext cx="5519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46CA5818-4B53-4796-B816-4CB52E9AFC96}"/>
              </a:ext>
            </a:extLst>
          </p:cNvPr>
          <p:cNvSpPr/>
          <p:nvPr/>
        </p:nvSpPr>
        <p:spPr>
          <a:xfrm rot="10800000">
            <a:off x="4150312" y="5486401"/>
            <a:ext cx="1615736" cy="1420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08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302400-D7BF-437F-B2D3-21C2B053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5330"/>
              </p:ext>
            </p:extLst>
          </p:nvPr>
        </p:nvGraphicFramePr>
        <p:xfrm>
          <a:off x="979989" y="1998452"/>
          <a:ext cx="10754810" cy="312986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41291">
                  <a:extLst>
                    <a:ext uri="{9D8B030D-6E8A-4147-A177-3AD203B41FA5}">
                      <a16:colId xmlns:a16="http://schemas.microsoft.com/office/drawing/2014/main" val="593384491"/>
                    </a:ext>
                  </a:extLst>
                </a:gridCol>
                <a:gridCol w="5049520">
                  <a:extLst>
                    <a:ext uri="{9D8B030D-6E8A-4147-A177-3AD203B41FA5}">
                      <a16:colId xmlns:a16="http://schemas.microsoft.com/office/drawing/2014/main" val="59302783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107652617"/>
                    </a:ext>
                  </a:extLst>
                </a:gridCol>
                <a:gridCol w="2184399">
                  <a:extLst>
                    <a:ext uri="{9D8B030D-6E8A-4147-A177-3AD203B41FA5}">
                      <a16:colId xmlns:a16="http://schemas.microsoft.com/office/drawing/2014/main" val="2226627456"/>
                    </a:ext>
                  </a:extLst>
                </a:gridCol>
              </a:tblGrid>
              <a:tr h="443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名稱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介紹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effectLst/>
                        </a:rPr>
                        <a:t>作用於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自行運作</a:t>
                      </a: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241509461"/>
                  </a:ext>
                </a:extLst>
              </a:tr>
              <a:tr h="75113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基礎的動畫效果</a:t>
                      </a:r>
                      <a:r>
                        <a:rPr lang="zh-TW" altLang="en-US" sz="2000" dirty="0">
                          <a:effectLst/>
                        </a:rPr>
                        <a:t>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過渡動畫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✗，需要事件或偽類別觸發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3732324741"/>
                  </a:ext>
                </a:extLst>
              </a:tr>
              <a:tr h="95184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控制</a:t>
                      </a:r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旋轉、縮放、移動</a:t>
                      </a:r>
                      <a:r>
                        <a:rPr lang="zh-TW" altLang="en-US" sz="2000" dirty="0">
                          <a:effectLst/>
                        </a:rPr>
                        <a:t>等等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</a:t>
                      </a:r>
                      <a:endParaRPr lang="en-US" altLang="zh-TW" sz="2000" dirty="0">
                        <a:effectLst/>
                      </a:endParaRPr>
                    </a:p>
                    <a:p>
                      <a:r>
                        <a:rPr lang="en-US" altLang="zh-TW" sz="2000" dirty="0">
                          <a:effectLst/>
                        </a:rPr>
                        <a:t>(</a:t>
                      </a:r>
                      <a:r>
                        <a:rPr lang="zh-TW" altLang="en-US" sz="2000" dirty="0">
                          <a:effectLst/>
                        </a:rPr>
                        <a:t>包含內容</a:t>
                      </a:r>
                      <a:r>
                        <a:rPr lang="en-US" altLang="zh-TW" sz="2000" dirty="0">
                          <a:effectLst/>
                        </a:rPr>
                        <a:t>)</a:t>
                      </a:r>
                      <a:r>
                        <a:rPr lang="zh-TW" altLang="en-US" sz="2000" dirty="0">
                          <a:effectLst/>
                        </a:rPr>
                        <a:t>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4122545890"/>
                  </a:ext>
                </a:extLst>
              </a:tr>
              <a:tr h="98303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Animation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細節複雜的動畫效果，強調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屬性的流程與控制，可加</a:t>
                      </a:r>
                      <a:r>
                        <a:rPr lang="en-US" altLang="zh-TW" sz="2000" dirty="0">
                          <a:effectLst/>
                        </a:rPr>
                        <a:t>keyframes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87374173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ACB6B7F-5C78-4648-A605-A85BCF69F870}"/>
              </a:ext>
            </a:extLst>
          </p:cNvPr>
          <p:cNvSpPr txBox="1"/>
          <p:nvPr/>
        </p:nvSpPr>
        <p:spPr>
          <a:xfrm>
            <a:off x="979989" y="3759200"/>
            <a:ext cx="51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translaste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，他只是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的一個函數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6C4BEBD9-CC2F-4E2C-9759-38008E6D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520"/>
          </a:xfrm>
        </p:spPr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1394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05AAD-CDF6-497B-B090-36B66137B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設定基礎的動畫效果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9E30B-878B-4BCF-8DE5-F8EC0719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BEC55-CC17-400A-A6AA-2DE4E208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2663067"/>
          </a:xfrm>
        </p:spPr>
        <p:txBody>
          <a:bodyPr>
            <a:normAutofit/>
          </a:bodyPr>
          <a:lstStyle/>
          <a:p>
            <a:r>
              <a:rPr lang="zh-TW" altLang="en-US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itchFamily="2" charset="0"/>
              </a:rPr>
              <a:t>動畫效果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/>
              <a:t>transition: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</a:t>
            </a:r>
          </a:p>
          <a:p>
            <a:r>
              <a:rPr lang="en-US" altLang="zh-TW" dirty="0"/>
              <a:t>transition-property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指定要做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transition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的</a:t>
            </a:r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CSS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屬性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roboto" pitchFamily="2" charset="0"/>
            </a:endParaRPr>
          </a:p>
          <a:p>
            <a:r>
              <a:rPr lang="en-US" altLang="zh-TW" dirty="0"/>
              <a:t>transition-duration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執行時間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  <a:p>
            <a:r>
              <a:rPr lang="en-US" altLang="zh-TW" dirty="0"/>
              <a:t>transition-timing-function</a:t>
            </a:r>
            <a:r>
              <a:rPr lang="zh-TW" altLang="en-US" dirty="0"/>
              <a:t> 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動態執行參數</a:t>
            </a:r>
            <a:endParaRPr lang="en-US" altLang="zh-TW" dirty="0"/>
          </a:p>
          <a:p>
            <a:r>
              <a:rPr lang="en-US" altLang="zh-TW" dirty="0"/>
              <a:t>transition-delay </a:t>
            </a:r>
            <a:r>
              <a:rPr lang="zh-TW" altLang="en-US" dirty="0"/>
              <a:t>   延遲時間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 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CFB41-06C2-47AE-A90D-77B658FB5027}"/>
              </a:ext>
            </a:extLst>
          </p:cNvPr>
          <p:cNvSpPr txBox="1"/>
          <p:nvPr/>
        </p:nvSpPr>
        <p:spPr>
          <a:xfrm>
            <a:off x="1556344" y="4746845"/>
            <a:ext cx="7658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width 2s linear 1s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3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24C4-2F17-416F-A6A3-80768E6A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A26C-009D-4DFE-B982-434A7A38C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旋轉、縮放、移動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77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D3054-291F-4B1E-81F3-2BFB7D2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ECB28-D28B-4B93-8FA4-3236C267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控制 </a:t>
            </a:r>
            <a:r>
              <a:rPr lang="en-US" altLang="zh-TW" b="1" dirty="0">
                <a:solidFill>
                  <a:schemeClr val="accent2"/>
                </a:solidFill>
              </a:rPr>
              <a:t>HTML</a:t>
            </a:r>
            <a:r>
              <a:rPr lang="zh-TW" altLang="en-US" b="1" dirty="0">
                <a:solidFill>
                  <a:schemeClr val="accent2"/>
                </a:solidFill>
              </a:rPr>
              <a:t>元素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可以在</a:t>
            </a:r>
            <a:r>
              <a:rPr lang="en-US" altLang="zh-TW" dirty="0"/>
              <a:t>animation</a:t>
            </a:r>
            <a:r>
              <a:rPr lang="zh-TW" altLang="en-US" dirty="0"/>
              <a:t>中當作屬性被運用</a:t>
            </a:r>
            <a:endParaRPr lang="en-US" altLang="zh-TW" dirty="0"/>
          </a:p>
          <a:p>
            <a:r>
              <a:rPr lang="en-US" altLang="zh-TW" dirty="0"/>
              <a:t>Translate(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50px, 100px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參考點向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</a:t>
            </a:r>
            <a:endParaRPr lang="en-US" altLang="zh-TW" dirty="0"/>
          </a:p>
          <a:p>
            <a:r>
              <a:rPr lang="en-US" altLang="zh-TW" dirty="0"/>
              <a:t>rotate(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20deg</a:t>
            </a:r>
            <a:r>
              <a:rPr lang="en-US" altLang="zh-TW" dirty="0"/>
              <a:t>) 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從中心為參考點旋轉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角度</a:t>
            </a:r>
            <a:endParaRPr lang="en-US" altLang="zh-TW" dirty="0"/>
          </a:p>
          <a:p>
            <a:r>
              <a:rPr lang="en-US" altLang="zh-TW" dirty="0"/>
              <a:t>scale(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2, 3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縮放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84101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6642</TotalTime>
  <Words>2162</Words>
  <Application>Microsoft Office PowerPoint</Application>
  <PresentationFormat>寬螢幕</PresentationFormat>
  <Paragraphs>313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61" baseType="lpstr">
      <vt:lpstr>-apple-system</vt:lpstr>
      <vt:lpstr>inherit</vt:lpstr>
      <vt:lpstr>Titillium Web</vt:lpstr>
      <vt:lpstr>微軟正黑體</vt:lpstr>
      <vt:lpstr>Arial</vt:lpstr>
      <vt:lpstr>Arial</vt:lpstr>
      <vt:lpstr>Calibri</vt:lpstr>
      <vt:lpstr>Consolas</vt:lpstr>
      <vt:lpstr>Franklin Gothic Book</vt:lpstr>
      <vt:lpstr>roboto</vt:lpstr>
      <vt:lpstr>Segoe UI</vt:lpstr>
      <vt:lpstr>Source Sans Pro</vt:lpstr>
      <vt:lpstr>裁剪</vt:lpstr>
      <vt:lpstr>補充-CSS選擇器</vt:lpstr>
      <vt:lpstr>PowerPoint 簡報</vt:lpstr>
      <vt:lpstr>CSS 權重</vt:lpstr>
      <vt:lpstr>CSS 動畫</vt:lpstr>
      <vt:lpstr>比較</vt:lpstr>
      <vt:lpstr>CSS Transitions</vt:lpstr>
      <vt:lpstr>CSS Transitions</vt:lpstr>
      <vt:lpstr>CSS Transforms</vt:lpstr>
      <vt:lpstr>CSS Transforms</vt:lpstr>
      <vt:lpstr>Transition + Transformation</vt:lpstr>
      <vt:lpstr>CSS Animations</vt:lpstr>
      <vt:lpstr>CSS Animations</vt:lpstr>
      <vt:lpstr>CSS FLEX</vt:lpstr>
      <vt:lpstr>display: flex 彈性盒子</vt:lpstr>
      <vt:lpstr>PowerPoint 簡報</vt:lpstr>
      <vt:lpstr>外容器 : display (要先宣告)</vt:lpstr>
      <vt:lpstr>外容器: flex-direction</vt:lpstr>
      <vt:lpstr>外容器:主軸對齊(main): justify-content</vt:lpstr>
      <vt:lpstr>外容器:交錯軸(cross): align-items</vt:lpstr>
      <vt:lpstr>Flex特性</vt:lpstr>
      <vt:lpstr>練習1:navbar</vt:lpstr>
      <vt:lpstr>flex-direction: column</vt:lpstr>
      <vt:lpstr>PowerPoint 簡報</vt:lpstr>
      <vt:lpstr>BIO WEB</vt:lpstr>
      <vt:lpstr>PowerPoint 簡報</vt:lpstr>
      <vt:lpstr>PowerPoint 簡報</vt:lpstr>
      <vt:lpstr>新增css資料夾 / html連接css</vt:lpstr>
      <vt:lpstr>初始化、加入字體</vt:lpstr>
      <vt:lpstr>設定 wrapper</vt:lpstr>
      <vt:lpstr>PowerPoint 簡報</vt:lpstr>
      <vt:lpstr>設定 wrappers</vt:lpstr>
      <vt:lpstr>設定 main</vt:lpstr>
      <vt:lpstr>設定 main</vt:lpstr>
      <vt:lpstr>設定 main</vt:lpstr>
      <vt:lpstr>設定&lt;header&gt;裡面的&lt;ul&gt;&lt;li&gt;</vt:lpstr>
      <vt:lpstr>html</vt:lpstr>
      <vt:lpstr>設定 ul li </vt:lpstr>
      <vt:lpstr>設定所有a</vt:lpstr>
      <vt:lpstr>設定 header裡面的 a 圓角邊框</vt:lpstr>
      <vt:lpstr>設定hover動畫</vt:lpstr>
      <vt:lpstr>設定水平線&lt;hr&gt;</vt:lpstr>
      <vt:lpstr>設定&lt;section&gt;</vt:lpstr>
      <vt:lpstr>html</vt:lpstr>
      <vt:lpstr>&lt;section&gt;內容</vt:lpstr>
      <vt:lpstr>設定&lt;footer&gt;</vt:lpstr>
      <vt:lpstr>html</vt:lpstr>
      <vt:lpstr>Footer ul li</vt:lpstr>
      <vt:lpstr>Footer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421</cp:revision>
  <dcterms:created xsi:type="dcterms:W3CDTF">2021-03-24T13:55:33Z</dcterms:created>
  <dcterms:modified xsi:type="dcterms:W3CDTF">2021-05-24T01:52:55Z</dcterms:modified>
</cp:coreProperties>
</file>