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8"/>
  </p:notesMasterIdLst>
  <p:sldIdLst>
    <p:sldId id="443" r:id="rId2"/>
    <p:sldId id="442" r:id="rId3"/>
    <p:sldId id="449" r:id="rId4"/>
    <p:sldId id="448" r:id="rId5"/>
    <p:sldId id="444" r:id="rId6"/>
    <p:sldId id="447" r:id="rId7"/>
    <p:sldId id="446" r:id="rId8"/>
    <p:sldId id="451" r:id="rId9"/>
    <p:sldId id="452" r:id="rId10"/>
    <p:sldId id="445" r:id="rId11"/>
    <p:sldId id="450" r:id="rId12"/>
    <p:sldId id="301" r:id="rId13"/>
    <p:sldId id="356" r:id="rId14"/>
    <p:sldId id="373" r:id="rId15"/>
    <p:sldId id="374" r:id="rId16"/>
    <p:sldId id="375" r:id="rId17"/>
    <p:sldId id="371" r:id="rId18"/>
    <p:sldId id="357" r:id="rId19"/>
    <p:sldId id="463" r:id="rId20"/>
    <p:sldId id="465" r:id="rId21"/>
    <p:sldId id="466" r:id="rId22"/>
    <p:sldId id="467" r:id="rId23"/>
    <p:sldId id="298" r:id="rId24"/>
    <p:sldId id="456" r:id="rId25"/>
    <p:sldId id="453" r:id="rId26"/>
    <p:sldId id="454" r:id="rId27"/>
    <p:sldId id="457" r:id="rId28"/>
    <p:sldId id="455" r:id="rId29"/>
    <p:sldId id="458" r:id="rId30"/>
    <p:sldId id="459" r:id="rId31"/>
    <p:sldId id="462" r:id="rId32"/>
    <p:sldId id="468" r:id="rId33"/>
    <p:sldId id="461" r:id="rId34"/>
    <p:sldId id="469" r:id="rId35"/>
    <p:sldId id="471" r:id="rId36"/>
    <p:sldId id="470" r:id="rId37"/>
    <p:sldId id="474" r:id="rId38"/>
    <p:sldId id="472" r:id="rId39"/>
    <p:sldId id="473" r:id="rId40"/>
    <p:sldId id="477" r:id="rId41"/>
    <p:sldId id="476" r:id="rId42"/>
    <p:sldId id="475" r:id="rId43"/>
    <p:sldId id="478" r:id="rId44"/>
    <p:sldId id="479" r:id="rId45"/>
    <p:sldId id="480" r:id="rId46"/>
    <p:sldId id="481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ice Lee" initials="AL" lastIdx="1" clrIdx="0">
    <p:extLst>
      <p:ext uri="{19B8F6BF-5375-455C-9EA6-DF929625EA0E}">
        <p15:presenceInfo xmlns:p15="http://schemas.microsoft.com/office/powerpoint/2012/main" userId="80fcc6119e2b20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8394"/>
    <a:srgbClr val="0070C0"/>
    <a:srgbClr val="92D050"/>
    <a:srgbClr val="00FF00"/>
    <a:srgbClr val="E9D629"/>
    <a:srgbClr val="912236"/>
    <a:srgbClr val="D44A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5244" autoAdjust="0"/>
  </p:normalViewPr>
  <p:slideViewPr>
    <p:cSldViewPr snapToGrid="0">
      <p:cViewPr varScale="1">
        <p:scale>
          <a:sx n="86" d="100"/>
          <a:sy n="86" d="100"/>
        </p:scale>
        <p:origin x="3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9F50E-CBF4-4BC9-B9FE-221518E4EE47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8896B-6CD6-407C-BF51-D7FDA3DAB0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4553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7346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58462"/>
            <a:ext cx="9601200" cy="3581400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</a:defRPr>
            </a:lvl1pPr>
            <a:lvl2pPr>
              <a:defRPr baseline="0">
                <a:latin typeface="Consolas" panose="020B0609020204030204" pitchFamily="49" charset="0"/>
              </a:defRPr>
            </a:lvl2pPr>
            <a:lvl3pPr>
              <a:defRPr baseline="0">
                <a:latin typeface="Consolas" panose="020B0609020204030204" pitchFamily="49" charset="0"/>
              </a:defRPr>
            </a:lvl3pPr>
            <a:lvl4pPr>
              <a:defRPr baseline="0">
                <a:latin typeface="Consolas" panose="020B0609020204030204" pitchFamily="49" charset="0"/>
              </a:defRPr>
            </a:lvl4pPr>
            <a:lvl5pPr>
              <a:defRPr baseline="0">
                <a:latin typeface="Consolas" panose="020B0609020204030204" pitchFamily="49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</a:defRPr>
            </a:lvl1pPr>
          </a:lstStyle>
          <a:p>
            <a:fld id="{87DE6118-2437-4B30-8E3C-4D2BE6020583}" type="datetimeFigureOut">
              <a:rPr lang="en-US" smtClean="0"/>
              <a:pPr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748DE1C-BD53-4770-A457-DC45A1278D7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7346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Consolas" panose="020B0609020204030204" pitchFamily="49" charset="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58462"/>
            <a:ext cx="9601200" cy="3581400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</a:defRPr>
            </a:lvl1pPr>
            <a:lvl2pPr>
              <a:defRPr baseline="0">
                <a:latin typeface="Consolas" panose="020B0609020204030204" pitchFamily="49" charset="0"/>
              </a:defRPr>
            </a:lvl2pPr>
            <a:lvl3pPr>
              <a:defRPr baseline="0">
                <a:latin typeface="Consolas" panose="020B0609020204030204" pitchFamily="49" charset="0"/>
              </a:defRPr>
            </a:lvl3pPr>
            <a:lvl4pPr>
              <a:defRPr baseline="0">
                <a:latin typeface="Consolas" panose="020B0609020204030204" pitchFamily="49" charset="0"/>
              </a:defRPr>
            </a:lvl4pPr>
            <a:lvl5pPr>
              <a:defRPr baseline="0">
                <a:latin typeface="Consolas" panose="020B0609020204030204" pitchFamily="49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</a:defRPr>
            </a:lvl1pPr>
          </a:lstStyle>
          <a:p>
            <a:fld id="{87DE6118-2437-4B30-8E3C-4D2BE6020583}" type="datetimeFigureOut">
              <a:rPr lang="en-US" smtClean="0"/>
              <a:pPr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559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css3_animations.asp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cc723.github.io/css/2017/07/21/css-flex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css3_transitions.asp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css3_transitions.as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css3_2dtransforms.asp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css3_2dtransforms.as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tryit.asp?filename=trycss3_transition_transfor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F30599-6DE7-4C1E-9D85-ADECE8AB1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補充</a:t>
            </a:r>
            <a:r>
              <a:rPr lang="en-US" altLang="zh-TW" dirty="0"/>
              <a:t>-CSS</a:t>
            </a:r>
            <a:r>
              <a:rPr lang="zh-TW" altLang="en-US" dirty="0"/>
              <a:t>選擇器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C24ED94-FFC3-4D2F-B4A2-8FD0C6022B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6824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798DDC-FA98-461B-BBD3-4BCDC914D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CSS Animations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2CFCC13-689F-47A4-A987-195CE91539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動畫</a:t>
            </a:r>
          </a:p>
        </p:txBody>
      </p:sp>
    </p:spTree>
    <p:extLst>
      <p:ext uri="{BB962C8B-B14F-4D97-AF65-F5344CB8AC3E}">
        <p14:creationId xmlns:p14="http://schemas.microsoft.com/office/powerpoint/2010/main" val="508674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39ADF5-F34F-4027-8E6E-EB6A15EF7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  <a:hlinkClick r:id="rId2"/>
              </a:rPr>
              <a:t>CSS Animations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879631-E68C-4381-917E-76A3ECFC9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8462"/>
            <a:ext cx="10962640" cy="3581400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/>
              <a:t>包含</a:t>
            </a:r>
            <a:r>
              <a:rPr lang="zh-TW" altLang="en-US" b="1" dirty="0">
                <a:solidFill>
                  <a:schemeClr val="accent5">
                    <a:lumMod val="75000"/>
                  </a:schemeClr>
                </a:solidFill>
              </a:rPr>
              <a:t>很多個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transition</a:t>
            </a:r>
            <a:r>
              <a:rPr lang="zh-TW" altLang="en-US" dirty="0"/>
              <a:t>控制的屬性</a:t>
            </a:r>
            <a:endParaRPr lang="en-US" altLang="zh-TW" dirty="0"/>
          </a:p>
          <a:p>
            <a:r>
              <a:rPr lang="en-US" altLang="zh-TW" dirty="0"/>
              <a:t>transition</a:t>
            </a:r>
            <a:r>
              <a:rPr lang="zh-TW" altLang="en-US" dirty="0"/>
              <a:t>是大略的</a:t>
            </a:r>
            <a:r>
              <a:rPr lang="en-US" altLang="zh-TW" dirty="0"/>
              <a:t>CSS</a:t>
            </a:r>
            <a:r>
              <a:rPr lang="zh-TW" altLang="en-US" dirty="0"/>
              <a:t>屬性變化，</a:t>
            </a:r>
            <a:r>
              <a:rPr lang="en-US" altLang="zh-TW" dirty="0"/>
              <a:t>animation</a:t>
            </a:r>
            <a:r>
              <a:rPr lang="zh-TW" altLang="en-US" dirty="0"/>
              <a:t>可以做出更細節的部分</a:t>
            </a:r>
            <a:endParaRPr lang="en-US" altLang="zh-TW" dirty="0"/>
          </a:p>
          <a:p>
            <a:pPr lvl="1"/>
            <a:r>
              <a:rPr lang="zh-TW" altLang="en-US" i="0" dirty="0"/>
              <a:t>例如加上</a:t>
            </a:r>
            <a:r>
              <a:rPr lang="en-US" altLang="zh-TW" sz="2000" i="0" dirty="0">
                <a:effectLst/>
              </a:rPr>
              <a:t>keyframes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 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animation-name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example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animation-duration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5s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TW" b="0" i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zh-TW" alt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itchFamily="2" charset="0"/>
              </a:rPr>
              <a:t>動畫執行</a:t>
            </a:r>
            <a:r>
              <a:rPr lang="en-US" altLang="zh-TW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itchFamily="2" charset="0"/>
              </a:rPr>
              <a:t>1</a:t>
            </a:r>
            <a:r>
              <a:rPr lang="zh-TW" alt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itchFamily="2" charset="0"/>
              </a:rPr>
              <a:t>次所需的時間</a:t>
            </a:r>
            <a:r>
              <a:rPr lang="en-US" altLang="zh-TW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itchFamily="2" charset="0"/>
              </a:rPr>
              <a:t>*/</a:t>
            </a:r>
            <a:b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animation-timing-function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linear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TW" sz="21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</a:rPr>
              <a:t>/*</a:t>
            </a:r>
            <a:r>
              <a:rPr lang="zh-TW" altLang="en-US" sz="21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</a:rPr>
              <a:t>動態執行參數</a:t>
            </a:r>
            <a:r>
              <a:rPr lang="en-US" altLang="zh-TW" sz="21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</a:rPr>
              <a:t>*/</a:t>
            </a:r>
            <a:b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animation-delay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2s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TW" sz="21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</a:rPr>
              <a:t>/*</a:t>
            </a:r>
            <a:r>
              <a:rPr lang="zh-TW" altLang="en-US" sz="21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</a:rPr>
              <a:t>延遲</a:t>
            </a:r>
            <a:r>
              <a:rPr lang="en-US" altLang="zh-TW" sz="21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</a:rPr>
              <a:t>*/</a:t>
            </a:r>
            <a:br>
              <a:rPr lang="en-US" altLang="zh-TW" sz="21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</a:rPr>
            </a:b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animation-iteration-count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infinite</a:t>
            </a:r>
            <a:r>
              <a:rPr lang="en-US" altLang="zh-TW" b="0" i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; /*</a:t>
            </a:r>
            <a:r>
              <a:rPr lang="zh-TW" alt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itchFamily="2" charset="0"/>
              </a:rPr>
              <a:t>播放次數</a:t>
            </a:r>
            <a:r>
              <a:rPr lang="en-US" altLang="zh-TW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itchFamily="2" charset="0"/>
              </a:rPr>
              <a:t>(</a:t>
            </a:r>
            <a:r>
              <a:rPr lang="zh-TW" alt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itchFamily="2" charset="0"/>
              </a:rPr>
              <a:t>可設定數字或 </a:t>
            </a:r>
            <a:r>
              <a:rPr lang="en-US" altLang="zh-TW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itchFamily="2" charset="0"/>
              </a:rPr>
              <a:t>infinite</a:t>
            </a:r>
            <a:r>
              <a:rPr lang="zh-TW" alt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itchFamily="2" charset="0"/>
              </a:rPr>
              <a:t>設定為無限</a:t>
            </a:r>
            <a:r>
              <a:rPr lang="en-US" altLang="zh-TW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itchFamily="2" charset="0"/>
              </a:rPr>
              <a:t>)*/</a:t>
            </a:r>
            <a:b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animation-direction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alternate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1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</a:rPr>
              <a:t>/</a:t>
            </a:r>
            <a:r>
              <a:rPr lang="zh-TW" altLang="en-US" sz="21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</a:rPr>
              <a:t>*播放方向</a:t>
            </a:r>
            <a:r>
              <a:rPr lang="en-US" altLang="zh-TW" sz="21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</a:rPr>
              <a:t>/</a:t>
            </a:r>
            <a:r>
              <a:rPr lang="zh-TW" altLang="en-US" sz="21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</a:rPr>
              <a:t>順序*</a:t>
            </a:r>
            <a:r>
              <a:rPr lang="en-US" altLang="zh-TW" sz="21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</a:rPr>
              <a:t>/</a:t>
            </a:r>
            <a:br>
              <a:rPr lang="en-US" altLang="zh-TW" sz="21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A4D078D-DCE4-410A-84CD-3237E961D707}"/>
              </a:ext>
            </a:extLst>
          </p:cNvPr>
          <p:cNvSpPr txBox="1"/>
          <p:nvPr/>
        </p:nvSpPr>
        <p:spPr>
          <a:xfrm>
            <a:off x="1442720" y="5339862"/>
            <a:ext cx="79654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 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animation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example 5s linear 2s infinite alternate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7073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668613-FA51-40C7-AD3F-355058C7C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CSS FLEX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2CE9C9D-91AD-482F-9170-FB06F18CF1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9256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E8BED4-0158-4D92-8787-9D44E281D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hlinkClick r:id="rId2"/>
              </a:rPr>
              <a:t>display: flex</a:t>
            </a:r>
            <a:r>
              <a:rPr lang="en-US" altLang="zh-TW" dirty="0"/>
              <a:t> </a:t>
            </a:r>
            <a:r>
              <a:rPr lang="zh-TW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彈性盒子</a:t>
            </a:r>
            <a:endParaRPr lang="zh-TW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EE2578F-9A21-4A9A-8AE2-9875B4106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642" y="1825112"/>
            <a:ext cx="57150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FF39E68B-9AAE-42B4-ADA2-BA193013C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667" y="1783280"/>
            <a:ext cx="5715000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語音泡泡: 圓角矩形 2">
            <a:extLst>
              <a:ext uri="{FF2B5EF4-FFF2-40B4-BE49-F238E27FC236}">
                <a16:creationId xmlns:a16="http://schemas.microsoft.com/office/drawing/2014/main" id="{5A9D7157-82CB-4370-B31A-ED213AA78615}"/>
              </a:ext>
            </a:extLst>
          </p:cNvPr>
          <p:cNvSpPr/>
          <p:nvPr/>
        </p:nvSpPr>
        <p:spPr>
          <a:xfrm>
            <a:off x="1371601" y="5046563"/>
            <a:ext cx="2494344" cy="752354"/>
          </a:xfrm>
          <a:prstGeom prst="wedgeRoundRectCallout">
            <a:avLst>
              <a:gd name="adj1" fmla="val -19493"/>
              <a:gd name="adj2" fmla="val -870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預設會橫向排列</a:t>
            </a:r>
          </a:p>
        </p:txBody>
      </p:sp>
    </p:spTree>
    <p:extLst>
      <p:ext uri="{BB962C8B-B14F-4D97-AF65-F5344CB8AC3E}">
        <p14:creationId xmlns:p14="http://schemas.microsoft.com/office/powerpoint/2010/main" val="4219183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C2B493C3-8366-4C36-BB32-D4AD769F06CE}"/>
              </a:ext>
            </a:extLst>
          </p:cNvPr>
          <p:cNvSpPr txBox="1"/>
          <p:nvPr/>
        </p:nvSpPr>
        <p:spPr>
          <a:xfrm>
            <a:off x="1416038" y="1585593"/>
            <a:ext cx="5502922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altLang="zh-TW" sz="3200" b="1" i="0" dirty="0"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Flex </a:t>
            </a:r>
            <a:r>
              <a:rPr lang="zh-TW" altLang="en-US" sz="3200" b="1" i="0" dirty="0"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外容器</a:t>
            </a:r>
            <a:r>
              <a:rPr lang="zh-TW" altLang="en-US" sz="3200" b="1" i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屬性</a:t>
            </a:r>
            <a:r>
              <a:rPr lang="zh-TW" altLang="en-US" sz="3200" b="1" i="0" dirty="0"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：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altLang="zh-TW" sz="2400" b="0" i="0" dirty="0"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display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altLang="zh-TW" sz="2400" b="0" i="0" dirty="0"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flex-flow</a:t>
            </a:r>
          </a:p>
          <a:p>
            <a:pPr marL="800100" lvl="1" indent="-342900" algn="l" fontAlgn="base">
              <a:buFont typeface="Arial" panose="020B0604020202020204" pitchFamily="34" charset="0"/>
              <a:buChar char="•"/>
            </a:pPr>
            <a:r>
              <a:rPr lang="en-US" altLang="zh-TW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flex-direction</a:t>
            </a:r>
            <a:r>
              <a:rPr lang="zh-TW" altLang="en-US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方向 </a:t>
            </a:r>
            <a:endParaRPr lang="en-US" altLang="zh-TW" sz="2400" b="1" i="0" dirty="0">
              <a:solidFill>
                <a:schemeClr val="accent6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 algn="l" fontAlgn="base">
              <a:buFont typeface="Arial" panose="020B0604020202020204" pitchFamily="34" charset="0"/>
              <a:buChar char="•"/>
            </a:pPr>
            <a:r>
              <a:rPr lang="en-US" altLang="zh-TW" sz="2400" b="0" i="0" dirty="0"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flex-wrap</a:t>
            </a:r>
            <a:r>
              <a:rPr lang="zh-TW" altLang="en-US" sz="2400" b="0" i="0" dirty="0"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 換行</a:t>
            </a:r>
            <a:endParaRPr lang="en-US" altLang="zh-TW" sz="2400" b="0" i="0" dirty="0">
              <a:solidFill>
                <a:srgbClr val="555555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altLang="zh-TW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justify-content</a:t>
            </a:r>
            <a:r>
              <a:rPr lang="zh-TW" altLang="en-US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TW" altLang="en-US" sz="2400" b="1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水平</a:t>
            </a:r>
            <a:r>
              <a:rPr lang="en-US" altLang="zh-TW" sz="2400" b="1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zh-TW" altLang="en-US" sz="2400" b="1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主軸</a:t>
            </a:r>
            <a:r>
              <a:rPr lang="zh-TW" altLang="en-US" sz="24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對齊</a:t>
            </a:r>
            <a:endParaRPr lang="en-US" altLang="zh-TW" sz="2400" b="1" i="0" dirty="0">
              <a:solidFill>
                <a:schemeClr val="accent5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altLang="zh-TW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align-items</a:t>
            </a:r>
            <a:r>
              <a:rPr lang="zh-TW" altLang="en-US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TW" altLang="en-US" sz="2400" b="1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垂直</a:t>
            </a:r>
            <a:r>
              <a:rPr lang="en-US" altLang="zh-TW" sz="2400" b="1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zh-TW" altLang="en-US" sz="2400" b="1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交錯軸對齊</a:t>
            </a:r>
            <a:endParaRPr lang="en-US" altLang="zh-TW" sz="2400" b="1" i="0" dirty="0">
              <a:solidFill>
                <a:schemeClr val="accent5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8C14016-13EA-4D69-A8AD-8FE09FCA2A0D}"/>
              </a:ext>
            </a:extLst>
          </p:cNvPr>
          <p:cNvSpPr txBox="1"/>
          <p:nvPr/>
        </p:nvSpPr>
        <p:spPr>
          <a:xfrm>
            <a:off x="7355842" y="1585593"/>
            <a:ext cx="396383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altLang="zh-TW" sz="3200" b="1" dirty="0">
                <a:solidFill>
                  <a:srgbClr val="555555"/>
                </a:solidFill>
                <a:latin typeface="Consolas" panose="020B0609020204030204" pitchFamily="49" charset="0"/>
              </a:rPr>
              <a:t>Flex </a:t>
            </a:r>
            <a:r>
              <a:rPr lang="zh-TW" altLang="en-US" sz="3200" b="1" dirty="0">
                <a:solidFill>
                  <a:srgbClr val="555555"/>
                </a:solidFill>
                <a:latin typeface="Consolas" panose="020B0609020204030204" pitchFamily="49" charset="0"/>
              </a:rPr>
              <a:t>內元件屬性：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altLang="zh-TW" sz="2400" b="0" i="0" dirty="0"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flex</a:t>
            </a:r>
          </a:p>
          <a:p>
            <a:pPr marL="800100" lvl="1" indent="-342900" algn="l" fontAlgn="base">
              <a:buFont typeface="Arial" panose="020B0604020202020204" pitchFamily="34" charset="0"/>
              <a:buChar char="•"/>
            </a:pPr>
            <a:r>
              <a:rPr lang="en-US" altLang="zh-TW" sz="2400" b="0" i="0" dirty="0"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flex-grow</a:t>
            </a:r>
          </a:p>
          <a:p>
            <a:pPr marL="800100" lvl="1" indent="-342900" algn="l" fontAlgn="base">
              <a:buFont typeface="Arial" panose="020B0604020202020204" pitchFamily="34" charset="0"/>
              <a:buChar char="•"/>
            </a:pPr>
            <a:r>
              <a:rPr lang="en-US" altLang="zh-TW" sz="2400" b="0" i="0" dirty="0"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flex-shrink</a:t>
            </a:r>
          </a:p>
          <a:p>
            <a:pPr marL="800100" lvl="1" indent="-342900" algn="l" fontAlgn="base">
              <a:buFont typeface="Arial" panose="020B0604020202020204" pitchFamily="34" charset="0"/>
              <a:buChar char="•"/>
            </a:pPr>
            <a:r>
              <a:rPr lang="en-US" altLang="zh-TW" sz="2400" b="0" i="0" dirty="0"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flex-basis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altLang="zh-TW" sz="2400" b="0" i="0" dirty="0"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order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altLang="zh-TW" sz="2400" b="0" i="0" dirty="0"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align-self</a:t>
            </a:r>
          </a:p>
        </p:txBody>
      </p:sp>
    </p:spTree>
    <p:extLst>
      <p:ext uri="{BB962C8B-B14F-4D97-AF65-F5344CB8AC3E}">
        <p14:creationId xmlns:p14="http://schemas.microsoft.com/office/powerpoint/2010/main" val="2722858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50007E-21D2-4752-B623-AD33BDD1A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zh-TW" altLang="en-US" b="1" i="0" dirty="0">
                <a:effectLst/>
                <a:latin typeface="Titillium Web"/>
              </a:rPr>
              <a:t>外容器</a:t>
            </a:r>
            <a:r>
              <a:rPr lang="zh-TW" altLang="en-US" b="1" dirty="0">
                <a:latin typeface="Titillium Web"/>
              </a:rPr>
              <a:t> </a:t>
            </a:r>
            <a:r>
              <a:rPr lang="en-US" altLang="zh-TW" b="1" dirty="0">
                <a:latin typeface="Titillium Web"/>
              </a:rPr>
              <a:t>:</a:t>
            </a:r>
            <a:r>
              <a:rPr lang="zh-TW" altLang="en-US" b="1" dirty="0">
                <a:latin typeface="Titillium Web"/>
              </a:rPr>
              <a:t> </a:t>
            </a:r>
            <a:r>
              <a:rPr lang="en-US" altLang="zh-TW" b="1" i="0" dirty="0">
                <a:effectLst/>
                <a:latin typeface="Titillium Web"/>
              </a:rPr>
              <a:t>display</a:t>
            </a:r>
            <a:r>
              <a:rPr lang="zh-TW" altLang="en-US" b="1" i="0" dirty="0">
                <a:effectLst/>
                <a:latin typeface="Titillium Web"/>
              </a:rPr>
              <a:t> </a:t>
            </a:r>
            <a:r>
              <a:rPr lang="en-US" altLang="zh-TW" b="1" i="0" dirty="0">
                <a:effectLst/>
                <a:latin typeface="Titillium Web"/>
              </a:rPr>
              <a:t>(</a:t>
            </a:r>
            <a:r>
              <a:rPr lang="zh-TW" altLang="en-US" b="1" i="0" dirty="0">
                <a:effectLst/>
                <a:latin typeface="Titillium Web"/>
              </a:rPr>
              <a:t>要先宣告</a:t>
            </a:r>
            <a:r>
              <a:rPr lang="en-US" altLang="zh-TW" b="1" i="0" dirty="0">
                <a:effectLst/>
                <a:latin typeface="Titillium Web"/>
              </a:rPr>
              <a:t>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E8F637ED-AFDD-490E-809C-651BE44B3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</a:rPr>
              <a:t>.div {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</a:rPr>
              <a:t>  display: flex | inline-flex;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endParaRPr lang="en-US" altLang="zh-TW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chemeClr val="bg1"/>
                </a:solidFill>
              </a:rPr>
              <a:t>預設是並排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2F7A788-39C3-468A-8B5D-BA4D66AB4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999" y="3212585"/>
            <a:ext cx="5715000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175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DFFE62-158B-450E-A2E8-B259AF89C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外容器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: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TW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flex-direction</a:t>
            </a:r>
            <a:endParaRPr lang="zh-TW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79AA288-DE55-49AB-8057-79C237BC0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100" y="1607378"/>
            <a:ext cx="7763958" cy="513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441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E8BED4-0158-4D92-8787-9D44E281D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外容器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:</a:t>
            </a:r>
            <a:r>
              <a:rPr lang="zh-TW" altLang="en-US" sz="4400" b="1" i="0" dirty="0">
                <a:solidFill>
                  <a:schemeClr val="accent6">
                    <a:lumMod val="75000"/>
                  </a:schemeClr>
                </a:solidFill>
                <a:effectLst/>
                <a:latin typeface="Titillium Web"/>
              </a:rPr>
              <a:t>主軸對齊</a:t>
            </a:r>
            <a:r>
              <a:rPr lang="en-US" altLang="zh-TW" sz="4400" b="1" i="0" dirty="0">
                <a:solidFill>
                  <a:schemeClr val="accent6">
                    <a:lumMod val="75000"/>
                  </a:schemeClr>
                </a:solidFill>
                <a:effectLst/>
                <a:latin typeface="Titillium Web"/>
              </a:rPr>
              <a:t>(main):</a:t>
            </a:r>
            <a:r>
              <a:rPr lang="en-US" altLang="zh-TW" sz="4400" b="0" i="0" dirty="0">
                <a:solidFill>
                  <a:schemeClr val="accent5">
                    <a:lumMod val="75000"/>
                  </a:schemeClr>
                </a:solidFill>
                <a:effectLst/>
                <a:latin typeface="inherit"/>
              </a:rPr>
              <a:t> </a:t>
            </a:r>
            <a:r>
              <a:rPr lang="en-US" altLang="zh-TW" sz="4400" b="1" dirty="0">
                <a:solidFill>
                  <a:schemeClr val="accent5">
                    <a:lumMod val="75000"/>
                  </a:schemeClr>
                </a:solidFill>
                <a:latin typeface="inherit"/>
              </a:rPr>
              <a:t>justify</a:t>
            </a:r>
            <a:r>
              <a:rPr lang="en-US" altLang="zh-TW" sz="4400" dirty="0">
                <a:solidFill>
                  <a:schemeClr val="accent5">
                    <a:lumMod val="75000"/>
                  </a:schemeClr>
                </a:solidFill>
                <a:latin typeface="inherit"/>
              </a:rPr>
              <a:t>-content</a:t>
            </a:r>
            <a:endParaRPr lang="zh-TW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EE2578F-9A21-4A9A-8AE2-9875B4106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735931"/>
            <a:ext cx="57150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A68D8EC3-6845-4FBB-A0A8-F0A6ECA20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195" y="2645659"/>
            <a:ext cx="4970609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橢圓 6">
            <a:extLst>
              <a:ext uri="{FF2B5EF4-FFF2-40B4-BE49-F238E27FC236}">
                <a16:creationId xmlns:a16="http://schemas.microsoft.com/office/drawing/2014/main" id="{B2D5C29B-EE19-4CFB-A8BB-082255CE042D}"/>
              </a:ext>
            </a:extLst>
          </p:cNvPr>
          <p:cNvSpPr/>
          <p:nvPr/>
        </p:nvSpPr>
        <p:spPr>
          <a:xfrm>
            <a:off x="905227" y="4234778"/>
            <a:ext cx="177553" cy="1775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82CCFC49-2749-467E-B489-FD15A62F352E}"/>
              </a:ext>
            </a:extLst>
          </p:cNvPr>
          <p:cNvSpPr/>
          <p:nvPr/>
        </p:nvSpPr>
        <p:spPr>
          <a:xfrm>
            <a:off x="5030187" y="4234778"/>
            <a:ext cx="177553" cy="1775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81402484-2723-4C9D-8DC2-9071ACD7832D}"/>
              </a:ext>
            </a:extLst>
          </p:cNvPr>
          <p:cNvSpPr/>
          <p:nvPr/>
        </p:nvSpPr>
        <p:spPr>
          <a:xfrm>
            <a:off x="2967707" y="4234778"/>
            <a:ext cx="177553" cy="1775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FA75C10C-ED6E-4A25-BE51-556A76D96F04}"/>
              </a:ext>
            </a:extLst>
          </p:cNvPr>
          <p:cNvSpPr/>
          <p:nvPr/>
        </p:nvSpPr>
        <p:spPr>
          <a:xfrm>
            <a:off x="6808187" y="3005418"/>
            <a:ext cx="177553" cy="1775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038ABE4B-08BC-48F5-87A4-BBFBE43266D6}"/>
              </a:ext>
            </a:extLst>
          </p:cNvPr>
          <p:cNvSpPr/>
          <p:nvPr/>
        </p:nvSpPr>
        <p:spPr>
          <a:xfrm>
            <a:off x="11252447" y="3777578"/>
            <a:ext cx="177553" cy="1775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D9BE6A1F-0CB2-404A-99C6-18205B7B4951}"/>
              </a:ext>
            </a:extLst>
          </p:cNvPr>
          <p:cNvSpPr/>
          <p:nvPr/>
        </p:nvSpPr>
        <p:spPr>
          <a:xfrm>
            <a:off x="8870667" y="4445335"/>
            <a:ext cx="177553" cy="1775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DB5BFF2-9BCA-443A-A1B0-ECE0212AD26A}"/>
              </a:ext>
            </a:extLst>
          </p:cNvPr>
          <p:cNvSpPr txBox="1"/>
          <p:nvPr/>
        </p:nvSpPr>
        <p:spPr>
          <a:xfrm>
            <a:off x="6896963" y="2425429"/>
            <a:ext cx="15440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zh-TW" altLang="en-US" sz="2000" b="1" dirty="0">
                <a:solidFill>
                  <a:schemeClr val="accent2">
                    <a:lumMod val="75000"/>
                  </a:schemeClr>
                </a:solidFill>
                <a:latin typeface="Titillium Web"/>
              </a:rPr>
              <a:t>預設</a:t>
            </a:r>
            <a:endParaRPr lang="zh-TW" altLang="en-US" sz="2000" b="0" i="0" dirty="0">
              <a:solidFill>
                <a:schemeClr val="accent2">
                  <a:lumMod val="75000"/>
                </a:schemeClr>
              </a:solidFill>
              <a:effectLst/>
              <a:latin typeface="Titillium Web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32169A1-A366-4FF0-9E86-8BE4B8083B38}"/>
              </a:ext>
            </a:extLst>
          </p:cNvPr>
          <p:cNvSpPr txBox="1"/>
          <p:nvPr/>
        </p:nvSpPr>
        <p:spPr>
          <a:xfrm>
            <a:off x="4935311" y="3835412"/>
            <a:ext cx="8618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altLang="zh-TW" sz="2800" b="1" i="0" dirty="0">
                <a:solidFill>
                  <a:schemeClr val="accent6">
                    <a:lumMod val="75000"/>
                  </a:schemeClr>
                </a:solidFill>
                <a:effectLst/>
                <a:latin typeface="Titillium Web"/>
              </a:rPr>
              <a:t>row</a:t>
            </a:r>
            <a:endParaRPr lang="zh-TW" altLang="en-US" sz="2800" b="0" i="0" dirty="0">
              <a:solidFill>
                <a:srgbClr val="555555"/>
              </a:solidFill>
              <a:effectLst/>
              <a:latin typeface="Titillium Web"/>
            </a:endParaRPr>
          </a:p>
        </p:txBody>
      </p:sp>
    </p:spTree>
    <p:extLst>
      <p:ext uri="{BB962C8B-B14F-4D97-AF65-F5344CB8AC3E}">
        <p14:creationId xmlns:p14="http://schemas.microsoft.com/office/powerpoint/2010/main" val="2810583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E8BED4-0158-4D92-8787-9D44E281D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外容器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:</a:t>
            </a:r>
            <a:r>
              <a:rPr lang="zh-TW" altLang="en-US" sz="4400" b="1" i="0" dirty="0">
                <a:solidFill>
                  <a:schemeClr val="accent6">
                    <a:lumMod val="75000"/>
                  </a:schemeClr>
                </a:solidFill>
                <a:effectLst/>
                <a:latin typeface="Titillium Web"/>
              </a:rPr>
              <a:t>交錯軸</a:t>
            </a:r>
            <a:r>
              <a:rPr lang="en-US" altLang="zh-TW" sz="4400" b="1" i="0" dirty="0">
                <a:solidFill>
                  <a:schemeClr val="accent6">
                    <a:lumMod val="75000"/>
                  </a:schemeClr>
                </a:solidFill>
                <a:effectLst/>
                <a:latin typeface="Titillium Web"/>
              </a:rPr>
              <a:t>(cross): </a:t>
            </a:r>
            <a:r>
              <a:rPr lang="en-US" altLang="zh-TW" sz="4400" b="1" i="0" dirty="0">
                <a:solidFill>
                  <a:schemeClr val="accent5">
                    <a:lumMod val="75000"/>
                  </a:schemeClr>
                </a:solidFill>
                <a:effectLst/>
                <a:latin typeface="inherit"/>
              </a:rPr>
              <a:t>align</a:t>
            </a:r>
            <a:r>
              <a:rPr lang="en-US" altLang="zh-TW" sz="4400" b="0" i="0" dirty="0">
                <a:solidFill>
                  <a:schemeClr val="accent5">
                    <a:lumMod val="75000"/>
                  </a:schemeClr>
                </a:solidFill>
                <a:effectLst/>
                <a:latin typeface="inherit"/>
              </a:rPr>
              <a:t>-items</a:t>
            </a:r>
            <a:endParaRPr lang="zh-TW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EE2578F-9A21-4A9A-8AE2-9875B4106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735931"/>
            <a:ext cx="57150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B3821C48-8778-4E64-8210-5A1B41D65A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960"/>
          <a:stretch/>
        </p:blipFill>
        <p:spPr bwMode="auto">
          <a:xfrm>
            <a:off x="6477000" y="2286153"/>
            <a:ext cx="5715000" cy="3464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3065B1B-D550-4A19-B77E-E940F207607D}"/>
              </a:ext>
            </a:extLst>
          </p:cNvPr>
          <p:cNvSpPr/>
          <p:nvPr/>
        </p:nvSpPr>
        <p:spPr>
          <a:xfrm>
            <a:off x="6690167" y="4074289"/>
            <a:ext cx="2662177" cy="17709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C3165AC9-DB8C-4950-B2C2-62A35F71651D}"/>
              </a:ext>
            </a:extLst>
          </p:cNvPr>
          <p:cNvSpPr/>
          <p:nvPr/>
        </p:nvSpPr>
        <p:spPr>
          <a:xfrm>
            <a:off x="7972148" y="2574524"/>
            <a:ext cx="177553" cy="1775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30D669D7-0AC7-4F58-B696-7702C8D41D22}"/>
              </a:ext>
            </a:extLst>
          </p:cNvPr>
          <p:cNvSpPr/>
          <p:nvPr/>
        </p:nvSpPr>
        <p:spPr>
          <a:xfrm>
            <a:off x="10608816" y="3840952"/>
            <a:ext cx="177553" cy="1775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4E67EF2B-CDDA-4FD4-9C11-4608629D67D0}"/>
              </a:ext>
            </a:extLst>
          </p:cNvPr>
          <p:cNvSpPr/>
          <p:nvPr/>
        </p:nvSpPr>
        <p:spPr>
          <a:xfrm>
            <a:off x="7932478" y="4959752"/>
            <a:ext cx="177553" cy="1775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D67E822F-5811-44F6-A4A4-7531E0A7A57C}"/>
              </a:ext>
            </a:extLst>
          </p:cNvPr>
          <p:cNvSpPr/>
          <p:nvPr/>
        </p:nvSpPr>
        <p:spPr>
          <a:xfrm>
            <a:off x="2947387" y="3340223"/>
            <a:ext cx="177553" cy="1775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AE1EE560-42C2-463B-9EC4-F03FB42CF081}"/>
              </a:ext>
            </a:extLst>
          </p:cNvPr>
          <p:cNvSpPr/>
          <p:nvPr/>
        </p:nvSpPr>
        <p:spPr>
          <a:xfrm>
            <a:off x="2947387" y="4236996"/>
            <a:ext cx="177553" cy="1775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9C03E7BE-9E92-4C45-AEDA-F1E2F4676352}"/>
              </a:ext>
            </a:extLst>
          </p:cNvPr>
          <p:cNvSpPr/>
          <p:nvPr/>
        </p:nvSpPr>
        <p:spPr>
          <a:xfrm>
            <a:off x="2947387" y="5100605"/>
            <a:ext cx="177553" cy="1775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9238B356-4979-448F-A593-4F77774CB46F}"/>
              </a:ext>
            </a:extLst>
          </p:cNvPr>
          <p:cNvCxnSpPr>
            <a:stCxn id="3" idx="0"/>
          </p:cNvCxnSpPr>
          <p:nvPr/>
        </p:nvCxnSpPr>
        <p:spPr>
          <a:xfrm flipV="1">
            <a:off x="8021256" y="2178090"/>
            <a:ext cx="641131" cy="18961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DD8C006-DF55-469E-8DEA-E5938A5EB5A4}"/>
              </a:ext>
            </a:extLst>
          </p:cNvPr>
          <p:cNvSpPr txBox="1"/>
          <p:nvPr/>
        </p:nvSpPr>
        <p:spPr>
          <a:xfrm>
            <a:off x="762000" y="6194497"/>
            <a:ext cx="114160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zh-TW" altLang="en-US" sz="2400" b="1" i="0" dirty="0">
                <a:solidFill>
                  <a:schemeClr val="accent2">
                    <a:lumMod val="75000"/>
                  </a:schemeClr>
                </a:solidFill>
                <a:effectLst/>
                <a:latin typeface="Titillium Web"/>
              </a:rPr>
              <a:t>會依照外層的寬度依照比例調整</a:t>
            </a:r>
            <a:r>
              <a:rPr lang="en-US" altLang="zh-TW" sz="2400" b="1" i="0" dirty="0">
                <a:solidFill>
                  <a:schemeClr val="accent2">
                    <a:lumMod val="75000"/>
                  </a:schemeClr>
                </a:solidFill>
                <a:effectLst/>
                <a:latin typeface="Titillium Web"/>
              </a:rPr>
              <a:t>(</a:t>
            </a:r>
            <a:r>
              <a:rPr lang="zh-TW" altLang="en-US" sz="2400" b="1" i="0" dirty="0">
                <a:solidFill>
                  <a:schemeClr val="accent2">
                    <a:lumMod val="75000"/>
                  </a:schemeClr>
                </a:solidFill>
                <a:effectLst/>
                <a:latin typeface="Titillium Web"/>
              </a:rPr>
              <a:t>即使裡面的容器加起來超過外面還是不會超過</a:t>
            </a:r>
            <a:r>
              <a:rPr lang="en-US" altLang="zh-TW" sz="2400" b="1" i="0" dirty="0">
                <a:solidFill>
                  <a:schemeClr val="accent2">
                    <a:lumMod val="75000"/>
                  </a:schemeClr>
                </a:solidFill>
                <a:effectLst/>
                <a:latin typeface="Titillium Web"/>
              </a:rPr>
              <a:t>)</a:t>
            </a:r>
            <a:endParaRPr lang="zh-TW" altLang="en-US" sz="2400" b="1" i="0" dirty="0">
              <a:solidFill>
                <a:schemeClr val="accent2">
                  <a:lumMod val="75000"/>
                </a:schemeClr>
              </a:solidFill>
              <a:effectLst/>
              <a:latin typeface="Titillium Web"/>
            </a:endParaRPr>
          </a:p>
        </p:txBody>
      </p:sp>
    </p:spTree>
    <p:extLst>
      <p:ext uri="{BB962C8B-B14F-4D97-AF65-F5344CB8AC3E}">
        <p14:creationId xmlns:p14="http://schemas.microsoft.com/office/powerpoint/2010/main" val="3528806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4F3AED-FF7A-4C72-BBCB-820E2DEF7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Flex</a:t>
            </a:r>
            <a:r>
              <a:rPr lang="zh-TW" altLang="en-US" dirty="0"/>
              <a:t>特性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2F68A1-DACD-4C94-9252-29E3C9C88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8463"/>
            <a:ext cx="4434396" cy="1410866"/>
          </a:xfrm>
        </p:spPr>
        <p:txBody>
          <a:bodyPr/>
          <a:lstStyle/>
          <a:p>
            <a:r>
              <a:rPr lang="zh-TW" altLang="en-US" dirty="0"/>
              <a:t>預設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lvl="1"/>
            <a:r>
              <a:rPr lang="zh-TW" altLang="en-US" i="0" dirty="0"/>
              <a:t>內容高度是等高</a:t>
            </a:r>
            <a:endParaRPr lang="en-US" altLang="zh-TW" i="0" dirty="0"/>
          </a:p>
          <a:p>
            <a:pPr lvl="1"/>
            <a:r>
              <a:rPr lang="zh-TW" altLang="en-US" i="0" dirty="0"/>
              <a:t>橫向排列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80C2B00-8009-4E19-AFB3-05B53F68D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739" y="1293584"/>
            <a:ext cx="5063231" cy="2166517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2CC41C57-8440-4153-A22A-A1D4EB5E5274}"/>
              </a:ext>
            </a:extLst>
          </p:cNvPr>
          <p:cNvSpPr txBox="1"/>
          <p:nvPr/>
        </p:nvSpPr>
        <p:spPr>
          <a:xfrm>
            <a:off x="1371600" y="523401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zh-TW" altLang="en-US" i="0" dirty="0"/>
              <a:t>裡面的</a:t>
            </a:r>
            <a:r>
              <a:rPr lang="en-US" altLang="zh-TW" i="0" dirty="0"/>
              <a:t>item</a:t>
            </a:r>
            <a:r>
              <a:rPr lang="zh-TW" altLang="en-US" i="0" dirty="0"/>
              <a:t>保有</a:t>
            </a:r>
            <a:r>
              <a:rPr lang="en-US" altLang="zh-TW" i="0" dirty="0"/>
              <a:t>block</a:t>
            </a:r>
            <a:r>
              <a:rPr lang="zh-TW" altLang="en-US" i="0" dirty="0"/>
              <a:t>的特性，可調整寬高</a:t>
            </a:r>
            <a:endParaRPr lang="en-US" altLang="zh-TW" i="0" dirty="0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A70EF937-3E50-490A-B36C-B1D41125B256}"/>
              </a:ext>
            </a:extLst>
          </p:cNvPr>
          <p:cNvSpPr txBox="1">
            <a:spLocks/>
          </p:cNvSpPr>
          <p:nvPr/>
        </p:nvSpPr>
        <p:spPr>
          <a:xfrm>
            <a:off x="1371600" y="3207058"/>
            <a:ext cx="6245442" cy="2396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Consolas" panose="020B0609020204030204" pitchFamily="49" charset="0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Consolas" panose="020B0609020204030204" pitchFamily="49" charset="0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Consolas" panose="020B0609020204030204" pitchFamily="49" charset="0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總結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lvl="1"/>
            <a:r>
              <a:rPr lang="zh-TW" altLang="en-US" i="0" dirty="0"/>
              <a:t>想要讓</a:t>
            </a:r>
            <a:r>
              <a:rPr lang="en-US" altLang="zh-TW" i="0" dirty="0"/>
              <a:t>div</a:t>
            </a:r>
            <a:r>
              <a:rPr lang="zh-TW" altLang="en-US" i="0" dirty="0"/>
              <a:t>可以並排</a:t>
            </a:r>
            <a:endParaRPr lang="en-US" altLang="zh-TW" i="0" dirty="0"/>
          </a:p>
          <a:p>
            <a:pPr lvl="2"/>
            <a:r>
              <a:rPr lang="zh-TW" altLang="en-US" i="0" dirty="0"/>
              <a:t>在父層下</a:t>
            </a:r>
            <a:r>
              <a:rPr lang="en-US" altLang="zh-TW" i="0" dirty="0"/>
              <a:t>display: flex;</a:t>
            </a:r>
          </a:p>
          <a:p>
            <a:pPr lvl="1"/>
            <a:r>
              <a:rPr lang="en-US" altLang="zh-TW" i="0" dirty="0"/>
              <a:t>Items</a:t>
            </a:r>
            <a:r>
              <a:rPr lang="zh-TW" altLang="en-US" i="0" dirty="0"/>
              <a:t>會依照父元素的寬度做調整</a:t>
            </a:r>
            <a:endParaRPr lang="en-US" altLang="zh-TW" i="0" dirty="0"/>
          </a:p>
          <a:p>
            <a:pPr lvl="1"/>
            <a:r>
              <a:rPr lang="en-US" altLang="zh-TW" i="0" dirty="0"/>
              <a:t>Items</a:t>
            </a:r>
            <a:r>
              <a:rPr lang="zh-TW" altLang="en-US" i="0" dirty="0"/>
              <a:t>預設是等高</a:t>
            </a:r>
          </a:p>
        </p:txBody>
      </p:sp>
    </p:spTree>
    <p:extLst>
      <p:ext uri="{BB962C8B-B14F-4D97-AF65-F5344CB8AC3E}">
        <p14:creationId xmlns:p14="http://schemas.microsoft.com/office/powerpoint/2010/main" val="3177111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FAAC2D-A5DD-4845-AF3F-DDF3BED5A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7442" y="435006"/>
            <a:ext cx="9317115" cy="6347534"/>
          </a:xfrm>
        </p:spPr>
        <p:txBody>
          <a:bodyPr>
            <a:normAutofit/>
          </a:bodyPr>
          <a:lstStyle/>
          <a:p>
            <a:r>
              <a:rPr lang="zh-TW" altLang="en-US" sz="2800" b="1" dirty="0">
                <a:solidFill>
                  <a:schemeClr val="accent5">
                    <a:lumMod val="75000"/>
                  </a:schemeClr>
                </a:solidFill>
              </a:rPr>
              <a:t>分組選擇器</a:t>
            </a:r>
            <a:endParaRPr lang="en-US" altLang="zh-TW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2800" b="1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zh-TW" sz="28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sz="2800" b="1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h2</a:t>
            </a:r>
            <a:r>
              <a:rPr lang="en-US" altLang="zh-TW" sz="28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sz="2800" b="1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p </a:t>
            </a:r>
            <a:r>
              <a:rPr lang="en-US" altLang="zh-TW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TW" sz="2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2800" b="0" i="0" dirty="0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text-align: center;</a:t>
            </a:r>
            <a:br>
              <a:rPr lang="en-US" altLang="zh-TW" sz="2800" b="0" i="0" dirty="0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2800" b="0" i="0" dirty="0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color: red;</a:t>
            </a:r>
            <a:br>
              <a:rPr lang="en-US" altLang="zh-TW" sz="2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zh-TW" altLang="en-US" sz="2800" b="1" dirty="0">
                <a:solidFill>
                  <a:schemeClr val="accent5">
                    <a:lumMod val="75000"/>
                  </a:schemeClr>
                </a:solidFill>
              </a:rPr>
              <a:t>後代選擇器</a:t>
            </a:r>
            <a:r>
              <a:rPr lang="en-US" altLang="zh-TW" sz="2800" b="1" dirty="0">
                <a:solidFill>
                  <a:schemeClr val="accent5">
                    <a:lumMod val="75000"/>
                  </a:schemeClr>
                </a:solidFill>
              </a:rPr>
              <a:t>:</a:t>
            </a:r>
            <a:r>
              <a:rPr lang="zh-TW" altLang="en-US" sz="2400" dirty="0">
                <a:solidFill>
                  <a:schemeClr val="accent5">
                    <a:lumMod val="75000"/>
                  </a:schemeClr>
                </a:solidFill>
              </a:rPr>
              <a:t>希望只對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textbox</a:t>
            </a:r>
            <a:r>
              <a:rPr lang="zh-TW" altLang="en-US" sz="2400" dirty="0">
                <a:solidFill>
                  <a:schemeClr val="accent5">
                    <a:lumMod val="75000"/>
                  </a:schemeClr>
                </a:solidFill>
              </a:rPr>
              <a:t>內的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h1</a:t>
            </a:r>
            <a:r>
              <a:rPr lang="zh-TW" altLang="en-US" sz="2400" dirty="0">
                <a:solidFill>
                  <a:schemeClr val="accent5">
                    <a:lumMod val="75000"/>
                  </a:schemeClr>
                </a:solidFill>
              </a:rPr>
              <a:t>元素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2800" b="1" dirty="0">
                <a:solidFill>
                  <a:schemeClr val="accent5">
                    <a:lumMod val="75000"/>
                  </a:schemeClr>
                </a:solidFill>
              </a:rPr>
              <a:t>.textbox h1</a:t>
            </a:r>
            <a:r>
              <a:rPr lang="en-US" altLang="zh-TW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TW" sz="2800" b="0" i="0" dirty="0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2800" b="0" i="0" dirty="0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color: red;</a:t>
            </a:r>
            <a:br>
              <a:rPr lang="en-US" altLang="zh-TW" sz="2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zh-TW" altLang="en-US" sz="2800" b="1" dirty="0">
                <a:solidFill>
                  <a:schemeClr val="accent5">
                    <a:lumMod val="75000"/>
                  </a:schemeClr>
                </a:solidFill>
              </a:rPr>
              <a:t>子元素選擇器</a:t>
            </a:r>
            <a:r>
              <a:rPr lang="en-US" altLang="zh-TW" sz="2800" b="1" dirty="0">
                <a:solidFill>
                  <a:schemeClr val="accent5">
                    <a:lumMod val="75000"/>
                  </a:schemeClr>
                </a:solidFill>
              </a:rPr>
              <a:t>:</a:t>
            </a: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不希望選擇任意的後代元素，而是希望縮小範圍</a:t>
            </a:r>
            <a:endParaRPr lang="en-US" altLang="zh-TW" sz="2800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800" b="1" dirty="0">
                <a:solidFill>
                  <a:schemeClr val="accent5">
                    <a:lumMod val="75000"/>
                  </a:schemeClr>
                </a:solidFill>
              </a:rPr>
              <a:t>.textbox </a:t>
            </a:r>
            <a:r>
              <a:rPr lang="en-US" altLang="zh-TW" sz="2800" b="1" dirty="0">
                <a:solidFill>
                  <a:schemeClr val="accent6">
                    <a:lumMod val="75000"/>
                  </a:schemeClr>
                </a:solidFill>
              </a:rPr>
              <a:t>&gt;</a:t>
            </a:r>
            <a:r>
              <a:rPr lang="en-US" altLang="zh-TW" sz="2800" b="1" dirty="0">
                <a:solidFill>
                  <a:schemeClr val="accent5">
                    <a:lumMod val="75000"/>
                  </a:schemeClr>
                </a:solidFill>
              </a:rPr>
              <a:t> h1</a:t>
            </a:r>
            <a:r>
              <a:rPr lang="en-US" altLang="zh-TW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TW" sz="2800" b="0" i="0" dirty="0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2800" b="0" i="0" dirty="0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color: red;</a:t>
            </a:r>
            <a:br>
              <a:rPr lang="en-US" altLang="zh-TW" sz="2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altLang="zh-TW" sz="28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zh-TW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409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6626DF-5C84-492B-8300-3EB549757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:navbar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9BB86EC-4D30-4698-A846-EDFBAB774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8462"/>
            <a:ext cx="2268245" cy="523099"/>
          </a:xfrm>
        </p:spPr>
        <p:txBody>
          <a:bodyPr/>
          <a:lstStyle/>
          <a:p>
            <a:r>
              <a:rPr lang="en-US" altLang="zh-TW" dirty="0"/>
              <a:t>&lt;ul&gt;&lt;li&gt;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C3C4886-C4C0-448D-9C0B-37246C316B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28" t="17472" r="38253" b="72472"/>
          <a:stretch/>
        </p:blipFill>
        <p:spPr>
          <a:xfrm>
            <a:off x="1371600" y="2432723"/>
            <a:ext cx="4787019" cy="996277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FA900533-8B66-48F9-90ED-2E6A91E7C69E}"/>
              </a:ext>
            </a:extLst>
          </p:cNvPr>
          <p:cNvSpPr txBox="1">
            <a:spLocks/>
          </p:cNvSpPr>
          <p:nvPr/>
        </p:nvSpPr>
        <p:spPr>
          <a:xfrm>
            <a:off x="1371600" y="4054904"/>
            <a:ext cx="9601200" cy="7473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Consolas" panose="020B0609020204030204" pitchFamily="49" charset="0"/>
                <a:ea typeface="+mj-ea"/>
                <a:cs typeface="+mj-cs"/>
              </a:defRPr>
            </a:lvl1pPr>
          </a:lstStyle>
          <a:p>
            <a:r>
              <a:rPr lang="zh-TW" altLang="en-US" dirty="0"/>
              <a:t>練習</a:t>
            </a:r>
            <a:r>
              <a:rPr lang="en-US" altLang="zh-TW" dirty="0"/>
              <a:t>2:</a:t>
            </a:r>
            <a:r>
              <a:rPr lang="zh-TW" altLang="en-US" dirty="0"/>
              <a:t>水平重直置中</a:t>
            </a:r>
          </a:p>
        </p:txBody>
      </p:sp>
    </p:spTree>
    <p:extLst>
      <p:ext uri="{BB962C8B-B14F-4D97-AF65-F5344CB8AC3E}">
        <p14:creationId xmlns:p14="http://schemas.microsoft.com/office/powerpoint/2010/main" val="1365302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E95C7C-4A32-4CA5-A1A7-69F9BCE13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flex-direction: </a:t>
            </a:r>
            <a:r>
              <a:rPr lang="en-US" altLang="zh-TW" dirty="0"/>
              <a:t>column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98AD013-51D1-44B7-BEDF-058A9740A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255" y="1518081"/>
            <a:ext cx="4466706" cy="487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6241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9D048925-C8C0-4DCD-A357-BBFBBD776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354" y="512807"/>
            <a:ext cx="4973310" cy="5424016"/>
          </a:xfrm>
          <a:prstGeom prst="rect">
            <a:avLst/>
          </a:prstGeom>
        </p:spPr>
      </p:pic>
      <p:grpSp>
        <p:nvGrpSpPr>
          <p:cNvPr id="19" name="群組 18">
            <a:extLst>
              <a:ext uri="{FF2B5EF4-FFF2-40B4-BE49-F238E27FC236}">
                <a16:creationId xmlns:a16="http://schemas.microsoft.com/office/drawing/2014/main" id="{EE4F214F-4CB2-418E-9556-D8E680BD96B8}"/>
              </a:ext>
            </a:extLst>
          </p:cNvPr>
          <p:cNvGrpSpPr/>
          <p:nvPr/>
        </p:nvGrpSpPr>
        <p:grpSpPr>
          <a:xfrm>
            <a:off x="874822" y="305171"/>
            <a:ext cx="3352800" cy="5715000"/>
            <a:chOff x="3777820" y="163127"/>
            <a:chExt cx="3352800" cy="571500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F4230877-A1EE-4B01-B0E5-743D855BB9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596720" y="1344227"/>
              <a:ext cx="5715000" cy="3352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0B1D5BFC-C1C6-4A4A-8703-88EB472AAEA7}"/>
                </a:ext>
              </a:extLst>
            </p:cNvPr>
            <p:cNvGrpSpPr/>
            <p:nvPr/>
          </p:nvGrpSpPr>
          <p:grpSpPr>
            <a:xfrm>
              <a:off x="5463805" y="370763"/>
              <a:ext cx="191271" cy="4180864"/>
              <a:chOff x="5463805" y="370763"/>
              <a:chExt cx="191271" cy="4180864"/>
            </a:xfrm>
          </p:grpSpPr>
          <p:sp>
            <p:nvSpPr>
              <p:cNvPr id="7" name="橢圓 6">
                <a:extLst>
                  <a:ext uri="{FF2B5EF4-FFF2-40B4-BE49-F238E27FC236}">
                    <a16:creationId xmlns:a16="http://schemas.microsoft.com/office/drawing/2014/main" id="{172D25A7-2D19-49C3-BC32-F0FE787E02A1}"/>
                  </a:ext>
                </a:extLst>
              </p:cNvPr>
              <p:cNvSpPr/>
              <p:nvPr/>
            </p:nvSpPr>
            <p:spPr>
              <a:xfrm>
                <a:off x="5463805" y="370763"/>
                <a:ext cx="191271" cy="19479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橢圓 7">
                <a:extLst>
                  <a:ext uri="{FF2B5EF4-FFF2-40B4-BE49-F238E27FC236}">
                    <a16:creationId xmlns:a16="http://schemas.microsoft.com/office/drawing/2014/main" id="{7269B503-461F-4E5C-A9A4-2E8839C3A5B8}"/>
                  </a:ext>
                </a:extLst>
              </p:cNvPr>
              <p:cNvSpPr/>
              <p:nvPr/>
            </p:nvSpPr>
            <p:spPr>
              <a:xfrm>
                <a:off x="5463805" y="4356837"/>
                <a:ext cx="191271" cy="19479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橢圓 8">
                <a:extLst>
                  <a:ext uri="{FF2B5EF4-FFF2-40B4-BE49-F238E27FC236}">
                    <a16:creationId xmlns:a16="http://schemas.microsoft.com/office/drawing/2014/main" id="{94B19509-A0AB-41A4-9089-55F1F4389CA9}"/>
                  </a:ext>
                </a:extLst>
              </p:cNvPr>
              <p:cNvSpPr/>
              <p:nvPr/>
            </p:nvSpPr>
            <p:spPr>
              <a:xfrm>
                <a:off x="5463805" y="2363800"/>
                <a:ext cx="191271" cy="19479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4A96BF5-C5C5-4071-B013-7EDCCB7B882C}"/>
              </a:ext>
            </a:extLst>
          </p:cNvPr>
          <p:cNvSpPr txBox="1"/>
          <p:nvPr/>
        </p:nvSpPr>
        <p:spPr>
          <a:xfrm>
            <a:off x="6811392" y="3571044"/>
            <a:ext cx="3352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b="1" i="0" dirty="0">
                <a:solidFill>
                  <a:schemeClr val="accent6">
                    <a:lumMod val="75000"/>
                  </a:schemeClr>
                </a:solidFill>
                <a:effectLst/>
                <a:latin typeface="Titillium Web"/>
              </a:rPr>
              <a:t>主軸對齊</a:t>
            </a:r>
            <a:r>
              <a:rPr lang="en-US" altLang="zh-TW" sz="1800" b="1" i="0" dirty="0">
                <a:solidFill>
                  <a:schemeClr val="accent6">
                    <a:lumMod val="75000"/>
                  </a:schemeClr>
                </a:solidFill>
                <a:effectLst/>
                <a:latin typeface="Titillium Web"/>
              </a:rPr>
              <a:t>(main):</a:t>
            </a:r>
            <a:r>
              <a:rPr lang="en-US" altLang="zh-TW" sz="1800" b="0" i="0" dirty="0">
                <a:solidFill>
                  <a:schemeClr val="accent5">
                    <a:lumMod val="75000"/>
                  </a:schemeClr>
                </a:solidFill>
                <a:effectLst/>
                <a:latin typeface="inherit"/>
              </a:rPr>
              <a:t> </a:t>
            </a:r>
            <a:r>
              <a:rPr lang="en-US" altLang="zh-TW" sz="1800" b="1" dirty="0">
                <a:solidFill>
                  <a:schemeClr val="accent5">
                    <a:lumMod val="75000"/>
                  </a:schemeClr>
                </a:solidFill>
                <a:latin typeface="inherit"/>
              </a:rPr>
              <a:t>justify</a:t>
            </a:r>
            <a:r>
              <a:rPr lang="en-US" altLang="zh-TW" sz="1800" dirty="0">
                <a:solidFill>
                  <a:schemeClr val="accent5">
                    <a:lumMod val="75000"/>
                  </a:schemeClr>
                </a:solidFill>
                <a:latin typeface="inherit"/>
              </a:rPr>
              <a:t>-content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6B04D4B-8DD9-4304-A29D-25D9C225CD2D}"/>
              </a:ext>
            </a:extLst>
          </p:cNvPr>
          <p:cNvSpPr/>
          <p:nvPr/>
        </p:nvSpPr>
        <p:spPr>
          <a:xfrm>
            <a:off x="6618874" y="707597"/>
            <a:ext cx="4871789" cy="2177647"/>
          </a:xfrm>
          <a:prstGeom prst="rect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D10CC07-69F6-4EE3-A565-5F06D5E80F25}"/>
              </a:ext>
            </a:extLst>
          </p:cNvPr>
          <p:cNvSpPr/>
          <p:nvPr/>
        </p:nvSpPr>
        <p:spPr>
          <a:xfrm>
            <a:off x="6720396" y="5472452"/>
            <a:ext cx="4770268" cy="369332"/>
          </a:xfrm>
          <a:prstGeom prst="rect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76C9E8A-D331-4F78-8CE2-F0A4C9F03781}"/>
              </a:ext>
            </a:extLst>
          </p:cNvPr>
          <p:cNvSpPr/>
          <p:nvPr/>
        </p:nvSpPr>
        <p:spPr>
          <a:xfrm>
            <a:off x="6720397" y="843380"/>
            <a:ext cx="4651898" cy="488672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02D39A9-308E-410F-B99E-7E146557AEBF}"/>
              </a:ext>
            </a:extLst>
          </p:cNvPr>
          <p:cNvSpPr/>
          <p:nvPr/>
        </p:nvSpPr>
        <p:spPr>
          <a:xfrm>
            <a:off x="6720397" y="1449128"/>
            <a:ext cx="4651898" cy="1338462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9EC0693-7F61-4D25-B9E0-682F9C026C58}"/>
              </a:ext>
            </a:extLst>
          </p:cNvPr>
          <p:cNvSpPr/>
          <p:nvPr/>
        </p:nvSpPr>
        <p:spPr>
          <a:xfrm>
            <a:off x="6517352" y="592707"/>
            <a:ext cx="5061381" cy="5424016"/>
          </a:xfrm>
          <a:prstGeom prst="rect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5A918D9E-BB9C-4FF6-886B-C9420DF16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392"/>
          <a:stretch/>
        </p:blipFill>
        <p:spPr bwMode="auto">
          <a:xfrm rot="5400000">
            <a:off x="2683933" y="2015972"/>
            <a:ext cx="4970609" cy="168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47001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672C7D-43D2-49D0-B8E5-BEA9674DEA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BIO WEB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007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BE8470DF-97F1-4DE6-AA2A-BEDCB9AD2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1295"/>
            <a:ext cx="12192000" cy="593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790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4761CD85-F47B-495B-89A3-27AC987B6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1295"/>
            <a:ext cx="12192000" cy="593541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B05ECD0-57BF-482C-8031-B8156B060B8E}"/>
              </a:ext>
            </a:extLst>
          </p:cNvPr>
          <p:cNvSpPr/>
          <p:nvPr/>
        </p:nvSpPr>
        <p:spPr>
          <a:xfrm>
            <a:off x="0" y="436405"/>
            <a:ext cx="12192000" cy="5987393"/>
          </a:xfrm>
          <a:prstGeom prst="rect">
            <a:avLst/>
          </a:prstGeom>
          <a:noFill/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2A98034-8F6C-45D7-9292-03B2C2EDC31F}"/>
              </a:ext>
            </a:extLst>
          </p:cNvPr>
          <p:cNvSpPr/>
          <p:nvPr/>
        </p:nvSpPr>
        <p:spPr>
          <a:xfrm>
            <a:off x="4577450" y="1330700"/>
            <a:ext cx="3066001" cy="4270000"/>
          </a:xfrm>
          <a:prstGeom prst="rect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6AE2311-5E4F-4CFC-8B20-CFD6A576856C}"/>
              </a:ext>
            </a:extLst>
          </p:cNvPr>
          <p:cNvSpPr/>
          <p:nvPr/>
        </p:nvSpPr>
        <p:spPr>
          <a:xfrm>
            <a:off x="4637917" y="1493621"/>
            <a:ext cx="2913256" cy="795615"/>
          </a:xfrm>
          <a:prstGeom prst="rect">
            <a:avLst/>
          </a:prstGeom>
          <a:noFill/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1CC15D9-3813-4B3A-AC00-A86795DC5A89}"/>
              </a:ext>
            </a:extLst>
          </p:cNvPr>
          <p:cNvSpPr/>
          <p:nvPr/>
        </p:nvSpPr>
        <p:spPr>
          <a:xfrm>
            <a:off x="4798357" y="2376702"/>
            <a:ext cx="2577803" cy="1291518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871DE42-D201-4D81-AFC4-12B79D154C51}"/>
              </a:ext>
            </a:extLst>
          </p:cNvPr>
          <p:cNvSpPr/>
          <p:nvPr/>
        </p:nvSpPr>
        <p:spPr>
          <a:xfrm>
            <a:off x="4800974" y="3728770"/>
            <a:ext cx="2503503" cy="398344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6F81B3E-A296-4EB8-ADFE-2E929DE05C88}"/>
              </a:ext>
            </a:extLst>
          </p:cNvPr>
          <p:cNvSpPr/>
          <p:nvPr/>
        </p:nvSpPr>
        <p:spPr>
          <a:xfrm>
            <a:off x="4668945" y="4666564"/>
            <a:ext cx="2811231" cy="697816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926ABE8C-D314-4284-BFDF-CF2EC1226469}"/>
              </a:ext>
            </a:extLst>
          </p:cNvPr>
          <p:cNvSpPr/>
          <p:nvPr/>
        </p:nvSpPr>
        <p:spPr>
          <a:xfrm>
            <a:off x="7691638" y="1715417"/>
            <a:ext cx="2512380" cy="31285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D47E372-3191-418A-BEA4-94773BE8892E}"/>
              </a:ext>
            </a:extLst>
          </p:cNvPr>
          <p:cNvSpPr/>
          <p:nvPr/>
        </p:nvSpPr>
        <p:spPr>
          <a:xfrm>
            <a:off x="4629729" y="2348737"/>
            <a:ext cx="2913256" cy="2302873"/>
          </a:xfrm>
          <a:prstGeom prst="rect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箭號: 向下 14">
            <a:extLst>
              <a:ext uri="{FF2B5EF4-FFF2-40B4-BE49-F238E27FC236}">
                <a16:creationId xmlns:a16="http://schemas.microsoft.com/office/drawing/2014/main" id="{C4CE58DE-4249-422D-AEA9-5A277612708E}"/>
              </a:ext>
            </a:extLst>
          </p:cNvPr>
          <p:cNvSpPr/>
          <p:nvPr/>
        </p:nvSpPr>
        <p:spPr>
          <a:xfrm>
            <a:off x="4097792" y="2503205"/>
            <a:ext cx="346229" cy="2370338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22B8E6D9-B6F2-489C-8DB9-E24A53A45825}"/>
              </a:ext>
            </a:extLst>
          </p:cNvPr>
          <p:cNvSpPr/>
          <p:nvPr/>
        </p:nvSpPr>
        <p:spPr>
          <a:xfrm>
            <a:off x="3951728" y="5367732"/>
            <a:ext cx="2512380" cy="312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3B3225A-00CB-445F-BF66-506BB81C3D7A}"/>
              </a:ext>
            </a:extLst>
          </p:cNvPr>
          <p:cNvSpPr txBox="1"/>
          <p:nvPr/>
        </p:nvSpPr>
        <p:spPr>
          <a:xfrm>
            <a:off x="1393794" y="434202"/>
            <a:ext cx="141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&lt;wrapper&gt;</a:t>
            </a:r>
            <a:endParaRPr lang="zh-TW" altLang="en-US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E378A667-025D-41C5-9A18-99BF643ED81D}"/>
              </a:ext>
            </a:extLst>
          </p:cNvPr>
          <p:cNvSpPr txBox="1"/>
          <p:nvPr/>
        </p:nvSpPr>
        <p:spPr>
          <a:xfrm>
            <a:off x="3670633" y="1245530"/>
            <a:ext cx="141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&lt;main&gt;</a:t>
            </a:r>
            <a:endParaRPr lang="zh-TW" altLang="en-US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F4A565C9-D169-4193-9D80-FB616798EBAD}"/>
              </a:ext>
            </a:extLst>
          </p:cNvPr>
          <p:cNvSpPr txBox="1"/>
          <p:nvPr/>
        </p:nvSpPr>
        <p:spPr>
          <a:xfrm>
            <a:off x="3228475" y="1716363"/>
            <a:ext cx="121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&lt;header&gt;</a:t>
            </a:r>
            <a:endParaRPr lang="zh-TW" altLang="en-US" b="1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D915330-E2AC-44B2-8EF6-B14DF8689FEA}"/>
              </a:ext>
            </a:extLst>
          </p:cNvPr>
          <p:cNvSpPr txBox="1"/>
          <p:nvPr/>
        </p:nvSpPr>
        <p:spPr>
          <a:xfrm>
            <a:off x="3118897" y="2669898"/>
            <a:ext cx="141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&lt;section&gt;</a:t>
            </a:r>
            <a:endParaRPr lang="zh-TW" altLang="en-US" b="1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B751F9B-1071-4546-B74B-564FC993E221}"/>
              </a:ext>
            </a:extLst>
          </p:cNvPr>
          <p:cNvSpPr/>
          <p:nvPr/>
        </p:nvSpPr>
        <p:spPr>
          <a:xfrm>
            <a:off x="4800974" y="4142067"/>
            <a:ext cx="2512785" cy="247254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7F1511B-B31E-49DE-A9BF-94BBE46E7B7C}"/>
              </a:ext>
            </a:extLst>
          </p:cNvPr>
          <p:cNvSpPr/>
          <p:nvPr/>
        </p:nvSpPr>
        <p:spPr>
          <a:xfrm>
            <a:off x="4800974" y="4355018"/>
            <a:ext cx="2503503" cy="247254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94864CD-6CB8-417C-B762-F40515E9642F}"/>
              </a:ext>
            </a:extLst>
          </p:cNvPr>
          <p:cNvSpPr/>
          <p:nvPr/>
        </p:nvSpPr>
        <p:spPr>
          <a:xfrm>
            <a:off x="4879266" y="1607332"/>
            <a:ext cx="2496894" cy="347435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0EB15AA-0105-46C9-AD27-674321CA8A71}"/>
              </a:ext>
            </a:extLst>
          </p:cNvPr>
          <p:cNvSpPr/>
          <p:nvPr/>
        </p:nvSpPr>
        <p:spPr>
          <a:xfrm>
            <a:off x="4745462" y="2085695"/>
            <a:ext cx="2734714" cy="99745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27A3B66B-9050-4F1F-9EAD-DA94FC3975FD}"/>
              </a:ext>
            </a:extLst>
          </p:cNvPr>
          <p:cNvSpPr txBox="1"/>
          <p:nvPr/>
        </p:nvSpPr>
        <p:spPr>
          <a:xfrm>
            <a:off x="7678079" y="1496363"/>
            <a:ext cx="830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C000"/>
                </a:solidFill>
                <a:latin typeface="Consolas" panose="020B0609020204030204" pitchFamily="49" charset="0"/>
              </a:rPr>
              <a:t>&lt;nav&gt;</a:t>
            </a:r>
            <a:endParaRPr lang="zh-TW" altLang="en-US" b="1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690886B1-F982-4198-AD50-38D756AB5737}"/>
              </a:ext>
            </a:extLst>
          </p:cNvPr>
          <p:cNvSpPr txBox="1"/>
          <p:nvPr/>
        </p:nvSpPr>
        <p:spPr>
          <a:xfrm>
            <a:off x="7626620" y="1980126"/>
            <a:ext cx="916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hr</a:t>
            </a:r>
            <a:r>
              <a:rPr lang="en-US" altLang="zh-TW" b="1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endParaRPr lang="zh-TW" alt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24202A8-BCC7-442F-9E49-649A26EFE989}"/>
              </a:ext>
            </a:extLst>
          </p:cNvPr>
          <p:cNvSpPr txBox="1"/>
          <p:nvPr/>
        </p:nvSpPr>
        <p:spPr>
          <a:xfrm>
            <a:off x="7626620" y="3743605"/>
            <a:ext cx="697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92D050"/>
                </a:solidFill>
                <a:latin typeface="Consolas" panose="020B0609020204030204" pitchFamily="49" charset="0"/>
              </a:rPr>
              <a:t>&lt;h1&gt;</a:t>
            </a:r>
            <a:endParaRPr lang="zh-TW" altLang="en-US" b="1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5E13C96-03B3-4A4D-AB27-6E0930655547}"/>
              </a:ext>
            </a:extLst>
          </p:cNvPr>
          <p:cNvSpPr txBox="1"/>
          <p:nvPr/>
        </p:nvSpPr>
        <p:spPr>
          <a:xfrm>
            <a:off x="7626620" y="4086138"/>
            <a:ext cx="697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92D05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hr</a:t>
            </a:r>
            <a:r>
              <a:rPr lang="en-US" altLang="zh-TW" b="1" dirty="0">
                <a:solidFill>
                  <a:srgbClr val="92D050"/>
                </a:solidFill>
                <a:latin typeface="Consolas" panose="020B0609020204030204" pitchFamily="49" charset="0"/>
              </a:rPr>
              <a:t>&gt;</a:t>
            </a:r>
            <a:endParaRPr lang="zh-TW" altLang="en-US" b="1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B5789FFC-77A9-40DA-B0EB-98380781C561}"/>
              </a:ext>
            </a:extLst>
          </p:cNvPr>
          <p:cNvSpPr txBox="1"/>
          <p:nvPr/>
        </p:nvSpPr>
        <p:spPr>
          <a:xfrm>
            <a:off x="7626620" y="4398536"/>
            <a:ext cx="697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92D050"/>
                </a:solidFill>
                <a:latin typeface="Consolas" panose="020B0609020204030204" pitchFamily="49" charset="0"/>
              </a:rPr>
              <a:t>&lt;p&gt;</a:t>
            </a:r>
            <a:endParaRPr lang="zh-TW" altLang="en-US" b="1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9E5F4D18-AD9A-43DF-AE4C-B10CAD9F5B1C}"/>
              </a:ext>
            </a:extLst>
          </p:cNvPr>
          <p:cNvSpPr txBox="1"/>
          <p:nvPr/>
        </p:nvSpPr>
        <p:spPr>
          <a:xfrm>
            <a:off x="3071618" y="4975044"/>
            <a:ext cx="1229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&lt;footer&gt;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6EDEDC63-B294-465A-995D-0FDCBDF27712}"/>
              </a:ext>
            </a:extLst>
          </p:cNvPr>
          <p:cNvSpPr txBox="1"/>
          <p:nvPr/>
        </p:nvSpPr>
        <p:spPr>
          <a:xfrm>
            <a:off x="6709952" y="2748461"/>
            <a:ext cx="833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1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img</a:t>
            </a:r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endParaRPr lang="zh-TW" altLang="en-US" b="1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3" name="箭號: 向下 32">
            <a:extLst>
              <a:ext uri="{FF2B5EF4-FFF2-40B4-BE49-F238E27FC236}">
                <a16:creationId xmlns:a16="http://schemas.microsoft.com/office/drawing/2014/main" id="{A738E314-2139-4330-B9BE-EC86D4F648A5}"/>
              </a:ext>
            </a:extLst>
          </p:cNvPr>
          <p:cNvSpPr/>
          <p:nvPr/>
        </p:nvSpPr>
        <p:spPr>
          <a:xfrm>
            <a:off x="4277767" y="1556890"/>
            <a:ext cx="346229" cy="368598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52313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257BE5-E95E-4AB1-AE5B-BE1095AD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新增</a:t>
            </a:r>
            <a:r>
              <a:rPr lang="en-US" altLang="zh-TW" dirty="0" err="1"/>
              <a:t>css</a:t>
            </a:r>
            <a:r>
              <a:rPr lang="zh-TW" altLang="en-US" dirty="0"/>
              <a:t>資料夾 </a:t>
            </a:r>
            <a:r>
              <a:rPr lang="en-US" altLang="zh-TW" dirty="0"/>
              <a:t>/</a:t>
            </a:r>
            <a:r>
              <a:rPr lang="zh-TW" altLang="en-US" dirty="0"/>
              <a:t> </a:t>
            </a:r>
            <a:r>
              <a:rPr lang="en-US" altLang="zh-TW" dirty="0"/>
              <a:t>html</a:t>
            </a:r>
            <a:r>
              <a:rPr lang="zh-TW" altLang="en-US" dirty="0"/>
              <a:t>連接</a:t>
            </a:r>
            <a:r>
              <a:rPr lang="en-US" altLang="zh-TW" dirty="0" err="1"/>
              <a:t>css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5B5495-E695-4FC5-A95B-E8FFA4B25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stylesheet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 </a:t>
            </a:r>
            <a:r>
              <a:rPr lang="en-US" altLang="zh-TW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TW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/bio.css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2026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D27A93-E7EB-40B4-B7B3-D37A141B3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初始化、加入字體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9A62E9-79BE-4593-A94B-A2E54B645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758462"/>
            <a:ext cx="10000695" cy="3581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@import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https://fonts.googleapis.com/</a:t>
            </a:r>
            <a:r>
              <a:rPr lang="en-US" altLang="zh-TW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css?family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=Source+Sans+Pro:400,400italic,200,200italic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box-sizing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border-box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font-family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Source Sans Pro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sans-serif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7118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B234A2-9E71-4D79-A7AA-39E328C08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設定 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wrapper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D4FAB16-EE63-4E66-B655-B62D4B8CFA7D}"/>
              </a:ext>
            </a:extLst>
          </p:cNvPr>
          <p:cNvSpPr txBox="1"/>
          <p:nvPr/>
        </p:nvSpPr>
        <p:spPr>
          <a:xfrm>
            <a:off x="1371600" y="1535837"/>
            <a:ext cx="5708341" cy="1703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寬度為 </a:t>
            </a:r>
            <a:r>
              <a:rPr lang="zh-TW" alt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占滿整個網頁 </a:t>
            </a:r>
            <a:r>
              <a:rPr lang="en-US" altLang="zh-TW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</a:t>
            </a:r>
            <a:r>
              <a:rPr lang="zh-TW" alt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單位</a:t>
            </a:r>
            <a:r>
              <a:rPr lang="en-US" altLang="zh-TW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:)</a:t>
            </a:r>
            <a:endParaRPr lang="en-US" altLang="zh-TW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高度為 </a:t>
            </a:r>
            <a:r>
              <a:rPr lang="zh-TW" alt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目前看到的畫面大小 </a:t>
            </a:r>
            <a:r>
              <a:rPr lang="en-US" altLang="zh-TW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</a:t>
            </a:r>
            <a:r>
              <a:rPr lang="zh-TW" alt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單位</a:t>
            </a:r>
            <a:r>
              <a:rPr lang="en-US" altLang="zh-TW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:)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使內容物 </a:t>
            </a:r>
            <a:r>
              <a:rPr lang="zh-TW" alt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水平垂直置中</a:t>
            </a:r>
            <a:endParaRPr lang="en-US" altLang="zh-TW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加入背景圖片 </a:t>
            </a:r>
            <a:r>
              <a:rPr lang="en-US" altLang="zh-TW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(1920</a:t>
            </a:r>
            <a:r>
              <a:rPr lang="zh-TW" alt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*</a:t>
            </a:r>
            <a:r>
              <a:rPr lang="en-US" altLang="zh-TW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1080)</a:t>
            </a:r>
            <a:endParaRPr lang="zh-TW" altLang="en-US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AA982530-2989-47DE-A3F7-4683DB3ABEA3}"/>
              </a:ext>
            </a:extLst>
          </p:cNvPr>
          <p:cNvGrpSpPr/>
          <p:nvPr/>
        </p:nvGrpSpPr>
        <p:grpSpPr>
          <a:xfrm>
            <a:off x="1170769" y="1535837"/>
            <a:ext cx="10002862" cy="4870000"/>
            <a:chOff x="1296140" y="1433146"/>
            <a:chExt cx="6782540" cy="3302152"/>
          </a:xfrm>
        </p:grpSpPr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75137BAC-1496-4CE9-A2BB-4526389C2C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6140" y="1433366"/>
              <a:ext cx="6782540" cy="3301932"/>
            </a:xfrm>
            <a:prstGeom prst="rect">
              <a:avLst/>
            </a:pr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AB79ED2-18A2-430F-8D8A-C43A79B6A89A}"/>
                </a:ext>
              </a:extLst>
            </p:cNvPr>
            <p:cNvSpPr/>
            <p:nvPr/>
          </p:nvSpPr>
          <p:spPr>
            <a:xfrm>
              <a:off x="1296140" y="1433366"/>
              <a:ext cx="6782540" cy="3301932"/>
            </a:xfrm>
            <a:prstGeom prst="rect">
              <a:avLst/>
            </a:prstGeom>
            <a:noFill/>
            <a:ln w="5715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7611A936-CFD1-48A3-8833-CB7AF63F1F87}"/>
                </a:ext>
              </a:extLst>
            </p:cNvPr>
            <p:cNvSpPr txBox="1"/>
            <p:nvPr/>
          </p:nvSpPr>
          <p:spPr>
            <a:xfrm>
              <a:off x="1384917" y="1433146"/>
              <a:ext cx="1410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&lt;wrapper&gt;</a:t>
              </a:r>
              <a:endParaRPr lang="zh-TW" altLang="en-US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1F25FD72-8A35-4101-AAE0-3ADF31A711C0}"/>
              </a:ext>
            </a:extLst>
          </p:cNvPr>
          <p:cNvSpPr txBox="1"/>
          <p:nvPr/>
        </p:nvSpPr>
        <p:spPr>
          <a:xfrm>
            <a:off x="1301697" y="2372352"/>
            <a:ext cx="1388237" cy="1288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寬度</a:t>
            </a:r>
            <a:endParaRPr lang="en-US" altLang="zh-TW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高度</a:t>
            </a:r>
            <a:endParaRPr lang="en-US" altLang="zh-TW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內容物</a:t>
            </a:r>
            <a:endParaRPr lang="en-US" altLang="zh-TW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415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91D1C3-CB00-46F6-8136-096CF9A9B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232" y="779058"/>
            <a:ext cx="10848975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947171CF-2ECC-4631-B8DC-29F9FDC3B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232" y="2805740"/>
            <a:ext cx="10925175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B16562CF-3075-4C1A-8CC8-199F962852AB}"/>
              </a:ext>
            </a:extLst>
          </p:cNvPr>
          <p:cNvSpPr txBox="1"/>
          <p:nvPr/>
        </p:nvSpPr>
        <p:spPr>
          <a:xfrm>
            <a:off x="1014232" y="4312073"/>
            <a:ext cx="73774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solidFill>
                  <a:srgbClr val="34495E"/>
                </a:solidFill>
                <a:effectLst/>
                <a:latin typeface="Source Sans Pro" panose="020B0503030403020204" pitchFamily="34" charset="0"/>
              </a:rPr>
              <a:t>view height</a:t>
            </a:r>
            <a:r>
              <a:rPr lang="zh-TW" altLang="en-US" dirty="0">
                <a:solidFill>
                  <a:srgbClr val="34495E"/>
                </a:solidFill>
                <a:latin typeface="Source Sans Pro" panose="020B0503030403020204" pitchFamily="34" charset="0"/>
              </a:rPr>
              <a:t> </a:t>
            </a:r>
            <a:r>
              <a:rPr lang="zh-TW" altLang="en-US" b="1" i="0" dirty="0">
                <a:solidFill>
                  <a:srgbClr val="34495E"/>
                </a:solidFill>
                <a:effectLst/>
                <a:latin typeface="Source Sans Pro" panose="020B0503030403020204" pitchFamily="34" charset="0"/>
              </a:rPr>
              <a:t>螢幕可視範圍</a:t>
            </a:r>
            <a:r>
              <a:rPr lang="zh-TW" altLang="en-US" b="0" i="0" dirty="0">
                <a:solidFill>
                  <a:srgbClr val="34495E"/>
                </a:solidFill>
                <a:effectLst/>
                <a:latin typeface="Source Sans Pro" panose="020B0503030403020204" pitchFamily="34" charset="0"/>
              </a:rPr>
              <a:t>高度的百分比，隨著瀏覽器的縮放而改變</a:t>
            </a:r>
            <a:endParaRPr lang="zh-TW" altLang="en-US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68021EC0-6909-463E-AC72-790028FE1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232" y="4681405"/>
            <a:ext cx="8343900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36FF61C0-7089-44B3-8CBA-EFDF83BC0E09}"/>
              </a:ext>
            </a:extLst>
          </p:cNvPr>
          <p:cNvSpPr txBox="1"/>
          <p:nvPr/>
        </p:nvSpPr>
        <p:spPr>
          <a:xfrm>
            <a:off x="1014232" y="2436408"/>
            <a:ext cx="73774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</a:rPr>
              <a:t>%</a:t>
            </a:r>
            <a:r>
              <a:rPr lang="zh-TW" altLang="en-US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zh-TW" altLang="en-US" sz="2000" b="1" dirty="0"/>
              <a:t>沒有內容時，不會顯示，隨著瀏覽器縮放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F3CA452-8763-417E-B96E-D59B19437DB8}"/>
              </a:ext>
            </a:extLst>
          </p:cNvPr>
          <p:cNvSpPr txBox="1"/>
          <p:nvPr/>
        </p:nvSpPr>
        <p:spPr>
          <a:xfrm>
            <a:off x="1014232" y="362721"/>
            <a:ext cx="737741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</a:rPr>
              <a:t>Px</a:t>
            </a:r>
            <a:r>
              <a:rPr lang="zh-TW" altLang="en-US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zh-TW" altLang="en-US" sz="2000" b="1" dirty="0"/>
              <a:t>固定大小，不隨瀏覽器縮放</a:t>
            </a:r>
            <a:endParaRPr lang="en-US" altLang="zh-TW" sz="2000" b="1" dirty="0"/>
          </a:p>
          <a:p>
            <a:endParaRPr lang="zh-TW" altLang="en-US" sz="2000" b="1" dirty="0"/>
          </a:p>
        </p:txBody>
      </p:sp>
      <p:pic>
        <p:nvPicPr>
          <p:cNvPr id="9" name="Picture 8" descr="Here is an image to make it more clear">
            <a:extLst>
              <a:ext uri="{FF2B5EF4-FFF2-40B4-BE49-F238E27FC236}">
                <a16:creationId xmlns:a16="http://schemas.microsoft.com/office/drawing/2014/main" id="{F4609D1C-6D0C-4DE4-8CD9-64930D1F7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398" y="2709338"/>
            <a:ext cx="3845809" cy="298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098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043887-41C3-4291-A84D-DFD1EAC28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CSS</a:t>
            </a:r>
            <a:r>
              <a:rPr lang="zh-TW" altLang="en-US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 動畫</a:t>
            </a:r>
            <a:endParaRPr lang="en-US" altLang="zh-TW" b="0" i="0" dirty="0">
              <a:solidFill>
                <a:schemeClr val="tx1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3362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21CE5D-3464-4F8E-BEA9-0DA485D9C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設定 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wrappers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3D8DE8E1-0C7A-4354-98F4-A904CB0B0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8950"/>
            <a:ext cx="9601200" cy="4413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wrapper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min-height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100vh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flex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align-items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center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justify-content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center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background-image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https://picsum.photos/1920/1080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89DDFF"/>
                </a:solidFill>
              </a:rPr>
              <a:t>}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93C4B5D-A623-432E-B990-6190FDF53CEA}"/>
              </a:ext>
            </a:extLst>
          </p:cNvPr>
          <p:cNvSpPr txBox="1"/>
          <p:nvPr/>
        </p:nvSpPr>
        <p:spPr>
          <a:xfrm>
            <a:off x="4559802" y="2140955"/>
            <a:ext cx="1388237" cy="1288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寬度</a:t>
            </a:r>
            <a:endParaRPr lang="en-US" altLang="zh-TW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高度</a:t>
            </a:r>
            <a:endParaRPr lang="en-US" altLang="zh-TW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內容物</a:t>
            </a:r>
            <a:endParaRPr lang="en-US" altLang="zh-TW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827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B234A2-9E71-4D79-A7AA-39E328C08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設定 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main</a:t>
            </a:r>
            <a:endParaRPr lang="zh-TW" altLang="en-US" dirty="0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D487388F-13AA-4CF8-855F-EE52E17796D2}"/>
              </a:ext>
            </a:extLst>
          </p:cNvPr>
          <p:cNvGrpSpPr/>
          <p:nvPr/>
        </p:nvGrpSpPr>
        <p:grpSpPr>
          <a:xfrm>
            <a:off x="1371600" y="1535837"/>
            <a:ext cx="9765437" cy="4754091"/>
            <a:chOff x="0" y="461295"/>
            <a:chExt cx="12192000" cy="5935410"/>
          </a:xfrm>
        </p:grpSpPr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C423AAE2-68DE-41AB-8C86-E2A8DD6EB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461295"/>
              <a:ext cx="12192000" cy="5935410"/>
            </a:xfrm>
            <a:prstGeom prst="rect">
              <a:avLst/>
            </a:prstGeom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0DE7F8B-5361-483F-8D24-D79F8542E20E}"/>
                </a:ext>
              </a:extLst>
            </p:cNvPr>
            <p:cNvSpPr/>
            <p:nvPr/>
          </p:nvSpPr>
          <p:spPr>
            <a:xfrm>
              <a:off x="4577450" y="1330700"/>
              <a:ext cx="3066001" cy="4270000"/>
            </a:xfrm>
            <a:prstGeom prst="rect">
              <a:avLst/>
            </a:prstGeom>
            <a:noFill/>
            <a:ln w="571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73AA5B0B-D9F9-47F8-B92B-458334CDFFF8}"/>
                </a:ext>
              </a:extLst>
            </p:cNvPr>
            <p:cNvSpPr txBox="1"/>
            <p:nvPr/>
          </p:nvSpPr>
          <p:spPr>
            <a:xfrm>
              <a:off x="3670633" y="1245530"/>
              <a:ext cx="1410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&lt;main&gt;</a:t>
              </a:r>
              <a:endParaRPr lang="zh-TW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12639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B234A2-9E71-4D79-A7AA-39E328C08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設定 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main</a:t>
            </a:r>
            <a:endParaRPr lang="zh-TW" altLang="en-US" dirty="0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D487388F-13AA-4CF8-855F-EE52E17796D2}"/>
              </a:ext>
            </a:extLst>
          </p:cNvPr>
          <p:cNvGrpSpPr/>
          <p:nvPr/>
        </p:nvGrpSpPr>
        <p:grpSpPr>
          <a:xfrm>
            <a:off x="4265721" y="2370604"/>
            <a:ext cx="7410902" cy="3801596"/>
            <a:chOff x="0" y="461295"/>
            <a:chExt cx="12192000" cy="5935410"/>
          </a:xfrm>
        </p:grpSpPr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C423AAE2-68DE-41AB-8C86-E2A8DD6EB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461295"/>
              <a:ext cx="12192000" cy="5935410"/>
            </a:xfrm>
            <a:prstGeom prst="rect">
              <a:avLst/>
            </a:prstGeom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0DE7F8B-5361-483F-8D24-D79F8542E20E}"/>
                </a:ext>
              </a:extLst>
            </p:cNvPr>
            <p:cNvSpPr/>
            <p:nvPr/>
          </p:nvSpPr>
          <p:spPr>
            <a:xfrm>
              <a:off x="4577450" y="1330700"/>
              <a:ext cx="3066001" cy="4270000"/>
            </a:xfrm>
            <a:prstGeom prst="rect">
              <a:avLst/>
            </a:prstGeom>
            <a:noFill/>
            <a:ln w="571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73AA5B0B-D9F9-47F8-B92B-458334CDFFF8}"/>
                </a:ext>
              </a:extLst>
            </p:cNvPr>
            <p:cNvSpPr txBox="1"/>
            <p:nvPr/>
          </p:nvSpPr>
          <p:spPr>
            <a:xfrm>
              <a:off x="3028534" y="1233633"/>
              <a:ext cx="1706797" cy="531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&lt;main&gt;</a:t>
              </a:r>
              <a:endParaRPr lang="zh-TW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7" name="文字方塊 6">
            <a:extLst>
              <a:ext uri="{FF2B5EF4-FFF2-40B4-BE49-F238E27FC236}">
                <a16:creationId xmlns:a16="http://schemas.microsoft.com/office/drawing/2014/main" id="{222CCE27-DBD5-489A-9FAA-AB9548E4E461}"/>
              </a:ext>
            </a:extLst>
          </p:cNvPr>
          <p:cNvSpPr txBox="1"/>
          <p:nvPr/>
        </p:nvSpPr>
        <p:spPr>
          <a:xfrm>
            <a:off x="1414585" y="1455329"/>
            <a:ext cx="2947104" cy="2119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使內容物 </a:t>
            </a:r>
            <a:r>
              <a:rPr lang="zh-TW" alt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水平垂直置中</a:t>
            </a:r>
            <a:endParaRPr lang="en-US" altLang="zh-TW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排列方式  </a:t>
            </a:r>
            <a:r>
              <a:rPr lang="zh-TW" alt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由上而下</a:t>
            </a:r>
            <a:endParaRPr lang="en-US" altLang="zh-TW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背景顏色 </a:t>
            </a:r>
            <a:r>
              <a:rPr lang="en-US" altLang="zh-TW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</a:t>
            </a:r>
            <a:r>
              <a:rPr lang="zh-TW" alt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可透明</a:t>
            </a:r>
            <a:r>
              <a:rPr lang="en-US" altLang="zh-TW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邊距</a:t>
            </a:r>
            <a:endParaRPr lang="en-US" altLang="zh-TW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圓角</a:t>
            </a:r>
          </a:p>
        </p:txBody>
      </p:sp>
    </p:spTree>
    <p:extLst>
      <p:ext uri="{BB962C8B-B14F-4D97-AF65-F5344CB8AC3E}">
        <p14:creationId xmlns:p14="http://schemas.microsoft.com/office/powerpoint/2010/main" val="14472249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B40E58-6704-44DA-8BF1-24D647C4D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 </a:t>
            </a:r>
            <a:r>
              <a:rPr lang="en-US" altLang="zh-TW" dirty="0"/>
              <a:t>main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23C9D0-9717-470B-AF01-580BA5A28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8462"/>
            <a:ext cx="9867530" cy="46334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flex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  flex-direction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column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align-items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center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justify-content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center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fff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opacity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0.9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1rem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2rem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border-radius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8B66A51-BC7F-4749-8151-182430CC7AEC}"/>
              </a:ext>
            </a:extLst>
          </p:cNvPr>
          <p:cNvSpPr txBox="1"/>
          <p:nvPr/>
        </p:nvSpPr>
        <p:spPr>
          <a:xfrm>
            <a:off x="5569334" y="2050133"/>
            <a:ext cx="2947104" cy="3781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使內容物 </a:t>
            </a:r>
            <a:r>
              <a:rPr lang="zh-TW" alt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水平垂直置中</a:t>
            </a:r>
            <a:endParaRPr lang="en-US" altLang="zh-TW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排列方式  </a:t>
            </a:r>
            <a:r>
              <a:rPr lang="zh-TW" alt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由上而下</a:t>
            </a:r>
            <a:endParaRPr lang="en-US" altLang="zh-TW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TW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TW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TW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TW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背景顏色 </a:t>
            </a:r>
            <a:r>
              <a:rPr lang="en-US" altLang="zh-TW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</a:t>
            </a:r>
            <a:r>
              <a:rPr lang="zh-TW" alt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可透明</a:t>
            </a:r>
            <a:r>
              <a:rPr lang="en-US" altLang="zh-TW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邊距</a:t>
            </a:r>
            <a:endParaRPr lang="en-US" altLang="zh-TW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圓角</a:t>
            </a:r>
          </a:p>
        </p:txBody>
      </p:sp>
    </p:spTree>
    <p:extLst>
      <p:ext uri="{BB962C8B-B14F-4D97-AF65-F5344CB8AC3E}">
        <p14:creationId xmlns:p14="http://schemas.microsoft.com/office/powerpoint/2010/main" val="677353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01C8E5-CA0C-4320-B06A-0DA987E08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</a:t>
            </a:r>
            <a:r>
              <a:rPr lang="en-US" altLang="zh-TW" dirty="0"/>
              <a:t>&lt;header&gt;</a:t>
            </a:r>
            <a:r>
              <a:rPr lang="zh-TW" altLang="en-US" dirty="0"/>
              <a:t>裡面的</a:t>
            </a:r>
            <a:r>
              <a:rPr lang="en-US" altLang="zh-TW" dirty="0"/>
              <a:t>&lt;ul&gt;&lt;li&gt;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68C386-872C-458A-A931-FF1E11B8D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6F210411-DFD7-4AB1-9587-18CABB0B6948}"/>
              </a:ext>
            </a:extLst>
          </p:cNvPr>
          <p:cNvGrpSpPr/>
          <p:nvPr/>
        </p:nvGrpSpPr>
        <p:grpSpPr>
          <a:xfrm>
            <a:off x="953582" y="1518138"/>
            <a:ext cx="10284836" cy="5006949"/>
            <a:chOff x="1455" y="400820"/>
            <a:chExt cx="12192000" cy="5935410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B97E56FE-28E1-4BDF-9F66-8140FE1C67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55" y="400820"/>
              <a:ext cx="12192000" cy="5935410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CD07DFC-3093-4779-BCB2-31E94E4AE321}"/>
                </a:ext>
              </a:extLst>
            </p:cNvPr>
            <p:cNvSpPr/>
            <p:nvPr/>
          </p:nvSpPr>
          <p:spPr>
            <a:xfrm>
              <a:off x="4609447" y="1287537"/>
              <a:ext cx="3035495" cy="941223"/>
            </a:xfrm>
            <a:prstGeom prst="rect">
              <a:avLst/>
            </a:prstGeom>
            <a:noFill/>
            <a:ln w="38100" cap="flat" cmpd="sng" algn="ctr">
              <a:solidFill>
                <a:schemeClr val="accent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CC32D2A-B300-4625-AA92-E8B2D519FD0B}"/>
                </a:ext>
              </a:extLst>
            </p:cNvPr>
            <p:cNvSpPr txBox="1"/>
            <p:nvPr/>
          </p:nvSpPr>
          <p:spPr>
            <a:xfrm>
              <a:off x="3086707" y="1601783"/>
              <a:ext cx="1683038" cy="458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&lt;header&gt;</a:t>
              </a:r>
              <a:endParaRPr lang="zh-TW" altLang="en-US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7F4D48B-C5EC-4C9B-BD02-875727F5BB1D}"/>
                </a:ext>
              </a:extLst>
            </p:cNvPr>
            <p:cNvSpPr/>
            <p:nvPr/>
          </p:nvSpPr>
          <p:spPr>
            <a:xfrm>
              <a:off x="4826239" y="1504329"/>
              <a:ext cx="2533226" cy="458339"/>
            </a:xfrm>
            <a:prstGeom prst="rect">
              <a:avLst/>
            </a:prstGeom>
            <a:noFill/>
            <a:ln w="381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61CCCE59-4715-41A9-94A9-05ADF75E2055}"/>
                </a:ext>
              </a:extLst>
            </p:cNvPr>
            <p:cNvSpPr txBox="1"/>
            <p:nvPr/>
          </p:nvSpPr>
          <p:spPr>
            <a:xfrm>
              <a:off x="3729851" y="1134182"/>
              <a:ext cx="1827650" cy="437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solidFill>
                    <a:srgbClr val="92D050"/>
                  </a:solidFill>
                  <a:latin typeface="Consolas" panose="020B0609020204030204" pitchFamily="49" charset="0"/>
                </a:rPr>
                <a:t>&lt;nav&gt;&lt;ul&gt;</a:t>
              </a:r>
              <a:endParaRPr lang="zh-TW" altLang="en-US" b="1" dirty="0">
                <a:solidFill>
                  <a:srgbClr val="92D05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C42F4BB-3EAA-4312-8352-CA9DD02DD1CC}"/>
                </a:ext>
              </a:extLst>
            </p:cNvPr>
            <p:cNvSpPr/>
            <p:nvPr/>
          </p:nvSpPr>
          <p:spPr>
            <a:xfrm>
              <a:off x="4860581" y="1601634"/>
              <a:ext cx="709119" cy="284888"/>
            </a:xfrm>
            <a:prstGeom prst="rect">
              <a:avLst/>
            </a:prstGeom>
            <a:noFill/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EB062493-86B6-4D99-911D-FAD7DAFA0B46}"/>
                </a:ext>
              </a:extLst>
            </p:cNvPr>
            <p:cNvSpPr txBox="1"/>
            <p:nvPr/>
          </p:nvSpPr>
          <p:spPr>
            <a:xfrm>
              <a:off x="4735013" y="1829014"/>
              <a:ext cx="2690154" cy="437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solidFill>
                    <a:srgbClr val="0070C0"/>
                  </a:solidFill>
                  <a:latin typeface="Consolas" panose="020B0609020204030204" pitchFamily="49" charset="0"/>
                </a:rPr>
                <a:t>&lt;li&gt;&lt;/li&gt;</a:t>
              </a:r>
              <a:endParaRPr lang="zh-TW" altLang="en-US" b="1" dirty="0">
                <a:solidFill>
                  <a:srgbClr val="0070C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0510FAF-2D37-4968-B79B-62D01B3DAB35}"/>
                </a:ext>
              </a:extLst>
            </p:cNvPr>
            <p:cNvSpPr/>
            <p:nvPr/>
          </p:nvSpPr>
          <p:spPr>
            <a:xfrm>
              <a:off x="4940223" y="1656788"/>
              <a:ext cx="500833" cy="172226"/>
            </a:xfrm>
            <a:prstGeom prst="rect">
              <a:avLst/>
            </a:prstGeom>
            <a:noFill/>
            <a:ln w="38100" cap="flat" cmpd="sng" algn="ctr">
              <a:solidFill>
                <a:srgbClr val="E2839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701459BB-24FF-4879-A70D-E9C19B6C698E}"/>
              </a:ext>
            </a:extLst>
          </p:cNvPr>
          <p:cNvSpPr/>
          <p:nvPr/>
        </p:nvSpPr>
        <p:spPr>
          <a:xfrm>
            <a:off x="5640509" y="2266023"/>
            <a:ext cx="1477712" cy="19846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635CAF7-0542-491F-84A2-75239D3ABD97}"/>
              </a:ext>
            </a:extLst>
          </p:cNvPr>
          <p:cNvSpPr txBox="1"/>
          <p:nvPr/>
        </p:nvSpPr>
        <p:spPr>
          <a:xfrm>
            <a:off x="7957428" y="1808975"/>
            <a:ext cx="2947104" cy="1288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solidFill>
                  <a:srgbClr val="0070C0"/>
                </a:solidFill>
              </a:rPr>
              <a:t>使內容物 </a:t>
            </a:r>
            <a:r>
              <a:rPr lang="zh-TW" altLang="en-US" b="1" dirty="0">
                <a:solidFill>
                  <a:srgbClr val="0070C0"/>
                </a:solidFill>
              </a:rPr>
              <a:t>水平排列</a:t>
            </a:r>
            <a:endParaRPr lang="en-US" altLang="zh-TW" b="1" dirty="0">
              <a:solidFill>
                <a:srgbClr val="0070C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b="1" dirty="0">
                <a:solidFill>
                  <a:srgbClr val="0070C0"/>
                </a:solidFill>
              </a:rPr>
              <a:t>間隔</a:t>
            </a:r>
            <a:endParaRPr lang="en-US" altLang="zh-TW" b="1" dirty="0">
              <a:solidFill>
                <a:srgbClr val="0070C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b="1" dirty="0">
                <a:solidFill>
                  <a:srgbClr val="0070C0"/>
                </a:solidFill>
              </a:rPr>
              <a:t>圓角邊框</a:t>
            </a:r>
            <a:endParaRPr lang="en-US" altLang="zh-TW" b="1" dirty="0">
              <a:solidFill>
                <a:srgbClr val="0070C0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9DA7323-9A17-4CA5-A3CC-42B05534A6D0}"/>
              </a:ext>
            </a:extLst>
          </p:cNvPr>
          <p:cNvSpPr txBox="1"/>
          <p:nvPr/>
        </p:nvSpPr>
        <p:spPr>
          <a:xfrm>
            <a:off x="5558904" y="2342262"/>
            <a:ext cx="1118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E28394"/>
                </a:solidFill>
                <a:latin typeface="Consolas" panose="020B0609020204030204" pitchFamily="49" charset="0"/>
              </a:rPr>
              <a:t>&lt;a&gt;&lt;/a&gt;</a:t>
            </a:r>
            <a:endParaRPr lang="zh-TW" altLang="en-US" dirty="0">
              <a:solidFill>
                <a:srgbClr val="E283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7167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EA2F37-5944-42E9-8F17-CD2E6E5FF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59EC56-CF90-403B-98DA-C71839F58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97402" y="1560341"/>
            <a:ext cx="9929674" cy="4766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ABOUT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CONTANT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 err="1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-header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87529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827837-E020-4016-80F9-3943BE1A6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 </a:t>
            </a:r>
            <a:r>
              <a:rPr lang="en-US" altLang="zh-TW" dirty="0"/>
              <a:t>ul li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C61813-C913-4E03-8EE9-D9DB76DCC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flex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2em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list-style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none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74931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D716D4-72A9-42E7-B7DC-B166686A7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設定所有</a:t>
            </a:r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D0585A-2496-4B9E-B071-43144DBBB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text-decoration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none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0.25rem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3001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B66A4C-AD35-43B8-8471-B75AF2207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 </a:t>
            </a:r>
            <a:r>
              <a:rPr lang="en-US" altLang="zh-TW" dirty="0"/>
              <a:t>header</a:t>
            </a:r>
            <a:r>
              <a:rPr lang="zh-TW" altLang="en-US" dirty="0"/>
              <a:t>裡面的 </a:t>
            </a:r>
            <a:r>
              <a:rPr lang="en-US" altLang="zh-TW" dirty="0"/>
              <a:t>a</a:t>
            </a:r>
            <a:r>
              <a:rPr lang="zh-TW" altLang="en-US" dirty="0"/>
              <a:t> 圓角邊框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562565-3FDD-4F5F-88FF-7398A2B9A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8462"/>
            <a:ext cx="9601200" cy="45051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000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1px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ccc solid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0.25rem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0.5rem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1.125rem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border-radius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5rem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letter-spacing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0.225rem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0.625em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transition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0.3s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1725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ABE4F6-1263-4F93-930C-4EF3399B9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</a:t>
            </a:r>
            <a:r>
              <a:rPr lang="en-US" altLang="zh-TW" dirty="0"/>
              <a:t>hover</a:t>
            </a:r>
            <a:r>
              <a:rPr lang="zh-TW" altLang="en-US" dirty="0"/>
              <a:t>動畫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5CBE25-1C0F-4E7D-A61F-017A88450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hover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26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140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175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1px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26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140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175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solid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69836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D302400-D7BF-437F-B2D3-21C2B053E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935330"/>
              </p:ext>
            </p:extLst>
          </p:nvPr>
        </p:nvGraphicFramePr>
        <p:xfrm>
          <a:off x="979989" y="1998452"/>
          <a:ext cx="10754810" cy="3129867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641291">
                  <a:extLst>
                    <a:ext uri="{9D8B030D-6E8A-4147-A177-3AD203B41FA5}">
                      <a16:colId xmlns:a16="http://schemas.microsoft.com/office/drawing/2014/main" val="593384491"/>
                    </a:ext>
                  </a:extLst>
                </a:gridCol>
                <a:gridCol w="5049520">
                  <a:extLst>
                    <a:ext uri="{9D8B030D-6E8A-4147-A177-3AD203B41FA5}">
                      <a16:colId xmlns:a16="http://schemas.microsoft.com/office/drawing/2014/main" val="593027837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4107652617"/>
                    </a:ext>
                  </a:extLst>
                </a:gridCol>
                <a:gridCol w="2184399">
                  <a:extLst>
                    <a:ext uri="{9D8B030D-6E8A-4147-A177-3AD203B41FA5}">
                      <a16:colId xmlns:a16="http://schemas.microsoft.com/office/drawing/2014/main" val="2226627456"/>
                    </a:ext>
                  </a:extLst>
                </a:gridCol>
              </a:tblGrid>
              <a:tr h="4438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effectLst/>
                        </a:rPr>
                        <a:t>名稱</a:t>
                      </a:r>
                    </a:p>
                  </a:txBody>
                  <a:tcPr marL="68285" marR="68285" marT="68285" marB="68285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effectLst/>
                        </a:rPr>
                        <a:t>介紹</a:t>
                      </a:r>
                    </a:p>
                  </a:txBody>
                  <a:tcPr marL="68285" marR="68285" marT="68285" marB="682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>
                          <a:effectLst/>
                        </a:rPr>
                        <a:t>作用於</a:t>
                      </a:r>
                    </a:p>
                  </a:txBody>
                  <a:tcPr marL="68285" marR="68285" marT="68285" marB="682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effectLst/>
                        </a:rPr>
                        <a:t>自行運作</a:t>
                      </a:r>
                    </a:p>
                  </a:txBody>
                  <a:tcPr marL="68285" marR="68285" marT="68285" marB="68285" anchor="ctr"/>
                </a:tc>
                <a:extLst>
                  <a:ext uri="{0D108BD9-81ED-4DB2-BD59-A6C34878D82A}">
                    <a16:rowId xmlns:a16="http://schemas.microsoft.com/office/drawing/2014/main" val="2241509461"/>
                  </a:ext>
                </a:extLst>
              </a:tr>
              <a:tr h="751130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  <a:t>Trans</a:t>
                      </a:r>
                      <a:r>
                        <a:rPr lang="en-US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ition</a:t>
                      </a:r>
                    </a:p>
                  </a:txBody>
                  <a:tcPr marL="68285" marR="68285" marT="68285" marB="68285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基礎的動畫效果</a:t>
                      </a:r>
                      <a:r>
                        <a:rPr lang="zh-TW" altLang="en-US" sz="2000" dirty="0">
                          <a:effectLst/>
                        </a:rPr>
                        <a:t>，強調</a:t>
                      </a:r>
                      <a:r>
                        <a:rPr lang="en-US" altLang="zh-TW" sz="2000" dirty="0">
                          <a:effectLst/>
                        </a:rPr>
                        <a:t>CSS</a:t>
                      </a:r>
                      <a:r>
                        <a:rPr lang="zh-TW" altLang="en-US" sz="2000" dirty="0">
                          <a:effectLst/>
                        </a:rPr>
                        <a:t>屬性的</a:t>
                      </a:r>
                      <a:r>
                        <a:rPr lang="zh-TW" altLang="en-US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過渡動畫</a:t>
                      </a:r>
                    </a:p>
                  </a:txBody>
                  <a:tcPr marL="68285" marR="68285" marT="68285" marB="68285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CSS</a:t>
                      </a:r>
                      <a:r>
                        <a:rPr lang="zh-TW" altLang="en-US" sz="2000" dirty="0">
                          <a:effectLst/>
                        </a:rPr>
                        <a:t>屬性變化</a:t>
                      </a:r>
                    </a:p>
                  </a:txBody>
                  <a:tcPr marL="68285" marR="68285" marT="68285" marB="68285"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✗，需要事件或偽類別觸發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68285" marR="68285" marT="68285" marB="68285" anchor="ctr"/>
                </a:tc>
                <a:extLst>
                  <a:ext uri="{0D108BD9-81ED-4DB2-BD59-A6C34878D82A}">
                    <a16:rowId xmlns:a16="http://schemas.microsoft.com/office/drawing/2014/main" val="3732324741"/>
                  </a:ext>
                </a:extLst>
              </a:tr>
              <a:tr h="951849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  <a:t>Trans</a:t>
                      </a:r>
                      <a:r>
                        <a:rPr lang="en-US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form</a:t>
                      </a:r>
                    </a:p>
                  </a:txBody>
                  <a:tcPr marL="68285" marR="68285" marT="68285" marB="68285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effectLst/>
                        </a:rPr>
                        <a:t>控制</a:t>
                      </a:r>
                      <a:r>
                        <a:rPr lang="en-US" altLang="zh-TW" sz="2000" dirty="0">
                          <a:effectLst/>
                        </a:rPr>
                        <a:t>html</a:t>
                      </a:r>
                      <a:r>
                        <a:rPr lang="zh-TW" altLang="en-US" sz="2000" dirty="0">
                          <a:effectLst/>
                        </a:rPr>
                        <a:t>元素的</a:t>
                      </a:r>
                      <a:r>
                        <a:rPr lang="zh-TW" altLang="en-US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旋轉、縮放、移動</a:t>
                      </a:r>
                      <a:r>
                        <a:rPr lang="zh-TW" altLang="en-US" sz="2000" dirty="0">
                          <a:effectLst/>
                        </a:rPr>
                        <a:t>等等</a:t>
                      </a:r>
                    </a:p>
                  </a:txBody>
                  <a:tcPr marL="68285" marR="68285" marT="68285" marB="68285"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effectLst/>
                        </a:rPr>
                        <a:t>HTML</a:t>
                      </a:r>
                      <a:r>
                        <a:rPr lang="zh-TW" altLang="en-US" sz="2000" dirty="0">
                          <a:effectLst/>
                        </a:rPr>
                        <a:t>元素</a:t>
                      </a:r>
                      <a:endParaRPr lang="en-US" altLang="zh-TW" sz="2000" dirty="0">
                        <a:effectLst/>
                      </a:endParaRPr>
                    </a:p>
                    <a:p>
                      <a:r>
                        <a:rPr lang="en-US" altLang="zh-TW" sz="2000" dirty="0">
                          <a:effectLst/>
                        </a:rPr>
                        <a:t>(</a:t>
                      </a:r>
                      <a:r>
                        <a:rPr lang="zh-TW" altLang="en-US" sz="2000" dirty="0">
                          <a:effectLst/>
                        </a:rPr>
                        <a:t>包含內容</a:t>
                      </a:r>
                      <a:r>
                        <a:rPr lang="en-US" altLang="zh-TW" sz="2000" dirty="0">
                          <a:effectLst/>
                        </a:rPr>
                        <a:t>)</a:t>
                      </a:r>
                      <a:r>
                        <a:rPr lang="zh-TW" altLang="en-US" sz="2000" dirty="0">
                          <a:effectLst/>
                        </a:rPr>
                        <a:t>變化</a:t>
                      </a:r>
                    </a:p>
                  </a:txBody>
                  <a:tcPr marL="68285" marR="68285" marT="68285" marB="68285"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68285" marR="68285" marT="68285" marB="68285" anchor="ctr"/>
                </a:tc>
                <a:extLst>
                  <a:ext uri="{0D108BD9-81ED-4DB2-BD59-A6C34878D82A}">
                    <a16:rowId xmlns:a16="http://schemas.microsoft.com/office/drawing/2014/main" val="4122545890"/>
                  </a:ext>
                </a:extLst>
              </a:tr>
              <a:tr h="983039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  <a:t>Animation</a:t>
                      </a:r>
                    </a:p>
                  </a:txBody>
                  <a:tcPr marL="68285" marR="68285" marT="68285" marB="68285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effectLst/>
                        </a:rPr>
                        <a:t>細節複雜的動畫效果，強調</a:t>
                      </a:r>
                      <a:r>
                        <a:rPr lang="en-US" altLang="zh-TW" sz="2000" dirty="0">
                          <a:effectLst/>
                        </a:rPr>
                        <a:t>CSS</a:t>
                      </a:r>
                      <a:r>
                        <a:rPr lang="zh-TW" altLang="en-US" sz="2000" dirty="0">
                          <a:effectLst/>
                        </a:rPr>
                        <a:t>屬性的流程與控制，可加</a:t>
                      </a:r>
                      <a:r>
                        <a:rPr lang="en-US" altLang="zh-TW" sz="2000" dirty="0">
                          <a:effectLst/>
                        </a:rPr>
                        <a:t>keyframes</a:t>
                      </a:r>
                    </a:p>
                  </a:txBody>
                  <a:tcPr marL="68285" marR="68285" marT="68285" marB="68285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CSS</a:t>
                      </a:r>
                      <a:r>
                        <a:rPr lang="zh-TW" altLang="en-US" sz="2000" dirty="0">
                          <a:effectLst/>
                        </a:rPr>
                        <a:t>屬性變化</a:t>
                      </a:r>
                    </a:p>
                  </a:txBody>
                  <a:tcPr marL="68285" marR="68285" marT="68285" marB="68285"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68285" marR="68285" marT="68285" marB="68285" anchor="ctr"/>
                </a:tc>
                <a:extLst>
                  <a:ext uri="{0D108BD9-81ED-4DB2-BD59-A6C34878D82A}">
                    <a16:rowId xmlns:a16="http://schemas.microsoft.com/office/drawing/2014/main" val="2873741738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BACB6B7F-5C78-4648-A605-A85BCF69F870}"/>
              </a:ext>
            </a:extLst>
          </p:cNvPr>
          <p:cNvSpPr txBox="1"/>
          <p:nvPr/>
        </p:nvSpPr>
        <p:spPr>
          <a:xfrm>
            <a:off x="979989" y="3759200"/>
            <a:ext cx="5116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translaste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，他只是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transform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的一個函數</a:t>
            </a:r>
          </a:p>
        </p:txBody>
      </p:sp>
      <p:sp>
        <p:nvSpPr>
          <p:cNvPr id="10" name="標題 9">
            <a:extLst>
              <a:ext uri="{FF2B5EF4-FFF2-40B4-BE49-F238E27FC236}">
                <a16:creationId xmlns:a16="http://schemas.microsoft.com/office/drawing/2014/main" id="{6C4BEBD9-CC2F-4E2C-9759-38008E6D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58520"/>
          </a:xfrm>
        </p:spPr>
        <p:txBody>
          <a:bodyPr/>
          <a:lstStyle/>
          <a:p>
            <a:r>
              <a:rPr lang="zh-TW" altLang="en-US" dirty="0"/>
              <a:t>比較</a:t>
            </a:r>
          </a:p>
        </p:txBody>
      </p:sp>
    </p:spTree>
    <p:extLst>
      <p:ext uri="{BB962C8B-B14F-4D97-AF65-F5344CB8AC3E}">
        <p14:creationId xmlns:p14="http://schemas.microsoft.com/office/powerpoint/2010/main" val="23139476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23C167-A40F-4A66-B0D1-2EBAD4259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設定水平線</a:t>
            </a:r>
            <a:r>
              <a:rPr lang="en-US" altLang="zh-TW" dirty="0"/>
              <a:t>&lt;</a:t>
            </a:r>
            <a:r>
              <a:rPr lang="en-US" altLang="zh-TW" dirty="0" err="1"/>
              <a:t>hr</a:t>
            </a:r>
            <a:r>
              <a:rPr lang="en-US" altLang="zh-TW" dirty="0"/>
              <a:t>&gt;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22FF74-3541-4A6C-9FA3-A0F94DCDE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ccc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1rem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2504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A10189-4D46-460F-8494-2C1D49F05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</a:t>
            </a:r>
            <a:r>
              <a:rPr lang="en-US" altLang="zh-TW" dirty="0"/>
              <a:t>&lt;section&gt;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CEBF3F-9F54-48F7-B406-D6A6BBE0B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0C52DFBB-60F8-4779-BF8A-3491014381CE}"/>
              </a:ext>
            </a:extLst>
          </p:cNvPr>
          <p:cNvGrpSpPr/>
          <p:nvPr/>
        </p:nvGrpSpPr>
        <p:grpSpPr>
          <a:xfrm>
            <a:off x="802640" y="1433146"/>
            <a:ext cx="10322560" cy="5025314"/>
            <a:chOff x="0" y="461295"/>
            <a:chExt cx="12192000" cy="5935410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608DC3C1-9D3B-4A1D-A2E1-96536A86C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461295"/>
              <a:ext cx="12192000" cy="5935410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AB3BD07-37BF-4C2F-B7BC-9C5583D6A3A1}"/>
                </a:ext>
              </a:extLst>
            </p:cNvPr>
            <p:cNvSpPr/>
            <p:nvPr/>
          </p:nvSpPr>
          <p:spPr>
            <a:xfrm>
              <a:off x="4629729" y="2210203"/>
              <a:ext cx="2913256" cy="2426401"/>
            </a:xfrm>
            <a:prstGeom prst="rect">
              <a:avLst/>
            </a:prstGeom>
            <a:noFill/>
            <a:ln w="381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DB425BC1-77A5-4812-8DE3-BD89ECC4D910}"/>
                </a:ext>
              </a:extLst>
            </p:cNvPr>
            <p:cNvSpPr txBox="1"/>
            <p:nvPr/>
          </p:nvSpPr>
          <p:spPr>
            <a:xfrm>
              <a:off x="2559596" y="2796553"/>
              <a:ext cx="1661263" cy="436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&lt;section&gt;</a:t>
              </a:r>
              <a:endParaRPr lang="zh-TW" altLang="en-US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B8D5A529-5B0D-4EDD-A22A-C1D4B554EA49}"/>
              </a:ext>
            </a:extLst>
          </p:cNvPr>
          <p:cNvSpPr/>
          <p:nvPr/>
        </p:nvSpPr>
        <p:spPr>
          <a:xfrm>
            <a:off x="4804520" y="3008092"/>
            <a:ext cx="2350150" cy="1115101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CE0767C-3ABE-4456-B306-B950745EB079}"/>
              </a:ext>
            </a:extLst>
          </p:cNvPr>
          <p:cNvSpPr/>
          <p:nvPr/>
        </p:nvSpPr>
        <p:spPr>
          <a:xfrm>
            <a:off x="4838883" y="4194566"/>
            <a:ext cx="2315786" cy="343932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C80D65F-67DB-4D75-8EF5-AC76616DF336}"/>
              </a:ext>
            </a:extLst>
          </p:cNvPr>
          <p:cNvSpPr/>
          <p:nvPr/>
        </p:nvSpPr>
        <p:spPr>
          <a:xfrm>
            <a:off x="4847480" y="4518336"/>
            <a:ext cx="2324372" cy="213480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349DB86-1D17-40B3-A6F6-CF6513D6A8AD}"/>
              </a:ext>
            </a:extLst>
          </p:cNvPr>
          <p:cNvSpPr/>
          <p:nvPr/>
        </p:nvSpPr>
        <p:spPr>
          <a:xfrm>
            <a:off x="4856066" y="4704146"/>
            <a:ext cx="2315786" cy="213480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21668CA-347A-4583-9107-72B55D13339D}"/>
              </a:ext>
            </a:extLst>
          </p:cNvPr>
          <p:cNvSpPr txBox="1"/>
          <p:nvPr/>
        </p:nvSpPr>
        <p:spPr>
          <a:xfrm>
            <a:off x="7154669" y="4123193"/>
            <a:ext cx="697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92D050"/>
                </a:solidFill>
                <a:latin typeface="Consolas" panose="020B0609020204030204" pitchFamily="49" charset="0"/>
              </a:rPr>
              <a:t>&lt;h1&gt;</a:t>
            </a:r>
            <a:endParaRPr lang="zh-TW" altLang="en-US" b="1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ED770C1-1B23-4D78-B6DF-91BBC2DA3551}"/>
              </a:ext>
            </a:extLst>
          </p:cNvPr>
          <p:cNvSpPr txBox="1"/>
          <p:nvPr/>
        </p:nvSpPr>
        <p:spPr>
          <a:xfrm>
            <a:off x="7154669" y="4465726"/>
            <a:ext cx="697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92D05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hr</a:t>
            </a:r>
            <a:r>
              <a:rPr lang="en-US" altLang="zh-TW" b="1" dirty="0">
                <a:solidFill>
                  <a:srgbClr val="92D050"/>
                </a:solidFill>
                <a:latin typeface="Consolas" panose="020B0609020204030204" pitchFamily="49" charset="0"/>
              </a:rPr>
              <a:t>&gt;</a:t>
            </a:r>
            <a:endParaRPr lang="zh-TW" altLang="en-US" b="1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AC10AAB-9692-40C8-9755-C2187BB2E2FA}"/>
              </a:ext>
            </a:extLst>
          </p:cNvPr>
          <p:cNvSpPr txBox="1"/>
          <p:nvPr/>
        </p:nvSpPr>
        <p:spPr>
          <a:xfrm>
            <a:off x="7154669" y="4778124"/>
            <a:ext cx="64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92D050"/>
                </a:solidFill>
                <a:latin typeface="Consolas" panose="020B0609020204030204" pitchFamily="49" charset="0"/>
              </a:rPr>
              <a:t>&lt;p&gt;</a:t>
            </a:r>
            <a:endParaRPr lang="zh-TW" altLang="en-US" b="1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4B7B2DC-D402-43D0-AF9E-0A662B45EAE1}"/>
              </a:ext>
            </a:extLst>
          </p:cNvPr>
          <p:cNvSpPr txBox="1"/>
          <p:nvPr/>
        </p:nvSpPr>
        <p:spPr>
          <a:xfrm>
            <a:off x="6439316" y="3400882"/>
            <a:ext cx="907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1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img</a:t>
            </a:r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endParaRPr lang="zh-TW" altLang="en-US" b="1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6" name="箭號: 向下 15">
            <a:extLst>
              <a:ext uri="{FF2B5EF4-FFF2-40B4-BE49-F238E27FC236}">
                <a16:creationId xmlns:a16="http://schemas.microsoft.com/office/drawing/2014/main" id="{16F2A4A8-ADDE-426B-B79A-3062F60E33F6}"/>
              </a:ext>
            </a:extLst>
          </p:cNvPr>
          <p:cNvSpPr/>
          <p:nvPr/>
        </p:nvSpPr>
        <p:spPr>
          <a:xfrm>
            <a:off x="4283447" y="2671880"/>
            <a:ext cx="346229" cy="2370338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22533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48DA61-DB58-4B3A-B076-8C554058B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976488-9412-41D9-A0C6-F3CD92C9F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32912" y="1740707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 err="1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https://picsum.photos/150/150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 </a:t>
            </a:r>
            <a:r>
              <a:rPr lang="en-US" altLang="zh-TW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=""&gt;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Alice Lee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 err="1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-section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FRONT-END engineer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8601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25CED3-F3AF-47C7-B56E-5CA4295B0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&lt;section&gt;</a:t>
            </a:r>
            <a:r>
              <a:rPr lang="zh-TW" altLang="en-US" dirty="0"/>
              <a:t>內容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9B16AA-ABB2-42EA-B480-0BB2608A1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8462"/>
            <a:ext cx="4168066" cy="44137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border-radius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50%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1rem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2rem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text-transform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uppercase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letter-spacing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0.25rem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474747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F28076E-C293-4CC1-90E9-EA42A79EDF8A}"/>
              </a:ext>
            </a:extLst>
          </p:cNvPr>
          <p:cNvSpPr txBox="1"/>
          <p:nvPr/>
        </p:nvSpPr>
        <p:spPr>
          <a:xfrm>
            <a:off x="6829149" y="1758462"/>
            <a:ext cx="3380172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20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0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sz="20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sz="2000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font-weight</a:t>
            </a: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0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sz="20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sz="2000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0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1.5em</a:t>
            </a: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sz="20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altLang="zh-TW" sz="2000" dirty="0">
              <a:solidFill>
                <a:srgbClr val="89DD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sz="2000" b="0" dirty="0">
              <a:solidFill>
                <a:srgbClr val="89DD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sz="2000" b="0" dirty="0">
              <a:solidFill>
                <a:srgbClr val="89DD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200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altLang="zh-TW" sz="20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-section</a:t>
            </a: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sz="20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sz="2000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0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10%</a:t>
            </a: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sz="20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sz="20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3665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87BD0D-BAD4-4619-B097-A8EEC581B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</a:t>
            </a:r>
            <a:r>
              <a:rPr lang="en-US" altLang="zh-TW" dirty="0"/>
              <a:t>&lt;footer&gt;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665196-3BFD-40F5-B9E7-0F5037756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3236D34-898B-4FF6-BCD8-5DEAB1E2F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584" y="1409231"/>
            <a:ext cx="10244831" cy="498747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26B09E3-7B99-4ACF-9823-AAEC21CF69F1}"/>
              </a:ext>
            </a:extLst>
          </p:cNvPr>
          <p:cNvSpPr/>
          <p:nvPr/>
        </p:nvSpPr>
        <p:spPr>
          <a:xfrm>
            <a:off x="4881732" y="4910004"/>
            <a:ext cx="2362253" cy="611907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箭號: 向右 5">
            <a:extLst>
              <a:ext uri="{FF2B5EF4-FFF2-40B4-BE49-F238E27FC236}">
                <a16:creationId xmlns:a16="http://schemas.microsoft.com/office/drawing/2014/main" id="{0985493D-E868-4D74-ADF0-4D802127A7CF}"/>
              </a:ext>
            </a:extLst>
          </p:cNvPr>
          <p:cNvSpPr/>
          <p:nvPr/>
        </p:nvSpPr>
        <p:spPr>
          <a:xfrm>
            <a:off x="5040433" y="5521911"/>
            <a:ext cx="2111131" cy="2628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0D147A2-4EDA-4AA3-A196-3B848E4172C1}"/>
              </a:ext>
            </a:extLst>
          </p:cNvPr>
          <p:cNvSpPr/>
          <p:nvPr/>
        </p:nvSpPr>
        <p:spPr>
          <a:xfrm>
            <a:off x="5530788" y="5184558"/>
            <a:ext cx="1109709" cy="264211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91EFA56-63AF-4AD2-9C7A-17ECAFE634F5}"/>
              </a:ext>
            </a:extLst>
          </p:cNvPr>
          <p:cNvSpPr txBox="1"/>
          <p:nvPr/>
        </p:nvSpPr>
        <p:spPr>
          <a:xfrm>
            <a:off x="5527431" y="4862615"/>
            <a:ext cx="12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Consolas" panose="020B0609020204030204" pitchFamily="49" charset="0"/>
              </a:rPr>
              <a:t>&lt;ul&gt;&lt;li&gt;</a:t>
            </a:r>
            <a:endParaRPr lang="zh-TW" altLang="en-US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0556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FD48C3-4D4C-46D8-AC94-36755B4B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Footer ul li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8F3AC5-78A5-407D-AFA1-9C807B5C9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8462"/>
            <a:ext cx="4452151" cy="47399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flex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align-items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center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flex-direction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column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flex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1rem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1.5rem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0px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B649DAA-43E3-4F0F-9B13-42CE66F2AA5D}"/>
              </a:ext>
            </a:extLst>
          </p:cNvPr>
          <p:cNvSpPr txBox="1"/>
          <p:nvPr/>
        </p:nvSpPr>
        <p:spPr>
          <a:xfrm>
            <a:off x="6368251" y="4519418"/>
            <a:ext cx="369976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20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0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0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sz="20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sz="2000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list-style</a:t>
            </a: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none</a:t>
            </a: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sz="20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sz="2000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0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0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0.25rem</a:t>
            </a: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sz="20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sz="20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4029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70CD7E-780F-407C-836F-60A707816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Footer 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3BF6C7-502B-44F1-8111-07EBF94E9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8461"/>
            <a:ext cx="3697550" cy="456243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1px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ccc solid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fill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ccc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zh-TW" altLang="en-US" b="0" i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要變成</a:t>
            </a:r>
            <a:r>
              <a:rPr lang="en-US" altLang="zh-TW" b="0" i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zh-TW" altLang="en-US" b="0" i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才會對齊*</a:t>
            </a:r>
            <a:r>
              <a:rPr lang="en-US" altLang="zh-TW" b="0" i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/</a:t>
            </a:r>
            <a:endParaRPr lang="zh-TW" altLang="en-US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flex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align-items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center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justify-content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center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2.5em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2.5em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border-radius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transition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0.3s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B89493F-E8E8-444C-9BB8-0476E6DB7DCC}"/>
              </a:ext>
            </a:extLst>
          </p:cNvPr>
          <p:cNvSpPr txBox="1"/>
          <p:nvPr/>
        </p:nvSpPr>
        <p:spPr>
          <a:xfrm>
            <a:off x="5746072" y="5353918"/>
            <a:ext cx="551969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hover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fill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213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36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219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1px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213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36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219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solid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箭號: 向右 5">
            <a:extLst>
              <a:ext uri="{FF2B5EF4-FFF2-40B4-BE49-F238E27FC236}">
                <a16:creationId xmlns:a16="http://schemas.microsoft.com/office/drawing/2014/main" id="{46CA5818-4B53-4796-B816-4CB52E9AFC96}"/>
              </a:ext>
            </a:extLst>
          </p:cNvPr>
          <p:cNvSpPr/>
          <p:nvPr/>
        </p:nvSpPr>
        <p:spPr>
          <a:xfrm rot="10800000">
            <a:off x="4150312" y="5486401"/>
            <a:ext cx="1615736" cy="14204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4089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043887-41C3-4291-A84D-DFD1EAC28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  <a:hlinkClick r:id="rId2"/>
              </a:rPr>
              <a:t>CSS Transitions</a:t>
            </a:r>
            <a:endParaRPr lang="en-US" altLang="zh-TW" b="0" i="0" dirty="0">
              <a:solidFill>
                <a:schemeClr val="tx1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DE05AAD-CDF6-497B-B090-36B66137BC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1" i="0" dirty="0">
                <a:solidFill>
                  <a:schemeClr val="tx1"/>
                </a:solidFill>
                <a:effectLst/>
                <a:latin typeface="roboto" pitchFamily="2" charset="0"/>
              </a:rPr>
              <a:t>設定基礎的動畫效果</a:t>
            </a:r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647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59E30B-878B-4BCF-8DE5-F8EC0719D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  <a:hlinkClick r:id="rId2"/>
              </a:rPr>
              <a:t>CSS Transitions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8BEC55-CC17-400A-A6AA-2DE4E2082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8462"/>
            <a:ext cx="9601200" cy="2663067"/>
          </a:xfrm>
        </p:spPr>
        <p:txBody>
          <a:bodyPr>
            <a:normAutofit/>
          </a:bodyPr>
          <a:lstStyle/>
          <a:p>
            <a:r>
              <a:rPr lang="zh-TW" altLang="en-US" i="0" dirty="0">
                <a:solidFill>
                  <a:schemeClr val="tx1"/>
                </a:solidFill>
                <a:effectLst/>
                <a:latin typeface="roboto" pitchFamily="2" charset="0"/>
              </a:rPr>
              <a:t>設定基礎的</a:t>
            </a:r>
            <a:r>
              <a:rPr lang="zh-TW" altLang="en-US" b="1" i="0" dirty="0">
                <a:solidFill>
                  <a:schemeClr val="accent6">
                    <a:lumMod val="75000"/>
                  </a:schemeClr>
                </a:solidFill>
                <a:effectLst/>
                <a:latin typeface="roboto" pitchFamily="2" charset="0"/>
              </a:rPr>
              <a:t>動畫效果</a:t>
            </a:r>
            <a:endParaRPr lang="en-US" altLang="zh-TW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TW" dirty="0"/>
              <a:t>transition: </a:t>
            </a:r>
            <a:r>
              <a:rPr lang="en-US" altLang="zh-TW" b="0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property</a:t>
            </a:r>
            <a:r>
              <a:rPr lang="zh-TW" alt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duration</a:t>
            </a:r>
            <a:r>
              <a:rPr lang="zh-TW" alt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timing-function</a:t>
            </a:r>
            <a:r>
              <a:rPr lang="zh-TW" alt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delay</a:t>
            </a:r>
          </a:p>
          <a:p>
            <a:r>
              <a:rPr lang="en-US" altLang="zh-TW" dirty="0"/>
              <a:t>transition-property</a:t>
            </a:r>
            <a:r>
              <a:rPr lang="zh-TW" altLang="en-US" dirty="0"/>
              <a:t>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roboto" pitchFamily="2" charset="0"/>
              </a:rPr>
              <a:t>指定要做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roboto" pitchFamily="2" charset="0"/>
              </a:rPr>
              <a:t>transition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roboto" pitchFamily="2" charset="0"/>
              </a:rPr>
              <a:t>的</a:t>
            </a:r>
            <a:r>
              <a:rPr lang="en-US" altLang="zh-TW" b="1" i="0" dirty="0">
                <a:solidFill>
                  <a:schemeClr val="accent5">
                    <a:lumMod val="75000"/>
                  </a:schemeClr>
                </a:solidFill>
                <a:effectLst/>
                <a:latin typeface="roboto" pitchFamily="2" charset="0"/>
              </a:rPr>
              <a:t>CSS</a:t>
            </a:r>
            <a:r>
              <a:rPr lang="zh-TW" alt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roboto" pitchFamily="2" charset="0"/>
              </a:rPr>
              <a:t>屬性</a:t>
            </a:r>
            <a:endParaRPr lang="en-US" altLang="zh-TW" b="1" i="0" dirty="0">
              <a:solidFill>
                <a:schemeClr val="accent5">
                  <a:lumMod val="75000"/>
                </a:schemeClr>
              </a:solidFill>
              <a:effectLst/>
              <a:latin typeface="roboto" pitchFamily="2" charset="0"/>
            </a:endParaRPr>
          </a:p>
          <a:p>
            <a:r>
              <a:rPr lang="en-US" altLang="zh-TW" dirty="0"/>
              <a:t>transition-duration</a:t>
            </a:r>
            <a:r>
              <a:rPr lang="zh-TW" altLang="en-US" dirty="0"/>
              <a:t>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roboto" pitchFamily="2" charset="0"/>
              </a:rPr>
              <a:t>執行時間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roboto" pitchFamily="2" charset="0"/>
              </a:rPr>
              <a:t>(s or 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roboto" pitchFamily="2" charset="0"/>
              </a:rPr>
              <a:t>ms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roboto" pitchFamily="2" charset="0"/>
              </a:rPr>
              <a:t>)</a:t>
            </a:r>
            <a:endParaRPr lang="en-US" altLang="zh-TW" dirty="0"/>
          </a:p>
          <a:p>
            <a:r>
              <a:rPr lang="en-US" altLang="zh-TW" dirty="0"/>
              <a:t>transition-timing-function</a:t>
            </a:r>
            <a:r>
              <a:rPr lang="zh-TW" altLang="en-US" dirty="0"/>
              <a:t> 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roboto" pitchFamily="2" charset="0"/>
              </a:rPr>
              <a:t>動態執行參數</a:t>
            </a:r>
            <a:endParaRPr lang="en-US" altLang="zh-TW" dirty="0"/>
          </a:p>
          <a:p>
            <a:r>
              <a:rPr lang="en-US" altLang="zh-TW" dirty="0"/>
              <a:t>transition-delay </a:t>
            </a:r>
            <a:r>
              <a:rPr lang="zh-TW" altLang="en-US" dirty="0"/>
              <a:t>   延遲時間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roboto" pitchFamily="2" charset="0"/>
              </a:rPr>
              <a:t> (s or 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roboto" pitchFamily="2" charset="0"/>
              </a:rPr>
              <a:t>ms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roboto" pitchFamily="2" charset="0"/>
              </a:rPr>
              <a:t>)</a:t>
            </a:r>
            <a:endParaRPr lang="en-US" altLang="zh-TW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F9CFB41-06C2-47AE-A90D-77B658FB5027}"/>
              </a:ext>
            </a:extLst>
          </p:cNvPr>
          <p:cNvSpPr txBox="1"/>
          <p:nvPr/>
        </p:nvSpPr>
        <p:spPr>
          <a:xfrm>
            <a:off x="1556344" y="4746845"/>
            <a:ext cx="76587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 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zh-TW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transition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property</a:t>
            </a:r>
            <a:r>
              <a:rPr lang="zh-TW" alt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duration</a:t>
            </a:r>
            <a:r>
              <a:rPr lang="zh-TW" alt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timing-function</a:t>
            </a:r>
            <a:r>
              <a:rPr lang="zh-TW" alt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delay;</a:t>
            </a:r>
            <a:b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transition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width 2s linear 1s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5039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7F24C4-2F17-416F-A6A3-80768E6A5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CSS</a:t>
            </a:r>
            <a:r>
              <a:rPr lang="zh-TW" altLang="en-US" dirty="0">
                <a:hlinkClick r:id="rId2"/>
              </a:rPr>
              <a:t> </a:t>
            </a:r>
            <a:r>
              <a:rPr lang="en-US" altLang="zh-TW" dirty="0">
                <a:hlinkClick r:id="rId2"/>
              </a:rPr>
              <a:t>Transforms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E43A26C-009D-4DFE-B982-434A7A38C8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effectLst/>
              </a:rPr>
              <a:t>旋轉、縮放、移動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19771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CD3054-291F-4B1E-81F3-2BFB7D2DB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CSS</a:t>
            </a:r>
            <a:r>
              <a:rPr lang="zh-TW" altLang="en-US" dirty="0">
                <a:hlinkClick r:id="rId2"/>
              </a:rPr>
              <a:t> </a:t>
            </a:r>
            <a:r>
              <a:rPr lang="en-US" altLang="zh-TW" dirty="0">
                <a:hlinkClick r:id="rId2"/>
              </a:rPr>
              <a:t>Transforms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CECB28-D28B-4B93-8FA4-3236C2677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控制 </a:t>
            </a:r>
            <a:r>
              <a:rPr lang="en-US" altLang="zh-TW" b="1" dirty="0">
                <a:solidFill>
                  <a:schemeClr val="accent2"/>
                </a:solidFill>
              </a:rPr>
              <a:t>HTML</a:t>
            </a:r>
            <a:r>
              <a:rPr lang="zh-TW" altLang="en-US" b="1" dirty="0">
                <a:solidFill>
                  <a:schemeClr val="accent2"/>
                </a:solidFill>
              </a:rPr>
              <a:t>元素</a:t>
            </a:r>
            <a:endParaRPr lang="en-US" altLang="zh-TW" b="1" dirty="0">
              <a:solidFill>
                <a:schemeClr val="accent2"/>
              </a:solidFill>
            </a:endParaRPr>
          </a:p>
          <a:p>
            <a:r>
              <a:rPr lang="zh-TW" altLang="en-US" dirty="0"/>
              <a:t>可以在</a:t>
            </a:r>
            <a:r>
              <a:rPr lang="en-US" altLang="zh-TW" dirty="0"/>
              <a:t>animation</a:t>
            </a:r>
            <a:r>
              <a:rPr lang="zh-TW" altLang="en-US" dirty="0"/>
              <a:t>中當作屬性被運用</a:t>
            </a:r>
            <a:endParaRPr lang="en-US" altLang="zh-TW" dirty="0"/>
          </a:p>
          <a:p>
            <a:r>
              <a:rPr lang="en-US" altLang="zh-TW" dirty="0"/>
              <a:t>Translate(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50px, 100px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-&gt;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roboto" pitchFamily="2" charset="0"/>
              </a:rPr>
              <a:t>參考點向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roboto" pitchFamily="2" charset="0"/>
              </a:rPr>
              <a:t>X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roboto" pitchFamily="2" charset="0"/>
              </a:rPr>
              <a:t>軸移動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roboto" pitchFamily="2" charset="0"/>
              </a:rPr>
              <a:t>x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roboto" pitchFamily="2" charset="0"/>
              </a:rPr>
              <a:t>距離，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roboto" pitchFamily="2" charset="0"/>
              </a:rPr>
              <a:t>Y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roboto" pitchFamily="2" charset="0"/>
              </a:rPr>
              <a:t>軸移動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roboto" pitchFamily="2" charset="0"/>
              </a:rPr>
              <a:t>y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roboto" pitchFamily="2" charset="0"/>
              </a:rPr>
              <a:t>距離</a:t>
            </a:r>
            <a:endParaRPr lang="en-US" altLang="zh-TW" dirty="0"/>
          </a:p>
          <a:p>
            <a:r>
              <a:rPr lang="en-US" altLang="zh-TW" dirty="0"/>
              <a:t>rotate(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20deg</a:t>
            </a:r>
            <a:r>
              <a:rPr lang="en-US" altLang="zh-TW" dirty="0"/>
              <a:t>) -&gt;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roboto" pitchFamily="2" charset="0"/>
              </a:rPr>
              <a:t>從中心為參考點旋轉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roboto" pitchFamily="2" charset="0"/>
              </a:rPr>
              <a:t>n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roboto" pitchFamily="2" charset="0"/>
              </a:rPr>
              <a:t>角度</a:t>
            </a:r>
            <a:endParaRPr lang="en-US" altLang="zh-TW" dirty="0"/>
          </a:p>
          <a:p>
            <a:r>
              <a:rPr lang="en-US" altLang="zh-TW" dirty="0"/>
              <a:t>scale(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2, 3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-&gt;</a:t>
            </a:r>
            <a:r>
              <a:rPr lang="zh-TW" altLang="en-US" dirty="0"/>
              <a:t>縮放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15841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79937C-C545-4C7A-92C6-D1A0DB1A8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b="1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  <a:hlinkClick r:id="rId2"/>
              </a:rPr>
              <a:t>Transition + Transformation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ED2EB8-0063-4086-AB4A-0516869F9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 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transition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width 2s, height 2s, transform 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2s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A52A2A"/>
                </a:solidFill>
              </a:rPr>
              <a:t>div:hover</a:t>
            </a:r>
            <a:r>
              <a:rPr lang="en-US" altLang="zh-TW" dirty="0">
                <a:solidFill>
                  <a:srgbClr val="A52A2A"/>
                </a:solidFill>
              </a:rPr>
              <a:t>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zh-TW" dirty="0">
                <a:solidFill>
                  <a:srgbClr val="FF0000"/>
                </a:solidFill>
              </a:rPr>
              <a:t>transform: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00CD"/>
                </a:solidFill>
              </a:rPr>
              <a:t>rotate(180deg);</a:t>
            </a:r>
          </a:p>
          <a:p>
            <a:pPr marL="0" indent="0">
              <a:buNone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1677229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6579</TotalTime>
  <Words>1915</Words>
  <Application>Microsoft Office PowerPoint</Application>
  <PresentationFormat>寬螢幕</PresentationFormat>
  <Paragraphs>298</Paragraphs>
  <Slides>46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46</vt:i4>
      </vt:variant>
    </vt:vector>
  </HeadingPairs>
  <TitlesOfParts>
    <vt:vector size="58" baseType="lpstr">
      <vt:lpstr>inherit</vt:lpstr>
      <vt:lpstr>Titillium Web</vt:lpstr>
      <vt:lpstr>微軟正黑體</vt:lpstr>
      <vt:lpstr>Arial</vt:lpstr>
      <vt:lpstr>Arial</vt:lpstr>
      <vt:lpstr>Calibri</vt:lpstr>
      <vt:lpstr>Consolas</vt:lpstr>
      <vt:lpstr>Franklin Gothic Book</vt:lpstr>
      <vt:lpstr>Roboto</vt:lpstr>
      <vt:lpstr>Segoe UI</vt:lpstr>
      <vt:lpstr>Source Sans Pro</vt:lpstr>
      <vt:lpstr>裁剪</vt:lpstr>
      <vt:lpstr>補充-CSS選擇器</vt:lpstr>
      <vt:lpstr>PowerPoint 簡報</vt:lpstr>
      <vt:lpstr>CSS 動畫</vt:lpstr>
      <vt:lpstr>比較</vt:lpstr>
      <vt:lpstr>CSS Transitions</vt:lpstr>
      <vt:lpstr>CSS Transitions</vt:lpstr>
      <vt:lpstr>CSS Transforms</vt:lpstr>
      <vt:lpstr>CSS Transforms</vt:lpstr>
      <vt:lpstr>Transition + Transformation</vt:lpstr>
      <vt:lpstr>CSS Animations</vt:lpstr>
      <vt:lpstr>CSS Animations</vt:lpstr>
      <vt:lpstr>CSS FLEX</vt:lpstr>
      <vt:lpstr>display: flex 彈性盒子</vt:lpstr>
      <vt:lpstr>PowerPoint 簡報</vt:lpstr>
      <vt:lpstr>外容器 : display (要先宣告)</vt:lpstr>
      <vt:lpstr>外容器: flex-direction</vt:lpstr>
      <vt:lpstr>外容器:主軸對齊(main): justify-content</vt:lpstr>
      <vt:lpstr>外容器:交錯軸(cross): align-items</vt:lpstr>
      <vt:lpstr>Flex特性</vt:lpstr>
      <vt:lpstr>練習:navbar</vt:lpstr>
      <vt:lpstr>flex-direction: column</vt:lpstr>
      <vt:lpstr>PowerPoint 簡報</vt:lpstr>
      <vt:lpstr>BIO WEB</vt:lpstr>
      <vt:lpstr>PowerPoint 簡報</vt:lpstr>
      <vt:lpstr>PowerPoint 簡報</vt:lpstr>
      <vt:lpstr>新增css資料夾 / html連接css</vt:lpstr>
      <vt:lpstr>初始化、加入字體</vt:lpstr>
      <vt:lpstr>設定 wrapper</vt:lpstr>
      <vt:lpstr>PowerPoint 簡報</vt:lpstr>
      <vt:lpstr>設定 wrappers</vt:lpstr>
      <vt:lpstr>設定 main</vt:lpstr>
      <vt:lpstr>設定 main</vt:lpstr>
      <vt:lpstr>設定 main</vt:lpstr>
      <vt:lpstr>設定&lt;header&gt;裡面的&lt;ul&gt;&lt;li&gt;</vt:lpstr>
      <vt:lpstr>html</vt:lpstr>
      <vt:lpstr>設定 ul li </vt:lpstr>
      <vt:lpstr>設定所有a</vt:lpstr>
      <vt:lpstr>設定 header裡面的 a 圓角邊框</vt:lpstr>
      <vt:lpstr>設定hover動畫</vt:lpstr>
      <vt:lpstr>設定水平線&lt;hr&gt;</vt:lpstr>
      <vt:lpstr>設定&lt;section&gt;</vt:lpstr>
      <vt:lpstr>html</vt:lpstr>
      <vt:lpstr>&lt;section&gt;內容</vt:lpstr>
      <vt:lpstr>設定&lt;footer&gt;</vt:lpstr>
      <vt:lpstr>Footer ul li</vt:lpstr>
      <vt:lpstr>Footer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&amp; CSS &amp; Javascript</dc:title>
  <dc:creator>Alice Lee</dc:creator>
  <cp:lastModifiedBy>Alice Lee</cp:lastModifiedBy>
  <cp:revision>412</cp:revision>
  <dcterms:created xsi:type="dcterms:W3CDTF">2021-03-24T13:55:33Z</dcterms:created>
  <dcterms:modified xsi:type="dcterms:W3CDTF">2021-05-14T15:17:06Z</dcterms:modified>
</cp:coreProperties>
</file>