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443" r:id="rId2"/>
    <p:sldId id="442" r:id="rId3"/>
    <p:sldId id="449" r:id="rId4"/>
    <p:sldId id="448" r:id="rId5"/>
    <p:sldId id="444" r:id="rId6"/>
    <p:sldId id="447" r:id="rId7"/>
    <p:sldId id="446" r:id="rId8"/>
    <p:sldId id="451" r:id="rId9"/>
    <p:sldId id="452" r:id="rId10"/>
    <p:sldId id="445" r:id="rId11"/>
    <p:sldId id="450" r:id="rId12"/>
    <p:sldId id="301" r:id="rId13"/>
    <p:sldId id="356" r:id="rId14"/>
    <p:sldId id="373" r:id="rId15"/>
    <p:sldId id="374" r:id="rId16"/>
    <p:sldId id="375" r:id="rId17"/>
    <p:sldId id="357" r:id="rId18"/>
    <p:sldId id="371" r:id="rId19"/>
    <p:sldId id="298" r:id="rId20"/>
    <p:sldId id="372" r:id="rId21"/>
    <p:sldId id="299" r:id="rId22"/>
    <p:sldId id="453" r:id="rId23"/>
    <p:sldId id="454" r:id="rId24"/>
    <p:sldId id="45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70C0"/>
    <a:srgbClr val="E28394"/>
    <a:srgbClr val="00FF00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2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3_transition_trans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30599-6DE7-4C1E-9D85-ADECE8AB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-CSS</a:t>
            </a:r>
            <a:r>
              <a:rPr lang="zh-TW" altLang="en-US" dirty="0"/>
              <a:t>寫法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4ED94-FFC3-4D2F-B4A2-8FD0C602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98DDC-FA98-461B-BBD3-4BCDC914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 Animations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FCC13-689F-47A4-A987-195CE9153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動畫</a:t>
            </a:r>
          </a:p>
        </p:txBody>
      </p:sp>
    </p:spTree>
    <p:extLst>
      <p:ext uri="{BB962C8B-B14F-4D97-AF65-F5344CB8AC3E}">
        <p14:creationId xmlns:p14="http://schemas.microsoft.com/office/powerpoint/2010/main" val="50867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ADF5-F34F-4027-8E6E-EB6A15EF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Animations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79631-E68C-4381-917E-76A3ECFC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962640" cy="35814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包含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很多個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zh-TW" altLang="en-US" dirty="0"/>
              <a:t>控制的屬性</a:t>
            </a:r>
            <a:endParaRPr lang="en-US" altLang="zh-TW" dirty="0"/>
          </a:p>
          <a:p>
            <a:r>
              <a:rPr lang="en-US" altLang="zh-TW" dirty="0"/>
              <a:t>transition</a:t>
            </a:r>
            <a:r>
              <a:rPr lang="zh-TW" altLang="en-US" dirty="0"/>
              <a:t>是大略的</a:t>
            </a:r>
            <a:r>
              <a:rPr lang="en-US" altLang="zh-TW" dirty="0"/>
              <a:t>CSS</a:t>
            </a:r>
            <a:r>
              <a:rPr lang="zh-TW" altLang="en-US" dirty="0"/>
              <a:t>屬性變化，</a:t>
            </a:r>
            <a:r>
              <a:rPr lang="en-US" altLang="zh-TW" dirty="0"/>
              <a:t>animation</a:t>
            </a:r>
            <a:r>
              <a:rPr lang="zh-TW" altLang="en-US" dirty="0"/>
              <a:t>可以做出更細節的部分</a:t>
            </a:r>
            <a:endParaRPr lang="en-US" altLang="zh-TW" dirty="0"/>
          </a:p>
          <a:p>
            <a:pPr lvl="1"/>
            <a:r>
              <a:rPr lang="zh-TW" altLang="en-US" i="0" dirty="0"/>
              <a:t>例如加上</a:t>
            </a:r>
            <a:r>
              <a:rPr lang="en-US" altLang="zh-TW" sz="2000" i="0" dirty="0">
                <a:effectLst/>
              </a:rPr>
              <a:t>keyframes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animation-duration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動畫執行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1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次所需的時間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animation-timing-function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動態執行參數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animation-delay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延遲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animation-iteration-count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infinite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播放次數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(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可設定數字或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infinite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設定為無限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)*/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animation-direction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*播放方向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順序*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4D078D-DCE4-410A-84CD-3237E961D707}"/>
              </a:ext>
            </a:extLst>
          </p:cNvPr>
          <p:cNvSpPr txBox="1"/>
          <p:nvPr/>
        </p:nvSpPr>
        <p:spPr>
          <a:xfrm>
            <a:off x="1442720" y="5339862"/>
            <a:ext cx="7965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 5s linear 2s infinite 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07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68613-FA51-40C7-AD3F-355058C7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FLEX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E9C9D-91AD-482F-9170-FB06F18C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5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彈性盒子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2" y="1825112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39E68B-9AAE-42B4-ADA2-BA193013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7" y="1783280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A9D7157-82CB-4370-B31A-ED213AA78615}"/>
              </a:ext>
            </a:extLst>
          </p:cNvPr>
          <p:cNvSpPr/>
          <p:nvPr/>
        </p:nvSpPr>
        <p:spPr>
          <a:xfrm>
            <a:off x="1371601" y="5046563"/>
            <a:ext cx="2494344" cy="752354"/>
          </a:xfrm>
          <a:prstGeom prst="wedgeRoundRectCallout">
            <a:avLst>
              <a:gd name="adj1" fmla="val -19493"/>
              <a:gd name="adj2" fmla="val -8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預設會橫向排列</a:t>
            </a:r>
          </a:p>
        </p:txBody>
      </p:sp>
    </p:spTree>
    <p:extLst>
      <p:ext uri="{BB962C8B-B14F-4D97-AF65-F5344CB8AC3E}">
        <p14:creationId xmlns:p14="http://schemas.microsoft.com/office/powerpoint/2010/main" val="421918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B493C3-8366-4C36-BB32-D4AD769F06CE}"/>
              </a:ext>
            </a:extLst>
          </p:cNvPr>
          <p:cNvSpPr txBox="1"/>
          <p:nvPr/>
        </p:nvSpPr>
        <p:spPr>
          <a:xfrm>
            <a:off x="1416038" y="1585593"/>
            <a:ext cx="55029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 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外容器屬性：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display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flex-flow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方向 </a:t>
            </a:r>
            <a:endParaRPr lang="en-US" altLang="zh-TW" sz="2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換行</a:t>
            </a:r>
            <a:endParaRPr lang="en-US" altLang="zh-TW" sz="2400" b="0" i="0" dirty="0">
              <a:solidFill>
                <a:srgbClr val="555555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justify-content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水平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主軸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align-items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垂直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交錯軸對齊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C14016-13EA-4D69-A8AD-8FE09FCA2A0D}"/>
              </a:ext>
            </a:extLst>
          </p:cNvPr>
          <p:cNvSpPr txBox="1"/>
          <p:nvPr/>
        </p:nvSpPr>
        <p:spPr>
          <a:xfrm>
            <a:off x="7355842" y="1585593"/>
            <a:ext cx="39638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Flex </a:t>
            </a:r>
            <a:r>
              <a:rPr lang="zh-TW" altLang="en-US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內元件屬性：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flex-grow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flex-shrink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flex-basis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order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272285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0007E-21D2-4752-B623-AD33BD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b="1" i="0" dirty="0">
                <a:effectLst/>
                <a:latin typeface="Titillium Web"/>
              </a:rPr>
              <a:t>外容器</a:t>
            </a:r>
            <a:r>
              <a:rPr lang="en-US" altLang="zh-TW" b="1" i="0" dirty="0">
                <a:effectLst/>
                <a:latin typeface="Titillium Web"/>
              </a:rPr>
              <a:t>-display</a:t>
            </a:r>
            <a:r>
              <a:rPr lang="zh-TW" altLang="en-US" b="1" i="0" dirty="0">
                <a:effectLst/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(</a:t>
            </a:r>
            <a:r>
              <a:rPr lang="zh-TW" altLang="en-US" b="1" i="0" dirty="0">
                <a:effectLst/>
                <a:latin typeface="Titillium Web"/>
              </a:rPr>
              <a:t>要先宣告</a:t>
            </a:r>
            <a:r>
              <a:rPr lang="en-US" altLang="zh-TW" b="1" i="0" dirty="0">
                <a:effectLst/>
                <a:latin typeface="Titillium Web"/>
              </a:rPr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F637ED-AFDD-490E-809C-651BE44B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.div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display: flex | inline-flex;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7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FFE62-158B-450E-A2E8-B259AF8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AA288-DE55-49AB-8057-79C237BC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00" y="1607378"/>
            <a:ext cx="776395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4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align-items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8860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交錯軸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(cross)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821C48-8778-4E64-8210-5A1B41D6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0"/>
          <a:stretch/>
        </p:blipFill>
        <p:spPr bwMode="auto">
          <a:xfrm>
            <a:off x="6477000" y="2286153"/>
            <a:ext cx="5715000" cy="34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065B1B-D550-4A19-B77E-E940F207607D}"/>
              </a:ext>
            </a:extLst>
          </p:cNvPr>
          <p:cNvSpPr/>
          <p:nvPr/>
        </p:nvSpPr>
        <p:spPr>
          <a:xfrm>
            <a:off x="6690167" y="4074289"/>
            <a:ext cx="2662177" cy="177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3165AC9-DB8C-4950-B2C2-62A35F71651D}"/>
              </a:ext>
            </a:extLst>
          </p:cNvPr>
          <p:cNvSpPr/>
          <p:nvPr/>
        </p:nvSpPr>
        <p:spPr>
          <a:xfrm>
            <a:off x="7972148" y="2574524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0D669D7-0AC7-4F58-B696-7702C8D41D22}"/>
              </a:ext>
            </a:extLst>
          </p:cNvPr>
          <p:cNvSpPr/>
          <p:nvPr/>
        </p:nvSpPr>
        <p:spPr>
          <a:xfrm>
            <a:off x="10608816" y="38409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E67EF2B-CDDA-4FD4-9C11-4608629D67D0}"/>
              </a:ext>
            </a:extLst>
          </p:cNvPr>
          <p:cNvSpPr/>
          <p:nvPr/>
        </p:nvSpPr>
        <p:spPr>
          <a:xfrm>
            <a:off x="7932478" y="49597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E822F-5811-44F6-A4A4-7531E0A7A57C}"/>
              </a:ext>
            </a:extLst>
          </p:cNvPr>
          <p:cNvSpPr/>
          <p:nvPr/>
        </p:nvSpPr>
        <p:spPr>
          <a:xfrm>
            <a:off x="2947387" y="3340223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E1EE560-42C2-463B-9EC4-F03FB42CF081}"/>
              </a:ext>
            </a:extLst>
          </p:cNvPr>
          <p:cNvSpPr/>
          <p:nvPr/>
        </p:nvSpPr>
        <p:spPr>
          <a:xfrm>
            <a:off x="2947387" y="4236996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C03E7BE-9E92-4C45-AEDA-F1E2F4676352}"/>
              </a:ext>
            </a:extLst>
          </p:cNvPr>
          <p:cNvSpPr/>
          <p:nvPr/>
        </p:nvSpPr>
        <p:spPr>
          <a:xfrm>
            <a:off x="2947387" y="510060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80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44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justify-content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96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8D8EC3-6845-4FBB-A0A8-F0A6ECA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5" y="2645659"/>
            <a:ext cx="497060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B2D5C29B-EE19-4CFB-A8BB-082255CE042D}"/>
              </a:ext>
            </a:extLst>
          </p:cNvPr>
          <p:cNvSpPr/>
          <p:nvPr/>
        </p:nvSpPr>
        <p:spPr>
          <a:xfrm>
            <a:off x="90522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2CCFC49-2749-467E-B489-FD15A62F352E}"/>
              </a:ext>
            </a:extLst>
          </p:cNvPr>
          <p:cNvSpPr/>
          <p:nvPr/>
        </p:nvSpPr>
        <p:spPr>
          <a:xfrm>
            <a:off x="503018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402484-2723-4C9D-8DC2-9071ACD7832D}"/>
              </a:ext>
            </a:extLst>
          </p:cNvPr>
          <p:cNvSpPr/>
          <p:nvPr/>
        </p:nvSpPr>
        <p:spPr>
          <a:xfrm>
            <a:off x="296770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A75C10C-ED6E-4A25-BE51-556A76D96F04}"/>
              </a:ext>
            </a:extLst>
          </p:cNvPr>
          <p:cNvSpPr/>
          <p:nvPr/>
        </p:nvSpPr>
        <p:spPr>
          <a:xfrm>
            <a:off x="6808187" y="300541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38ABE4B-08BC-48F5-87A4-BBFBE43266D6}"/>
              </a:ext>
            </a:extLst>
          </p:cNvPr>
          <p:cNvSpPr/>
          <p:nvPr/>
        </p:nvSpPr>
        <p:spPr>
          <a:xfrm>
            <a:off x="11252447" y="37775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BE6A1F-0CB2-404A-99C6-18205B7B4951}"/>
              </a:ext>
            </a:extLst>
          </p:cNvPr>
          <p:cNvSpPr/>
          <p:nvPr/>
        </p:nvSpPr>
        <p:spPr>
          <a:xfrm>
            <a:off x="8870667" y="444533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8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BIO WEB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AAC2D-A5DD-4845-AF3F-DDF3BED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442" y="1465499"/>
            <a:ext cx="9317115" cy="4686726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h2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 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text-align: center;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0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D3F1259-7610-4B6A-BF60-9765DCE4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756"/>
            <a:ext cx="12192000" cy="606648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29250CA-B892-443E-9645-A4343383C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9" r="12583"/>
          <a:stretch/>
        </p:blipFill>
        <p:spPr>
          <a:xfrm>
            <a:off x="4358936" y="1503012"/>
            <a:ext cx="3284738" cy="3851976"/>
          </a:xfrm>
          <a:prstGeom prst="roundRect">
            <a:avLst>
              <a:gd name="adj" fmla="val 3300"/>
            </a:avLst>
          </a:prstGeom>
        </p:spPr>
      </p:pic>
    </p:spTree>
    <p:extLst>
      <p:ext uri="{BB962C8B-B14F-4D97-AF65-F5344CB8AC3E}">
        <p14:creationId xmlns:p14="http://schemas.microsoft.com/office/powerpoint/2010/main" val="1534829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36F54E-E1C7-4FCD-9D40-3D49EE83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756"/>
            <a:ext cx="12192000" cy="60664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83E37F-9EF3-4935-AE5B-C8B8C9DBE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9" r="12583"/>
          <a:stretch/>
        </p:blipFill>
        <p:spPr>
          <a:xfrm>
            <a:off x="4358936" y="1503012"/>
            <a:ext cx="3284738" cy="3851976"/>
          </a:xfrm>
          <a:prstGeom prst="roundRect">
            <a:avLst>
              <a:gd name="adj" fmla="val 3300"/>
            </a:avLst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05ECD0-57BF-482C-8031-B8156B060B8E}"/>
              </a:ext>
            </a:extLst>
          </p:cNvPr>
          <p:cNvSpPr/>
          <p:nvPr/>
        </p:nvSpPr>
        <p:spPr>
          <a:xfrm>
            <a:off x="0" y="436405"/>
            <a:ext cx="12120979" cy="6066488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98034-8F6C-45D7-9292-03B2C2EDC31F}"/>
              </a:ext>
            </a:extLst>
          </p:cNvPr>
          <p:cNvSpPr/>
          <p:nvPr/>
        </p:nvSpPr>
        <p:spPr>
          <a:xfrm>
            <a:off x="4358936" y="1503012"/>
            <a:ext cx="3284738" cy="3851976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E2311-5E4F-4CFC-8B20-CFD6A576856C}"/>
              </a:ext>
            </a:extLst>
          </p:cNvPr>
          <p:cNvSpPr/>
          <p:nvPr/>
        </p:nvSpPr>
        <p:spPr>
          <a:xfrm>
            <a:off x="4455160" y="1571347"/>
            <a:ext cx="3149600" cy="72084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C15D9-3813-4B3A-AC00-A86795DC5A89}"/>
              </a:ext>
            </a:extLst>
          </p:cNvPr>
          <p:cNvSpPr/>
          <p:nvPr/>
        </p:nvSpPr>
        <p:spPr>
          <a:xfrm>
            <a:off x="4714043" y="2384033"/>
            <a:ext cx="2503503" cy="116864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71DE42-D201-4D81-AFC4-12B79D154C51}"/>
              </a:ext>
            </a:extLst>
          </p:cNvPr>
          <p:cNvSpPr/>
          <p:nvPr/>
        </p:nvSpPr>
        <p:spPr>
          <a:xfrm>
            <a:off x="4714043" y="3593322"/>
            <a:ext cx="2503503" cy="39834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F81B3E-A296-4EB8-ADFE-2E929DE05C88}"/>
              </a:ext>
            </a:extLst>
          </p:cNvPr>
          <p:cNvSpPr/>
          <p:nvPr/>
        </p:nvSpPr>
        <p:spPr>
          <a:xfrm>
            <a:off x="4714043" y="4770258"/>
            <a:ext cx="2503503" cy="43205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26ABE8C-D314-4284-BFDF-CF2EC1226469}"/>
              </a:ext>
            </a:extLst>
          </p:cNvPr>
          <p:cNvSpPr/>
          <p:nvPr/>
        </p:nvSpPr>
        <p:spPr>
          <a:xfrm>
            <a:off x="4804299" y="1190161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47E372-3191-418A-BEA4-94773BE8892E}"/>
              </a:ext>
            </a:extLst>
          </p:cNvPr>
          <p:cNvSpPr/>
          <p:nvPr/>
        </p:nvSpPr>
        <p:spPr>
          <a:xfrm>
            <a:off x="4455160" y="2353926"/>
            <a:ext cx="2861519" cy="2263659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4CE58DE-4249-422D-AEA9-5A277612708E}"/>
              </a:ext>
            </a:extLst>
          </p:cNvPr>
          <p:cNvSpPr/>
          <p:nvPr/>
        </p:nvSpPr>
        <p:spPr>
          <a:xfrm>
            <a:off x="4077859" y="2338971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2B8E6D9-B6F2-489C-8DB9-E24A53A45825}"/>
              </a:ext>
            </a:extLst>
          </p:cNvPr>
          <p:cNvSpPr/>
          <p:nvPr/>
        </p:nvSpPr>
        <p:spPr>
          <a:xfrm>
            <a:off x="4804299" y="5370801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B3225A-00CB-445F-BF66-506BB81C3D7A}"/>
              </a:ext>
            </a:extLst>
          </p:cNvPr>
          <p:cNvSpPr txBox="1"/>
          <p:nvPr/>
        </p:nvSpPr>
        <p:spPr>
          <a:xfrm>
            <a:off x="1393794" y="434202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&lt;wrapper&gt;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78A667-025D-41C5-9A18-99BF643ED81D}"/>
              </a:ext>
            </a:extLst>
          </p:cNvPr>
          <p:cNvSpPr txBox="1"/>
          <p:nvPr/>
        </p:nvSpPr>
        <p:spPr>
          <a:xfrm>
            <a:off x="7688802" y="1346586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&lt;main&gt;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A565C9-D169-4193-9D80-FB616798EBAD}"/>
              </a:ext>
            </a:extLst>
          </p:cNvPr>
          <p:cNvSpPr txBox="1"/>
          <p:nvPr/>
        </p:nvSpPr>
        <p:spPr>
          <a:xfrm>
            <a:off x="3056656" y="1773049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915330-E2AC-44B2-8EF6-B14DF8689FEA}"/>
              </a:ext>
            </a:extLst>
          </p:cNvPr>
          <p:cNvSpPr txBox="1"/>
          <p:nvPr/>
        </p:nvSpPr>
        <p:spPr>
          <a:xfrm>
            <a:off x="3247921" y="2687621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751F9B-1071-4546-B74B-564FC993E221}"/>
              </a:ext>
            </a:extLst>
          </p:cNvPr>
          <p:cNvSpPr/>
          <p:nvPr/>
        </p:nvSpPr>
        <p:spPr>
          <a:xfrm>
            <a:off x="4714043" y="3982618"/>
            <a:ext cx="2503503" cy="32189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511B-B31E-49DE-A9BF-94BBE46E7B7C}"/>
              </a:ext>
            </a:extLst>
          </p:cNvPr>
          <p:cNvSpPr/>
          <p:nvPr/>
        </p:nvSpPr>
        <p:spPr>
          <a:xfrm>
            <a:off x="4714043" y="4308429"/>
            <a:ext cx="2503503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864CD-6CB8-417C-B762-F40515E9642F}"/>
              </a:ext>
            </a:extLst>
          </p:cNvPr>
          <p:cNvSpPr/>
          <p:nvPr/>
        </p:nvSpPr>
        <p:spPr>
          <a:xfrm>
            <a:off x="4607560" y="1706713"/>
            <a:ext cx="2609986" cy="34743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EB15AA-0105-46C9-AD27-674321CA8A71}"/>
              </a:ext>
            </a:extLst>
          </p:cNvPr>
          <p:cNvSpPr/>
          <p:nvPr/>
        </p:nvSpPr>
        <p:spPr>
          <a:xfrm>
            <a:off x="4607560" y="2176136"/>
            <a:ext cx="2609986" cy="11346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7A3B66B-9050-4F1F-9EAD-DA94FC3975FD}"/>
              </a:ext>
            </a:extLst>
          </p:cNvPr>
          <p:cNvSpPr txBox="1"/>
          <p:nvPr/>
        </p:nvSpPr>
        <p:spPr>
          <a:xfrm>
            <a:off x="7111950" y="1684816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&lt;nav&gt;</a:t>
            </a:r>
            <a:endParaRPr lang="zh-TW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90886B1-F982-4198-AD50-38D756AB5737}"/>
              </a:ext>
            </a:extLst>
          </p:cNvPr>
          <p:cNvSpPr txBox="1"/>
          <p:nvPr/>
        </p:nvSpPr>
        <p:spPr>
          <a:xfrm>
            <a:off x="7190074" y="1992571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4202A8-BCC7-442F-9E49-649A26EFE989}"/>
              </a:ext>
            </a:extLst>
          </p:cNvPr>
          <p:cNvSpPr txBox="1"/>
          <p:nvPr/>
        </p:nvSpPr>
        <p:spPr>
          <a:xfrm>
            <a:off x="7256237" y="3541736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E13C96-03B3-4A4D-AB27-6E0930655547}"/>
              </a:ext>
            </a:extLst>
          </p:cNvPr>
          <p:cNvSpPr txBox="1"/>
          <p:nvPr/>
        </p:nvSpPr>
        <p:spPr>
          <a:xfrm>
            <a:off x="7256237" y="3884269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789FFC-77A9-40DA-B0EB-98380781C561}"/>
              </a:ext>
            </a:extLst>
          </p:cNvPr>
          <p:cNvSpPr txBox="1"/>
          <p:nvPr/>
        </p:nvSpPr>
        <p:spPr>
          <a:xfrm>
            <a:off x="7256237" y="4196667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5F4D18-AD9A-43DF-AE4C-B10CAD9F5B1C}"/>
              </a:ext>
            </a:extLst>
          </p:cNvPr>
          <p:cNvSpPr txBox="1"/>
          <p:nvPr/>
        </p:nvSpPr>
        <p:spPr>
          <a:xfrm>
            <a:off x="3531883" y="4933555"/>
            <a:ext cx="122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&lt;footer&gt;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EDEDC63-B294-465A-995D-0FDCBDF27712}"/>
              </a:ext>
            </a:extLst>
          </p:cNvPr>
          <p:cNvSpPr txBox="1"/>
          <p:nvPr/>
        </p:nvSpPr>
        <p:spPr>
          <a:xfrm>
            <a:off x="7021842" y="2946932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A738E314-2139-4330-B9BE-EC86D4F648A5}"/>
              </a:ext>
            </a:extLst>
          </p:cNvPr>
          <p:cNvSpPr/>
          <p:nvPr/>
        </p:nvSpPr>
        <p:spPr>
          <a:xfrm>
            <a:off x="8055894" y="1684816"/>
            <a:ext cx="346229" cy="368598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53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61CD85-F47B-495B-89A3-27AC987B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05ECD0-57BF-482C-8031-B8156B060B8E}"/>
              </a:ext>
            </a:extLst>
          </p:cNvPr>
          <p:cNvSpPr/>
          <p:nvPr/>
        </p:nvSpPr>
        <p:spPr>
          <a:xfrm>
            <a:off x="0" y="436405"/>
            <a:ext cx="12192000" cy="598739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98034-8F6C-45D7-9292-03B2C2EDC31F}"/>
              </a:ext>
            </a:extLst>
          </p:cNvPr>
          <p:cNvSpPr/>
          <p:nvPr/>
        </p:nvSpPr>
        <p:spPr>
          <a:xfrm>
            <a:off x="4577450" y="1330700"/>
            <a:ext cx="3066001" cy="4270000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E2311-5E4F-4CFC-8B20-CFD6A576856C}"/>
              </a:ext>
            </a:extLst>
          </p:cNvPr>
          <p:cNvSpPr/>
          <p:nvPr/>
        </p:nvSpPr>
        <p:spPr>
          <a:xfrm>
            <a:off x="4637917" y="1493621"/>
            <a:ext cx="2913256" cy="79561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C15D9-3813-4B3A-AC00-A86795DC5A89}"/>
              </a:ext>
            </a:extLst>
          </p:cNvPr>
          <p:cNvSpPr/>
          <p:nvPr/>
        </p:nvSpPr>
        <p:spPr>
          <a:xfrm>
            <a:off x="4798357" y="2376702"/>
            <a:ext cx="2577803" cy="12915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71DE42-D201-4D81-AFC4-12B79D154C51}"/>
              </a:ext>
            </a:extLst>
          </p:cNvPr>
          <p:cNvSpPr/>
          <p:nvPr/>
        </p:nvSpPr>
        <p:spPr>
          <a:xfrm>
            <a:off x="4800974" y="3728770"/>
            <a:ext cx="2503503" cy="39834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F81B3E-A296-4EB8-ADFE-2E929DE05C88}"/>
              </a:ext>
            </a:extLst>
          </p:cNvPr>
          <p:cNvSpPr/>
          <p:nvPr/>
        </p:nvSpPr>
        <p:spPr>
          <a:xfrm>
            <a:off x="4668945" y="4855152"/>
            <a:ext cx="2811231" cy="50922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26ABE8C-D314-4284-BFDF-CF2EC1226469}"/>
              </a:ext>
            </a:extLst>
          </p:cNvPr>
          <p:cNvSpPr/>
          <p:nvPr/>
        </p:nvSpPr>
        <p:spPr>
          <a:xfrm>
            <a:off x="7691638" y="1715417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47E372-3191-418A-BEA4-94773BE8892E}"/>
              </a:ext>
            </a:extLst>
          </p:cNvPr>
          <p:cNvSpPr/>
          <p:nvPr/>
        </p:nvSpPr>
        <p:spPr>
          <a:xfrm>
            <a:off x="4629729" y="2348737"/>
            <a:ext cx="2913256" cy="2421521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4CE58DE-4249-422D-AEA9-5A277612708E}"/>
              </a:ext>
            </a:extLst>
          </p:cNvPr>
          <p:cNvSpPr/>
          <p:nvPr/>
        </p:nvSpPr>
        <p:spPr>
          <a:xfrm>
            <a:off x="4097792" y="2503205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2B8E6D9-B6F2-489C-8DB9-E24A53A45825}"/>
              </a:ext>
            </a:extLst>
          </p:cNvPr>
          <p:cNvSpPr/>
          <p:nvPr/>
        </p:nvSpPr>
        <p:spPr>
          <a:xfrm>
            <a:off x="3951728" y="5367732"/>
            <a:ext cx="2512380" cy="31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B3225A-00CB-445F-BF66-506BB81C3D7A}"/>
              </a:ext>
            </a:extLst>
          </p:cNvPr>
          <p:cNvSpPr txBox="1"/>
          <p:nvPr/>
        </p:nvSpPr>
        <p:spPr>
          <a:xfrm>
            <a:off x="1393794" y="434202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&lt;wrapper&gt;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78A667-025D-41C5-9A18-99BF643ED81D}"/>
              </a:ext>
            </a:extLst>
          </p:cNvPr>
          <p:cNvSpPr txBox="1"/>
          <p:nvPr/>
        </p:nvSpPr>
        <p:spPr>
          <a:xfrm>
            <a:off x="3670633" y="1245530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&lt;main&gt;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A565C9-D169-4193-9D80-FB616798EBAD}"/>
              </a:ext>
            </a:extLst>
          </p:cNvPr>
          <p:cNvSpPr txBox="1"/>
          <p:nvPr/>
        </p:nvSpPr>
        <p:spPr>
          <a:xfrm>
            <a:off x="3228475" y="1716363"/>
            <a:ext cx="121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915330-E2AC-44B2-8EF6-B14DF8689FEA}"/>
              </a:ext>
            </a:extLst>
          </p:cNvPr>
          <p:cNvSpPr txBox="1"/>
          <p:nvPr/>
        </p:nvSpPr>
        <p:spPr>
          <a:xfrm>
            <a:off x="3118897" y="2669898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751F9B-1071-4546-B74B-564FC993E221}"/>
              </a:ext>
            </a:extLst>
          </p:cNvPr>
          <p:cNvSpPr/>
          <p:nvPr/>
        </p:nvSpPr>
        <p:spPr>
          <a:xfrm>
            <a:off x="4800974" y="4142067"/>
            <a:ext cx="2512785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511B-B31E-49DE-A9BF-94BBE46E7B7C}"/>
              </a:ext>
            </a:extLst>
          </p:cNvPr>
          <p:cNvSpPr/>
          <p:nvPr/>
        </p:nvSpPr>
        <p:spPr>
          <a:xfrm>
            <a:off x="4800974" y="4355018"/>
            <a:ext cx="2503503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864CD-6CB8-417C-B762-F40515E9642F}"/>
              </a:ext>
            </a:extLst>
          </p:cNvPr>
          <p:cNvSpPr/>
          <p:nvPr/>
        </p:nvSpPr>
        <p:spPr>
          <a:xfrm>
            <a:off x="4879266" y="1607332"/>
            <a:ext cx="2496894" cy="34743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EB15AA-0105-46C9-AD27-674321CA8A71}"/>
              </a:ext>
            </a:extLst>
          </p:cNvPr>
          <p:cNvSpPr/>
          <p:nvPr/>
        </p:nvSpPr>
        <p:spPr>
          <a:xfrm>
            <a:off x="4745462" y="2085695"/>
            <a:ext cx="2734714" cy="9974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7A3B66B-9050-4F1F-9EAD-DA94FC3975FD}"/>
              </a:ext>
            </a:extLst>
          </p:cNvPr>
          <p:cNvSpPr txBox="1"/>
          <p:nvPr/>
        </p:nvSpPr>
        <p:spPr>
          <a:xfrm>
            <a:off x="7678079" y="1496363"/>
            <a:ext cx="8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&lt;nav&gt;</a:t>
            </a:r>
            <a:endParaRPr lang="zh-TW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90886B1-F982-4198-AD50-38D756AB5737}"/>
              </a:ext>
            </a:extLst>
          </p:cNvPr>
          <p:cNvSpPr txBox="1"/>
          <p:nvPr/>
        </p:nvSpPr>
        <p:spPr>
          <a:xfrm>
            <a:off x="7626620" y="1980126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4202A8-BCC7-442F-9E49-649A26EFE989}"/>
              </a:ext>
            </a:extLst>
          </p:cNvPr>
          <p:cNvSpPr txBox="1"/>
          <p:nvPr/>
        </p:nvSpPr>
        <p:spPr>
          <a:xfrm>
            <a:off x="7626620" y="3743605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E13C96-03B3-4A4D-AB27-6E0930655547}"/>
              </a:ext>
            </a:extLst>
          </p:cNvPr>
          <p:cNvSpPr txBox="1"/>
          <p:nvPr/>
        </p:nvSpPr>
        <p:spPr>
          <a:xfrm>
            <a:off x="7626620" y="4086138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789FFC-77A9-40DA-B0EB-98380781C561}"/>
              </a:ext>
            </a:extLst>
          </p:cNvPr>
          <p:cNvSpPr txBox="1"/>
          <p:nvPr/>
        </p:nvSpPr>
        <p:spPr>
          <a:xfrm>
            <a:off x="7626620" y="4398536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5F4D18-AD9A-43DF-AE4C-B10CAD9F5B1C}"/>
              </a:ext>
            </a:extLst>
          </p:cNvPr>
          <p:cNvSpPr txBox="1"/>
          <p:nvPr/>
        </p:nvSpPr>
        <p:spPr>
          <a:xfrm>
            <a:off x="3071618" y="4975044"/>
            <a:ext cx="122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&lt;footer&gt;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EDEDC63-B294-465A-995D-0FDCBDF27712}"/>
              </a:ext>
            </a:extLst>
          </p:cNvPr>
          <p:cNvSpPr txBox="1"/>
          <p:nvPr/>
        </p:nvSpPr>
        <p:spPr>
          <a:xfrm>
            <a:off x="6709952" y="2748461"/>
            <a:ext cx="8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A738E314-2139-4330-B9BE-EC86D4F648A5}"/>
              </a:ext>
            </a:extLst>
          </p:cNvPr>
          <p:cNvSpPr/>
          <p:nvPr/>
        </p:nvSpPr>
        <p:spPr>
          <a:xfrm>
            <a:off x="4277767" y="1556890"/>
            <a:ext cx="346229" cy="368598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31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57BE5-E95E-4AB1-AE5B-BE1095AD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 err="1"/>
              <a:t>css</a:t>
            </a:r>
            <a:r>
              <a:rPr lang="zh-TW" altLang="en-US" dirty="0"/>
              <a:t>資料夾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連接</a:t>
            </a:r>
            <a:r>
              <a:rPr lang="en-US" altLang="zh-TW" dirty="0" err="1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B5495-E695-4FC5-A95B-E8FFA4B2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/bio.css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0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5F4016-746C-44A8-A52D-DE233ADB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241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動畫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3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302400-D7BF-437F-B2D3-21C2B053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5330"/>
              </p:ext>
            </p:extLst>
          </p:nvPr>
        </p:nvGraphicFramePr>
        <p:xfrm>
          <a:off x="979989" y="1998452"/>
          <a:ext cx="10754810" cy="312986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41291">
                  <a:extLst>
                    <a:ext uri="{9D8B030D-6E8A-4147-A177-3AD203B41FA5}">
                      <a16:colId xmlns:a16="http://schemas.microsoft.com/office/drawing/2014/main" val="593384491"/>
                    </a:ext>
                  </a:extLst>
                </a:gridCol>
                <a:gridCol w="5049520">
                  <a:extLst>
                    <a:ext uri="{9D8B030D-6E8A-4147-A177-3AD203B41FA5}">
                      <a16:colId xmlns:a16="http://schemas.microsoft.com/office/drawing/2014/main" val="59302783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107652617"/>
                    </a:ext>
                  </a:extLst>
                </a:gridCol>
                <a:gridCol w="2184399">
                  <a:extLst>
                    <a:ext uri="{9D8B030D-6E8A-4147-A177-3AD203B41FA5}">
                      <a16:colId xmlns:a16="http://schemas.microsoft.com/office/drawing/2014/main" val="2226627456"/>
                    </a:ext>
                  </a:extLst>
                </a:gridCol>
              </a:tblGrid>
              <a:tr h="443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名稱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介紹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effectLst/>
                        </a:rPr>
                        <a:t>作用於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自行運作</a:t>
                      </a: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241509461"/>
                  </a:ext>
                </a:extLst>
              </a:tr>
              <a:tr h="75113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基礎的動畫效果</a:t>
                      </a:r>
                      <a:r>
                        <a:rPr lang="zh-TW" altLang="en-US" sz="2000" dirty="0">
                          <a:effectLst/>
                        </a:rPr>
                        <a:t>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過渡動畫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✗，需要事件或偽類別觸發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3732324741"/>
                  </a:ext>
                </a:extLst>
              </a:tr>
              <a:tr h="95184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控制</a:t>
                      </a:r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旋轉、縮放、移動</a:t>
                      </a:r>
                      <a:r>
                        <a:rPr lang="zh-TW" altLang="en-US" sz="2000" dirty="0">
                          <a:effectLst/>
                        </a:rPr>
                        <a:t>等等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</a:t>
                      </a:r>
                      <a:endParaRPr lang="en-US" altLang="zh-TW" sz="2000" dirty="0">
                        <a:effectLst/>
                      </a:endParaRPr>
                    </a:p>
                    <a:p>
                      <a:r>
                        <a:rPr lang="en-US" altLang="zh-TW" sz="2000" dirty="0">
                          <a:effectLst/>
                        </a:rPr>
                        <a:t>(</a:t>
                      </a:r>
                      <a:r>
                        <a:rPr lang="zh-TW" altLang="en-US" sz="2000" dirty="0">
                          <a:effectLst/>
                        </a:rPr>
                        <a:t>包含內容</a:t>
                      </a:r>
                      <a:r>
                        <a:rPr lang="en-US" altLang="zh-TW" sz="2000" dirty="0">
                          <a:effectLst/>
                        </a:rPr>
                        <a:t>)</a:t>
                      </a:r>
                      <a:r>
                        <a:rPr lang="zh-TW" altLang="en-US" sz="2000" dirty="0">
                          <a:effectLst/>
                        </a:rPr>
                        <a:t>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4122545890"/>
                  </a:ext>
                </a:extLst>
              </a:tr>
              <a:tr h="98303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Animation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細節複雜的動畫效果，強調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屬性的流程與控制，可加</a:t>
                      </a:r>
                      <a:r>
                        <a:rPr lang="en-US" altLang="zh-TW" sz="2000" dirty="0">
                          <a:effectLst/>
                        </a:rPr>
                        <a:t>keyframes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87374173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ACB6B7F-5C78-4648-A605-A85BCF69F870}"/>
              </a:ext>
            </a:extLst>
          </p:cNvPr>
          <p:cNvSpPr txBox="1"/>
          <p:nvPr/>
        </p:nvSpPr>
        <p:spPr>
          <a:xfrm>
            <a:off x="979989" y="3759200"/>
            <a:ext cx="51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translaste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，他只是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transform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的一個函數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6C4BEBD9-CC2F-4E2C-9759-38008E6D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520"/>
          </a:xfrm>
        </p:spPr>
        <p:txBody>
          <a:bodyPr/>
          <a:lstStyle/>
          <a:p>
            <a:r>
              <a:rPr lang="zh-TW" altLang="en-US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31394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05AAD-CDF6-497B-B090-36B66137B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設定基礎的動畫效果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9E30B-878B-4BCF-8DE5-F8EC0719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BEC55-CC17-400A-A6AA-2DE4E208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2663067"/>
          </a:xfrm>
        </p:spPr>
        <p:txBody>
          <a:bodyPr>
            <a:normAutofit/>
          </a:bodyPr>
          <a:lstStyle/>
          <a:p>
            <a:r>
              <a:rPr lang="zh-TW" altLang="en-US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itchFamily="2" charset="0"/>
              </a:rPr>
              <a:t>動畫效果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/>
              <a:t>transition: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</a:t>
            </a:r>
          </a:p>
          <a:p>
            <a:r>
              <a:rPr lang="en-US" altLang="zh-TW" dirty="0"/>
              <a:t>transition-property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指定要做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transition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的</a:t>
            </a:r>
            <a:r>
              <a:rPr lang="en-US" altLang="zh-TW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CSS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屬性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roboto" pitchFamily="2" charset="0"/>
            </a:endParaRPr>
          </a:p>
          <a:p>
            <a:r>
              <a:rPr lang="en-US" altLang="zh-TW" dirty="0"/>
              <a:t>transition-duration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執行時間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  <a:p>
            <a:r>
              <a:rPr lang="en-US" altLang="zh-TW" dirty="0"/>
              <a:t>transition-timing-function</a:t>
            </a:r>
            <a:r>
              <a:rPr lang="zh-TW" altLang="en-US" dirty="0"/>
              <a:t> 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動態執行參數</a:t>
            </a:r>
            <a:endParaRPr lang="en-US" altLang="zh-TW" dirty="0"/>
          </a:p>
          <a:p>
            <a:r>
              <a:rPr lang="en-US" altLang="zh-TW" dirty="0"/>
              <a:t>transition-delay </a:t>
            </a:r>
            <a:r>
              <a:rPr lang="zh-TW" altLang="en-US" dirty="0"/>
              <a:t>   延遲時間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 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CFB41-06C2-47AE-A90D-77B658FB5027}"/>
              </a:ext>
            </a:extLst>
          </p:cNvPr>
          <p:cNvSpPr txBox="1"/>
          <p:nvPr/>
        </p:nvSpPr>
        <p:spPr>
          <a:xfrm>
            <a:off x="1556344" y="4746845"/>
            <a:ext cx="7658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width 2s linear 1s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03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24C4-2F17-416F-A6A3-80768E6A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3A26C-009D-4DFE-B982-434A7A38C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旋轉、縮放、移動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7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D3054-291F-4B1E-81F3-2BFB7D2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ECB28-D28B-4B93-8FA4-3236C267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控制 </a:t>
            </a:r>
            <a:r>
              <a:rPr lang="en-US" altLang="zh-TW" b="1" dirty="0">
                <a:solidFill>
                  <a:schemeClr val="accent2"/>
                </a:solidFill>
              </a:rPr>
              <a:t>HTML</a:t>
            </a:r>
            <a:r>
              <a:rPr lang="zh-TW" altLang="en-US" b="1" dirty="0">
                <a:solidFill>
                  <a:schemeClr val="accent2"/>
                </a:solidFill>
              </a:rPr>
              <a:t>元素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可以在</a:t>
            </a:r>
            <a:r>
              <a:rPr lang="en-US" altLang="zh-TW" dirty="0"/>
              <a:t>animation</a:t>
            </a:r>
            <a:r>
              <a:rPr lang="zh-TW" altLang="en-US" dirty="0"/>
              <a:t>中當作屬性被運用</a:t>
            </a:r>
            <a:endParaRPr lang="en-US" altLang="zh-TW" dirty="0"/>
          </a:p>
          <a:p>
            <a:r>
              <a:rPr lang="en-US" altLang="zh-TW" dirty="0"/>
              <a:t>Translate(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50px, 100px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參考點向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</a:t>
            </a:r>
            <a:endParaRPr lang="en-US" altLang="zh-TW" dirty="0"/>
          </a:p>
          <a:p>
            <a:r>
              <a:rPr lang="en-US" altLang="zh-TW" dirty="0"/>
              <a:t>rotate(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20deg</a:t>
            </a:r>
            <a:r>
              <a:rPr lang="en-US" altLang="zh-TW" dirty="0"/>
              <a:t>) 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從中心為參考點旋轉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角度</a:t>
            </a:r>
            <a:endParaRPr lang="en-US" altLang="zh-TW" dirty="0"/>
          </a:p>
          <a:p>
            <a:r>
              <a:rPr lang="en-US" altLang="zh-TW" dirty="0"/>
              <a:t>scale(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2, 3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縮放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84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9937C-C545-4C7A-92C6-D1A0DB1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hlinkClick r:id="rId2"/>
              </a:rPr>
              <a:t>Transition + Transformation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D2EB8-0063-4086-AB4A-0516869F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width 2s, height 2s, transform 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52A2A"/>
                </a:solidFill>
              </a:rPr>
              <a:t>div:hover</a:t>
            </a:r>
            <a:r>
              <a:rPr lang="en-US" altLang="zh-TW" dirty="0">
                <a:solidFill>
                  <a:srgbClr val="A52A2A"/>
                </a:solidFill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transform: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</a:rPr>
              <a:t>rotate(180deg);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67722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6448</TotalTime>
  <Words>618</Words>
  <Application>Microsoft Office PowerPoint</Application>
  <PresentationFormat>寬螢幕</PresentationFormat>
  <Paragraphs>108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inherit</vt:lpstr>
      <vt:lpstr>Titillium Web</vt:lpstr>
      <vt:lpstr>Arial</vt:lpstr>
      <vt:lpstr>Arial</vt:lpstr>
      <vt:lpstr>Calibri</vt:lpstr>
      <vt:lpstr>Consolas</vt:lpstr>
      <vt:lpstr>Franklin Gothic Book</vt:lpstr>
      <vt:lpstr>Roboto</vt:lpstr>
      <vt:lpstr>Segoe UI</vt:lpstr>
      <vt:lpstr>裁剪</vt:lpstr>
      <vt:lpstr>補充-CSS寫法</vt:lpstr>
      <vt:lpstr>PowerPoint 簡報</vt:lpstr>
      <vt:lpstr>CSS 動畫</vt:lpstr>
      <vt:lpstr>比較</vt:lpstr>
      <vt:lpstr>CSS Transitions</vt:lpstr>
      <vt:lpstr>CSS Transitions</vt:lpstr>
      <vt:lpstr>CSS Transforms</vt:lpstr>
      <vt:lpstr>CSS Transforms</vt:lpstr>
      <vt:lpstr>Transition + Transformation</vt:lpstr>
      <vt:lpstr>CSS Animations</vt:lpstr>
      <vt:lpstr>CSS Animations</vt:lpstr>
      <vt:lpstr>CSS FLEX</vt:lpstr>
      <vt:lpstr>display: flex 彈性盒子</vt:lpstr>
      <vt:lpstr>PowerPoint 簡報</vt:lpstr>
      <vt:lpstr>外容器-display (要先宣告)</vt:lpstr>
      <vt:lpstr>外容器: flex-direction</vt:lpstr>
      <vt:lpstr>外容器: align-items</vt:lpstr>
      <vt:lpstr>外容器: justify-content</vt:lpstr>
      <vt:lpstr>BIO WEB</vt:lpstr>
      <vt:lpstr>PowerPoint 簡報</vt:lpstr>
      <vt:lpstr>PowerPoint 簡報</vt:lpstr>
      <vt:lpstr>PowerPoint 簡報</vt:lpstr>
      <vt:lpstr>新增css資料夾 / html連接css</vt:lpstr>
      <vt:lpstr>設定 wrapper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368</cp:revision>
  <dcterms:created xsi:type="dcterms:W3CDTF">2021-03-24T13:55:33Z</dcterms:created>
  <dcterms:modified xsi:type="dcterms:W3CDTF">2021-05-06T02:47:48Z</dcterms:modified>
</cp:coreProperties>
</file>