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3"/>
  </p:sldMasterIdLst>
  <p:notesMasterIdLst>
    <p:notesMasterId r:id="rId16"/>
  </p:notesMasterIdLst>
  <p:sldIdLst>
    <p:sldId id="256" r:id="rId4"/>
    <p:sldId id="288" r:id="rId5"/>
    <p:sldId id="282" r:id="rId6"/>
    <p:sldId id="257" r:id="rId7"/>
    <p:sldId id="261" r:id="rId8"/>
    <p:sldId id="271" r:id="rId9"/>
    <p:sldId id="262" r:id="rId10"/>
    <p:sldId id="263" r:id="rId11"/>
    <p:sldId id="264" r:id="rId12"/>
    <p:sldId id="272" r:id="rId13"/>
    <p:sldId id="265" r:id="rId14"/>
    <p:sldId id="27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291" autoAdjust="0"/>
  </p:normalViewPr>
  <p:slideViewPr>
    <p:cSldViewPr snapToGrid="0" snapToObjects="1">
      <p:cViewPr varScale="1">
        <p:scale>
          <a:sx n="101" d="100"/>
          <a:sy n="101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-70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2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484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572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03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42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07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86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8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778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077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845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174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224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6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740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41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908399" y="1461804"/>
            <a:ext cx="543771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CONTRACT/TENDER MANAGEMENT SYSTEM USING BLOCKCHAIN</a:t>
            </a:r>
            <a:br>
              <a:rPr lang="en-US" sz="28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Victor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_Aliche_Review_12-12-2022</a:t>
            </a:r>
            <a:br>
              <a:rPr lang="e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600700" y="-566876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B124A7-D9DB-41AC-B79F-FCEAB443868C}"/>
              </a:ext>
            </a:extLst>
          </p:cNvPr>
          <p:cNvSpPr txBox="1"/>
          <p:nvPr/>
        </p:nvSpPr>
        <p:spPr>
          <a:xfrm>
            <a:off x="1796682" y="691948"/>
            <a:ext cx="5737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spc="60" dirty="0">
                <a:solidFill>
                  <a:schemeClr val="bg1"/>
                </a:solidFill>
              </a:rPr>
              <a:t>Beneﬁts</a:t>
            </a:r>
            <a:r>
              <a:rPr lang="en-GB" sz="4000" spc="-210" dirty="0">
                <a:solidFill>
                  <a:schemeClr val="bg1"/>
                </a:solidFill>
              </a:rPr>
              <a:t> </a:t>
            </a:r>
            <a:r>
              <a:rPr lang="en-GB" sz="4000" spc="45" dirty="0">
                <a:solidFill>
                  <a:schemeClr val="bg1"/>
                </a:solidFill>
              </a:rPr>
              <a:t>of</a:t>
            </a:r>
            <a:r>
              <a:rPr lang="en-GB" sz="4000" spc="-260" dirty="0">
                <a:solidFill>
                  <a:schemeClr val="bg1"/>
                </a:solidFill>
              </a:rPr>
              <a:t> </a:t>
            </a:r>
            <a:r>
              <a:rPr lang="en-GB" sz="4000" spc="25" dirty="0">
                <a:solidFill>
                  <a:schemeClr val="bg1"/>
                </a:solidFill>
              </a:rPr>
              <a:t>my project</a:t>
            </a:r>
            <a:endParaRPr lang="en-NG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859FE-8100-4886-814C-BF38C3E6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36896"/>
              </p:ext>
            </p:extLst>
          </p:nvPr>
        </p:nvGraphicFramePr>
        <p:xfrm>
          <a:off x="1035312" y="1503848"/>
          <a:ext cx="7332233" cy="2780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9717">
                  <a:extLst>
                    <a:ext uri="{9D8B030D-6E8A-4147-A177-3AD203B41FA5}">
                      <a16:colId xmlns:a16="http://schemas.microsoft.com/office/drawing/2014/main" val="2271818615"/>
                    </a:ext>
                  </a:extLst>
                </a:gridCol>
                <a:gridCol w="3682516">
                  <a:extLst>
                    <a:ext uri="{9D8B030D-6E8A-4147-A177-3AD203B41FA5}">
                      <a16:colId xmlns:a16="http://schemas.microsoft.com/office/drawing/2014/main" val="2237699398"/>
                    </a:ext>
                  </a:extLst>
                </a:gridCol>
              </a:tblGrid>
              <a:tr h="59919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Problem with Existing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43987"/>
                  </a:ext>
                </a:extLst>
              </a:tr>
              <a:tr h="811137">
                <a:tc>
                  <a:txBody>
                    <a:bodyPr/>
                    <a:lstStyle/>
                    <a:p>
                      <a:pPr marL="85725" marR="154813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Lack of Provenance</a:t>
                      </a:r>
                      <a:r>
                        <a:rPr sz="1200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Tracking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Lack of Improvisation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ability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26084">
                        <a:lnSpc>
                          <a:spcPct val="114599"/>
                        </a:lnSpc>
                        <a:spcBef>
                          <a:spcPts val="415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Anyone</a:t>
                      </a:r>
                      <a:r>
                        <a:rPr sz="1200" b="1" spc="-7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can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track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with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item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id,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can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get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present 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status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as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well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as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complete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record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-1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of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history</a:t>
                      </a:r>
                      <a:endParaRPr sz="1200">
                        <a:solidFill>
                          <a:schemeClr val="bg1"/>
                        </a:solidFill>
                        <a:latin typeface="Lato"/>
                        <a:cs typeface="Lato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06185"/>
                  </a:ext>
                </a:extLst>
              </a:tr>
              <a:tr h="59919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Corruption by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middle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men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Decentralization,</a:t>
                      </a:r>
                      <a:r>
                        <a:rPr sz="1200" b="1" spc="-6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Immutability</a:t>
                      </a:r>
                      <a:r>
                        <a:rPr sz="1200" b="1" spc="-5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due</a:t>
                      </a:r>
                      <a:r>
                        <a:rPr sz="1200" b="1" spc="-5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to</a:t>
                      </a:r>
                      <a:r>
                        <a:rPr sz="1200" b="1" spc="-5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blockchain</a:t>
                      </a:r>
                      <a:endParaRPr sz="1200">
                        <a:solidFill>
                          <a:schemeClr val="bg1"/>
                        </a:solidFill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2775"/>
                  </a:ext>
                </a:extLst>
              </a:tr>
              <a:tr h="3853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Lack of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trust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Transparency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due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to</a:t>
                      </a:r>
                      <a:r>
                        <a:rPr sz="1200" b="1" spc="-114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blockchain</a:t>
                      </a:r>
                      <a:endParaRPr sz="1200" dirty="0">
                        <a:solidFill>
                          <a:schemeClr val="bg1"/>
                        </a:solidFill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944136"/>
                  </a:ext>
                </a:extLst>
              </a:tr>
              <a:tr h="3853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Excessive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Transparency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due </a:t>
                      </a:r>
                      <a:r>
                        <a:rPr sz="1200" b="1" spc="5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to</a:t>
                      </a:r>
                      <a:r>
                        <a:rPr sz="1200" b="1" spc="-114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200" b="1" dirty="0">
                          <a:solidFill>
                            <a:schemeClr val="bg1"/>
                          </a:solidFill>
                          <a:latin typeface="Lato"/>
                          <a:cs typeface="Lato"/>
                        </a:rPr>
                        <a:t>blockchain</a:t>
                      </a:r>
                      <a:endParaRPr sz="1200" dirty="0">
                        <a:solidFill>
                          <a:schemeClr val="bg1"/>
                        </a:solidFill>
                        <a:latin typeface="Lato"/>
                        <a:cs typeface="Lato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09234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39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299" y="510363"/>
            <a:ext cx="8001534" cy="7219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STAge of my project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299" y="1382936"/>
            <a:ext cx="4348500" cy="30049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ront end and smart contract integrations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6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E7B6503C-8DB5-4A4D-A23D-3F276F88FD62}"/>
              </a:ext>
            </a:extLst>
          </p:cNvPr>
          <p:cNvSpPr/>
          <p:nvPr/>
        </p:nvSpPr>
        <p:spPr>
          <a:xfrm>
            <a:off x="5244575" y="249382"/>
            <a:ext cx="3434261" cy="401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A8E55-BDA0-4A4E-BE7A-CD1F35186CE0}"/>
              </a:ext>
            </a:extLst>
          </p:cNvPr>
          <p:cNvSpPr txBox="1"/>
          <p:nvPr/>
        </p:nvSpPr>
        <p:spPr>
          <a:xfrm>
            <a:off x="942739" y="882450"/>
            <a:ext cx="2525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5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lang="en-GB" sz="2800" b="1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2800" b="1" spc="6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lang="en-GB" sz="2800" dirty="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4F6D3-35CF-48DC-ACAE-398B9991DD46}"/>
              </a:ext>
            </a:extLst>
          </p:cNvPr>
          <p:cNvSpPr txBox="1"/>
          <p:nvPr/>
        </p:nvSpPr>
        <p:spPr>
          <a:xfrm>
            <a:off x="942739" y="2356855"/>
            <a:ext cx="2284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80" dirty="0">
                <a:solidFill>
                  <a:srgbClr val="FFFFFF"/>
                </a:solidFill>
                <a:latin typeface="Trebuchet MS"/>
                <a:cs typeface="Trebuchet MS"/>
              </a:rPr>
              <a:t>Questions?</a:t>
            </a:r>
            <a:endParaRPr lang="en-GB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1339702" y="637953"/>
            <a:ext cx="2206988" cy="5943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7121711" y="2832707"/>
            <a:ext cx="1551013" cy="83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Victor Aliche</a:t>
            </a:r>
            <a:b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</a:br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SOFTWARE ENGINEER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EC4A6-233A-5531-B96E-A4AD9036A295}"/>
              </a:ext>
            </a:extLst>
          </p:cNvPr>
          <p:cNvSpPr txBox="1"/>
          <p:nvPr/>
        </p:nvSpPr>
        <p:spPr>
          <a:xfrm>
            <a:off x="680483" y="1629844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Victor Aliche, the pleasure is mine as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 my personal project on SMART CONTRACT/TENDER MANAGEMENT SYSTEM USING BLOCKCHAIN.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bg1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may interest you, find me at https://github.com/Alichevictor</a:t>
            </a:r>
          </a:p>
        </p:txBody>
      </p:sp>
      <p:sp>
        <p:nvSpPr>
          <p:cNvPr id="11" name="Google Shape;295;p22">
            <a:extLst>
              <a:ext uri="{FF2B5EF4-FFF2-40B4-BE49-F238E27FC236}">
                <a16:creationId xmlns:a16="http://schemas.microsoft.com/office/drawing/2014/main" id="{58CB3ACC-D2A4-8A77-D415-92506DA944C0}"/>
              </a:ext>
            </a:extLst>
          </p:cNvPr>
          <p:cNvSpPr/>
          <p:nvPr/>
        </p:nvSpPr>
        <p:spPr>
          <a:xfrm>
            <a:off x="4946109" y="20595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1B3F20-88E9-4D77-A3E5-DDC0B3C5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11" y="1351492"/>
            <a:ext cx="1664017" cy="13312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1104884" y="-85314"/>
            <a:ext cx="7202456" cy="7869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TO DELIVERY</a:t>
            </a:r>
            <a:endParaRPr dirty="0">
              <a:solidFill>
                <a:schemeClr val="bg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Google Shape;523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MVP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JAN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DEC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NOV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OCT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5" name="Google Shape;545;p37"/>
          <p:cNvCxnSpPr/>
          <p:nvPr/>
        </p:nvCxnSpPr>
        <p:spPr>
          <a:xfrm rot="10800000">
            <a:off x="286598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6" name="Google Shape;546;p37"/>
          <p:cNvSpPr txBox="1"/>
          <p:nvPr/>
        </p:nvSpPr>
        <p:spPr>
          <a:xfrm>
            <a:off x="7314703" y="3359592"/>
            <a:ext cx="1249500" cy="72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Continuous Developments and advancement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cxnSp>
        <p:nvCxnSpPr>
          <p:cNvPr id="547" name="Google Shape;547;p37"/>
          <p:cNvCxnSpPr/>
          <p:nvPr/>
        </p:nvCxnSpPr>
        <p:spPr>
          <a:xfrm rot="10800000">
            <a:off x="6795845" y="228193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8" name="Google Shape;548;p37"/>
          <p:cNvSpPr txBox="1"/>
          <p:nvPr/>
        </p:nvSpPr>
        <p:spPr>
          <a:xfrm>
            <a:off x="4238756" y="2616502"/>
            <a:ext cx="1281485" cy="152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Building the smart contract 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cxnSp>
        <p:nvCxnSpPr>
          <p:cNvPr id="557" name="Google Shape;557;p37"/>
          <p:cNvCxnSpPr/>
          <p:nvPr/>
        </p:nvCxnSpPr>
        <p:spPr>
          <a:xfrm rot="10800000">
            <a:off x="484623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37"/>
          <p:cNvSpPr txBox="1"/>
          <p:nvPr/>
        </p:nvSpPr>
        <p:spPr>
          <a:xfrm>
            <a:off x="2280981" y="1744649"/>
            <a:ext cx="1656537" cy="69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GitHub, and Local Repository Setup</a:t>
            </a:r>
          </a:p>
        </p:txBody>
      </p:sp>
      <p:cxnSp>
        <p:nvCxnSpPr>
          <p:cNvPr id="559" name="Google Shape;559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7"/>
          <p:cNvSpPr txBox="1"/>
          <p:nvPr/>
        </p:nvSpPr>
        <p:spPr>
          <a:xfrm>
            <a:off x="6415040" y="1439468"/>
            <a:ext cx="177769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Building the front end, backend, and integrating the smart contract, bids and procurement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cxnSp>
        <p:nvCxnSpPr>
          <p:cNvPr id="2" name="Google Shape;545;p37">
            <a:extLst>
              <a:ext uri="{FF2B5EF4-FFF2-40B4-BE49-F238E27FC236}">
                <a16:creationId xmlns:a16="http://schemas.microsoft.com/office/drawing/2014/main" id="{BF628AD8-DF6F-723E-CB1A-ACA3C2BCFA13}"/>
              </a:ext>
            </a:extLst>
          </p:cNvPr>
          <p:cNvCxnSpPr>
            <a:cxnSpLocks/>
          </p:cNvCxnSpPr>
          <p:nvPr/>
        </p:nvCxnSpPr>
        <p:spPr>
          <a:xfrm>
            <a:off x="885733" y="3124969"/>
            <a:ext cx="0" cy="78988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546;p37">
            <a:extLst>
              <a:ext uri="{FF2B5EF4-FFF2-40B4-BE49-F238E27FC236}">
                <a16:creationId xmlns:a16="http://schemas.microsoft.com/office/drawing/2014/main" id="{9DDE856D-2579-87A7-2738-047ACE7273C6}"/>
              </a:ext>
            </a:extLst>
          </p:cNvPr>
          <p:cNvSpPr txBox="1"/>
          <p:nvPr/>
        </p:nvSpPr>
        <p:spPr>
          <a:xfrm>
            <a:off x="627018" y="3814630"/>
            <a:ext cx="1249500" cy="65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Research/Finding Stage</a:t>
            </a:r>
          </a:p>
        </p:txBody>
      </p:sp>
      <p:sp>
        <p:nvSpPr>
          <p:cNvPr id="9" name="Google Shape;548;p37">
            <a:extLst>
              <a:ext uri="{FF2B5EF4-FFF2-40B4-BE49-F238E27FC236}">
                <a16:creationId xmlns:a16="http://schemas.microsoft.com/office/drawing/2014/main" id="{96CBAFC1-FB58-322D-CAAE-6C76971E0D2A}"/>
              </a:ext>
            </a:extLst>
          </p:cNvPr>
          <p:cNvSpPr txBox="1"/>
          <p:nvPr/>
        </p:nvSpPr>
        <p:spPr>
          <a:xfrm>
            <a:off x="6716996" y="793603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2023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10" name="Google Shape;548;p37">
            <a:extLst>
              <a:ext uri="{FF2B5EF4-FFF2-40B4-BE49-F238E27FC236}">
                <a16:creationId xmlns:a16="http://schemas.microsoft.com/office/drawing/2014/main" id="{4AF51C77-3E98-47B6-C687-ACFD18DEBDE0}"/>
              </a:ext>
            </a:extLst>
          </p:cNvPr>
          <p:cNvSpPr txBox="1"/>
          <p:nvPr/>
        </p:nvSpPr>
        <p:spPr>
          <a:xfrm>
            <a:off x="923078" y="83329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2022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5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pc="75" dirty="0">
                <a:solidFill>
                  <a:schemeClr val="bg1"/>
                </a:solidFill>
              </a:rPr>
              <a:t>Problems</a:t>
            </a:r>
            <a:r>
              <a:rPr lang="en-GB" spc="-280" dirty="0">
                <a:solidFill>
                  <a:schemeClr val="bg1"/>
                </a:solidFill>
              </a:rPr>
              <a:t>  </a:t>
            </a:r>
            <a:r>
              <a:rPr lang="en-GB" spc="5" dirty="0">
                <a:solidFill>
                  <a:schemeClr val="bg1"/>
                </a:solidFill>
              </a:rPr>
              <a:t>with</a:t>
            </a:r>
            <a:r>
              <a:rPr lang="en-GB" spc="-204" dirty="0">
                <a:solidFill>
                  <a:schemeClr val="bg1"/>
                </a:solidFill>
              </a:rPr>
              <a:t> </a:t>
            </a:r>
            <a:r>
              <a:rPr lang="en-GB" spc="45" dirty="0">
                <a:solidFill>
                  <a:schemeClr val="bg1"/>
                </a:solidFill>
              </a:rPr>
              <a:t>Existing</a:t>
            </a:r>
            <a:r>
              <a:rPr lang="en-GB" spc="-200" dirty="0">
                <a:solidFill>
                  <a:schemeClr val="bg1"/>
                </a:solidFill>
              </a:rPr>
              <a:t> </a:t>
            </a:r>
            <a:r>
              <a:rPr lang="en-GB" spc="110" dirty="0">
                <a:solidFill>
                  <a:schemeClr val="bg1"/>
                </a:solidFill>
              </a:rPr>
              <a:t>System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793488" y="1353950"/>
            <a:ext cx="7495211" cy="30140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" indent="0">
              <a:lnSpc>
                <a:spcPct val="100000"/>
              </a:lnSpc>
              <a:spcBef>
                <a:spcPts val="100"/>
              </a:spcBef>
              <a:buNone/>
              <a:tabLst>
                <a:tab pos="422275" algn="l"/>
                <a:tab pos="422909" algn="l"/>
              </a:tabLst>
            </a:pPr>
            <a:r>
              <a:rPr lang="en-US"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Provenance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  <a:r>
              <a:rPr lang="en-US"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(Hard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sz="16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down)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indent="0">
              <a:lnSpc>
                <a:spcPct val="100000"/>
              </a:lnSpc>
              <a:spcBef>
                <a:spcPts val="15"/>
              </a:spcBef>
              <a:buNone/>
              <a:tabLst>
                <a:tab pos="422275" algn="l"/>
                <a:tab pos="422909" algn="l"/>
              </a:tabLst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Corruption </a:t>
            </a:r>
            <a:r>
              <a:rPr lang="en-US" sz="16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en-US" sz="1600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 indent="0">
              <a:lnSpc>
                <a:spcPct val="100000"/>
              </a:lnSpc>
              <a:spcBef>
                <a:spcPts val="15"/>
              </a:spcBef>
              <a:buNone/>
              <a:tabLst>
                <a:tab pos="422275" algn="l"/>
                <a:tab pos="422909" algn="l"/>
              </a:tabLst>
            </a:pPr>
            <a:r>
              <a:rPr lang="en-US" sz="1600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Lack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" indent="0">
              <a:lnSpc>
                <a:spcPct val="100000"/>
              </a:lnSpc>
              <a:spcBef>
                <a:spcPts val="15"/>
              </a:spcBef>
              <a:buNone/>
              <a:tabLst>
                <a:tab pos="422275" algn="l"/>
                <a:tab pos="422909" algn="l"/>
              </a:tabLst>
            </a:pPr>
            <a:r>
              <a:rPr lang="en-US" sz="16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Excessive </a:t>
            </a:r>
            <a:r>
              <a:rPr lang="en-US" sz="16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due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3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" indent="0">
              <a:lnSpc>
                <a:spcPct val="100000"/>
              </a:lnSpc>
              <a:spcBef>
                <a:spcPts val="15"/>
              </a:spcBef>
              <a:buNone/>
              <a:tabLst>
                <a:tab pos="422275" algn="l"/>
                <a:tab pos="422909" algn="l"/>
              </a:tabLst>
            </a:pPr>
            <a:r>
              <a:rPr lang="en-US" sz="1600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Lack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improvisation</a:t>
            </a:r>
            <a:r>
              <a:rPr lang="en-US" sz="1600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 marR="5080" indent="0">
              <a:lnSpc>
                <a:spcPct val="100699"/>
              </a:lnSpc>
              <a:buNone/>
              <a:tabLst>
                <a:tab pos="422275" algn="l"/>
                <a:tab pos="422909" algn="l"/>
              </a:tabLst>
            </a:pPr>
            <a:r>
              <a:rPr lang="en-US" sz="16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</a:t>
            </a:r>
            <a:r>
              <a:rPr lang="en-US"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Governmental</a:t>
            </a:r>
            <a:r>
              <a:rPr lang="en-US" sz="16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en-US" sz="16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r>
              <a:rPr lang="en-US"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awarding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tenders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indulge  </a:t>
            </a:r>
            <a:r>
              <a:rPr lang="en-US" sz="16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corruption </a:t>
            </a:r>
            <a:r>
              <a:rPr lang="en-US" sz="16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  accepting </a:t>
            </a:r>
            <a:r>
              <a:rPr lang="en-US"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bribes </a:t>
            </a:r>
            <a:r>
              <a:rPr lang="en-US"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awarding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the </a:t>
            </a: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tender </a:t>
            </a:r>
            <a:r>
              <a:rPr lang="en-US" sz="16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spite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poor </a:t>
            </a: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proposals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1600" spc="-3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" marR="217804" indent="0">
              <a:lnSpc>
                <a:spcPct val="100699"/>
              </a:lnSpc>
              <a:buNone/>
              <a:tabLst>
                <a:tab pos="422275" algn="l"/>
                <a:tab pos="422909" algn="l"/>
              </a:tabLst>
            </a:pP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Taxpayers</a:t>
            </a:r>
            <a:r>
              <a:rPr lang="en-US" sz="1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16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600" spc="-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z="16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6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sz="16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16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 </a:t>
            </a:r>
            <a:r>
              <a:rPr lang="en-US" sz="16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16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1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181370" y="279861"/>
            <a:ext cx="8864390" cy="40276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AIMS/ PURPOSES FOR THE PROJECT</a:t>
            </a:r>
            <a:endParaRPr lang="en-NG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the aims of this project epicenters its strength on solving the aforementioned problems with existing system.</a:t>
            </a:r>
            <a:endParaRPr lang="en-N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this could be achieved through this project are given as thus:</a:t>
            </a:r>
            <a:endParaRPr lang="en-N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Addressing the problem of lack of provenance tracking and lack of improvisation ability—This would be  achieved by building a strong authentication endpoint where anyone can track with contract or item id, can get present status as well as complete record of history.</a:t>
            </a:r>
            <a:endParaRPr lang="en-N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Addressing the corruption by middle men---This would be achieved through Decentralization, Immutability due to blockchain secured system</a:t>
            </a:r>
            <a:endParaRPr lang="en-N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Solving the problem of lack of trust through the transparency that characterize blockchain.</a:t>
            </a:r>
            <a:endParaRPr lang="en-N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 Cutting excessive cost due to transparency that characterize blockchain</a:t>
            </a:r>
            <a:endParaRPr lang="en-N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5: Addressing the problem of corruption among Government agencies and Executives in awarding contracts and tenders  due to transparency that characterize the blockchain secured system.</a:t>
            </a:r>
            <a:endParaRPr lang="en-N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04EFDA-B3F9-4544-AC87-20303DF6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7" y="463783"/>
            <a:ext cx="6967640" cy="3925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1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8EE09-5F55-495C-9E5C-643F7B000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3" y="733031"/>
            <a:ext cx="7828102" cy="3582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28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41B7D-2D1C-4B09-88AE-67E4CEA3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88" y="1766244"/>
            <a:ext cx="5072312" cy="195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70FE1-6E9B-487F-B730-0F6800D9A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40" y="1766244"/>
            <a:ext cx="2316681" cy="195088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CB02069-00A0-488C-82DB-14615F7D3AE8}"/>
              </a:ext>
            </a:extLst>
          </p:cNvPr>
          <p:cNvSpPr txBox="1"/>
          <p:nvPr/>
        </p:nvSpPr>
        <p:spPr>
          <a:xfrm>
            <a:off x="859611" y="895988"/>
            <a:ext cx="6092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70" dirty="0"/>
              <a:t>Technology </a:t>
            </a:r>
            <a:r>
              <a:rPr lang="en-GB" sz="3600" spc="110" dirty="0"/>
              <a:t>Stack</a:t>
            </a:r>
            <a:r>
              <a:rPr lang="en-GB" sz="3600" spc="-555" dirty="0"/>
              <a:t> </a:t>
            </a:r>
            <a:r>
              <a:rPr lang="en-GB" sz="3600" spc="35" dirty="0"/>
              <a:t>(Basic)</a:t>
            </a:r>
            <a:endParaRPr lang="en-NG" sz="3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2000">
              <a:schemeClr val="accent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F040A-71A5-4668-A87C-28614F20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28" y="427166"/>
            <a:ext cx="4066615" cy="3598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09237D-E8E0-4558-A0C8-3B67D611D253}"/>
              </a:ext>
            </a:extLst>
          </p:cNvPr>
          <p:cNvSpPr txBox="1"/>
          <p:nvPr/>
        </p:nvSpPr>
        <p:spPr>
          <a:xfrm>
            <a:off x="869057" y="1579890"/>
            <a:ext cx="2911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70" dirty="0"/>
              <a:t>Technology  </a:t>
            </a:r>
            <a:r>
              <a:rPr lang="en-GB" sz="3600" spc="110" dirty="0"/>
              <a:t>Stack  </a:t>
            </a:r>
            <a:r>
              <a:rPr lang="en-GB" sz="3600" spc="35" dirty="0"/>
              <a:t>(Elabo</a:t>
            </a:r>
            <a:r>
              <a:rPr lang="en-GB" sz="3600" spc="10" dirty="0"/>
              <a:t>r</a:t>
            </a:r>
            <a:r>
              <a:rPr lang="en-GB" sz="3600" spc="105" dirty="0"/>
              <a:t>a</a:t>
            </a:r>
            <a:r>
              <a:rPr lang="en-GB" sz="3600" spc="-80" dirty="0"/>
              <a:t>t</a:t>
            </a:r>
            <a:r>
              <a:rPr lang="en-GB" sz="3600" spc="30" dirty="0"/>
              <a:t>ed)</a:t>
            </a:r>
            <a:endParaRPr lang="en-NG" sz="3600" dirty="0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BB150B7AC10642B331B37EB2588E83" ma:contentTypeVersion="12" ma:contentTypeDescription="Create a new document." ma:contentTypeScope="" ma:versionID="eb533b108c40d097ed8ad404b17bf6a3">
  <xsd:schema xmlns:xsd="http://www.w3.org/2001/XMLSchema" xmlns:xs="http://www.w3.org/2001/XMLSchema" xmlns:p="http://schemas.microsoft.com/office/2006/metadata/properties" xmlns:ns2="b8c181b5-e36d-47d4-a89f-3af969ca04fc" xmlns:ns3="85a83090-d40d-4527-808a-497fc45263c4" targetNamespace="http://schemas.microsoft.com/office/2006/metadata/properties" ma:root="true" ma:fieldsID="f9e4e06c73ef9b4496886e33c910f569" ns2:_="" ns3:_="">
    <xsd:import namespace="b8c181b5-e36d-47d4-a89f-3af969ca04fc"/>
    <xsd:import namespace="85a83090-d40d-4527-808a-497fc4526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181b5-e36d-47d4-a89f-3af969ca0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10e2af7-cc8d-4b80-ab17-10143137c3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83090-d40d-4527-808a-497fc45263c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3260f48-4644-460a-86c3-b13166f5f9fb}" ma:internalName="TaxCatchAll" ma:showField="CatchAllData" ma:web="85a83090-d40d-4527-808a-497fc45263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403F0-0EC1-4CA4-BA8E-7FADE10859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c181b5-e36d-47d4-a89f-3af969ca04fc"/>
    <ds:schemaRef ds:uri="85a83090-d40d-4527-808a-497fc45263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B141A8-8900-4BCA-A021-B5BA9F4EF0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1819</TotalTime>
  <Words>456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Times New Roman</vt:lpstr>
      <vt:lpstr>Gill Sans MT</vt:lpstr>
      <vt:lpstr>Lato</vt:lpstr>
      <vt:lpstr>Calibri</vt:lpstr>
      <vt:lpstr>Gallery</vt:lpstr>
      <vt:lpstr>SMART CONTRACT/TENDER MANAGEMENT SYSTEM USING BLOCKCHAIN   Victor_Aliche_Review_12-12-2022 </vt:lpstr>
      <vt:lpstr>Hello!</vt:lpstr>
      <vt:lpstr>TIMELINE TO DELIVERY</vt:lpstr>
      <vt:lpstr>Problems  with Existing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STAge of my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BENEDICT</dc:creator>
  <cp:lastModifiedBy>Benedict Bonny</cp:lastModifiedBy>
  <cp:revision>14</cp:revision>
  <dcterms:modified xsi:type="dcterms:W3CDTF">2022-12-10T15:44:44Z</dcterms:modified>
</cp:coreProperties>
</file>