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7" r:id="rId9"/>
    <p:sldId id="278" r:id="rId10"/>
    <p:sldId id="392" r:id="rId11"/>
    <p:sldId id="279" r:id="rId12"/>
    <p:sldId id="393" r:id="rId13"/>
    <p:sldId id="394" r:id="rId14"/>
    <p:sldId id="395" r:id="rId15"/>
    <p:sldId id="272" r:id="rId16"/>
    <p:sldId id="270"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50" d="100"/>
          <a:sy n="50" d="100"/>
        </p:scale>
        <p:origin x="1284" y="3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0" name="Freeform: Shape 108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2" name="Oval 109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4" name="Oval 109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96" name="Group 109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97" name="Freeform: Shape 109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8" name="Freeform: Shape 109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9" name="Oval 109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0" name="Oval 109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02" name="Rectangle 110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151,981 Climate Change Stock Photos - Free &amp; Royalty-Free ...">
            <a:extLst>
              <a:ext uri="{FF2B5EF4-FFF2-40B4-BE49-F238E27FC236}">
                <a16:creationId xmlns:a16="http://schemas.microsoft.com/office/drawing/2014/main" id="{D57CAFE7-EE04-48C4-89A9-139EC42EE4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35" r="14819" b="5"/>
          <a:stretch/>
        </p:blipFill>
        <p:spPr bwMode="auto">
          <a:xfrm>
            <a:off x="8918575" y="596392"/>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noFill/>
          <a:extLst>
            <a:ext uri="{909E8E84-426E-40DD-AFC4-6F175D3DCCD1}">
              <a14:hiddenFill xmlns:a14="http://schemas.microsoft.com/office/drawing/2010/main">
                <a:solidFill>
                  <a:srgbClr val="FFFFFF"/>
                </a:solidFill>
              </a14:hiddenFill>
            </a:ext>
          </a:extLst>
        </p:spPr>
      </p:pic>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2307" r="5692" b="-1"/>
          <a:stretch/>
        </p:blipFill>
        <p:spPr>
          <a:xfrm>
            <a:off x="5587746" y="1596771"/>
            <a:ext cx="3448558" cy="3448558"/>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p:spPr>
      </p:pic>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a:ln w="0"/>
                <a:effectLst>
                  <a:outerShdw blurRad="38100" dist="19050" dir="2700000" algn="tl" rotWithShape="0">
                    <a:schemeClr val="dk1">
                      <a:alpha val="40000"/>
                    </a:schemeClr>
                  </a:outerShdw>
                </a:effectLst>
              </a:rPr>
              <a:t>Climate Change Belief Analysis 2022</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3827610"/>
            <a:ext cx="5437187" cy="2265216"/>
          </a:xfrm>
        </p:spPr>
        <p:txBody>
          <a:bodyPr vert="horz" wrap="square" lIns="0" tIns="0" rIns="0" bIns="0" rtlCol="0">
            <a:normAutofit/>
          </a:bodyPr>
          <a:lstStyle/>
          <a:p>
            <a:pPr marL="0" indent="0">
              <a:lnSpc>
                <a:spcPct val="100000"/>
              </a:lnSpc>
            </a:pPr>
            <a:r>
              <a:rPr lang="en-US" sz="2400"/>
              <a:t>Alicia Reddy </a:t>
            </a:r>
          </a:p>
        </p:txBody>
      </p:sp>
      <p:grpSp>
        <p:nvGrpSpPr>
          <p:cNvPr id="1104" name="Group 1103">
            <a:extLst>
              <a:ext uri="{FF2B5EF4-FFF2-40B4-BE49-F238E27FC236}">
                <a16:creationId xmlns:a16="http://schemas.microsoft.com/office/drawing/2014/main" id="{9665C101-AF9F-4CCA-9C10-6D9A8027CF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3850" y="516365"/>
            <a:ext cx="631474" cy="667800"/>
            <a:chOff x="2994153" y="1378666"/>
            <a:chExt cx="631474" cy="667800"/>
          </a:xfrm>
        </p:grpSpPr>
        <p:sp>
          <p:nvSpPr>
            <p:cNvPr id="1105" name="Freeform: Shape 1104">
              <a:extLst>
                <a:ext uri="{FF2B5EF4-FFF2-40B4-BE49-F238E27FC236}">
                  <a16:creationId xmlns:a16="http://schemas.microsoft.com/office/drawing/2014/main" id="{E4DD7E2C-5AEC-4668-AB6D-DD1BBEF31A0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6" name="Oval 1105">
              <a:extLst>
                <a:ext uri="{FF2B5EF4-FFF2-40B4-BE49-F238E27FC236}">
                  <a16:creationId xmlns:a16="http://schemas.microsoft.com/office/drawing/2014/main" id="{ECB63603-49B8-4F6B-8274-67FD679D3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08" name="Group 1107">
            <a:extLst>
              <a:ext uri="{FF2B5EF4-FFF2-40B4-BE49-F238E27FC236}">
                <a16:creationId xmlns:a16="http://schemas.microsoft.com/office/drawing/2014/main" id="{D6E47BA4-8BC2-4A92-8628-86525C6E2A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6786" y="5488205"/>
            <a:ext cx="990001" cy="677713"/>
            <a:chOff x="5374602" y="1609637"/>
            <a:chExt cx="990001" cy="677713"/>
          </a:xfrm>
        </p:grpSpPr>
        <p:sp>
          <p:nvSpPr>
            <p:cNvPr id="1109" name="Freeform: Shape 1108">
              <a:extLst>
                <a:ext uri="{FF2B5EF4-FFF2-40B4-BE49-F238E27FC236}">
                  <a16:creationId xmlns:a16="http://schemas.microsoft.com/office/drawing/2014/main" id="{70FECBE4-76C4-49A9-AE7A-C5403D77C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437618" y="1814525"/>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0" name="Freeform: Shape 1109">
              <a:extLst>
                <a:ext uri="{FF2B5EF4-FFF2-40B4-BE49-F238E27FC236}">
                  <a16:creationId xmlns:a16="http://schemas.microsoft.com/office/drawing/2014/main" id="{84C4E1DC-4F9F-41E3-8B0D-312AA33E16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415088" y="1760131"/>
              <a:ext cx="926985" cy="52721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1" name="Oval 1110">
              <a:extLst>
                <a:ext uri="{FF2B5EF4-FFF2-40B4-BE49-F238E27FC236}">
                  <a16:creationId xmlns:a16="http://schemas.microsoft.com/office/drawing/2014/main" id="{F1351A97-A42C-4825-9061-4F80DF79D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464475" y="201027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12" name="Oval 1111">
              <a:extLst>
                <a:ext uri="{FF2B5EF4-FFF2-40B4-BE49-F238E27FC236}">
                  <a16:creationId xmlns:a16="http://schemas.microsoft.com/office/drawing/2014/main" id="{B296169C-E572-4713-9921-07F8D25C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954988" y="1519764"/>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30" name="Picture 6" descr="Climate change">
            <a:extLst>
              <a:ext uri="{FF2B5EF4-FFF2-40B4-BE49-F238E27FC236}">
                <a16:creationId xmlns:a16="http://schemas.microsoft.com/office/drawing/2014/main" id="{5D223537-E3EA-4A17-B025-1A0206A3BE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299" r="23612" b="1"/>
          <a:stretch/>
        </p:blipFill>
        <p:spPr bwMode="auto">
          <a:xfrm>
            <a:off x="9091612" y="3324733"/>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932236" cy="2790825"/>
          </a:xfrm>
        </p:spPr>
        <p:txBody>
          <a:bodyPr vert="horz" wrap="square" lIns="0" tIns="0" rIns="0" bIns="0" rtlCol="0" anchor="b" anchorCtr="0">
            <a:normAutofit fontScale="90000"/>
          </a:bodyPr>
          <a:lstStyle/>
          <a:p>
            <a:r>
              <a:rPr lang="en-US" sz="4400" kern="1200" dirty="0">
                <a:latin typeface="+mj-lt"/>
                <a:ea typeface="+mj-ea"/>
                <a:cs typeface="+mj-cs"/>
              </a:rPr>
              <a:t>Word Frequency Analysis</a:t>
            </a:r>
            <a:br>
              <a:rPr lang="en-US" sz="2300" kern="1200" dirty="0">
                <a:latin typeface="+mj-lt"/>
                <a:ea typeface="+mj-ea"/>
                <a:cs typeface="+mj-cs"/>
              </a:rPr>
            </a:br>
            <a:br>
              <a:rPr lang="en-US" sz="2300" kern="1200" dirty="0">
                <a:latin typeface="+mj-lt"/>
                <a:ea typeface="+mj-ea"/>
                <a:cs typeface="+mj-cs"/>
              </a:rPr>
            </a:br>
            <a:br>
              <a:rPr lang="en-US" sz="2300" b="1" i="0" kern="1200" dirty="0">
                <a:effectLst/>
                <a:latin typeface="+mj-lt"/>
                <a:ea typeface="+mj-ea"/>
                <a:cs typeface="+mj-cs"/>
              </a:rPr>
            </a:br>
            <a:br>
              <a:rPr lang="en-US" sz="2300" kern="1200" dirty="0">
                <a:latin typeface="+mj-lt"/>
                <a:ea typeface="+mj-ea"/>
                <a:cs typeface="+mj-cs"/>
              </a:rPr>
            </a:br>
            <a:br>
              <a:rPr lang="en-US" sz="2300" kern="1200" dirty="0">
                <a:latin typeface="+mj-lt"/>
                <a:ea typeface="+mj-ea"/>
                <a:cs typeface="+mj-cs"/>
              </a:rPr>
            </a:br>
            <a:endParaRPr lang="en-US" sz="2300" kern="1200" dirty="0">
              <a:latin typeface="+mj-lt"/>
              <a:ea typeface="+mj-ea"/>
              <a:cs typeface="+mj-cs"/>
            </a:endParaRPr>
          </a:p>
        </p:txBody>
      </p:sp>
      <p:sp>
        <p:nvSpPr>
          <p:cNvPr id="4" name="Content Placeholder 3">
            <a:extLst>
              <a:ext uri="{FF2B5EF4-FFF2-40B4-BE49-F238E27FC236}">
                <a16:creationId xmlns:a16="http://schemas.microsoft.com/office/drawing/2014/main" id="{8B5ED624-65D1-4951-94D9-8D2AABA65584}"/>
              </a:ext>
            </a:extLst>
          </p:cNvPr>
          <p:cNvSpPr>
            <a:spLocks noGrp="1"/>
          </p:cNvSpPr>
          <p:nvPr>
            <p:ph idx="1"/>
          </p:nvPr>
        </p:nvSpPr>
        <p:spPr>
          <a:xfrm>
            <a:off x="550863" y="2678400"/>
            <a:ext cx="3565525" cy="3414425"/>
          </a:xfrm>
        </p:spPr>
        <p:txBody>
          <a:bodyPr vert="horz" lIns="0" tIns="0" rIns="0" bIns="0" rtlCol="0" anchor="t">
            <a:normAutofit/>
          </a:bodyPr>
          <a:lstStyle/>
          <a:p>
            <a:r>
              <a:rPr lang="en-ZA" sz="1600" b="0" i="0">
                <a:effectLst/>
                <a:latin typeface="Helvetica Neue"/>
              </a:rPr>
              <a:t>The Climate Change words seems to be the most frequently used word in all the tweet classes. This implies that both classes are tweeting about the Climate Change since it is the main topic.</a:t>
            </a:r>
            <a:endParaRPr lang="en-US" sz="1600"/>
          </a:p>
        </p:txBody>
      </p:sp>
      <p:pic>
        <p:nvPicPr>
          <p:cNvPr id="9" name="Picture 8" descr="Chart, bar chart&#10;&#10;Description automatically generated">
            <a:extLst>
              <a:ext uri="{FF2B5EF4-FFF2-40B4-BE49-F238E27FC236}">
                <a16:creationId xmlns:a16="http://schemas.microsoft.com/office/drawing/2014/main" id="{34D7AE96-F514-48CC-9C71-C70BF22C27BC}"/>
              </a:ext>
            </a:extLst>
          </p:cNvPr>
          <p:cNvPicPr>
            <a:picLocks noChangeAspect="1"/>
          </p:cNvPicPr>
          <p:nvPr/>
        </p:nvPicPr>
        <p:blipFill rotWithShape="1">
          <a:blip r:embed="rId2"/>
          <a:srcRect r="-1" b="1650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326571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04" name="Rectangle 820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80363"/>
            <a:ext cx="5437188" cy="1333055"/>
          </a:xfrm>
        </p:spPr>
        <p:txBody>
          <a:bodyPr vert="horz" wrap="square" lIns="0" tIns="0" rIns="0" bIns="0" rtlCol="0" anchor="t" anchorCtr="0">
            <a:normAutofit fontScale="90000"/>
          </a:bodyPr>
          <a:lstStyle/>
          <a:p>
            <a:r>
              <a:rPr lang="en-US" sz="4400" dirty="0"/>
              <a:t>Data Pre-processing</a:t>
            </a:r>
            <a:br>
              <a:rPr lang="en-US" sz="1200" dirty="0"/>
            </a:br>
            <a:br>
              <a:rPr lang="en-US" sz="1200" kern="1200" dirty="0">
                <a:latin typeface="+mj-lt"/>
                <a:ea typeface="+mj-ea"/>
                <a:cs typeface="+mj-cs"/>
              </a:rPr>
            </a:br>
            <a:br>
              <a:rPr lang="en-US" sz="1200" kern="1200" dirty="0">
                <a:latin typeface="+mj-lt"/>
                <a:ea typeface="+mj-ea"/>
                <a:cs typeface="+mj-cs"/>
              </a:rPr>
            </a:br>
            <a:br>
              <a:rPr lang="en-US" sz="1200" b="1" i="0" kern="1200" dirty="0">
                <a:effectLst/>
                <a:latin typeface="+mj-lt"/>
                <a:ea typeface="+mj-ea"/>
                <a:cs typeface="+mj-cs"/>
              </a:rPr>
            </a:br>
            <a:br>
              <a:rPr lang="en-US" sz="1200" kern="1200" dirty="0">
                <a:latin typeface="+mj-lt"/>
                <a:ea typeface="+mj-ea"/>
                <a:cs typeface="+mj-cs"/>
              </a:rPr>
            </a:br>
            <a:br>
              <a:rPr lang="en-US" sz="1200" kern="1200" dirty="0">
                <a:latin typeface="+mj-lt"/>
                <a:ea typeface="+mj-ea"/>
                <a:cs typeface="+mj-cs"/>
              </a:rPr>
            </a:br>
            <a:endParaRPr lang="en-US" sz="1200" kern="1200" dirty="0">
              <a:latin typeface="+mj-lt"/>
              <a:ea typeface="+mj-ea"/>
              <a:cs typeface="+mj-cs"/>
            </a:endParaRPr>
          </a:p>
        </p:txBody>
      </p:sp>
      <p:grpSp>
        <p:nvGrpSpPr>
          <p:cNvPr id="8206" name="Group 8205">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8207"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08"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09"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194" name="Picture 2" descr="Data Preprocessing in Data Mining -A Hands On Guide - Analytics Vidhya">
            <a:extLst>
              <a:ext uri="{FF2B5EF4-FFF2-40B4-BE49-F238E27FC236}">
                <a16:creationId xmlns:a16="http://schemas.microsoft.com/office/drawing/2014/main" id="{56E68CA9-A847-45B2-B134-9F1FD23CF2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5" r="2116"/>
          <a:stretch/>
        </p:blipFill>
        <p:spPr bwMode="auto">
          <a:xfrm>
            <a:off x="334963" y="1470652"/>
            <a:ext cx="4526826" cy="3779838"/>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B5ED624-65D1-4951-94D9-8D2AABA65584}"/>
              </a:ext>
            </a:extLst>
          </p:cNvPr>
          <p:cNvSpPr>
            <a:spLocks noGrp="1"/>
          </p:cNvSpPr>
          <p:nvPr>
            <p:ph idx="1"/>
          </p:nvPr>
        </p:nvSpPr>
        <p:spPr>
          <a:xfrm>
            <a:off x="5315524" y="196900"/>
            <a:ext cx="6685976" cy="6310312"/>
          </a:xfrm>
        </p:spPr>
        <p:txBody>
          <a:bodyPr vert="horz" lIns="0" tIns="0" rIns="0" bIns="0" rtlCol="0" anchor="t">
            <a:noAutofit/>
          </a:bodyPr>
          <a:lstStyle/>
          <a:p>
            <a:pPr marL="0" indent="0">
              <a:lnSpc>
                <a:spcPct val="100000"/>
              </a:lnSpc>
              <a:buNone/>
            </a:pPr>
            <a:r>
              <a:rPr lang="en-ZA" b="0" i="0" dirty="0">
                <a:effectLst/>
                <a:latin typeface="Helvetica Neue"/>
              </a:rPr>
              <a:t>The following steps were performed for both the train and the test dataset.</a:t>
            </a:r>
          </a:p>
          <a:p>
            <a:pPr>
              <a:lnSpc>
                <a:spcPct val="100000"/>
              </a:lnSpc>
            </a:pPr>
            <a:r>
              <a:rPr lang="en-ZA" b="0" i="0" dirty="0">
                <a:effectLst/>
                <a:latin typeface="Helvetica Neue"/>
              </a:rPr>
              <a:t>Checking for nulls</a:t>
            </a:r>
          </a:p>
          <a:p>
            <a:pPr>
              <a:lnSpc>
                <a:spcPct val="100000"/>
              </a:lnSpc>
            </a:pPr>
            <a:r>
              <a:rPr lang="en-ZA" b="0" i="0" dirty="0">
                <a:effectLst/>
                <a:latin typeface="Helvetica Neue"/>
              </a:rPr>
              <a:t>Checking for blank strings</a:t>
            </a:r>
          </a:p>
          <a:p>
            <a:pPr>
              <a:lnSpc>
                <a:spcPct val="100000"/>
              </a:lnSpc>
            </a:pPr>
            <a:r>
              <a:rPr lang="en-ZA" b="0" i="0" dirty="0">
                <a:effectLst/>
                <a:latin typeface="Helvetica Neue"/>
              </a:rPr>
              <a:t>Replacing URLs: Links starting with "http" or "https" or "www" are replaced by "URL".</a:t>
            </a:r>
          </a:p>
          <a:p>
            <a:pPr>
              <a:lnSpc>
                <a:spcPct val="100000"/>
              </a:lnSpc>
            </a:pPr>
            <a:r>
              <a:rPr lang="en-ZA" b="0" i="0" dirty="0">
                <a:effectLst/>
                <a:latin typeface="Helvetica Neue"/>
              </a:rPr>
              <a:t>Converting text to Lower Case</a:t>
            </a:r>
          </a:p>
          <a:p>
            <a:pPr>
              <a:lnSpc>
                <a:spcPct val="100000"/>
              </a:lnSpc>
            </a:pPr>
            <a:r>
              <a:rPr lang="en-ZA" b="0" i="0" dirty="0">
                <a:effectLst/>
                <a:latin typeface="Helvetica Neue"/>
              </a:rPr>
              <a:t>Removing </a:t>
            </a:r>
            <a:r>
              <a:rPr lang="en-ZA" b="0" i="0" dirty="0" err="1">
                <a:effectLst/>
                <a:latin typeface="Helvetica Neue"/>
              </a:rPr>
              <a:t>Stopwords</a:t>
            </a:r>
            <a:r>
              <a:rPr lang="en-ZA" b="0" i="0" dirty="0">
                <a:effectLst/>
                <a:latin typeface="Helvetica Neue"/>
              </a:rPr>
              <a:t>: </a:t>
            </a:r>
            <a:r>
              <a:rPr lang="en-ZA" b="0" i="0" dirty="0" err="1">
                <a:effectLst/>
                <a:latin typeface="Helvetica Neue"/>
              </a:rPr>
              <a:t>Stopwords</a:t>
            </a:r>
            <a:r>
              <a:rPr lang="en-ZA" b="0" i="0" dirty="0">
                <a:effectLst/>
                <a:latin typeface="Helvetica Neue"/>
              </a:rPr>
              <a:t> are the English words which do not add much meaning to a sentence. They can safely be ignored without sacrificing the meaning of the sentence.</a:t>
            </a:r>
          </a:p>
          <a:p>
            <a:pPr>
              <a:lnSpc>
                <a:spcPct val="100000"/>
              </a:lnSpc>
            </a:pPr>
            <a:r>
              <a:rPr lang="en-ZA" b="0" i="0" dirty="0">
                <a:effectLst/>
                <a:latin typeface="Helvetica Neue"/>
              </a:rPr>
              <a:t>Lemmatizing: Lemmatization is the process of converting a word to its base form.</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136774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dirty="0"/>
              <a:t>Modelling </a:t>
            </a:r>
          </a:p>
        </p:txBody>
      </p:sp>
      <p:sp>
        <p:nvSpPr>
          <p:cNvPr id="8" name="Content Placeholder 7">
            <a:extLst>
              <a:ext uri="{FF2B5EF4-FFF2-40B4-BE49-F238E27FC236}">
                <a16:creationId xmlns:a16="http://schemas.microsoft.com/office/drawing/2014/main" id="{10B8A87F-2B3D-4DFF-884B-2EEA796C3185}"/>
              </a:ext>
            </a:extLst>
          </p:cNvPr>
          <p:cNvSpPr>
            <a:spLocks noGrp="1"/>
          </p:cNvSpPr>
          <p:nvPr>
            <p:ph idx="1"/>
          </p:nvPr>
        </p:nvSpPr>
        <p:spPr>
          <a:xfrm>
            <a:off x="550863" y="2677306"/>
            <a:ext cx="3565525" cy="3415519"/>
          </a:xfrm>
          <a:prstGeom prst="rect">
            <a:avLst/>
          </a:prstGeom>
        </p:spPr>
        <p:txBody>
          <a:bodyPr anchor="t">
            <a:normAutofit/>
          </a:bodyPr>
          <a:lstStyle/>
          <a:p>
            <a:r>
              <a:rPr lang="en-ZA" sz="2400" dirty="0"/>
              <a:t>Logistic Regression</a:t>
            </a:r>
          </a:p>
          <a:p>
            <a:r>
              <a:rPr lang="en-ZA" sz="2400" dirty="0"/>
              <a:t>Linear SVC</a:t>
            </a:r>
          </a:p>
          <a:p>
            <a:r>
              <a:rPr lang="en-ZA" sz="2400" dirty="0"/>
              <a:t>Multinomial Naive Bayes</a:t>
            </a:r>
          </a:p>
          <a:p>
            <a:r>
              <a:rPr lang="en-ZA" sz="2400" dirty="0"/>
              <a:t>Support Vector Machine</a:t>
            </a:r>
          </a:p>
          <a:p>
            <a:r>
              <a:rPr lang="en-ZA" sz="2400" dirty="0"/>
              <a:t>K </a:t>
            </a:r>
            <a:r>
              <a:rPr lang="en-ZA" sz="2400" dirty="0" err="1"/>
              <a:t>Neighbors</a:t>
            </a:r>
            <a:r>
              <a:rPr lang="en-ZA" sz="2400" dirty="0"/>
              <a:t> Classifier</a:t>
            </a:r>
          </a:p>
        </p:txBody>
      </p:sp>
      <p:pic>
        <p:nvPicPr>
          <p:cNvPr id="9218" name="Picture 2" descr="machine learning algorithms">
            <a:extLst>
              <a:ext uri="{FF2B5EF4-FFF2-40B4-BE49-F238E27FC236}">
                <a16:creationId xmlns:a16="http://schemas.microsoft.com/office/drawing/2014/main" id="{41E912D3-7B8A-4970-8D89-265B5B0EF6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463" t="11874" r="25970" b="59792"/>
          <a:stretch/>
        </p:blipFill>
        <p:spPr bwMode="auto">
          <a:xfrm>
            <a:off x="4714412" y="545552"/>
            <a:ext cx="3102038" cy="2794498"/>
          </a:xfrm>
          <a:custGeom>
            <a:avLst/>
            <a:gdLst/>
            <a:ahLst/>
            <a:cxnLst/>
            <a:rect l="l" t="t" r="r" b="b"/>
            <a:pathLst>
              <a:path w="3547818" h="2883450">
                <a:moveTo>
                  <a:pt x="0" y="0"/>
                </a:moveTo>
                <a:lnTo>
                  <a:pt x="3547818" y="0"/>
                </a:lnTo>
                <a:lnTo>
                  <a:pt x="3547818" y="2883450"/>
                </a:lnTo>
                <a:lnTo>
                  <a:pt x="0" y="2883450"/>
                </a:lnTo>
                <a:close/>
              </a:path>
            </a:pathLst>
          </a:custGeom>
          <a:noFill/>
          <a:extLst>
            <a:ext uri="{909E8E84-426E-40DD-AFC4-6F175D3DCCD1}">
              <a14:hiddenFill xmlns:a14="http://schemas.microsoft.com/office/drawing/2010/main">
                <a:solidFill>
                  <a:srgbClr val="FFFFFF"/>
                </a:solidFill>
              </a14:hiddenFill>
            </a:ext>
          </a:extLst>
        </p:spPr>
      </p:pic>
      <p:pic>
        <p:nvPicPr>
          <p:cNvPr id="10" name="Picture 2" descr="machine learning algorithms">
            <a:extLst>
              <a:ext uri="{FF2B5EF4-FFF2-40B4-BE49-F238E27FC236}">
                <a16:creationId xmlns:a16="http://schemas.microsoft.com/office/drawing/2014/main" id="{BE49C827-C91E-4E9B-826A-DF5BC7F69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22" t="40208" b="30096"/>
          <a:stretch/>
        </p:blipFill>
        <p:spPr bwMode="auto">
          <a:xfrm>
            <a:off x="8401248" y="545551"/>
            <a:ext cx="3039905" cy="2794498"/>
          </a:xfrm>
          <a:custGeom>
            <a:avLst/>
            <a:gdLst/>
            <a:ahLst/>
            <a:cxnLst/>
            <a:rect l="l" t="t" r="r" b="b"/>
            <a:pathLst>
              <a:path w="3547818" h="2883450">
                <a:moveTo>
                  <a:pt x="0" y="0"/>
                </a:moveTo>
                <a:lnTo>
                  <a:pt x="3547818" y="0"/>
                </a:lnTo>
                <a:lnTo>
                  <a:pt x="3547818" y="2883450"/>
                </a:lnTo>
                <a:lnTo>
                  <a:pt x="0" y="2883450"/>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2" descr="machine learning algorithms">
            <a:extLst>
              <a:ext uri="{FF2B5EF4-FFF2-40B4-BE49-F238E27FC236}">
                <a16:creationId xmlns:a16="http://schemas.microsoft.com/office/drawing/2014/main" id="{C20C6E1E-EA6F-4758-B96C-33C6F27AA0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463" t="68912" r="25970"/>
          <a:stretch/>
        </p:blipFill>
        <p:spPr bwMode="auto">
          <a:xfrm>
            <a:off x="4664379" y="3536950"/>
            <a:ext cx="3152071" cy="3115570"/>
          </a:xfrm>
          <a:custGeom>
            <a:avLst/>
            <a:gdLst/>
            <a:ahLst/>
            <a:cxnLst/>
            <a:rect l="l" t="t" r="r" b="b"/>
            <a:pathLst>
              <a:path w="3547818" h="2883450">
                <a:moveTo>
                  <a:pt x="0" y="0"/>
                </a:moveTo>
                <a:lnTo>
                  <a:pt x="3547818" y="0"/>
                </a:lnTo>
                <a:lnTo>
                  <a:pt x="3547818" y="2883450"/>
                </a:lnTo>
                <a:lnTo>
                  <a:pt x="0" y="288345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2" descr="machine learning algorithms">
            <a:extLst>
              <a:ext uri="{FF2B5EF4-FFF2-40B4-BE49-F238E27FC236}">
                <a16:creationId xmlns:a16="http://schemas.microsoft.com/office/drawing/2014/main" id="{4F3F8E96-45BD-4222-83ED-958D408D7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202" t="69097"/>
          <a:stretch/>
        </p:blipFill>
        <p:spPr bwMode="auto">
          <a:xfrm>
            <a:off x="8306564" y="3536948"/>
            <a:ext cx="3229274" cy="3124151"/>
          </a:xfrm>
          <a:custGeom>
            <a:avLst/>
            <a:gdLst/>
            <a:ahLst/>
            <a:cxnLst/>
            <a:rect l="l" t="t" r="r" b="b"/>
            <a:pathLst>
              <a:path w="3547818" h="2883450">
                <a:moveTo>
                  <a:pt x="0" y="0"/>
                </a:moveTo>
                <a:lnTo>
                  <a:pt x="3547818" y="0"/>
                </a:lnTo>
                <a:lnTo>
                  <a:pt x="3547818" y="2883450"/>
                </a:lnTo>
                <a:lnTo>
                  <a:pt x="0" y="2883450"/>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12</a:t>
            </a:fld>
            <a:endParaRPr lang="en-US"/>
          </a:p>
        </p:txBody>
      </p:sp>
    </p:spTree>
    <p:extLst>
      <p:ext uri="{BB962C8B-B14F-4D97-AF65-F5344CB8AC3E}">
        <p14:creationId xmlns:p14="http://schemas.microsoft.com/office/powerpoint/2010/main" val="262463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Evaluation </a:t>
            </a:r>
            <a:br>
              <a:rPr lang="en-US" dirty="0"/>
            </a:br>
            <a:r>
              <a:rPr lang="en-ZA" sz="1800" dirty="0"/>
              <a:t>The F1 score is our main metric that we use to decide on the best model to use. Below is a data frame that shows the models with their respective F1 scores from the largest score (</a:t>
            </a:r>
            <a:r>
              <a:rPr lang="en-ZA" sz="1800" dirty="0" err="1"/>
              <a:t>i.e</a:t>
            </a:r>
            <a:r>
              <a:rPr lang="en-ZA" sz="1800" dirty="0"/>
              <a:t> best model) to the lowest (</a:t>
            </a:r>
            <a:r>
              <a:rPr lang="en-ZA" sz="1800" dirty="0" err="1"/>
              <a:t>i.e</a:t>
            </a:r>
            <a:r>
              <a:rPr lang="en-ZA" sz="1800" dirty="0"/>
              <a:t> poor model).</a:t>
            </a:r>
            <a:endParaRPr lang="en-US" sz="1800"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F1 Scores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7273903" y="1675533"/>
            <a:ext cx="5436392" cy="535354"/>
          </a:xfrm>
        </p:spPr>
        <p:txBody>
          <a:bodyPr/>
          <a:lstStyle/>
          <a:p>
            <a:r>
              <a:rPr lang="en-US" dirty="0"/>
              <a:t>Box plot based on f1 scores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Content Placeholder 16">
            <a:extLst>
              <a:ext uri="{FF2B5EF4-FFF2-40B4-BE49-F238E27FC236}">
                <a16:creationId xmlns:a16="http://schemas.microsoft.com/office/drawing/2014/main" id="{A511B9D9-8DD6-4062-B86E-D855EAB054B0}"/>
              </a:ext>
            </a:extLst>
          </p:cNvPr>
          <p:cNvPicPr>
            <a:picLocks noGrp="1" noChangeAspect="1"/>
          </p:cNvPicPr>
          <p:nvPr>
            <p:ph sz="quarter" idx="4"/>
          </p:nvPr>
        </p:nvPicPr>
        <p:blipFill>
          <a:blip r:embed="rId3"/>
          <a:stretch>
            <a:fillRect/>
          </a:stretch>
        </p:blipFill>
        <p:spPr>
          <a:xfrm>
            <a:off x="7273903" y="2266730"/>
            <a:ext cx="4374510" cy="4030552"/>
          </a:xfrm>
        </p:spPr>
      </p:pic>
      <p:pic>
        <p:nvPicPr>
          <p:cNvPr id="15" name="Picture 14">
            <a:extLst>
              <a:ext uri="{FF2B5EF4-FFF2-40B4-BE49-F238E27FC236}">
                <a16:creationId xmlns:a16="http://schemas.microsoft.com/office/drawing/2014/main" id="{1CD98042-9F99-48A9-9AC2-0EFCE8A28DBC}"/>
              </a:ext>
            </a:extLst>
          </p:cNvPr>
          <p:cNvPicPr>
            <a:picLocks noChangeAspect="1"/>
          </p:cNvPicPr>
          <p:nvPr/>
        </p:nvPicPr>
        <p:blipFill>
          <a:blip r:embed="rId4"/>
          <a:stretch>
            <a:fillRect/>
          </a:stretch>
        </p:blipFill>
        <p:spPr>
          <a:xfrm>
            <a:off x="407881" y="2337745"/>
            <a:ext cx="4706890" cy="3959537"/>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71" name="Group 112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272" name="Freeform: Shape 112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73" name="Oval 112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74" name="Oval 112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75" name="Freeform: Shape 112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1277" name="Rectangle 112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46063" y="62222"/>
            <a:ext cx="5437185" cy="885825"/>
          </a:xfrm>
        </p:spPr>
        <p:txBody>
          <a:bodyPr vert="horz" wrap="square" lIns="0" tIns="0" rIns="0" bIns="0" rtlCol="0" anchor="b" anchorCtr="0">
            <a:normAutofit/>
          </a:bodyPr>
          <a:lstStyle/>
          <a:p>
            <a:pPr>
              <a:lnSpc>
                <a:spcPct val="100000"/>
              </a:lnSpc>
            </a:pPr>
            <a:r>
              <a:rPr lang="en-US" dirty="0"/>
              <a:t>Conclusion </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63888" y="967714"/>
            <a:ext cx="5437187" cy="5693386"/>
          </a:xfrm>
        </p:spPr>
        <p:txBody>
          <a:bodyPr vert="horz" wrap="square" lIns="0" tIns="0" rIns="0" bIns="0" rtlCol="0" anchor="t">
            <a:normAutofit/>
          </a:bodyPr>
          <a:lstStyle/>
          <a:p>
            <a:pPr indent="-228600">
              <a:lnSpc>
                <a:spcPct val="100000"/>
              </a:lnSpc>
              <a:buFont typeface="Arial" panose="020B0604020202020204" pitchFamily="34" charset="0"/>
              <a:buChar char="•"/>
            </a:pPr>
            <a:r>
              <a:rPr lang="en-US" dirty="0"/>
              <a:t>Based on the accuracy scores from the five fitted models above, </a:t>
            </a:r>
            <a:r>
              <a:rPr lang="en-US" dirty="0" err="1"/>
              <a:t>LinearSCV</a:t>
            </a:r>
            <a:r>
              <a:rPr lang="en-US" dirty="0"/>
              <a:t> is the one which gives a higher score than the rest which tells us that this is the best model to use to predict the sentiment of the tweet messages.</a:t>
            </a:r>
          </a:p>
          <a:p>
            <a:pPr indent="-228600">
              <a:lnSpc>
                <a:spcPct val="100000"/>
              </a:lnSpc>
              <a:buFont typeface="Arial" panose="020B0604020202020204" pitchFamily="34" charset="0"/>
              <a:buChar char="•"/>
            </a:pPr>
            <a:r>
              <a:rPr lang="en-US" dirty="0"/>
              <a:t>Linear SVC models supports both dense and sparse </a:t>
            </a:r>
            <a:r>
              <a:rPr lang="en-US" dirty="0" err="1"/>
              <a:t>input.The</a:t>
            </a:r>
            <a:r>
              <a:rPr lang="en-US" dirty="0"/>
              <a:t> Linear Support Vector Classifier (SVC) method applies a linear kernel function to perform classification and it performs well with a large number of samples. If we compare it with the SVC model, the Linear SVC has additional parameters such as penalty normalization which applies 'L1' or 'L2' and loss function. After working through the given data and through classification , It should be noted that there were far fewer denier tweets than believer tweets, with a split of about 6% compared to 94%.</a:t>
            </a:r>
          </a:p>
        </p:txBody>
      </p:sp>
      <p:pic>
        <p:nvPicPr>
          <p:cNvPr id="11266" name="Picture 2" descr="399,630 Climate Change Images, Stock Photos &amp; Vectors | Shutterstock">
            <a:extLst>
              <a:ext uri="{FF2B5EF4-FFF2-40B4-BE49-F238E27FC236}">
                <a16:creationId xmlns:a16="http://schemas.microsoft.com/office/drawing/2014/main" id="{25D3116C-173F-4750-9458-1E7E96619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39"/>
          <a:stretch/>
        </p:blipFill>
        <p:spPr bwMode="auto">
          <a:xfrm>
            <a:off x="6924675" y="1739103"/>
            <a:ext cx="4713922" cy="3124997"/>
          </a:xfrm>
          <a:custGeom>
            <a:avLst/>
            <a:gdLst/>
            <a:ahLst/>
            <a:cxnLst/>
            <a:rect l="l" t="t" r="r" b="b"/>
            <a:pathLst>
              <a:path w="4713922" h="5759450">
                <a:moveTo>
                  <a:pt x="0" y="0"/>
                </a:moveTo>
                <a:lnTo>
                  <a:pt x="4713922" y="0"/>
                </a:lnTo>
                <a:lnTo>
                  <a:pt x="471392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335" name="Freeform: Shape 133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36" name="Oval 133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37" name="Oval 133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338" name="Group 133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3339" name="Freeform: Shape 133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40" name="Freeform: Shape 133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41" name="Oval 133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42" name="Oval 133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3343" name="Rectangle 133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a:t>Thank You</a:t>
            </a:r>
          </a:p>
        </p:txBody>
      </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val="0"/>
              </a:ext>
            </a:extLst>
          </a:blip>
          <a:stretch/>
        </p:blipFill>
        <p:spPr>
          <a:xfrm>
            <a:off x="7140575" y="658128"/>
            <a:ext cx="4500563" cy="2554069"/>
          </a:xfrm>
          <a:custGeom>
            <a:avLst/>
            <a:gdLst/>
            <a:ahLst/>
            <a:cxnLst/>
            <a:rect l="l" t="t" r="r" b="b"/>
            <a:pathLst>
              <a:path w="5267325" h="3436448">
                <a:moveTo>
                  <a:pt x="0" y="0"/>
                </a:moveTo>
                <a:lnTo>
                  <a:pt x="5267325" y="0"/>
                </a:lnTo>
                <a:lnTo>
                  <a:pt x="5267325" y="3436448"/>
                </a:lnTo>
                <a:lnTo>
                  <a:pt x="0" y="3436448"/>
                </a:lnTo>
                <a:close/>
              </a:path>
            </a:pathLst>
          </a:custGeom>
        </p:spPr>
      </p:pic>
      <p:pic>
        <p:nvPicPr>
          <p:cNvPr id="13314" name="Picture 2" descr="150,844 Questions Stock Photos, Pictures &amp; Royalty-Free Images - iStock">
            <a:extLst>
              <a:ext uri="{FF2B5EF4-FFF2-40B4-BE49-F238E27FC236}">
                <a16:creationId xmlns:a16="http://schemas.microsoft.com/office/drawing/2014/main" id="{FB95FAE8-5451-479B-B2F5-CBC5529AE1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2107" y="3797697"/>
            <a:ext cx="5779393" cy="2709515"/>
          </a:xfrm>
          <a:custGeom>
            <a:avLst/>
            <a:gdLst/>
            <a:ahLst/>
            <a:cxnLst/>
            <a:rect l="l" t="t" r="r" b="b"/>
            <a:pathLst>
              <a:path w="5267325" h="3436448">
                <a:moveTo>
                  <a:pt x="0" y="0"/>
                </a:moveTo>
                <a:lnTo>
                  <a:pt x="5267325" y="0"/>
                </a:lnTo>
                <a:lnTo>
                  <a:pt x="5267325" y="3436448"/>
                </a:lnTo>
                <a:lnTo>
                  <a:pt x="0" y="3436448"/>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9" name="Picture Placeholder 8">
            <a:extLst>
              <a:ext uri="{FF2B5EF4-FFF2-40B4-BE49-F238E27FC236}">
                <a16:creationId xmlns:a16="http://schemas.microsoft.com/office/drawing/2014/main" id="{27096047-86EC-4401-A079-89320E9062AB}"/>
              </a:ext>
            </a:extLst>
          </p:cNvPr>
          <p:cNvSpPr>
            <a:spLocks noGrp="1"/>
          </p:cNvSpPr>
          <p:nvPr>
            <p:ph type="pic" sz="quarter" idx="15"/>
          </p:nvPr>
        </p:nvSpPr>
        <p:spPr/>
      </p:sp>
      <p:pic>
        <p:nvPicPr>
          <p:cNvPr id="13320" name="Picture 8" descr="Global Warming vs. Climate Change | Facts – Climate Change: Vital Signs of  the Planet">
            <a:extLst>
              <a:ext uri="{FF2B5EF4-FFF2-40B4-BE49-F238E27FC236}">
                <a16:creationId xmlns:a16="http://schemas.microsoft.com/office/drawing/2014/main" id="{99478308-7187-463C-BC5F-251CC5545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334" y="285004"/>
            <a:ext cx="5529578" cy="325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92" name="Group 207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93" name="Freeform: Shape 207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94" name="Oval 207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95" name="Oval 207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96" name="Freeform: Shape 207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97" name="Rectangle 208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2" y="580363"/>
            <a:ext cx="6379210" cy="1333057"/>
          </a:xfrm>
        </p:spPr>
        <p:txBody>
          <a:bodyPr vert="horz" wrap="square" lIns="0" tIns="0" rIns="0" bIns="0" rtlCol="0" anchor="t" anchorCtr="0">
            <a:normAutofit/>
          </a:bodyPr>
          <a:lstStyle/>
          <a:p>
            <a:pPr>
              <a:lnSpc>
                <a:spcPct val="100000"/>
              </a:lnSpc>
            </a:pPr>
            <a:r>
              <a:rPr lang="en-US" dirty="0"/>
              <a:t>Contents </a:t>
            </a:r>
          </a:p>
        </p:txBody>
      </p:sp>
      <p:sp>
        <p:nvSpPr>
          <p:cNvPr id="2098" name="Oval 2083">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2" name="Picture 4" descr="Climate Change and Developing Countries - Public Health Notes">
            <a:extLst>
              <a:ext uri="{FF2B5EF4-FFF2-40B4-BE49-F238E27FC236}">
                <a16:creationId xmlns:a16="http://schemas.microsoft.com/office/drawing/2014/main" id="{26140A57-8480-4AA5-8086-56679FCB4B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98" r="28529" b="-1"/>
          <a:stretch/>
        </p:blipFill>
        <p:spPr bwMode="auto">
          <a:xfrm>
            <a:off x="550863" y="2539999"/>
            <a:ext cx="2971267" cy="3766767"/>
          </a:xfrm>
          <a:custGeom>
            <a:avLst/>
            <a:gdLst/>
            <a:ahLst/>
            <a:cxnLst/>
            <a:rect l="l" t="t" r="r" b="b"/>
            <a:pathLst>
              <a:path w="2971267" h="3766767">
                <a:moveTo>
                  <a:pt x="0" y="0"/>
                </a:moveTo>
                <a:lnTo>
                  <a:pt x="2971267" y="0"/>
                </a:lnTo>
                <a:lnTo>
                  <a:pt x="2971267" y="3766767"/>
                </a:lnTo>
                <a:lnTo>
                  <a:pt x="0" y="3766767"/>
                </a:ln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descr="Time is running out to counteract global climate change">
            <a:extLst>
              <a:ext uri="{FF2B5EF4-FFF2-40B4-BE49-F238E27FC236}">
                <a16:creationId xmlns:a16="http://schemas.microsoft.com/office/drawing/2014/main" id="{E07A69E6-23BB-42A6-8186-DE57F018F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 r="5" b="5"/>
          <a:stretch/>
        </p:blipFill>
        <p:spPr bwMode="auto">
          <a:xfrm>
            <a:off x="3522129" y="2539999"/>
            <a:ext cx="2816598" cy="1882800"/>
          </a:xfrm>
          <a:custGeom>
            <a:avLst/>
            <a:gdLst/>
            <a:ahLst/>
            <a:cxnLst/>
            <a:rect l="l" t="t" r="r" b="b"/>
            <a:pathLst>
              <a:path w="2816598" h="1882800">
                <a:moveTo>
                  <a:pt x="0" y="0"/>
                </a:moveTo>
                <a:lnTo>
                  <a:pt x="2816598" y="0"/>
                </a:lnTo>
                <a:lnTo>
                  <a:pt x="2816598" y="1882800"/>
                </a:lnTo>
                <a:lnTo>
                  <a:pt x="0" y="1882800"/>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Explainer: how does climate change affect the ocean? | China Dialogue Ocean">
            <a:extLst>
              <a:ext uri="{FF2B5EF4-FFF2-40B4-BE49-F238E27FC236}">
                <a16:creationId xmlns:a16="http://schemas.microsoft.com/office/drawing/2014/main" id="{77A49615-1D80-4270-99D9-2A5A808C11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0" r="5" b="5"/>
          <a:stretch/>
        </p:blipFill>
        <p:spPr bwMode="auto">
          <a:xfrm>
            <a:off x="3522129" y="4421420"/>
            <a:ext cx="2816598" cy="1882800"/>
          </a:xfrm>
          <a:custGeom>
            <a:avLst/>
            <a:gdLst/>
            <a:ahLst/>
            <a:cxnLst/>
            <a:rect l="l" t="t" r="r" b="b"/>
            <a:pathLst>
              <a:path w="2816598" h="1882800">
                <a:moveTo>
                  <a:pt x="0" y="0"/>
                </a:moveTo>
                <a:lnTo>
                  <a:pt x="2816598" y="0"/>
                </a:lnTo>
                <a:lnTo>
                  <a:pt x="2816598" y="1882800"/>
                </a:lnTo>
                <a:lnTo>
                  <a:pt x="0" y="1882800"/>
                </a:lnTo>
                <a:close/>
              </a:path>
            </a:pathLst>
          </a:custGeom>
          <a:noFill/>
          <a:extLst>
            <a:ext uri="{909E8E84-426E-40DD-AFC4-6F175D3DCCD1}">
              <a14:hiddenFill xmlns:a14="http://schemas.microsoft.com/office/drawing/2010/main">
                <a:solidFill>
                  <a:srgbClr val="FFFFFF"/>
                </a:solidFill>
              </a14:hiddenFill>
            </a:ext>
          </a:extLst>
        </p:spPr>
      </p:pic>
      <p:grpSp>
        <p:nvGrpSpPr>
          <p:cNvPr id="2099" name="Group 2085">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2087" name="Freeform: Shape 2086">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00" name="Freeform: Shape 2087">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89" name="Oval 2088">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1" name="Oval 2089">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7957151" y="2475226"/>
            <a:ext cx="4500562" cy="4031986"/>
          </a:xfrm>
        </p:spPr>
        <p:txBody>
          <a:bodyPr vert="horz" wrap="square" lIns="0" tIns="0" rIns="0" bIns="0" rtlCol="0" anchor="t">
            <a:normAutofit fontScale="92500" lnSpcReduction="20000"/>
          </a:bodyPr>
          <a:lstStyle/>
          <a:p>
            <a:pPr marL="342900">
              <a:lnSpc>
                <a:spcPct val="100000"/>
              </a:lnSpc>
              <a:buFont typeface="Arial" panose="020B0604020202020204" pitchFamily="34" charset="0"/>
              <a:buChar char="•"/>
            </a:pPr>
            <a:r>
              <a:rPr lang="en-US" sz="3800" dirty="0"/>
              <a:t>Introduction</a:t>
            </a:r>
          </a:p>
          <a:p>
            <a:pPr marL="342900">
              <a:lnSpc>
                <a:spcPct val="100000"/>
              </a:lnSpc>
              <a:buFont typeface="Arial" panose="020B0604020202020204" pitchFamily="34" charset="0"/>
              <a:buChar char="•"/>
            </a:pPr>
            <a:r>
              <a:rPr lang="en-US" sz="3800" dirty="0"/>
              <a:t>Data Analysis </a:t>
            </a:r>
          </a:p>
          <a:p>
            <a:pPr marL="342900">
              <a:lnSpc>
                <a:spcPct val="100000"/>
              </a:lnSpc>
              <a:buFont typeface="Arial" panose="020B0604020202020204" pitchFamily="34" charset="0"/>
              <a:buChar char="•"/>
            </a:pPr>
            <a:r>
              <a:rPr lang="en-US" sz="3800" dirty="0"/>
              <a:t>Data Pre-processing</a:t>
            </a:r>
          </a:p>
          <a:p>
            <a:pPr marL="342900">
              <a:lnSpc>
                <a:spcPct val="100000"/>
              </a:lnSpc>
              <a:buFont typeface="Arial" panose="020B0604020202020204" pitchFamily="34" charset="0"/>
              <a:buChar char="•"/>
            </a:pPr>
            <a:r>
              <a:rPr lang="en-US" sz="3800" dirty="0"/>
              <a:t>Modelling</a:t>
            </a:r>
          </a:p>
          <a:p>
            <a:pPr marL="342900">
              <a:lnSpc>
                <a:spcPct val="100000"/>
              </a:lnSpc>
              <a:buFont typeface="Arial" panose="020B0604020202020204" pitchFamily="34" charset="0"/>
              <a:buChar char="•"/>
            </a:pPr>
            <a:r>
              <a:rPr lang="en-US" sz="3800" dirty="0"/>
              <a:t>Evaluation</a:t>
            </a:r>
          </a:p>
          <a:p>
            <a:pPr marL="342900">
              <a:lnSpc>
                <a:spcPct val="100000"/>
              </a:lnSpc>
              <a:buFont typeface="Arial" panose="020B0604020202020204" pitchFamily="34" charset="0"/>
              <a:buChar char="•"/>
            </a:pPr>
            <a:r>
              <a:rPr lang="en-US" sz="3800" dirty="0"/>
              <a:t>Conclusion </a:t>
            </a:r>
          </a:p>
          <a:p>
            <a:pPr>
              <a:lnSpc>
                <a:spcPct val="100000"/>
              </a:lnSpc>
              <a:buFont typeface="Arial" panose="020B0604020202020204" pitchFamily="34" charset="0"/>
              <a:buChar char="•"/>
            </a:pPr>
            <a:endParaRPr lang="en-US" sz="1700"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08" name="Group 310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09" name="Freeform: Shape 310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0" name="Oval 310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11" name="Oval 311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12" name="Freeform: Shape 311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14" name="Rectangle 31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1" y="580363"/>
            <a:ext cx="5437189" cy="1333055"/>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Introduction</a:t>
            </a:r>
          </a:p>
        </p:txBody>
      </p:sp>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22306" r="3" b="24838"/>
          <a:stretch/>
        </p:blipFill>
        <p:spPr>
          <a:xfrm>
            <a:off x="546682" y="2528888"/>
            <a:ext cx="2887197" cy="1889919"/>
          </a:xfrm>
          <a:custGeom>
            <a:avLst/>
            <a:gdLst/>
            <a:ahLst/>
            <a:cxnLst/>
            <a:rect l="l" t="t" r="r" b="b"/>
            <a:pathLst>
              <a:path w="2887197" h="1889919">
                <a:moveTo>
                  <a:pt x="0" y="0"/>
                </a:moveTo>
                <a:lnTo>
                  <a:pt x="2887197" y="0"/>
                </a:lnTo>
                <a:lnTo>
                  <a:pt x="2887197" y="1889919"/>
                </a:lnTo>
                <a:lnTo>
                  <a:pt x="0" y="1889919"/>
                </a:lnTo>
                <a:close/>
              </a:path>
            </a:pathLst>
          </a:custGeom>
        </p:spPr>
      </p:pic>
      <p:pic>
        <p:nvPicPr>
          <p:cNvPr id="3074" name="Picture 2" descr="Image result for twitter images">
            <a:extLst>
              <a:ext uri="{FF2B5EF4-FFF2-40B4-BE49-F238E27FC236}">
                <a16:creationId xmlns:a16="http://schemas.microsoft.com/office/drawing/2014/main" id="{C2636836-1371-4E2E-8D81-536B612D66ED}"/>
              </a:ext>
            </a:extLst>
          </p:cNvPr>
          <p:cNvPicPr>
            <a:picLocks noGrp="1" noChangeAspect="1" noChangeArrowheads="1"/>
          </p:cNvPicPr>
          <p:nvPr>
            <p:ph type="pic" sz="quarter" idx="13"/>
          </p:nvPr>
        </p:nvPicPr>
        <p:blipFill rotWithShape="1">
          <a:blip r:embed="rId4">
            <a:extLst>
              <a:ext uri="{28A0092B-C50C-407E-A947-70E740481C1C}">
                <a14:useLocalDpi xmlns:a14="http://schemas.microsoft.com/office/drawing/2010/main" val="0"/>
              </a:ext>
            </a:extLst>
          </a:blip>
          <a:srcRect t="7005" r="-2" b="5549"/>
          <a:stretch/>
        </p:blipFill>
        <p:spPr bwMode="auto">
          <a:xfrm>
            <a:off x="3423761" y="2528889"/>
            <a:ext cx="2887197" cy="1889919"/>
          </a:xfrm>
          <a:custGeom>
            <a:avLst/>
            <a:gdLst/>
            <a:ahLst/>
            <a:cxnLst/>
            <a:rect l="l" t="t" r="r" b="b"/>
            <a:pathLst>
              <a:path w="2887197" h="1889919">
                <a:moveTo>
                  <a:pt x="0" y="0"/>
                </a:moveTo>
                <a:lnTo>
                  <a:pt x="2887197" y="0"/>
                </a:lnTo>
                <a:lnTo>
                  <a:pt x="2887197" y="1889919"/>
                </a:lnTo>
                <a:lnTo>
                  <a:pt x="0" y="1889919"/>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r="3" b="47144"/>
          <a:stretch/>
        </p:blipFill>
        <p:spPr>
          <a:xfrm>
            <a:off x="546685" y="4418806"/>
            <a:ext cx="2887197" cy="1889919"/>
          </a:xfrm>
          <a:custGeom>
            <a:avLst/>
            <a:gdLst/>
            <a:ahLst/>
            <a:cxnLst/>
            <a:rect l="l" t="t" r="r" b="b"/>
            <a:pathLst>
              <a:path w="2887197" h="1889919">
                <a:moveTo>
                  <a:pt x="0" y="0"/>
                </a:moveTo>
                <a:lnTo>
                  <a:pt x="2887197" y="0"/>
                </a:lnTo>
                <a:lnTo>
                  <a:pt x="2887197" y="1889919"/>
                </a:lnTo>
                <a:lnTo>
                  <a:pt x="0" y="1889919"/>
                </a:lnTo>
                <a:close/>
              </a:path>
            </a:pathLst>
          </a:custGeom>
        </p:spPr>
      </p:pic>
      <p:pic>
        <p:nvPicPr>
          <p:cNvPr id="3076" name="Picture 4" descr="Complete small business guide to carbon footprinting">
            <a:extLst>
              <a:ext uri="{FF2B5EF4-FFF2-40B4-BE49-F238E27FC236}">
                <a16:creationId xmlns:a16="http://schemas.microsoft.com/office/drawing/2014/main" id="{0B8F7653-7E0A-49E1-8837-56E6605A387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3" r="421" b="4"/>
          <a:stretch/>
        </p:blipFill>
        <p:spPr bwMode="auto">
          <a:xfrm>
            <a:off x="3423763" y="4418806"/>
            <a:ext cx="2887197" cy="1889919"/>
          </a:xfrm>
          <a:custGeom>
            <a:avLst/>
            <a:gdLst/>
            <a:ahLst/>
            <a:cxnLst/>
            <a:rect l="l" t="t" r="r" b="b"/>
            <a:pathLst>
              <a:path w="2887197" h="1889919">
                <a:moveTo>
                  <a:pt x="0" y="0"/>
                </a:moveTo>
                <a:lnTo>
                  <a:pt x="2887197" y="0"/>
                </a:lnTo>
                <a:lnTo>
                  <a:pt x="2887197" y="1889919"/>
                </a:lnTo>
                <a:lnTo>
                  <a:pt x="0" y="1889919"/>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7140576" y="580363"/>
            <a:ext cx="4500562" cy="5728362"/>
          </a:xfrm>
        </p:spPr>
        <p:txBody>
          <a:bodyPr vert="horz" wrap="square" lIns="0" tIns="0" rIns="0" bIns="0" rtlCol="0" anchor="t">
            <a:normAutofit/>
          </a:bodyPr>
          <a:lstStyle/>
          <a:p>
            <a:pPr>
              <a:lnSpc>
                <a:spcPct val="100000"/>
              </a:lnSpc>
            </a:pPr>
            <a:r>
              <a:rPr lang="en-US" sz="1600" b="1" i="0" dirty="0">
                <a:effectLst/>
              </a:rPr>
              <a:t>Many companies are built around lessening one’s environmental impact or carbon footprint. They offer products and services that are environmentally friendly and sustainable, in line with their values and ideals. They would like to determine how people perceive climate change and whether or not they believe it is a real threat. This would add to their market research efforts in gauging how their product/service may be received.</a:t>
            </a:r>
          </a:p>
          <a:p>
            <a:pPr>
              <a:lnSpc>
                <a:spcPct val="100000"/>
              </a:lnSpc>
            </a:pPr>
            <a:r>
              <a:rPr lang="en-US" sz="1600" b="1" i="0" dirty="0">
                <a:effectLst/>
              </a:rPr>
              <a:t>This predict is based on creating a Machine Learning model that is able to classify whether a person believes in climate change, based on their novel tweet data.</a:t>
            </a:r>
          </a:p>
          <a:p>
            <a:pPr>
              <a:lnSpc>
                <a:spcPct val="100000"/>
              </a:lnSpc>
            </a:pPr>
            <a:r>
              <a:rPr lang="en-US" sz="1600" b="1" i="0" dirty="0">
                <a:effectLst/>
              </a:rPr>
              <a:t>Providing an accurate and robust solution to this task gives companies access to a broad base of consumer sentiment, spanning multiple demographic and geographic categories - thus increasing their insights and informing future marketing strategies.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rot="5400000">
            <a:off x="8381792" y="3083339"/>
            <a:ext cx="6847223" cy="702092"/>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1142" y="-289000"/>
            <a:ext cx="5437187" cy="1625466"/>
          </a:xfrm>
        </p:spPr>
        <p:txBody>
          <a:bodyPr vert="horz" wrap="square" lIns="0" tIns="0" rIns="0" bIns="0" rtlCol="0" anchor="b" anchorCtr="0">
            <a:normAutofit fontScale="90000"/>
          </a:bodyPr>
          <a:lstStyle/>
          <a:p>
            <a:pPr marL="342900">
              <a:lnSpc>
                <a:spcPct val="100000"/>
              </a:lnSpc>
              <a:buFont typeface="Arial" panose="020B0604020202020204" pitchFamily="34" charset="0"/>
              <a:buChar char="•"/>
            </a:pPr>
            <a:r>
              <a:rPr lang="en-US" sz="6600" dirty="0"/>
              <a:t>Data Analysis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51964" y="1655727"/>
            <a:ext cx="5437187" cy="4723255"/>
          </a:xfrm>
        </p:spPr>
        <p:txBody>
          <a:bodyPr vert="horz" wrap="square" lIns="0" tIns="0" rIns="0" bIns="0" rtlCol="0">
            <a:normAutofit/>
          </a:bodyPr>
          <a:lstStyle/>
          <a:p>
            <a:pPr marL="0" indent="0">
              <a:lnSpc>
                <a:spcPct val="100000"/>
              </a:lnSpc>
              <a:buNone/>
            </a:pPr>
            <a:r>
              <a:rPr lang="en-ZA" b="0" i="0" dirty="0">
                <a:solidFill>
                  <a:schemeClr val="tx1"/>
                </a:solidFill>
                <a:effectLst/>
                <a:latin typeface="Helvetica Neue"/>
              </a:rPr>
              <a:t>The train dataset contains three columns which are sentiment, tweet message and tweet id while the test dataset contains the tweet message and the tweet id column. </a:t>
            </a:r>
          </a:p>
          <a:p>
            <a:pPr marL="0" indent="0">
              <a:lnSpc>
                <a:spcPct val="100000"/>
              </a:lnSpc>
              <a:buNone/>
            </a:pPr>
            <a:endParaRPr lang="en-ZA" dirty="0">
              <a:solidFill>
                <a:schemeClr val="tx1"/>
              </a:solidFill>
              <a:latin typeface="Helvetica Neue"/>
            </a:endParaRPr>
          </a:p>
          <a:p>
            <a:pPr marL="0" indent="0">
              <a:lnSpc>
                <a:spcPct val="100000"/>
              </a:lnSpc>
              <a:buNone/>
            </a:pPr>
            <a:r>
              <a:rPr lang="en-ZA" b="0" i="0" dirty="0">
                <a:solidFill>
                  <a:schemeClr val="tx1"/>
                </a:solidFill>
                <a:effectLst/>
                <a:latin typeface="Helvetica Neue"/>
              </a:rPr>
              <a:t>The sentiment column has four classes which are represented by four numbers 2, 1, 0 and -1.</a:t>
            </a:r>
            <a:endParaRPr lang="en-US"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65E97AF6-B515-421A-8DBF-803FECB7A12D}"/>
              </a:ext>
            </a:extLst>
          </p:cNvPr>
          <p:cNvSpPr txBox="1"/>
          <p:nvPr/>
        </p:nvSpPr>
        <p:spPr>
          <a:xfrm>
            <a:off x="7517845" y="5300334"/>
            <a:ext cx="3162300" cy="1846659"/>
          </a:xfrm>
          <a:prstGeom prst="rect">
            <a:avLst/>
          </a:prstGeom>
          <a:noFill/>
        </p:spPr>
        <p:txBody>
          <a:bodyPr wrap="square" rtlCol="0">
            <a:spAutoFit/>
          </a:bodyPr>
          <a:lstStyle/>
          <a:p>
            <a:r>
              <a:rPr lang="en-US" sz="2400" b="1" dirty="0">
                <a:latin typeface="Poppins" pitchFamily="2" charset="77"/>
                <a:ea typeface="League Spartan" charset="0"/>
                <a:cs typeface="Poppins" pitchFamily="2" charset="77"/>
              </a:rPr>
              <a:t>- 1: Anti</a:t>
            </a:r>
          </a:p>
          <a:p>
            <a:r>
              <a:rPr lang="en-US" sz="2400" i="1" dirty="0">
                <a:latin typeface="Lato Light" panose="020F0502020204030203" pitchFamily="34" charset="0"/>
                <a:ea typeface="Lato Light" panose="020F0502020204030203" pitchFamily="34" charset="0"/>
                <a:cs typeface="Mukta ExtraLight" panose="020B0000000000000000" pitchFamily="34" charset="77"/>
              </a:rPr>
              <a:t>The tweet does not believe in man-made climate change</a:t>
            </a:r>
          </a:p>
          <a:p>
            <a:endParaRPr lang="en-ZA" dirty="0"/>
          </a:p>
        </p:txBody>
      </p:sp>
      <p:sp>
        <p:nvSpPr>
          <p:cNvPr id="6" name="TextBox 5">
            <a:extLst>
              <a:ext uri="{FF2B5EF4-FFF2-40B4-BE49-F238E27FC236}">
                <a16:creationId xmlns:a16="http://schemas.microsoft.com/office/drawing/2014/main" id="{05D02FF7-0D38-4BB5-8D49-3DBD874014AB}"/>
              </a:ext>
            </a:extLst>
          </p:cNvPr>
          <p:cNvSpPr txBox="1"/>
          <p:nvPr/>
        </p:nvSpPr>
        <p:spPr>
          <a:xfrm>
            <a:off x="7427053" y="1842509"/>
            <a:ext cx="2936299" cy="1846659"/>
          </a:xfrm>
          <a:prstGeom prst="rect">
            <a:avLst/>
          </a:prstGeom>
          <a:noFill/>
        </p:spPr>
        <p:txBody>
          <a:bodyPr wrap="square" rtlCol="0">
            <a:spAutoFit/>
          </a:bodyPr>
          <a:lstStyle/>
          <a:p>
            <a:r>
              <a:rPr lang="en-US" sz="2400" b="1" dirty="0">
                <a:latin typeface="Poppins" pitchFamily="2" charset="77"/>
                <a:ea typeface="League Spartan" charset="0"/>
                <a:cs typeface="Poppins" pitchFamily="2" charset="77"/>
              </a:rPr>
              <a:t>1: Pro</a:t>
            </a:r>
          </a:p>
          <a:p>
            <a:r>
              <a:rPr lang="en-US" sz="2400" i="1" dirty="0">
                <a:latin typeface="Lato Light" panose="020F0502020204030203" pitchFamily="34" charset="0"/>
                <a:ea typeface="Lato Light" panose="020F0502020204030203" pitchFamily="34" charset="0"/>
                <a:cs typeface="Mukta ExtraLight" panose="020B0000000000000000" pitchFamily="34" charset="77"/>
              </a:rPr>
              <a:t>The tweet supports the belief of man-made climate change</a:t>
            </a:r>
          </a:p>
          <a:p>
            <a:endParaRPr lang="en-US" sz="1800" b="1" dirty="0">
              <a:solidFill>
                <a:schemeClr val="tx2"/>
              </a:solidFill>
              <a:latin typeface="Poppins" pitchFamily="2" charset="77"/>
              <a:ea typeface="League Spartan" charset="0"/>
              <a:cs typeface="Poppins" pitchFamily="2" charset="77"/>
            </a:endParaRPr>
          </a:p>
        </p:txBody>
      </p:sp>
      <p:sp>
        <p:nvSpPr>
          <p:cNvPr id="7" name="TextBox 6">
            <a:extLst>
              <a:ext uri="{FF2B5EF4-FFF2-40B4-BE49-F238E27FC236}">
                <a16:creationId xmlns:a16="http://schemas.microsoft.com/office/drawing/2014/main" id="{A405219F-8934-46C7-8072-BEA72B845748}"/>
              </a:ext>
            </a:extLst>
          </p:cNvPr>
          <p:cNvSpPr txBox="1"/>
          <p:nvPr/>
        </p:nvSpPr>
        <p:spPr>
          <a:xfrm>
            <a:off x="7444871" y="83016"/>
            <a:ext cx="3173024" cy="1846659"/>
          </a:xfrm>
          <a:prstGeom prst="rect">
            <a:avLst/>
          </a:prstGeom>
          <a:noFill/>
        </p:spPr>
        <p:txBody>
          <a:bodyPr wrap="square" rtlCol="0">
            <a:spAutoFit/>
          </a:bodyPr>
          <a:lstStyle/>
          <a:p>
            <a:r>
              <a:rPr lang="en-US" sz="2400" b="1" dirty="0">
                <a:latin typeface="Poppins" pitchFamily="2" charset="77"/>
                <a:ea typeface="League Spartan" charset="0"/>
                <a:cs typeface="Poppins" pitchFamily="2" charset="77"/>
              </a:rPr>
              <a:t>2: News</a:t>
            </a:r>
          </a:p>
          <a:p>
            <a:r>
              <a:rPr lang="en-US" sz="2400" i="1" dirty="0">
                <a:latin typeface="Lato Light" panose="020F0502020204030203" pitchFamily="34" charset="0"/>
                <a:ea typeface="Lato Light" panose="020F0502020204030203" pitchFamily="34" charset="0"/>
                <a:cs typeface="Mukta ExtraLight" panose="020B0000000000000000" pitchFamily="34" charset="77"/>
              </a:rPr>
              <a:t>The tweet links to factual news about climate change</a:t>
            </a:r>
          </a:p>
          <a:p>
            <a:endParaRPr lang="en-US" sz="1800" b="1" dirty="0">
              <a:solidFill>
                <a:schemeClr val="tx2"/>
              </a:solidFill>
              <a:latin typeface="Poppins" pitchFamily="2" charset="77"/>
              <a:ea typeface="League Spartan" charset="0"/>
              <a:cs typeface="Poppins" pitchFamily="2" charset="77"/>
            </a:endParaRPr>
          </a:p>
        </p:txBody>
      </p:sp>
      <p:sp>
        <p:nvSpPr>
          <p:cNvPr id="9" name="TextBox 8">
            <a:extLst>
              <a:ext uri="{FF2B5EF4-FFF2-40B4-BE49-F238E27FC236}">
                <a16:creationId xmlns:a16="http://schemas.microsoft.com/office/drawing/2014/main" id="{00AEFE50-C269-4ADF-BDC1-EDB4E723F848}"/>
              </a:ext>
            </a:extLst>
          </p:cNvPr>
          <p:cNvSpPr txBox="1"/>
          <p:nvPr/>
        </p:nvSpPr>
        <p:spPr>
          <a:xfrm>
            <a:off x="7446043" y="3541497"/>
            <a:ext cx="4008316" cy="1846659"/>
          </a:xfrm>
          <a:prstGeom prst="rect">
            <a:avLst/>
          </a:prstGeom>
          <a:noFill/>
        </p:spPr>
        <p:txBody>
          <a:bodyPr wrap="square" rtlCol="0">
            <a:spAutoFit/>
          </a:bodyPr>
          <a:lstStyle/>
          <a:p>
            <a:r>
              <a:rPr lang="en-US" sz="2400" b="1" dirty="0">
                <a:latin typeface="Poppins" pitchFamily="2" charset="77"/>
                <a:ea typeface="League Spartan" charset="0"/>
                <a:cs typeface="Poppins" pitchFamily="2" charset="77"/>
              </a:rPr>
              <a:t>0: Neutral</a:t>
            </a:r>
          </a:p>
          <a:p>
            <a:r>
              <a:rPr lang="en-US" sz="2400" i="1" dirty="0">
                <a:latin typeface="Lato Light" panose="020F0502020204030203" pitchFamily="34" charset="0"/>
                <a:ea typeface="Lato Light" panose="020F0502020204030203" pitchFamily="34" charset="0"/>
                <a:cs typeface="Mukta ExtraLight" panose="020B0000000000000000" pitchFamily="34" charset="77"/>
              </a:rPr>
              <a:t>The tweet neither supports nor refutes the belief of man-made climate</a:t>
            </a:r>
          </a:p>
          <a:p>
            <a:pPr algn="r"/>
            <a:endParaRPr lang="en-US" sz="1800" b="1" dirty="0">
              <a:solidFill>
                <a:schemeClr val="tx2"/>
              </a:solidFill>
              <a:latin typeface="Poppins" pitchFamily="2" charset="77"/>
              <a:ea typeface="League Spartan" charset="0"/>
              <a:cs typeface="Poppins" pitchFamily="2" charset="77"/>
            </a:endParaRPr>
          </a:p>
        </p:txBody>
      </p:sp>
      <p:grpSp>
        <p:nvGrpSpPr>
          <p:cNvPr id="12" name="Group 11">
            <a:extLst>
              <a:ext uri="{FF2B5EF4-FFF2-40B4-BE49-F238E27FC236}">
                <a16:creationId xmlns:a16="http://schemas.microsoft.com/office/drawing/2014/main" id="{A884BF5D-968E-4615-8CED-C5F29E7980DB}"/>
              </a:ext>
            </a:extLst>
          </p:cNvPr>
          <p:cNvGrpSpPr/>
          <p:nvPr/>
        </p:nvGrpSpPr>
        <p:grpSpPr>
          <a:xfrm>
            <a:off x="5490328" y="72423"/>
            <a:ext cx="1586028" cy="1522116"/>
            <a:chOff x="4628797" y="59213"/>
            <a:chExt cx="1586028" cy="1522116"/>
          </a:xfrm>
        </p:grpSpPr>
        <p:sp>
          <p:nvSpPr>
            <p:cNvPr id="10" name="Oval 9">
              <a:extLst>
                <a:ext uri="{FF2B5EF4-FFF2-40B4-BE49-F238E27FC236}">
                  <a16:creationId xmlns:a16="http://schemas.microsoft.com/office/drawing/2014/main" id="{5166A31B-40FE-4567-9D2B-528C12312B7E}"/>
                </a:ext>
              </a:extLst>
            </p:cNvPr>
            <p:cNvSpPr/>
            <p:nvPr/>
          </p:nvSpPr>
          <p:spPr>
            <a:xfrm>
              <a:off x="4628797" y="69770"/>
              <a:ext cx="1511559" cy="15115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78" name="Picture 77" descr="Logo&#10;&#10;Description automatically generated">
              <a:extLst>
                <a:ext uri="{FF2B5EF4-FFF2-40B4-BE49-F238E27FC236}">
                  <a16:creationId xmlns:a16="http://schemas.microsoft.com/office/drawing/2014/main" id="{08D3967F-0178-47BF-A2CB-CCF1040FC7F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03266" y="59213"/>
              <a:ext cx="1511559" cy="1511559"/>
            </a:xfrm>
            <a:prstGeom prst="rect">
              <a:avLst/>
            </a:prstGeom>
          </p:spPr>
        </p:pic>
      </p:grpSp>
      <p:grpSp>
        <p:nvGrpSpPr>
          <p:cNvPr id="83" name="Group 82">
            <a:extLst>
              <a:ext uri="{FF2B5EF4-FFF2-40B4-BE49-F238E27FC236}">
                <a16:creationId xmlns:a16="http://schemas.microsoft.com/office/drawing/2014/main" id="{B6BBCEB5-EA9E-4973-A1CE-EFFA2F014B15}"/>
              </a:ext>
            </a:extLst>
          </p:cNvPr>
          <p:cNvGrpSpPr/>
          <p:nvPr/>
        </p:nvGrpSpPr>
        <p:grpSpPr>
          <a:xfrm>
            <a:off x="5498284" y="3482008"/>
            <a:ext cx="1586028" cy="1522116"/>
            <a:chOff x="4628797" y="59213"/>
            <a:chExt cx="1586028" cy="1522116"/>
          </a:xfrm>
        </p:grpSpPr>
        <p:sp>
          <p:nvSpPr>
            <p:cNvPr id="84" name="Oval 83">
              <a:extLst>
                <a:ext uri="{FF2B5EF4-FFF2-40B4-BE49-F238E27FC236}">
                  <a16:creationId xmlns:a16="http://schemas.microsoft.com/office/drawing/2014/main" id="{9481EF66-BE97-44B0-AF89-25AE83EE245F}"/>
                </a:ext>
              </a:extLst>
            </p:cNvPr>
            <p:cNvSpPr/>
            <p:nvPr/>
          </p:nvSpPr>
          <p:spPr>
            <a:xfrm>
              <a:off x="4628797" y="69770"/>
              <a:ext cx="1511559" cy="15115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85" name="Picture 84" descr="Logo&#10;&#10;Description automatically generated">
              <a:extLst>
                <a:ext uri="{FF2B5EF4-FFF2-40B4-BE49-F238E27FC236}">
                  <a16:creationId xmlns:a16="http://schemas.microsoft.com/office/drawing/2014/main" id="{33BC8F0C-D6BC-4090-92A0-EF8A2898D8B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03266" y="59213"/>
              <a:ext cx="1511559" cy="1511559"/>
            </a:xfrm>
            <a:prstGeom prst="rect">
              <a:avLst/>
            </a:prstGeom>
          </p:spPr>
        </p:pic>
      </p:grpSp>
      <p:grpSp>
        <p:nvGrpSpPr>
          <p:cNvPr id="86" name="Group 85">
            <a:extLst>
              <a:ext uri="{FF2B5EF4-FFF2-40B4-BE49-F238E27FC236}">
                <a16:creationId xmlns:a16="http://schemas.microsoft.com/office/drawing/2014/main" id="{481BEDC6-4190-44D7-A116-B82A855D8821}"/>
              </a:ext>
            </a:extLst>
          </p:cNvPr>
          <p:cNvGrpSpPr/>
          <p:nvPr/>
        </p:nvGrpSpPr>
        <p:grpSpPr>
          <a:xfrm>
            <a:off x="5490328" y="1827421"/>
            <a:ext cx="1586028" cy="1522116"/>
            <a:chOff x="4628797" y="59213"/>
            <a:chExt cx="1586028" cy="1522116"/>
          </a:xfrm>
        </p:grpSpPr>
        <p:sp>
          <p:nvSpPr>
            <p:cNvPr id="87" name="Oval 86">
              <a:extLst>
                <a:ext uri="{FF2B5EF4-FFF2-40B4-BE49-F238E27FC236}">
                  <a16:creationId xmlns:a16="http://schemas.microsoft.com/office/drawing/2014/main" id="{38E482C5-9EC2-4AC9-8D73-4EFC405F8C5B}"/>
                </a:ext>
              </a:extLst>
            </p:cNvPr>
            <p:cNvSpPr/>
            <p:nvPr/>
          </p:nvSpPr>
          <p:spPr>
            <a:xfrm>
              <a:off x="4628797" y="69770"/>
              <a:ext cx="1511559" cy="15115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88" name="Picture 87" descr="Logo&#10;&#10;Description automatically generated">
              <a:extLst>
                <a:ext uri="{FF2B5EF4-FFF2-40B4-BE49-F238E27FC236}">
                  <a16:creationId xmlns:a16="http://schemas.microsoft.com/office/drawing/2014/main" id="{B1641D7A-CFC3-4CB6-A00E-18053255316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03266" y="59213"/>
              <a:ext cx="1511559" cy="1511559"/>
            </a:xfrm>
            <a:prstGeom prst="rect">
              <a:avLst/>
            </a:prstGeom>
          </p:spPr>
        </p:pic>
      </p:grpSp>
      <p:grpSp>
        <p:nvGrpSpPr>
          <p:cNvPr id="89" name="Group 88">
            <a:extLst>
              <a:ext uri="{FF2B5EF4-FFF2-40B4-BE49-F238E27FC236}">
                <a16:creationId xmlns:a16="http://schemas.microsoft.com/office/drawing/2014/main" id="{0953A5AB-4907-40C9-8D9F-A087ADEFCAB2}"/>
              </a:ext>
            </a:extLst>
          </p:cNvPr>
          <p:cNvGrpSpPr/>
          <p:nvPr/>
        </p:nvGrpSpPr>
        <p:grpSpPr>
          <a:xfrm>
            <a:off x="5526609" y="5226806"/>
            <a:ext cx="1586028" cy="1522116"/>
            <a:chOff x="4628797" y="59213"/>
            <a:chExt cx="1586028" cy="1522116"/>
          </a:xfrm>
        </p:grpSpPr>
        <p:sp>
          <p:nvSpPr>
            <p:cNvPr id="90" name="Oval 89">
              <a:extLst>
                <a:ext uri="{FF2B5EF4-FFF2-40B4-BE49-F238E27FC236}">
                  <a16:creationId xmlns:a16="http://schemas.microsoft.com/office/drawing/2014/main" id="{8E34118B-23DC-4D5C-8B81-E06EB56000F1}"/>
                </a:ext>
              </a:extLst>
            </p:cNvPr>
            <p:cNvSpPr/>
            <p:nvPr/>
          </p:nvSpPr>
          <p:spPr>
            <a:xfrm>
              <a:off x="4628797" y="69770"/>
              <a:ext cx="1511559" cy="15115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1" name="Picture 90" descr="Logo&#10;&#10;Description automatically generated">
              <a:extLst>
                <a:ext uri="{FF2B5EF4-FFF2-40B4-BE49-F238E27FC236}">
                  <a16:creationId xmlns:a16="http://schemas.microsoft.com/office/drawing/2014/main" id="{6E0204AB-BE36-402E-9E7F-0C32274F7ED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03266" y="59213"/>
              <a:ext cx="1511559" cy="1511559"/>
            </a:xfrm>
            <a:prstGeom prst="rect">
              <a:avLst/>
            </a:prstGeom>
          </p:spPr>
        </p:pic>
      </p:gr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80363"/>
            <a:ext cx="5437188" cy="1333055"/>
          </a:xfrm>
        </p:spPr>
        <p:txBody>
          <a:bodyPr wrap="square" anchor="t">
            <a:normAutofit/>
          </a:bodyPr>
          <a:lstStyle/>
          <a:p>
            <a:r>
              <a:rPr lang="en-US" dirty="0"/>
              <a:t>Data Analysis </a:t>
            </a:r>
          </a:p>
        </p:txBody>
      </p:sp>
      <p:grpSp>
        <p:nvGrpSpPr>
          <p:cNvPr id="18" name="Group 17">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9" name="Freeform: Shape 18">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 name="Content Placeholder 12">
            <a:extLst>
              <a:ext uri="{FF2B5EF4-FFF2-40B4-BE49-F238E27FC236}">
                <a16:creationId xmlns:a16="http://schemas.microsoft.com/office/drawing/2014/main" id="{3E37632B-C6B7-760A-D47C-7B4C30AD4B6C}"/>
              </a:ext>
            </a:extLst>
          </p:cNvPr>
          <p:cNvSpPr>
            <a:spLocks noGrp="1"/>
          </p:cNvSpPr>
          <p:nvPr>
            <p:ph idx="1"/>
          </p:nvPr>
        </p:nvSpPr>
        <p:spPr>
          <a:xfrm>
            <a:off x="7140575" y="1520825"/>
            <a:ext cx="4500562" cy="4572000"/>
          </a:xfrm>
        </p:spPr>
        <p:txBody>
          <a:bodyPr anchor="t">
            <a:normAutofit/>
          </a:bodyPr>
          <a:lstStyle/>
          <a:p>
            <a:endParaRPr lang="en-US"/>
          </a:p>
        </p:txBody>
      </p:sp>
      <p:sp>
        <p:nvSpPr>
          <p:cNvPr id="22" name="Freeform: Shape 21">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pSp>
        <p:nvGrpSpPr>
          <p:cNvPr id="17" name="Group 16">
            <a:extLst>
              <a:ext uri="{FF2B5EF4-FFF2-40B4-BE49-F238E27FC236}">
                <a16:creationId xmlns:a16="http://schemas.microsoft.com/office/drawing/2014/main" id="{E05E0D56-EC1C-4BDC-8BBF-3CF220726C0A}"/>
              </a:ext>
            </a:extLst>
          </p:cNvPr>
          <p:cNvGrpSpPr/>
          <p:nvPr/>
        </p:nvGrpSpPr>
        <p:grpSpPr>
          <a:xfrm>
            <a:off x="194877" y="1270670"/>
            <a:ext cx="6193624" cy="5365280"/>
            <a:chOff x="1066032" y="4401205"/>
            <a:chExt cx="3985606" cy="3779728"/>
          </a:xfrm>
        </p:grpSpPr>
        <p:sp>
          <p:nvSpPr>
            <p:cNvPr id="21" name="Oval 20">
              <a:extLst>
                <a:ext uri="{FF2B5EF4-FFF2-40B4-BE49-F238E27FC236}">
                  <a16:creationId xmlns:a16="http://schemas.microsoft.com/office/drawing/2014/main" id="{6FD17453-3337-47E9-B787-E8934C74B902}"/>
                </a:ext>
              </a:extLst>
            </p:cNvPr>
            <p:cNvSpPr/>
            <p:nvPr/>
          </p:nvSpPr>
          <p:spPr>
            <a:xfrm>
              <a:off x="1066032" y="4401205"/>
              <a:ext cx="3383622" cy="37797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dirty="0">
                <a:latin typeface="Lato Light" panose="020F0502020204030203" pitchFamily="34" charset="0"/>
              </a:endParaRPr>
            </a:p>
          </p:txBody>
        </p:sp>
        <p:sp>
          <p:nvSpPr>
            <p:cNvPr id="23" name="TextBox 30">
              <a:extLst>
                <a:ext uri="{FF2B5EF4-FFF2-40B4-BE49-F238E27FC236}">
                  <a16:creationId xmlns:a16="http://schemas.microsoft.com/office/drawing/2014/main" id="{05BB4437-B6CD-4C2F-A9B5-3D3535BBDE4C}"/>
                </a:ext>
              </a:extLst>
            </p:cNvPr>
            <p:cNvSpPr txBox="1"/>
            <p:nvPr/>
          </p:nvSpPr>
          <p:spPr>
            <a:xfrm>
              <a:off x="1213072" y="5472458"/>
              <a:ext cx="3037871" cy="1338520"/>
            </a:xfrm>
            <a:prstGeom prst="rect">
              <a:avLst/>
            </a:prstGeom>
            <a:noFill/>
          </p:spPr>
          <p:txBody>
            <a:bodyPr wrap="square" lIns="91440" rtlCol="0" anchor="t"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lnSpc>
                  <a:spcPts val="3100"/>
                </a:lnSpc>
              </a:pPr>
              <a:r>
                <a:rPr lang="en-US" sz="3200" b="1" dirty="0">
                  <a:solidFill>
                    <a:schemeClr val="bg1"/>
                  </a:solidFill>
                  <a:latin typeface="Poppins" panose="00000500000000000000" pitchFamily="2" charset="0"/>
                  <a:ea typeface="Lato Light" panose="020F0502020204030203" pitchFamily="34" charset="0"/>
                  <a:cs typeface="Poppins" panose="00000500000000000000" pitchFamily="2" charset="0"/>
                </a:rPr>
                <a:t>Number of observations</a:t>
              </a:r>
            </a:p>
            <a:p>
              <a:pPr algn="ctr">
                <a:lnSpc>
                  <a:spcPts val="3100"/>
                </a:lnSpc>
              </a:pPr>
              <a:endParaRPr lang="en-US" sz="2400" b="1" dirty="0">
                <a:solidFill>
                  <a:schemeClr val="bg1"/>
                </a:solidFill>
                <a:latin typeface="Poppins" panose="00000500000000000000" pitchFamily="2" charset="0"/>
                <a:ea typeface="Lato Light" panose="020F0502020204030203" pitchFamily="34" charset="0"/>
                <a:cs typeface="Poppins" panose="00000500000000000000" pitchFamily="2" charset="0"/>
              </a:endParaRPr>
            </a:p>
            <a:p>
              <a:pPr algn="ctr">
                <a:lnSpc>
                  <a:spcPts val="3100"/>
                </a:lnSpc>
              </a:pPr>
              <a:endParaRPr lang="en-US" sz="2400" b="1" dirty="0">
                <a:solidFill>
                  <a:schemeClr val="bg1"/>
                </a:solidFill>
                <a:latin typeface="Poppins" panose="00000500000000000000" pitchFamily="2" charset="0"/>
                <a:ea typeface="Lato Light" panose="020F0502020204030203" pitchFamily="34" charset="0"/>
                <a:cs typeface="Poppins" panose="00000500000000000000" pitchFamily="2" charset="0"/>
              </a:endParaRPr>
            </a:p>
            <a:p>
              <a:pPr algn="ctr">
                <a:lnSpc>
                  <a:spcPts val="3100"/>
                </a:lnSpc>
              </a:pPr>
              <a:r>
                <a:rPr lang="en-US" sz="7200" b="1" dirty="0">
                  <a:solidFill>
                    <a:schemeClr val="bg1"/>
                  </a:solidFill>
                  <a:latin typeface="Poppins" panose="00000500000000000000" pitchFamily="2" charset="0"/>
                  <a:ea typeface="Lato Light" panose="020F0502020204030203" pitchFamily="34" charset="0"/>
                  <a:cs typeface="Poppins" panose="00000500000000000000" pitchFamily="2" charset="0"/>
                </a:rPr>
                <a:t>15,819</a:t>
              </a:r>
            </a:p>
          </p:txBody>
        </p:sp>
        <p:cxnSp>
          <p:nvCxnSpPr>
            <p:cNvPr id="24" name="Straight Connector 23">
              <a:extLst>
                <a:ext uri="{FF2B5EF4-FFF2-40B4-BE49-F238E27FC236}">
                  <a16:creationId xmlns:a16="http://schemas.microsoft.com/office/drawing/2014/main" id="{7CA2C8F4-1542-486B-8DC5-61762C8A9807}"/>
                </a:ext>
              </a:extLst>
            </p:cNvPr>
            <p:cNvCxnSpPr>
              <a:cxnSpLocks/>
            </p:cNvCxnSpPr>
            <p:nvPr/>
          </p:nvCxnSpPr>
          <p:spPr>
            <a:xfrm flipH="1">
              <a:off x="3317353" y="6227765"/>
              <a:ext cx="1734285" cy="0"/>
            </a:xfrm>
            <a:prstGeom prst="line">
              <a:avLst/>
            </a:prstGeom>
            <a:ln w="63500" cap="rnd">
              <a:solidFill>
                <a:schemeClr val="bg1">
                  <a:lumMod val="9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6CCB8F0-1A14-4CEB-ABBA-85257A7B6A0B}"/>
              </a:ext>
            </a:extLst>
          </p:cNvPr>
          <p:cNvGrpSpPr/>
          <p:nvPr/>
        </p:nvGrpSpPr>
        <p:grpSpPr>
          <a:xfrm>
            <a:off x="6203952" y="1158161"/>
            <a:ext cx="5711243" cy="5054292"/>
            <a:chOff x="15496895" y="4050004"/>
            <a:chExt cx="5066415" cy="4131854"/>
          </a:xfrm>
        </p:grpSpPr>
        <p:sp>
          <p:nvSpPr>
            <p:cNvPr id="26" name="Rounded Rectangle 5">
              <a:extLst>
                <a:ext uri="{FF2B5EF4-FFF2-40B4-BE49-F238E27FC236}">
                  <a16:creationId xmlns:a16="http://schemas.microsoft.com/office/drawing/2014/main" id="{2F8C5F08-F0A1-49D5-962F-68360A6C61CD}"/>
                </a:ext>
              </a:extLst>
            </p:cNvPr>
            <p:cNvSpPr/>
            <p:nvPr/>
          </p:nvSpPr>
          <p:spPr>
            <a:xfrm>
              <a:off x="15496895" y="4050004"/>
              <a:ext cx="5042627" cy="1115347"/>
            </a:xfrm>
            <a:prstGeom prst="roundRect">
              <a:avLst>
                <a:gd name="adj" fmla="val 931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dirty="0">
                <a:latin typeface="Lato Light" panose="020F0502020204030203" pitchFamily="34" charset="0"/>
              </a:endParaRPr>
            </a:p>
          </p:txBody>
        </p:sp>
        <p:sp>
          <p:nvSpPr>
            <p:cNvPr id="27" name="TextBox 46">
              <a:extLst>
                <a:ext uri="{FF2B5EF4-FFF2-40B4-BE49-F238E27FC236}">
                  <a16:creationId xmlns:a16="http://schemas.microsoft.com/office/drawing/2014/main" id="{D3E4766E-8A3F-49D3-84F5-077555CF67B7}"/>
                </a:ext>
              </a:extLst>
            </p:cNvPr>
            <p:cNvSpPr txBox="1"/>
            <p:nvPr/>
          </p:nvSpPr>
          <p:spPr>
            <a:xfrm>
              <a:off x="15695193" y="4335182"/>
              <a:ext cx="4462254" cy="52607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4000" b="1" dirty="0">
                  <a:solidFill>
                    <a:schemeClr val="bg1"/>
                  </a:solidFill>
                  <a:latin typeface="Poppins" pitchFamily="2" charset="77"/>
                  <a:ea typeface="League Spartan" charset="0"/>
                  <a:cs typeface="Poppins" pitchFamily="2" charset="77"/>
                </a:rPr>
                <a:t>Tweets &amp; Sentiments</a:t>
              </a:r>
            </a:p>
          </p:txBody>
        </p:sp>
        <p:sp>
          <p:nvSpPr>
            <p:cNvPr id="28" name="Rounded Rectangle 5">
              <a:extLst>
                <a:ext uri="{FF2B5EF4-FFF2-40B4-BE49-F238E27FC236}">
                  <a16:creationId xmlns:a16="http://schemas.microsoft.com/office/drawing/2014/main" id="{9BD48181-782F-497F-85AF-B8323C7DF4FB}"/>
                </a:ext>
              </a:extLst>
            </p:cNvPr>
            <p:cNvSpPr/>
            <p:nvPr/>
          </p:nvSpPr>
          <p:spPr>
            <a:xfrm>
              <a:off x="15496895" y="5526852"/>
              <a:ext cx="5042627" cy="1115347"/>
            </a:xfrm>
            <a:prstGeom prst="roundRect">
              <a:avLst>
                <a:gd name="adj" fmla="val 931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dirty="0">
                <a:latin typeface="Lato Light" panose="020F0502020204030203" pitchFamily="34" charset="0"/>
              </a:endParaRPr>
            </a:p>
          </p:txBody>
        </p:sp>
        <p:sp>
          <p:nvSpPr>
            <p:cNvPr id="29" name="TextBox 54">
              <a:extLst>
                <a:ext uri="{FF2B5EF4-FFF2-40B4-BE49-F238E27FC236}">
                  <a16:creationId xmlns:a16="http://schemas.microsoft.com/office/drawing/2014/main" id="{BA4D66D0-F030-432E-B260-980D51ACB49B}"/>
                </a:ext>
              </a:extLst>
            </p:cNvPr>
            <p:cNvSpPr txBox="1"/>
            <p:nvPr/>
          </p:nvSpPr>
          <p:spPr>
            <a:xfrm>
              <a:off x="15695193" y="5797925"/>
              <a:ext cx="3987968" cy="52607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4000" b="1" dirty="0">
                  <a:solidFill>
                    <a:schemeClr val="bg1"/>
                  </a:solidFill>
                  <a:latin typeface="Poppins" pitchFamily="2" charset="77"/>
                  <a:ea typeface="League Spartan" charset="0"/>
                  <a:cs typeface="Poppins" pitchFamily="2" charset="77"/>
                </a:rPr>
                <a:t>Tweet ID</a:t>
              </a:r>
            </a:p>
          </p:txBody>
        </p:sp>
        <p:sp>
          <p:nvSpPr>
            <p:cNvPr id="30" name="Rounded Rectangle 5">
              <a:extLst>
                <a:ext uri="{FF2B5EF4-FFF2-40B4-BE49-F238E27FC236}">
                  <a16:creationId xmlns:a16="http://schemas.microsoft.com/office/drawing/2014/main" id="{8FA79960-E978-47B4-B720-E17222CFF1E1}"/>
                </a:ext>
              </a:extLst>
            </p:cNvPr>
            <p:cNvSpPr/>
            <p:nvPr/>
          </p:nvSpPr>
          <p:spPr>
            <a:xfrm>
              <a:off x="15520683" y="7066511"/>
              <a:ext cx="5042627" cy="1115347"/>
            </a:xfrm>
            <a:prstGeom prst="roundRect">
              <a:avLst>
                <a:gd name="adj" fmla="val 93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dirty="0">
                <a:latin typeface="Lato Light" panose="020F0502020204030203" pitchFamily="34" charset="0"/>
              </a:endParaRPr>
            </a:p>
          </p:txBody>
        </p:sp>
        <p:sp>
          <p:nvSpPr>
            <p:cNvPr id="31" name="TextBox 58">
              <a:extLst>
                <a:ext uri="{FF2B5EF4-FFF2-40B4-BE49-F238E27FC236}">
                  <a16:creationId xmlns:a16="http://schemas.microsoft.com/office/drawing/2014/main" id="{108A6630-BA4A-41F8-A254-AB68161189C0}"/>
                </a:ext>
              </a:extLst>
            </p:cNvPr>
            <p:cNvSpPr txBox="1"/>
            <p:nvPr/>
          </p:nvSpPr>
          <p:spPr>
            <a:xfrm>
              <a:off x="15718981" y="7373624"/>
              <a:ext cx="4438466" cy="52607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4000" b="1" dirty="0">
                  <a:solidFill>
                    <a:schemeClr val="bg1"/>
                  </a:solidFill>
                  <a:latin typeface="Poppins" pitchFamily="2" charset="77"/>
                  <a:ea typeface="League Spartan" charset="0"/>
                  <a:cs typeface="Poppins" pitchFamily="2" charset="77"/>
                </a:rPr>
                <a:t>No Missing Data</a:t>
              </a:r>
            </a:p>
          </p:txBody>
        </p:sp>
      </p:gr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Freeform: Shape 4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5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5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6" name="Freeform: Shape 5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5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5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5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0" name="Rectangle 6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6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66" name="Freeform: Shape 6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179391" y="-321333"/>
            <a:ext cx="3565524" cy="3086782"/>
          </a:xfrm>
        </p:spPr>
        <p:txBody>
          <a:bodyPr vert="horz" wrap="square" lIns="0" tIns="0" rIns="0" bIns="0" rtlCol="0" anchor="b" anchorCtr="0">
            <a:normAutofit/>
          </a:bodyPr>
          <a:lstStyle/>
          <a:p>
            <a:r>
              <a:rPr lang="en-US" sz="4400" dirty="0"/>
              <a:t>Data Analysis</a:t>
            </a:r>
            <a:br>
              <a:rPr lang="en-US" sz="4400" dirty="0"/>
            </a:br>
            <a:br>
              <a:rPr lang="en-US" sz="2600" dirty="0"/>
            </a:br>
            <a:br>
              <a:rPr lang="en-US" sz="2600" b="1" i="0" dirty="0">
                <a:effectLst/>
              </a:rPr>
            </a:br>
            <a:br>
              <a:rPr lang="en-US" sz="2600" dirty="0"/>
            </a:br>
            <a:br>
              <a:rPr lang="en-US" sz="2600" dirty="0"/>
            </a:br>
            <a:endParaRPr lang="en-US" sz="2600" dirty="0"/>
          </a:p>
        </p:txBody>
      </p:sp>
      <p:grpSp>
        <p:nvGrpSpPr>
          <p:cNvPr id="69" name="Group 6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a:extLst>
              <a:ext uri="{FF2B5EF4-FFF2-40B4-BE49-F238E27FC236}">
                <a16:creationId xmlns:a16="http://schemas.microsoft.com/office/drawing/2014/main" id="{D1F40536-A6F4-4F19-856B-B2E2C1ECC9A5}"/>
              </a:ext>
            </a:extLst>
          </p:cNvPr>
          <p:cNvPicPr>
            <a:picLocks noGrp="1" noChangeAspect="1"/>
          </p:cNvPicPr>
          <p:nvPr>
            <p:ph idx="1"/>
          </p:nvPr>
        </p:nvPicPr>
        <p:blipFill>
          <a:blip r:embed="rId2"/>
          <a:stretch>
            <a:fillRect/>
          </a:stretch>
        </p:blipFill>
        <p:spPr>
          <a:xfrm>
            <a:off x="4295776" y="923188"/>
            <a:ext cx="7345363" cy="5013210"/>
          </a:xfrm>
          <a:custGeom>
            <a:avLst/>
            <a:gdLst/>
            <a:ahLst/>
            <a:cxnLst/>
            <a:rect l="l" t="t" r="r" b="b"/>
            <a:pathLst>
              <a:path w="7345363" h="5761037">
                <a:moveTo>
                  <a:pt x="0" y="0"/>
                </a:moveTo>
                <a:lnTo>
                  <a:pt x="7345363" y="0"/>
                </a:lnTo>
                <a:lnTo>
                  <a:pt x="7345363" y="5761037"/>
                </a:lnTo>
                <a:lnTo>
                  <a:pt x="0" y="5761037"/>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11" name="TextBox 10">
            <a:extLst>
              <a:ext uri="{FF2B5EF4-FFF2-40B4-BE49-F238E27FC236}">
                <a16:creationId xmlns:a16="http://schemas.microsoft.com/office/drawing/2014/main" id="{02097FEB-3968-4C74-ABBB-6BE305A1B562}"/>
              </a:ext>
            </a:extLst>
          </p:cNvPr>
          <p:cNvSpPr txBox="1"/>
          <p:nvPr/>
        </p:nvSpPr>
        <p:spPr>
          <a:xfrm>
            <a:off x="206812" y="2820695"/>
            <a:ext cx="3882588" cy="1200329"/>
          </a:xfrm>
          <a:prstGeom prst="rect">
            <a:avLst/>
          </a:prstGeom>
          <a:noFill/>
        </p:spPr>
        <p:txBody>
          <a:bodyPr wrap="square" rtlCol="0">
            <a:spAutoFit/>
          </a:bodyPr>
          <a:lstStyle/>
          <a:p>
            <a:r>
              <a:rPr lang="en-US" sz="2400" b="1" dirty="0"/>
              <a:t>Bar Graph Plot showing message distribution over the classes.</a:t>
            </a:r>
            <a:endParaRPr lang="en-ZA" sz="2400" dirty="0"/>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fontScale="90000"/>
          </a:bodyPr>
          <a:lstStyle/>
          <a:p>
            <a:r>
              <a:rPr lang="en-US" sz="4400" kern="1200" dirty="0">
                <a:solidFill>
                  <a:schemeClr val="tx1"/>
                </a:solidFill>
                <a:latin typeface="+mj-lt"/>
                <a:ea typeface="+mj-ea"/>
                <a:cs typeface="+mj-cs"/>
              </a:rPr>
              <a:t>Data Analysis</a:t>
            </a:r>
            <a:br>
              <a:rPr lang="en-US" sz="2300" kern="1200" dirty="0">
                <a:solidFill>
                  <a:schemeClr val="tx1"/>
                </a:solidFill>
                <a:latin typeface="+mj-lt"/>
                <a:ea typeface="+mj-ea"/>
                <a:cs typeface="+mj-cs"/>
              </a:rPr>
            </a:br>
            <a:br>
              <a:rPr lang="en-US" sz="2300" kern="1200" dirty="0">
                <a:solidFill>
                  <a:schemeClr val="tx1"/>
                </a:solidFill>
                <a:latin typeface="+mj-lt"/>
                <a:ea typeface="+mj-ea"/>
                <a:cs typeface="+mj-cs"/>
              </a:rPr>
            </a:br>
            <a:br>
              <a:rPr lang="en-US" sz="2300" b="1" i="0" kern="1200" dirty="0">
                <a:solidFill>
                  <a:schemeClr val="tx1"/>
                </a:solidFill>
                <a:effectLst/>
                <a:latin typeface="+mj-lt"/>
                <a:ea typeface="+mj-ea"/>
                <a:cs typeface="+mj-cs"/>
              </a:rPr>
            </a:br>
            <a:br>
              <a:rPr lang="en-US" sz="2300" kern="1200" dirty="0">
                <a:solidFill>
                  <a:schemeClr val="tx1"/>
                </a:solidFill>
                <a:latin typeface="+mj-lt"/>
                <a:ea typeface="+mj-ea"/>
                <a:cs typeface="+mj-cs"/>
              </a:rPr>
            </a:br>
            <a:br>
              <a:rPr lang="en-US" sz="2300" kern="1200" dirty="0">
                <a:solidFill>
                  <a:schemeClr val="tx1"/>
                </a:solidFill>
                <a:latin typeface="+mj-lt"/>
                <a:ea typeface="+mj-ea"/>
                <a:cs typeface="+mj-cs"/>
              </a:rPr>
            </a:br>
            <a:endParaRPr lang="en-US" sz="2300"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8B5ED624-65D1-4951-94D9-8D2AABA65584}"/>
              </a:ext>
            </a:extLst>
          </p:cNvPr>
          <p:cNvSpPr>
            <a:spLocks noGrp="1"/>
          </p:cNvSpPr>
          <p:nvPr>
            <p:ph idx="1"/>
          </p:nvPr>
        </p:nvSpPr>
        <p:spPr>
          <a:xfrm>
            <a:off x="550863" y="2678400"/>
            <a:ext cx="3565525" cy="3414425"/>
          </a:xfrm>
        </p:spPr>
        <p:txBody>
          <a:bodyPr vert="horz" wrap="square" lIns="0" tIns="0" rIns="0" bIns="0" rtlCol="0" anchor="t">
            <a:normAutofit/>
          </a:bodyPr>
          <a:lstStyle/>
          <a:p>
            <a:r>
              <a:rPr lang="en-US" sz="2400" b="1" dirty="0">
                <a:solidFill>
                  <a:schemeClr val="tx1"/>
                </a:solidFill>
              </a:rPr>
              <a:t>Pie Chart Plot showing distribution over the sentiments</a:t>
            </a:r>
            <a:r>
              <a:rPr lang="en-US" sz="1600" b="1" dirty="0"/>
              <a:t>.</a:t>
            </a:r>
            <a:endParaRPr lang="en-US" sz="1600" dirty="0"/>
          </a:p>
        </p:txBody>
      </p:sp>
      <p:pic>
        <p:nvPicPr>
          <p:cNvPr id="6" name="Picture 5">
            <a:extLst>
              <a:ext uri="{FF2B5EF4-FFF2-40B4-BE49-F238E27FC236}">
                <a16:creationId xmlns:a16="http://schemas.microsoft.com/office/drawing/2014/main" id="{DE70C7CD-06C6-4F63-BCD4-3F244CD4828E}"/>
              </a:ext>
            </a:extLst>
          </p:cNvPr>
          <p:cNvPicPr>
            <a:picLocks noChangeAspect="1"/>
          </p:cNvPicPr>
          <p:nvPr/>
        </p:nvPicPr>
        <p:blipFill rotWithShape="1">
          <a:blip r:embed="rId2"/>
          <a:srcRect r="4188"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291742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51" name="Group 5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152" name="Freeform: Shape 5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53" name="Oval 5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54" name="Oval 5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55" name="Freeform: Shape 5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156" name="Rectangle 5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41" name="Group 5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142" name="Freeform: Shape 5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43" name="Oval 5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44" name="Oval 5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45" name="Freeform: Shape 5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146" name="Rectangle 5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7" name="Group 5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128" name="Freeform: Shape 5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29" name="Oval 5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0" name="Oval 5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1" name="Freeform: Shape 5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133" name="Rectangle 5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7" name="Group 5134">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5158" name="Freeform: Shape 5135">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59" name="Oval 5136">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122" name="Picture 2" descr="Climate change: Potential to end humanity is 'dangerously underexplored'  say experts">
            <a:extLst>
              <a:ext uri="{FF2B5EF4-FFF2-40B4-BE49-F238E27FC236}">
                <a16:creationId xmlns:a16="http://schemas.microsoft.com/office/drawing/2014/main" id="{E53DF97C-6450-4074-A16F-6822947DA34A}"/>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6437" r="15240" b="-1"/>
          <a:stretch/>
        </p:blipFill>
        <p:spPr bwMode="auto">
          <a:xfrm>
            <a:off x="7366346" y="44735"/>
            <a:ext cx="4614383" cy="3779838"/>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grpSp>
        <p:nvGrpSpPr>
          <p:cNvPr id="5147" name="Group 5134">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5148"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49"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135" name="Group 5134">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5136" name="Freeform: Shape 5135">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7" name="Oval 5136">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160" name="Freeform: Shape 5138">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9" name="Freeform: Shape 5138">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673430" y="152400"/>
            <a:ext cx="5243184" cy="6566195"/>
          </a:xfrm>
        </p:spPr>
        <p:txBody>
          <a:bodyPr vert="horz" wrap="square" lIns="0" tIns="0" rIns="0" bIns="0" rtlCol="0" anchor="t">
            <a:normAutofit fontScale="77500" lnSpcReduction="20000"/>
          </a:bodyPr>
          <a:lstStyle/>
          <a:p>
            <a:pPr marL="0" indent="0"/>
            <a:r>
              <a:rPr lang="en-US" sz="3300" b="1" i="0" kern="1200" dirty="0">
                <a:solidFill>
                  <a:schemeClr val="tx1"/>
                </a:solidFill>
                <a:effectLst/>
                <a:latin typeface="+mj-lt"/>
                <a:ea typeface="+mj-ea"/>
                <a:cs typeface="+mj-cs"/>
              </a:rPr>
              <a:t>The visualizations above indicate that :</a:t>
            </a:r>
          </a:p>
          <a:p>
            <a:pPr marL="0" indent="0"/>
            <a:br>
              <a:rPr lang="en-US" sz="2400" b="1" i="0" kern="1200" dirty="0">
                <a:solidFill>
                  <a:schemeClr val="tx1"/>
                </a:solidFill>
                <a:effectLst/>
                <a:latin typeface="+mj-lt"/>
                <a:ea typeface="+mj-ea"/>
                <a:cs typeface="+mj-cs"/>
              </a:rPr>
            </a:br>
            <a:r>
              <a:rPr lang="en-US" sz="2400" b="0" i="0" kern="1200" dirty="0">
                <a:solidFill>
                  <a:schemeClr val="tx1"/>
                </a:solidFill>
                <a:effectLst/>
                <a:ea typeface="+mj-ea"/>
                <a:cs typeface="+mj-cs"/>
              </a:rPr>
              <a:t>There are 8530 tweet messages on count that support the belief of man-made climate change(sentiment: 1), which is 53.9%</a:t>
            </a:r>
            <a:br>
              <a:rPr lang="en-US" sz="2400" b="0" i="0" kern="1200" dirty="0">
                <a:solidFill>
                  <a:schemeClr val="tx1"/>
                </a:solidFill>
                <a:effectLst/>
                <a:ea typeface="+mj-ea"/>
                <a:cs typeface="+mj-cs"/>
              </a:rPr>
            </a:br>
            <a:br>
              <a:rPr lang="en-US" sz="2400" b="0" i="0" kern="1200" dirty="0">
                <a:solidFill>
                  <a:schemeClr val="tx1"/>
                </a:solidFill>
                <a:effectLst/>
                <a:ea typeface="+mj-ea"/>
                <a:cs typeface="+mj-cs"/>
              </a:rPr>
            </a:br>
            <a:r>
              <a:rPr lang="en-US" sz="2400" b="0" i="0" kern="1200" dirty="0">
                <a:solidFill>
                  <a:schemeClr val="tx1"/>
                </a:solidFill>
                <a:effectLst/>
                <a:ea typeface="+mj-ea"/>
                <a:cs typeface="+mj-cs"/>
              </a:rPr>
              <a:t>There are 1296 tweet messages on count that do not believe in man-made climate change(sentiment: -1), which is 8.2%.</a:t>
            </a:r>
            <a:br>
              <a:rPr lang="en-US" sz="2400" b="0" i="0" kern="1200" dirty="0">
                <a:solidFill>
                  <a:schemeClr val="tx1"/>
                </a:solidFill>
                <a:effectLst/>
                <a:ea typeface="+mj-ea"/>
                <a:cs typeface="+mj-cs"/>
              </a:rPr>
            </a:br>
            <a:br>
              <a:rPr lang="en-US" sz="2400" b="0" i="0" kern="1200" dirty="0">
                <a:solidFill>
                  <a:schemeClr val="tx1"/>
                </a:solidFill>
                <a:effectLst/>
                <a:ea typeface="+mj-ea"/>
                <a:cs typeface="+mj-cs"/>
              </a:rPr>
            </a:br>
            <a:r>
              <a:rPr lang="en-US" sz="2400" b="0" i="0" kern="1200" dirty="0">
                <a:solidFill>
                  <a:schemeClr val="tx1"/>
                </a:solidFill>
                <a:effectLst/>
                <a:ea typeface="+mj-ea"/>
                <a:cs typeface="+mj-cs"/>
              </a:rPr>
              <a:t>There are 2353 tweet messages on count where the tweet message neither supports or refutes the belief of man-made climate change(sentiment: 0), which is 14.9%.</a:t>
            </a:r>
            <a:br>
              <a:rPr lang="en-US" sz="2400" b="0" i="0" kern="1200" dirty="0">
                <a:solidFill>
                  <a:schemeClr val="tx1"/>
                </a:solidFill>
                <a:effectLst/>
                <a:ea typeface="+mj-ea"/>
                <a:cs typeface="+mj-cs"/>
              </a:rPr>
            </a:br>
            <a:br>
              <a:rPr lang="en-US" sz="2400" b="0" i="0" kern="1200" dirty="0">
                <a:solidFill>
                  <a:schemeClr val="tx1"/>
                </a:solidFill>
                <a:effectLst/>
                <a:ea typeface="+mj-ea"/>
                <a:cs typeface="+mj-cs"/>
              </a:rPr>
            </a:br>
            <a:r>
              <a:rPr lang="en-US" sz="2400" b="0" i="0" kern="1200" dirty="0">
                <a:solidFill>
                  <a:schemeClr val="tx1"/>
                </a:solidFill>
                <a:effectLst/>
                <a:ea typeface="+mj-ea"/>
                <a:cs typeface="+mj-cs"/>
              </a:rPr>
              <a:t>There are also 3640 tweet messages on count which link factual news about climate change, and gives about 23.0% </a:t>
            </a:r>
            <a:br>
              <a:rPr lang="en-US" sz="2400" b="0" i="0" kern="1200" dirty="0">
                <a:solidFill>
                  <a:schemeClr val="tx1"/>
                </a:solidFill>
                <a:effectLst/>
                <a:ea typeface="+mj-ea"/>
                <a:cs typeface="+mj-cs"/>
              </a:rPr>
            </a:br>
            <a:br>
              <a:rPr lang="en-US" sz="2400" b="0" i="0" kern="1200" dirty="0">
                <a:solidFill>
                  <a:schemeClr val="tx1"/>
                </a:solidFill>
                <a:effectLst/>
                <a:ea typeface="+mj-ea"/>
                <a:cs typeface="+mj-cs"/>
              </a:rPr>
            </a:br>
            <a:r>
              <a:rPr lang="en-US" sz="2400" b="0" i="0" kern="1200" dirty="0">
                <a:solidFill>
                  <a:schemeClr val="tx1"/>
                </a:solidFill>
                <a:effectLst/>
                <a:ea typeface="+mj-ea"/>
                <a:cs typeface="+mj-cs"/>
              </a:rPr>
              <a:t>We then conclude that the distribution of tweets messages are unevenly distributed in the four given classes.</a:t>
            </a:r>
            <a:endParaRPr lang="en-US" dirty="0"/>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5" name="Rectangle 9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fontScale="90000"/>
          </a:bodyPr>
          <a:lstStyle/>
          <a:p>
            <a:r>
              <a:rPr lang="en-US" sz="4400" kern="1200" dirty="0">
                <a:latin typeface="+mj-lt"/>
                <a:ea typeface="+mj-ea"/>
                <a:cs typeface="+mj-cs"/>
              </a:rPr>
              <a:t>Word Clouds </a:t>
            </a:r>
            <a:br>
              <a:rPr lang="en-US" sz="4400" kern="1200" dirty="0">
                <a:latin typeface="+mj-lt"/>
                <a:ea typeface="+mj-ea"/>
                <a:cs typeface="+mj-cs"/>
              </a:rPr>
            </a:br>
            <a:br>
              <a:rPr lang="en-US" sz="2300" kern="1200" dirty="0">
                <a:latin typeface="+mj-lt"/>
                <a:ea typeface="+mj-ea"/>
                <a:cs typeface="+mj-cs"/>
              </a:rPr>
            </a:br>
            <a:br>
              <a:rPr lang="en-US" sz="2300" b="1" i="0" kern="1200" dirty="0">
                <a:effectLst/>
                <a:latin typeface="+mj-lt"/>
                <a:ea typeface="+mj-ea"/>
                <a:cs typeface="+mj-cs"/>
              </a:rPr>
            </a:br>
            <a:br>
              <a:rPr lang="en-US" sz="2300" kern="1200" dirty="0">
                <a:latin typeface="+mj-lt"/>
                <a:ea typeface="+mj-ea"/>
                <a:cs typeface="+mj-cs"/>
              </a:rPr>
            </a:br>
            <a:br>
              <a:rPr lang="en-US" sz="2300" kern="1200" dirty="0">
                <a:latin typeface="+mj-lt"/>
                <a:ea typeface="+mj-ea"/>
                <a:cs typeface="+mj-cs"/>
              </a:rPr>
            </a:br>
            <a:endParaRPr lang="en-US" sz="2300" kern="1200" dirty="0">
              <a:latin typeface="+mj-lt"/>
              <a:ea typeface="+mj-ea"/>
              <a:cs typeface="+mj-cs"/>
            </a:endParaRPr>
          </a:p>
        </p:txBody>
      </p:sp>
      <p:sp>
        <p:nvSpPr>
          <p:cNvPr id="4" name="Content Placeholder 3">
            <a:extLst>
              <a:ext uri="{FF2B5EF4-FFF2-40B4-BE49-F238E27FC236}">
                <a16:creationId xmlns:a16="http://schemas.microsoft.com/office/drawing/2014/main" id="{8B5ED624-65D1-4951-94D9-8D2AABA65584}"/>
              </a:ext>
            </a:extLst>
          </p:cNvPr>
          <p:cNvSpPr>
            <a:spLocks noGrp="1"/>
          </p:cNvSpPr>
          <p:nvPr>
            <p:ph idx="1"/>
          </p:nvPr>
        </p:nvSpPr>
        <p:spPr>
          <a:xfrm>
            <a:off x="550863" y="2678400"/>
            <a:ext cx="3565525" cy="3414425"/>
          </a:xfrm>
        </p:spPr>
        <p:txBody>
          <a:bodyPr vert="horz" lIns="0" tIns="0" rIns="0" bIns="0" rtlCol="0" anchor="t">
            <a:normAutofit/>
          </a:bodyPr>
          <a:lstStyle/>
          <a:p>
            <a:r>
              <a:rPr lang="en-ZA" b="0" i="0" dirty="0">
                <a:effectLst/>
                <a:latin typeface="Helvetica Neue"/>
              </a:rPr>
              <a:t>The Climate Change words seems to be the most frequently used word in all the tweet classes. This implies that both classes are tweeting about the Climate Change since it is the main topic.</a:t>
            </a:r>
            <a:endParaRPr lang="en-US" dirty="0"/>
          </a:p>
        </p:txBody>
      </p:sp>
      <p:pic>
        <p:nvPicPr>
          <p:cNvPr id="5" name="Picture 4">
            <a:extLst>
              <a:ext uri="{FF2B5EF4-FFF2-40B4-BE49-F238E27FC236}">
                <a16:creationId xmlns:a16="http://schemas.microsoft.com/office/drawing/2014/main" id="{556B12EE-25A9-49FE-A2EC-EDC958B791CF}"/>
              </a:ext>
            </a:extLst>
          </p:cNvPr>
          <p:cNvPicPr>
            <a:picLocks noChangeAspect="1"/>
          </p:cNvPicPr>
          <p:nvPr/>
        </p:nvPicPr>
        <p:blipFill rotWithShape="1">
          <a:blip r:embed="rId2"/>
          <a:srcRect l="10887" r="17256"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9</a:t>
            </a:fld>
            <a:endParaRPr lang="en-US"/>
          </a:p>
        </p:txBody>
      </p:sp>
    </p:spTree>
    <p:extLst>
      <p:ext uri="{BB962C8B-B14F-4D97-AF65-F5344CB8AC3E}">
        <p14:creationId xmlns:p14="http://schemas.microsoft.com/office/powerpoint/2010/main" val="8504552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{04C1781F-CC7B-4E51-92A8-DFC4CD475BD2}tf33713516_win32</Template>
  <TotalTime>3985</TotalTime>
  <Words>880</Words>
  <Application>Microsoft Office PowerPoint</Application>
  <PresentationFormat>Widescreen</PresentationFormat>
  <Paragraphs>84</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Helvetica Neue</vt:lpstr>
      <vt:lpstr>Lato Light</vt:lpstr>
      <vt:lpstr>Poppins</vt:lpstr>
      <vt:lpstr>Walbaum Display</vt:lpstr>
      <vt:lpstr>3DFloatVTI</vt:lpstr>
      <vt:lpstr>Climate Change Belief Analysis 2022</vt:lpstr>
      <vt:lpstr>Contents </vt:lpstr>
      <vt:lpstr>Introduction</vt:lpstr>
      <vt:lpstr>Data Analysis </vt:lpstr>
      <vt:lpstr>Data Analysis </vt:lpstr>
      <vt:lpstr>Data Analysis     </vt:lpstr>
      <vt:lpstr>Data Analysis     </vt:lpstr>
      <vt:lpstr>PowerPoint Presentation</vt:lpstr>
      <vt:lpstr>Word Clouds      </vt:lpstr>
      <vt:lpstr>Word Frequency Analysis     </vt:lpstr>
      <vt:lpstr>Data Pre-processing      </vt:lpstr>
      <vt:lpstr>Modelling </vt:lpstr>
      <vt:lpstr>Evaluation  The F1 score is our main metric that we use to decide on the best model to use. Below is a data frame that shows the models with their respective F1 scores from the largest score (i.e best model) to the lowest (i.e poor model).</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Belief Analysis 2022</dc:title>
  <dc:creator>Reddy, Alicia</dc:creator>
  <cp:lastModifiedBy>Reddy, Alicia</cp:lastModifiedBy>
  <cp:revision>4</cp:revision>
  <dcterms:created xsi:type="dcterms:W3CDTF">2022-10-13T16:03:18Z</dcterms:created>
  <dcterms:modified xsi:type="dcterms:W3CDTF">2022-10-16T10:28:53Z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27a3850-2850-457c-8efb-fdd5fa4d27d3_Enabled">
    <vt:lpwstr>True</vt:lpwstr>
  </property>
  <property fmtid="{D5CDD505-2E9C-101B-9397-08002B2CF9AE}" pid="4" name="MSIP_Label_027a3850-2850-457c-8efb-fdd5fa4d27d3_SiteId">
    <vt:lpwstr>7369e6ec-faa6-42fa-bc0e-4f332da5b1db</vt:lpwstr>
  </property>
  <property fmtid="{D5CDD505-2E9C-101B-9397-08002B2CF9AE}" pid="5" name="MSIP_Label_027a3850-2850-457c-8efb-fdd5fa4d27d3_Owner">
    <vt:lpwstr>Alicia.Reddy2@standardbank.co.za</vt:lpwstr>
  </property>
  <property fmtid="{D5CDD505-2E9C-101B-9397-08002B2CF9AE}" pid="6" name="MSIP_Label_027a3850-2850-457c-8efb-fdd5fa4d27d3_SetDate">
    <vt:lpwstr>2022-10-13T19:10:23.9856212Z</vt:lpwstr>
  </property>
  <property fmtid="{D5CDD505-2E9C-101B-9397-08002B2CF9AE}" pid="7" name="MSIP_Label_027a3850-2850-457c-8efb-fdd5fa4d27d3_Name">
    <vt:lpwstr>General (No Protection)</vt:lpwstr>
  </property>
  <property fmtid="{D5CDD505-2E9C-101B-9397-08002B2CF9AE}" pid="8" name="MSIP_Label_027a3850-2850-457c-8efb-fdd5fa4d27d3_Application">
    <vt:lpwstr>Microsoft Azure Information Protection</vt:lpwstr>
  </property>
  <property fmtid="{D5CDD505-2E9C-101B-9397-08002B2CF9AE}" pid="9" name="MSIP_Label_027a3850-2850-457c-8efb-fdd5fa4d27d3_ActionId">
    <vt:lpwstr>0a814ed9-2c6a-453a-ae32-a17f06992f13</vt:lpwstr>
  </property>
  <property fmtid="{D5CDD505-2E9C-101B-9397-08002B2CF9AE}" pid="10" name="MSIP_Label_027a3850-2850-457c-8efb-fdd5fa4d27d3_Extended_MSFT_Method">
    <vt:lpwstr>Automatic</vt:lpwstr>
  </property>
  <property fmtid="{D5CDD505-2E9C-101B-9397-08002B2CF9AE}" pid="11" name="Sensitivity">
    <vt:lpwstr>General (No Protection)</vt:lpwstr>
  </property>
</Properties>
</file>