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8" r:id="rId3"/>
    <p:sldId id="257" r:id="rId4"/>
    <p:sldId id="259" r:id="rId5"/>
    <p:sldId id="260" r:id="rId6"/>
    <p:sldId id="262" r:id="rId7"/>
    <p:sldId id="263" r:id="rId8"/>
    <p:sldId id="264" r:id="rId9"/>
    <p:sldId id="265" r:id="rId10"/>
    <p:sldId id="266" r:id="rId11"/>
    <p:sldId id="267" r:id="rId12"/>
    <p:sldId id="268"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67626E-93AB-4F24-84C5-2332E2C73967}"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34C90442-82E0-46B8-9487-8F111B43F3AF}">
      <dgm:prSet/>
      <dgm:spPr/>
      <dgm:t>
        <a:bodyPr/>
        <a:lstStyle/>
        <a:p>
          <a:r>
            <a:rPr lang="en-ZA"/>
            <a:t>Outcomes :</a:t>
          </a:r>
          <a:endParaRPr lang="en-US"/>
        </a:p>
      </dgm:t>
    </dgm:pt>
    <dgm:pt modelId="{554A5B0B-ACAF-4DFB-B5E8-C85E27C304C7}" type="parTrans" cxnId="{17F36310-9555-4A6A-8623-D979F4A64277}">
      <dgm:prSet/>
      <dgm:spPr/>
      <dgm:t>
        <a:bodyPr/>
        <a:lstStyle/>
        <a:p>
          <a:endParaRPr lang="en-US"/>
        </a:p>
      </dgm:t>
    </dgm:pt>
    <dgm:pt modelId="{1C9D6E85-0F60-4616-B84C-1FE5158DAFDB}" type="sibTrans" cxnId="{17F36310-9555-4A6A-8623-D979F4A64277}">
      <dgm:prSet/>
      <dgm:spPr/>
      <dgm:t>
        <a:bodyPr/>
        <a:lstStyle/>
        <a:p>
          <a:endParaRPr lang="en-US"/>
        </a:p>
      </dgm:t>
    </dgm:pt>
    <dgm:pt modelId="{BBA03D28-A72D-44BF-A1AE-D134A4C899D8}">
      <dgm:prSet/>
      <dgm:spPr/>
      <dgm:t>
        <a:bodyPr/>
        <a:lstStyle/>
        <a:p>
          <a:r>
            <a:rPr lang="en-ZA" dirty="0"/>
            <a:t>To analyse Spain’s electricity shortfall due to reduced supply by renewable sources by analysing weather attributes.</a:t>
          </a:r>
          <a:endParaRPr lang="en-US" dirty="0"/>
        </a:p>
      </dgm:t>
    </dgm:pt>
    <dgm:pt modelId="{D48E8CAD-93D1-4296-B856-0ABD89E7DF0D}" type="parTrans" cxnId="{C1D8F407-1E89-4ACB-9633-D9C0F5158865}">
      <dgm:prSet/>
      <dgm:spPr/>
      <dgm:t>
        <a:bodyPr/>
        <a:lstStyle/>
        <a:p>
          <a:endParaRPr lang="en-US"/>
        </a:p>
      </dgm:t>
    </dgm:pt>
    <dgm:pt modelId="{A5502B4B-14A3-44B3-BBBF-5F0B099C1E8B}" type="sibTrans" cxnId="{C1D8F407-1E89-4ACB-9633-D9C0F5158865}">
      <dgm:prSet/>
      <dgm:spPr/>
      <dgm:t>
        <a:bodyPr/>
        <a:lstStyle/>
        <a:p>
          <a:endParaRPr lang="en-US"/>
        </a:p>
      </dgm:t>
    </dgm:pt>
    <dgm:pt modelId="{5F850D31-9EFA-4CB1-8EC5-9F123F76377B}">
      <dgm:prSet/>
      <dgm:spPr/>
      <dgm:t>
        <a:bodyPr/>
        <a:lstStyle/>
        <a:p>
          <a:r>
            <a:rPr lang="en-ZA" dirty="0"/>
            <a:t>Utilize data analysis &amp; machine learning principles to predict future shortfalls</a:t>
          </a:r>
          <a:endParaRPr lang="en-US" dirty="0"/>
        </a:p>
      </dgm:t>
    </dgm:pt>
    <dgm:pt modelId="{8C057B94-9F98-45B9-B9E5-A973CE86AAE7}" type="parTrans" cxnId="{4041D025-9ED7-4608-84CC-4156D49AC4AD}">
      <dgm:prSet/>
      <dgm:spPr/>
      <dgm:t>
        <a:bodyPr/>
        <a:lstStyle/>
        <a:p>
          <a:endParaRPr lang="en-US"/>
        </a:p>
      </dgm:t>
    </dgm:pt>
    <dgm:pt modelId="{92C8AC36-A91C-4E55-B7C8-D5AE12D56DD0}" type="sibTrans" cxnId="{4041D025-9ED7-4608-84CC-4156D49AC4AD}">
      <dgm:prSet/>
      <dgm:spPr/>
      <dgm:t>
        <a:bodyPr/>
        <a:lstStyle/>
        <a:p>
          <a:endParaRPr lang="en-US"/>
        </a:p>
      </dgm:t>
    </dgm:pt>
    <dgm:pt modelId="{E3B851B5-640A-4C04-9338-29760BEF41D5}">
      <dgm:prSet/>
      <dgm:spPr/>
      <dgm:t>
        <a:bodyPr/>
        <a:lstStyle/>
        <a:p>
          <a:r>
            <a:rPr lang="en-ZA" dirty="0"/>
            <a:t>Developed a predictive model that can be used to determine shortfalls.</a:t>
          </a:r>
          <a:endParaRPr lang="en-US" dirty="0"/>
        </a:p>
      </dgm:t>
    </dgm:pt>
    <dgm:pt modelId="{0732581E-10B4-476F-993F-3B0E8884F3AD}" type="parTrans" cxnId="{94297CA7-5F90-45B0-9F2B-8724CB9E9E9E}">
      <dgm:prSet/>
      <dgm:spPr/>
      <dgm:t>
        <a:bodyPr/>
        <a:lstStyle/>
        <a:p>
          <a:endParaRPr lang="en-US"/>
        </a:p>
      </dgm:t>
    </dgm:pt>
    <dgm:pt modelId="{FE9DC254-BFBC-4271-895A-B0F7F6FA072E}" type="sibTrans" cxnId="{94297CA7-5F90-45B0-9F2B-8724CB9E9E9E}">
      <dgm:prSet/>
      <dgm:spPr/>
      <dgm:t>
        <a:bodyPr/>
        <a:lstStyle/>
        <a:p>
          <a:endParaRPr lang="en-US"/>
        </a:p>
      </dgm:t>
    </dgm:pt>
    <dgm:pt modelId="{5FE6BF3D-3044-4838-8959-DD479BE2155A}">
      <dgm:prSet/>
      <dgm:spPr/>
      <dgm:t>
        <a:bodyPr/>
        <a:lstStyle/>
        <a:p>
          <a:endParaRPr lang="en-US" dirty="0"/>
        </a:p>
      </dgm:t>
    </dgm:pt>
    <dgm:pt modelId="{5D3E749B-9DFF-496F-A0B7-40F5AA346504}" type="parTrans" cxnId="{125B2117-862A-4287-A1B5-CE893AA2D327}">
      <dgm:prSet/>
      <dgm:spPr/>
      <dgm:t>
        <a:bodyPr/>
        <a:lstStyle/>
        <a:p>
          <a:endParaRPr lang="en-US"/>
        </a:p>
      </dgm:t>
    </dgm:pt>
    <dgm:pt modelId="{D9246B10-83E3-4F29-8092-C5B06134F7AB}" type="sibTrans" cxnId="{125B2117-862A-4287-A1B5-CE893AA2D327}">
      <dgm:prSet/>
      <dgm:spPr/>
      <dgm:t>
        <a:bodyPr/>
        <a:lstStyle/>
        <a:p>
          <a:endParaRPr lang="en-US"/>
        </a:p>
      </dgm:t>
    </dgm:pt>
    <dgm:pt modelId="{1DA04B36-7DBE-4D96-B382-8F254DC24A05}" type="pres">
      <dgm:prSet presAssocID="{0067626E-93AB-4F24-84C5-2332E2C73967}" presName="vert0" presStyleCnt="0">
        <dgm:presLayoutVars>
          <dgm:dir/>
          <dgm:animOne val="branch"/>
          <dgm:animLvl val="lvl"/>
        </dgm:presLayoutVars>
      </dgm:prSet>
      <dgm:spPr/>
    </dgm:pt>
    <dgm:pt modelId="{F348779A-A380-452F-9ECE-5B1D6934EFB8}" type="pres">
      <dgm:prSet presAssocID="{34C90442-82E0-46B8-9487-8F111B43F3AF}" presName="thickLine" presStyleLbl="alignNode1" presStyleIdx="0" presStyleCnt="5"/>
      <dgm:spPr/>
    </dgm:pt>
    <dgm:pt modelId="{CC1240D7-3EA9-48F8-9EAE-4A693D9F354D}" type="pres">
      <dgm:prSet presAssocID="{34C90442-82E0-46B8-9487-8F111B43F3AF}" presName="horz1" presStyleCnt="0"/>
      <dgm:spPr/>
    </dgm:pt>
    <dgm:pt modelId="{13AED55D-8787-4712-9B44-1779228F2473}" type="pres">
      <dgm:prSet presAssocID="{34C90442-82E0-46B8-9487-8F111B43F3AF}" presName="tx1" presStyleLbl="revTx" presStyleIdx="0" presStyleCnt="5"/>
      <dgm:spPr/>
    </dgm:pt>
    <dgm:pt modelId="{81F238D4-CE4C-4195-BCB7-714D3FD73F63}" type="pres">
      <dgm:prSet presAssocID="{34C90442-82E0-46B8-9487-8F111B43F3AF}" presName="vert1" presStyleCnt="0"/>
      <dgm:spPr/>
    </dgm:pt>
    <dgm:pt modelId="{22D2AB67-50C3-4CD8-BBC1-5F0272EC6522}" type="pres">
      <dgm:prSet presAssocID="{BBA03D28-A72D-44BF-A1AE-D134A4C899D8}" presName="thickLine" presStyleLbl="alignNode1" presStyleIdx="1" presStyleCnt="5"/>
      <dgm:spPr/>
    </dgm:pt>
    <dgm:pt modelId="{AEB9A642-5500-45D2-A241-315EE3F1E710}" type="pres">
      <dgm:prSet presAssocID="{BBA03D28-A72D-44BF-A1AE-D134A4C899D8}" presName="horz1" presStyleCnt="0"/>
      <dgm:spPr/>
    </dgm:pt>
    <dgm:pt modelId="{8A1084AB-4195-4F8C-B329-FCCFA7D1C28E}" type="pres">
      <dgm:prSet presAssocID="{BBA03D28-A72D-44BF-A1AE-D134A4C899D8}" presName="tx1" presStyleLbl="revTx" presStyleIdx="1" presStyleCnt="5"/>
      <dgm:spPr/>
    </dgm:pt>
    <dgm:pt modelId="{6D155EB4-6ADD-426E-8CCF-205A245A20C2}" type="pres">
      <dgm:prSet presAssocID="{BBA03D28-A72D-44BF-A1AE-D134A4C899D8}" presName="vert1" presStyleCnt="0"/>
      <dgm:spPr/>
    </dgm:pt>
    <dgm:pt modelId="{28B814D9-F6EB-45CC-8E4D-9E106CB49EED}" type="pres">
      <dgm:prSet presAssocID="{5F850D31-9EFA-4CB1-8EC5-9F123F76377B}" presName="thickLine" presStyleLbl="alignNode1" presStyleIdx="2" presStyleCnt="5"/>
      <dgm:spPr/>
    </dgm:pt>
    <dgm:pt modelId="{16D2B62E-83F2-47CF-AC6B-DFC93DBD6925}" type="pres">
      <dgm:prSet presAssocID="{5F850D31-9EFA-4CB1-8EC5-9F123F76377B}" presName="horz1" presStyleCnt="0"/>
      <dgm:spPr/>
    </dgm:pt>
    <dgm:pt modelId="{B9860DE2-77A7-4555-9CA9-6A81F207A377}" type="pres">
      <dgm:prSet presAssocID="{5F850D31-9EFA-4CB1-8EC5-9F123F76377B}" presName="tx1" presStyleLbl="revTx" presStyleIdx="2" presStyleCnt="5"/>
      <dgm:spPr/>
    </dgm:pt>
    <dgm:pt modelId="{D8E51D53-9D0E-4ADC-9EC3-0EE7DE9D5D92}" type="pres">
      <dgm:prSet presAssocID="{5F850D31-9EFA-4CB1-8EC5-9F123F76377B}" presName="vert1" presStyleCnt="0"/>
      <dgm:spPr/>
    </dgm:pt>
    <dgm:pt modelId="{AC96DCDA-1E98-4AC0-8442-4C50DD47B42C}" type="pres">
      <dgm:prSet presAssocID="{E3B851B5-640A-4C04-9338-29760BEF41D5}" presName="thickLine" presStyleLbl="alignNode1" presStyleIdx="3" presStyleCnt="5"/>
      <dgm:spPr/>
    </dgm:pt>
    <dgm:pt modelId="{2487D999-38A8-4157-808C-9CD0793DC4C0}" type="pres">
      <dgm:prSet presAssocID="{E3B851B5-640A-4C04-9338-29760BEF41D5}" presName="horz1" presStyleCnt="0"/>
      <dgm:spPr/>
    </dgm:pt>
    <dgm:pt modelId="{6AB6BFFA-ECE1-418E-9951-9E8947652EA0}" type="pres">
      <dgm:prSet presAssocID="{E3B851B5-640A-4C04-9338-29760BEF41D5}" presName="tx1" presStyleLbl="revTx" presStyleIdx="3" presStyleCnt="5"/>
      <dgm:spPr/>
    </dgm:pt>
    <dgm:pt modelId="{72ED5AE7-25BB-4BF0-9C3E-3943E3B683DE}" type="pres">
      <dgm:prSet presAssocID="{E3B851B5-640A-4C04-9338-29760BEF41D5}" presName="vert1" presStyleCnt="0"/>
      <dgm:spPr/>
    </dgm:pt>
    <dgm:pt modelId="{BD70987C-53FA-410C-8E80-E79A6AC4B068}" type="pres">
      <dgm:prSet presAssocID="{5FE6BF3D-3044-4838-8959-DD479BE2155A}" presName="thickLine" presStyleLbl="alignNode1" presStyleIdx="4" presStyleCnt="5"/>
      <dgm:spPr/>
    </dgm:pt>
    <dgm:pt modelId="{6F4BF4FC-F68B-4BD5-A79C-616E19A56354}" type="pres">
      <dgm:prSet presAssocID="{5FE6BF3D-3044-4838-8959-DD479BE2155A}" presName="horz1" presStyleCnt="0"/>
      <dgm:spPr/>
    </dgm:pt>
    <dgm:pt modelId="{0C6FD5E1-E04F-4571-A19F-0ADD3ACAA8DB}" type="pres">
      <dgm:prSet presAssocID="{5FE6BF3D-3044-4838-8959-DD479BE2155A}" presName="tx1" presStyleLbl="revTx" presStyleIdx="4" presStyleCnt="5"/>
      <dgm:spPr/>
    </dgm:pt>
    <dgm:pt modelId="{AE765B75-B191-4DDD-BAE0-55E6DE4BBDF6}" type="pres">
      <dgm:prSet presAssocID="{5FE6BF3D-3044-4838-8959-DD479BE2155A}" presName="vert1" presStyleCnt="0"/>
      <dgm:spPr/>
    </dgm:pt>
  </dgm:ptLst>
  <dgm:cxnLst>
    <dgm:cxn modelId="{C1D8F407-1E89-4ACB-9633-D9C0F5158865}" srcId="{0067626E-93AB-4F24-84C5-2332E2C73967}" destId="{BBA03D28-A72D-44BF-A1AE-D134A4C899D8}" srcOrd="1" destOrd="0" parTransId="{D48E8CAD-93D1-4296-B856-0ABD89E7DF0D}" sibTransId="{A5502B4B-14A3-44B3-BBBF-5F0B099C1E8B}"/>
    <dgm:cxn modelId="{17F36310-9555-4A6A-8623-D979F4A64277}" srcId="{0067626E-93AB-4F24-84C5-2332E2C73967}" destId="{34C90442-82E0-46B8-9487-8F111B43F3AF}" srcOrd="0" destOrd="0" parTransId="{554A5B0B-ACAF-4DFB-B5E8-C85E27C304C7}" sibTransId="{1C9D6E85-0F60-4616-B84C-1FE5158DAFDB}"/>
    <dgm:cxn modelId="{125B2117-862A-4287-A1B5-CE893AA2D327}" srcId="{0067626E-93AB-4F24-84C5-2332E2C73967}" destId="{5FE6BF3D-3044-4838-8959-DD479BE2155A}" srcOrd="4" destOrd="0" parTransId="{5D3E749B-9DFF-496F-A0B7-40F5AA346504}" sibTransId="{D9246B10-83E3-4F29-8092-C5B06134F7AB}"/>
    <dgm:cxn modelId="{4041D025-9ED7-4608-84CC-4156D49AC4AD}" srcId="{0067626E-93AB-4F24-84C5-2332E2C73967}" destId="{5F850D31-9EFA-4CB1-8EC5-9F123F76377B}" srcOrd="2" destOrd="0" parTransId="{8C057B94-9F98-45B9-B9E5-A973CE86AAE7}" sibTransId="{92C8AC36-A91C-4E55-B7C8-D5AE12D56DD0}"/>
    <dgm:cxn modelId="{788EAA2D-E17A-499F-8765-3302D4919F22}" type="presOf" srcId="{BBA03D28-A72D-44BF-A1AE-D134A4C899D8}" destId="{8A1084AB-4195-4F8C-B329-FCCFA7D1C28E}" srcOrd="0" destOrd="0" presId="urn:microsoft.com/office/officeart/2008/layout/LinedList"/>
    <dgm:cxn modelId="{CB9F7F3D-EE92-484D-8FE8-BC6868933186}" type="presOf" srcId="{5FE6BF3D-3044-4838-8959-DD479BE2155A}" destId="{0C6FD5E1-E04F-4571-A19F-0ADD3ACAA8DB}" srcOrd="0" destOrd="0" presId="urn:microsoft.com/office/officeart/2008/layout/LinedList"/>
    <dgm:cxn modelId="{94297CA7-5F90-45B0-9F2B-8724CB9E9E9E}" srcId="{0067626E-93AB-4F24-84C5-2332E2C73967}" destId="{E3B851B5-640A-4C04-9338-29760BEF41D5}" srcOrd="3" destOrd="0" parTransId="{0732581E-10B4-476F-993F-3B0E8884F3AD}" sibTransId="{FE9DC254-BFBC-4271-895A-B0F7F6FA072E}"/>
    <dgm:cxn modelId="{6CBF4DBB-D49E-4183-AE53-48018186DCD8}" type="presOf" srcId="{E3B851B5-640A-4C04-9338-29760BEF41D5}" destId="{6AB6BFFA-ECE1-418E-9951-9E8947652EA0}" srcOrd="0" destOrd="0" presId="urn:microsoft.com/office/officeart/2008/layout/LinedList"/>
    <dgm:cxn modelId="{16FE1FC7-66A1-4834-900C-A744045EED13}" type="presOf" srcId="{0067626E-93AB-4F24-84C5-2332E2C73967}" destId="{1DA04B36-7DBE-4D96-B382-8F254DC24A05}" srcOrd="0" destOrd="0" presId="urn:microsoft.com/office/officeart/2008/layout/LinedList"/>
    <dgm:cxn modelId="{8290D3DA-DC9B-4823-A3F5-954D77D71418}" type="presOf" srcId="{34C90442-82E0-46B8-9487-8F111B43F3AF}" destId="{13AED55D-8787-4712-9B44-1779228F2473}" srcOrd="0" destOrd="0" presId="urn:microsoft.com/office/officeart/2008/layout/LinedList"/>
    <dgm:cxn modelId="{B899D6FC-BC9B-4DF1-99BA-C741B16162BD}" type="presOf" srcId="{5F850D31-9EFA-4CB1-8EC5-9F123F76377B}" destId="{B9860DE2-77A7-4555-9CA9-6A81F207A377}" srcOrd="0" destOrd="0" presId="urn:microsoft.com/office/officeart/2008/layout/LinedList"/>
    <dgm:cxn modelId="{7982774F-7BBC-41F8-ADC4-A25A723F610C}" type="presParOf" srcId="{1DA04B36-7DBE-4D96-B382-8F254DC24A05}" destId="{F348779A-A380-452F-9ECE-5B1D6934EFB8}" srcOrd="0" destOrd="0" presId="urn:microsoft.com/office/officeart/2008/layout/LinedList"/>
    <dgm:cxn modelId="{E72CBE76-2F05-4747-B53A-BCE0A711C777}" type="presParOf" srcId="{1DA04B36-7DBE-4D96-B382-8F254DC24A05}" destId="{CC1240D7-3EA9-48F8-9EAE-4A693D9F354D}" srcOrd="1" destOrd="0" presId="urn:microsoft.com/office/officeart/2008/layout/LinedList"/>
    <dgm:cxn modelId="{36D66CEB-3286-4BBA-99CB-C648B6C64870}" type="presParOf" srcId="{CC1240D7-3EA9-48F8-9EAE-4A693D9F354D}" destId="{13AED55D-8787-4712-9B44-1779228F2473}" srcOrd="0" destOrd="0" presId="urn:microsoft.com/office/officeart/2008/layout/LinedList"/>
    <dgm:cxn modelId="{6282D973-B548-4CC6-BDAD-87C17B113B0B}" type="presParOf" srcId="{CC1240D7-3EA9-48F8-9EAE-4A693D9F354D}" destId="{81F238D4-CE4C-4195-BCB7-714D3FD73F63}" srcOrd="1" destOrd="0" presId="urn:microsoft.com/office/officeart/2008/layout/LinedList"/>
    <dgm:cxn modelId="{B3DF9DB6-832F-4321-A393-CC22BE86A628}" type="presParOf" srcId="{1DA04B36-7DBE-4D96-B382-8F254DC24A05}" destId="{22D2AB67-50C3-4CD8-BBC1-5F0272EC6522}" srcOrd="2" destOrd="0" presId="urn:microsoft.com/office/officeart/2008/layout/LinedList"/>
    <dgm:cxn modelId="{471500BD-BC85-4CC6-B9C3-75DA27759131}" type="presParOf" srcId="{1DA04B36-7DBE-4D96-B382-8F254DC24A05}" destId="{AEB9A642-5500-45D2-A241-315EE3F1E710}" srcOrd="3" destOrd="0" presId="urn:microsoft.com/office/officeart/2008/layout/LinedList"/>
    <dgm:cxn modelId="{D11C10BB-2A85-4A17-808F-51DD1E7624EC}" type="presParOf" srcId="{AEB9A642-5500-45D2-A241-315EE3F1E710}" destId="{8A1084AB-4195-4F8C-B329-FCCFA7D1C28E}" srcOrd="0" destOrd="0" presId="urn:microsoft.com/office/officeart/2008/layout/LinedList"/>
    <dgm:cxn modelId="{54B32974-C75A-4AC5-A328-CC22F61BF286}" type="presParOf" srcId="{AEB9A642-5500-45D2-A241-315EE3F1E710}" destId="{6D155EB4-6ADD-426E-8CCF-205A245A20C2}" srcOrd="1" destOrd="0" presId="urn:microsoft.com/office/officeart/2008/layout/LinedList"/>
    <dgm:cxn modelId="{13583A58-3F6F-4B45-AA7D-44A4FE6B97E2}" type="presParOf" srcId="{1DA04B36-7DBE-4D96-B382-8F254DC24A05}" destId="{28B814D9-F6EB-45CC-8E4D-9E106CB49EED}" srcOrd="4" destOrd="0" presId="urn:microsoft.com/office/officeart/2008/layout/LinedList"/>
    <dgm:cxn modelId="{B2E1B16A-8797-4B64-BD17-94ED11AE5668}" type="presParOf" srcId="{1DA04B36-7DBE-4D96-B382-8F254DC24A05}" destId="{16D2B62E-83F2-47CF-AC6B-DFC93DBD6925}" srcOrd="5" destOrd="0" presId="urn:microsoft.com/office/officeart/2008/layout/LinedList"/>
    <dgm:cxn modelId="{AD6F03AD-2A54-4633-B4DB-CD002A5D5114}" type="presParOf" srcId="{16D2B62E-83F2-47CF-AC6B-DFC93DBD6925}" destId="{B9860DE2-77A7-4555-9CA9-6A81F207A377}" srcOrd="0" destOrd="0" presId="urn:microsoft.com/office/officeart/2008/layout/LinedList"/>
    <dgm:cxn modelId="{ABE3675B-8324-4799-A81A-7DA7A101967F}" type="presParOf" srcId="{16D2B62E-83F2-47CF-AC6B-DFC93DBD6925}" destId="{D8E51D53-9D0E-4ADC-9EC3-0EE7DE9D5D92}" srcOrd="1" destOrd="0" presId="urn:microsoft.com/office/officeart/2008/layout/LinedList"/>
    <dgm:cxn modelId="{C25D229F-2618-44B1-B3AD-CA0623EA5975}" type="presParOf" srcId="{1DA04B36-7DBE-4D96-B382-8F254DC24A05}" destId="{AC96DCDA-1E98-4AC0-8442-4C50DD47B42C}" srcOrd="6" destOrd="0" presId="urn:microsoft.com/office/officeart/2008/layout/LinedList"/>
    <dgm:cxn modelId="{02014E79-13CC-4900-AAA1-8012F960EDCC}" type="presParOf" srcId="{1DA04B36-7DBE-4D96-B382-8F254DC24A05}" destId="{2487D999-38A8-4157-808C-9CD0793DC4C0}" srcOrd="7" destOrd="0" presId="urn:microsoft.com/office/officeart/2008/layout/LinedList"/>
    <dgm:cxn modelId="{3E997420-5BD2-4F90-BF79-1F547B167FB8}" type="presParOf" srcId="{2487D999-38A8-4157-808C-9CD0793DC4C0}" destId="{6AB6BFFA-ECE1-418E-9951-9E8947652EA0}" srcOrd="0" destOrd="0" presId="urn:microsoft.com/office/officeart/2008/layout/LinedList"/>
    <dgm:cxn modelId="{3F975260-8C5F-4E60-BA7B-C00A4194C0FB}" type="presParOf" srcId="{2487D999-38A8-4157-808C-9CD0793DC4C0}" destId="{72ED5AE7-25BB-4BF0-9C3E-3943E3B683DE}" srcOrd="1" destOrd="0" presId="urn:microsoft.com/office/officeart/2008/layout/LinedList"/>
    <dgm:cxn modelId="{86B1507D-4150-4493-964D-BE6774D8041C}" type="presParOf" srcId="{1DA04B36-7DBE-4D96-B382-8F254DC24A05}" destId="{BD70987C-53FA-410C-8E80-E79A6AC4B068}" srcOrd="8" destOrd="0" presId="urn:microsoft.com/office/officeart/2008/layout/LinedList"/>
    <dgm:cxn modelId="{A5B7337D-501C-4D64-B946-2BA6461F98AD}" type="presParOf" srcId="{1DA04B36-7DBE-4D96-B382-8F254DC24A05}" destId="{6F4BF4FC-F68B-4BD5-A79C-616E19A56354}" srcOrd="9" destOrd="0" presId="urn:microsoft.com/office/officeart/2008/layout/LinedList"/>
    <dgm:cxn modelId="{07C6DB7B-71C3-4A66-B17E-A9471089E8BC}" type="presParOf" srcId="{6F4BF4FC-F68B-4BD5-A79C-616E19A56354}" destId="{0C6FD5E1-E04F-4571-A19F-0ADD3ACAA8DB}" srcOrd="0" destOrd="0" presId="urn:microsoft.com/office/officeart/2008/layout/LinedList"/>
    <dgm:cxn modelId="{E430BD99-B3AB-457B-92C3-6C382F22C199}" type="presParOf" srcId="{6F4BF4FC-F68B-4BD5-A79C-616E19A56354}" destId="{AE765B75-B191-4DDD-BAE0-55E6DE4BBDF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48779A-A380-452F-9ECE-5B1D6934EFB8}">
      <dsp:nvSpPr>
        <dsp:cNvPr id="0" name=""/>
        <dsp:cNvSpPr/>
      </dsp:nvSpPr>
      <dsp:spPr>
        <a:xfrm>
          <a:off x="0" y="466"/>
          <a:ext cx="5831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3AED55D-8787-4712-9B44-1779228F2473}">
      <dsp:nvSpPr>
        <dsp:cNvPr id="0" name=""/>
        <dsp:cNvSpPr/>
      </dsp:nvSpPr>
      <dsp:spPr>
        <a:xfrm>
          <a:off x="0" y="466"/>
          <a:ext cx="5831833" cy="764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ZA" sz="2000" kern="1200"/>
            <a:t>Outcomes :</a:t>
          </a:r>
          <a:endParaRPr lang="en-US" sz="2000" kern="1200"/>
        </a:p>
      </dsp:txBody>
      <dsp:txXfrm>
        <a:off x="0" y="466"/>
        <a:ext cx="5831833" cy="764794"/>
      </dsp:txXfrm>
    </dsp:sp>
    <dsp:sp modelId="{22D2AB67-50C3-4CD8-BBC1-5F0272EC6522}">
      <dsp:nvSpPr>
        <dsp:cNvPr id="0" name=""/>
        <dsp:cNvSpPr/>
      </dsp:nvSpPr>
      <dsp:spPr>
        <a:xfrm>
          <a:off x="0" y="765261"/>
          <a:ext cx="583183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A1084AB-4195-4F8C-B329-FCCFA7D1C28E}">
      <dsp:nvSpPr>
        <dsp:cNvPr id="0" name=""/>
        <dsp:cNvSpPr/>
      </dsp:nvSpPr>
      <dsp:spPr>
        <a:xfrm>
          <a:off x="0" y="765261"/>
          <a:ext cx="5831833" cy="764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ZA" sz="2000" kern="1200" dirty="0"/>
            <a:t>To analyse Spain’s electricity shortfall due to reduced supply by renewable sources by analysing weather attributes.</a:t>
          </a:r>
          <a:endParaRPr lang="en-US" sz="2000" kern="1200" dirty="0"/>
        </a:p>
      </dsp:txBody>
      <dsp:txXfrm>
        <a:off x="0" y="765261"/>
        <a:ext cx="5831833" cy="764794"/>
      </dsp:txXfrm>
    </dsp:sp>
    <dsp:sp modelId="{28B814D9-F6EB-45CC-8E4D-9E106CB49EED}">
      <dsp:nvSpPr>
        <dsp:cNvPr id="0" name=""/>
        <dsp:cNvSpPr/>
      </dsp:nvSpPr>
      <dsp:spPr>
        <a:xfrm>
          <a:off x="0" y="1530055"/>
          <a:ext cx="5831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9860DE2-77A7-4555-9CA9-6A81F207A377}">
      <dsp:nvSpPr>
        <dsp:cNvPr id="0" name=""/>
        <dsp:cNvSpPr/>
      </dsp:nvSpPr>
      <dsp:spPr>
        <a:xfrm>
          <a:off x="0" y="1530055"/>
          <a:ext cx="5831833" cy="764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ZA" sz="2000" kern="1200" dirty="0"/>
            <a:t>Utilize data analysis &amp; machine learning principles to predict future shortfalls</a:t>
          </a:r>
          <a:endParaRPr lang="en-US" sz="2000" kern="1200" dirty="0"/>
        </a:p>
      </dsp:txBody>
      <dsp:txXfrm>
        <a:off x="0" y="1530055"/>
        <a:ext cx="5831833" cy="764794"/>
      </dsp:txXfrm>
    </dsp:sp>
    <dsp:sp modelId="{AC96DCDA-1E98-4AC0-8442-4C50DD47B42C}">
      <dsp:nvSpPr>
        <dsp:cNvPr id="0" name=""/>
        <dsp:cNvSpPr/>
      </dsp:nvSpPr>
      <dsp:spPr>
        <a:xfrm>
          <a:off x="0" y="2294850"/>
          <a:ext cx="583183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AB6BFFA-ECE1-418E-9951-9E8947652EA0}">
      <dsp:nvSpPr>
        <dsp:cNvPr id="0" name=""/>
        <dsp:cNvSpPr/>
      </dsp:nvSpPr>
      <dsp:spPr>
        <a:xfrm>
          <a:off x="0" y="2294850"/>
          <a:ext cx="5831833" cy="764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ZA" sz="2000" kern="1200" dirty="0"/>
            <a:t>Developed a predictive model that can be used to determine shortfalls.</a:t>
          </a:r>
          <a:endParaRPr lang="en-US" sz="2000" kern="1200" dirty="0"/>
        </a:p>
      </dsp:txBody>
      <dsp:txXfrm>
        <a:off x="0" y="2294850"/>
        <a:ext cx="5831833" cy="764794"/>
      </dsp:txXfrm>
    </dsp:sp>
    <dsp:sp modelId="{BD70987C-53FA-410C-8E80-E79A6AC4B068}">
      <dsp:nvSpPr>
        <dsp:cNvPr id="0" name=""/>
        <dsp:cNvSpPr/>
      </dsp:nvSpPr>
      <dsp:spPr>
        <a:xfrm>
          <a:off x="0" y="3059644"/>
          <a:ext cx="5831833"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C6FD5E1-E04F-4571-A19F-0ADD3ACAA8DB}">
      <dsp:nvSpPr>
        <dsp:cNvPr id="0" name=""/>
        <dsp:cNvSpPr/>
      </dsp:nvSpPr>
      <dsp:spPr>
        <a:xfrm>
          <a:off x="0" y="3059644"/>
          <a:ext cx="5831833" cy="764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US" sz="2000" kern="1200" dirty="0"/>
        </a:p>
      </dsp:txBody>
      <dsp:txXfrm>
        <a:off x="0" y="3059644"/>
        <a:ext cx="5831833" cy="76479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8/29/2022</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6242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8/29/2022</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7984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8/29/2022</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7634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8/29/2022</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24853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8/29/2022</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9374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8/29/2022</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6169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8/29/2022</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20143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8/29/2022</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68454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8/29/2022</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51699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8/29/2022</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46163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8/29/2022</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58922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8/29/2022</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59467142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20" r:id="rId6"/>
    <p:sldLayoutId id="2147483716" r:id="rId7"/>
    <p:sldLayoutId id="2147483717" r:id="rId8"/>
    <p:sldLayoutId id="2147483718" r:id="rId9"/>
    <p:sldLayoutId id="2147483719" r:id="rId10"/>
    <p:sldLayoutId id="214748372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C88933B-CFB2-4662-9CA9-2C1E08385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909EEE1-52DB-4A86-AFCE-CCE904184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99DAA-677B-4C47-B7C9-31195DDD642A}"/>
              </a:ext>
            </a:extLst>
          </p:cNvPr>
          <p:cNvSpPr>
            <a:spLocks noGrp="1"/>
          </p:cNvSpPr>
          <p:nvPr>
            <p:ph type="ctrTitle"/>
          </p:nvPr>
        </p:nvSpPr>
        <p:spPr>
          <a:xfrm>
            <a:off x="4305869" y="1994264"/>
            <a:ext cx="6935872" cy="3922755"/>
          </a:xfrm>
        </p:spPr>
        <p:txBody>
          <a:bodyPr>
            <a:normAutofit/>
          </a:bodyPr>
          <a:lstStyle/>
          <a:p>
            <a:pPr algn="r"/>
            <a:r>
              <a:rPr lang="en-ZA" b="1" i="0" dirty="0">
                <a:effectLst/>
              </a:rPr>
              <a:t>Spain’s Electricity Shortfall</a:t>
            </a:r>
            <a:br>
              <a:rPr lang="en-ZA" b="1" i="0" dirty="0">
                <a:effectLst/>
                <a:latin typeface="Helvetica Neue"/>
              </a:rPr>
            </a:br>
            <a:endParaRPr lang="en-ZA" dirty="0"/>
          </a:p>
        </p:txBody>
      </p:sp>
      <p:sp>
        <p:nvSpPr>
          <p:cNvPr id="3" name="Subtitle 2">
            <a:extLst>
              <a:ext uri="{FF2B5EF4-FFF2-40B4-BE49-F238E27FC236}">
                <a16:creationId xmlns:a16="http://schemas.microsoft.com/office/drawing/2014/main" id="{A469401F-E165-4CD9-B082-16FE4C66F5D0}"/>
              </a:ext>
            </a:extLst>
          </p:cNvPr>
          <p:cNvSpPr>
            <a:spLocks noGrp="1"/>
          </p:cNvSpPr>
          <p:nvPr>
            <p:ph type="subTitle" idx="1"/>
          </p:nvPr>
        </p:nvSpPr>
        <p:spPr>
          <a:xfrm>
            <a:off x="5330370" y="5592055"/>
            <a:ext cx="6157951" cy="943386"/>
          </a:xfrm>
        </p:spPr>
        <p:txBody>
          <a:bodyPr>
            <a:normAutofit/>
          </a:bodyPr>
          <a:lstStyle/>
          <a:p>
            <a:pPr algn="r">
              <a:lnSpc>
                <a:spcPct val="110000"/>
              </a:lnSpc>
            </a:pPr>
            <a:r>
              <a:rPr lang="en-US" sz="1100" b="0" dirty="0">
                <a:latin typeface="Helvetica Neue"/>
              </a:rPr>
              <a:t>data Analysis on The </a:t>
            </a:r>
            <a:r>
              <a:rPr lang="en-ZA" sz="1100" b="0" i="0" dirty="0">
                <a:effectLst/>
                <a:latin typeface="Helvetica Neue"/>
              </a:rPr>
              <a:t>expansion of Spain’s </a:t>
            </a:r>
            <a:r>
              <a:rPr lang="en-ZA" sz="1100" b="0" dirty="0">
                <a:latin typeface="Helvetica Neue"/>
              </a:rPr>
              <a:t>shortfall between the energy generated by means of fossil fuels and various renewable sources</a:t>
            </a:r>
            <a:endParaRPr lang="en-ZA" sz="1100" dirty="0"/>
          </a:p>
        </p:txBody>
      </p:sp>
      <p:pic>
        <p:nvPicPr>
          <p:cNvPr id="22" name="Picture 3" descr="Origami white butterflies">
            <a:extLst>
              <a:ext uri="{FF2B5EF4-FFF2-40B4-BE49-F238E27FC236}">
                <a16:creationId xmlns:a16="http://schemas.microsoft.com/office/drawing/2014/main" id="{1DB88FEF-508C-6F23-0A01-174848AF10A7}"/>
              </a:ext>
            </a:extLst>
          </p:cNvPr>
          <p:cNvPicPr>
            <a:picLocks noChangeAspect="1"/>
          </p:cNvPicPr>
          <p:nvPr/>
        </p:nvPicPr>
        <p:blipFill rotWithShape="1">
          <a:blip r:embed="rId2"/>
          <a:srcRect l="48862" r="4484"/>
          <a:stretch/>
        </p:blipFill>
        <p:spPr>
          <a:xfrm>
            <a:off x="-2573" y="10"/>
            <a:ext cx="4811317" cy="6857988"/>
          </a:xfrm>
          <a:custGeom>
            <a:avLst/>
            <a:gdLst/>
            <a:ahLst/>
            <a:cxnLst/>
            <a:rect l="l" t="t" r="r" b="b"/>
            <a:pathLst>
              <a:path w="4811317" h="6857998">
                <a:moveTo>
                  <a:pt x="0" y="0"/>
                </a:moveTo>
                <a:lnTo>
                  <a:pt x="4811317" y="0"/>
                </a:lnTo>
                <a:lnTo>
                  <a:pt x="2712446" y="6857998"/>
                </a:lnTo>
                <a:lnTo>
                  <a:pt x="0" y="6857998"/>
                </a:lnTo>
                <a:close/>
              </a:path>
            </a:pathLst>
          </a:custGeom>
        </p:spPr>
      </p:pic>
      <p:cxnSp>
        <p:nvCxnSpPr>
          <p:cNvPr id="48" name="Straight Connector 47">
            <a:extLst>
              <a:ext uri="{FF2B5EF4-FFF2-40B4-BE49-F238E27FC236}">
                <a16:creationId xmlns:a16="http://schemas.microsoft.com/office/drawing/2014/main" id="{326FE4BA-3BD1-4AB3-A3EB-39FF16D964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49">
            <a:extLst>
              <a:ext uri="{FF2B5EF4-FFF2-40B4-BE49-F238E27FC236}">
                <a16:creationId xmlns:a16="http://schemas.microsoft.com/office/drawing/2014/main" id="{CBD85EF3-E980-4EF9-BF91-C0540D302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5" idx="2"/>
          </p:cNvCxnSpPr>
          <p:nvPr>
            <p:extLst>
              <p:ext uri="{386F3935-93C4-4BCD-93E2-E3B085C9AB24}">
                <p16:designElem xmlns:p16="http://schemas.microsoft.com/office/powerpoint/2015/main" val="1"/>
              </p:ext>
            </p:extLst>
          </p:nvPr>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649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4" name="Rectangle 7183">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Freeform: Shape 7185">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3CE832-1180-4225-9F23-19CEBFC117E1}"/>
              </a:ext>
            </a:extLst>
          </p:cNvPr>
          <p:cNvSpPr>
            <a:spLocks noGrp="1"/>
          </p:cNvSpPr>
          <p:nvPr>
            <p:ph type="title"/>
          </p:nvPr>
        </p:nvSpPr>
        <p:spPr>
          <a:xfrm>
            <a:off x="7218705" y="542926"/>
            <a:ext cx="4439894" cy="1668143"/>
          </a:xfrm>
        </p:spPr>
        <p:txBody>
          <a:bodyPr>
            <a:normAutofit/>
          </a:bodyPr>
          <a:lstStyle/>
          <a:p>
            <a:r>
              <a:rPr lang="en-US" dirty="0"/>
              <a:t>Modelling</a:t>
            </a:r>
            <a:endParaRPr lang="en-ZA" dirty="0"/>
          </a:p>
        </p:txBody>
      </p:sp>
      <p:pic>
        <p:nvPicPr>
          <p:cNvPr id="7170" name="Picture 2" descr="Decision Trees | National Good Agricultural Practices Program">
            <a:extLst>
              <a:ext uri="{FF2B5EF4-FFF2-40B4-BE49-F238E27FC236}">
                <a16:creationId xmlns:a16="http://schemas.microsoft.com/office/drawing/2014/main" id="{CD1652BD-EA8C-48B1-9D14-D481997DB6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7236" y="533400"/>
            <a:ext cx="4282381" cy="5791200"/>
          </a:xfrm>
          <a:prstGeom prst="rect">
            <a:avLst/>
          </a:prstGeom>
          <a:noFill/>
          <a:extLst>
            <a:ext uri="{909E8E84-426E-40DD-AFC4-6F175D3DCCD1}">
              <a14:hiddenFill xmlns:a14="http://schemas.microsoft.com/office/drawing/2010/main">
                <a:solidFill>
                  <a:srgbClr val="FFFFFF"/>
                </a:solidFill>
              </a14:hiddenFill>
            </a:ext>
          </a:extLst>
        </p:spPr>
      </p:pic>
      <p:cxnSp>
        <p:nvCxnSpPr>
          <p:cNvPr id="7188" name="Straight Connector 7187">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0249E1-FC09-4A55-90DF-7C104DC34AAD}"/>
              </a:ext>
            </a:extLst>
          </p:cNvPr>
          <p:cNvSpPr>
            <a:spLocks noGrp="1"/>
          </p:cNvSpPr>
          <p:nvPr>
            <p:ph idx="1"/>
          </p:nvPr>
        </p:nvSpPr>
        <p:spPr>
          <a:xfrm>
            <a:off x="7218706" y="2211069"/>
            <a:ext cx="4439894" cy="4113531"/>
          </a:xfrm>
        </p:spPr>
        <p:txBody>
          <a:bodyPr>
            <a:normAutofit/>
          </a:bodyPr>
          <a:lstStyle/>
          <a:p>
            <a:pPr marL="0" indent="0">
              <a:buNone/>
            </a:pPr>
            <a:r>
              <a:rPr lang="en-US" b="1" dirty="0"/>
              <a:t>Decision Tree </a:t>
            </a:r>
          </a:p>
          <a:p>
            <a:r>
              <a:rPr lang="en-ZA" dirty="0"/>
              <a:t>A decision tree is a supervised learning algorithm, which is utilized for both classification and regression tasks. It has a hierarchical, tree structure, which consists of a root node, branches, internal nodes and leaf nodes.</a:t>
            </a:r>
          </a:p>
        </p:txBody>
      </p:sp>
    </p:spTree>
    <p:extLst>
      <p:ext uri="{BB962C8B-B14F-4D97-AF65-F5344CB8AC3E}">
        <p14:creationId xmlns:p14="http://schemas.microsoft.com/office/powerpoint/2010/main" val="473894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0" name="Rectangle 6159">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2" name="Rectangle 23">
            <a:extLst>
              <a:ext uri="{FF2B5EF4-FFF2-40B4-BE49-F238E27FC236}">
                <a16:creationId xmlns:a16="http://schemas.microsoft.com/office/drawing/2014/main" id="{5C569A89-4BBD-4E62-9A37-D553FBF9F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895" y="-11953"/>
            <a:ext cx="8600105"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985167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985167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985167" y="0"/>
                </a:moveTo>
                <a:lnTo>
                  <a:pt x="6430885" y="11953"/>
                </a:lnTo>
                <a:lnTo>
                  <a:pt x="6430885" y="6869951"/>
                </a:lnTo>
                <a:lnTo>
                  <a:pt x="0" y="6869951"/>
                </a:lnTo>
                <a:lnTo>
                  <a:pt x="985167"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3CE832-1180-4225-9F23-19CEBFC117E1}"/>
              </a:ext>
            </a:extLst>
          </p:cNvPr>
          <p:cNvSpPr>
            <a:spLocks noGrp="1"/>
          </p:cNvSpPr>
          <p:nvPr>
            <p:ph type="title"/>
          </p:nvPr>
        </p:nvSpPr>
        <p:spPr>
          <a:xfrm>
            <a:off x="6096000" y="542926"/>
            <a:ext cx="5551668" cy="1671638"/>
          </a:xfrm>
        </p:spPr>
        <p:txBody>
          <a:bodyPr>
            <a:normAutofit/>
          </a:bodyPr>
          <a:lstStyle/>
          <a:p>
            <a:r>
              <a:rPr lang="en-US" dirty="0"/>
              <a:t>Modelling</a:t>
            </a:r>
            <a:endParaRPr lang="en-ZA" dirty="0"/>
          </a:p>
        </p:txBody>
      </p:sp>
      <p:cxnSp>
        <p:nvCxnSpPr>
          <p:cNvPr id="6164" name="Straight Connector 6163">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2890239" y="1"/>
            <a:ext cx="2499667"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146" name="Picture 2" descr="Linear Regression model sample illustration | Download Scientific Diagram">
            <a:extLst>
              <a:ext uri="{FF2B5EF4-FFF2-40B4-BE49-F238E27FC236}">
                <a16:creationId xmlns:a16="http://schemas.microsoft.com/office/drawing/2014/main" id="{E8DF9557-4ED8-4166-B27E-753348DCF3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 y="1517758"/>
            <a:ext cx="4967288" cy="382248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F0249E1-FC09-4A55-90DF-7C104DC34AAD}"/>
              </a:ext>
            </a:extLst>
          </p:cNvPr>
          <p:cNvSpPr>
            <a:spLocks noGrp="1"/>
          </p:cNvSpPr>
          <p:nvPr>
            <p:ph idx="1"/>
          </p:nvPr>
        </p:nvSpPr>
        <p:spPr>
          <a:xfrm>
            <a:off x="6096000" y="2226516"/>
            <a:ext cx="5310188" cy="4098083"/>
          </a:xfrm>
        </p:spPr>
        <p:txBody>
          <a:bodyPr anchor="t">
            <a:normAutofit/>
          </a:bodyPr>
          <a:lstStyle/>
          <a:p>
            <a:pPr marL="0" indent="0">
              <a:buNone/>
            </a:pPr>
            <a:r>
              <a:rPr lang="en-US" b="1" dirty="0"/>
              <a:t>Linear Regression </a:t>
            </a:r>
          </a:p>
          <a:p>
            <a:r>
              <a:rPr lang="en-ZA" dirty="0"/>
              <a:t> Linear regression analysis is used to predict the value of a variable based on the value of another variable. The variable you want to predict is called the dependent variable. The variable you are using to predict the other variable's value is called the independent variable.</a:t>
            </a:r>
          </a:p>
        </p:txBody>
      </p:sp>
    </p:spTree>
    <p:extLst>
      <p:ext uri="{BB962C8B-B14F-4D97-AF65-F5344CB8AC3E}">
        <p14:creationId xmlns:p14="http://schemas.microsoft.com/office/powerpoint/2010/main" val="4101004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B6030D1-FF92-4ED4-965B-5A7CC53C5C12}"/>
              </a:ext>
            </a:extLst>
          </p:cNvPr>
          <p:cNvSpPr>
            <a:spLocks noGrp="1"/>
          </p:cNvSpPr>
          <p:nvPr>
            <p:ph type="title"/>
          </p:nvPr>
        </p:nvSpPr>
        <p:spPr>
          <a:xfrm>
            <a:off x="1129553" y="584791"/>
            <a:ext cx="10064376" cy="1086847"/>
          </a:xfrm>
        </p:spPr>
        <p:txBody>
          <a:bodyPr>
            <a:normAutofit/>
          </a:bodyPr>
          <a:lstStyle/>
          <a:p>
            <a:r>
              <a:rPr lang="en-US" dirty="0"/>
              <a:t>Model Performance </a:t>
            </a:r>
            <a:endParaRPr lang="en-ZA" dirty="0"/>
          </a:p>
        </p:txBody>
      </p:sp>
      <p:cxnSp>
        <p:nvCxnSpPr>
          <p:cNvPr id="22" name="Straight Connector 21">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9432F62-21E9-458D-82FF-5A37429D6A57}"/>
              </a:ext>
            </a:extLst>
          </p:cNvPr>
          <p:cNvSpPr>
            <a:spLocks noGrp="1"/>
          </p:cNvSpPr>
          <p:nvPr>
            <p:ph idx="1"/>
          </p:nvPr>
        </p:nvSpPr>
        <p:spPr>
          <a:xfrm>
            <a:off x="1129554" y="2499694"/>
            <a:ext cx="5831833" cy="3824906"/>
          </a:xfrm>
        </p:spPr>
        <p:txBody>
          <a:bodyPr anchor="ctr">
            <a:normAutofit fontScale="85000" lnSpcReduction="20000"/>
          </a:bodyPr>
          <a:lstStyle/>
          <a:p>
            <a:pPr marL="0" indent="0">
              <a:buNone/>
            </a:pPr>
            <a:r>
              <a:rPr lang="en-US" b="1" dirty="0"/>
              <a:t>RMSE Outcomes </a:t>
            </a:r>
          </a:p>
          <a:p>
            <a:endParaRPr lang="en-US" dirty="0"/>
          </a:p>
          <a:p>
            <a:r>
              <a:rPr lang="en-ZA" dirty="0"/>
              <a:t>As per the Model performance Test above ,  The Random forests model is the best performing model as it is great with high dimensional data and provides the highest accuracy. The random forest technique can also handle big data with numerous variables.</a:t>
            </a:r>
          </a:p>
          <a:p>
            <a:r>
              <a:rPr lang="en-ZA" dirty="0"/>
              <a:t>Random Forests are faster to train than decision trees</a:t>
            </a:r>
          </a:p>
          <a:p>
            <a:r>
              <a:rPr lang="en-ZA" dirty="0"/>
              <a:t>A random forest produces good predictions that can be understood easily.</a:t>
            </a:r>
          </a:p>
          <a:p>
            <a:r>
              <a:rPr lang="en-ZA" dirty="0"/>
              <a:t>The Random forest algorithm avoids and prevents overfitting by using multiple trees. </a:t>
            </a:r>
          </a:p>
        </p:txBody>
      </p:sp>
      <p:pic>
        <p:nvPicPr>
          <p:cNvPr id="5" name="Picture 4">
            <a:extLst>
              <a:ext uri="{FF2B5EF4-FFF2-40B4-BE49-F238E27FC236}">
                <a16:creationId xmlns:a16="http://schemas.microsoft.com/office/drawing/2014/main" id="{4B6E5268-CFEF-4F00-B417-4F14F9B1810D}"/>
              </a:ext>
            </a:extLst>
          </p:cNvPr>
          <p:cNvPicPr>
            <a:picLocks noChangeAspect="1"/>
          </p:cNvPicPr>
          <p:nvPr/>
        </p:nvPicPr>
        <p:blipFill>
          <a:blip r:embed="rId2"/>
          <a:stretch>
            <a:fillRect/>
          </a:stretch>
        </p:blipFill>
        <p:spPr>
          <a:xfrm>
            <a:off x="7521974" y="2785013"/>
            <a:ext cx="4136627" cy="3213100"/>
          </a:xfrm>
          <a:prstGeom prst="rect">
            <a:avLst/>
          </a:prstGeom>
        </p:spPr>
      </p:pic>
    </p:spTree>
    <p:extLst>
      <p:ext uri="{BB962C8B-B14F-4D97-AF65-F5344CB8AC3E}">
        <p14:creationId xmlns:p14="http://schemas.microsoft.com/office/powerpoint/2010/main" val="3003316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56" name="Rectangle 8241">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7" name="Rectangle 8243">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58" name="Straight Connector 8245">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59" name="Straight Connector 8247">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60" name="Straight Connector 8249">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61" name="Straight Connector 8251">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F8183DF-5787-438B-B9E1-905370FD6B23}"/>
              </a:ext>
            </a:extLst>
          </p:cNvPr>
          <p:cNvSpPr>
            <a:spLocks noGrp="1"/>
          </p:cNvSpPr>
          <p:nvPr>
            <p:ph type="title"/>
          </p:nvPr>
        </p:nvSpPr>
        <p:spPr>
          <a:xfrm>
            <a:off x="1129553" y="584791"/>
            <a:ext cx="10064376" cy="1086847"/>
          </a:xfrm>
        </p:spPr>
        <p:txBody>
          <a:bodyPr>
            <a:normAutofit/>
          </a:bodyPr>
          <a:lstStyle/>
          <a:p>
            <a:r>
              <a:rPr lang="en-US"/>
              <a:t>Conclusion </a:t>
            </a:r>
            <a:endParaRPr lang="en-ZA" dirty="0"/>
          </a:p>
        </p:txBody>
      </p:sp>
      <p:cxnSp>
        <p:nvCxnSpPr>
          <p:cNvPr id="8262" name="Straight Connector 8253">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8194" name="Picture 2" descr="Premium Photo | Abstract background creative collaborationshare their  opinions until a conclusion is reached3d rendering">
            <a:extLst>
              <a:ext uri="{FF2B5EF4-FFF2-40B4-BE49-F238E27FC236}">
                <a16:creationId xmlns:a16="http://schemas.microsoft.com/office/drawing/2014/main" id="{82955B10-3653-4750-8CA7-0EB87A8C06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45" r="38063" b="1"/>
          <a:stretch/>
        </p:blipFill>
        <p:spPr bwMode="auto">
          <a:xfrm>
            <a:off x="7616085" y="2458528"/>
            <a:ext cx="3948404" cy="38660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215" name="Content Placeholder 2">
            <a:extLst>
              <a:ext uri="{FF2B5EF4-FFF2-40B4-BE49-F238E27FC236}">
                <a16:creationId xmlns:a16="http://schemas.microsoft.com/office/drawing/2014/main" id="{8EB507E1-3A9E-B9EF-B8A2-F78ACDA234D3}"/>
              </a:ext>
            </a:extLst>
          </p:cNvPr>
          <p:cNvGraphicFramePr>
            <a:graphicFrameLocks noGrp="1"/>
          </p:cNvGraphicFramePr>
          <p:nvPr>
            <p:ph idx="1"/>
            <p:extLst>
              <p:ext uri="{D42A27DB-BD31-4B8C-83A1-F6EECF244321}">
                <p14:modId xmlns:p14="http://schemas.microsoft.com/office/powerpoint/2010/main" val="1153086406"/>
              </p:ext>
            </p:extLst>
          </p:nvPr>
        </p:nvGraphicFramePr>
        <p:xfrm>
          <a:off x="1129554" y="2499694"/>
          <a:ext cx="5831833" cy="38249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8586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246" name="Straight Connector 9245">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48" name="Straight Connector 9247">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50" name="Straight Connector 9249">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52" name="Straight Connector 9251">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54" name="Straight Connector 9253">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56" name="Straight Connector 9255">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58" name="Straight Connector 9257">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9260" name="Rectangle 9259">
            <a:extLst>
              <a:ext uri="{FF2B5EF4-FFF2-40B4-BE49-F238E27FC236}">
                <a16:creationId xmlns:a16="http://schemas.microsoft.com/office/drawing/2014/main" id="{A221245A-B93D-45A8-B0FA-EC2AEE26E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4" name="Picture 8" descr="Buried In Questions | Great PowerPoint ClipArt for Presentations -  PresenterMedia.com">
            <a:extLst>
              <a:ext uri="{FF2B5EF4-FFF2-40B4-BE49-F238E27FC236}">
                <a16:creationId xmlns:a16="http://schemas.microsoft.com/office/drawing/2014/main" id="{0379BD48-9F12-4688-B6B6-589CA6F9C9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93" b="28476"/>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9262" name="Rectangle 9261">
            <a:extLst>
              <a:ext uri="{FF2B5EF4-FFF2-40B4-BE49-F238E27FC236}">
                <a16:creationId xmlns:a16="http://schemas.microsoft.com/office/drawing/2014/main" id="{A60A95D1-194E-4E4E-8C67-30F91F8E7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8521995" cy="6858000"/>
          </a:xfrm>
          <a:prstGeom prst="rect">
            <a:avLst/>
          </a:prstGeom>
          <a:gradFill>
            <a:gsLst>
              <a:gs pos="58000">
                <a:srgbClr val="000000">
                  <a:alpha val="30000"/>
                </a:srgbClr>
              </a:gs>
              <a:gs pos="33000">
                <a:srgbClr val="000000">
                  <a:alpha val="20000"/>
                </a:srgbClr>
              </a:gs>
              <a:gs pos="0">
                <a:srgbClr val="000000">
                  <a:alpha val="0"/>
                </a:srgbClr>
              </a:gs>
              <a:gs pos="100000">
                <a:srgbClr val="000000">
                  <a:alpha val="30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F66C7DFD-956D-4A95-911C-4CB46E45726E}"/>
              </a:ext>
            </a:extLst>
          </p:cNvPr>
          <p:cNvSpPr txBox="1"/>
          <p:nvPr/>
        </p:nvSpPr>
        <p:spPr>
          <a:xfrm>
            <a:off x="1104900" y="871538"/>
            <a:ext cx="6515100" cy="320292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i="1" kern="1200" cap="all" baseline="0">
                <a:solidFill>
                  <a:srgbClr val="FFFFFF"/>
                </a:solidFill>
                <a:latin typeface="+mj-lt"/>
                <a:ea typeface="+mj-ea"/>
                <a:cs typeface="+mj-cs"/>
              </a:rPr>
              <a:t>QUESTIONS</a:t>
            </a:r>
          </a:p>
        </p:txBody>
      </p:sp>
      <p:cxnSp>
        <p:nvCxnSpPr>
          <p:cNvPr id="9274" name="Straight Connector 9263">
            <a:extLst>
              <a:ext uri="{FF2B5EF4-FFF2-40B4-BE49-F238E27FC236}">
                <a16:creationId xmlns:a16="http://schemas.microsoft.com/office/drawing/2014/main" id="{64C0A835-9AC9-4D0F-A529-BE4789E126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39206" y="3065930"/>
            <a:ext cx="2852793" cy="37977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75" name="Straight Connector 9265">
            <a:extLst>
              <a:ext uri="{FF2B5EF4-FFF2-40B4-BE49-F238E27FC236}">
                <a16:creationId xmlns:a16="http://schemas.microsoft.com/office/drawing/2014/main" id="{7CF67ECC-797A-4CA0-87E3-3604664986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172700" y="0"/>
            <a:ext cx="1358310"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4687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0" name="Rectangle 2063">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1B8A35-CA95-4C26-A978-0E25775568CB}"/>
              </a:ext>
            </a:extLst>
          </p:cNvPr>
          <p:cNvSpPr>
            <a:spLocks noGrp="1"/>
          </p:cNvSpPr>
          <p:nvPr>
            <p:ph type="title"/>
          </p:nvPr>
        </p:nvSpPr>
        <p:spPr>
          <a:xfrm>
            <a:off x="6096000" y="519111"/>
            <a:ext cx="5435010" cy="1705617"/>
          </a:xfrm>
        </p:spPr>
        <p:txBody>
          <a:bodyPr>
            <a:normAutofit/>
          </a:bodyPr>
          <a:lstStyle/>
          <a:p>
            <a:r>
              <a:rPr lang="en-US" dirty="0" err="1"/>
              <a:t>ContentS</a:t>
            </a:r>
            <a:r>
              <a:rPr lang="en-US" dirty="0"/>
              <a:t> </a:t>
            </a:r>
            <a:endParaRPr lang="en-ZA" dirty="0"/>
          </a:p>
        </p:txBody>
      </p:sp>
      <p:sp>
        <p:nvSpPr>
          <p:cNvPr id="2071" name="Rectangle 23">
            <a:extLst>
              <a:ext uri="{FF2B5EF4-FFF2-40B4-BE49-F238E27FC236}">
                <a16:creationId xmlns:a16="http://schemas.microsoft.com/office/drawing/2014/main" id="{4CFFC8CC-8357-4EAE-8DE4-28B285E7F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979"/>
            <a:ext cx="4906370"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72" name="Straight Connector 2067">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2941093" y="-5979"/>
            <a:ext cx="2549950" cy="68639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Renewable Energy - Lesson - TeachEngineering">
            <a:extLst>
              <a:ext uri="{FF2B5EF4-FFF2-40B4-BE49-F238E27FC236}">
                <a16:creationId xmlns:a16="http://schemas.microsoft.com/office/drawing/2014/main" id="{38C5B7D4-DD19-4008-92A0-D9EDA4B0F97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399" y="692180"/>
            <a:ext cx="5029200" cy="54736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9D28538-A5E0-4368-8C51-781DD22E4847}"/>
              </a:ext>
            </a:extLst>
          </p:cNvPr>
          <p:cNvSpPr>
            <a:spLocks noGrp="1"/>
          </p:cNvSpPr>
          <p:nvPr>
            <p:ph idx="1"/>
          </p:nvPr>
        </p:nvSpPr>
        <p:spPr>
          <a:xfrm>
            <a:off x="6096001" y="2224729"/>
            <a:ext cx="5435010" cy="4099872"/>
          </a:xfrm>
        </p:spPr>
        <p:txBody>
          <a:bodyPr>
            <a:normAutofit/>
          </a:bodyPr>
          <a:lstStyle/>
          <a:p>
            <a:r>
              <a:rPr lang="en-ZA" dirty="0"/>
              <a:t>Problem statement </a:t>
            </a:r>
          </a:p>
          <a:p>
            <a:r>
              <a:rPr lang="en-ZA" dirty="0"/>
              <a:t>Data Analysis </a:t>
            </a:r>
          </a:p>
          <a:p>
            <a:r>
              <a:rPr lang="en-ZA" dirty="0"/>
              <a:t>Data engineering </a:t>
            </a:r>
          </a:p>
          <a:p>
            <a:r>
              <a:rPr lang="en-ZA" dirty="0"/>
              <a:t>Modelling</a:t>
            </a:r>
          </a:p>
          <a:p>
            <a:r>
              <a:rPr lang="en-ZA" dirty="0"/>
              <a:t>Model Performance </a:t>
            </a:r>
          </a:p>
          <a:p>
            <a:r>
              <a:rPr lang="en-ZA" dirty="0"/>
              <a:t>Conclusion </a:t>
            </a:r>
          </a:p>
        </p:txBody>
      </p:sp>
    </p:spTree>
    <p:extLst>
      <p:ext uri="{BB962C8B-B14F-4D97-AF65-F5344CB8AC3E}">
        <p14:creationId xmlns:p14="http://schemas.microsoft.com/office/powerpoint/2010/main" val="118182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18576E04-BA34-4597-8F97-B162CC6EB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23">
            <a:extLst>
              <a:ext uri="{FF2B5EF4-FFF2-40B4-BE49-F238E27FC236}">
                <a16:creationId xmlns:a16="http://schemas.microsoft.com/office/drawing/2014/main" id="{BF3F734D-EB8C-453E-9929-80F58FFEE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3B351A-9F3E-4A14-843E-3B5F6E231ECC}"/>
              </a:ext>
            </a:extLst>
          </p:cNvPr>
          <p:cNvSpPr>
            <a:spLocks noGrp="1"/>
          </p:cNvSpPr>
          <p:nvPr>
            <p:ph type="title"/>
          </p:nvPr>
        </p:nvSpPr>
        <p:spPr>
          <a:xfrm>
            <a:off x="680484" y="675168"/>
            <a:ext cx="3522123" cy="3787832"/>
          </a:xfrm>
        </p:spPr>
        <p:txBody>
          <a:bodyPr anchor="t">
            <a:normAutofit/>
          </a:bodyPr>
          <a:lstStyle/>
          <a:p>
            <a:r>
              <a:rPr lang="en-US" sz="4100"/>
              <a:t>PROBLEM Statement </a:t>
            </a:r>
            <a:endParaRPr lang="en-ZA" sz="4100"/>
          </a:p>
        </p:txBody>
      </p:sp>
      <p:cxnSp>
        <p:nvCxnSpPr>
          <p:cNvPr id="1049" name="Straight Connector 1048">
            <a:extLst>
              <a:ext uri="{FF2B5EF4-FFF2-40B4-BE49-F238E27FC236}">
                <a16:creationId xmlns:a16="http://schemas.microsoft.com/office/drawing/2014/main" id="{C60D6CFC-A99C-4B06-ADC6-F89EB75574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ADB53F-D7BA-4822-97E5-9DABA57FF9DA}"/>
              </a:ext>
            </a:extLst>
          </p:cNvPr>
          <p:cNvSpPr>
            <a:spLocks noGrp="1"/>
          </p:cNvSpPr>
          <p:nvPr>
            <p:ph idx="1"/>
          </p:nvPr>
        </p:nvSpPr>
        <p:spPr>
          <a:xfrm>
            <a:off x="5219952" y="533400"/>
            <a:ext cx="3363462" cy="5791200"/>
          </a:xfrm>
        </p:spPr>
        <p:txBody>
          <a:bodyPr anchor="ctr">
            <a:normAutofit/>
          </a:bodyPr>
          <a:lstStyle/>
          <a:p>
            <a:pPr>
              <a:lnSpc>
                <a:spcPct val="90000"/>
              </a:lnSpc>
            </a:pPr>
            <a:r>
              <a:rPr lang="en-ZA" sz="2200"/>
              <a:t>We have been tasked with building a model showcasing the shortfall between the energy generated by means of fossil fuels and various renewable sources - for the country of Spain. The daily shortfall, will be modelled as a function of various city-specific weather features such as pressure, wind speed, humidity, etc. The provided features are rarely adequate predictors of the target variable. As such, we are required to build a model to accurately predict Spain's three hourly shortfalls.</a:t>
            </a:r>
          </a:p>
        </p:txBody>
      </p:sp>
      <p:pic>
        <p:nvPicPr>
          <p:cNvPr id="1027" name="Picture 3" descr="Map of Spain | RailPass.com">
            <a:extLst>
              <a:ext uri="{FF2B5EF4-FFF2-40B4-BE49-F238E27FC236}">
                <a16:creationId xmlns:a16="http://schemas.microsoft.com/office/drawing/2014/main" id="{4CC41568-E365-4722-9308-4D5C191A5A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4631" y="929889"/>
            <a:ext cx="2688591" cy="193578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What is Sustainable Energy and Why Do We Need It?">
            <a:extLst>
              <a:ext uri="{FF2B5EF4-FFF2-40B4-BE49-F238E27FC236}">
                <a16:creationId xmlns:a16="http://schemas.microsoft.com/office/drawing/2014/main" id="{A41FC533-1766-4197-8031-3B811A2229A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74631" y="4057023"/>
            <a:ext cx="2688591" cy="179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095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786E54-CFFD-4FB1-8CB1-B28879DEFA0C}"/>
              </a:ext>
            </a:extLst>
          </p:cNvPr>
          <p:cNvSpPr>
            <a:spLocks noGrp="1"/>
          </p:cNvSpPr>
          <p:nvPr>
            <p:ph type="title"/>
          </p:nvPr>
        </p:nvSpPr>
        <p:spPr>
          <a:xfrm>
            <a:off x="7218705" y="542926"/>
            <a:ext cx="4439894" cy="1668143"/>
          </a:xfrm>
        </p:spPr>
        <p:txBody>
          <a:bodyPr>
            <a:normAutofit/>
          </a:bodyPr>
          <a:lstStyle/>
          <a:p>
            <a:r>
              <a:rPr lang="en-ZA" sz="3700"/>
              <a:t>Exploratory data analysis</a:t>
            </a:r>
            <a:br>
              <a:rPr lang="en-ZA" sz="3700"/>
            </a:br>
            <a:endParaRPr lang="en-ZA" sz="3700"/>
          </a:p>
        </p:txBody>
      </p:sp>
      <p:pic>
        <p:nvPicPr>
          <p:cNvPr id="3074" name="Picture 2" descr="The Right Balance: Mixing Energy Resources | National Geographic Society">
            <a:extLst>
              <a:ext uri="{FF2B5EF4-FFF2-40B4-BE49-F238E27FC236}">
                <a16:creationId xmlns:a16="http://schemas.microsoft.com/office/drawing/2014/main" id="{F8BE99A8-BBA4-4CCE-ADFA-4A0F9D5E292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 y="1455274"/>
            <a:ext cx="5270053" cy="3947452"/>
          </a:xfrm>
          <a:prstGeom prst="rect">
            <a:avLst/>
          </a:prstGeom>
          <a:noFill/>
          <a:extLst>
            <a:ext uri="{909E8E84-426E-40DD-AFC4-6F175D3DCCD1}">
              <a14:hiddenFill xmlns:a14="http://schemas.microsoft.com/office/drawing/2010/main">
                <a:solidFill>
                  <a:srgbClr val="FFFFFF"/>
                </a:solidFill>
              </a14:hiddenFill>
            </a:ext>
          </a:extLst>
        </p:spPr>
      </p:pic>
      <p:cxnSp>
        <p:nvCxnSpPr>
          <p:cNvPr id="3083" name="Straight Connector 3082">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14AD05-B4DF-4CA2-B028-E07ACC0C20A7}"/>
              </a:ext>
            </a:extLst>
          </p:cNvPr>
          <p:cNvSpPr>
            <a:spLocks noGrp="1"/>
          </p:cNvSpPr>
          <p:nvPr>
            <p:ph idx="1"/>
          </p:nvPr>
        </p:nvSpPr>
        <p:spPr>
          <a:xfrm>
            <a:off x="7218706" y="2211069"/>
            <a:ext cx="4439894" cy="4113531"/>
          </a:xfrm>
        </p:spPr>
        <p:txBody>
          <a:bodyPr>
            <a:normAutofit/>
          </a:bodyPr>
          <a:lstStyle/>
          <a:p>
            <a:pPr marL="0" indent="0">
              <a:lnSpc>
                <a:spcPct val="90000"/>
              </a:lnSpc>
              <a:buNone/>
            </a:pPr>
            <a:r>
              <a:rPr lang="en-ZA" dirty="0"/>
              <a:t>Weather Attributes</a:t>
            </a:r>
            <a:endParaRPr lang="en-ZA"/>
          </a:p>
          <a:p>
            <a:pPr>
              <a:lnSpc>
                <a:spcPct val="90000"/>
              </a:lnSpc>
            </a:pPr>
            <a:r>
              <a:rPr lang="en-ZA" dirty="0"/>
              <a:t>Wind (speed, direction)</a:t>
            </a:r>
            <a:endParaRPr lang="en-ZA"/>
          </a:p>
          <a:p>
            <a:pPr>
              <a:lnSpc>
                <a:spcPct val="90000"/>
              </a:lnSpc>
            </a:pPr>
            <a:r>
              <a:rPr lang="en-ZA" dirty="0"/>
              <a:t>Temperature </a:t>
            </a:r>
            <a:endParaRPr lang="en-ZA"/>
          </a:p>
          <a:p>
            <a:pPr>
              <a:lnSpc>
                <a:spcPct val="90000"/>
              </a:lnSpc>
            </a:pPr>
            <a:r>
              <a:rPr lang="en-ZA" dirty="0"/>
              <a:t>Pressure</a:t>
            </a:r>
            <a:endParaRPr lang="en-ZA"/>
          </a:p>
          <a:p>
            <a:pPr>
              <a:lnSpc>
                <a:spcPct val="90000"/>
              </a:lnSpc>
            </a:pPr>
            <a:r>
              <a:rPr lang="en-ZA" dirty="0"/>
              <a:t>Rainfall</a:t>
            </a:r>
            <a:endParaRPr lang="en-ZA"/>
          </a:p>
          <a:p>
            <a:pPr>
              <a:lnSpc>
                <a:spcPct val="90000"/>
              </a:lnSpc>
            </a:pPr>
            <a:r>
              <a:rPr lang="en-ZA" dirty="0"/>
              <a:t>Humidity</a:t>
            </a:r>
            <a:endParaRPr lang="en-ZA"/>
          </a:p>
          <a:p>
            <a:pPr>
              <a:lnSpc>
                <a:spcPct val="90000"/>
              </a:lnSpc>
            </a:pPr>
            <a:r>
              <a:rPr lang="en-ZA" dirty="0"/>
              <a:t>Snow</a:t>
            </a:r>
            <a:endParaRPr lang="en-ZA"/>
          </a:p>
          <a:p>
            <a:pPr>
              <a:lnSpc>
                <a:spcPct val="90000"/>
              </a:lnSpc>
            </a:pPr>
            <a:r>
              <a:rPr lang="en-ZA" dirty="0"/>
              <a:t>Cloud cover</a:t>
            </a:r>
            <a:endParaRPr lang="en-ZA"/>
          </a:p>
          <a:p>
            <a:pPr>
              <a:lnSpc>
                <a:spcPct val="90000"/>
              </a:lnSpc>
            </a:pPr>
            <a:r>
              <a:rPr lang="en-ZA" dirty="0"/>
              <a:t>Time(</a:t>
            </a:r>
            <a:r>
              <a:rPr lang="en-ZA" dirty="0" err="1"/>
              <a:t>year,month,day</a:t>
            </a:r>
            <a:r>
              <a:rPr lang="en-ZA" dirty="0"/>
              <a:t>)</a:t>
            </a:r>
            <a:endParaRPr lang="en-ZA"/>
          </a:p>
        </p:txBody>
      </p:sp>
    </p:spTree>
    <p:extLst>
      <p:ext uri="{BB962C8B-B14F-4D97-AF65-F5344CB8AC3E}">
        <p14:creationId xmlns:p14="http://schemas.microsoft.com/office/powerpoint/2010/main" val="276477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18576E04-BA34-4597-8F97-B162CC6EB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3">
            <a:extLst>
              <a:ext uri="{FF2B5EF4-FFF2-40B4-BE49-F238E27FC236}">
                <a16:creationId xmlns:a16="http://schemas.microsoft.com/office/drawing/2014/main" id="{BF3F734D-EB8C-453E-9929-80F58FFEE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02BD0F-5A47-409A-BFCB-8CD780247725}"/>
              </a:ext>
            </a:extLst>
          </p:cNvPr>
          <p:cNvSpPr>
            <a:spLocks noGrp="1"/>
          </p:cNvSpPr>
          <p:nvPr>
            <p:ph type="title"/>
          </p:nvPr>
        </p:nvSpPr>
        <p:spPr>
          <a:xfrm>
            <a:off x="680484" y="675168"/>
            <a:ext cx="3522123" cy="3787832"/>
          </a:xfrm>
        </p:spPr>
        <p:txBody>
          <a:bodyPr anchor="t">
            <a:normAutofit/>
          </a:bodyPr>
          <a:lstStyle/>
          <a:p>
            <a:r>
              <a:rPr lang="en-ZA" sz="3400" dirty="0"/>
              <a:t>Exploratory data analysis</a:t>
            </a:r>
          </a:p>
        </p:txBody>
      </p:sp>
      <p:cxnSp>
        <p:nvCxnSpPr>
          <p:cNvPr id="22" name="Straight Connector 17">
            <a:extLst>
              <a:ext uri="{FF2B5EF4-FFF2-40B4-BE49-F238E27FC236}">
                <a16:creationId xmlns:a16="http://schemas.microsoft.com/office/drawing/2014/main" id="{C60D6CFC-A99C-4B06-ADC6-F89EB75574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396C5D4-0C4C-4823-8BB9-AE991C75E480}"/>
              </a:ext>
            </a:extLst>
          </p:cNvPr>
          <p:cNvSpPr>
            <a:spLocks noGrp="1"/>
          </p:cNvSpPr>
          <p:nvPr>
            <p:ph idx="1"/>
          </p:nvPr>
        </p:nvSpPr>
        <p:spPr>
          <a:xfrm>
            <a:off x="5219952" y="533400"/>
            <a:ext cx="3363462" cy="5791200"/>
          </a:xfrm>
        </p:spPr>
        <p:txBody>
          <a:bodyPr anchor="ctr">
            <a:normAutofit/>
          </a:bodyPr>
          <a:lstStyle/>
          <a:p>
            <a:pPr marL="0" indent="0">
              <a:buNone/>
            </a:pPr>
            <a:r>
              <a:rPr lang="en-US" b="1" dirty="0"/>
              <a:t>Feature Distributions</a:t>
            </a:r>
          </a:p>
          <a:p>
            <a:r>
              <a:rPr lang="en-US" dirty="0"/>
              <a:t>Histogram showing 3 hourly shortfall </a:t>
            </a:r>
          </a:p>
          <a:p>
            <a:endParaRPr lang="en-US" dirty="0"/>
          </a:p>
          <a:p>
            <a:endParaRPr lang="en-US" dirty="0"/>
          </a:p>
          <a:p>
            <a:endParaRPr lang="en-US" dirty="0"/>
          </a:p>
          <a:p>
            <a:r>
              <a:rPr lang="en-US" dirty="0" err="1"/>
              <a:t>Barplot</a:t>
            </a:r>
            <a:r>
              <a:rPr lang="en-US" dirty="0"/>
              <a:t> showing the interaction between the Wind degree  &amp; 3 hourly shortfall</a:t>
            </a:r>
            <a:endParaRPr lang="en-ZA" dirty="0"/>
          </a:p>
        </p:txBody>
      </p:sp>
      <p:pic>
        <p:nvPicPr>
          <p:cNvPr id="5" name="Picture 4">
            <a:extLst>
              <a:ext uri="{FF2B5EF4-FFF2-40B4-BE49-F238E27FC236}">
                <a16:creationId xmlns:a16="http://schemas.microsoft.com/office/drawing/2014/main" id="{ECED9B94-FC2F-4384-8684-E9DA28ACDF8D}"/>
              </a:ext>
            </a:extLst>
          </p:cNvPr>
          <p:cNvPicPr>
            <a:picLocks noChangeAspect="1"/>
          </p:cNvPicPr>
          <p:nvPr/>
        </p:nvPicPr>
        <p:blipFill>
          <a:blip r:embed="rId2"/>
          <a:stretch>
            <a:fillRect/>
          </a:stretch>
        </p:blipFill>
        <p:spPr>
          <a:xfrm>
            <a:off x="8974631" y="1040794"/>
            <a:ext cx="2688591" cy="1713976"/>
          </a:xfrm>
          <a:prstGeom prst="rect">
            <a:avLst/>
          </a:prstGeom>
        </p:spPr>
      </p:pic>
      <p:pic>
        <p:nvPicPr>
          <p:cNvPr id="9" name="Picture 8">
            <a:extLst>
              <a:ext uri="{FF2B5EF4-FFF2-40B4-BE49-F238E27FC236}">
                <a16:creationId xmlns:a16="http://schemas.microsoft.com/office/drawing/2014/main" id="{57D15F40-1B40-4DF4-886B-4E75BECCC5D5}"/>
              </a:ext>
            </a:extLst>
          </p:cNvPr>
          <p:cNvPicPr>
            <a:picLocks noChangeAspect="1"/>
          </p:cNvPicPr>
          <p:nvPr/>
        </p:nvPicPr>
        <p:blipFill>
          <a:blip r:embed="rId3"/>
          <a:stretch>
            <a:fillRect/>
          </a:stretch>
        </p:blipFill>
        <p:spPr>
          <a:xfrm>
            <a:off x="8974631" y="4282192"/>
            <a:ext cx="2688591" cy="1344295"/>
          </a:xfrm>
          <a:prstGeom prst="rect">
            <a:avLst/>
          </a:prstGeom>
        </p:spPr>
      </p:pic>
    </p:spTree>
    <p:extLst>
      <p:ext uri="{BB962C8B-B14F-4D97-AF65-F5344CB8AC3E}">
        <p14:creationId xmlns:p14="http://schemas.microsoft.com/office/powerpoint/2010/main" val="981804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02BD0F-5A47-409A-BFCB-8CD780247725}"/>
              </a:ext>
            </a:extLst>
          </p:cNvPr>
          <p:cNvSpPr>
            <a:spLocks noGrp="1"/>
          </p:cNvSpPr>
          <p:nvPr>
            <p:ph type="title"/>
          </p:nvPr>
        </p:nvSpPr>
        <p:spPr>
          <a:xfrm>
            <a:off x="7218705" y="542926"/>
            <a:ext cx="4439894" cy="1668143"/>
          </a:xfrm>
        </p:spPr>
        <p:txBody>
          <a:bodyPr>
            <a:normAutofit/>
          </a:bodyPr>
          <a:lstStyle/>
          <a:p>
            <a:r>
              <a:rPr lang="en-ZA" dirty="0"/>
              <a:t>Exploratory data analysis</a:t>
            </a:r>
          </a:p>
        </p:txBody>
      </p:sp>
      <p:pic>
        <p:nvPicPr>
          <p:cNvPr id="6" name="Picture 5">
            <a:extLst>
              <a:ext uri="{FF2B5EF4-FFF2-40B4-BE49-F238E27FC236}">
                <a16:creationId xmlns:a16="http://schemas.microsoft.com/office/drawing/2014/main" id="{F45CBF46-2E0C-405C-BCE7-24D5BBF46338}"/>
              </a:ext>
            </a:extLst>
          </p:cNvPr>
          <p:cNvPicPr>
            <a:picLocks noChangeAspect="1"/>
          </p:cNvPicPr>
          <p:nvPr/>
        </p:nvPicPr>
        <p:blipFill rotWithShape="1">
          <a:blip r:embed="rId2"/>
          <a:srcRect l="31348" t="19924" r="28455" b="2322"/>
          <a:stretch/>
        </p:blipFill>
        <p:spPr>
          <a:xfrm>
            <a:off x="533400" y="561942"/>
            <a:ext cx="5270053" cy="5734115"/>
          </a:xfrm>
          <a:prstGeom prst="rect">
            <a:avLst/>
          </a:prstGeom>
        </p:spPr>
      </p:pic>
      <p:cxnSp>
        <p:nvCxnSpPr>
          <p:cNvPr id="15" name="Straight Connector 14">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396C5D4-0C4C-4823-8BB9-AE991C75E480}"/>
              </a:ext>
            </a:extLst>
          </p:cNvPr>
          <p:cNvSpPr>
            <a:spLocks noGrp="1"/>
          </p:cNvSpPr>
          <p:nvPr>
            <p:ph idx="1"/>
          </p:nvPr>
        </p:nvSpPr>
        <p:spPr>
          <a:xfrm>
            <a:off x="7218706" y="2211069"/>
            <a:ext cx="4439894" cy="4113531"/>
          </a:xfrm>
        </p:spPr>
        <p:txBody>
          <a:bodyPr>
            <a:normAutofit/>
          </a:bodyPr>
          <a:lstStyle/>
          <a:p>
            <a:pPr marL="0" indent="0">
              <a:buNone/>
            </a:pPr>
            <a:r>
              <a:rPr lang="en-US" b="1" dirty="0"/>
              <a:t>Feature Distributions</a:t>
            </a:r>
          </a:p>
          <a:p>
            <a:r>
              <a:rPr lang="en-US" dirty="0"/>
              <a:t>Heatmap to evaluate correlation of features.</a:t>
            </a:r>
          </a:p>
          <a:p>
            <a:endParaRPr lang="en-US" dirty="0"/>
          </a:p>
          <a:p>
            <a:endParaRPr lang="en-US" dirty="0"/>
          </a:p>
          <a:p>
            <a:endParaRPr lang="en-US" dirty="0"/>
          </a:p>
        </p:txBody>
      </p:sp>
    </p:spTree>
    <p:extLst>
      <p:ext uri="{BB962C8B-B14F-4D97-AF65-F5344CB8AC3E}">
        <p14:creationId xmlns:p14="http://schemas.microsoft.com/office/powerpoint/2010/main" val="450001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23">
            <a:extLst>
              <a:ext uri="{FF2B5EF4-FFF2-40B4-BE49-F238E27FC236}">
                <a16:creationId xmlns:a16="http://schemas.microsoft.com/office/drawing/2014/main" id="{5C569A89-4BBD-4E62-9A37-D553FBF9F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895" y="-11953"/>
            <a:ext cx="8600105"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985167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985167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985167" y="0"/>
                </a:moveTo>
                <a:lnTo>
                  <a:pt x="6430885" y="11953"/>
                </a:lnTo>
                <a:lnTo>
                  <a:pt x="6430885" y="6869951"/>
                </a:lnTo>
                <a:lnTo>
                  <a:pt x="0" y="6869951"/>
                </a:lnTo>
                <a:lnTo>
                  <a:pt x="985167"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02BD0F-5A47-409A-BFCB-8CD780247725}"/>
              </a:ext>
            </a:extLst>
          </p:cNvPr>
          <p:cNvSpPr>
            <a:spLocks noGrp="1"/>
          </p:cNvSpPr>
          <p:nvPr>
            <p:ph type="title"/>
          </p:nvPr>
        </p:nvSpPr>
        <p:spPr>
          <a:xfrm>
            <a:off x="6096000" y="542926"/>
            <a:ext cx="5551668" cy="1671638"/>
          </a:xfrm>
        </p:spPr>
        <p:txBody>
          <a:bodyPr>
            <a:normAutofit/>
          </a:bodyPr>
          <a:lstStyle/>
          <a:p>
            <a:r>
              <a:rPr lang="en-ZA" dirty="0"/>
              <a:t>Exploratory data analysis</a:t>
            </a:r>
          </a:p>
        </p:txBody>
      </p:sp>
      <p:cxnSp>
        <p:nvCxnSpPr>
          <p:cNvPr id="17" name="Straight Connector 16">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2890239" y="1"/>
            <a:ext cx="2499667"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F8BD1CF-7FE0-4F22-8804-BC5E04AD15D4}"/>
              </a:ext>
            </a:extLst>
          </p:cNvPr>
          <p:cNvPicPr>
            <a:picLocks noChangeAspect="1"/>
          </p:cNvPicPr>
          <p:nvPr/>
        </p:nvPicPr>
        <p:blipFill>
          <a:blip r:embed="rId2"/>
          <a:stretch>
            <a:fillRect/>
          </a:stretch>
        </p:blipFill>
        <p:spPr>
          <a:xfrm>
            <a:off x="533400" y="2180969"/>
            <a:ext cx="4967288" cy="2496061"/>
          </a:xfrm>
          <a:prstGeom prst="rect">
            <a:avLst/>
          </a:prstGeom>
        </p:spPr>
      </p:pic>
      <p:sp>
        <p:nvSpPr>
          <p:cNvPr id="3" name="Content Placeholder 2">
            <a:extLst>
              <a:ext uri="{FF2B5EF4-FFF2-40B4-BE49-F238E27FC236}">
                <a16:creationId xmlns:a16="http://schemas.microsoft.com/office/drawing/2014/main" id="{A396C5D4-0C4C-4823-8BB9-AE991C75E480}"/>
              </a:ext>
            </a:extLst>
          </p:cNvPr>
          <p:cNvSpPr>
            <a:spLocks noGrp="1"/>
          </p:cNvSpPr>
          <p:nvPr>
            <p:ph idx="1"/>
          </p:nvPr>
        </p:nvSpPr>
        <p:spPr>
          <a:xfrm>
            <a:off x="6096000" y="2226516"/>
            <a:ext cx="5310188" cy="4098083"/>
          </a:xfrm>
        </p:spPr>
        <p:txBody>
          <a:bodyPr anchor="t">
            <a:normAutofit/>
          </a:bodyPr>
          <a:lstStyle/>
          <a:p>
            <a:pPr marL="0" indent="0">
              <a:buNone/>
            </a:pPr>
            <a:r>
              <a:rPr lang="en-US" b="1" dirty="0"/>
              <a:t>Feature Distributions</a:t>
            </a:r>
          </a:p>
          <a:p>
            <a:r>
              <a:rPr lang="en-US" dirty="0"/>
              <a:t>Histograms examining features</a:t>
            </a:r>
          </a:p>
          <a:p>
            <a:pPr marL="0" indent="0">
              <a:buNone/>
            </a:pPr>
            <a:r>
              <a:rPr lang="en-US" dirty="0"/>
              <a:t>   based on the datasets provided</a:t>
            </a:r>
          </a:p>
          <a:p>
            <a:endParaRPr lang="en-US" dirty="0"/>
          </a:p>
          <a:p>
            <a:endParaRPr lang="en-US" dirty="0"/>
          </a:p>
        </p:txBody>
      </p:sp>
    </p:spTree>
    <p:extLst>
      <p:ext uri="{BB962C8B-B14F-4D97-AF65-F5344CB8AC3E}">
        <p14:creationId xmlns:p14="http://schemas.microsoft.com/office/powerpoint/2010/main" val="866215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8" name="Rectangle 4117">
            <a:extLst>
              <a:ext uri="{FF2B5EF4-FFF2-40B4-BE49-F238E27FC236}">
                <a16:creationId xmlns:a16="http://schemas.microsoft.com/office/drawing/2014/main" id="{18576E04-BA34-4597-8F97-B162CC6EB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0" name="Rectangle 4119">
            <a:extLst>
              <a:ext uri="{FF2B5EF4-FFF2-40B4-BE49-F238E27FC236}">
                <a16:creationId xmlns:a16="http://schemas.microsoft.com/office/drawing/2014/main" id="{446C1FE0-D823-4149-8619-EE30C66E7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59"/>
            <a:ext cx="12256593" cy="68510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22" name="Straight Connector 4121">
            <a:extLst>
              <a:ext uri="{FF2B5EF4-FFF2-40B4-BE49-F238E27FC236}">
                <a16:creationId xmlns:a16="http://schemas.microsoft.com/office/drawing/2014/main" id="{75035A2B-AD0A-4ACE-902C-3FE1A821DE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7150" y="0"/>
            <a:ext cx="75549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3B8A1BF-F4AF-4FED-94C4-A1FE213D5C30}"/>
              </a:ext>
            </a:extLst>
          </p:cNvPr>
          <p:cNvSpPr>
            <a:spLocks noGrp="1"/>
          </p:cNvSpPr>
          <p:nvPr>
            <p:ph type="title"/>
          </p:nvPr>
        </p:nvSpPr>
        <p:spPr>
          <a:xfrm>
            <a:off x="787232" y="533399"/>
            <a:ext cx="3742379" cy="5104392"/>
          </a:xfrm>
        </p:spPr>
        <p:txBody>
          <a:bodyPr anchor="ctr">
            <a:normAutofit/>
          </a:bodyPr>
          <a:lstStyle/>
          <a:p>
            <a:r>
              <a:rPr lang="en-ZA" sz="3700" dirty="0"/>
              <a:t>Data/Feature Engineering</a:t>
            </a:r>
            <a:br>
              <a:rPr lang="en-ZA" sz="3700" dirty="0"/>
            </a:br>
            <a:endParaRPr lang="en-ZA" sz="3700" dirty="0"/>
          </a:p>
        </p:txBody>
      </p:sp>
      <p:cxnSp>
        <p:nvCxnSpPr>
          <p:cNvPr id="4124" name="Straight Connector 4123">
            <a:extLst>
              <a:ext uri="{FF2B5EF4-FFF2-40B4-BE49-F238E27FC236}">
                <a16:creationId xmlns:a16="http://schemas.microsoft.com/office/drawing/2014/main" id="{C5D92176-B10B-4460-B89F-2D7BB1C669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94040" y="0"/>
            <a:ext cx="32272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0E3EB8-B662-477D-97B2-702DC4C7BAB0}"/>
              </a:ext>
            </a:extLst>
          </p:cNvPr>
          <p:cNvSpPr>
            <a:spLocks noGrp="1"/>
          </p:cNvSpPr>
          <p:nvPr>
            <p:ph idx="1"/>
          </p:nvPr>
        </p:nvSpPr>
        <p:spPr>
          <a:xfrm>
            <a:off x="5571179" y="533400"/>
            <a:ext cx="3645489" cy="5791200"/>
          </a:xfrm>
        </p:spPr>
        <p:txBody>
          <a:bodyPr anchor="ctr">
            <a:normAutofit/>
          </a:bodyPr>
          <a:lstStyle/>
          <a:p>
            <a:pPr marL="0" indent="0">
              <a:buNone/>
            </a:pPr>
            <a:endParaRPr lang="en-US" dirty="0"/>
          </a:p>
          <a:p>
            <a:r>
              <a:rPr lang="en-US" dirty="0"/>
              <a:t>Check and remove missing values/features </a:t>
            </a:r>
          </a:p>
          <a:p>
            <a:r>
              <a:rPr lang="en-US" dirty="0"/>
              <a:t>Check if null values have been replaced </a:t>
            </a:r>
          </a:p>
          <a:p>
            <a:r>
              <a:rPr lang="en-US" dirty="0"/>
              <a:t>Created new features </a:t>
            </a:r>
          </a:p>
          <a:p>
            <a:r>
              <a:rPr lang="en-US" dirty="0"/>
              <a:t>Engineer &amp; transform existing features </a:t>
            </a:r>
          </a:p>
          <a:p>
            <a:r>
              <a:rPr lang="en-US" dirty="0"/>
              <a:t>Scaling the dataset </a:t>
            </a:r>
            <a:endParaRPr lang="en-ZA" dirty="0"/>
          </a:p>
        </p:txBody>
      </p:sp>
      <p:pic>
        <p:nvPicPr>
          <p:cNvPr id="4100" name="Picture 4" descr="Change - Free business and finance icons">
            <a:extLst>
              <a:ext uri="{FF2B5EF4-FFF2-40B4-BE49-F238E27FC236}">
                <a16:creationId xmlns:a16="http://schemas.microsoft.com/office/drawing/2014/main" id="{1A188040-314F-486C-B6B1-472F21B7B5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09798" y="913696"/>
            <a:ext cx="1969546" cy="196954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hange Icon PNG Images, Transparent Change Icon Image Download - PNGitem">
            <a:extLst>
              <a:ext uri="{FF2B5EF4-FFF2-40B4-BE49-F238E27FC236}">
                <a16:creationId xmlns:a16="http://schemas.microsoft.com/office/drawing/2014/main" id="{AF2EF6A8-4463-4F41-A4E2-6D5321A996A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689054" y="3871223"/>
            <a:ext cx="1969546" cy="2172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310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73CE832-1180-4225-9F23-19CEBFC117E1}"/>
              </a:ext>
            </a:extLst>
          </p:cNvPr>
          <p:cNvSpPr>
            <a:spLocks noGrp="1"/>
          </p:cNvSpPr>
          <p:nvPr>
            <p:ph type="title"/>
          </p:nvPr>
        </p:nvSpPr>
        <p:spPr>
          <a:xfrm>
            <a:off x="7218705" y="542926"/>
            <a:ext cx="4439894" cy="1668143"/>
          </a:xfrm>
        </p:spPr>
        <p:txBody>
          <a:bodyPr>
            <a:normAutofit/>
          </a:bodyPr>
          <a:lstStyle/>
          <a:p>
            <a:r>
              <a:rPr lang="en-US" dirty="0"/>
              <a:t>Modelling</a:t>
            </a:r>
            <a:endParaRPr lang="en-ZA" dirty="0"/>
          </a:p>
        </p:txBody>
      </p:sp>
      <p:pic>
        <p:nvPicPr>
          <p:cNvPr id="5122" name="Picture 2" descr="Random Forest Classifier- A Beginner's Guide">
            <a:extLst>
              <a:ext uri="{FF2B5EF4-FFF2-40B4-BE49-F238E27FC236}">
                <a16:creationId xmlns:a16="http://schemas.microsoft.com/office/drawing/2014/main" id="{5EDFAB65-6F9E-46E3-809A-FC5571FB3FC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 y="640836"/>
            <a:ext cx="5270053" cy="5576328"/>
          </a:xfrm>
          <a:prstGeom prst="rect">
            <a:avLst/>
          </a:prstGeom>
          <a:noFill/>
          <a:extLst>
            <a:ext uri="{909E8E84-426E-40DD-AFC4-6F175D3DCCD1}">
              <a14:hiddenFill xmlns:a14="http://schemas.microsoft.com/office/drawing/2010/main">
                <a:solidFill>
                  <a:srgbClr val="FFFFFF"/>
                </a:solidFill>
              </a14:hiddenFill>
            </a:ext>
          </a:extLst>
        </p:spPr>
      </p:pic>
      <p:cxnSp>
        <p:nvCxnSpPr>
          <p:cNvPr id="5131" name="Straight Connector 5130">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0249E1-FC09-4A55-90DF-7C104DC34AAD}"/>
              </a:ext>
            </a:extLst>
          </p:cNvPr>
          <p:cNvSpPr>
            <a:spLocks noGrp="1"/>
          </p:cNvSpPr>
          <p:nvPr>
            <p:ph idx="1"/>
          </p:nvPr>
        </p:nvSpPr>
        <p:spPr>
          <a:xfrm>
            <a:off x="7218706" y="2211069"/>
            <a:ext cx="4439894" cy="4113531"/>
          </a:xfrm>
        </p:spPr>
        <p:txBody>
          <a:bodyPr>
            <a:normAutofit/>
          </a:bodyPr>
          <a:lstStyle/>
          <a:p>
            <a:pPr marL="0" indent="0">
              <a:buNone/>
            </a:pPr>
            <a:r>
              <a:rPr lang="en-US" b="1" dirty="0"/>
              <a:t>Random Forest </a:t>
            </a:r>
          </a:p>
          <a:p>
            <a:r>
              <a:rPr lang="en-ZA" dirty="0"/>
              <a:t>It builds decision trees on different samples and takes their majority vote for classification and average in case of regression.</a:t>
            </a:r>
          </a:p>
        </p:txBody>
      </p:sp>
    </p:spTree>
    <p:extLst>
      <p:ext uri="{BB962C8B-B14F-4D97-AF65-F5344CB8AC3E}">
        <p14:creationId xmlns:p14="http://schemas.microsoft.com/office/powerpoint/2010/main" val="1499725439"/>
      </p:ext>
    </p:extLst>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243241"/>
      </a:dk2>
      <a:lt2>
        <a:srgbClr val="E8E5E2"/>
      </a:lt2>
      <a:accent1>
        <a:srgbClr val="8AA4C0"/>
      </a:accent1>
      <a:accent2>
        <a:srgbClr val="78AAB0"/>
      </a:accent2>
      <a:accent3>
        <a:srgbClr val="81AA9D"/>
      </a:accent3>
      <a:accent4>
        <a:srgbClr val="77AF86"/>
      </a:accent4>
      <a:accent5>
        <a:srgbClr val="87AB81"/>
      </a:accent5>
      <a:accent6>
        <a:srgbClr val="92A973"/>
      </a:accent6>
      <a:hlink>
        <a:srgbClr val="9B7E5E"/>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115</TotalTime>
  <Words>478</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Helvetica Neue</vt:lpstr>
      <vt:lpstr>Univers Condensed Light</vt:lpstr>
      <vt:lpstr>Walbaum Display Light</vt:lpstr>
      <vt:lpstr>AngleLinesVTI</vt:lpstr>
      <vt:lpstr>Spain’s Electricity Shortfall </vt:lpstr>
      <vt:lpstr>ContentS </vt:lpstr>
      <vt:lpstr>PROBLEM Statement </vt:lpstr>
      <vt:lpstr>Exploratory data analysis </vt:lpstr>
      <vt:lpstr>Exploratory data analysis</vt:lpstr>
      <vt:lpstr>Exploratory data analysis</vt:lpstr>
      <vt:lpstr>Exploratory data analysis</vt:lpstr>
      <vt:lpstr>Data/Feature Engineering </vt:lpstr>
      <vt:lpstr>Modelling</vt:lpstr>
      <vt:lpstr>Modelling</vt:lpstr>
      <vt:lpstr>Modelling</vt:lpstr>
      <vt:lpstr>Model Performance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Spain’s Electricity Shortfall</dc:title>
  <dc:creator>Reddy, Alicia</dc:creator>
  <cp:lastModifiedBy>Reddy, Alicia</cp:lastModifiedBy>
  <cp:revision>13</cp:revision>
  <dcterms:created xsi:type="dcterms:W3CDTF">2022-08-29T14:07:39Z</dcterms:created>
  <dcterms:modified xsi:type="dcterms:W3CDTF">2022-08-29T16:02:50Z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27a3850-2850-457c-8efb-fdd5fa4d27d3_Enabled">
    <vt:lpwstr>True</vt:lpwstr>
  </property>
  <property fmtid="{D5CDD505-2E9C-101B-9397-08002B2CF9AE}" pid="3" name="MSIP_Label_027a3850-2850-457c-8efb-fdd5fa4d27d3_SiteId">
    <vt:lpwstr>7369e6ec-faa6-42fa-bc0e-4f332da5b1db</vt:lpwstr>
  </property>
  <property fmtid="{D5CDD505-2E9C-101B-9397-08002B2CF9AE}" pid="4" name="MSIP_Label_027a3850-2850-457c-8efb-fdd5fa4d27d3_Owner">
    <vt:lpwstr>Alicia.Reddy2@standardbank.co.za</vt:lpwstr>
  </property>
  <property fmtid="{D5CDD505-2E9C-101B-9397-08002B2CF9AE}" pid="5" name="MSIP_Label_027a3850-2850-457c-8efb-fdd5fa4d27d3_SetDate">
    <vt:lpwstr>2022-08-29T14:58:20.6736652Z</vt:lpwstr>
  </property>
  <property fmtid="{D5CDD505-2E9C-101B-9397-08002B2CF9AE}" pid="6" name="MSIP_Label_027a3850-2850-457c-8efb-fdd5fa4d27d3_Name">
    <vt:lpwstr>General (No Protection)</vt:lpwstr>
  </property>
  <property fmtid="{D5CDD505-2E9C-101B-9397-08002B2CF9AE}" pid="7" name="MSIP_Label_027a3850-2850-457c-8efb-fdd5fa4d27d3_Application">
    <vt:lpwstr>Microsoft Azure Information Protection</vt:lpwstr>
  </property>
  <property fmtid="{D5CDD505-2E9C-101B-9397-08002B2CF9AE}" pid="8" name="MSIP_Label_027a3850-2850-457c-8efb-fdd5fa4d27d3_ActionId">
    <vt:lpwstr>840f8133-95ee-48cb-aa5f-e7c2f58f131a</vt:lpwstr>
  </property>
  <property fmtid="{D5CDD505-2E9C-101B-9397-08002B2CF9AE}" pid="9" name="MSIP_Label_027a3850-2850-457c-8efb-fdd5fa4d27d3_Extended_MSFT_Method">
    <vt:lpwstr>Automatic</vt:lpwstr>
  </property>
  <property fmtid="{D5CDD505-2E9C-101B-9397-08002B2CF9AE}" pid="10" name="Sensitivity">
    <vt:lpwstr>General (No Protection)</vt:lpwstr>
  </property>
</Properties>
</file>