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8" r:id="rId29"/>
    <p:sldId id="300" r:id="rId30"/>
    <p:sldId id="299" r:id="rId31"/>
    <p:sldId id="285" r:id="rId32"/>
    <p:sldId id="296" r:id="rId33"/>
    <p:sldId id="297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3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7200" spc="-100"/>
            </a:lvl1pPr>
          </a:lstStyle>
          <a:p>
            <a:r>
              <a:t>Distributed Search Engine</a:t>
            </a:r>
          </a:p>
        </p:txBody>
      </p:sp>
      <p:sp>
        <p:nvSpPr>
          <p:cNvPr id="130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100050" y="4455619"/>
            <a:ext cx="10058401" cy="15280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000" spc="100"/>
            </a:pPr>
            <a:r>
              <a:t>Alicia 1430003023</a:t>
            </a:r>
            <a:endParaRPr spc="200"/>
          </a:p>
          <a:p>
            <a:pPr>
              <a:lnSpc>
                <a:spcPct val="72000"/>
              </a:lnSpc>
              <a:defRPr sz="2000" spc="100"/>
            </a:pPr>
            <a:r>
              <a:t>Supervisor: pHIlIPPE MEunIER</a:t>
            </a:r>
            <a:endParaRPr spc="200"/>
          </a:p>
          <a:p>
            <a:pPr>
              <a:lnSpc>
                <a:spcPct val="72000"/>
              </a:lnSpc>
              <a:defRPr sz="2000" spc="100"/>
            </a:pPr>
            <a:r>
              <a:t>Observer: WEIFENG SU</a:t>
            </a:r>
            <a:endParaRPr spc="200"/>
          </a:p>
          <a:p>
            <a:pPr>
              <a:lnSpc>
                <a:spcPct val="72000"/>
              </a:lnSpc>
              <a:defRPr sz="2000" spc="100"/>
            </a:pPr>
            <a:r>
              <a:t>EXAMINER: DYCE ZHAO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PROCEDURE- Indexing</a:t>
            </a:r>
          </a:p>
        </p:txBody>
      </p:sp>
      <p:sp>
        <p:nvSpPr>
          <p:cNvPr id="215" name="TextBox 6"/>
          <p:cNvSpPr txBox="1"/>
          <p:nvPr/>
        </p:nvSpPr>
        <p:spPr>
          <a:xfrm>
            <a:off x="1097280" y="2243851"/>
            <a:ext cx="1024128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Add URL + KEYWORDS in SQL database.</a:t>
            </a:r>
          </a:p>
          <a:p>
            <a:pPr marL="457200" indent="-457200">
              <a:buSzPct val="100000"/>
              <a:buFont typeface="Arial"/>
              <a:buChar char="•"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Since URL is primary key in database, for those URLs are not discovered for the first time just update the keywords in database.</a:t>
            </a:r>
          </a:p>
        </p:txBody>
      </p:sp>
      <p:sp>
        <p:nvSpPr>
          <p:cNvPr id="21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PROCEDURE– Distributed Search</a:t>
            </a:r>
          </a:p>
        </p:txBody>
      </p:sp>
      <p:sp>
        <p:nvSpPr>
          <p:cNvPr id="219" name="TextBox 2"/>
          <p:cNvSpPr txBox="1"/>
          <p:nvPr/>
        </p:nvSpPr>
        <p:spPr>
          <a:xfrm>
            <a:off x="1097280" y="2243851"/>
            <a:ext cx="10332719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Using the feature in SQL to find the matched URL:</a:t>
            </a:r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This SQL sentence will search the result in database `link` where the KEYWORD contains “UIC” and regardless the capital and small.</a:t>
            </a:r>
          </a:p>
        </p:txBody>
      </p:sp>
      <p:pic>
        <p:nvPicPr>
          <p:cNvPr id="2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8760" y="3028681"/>
            <a:ext cx="85217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0514" y="1248229"/>
            <a:ext cx="10566400" cy="1117600"/>
          </a:xfrm>
          <a:prstGeom prst="rect">
            <a:avLst/>
          </a:prstGeom>
          <a:solidFill>
            <a:srgbClr val="FFFFFF"/>
          </a:solidFill>
          <a:ln w="1587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64" y="0"/>
            <a:ext cx="7734079" cy="60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4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FYP II </a:t>
            </a:r>
            <a:r>
              <a:rPr dirty="0" smtClean="0"/>
              <a:t>–</a:t>
            </a:r>
            <a:r>
              <a:rPr lang="en-US" dirty="0" smtClean="0"/>
              <a:t> </a:t>
            </a:r>
            <a:r>
              <a:rPr dirty="0" smtClean="0"/>
              <a:t>What </a:t>
            </a:r>
            <a:r>
              <a:rPr dirty="0"/>
              <a:t>I have done</a:t>
            </a:r>
          </a:p>
        </p:txBody>
      </p:sp>
      <p:sp>
        <p:nvSpPr>
          <p:cNvPr id="22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239" name="Diagram 3"/>
          <p:cNvGrpSpPr/>
          <p:nvPr/>
        </p:nvGrpSpPr>
        <p:grpSpPr>
          <a:xfrm>
            <a:off x="2075947" y="2029256"/>
            <a:ext cx="9282538" cy="3900249"/>
            <a:chOff x="-651210" y="0"/>
            <a:chExt cx="9282537" cy="3900247"/>
          </a:xfrm>
        </p:grpSpPr>
        <p:grpSp>
          <p:nvGrpSpPr>
            <p:cNvPr id="231" name="Group"/>
            <p:cNvGrpSpPr/>
            <p:nvPr/>
          </p:nvGrpSpPr>
          <p:grpSpPr>
            <a:xfrm>
              <a:off x="3277882" y="0"/>
              <a:ext cx="1796271" cy="2064679"/>
              <a:chOff x="0" y="0"/>
              <a:chExt cx="1796270" cy="2064678"/>
            </a:xfrm>
          </p:grpSpPr>
          <p:sp>
            <p:nvSpPr>
              <p:cNvPr id="229" name="Shape"/>
              <p:cNvSpPr/>
              <p:nvPr/>
            </p:nvSpPr>
            <p:spPr>
              <a:xfrm>
                <a:off x="0" y="0"/>
                <a:ext cx="1796271" cy="2064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4698"/>
                    </a:lnTo>
                    <a:lnTo>
                      <a:pt x="21600" y="16902"/>
                    </a:lnTo>
                    <a:lnTo>
                      <a:pt x="10800" y="21600"/>
                    </a:lnTo>
                    <a:lnTo>
                      <a:pt x="0" y="16902"/>
                    </a:lnTo>
                    <a:lnTo>
                      <a:pt x="0" y="46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230" name="NEW FEATURES"/>
              <p:cNvSpPr txBox="1"/>
              <p:nvPr/>
            </p:nvSpPr>
            <p:spPr>
              <a:xfrm>
                <a:off x="279918" y="650704"/>
                <a:ext cx="1352571" cy="763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NEW FEATURES</a:t>
                </a:r>
              </a:p>
            </p:txBody>
          </p:sp>
        </p:grpSp>
        <p:sp>
          <p:nvSpPr>
            <p:cNvPr id="232" name="Dynamic Size…"/>
            <p:cNvSpPr txBox="1"/>
            <p:nvPr/>
          </p:nvSpPr>
          <p:spPr>
            <a:xfrm>
              <a:off x="5128659" y="594697"/>
              <a:ext cx="3502669" cy="875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0010" tIns="80010" rIns="80010" bIns="80010" numCol="1" anchor="ctr">
              <a:spAutoFit/>
            </a:bodyPr>
            <a:lstStyle/>
            <a:p>
              <a:pPr defTabSz="933450">
                <a:lnSpc>
                  <a:spcPct val="90000"/>
                </a:lnSpc>
                <a:spcBef>
                  <a:spcPts val="800"/>
                </a:spcBef>
                <a:defRPr sz="2100"/>
              </a:pPr>
              <a:r>
                <a:rPr dirty="0"/>
                <a:t>Dynamic Size</a:t>
              </a:r>
            </a:p>
            <a:p>
              <a:pPr defTabSz="933450">
                <a:lnSpc>
                  <a:spcPct val="90000"/>
                </a:lnSpc>
                <a:spcBef>
                  <a:spcPts val="800"/>
                </a:spcBef>
                <a:defRPr sz="2100"/>
              </a:pPr>
              <a:r>
                <a:rPr dirty="0"/>
                <a:t>Query </a:t>
              </a:r>
              <a:r>
                <a:rPr dirty="0" smtClean="0"/>
                <a:t>Operator</a:t>
              </a:r>
              <a:endParaRPr dirty="0"/>
            </a:p>
          </p:txBody>
        </p:sp>
        <p:sp>
          <p:nvSpPr>
            <p:cNvPr id="233" name="Shape"/>
            <p:cNvSpPr/>
            <p:nvPr/>
          </p:nvSpPr>
          <p:spPr>
            <a:xfrm>
              <a:off x="1337910" y="0"/>
              <a:ext cx="1796271" cy="206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4698"/>
                  </a:lnTo>
                  <a:lnTo>
                    <a:pt x="21600" y="16902"/>
                  </a:lnTo>
                  <a:lnTo>
                    <a:pt x="10800" y="21600"/>
                  </a:lnTo>
                  <a:lnTo>
                    <a:pt x="0" y="16902"/>
                  </a:lnTo>
                  <a:lnTo>
                    <a:pt x="0" y="46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700"/>
                </a:spcBef>
                <a:defRPr sz="3600"/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2304180" y="1752499"/>
              <a:ext cx="1868542" cy="2147749"/>
              <a:chOff x="0" y="0"/>
              <a:chExt cx="1868540" cy="2147748"/>
            </a:xfrm>
          </p:grpSpPr>
          <p:sp>
            <p:nvSpPr>
              <p:cNvPr id="234" name="Shape"/>
              <p:cNvSpPr/>
              <p:nvPr/>
            </p:nvSpPr>
            <p:spPr>
              <a:xfrm>
                <a:off x="0" y="0"/>
                <a:ext cx="1868542" cy="2147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4698"/>
                    </a:lnTo>
                    <a:lnTo>
                      <a:pt x="21600" y="16902"/>
                    </a:lnTo>
                    <a:lnTo>
                      <a:pt x="10800" y="21600"/>
                    </a:lnTo>
                    <a:lnTo>
                      <a:pt x="0" y="16902"/>
                    </a:lnTo>
                    <a:lnTo>
                      <a:pt x="0" y="46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shape">
                  <a:fillToRect l="49999" t="50000" r="50000" b="50000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235" name="NEW PROBLEMS"/>
              <p:cNvSpPr txBox="1"/>
              <p:nvPr/>
            </p:nvSpPr>
            <p:spPr>
              <a:xfrm>
                <a:off x="291181" y="528261"/>
                <a:ext cx="1417216" cy="1091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no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NEW PROBLEMS</a:t>
                </a:r>
              </a:p>
            </p:txBody>
          </p:sp>
        </p:grpSp>
        <p:sp>
          <p:nvSpPr>
            <p:cNvPr id="237" name="Connection Refused…"/>
            <p:cNvSpPr txBox="1"/>
            <p:nvPr/>
          </p:nvSpPr>
          <p:spPr>
            <a:xfrm>
              <a:off x="-651211" y="2347196"/>
              <a:ext cx="2881064" cy="875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80010" tIns="80010" rIns="80010" bIns="80010" numCol="1" anchor="ctr">
              <a:spAutoFit/>
            </a:bodyPr>
            <a:lstStyle/>
            <a:p>
              <a:pPr algn="r" defTabSz="933450">
                <a:lnSpc>
                  <a:spcPct val="90000"/>
                </a:lnSpc>
                <a:spcBef>
                  <a:spcPts val="800"/>
                </a:spcBef>
                <a:defRPr sz="2100"/>
              </a:pPr>
              <a:r>
                <a:t>Connection Refused</a:t>
              </a:r>
            </a:p>
            <a:p>
              <a:pPr algn="r" defTabSz="933450">
                <a:lnSpc>
                  <a:spcPct val="90000"/>
                </a:lnSpc>
                <a:spcBef>
                  <a:spcPts val="800"/>
                </a:spcBef>
                <a:defRPr sz="2100"/>
              </a:pPr>
              <a:r>
                <a:t>Mixed Client Name</a:t>
              </a:r>
            </a:p>
          </p:txBody>
        </p:sp>
        <p:sp>
          <p:nvSpPr>
            <p:cNvPr id="238" name="Shape"/>
            <p:cNvSpPr/>
            <p:nvPr/>
          </p:nvSpPr>
          <p:spPr>
            <a:xfrm>
              <a:off x="4244151" y="1752499"/>
              <a:ext cx="1796271" cy="206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4698"/>
                  </a:lnTo>
                  <a:lnTo>
                    <a:pt x="21600" y="16902"/>
                  </a:lnTo>
                  <a:lnTo>
                    <a:pt x="10800" y="21600"/>
                  </a:lnTo>
                  <a:lnTo>
                    <a:pt x="0" y="16902"/>
                  </a:lnTo>
                  <a:lnTo>
                    <a:pt x="0" y="46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700"/>
                </a:spcBef>
                <a:defRPr sz="36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24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TextBox 4"/>
          <p:cNvSpPr txBox="1"/>
          <p:nvPr/>
        </p:nvSpPr>
        <p:spPr>
          <a:xfrm>
            <a:off x="1097280" y="2243851"/>
            <a:ext cx="10332719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Dynamic means the distributed size is changeable in this distributed network.</a:t>
            </a:r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Any client could join or leave easily this network during crawling and searching.</a:t>
            </a:r>
          </a:p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 need a server  to record all clients’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弧形 18"/>
          <p:cNvSpPr/>
          <p:nvPr/>
        </p:nvSpPr>
        <p:spPr>
          <a:xfrm rot="8744630">
            <a:off x="2190075" y="-65542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61" name="Connection Line"/>
          <p:cNvCxnSpPr/>
          <p:nvPr/>
        </p:nvCxnSpPr>
        <p:spPr>
          <a:xfrm flipH="1">
            <a:off x="2132049" y="4777671"/>
            <a:ext cx="6413768" cy="1"/>
          </a:xfrm>
          <a:prstGeom prst="straightConnector1">
            <a:avLst/>
          </a:prstGeom>
          <a:ln w="15875">
            <a:solidFill>
              <a:schemeClr val="accent5"/>
            </a:solidFill>
          </a:ln>
        </p:spPr>
      </p:cxnSp>
      <p:sp>
        <p:nvSpPr>
          <p:cNvPr id="245" name="Line"/>
          <p:cNvSpPr/>
          <p:nvPr/>
        </p:nvSpPr>
        <p:spPr>
          <a:xfrm flipH="1" flipV="1">
            <a:off x="6192449" y="3250795"/>
            <a:ext cx="2746639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CLIENT N"/>
          <p:cNvSpPr/>
          <p:nvPr/>
        </p:nvSpPr>
        <p:spPr>
          <a:xfrm>
            <a:off x="7329824" y="42307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N</a:t>
            </a:r>
          </a:p>
        </p:txBody>
      </p:sp>
      <p:sp>
        <p:nvSpPr>
          <p:cNvPr id="247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49" name="CLIENT 1"/>
          <p:cNvSpPr/>
          <p:nvPr/>
        </p:nvSpPr>
        <p:spPr>
          <a:xfrm>
            <a:off x="3854608" y="42307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2132049" y="3261931"/>
            <a:ext cx="3801850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Line"/>
          <p:cNvSpPr/>
          <p:nvPr/>
        </p:nvSpPr>
        <p:spPr>
          <a:xfrm flipV="1">
            <a:off x="4952993" y="3104191"/>
            <a:ext cx="1275534" cy="112798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. . ."/>
          <p:cNvSpPr txBox="1"/>
          <p:nvPr/>
        </p:nvSpPr>
        <p:spPr>
          <a:xfrm>
            <a:off x="6522751" y="4645316"/>
            <a:ext cx="68963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chemeClr val="accent1"/>
                </a:solidFill>
              </a:defRPr>
            </a:lvl1pPr>
          </a:lstStyle>
          <a:p>
            <a:r>
              <a:rPr dirty="0"/>
              <a:t>. . . </a:t>
            </a:r>
          </a:p>
        </p:txBody>
      </p:sp>
      <p:graphicFrame>
        <p:nvGraphicFramePr>
          <p:cNvPr id="254" name="Table"/>
          <p:cNvGraphicFramePr/>
          <p:nvPr/>
        </p:nvGraphicFramePr>
        <p:xfrm>
          <a:off x="5202030" y="442347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CLIENT 0"/>
          <p:cNvSpPr/>
          <p:nvPr/>
        </p:nvSpPr>
        <p:spPr>
          <a:xfrm>
            <a:off x="916057" y="42307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2310282" y="4420233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SERVER"/>
          <p:cNvSpPr/>
          <p:nvPr/>
        </p:nvSpPr>
        <p:spPr>
          <a:xfrm>
            <a:off x="5000974" y="1974536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5994066" y="217982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8780700" y="4420233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Distributed Size = N"/>
          <p:cNvSpPr txBox="1"/>
          <p:nvPr/>
        </p:nvSpPr>
        <p:spPr>
          <a:xfrm>
            <a:off x="1054109" y="1938734"/>
            <a:ext cx="21223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N</a:t>
            </a:r>
          </a:p>
        </p:txBody>
      </p:sp>
      <p:sp>
        <p:nvSpPr>
          <p:cNvPr id="263" name="Increasing"/>
          <p:cNvSpPr/>
          <p:nvPr/>
        </p:nvSpPr>
        <p:spPr>
          <a:xfrm>
            <a:off x="10118826" y="148938"/>
            <a:ext cx="1949972" cy="1018119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rPr sz="2000" dirty="0"/>
              <a:t>Increasing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弧形 30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弧形 31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弧形 2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1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4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 flipH="1" flipV="1">
            <a:off x="6127274" y="3168671"/>
            <a:ext cx="4630374" cy="1102123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8591167" y="4849884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5767388" y="3326767"/>
            <a:ext cx="2493067" cy="110325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CLIENT N"/>
          <p:cNvSpPr/>
          <p:nvPr/>
        </p:nvSpPr>
        <p:spPr>
          <a:xfrm>
            <a:off x="6651190" y="42424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N</a:t>
            </a:r>
          </a:p>
        </p:txBody>
      </p:sp>
      <p:sp>
        <p:nvSpPr>
          <p:cNvPr id="269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1" name="CLIENT 1"/>
          <p:cNvSpPr/>
          <p:nvPr/>
        </p:nvSpPr>
        <p:spPr>
          <a:xfrm>
            <a:off x="3175975" y="4242433"/>
            <a:ext cx="2398466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1453415" y="3273632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 flipV="1">
            <a:off x="4274359" y="3115892"/>
            <a:ext cx="1275534" cy="112798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. . ."/>
          <p:cNvSpPr txBox="1"/>
          <p:nvPr/>
        </p:nvSpPr>
        <p:spPr>
          <a:xfrm>
            <a:off x="5700117" y="4632714"/>
            <a:ext cx="68963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chemeClr val="accent1"/>
                </a:solidFill>
              </a:defRPr>
            </a:lvl1pPr>
          </a:lstStyle>
          <a:p>
            <a:r>
              <a:rPr dirty="0"/>
              <a:t>. . . </a:t>
            </a:r>
          </a:p>
        </p:txBody>
      </p:sp>
      <p:sp>
        <p:nvSpPr>
          <p:cNvPr id="276" name="CLIENT 0"/>
          <p:cNvSpPr/>
          <p:nvPr/>
        </p:nvSpPr>
        <p:spPr>
          <a:xfrm>
            <a:off x="237424" y="4242433"/>
            <a:ext cx="2398466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graphicFrame>
        <p:nvGraphicFramePr>
          <p:cNvPr id="277" name="Table"/>
          <p:cNvGraphicFramePr/>
          <p:nvPr/>
        </p:nvGraphicFramePr>
        <p:xfrm>
          <a:off x="1421038" y="4321738"/>
          <a:ext cx="1128821" cy="11048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N+1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N+1’s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8" name="SERVER"/>
          <p:cNvSpPr/>
          <p:nvPr/>
        </p:nvSpPr>
        <p:spPr>
          <a:xfrm>
            <a:off x="4357442" y="2021123"/>
            <a:ext cx="2617716" cy="1263511"/>
          </a:xfrm>
          <a:prstGeom prst="roundRect">
            <a:avLst>
              <a:gd name="adj" fmla="val 1507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 SERVER</a:t>
            </a:r>
          </a:p>
        </p:txBody>
      </p:sp>
      <p:sp>
        <p:nvSpPr>
          <p:cNvPr id="279" name="Distributed Size = N + 1"/>
          <p:cNvSpPr txBox="1"/>
          <p:nvPr/>
        </p:nvSpPr>
        <p:spPr>
          <a:xfrm>
            <a:off x="375476" y="1950434"/>
            <a:ext cx="24998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N + 1</a:t>
            </a:r>
          </a:p>
        </p:txBody>
      </p:sp>
      <p:sp>
        <p:nvSpPr>
          <p:cNvPr id="282" name="CLIENT N+1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N+1</a:t>
            </a:r>
          </a:p>
        </p:txBody>
      </p:sp>
      <p:graphicFrame>
        <p:nvGraphicFramePr>
          <p:cNvPr id="283" name="Table"/>
          <p:cNvGraphicFramePr/>
          <p:nvPr/>
        </p:nvGraphicFramePr>
        <p:xfrm>
          <a:off x="4347715" y="4328088"/>
          <a:ext cx="1128821" cy="11048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N+1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N+1’s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4" name="Table"/>
          <p:cNvGraphicFramePr/>
          <p:nvPr/>
        </p:nvGraphicFramePr>
        <p:xfrm>
          <a:off x="7878050" y="4321738"/>
          <a:ext cx="1128821" cy="11048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N+1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N+1’s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/>
        </p:nvGraphicFramePr>
        <p:xfrm>
          <a:off x="10885098" y="4321738"/>
          <a:ext cx="1128821" cy="11048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N+1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N+1’s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6" name="Table"/>
          <p:cNvGraphicFramePr/>
          <p:nvPr/>
        </p:nvGraphicFramePr>
        <p:xfrm>
          <a:off x="5612601" y="2100428"/>
          <a:ext cx="1128821" cy="11048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N+1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N+1’s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Increasing"/>
          <p:cNvSpPr/>
          <p:nvPr/>
        </p:nvSpPr>
        <p:spPr>
          <a:xfrm>
            <a:off x="10118826" y="148938"/>
            <a:ext cx="1949972" cy="1018119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rPr sz="2000" dirty="0"/>
              <a:t>Increasing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lang="en-US" altLang="zh-CN" dirty="0" smtClean="0"/>
              <a:t>–</a:t>
            </a:r>
            <a:r>
              <a:rPr dirty="0" smtClean="0"/>
              <a:t> DYNAMIC</a:t>
            </a:r>
            <a:r>
              <a:rPr lang="en-US" dirty="0" smtClean="0"/>
              <a:t> SIZE</a:t>
            </a:r>
            <a:endParaRPr dirty="0"/>
          </a:p>
        </p:txBody>
      </p:sp>
      <p:sp>
        <p:nvSpPr>
          <p:cNvPr id="29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305" name="Diagram 3"/>
          <p:cNvGrpSpPr/>
          <p:nvPr/>
        </p:nvGrpSpPr>
        <p:grpSpPr>
          <a:xfrm>
            <a:off x="2217591" y="1953335"/>
            <a:ext cx="7817777" cy="4322812"/>
            <a:chOff x="0" y="0"/>
            <a:chExt cx="7817776" cy="4322811"/>
          </a:xfrm>
        </p:grpSpPr>
        <p:grpSp>
          <p:nvGrpSpPr>
            <p:cNvPr id="295" name="Group"/>
            <p:cNvGrpSpPr/>
            <p:nvPr/>
          </p:nvGrpSpPr>
          <p:grpSpPr>
            <a:xfrm>
              <a:off x="0" y="0"/>
              <a:ext cx="3653167" cy="720000"/>
              <a:chOff x="0" y="0"/>
              <a:chExt cx="3653166" cy="719999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-1" y="0"/>
                <a:ext cx="3653168" cy="72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294" name="Store Clients’ Table"/>
              <p:cNvSpPr txBox="1"/>
              <p:nvPr/>
            </p:nvSpPr>
            <p:spPr>
              <a:xfrm>
                <a:off x="0" y="30307"/>
                <a:ext cx="3653167" cy="65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3792" tIns="113792" rIns="113792" bIns="113792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Store Clients’ Table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0" y="719999"/>
              <a:ext cx="3653167" cy="3602813"/>
              <a:chOff x="0" y="0"/>
              <a:chExt cx="3653166" cy="3602811"/>
            </a:xfrm>
          </p:grpSpPr>
          <p:sp>
            <p:nvSpPr>
              <p:cNvPr id="296" name="Rectangle"/>
              <p:cNvSpPr/>
              <p:nvPr/>
            </p:nvSpPr>
            <p:spPr>
              <a:xfrm>
                <a:off x="-1" y="-1"/>
                <a:ext cx="3653168" cy="3602813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300"/>
                  </a:spcBef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297" name="Each client will connect to server at first.…"/>
              <p:cNvSpPr txBox="1"/>
              <p:nvPr/>
            </p:nvSpPr>
            <p:spPr>
              <a:xfrm>
                <a:off x="0" y="0"/>
                <a:ext cx="3653167" cy="24193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33350" tIns="133350" rIns="133350" bIns="133350" numCol="1" anchor="t">
                <a:spAutoFit/>
              </a:bodyPr>
              <a:lstStyle/>
              <a:p>
                <a:pPr marL="228600" lvl="1" indent="-228600" defTabSz="11112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Each client will connect to server at first.</a:t>
                </a:r>
              </a:p>
              <a:p>
                <a:pPr marL="228600" lvl="1" indent="-228600" defTabSz="11112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Server gets the connected client’s information.</a:t>
                </a:r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4164610" y="0"/>
              <a:ext cx="3653167" cy="720000"/>
              <a:chOff x="0" y="0"/>
              <a:chExt cx="3653166" cy="719999"/>
            </a:xfrm>
          </p:grpSpPr>
          <p:sp>
            <p:nvSpPr>
              <p:cNvPr id="299" name="Rectangle"/>
              <p:cNvSpPr/>
              <p:nvPr/>
            </p:nvSpPr>
            <p:spPr>
              <a:xfrm>
                <a:off x="-1" y="0"/>
                <a:ext cx="3653168" cy="72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300" name="Send Clients’ Table"/>
              <p:cNvSpPr txBox="1"/>
              <p:nvPr/>
            </p:nvSpPr>
            <p:spPr>
              <a:xfrm>
                <a:off x="0" y="30307"/>
                <a:ext cx="3653167" cy="65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3792" tIns="113792" rIns="113792" bIns="113792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Send Clients’ Table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4164610" y="719999"/>
              <a:ext cx="3653167" cy="3602813"/>
              <a:chOff x="0" y="0"/>
              <a:chExt cx="3653166" cy="3602811"/>
            </a:xfrm>
          </p:grpSpPr>
          <p:sp>
            <p:nvSpPr>
              <p:cNvPr id="302" name="Rectangle"/>
              <p:cNvSpPr/>
              <p:nvPr/>
            </p:nvSpPr>
            <p:spPr>
              <a:xfrm>
                <a:off x="-1" y="-1"/>
                <a:ext cx="3653168" cy="3602813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300"/>
                  </a:spcBef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303" name="Server updates the clients’ table.…"/>
              <p:cNvSpPr txBox="1"/>
              <p:nvPr/>
            </p:nvSpPr>
            <p:spPr>
              <a:xfrm>
                <a:off x="0" y="0"/>
                <a:ext cx="3653167" cy="3162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33350" tIns="133350" rIns="133350" bIns="133350" numCol="1" anchor="t">
                <a:spAutoFit/>
              </a:bodyPr>
              <a:lstStyle/>
              <a:p>
                <a:pPr marL="228600" lvl="1" indent="-228600" defTabSz="11112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Server updates the clients’ table.</a:t>
                </a:r>
              </a:p>
              <a:p>
                <a:pPr marL="228600" lvl="1" indent="-228600" defTabSz="11112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Server sends the clients’ table to new client.</a:t>
                </a:r>
              </a:p>
              <a:p>
                <a:pPr marL="228600" lvl="1" indent="-228600" defTabSz="11112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500"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Server sends the updated clients’ table to previous client.</a:t>
                </a:r>
              </a:p>
            </p:txBody>
          </p:sp>
        </p:grpSp>
      </p:grpSp>
      <p:grpSp>
        <p:nvGrpSpPr>
          <p:cNvPr id="308" name="Oval 4"/>
          <p:cNvGrpSpPr/>
          <p:nvPr/>
        </p:nvGrpSpPr>
        <p:grpSpPr>
          <a:xfrm>
            <a:off x="10450483" y="128336"/>
            <a:ext cx="1524001" cy="1491917"/>
            <a:chOff x="0" y="0"/>
            <a:chExt cx="1524000" cy="1491916"/>
          </a:xfrm>
        </p:grpSpPr>
        <p:sp>
          <p:nvSpPr>
            <p:cNvPr id="306" name="Oval"/>
            <p:cNvSpPr/>
            <p:nvPr/>
          </p:nvSpPr>
          <p:spPr>
            <a:xfrm>
              <a:off x="0" y="-1"/>
              <a:ext cx="1524000" cy="14919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307" name="Server"/>
            <p:cNvSpPr txBox="1"/>
            <p:nvPr/>
          </p:nvSpPr>
          <p:spPr>
            <a:xfrm>
              <a:off x="223184" y="516088"/>
              <a:ext cx="107763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Ebrima"/>
                  <a:ea typeface="Ebrima"/>
                  <a:cs typeface="Ebrima"/>
                  <a:sym typeface="Ebrima"/>
                </a:defRPr>
              </a:lvl1pPr>
            </a:lstStyle>
            <a:p>
              <a:r>
                <a:t>Server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lang="en-US" altLang="zh-CN" dirty="0" smtClean="0"/>
              <a:t>–</a:t>
            </a:r>
            <a:r>
              <a:rPr dirty="0" smtClean="0"/>
              <a:t> DYNAMIC</a:t>
            </a:r>
            <a:r>
              <a:rPr lang="en-US" dirty="0" smtClean="0"/>
              <a:t> SIZE</a:t>
            </a:r>
            <a:endParaRPr dirty="0"/>
          </a:p>
        </p:txBody>
      </p:sp>
      <p:sp>
        <p:nvSpPr>
          <p:cNvPr id="31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336" name="Diagram 3"/>
          <p:cNvGrpSpPr/>
          <p:nvPr/>
        </p:nvGrpSpPr>
        <p:grpSpPr>
          <a:xfrm>
            <a:off x="1835770" y="3058795"/>
            <a:ext cx="8581419" cy="2583037"/>
            <a:chOff x="0" y="-1"/>
            <a:chExt cx="8581417" cy="2583036"/>
          </a:xfrm>
        </p:grpSpPr>
        <p:grpSp>
          <p:nvGrpSpPr>
            <p:cNvPr id="314" name="Group"/>
            <p:cNvGrpSpPr/>
            <p:nvPr/>
          </p:nvGrpSpPr>
          <p:grpSpPr>
            <a:xfrm>
              <a:off x="0" y="6722"/>
              <a:ext cx="1941497" cy="760493"/>
              <a:chOff x="0" y="0"/>
              <a:chExt cx="1941496" cy="760492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-1" y="-1"/>
                <a:ext cx="1941498" cy="7604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313" name="Crawling"/>
              <p:cNvSpPr txBox="1"/>
              <p:nvPr/>
            </p:nvSpPr>
            <p:spPr>
              <a:xfrm>
                <a:off x="0" y="136151"/>
                <a:ext cx="1941497" cy="4881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5343" tIns="85343" rIns="85343" bIns="85343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Crawling</a:t>
                </a:r>
              </a:p>
            </p:txBody>
          </p:sp>
        </p:grpSp>
        <p:grpSp>
          <p:nvGrpSpPr>
            <p:cNvPr id="317" name="Group"/>
            <p:cNvGrpSpPr/>
            <p:nvPr/>
          </p:nvGrpSpPr>
          <p:grpSpPr>
            <a:xfrm>
              <a:off x="0" y="767215"/>
              <a:ext cx="1941497" cy="1815819"/>
              <a:chOff x="0" y="0"/>
              <a:chExt cx="1941496" cy="1815817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-1" y="-1"/>
                <a:ext cx="1941498" cy="1815819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  <a:endParaRPr/>
              </a:p>
            </p:txBody>
          </p:sp>
          <p:sp>
            <p:nvSpPr>
              <p:cNvPr id="316" name="Crawling URL"/>
              <p:cNvSpPr txBox="1"/>
              <p:nvPr/>
            </p:nvSpPr>
            <p:spPr>
              <a:xfrm>
                <a:off x="0" y="0"/>
                <a:ext cx="1941497" cy="827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2013" tIns="112013" rIns="112013" bIns="112013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Crawling URL</a:t>
                </a:r>
              </a:p>
            </p:txBody>
          </p:sp>
        </p:grpSp>
        <p:grpSp>
          <p:nvGrpSpPr>
            <p:cNvPr id="320" name="Group"/>
            <p:cNvGrpSpPr/>
            <p:nvPr/>
          </p:nvGrpSpPr>
          <p:grpSpPr>
            <a:xfrm>
              <a:off x="2213307" y="-1"/>
              <a:ext cx="1941497" cy="773939"/>
              <a:chOff x="0" y="0"/>
              <a:chExt cx="1941496" cy="773937"/>
            </a:xfrm>
          </p:grpSpPr>
          <p:sp>
            <p:nvSpPr>
              <p:cNvPr id="318" name="Rectangle"/>
              <p:cNvSpPr/>
              <p:nvPr/>
            </p:nvSpPr>
            <p:spPr>
              <a:xfrm>
                <a:off x="0" y="6722"/>
                <a:ext cx="1941497" cy="7604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319" name="Listening Server"/>
              <p:cNvSpPr txBox="1"/>
              <p:nvPr/>
            </p:nvSpPr>
            <p:spPr>
              <a:xfrm>
                <a:off x="0" y="-1"/>
                <a:ext cx="1941497" cy="773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5343" tIns="85343" rIns="85343" bIns="85343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Listening Server</a:t>
                </a:r>
              </a:p>
            </p:txBody>
          </p:sp>
        </p:grpSp>
        <p:grpSp>
          <p:nvGrpSpPr>
            <p:cNvPr id="323" name="Group"/>
            <p:cNvGrpSpPr/>
            <p:nvPr/>
          </p:nvGrpSpPr>
          <p:grpSpPr>
            <a:xfrm>
              <a:off x="2213307" y="767215"/>
              <a:ext cx="1941497" cy="1815819"/>
              <a:chOff x="0" y="0"/>
              <a:chExt cx="1941496" cy="1815817"/>
            </a:xfrm>
          </p:grpSpPr>
          <p:sp>
            <p:nvSpPr>
              <p:cNvPr id="321" name="Rectangle"/>
              <p:cNvSpPr/>
              <p:nvPr/>
            </p:nvSpPr>
            <p:spPr>
              <a:xfrm>
                <a:off x="-1" y="-1"/>
                <a:ext cx="1941498" cy="1815819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  <a:endParaRPr/>
              </a:p>
            </p:txBody>
          </p:sp>
          <p:sp>
            <p:nvSpPr>
              <p:cNvPr id="322" name="Get new client message…"/>
              <p:cNvSpPr txBox="1"/>
              <p:nvPr/>
            </p:nvSpPr>
            <p:spPr>
              <a:xfrm>
                <a:off x="0" y="0"/>
                <a:ext cx="1941497" cy="1732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2013" tIns="112013" rIns="112013" bIns="112013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Get new client message</a:t>
                </a:r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Connect to new clients</a:t>
                </a:r>
              </a:p>
            </p:txBody>
          </p:sp>
        </p:grpSp>
        <p:grpSp>
          <p:nvGrpSpPr>
            <p:cNvPr id="326" name="Group"/>
            <p:cNvGrpSpPr/>
            <p:nvPr/>
          </p:nvGrpSpPr>
          <p:grpSpPr>
            <a:xfrm>
              <a:off x="4426612" y="-1"/>
              <a:ext cx="1941497" cy="773939"/>
              <a:chOff x="0" y="0"/>
              <a:chExt cx="1941496" cy="773937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0" y="6722"/>
                <a:ext cx="1941497" cy="7604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325" name="Listening Clients"/>
              <p:cNvSpPr txBox="1"/>
              <p:nvPr/>
            </p:nvSpPr>
            <p:spPr>
              <a:xfrm>
                <a:off x="0" y="-1"/>
                <a:ext cx="1941497" cy="773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5343" tIns="85343" rIns="85343" bIns="85343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Listening Clients</a:t>
                </a:r>
              </a:p>
            </p:txBody>
          </p:sp>
        </p:grpSp>
        <p:grpSp>
          <p:nvGrpSpPr>
            <p:cNvPr id="329" name="Group"/>
            <p:cNvGrpSpPr/>
            <p:nvPr/>
          </p:nvGrpSpPr>
          <p:grpSpPr>
            <a:xfrm>
              <a:off x="4426611" y="767214"/>
              <a:ext cx="1941499" cy="1815821"/>
              <a:chOff x="-1" y="-1"/>
              <a:chExt cx="1941498" cy="1815819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-1" y="-1"/>
                <a:ext cx="1941498" cy="1815819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  <a:endParaRPr/>
              </a:p>
            </p:txBody>
          </p:sp>
          <p:sp>
            <p:nvSpPr>
              <p:cNvPr id="328" name="Get URLs…"/>
              <p:cNvSpPr txBox="1"/>
              <p:nvPr/>
            </p:nvSpPr>
            <p:spPr>
              <a:xfrm>
                <a:off x="0" y="0"/>
                <a:ext cx="1941497" cy="1757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2013" tIns="112013" rIns="112013" bIns="112013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rPr dirty="0"/>
                  <a:t>Get URLs</a:t>
                </a:r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rPr dirty="0"/>
                  <a:t>Get query </a:t>
                </a:r>
                <a:r>
                  <a:rPr dirty="0" smtClean="0"/>
                  <a:t>message</a:t>
                </a:r>
                <a:endParaRPr lang="en-US" dirty="0" smtClean="0"/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rPr lang="en-US" dirty="0" smtClean="0"/>
                  <a:t>C</a:t>
                </a:r>
                <a:r>
                  <a:rPr lang="en-US" altLang="zh-CN" dirty="0" smtClean="0"/>
                  <a:t>heck if clients leave</a:t>
                </a:r>
                <a:endParaRPr dirty="0"/>
              </a:p>
            </p:txBody>
          </p:sp>
        </p:grpSp>
        <p:grpSp>
          <p:nvGrpSpPr>
            <p:cNvPr id="332" name="Group"/>
            <p:cNvGrpSpPr/>
            <p:nvPr/>
          </p:nvGrpSpPr>
          <p:grpSpPr>
            <a:xfrm>
              <a:off x="6639920" y="6722"/>
              <a:ext cx="1941497" cy="760493"/>
              <a:chOff x="0" y="0"/>
              <a:chExt cx="1941496" cy="760492"/>
            </a:xfrm>
          </p:grpSpPr>
          <p:sp>
            <p:nvSpPr>
              <p:cNvPr id="330" name="Rectangle"/>
              <p:cNvSpPr/>
              <p:nvPr/>
            </p:nvSpPr>
            <p:spPr>
              <a:xfrm>
                <a:off x="-1" y="-1"/>
                <a:ext cx="1941498" cy="7604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 sz="2100"/>
                </a:pPr>
                <a:endParaRPr/>
              </a:p>
            </p:txBody>
          </p:sp>
          <p:sp>
            <p:nvSpPr>
              <p:cNvPr id="331" name="Searching"/>
              <p:cNvSpPr txBox="1"/>
              <p:nvPr/>
            </p:nvSpPr>
            <p:spPr>
              <a:xfrm>
                <a:off x="0" y="136151"/>
                <a:ext cx="1941497" cy="4881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5343" tIns="85343" rIns="85343" bIns="85343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r>
                  <a:t>Searching</a:t>
                </a:r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6639920" y="767215"/>
              <a:ext cx="1941497" cy="1815819"/>
              <a:chOff x="0" y="0"/>
              <a:chExt cx="1941496" cy="1815817"/>
            </a:xfrm>
          </p:grpSpPr>
          <p:sp>
            <p:nvSpPr>
              <p:cNvPr id="333" name="Rectangle"/>
              <p:cNvSpPr/>
              <p:nvPr/>
            </p:nvSpPr>
            <p:spPr>
              <a:xfrm>
                <a:off x="-1" y="-1"/>
                <a:ext cx="1941498" cy="1815819"/>
              </a:xfrm>
              <a:prstGeom prst="rect">
                <a:avLst/>
              </a:prstGeom>
              <a:solidFill>
                <a:srgbClr val="F5D8CA">
                  <a:alpha val="90000"/>
                </a:srgbClr>
              </a:solidFill>
              <a:ln w="12700" cap="flat">
                <a:solidFill>
                  <a:srgbClr val="F5D8CA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  <a:endParaRPr/>
              </a:p>
            </p:txBody>
          </p:sp>
          <p:sp>
            <p:nvSpPr>
              <p:cNvPr id="334" name="Searching in database"/>
              <p:cNvSpPr txBox="1"/>
              <p:nvPr/>
            </p:nvSpPr>
            <p:spPr>
              <a:xfrm>
                <a:off x="0" y="0"/>
                <a:ext cx="1941497" cy="827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2013" tIns="112013" rIns="112013" bIns="112013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Searching in database</a:t>
                </a:r>
              </a:p>
            </p:txBody>
          </p:sp>
        </p:grpSp>
      </p:grpSp>
      <p:sp>
        <p:nvSpPr>
          <p:cNvPr id="337" name="TextBox 5"/>
          <p:cNvSpPr txBox="1"/>
          <p:nvPr/>
        </p:nvSpPr>
        <p:spPr>
          <a:xfrm>
            <a:off x="1097280" y="1951464"/>
            <a:ext cx="103327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Four threads for implementing  dynamic.</a:t>
            </a:r>
          </a:p>
        </p:txBody>
      </p:sp>
      <p:grpSp>
        <p:nvGrpSpPr>
          <p:cNvPr id="340" name="Oval 6"/>
          <p:cNvGrpSpPr/>
          <p:nvPr/>
        </p:nvGrpSpPr>
        <p:grpSpPr>
          <a:xfrm>
            <a:off x="10450483" y="128336"/>
            <a:ext cx="1524001" cy="1491917"/>
            <a:chOff x="0" y="0"/>
            <a:chExt cx="1524000" cy="1491916"/>
          </a:xfrm>
        </p:grpSpPr>
        <p:sp>
          <p:nvSpPr>
            <p:cNvPr id="338" name="Oval"/>
            <p:cNvSpPr/>
            <p:nvPr/>
          </p:nvSpPr>
          <p:spPr>
            <a:xfrm>
              <a:off x="0" y="-1"/>
              <a:ext cx="1524000" cy="14919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339" name="Client"/>
            <p:cNvSpPr txBox="1"/>
            <p:nvPr/>
          </p:nvSpPr>
          <p:spPr>
            <a:xfrm>
              <a:off x="223184" y="516088"/>
              <a:ext cx="107763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Ebrima"/>
                  <a:ea typeface="Ebrima"/>
                  <a:cs typeface="Ebrima"/>
                  <a:sym typeface="Ebrima"/>
                </a:defRPr>
              </a:lvl1pPr>
            </a:lstStyle>
            <a:p>
              <a:r>
                <a:t>Client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弧形 26"/>
          <p:cNvSpPr/>
          <p:nvPr/>
        </p:nvSpPr>
        <p:spPr>
          <a:xfrm rot="8744630">
            <a:off x="2496404" y="-313110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Connection Line"/>
          <p:cNvCxnSpPr/>
          <p:nvPr/>
        </p:nvCxnSpPr>
        <p:spPr>
          <a:xfrm>
            <a:off x="5141448" y="4857479"/>
            <a:ext cx="3475217" cy="1"/>
          </a:xfrm>
          <a:prstGeom prst="straightConnector1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Line"/>
          <p:cNvSpPr/>
          <p:nvPr/>
        </p:nvSpPr>
        <p:spPr>
          <a:xfrm>
            <a:off x="3147708" y="4821446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42" name="Line"/>
          <p:cNvSpPr/>
          <p:nvPr/>
        </p:nvSpPr>
        <p:spPr>
          <a:xfrm flipV="1">
            <a:off x="5491219" y="3104191"/>
            <a:ext cx="737308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Line"/>
          <p:cNvSpPr/>
          <p:nvPr/>
        </p:nvSpPr>
        <p:spPr>
          <a:xfrm flipH="1" flipV="1">
            <a:off x="6192449" y="3250795"/>
            <a:ext cx="2746639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CLIENT 2"/>
          <p:cNvSpPr/>
          <p:nvPr/>
        </p:nvSpPr>
        <p:spPr>
          <a:xfrm>
            <a:off x="7329824" y="42307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346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48" name="CLIENT 1"/>
          <p:cNvSpPr/>
          <p:nvPr/>
        </p:nvSpPr>
        <p:spPr>
          <a:xfrm>
            <a:off x="4122940" y="4230733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349" name="Line"/>
          <p:cNvSpPr/>
          <p:nvPr/>
        </p:nvSpPr>
        <p:spPr>
          <a:xfrm flipV="1">
            <a:off x="2132049" y="3261931"/>
            <a:ext cx="3801850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CLIENT 0"/>
          <p:cNvSpPr/>
          <p:nvPr/>
        </p:nvSpPr>
        <p:spPr>
          <a:xfrm>
            <a:off x="1126668" y="4197980"/>
            <a:ext cx="2398466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352" name="SERVER"/>
          <p:cNvSpPr/>
          <p:nvPr/>
        </p:nvSpPr>
        <p:spPr>
          <a:xfrm>
            <a:off x="5122602" y="1974536"/>
            <a:ext cx="1946796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graphicFrame>
        <p:nvGraphicFramePr>
          <p:cNvPr id="353" name="Table"/>
          <p:cNvGraphicFramePr/>
          <p:nvPr/>
        </p:nvGraphicFramePr>
        <p:xfrm>
          <a:off x="8778803" y="4613548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4" name="Distributed Size = 3"/>
          <p:cNvSpPr txBox="1"/>
          <p:nvPr/>
        </p:nvSpPr>
        <p:spPr>
          <a:xfrm>
            <a:off x="1054109" y="1938734"/>
            <a:ext cx="20963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356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0</a:t>
            </a:r>
          </a:p>
        </p:txBody>
      </p:sp>
      <p:graphicFrame>
        <p:nvGraphicFramePr>
          <p:cNvPr id="357" name="Table"/>
          <p:cNvGraphicFramePr/>
          <p:nvPr/>
        </p:nvGraphicFramePr>
        <p:xfrm>
          <a:off x="2318379" y="4530428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5548591" y="4530428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6131914" y="2280575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0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10162546" y="2024850"/>
            <a:ext cx="1" cy="1059559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363" name="1"/>
          <p:cNvSpPr txBox="1"/>
          <p:nvPr/>
        </p:nvSpPr>
        <p:spPr>
          <a:xfrm>
            <a:off x="10382556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364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10880083" y="1907884"/>
            <a:ext cx="1" cy="117652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2"/>
          <p:cNvSpPr txBox="1"/>
          <p:nvPr/>
        </p:nvSpPr>
        <p:spPr>
          <a:xfrm>
            <a:off x="10992300" y="2464758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What I have done in my project?</a:t>
            </a:r>
          </a:p>
        </p:txBody>
      </p:sp>
      <p:sp>
        <p:nvSpPr>
          <p:cNvPr id="1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45" name="Diagram 4"/>
          <p:cNvGrpSpPr/>
          <p:nvPr/>
        </p:nvGrpSpPr>
        <p:grpSpPr>
          <a:xfrm>
            <a:off x="1609344" y="1961707"/>
            <a:ext cx="7252210" cy="4065529"/>
            <a:chOff x="0" y="0"/>
            <a:chExt cx="7252209" cy="4065528"/>
          </a:xfrm>
        </p:grpSpPr>
        <p:grpSp>
          <p:nvGrpSpPr>
            <p:cNvPr id="136" name="Group"/>
            <p:cNvGrpSpPr/>
            <p:nvPr/>
          </p:nvGrpSpPr>
          <p:grpSpPr>
            <a:xfrm>
              <a:off x="0" y="0"/>
              <a:ext cx="7252209" cy="772202"/>
              <a:chOff x="0" y="0"/>
              <a:chExt cx="7252208" cy="772201"/>
            </a:xfrm>
          </p:grpSpPr>
          <p:sp>
            <p:nvSpPr>
              <p:cNvPr id="134" name="Rounded Rectangle"/>
              <p:cNvSpPr/>
              <p:nvPr/>
            </p:nvSpPr>
            <p:spPr>
              <a:xfrm>
                <a:off x="0" y="0"/>
                <a:ext cx="7252208" cy="7722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7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35" name="Motivation"/>
              <p:cNvSpPr txBox="1"/>
              <p:nvPr/>
            </p:nvSpPr>
            <p:spPr>
              <a:xfrm>
                <a:off x="37696" y="62934"/>
                <a:ext cx="7176817" cy="646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rPr dirty="0">
                    <a:latin typeface="+mj-lt"/>
                  </a:rPr>
                  <a:t>Motivation</a:t>
                </a:r>
              </a:p>
            </p:txBody>
          </p:sp>
        </p:grpSp>
        <p:grpSp>
          <p:nvGrpSpPr>
            <p:cNvPr id="139" name="Group"/>
            <p:cNvGrpSpPr/>
            <p:nvPr/>
          </p:nvGrpSpPr>
          <p:grpSpPr>
            <a:xfrm>
              <a:off x="0" y="873567"/>
              <a:ext cx="7252209" cy="772202"/>
              <a:chOff x="0" y="0"/>
              <a:chExt cx="7252208" cy="772201"/>
            </a:xfrm>
          </p:grpSpPr>
          <p:sp>
            <p:nvSpPr>
              <p:cNvPr id="137" name="Rounded Rectangle"/>
              <p:cNvSpPr/>
              <p:nvPr/>
            </p:nvSpPr>
            <p:spPr>
              <a:xfrm>
                <a:off x="0" y="0"/>
                <a:ext cx="7252208" cy="7722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7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38" name="FYP I"/>
              <p:cNvSpPr txBox="1"/>
              <p:nvPr/>
            </p:nvSpPr>
            <p:spPr>
              <a:xfrm>
                <a:off x="37696" y="62934"/>
                <a:ext cx="7176817" cy="646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rPr dirty="0">
                    <a:latin typeface="+mj-lt"/>
                  </a:rPr>
                  <a:t>FYP I</a:t>
                </a:r>
              </a:p>
            </p:txBody>
          </p:sp>
        </p:grpSp>
        <p:sp>
          <p:nvSpPr>
            <p:cNvPr id="140" name="Overview…"/>
            <p:cNvSpPr txBox="1"/>
            <p:nvPr/>
          </p:nvSpPr>
          <p:spPr>
            <a:xfrm>
              <a:off x="0" y="1645766"/>
              <a:ext cx="7252208" cy="778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102235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sz="2300">
                  <a:latin typeface="Ebrima"/>
                  <a:ea typeface="Ebrima"/>
                  <a:cs typeface="Ebrima"/>
                  <a:sym typeface="Ebrima"/>
                </a:defRPr>
              </a:pPr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Overview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sz="2300">
                  <a:latin typeface="Ebrima"/>
                  <a:ea typeface="Ebrima"/>
                  <a:cs typeface="Ebrima"/>
                  <a:sym typeface="Ebrima"/>
                </a:defRPr>
              </a:pPr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Procedure</a:t>
              </a:r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0" y="2515167"/>
              <a:ext cx="7252209" cy="772202"/>
              <a:chOff x="0" y="0"/>
              <a:chExt cx="7252208" cy="772201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0"/>
                <a:ext cx="7252208" cy="7722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7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42" name="FYP II"/>
              <p:cNvSpPr txBox="1"/>
              <p:nvPr/>
            </p:nvSpPr>
            <p:spPr>
              <a:xfrm>
                <a:off x="37696" y="62934"/>
                <a:ext cx="7176817" cy="646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rPr dirty="0">
                    <a:latin typeface="+mj-lt"/>
                  </a:rPr>
                  <a:t>FYP II</a:t>
                </a:r>
              </a:p>
            </p:txBody>
          </p:sp>
        </p:grpSp>
        <p:sp>
          <p:nvSpPr>
            <p:cNvPr id="144" name="New Feature…"/>
            <p:cNvSpPr txBox="1"/>
            <p:nvPr/>
          </p:nvSpPr>
          <p:spPr>
            <a:xfrm>
              <a:off x="0" y="3287366"/>
              <a:ext cx="7252208" cy="778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102235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sz="2300">
                  <a:latin typeface="Ebrima"/>
                  <a:ea typeface="Ebrima"/>
                  <a:cs typeface="Ebrima"/>
                  <a:sym typeface="Ebrima"/>
                </a:defRPr>
              </a:pPr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New </a:t>
              </a:r>
              <a:r>
                <a:rPr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sz="2300">
                  <a:latin typeface="Ebrima"/>
                  <a:ea typeface="Ebrima"/>
                  <a:cs typeface="Ebrima"/>
                  <a:sym typeface="Ebrima"/>
                </a:defRPr>
              </a:pPr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New Problems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44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CLIENT 2"/>
          <p:cNvSpPr/>
          <p:nvPr/>
        </p:nvSpPr>
        <p:spPr>
          <a:xfrm>
            <a:off x="6545886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373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75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376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8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379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graphicFrame>
        <p:nvGraphicFramePr>
          <p:cNvPr id="380" name="Table"/>
          <p:cNvGraphicFramePr/>
          <p:nvPr/>
        </p:nvGraphicFramePr>
        <p:xfrm>
          <a:off x="7994865" y="4645073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1" name="Distributed Size = 3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383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1</a:t>
            </a:r>
          </a:p>
        </p:txBody>
      </p:sp>
      <p:graphicFrame>
        <p:nvGraphicFramePr>
          <p:cNvPr id="384" name="Table"/>
          <p:cNvGraphicFramePr/>
          <p:nvPr/>
        </p:nvGraphicFramePr>
        <p:xfrm>
          <a:off x="1534441" y="4561953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5" name="Table"/>
          <p:cNvGraphicFramePr/>
          <p:nvPr/>
        </p:nvGraphicFramePr>
        <p:xfrm>
          <a:off x="4764652" y="4561953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6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388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Line"/>
          <p:cNvSpPr/>
          <p:nvPr/>
        </p:nvSpPr>
        <p:spPr>
          <a:xfrm flipV="1">
            <a:off x="10162546" y="2024850"/>
            <a:ext cx="1" cy="1059559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391" name="1"/>
          <p:cNvSpPr txBox="1"/>
          <p:nvPr/>
        </p:nvSpPr>
        <p:spPr>
          <a:xfrm>
            <a:off x="10382556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392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393" name="Line"/>
          <p:cNvSpPr/>
          <p:nvPr/>
        </p:nvSpPr>
        <p:spPr>
          <a:xfrm flipV="1">
            <a:off x="10880083" y="1907884"/>
            <a:ext cx="1" cy="117652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2"/>
          <p:cNvSpPr txBox="1"/>
          <p:nvPr/>
        </p:nvSpPr>
        <p:spPr>
          <a:xfrm>
            <a:off x="10992300" y="2464758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弧形 31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3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96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CLIENT 2"/>
          <p:cNvSpPr/>
          <p:nvPr/>
        </p:nvSpPr>
        <p:spPr>
          <a:xfrm>
            <a:off x="6545886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401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03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04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407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408" name="Distributed Size = 3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410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2</a:t>
            </a:r>
          </a:p>
        </p:txBody>
      </p:sp>
      <p:graphicFrame>
        <p:nvGraphicFramePr>
          <p:cNvPr id="411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graphicFrame>
        <p:nvGraphicFramePr>
          <p:cNvPr id="413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7931367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6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7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18" name="Line"/>
          <p:cNvSpPr/>
          <p:nvPr/>
        </p:nvSpPr>
        <p:spPr>
          <a:xfrm flipV="1">
            <a:off x="10162546" y="2024850"/>
            <a:ext cx="1" cy="1059559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420" name="1"/>
          <p:cNvSpPr txBox="1"/>
          <p:nvPr/>
        </p:nvSpPr>
        <p:spPr>
          <a:xfrm>
            <a:off x="10382556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421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422" name="Line"/>
          <p:cNvSpPr/>
          <p:nvPr/>
        </p:nvSpPr>
        <p:spPr>
          <a:xfrm flipV="1">
            <a:off x="10880083" y="1907884"/>
            <a:ext cx="1" cy="117652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3" name="2"/>
          <p:cNvSpPr txBox="1"/>
          <p:nvPr/>
        </p:nvSpPr>
        <p:spPr>
          <a:xfrm>
            <a:off x="10992300" y="2464758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弧形 35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弧形 36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8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40" name="Line"/>
          <p:cNvSpPr/>
          <p:nvPr/>
        </p:nvSpPr>
        <p:spPr>
          <a:xfrm>
            <a:off x="8591167" y="4849884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428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CLIENT 2"/>
          <p:cNvSpPr/>
          <p:nvPr/>
        </p:nvSpPr>
        <p:spPr>
          <a:xfrm>
            <a:off x="6452084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432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34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35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7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438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439" name="Distributed Size = 3 + 1 = 4"/>
          <p:cNvSpPr txBox="1"/>
          <p:nvPr/>
        </p:nvSpPr>
        <p:spPr>
          <a:xfrm>
            <a:off x="270171" y="1970259"/>
            <a:ext cx="28513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 + 1 = 4</a:t>
            </a:r>
          </a:p>
        </p:txBody>
      </p:sp>
      <p:sp>
        <p:nvSpPr>
          <p:cNvPr id="441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3</a:t>
            </a:r>
          </a:p>
        </p:txBody>
      </p:sp>
      <p:graphicFrame>
        <p:nvGraphicFramePr>
          <p:cNvPr id="442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3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4" name="Table"/>
          <p:cNvGraphicFramePr/>
          <p:nvPr/>
        </p:nvGraphicFramePr>
        <p:xfrm>
          <a:off x="7829998" y="4431933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5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6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9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Line"/>
          <p:cNvSpPr/>
          <p:nvPr/>
        </p:nvSpPr>
        <p:spPr>
          <a:xfrm flipV="1">
            <a:off x="10070285" y="2129268"/>
            <a:ext cx="1" cy="954034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452" name="1"/>
          <p:cNvSpPr txBox="1"/>
          <p:nvPr/>
        </p:nvSpPr>
        <p:spPr>
          <a:xfrm>
            <a:off x="10226858" y="245261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453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454" name="Line"/>
          <p:cNvSpPr/>
          <p:nvPr/>
        </p:nvSpPr>
        <p:spPr>
          <a:xfrm flipV="1">
            <a:off x="10586455" y="1825335"/>
            <a:ext cx="1" cy="1251503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5" name="2"/>
          <p:cNvSpPr txBox="1"/>
          <p:nvPr/>
        </p:nvSpPr>
        <p:spPr>
          <a:xfrm>
            <a:off x="10714204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  <p:sp>
        <p:nvSpPr>
          <p:cNvPr id="456" name="Line"/>
          <p:cNvSpPr/>
          <p:nvPr/>
        </p:nvSpPr>
        <p:spPr>
          <a:xfrm flipV="1">
            <a:off x="11101750" y="2179627"/>
            <a:ext cx="1" cy="89721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3"/>
          <p:cNvSpPr txBox="1"/>
          <p:nvPr/>
        </p:nvSpPr>
        <p:spPr>
          <a:xfrm>
            <a:off x="11230374" y="245261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弧形 35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弧形 36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8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40" name="Line"/>
          <p:cNvSpPr/>
          <p:nvPr/>
        </p:nvSpPr>
        <p:spPr>
          <a:xfrm>
            <a:off x="8591167" y="4849884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462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CLIENT 2"/>
          <p:cNvSpPr/>
          <p:nvPr/>
        </p:nvSpPr>
        <p:spPr>
          <a:xfrm>
            <a:off x="6452084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466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4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68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69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472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473" name="Distributed Size = 4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4</a:t>
            </a:r>
          </a:p>
        </p:txBody>
      </p:sp>
      <p:sp>
        <p:nvSpPr>
          <p:cNvPr id="475" name="De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rPr sz="2000" dirty="0"/>
              <a:t>Decreasing</a:t>
            </a:r>
          </a:p>
          <a:p>
            <a:pPr algn="ctr">
              <a:defRPr sz="2400"/>
            </a:pPr>
            <a:r>
              <a:rPr sz="2000" dirty="0"/>
              <a:t>Step 0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7829998" y="4431933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3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84" name="Line"/>
          <p:cNvSpPr/>
          <p:nvPr/>
        </p:nvSpPr>
        <p:spPr>
          <a:xfrm flipV="1">
            <a:off x="10070285" y="2129268"/>
            <a:ext cx="1" cy="954034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5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486" name="1"/>
          <p:cNvSpPr txBox="1"/>
          <p:nvPr/>
        </p:nvSpPr>
        <p:spPr>
          <a:xfrm>
            <a:off x="10226858" y="245261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487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488" name="Line"/>
          <p:cNvSpPr/>
          <p:nvPr/>
        </p:nvSpPr>
        <p:spPr>
          <a:xfrm flipV="1">
            <a:off x="10586455" y="1825335"/>
            <a:ext cx="1" cy="1251503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2"/>
          <p:cNvSpPr txBox="1"/>
          <p:nvPr/>
        </p:nvSpPr>
        <p:spPr>
          <a:xfrm>
            <a:off x="10714204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  <p:sp>
        <p:nvSpPr>
          <p:cNvPr id="490" name="Line"/>
          <p:cNvSpPr/>
          <p:nvPr/>
        </p:nvSpPr>
        <p:spPr>
          <a:xfrm flipV="1">
            <a:off x="11101750" y="2179627"/>
            <a:ext cx="1" cy="89721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1" name="3"/>
          <p:cNvSpPr txBox="1"/>
          <p:nvPr/>
        </p:nvSpPr>
        <p:spPr>
          <a:xfrm>
            <a:off x="11230374" y="245261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弧形 26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弧形 27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493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495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98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1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502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503" name="Distributed Size = 4 - 1 = 3"/>
          <p:cNvSpPr txBox="1"/>
          <p:nvPr/>
        </p:nvSpPr>
        <p:spPr>
          <a:xfrm>
            <a:off x="270171" y="1970259"/>
            <a:ext cx="28154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4 - 1 = 3</a:t>
            </a:r>
          </a:p>
        </p:txBody>
      </p:sp>
      <p:sp>
        <p:nvSpPr>
          <p:cNvPr id="504" name="De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rPr sz="2000" dirty="0"/>
              <a:t>Decreasing</a:t>
            </a:r>
          </a:p>
          <a:p>
            <a:pPr algn="ctr">
              <a:defRPr sz="2400"/>
            </a:pPr>
            <a:r>
              <a:rPr sz="2000" dirty="0"/>
              <a:t>Step 1</a:t>
            </a:r>
          </a:p>
        </p:txBody>
      </p:sp>
      <p:graphicFrame>
        <p:nvGraphicFramePr>
          <p:cNvPr id="505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6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7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8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弧形 29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弧形 30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519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0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521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2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5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524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525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528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529" name="Distributed Size = 3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530" name="De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rPr sz="2000" dirty="0"/>
              <a:t>Decreasing</a:t>
            </a:r>
          </a:p>
          <a:p>
            <a:pPr algn="ctr">
              <a:defRPr sz="2400"/>
            </a:pPr>
            <a:r>
              <a:rPr sz="2000" dirty="0"/>
              <a:t>Step 2</a:t>
            </a:r>
          </a:p>
        </p:txBody>
      </p:sp>
      <p:graphicFrame>
        <p:nvGraphicFramePr>
          <p:cNvPr id="531" name="Table"/>
          <p:cNvGraphicFramePr/>
          <p:nvPr/>
        </p:nvGraphicFramePr>
        <p:xfrm>
          <a:off x="5324574" y="2208932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2" name="Table"/>
          <p:cNvGraphicFramePr/>
          <p:nvPr/>
        </p:nvGraphicFramePr>
        <p:xfrm>
          <a:off x="11044449" y="4419005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3" name="Table"/>
          <p:cNvGraphicFramePr/>
          <p:nvPr/>
        </p:nvGraphicFramePr>
        <p:xfrm>
          <a:off x="4615548" y="4451758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4" name="Table"/>
          <p:cNvGraphicFramePr/>
          <p:nvPr/>
        </p:nvGraphicFramePr>
        <p:xfrm>
          <a:off x="1617750" y="4419005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弧形 26"/>
          <p:cNvSpPr/>
          <p:nvPr/>
        </p:nvSpPr>
        <p:spPr>
          <a:xfrm rot="8320375">
            <a:off x="612922" y="-4221047"/>
            <a:ext cx="12076532" cy="10466059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弧形 27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545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CLIENT 2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547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8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- DYNAMIC SIZE</a:t>
            </a:r>
          </a:p>
        </p:txBody>
      </p:sp>
      <p:sp>
        <p:nvSpPr>
          <p:cNvPr id="5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50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551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554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555" name="Distributed Size = 3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556" name="De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rPr sz="2000" dirty="0"/>
              <a:t>Decreasing</a:t>
            </a:r>
          </a:p>
          <a:p>
            <a:pPr algn="ctr">
              <a:defRPr sz="2400"/>
            </a:pPr>
            <a:r>
              <a:rPr sz="2000" dirty="0"/>
              <a:t>Step 3</a:t>
            </a:r>
          </a:p>
        </p:txBody>
      </p:sp>
      <p:graphicFrame>
        <p:nvGraphicFramePr>
          <p:cNvPr id="557" name="Table"/>
          <p:cNvGraphicFramePr/>
          <p:nvPr/>
        </p:nvGraphicFramePr>
        <p:xfrm>
          <a:off x="5324574" y="2208932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8" name="Table"/>
          <p:cNvGraphicFramePr/>
          <p:nvPr/>
        </p:nvGraphicFramePr>
        <p:xfrm>
          <a:off x="11044449" y="4419005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9" name="Table"/>
          <p:cNvGraphicFramePr/>
          <p:nvPr/>
        </p:nvGraphicFramePr>
        <p:xfrm>
          <a:off x="4615548" y="4451758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0" name="Table"/>
          <p:cNvGraphicFramePr/>
          <p:nvPr/>
        </p:nvGraphicFramePr>
        <p:xfrm>
          <a:off x="1617750" y="4419005"/>
          <a:ext cx="920770" cy="6641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" name="Cloud"/>
          <p:cNvSpPr/>
          <p:nvPr/>
        </p:nvSpPr>
        <p:spPr>
          <a:xfrm>
            <a:off x="9556680" y="1825702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64" name="Line"/>
          <p:cNvSpPr/>
          <p:nvPr/>
        </p:nvSpPr>
        <p:spPr>
          <a:xfrm flipV="1">
            <a:off x="10162546" y="2024850"/>
            <a:ext cx="1" cy="1059559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0"/>
          <p:cNvSpPr txBox="1"/>
          <p:nvPr/>
        </p:nvSpPr>
        <p:spPr>
          <a:xfrm>
            <a:off x="9746575" y="2465315"/>
            <a:ext cx="1959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0</a:t>
            </a:r>
          </a:p>
        </p:txBody>
      </p:sp>
      <p:sp>
        <p:nvSpPr>
          <p:cNvPr id="566" name="1"/>
          <p:cNvSpPr txBox="1"/>
          <p:nvPr/>
        </p:nvSpPr>
        <p:spPr>
          <a:xfrm>
            <a:off x="10382556" y="2458965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1</a:t>
            </a:r>
          </a:p>
        </p:txBody>
      </p:sp>
      <p:sp>
        <p:nvSpPr>
          <p:cNvPr id="567" name="Internet"/>
          <p:cNvSpPr txBox="1"/>
          <p:nvPr/>
        </p:nvSpPr>
        <p:spPr>
          <a:xfrm>
            <a:off x="10122962" y="3188496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  <p:sp>
        <p:nvSpPr>
          <p:cNvPr id="568" name="Line"/>
          <p:cNvSpPr/>
          <p:nvPr/>
        </p:nvSpPr>
        <p:spPr>
          <a:xfrm flipV="1">
            <a:off x="10880083" y="1907884"/>
            <a:ext cx="1" cy="117652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9" name="2"/>
          <p:cNvSpPr txBox="1"/>
          <p:nvPr/>
        </p:nvSpPr>
        <p:spPr>
          <a:xfrm>
            <a:off x="10992300" y="2464758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– QUERY </a:t>
            </a:r>
            <a:r>
              <a:rPr lang="en-US" dirty="0" smtClean="0"/>
              <a:t>OPERATER</a:t>
            </a:r>
            <a:endParaRPr dirty="0"/>
          </a:p>
        </p:txBody>
      </p:sp>
      <p:sp>
        <p:nvSpPr>
          <p:cNvPr id="57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73" name="TextBox 4"/>
          <p:cNvSpPr txBox="1"/>
          <p:nvPr/>
        </p:nvSpPr>
        <p:spPr>
          <a:xfrm>
            <a:off x="1097280" y="2243851"/>
            <a:ext cx="10332719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Two query commands:</a:t>
            </a:r>
          </a:p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	\and: </a:t>
            </a:r>
            <a:r>
              <a:rPr dirty="0">
                <a:solidFill>
                  <a:srgbClr val="000000"/>
                </a:solidFill>
              </a:rPr>
              <a:t>Search </a:t>
            </a:r>
            <a:r>
              <a:rPr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zhao</a:t>
            </a:r>
            <a:r>
              <a:rPr lang="en-US" dirty="0" smtClean="0">
                <a:solidFill>
                  <a:srgbClr val="000000"/>
                </a:solidFill>
              </a:rPr>
              <a:t> \and </a:t>
            </a:r>
            <a:r>
              <a:rPr lang="en-US" dirty="0" err="1" smtClean="0">
                <a:solidFill>
                  <a:srgbClr val="000000"/>
                </a:solidFill>
              </a:rPr>
              <a:t>jing</a:t>
            </a:r>
            <a:r>
              <a:rPr dirty="0" smtClean="0">
                <a:solidFill>
                  <a:srgbClr val="000000"/>
                </a:solidFill>
              </a:rPr>
              <a:t>”</a:t>
            </a:r>
            <a:endParaRPr dirty="0"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	\or: </a:t>
            </a:r>
            <a:r>
              <a:rPr dirty="0">
                <a:solidFill>
                  <a:srgbClr val="000000"/>
                </a:solidFill>
              </a:rPr>
              <a:t>Search </a:t>
            </a:r>
            <a:r>
              <a:rPr dirty="0" smtClean="0">
                <a:solidFill>
                  <a:srgbClr val="000000"/>
                </a:solidFill>
              </a:rPr>
              <a:t>“</a:t>
            </a:r>
            <a:r>
              <a:rPr lang="en-US" altLang="zh-CN" dirty="0" err="1" smtClean="0">
                <a:solidFill>
                  <a:srgbClr val="000000"/>
                </a:solidFill>
              </a:rPr>
              <a:t>judy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\or </a:t>
            </a:r>
            <a:r>
              <a:rPr dirty="0" err="1">
                <a:solidFill>
                  <a:srgbClr val="000000"/>
                </a:solidFill>
              </a:rPr>
              <a:t>weifeng</a:t>
            </a:r>
            <a:r>
              <a:rPr dirty="0">
                <a:solidFill>
                  <a:srgbClr val="000000"/>
                </a:solidFill>
              </a:rPr>
              <a:t>”</a:t>
            </a:r>
          </a:p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– QUERY </a:t>
            </a:r>
            <a:r>
              <a:rPr lang="en-US" altLang="zh-CN" dirty="0"/>
              <a:t>OPERATER</a:t>
            </a:r>
            <a:endParaRPr dirty="0"/>
          </a:p>
        </p:txBody>
      </p:sp>
      <p:sp>
        <p:nvSpPr>
          <p:cNvPr id="57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573" name="TextBox 4"/>
          <p:cNvSpPr txBox="1"/>
          <p:nvPr/>
        </p:nvSpPr>
        <p:spPr>
          <a:xfrm>
            <a:off x="1097280" y="2243851"/>
            <a:ext cx="1033271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8" y="1848971"/>
            <a:ext cx="8830907" cy="39439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81" y="1848971"/>
            <a:ext cx="716380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53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– QUERY </a:t>
            </a:r>
            <a:r>
              <a:rPr lang="en-US" altLang="zh-CN" dirty="0"/>
              <a:t>OPERATER</a:t>
            </a:r>
            <a:endParaRPr dirty="0"/>
          </a:p>
        </p:txBody>
      </p:sp>
      <p:sp>
        <p:nvSpPr>
          <p:cNvPr id="57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573" name="TextBox 4"/>
          <p:cNvSpPr txBox="1"/>
          <p:nvPr/>
        </p:nvSpPr>
        <p:spPr>
          <a:xfrm>
            <a:off x="1097280" y="2243851"/>
            <a:ext cx="1033271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r="1995" b="10429"/>
          <a:stretch/>
        </p:blipFill>
        <p:spPr>
          <a:xfrm>
            <a:off x="3501206" y="1944914"/>
            <a:ext cx="5524865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80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1097280" y="1943100"/>
            <a:ext cx="10058401" cy="1856233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MOTIVATION</a:t>
            </a:r>
          </a:p>
        </p:txBody>
      </p:sp>
      <p:sp>
        <p:nvSpPr>
          <p:cNvPr id="1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dirty="0" smtClean="0"/>
              <a:t>FEATURE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– QUERY </a:t>
            </a:r>
            <a:r>
              <a:rPr lang="en-US" altLang="zh-CN" dirty="0"/>
              <a:t>OPERATER</a:t>
            </a:r>
            <a:endParaRPr dirty="0"/>
          </a:p>
        </p:txBody>
      </p:sp>
      <p:sp>
        <p:nvSpPr>
          <p:cNvPr id="57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73" name="TextBox 4"/>
          <p:cNvSpPr txBox="1"/>
          <p:nvPr/>
        </p:nvSpPr>
        <p:spPr>
          <a:xfrm>
            <a:off x="1097280" y="2243851"/>
            <a:ext cx="1033271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 smtClean="0">
                <a:solidFill>
                  <a:srgbClr val="000000"/>
                </a:solidFill>
              </a:rPr>
              <a:t>Why </a:t>
            </a:r>
            <a:r>
              <a:rPr dirty="0">
                <a:solidFill>
                  <a:srgbClr val="000000"/>
                </a:solidFill>
              </a:rPr>
              <a:t>using \:</a:t>
            </a:r>
          </a:p>
          <a:p>
            <a:pPr lvl="1">
              <a:defRPr sz="3200">
                <a:solidFill>
                  <a:srgbClr val="E09878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solidFill>
                  <a:srgbClr val="000000"/>
                </a:solidFill>
              </a:rPr>
              <a:t>Avoid mixing the query “or” with the operator “or”.</a:t>
            </a:r>
          </a:p>
        </p:txBody>
      </p:sp>
    </p:spTree>
    <p:extLst>
      <p:ext uri="{BB962C8B-B14F-4D97-AF65-F5344CB8AC3E}">
        <p14:creationId xmlns:p14="http://schemas.microsoft.com/office/powerpoint/2010/main" val="38227261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spc="-100"/>
            </a:lvl1pPr>
          </a:lstStyle>
          <a:p>
            <a:r>
              <a:rPr dirty="0"/>
              <a:t>NEW </a:t>
            </a:r>
            <a:r>
              <a:rPr dirty="0" smtClean="0"/>
              <a:t>PROBLEM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57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577" name="Rectangle 3"/>
          <p:cNvSpPr txBox="1"/>
          <p:nvPr/>
        </p:nvSpPr>
        <p:spPr>
          <a:xfrm>
            <a:off x="1097278" y="2189565"/>
            <a:ext cx="10115205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Connection Refused</a:t>
            </a:r>
          </a:p>
          <a:p>
            <a:pPr marL="800100" lvl="1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The network of lab has </a:t>
            </a:r>
            <a:r>
              <a:rPr dirty="0" smtClean="0"/>
              <a:t>firewall</a:t>
            </a:r>
            <a:r>
              <a:rPr lang="en-US" dirty="0" smtClean="0"/>
              <a:t>.</a:t>
            </a:r>
            <a:endParaRPr dirty="0"/>
          </a:p>
          <a:p>
            <a:pPr marL="800100" lvl="1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This distributed network can be only run in lab.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marL="342900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Mixed The Client Name</a:t>
            </a:r>
          </a:p>
          <a:p>
            <a:pPr marL="800100" lvl="1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After a new client joined this distributed network, all old client will try to connect to this new client.</a:t>
            </a:r>
          </a:p>
          <a:p>
            <a:pPr marL="800100" lvl="1" indent="-342900">
              <a:buSzPct val="100000"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The connections are unordered, so the name of all old client has to be verified.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弧形 31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3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96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CLIENT 2"/>
          <p:cNvSpPr/>
          <p:nvPr/>
        </p:nvSpPr>
        <p:spPr>
          <a:xfrm>
            <a:off x="6545886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401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NEW </a:t>
            </a:r>
            <a:r>
              <a:rPr lang="en-US" dirty="0" smtClean="0"/>
              <a:t>PROBLEMS</a:t>
            </a:r>
            <a:r>
              <a:rPr dirty="0" smtClean="0"/>
              <a:t>- </a:t>
            </a:r>
            <a:r>
              <a:rPr lang="en-US" dirty="0" smtClean="0"/>
              <a:t>MIXED NAME</a:t>
            </a:r>
            <a:endParaRPr dirty="0"/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03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04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407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408" name="Distributed Size = 3"/>
          <p:cNvSpPr txBox="1"/>
          <p:nvPr/>
        </p:nvSpPr>
        <p:spPr>
          <a:xfrm>
            <a:off x="270171" y="1970259"/>
            <a:ext cx="2096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</a:t>
            </a:r>
          </a:p>
        </p:txBody>
      </p:sp>
      <p:sp>
        <p:nvSpPr>
          <p:cNvPr id="410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2</a:t>
            </a:r>
          </a:p>
        </p:txBody>
      </p:sp>
      <p:graphicFrame>
        <p:nvGraphicFramePr>
          <p:cNvPr id="411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graphicFrame>
        <p:nvGraphicFramePr>
          <p:cNvPr id="413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7931367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6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4317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 rot="8320375">
            <a:off x="262538" y="-5045821"/>
            <a:ext cx="12612127" cy="1109262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弧形 35"/>
          <p:cNvSpPr/>
          <p:nvPr/>
        </p:nvSpPr>
        <p:spPr>
          <a:xfrm rot="19737414">
            <a:off x="1999543" y="4083023"/>
            <a:ext cx="8510225" cy="586283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弧形 36"/>
          <p:cNvSpPr/>
          <p:nvPr/>
        </p:nvSpPr>
        <p:spPr>
          <a:xfrm rot="8744630">
            <a:off x="1552976" y="-429224"/>
            <a:ext cx="8510225" cy="5862836"/>
          </a:xfrm>
          <a:prstGeom prst="arc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8" name="Connection Line"/>
          <p:cNvCxnSpPr/>
          <p:nvPr/>
        </p:nvCxnSpPr>
        <p:spPr>
          <a:xfrm>
            <a:off x="4198020" y="4741365"/>
            <a:ext cx="3475217" cy="1"/>
          </a:xfrm>
          <a:prstGeom prst="straightConnector1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Line"/>
          <p:cNvSpPr/>
          <p:nvPr/>
        </p:nvSpPr>
        <p:spPr>
          <a:xfrm>
            <a:off x="2204280" y="4705332"/>
            <a:ext cx="1134756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40" name="Line"/>
          <p:cNvSpPr/>
          <p:nvPr/>
        </p:nvSpPr>
        <p:spPr>
          <a:xfrm>
            <a:off x="8591167" y="4849884"/>
            <a:ext cx="113475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Line"/>
          <p:cNvSpPr/>
          <p:nvPr/>
        </p:nvSpPr>
        <p:spPr>
          <a:xfrm flipH="1" flipV="1">
            <a:off x="5558911" y="3188496"/>
            <a:ext cx="4910972" cy="1167526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CLIENT 3"/>
          <p:cNvSpPr/>
          <p:nvPr/>
        </p:nvSpPr>
        <p:spPr>
          <a:xfrm>
            <a:off x="9453974" y="4242433"/>
            <a:ext cx="2617715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3</a:t>
            </a:r>
          </a:p>
        </p:txBody>
      </p:sp>
      <p:sp>
        <p:nvSpPr>
          <p:cNvPr id="428" name="Line"/>
          <p:cNvSpPr/>
          <p:nvPr/>
        </p:nvSpPr>
        <p:spPr>
          <a:xfrm flipV="1">
            <a:off x="4707281" y="3135716"/>
            <a:ext cx="737307" cy="127308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Line"/>
          <p:cNvSpPr/>
          <p:nvPr/>
        </p:nvSpPr>
        <p:spPr>
          <a:xfrm flipH="1" flipV="1">
            <a:off x="5408510" y="3282320"/>
            <a:ext cx="2746640" cy="1167527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CLIENT 2"/>
          <p:cNvSpPr/>
          <p:nvPr/>
        </p:nvSpPr>
        <p:spPr>
          <a:xfrm>
            <a:off x="6452084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2</a:t>
            </a:r>
          </a:p>
        </p:txBody>
      </p:sp>
      <p:sp>
        <p:nvSpPr>
          <p:cNvPr id="432" name="NEW FEATURE - DYNAMIC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lang="en-US" altLang="zh-CN" dirty="0"/>
              <a:t>NEW PROBLEMS- MIXED NAME</a:t>
            </a:r>
            <a:endParaRPr dirty="0"/>
          </a:p>
        </p:txBody>
      </p: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34" name="CLIENT 1"/>
          <p:cNvSpPr/>
          <p:nvPr/>
        </p:nvSpPr>
        <p:spPr>
          <a:xfrm>
            <a:off x="3339002" y="4262258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1</a:t>
            </a:r>
          </a:p>
        </p:txBody>
      </p:sp>
      <p:sp>
        <p:nvSpPr>
          <p:cNvPr id="435" name="Line"/>
          <p:cNvSpPr/>
          <p:nvPr/>
        </p:nvSpPr>
        <p:spPr>
          <a:xfrm flipV="1">
            <a:off x="1348110" y="3293456"/>
            <a:ext cx="3801851" cy="957605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7" name="CLIENT 0"/>
          <p:cNvSpPr/>
          <p:nvPr/>
        </p:nvSpPr>
        <p:spPr>
          <a:xfrm>
            <a:off x="342729" y="4229505"/>
            <a:ext cx="2398467" cy="12635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CLIENT 0</a:t>
            </a:r>
          </a:p>
        </p:txBody>
      </p:sp>
      <p:sp>
        <p:nvSpPr>
          <p:cNvPr id="438" name="SERVER"/>
          <p:cNvSpPr/>
          <p:nvPr/>
        </p:nvSpPr>
        <p:spPr>
          <a:xfrm>
            <a:off x="4338663" y="2006061"/>
            <a:ext cx="1946797" cy="1276198"/>
          </a:xfrm>
          <a:prstGeom prst="roundRect">
            <a:avLst>
              <a:gd name="adj" fmla="val 1492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100"/>
            </a:lvl1pPr>
          </a:lstStyle>
          <a:p>
            <a:r>
              <a:t>SERVER</a:t>
            </a:r>
          </a:p>
        </p:txBody>
      </p:sp>
      <p:sp>
        <p:nvSpPr>
          <p:cNvPr id="439" name="Distributed Size = 3 + 1 = 4"/>
          <p:cNvSpPr txBox="1"/>
          <p:nvPr/>
        </p:nvSpPr>
        <p:spPr>
          <a:xfrm>
            <a:off x="270171" y="1970259"/>
            <a:ext cx="28513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Distributed Size = 3 + 1 = 4</a:t>
            </a:r>
          </a:p>
        </p:txBody>
      </p:sp>
      <p:sp>
        <p:nvSpPr>
          <p:cNvPr id="441" name="Increasing…"/>
          <p:cNvSpPr/>
          <p:nvPr/>
        </p:nvSpPr>
        <p:spPr>
          <a:xfrm>
            <a:off x="10118826" y="219708"/>
            <a:ext cx="1949973" cy="1279373"/>
          </a:xfrm>
          <a:prstGeom prst="ellipse">
            <a:avLst/>
          </a:prstGeom>
          <a:gradFill>
            <a:gsLst>
              <a:gs pos="0">
                <a:schemeClr val="accent1">
                  <a:hueOff val="-688566"/>
                  <a:satOff val="-8028"/>
                  <a:lumOff val="26617"/>
                </a:schemeClr>
              </a:gs>
              <a:gs pos="45000">
                <a:srgbClr val="F5BDA1"/>
              </a:gs>
              <a:gs pos="100000">
                <a:schemeClr val="accent1">
                  <a:hueOff val="-739293"/>
                  <a:satOff val="10680"/>
                  <a:lumOff val="33778"/>
                </a:schemeClr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/>
            </a:pPr>
            <a:r>
              <a:t>Increasing</a:t>
            </a:r>
          </a:p>
          <a:p>
            <a:pPr algn="ctr">
              <a:defRPr sz="2400"/>
            </a:pPr>
            <a:r>
              <a:t>Step 3</a:t>
            </a:r>
          </a:p>
        </p:txBody>
      </p:sp>
      <p:graphicFrame>
        <p:nvGraphicFramePr>
          <p:cNvPr id="442" name="Table"/>
          <p:cNvGraphicFramePr/>
          <p:nvPr/>
        </p:nvGraphicFramePr>
        <p:xfrm>
          <a:off x="5324574" y="2208932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3" name="Table"/>
          <p:cNvGraphicFramePr/>
          <p:nvPr/>
        </p:nvGraphicFramePr>
        <p:xfrm>
          <a:off x="11044449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4" name="Table"/>
          <p:cNvGraphicFramePr/>
          <p:nvPr/>
        </p:nvGraphicFramePr>
        <p:xfrm>
          <a:off x="7829998" y="4431933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5" name="Table"/>
          <p:cNvGraphicFramePr/>
          <p:nvPr/>
        </p:nvGraphicFramePr>
        <p:xfrm>
          <a:off x="4615548" y="4451758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6" name="Table"/>
          <p:cNvGraphicFramePr/>
          <p:nvPr/>
        </p:nvGraphicFramePr>
        <p:xfrm>
          <a:off x="1617750" y="4419005"/>
          <a:ext cx="920770" cy="88450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2’s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9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3’s ip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900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itle 1"/>
          <p:cNvSpPr txBox="1">
            <a:spLocks noGrp="1"/>
          </p:cNvSpPr>
          <p:nvPr>
            <p:ph type="title"/>
          </p:nvPr>
        </p:nvSpPr>
        <p:spPr>
          <a:xfrm>
            <a:off x="1097280" y="1943100"/>
            <a:ext cx="10058401" cy="1856233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DEMO</a:t>
            </a:r>
          </a:p>
        </p:txBody>
      </p:sp>
      <p:sp>
        <p:nvSpPr>
          <p:cNvPr id="667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itle 1"/>
          <p:cNvSpPr txBox="1">
            <a:spLocks noGrp="1"/>
          </p:cNvSpPr>
          <p:nvPr>
            <p:ph type="title"/>
          </p:nvPr>
        </p:nvSpPr>
        <p:spPr>
          <a:xfrm>
            <a:off x="1097280" y="1943100"/>
            <a:ext cx="10058401" cy="1856233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THANK YOU</a:t>
            </a:r>
          </a:p>
        </p:txBody>
      </p:sp>
      <p:sp>
        <p:nvSpPr>
          <p:cNvPr id="67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673" name="Title 1"/>
          <p:cNvSpPr txBox="1"/>
          <p:nvPr/>
        </p:nvSpPr>
        <p:spPr>
          <a:xfrm>
            <a:off x="1035411" y="1841377"/>
            <a:ext cx="10058401" cy="276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85000"/>
              </a:lnSpc>
              <a:defRPr sz="4800" spc="-5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THANKS TO:</a:t>
            </a:r>
          </a:p>
          <a:p>
            <a:pPr algn="ctr" defTabSz="914400">
              <a:lnSpc>
                <a:spcPct val="85000"/>
              </a:lnSpc>
              <a:defRPr sz="4800" spc="-5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algn="ctr" defTabSz="914400">
              <a:lnSpc>
                <a:spcPct val="85000"/>
              </a:lnSpc>
              <a:defRPr sz="4800" spc="-5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All 2014 </a:t>
            </a:r>
            <a:r>
              <a:rPr dirty="0" err="1"/>
              <a:t>CSTers</a:t>
            </a:r>
            <a:r>
              <a:rPr dirty="0"/>
              <a:t> and </a:t>
            </a:r>
            <a:r>
              <a:rPr sz="6000" dirty="0"/>
              <a:t>PHILIPPE</a:t>
            </a:r>
            <a:r>
              <a:rPr dirty="0"/>
              <a:t>!!</a:t>
            </a:r>
          </a:p>
          <a:p>
            <a:pPr defTabSz="914400">
              <a:lnSpc>
                <a:spcPct val="85000"/>
              </a:lnSpc>
              <a:defRPr sz="4800" spc="-5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itle 1"/>
          <p:cNvSpPr txBox="1">
            <a:spLocks noGrp="1"/>
          </p:cNvSpPr>
          <p:nvPr>
            <p:ph type="title"/>
          </p:nvPr>
        </p:nvSpPr>
        <p:spPr>
          <a:xfrm>
            <a:off x="1097280" y="1943100"/>
            <a:ext cx="10058401" cy="1856233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Q &amp; A</a:t>
            </a:r>
          </a:p>
        </p:txBody>
      </p:sp>
      <p:sp>
        <p:nvSpPr>
          <p:cNvPr id="67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Motivation</a:t>
            </a:r>
          </a:p>
        </p:txBody>
      </p:sp>
      <p:sp>
        <p:nvSpPr>
          <p:cNvPr id="15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2" name="TextBox 3"/>
          <p:cNvSpPr txBox="1"/>
          <p:nvPr/>
        </p:nvSpPr>
        <p:spPr>
          <a:xfrm>
            <a:off x="960119" y="2456795"/>
            <a:ext cx="10332720" cy="43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Distributed is cool !</a:t>
            </a:r>
          </a:p>
          <a:p>
            <a:pPr algn="ctr">
              <a:defRPr sz="5400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algn="ctr">
              <a:defRPr sz="5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Search Engine is </a:t>
            </a:r>
            <a:r>
              <a:rPr dirty="0" err="1"/>
              <a:t>coooooooool</a:t>
            </a:r>
            <a:r>
              <a:rPr dirty="0"/>
              <a:t>!</a:t>
            </a:r>
          </a:p>
          <a:p>
            <a:pPr algn="ctr">
              <a:defRPr sz="5400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1097280" y="1943100"/>
            <a:ext cx="10058401" cy="1856233"/>
          </a:xfrm>
          <a:prstGeom prst="rect">
            <a:avLst/>
          </a:prstGeom>
        </p:spPr>
        <p:txBody>
          <a:bodyPr/>
          <a:lstStyle>
            <a:lvl1pPr algn="ctr" defTabSz="804672">
              <a:defRPr sz="6336" spc="-88"/>
            </a:lvl1pPr>
          </a:lstStyle>
          <a:p>
            <a:r>
              <a:t>FYP I – WHAT I HAVE DONE</a:t>
            </a:r>
          </a:p>
        </p:txBody>
      </p:sp>
      <p:sp>
        <p:nvSpPr>
          <p:cNvPr id="15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spc="-100"/>
            </a:lvl1pPr>
          </a:lstStyle>
          <a:p>
            <a:r>
              <a:t>Structure of FYP I Distributed Search Engine</a:t>
            </a:r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1480133"/>
            <a:ext cx="6466116" cy="49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loud"/>
          <p:cNvSpPr/>
          <p:nvPr/>
        </p:nvSpPr>
        <p:spPr>
          <a:xfrm>
            <a:off x="9825793" y="1112460"/>
            <a:ext cx="2075427" cy="12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10837902" y="1102845"/>
            <a:ext cx="1" cy="127000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Peer 1"/>
          <p:cNvSpPr txBox="1"/>
          <p:nvPr/>
        </p:nvSpPr>
        <p:spPr>
          <a:xfrm>
            <a:off x="10003988" y="1693022"/>
            <a:ext cx="7776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Peer 1</a:t>
            </a:r>
          </a:p>
        </p:txBody>
      </p:sp>
      <p:sp>
        <p:nvSpPr>
          <p:cNvPr id="169" name="Peer 2"/>
          <p:cNvSpPr txBox="1"/>
          <p:nvPr/>
        </p:nvSpPr>
        <p:spPr>
          <a:xfrm>
            <a:off x="10923957" y="1693022"/>
            <a:ext cx="7776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Peer 2</a:t>
            </a:r>
          </a:p>
        </p:txBody>
      </p:sp>
      <p:sp>
        <p:nvSpPr>
          <p:cNvPr id="170" name="Internet"/>
          <p:cNvSpPr txBox="1"/>
          <p:nvPr/>
        </p:nvSpPr>
        <p:spPr>
          <a:xfrm>
            <a:off x="10392075" y="2475254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Internet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FYP I - PROCEDURE</a:t>
            </a:r>
          </a:p>
        </p:txBody>
      </p:sp>
      <p:grpSp>
        <p:nvGrpSpPr>
          <p:cNvPr id="181" name="Diagram 2"/>
          <p:cNvGrpSpPr/>
          <p:nvPr/>
        </p:nvGrpSpPr>
        <p:grpSpPr>
          <a:xfrm>
            <a:off x="1656757" y="2446433"/>
            <a:ext cx="8939446" cy="3194456"/>
            <a:chOff x="0" y="0"/>
            <a:chExt cx="8939445" cy="3194454"/>
          </a:xfrm>
        </p:grpSpPr>
        <p:sp>
          <p:nvSpPr>
            <p:cNvPr id="173" name="Shape"/>
            <p:cNvSpPr/>
            <p:nvPr/>
          </p:nvSpPr>
          <p:spPr>
            <a:xfrm>
              <a:off x="0" y="1522094"/>
              <a:ext cx="2782772" cy="167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3480"/>
                  </a:lnTo>
                  <a:lnTo>
                    <a:pt x="2093" y="3480"/>
                  </a:lnTo>
                  <a:lnTo>
                    <a:pt x="209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Distributed Crawling"/>
            <p:cNvSpPr txBox="1"/>
            <p:nvPr/>
          </p:nvSpPr>
          <p:spPr>
            <a:xfrm>
              <a:off x="276046" y="1798339"/>
              <a:ext cx="2512303" cy="1311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37160" tIns="137160" rIns="137160" bIns="137160" numCol="1" anchor="t">
              <a:spAutoFit/>
            </a:bodyPr>
            <a:lstStyle>
              <a:lvl1pPr defTabSz="1600200">
                <a:lnSpc>
                  <a:spcPct val="90000"/>
                </a:lnSpc>
                <a:spcBef>
                  <a:spcPts val="1500"/>
                </a:spcBef>
                <a:defRPr sz="36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Distributed Crawling</a:t>
              </a:r>
            </a:p>
          </p:txBody>
        </p:sp>
        <p:sp>
          <p:nvSpPr>
            <p:cNvPr id="175" name="Triangle"/>
            <p:cNvSpPr/>
            <p:nvPr/>
          </p:nvSpPr>
          <p:spPr>
            <a:xfrm>
              <a:off x="2314328" y="762018"/>
              <a:ext cx="474019" cy="47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3075547" y="761047"/>
              <a:ext cx="2782772" cy="167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3480"/>
                  </a:lnTo>
                  <a:lnTo>
                    <a:pt x="2093" y="3480"/>
                  </a:lnTo>
                  <a:lnTo>
                    <a:pt x="209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Indexing"/>
            <p:cNvSpPr txBox="1"/>
            <p:nvPr/>
          </p:nvSpPr>
          <p:spPr>
            <a:xfrm>
              <a:off x="3351595" y="1037291"/>
              <a:ext cx="251230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920" tIns="121920" rIns="121920" bIns="121920" numCol="1" anchor="t">
              <a:spAutoFit/>
            </a:bodyPr>
            <a:lstStyle>
              <a:lvl1pPr defTabSz="1422400">
                <a:lnSpc>
                  <a:spcPct val="90000"/>
                </a:lnSpc>
                <a:spcBef>
                  <a:spcPts val="1300"/>
                </a:spcBef>
                <a:defRPr sz="32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Indexing</a:t>
              </a:r>
            </a:p>
          </p:txBody>
        </p:sp>
        <p:sp>
          <p:nvSpPr>
            <p:cNvPr id="178" name="Triangle"/>
            <p:cNvSpPr/>
            <p:nvPr/>
          </p:nvSpPr>
          <p:spPr>
            <a:xfrm>
              <a:off x="5389877" y="971"/>
              <a:ext cx="474019" cy="47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6151096" y="0"/>
              <a:ext cx="2782772" cy="167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3480"/>
                  </a:lnTo>
                  <a:lnTo>
                    <a:pt x="2093" y="3480"/>
                  </a:lnTo>
                  <a:lnTo>
                    <a:pt x="209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Distributed Search"/>
            <p:cNvSpPr txBox="1"/>
            <p:nvPr/>
          </p:nvSpPr>
          <p:spPr>
            <a:xfrm>
              <a:off x="6427142" y="276243"/>
              <a:ext cx="2512304" cy="1160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920" tIns="121920" rIns="121920" bIns="121920" numCol="1" anchor="t">
              <a:spAutoFit/>
            </a:bodyPr>
            <a:lstStyle>
              <a:lvl1pPr defTabSz="1422400">
                <a:lnSpc>
                  <a:spcPct val="90000"/>
                </a:lnSpc>
                <a:spcBef>
                  <a:spcPts val="1300"/>
                </a:spcBef>
                <a:defRPr sz="32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Distributed Search</a:t>
              </a:r>
            </a:p>
          </p:txBody>
        </p:sp>
      </p:grp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41741" y="6526778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PROCEDURE – Distributed Crawling</a:t>
            </a:r>
          </a:p>
        </p:txBody>
      </p:sp>
      <p:sp>
        <p:nvSpPr>
          <p:cNvPr id="18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301" y="1274320"/>
            <a:ext cx="11212485" cy="5277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PROCEDURE– Distributed Crawling</a:t>
            </a:r>
          </a:p>
        </p:txBody>
      </p:sp>
      <p:sp>
        <p:nvSpPr>
          <p:cNvPr id="19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12" name="Diagram 3"/>
          <p:cNvGrpSpPr/>
          <p:nvPr/>
        </p:nvGrpSpPr>
        <p:grpSpPr>
          <a:xfrm>
            <a:off x="2745944" y="1946311"/>
            <a:ext cx="6761071" cy="4246903"/>
            <a:chOff x="0" y="0"/>
            <a:chExt cx="6761070" cy="4246902"/>
          </a:xfrm>
        </p:grpSpPr>
        <p:grpSp>
          <p:nvGrpSpPr>
            <p:cNvPr id="194" name="Group"/>
            <p:cNvGrpSpPr/>
            <p:nvPr/>
          </p:nvGrpSpPr>
          <p:grpSpPr>
            <a:xfrm>
              <a:off x="1275138" y="165629"/>
              <a:ext cx="3635429" cy="3635348"/>
              <a:chOff x="0" y="0"/>
              <a:chExt cx="3635428" cy="3635347"/>
            </a:xfrm>
          </p:grpSpPr>
          <p:sp>
            <p:nvSpPr>
              <p:cNvPr id="192" name="Circle"/>
              <p:cNvSpPr/>
              <p:nvPr/>
            </p:nvSpPr>
            <p:spPr>
              <a:xfrm>
                <a:off x="-1" y="0"/>
                <a:ext cx="3635430" cy="36353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ts val="700"/>
                  </a:spcBef>
                  <a:defRPr sz="44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193" name="32 thousand pages"/>
              <p:cNvSpPr txBox="1"/>
              <p:nvPr/>
            </p:nvSpPr>
            <p:spPr>
              <a:xfrm>
                <a:off x="532395" y="707693"/>
                <a:ext cx="2728320" cy="2219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67639" tIns="167639" rIns="167639" bIns="167639" numCol="1" anchor="ctr">
                <a:spAutoFit/>
              </a:bodyPr>
              <a:lstStyle>
                <a:lvl1pPr algn="ctr" defTabSz="1955800">
                  <a:lnSpc>
                    <a:spcPct val="90000"/>
                  </a:lnSpc>
                  <a:spcBef>
                    <a:spcPts val="1800"/>
                  </a:spcBef>
                  <a:defRPr sz="44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rPr lang="en-US" dirty="0" smtClean="0"/>
                  <a:t>6</a:t>
                </a:r>
                <a:r>
                  <a:rPr dirty="0" smtClean="0"/>
                  <a:t> </a:t>
                </a:r>
                <a:r>
                  <a:rPr dirty="0"/>
                  <a:t>thousand pages</a:t>
                </a:r>
              </a:p>
            </p:txBody>
          </p:sp>
        </p:grpSp>
        <p:sp>
          <p:nvSpPr>
            <p:cNvPr id="195" name="Circle"/>
            <p:cNvSpPr/>
            <p:nvPr/>
          </p:nvSpPr>
          <p:spPr>
            <a:xfrm>
              <a:off x="3349433" y="0"/>
              <a:ext cx="404313" cy="40430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Circle"/>
            <p:cNvSpPr/>
            <p:nvPr/>
          </p:nvSpPr>
          <p:spPr>
            <a:xfrm>
              <a:off x="2392066" y="3530875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Circle"/>
            <p:cNvSpPr/>
            <p:nvPr/>
          </p:nvSpPr>
          <p:spPr>
            <a:xfrm>
              <a:off x="5144498" y="1641002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Circle"/>
            <p:cNvSpPr/>
            <p:nvPr/>
          </p:nvSpPr>
          <p:spPr>
            <a:xfrm>
              <a:off x="3743603" y="3842596"/>
              <a:ext cx="404313" cy="40430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Circle"/>
            <p:cNvSpPr/>
            <p:nvPr/>
          </p:nvSpPr>
          <p:spPr>
            <a:xfrm>
              <a:off x="2475227" y="574605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Circle"/>
            <p:cNvSpPr/>
            <p:nvPr/>
          </p:nvSpPr>
          <p:spPr>
            <a:xfrm>
              <a:off x="1552342" y="2250857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03" name="Group"/>
            <p:cNvGrpSpPr/>
            <p:nvPr/>
          </p:nvGrpSpPr>
          <p:grpSpPr>
            <a:xfrm>
              <a:off x="139277" y="758036"/>
              <a:ext cx="1605490" cy="1604976"/>
              <a:chOff x="0" y="0"/>
              <a:chExt cx="1605488" cy="1604975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-1" y="0"/>
                <a:ext cx="1605490" cy="16049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202" name="5 hours"/>
              <p:cNvSpPr txBox="1"/>
              <p:nvPr/>
            </p:nvSpPr>
            <p:spPr>
              <a:xfrm>
                <a:off x="235118" y="29925"/>
                <a:ext cx="1135251" cy="15451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06679" tIns="106679" rIns="106679" bIns="106679" numCol="1" anchor="ctr">
                <a:no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5 hours</a:t>
                </a:r>
              </a:p>
            </p:txBody>
          </p:sp>
        </p:grpSp>
        <p:sp>
          <p:nvSpPr>
            <p:cNvPr id="204" name="Circle"/>
            <p:cNvSpPr/>
            <p:nvPr/>
          </p:nvSpPr>
          <p:spPr>
            <a:xfrm>
              <a:off x="2940388" y="587345"/>
              <a:ext cx="404313" cy="40430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Circle"/>
            <p:cNvSpPr/>
            <p:nvPr/>
          </p:nvSpPr>
          <p:spPr>
            <a:xfrm>
              <a:off x="277880" y="2732457"/>
              <a:ext cx="730873" cy="73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08" name="Group"/>
            <p:cNvGrpSpPr/>
            <p:nvPr/>
          </p:nvGrpSpPr>
          <p:grpSpPr>
            <a:xfrm>
              <a:off x="5283099" y="126557"/>
              <a:ext cx="1477972" cy="1477499"/>
              <a:chOff x="0" y="0"/>
              <a:chExt cx="1477970" cy="1477497"/>
            </a:xfrm>
          </p:grpSpPr>
          <p:sp>
            <p:nvSpPr>
              <p:cNvPr id="206" name="Circle"/>
              <p:cNvSpPr/>
              <p:nvPr/>
            </p:nvSpPr>
            <p:spPr>
              <a:xfrm>
                <a:off x="-1" y="0"/>
                <a:ext cx="1477972" cy="14774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hueOff val="-688566"/>
                      <a:satOff val="-8028"/>
                      <a:lumOff val="26617"/>
                    </a:schemeClr>
                  </a:gs>
                  <a:gs pos="45000">
                    <a:srgbClr val="F5BDA1"/>
                  </a:gs>
                  <a:gs pos="100000">
                    <a:schemeClr val="accent1">
                      <a:hueOff val="-739293"/>
                      <a:satOff val="10680"/>
                      <a:lumOff val="33778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207" name="2 computers"/>
              <p:cNvSpPr txBox="1"/>
              <p:nvPr/>
            </p:nvSpPr>
            <p:spPr>
              <a:xfrm>
                <a:off x="142653" y="448553"/>
                <a:ext cx="1192664" cy="58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2 computers</a:t>
                </a:r>
              </a:p>
            </p:txBody>
          </p:sp>
        </p:grpSp>
        <p:sp>
          <p:nvSpPr>
            <p:cNvPr id="209" name="Circle"/>
            <p:cNvSpPr/>
            <p:nvPr/>
          </p:nvSpPr>
          <p:spPr>
            <a:xfrm>
              <a:off x="4623895" y="1146662"/>
              <a:ext cx="404313" cy="40430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Circle"/>
            <p:cNvSpPr/>
            <p:nvPr/>
          </p:nvSpPr>
          <p:spPr>
            <a:xfrm>
              <a:off x="0" y="3602223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Circle"/>
            <p:cNvSpPr/>
            <p:nvPr/>
          </p:nvSpPr>
          <p:spPr>
            <a:xfrm>
              <a:off x="2919429" y="3185177"/>
              <a:ext cx="292755" cy="293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-688566"/>
                    <a:satOff val="-8028"/>
                    <a:lumOff val="26617"/>
                  </a:schemeClr>
                </a:gs>
                <a:gs pos="45000">
                  <a:srgbClr val="F5BDA1"/>
                </a:gs>
                <a:gs pos="100000">
                  <a:schemeClr val="accent1">
                    <a:hueOff val="-739293"/>
                    <a:satOff val="10680"/>
                    <a:lumOff val="33778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1394</Words>
  <Application>Microsoft Office PowerPoint</Application>
  <PresentationFormat>宽屏</PresentationFormat>
  <Paragraphs>679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Ebrima</vt:lpstr>
      <vt:lpstr>Helvetica</vt:lpstr>
      <vt:lpstr>Trebuchet MS</vt:lpstr>
      <vt:lpstr>Retrospect</vt:lpstr>
      <vt:lpstr>Distributed Search Engine</vt:lpstr>
      <vt:lpstr>What I have done in my project?</vt:lpstr>
      <vt:lpstr>MOTIVATION</vt:lpstr>
      <vt:lpstr>Motivation</vt:lpstr>
      <vt:lpstr>FYP I – WHAT I HAVE DONE</vt:lpstr>
      <vt:lpstr>Structure of FYP I Distributed Search Engine</vt:lpstr>
      <vt:lpstr>FYP I - PROCEDURE</vt:lpstr>
      <vt:lpstr>PROCEDURE – Distributed Crawling</vt:lpstr>
      <vt:lpstr>PROCEDURE– Distributed Crawling</vt:lpstr>
      <vt:lpstr>PROCEDURE- Indexing</vt:lpstr>
      <vt:lpstr>PROCEDURE– Distributed Search</vt:lpstr>
      <vt:lpstr>PowerPoint 演示文稿</vt:lpstr>
      <vt:lpstr>FYP II – What I have done</vt:lpstr>
      <vt:lpstr>NEW FEATURES - DYNAMIC SIZE</vt:lpstr>
      <vt:lpstr>NEW FEATURES - DYNAMIC SIZE</vt:lpstr>
      <vt:lpstr>NEW FEATURES - DYNAMIC SIZE</vt:lpstr>
      <vt:lpstr>NEW FEATURES – DYNAMIC SIZE</vt:lpstr>
      <vt:lpstr>NEW FEATURES – DYNAMIC SIZE</vt:lpstr>
      <vt:lpstr>NEW FEATURES - DYNAMIC SIZE</vt:lpstr>
      <vt:lpstr>NEW FEATURES - DYNAMIC SIZE</vt:lpstr>
      <vt:lpstr>NEW FEATURES - DYNAMIC SIZE</vt:lpstr>
      <vt:lpstr>NEW FEATURES - DYNAMIC SIZE</vt:lpstr>
      <vt:lpstr>NEW FEATURES - DYNAMIC SIZE</vt:lpstr>
      <vt:lpstr>NEW FEATURES - DYNAMIC SIZE</vt:lpstr>
      <vt:lpstr>NEW FEATURES - DYNAMIC SIZE</vt:lpstr>
      <vt:lpstr>NEW FEATURES - DYNAMIC SIZE</vt:lpstr>
      <vt:lpstr>NEW FEATURES – QUERY OPERATER</vt:lpstr>
      <vt:lpstr>NEW FEATURES – QUERY OPERATER</vt:lpstr>
      <vt:lpstr>NEW FEATURES – QUERY OPERATER</vt:lpstr>
      <vt:lpstr>NEW FEATURES – QUERY OPERATER</vt:lpstr>
      <vt:lpstr>NEW PROBLEMS</vt:lpstr>
      <vt:lpstr>NEW PROBLEMS- MIXED NAME</vt:lpstr>
      <vt:lpstr>NEW PROBLEMS- MIXED NAME</vt:lpstr>
      <vt:lpstr>DEMO</vt:lpstr>
      <vt:lpstr>THANK YOU</vt:lpstr>
      <vt:lpstr>PowerPoint 演示文稿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Search Engine</dc:title>
  <cp:lastModifiedBy>UIC</cp:lastModifiedBy>
  <cp:revision>21</cp:revision>
  <dcterms:modified xsi:type="dcterms:W3CDTF">2018-05-22T03:21:48Z</dcterms:modified>
</cp:coreProperties>
</file>