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B Garamond Medium"/>
      <p:regular r:id="rId19"/>
      <p:bold r:id="rId20"/>
      <p:italic r:id="rId21"/>
      <p:boldItalic r:id="rId22"/>
    </p:embeddedFont>
    <p:embeddedFont>
      <p:font typeface="EB Garamond SemiBold"/>
      <p:regular r:id="rId23"/>
      <p:bold r:id="rId24"/>
      <p:italic r:id="rId25"/>
      <p:boldItalic r:id="rId26"/>
    </p:embeddedFont>
    <p:embeddedFont>
      <p:font typeface="EB Garamond"/>
      <p:regular r:id="rId27"/>
      <p:bold r:id="rId28"/>
      <p:italic r:id="rId29"/>
      <p:boldItalic r:id="rId30"/>
    </p:embeddedFont>
    <p:embeddedFont>
      <p:font typeface="Libre Baskerville"/>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65">
          <p15:clr>
            <a:srgbClr val="A4A3A4"/>
          </p15:clr>
        </p15:guide>
        <p15:guide id="2" pos="5564">
          <p15:clr>
            <a:srgbClr val="A4A3A4"/>
          </p15:clr>
        </p15:guide>
        <p15:guide id="3" orient="horz" pos="3144">
          <p15:clr>
            <a:srgbClr val="9AA0A6"/>
          </p15:clr>
        </p15:guide>
        <p15:guide id="4" pos="196">
          <p15:clr>
            <a:srgbClr val="9AA0A6"/>
          </p15:clr>
        </p15:guide>
        <p15:guide id="5" orient="horz" pos="726">
          <p15:clr>
            <a:srgbClr val="9AA0A6"/>
          </p15:clr>
        </p15:guide>
        <p15:guide id="6" orient="horz" pos="288">
          <p15:clr>
            <a:srgbClr val="9AA0A6"/>
          </p15:clr>
        </p15:guide>
        <p15:guide id="7" orient="horz" pos="96">
          <p15:clr>
            <a:srgbClr val="9AA0A6"/>
          </p15:clr>
        </p15:guide>
        <p15:guide id="8" orient="horz" pos="792">
          <p15:clr>
            <a:srgbClr val="9AA0A6"/>
          </p15:clr>
        </p15:guide>
        <p15:guide id="9" pos="96">
          <p15:clr>
            <a:srgbClr val="9AA0A6"/>
          </p15:clr>
        </p15:guide>
        <p15:guide id="10" pos="5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65" orient="horz"/>
        <p:guide pos="5564"/>
        <p:guide pos="3144" orient="horz"/>
        <p:guide pos="196"/>
        <p:guide pos="726" orient="horz"/>
        <p:guide pos="288" orient="horz"/>
        <p:guide pos="96" orient="horz"/>
        <p:guide pos="792" orient="horz"/>
        <p:guide pos="96"/>
        <p:guide pos="566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Medium-bold.fntdata"/><Relationship Id="rId22" Type="http://schemas.openxmlformats.org/officeDocument/2006/relationships/font" Target="fonts/EBGaramondMedium-boldItalic.fntdata"/><Relationship Id="rId21" Type="http://schemas.openxmlformats.org/officeDocument/2006/relationships/font" Target="fonts/EBGaramondMedium-italic.fntdata"/><Relationship Id="rId24" Type="http://schemas.openxmlformats.org/officeDocument/2006/relationships/font" Target="fonts/EBGaramondSemiBold-bold.fntdata"/><Relationship Id="rId23" Type="http://schemas.openxmlformats.org/officeDocument/2006/relationships/font" Target="fonts/EBGaramond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SemiBold-boldItalic.fntdata"/><Relationship Id="rId25" Type="http://schemas.openxmlformats.org/officeDocument/2006/relationships/font" Target="fonts/EBGaramondSemiBold-italic.fntdata"/><Relationship Id="rId28" Type="http://schemas.openxmlformats.org/officeDocument/2006/relationships/font" Target="fonts/EBGaramond-bold.fntdata"/><Relationship Id="rId27" Type="http://schemas.openxmlformats.org/officeDocument/2006/relationships/font" Target="fonts/EBGaramo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Baskerville-regular.fntdata"/><Relationship Id="rId30" Type="http://schemas.openxmlformats.org/officeDocument/2006/relationships/font" Target="fonts/EBGaramond-boldItalic.fntdata"/><Relationship Id="rId11" Type="http://schemas.openxmlformats.org/officeDocument/2006/relationships/slide" Target="slides/slide6.xml"/><Relationship Id="rId33" Type="http://schemas.openxmlformats.org/officeDocument/2006/relationships/font" Target="fonts/LibreBaskerville-italic.fntdata"/><Relationship Id="rId10" Type="http://schemas.openxmlformats.org/officeDocument/2006/relationships/slide" Target="slides/slide5.xml"/><Relationship Id="rId32" Type="http://schemas.openxmlformats.org/officeDocument/2006/relationships/font" Target="fonts/LibreBaskerville-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BGaramondMedium-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7294aa2e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7294aa2e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a:t>
            </a:r>
            <a:endParaRPr/>
          </a:p>
          <a:p>
            <a:pPr indent="0" lvl="0" marL="0" rtl="0" algn="l">
              <a:spcBef>
                <a:spcPts val="0"/>
              </a:spcBef>
              <a:spcAft>
                <a:spcPts val="0"/>
              </a:spcAft>
              <a:buNone/>
            </a:pPr>
            <a:r>
              <a:rPr lang="en"/>
              <a:t>Throughout our code we faced many challenges on the road to completing our project.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our errors was using the </a:t>
            </a:r>
            <a:r>
              <a:rPr lang="en"/>
              <a:t>wrong</a:t>
            </a:r>
            <a:r>
              <a:rPr lang="en"/>
              <a:t> group id we used 8 instead of 6 but we were able to fix it and our graphs show the correct data set </a:t>
            </a:r>
            <a:endParaRPr/>
          </a:p>
          <a:p>
            <a:pPr indent="0" lvl="0" marL="0" rtl="0" algn="l">
              <a:spcBef>
                <a:spcPts val="0"/>
              </a:spcBef>
              <a:spcAft>
                <a:spcPts val="0"/>
              </a:spcAft>
              <a:buNone/>
            </a:pPr>
            <a:r>
              <a:rPr lang="en"/>
              <a:t>Through online documentation like the color map guide, </a:t>
            </a:r>
            <a:r>
              <a:rPr lang="en"/>
              <a:t>different</a:t>
            </a:r>
            <a:r>
              <a:rPr lang="en"/>
              <a:t> cheat sheets and quick google searches we were able to find the solutions to many of our problems. </a:t>
            </a:r>
            <a:endParaRPr/>
          </a:p>
          <a:p>
            <a:pPr indent="0" lvl="0" marL="0" rtl="0" algn="l">
              <a:spcBef>
                <a:spcPts val="0"/>
              </a:spcBef>
              <a:spcAft>
                <a:spcPts val="0"/>
              </a:spcAft>
              <a:buNone/>
            </a:pPr>
            <a:r>
              <a:rPr lang="en"/>
              <a:t>Being able to communicate on slack is also really important and a great tool that also </a:t>
            </a:r>
            <a:r>
              <a:rPr lang="en"/>
              <a:t>helped</a:t>
            </a:r>
            <a:r>
              <a:rPr lang="en"/>
              <a:t> us in our project!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7294aa2e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7294aa2e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Breanna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294aa2e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294aa2e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7294aa2e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7294aa2e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84420a5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84420a5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84420a54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84420a54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595959"/>
                </a:solidFill>
                <a:highlight>
                  <a:schemeClr val="lt1"/>
                </a:highlight>
                <a:latin typeface="EB Garamond"/>
                <a:ea typeface="EB Garamond"/>
                <a:cs typeface="EB Garamond"/>
                <a:sym typeface="EB Garamond"/>
              </a:rPr>
              <a:t>lia</a:t>
            </a:r>
            <a:endParaRPr sz="1700">
              <a:solidFill>
                <a:srgbClr val="595959"/>
              </a:solidFill>
              <a:highlight>
                <a:schemeClr val="lt1"/>
              </a:highlight>
              <a:latin typeface="EB Garamond"/>
              <a:ea typeface="EB Garamond"/>
              <a:cs typeface="EB Garamond"/>
              <a:sym typeface="EB Garamond"/>
            </a:endParaRPr>
          </a:p>
          <a:p>
            <a:pPr indent="0" lvl="0" marL="0" rtl="0" algn="l">
              <a:lnSpc>
                <a:spcPct val="115000"/>
              </a:lnSpc>
              <a:spcBef>
                <a:spcPts val="1200"/>
              </a:spcBef>
              <a:spcAft>
                <a:spcPts val="0"/>
              </a:spcAft>
              <a:buNone/>
            </a:pPr>
            <a:r>
              <a:rPr lang="en" sz="1700">
                <a:solidFill>
                  <a:srgbClr val="595959"/>
                </a:solidFill>
                <a:highlight>
                  <a:schemeClr val="lt1"/>
                </a:highlight>
                <a:latin typeface="EB Garamond"/>
                <a:ea typeface="EB Garamond"/>
                <a:cs typeface="EB Garamond"/>
                <a:sym typeface="EB Garamond"/>
              </a:rPr>
              <a:t>Here are some fast facts:</a:t>
            </a:r>
            <a:endParaRPr sz="1700">
              <a:solidFill>
                <a:srgbClr val="595959"/>
              </a:solidFill>
              <a:highlight>
                <a:schemeClr val="lt1"/>
              </a:highlight>
              <a:latin typeface="EB Garamond"/>
              <a:ea typeface="EB Garamond"/>
              <a:cs typeface="EB Garamond"/>
              <a:sym typeface="EB Garamond"/>
            </a:endParaRPr>
          </a:p>
          <a:p>
            <a:pPr indent="-336550" lvl="0" marL="457200" rtl="0" algn="l">
              <a:lnSpc>
                <a:spcPct val="115000"/>
              </a:lnSpc>
              <a:spcBef>
                <a:spcPts val="1200"/>
              </a:spcBef>
              <a:spcAft>
                <a:spcPts val="0"/>
              </a:spcAft>
              <a:buClr>
                <a:srgbClr val="595959"/>
              </a:buClr>
              <a:buSzPts val="1700"/>
              <a:buFont typeface="EB Garamond"/>
              <a:buChar char="●"/>
            </a:pPr>
            <a:r>
              <a:rPr lang="en" sz="1700">
                <a:solidFill>
                  <a:srgbClr val="595959"/>
                </a:solidFill>
                <a:highlight>
                  <a:schemeClr val="lt1"/>
                </a:highlight>
                <a:latin typeface="EB Garamond"/>
                <a:ea typeface="EB Garamond"/>
                <a:cs typeface="EB Garamond"/>
                <a:sym typeface="EB Garamond"/>
              </a:rPr>
              <a:t>Praesepe contains at least 1,000 stars which are gravitationally bound</a:t>
            </a:r>
            <a:endParaRPr sz="1700">
              <a:solidFill>
                <a:srgbClr val="595959"/>
              </a:solidFill>
              <a:highlight>
                <a:schemeClr val="lt1"/>
              </a:highlight>
              <a:latin typeface="EB Garamond"/>
              <a:ea typeface="EB Garamond"/>
              <a:cs typeface="EB Garamond"/>
              <a:sym typeface="EB Garamond"/>
            </a:endParaRPr>
          </a:p>
          <a:p>
            <a:pPr indent="-336550" lvl="0" marL="457200" rtl="0" algn="l">
              <a:lnSpc>
                <a:spcPct val="115000"/>
              </a:lnSpc>
              <a:spcBef>
                <a:spcPts val="0"/>
              </a:spcBef>
              <a:spcAft>
                <a:spcPts val="0"/>
              </a:spcAft>
              <a:buClr>
                <a:srgbClr val="595959"/>
              </a:buClr>
              <a:buSzPts val="1700"/>
              <a:buFont typeface="EB Garamond"/>
              <a:buChar char="●"/>
            </a:pPr>
            <a:r>
              <a:rPr lang="en" sz="1700">
                <a:solidFill>
                  <a:srgbClr val="595959"/>
                </a:solidFill>
                <a:highlight>
                  <a:schemeClr val="lt1"/>
                </a:highlight>
                <a:latin typeface="EB Garamond"/>
                <a:ea typeface="EB Garamond"/>
                <a:cs typeface="EB Garamond"/>
                <a:sym typeface="EB Garamond"/>
              </a:rPr>
              <a:t>The total mass of Messier 44 is estimated at 500 to 600 solar masses</a:t>
            </a:r>
            <a:endParaRPr sz="1700">
              <a:solidFill>
                <a:srgbClr val="595959"/>
              </a:solidFill>
              <a:highlight>
                <a:schemeClr val="lt1"/>
              </a:highlight>
              <a:latin typeface="EB Garamond"/>
              <a:ea typeface="EB Garamond"/>
              <a:cs typeface="EB Garamond"/>
              <a:sym typeface="EB Garamond"/>
            </a:endParaRPr>
          </a:p>
          <a:p>
            <a:pPr indent="-336550" lvl="0" marL="457200" rtl="0" algn="l">
              <a:lnSpc>
                <a:spcPct val="115000"/>
              </a:lnSpc>
              <a:spcBef>
                <a:spcPts val="0"/>
              </a:spcBef>
              <a:spcAft>
                <a:spcPts val="0"/>
              </a:spcAft>
              <a:buClr>
                <a:srgbClr val="595959"/>
              </a:buClr>
              <a:buSzPts val="1700"/>
              <a:buFont typeface="EB Garamond"/>
              <a:buChar char="●"/>
            </a:pPr>
            <a:r>
              <a:rPr lang="en" sz="1700">
                <a:solidFill>
                  <a:srgbClr val="595959"/>
                </a:solidFill>
                <a:highlight>
                  <a:schemeClr val="lt1"/>
                </a:highlight>
                <a:latin typeface="EB Garamond"/>
                <a:ea typeface="EB Garamond"/>
                <a:cs typeface="EB Garamond"/>
                <a:sym typeface="EB Garamond"/>
              </a:rPr>
              <a:t>Brightest stars in the Beehive Cluster have an apparent magnitude of 6 to 6.5 and are blue-white in colour</a:t>
            </a:r>
            <a:endParaRPr sz="1700">
              <a:solidFill>
                <a:srgbClr val="595959"/>
              </a:solidFill>
              <a:highlight>
                <a:schemeClr val="lt1"/>
              </a:highlight>
              <a:latin typeface="EB Garamond"/>
              <a:ea typeface="EB Garamond"/>
              <a:cs typeface="EB Garamond"/>
              <a:sym typeface="EB Garamond"/>
            </a:endParaRPr>
          </a:p>
          <a:p>
            <a:pPr indent="-336550" lvl="0" marL="457200" rtl="0" algn="l">
              <a:lnSpc>
                <a:spcPct val="115000"/>
              </a:lnSpc>
              <a:spcBef>
                <a:spcPts val="0"/>
              </a:spcBef>
              <a:spcAft>
                <a:spcPts val="0"/>
              </a:spcAft>
              <a:buClr>
                <a:srgbClr val="595959"/>
              </a:buClr>
              <a:buSzPts val="1700"/>
              <a:buFont typeface="EB Garamond"/>
              <a:buChar char="●"/>
            </a:pPr>
            <a:r>
              <a:rPr lang="en" sz="1700">
                <a:solidFill>
                  <a:srgbClr val="595959"/>
                </a:solidFill>
                <a:highlight>
                  <a:schemeClr val="lt1"/>
                </a:highlight>
                <a:latin typeface="EB Garamond"/>
                <a:ea typeface="EB Garamond"/>
                <a:cs typeface="EB Garamond"/>
                <a:sym typeface="EB Garamond"/>
              </a:rPr>
              <a:t>The brightest star in Messier 44 is ε Cancri (Epsilon Cancri), a hot blue-white star belonging to the spectral class A, with an apparent magnitude of 6.3</a:t>
            </a:r>
            <a:endParaRPr sz="1700">
              <a:solidFill>
                <a:srgbClr val="595959"/>
              </a:solidFill>
              <a:highlight>
                <a:schemeClr val="lt1"/>
              </a:highlight>
              <a:latin typeface="EB Garamond"/>
              <a:ea typeface="EB Garamond"/>
              <a:cs typeface="EB Garamond"/>
              <a:sym typeface="EB Garamond"/>
            </a:endParaRPr>
          </a:p>
          <a:p>
            <a:pPr indent="-336550" lvl="0" marL="457200" rtl="0" algn="l">
              <a:lnSpc>
                <a:spcPct val="115000"/>
              </a:lnSpc>
              <a:spcBef>
                <a:spcPts val="0"/>
              </a:spcBef>
              <a:spcAft>
                <a:spcPts val="0"/>
              </a:spcAft>
              <a:buClr>
                <a:srgbClr val="595959"/>
              </a:buClr>
              <a:buSzPts val="1700"/>
              <a:buFont typeface="EB Garamond"/>
              <a:buChar char="●"/>
            </a:pPr>
            <a:r>
              <a:rPr lang="en" sz="1700">
                <a:solidFill>
                  <a:srgbClr val="595959"/>
                </a:solidFill>
                <a:highlight>
                  <a:schemeClr val="lt1"/>
                </a:highlight>
                <a:latin typeface="EB Garamond"/>
                <a:ea typeface="EB Garamond"/>
                <a:cs typeface="EB Garamond"/>
                <a:sym typeface="EB Garamond"/>
              </a:rPr>
              <a:t>Massive stars are concentrated in the central region while, the fainter/less massive stars are found in the cluster’s halo </a:t>
            </a:r>
            <a:endParaRPr sz="1700">
              <a:solidFill>
                <a:srgbClr val="595959"/>
              </a:solidFill>
              <a:highlight>
                <a:schemeClr val="lt1"/>
              </a:highlight>
              <a:latin typeface="EB Garamond"/>
              <a:ea typeface="EB Garamond"/>
              <a:cs typeface="EB Garamond"/>
              <a:sym typeface="EB Garamond"/>
            </a:endParaRPr>
          </a:p>
          <a:p>
            <a:pPr indent="-336550" lvl="0" marL="457200" rtl="0" algn="l">
              <a:spcBef>
                <a:spcPts val="0"/>
              </a:spcBef>
              <a:spcAft>
                <a:spcPts val="0"/>
              </a:spcAft>
              <a:buClr>
                <a:srgbClr val="595959"/>
              </a:buClr>
              <a:buSzPts val="1700"/>
              <a:buFont typeface="EB Garamond"/>
              <a:buChar char="●"/>
            </a:pPr>
            <a:r>
              <a:rPr lang="en" sz="1200">
                <a:solidFill>
                  <a:srgbClr val="595959"/>
                </a:solidFill>
                <a:latin typeface="EB Garamond"/>
                <a:ea typeface="EB Garamond"/>
                <a:cs typeface="EB Garamond"/>
                <a:sym typeface="EB Garamond"/>
              </a:rPr>
              <a:t>According to a recent analysis of the cluster, 68 percent of its stars are M-class red dwarfs, 2% are brilliant class A stars, and 30% are stars with spectral classes F, G, and K that are equivalent to the Sun. </a:t>
            </a:r>
            <a:endParaRPr sz="1700">
              <a:solidFill>
                <a:srgbClr val="595959"/>
              </a:solidFill>
              <a:highlight>
                <a:schemeClr val="lt1"/>
              </a:highlight>
              <a:latin typeface="EB Garamond"/>
              <a:ea typeface="EB Garamond"/>
              <a:cs typeface="EB Garamond"/>
              <a:sym typeface="EB Garamond"/>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84420a54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84420a54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Breanna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4420a5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4420a5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 by:Lia</a:t>
            </a:r>
            <a:endParaRPr/>
          </a:p>
          <a:p>
            <a:pPr indent="0" lvl="0" marL="0" rtl="0" algn="l">
              <a:spcBef>
                <a:spcPts val="0"/>
              </a:spcBef>
              <a:spcAft>
                <a:spcPts val="0"/>
              </a:spcAft>
              <a:buNone/>
            </a:pPr>
            <a:r>
              <a:rPr lang="en"/>
              <a:t>Presented by lia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4420a54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4420a5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Breanna</a:t>
            </a:r>
            <a:endParaRPr/>
          </a:p>
          <a:p>
            <a:pPr indent="0" lvl="0" marL="0" rtl="0" algn="l">
              <a:spcBef>
                <a:spcPts val="0"/>
              </a:spcBef>
              <a:spcAft>
                <a:spcPts val="0"/>
              </a:spcAft>
              <a:buNone/>
            </a:pPr>
            <a:r>
              <a:rPr lang="en"/>
              <a:t>Made by: Lia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7294aa2e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7294aa2e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 </a:t>
            </a:r>
            <a:endParaRPr/>
          </a:p>
          <a:p>
            <a:pPr indent="0" lvl="0" marL="0" rtl="0" algn="l">
              <a:spcBef>
                <a:spcPts val="0"/>
              </a:spcBef>
              <a:spcAft>
                <a:spcPts val="0"/>
              </a:spcAft>
              <a:buNone/>
            </a:pPr>
            <a:r>
              <a:rPr lang="en"/>
              <a:t>First we created the variable CM for color map and created a line of code that would act as the first step in plotting our visual. Then in parentheses and quotation marks on that same line we indicated that we were using the RdPu red and purple color map. To include all of the correct data on our visual we used plt.scatter to include G-J, the absolute magnitude, c = G-J and cmap=cm to include the colormap. Then we labeled the x axis Color and the y axis Absolute Magnitude (G). We titled the visual Praesepe Color Magnitude Diagram. To make sure that the axis’ were showing the right values in the order that we wanted them to we inverted the y axis so that it would be decreasing in absolute magnitude. We also added the values of sunJ and sunG so that we could plot the sun in our final visual shown in the next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7294aa2e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7294aa2e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a:t>
            </a:r>
            <a:endParaRPr/>
          </a:p>
          <a:p>
            <a:pPr indent="0" lvl="0" marL="0" rtl="0" algn="l">
              <a:spcBef>
                <a:spcPts val="0"/>
              </a:spcBef>
              <a:spcAft>
                <a:spcPts val="0"/>
              </a:spcAft>
              <a:buNone/>
            </a:pPr>
            <a:r>
              <a:rPr lang="en"/>
              <a:t>Here is our final visual. We added the third line of code in order to display the sun shown as a </a:t>
            </a:r>
            <a:r>
              <a:rPr lang="en"/>
              <a:t>yellow</a:t>
            </a:r>
            <a:r>
              <a:rPr lang="en"/>
              <a:t> circle marker near the bottom right! We subtracted sunG and sunJ, assigned the marker as a circle with the letter o, and assigned the color of the marker as yellow. It displayed in our graph because of the use of the plt.show() </a:t>
            </a:r>
            <a:r>
              <a:rPr lang="en"/>
              <a:t>function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7294aa2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7294aa2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reading this slide: Alicia?</a:t>
            </a:r>
            <a:endParaRPr/>
          </a:p>
          <a:p>
            <a:pPr indent="0" lvl="0" marL="0" rtl="0" algn="l">
              <a:spcBef>
                <a:spcPts val="0"/>
              </a:spcBef>
              <a:spcAft>
                <a:spcPts val="0"/>
              </a:spcAft>
              <a:buNone/>
            </a:pPr>
            <a:r>
              <a:rPr lang="en"/>
              <a:t>After completing our visual and interpreting all of the data we have come to the conclusion that as color increases the absolute magnitude decreases.</a:t>
            </a:r>
            <a:endParaRPr/>
          </a:p>
          <a:p>
            <a:pPr indent="0" lvl="0" marL="0" rtl="0" algn="l">
              <a:spcBef>
                <a:spcPts val="0"/>
              </a:spcBef>
              <a:spcAft>
                <a:spcPts val="0"/>
              </a:spcAft>
              <a:buNone/>
            </a:pPr>
            <a:r>
              <a:rPr lang="en"/>
              <a:t>In the visual you can see </a:t>
            </a:r>
            <a:r>
              <a:rPr lang="en"/>
              <a:t>Praesepe</a:t>
            </a:r>
            <a:r>
              <a:rPr lang="en"/>
              <a:t> as well as a graph that shows the cool and warm colors.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3FD"/>
            </a:gs>
            <a:gs pos="9000">
              <a:srgbClr val="FFDCF9"/>
            </a:gs>
            <a:gs pos="18000">
              <a:srgbClr val="FFC0F5"/>
            </a:gs>
            <a:gs pos="29000">
              <a:srgbClr val="FF98EF"/>
            </a:gs>
            <a:gs pos="55000">
              <a:srgbClr val="E645CD"/>
            </a:gs>
            <a:gs pos="63000">
              <a:srgbClr val="D542C3"/>
            </a:gs>
            <a:gs pos="79000">
              <a:srgbClr val="AA28B3"/>
            </a:gs>
            <a:gs pos="100000">
              <a:srgbClr val="810B89"/>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arthsky.org/clusters-nebulae-galaxies/praesepe-beehive-cluster/#:~:text=An%20older%20name%20is%20Praesepe,it%20contains%20a%20thousand%20stars" TargetMode="External"/><Relationship Id="rId4" Type="http://schemas.openxmlformats.org/officeDocument/2006/relationships/hyperlink" Target="https://www.constellation-guide.com/praesepe-m44-the-beehive-cluster/" TargetMode="External"/><Relationship Id="rId5" Type="http://schemas.openxmlformats.org/officeDocument/2006/relationships/hyperlink" Target="https://www.britannica.com/place/Praesep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britannica.com/topic/zodiac" TargetMode="External"/><Relationship Id="rId4" Type="http://schemas.openxmlformats.org/officeDocument/2006/relationships/hyperlink" Target="https://www.britannica.com/science/constellation" TargetMode="External"/><Relationship Id="rId9" Type="http://schemas.openxmlformats.org/officeDocument/2006/relationships/hyperlink" Target="https://www.britannica.com/science/star-catalog" TargetMode="External"/><Relationship Id="rId5" Type="http://schemas.openxmlformats.org/officeDocument/2006/relationships/hyperlink" Target="https://www.britannica.com/place/Cancer-constellation" TargetMode="External"/><Relationship Id="rId6" Type="http://schemas.openxmlformats.org/officeDocument/2006/relationships/hyperlink" Target="https://www.britannica.com/place/Earth" TargetMode="External"/><Relationship Id="rId7" Type="http://schemas.openxmlformats.org/officeDocument/2006/relationships/hyperlink" Target="https://www.britannica.com/biography/Galileo-Galilei" TargetMode="External"/><Relationship Id="rId8" Type="http://schemas.openxmlformats.org/officeDocument/2006/relationships/hyperlink" Target="https://www.britannica.com/biography/Hipparchus-Greek-astronom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7100" y="0"/>
            <a:ext cx="9191100" cy="5143500"/>
          </a:xfrm>
          <a:prstGeom prst="rect">
            <a:avLst/>
          </a:prstGeom>
          <a:noFill/>
          <a:ln cap="flat" cmpd="sng" w="228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000">
                <a:latin typeface="EB Garamond"/>
                <a:ea typeface="EB Garamond"/>
                <a:cs typeface="EB Garamond"/>
                <a:sym typeface="EB Garamond"/>
              </a:rPr>
              <a:t>Praesepe</a:t>
            </a:r>
            <a:endParaRPr sz="6000">
              <a:latin typeface="EB Garamond"/>
              <a:ea typeface="EB Garamond"/>
              <a:cs typeface="EB Garamond"/>
              <a:sym typeface="EB Garamond"/>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EB Garamond"/>
                <a:ea typeface="EB Garamond"/>
                <a:cs typeface="EB Garamond"/>
                <a:sym typeface="EB Garamond"/>
              </a:rPr>
              <a:t>By: Lia, Grace, Bre, Alicia </a:t>
            </a:r>
            <a:endParaRPr>
              <a:solidFill>
                <a:schemeClr val="lt1"/>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p:nvPr/>
        </p:nvSpPr>
        <p:spPr>
          <a:xfrm>
            <a:off x="186825" y="196650"/>
            <a:ext cx="8740800" cy="4729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B Garamond"/>
                <a:ea typeface="EB Garamond"/>
                <a:cs typeface="EB Garamond"/>
                <a:sym typeface="EB Garamond"/>
              </a:rPr>
              <a:t>Challenges and Solutions</a:t>
            </a:r>
            <a:endParaRPr>
              <a:latin typeface="EB Garamond"/>
              <a:ea typeface="EB Garamond"/>
              <a:cs typeface="EB Garamond"/>
              <a:sym typeface="EB Garamond"/>
            </a:endParaRPr>
          </a:p>
        </p:txBody>
      </p:sp>
      <p:sp>
        <p:nvSpPr>
          <p:cNvPr id="128" name="Google Shape;128;p22"/>
          <p:cNvSpPr txBox="1"/>
          <p:nvPr>
            <p:ph idx="1" type="body"/>
          </p:nvPr>
        </p:nvSpPr>
        <p:spPr>
          <a:xfrm>
            <a:off x="1445175" y="1152475"/>
            <a:ext cx="6224100" cy="3591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Font typeface="EB Garamond"/>
              <a:buChar char="●"/>
            </a:pPr>
            <a:r>
              <a:rPr lang="en">
                <a:solidFill>
                  <a:srgbClr val="000000"/>
                </a:solidFill>
                <a:latin typeface="EB Garamond"/>
                <a:ea typeface="EB Garamond"/>
                <a:cs typeface="EB Garamond"/>
                <a:sym typeface="EB Garamond"/>
              </a:rPr>
              <a:t>Trouble importing the files and initially finding our slides</a:t>
            </a:r>
            <a:endParaRPr>
              <a:solidFill>
                <a:srgbClr val="000000"/>
              </a:solidFill>
              <a:latin typeface="EB Garamond"/>
              <a:ea typeface="EB Garamond"/>
              <a:cs typeface="EB Garamond"/>
              <a:sym typeface="EB Garamond"/>
            </a:endParaRPr>
          </a:p>
          <a:p>
            <a:pPr indent="0" lvl="0" marL="0" rtl="0" algn="l">
              <a:spcBef>
                <a:spcPts val="1200"/>
              </a:spcBef>
              <a:spcAft>
                <a:spcPts val="0"/>
              </a:spcAft>
              <a:buNone/>
            </a:pPr>
            <a:r>
              <a:rPr lang="en" sz="1500">
                <a:solidFill>
                  <a:srgbClr val="000000"/>
                </a:solidFill>
                <a:latin typeface="EB Garamond"/>
                <a:ea typeface="EB Garamond"/>
                <a:cs typeface="EB Garamond"/>
                <a:sym typeface="EB Garamond"/>
              </a:rPr>
              <a:t>We were able to successfully find the files, upload them to our Drive and find our slides on the Slack Channel!</a:t>
            </a:r>
            <a:endParaRPr sz="1500">
              <a:solidFill>
                <a:srgbClr val="000000"/>
              </a:solidFill>
              <a:latin typeface="EB Garamond"/>
              <a:ea typeface="EB Garamond"/>
              <a:cs typeface="EB Garamond"/>
              <a:sym typeface="EB Garamond"/>
            </a:endParaRPr>
          </a:p>
          <a:p>
            <a:pPr indent="-342900" lvl="0" marL="457200" rtl="0" algn="l">
              <a:spcBef>
                <a:spcPts val="1200"/>
              </a:spcBef>
              <a:spcAft>
                <a:spcPts val="0"/>
              </a:spcAft>
              <a:buClr>
                <a:srgbClr val="000000"/>
              </a:buClr>
              <a:buSzPts val="1800"/>
              <a:buFont typeface="EB Garamond"/>
              <a:buChar char="●"/>
            </a:pPr>
            <a:r>
              <a:rPr lang="en">
                <a:solidFill>
                  <a:srgbClr val="000000"/>
                </a:solidFill>
                <a:latin typeface="EB Garamond"/>
                <a:ea typeface="EB Garamond"/>
                <a:cs typeface="EB Garamond"/>
                <a:sym typeface="EB Garamond"/>
              </a:rPr>
              <a:t>Getting errors in our code and not knowing where to start coding for our visual</a:t>
            </a:r>
            <a:endParaRPr>
              <a:solidFill>
                <a:srgbClr val="000000"/>
              </a:solidFill>
              <a:latin typeface="EB Garamond"/>
              <a:ea typeface="EB Garamond"/>
              <a:cs typeface="EB Garamond"/>
              <a:sym typeface="EB Garamond"/>
            </a:endParaRPr>
          </a:p>
          <a:p>
            <a:pPr indent="0" lvl="0" marL="0" rtl="0" algn="l">
              <a:spcBef>
                <a:spcPts val="1200"/>
              </a:spcBef>
              <a:spcAft>
                <a:spcPts val="0"/>
              </a:spcAft>
              <a:buNone/>
            </a:pPr>
            <a:r>
              <a:rPr lang="en" sz="1500">
                <a:solidFill>
                  <a:srgbClr val="000000"/>
                </a:solidFill>
                <a:latin typeface="EB Garamond"/>
                <a:ea typeface="EB Garamond"/>
                <a:cs typeface="EB Garamond"/>
                <a:sym typeface="EB Garamond"/>
              </a:rPr>
              <a:t>Asking for help from Carol and the Junior TA’s helped enormously and we were able to understand our problems!</a:t>
            </a:r>
            <a:endParaRPr sz="1500">
              <a:solidFill>
                <a:srgbClr val="000000"/>
              </a:solidFill>
              <a:latin typeface="EB Garamond"/>
              <a:ea typeface="EB Garamond"/>
              <a:cs typeface="EB Garamond"/>
              <a:sym typeface="EB Garamond"/>
            </a:endParaRPr>
          </a:p>
          <a:p>
            <a:pPr indent="-342900" lvl="0" marL="457200" rtl="0" algn="l">
              <a:spcBef>
                <a:spcPts val="1200"/>
              </a:spcBef>
              <a:spcAft>
                <a:spcPts val="0"/>
              </a:spcAft>
              <a:buClr>
                <a:srgbClr val="000000"/>
              </a:buClr>
              <a:buSzPts val="1800"/>
              <a:buFont typeface="EB Garamond"/>
              <a:buChar char="●"/>
            </a:pPr>
            <a:r>
              <a:rPr lang="en">
                <a:solidFill>
                  <a:srgbClr val="000000"/>
                </a:solidFill>
                <a:latin typeface="EB Garamond"/>
                <a:ea typeface="EB Garamond"/>
                <a:cs typeface="EB Garamond"/>
                <a:sym typeface="EB Garamond"/>
              </a:rPr>
              <a:t>At first we were unable to find the color map to use in visual</a:t>
            </a:r>
            <a:endParaRPr>
              <a:solidFill>
                <a:srgbClr val="000000"/>
              </a:solidFill>
              <a:latin typeface="EB Garamond"/>
              <a:ea typeface="EB Garamond"/>
              <a:cs typeface="EB Garamond"/>
              <a:sym typeface="EB Garamond"/>
            </a:endParaRPr>
          </a:p>
          <a:p>
            <a:pPr indent="0" lvl="0" marL="0" rtl="0" algn="l">
              <a:spcBef>
                <a:spcPts val="1200"/>
              </a:spcBef>
              <a:spcAft>
                <a:spcPts val="1200"/>
              </a:spcAft>
              <a:buNone/>
            </a:pPr>
            <a:r>
              <a:rPr lang="en" sz="1500">
                <a:solidFill>
                  <a:srgbClr val="000000"/>
                </a:solidFill>
                <a:latin typeface="EB Garamond"/>
                <a:ea typeface="EB Garamond"/>
                <a:cs typeface="EB Garamond"/>
                <a:sym typeface="EB Garamond"/>
              </a:rPr>
              <a:t>We were guided to the link in the Slack channel where we were able to find and choose the right color map!</a:t>
            </a:r>
            <a:endParaRPr sz="1500">
              <a:solidFill>
                <a:srgbClr val="000000"/>
              </a:solidFill>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p:nvPr/>
        </p:nvSpPr>
        <p:spPr>
          <a:xfrm>
            <a:off x="186825" y="196650"/>
            <a:ext cx="8740800" cy="4729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B Garamond"/>
                <a:ea typeface="EB Garamond"/>
                <a:cs typeface="EB Garamond"/>
                <a:sym typeface="EB Garamond"/>
              </a:rPr>
              <a:t>Next Steps</a:t>
            </a:r>
            <a:endParaRPr>
              <a:latin typeface="EB Garamond"/>
              <a:ea typeface="EB Garamond"/>
              <a:cs typeface="EB Garamond"/>
              <a:sym typeface="EB Garamond"/>
            </a:endParaRPr>
          </a:p>
        </p:txBody>
      </p:sp>
      <p:sp>
        <p:nvSpPr>
          <p:cNvPr id="135" name="Google Shape;135;p23"/>
          <p:cNvSpPr txBox="1"/>
          <p:nvPr>
            <p:ph idx="1" type="body"/>
          </p:nvPr>
        </p:nvSpPr>
        <p:spPr>
          <a:xfrm>
            <a:off x="471150" y="1017725"/>
            <a:ext cx="4325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EB Garamond"/>
              <a:buChar char="●"/>
            </a:pPr>
            <a:r>
              <a:rPr lang="en">
                <a:solidFill>
                  <a:srgbClr val="000000"/>
                </a:solidFill>
                <a:latin typeface="EB Garamond"/>
                <a:ea typeface="EB Garamond"/>
                <a:cs typeface="EB Garamond"/>
                <a:sym typeface="EB Garamond"/>
              </a:rPr>
              <a:t>Our first </a:t>
            </a:r>
            <a:r>
              <a:rPr lang="en">
                <a:solidFill>
                  <a:srgbClr val="000000"/>
                </a:solidFill>
                <a:latin typeface="EB Garamond"/>
                <a:ea typeface="EB Garamond"/>
                <a:cs typeface="EB Garamond"/>
                <a:sym typeface="EB Garamond"/>
              </a:rPr>
              <a:t>next</a:t>
            </a:r>
            <a:r>
              <a:rPr lang="en">
                <a:solidFill>
                  <a:srgbClr val="000000"/>
                </a:solidFill>
                <a:latin typeface="EB Garamond"/>
                <a:ea typeface="EB Garamond"/>
                <a:cs typeface="EB Garamond"/>
                <a:sym typeface="EB Garamond"/>
              </a:rPr>
              <a:t> step would be to publish our data and our visuals to show as many people as we can our findings. If we are able to send out this data to many people, everyone would know about the Praesepe star cluster</a:t>
            </a:r>
            <a:endParaRPr>
              <a:solidFill>
                <a:srgbClr val="000000"/>
              </a:solidFill>
              <a:latin typeface="EB Garamond"/>
              <a:ea typeface="EB Garamond"/>
              <a:cs typeface="EB Garamond"/>
              <a:sym typeface="EB Garamond"/>
            </a:endParaRPr>
          </a:p>
          <a:p>
            <a:pPr indent="-342900" lvl="0" marL="457200" rtl="0" algn="l">
              <a:spcBef>
                <a:spcPts val="0"/>
              </a:spcBef>
              <a:spcAft>
                <a:spcPts val="0"/>
              </a:spcAft>
              <a:buClr>
                <a:schemeClr val="dk1"/>
              </a:buClr>
              <a:buSzPts val="1800"/>
              <a:buFont typeface="EB Garamond"/>
              <a:buChar char="●"/>
            </a:pPr>
            <a:r>
              <a:rPr lang="en">
                <a:solidFill>
                  <a:schemeClr val="dk1"/>
                </a:solidFill>
                <a:latin typeface="EB Garamond"/>
                <a:ea typeface="EB Garamond"/>
                <a:cs typeface="EB Garamond"/>
                <a:sym typeface="EB Garamond"/>
              </a:rPr>
              <a:t>Another step we could take would be to investigate more about the star cluster and find information about temperatures that we could add to our graph! This would give the data another perspective and make it even more informative. </a:t>
            </a:r>
            <a:endParaRPr>
              <a:solidFill>
                <a:schemeClr val="dk1"/>
              </a:solidFill>
              <a:latin typeface="EB Garamond"/>
              <a:ea typeface="EB Garamond"/>
              <a:cs typeface="EB Garamond"/>
              <a:sym typeface="EB Garamond"/>
            </a:endParaRPr>
          </a:p>
          <a:p>
            <a:pPr indent="0" lvl="0" marL="0" rtl="0" algn="l">
              <a:spcBef>
                <a:spcPts val="1200"/>
              </a:spcBef>
              <a:spcAft>
                <a:spcPts val="1200"/>
              </a:spcAft>
              <a:buNone/>
            </a:pPr>
            <a:r>
              <a:t/>
            </a:r>
            <a:endParaRPr sz="1600">
              <a:solidFill>
                <a:srgbClr val="000000"/>
              </a:solidFill>
              <a:latin typeface="EB Garamond"/>
              <a:ea typeface="EB Garamond"/>
              <a:cs typeface="EB Garamond"/>
              <a:sym typeface="EB Garamond"/>
            </a:endParaRPr>
          </a:p>
        </p:txBody>
      </p:sp>
      <p:pic>
        <p:nvPicPr>
          <p:cNvPr id="136" name="Google Shape;136;p23"/>
          <p:cNvPicPr preferRelativeResize="0"/>
          <p:nvPr/>
        </p:nvPicPr>
        <p:blipFill>
          <a:blip r:embed="rId3">
            <a:alphaModFix/>
          </a:blip>
          <a:stretch>
            <a:fillRect/>
          </a:stretch>
        </p:blipFill>
        <p:spPr>
          <a:xfrm>
            <a:off x="4796250" y="1402450"/>
            <a:ext cx="4042226" cy="303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B Garamond"/>
                <a:ea typeface="EB Garamond"/>
                <a:cs typeface="EB Garamond"/>
                <a:sym typeface="EB Garamond"/>
              </a:rPr>
              <a:t>Sources</a:t>
            </a:r>
            <a:endParaRPr>
              <a:latin typeface="EB Garamond"/>
              <a:ea typeface="EB Garamond"/>
              <a:cs typeface="EB Garamond"/>
              <a:sym typeface="EB Garamond"/>
            </a:endParaRPr>
          </a:p>
        </p:txBody>
      </p:sp>
      <p:sp>
        <p:nvSpPr>
          <p:cNvPr id="142" name="Google Shape;142;p24"/>
          <p:cNvSpPr txBox="1"/>
          <p:nvPr>
            <p:ph idx="1" type="body"/>
          </p:nvPr>
        </p:nvSpPr>
        <p:spPr>
          <a:xfrm>
            <a:off x="311700" y="1152475"/>
            <a:ext cx="8520600" cy="3416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sz="2000" u="sng">
                <a:solidFill>
                  <a:srgbClr val="000000"/>
                </a:solidFill>
                <a:latin typeface="EB Garamond"/>
                <a:ea typeface="EB Garamond"/>
                <a:cs typeface="EB Garamond"/>
                <a:sym typeface="EB Garamond"/>
                <a:hlinkClick r:id="rId3">
                  <a:extLst>
                    <a:ext uri="{A12FA001-AC4F-418D-AE19-62706E023703}">
                      <ahyp:hlinkClr val="tx"/>
                    </a:ext>
                  </a:extLst>
                </a:hlinkClick>
              </a:rPr>
              <a:t>https://earthsky.org/clusters-nebulae-galaxies/praesepe-beehive-cluster/#:~:text=An%20older%20name%20is%20Praesepe,it%20contains%20a%20thousand%20stars</a:t>
            </a:r>
            <a:r>
              <a:rPr lang="en" sz="2000">
                <a:solidFill>
                  <a:srgbClr val="000000"/>
                </a:solidFill>
                <a:latin typeface="EB Garamond"/>
                <a:ea typeface="EB Garamond"/>
                <a:cs typeface="EB Garamond"/>
                <a:sym typeface="EB Garamond"/>
              </a:rPr>
              <a:t>.</a:t>
            </a:r>
            <a:endParaRPr sz="2000">
              <a:solidFill>
                <a:srgbClr val="000000"/>
              </a:solidFill>
              <a:latin typeface="EB Garamond"/>
              <a:ea typeface="EB Garamond"/>
              <a:cs typeface="EB Garamond"/>
              <a:sym typeface="EB Garamond"/>
            </a:endParaRPr>
          </a:p>
          <a:p>
            <a:pPr indent="0" lvl="0" marL="0" rtl="0" algn="l">
              <a:spcBef>
                <a:spcPts val="1200"/>
              </a:spcBef>
              <a:spcAft>
                <a:spcPts val="0"/>
              </a:spcAft>
              <a:buNone/>
            </a:pPr>
            <a:r>
              <a:rPr lang="en" sz="2000" u="sng">
                <a:solidFill>
                  <a:srgbClr val="000000"/>
                </a:solidFill>
                <a:latin typeface="EB Garamond"/>
                <a:ea typeface="EB Garamond"/>
                <a:cs typeface="EB Garamond"/>
                <a:sym typeface="EB Garamond"/>
                <a:hlinkClick r:id="rId4">
                  <a:extLst>
                    <a:ext uri="{A12FA001-AC4F-418D-AE19-62706E023703}">
                      <ahyp:hlinkClr val="tx"/>
                    </a:ext>
                  </a:extLst>
                </a:hlinkClick>
              </a:rPr>
              <a:t>https://www.constellation-guide.com/praesepe-m44-the-beehive-cluster/</a:t>
            </a:r>
            <a:endParaRPr sz="2000">
              <a:solidFill>
                <a:srgbClr val="000000"/>
              </a:solidFill>
              <a:latin typeface="EB Garamond"/>
              <a:ea typeface="EB Garamond"/>
              <a:cs typeface="EB Garamond"/>
              <a:sym typeface="EB Garamond"/>
            </a:endParaRPr>
          </a:p>
          <a:p>
            <a:pPr indent="0" lvl="0" marL="0" rtl="0" algn="l">
              <a:spcBef>
                <a:spcPts val="1200"/>
              </a:spcBef>
              <a:spcAft>
                <a:spcPts val="0"/>
              </a:spcAft>
              <a:buNone/>
            </a:pPr>
            <a:r>
              <a:rPr lang="en" sz="2000" u="sng">
                <a:solidFill>
                  <a:srgbClr val="000000"/>
                </a:solidFill>
                <a:latin typeface="EB Garamond"/>
                <a:ea typeface="EB Garamond"/>
                <a:cs typeface="EB Garamond"/>
                <a:sym typeface="EB Garamond"/>
                <a:hlinkClick r:id="rId5">
                  <a:extLst>
                    <a:ext uri="{A12FA001-AC4F-418D-AE19-62706E023703}">
                      <ahyp:hlinkClr val="tx"/>
                    </a:ext>
                  </a:extLst>
                </a:hlinkClick>
              </a:rPr>
              <a:t>https://www.britannica.com/place/Praesepe</a:t>
            </a:r>
            <a:endParaRPr sz="2000">
              <a:solidFill>
                <a:srgbClr val="000000"/>
              </a:solidFill>
              <a:latin typeface="EB Garamond"/>
              <a:ea typeface="EB Garamond"/>
              <a:cs typeface="EB Garamond"/>
              <a:sym typeface="EB Garamond"/>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5"/>
          <p:cNvSpPr txBox="1"/>
          <p:nvPr/>
        </p:nvSpPr>
        <p:spPr>
          <a:xfrm>
            <a:off x="1301750" y="814925"/>
            <a:ext cx="6826200" cy="3302100"/>
          </a:xfrm>
          <a:prstGeom prst="rect">
            <a:avLst/>
          </a:prstGeom>
          <a:noFill/>
          <a:ln cap="flat" cmpd="sng" w="76200">
            <a:solidFill>
              <a:srgbClr val="C27BA0"/>
            </a:solidFill>
            <a:prstDash val="solid"/>
            <a:round/>
            <a:headEnd len="sm" w="sm" type="none"/>
            <a:tailEnd len="sm" w="sm" type="none"/>
          </a:ln>
          <a:effectLst>
            <a:outerShdw blurRad="57150" rotWithShape="0" algn="bl" dir="5400000" dist="19050">
              <a:srgbClr val="000000">
                <a:alpha val="68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t/>
            </a:r>
            <a:endParaRPr sz="4700">
              <a:solidFill>
                <a:schemeClr val="lt1"/>
              </a:solidFill>
              <a:latin typeface="Libre Baskerville"/>
              <a:ea typeface="Libre Baskerville"/>
              <a:cs typeface="Libre Baskerville"/>
              <a:sym typeface="Libre Baskerville"/>
            </a:endParaRPr>
          </a:p>
          <a:p>
            <a:pPr indent="0" lvl="0" marL="0" rtl="0" algn="ctr">
              <a:spcBef>
                <a:spcPts val="0"/>
              </a:spcBef>
              <a:spcAft>
                <a:spcPts val="0"/>
              </a:spcAft>
              <a:buNone/>
            </a:pPr>
            <a:r>
              <a:rPr lang="en" sz="4700">
                <a:solidFill>
                  <a:schemeClr val="lt1"/>
                </a:solidFill>
                <a:latin typeface="EB Garamond"/>
                <a:ea typeface="EB Garamond"/>
                <a:cs typeface="EB Garamond"/>
                <a:sym typeface="EB Garamond"/>
              </a:rPr>
              <a:t>THANK YOU FOR LISTENING!! </a:t>
            </a:r>
            <a:endParaRPr sz="4700">
              <a:solidFill>
                <a:schemeClr val="lt1"/>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152400" y="152400"/>
            <a:ext cx="8839200" cy="4838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History of Praesepe</a:t>
            </a:r>
            <a:endParaRPr>
              <a:latin typeface="EB Garamond"/>
              <a:ea typeface="EB Garamond"/>
              <a:cs typeface="EB Garamond"/>
              <a:sym typeface="EB Garamond"/>
            </a:endParaRPr>
          </a:p>
        </p:txBody>
      </p:sp>
      <p:sp>
        <p:nvSpPr>
          <p:cNvPr id="63" name="Google Shape;63;p14"/>
          <p:cNvSpPr txBox="1"/>
          <p:nvPr>
            <p:ph idx="1" type="body"/>
          </p:nvPr>
        </p:nvSpPr>
        <p:spPr>
          <a:xfrm>
            <a:off x="311700" y="1152475"/>
            <a:ext cx="8520600" cy="3714000"/>
          </a:xfrm>
          <a:prstGeom prst="rect">
            <a:avLst/>
          </a:prstGeom>
        </p:spPr>
        <p:txBody>
          <a:bodyPr anchorCtr="0" anchor="t" bIns="91425" lIns="91425" spcFirstLastPara="1" rIns="91425" wrap="square" tIns="91425">
            <a:normAutofit fontScale="77500" lnSpcReduction="20000"/>
          </a:bodyPr>
          <a:lstStyle/>
          <a:p>
            <a:pPr indent="0" lvl="0" marL="0" rtl="0" algn="l">
              <a:lnSpc>
                <a:spcPct val="180000"/>
              </a:lnSpc>
              <a:spcBef>
                <a:spcPts val="0"/>
              </a:spcBef>
              <a:spcAft>
                <a:spcPts val="0"/>
              </a:spcAft>
              <a:buClr>
                <a:schemeClr val="dk1"/>
              </a:buClr>
              <a:buSzPct val="61111"/>
              <a:buFont typeface="Arial"/>
              <a:buNone/>
            </a:pPr>
            <a:r>
              <a:rPr lang="en">
                <a:latin typeface="EB Garamond SemiBold"/>
                <a:ea typeface="EB Garamond SemiBold"/>
                <a:cs typeface="EB Garamond SemiBold"/>
                <a:sym typeface="EB Garamond SemiBold"/>
              </a:rPr>
              <a:t>Praesepe</a:t>
            </a:r>
            <a:r>
              <a:rPr lang="en">
                <a:latin typeface="EB Garamond"/>
                <a:ea typeface="EB Garamond"/>
                <a:cs typeface="EB Garamond"/>
                <a:sym typeface="EB Garamond"/>
              </a:rPr>
              <a:t>, also called </a:t>
            </a:r>
            <a:r>
              <a:rPr lang="en">
                <a:latin typeface="EB Garamond Medium"/>
                <a:ea typeface="EB Garamond Medium"/>
                <a:cs typeface="EB Garamond Medium"/>
                <a:sym typeface="EB Garamond Medium"/>
              </a:rPr>
              <a:t>The Beehive Cluster</a:t>
            </a:r>
            <a:r>
              <a:rPr lang="en">
                <a:latin typeface="EB Garamond"/>
                <a:ea typeface="EB Garamond"/>
                <a:cs typeface="EB Garamond"/>
                <a:sym typeface="EB Garamond"/>
              </a:rPr>
              <a:t>, (catalog numbers NGC 2632 and M 44), open, or galactic, cluster of about 1,000 stars in the </a:t>
            </a:r>
            <a:r>
              <a:rPr lang="en">
                <a:uFill>
                  <a:noFill/>
                </a:uFill>
                <a:latin typeface="EB Garamond"/>
                <a:ea typeface="EB Garamond"/>
                <a:cs typeface="EB Garamond"/>
                <a:sym typeface="EB Garamond"/>
                <a:hlinkClick r:id="rId3"/>
              </a:rPr>
              <a:t>zodiacal</a:t>
            </a:r>
            <a:r>
              <a:rPr lang="en">
                <a:latin typeface="EB Garamond"/>
                <a:ea typeface="EB Garamond"/>
                <a:cs typeface="EB Garamond"/>
                <a:sym typeface="EB Garamond"/>
              </a:rPr>
              <a:t> </a:t>
            </a:r>
            <a:r>
              <a:rPr lang="en">
                <a:uFill>
                  <a:noFill/>
                </a:uFill>
                <a:latin typeface="EB Garamond"/>
                <a:ea typeface="EB Garamond"/>
                <a:cs typeface="EB Garamond"/>
                <a:sym typeface="EB Garamond"/>
                <a:hlinkClick r:id="rId4"/>
              </a:rPr>
              <a:t>constellation</a:t>
            </a:r>
            <a:r>
              <a:rPr lang="en">
                <a:latin typeface="EB Garamond"/>
                <a:ea typeface="EB Garamond"/>
                <a:cs typeface="EB Garamond"/>
                <a:sym typeface="EB Garamond"/>
              </a:rPr>
              <a:t> </a:t>
            </a:r>
            <a:r>
              <a:rPr lang="en">
                <a:uFill>
                  <a:noFill/>
                </a:uFill>
                <a:latin typeface="EB Garamond"/>
                <a:ea typeface="EB Garamond"/>
                <a:cs typeface="EB Garamond"/>
                <a:sym typeface="EB Garamond"/>
                <a:hlinkClick r:id="rId5"/>
              </a:rPr>
              <a:t>Cancer</a:t>
            </a:r>
            <a:r>
              <a:rPr lang="en">
                <a:latin typeface="EB Garamond"/>
                <a:ea typeface="EB Garamond"/>
                <a:cs typeface="EB Garamond"/>
                <a:sym typeface="EB Garamond"/>
              </a:rPr>
              <a:t> and located about 550 light-years from </a:t>
            </a:r>
            <a:r>
              <a:rPr lang="en">
                <a:uFill>
                  <a:noFill/>
                </a:uFill>
                <a:latin typeface="EB Garamond"/>
                <a:ea typeface="EB Garamond"/>
                <a:cs typeface="EB Garamond"/>
                <a:sym typeface="EB Garamond"/>
                <a:hlinkClick r:id="rId6"/>
              </a:rPr>
              <a:t>Earth</a:t>
            </a:r>
            <a:r>
              <a:rPr lang="en">
                <a:latin typeface="EB Garamond"/>
                <a:ea typeface="EB Garamond"/>
                <a:cs typeface="EB Garamond"/>
                <a:sym typeface="EB Garamond"/>
              </a:rPr>
              <a:t>. Visible to the unaided eye as a small patch of bright haze, it was first distinguished as a group of stars by </a:t>
            </a:r>
            <a:r>
              <a:rPr lang="en">
                <a:uFill>
                  <a:noFill/>
                </a:uFill>
                <a:latin typeface="EB Garamond"/>
                <a:ea typeface="EB Garamond"/>
                <a:cs typeface="EB Garamond"/>
                <a:sym typeface="EB Garamond"/>
                <a:hlinkClick r:id="rId7"/>
              </a:rPr>
              <a:t>Galileo</a:t>
            </a:r>
            <a:r>
              <a:rPr lang="en">
                <a:latin typeface="EB Garamond"/>
                <a:ea typeface="EB Garamond"/>
                <a:cs typeface="EB Garamond"/>
                <a:sym typeface="EB Garamond"/>
              </a:rPr>
              <a:t>. It was included by </a:t>
            </a:r>
            <a:r>
              <a:rPr lang="en">
                <a:uFill>
                  <a:noFill/>
                </a:uFill>
                <a:latin typeface="EB Garamond"/>
                <a:ea typeface="EB Garamond"/>
                <a:cs typeface="EB Garamond"/>
                <a:sym typeface="EB Garamond"/>
                <a:hlinkClick r:id="rId8"/>
              </a:rPr>
              <a:t>Hipparchus</a:t>
            </a:r>
            <a:r>
              <a:rPr lang="en">
                <a:latin typeface="EB Garamond"/>
                <a:ea typeface="EB Garamond"/>
                <a:cs typeface="EB Garamond"/>
                <a:sym typeface="EB Garamond"/>
              </a:rPr>
              <a:t> in the earliest known </a:t>
            </a:r>
            <a:r>
              <a:rPr lang="en">
                <a:uFill>
                  <a:noFill/>
                </a:uFill>
                <a:latin typeface="EB Garamond"/>
                <a:ea typeface="EB Garamond"/>
                <a:cs typeface="EB Garamond"/>
                <a:sym typeface="EB Garamond"/>
                <a:hlinkClick r:id="rId9"/>
              </a:rPr>
              <a:t>star catalog</a:t>
            </a:r>
            <a:r>
              <a:rPr lang="en">
                <a:latin typeface="EB Garamond"/>
                <a:ea typeface="EB Garamond"/>
                <a:cs typeface="EB Garamond"/>
                <a:sym typeface="EB Garamond"/>
              </a:rPr>
              <a:t>, </a:t>
            </a:r>
            <a:r>
              <a:rPr i="1" lang="en">
                <a:latin typeface="EB Garamond"/>
                <a:ea typeface="EB Garamond"/>
                <a:cs typeface="EB Garamond"/>
                <a:sym typeface="EB Garamond"/>
              </a:rPr>
              <a:t>c.</a:t>
            </a:r>
            <a:r>
              <a:rPr lang="en">
                <a:latin typeface="EB Garamond"/>
                <a:ea typeface="EB Garamond"/>
                <a:cs typeface="EB Garamond"/>
                <a:sym typeface="EB Garamond"/>
              </a:rPr>
              <a:t> 129 BC.</a:t>
            </a:r>
            <a:endParaRPr>
              <a:latin typeface="EB Garamond"/>
              <a:ea typeface="EB Garamond"/>
              <a:cs typeface="EB Garamond"/>
              <a:sym typeface="EB Garamond"/>
            </a:endParaRPr>
          </a:p>
          <a:p>
            <a:pPr indent="0" lvl="0" marL="0" rtl="0" algn="l">
              <a:lnSpc>
                <a:spcPct val="180000"/>
              </a:lnSpc>
              <a:spcBef>
                <a:spcPts val="1200"/>
              </a:spcBef>
              <a:spcAft>
                <a:spcPts val="0"/>
              </a:spcAft>
              <a:buNone/>
            </a:pPr>
            <a:r>
              <a:rPr lang="en">
                <a:latin typeface="EB Garamond"/>
                <a:ea typeface="EB Garamond"/>
                <a:cs typeface="EB Garamond"/>
                <a:sym typeface="EB Garamond"/>
              </a:rPr>
              <a:t>The name Praesepe (Latin: “Cradle,” or “</a:t>
            </a:r>
            <a:r>
              <a:rPr lang="en">
                <a:latin typeface="EB Garamond"/>
                <a:ea typeface="EB Garamond"/>
                <a:cs typeface="EB Garamond"/>
                <a:sym typeface="EB Garamond"/>
              </a:rPr>
              <a:t>Manager</a:t>
            </a:r>
            <a:r>
              <a:rPr lang="en">
                <a:latin typeface="EB Garamond"/>
                <a:ea typeface="EB Garamond"/>
                <a:cs typeface="EB Garamond"/>
                <a:sym typeface="EB Garamond"/>
              </a:rPr>
              <a:t>”) was used even before Hipparchus’ time. The name Beehive is of uncertain but more recent origin.</a:t>
            </a:r>
            <a:endParaRPr>
              <a:latin typeface="EB Garamond"/>
              <a:ea typeface="EB Garamond"/>
              <a:cs typeface="EB Garamond"/>
              <a:sym typeface="EB Garamond"/>
            </a:endParaRPr>
          </a:p>
          <a:p>
            <a:pPr indent="0" lvl="0" marL="0" rtl="0" algn="l">
              <a:lnSpc>
                <a:spcPct val="180000"/>
              </a:lnSpc>
              <a:spcBef>
                <a:spcPts val="0"/>
              </a:spcBef>
              <a:spcAft>
                <a:spcPts val="0"/>
              </a:spcAft>
              <a:buNone/>
            </a:pPr>
            <a:r>
              <a:t/>
            </a:r>
            <a:endParaRPr>
              <a:latin typeface="EB Garamond"/>
              <a:ea typeface="EB Garamond"/>
              <a:cs typeface="EB Garamond"/>
              <a:sym typeface="EB Garamond"/>
            </a:endParaRPr>
          </a:p>
          <a:p>
            <a:pPr indent="0" lvl="0" marL="0" rtl="0" algn="l">
              <a:lnSpc>
                <a:spcPct val="180000"/>
              </a:lnSpc>
              <a:spcBef>
                <a:spcPts val="0"/>
              </a:spcBef>
              <a:spcAft>
                <a:spcPts val="0"/>
              </a:spcAft>
              <a:buNone/>
            </a:pPr>
            <a:r>
              <a:rPr lang="en">
                <a:latin typeface="EB Garamond"/>
                <a:ea typeface="EB Garamond"/>
                <a:cs typeface="EB Garamond"/>
                <a:sym typeface="EB Garamond"/>
              </a:rPr>
              <a:t>The </a:t>
            </a:r>
            <a:r>
              <a:rPr b="1" lang="en">
                <a:latin typeface="EB Garamond"/>
                <a:ea typeface="EB Garamond"/>
                <a:cs typeface="EB Garamond"/>
                <a:sym typeface="EB Garamond"/>
              </a:rPr>
              <a:t>Beehive Cluster</a:t>
            </a:r>
            <a:r>
              <a:rPr lang="en">
                <a:latin typeface="EB Garamond"/>
                <a:ea typeface="EB Garamond"/>
                <a:cs typeface="EB Garamond"/>
                <a:sym typeface="EB Garamond"/>
              </a:rPr>
              <a:t> has been known since ancient times. The Greek astronomer Ptolemy described the object as “the nebulous mass in the breast of Cancer.” The philosopher Aratus of Soli called the </a:t>
            </a:r>
            <a:r>
              <a:rPr b="1" lang="en">
                <a:latin typeface="EB Garamond"/>
                <a:ea typeface="EB Garamond"/>
                <a:cs typeface="EB Garamond"/>
                <a:sym typeface="EB Garamond"/>
              </a:rPr>
              <a:t>cluster</a:t>
            </a:r>
            <a:r>
              <a:rPr lang="en">
                <a:latin typeface="EB Garamond"/>
                <a:ea typeface="EB Garamond"/>
                <a:cs typeface="EB Garamond"/>
                <a:sym typeface="EB Garamond"/>
              </a:rPr>
              <a:t> Achlus, meaning “little mist,” in </a:t>
            </a:r>
            <a:r>
              <a:rPr b="1" lang="en">
                <a:latin typeface="EB Garamond"/>
                <a:ea typeface="EB Garamond"/>
                <a:cs typeface="EB Garamond"/>
                <a:sym typeface="EB Garamond"/>
              </a:rPr>
              <a:t>his</a:t>
            </a:r>
            <a:r>
              <a:rPr lang="en">
                <a:latin typeface="EB Garamond"/>
                <a:ea typeface="EB Garamond"/>
                <a:cs typeface="EB Garamond"/>
                <a:sym typeface="EB Garamond"/>
              </a:rPr>
              <a:t> poem Phaenomena (260-270 B).</a:t>
            </a:r>
            <a:endParaRPr>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p:nvPr/>
        </p:nvSpPr>
        <p:spPr>
          <a:xfrm>
            <a:off x="152400" y="152400"/>
            <a:ext cx="8839200" cy="4838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311700" y="375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latin typeface="EB Garamond"/>
                <a:ea typeface="EB Garamond"/>
                <a:cs typeface="EB Garamond"/>
                <a:sym typeface="EB Garamond"/>
              </a:rPr>
              <a:t>Facts</a:t>
            </a:r>
            <a:endParaRPr>
              <a:latin typeface="EB Garamond"/>
              <a:ea typeface="EB Garamond"/>
              <a:cs typeface="EB Garamond"/>
              <a:sym typeface="EB Garamond"/>
            </a:endParaRPr>
          </a:p>
        </p:txBody>
      </p:sp>
      <p:sp>
        <p:nvSpPr>
          <p:cNvPr id="70" name="Google Shape;70;p15"/>
          <p:cNvSpPr txBox="1"/>
          <p:nvPr>
            <p:ph idx="1" type="body"/>
          </p:nvPr>
        </p:nvSpPr>
        <p:spPr>
          <a:xfrm>
            <a:off x="311700" y="947875"/>
            <a:ext cx="5066700" cy="3918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EB Garamond"/>
              <a:buChar char="●"/>
            </a:pPr>
            <a:r>
              <a:rPr lang="en" sz="1700">
                <a:highlight>
                  <a:srgbClr val="FFFFFF"/>
                </a:highlight>
                <a:latin typeface="EB Garamond"/>
                <a:ea typeface="EB Garamond"/>
                <a:cs typeface="EB Garamond"/>
                <a:sym typeface="EB Garamond"/>
              </a:rPr>
              <a:t>At least 1,000 stars which are gravitationally bound</a:t>
            </a:r>
            <a:endParaRPr sz="1700">
              <a:highlight>
                <a:srgbClr val="FFFFFF"/>
              </a:highlight>
              <a:latin typeface="EB Garamond"/>
              <a:ea typeface="EB Garamond"/>
              <a:cs typeface="EB Garamond"/>
              <a:sym typeface="EB Garamond"/>
            </a:endParaRPr>
          </a:p>
          <a:p>
            <a:pPr indent="-336550" lvl="0" marL="457200" rtl="0" algn="l">
              <a:lnSpc>
                <a:spcPct val="150000"/>
              </a:lnSpc>
              <a:spcBef>
                <a:spcPts val="0"/>
              </a:spcBef>
              <a:spcAft>
                <a:spcPts val="0"/>
              </a:spcAft>
              <a:buSzPts val="1700"/>
              <a:buFont typeface="EB Garamond"/>
              <a:buChar char="●"/>
            </a:pPr>
            <a:r>
              <a:rPr lang="en" sz="1700">
                <a:highlight>
                  <a:srgbClr val="FFFFFF"/>
                </a:highlight>
                <a:latin typeface="EB Garamond"/>
                <a:ea typeface="EB Garamond"/>
                <a:cs typeface="EB Garamond"/>
                <a:sym typeface="EB Garamond"/>
              </a:rPr>
              <a:t>Total mass Messier 44 = 500 to 600 solar masses</a:t>
            </a:r>
            <a:endParaRPr sz="1700">
              <a:highlight>
                <a:srgbClr val="FFFFFF"/>
              </a:highlight>
              <a:latin typeface="EB Garamond"/>
              <a:ea typeface="EB Garamond"/>
              <a:cs typeface="EB Garamond"/>
              <a:sym typeface="EB Garamond"/>
            </a:endParaRPr>
          </a:p>
          <a:p>
            <a:pPr indent="-336550" lvl="0" marL="457200" rtl="0" algn="l">
              <a:lnSpc>
                <a:spcPct val="150000"/>
              </a:lnSpc>
              <a:spcBef>
                <a:spcPts val="0"/>
              </a:spcBef>
              <a:spcAft>
                <a:spcPts val="0"/>
              </a:spcAft>
              <a:buSzPts val="1700"/>
              <a:buFont typeface="EB Garamond"/>
              <a:buChar char="●"/>
            </a:pPr>
            <a:r>
              <a:rPr lang="en" sz="1700">
                <a:highlight>
                  <a:srgbClr val="FFFFFF"/>
                </a:highlight>
                <a:latin typeface="EB Garamond"/>
                <a:ea typeface="EB Garamond"/>
                <a:cs typeface="EB Garamond"/>
                <a:sym typeface="EB Garamond"/>
              </a:rPr>
              <a:t>Brightest stars in the Beehive Cluster have an apparent magnitude of 6 to 6.5 and are blue-white in colour</a:t>
            </a:r>
            <a:endParaRPr sz="1700">
              <a:highlight>
                <a:srgbClr val="FFFFFF"/>
              </a:highlight>
              <a:latin typeface="EB Garamond"/>
              <a:ea typeface="EB Garamond"/>
              <a:cs typeface="EB Garamond"/>
              <a:sym typeface="EB Garamond"/>
            </a:endParaRPr>
          </a:p>
          <a:p>
            <a:pPr indent="-336550" lvl="0" marL="457200" rtl="0" algn="l">
              <a:lnSpc>
                <a:spcPct val="150000"/>
              </a:lnSpc>
              <a:spcBef>
                <a:spcPts val="0"/>
              </a:spcBef>
              <a:spcAft>
                <a:spcPts val="0"/>
              </a:spcAft>
              <a:buSzPts val="1700"/>
              <a:buFont typeface="EB Garamond"/>
              <a:buChar char="●"/>
            </a:pPr>
            <a:r>
              <a:rPr lang="en" sz="1700">
                <a:highlight>
                  <a:srgbClr val="FFFFFF"/>
                </a:highlight>
                <a:latin typeface="EB Garamond"/>
                <a:ea typeface="EB Garamond"/>
                <a:cs typeface="EB Garamond"/>
                <a:sym typeface="EB Garamond"/>
              </a:rPr>
              <a:t>The brightest star in Messier 44 is ε Cancri (Epsilon Cancri), a hot blue-white star belonging to the spectral class A, with an apparent magnitude of 6.3</a:t>
            </a:r>
            <a:endParaRPr sz="1700">
              <a:highlight>
                <a:srgbClr val="FFFFFF"/>
              </a:highlight>
              <a:latin typeface="EB Garamond"/>
              <a:ea typeface="EB Garamond"/>
              <a:cs typeface="EB Garamond"/>
              <a:sym typeface="EB Garamond"/>
            </a:endParaRPr>
          </a:p>
          <a:p>
            <a:pPr indent="-336550" lvl="0" marL="457200" rtl="0" algn="l">
              <a:lnSpc>
                <a:spcPct val="150000"/>
              </a:lnSpc>
              <a:spcBef>
                <a:spcPts val="0"/>
              </a:spcBef>
              <a:spcAft>
                <a:spcPts val="0"/>
              </a:spcAft>
              <a:buSzPts val="1700"/>
              <a:buFont typeface="EB Garamond"/>
              <a:buChar char="●"/>
            </a:pPr>
            <a:r>
              <a:rPr lang="en" sz="1700">
                <a:highlight>
                  <a:srgbClr val="FFFFFF"/>
                </a:highlight>
                <a:latin typeface="EB Garamond"/>
                <a:ea typeface="EB Garamond"/>
                <a:cs typeface="EB Garamond"/>
                <a:sym typeface="EB Garamond"/>
              </a:rPr>
              <a:t>Massive stars are concentrated in the central region while, the fainter/less massive stars are found in the cluster’s halo </a:t>
            </a:r>
            <a:endParaRPr sz="1700">
              <a:highlight>
                <a:srgbClr val="FFFFFF"/>
              </a:highlight>
              <a:latin typeface="EB Garamond"/>
              <a:ea typeface="EB Garamond"/>
              <a:cs typeface="EB Garamond"/>
              <a:sym typeface="EB Garamond"/>
            </a:endParaRPr>
          </a:p>
        </p:txBody>
      </p:sp>
      <p:pic>
        <p:nvPicPr>
          <p:cNvPr id="71" name="Google Shape;71;p15"/>
          <p:cNvPicPr preferRelativeResize="0"/>
          <p:nvPr/>
        </p:nvPicPr>
        <p:blipFill>
          <a:blip r:embed="rId3">
            <a:alphaModFix/>
          </a:blip>
          <a:stretch>
            <a:fillRect/>
          </a:stretch>
        </p:blipFill>
        <p:spPr>
          <a:xfrm>
            <a:off x="5328950" y="1152475"/>
            <a:ext cx="3375525" cy="2227847"/>
          </a:xfrm>
          <a:prstGeom prst="rect">
            <a:avLst/>
          </a:prstGeom>
          <a:noFill/>
          <a:ln cap="flat" cmpd="sng" w="9525">
            <a:solidFill>
              <a:schemeClr val="dk1"/>
            </a:solidFill>
            <a:prstDash val="solid"/>
            <a:round/>
            <a:headEnd len="sm" w="sm" type="none"/>
            <a:tailEnd len="sm" w="sm" type="none"/>
          </a:ln>
        </p:spPr>
      </p:pic>
      <p:sp>
        <p:nvSpPr>
          <p:cNvPr id="72" name="Google Shape;72;p15"/>
          <p:cNvSpPr txBox="1"/>
          <p:nvPr/>
        </p:nvSpPr>
        <p:spPr>
          <a:xfrm>
            <a:off x="5328900" y="3584925"/>
            <a:ext cx="3375600" cy="9234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EB Garamond"/>
                <a:ea typeface="EB Garamond"/>
                <a:cs typeface="EB Garamond"/>
                <a:sym typeface="EB Garamond"/>
              </a:rPr>
              <a:t>According to a recent analysis of the cluster, 68 percent of its stars are M-class red dwarfs, 2% are brilliant class A stars, and 30% are stars with spectral classes F, G, and K that are equivalent to the Sun. </a:t>
            </a:r>
            <a:endParaRPr sz="1200">
              <a:solidFill>
                <a:schemeClr val="dk2"/>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152400" y="152400"/>
            <a:ext cx="8839200" cy="4838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a:latin typeface="EB Garamond"/>
                <a:ea typeface="EB Garamond"/>
                <a:cs typeface="EB Garamond"/>
                <a:sym typeface="EB Garamond"/>
              </a:rPr>
              <a:t>Our Goal </a:t>
            </a:r>
            <a:endParaRPr>
              <a:latin typeface="EB Garamond"/>
              <a:ea typeface="EB Garamond"/>
              <a:cs typeface="EB Garamond"/>
              <a:sym typeface="EB Garamond"/>
            </a:endParaRPr>
          </a:p>
        </p:txBody>
      </p:sp>
      <p:sp>
        <p:nvSpPr>
          <p:cNvPr id="79" name="Google Shape;79;p16"/>
          <p:cNvSpPr txBox="1"/>
          <p:nvPr>
            <p:ph idx="1" type="body"/>
          </p:nvPr>
        </p:nvSpPr>
        <p:spPr>
          <a:xfrm>
            <a:off x="311700" y="862850"/>
            <a:ext cx="8520600" cy="3813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88"/>
              <a:buNone/>
            </a:pPr>
            <a:r>
              <a:rPr lang="en" sz="1497">
                <a:solidFill>
                  <a:schemeClr val="dk1"/>
                </a:solidFill>
                <a:latin typeface="EB Garamond"/>
                <a:ea typeface="EB Garamond"/>
                <a:cs typeface="EB Garamond"/>
                <a:sym typeface="EB Garamond"/>
              </a:rPr>
              <a:t>Some of our goals during this project were…</a:t>
            </a:r>
            <a:endParaRPr sz="1497">
              <a:solidFill>
                <a:schemeClr val="dk1"/>
              </a:solidFill>
              <a:latin typeface="EB Garamond"/>
              <a:ea typeface="EB Garamond"/>
              <a:cs typeface="EB Garamond"/>
              <a:sym typeface="EB Garamond"/>
            </a:endParaRPr>
          </a:p>
          <a:p>
            <a:pPr indent="-329329" lvl="0" marL="457200" rtl="0" algn="l">
              <a:lnSpc>
                <a:spcPct val="150000"/>
              </a:lnSpc>
              <a:spcBef>
                <a:spcPts val="1200"/>
              </a:spcBef>
              <a:spcAft>
                <a:spcPts val="0"/>
              </a:spcAft>
              <a:buClr>
                <a:schemeClr val="dk1"/>
              </a:buClr>
              <a:buSzPts val="1586"/>
              <a:buFont typeface="EB Garamond"/>
              <a:buChar char="●"/>
            </a:pPr>
            <a:r>
              <a:rPr lang="en" sz="1586">
                <a:solidFill>
                  <a:schemeClr val="dk1"/>
                </a:solidFill>
                <a:latin typeface="EB Garamond"/>
                <a:ea typeface="EB Garamond"/>
                <a:cs typeface="EB Garamond"/>
                <a:sym typeface="EB Garamond"/>
              </a:rPr>
              <a:t>Learn to work together</a:t>
            </a:r>
            <a:endParaRPr sz="1586">
              <a:solidFill>
                <a:schemeClr val="dk1"/>
              </a:solidFill>
              <a:latin typeface="EB Garamond"/>
              <a:ea typeface="EB Garamond"/>
              <a:cs typeface="EB Garamond"/>
              <a:sym typeface="EB Garamond"/>
            </a:endParaRPr>
          </a:p>
          <a:p>
            <a:pPr indent="-329329" lvl="0" marL="457200" rtl="0" algn="l">
              <a:lnSpc>
                <a:spcPct val="150000"/>
              </a:lnSpc>
              <a:spcBef>
                <a:spcPts val="0"/>
              </a:spcBef>
              <a:spcAft>
                <a:spcPts val="0"/>
              </a:spcAft>
              <a:buClr>
                <a:schemeClr val="dk1"/>
              </a:buClr>
              <a:buSzPts val="1586"/>
              <a:buFont typeface="EB Garamond"/>
              <a:buChar char="●"/>
            </a:pPr>
            <a:r>
              <a:rPr lang="en" sz="1586">
                <a:solidFill>
                  <a:schemeClr val="dk1"/>
                </a:solidFill>
                <a:latin typeface="EB Garamond"/>
                <a:ea typeface="EB Garamond"/>
                <a:cs typeface="EB Garamond"/>
                <a:sym typeface="EB Garamond"/>
              </a:rPr>
              <a:t>Teach other about the star Praesepe and it’s cluster</a:t>
            </a:r>
            <a:endParaRPr sz="1586">
              <a:solidFill>
                <a:schemeClr val="dk1"/>
              </a:solidFill>
              <a:latin typeface="EB Garamond"/>
              <a:ea typeface="EB Garamond"/>
              <a:cs typeface="EB Garamond"/>
              <a:sym typeface="EB Garamond"/>
            </a:endParaRPr>
          </a:p>
          <a:p>
            <a:pPr indent="-328877" lvl="0" marL="457200" rtl="0" algn="l">
              <a:lnSpc>
                <a:spcPct val="150000"/>
              </a:lnSpc>
              <a:spcBef>
                <a:spcPts val="0"/>
              </a:spcBef>
              <a:spcAft>
                <a:spcPts val="0"/>
              </a:spcAft>
              <a:buClr>
                <a:schemeClr val="dk1"/>
              </a:buClr>
              <a:buSzPts val="1579"/>
              <a:buFont typeface="EB Garamond"/>
              <a:buChar char="●"/>
            </a:pPr>
            <a:r>
              <a:rPr lang="en" sz="1579">
                <a:solidFill>
                  <a:schemeClr val="dk1"/>
                </a:solidFill>
                <a:latin typeface="EB Garamond"/>
                <a:ea typeface="EB Garamond"/>
                <a:cs typeface="EB Garamond"/>
                <a:sym typeface="EB Garamond"/>
              </a:rPr>
              <a:t>Get more familiar with reading in certain and dataframes making graphs to go along with those dataframes</a:t>
            </a:r>
            <a:endParaRPr sz="1579">
              <a:solidFill>
                <a:schemeClr val="dk1"/>
              </a:solidFill>
              <a:latin typeface="EB Garamond"/>
              <a:ea typeface="EB Garamond"/>
              <a:cs typeface="EB Garamond"/>
              <a:sym typeface="EB Garamond"/>
            </a:endParaRPr>
          </a:p>
          <a:p>
            <a:pPr indent="-328877" lvl="0" marL="457200" rtl="0" algn="l">
              <a:lnSpc>
                <a:spcPct val="150000"/>
              </a:lnSpc>
              <a:spcBef>
                <a:spcPts val="0"/>
              </a:spcBef>
              <a:spcAft>
                <a:spcPts val="0"/>
              </a:spcAft>
              <a:buClr>
                <a:schemeClr val="dk1"/>
              </a:buClr>
              <a:buSzPts val="1579"/>
              <a:buFont typeface="EB Garamond"/>
              <a:buChar char="●"/>
            </a:pPr>
            <a:r>
              <a:rPr lang="en" sz="1579">
                <a:solidFill>
                  <a:schemeClr val="dk1"/>
                </a:solidFill>
                <a:latin typeface="EB Garamond"/>
                <a:ea typeface="EB Garamond"/>
                <a:cs typeface="EB Garamond"/>
                <a:sym typeface="EB Garamond"/>
              </a:rPr>
              <a:t>Creating a color magnitude diagram based on </a:t>
            </a:r>
            <a:r>
              <a:rPr lang="en" sz="1579">
                <a:solidFill>
                  <a:schemeClr val="dk1"/>
                </a:solidFill>
                <a:latin typeface="EB Garamond"/>
                <a:ea typeface="EB Garamond"/>
                <a:cs typeface="EB Garamond"/>
                <a:sym typeface="EB Garamond"/>
              </a:rPr>
              <a:t>Praesepe</a:t>
            </a:r>
            <a:r>
              <a:rPr lang="en" sz="1579">
                <a:solidFill>
                  <a:schemeClr val="dk1"/>
                </a:solidFill>
                <a:latin typeface="EB Garamond"/>
                <a:ea typeface="EB Garamond"/>
                <a:cs typeface="EB Garamond"/>
                <a:sym typeface="EB Garamond"/>
              </a:rPr>
              <a:t> star data to visualize the relationship the </a:t>
            </a:r>
            <a:r>
              <a:rPr lang="en" sz="1579">
                <a:solidFill>
                  <a:schemeClr val="dk1"/>
                </a:solidFill>
                <a:latin typeface="EB Garamond"/>
                <a:ea typeface="EB Garamond"/>
                <a:cs typeface="EB Garamond"/>
                <a:sym typeface="EB Garamond"/>
              </a:rPr>
              <a:t>absolute</a:t>
            </a:r>
            <a:r>
              <a:rPr lang="en" sz="1579">
                <a:solidFill>
                  <a:schemeClr val="dk1"/>
                </a:solidFill>
                <a:latin typeface="EB Garamond"/>
                <a:ea typeface="EB Garamond"/>
                <a:cs typeface="EB Garamond"/>
                <a:sym typeface="EB Garamond"/>
              </a:rPr>
              <a:t> magnitude of stars and the colors</a:t>
            </a:r>
            <a:endParaRPr sz="1579">
              <a:solidFill>
                <a:schemeClr val="dk1"/>
              </a:solidFill>
              <a:latin typeface="EB Garamond"/>
              <a:ea typeface="EB Garamond"/>
              <a:cs typeface="EB Garamond"/>
              <a:sym typeface="EB Garamond"/>
            </a:endParaRPr>
          </a:p>
          <a:p>
            <a:pPr indent="0" lvl="0" marL="0" rtl="0" algn="l">
              <a:lnSpc>
                <a:spcPct val="150000"/>
              </a:lnSpc>
              <a:spcBef>
                <a:spcPts val="1200"/>
              </a:spcBef>
              <a:spcAft>
                <a:spcPts val="0"/>
              </a:spcAft>
              <a:buNone/>
            </a:pPr>
            <a:r>
              <a:rPr lang="en" sz="1579">
                <a:solidFill>
                  <a:schemeClr val="dk1"/>
                </a:solidFill>
                <a:latin typeface="EB Garamond"/>
                <a:ea typeface="EB Garamond"/>
                <a:cs typeface="EB Garamond"/>
                <a:sym typeface="EB Garamond"/>
              </a:rPr>
              <a:t>Why coding? Why these libraries?</a:t>
            </a:r>
            <a:endParaRPr sz="1579">
              <a:solidFill>
                <a:schemeClr val="dk1"/>
              </a:solidFill>
              <a:latin typeface="EB Garamond"/>
              <a:ea typeface="EB Garamond"/>
              <a:cs typeface="EB Garamond"/>
              <a:sym typeface="EB Garamond"/>
            </a:endParaRPr>
          </a:p>
          <a:p>
            <a:pPr indent="-328877" lvl="0" marL="457200" rtl="0" algn="l">
              <a:lnSpc>
                <a:spcPct val="150000"/>
              </a:lnSpc>
              <a:spcBef>
                <a:spcPts val="1200"/>
              </a:spcBef>
              <a:spcAft>
                <a:spcPts val="0"/>
              </a:spcAft>
              <a:buClr>
                <a:schemeClr val="dk1"/>
              </a:buClr>
              <a:buSzPts val="1579"/>
              <a:buFont typeface="EB Garamond"/>
              <a:buChar char="●"/>
            </a:pPr>
            <a:r>
              <a:rPr lang="en" sz="1579">
                <a:solidFill>
                  <a:schemeClr val="dk1"/>
                </a:solidFill>
                <a:latin typeface="EB Garamond"/>
                <a:ea typeface="EB Garamond"/>
                <a:cs typeface="EB Garamond"/>
                <a:sym typeface="EB Garamond"/>
              </a:rPr>
              <a:t>We imported the  numpy library to calculate the absolute magnitude, the pandas library to read in our data and the matplotlib.pyplot library to be able to graph the </a:t>
            </a:r>
            <a:r>
              <a:rPr lang="en" sz="1579">
                <a:solidFill>
                  <a:schemeClr val="dk1"/>
                </a:solidFill>
                <a:latin typeface="EB Garamond"/>
                <a:ea typeface="EB Garamond"/>
                <a:cs typeface="EB Garamond"/>
                <a:sym typeface="EB Garamond"/>
              </a:rPr>
              <a:t>visual</a:t>
            </a:r>
            <a:r>
              <a:rPr lang="en" sz="1579">
                <a:solidFill>
                  <a:schemeClr val="dk1"/>
                </a:solidFill>
                <a:latin typeface="EB Garamond"/>
                <a:ea typeface="EB Garamond"/>
                <a:cs typeface="EB Garamond"/>
                <a:sym typeface="EB Garamond"/>
              </a:rPr>
              <a:t> correctly.</a:t>
            </a:r>
            <a:endParaRPr sz="1579">
              <a:solidFill>
                <a:schemeClr val="dk1"/>
              </a:solidFill>
              <a:latin typeface="EB Garamond"/>
              <a:ea typeface="EB Garamond"/>
              <a:cs typeface="EB Garamond"/>
              <a:sym typeface="EB Garamond"/>
            </a:endParaRPr>
          </a:p>
          <a:p>
            <a:pPr indent="0" lvl="0" marL="0" rtl="0" algn="l">
              <a:lnSpc>
                <a:spcPct val="190000"/>
              </a:lnSpc>
              <a:spcBef>
                <a:spcPts val="1200"/>
              </a:spcBef>
              <a:spcAft>
                <a:spcPts val="0"/>
              </a:spcAft>
              <a:buSzPts val="688"/>
              <a:buNone/>
            </a:pPr>
            <a:r>
              <a:t/>
            </a:r>
            <a:endParaRPr sz="1425">
              <a:latin typeface="EB Garamond"/>
              <a:ea typeface="EB Garamond"/>
              <a:cs typeface="EB Garamond"/>
              <a:sym typeface="EB Garamond"/>
            </a:endParaRPr>
          </a:p>
          <a:p>
            <a:pPr indent="0" lvl="0" marL="0" rtl="0" algn="l">
              <a:lnSpc>
                <a:spcPct val="190000"/>
              </a:lnSpc>
              <a:spcBef>
                <a:spcPts val="1200"/>
              </a:spcBef>
              <a:spcAft>
                <a:spcPts val="1200"/>
              </a:spcAft>
              <a:buSzPts val="688"/>
              <a:buNone/>
            </a:pPr>
            <a:r>
              <a:t/>
            </a:r>
            <a:endParaRPr sz="1425">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52400" y="152400"/>
            <a:ext cx="2905125" cy="514350"/>
          </a:xfrm>
          <a:prstGeom prst="rect">
            <a:avLst/>
          </a:prstGeom>
          <a:noFill/>
          <a:ln>
            <a:noFill/>
          </a:ln>
        </p:spPr>
      </p:pic>
      <p:pic>
        <p:nvPicPr>
          <p:cNvPr id="85" name="Google Shape;85;p17"/>
          <p:cNvPicPr preferRelativeResize="0"/>
          <p:nvPr/>
        </p:nvPicPr>
        <p:blipFill>
          <a:blip r:embed="rId4">
            <a:alphaModFix/>
          </a:blip>
          <a:stretch>
            <a:fillRect/>
          </a:stretch>
        </p:blipFill>
        <p:spPr>
          <a:xfrm>
            <a:off x="152400" y="819150"/>
            <a:ext cx="5743575" cy="704850"/>
          </a:xfrm>
          <a:prstGeom prst="rect">
            <a:avLst/>
          </a:prstGeom>
          <a:noFill/>
          <a:ln>
            <a:noFill/>
          </a:ln>
        </p:spPr>
      </p:pic>
      <p:pic>
        <p:nvPicPr>
          <p:cNvPr id="86" name="Google Shape;86;p17"/>
          <p:cNvPicPr preferRelativeResize="0"/>
          <p:nvPr/>
        </p:nvPicPr>
        <p:blipFill>
          <a:blip r:embed="rId5">
            <a:alphaModFix/>
          </a:blip>
          <a:stretch>
            <a:fillRect/>
          </a:stretch>
        </p:blipFill>
        <p:spPr>
          <a:xfrm>
            <a:off x="152400" y="1676400"/>
            <a:ext cx="8839201" cy="3278114"/>
          </a:xfrm>
          <a:prstGeom prst="rect">
            <a:avLst/>
          </a:prstGeom>
          <a:noFill/>
          <a:ln>
            <a:noFill/>
          </a:ln>
        </p:spPr>
      </p:pic>
      <p:sp>
        <p:nvSpPr>
          <p:cNvPr id="87" name="Google Shape;87;p17"/>
          <p:cNvSpPr txBox="1"/>
          <p:nvPr/>
        </p:nvSpPr>
        <p:spPr>
          <a:xfrm>
            <a:off x="6009600" y="641700"/>
            <a:ext cx="2822700" cy="6156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EB Garamond"/>
                <a:ea typeface="EB Garamond"/>
                <a:cs typeface="EB Garamond"/>
                <a:sym typeface="EB Garamond"/>
              </a:rPr>
              <a:t>We needed numpy for the </a:t>
            </a:r>
            <a:r>
              <a:rPr lang="en">
                <a:solidFill>
                  <a:srgbClr val="00FF00"/>
                </a:solidFill>
                <a:latin typeface="EB Garamond"/>
                <a:ea typeface="EB Garamond"/>
                <a:cs typeface="EB Garamond"/>
                <a:sym typeface="EB Garamond"/>
              </a:rPr>
              <a:t>np.log10()</a:t>
            </a:r>
            <a:endParaRPr>
              <a:solidFill>
                <a:srgbClr val="00FF00"/>
              </a:solidFill>
              <a:latin typeface="EB Garamond"/>
              <a:ea typeface="EB Garamond"/>
              <a:cs typeface="EB Garamond"/>
              <a:sym typeface="EB Garamond"/>
            </a:endParaRPr>
          </a:p>
          <a:p>
            <a:pPr indent="0" lvl="0" marL="0" rtl="0" algn="l">
              <a:spcBef>
                <a:spcPts val="0"/>
              </a:spcBef>
              <a:spcAft>
                <a:spcPts val="0"/>
              </a:spcAft>
              <a:buNone/>
            </a:pPr>
            <a:r>
              <a:rPr lang="en">
                <a:solidFill>
                  <a:schemeClr val="lt1"/>
                </a:solidFill>
                <a:latin typeface="EB Garamond"/>
                <a:ea typeface="EB Garamond"/>
                <a:cs typeface="EB Garamond"/>
                <a:sym typeface="EB Garamond"/>
              </a:rPr>
              <a:t>We needed pandas for </a:t>
            </a:r>
            <a:r>
              <a:rPr lang="en">
                <a:solidFill>
                  <a:schemeClr val="lt1"/>
                </a:solidFill>
                <a:latin typeface="EB Garamond"/>
                <a:ea typeface="EB Garamond"/>
                <a:cs typeface="EB Garamond"/>
                <a:sym typeface="EB Garamond"/>
              </a:rPr>
              <a:t>reading</a:t>
            </a:r>
            <a:r>
              <a:rPr lang="en">
                <a:solidFill>
                  <a:schemeClr val="lt1"/>
                </a:solidFill>
                <a:latin typeface="EB Garamond"/>
                <a:ea typeface="EB Garamond"/>
                <a:cs typeface="EB Garamond"/>
                <a:sym typeface="EB Garamond"/>
              </a:rPr>
              <a:t> csv files</a:t>
            </a:r>
            <a:endParaRPr>
              <a:solidFill>
                <a:schemeClr val="lt1"/>
              </a:solidFill>
              <a:latin typeface="EB Garamond"/>
              <a:ea typeface="EB Garamond"/>
              <a:cs typeface="EB Garamond"/>
              <a:sym typeface="EB Garamond"/>
            </a:endParaRPr>
          </a:p>
        </p:txBody>
      </p:sp>
      <p:pic>
        <p:nvPicPr>
          <p:cNvPr id="88" name="Google Shape;88;p17"/>
          <p:cNvPicPr preferRelativeResize="0"/>
          <p:nvPr/>
        </p:nvPicPr>
        <p:blipFill rotWithShape="1">
          <a:blip r:embed="rId6">
            <a:alphaModFix/>
          </a:blip>
          <a:srcRect b="0" l="1068" r="0" t="0"/>
          <a:stretch/>
        </p:blipFill>
        <p:spPr>
          <a:xfrm>
            <a:off x="3359771" y="225663"/>
            <a:ext cx="2282575" cy="3678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3">
            <a:alphaModFix/>
          </a:blip>
          <a:srcRect b="0" l="0" r="55730" t="0"/>
          <a:stretch/>
        </p:blipFill>
        <p:spPr>
          <a:xfrm>
            <a:off x="311700" y="152394"/>
            <a:ext cx="8520599" cy="2021506"/>
          </a:xfrm>
          <a:prstGeom prst="rect">
            <a:avLst/>
          </a:prstGeom>
          <a:noFill/>
          <a:ln>
            <a:noFill/>
          </a:ln>
        </p:spPr>
      </p:pic>
      <p:sp>
        <p:nvSpPr>
          <p:cNvPr id="94" name="Google Shape;94;p18"/>
          <p:cNvSpPr txBox="1"/>
          <p:nvPr/>
        </p:nvSpPr>
        <p:spPr>
          <a:xfrm>
            <a:off x="311550" y="2944175"/>
            <a:ext cx="6228000" cy="13854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EB Garamond"/>
              <a:buChar char="●"/>
            </a:pPr>
            <a:r>
              <a:rPr lang="en">
                <a:solidFill>
                  <a:schemeClr val="lt1"/>
                </a:solidFill>
                <a:latin typeface="EB Garamond"/>
                <a:ea typeface="EB Garamond"/>
                <a:cs typeface="EB Garamond"/>
                <a:sym typeface="EB Garamond"/>
              </a:rPr>
              <a:t>G is a variable for the column </a:t>
            </a:r>
            <a:r>
              <a:rPr lang="en">
                <a:solidFill>
                  <a:srgbClr val="FF0000"/>
                </a:solidFill>
                <a:latin typeface="EB Garamond"/>
                <a:ea typeface="EB Garamond"/>
                <a:cs typeface="EB Garamond"/>
                <a:sym typeface="EB Garamond"/>
              </a:rPr>
              <a:t>“G”</a:t>
            </a:r>
            <a:r>
              <a:rPr lang="en">
                <a:solidFill>
                  <a:schemeClr val="lt1"/>
                </a:solidFill>
                <a:latin typeface="EB Garamond"/>
                <a:ea typeface="EB Garamond"/>
                <a:cs typeface="EB Garamond"/>
                <a:sym typeface="EB Garamond"/>
              </a:rPr>
              <a:t> from the DataFrame and </a:t>
            </a:r>
            <a:r>
              <a:rPr lang="en">
                <a:solidFill>
                  <a:srgbClr val="D9D9D9"/>
                </a:solidFill>
                <a:latin typeface="EB Garamond"/>
                <a:ea typeface="EB Garamond"/>
                <a:cs typeface="EB Garamond"/>
                <a:sym typeface="EB Garamond"/>
              </a:rPr>
              <a:t>.loc</a:t>
            </a:r>
            <a:r>
              <a:rPr lang="en">
                <a:solidFill>
                  <a:schemeClr val="lt1"/>
                </a:solidFill>
                <a:latin typeface="EB Garamond"/>
                <a:ea typeface="EB Garamond"/>
                <a:cs typeface="EB Garamond"/>
                <a:sym typeface="EB Garamond"/>
              </a:rPr>
              <a:t> of  </a:t>
            </a:r>
            <a:r>
              <a:rPr lang="en">
                <a:solidFill>
                  <a:srgbClr val="FF0000"/>
                </a:solidFill>
                <a:latin typeface="EB Garamond"/>
                <a:ea typeface="EB Garamond"/>
                <a:cs typeface="EB Garamond"/>
                <a:sym typeface="EB Garamond"/>
              </a:rPr>
              <a:t>“group_id”</a:t>
            </a:r>
            <a:r>
              <a:rPr lang="en">
                <a:solidFill>
                  <a:schemeClr val="lt1"/>
                </a:solidFill>
                <a:latin typeface="EB Garamond"/>
                <a:ea typeface="EB Garamond"/>
                <a:cs typeface="EB Garamond"/>
                <a:sym typeface="EB Garamond"/>
              </a:rPr>
              <a:t> from the DataFrame as well</a:t>
            </a:r>
            <a:endParaRPr>
              <a:solidFill>
                <a:schemeClr val="lt1"/>
              </a:solidFill>
              <a:latin typeface="EB Garamond"/>
              <a:ea typeface="EB Garamond"/>
              <a:cs typeface="EB Garamond"/>
              <a:sym typeface="EB Garamond"/>
            </a:endParaRPr>
          </a:p>
          <a:p>
            <a:pPr indent="-304800" lvl="1" marL="914400" rtl="0" algn="l">
              <a:spcBef>
                <a:spcPts val="0"/>
              </a:spcBef>
              <a:spcAft>
                <a:spcPts val="0"/>
              </a:spcAft>
              <a:buClr>
                <a:schemeClr val="lt1"/>
              </a:buClr>
              <a:buSzPts val="1200"/>
              <a:buFont typeface="EB Garamond"/>
              <a:buChar char="○"/>
            </a:pPr>
            <a:r>
              <a:rPr lang="en" sz="1200">
                <a:solidFill>
                  <a:schemeClr val="lt1"/>
                </a:solidFill>
                <a:latin typeface="EB Garamond"/>
                <a:ea typeface="EB Garamond"/>
                <a:cs typeface="EB Garamond"/>
                <a:sym typeface="EB Garamond"/>
              </a:rPr>
              <a:t>J and distance are both structured the same way</a:t>
            </a:r>
            <a:endParaRPr sz="1200">
              <a:solidFill>
                <a:schemeClr val="lt1"/>
              </a:solidFill>
              <a:latin typeface="EB Garamond"/>
              <a:ea typeface="EB Garamond"/>
              <a:cs typeface="EB Garamond"/>
              <a:sym typeface="EB Garamond"/>
            </a:endParaRPr>
          </a:p>
          <a:p>
            <a:pPr indent="-292100" lvl="2" marL="1371600" rtl="0" algn="l">
              <a:spcBef>
                <a:spcPts val="0"/>
              </a:spcBef>
              <a:spcAft>
                <a:spcPts val="0"/>
              </a:spcAft>
              <a:buClr>
                <a:schemeClr val="lt1"/>
              </a:buClr>
              <a:buSzPts val="1000"/>
              <a:buFont typeface="EB Garamond"/>
              <a:buChar char="■"/>
            </a:pPr>
            <a:r>
              <a:rPr lang="en" sz="1000">
                <a:solidFill>
                  <a:schemeClr val="lt1"/>
                </a:solidFill>
                <a:latin typeface="EB Garamond"/>
                <a:ea typeface="EB Garamond"/>
                <a:cs typeface="EB Garamond"/>
                <a:sym typeface="EB Garamond"/>
              </a:rPr>
              <a:t>variable = sample_df</a:t>
            </a:r>
            <a:r>
              <a:rPr lang="en" sz="1000">
                <a:solidFill>
                  <a:srgbClr val="FFFF00"/>
                </a:solidFill>
                <a:latin typeface="EB Garamond"/>
                <a:ea typeface="EB Garamond"/>
                <a:cs typeface="EB Garamond"/>
                <a:sym typeface="EB Garamond"/>
              </a:rPr>
              <a:t>[ </a:t>
            </a:r>
            <a:r>
              <a:rPr lang="en" sz="1000">
                <a:solidFill>
                  <a:srgbClr val="FF0000"/>
                </a:solidFill>
                <a:latin typeface="EB Garamond"/>
                <a:ea typeface="EB Garamond"/>
                <a:cs typeface="EB Garamond"/>
                <a:sym typeface="EB Garamond"/>
              </a:rPr>
              <a:t>“column 1”</a:t>
            </a:r>
            <a:r>
              <a:rPr lang="en" sz="1000">
                <a:solidFill>
                  <a:schemeClr val="lt1"/>
                </a:solidFill>
                <a:latin typeface="EB Garamond"/>
                <a:ea typeface="EB Garamond"/>
                <a:cs typeface="EB Garamond"/>
                <a:sym typeface="EB Garamond"/>
              </a:rPr>
              <a:t> </a:t>
            </a:r>
            <a:r>
              <a:rPr lang="en" sz="1000">
                <a:solidFill>
                  <a:srgbClr val="FFFF00"/>
                </a:solidFill>
                <a:latin typeface="EB Garamond"/>
                <a:ea typeface="EB Garamond"/>
                <a:cs typeface="EB Garamond"/>
                <a:sym typeface="EB Garamond"/>
              </a:rPr>
              <a:t>]</a:t>
            </a:r>
            <a:r>
              <a:rPr lang="en" sz="1000">
                <a:solidFill>
                  <a:srgbClr val="D9D9D9"/>
                </a:solidFill>
                <a:latin typeface="EB Garamond"/>
                <a:ea typeface="EB Garamond"/>
                <a:cs typeface="EB Garamond"/>
                <a:sym typeface="EB Garamond"/>
              </a:rPr>
              <a:t>.loc</a:t>
            </a:r>
            <a:r>
              <a:rPr lang="en" sz="1000">
                <a:solidFill>
                  <a:srgbClr val="FFFF00"/>
                </a:solidFill>
                <a:latin typeface="EB Garamond"/>
                <a:ea typeface="EB Garamond"/>
                <a:cs typeface="EB Garamond"/>
                <a:sym typeface="EB Garamond"/>
              </a:rPr>
              <a:t>[</a:t>
            </a:r>
            <a:r>
              <a:rPr lang="en" sz="1000">
                <a:solidFill>
                  <a:schemeClr val="lt1"/>
                </a:solidFill>
                <a:latin typeface="EB Garamond"/>
                <a:ea typeface="EB Garamond"/>
                <a:cs typeface="EB Garamond"/>
                <a:sym typeface="EB Garamond"/>
              </a:rPr>
              <a:t>sample_df</a:t>
            </a:r>
            <a:r>
              <a:rPr lang="en" sz="1000">
                <a:solidFill>
                  <a:srgbClr val="FFFF00"/>
                </a:solidFill>
                <a:latin typeface="EB Garamond"/>
                <a:ea typeface="EB Garamond"/>
                <a:cs typeface="EB Garamond"/>
                <a:sym typeface="EB Garamond"/>
              </a:rPr>
              <a:t>[</a:t>
            </a:r>
            <a:r>
              <a:rPr lang="en" sz="1000">
                <a:solidFill>
                  <a:schemeClr val="lt1"/>
                </a:solidFill>
                <a:latin typeface="EB Garamond"/>
                <a:ea typeface="EB Garamond"/>
                <a:cs typeface="EB Garamond"/>
                <a:sym typeface="EB Garamond"/>
              </a:rPr>
              <a:t> </a:t>
            </a:r>
            <a:r>
              <a:rPr lang="en" sz="1000">
                <a:solidFill>
                  <a:srgbClr val="FF0000"/>
                </a:solidFill>
                <a:latin typeface="EB Garamond"/>
                <a:ea typeface="EB Garamond"/>
                <a:cs typeface="EB Garamond"/>
                <a:sym typeface="EB Garamond"/>
              </a:rPr>
              <a:t>“column 2”</a:t>
            </a:r>
            <a:r>
              <a:rPr lang="en" sz="1000">
                <a:solidFill>
                  <a:schemeClr val="lt1"/>
                </a:solidFill>
                <a:latin typeface="EB Garamond"/>
                <a:ea typeface="EB Garamond"/>
                <a:cs typeface="EB Garamond"/>
                <a:sym typeface="EB Garamond"/>
              </a:rPr>
              <a:t> </a:t>
            </a:r>
            <a:r>
              <a:rPr lang="en" sz="1000">
                <a:solidFill>
                  <a:srgbClr val="FFFF00"/>
                </a:solidFill>
                <a:latin typeface="EB Garamond"/>
                <a:ea typeface="EB Garamond"/>
                <a:cs typeface="EB Garamond"/>
                <a:sym typeface="EB Garamond"/>
              </a:rPr>
              <a:t>]</a:t>
            </a:r>
            <a:r>
              <a:rPr lang="en" sz="1000">
                <a:solidFill>
                  <a:schemeClr val="lt1"/>
                </a:solidFill>
                <a:latin typeface="EB Garamond"/>
                <a:ea typeface="EB Garamond"/>
                <a:cs typeface="EB Garamond"/>
                <a:sym typeface="EB Garamond"/>
              </a:rPr>
              <a:t> == </a:t>
            </a:r>
            <a:r>
              <a:rPr lang="en" sz="1000">
                <a:solidFill>
                  <a:srgbClr val="00FFFF"/>
                </a:solidFill>
                <a:latin typeface="EB Garamond"/>
                <a:ea typeface="EB Garamond"/>
                <a:cs typeface="EB Garamond"/>
                <a:sym typeface="EB Garamond"/>
              </a:rPr>
              <a:t>0 </a:t>
            </a:r>
            <a:r>
              <a:rPr lang="en" sz="1000">
                <a:solidFill>
                  <a:srgbClr val="FFFF00"/>
                </a:solidFill>
                <a:latin typeface="EB Garamond"/>
                <a:ea typeface="EB Garamond"/>
                <a:cs typeface="EB Garamond"/>
                <a:sym typeface="EB Garamond"/>
              </a:rPr>
              <a:t>]</a:t>
            </a:r>
            <a:endParaRPr>
              <a:solidFill>
                <a:schemeClr val="lt1"/>
              </a:solidFill>
              <a:latin typeface="EB Garamond"/>
              <a:ea typeface="EB Garamond"/>
              <a:cs typeface="EB Garamond"/>
              <a:sym typeface="EB Garamond"/>
            </a:endParaRPr>
          </a:p>
          <a:p>
            <a:pPr indent="0" lvl="0" marL="0" rtl="0" algn="l">
              <a:spcBef>
                <a:spcPts val="0"/>
              </a:spcBef>
              <a:spcAft>
                <a:spcPts val="0"/>
              </a:spcAft>
              <a:buNone/>
            </a:pPr>
            <a:r>
              <a:t/>
            </a:r>
            <a:endParaRPr>
              <a:solidFill>
                <a:schemeClr val="lt1"/>
              </a:solidFill>
              <a:latin typeface="EB Garamond"/>
              <a:ea typeface="EB Garamond"/>
              <a:cs typeface="EB Garamond"/>
              <a:sym typeface="EB Garamond"/>
            </a:endParaRPr>
          </a:p>
          <a:p>
            <a:pPr indent="-317500" lvl="0" marL="457200" rtl="0" algn="l">
              <a:spcBef>
                <a:spcPts val="0"/>
              </a:spcBef>
              <a:spcAft>
                <a:spcPts val="0"/>
              </a:spcAft>
              <a:buClr>
                <a:schemeClr val="lt1"/>
              </a:buClr>
              <a:buSzPts val="1400"/>
              <a:buFont typeface="EB Garamond"/>
              <a:buChar char="●"/>
            </a:pPr>
            <a:r>
              <a:rPr lang="en">
                <a:solidFill>
                  <a:schemeClr val="lt1"/>
                </a:solidFill>
                <a:latin typeface="EB Garamond"/>
                <a:ea typeface="EB Garamond"/>
                <a:cs typeface="EB Garamond"/>
                <a:sym typeface="EB Garamond"/>
              </a:rPr>
              <a:t>a</a:t>
            </a:r>
            <a:r>
              <a:rPr lang="en">
                <a:solidFill>
                  <a:schemeClr val="lt1"/>
                </a:solidFill>
                <a:latin typeface="EB Garamond"/>
                <a:ea typeface="EB Garamond"/>
                <a:cs typeface="EB Garamond"/>
                <a:sym typeface="EB Garamond"/>
              </a:rPr>
              <a:t>bsoulute_</a:t>
            </a:r>
            <a:r>
              <a:rPr lang="en">
                <a:solidFill>
                  <a:schemeClr val="lt1"/>
                </a:solidFill>
                <a:latin typeface="EB Garamond"/>
                <a:ea typeface="EB Garamond"/>
                <a:cs typeface="EB Garamond"/>
                <a:sym typeface="EB Garamond"/>
              </a:rPr>
              <a:t>magnitude </a:t>
            </a:r>
            <a:r>
              <a:rPr i="1" lang="en">
                <a:solidFill>
                  <a:schemeClr val="lt1"/>
                </a:solidFill>
                <a:latin typeface="EB Garamond"/>
                <a:ea typeface="EB Garamond"/>
                <a:cs typeface="EB Garamond"/>
                <a:sym typeface="EB Garamond"/>
              </a:rPr>
              <a:t>contains</a:t>
            </a:r>
            <a:r>
              <a:rPr lang="en">
                <a:solidFill>
                  <a:schemeClr val="lt1"/>
                </a:solidFill>
                <a:latin typeface="EB Garamond"/>
                <a:ea typeface="EB Garamond"/>
                <a:cs typeface="EB Garamond"/>
                <a:sym typeface="EB Garamond"/>
              </a:rPr>
              <a:t> G - 5 * np.log10(distance) + 5</a:t>
            </a:r>
            <a:endParaRPr sz="1000">
              <a:solidFill>
                <a:srgbClr val="FFFF00"/>
              </a:solidFill>
              <a:latin typeface="EB Garamond"/>
              <a:ea typeface="EB Garamond"/>
              <a:cs typeface="EB Garamond"/>
              <a:sym typeface="EB Garamond"/>
            </a:endParaRPr>
          </a:p>
        </p:txBody>
      </p:sp>
      <p:pic>
        <p:nvPicPr>
          <p:cNvPr id="95" name="Google Shape;95;p18"/>
          <p:cNvPicPr preferRelativeResize="0"/>
          <p:nvPr/>
        </p:nvPicPr>
        <p:blipFill rotWithShape="1">
          <a:blip r:embed="rId4">
            <a:alphaModFix/>
          </a:blip>
          <a:srcRect b="0" l="51706" r="33709" t="17375"/>
          <a:stretch/>
        </p:blipFill>
        <p:spPr>
          <a:xfrm>
            <a:off x="6768150" y="2282650"/>
            <a:ext cx="1289175" cy="2708449"/>
          </a:xfrm>
          <a:prstGeom prst="rect">
            <a:avLst/>
          </a:prstGeom>
          <a:noFill/>
          <a:ln>
            <a:noFill/>
          </a:ln>
        </p:spPr>
      </p:pic>
      <p:pic>
        <p:nvPicPr>
          <p:cNvPr id="96" name="Google Shape;96;p18"/>
          <p:cNvPicPr preferRelativeResize="0"/>
          <p:nvPr/>
        </p:nvPicPr>
        <p:blipFill rotWithShape="1">
          <a:blip r:embed="rId4">
            <a:alphaModFix/>
          </a:blip>
          <a:srcRect b="0" l="85683" r="8135" t="17375"/>
          <a:stretch/>
        </p:blipFill>
        <p:spPr>
          <a:xfrm>
            <a:off x="8285924" y="2282650"/>
            <a:ext cx="546376" cy="2708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4967563" y="2141975"/>
            <a:ext cx="4176876" cy="859525"/>
          </a:xfrm>
          <a:prstGeom prst="rect">
            <a:avLst/>
          </a:prstGeom>
          <a:noFill/>
          <a:ln>
            <a:noFill/>
          </a:ln>
        </p:spPr>
      </p:pic>
      <p:sp>
        <p:nvSpPr>
          <p:cNvPr id="102" name="Google Shape;102;p19"/>
          <p:cNvSpPr txBox="1"/>
          <p:nvPr/>
        </p:nvSpPr>
        <p:spPr>
          <a:xfrm>
            <a:off x="4957825" y="603475"/>
            <a:ext cx="3936600" cy="1383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EB Garamond"/>
              <a:buChar char="●"/>
            </a:pPr>
            <a:r>
              <a:rPr lang="en" sz="1500">
                <a:latin typeface="EB Garamond"/>
                <a:ea typeface="EB Garamond"/>
                <a:cs typeface="EB Garamond"/>
                <a:sym typeface="EB Garamond"/>
              </a:rPr>
              <a:t>RdPu = colormap</a:t>
            </a:r>
            <a:endParaRPr sz="1500">
              <a:latin typeface="EB Garamond"/>
              <a:ea typeface="EB Garamond"/>
              <a:cs typeface="EB Garamond"/>
              <a:sym typeface="EB Garamond"/>
            </a:endParaRPr>
          </a:p>
          <a:p>
            <a:pPr indent="-323850" lvl="0" marL="457200" rtl="0" algn="l">
              <a:spcBef>
                <a:spcPts val="0"/>
              </a:spcBef>
              <a:spcAft>
                <a:spcPts val="0"/>
              </a:spcAft>
              <a:buSzPts val="1500"/>
              <a:buFont typeface="EB Garamond"/>
              <a:buChar char="●"/>
            </a:pPr>
            <a:r>
              <a:rPr lang="en" sz="1500">
                <a:latin typeface="EB Garamond"/>
                <a:ea typeface="EB Garamond"/>
                <a:cs typeface="EB Garamond"/>
                <a:sym typeface="EB Garamond"/>
              </a:rPr>
              <a:t>X label = Color</a:t>
            </a:r>
            <a:endParaRPr sz="1500">
              <a:latin typeface="EB Garamond"/>
              <a:ea typeface="EB Garamond"/>
              <a:cs typeface="EB Garamond"/>
              <a:sym typeface="EB Garamond"/>
            </a:endParaRPr>
          </a:p>
          <a:p>
            <a:pPr indent="-323850" lvl="0" marL="457200" rtl="0" algn="l">
              <a:spcBef>
                <a:spcPts val="0"/>
              </a:spcBef>
              <a:spcAft>
                <a:spcPts val="0"/>
              </a:spcAft>
              <a:buSzPts val="1500"/>
              <a:buFont typeface="EB Garamond"/>
              <a:buChar char="●"/>
            </a:pPr>
            <a:r>
              <a:rPr lang="en" sz="1500">
                <a:latin typeface="EB Garamond"/>
                <a:ea typeface="EB Garamond"/>
                <a:cs typeface="EB Garamond"/>
                <a:sym typeface="EB Garamond"/>
              </a:rPr>
              <a:t>Y label = Absolute Magnitude (G)</a:t>
            </a:r>
            <a:endParaRPr sz="1500">
              <a:latin typeface="EB Garamond"/>
              <a:ea typeface="EB Garamond"/>
              <a:cs typeface="EB Garamond"/>
              <a:sym typeface="EB Garamond"/>
            </a:endParaRPr>
          </a:p>
          <a:p>
            <a:pPr indent="-323850" lvl="0" marL="457200" rtl="0" algn="l">
              <a:spcBef>
                <a:spcPts val="0"/>
              </a:spcBef>
              <a:spcAft>
                <a:spcPts val="0"/>
              </a:spcAft>
              <a:buSzPts val="1500"/>
              <a:buFont typeface="EB Garamond"/>
              <a:buChar char="●"/>
            </a:pPr>
            <a:r>
              <a:rPr lang="en" sz="1500">
                <a:latin typeface="EB Garamond"/>
                <a:ea typeface="EB Garamond"/>
                <a:cs typeface="EB Garamond"/>
                <a:sym typeface="EB Garamond"/>
              </a:rPr>
              <a:t>Title = Praesepe Color Magnitude Diagram</a:t>
            </a:r>
            <a:endParaRPr sz="1500">
              <a:latin typeface="EB Garamond"/>
              <a:ea typeface="EB Garamond"/>
              <a:cs typeface="EB Garamond"/>
              <a:sym typeface="EB Garamond"/>
            </a:endParaRPr>
          </a:p>
          <a:p>
            <a:pPr indent="-323850" lvl="0" marL="457200" rtl="0" algn="l">
              <a:spcBef>
                <a:spcPts val="0"/>
              </a:spcBef>
              <a:spcAft>
                <a:spcPts val="0"/>
              </a:spcAft>
              <a:buSzPts val="1500"/>
              <a:buFont typeface="EB Garamond"/>
              <a:buChar char="●"/>
            </a:pPr>
            <a:r>
              <a:rPr lang="en" sz="1500">
                <a:latin typeface="EB Garamond"/>
                <a:ea typeface="EB Garamond"/>
                <a:cs typeface="EB Garamond"/>
                <a:sym typeface="EB Garamond"/>
              </a:rPr>
              <a:t>Inverted Y Axis</a:t>
            </a:r>
            <a:endParaRPr sz="1500">
              <a:latin typeface="EB Garamond"/>
              <a:ea typeface="EB Garamond"/>
              <a:cs typeface="EB Garamond"/>
              <a:sym typeface="EB Garamond"/>
            </a:endParaRPr>
          </a:p>
        </p:txBody>
      </p:sp>
      <p:sp>
        <p:nvSpPr>
          <p:cNvPr id="103" name="Google Shape;103;p19"/>
          <p:cNvSpPr txBox="1"/>
          <p:nvPr/>
        </p:nvSpPr>
        <p:spPr>
          <a:xfrm>
            <a:off x="5007475" y="3583725"/>
            <a:ext cx="3837300" cy="1114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latin typeface="EB Garamond"/>
              <a:ea typeface="EB Garamond"/>
              <a:cs typeface="EB Garamond"/>
              <a:sym typeface="EB Garamond"/>
            </a:endParaRPr>
          </a:p>
          <a:p>
            <a:pPr indent="-323850" lvl="0" marL="457200" rtl="0" algn="l">
              <a:spcBef>
                <a:spcPts val="0"/>
              </a:spcBef>
              <a:spcAft>
                <a:spcPts val="0"/>
              </a:spcAft>
              <a:buSzPts val="1500"/>
              <a:buFont typeface="EB Garamond"/>
              <a:buChar char="●"/>
            </a:pPr>
            <a:r>
              <a:rPr lang="en" sz="1500">
                <a:latin typeface="EB Garamond"/>
                <a:ea typeface="EB Garamond"/>
                <a:cs typeface="EB Garamond"/>
                <a:sym typeface="EB Garamond"/>
              </a:rPr>
              <a:t>Values for sunJ and sunG so they can be added to the color magnitude diagram!</a:t>
            </a:r>
            <a:endParaRPr sz="1500">
              <a:latin typeface="EB Garamond"/>
              <a:ea typeface="EB Garamond"/>
              <a:cs typeface="EB Garamond"/>
              <a:sym typeface="EB Garamond"/>
            </a:endParaRPr>
          </a:p>
        </p:txBody>
      </p:sp>
      <p:sp>
        <p:nvSpPr>
          <p:cNvPr id="104" name="Google Shape;104;p19"/>
          <p:cNvSpPr/>
          <p:nvPr/>
        </p:nvSpPr>
        <p:spPr>
          <a:xfrm>
            <a:off x="6907513" y="3156700"/>
            <a:ext cx="297000" cy="705600"/>
          </a:xfrm>
          <a:prstGeom prst="up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9"/>
          <p:cNvPicPr preferRelativeResize="0"/>
          <p:nvPr/>
        </p:nvPicPr>
        <p:blipFill>
          <a:blip r:embed="rId4">
            <a:alphaModFix/>
          </a:blip>
          <a:stretch>
            <a:fillRect/>
          </a:stretch>
        </p:blipFill>
        <p:spPr>
          <a:xfrm>
            <a:off x="152400" y="462563"/>
            <a:ext cx="4945724" cy="4218376"/>
          </a:xfrm>
          <a:prstGeom prst="rect">
            <a:avLst/>
          </a:prstGeom>
          <a:noFill/>
          <a:ln>
            <a:noFill/>
          </a:ln>
        </p:spPr>
      </p:pic>
      <p:sp>
        <p:nvSpPr>
          <p:cNvPr id="106" name="Google Shape;106;p19"/>
          <p:cNvSpPr/>
          <p:nvPr/>
        </p:nvSpPr>
        <p:spPr>
          <a:xfrm>
            <a:off x="4448525" y="1223125"/>
            <a:ext cx="732300" cy="1440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rot="10800000">
            <a:off x="8832325" y="4301350"/>
            <a:ext cx="1119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EB Garamond"/>
              <a:ea typeface="EB Garamond"/>
              <a:cs typeface="EB Garamond"/>
              <a:sym typeface="EB Garamond"/>
            </a:endParaRPr>
          </a:p>
        </p:txBody>
      </p:sp>
      <p:pic>
        <p:nvPicPr>
          <p:cNvPr id="112" name="Google Shape;112;p20"/>
          <p:cNvPicPr preferRelativeResize="0"/>
          <p:nvPr/>
        </p:nvPicPr>
        <p:blipFill>
          <a:blip r:embed="rId3">
            <a:alphaModFix/>
          </a:blip>
          <a:stretch>
            <a:fillRect/>
          </a:stretch>
        </p:blipFill>
        <p:spPr>
          <a:xfrm>
            <a:off x="1326525" y="152400"/>
            <a:ext cx="6490945"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p:nvPr/>
        </p:nvSpPr>
        <p:spPr>
          <a:xfrm>
            <a:off x="186825" y="196650"/>
            <a:ext cx="8740800" cy="4729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B Garamond"/>
                <a:ea typeface="EB Garamond"/>
                <a:cs typeface="EB Garamond"/>
                <a:sym typeface="EB Garamond"/>
              </a:rPr>
              <a:t>Scientific Conclusions</a:t>
            </a:r>
            <a:endParaRPr>
              <a:latin typeface="EB Garamond"/>
              <a:ea typeface="EB Garamond"/>
              <a:cs typeface="EB Garamond"/>
              <a:sym typeface="EB Garamond"/>
            </a:endParaRPr>
          </a:p>
        </p:txBody>
      </p:sp>
      <p:sp>
        <p:nvSpPr>
          <p:cNvPr id="119" name="Google Shape;119;p21"/>
          <p:cNvSpPr txBox="1"/>
          <p:nvPr>
            <p:ph idx="1" type="body"/>
          </p:nvPr>
        </p:nvSpPr>
        <p:spPr>
          <a:xfrm>
            <a:off x="311700" y="1152475"/>
            <a:ext cx="44331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Font typeface="EB Garamond"/>
              <a:buChar char="●"/>
            </a:pPr>
            <a:r>
              <a:rPr lang="en">
                <a:solidFill>
                  <a:srgbClr val="000000"/>
                </a:solidFill>
                <a:latin typeface="EB Garamond"/>
                <a:ea typeface="EB Garamond"/>
                <a:cs typeface="EB Garamond"/>
                <a:sym typeface="EB Garamond"/>
              </a:rPr>
              <a:t>As color increases the absolute magnitude (g) </a:t>
            </a:r>
            <a:r>
              <a:rPr lang="en">
                <a:solidFill>
                  <a:srgbClr val="000000"/>
                </a:solidFill>
                <a:latin typeface="EB Garamond"/>
                <a:ea typeface="EB Garamond"/>
                <a:cs typeface="EB Garamond"/>
                <a:sym typeface="EB Garamond"/>
              </a:rPr>
              <a:t>decreases</a:t>
            </a:r>
            <a:endParaRPr>
              <a:solidFill>
                <a:srgbClr val="000000"/>
              </a:solidFill>
              <a:latin typeface="EB Garamond"/>
              <a:ea typeface="EB Garamond"/>
              <a:cs typeface="EB Garamond"/>
              <a:sym typeface="EB Garamond"/>
            </a:endParaRPr>
          </a:p>
          <a:p>
            <a:pPr indent="-342900" lvl="0" marL="457200" rtl="0" algn="l">
              <a:lnSpc>
                <a:spcPct val="150000"/>
              </a:lnSpc>
              <a:spcBef>
                <a:spcPts val="0"/>
              </a:spcBef>
              <a:spcAft>
                <a:spcPts val="0"/>
              </a:spcAft>
              <a:buClr>
                <a:srgbClr val="000000"/>
              </a:buClr>
              <a:buSzPts val="1800"/>
              <a:buFont typeface="EB Garamond"/>
              <a:buChar char="●"/>
            </a:pPr>
            <a:r>
              <a:rPr lang="en">
                <a:solidFill>
                  <a:srgbClr val="000000"/>
                </a:solidFill>
                <a:latin typeface="EB Garamond"/>
                <a:ea typeface="EB Garamond"/>
                <a:cs typeface="EB Garamond"/>
                <a:sym typeface="EB Garamond"/>
              </a:rPr>
              <a:t> Cooler colors correlate to a lesser absolute magnitude while warmer </a:t>
            </a:r>
            <a:r>
              <a:rPr lang="en">
                <a:solidFill>
                  <a:srgbClr val="000000"/>
                </a:solidFill>
                <a:latin typeface="EB Garamond"/>
                <a:ea typeface="EB Garamond"/>
                <a:cs typeface="EB Garamond"/>
                <a:sym typeface="EB Garamond"/>
              </a:rPr>
              <a:t>colors</a:t>
            </a:r>
            <a:r>
              <a:rPr lang="en">
                <a:solidFill>
                  <a:srgbClr val="000000"/>
                </a:solidFill>
                <a:latin typeface="EB Garamond"/>
                <a:ea typeface="EB Garamond"/>
                <a:cs typeface="EB Garamond"/>
                <a:sym typeface="EB Garamond"/>
              </a:rPr>
              <a:t> correlate to a greater absolute magnitude</a:t>
            </a:r>
            <a:endParaRPr>
              <a:solidFill>
                <a:srgbClr val="000000"/>
              </a:solidFill>
              <a:latin typeface="EB Garamond"/>
              <a:ea typeface="EB Garamond"/>
              <a:cs typeface="EB Garamond"/>
              <a:sym typeface="EB Garamond"/>
            </a:endParaRPr>
          </a:p>
          <a:p>
            <a:pPr indent="-342900" lvl="0" marL="457200" rtl="0" algn="l">
              <a:lnSpc>
                <a:spcPct val="150000"/>
              </a:lnSpc>
              <a:spcBef>
                <a:spcPts val="0"/>
              </a:spcBef>
              <a:spcAft>
                <a:spcPts val="0"/>
              </a:spcAft>
              <a:buClr>
                <a:srgbClr val="000000"/>
              </a:buClr>
              <a:buSzPts val="1800"/>
              <a:buFont typeface="EB Garamond"/>
              <a:buChar char="●"/>
            </a:pPr>
            <a:r>
              <a:rPr lang="en">
                <a:solidFill>
                  <a:srgbClr val="000000"/>
                </a:solidFill>
                <a:latin typeface="EB Garamond"/>
                <a:ea typeface="EB Garamond"/>
                <a:cs typeface="EB Garamond"/>
                <a:sym typeface="EB Garamond"/>
              </a:rPr>
              <a:t>the magnitude of a celestial object is measured in wavelengths or colors</a:t>
            </a:r>
            <a:endParaRPr>
              <a:solidFill>
                <a:srgbClr val="000000"/>
              </a:solidFill>
              <a:latin typeface="EB Garamond"/>
              <a:ea typeface="EB Garamond"/>
              <a:cs typeface="EB Garamond"/>
              <a:sym typeface="EB Garamond"/>
            </a:endParaRPr>
          </a:p>
        </p:txBody>
      </p:sp>
      <p:pic>
        <p:nvPicPr>
          <p:cNvPr id="120" name="Google Shape;120;p21"/>
          <p:cNvPicPr preferRelativeResize="0"/>
          <p:nvPr/>
        </p:nvPicPr>
        <p:blipFill>
          <a:blip r:embed="rId3">
            <a:alphaModFix/>
          </a:blip>
          <a:stretch>
            <a:fillRect/>
          </a:stretch>
        </p:blipFill>
        <p:spPr>
          <a:xfrm>
            <a:off x="4847000" y="1017733"/>
            <a:ext cx="3931225" cy="2951325"/>
          </a:xfrm>
          <a:prstGeom prst="rect">
            <a:avLst/>
          </a:prstGeom>
          <a:noFill/>
          <a:ln>
            <a:noFill/>
          </a:ln>
        </p:spPr>
      </p:pic>
      <p:pic>
        <p:nvPicPr>
          <p:cNvPr id="121" name="Google Shape;121;p21"/>
          <p:cNvPicPr preferRelativeResize="0"/>
          <p:nvPr/>
        </p:nvPicPr>
        <p:blipFill>
          <a:blip r:embed="rId4">
            <a:alphaModFix/>
          </a:blip>
          <a:stretch>
            <a:fillRect/>
          </a:stretch>
        </p:blipFill>
        <p:spPr>
          <a:xfrm>
            <a:off x="4272474" y="4035499"/>
            <a:ext cx="4559825" cy="74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