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8321a388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8321a388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614881a4f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614881a4f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614881a4f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614881a4f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833bc3f5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833bc3f5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50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614881a4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614881a4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614881a4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614881a4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614881a4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614881a4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833bc3f5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833bc3f5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dk1"/>
                </a:solidFill>
                <a:latin typeface="Merriweather"/>
                <a:ea typeface="Merriweather"/>
                <a:cs typeface="Merriweather"/>
                <a:sym typeface="Merriweather"/>
              </a:rPr>
              <a:t>What is </a:t>
            </a:r>
            <a:r>
              <a:rPr lang="en" sz="2000">
                <a:solidFill>
                  <a:srgbClr val="1155CC"/>
                </a:solidFill>
                <a:latin typeface="Merriweather"/>
                <a:ea typeface="Merriweather"/>
                <a:cs typeface="Merriweather"/>
                <a:sym typeface="Merriweather"/>
              </a:rPr>
              <a:t>SALINITY</a:t>
            </a:r>
            <a:r>
              <a:rPr lang="en" sz="2000">
                <a:solidFill>
                  <a:schemeClr val="dk1"/>
                </a:solidFill>
                <a:latin typeface="Merriweather"/>
                <a:ea typeface="Merriweather"/>
                <a:cs typeface="Merriweather"/>
                <a:sym typeface="Merriweather"/>
              </a:rPr>
              <a:t>:</a:t>
            </a:r>
            <a:endParaRPr sz="20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Merriweather"/>
                <a:ea typeface="Merriweather"/>
                <a:cs typeface="Merriweather"/>
                <a:sym typeface="Merriweather"/>
              </a:rPr>
              <a:t>Salinity is the amount of salt in a body of water. The increase of salinity in water can occur from many processes such as the weathering of rocks which can break down minerals such as salt or the evaporation of ocean water. However there are also processes that can decrease salinity such as precipitation or the input of fresh </a:t>
            </a:r>
            <a:r>
              <a:rPr lang="en" sz="1500">
                <a:solidFill>
                  <a:schemeClr val="dk1"/>
                </a:solidFill>
                <a:latin typeface="Merriweather"/>
                <a:ea typeface="Merriweather"/>
                <a:cs typeface="Merriweather"/>
                <a:sym typeface="Merriweather"/>
              </a:rPr>
              <a:t>water</a:t>
            </a:r>
            <a:r>
              <a:rPr lang="en" sz="1500">
                <a:solidFill>
                  <a:schemeClr val="dk1"/>
                </a:solidFill>
                <a:latin typeface="Merriweather"/>
                <a:ea typeface="Merriweather"/>
                <a:cs typeface="Merriweather"/>
                <a:sym typeface="Merriweather"/>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latin typeface="Merriweather"/>
                <a:ea typeface="Merriweather"/>
                <a:cs typeface="Merriweather"/>
                <a:sym typeface="Merriweather"/>
              </a:rPr>
              <a:t>How SALINITY relates to climate change: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Merriweather"/>
                <a:ea typeface="Merriweather"/>
                <a:cs typeface="Merriweather"/>
                <a:sym typeface="Merriweather"/>
              </a:rPr>
              <a:t>Water density is determined by salinity and temperature and ocean circulation is driven by the density of the water. Water that has high salinity levels can become dense enough to sink to great depths which can in turn affect the ocean circulation. A density-controlled circulation is key to transporting heat in the ocean and maintaining Earth's climate as the ocean stores a lot of heat. As the water in some areas gets fresher and others get saltier, the climate on earth can drastically change. </a:t>
            </a:r>
            <a:endParaRPr sz="13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8321a38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8321a38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2000">
                <a:solidFill>
                  <a:schemeClr val="dk1"/>
                </a:solidFill>
                <a:latin typeface="Merriweather"/>
                <a:ea typeface="Merriweather"/>
                <a:cs typeface="Merriweather"/>
                <a:sym typeface="Merriweather"/>
              </a:rPr>
              <a:t>What does </a:t>
            </a:r>
            <a:r>
              <a:rPr lang="en" sz="2000">
                <a:solidFill>
                  <a:srgbClr val="1155CC"/>
                </a:solidFill>
                <a:latin typeface="Merriweather"/>
                <a:ea typeface="Merriweather"/>
                <a:cs typeface="Merriweather"/>
                <a:sym typeface="Merriweather"/>
              </a:rPr>
              <a:t>Aqua</a:t>
            </a:r>
            <a:r>
              <a:rPr lang="en" sz="2000">
                <a:solidFill>
                  <a:schemeClr val="dk1"/>
                </a:solidFill>
                <a:latin typeface="Merriweather"/>
                <a:ea typeface="Merriweather"/>
                <a:cs typeface="Merriweather"/>
                <a:sym typeface="Merriweather"/>
              </a:rPr>
              <a:t> measure :</a:t>
            </a:r>
            <a:endParaRPr sz="2000">
              <a:solidFill>
                <a:schemeClr val="dk1"/>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 sz="1500">
                <a:solidFill>
                  <a:schemeClr val="dk1"/>
                </a:solidFill>
                <a:latin typeface="Merriweather"/>
                <a:ea typeface="Merriweather"/>
                <a:cs typeface="Merriweather"/>
                <a:sym typeface="Merriweather"/>
              </a:rPr>
              <a:t>The aqua or the </a:t>
            </a:r>
            <a:r>
              <a:rPr lang="en" sz="1500">
                <a:solidFill>
                  <a:schemeClr val="dk1"/>
                </a:solidFill>
                <a:highlight>
                  <a:schemeClr val="lt1"/>
                </a:highlight>
                <a:latin typeface="Merriweather"/>
                <a:ea typeface="Merriweather"/>
                <a:cs typeface="Merriweather"/>
                <a:sym typeface="Merriweather"/>
              </a:rPr>
              <a:t>Aquarius/Satélite de Aplicaciones Científicas was</a:t>
            </a:r>
            <a:r>
              <a:rPr lang="en" sz="1500">
                <a:solidFill>
                  <a:schemeClr val="dk1"/>
                </a:solidFill>
                <a:latin typeface="Merriweather"/>
                <a:ea typeface="Merriweather"/>
                <a:cs typeface="Merriweather"/>
                <a:sym typeface="Merriweather"/>
              </a:rPr>
              <a:t> built to study the salt content of ocean surface waters. It measures the salt concentration or changes in salinity. The salinity sensor detects the microwave emissivity of the top 1 to 2 centimeters of ocean water. It is a physical property that varies depending on temperature and saltiness. The instrument collects data in a 386 kilometer-wide (240-mile)strip in an orbit designed to obtain a complete survey of global salinity of ice-free oceans every seven days.</a:t>
            </a:r>
            <a:endParaRPr sz="1500">
              <a:solidFill>
                <a:schemeClr val="dk1"/>
              </a:solidFill>
              <a:latin typeface="Merriweather"/>
              <a:ea typeface="Merriweather"/>
              <a:cs typeface="Merriweather"/>
              <a:sym typeface="Merriweather"/>
            </a:endParaRPr>
          </a:p>
          <a:p>
            <a:pPr indent="0" lvl="0" marL="0" rtl="0" algn="l">
              <a:lnSpc>
                <a:spcPct val="115000"/>
              </a:lnSpc>
              <a:spcBef>
                <a:spcPts val="150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614881a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614881a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614881a4f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614881a4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614881a4f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614881a4f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614881a4f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614881a4f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614881a4f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614881a4f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614881a4f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614881a4f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intro about how we used the same code for Jan 2015 and the only difference was opening a different csv file.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2402875" y="2982150"/>
            <a:ext cx="4033500" cy="563100"/>
          </a:xfrm>
          <a:prstGeom prst="rect">
            <a:avLst/>
          </a:prstGeom>
          <a:solidFill>
            <a:schemeClr val="lt1"/>
          </a:solidFill>
        </p:spPr>
        <p:txBody>
          <a:bodyPr anchorCtr="0" anchor="t" bIns="91425" lIns="91425" spcFirstLastPara="1" rIns="91425" wrap="square" tIns="91425">
            <a:normAutofit fontScale="55000"/>
          </a:bodyPr>
          <a:lstStyle/>
          <a:p>
            <a:pPr indent="0" lvl="0" marL="0" rtl="0" algn="ctr">
              <a:spcBef>
                <a:spcPts val="0"/>
              </a:spcBef>
              <a:spcAft>
                <a:spcPts val="0"/>
              </a:spcAft>
              <a:buNone/>
            </a:pPr>
            <a:r>
              <a:rPr i="1" lang="en">
                <a:solidFill>
                  <a:schemeClr val="dk1"/>
                </a:solidFill>
                <a:latin typeface="Merriweather"/>
                <a:ea typeface="Merriweather"/>
                <a:cs typeface="Merriweather"/>
                <a:sym typeface="Merriweather"/>
              </a:rPr>
              <a:t>Group 3 - </a:t>
            </a:r>
            <a:r>
              <a:rPr i="1" lang="en">
                <a:solidFill>
                  <a:schemeClr val="dk1"/>
                </a:solidFill>
                <a:latin typeface="Merriweather"/>
                <a:ea typeface="Merriweather"/>
                <a:cs typeface="Merriweather"/>
                <a:sym typeface="Merriweather"/>
              </a:rPr>
              <a:t>Damaris, Astrid, Alicia, Rosa</a:t>
            </a:r>
            <a:endParaRPr i="1">
              <a:solidFill>
                <a:schemeClr val="dk1"/>
              </a:solidFill>
              <a:latin typeface="Merriweather"/>
              <a:ea typeface="Merriweather"/>
              <a:cs typeface="Merriweather"/>
              <a:sym typeface="Merriweather"/>
            </a:endParaRPr>
          </a:p>
        </p:txBody>
      </p:sp>
      <p:sp>
        <p:nvSpPr>
          <p:cNvPr id="55" name="Google Shape;55;p13"/>
          <p:cNvSpPr txBox="1"/>
          <p:nvPr/>
        </p:nvSpPr>
        <p:spPr>
          <a:xfrm>
            <a:off x="133225" y="162825"/>
            <a:ext cx="5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6" name="Google Shape;56;p13"/>
          <p:cNvSpPr/>
          <p:nvPr/>
        </p:nvSpPr>
        <p:spPr>
          <a:xfrm>
            <a:off x="828900" y="828875"/>
            <a:ext cx="584700" cy="5631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828900" y="2127050"/>
            <a:ext cx="584700" cy="5631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7328100" y="766675"/>
            <a:ext cx="584700" cy="5631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7328100" y="2127050"/>
            <a:ext cx="584700" cy="5631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ph type="ctrTitle"/>
          </p:nvPr>
        </p:nvSpPr>
        <p:spPr>
          <a:xfrm>
            <a:off x="1096675" y="1109600"/>
            <a:ext cx="6645900" cy="1334100"/>
          </a:xfrm>
          <a:prstGeom prst="rect">
            <a:avLst/>
          </a:prstGeom>
          <a:solidFill>
            <a:schemeClr val="lt1"/>
          </a:solidFill>
          <a:ln cap="flat" cmpd="sng" w="9525">
            <a:solidFill>
              <a:schemeClr val="accent5"/>
            </a:solidFill>
            <a:prstDash val="solid"/>
            <a:round/>
            <a:headEnd len="sm" w="sm" type="none"/>
            <a:tailEnd len="sm" w="sm" type="none"/>
          </a:ln>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Merriweather"/>
                <a:ea typeface="Merriweather"/>
                <a:cs typeface="Merriweather"/>
                <a:sym typeface="Merriweather"/>
              </a:rPr>
              <a:t>Salinity</a:t>
            </a:r>
            <a:r>
              <a:rPr lang="en"/>
              <a:t> </a:t>
            </a:r>
            <a:endParaRPr/>
          </a:p>
        </p:txBody>
      </p:sp>
      <p:sp>
        <p:nvSpPr>
          <p:cNvPr id="61" name="Google Shape;61;p13"/>
          <p:cNvSpPr/>
          <p:nvPr/>
        </p:nvSpPr>
        <p:spPr>
          <a:xfrm>
            <a:off x="828900" y="828875"/>
            <a:ext cx="584700" cy="5631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7328100" y="2127050"/>
            <a:ext cx="584700" cy="563100"/>
          </a:xfrm>
          <a:prstGeom prst="rect">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96025" y="162825"/>
            <a:ext cx="8592300" cy="46845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141" name="Shape 141"/>
        <p:cNvGrpSpPr/>
        <p:nvPr/>
      </p:nvGrpSpPr>
      <p:grpSpPr>
        <a:xfrm>
          <a:off x="0" y="0"/>
          <a:ext cx="0" cy="0"/>
          <a:chOff x="0" y="0"/>
          <a:chExt cx="0" cy="0"/>
        </a:xfrm>
      </p:grpSpPr>
      <p:pic>
        <p:nvPicPr>
          <p:cNvPr id="142" name="Google Shape;142;p22"/>
          <p:cNvPicPr preferRelativeResize="0"/>
          <p:nvPr/>
        </p:nvPicPr>
        <p:blipFill>
          <a:blip r:embed="rId3">
            <a:alphaModFix/>
          </a:blip>
          <a:stretch>
            <a:fillRect/>
          </a:stretch>
        </p:blipFill>
        <p:spPr>
          <a:xfrm>
            <a:off x="96725" y="74450"/>
            <a:ext cx="2987150" cy="1562900"/>
          </a:xfrm>
          <a:prstGeom prst="rect">
            <a:avLst/>
          </a:prstGeom>
          <a:noFill/>
          <a:ln>
            <a:noFill/>
          </a:ln>
        </p:spPr>
      </p:pic>
      <p:pic>
        <p:nvPicPr>
          <p:cNvPr id="143" name="Google Shape;143;p22"/>
          <p:cNvPicPr preferRelativeResize="0"/>
          <p:nvPr/>
        </p:nvPicPr>
        <p:blipFill rotWithShape="1">
          <a:blip r:embed="rId4">
            <a:alphaModFix/>
          </a:blip>
          <a:srcRect b="50000" l="0" r="0" t="0"/>
          <a:stretch/>
        </p:blipFill>
        <p:spPr>
          <a:xfrm>
            <a:off x="3265750" y="5"/>
            <a:ext cx="2939125" cy="5143494"/>
          </a:xfrm>
          <a:prstGeom prst="rect">
            <a:avLst/>
          </a:prstGeom>
          <a:noFill/>
          <a:ln>
            <a:noFill/>
          </a:ln>
        </p:spPr>
      </p:pic>
      <p:pic>
        <p:nvPicPr>
          <p:cNvPr id="144" name="Google Shape;144;p22"/>
          <p:cNvPicPr preferRelativeResize="0"/>
          <p:nvPr/>
        </p:nvPicPr>
        <p:blipFill rotWithShape="1">
          <a:blip r:embed="rId4">
            <a:alphaModFix/>
          </a:blip>
          <a:srcRect b="0" l="0" r="0" t="50000"/>
          <a:stretch/>
        </p:blipFill>
        <p:spPr>
          <a:xfrm>
            <a:off x="6204887" y="0"/>
            <a:ext cx="2939113" cy="5143499"/>
          </a:xfrm>
          <a:prstGeom prst="rect">
            <a:avLst/>
          </a:prstGeom>
          <a:noFill/>
          <a:ln>
            <a:noFill/>
          </a:ln>
        </p:spPr>
      </p:pic>
      <p:sp>
        <p:nvSpPr>
          <p:cNvPr id="145" name="Google Shape;145;p22"/>
          <p:cNvSpPr txBox="1"/>
          <p:nvPr/>
        </p:nvSpPr>
        <p:spPr>
          <a:xfrm>
            <a:off x="77925" y="2037350"/>
            <a:ext cx="2850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erriweather"/>
                <a:ea typeface="Merriweather"/>
                <a:cs typeface="Merriweather"/>
                <a:sym typeface="Merriweather"/>
              </a:rPr>
              <a:t>For January 2015, we quickly noticed that the file had the same maximum and minimum values, so it made us able to reuse the same if statements from earlier. </a:t>
            </a:r>
            <a:endParaRPr sz="1500">
              <a:solidFill>
                <a:schemeClr val="lt1"/>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149" name="Shape 149"/>
        <p:cNvGrpSpPr/>
        <p:nvPr/>
      </p:nvGrpSpPr>
      <p:grpSpPr>
        <a:xfrm>
          <a:off x="0" y="0"/>
          <a:ext cx="0" cy="0"/>
          <a:chOff x="0" y="0"/>
          <a:chExt cx="0" cy="0"/>
        </a:xfrm>
      </p:grpSpPr>
      <p:pic>
        <p:nvPicPr>
          <p:cNvPr id="150" name="Google Shape;150;p23"/>
          <p:cNvPicPr preferRelativeResize="0"/>
          <p:nvPr/>
        </p:nvPicPr>
        <p:blipFill>
          <a:blip r:embed="rId3">
            <a:alphaModFix/>
          </a:blip>
          <a:stretch>
            <a:fillRect/>
          </a:stretch>
        </p:blipFill>
        <p:spPr>
          <a:xfrm>
            <a:off x="561975" y="85600"/>
            <a:ext cx="8020050" cy="2228850"/>
          </a:xfrm>
          <a:prstGeom prst="rect">
            <a:avLst/>
          </a:prstGeom>
          <a:noFill/>
          <a:ln>
            <a:noFill/>
          </a:ln>
        </p:spPr>
      </p:pic>
      <p:pic>
        <p:nvPicPr>
          <p:cNvPr id="151" name="Google Shape;151;p23"/>
          <p:cNvPicPr preferRelativeResize="0"/>
          <p:nvPr/>
        </p:nvPicPr>
        <p:blipFill>
          <a:blip r:embed="rId4">
            <a:alphaModFix/>
          </a:blip>
          <a:stretch>
            <a:fillRect/>
          </a:stretch>
        </p:blipFill>
        <p:spPr>
          <a:xfrm>
            <a:off x="4132112" y="2314450"/>
            <a:ext cx="5011887" cy="2829050"/>
          </a:xfrm>
          <a:prstGeom prst="rect">
            <a:avLst/>
          </a:prstGeom>
          <a:noFill/>
          <a:ln>
            <a:noFill/>
          </a:ln>
        </p:spPr>
      </p:pic>
      <p:sp>
        <p:nvSpPr>
          <p:cNvPr id="152" name="Google Shape;152;p23"/>
          <p:cNvSpPr txBox="1"/>
          <p:nvPr/>
        </p:nvSpPr>
        <p:spPr>
          <a:xfrm>
            <a:off x="200400" y="2504950"/>
            <a:ext cx="3885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erriweather"/>
                <a:ea typeface="Merriweather"/>
                <a:cs typeface="Merriweather"/>
                <a:sym typeface="Merriweather"/>
              </a:rPr>
              <a:t>Finally, we titled our image and displayed it.</a:t>
            </a:r>
            <a:endParaRPr sz="1500">
              <a:solidFill>
                <a:schemeClr val="lt1"/>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56" name="Shape 156"/>
        <p:cNvGrpSpPr/>
        <p:nvPr/>
      </p:nvGrpSpPr>
      <p:grpSpPr>
        <a:xfrm>
          <a:off x="0" y="0"/>
          <a:ext cx="0" cy="0"/>
          <a:chOff x="0" y="0"/>
          <a:chExt cx="0" cy="0"/>
        </a:xfrm>
      </p:grpSpPr>
      <p:pic>
        <p:nvPicPr>
          <p:cNvPr id="157" name="Google Shape;157;p24"/>
          <p:cNvPicPr preferRelativeResize="0"/>
          <p:nvPr/>
        </p:nvPicPr>
        <p:blipFill>
          <a:blip r:embed="rId3">
            <a:alphaModFix/>
          </a:blip>
          <a:stretch>
            <a:fillRect/>
          </a:stretch>
        </p:blipFill>
        <p:spPr>
          <a:xfrm>
            <a:off x="0" y="1324388"/>
            <a:ext cx="4419600" cy="2494731"/>
          </a:xfrm>
          <a:prstGeom prst="rect">
            <a:avLst/>
          </a:prstGeom>
          <a:noFill/>
          <a:ln>
            <a:noFill/>
          </a:ln>
        </p:spPr>
      </p:pic>
      <p:pic>
        <p:nvPicPr>
          <p:cNvPr id="158" name="Google Shape;158;p24"/>
          <p:cNvPicPr preferRelativeResize="0"/>
          <p:nvPr/>
        </p:nvPicPr>
        <p:blipFill>
          <a:blip r:embed="rId4">
            <a:alphaModFix/>
          </a:blip>
          <a:stretch>
            <a:fillRect/>
          </a:stretch>
        </p:blipFill>
        <p:spPr>
          <a:xfrm>
            <a:off x="4724400" y="1324423"/>
            <a:ext cx="4419600" cy="2494701"/>
          </a:xfrm>
          <a:prstGeom prst="rect">
            <a:avLst/>
          </a:prstGeom>
          <a:noFill/>
          <a:ln>
            <a:noFill/>
          </a:ln>
        </p:spPr>
      </p:pic>
      <p:sp>
        <p:nvSpPr>
          <p:cNvPr id="159" name="Google Shape;159;p24"/>
          <p:cNvSpPr txBox="1"/>
          <p:nvPr/>
        </p:nvSpPr>
        <p:spPr>
          <a:xfrm>
            <a:off x="779325" y="267200"/>
            <a:ext cx="77376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first glance, both images look remotely similar, but after analyzing them for a little bit, you can notice that there is more ocean salinity in January 2015 than in </a:t>
            </a:r>
            <a:r>
              <a:rPr lang="en"/>
              <a:t>December</a:t>
            </a:r>
            <a:r>
              <a:rPr lang="en"/>
              <a:t> 2011. </a:t>
            </a:r>
            <a:endParaRPr/>
          </a:p>
        </p:txBody>
      </p:sp>
      <p:pic>
        <p:nvPicPr>
          <p:cNvPr id="160" name="Google Shape;160;p24"/>
          <p:cNvPicPr preferRelativeResize="0"/>
          <p:nvPr/>
        </p:nvPicPr>
        <p:blipFill>
          <a:blip r:embed="rId5">
            <a:alphaModFix/>
          </a:blip>
          <a:stretch>
            <a:fillRect/>
          </a:stretch>
        </p:blipFill>
        <p:spPr>
          <a:xfrm>
            <a:off x="152400" y="3904719"/>
            <a:ext cx="8839201" cy="944100"/>
          </a:xfrm>
          <a:prstGeom prst="rect">
            <a:avLst/>
          </a:prstGeom>
          <a:noFill/>
          <a:ln>
            <a:noFill/>
          </a:ln>
        </p:spPr>
      </p:pic>
      <p:sp>
        <p:nvSpPr>
          <p:cNvPr id="161" name="Google Shape;161;p24"/>
          <p:cNvSpPr txBox="1"/>
          <p:nvPr/>
        </p:nvSpPr>
        <p:spPr>
          <a:xfrm>
            <a:off x="152400" y="4438825"/>
            <a:ext cx="8796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More Salinity</a:t>
            </a:r>
            <a:endParaRPr/>
          </a:p>
        </p:txBody>
      </p:sp>
      <p:sp>
        <p:nvSpPr>
          <p:cNvPr id="162" name="Google Shape;162;p24"/>
          <p:cNvSpPr txBox="1"/>
          <p:nvPr/>
        </p:nvSpPr>
        <p:spPr>
          <a:xfrm>
            <a:off x="8116050" y="4438825"/>
            <a:ext cx="8016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Less</a:t>
            </a:r>
            <a:r>
              <a:rPr lang="en">
                <a:solidFill>
                  <a:schemeClr val="dk1"/>
                </a:solidFill>
              </a:rPr>
              <a:t> Salinity</a:t>
            </a:r>
            <a:endParaRPr/>
          </a:p>
        </p:txBody>
      </p:sp>
      <p:sp>
        <p:nvSpPr>
          <p:cNvPr id="163" name="Google Shape;163;p24"/>
          <p:cNvSpPr/>
          <p:nvPr/>
        </p:nvSpPr>
        <p:spPr>
          <a:xfrm>
            <a:off x="501000" y="2738775"/>
            <a:ext cx="456600" cy="423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a:off x="5318175" y="2668500"/>
            <a:ext cx="456600" cy="423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p:nvPr/>
        </p:nvSpPr>
        <p:spPr>
          <a:xfrm>
            <a:off x="1650725" y="2668500"/>
            <a:ext cx="456600" cy="423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6363900" y="2668500"/>
            <a:ext cx="456600" cy="423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1000"/>
                                        <p:tgtEl>
                                          <p:spTgt spid="16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000"/>
                                        <p:tgtEl>
                                          <p:spTgt spid="16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1000"/>
                                        <p:tgtEl>
                                          <p:spTgt spid="16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1000"/>
                                        <p:tgtEl>
                                          <p:spTgt spid="16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170" name="Shape 170"/>
        <p:cNvGrpSpPr/>
        <p:nvPr/>
      </p:nvGrpSpPr>
      <p:grpSpPr>
        <a:xfrm>
          <a:off x="0" y="0"/>
          <a:ext cx="0" cy="0"/>
          <a:chOff x="0" y="0"/>
          <a:chExt cx="0" cy="0"/>
        </a:xfrm>
      </p:grpSpPr>
      <p:sp>
        <p:nvSpPr>
          <p:cNvPr id="171" name="Google Shape;171;p25"/>
          <p:cNvSpPr txBox="1"/>
          <p:nvPr/>
        </p:nvSpPr>
        <p:spPr>
          <a:xfrm>
            <a:off x="309300" y="473650"/>
            <a:ext cx="8075700" cy="5079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t>Scientific Conclusions</a:t>
            </a:r>
            <a:endParaRPr sz="2100"/>
          </a:p>
        </p:txBody>
      </p:sp>
      <p:sp>
        <p:nvSpPr>
          <p:cNvPr id="172" name="Google Shape;172;p25"/>
          <p:cNvSpPr txBox="1"/>
          <p:nvPr/>
        </p:nvSpPr>
        <p:spPr>
          <a:xfrm>
            <a:off x="309300" y="1132300"/>
            <a:ext cx="4604700" cy="3722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erriweather"/>
                <a:ea typeface="Merriweather"/>
                <a:cs typeface="Merriweather"/>
                <a:sym typeface="Merriweather"/>
              </a:rPr>
              <a:t>According to our data from December 2011 to January 2015, the salinity of the ocean has gradually increased over the years. Our visualization shows that areas like the Atlantic ocean, Indian ocean and the pacific ocean have a more drastic salinity increase than other areas </a:t>
            </a:r>
            <a:r>
              <a:rPr lang="en" sz="1600">
                <a:latin typeface="Merriweather"/>
                <a:ea typeface="Merriweather"/>
                <a:cs typeface="Merriweather"/>
                <a:sym typeface="Merriweather"/>
              </a:rPr>
              <a:t>around</a:t>
            </a:r>
            <a:r>
              <a:rPr lang="en" sz="1600">
                <a:latin typeface="Merriweather"/>
                <a:ea typeface="Merriweather"/>
                <a:cs typeface="Merriweather"/>
                <a:sym typeface="Merriweather"/>
              </a:rPr>
              <a:t> it as its color changes significantly. </a:t>
            </a:r>
            <a:endParaRPr sz="1600">
              <a:latin typeface="Merriweather"/>
              <a:ea typeface="Merriweather"/>
              <a:cs typeface="Merriweather"/>
              <a:sym typeface="Merriweathe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73" name="Google Shape;173;p25"/>
          <p:cNvPicPr preferRelativeResize="0"/>
          <p:nvPr/>
        </p:nvPicPr>
        <p:blipFill>
          <a:blip r:embed="rId3">
            <a:alphaModFix/>
          </a:blip>
          <a:stretch>
            <a:fillRect/>
          </a:stretch>
        </p:blipFill>
        <p:spPr>
          <a:xfrm>
            <a:off x="5156025" y="1474375"/>
            <a:ext cx="3228975" cy="1371600"/>
          </a:xfrm>
          <a:prstGeom prst="rect">
            <a:avLst/>
          </a:prstGeom>
          <a:noFill/>
          <a:ln>
            <a:noFill/>
          </a:ln>
        </p:spPr>
      </p:pic>
      <p:pic>
        <p:nvPicPr>
          <p:cNvPr id="174" name="Google Shape;174;p25"/>
          <p:cNvPicPr preferRelativeResize="0"/>
          <p:nvPr/>
        </p:nvPicPr>
        <p:blipFill>
          <a:blip r:embed="rId4">
            <a:alphaModFix/>
          </a:blip>
          <a:stretch>
            <a:fillRect/>
          </a:stretch>
        </p:blipFill>
        <p:spPr>
          <a:xfrm>
            <a:off x="5156025" y="3338800"/>
            <a:ext cx="3228975" cy="1491087"/>
          </a:xfrm>
          <a:prstGeom prst="rect">
            <a:avLst/>
          </a:prstGeom>
          <a:noFill/>
          <a:ln>
            <a:noFill/>
          </a:ln>
        </p:spPr>
      </p:pic>
      <p:sp>
        <p:nvSpPr>
          <p:cNvPr id="175" name="Google Shape;175;p25"/>
          <p:cNvSpPr txBox="1"/>
          <p:nvPr/>
        </p:nvSpPr>
        <p:spPr>
          <a:xfrm>
            <a:off x="5156025" y="1074175"/>
            <a:ext cx="426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Merriweather"/>
                <a:ea typeface="Merriweather"/>
                <a:cs typeface="Merriweather"/>
                <a:sym typeface="Merriweather"/>
              </a:rPr>
              <a:t>December 2011 (Atlantic &amp; Indian ocean)</a:t>
            </a:r>
            <a:endParaRPr sz="1300">
              <a:solidFill>
                <a:schemeClr val="lt1"/>
              </a:solidFill>
              <a:latin typeface="Merriweather"/>
              <a:ea typeface="Merriweather"/>
              <a:cs typeface="Merriweather"/>
              <a:sym typeface="Merriweather"/>
            </a:endParaRPr>
          </a:p>
        </p:txBody>
      </p:sp>
      <p:sp>
        <p:nvSpPr>
          <p:cNvPr id="176" name="Google Shape;176;p25"/>
          <p:cNvSpPr txBox="1"/>
          <p:nvPr/>
        </p:nvSpPr>
        <p:spPr>
          <a:xfrm>
            <a:off x="5156025" y="2938600"/>
            <a:ext cx="426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Merriweather"/>
                <a:ea typeface="Merriweather"/>
                <a:cs typeface="Merriweather"/>
                <a:sym typeface="Merriweather"/>
              </a:rPr>
              <a:t>January 2015 </a:t>
            </a:r>
            <a:r>
              <a:rPr lang="en" sz="1300">
                <a:solidFill>
                  <a:schemeClr val="lt1"/>
                </a:solidFill>
                <a:latin typeface="Merriweather"/>
                <a:ea typeface="Merriweather"/>
                <a:cs typeface="Merriweather"/>
                <a:sym typeface="Merriweather"/>
              </a:rPr>
              <a:t>(Atlantic &amp; Indian ocean)</a:t>
            </a:r>
            <a:endParaRPr sz="1300">
              <a:solidFill>
                <a:schemeClr val="lt1"/>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0" name="Shape 180"/>
        <p:cNvGrpSpPr/>
        <p:nvPr/>
      </p:nvGrpSpPr>
      <p:grpSpPr>
        <a:xfrm>
          <a:off x="0" y="0"/>
          <a:ext cx="0" cy="0"/>
          <a:chOff x="0" y="0"/>
          <a:chExt cx="0" cy="0"/>
        </a:xfrm>
      </p:grpSpPr>
      <p:sp>
        <p:nvSpPr>
          <p:cNvPr id="181" name="Google Shape;181;p26"/>
          <p:cNvSpPr txBox="1"/>
          <p:nvPr/>
        </p:nvSpPr>
        <p:spPr>
          <a:xfrm>
            <a:off x="321625" y="469325"/>
            <a:ext cx="484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
        <p:nvSpPr>
          <p:cNvPr id="182" name="Google Shape;182;p26"/>
          <p:cNvSpPr txBox="1"/>
          <p:nvPr/>
        </p:nvSpPr>
        <p:spPr>
          <a:xfrm>
            <a:off x="436650" y="680875"/>
            <a:ext cx="4262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erriweather"/>
                <a:ea typeface="Merriweather"/>
                <a:cs typeface="Merriweather"/>
                <a:sym typeface="Merriweather"/>
              </a:rPr>
              <a:t>Challenges</a:t>
            </a:r>
            <a:r>
              <a:rPr lang="en" sz="1500">
                <a:solidFill>
                  <a:schemeClr val="lt1"/>
                </a:solidFill>
                <a:latin typeface="Merriweather"/>
                <a:ea typeface="Merriweather"/>
                <a:cs typeface="Merriweather"/>
                <a:sym typeface="Merriweather"/>
              </a:rPr>
              <a:t> and Solutions:</a:t>
            </a:r>
            <a:endParaRPr sz="1500">
              <a:solidFill>
                <a:schemeClr val="lt1"/>
              </a:solidFill>
              <a:latin typeface="Merriweather"/>
              <a:ea typeface="Merriweather"/>
              <a:cs typeface="Merriweather"/>
              <a:sym typeface="Merriweather"/>
            </a:endParaRPr>
          </a:p>
        </p:txBody>
      </p:sp>
      <p:sp>
        <p:nvSpPr>
          <p:cNvPr id="183" name="Google Shape;183;p26"/>
          <p:cNvSpPr/>
          <p:nvPr/>
        </p:nvSpPr>
        <p:spPr>
          <a:xfrm>
            <a:off x="384825" y="1213200"/>
            <a:ext cx="8503200" cy="3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txBox="1"/>
          <p:nvPr/>
        </p:nvSpPr>
        <p:spPr>
          <a:xfrm>
            <a:off x="417050" y="1301675"/>
            <a:ext cx="4155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erriweather"/>
                <a:ea typeface="Merriweather"/>
                <a:cs typeface="Merriweather"/>
                <a:sym typeface="Merriweather"/>
              </a:rPr>
              <a:t>CHALLENGES:</a:t>
            </a:r>
            <a:endParaRPr sz="1800">
              <a:latin typeface="Merriweather"/>
              <a:ea typeface="Merriweather"/>
              <a:cs typeface="Merriweather"/>
              <a:sym typeface="Merriweather"/>
            </a:endParaRPr>
          </a:p>
        </p:txBody>
      </p:sp>
      <p:sp>
        <p:nvSpPr>
          <p:cNvPr id="185" name="Google Shape;185;p26"/>
          <p:cNvSpPr txBox="1"/>
          <p:nvPr/>
        </p:nvSpPr>
        <p:spPr>
          <a:xfrm>
            <a:off x="4625350" y="1326950"/>
            <a:ext cx="426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erriweather"/>
                <a:ea typeface="Merriweather"/>
                <a:cs typeface="Merriweather"/>
                <a:sym typeface="Merriweather"/>
              </a:rPr>
              <a:t>SOLUTIONS:</a:t>
            </a:r>
            <a:endParaRPr sz="1800">
              <a:latin typeface="Merriweather"/>
              <a:ea typeface="Merriweather"/>
              <a:cs typeface="Merriweather"/>
              <a:sym typeface="Merriweather"/>
            </a:endParaRPr>
          </a:p>
        </p:txBody>
      </p:sp>
      <p:sp>
        <p:nvSpPr>
          <p:cNvPr id="186" name="Google Shape;186;p26"/>
          <p:cNvSpPr txBox="1"/>
          <p:nvPr/>
        </p:nvSpPr>
        <p:spPr>
          <a:xfrm>
            <a:off x="436650" y="1903750"/>
            <a:ext cx="3896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Our biggest challenge was getting the different images. As you could see the images are very similar so </a:t>
            </a:r>
            <a:r>
              <a:rPr lang="en">
                <a:latin typeface="Merriweather"/>
                <a:ea typeface="Merriweather"/>
                <a:cs typeface="Merriweather"/>
                <a:sym typeface="Merriweather"/>
              </a:rPr>
              <a:t>there were several times where we kept getting the same results.</a:t>
            </a:r>
            <a:r>
              <a:rPr lang="en"/>
              <a:t> </a:t>
            </a:r>
            <a:endParaRPr/>
          </a:p>
        </p:txBody>
      </p:sp>
      <p:sp>
        <p:nvSpPr>
          <p:cNvPr id="187" name="Google Shape;187;p26"/>
          <p:cNvSpPr txBox="1"/>
          <p:nvPr/>
        </p:nvSpPr>
        <p:spPr>
          <a:xfrm>
            <a:off x="4708150" y="1903750"/>
            <a:ext cx="4097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To solve this issue, we had to make our if statements use smaller numbers, and we had to run certain cells to make sure the computer was not reading the data from previous cells.In the end, we were able to receive our two </a:t>
            </a:r>
            <a:r>
              <a:rPr lang="en">
                <a:latin typeface="Merriweather"/>
                <a:ea typeface="Merriweather"/>
                <a:cs typeface="Merriweather"/>
                <a:sym typeface="Merriweather"/>
              </a:rPr>
              <a:t>images</a:t>
            </a: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1" name="Shape 191"/>
        <p:cNvGrpSpPr/>
        <p:nvPr/>
      </p:nvGrpSpPr>
      <p:grpSpPr>
        <a:xfrm>
          <a:off x="0" y="0"/>
          <a:ext cx="0" cy="0"/>
          <a:chOff x="0" y="0"/>
          <a:chExt cx="0" cy="0"/>
        </a:xfrm>
      </p:grpSpPr>
      <p:sp>
        <p:nvSpPr>
          <p:cNvPr id="192" name="Google Shape;192;p27"/>
          <p:cNvSpPr/>
          <p:nvPr/>
        </p:nvSpPr>
        <p:spPr>
          <a:xfrm>
            <a:off x="303425" y="236825"/>
            <a:ext cx="5535900" cy="9105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txBox="1"/>
          <p:nvPr/>
        </p:nvSpPr>
        <p:spPr>
          <a:xfrm>
            <a:off x="362650" y="438125"/>
            <a:ext cx="4262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100">
                <a:solidFill>
                  <a:schemeClr val="dk1"/>
                </a:solidFill>
                <a:latin typeface="Merriweather"/>
                <a:ea typeface="Merriweather"/>
                <a:cs typeface="Merriweather"/>
                <a:sym typeface="Merriweather"/>
              </a:rPr>
              <a:t>Next steps</a:t>
            </a:r>
            <a:endParaRPr sz="2200">
              <a:solidFill>
                <a:schemeClr val="dk1"/>
              </a:solidFill>
              <a:latin typeface="Merriweather"/>
              <a:ea typeface="Merriweather"/>
              <a:cs typeface="Merriweather"/>
              <a:sym typeface="Merriweather"/>
            </a:endParaRPr>
          </a:p>
        </p:txBody>
      </p:sp>
      <p:sp>
        <p:nvSpPr>
          <p:cNvPr id="194" name="Google Shape;194;p27"/>
          <p:cNvSpPr/>
          <p:nvPr/>
        </p:nvSpPr>
        <p:spPr>
          <a:xfrm>
            <a:off x="278025" y="1503875"/>
            <a:ext cx="7304400" cy="3045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After doing on this research on ocean salinity and the consequences an increasing salinity has on the environment, we think we should use this information to figure out the steps we can take as individuals to help lower ocean salinity and make the world a better environment to live in.</a:t>
            </a:r>
            <a:r>
              <a:rPr lang="en"/>
              <a:t> </a:t>
            </a:r>
            <a:endParaRPr/>
          </a:p>
        </p:txBody>
      </p:sp>
      <p:sp>
        <p:nvSpPr>
          <p:cNvPr id="195" name="Google Shape;195;p27"/>
          <p:cNvSpPr txBox="1"/>
          <p:nvPr/>
        </p:nvSpPr>
        <p:spPr>
          <a:xfrm>
            <a:off x="303300" y="1516500"/>
            <a:ext cx="726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67" name="Shape 67"/>
        <p:cNvGrpSpPr/>
        <p:nvPr/>
      </p:nvGrpSpPr>
      <p:grpSpPr>
        <a:xfrm>
          <a:off x="0" y="0"/>
          <a:ext cx="0" cy="0"/>
          <a:chOff x="0" y="0"/>
          <a:chExt cx="0" cy="0"/>
        </a:xfrm>
      </p:grpSpPr>
      <p:sp>
        <p:nvSpPr>
          <p:cNvPr id="68" name="Google Shape;68;p14"/>
          <p:cNvSpPr/>
          <p:nvPr/>
        </p:nvSpPr>
        <p:spPr>
          <a:xfrm>
            <a:off x="202200" y="139025"/>
            <a:ext cx="3210000" cy="935100"/>
          </a:xfrm>
          <a:prstGeom prst="roundRect">
            <a:avLst>
              <a:gd fmla="val 16667" name="adj"/>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nvSpPr>
        <p:spPr>
          <a:xfrm>
            <a:off x="265350" y="139025"/>
            <a:ext cx="3083700" cy="1123500"/>
          </a:xfrm>
          <a:prstGeom prst="rect">
            <a:avLst/>
          </a:prstGeom>
          <a:solidFill>
            <a:srgbClr val="134F5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solidFill>
                  <a:schemeClr val="lt1"/>
                </a:solidFill>
                <a:latin typeface="Merriweather"/>
                <a:ea typeface="Merriweather"/>
                <a:cs typeface="Merriweather"/>
                <a:sym typeface="Merriweather"/>
              </a:rPr>
              <a:t>    </a:t>
            </a:r>
            <a:r>
              <a:rPr lang="en" sz="1500">
                <a:solidFill>
                  <a:schemeClr val="lt1"/>
                </a:solidFill>
                <a:latin typeface="Merriweather"/>
                <a:ea typeface="Merriweather"/>
                <a:cs typeface="Merriweather"/>
                <a:sym typeface="Merriweather"/>
              </a:rPr>
              <a:t>How SALINITY relates to climate change:</a:t>
            </a:r>
            <a:endParaRPr sz="15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sz="1500">
              <a:solidFill>
                <a:schemeClr val="lt1"/>
              </a:solidFill>
              <a:latin typeface="Merriweather"/>
              <a:ea typeface="Merriweather"/>
              <a:cs typeface="Merriweather"/>
              <a:sym typeface="Merriweather"/>
            </a:endParaRPr>
          </a:p>
        </p:txBody>
      </p:sp>
      <p:sp>
        <p:nvSpPr>
          <p:cNvPr id="70" name="Google Shape;70;p14"/>
          <p:cNvSpPr/>
          <p:nvPr/>
        </p:nvSpPr>
        <p:spPr>
          <a:xfrm>
            <a:off x="202200" y="1377500"/>
            <a:ext cx="3829200" cy="3551150"/>
          </a:xfrm>
          <a:prstGeom prst="flowChartInternal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695075" y="1390125"/>
            <a:ext cx="3311100" cy="429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214850" y="1845100"/>
            <a:ext cx="455100" cy="30837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214850" y="1402775"/>
            <a:ext cx="455100" cy="429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707700" y="1857725"/>
            <a:ext cx="4878000" cy="3222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nvSpPr>
        <p:spPr>
          <a:xfrm>
            <a:off x="720350" y="1857725"/>
            <a:ext cx="4208400" cy="344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Our Topic is  </a:t>
            </a:r>
            <a:r>
              <a:rPr lang="en" sz="1800">
                <a:solidFill>
                  <a:srgbClr val="3C78D8"/>
                </a:solidFill>
                <a:latin typeface="Merriweather"/>
                <a:ea typeface="Merriweather"/>
                <a:cs typeface="Merriweather"/>
                <a:sym typeface="Merriweather"/>
              </a:rPr>
              <a:t>SALINITY</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0" lvl="0" marL="0" rtl="0" algn="l">
              <a:spcBef>
                <a:spcPts val="0"/>
              </a:spcBef>
              <a:spcAft>
                <a:spcPts val="0"/>
              </a:spcAft>
              <a:buNone/>
            </a:pPr>
            <a:r>
              <a:t/>
            </a:r>
            <a:endParaRPr sz="20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2000">
                <a:solidFill>
                  <a:schemeClr val="dk1"/>
                </a:solidFill>
                <a:latin typeface="Merriweather"/>
                <a:ea typeface="Merriweather"/>
                <a:cs typeface="Merriweather"/>
                <a:sym typeface="Merriweather"/>
              </a:rPr>
              <a:t>What is </a:t>
            </a:r>
            <a:r>
              <a:rPr lang="en" sz="2000">
                <a:solidFill>
                  <a:srgbClr val="1155CC"/>
                </a:solidFill>
                <a:latin typeface="Merriweather"/>
                <a:ea typeface="Merriweather"/>
                <a:cs typeface="Merriweather"/>
                <a:sym typeface="Merriweather"/>
              </a:rPr>
              <a:t>SALINITY</a:t>
            </a:r>
            <a:r>
              <a:rPr lang="en" sz="2000">
                <a:solidFill>
                  <a:schemeClr val="dk1"/>
                </a:solidFill>
                <a:latin typeface="Merriweather"/>
                <a:ea typeface="Merriweather"/>
                <a:cs typeface="Merriweather"/>
                <a:sym typeface="Merriweather"/>
              </a:rPr>
              <a:t>:</a:t>
            </a:r>
            <a:endParaRPr sz="2000">
              <a:solidFill>
                <a:schemeClr val="dk1"/>
              </a:solidFill>
              <a:latin typeface="Merriweather"/>
              <a:ea typeface="Merriweather"/>
              <a:cs typeface="Merriweather"/>
              <a:sym typeface="Merriweather"/>
            </a:endParaRPr>
          </a:p>
          <a:p>
            <a:pPr indent="-323850" lvl="0" marL="457200" rtl="0" algn="l">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Salinity is the amount of salt in a body of water. </a:t>
            </a:r>
            <a:endParaRPr sz="1500">
              <a:solidFill>
                <a:schemeClr val="dk1"/>
              </a:solidFill>
              <a:latin typeface="Merriweather"/>
              <a:ea typeface="Merriweather"/>
              <a:cs typeface="Merriweather"/>
              <a:sym typeface="Merriweather"/>
            </a:endParaRPr>
          </a:p>
          <a:p>
            <a:pPr indent="-323850" lvl="0" marL="457200" rtl="0" algn="l">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The increase of salinity in water can occur from weathering of rocks or the evaporation of ocean water. </a:t>
            </a:r>
            <a:endParaRPr sz="1500">
              <a:solidFill>
                <a:schemeClr val="dk1"/>
              </a:solidFill>
              <a:latin typeface="Merriweather"/>
              <a:ea typeface="Merriweather"/>
              <a:cs typeface="Merriweather"/>
              <a:sym typeface="Merriweather"/>
            </a:endParaRPr>
          </a:p>
          <a:p>
            <a:pPr indent="-323850" lvl="0" marL="457200" rtl="0" algn="l">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There are processes that can decrease salinity such as precipitation or the input of fresh </a:t>
            </a:r>
            <a:r>
              <a:rPr lang="en" sz="1500">
                <a:solidFill>
                  <a:schemeClr val="dk1"/>
                </a:solidFill>
                <a:latin typeface="Merriweather"/>
                <a:ea typeface="Merriweather"/>
                <a:cs typeface="Merriweather"/>
                <a:sym typeface="Merriweather"/>
              </a:rPr>
              <a:t>water</a:t>
            </a:r>
            <a:r>
              <a:rPr lang="en" sz="1500">
                <a:solidFill>
                  <a:schemeClr val="dk1"/>
                </a:solidFill>
                <a:latin typeface="Merriweather"/>
                <a:ea typeface="Merriweather"/>
                <a:cs typeface="Merriweather"/>
                <a:sym typeface="Merriweather"/>
              </a:rPr>
              <a:t>. </a:t>
            </a:r>
            <a:endParaRPr sz="15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p:txBody>
      </p:sp>
      <p:sp>
        <p:nvSpPr>
          <p:cNvPr id="76" name="Google Shape;76;p14"/>
          <p:cNvSpPr/>
          <p:nvPr/>
        </p:nvSpPr>
        <p:spPr>
          <a:xfrm>
            <a:off x="5901750" y="341225"/>
            <a:ext cx="2957100" cy="4638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3563800" y="568700"/>
            <a:ext cx="1908300" cy="2655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nvSpPr>
        <p:spPr>
          <a:xfrm>
            <a:off x="5914350" y="779175"/>
            <a:ext cx="2931900" cy="4754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Water density is determined by salinity and temperature</a:t>
            </a:r>
            <a:endParaRPr sz="1300">
              <a:solidFill>
                <a:schemeClr val="dk1"/>
              </a:solidFill>
              <a:latin typeface="Merriweather"/>
              <a:ea typeface="Merriweather"/>
              <a:cs typeface="Merriweather"/>
              <a:sym typeface="Merriweather"/>
            </a:endParaRPr>
          </a:p>
          <a:p>
            <a:pPr indent="-311150" lvl="0" marL="457200" rtl="0" algn="l">
              <a:lnSpc>
                <a:spcPct val="115000"/>
              </a:lnSpc>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 Ocean circulation is driven by the density of the water.</a:t>
            </a:r>
            <a:endParaRPr sz="1300">
              <a:solidFill>
                <a:schemeClr val="dk1"/>
              </a:solidFill>
              <a:latin typeface="Merriweather"/>
              <a:ea typeface="Merriweather"/>
              <a:cs typeface="Merriweather"/>
              <a:sym typeface="Merriweather"/>
            </a:endParaRPr>
          </a:p>
          <a:p>
            <a:pPr indent="-311150" lvl="0" marL="457200" rtl="0" algn="l">
              <a:lnSpc>
                <a:spcPct val="115000"/>
              </a:lnSpc>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Water that has high salinity levels can become dense enough to sink which can affect the ocean circulation.</a:t>
            </a:r>
            <a:endParaRPr sz="1300">
              <a:solidFill>
                <a:schemeClr val="dk1"/>
              </a:solidFill>
              <a:latin typeface="Merriweather"/>
              <a:ea typeface="Merriweather"/>
              <a:cs typeface="Merriweather"/>
              <a:sym typeface="Merriweather"/>
            </a:endParaRPr>
          </a:p>
          <a:p>
            <a:pPr indent="-311150" lvl="0" marL="457200" rtl="0" algn="l">
              <a:lnSpc>
                <a:spcPct val="115000"/>
              </a:lnSpc>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A density-controlled circulation is key to transporting heat maintaining Earth's climate</a:t>
            </a:r>
            <a:endParaRPr sz="1300">
              <a:solidFill>
                <a:schemeClr val="dk1"/>
              </a:solidFill>
              <a:latin typeface="Merriweather"/>
              <a:ea typeface="Merriweather"/>
              <a:cs typeface="Merriweather"/>
              <a:sym typeface="Merriweather"/>
            </a:endParaRPr>
          </a:p>
          <a:p>
            <a:pPr indent="-311150" lvl="0" marL="457200" rtl="0" algn="l">
              <a:lnSpc>
                <a:spcPct val="115000"/>
              </a:lnSpc>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As the water in some areas gets fresher and others get saltier, the climate on earth can drastically change. </a:t>
            </a:r>
            <a:endParaRPr sz="13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700"/>
          </a:p>
        </p:txBody>
      </p:sp>
      <p:sp>
        <p:nvSpPr>
          <p:cNvPr id="79" name="Google Shape;79;p14"/>
          <p:cNvSpPr/>
          <p:nvPr/>
        </p:nvSpPr>
        <p:spPr>
          <a:xfrm>
            <a:off x="4840200" y="985725"/>
            <a:ext cx="88500" cy="480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10800000">
            <a:off x="4710759" y="1466025"/>
            <a:ext cx="347400" cy="1011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3500625" y="960450"/>
            <a:ext cx="1428000" cy="11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85" name="Shape 85"/>
        <p:cNvGrpSpPr/>
        <p:nvPr/>
      </p:nvGrpSpPr>
      <p:grpSpPr>
        <a:xfrm>
          <a:off x="0" y="0"/>
          <a:ext cx="0" cy="0"/>
          <a:chOff x="0" y="0"/>
          <a:chExt cx="0" cy="0"/>
        </a:xfrm>
      </p:grpSpPr>
      <p:sp>
        <p:nvSpPr>
          <p:cNvPr id="86" name="Google Shape;86;p15"/>
          <p:cNvSpPr/>
          <p:nvPr/>
        </p:nvSpPr>
        <p:spPr>
          <a:xfrm>
            <a:off x="202200" y="139025"/>
            <a:ext cx="3210000" cy="935100"/>
          </a:xfrm>
          <a:prstGeom prst="roundRect">
            <a:avLst>
              <a:gd fmla="val 16667" name="adj"/>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nvSpPr>
        <p:spPr>
          <a:xfrm>
            <a:off x="265350" y="139025"/>
            <a:ext cx="3083700" cy="892800"/>
          </a:xfrm>
          <a:prstGeom prst="rect">
            <a:avLst/>
          </a:prstGeom>
          <a:solidFill>
            <a:srgbClr val="134F5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solidFill>
                  <a:schemeClr val="lt1"/>
                </a:solidFill>
                <a:latin typeface="Merriweather"/>
                <a:ea typeface="Merriweather"/>
                <a:cs typeface="Merriweather"/>
                <a:sym typeface="Merriweather"/>
              </a:rPr>
              <a:t>    </a:t>
            </a:r>
            <a:r>
              <a:rPr lang="en" sz="1500">
                <a:solidFill>
                  <a:schemeClr val="lt1"/>
                </a:solidFill>
                <a:latin typeface="Merriweather"/>
                <a:ea typeface="Merriweather"/>
                <a:cs typeface="Merriweather"/>
                <a:sym typeface="Merriweather"/>
              </a:rPr>
              <a:t>Explaining the data </a:t>
            </a:r>
            <a:r>
              <a:rPr lang="en" sz="1500">
                <a:solidFill>
                  <a:schemeClr val="lt1"/>
                </a:solidFill>
                <a:latin typeface="Merriweather"/>
                <a:ea typeface="Merriweather"/>
                <a:cs typeface="Merriweather"/>
                <a:sym typeface="Merriweather"/>
              </a:rPr>
              <a:t>:</a:t>
            </a:r>
            <a:endParaRPr sz="15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sz="1500">
              <a:solidFill>
                <a:schemeClr val="lt1"/>
              </a:solidFill>
              <a:latin typeface="Merriweather"/>
              <a:ea typeface="Merriweather"/>
              <a:cs typeface="Merriweather"/>
              <a:sym typeface="Merriweather"/>
            </a:endParaRPr>
          </a:p>
        </p:txBody>
      </p:sp>
      <p:sp>
        <p:nvSpPr>
          <p:cNvPr id="88" name="Google Shape;88;p15"/>
          <p:cNvSpPr/>
          <p:nvPr/>
        </p:nvSpPr>
        <p:spPr>
          <a:xfrm>
            <a:off x="202200" y="1377500"/>
            <a:ext cx="3829200" cy="3551150"/>
          </a:xfrm>
          <a:prstGeom prst="flowChartInternalStora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695075" y="1390125"/>
            <a:ext cx="3311100" cy="429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214850" y="1845100"/>
            <a:ext cx="455100" cy="30837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214850" y="1402775"/>
            <a:ext cx="455100" cy="429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707700" y="1857725"/>
            <a:ext cx="4878000" cy="3222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txBox="1"/>
          <p:nvPr/>
        </p:nvSpPr>
        <p:spPr>
          <a:xfrm>
            <a:off x="720350" y="1857725"/>
            <a:ext cx="4751700" cy="396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Merriweather"/>
                <a:ea typeface="Merriweather"/>
                <a:cs typeface="Merriweather"/>
                <a:sym typeface="Merriweather"/>
              </a:rPr>
              <a:t>What does </a:t>
            </a:r>
            <a:r>
              <a:rPr lang="en" sz="2000">
                <a:solidFill>
                  <a:srgbClr val="1155CC"/>
                </a:solidFill>
                <a:latin typeface="Merriweather"/>
                <a:ea typeface="Merriweather"/>
                <a:cs typeface="Merriweather"/>
                <a:sym typeface="Merriweather"/>
              </a:rPr>
              <a:t>Aqua</a:t>
            </a:r>
            <a:r>
              <a:rPr lang="en" sz="2000">
                <a:solidFill>
                  <a:schemeClr val="dk1"/>
                </a:solidFill>
                <a:latin typeface="Merriweather"/>
                <a:ea typeface="Merriweather"/>
                <a:cs typeface="Merriweather"/>
                <a:sym typeface="Merriweather"/>
              </a:rPr>
              <a:t> measure :</a:t>
            </a:r>
            <a:endParaRPr sz="2000">
              <a:solidFill>
                <a:schemeClr val="dk1"/>
              </a:solidFill>
              <a:latin typeface="Merriweather"/>
              <a:ea typeface="Merriweather"/>
              <a:cs typeface="Merriweather"/>
              <a:sym typeface="Merriweather"/>
            </a:endParaRPr>
          </a:p>
          <a:p>
            <a:pPr indent="-323850" lvl="0" marL="457200" rtl="0" algn="l">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It was b</a:t>
            </a:r>
            <a:r>
              <a:rPr lang="en" sz="1500">
                <a:solidFill>
                  <a:schemeClr val="dk1"/>
                </a:solidFill>
                <a:latin typeface="Merriweather"/>
                <a:ea typeface="Merriweather"/>
                <a:cs typeface="Merriweather"/>
                <a:sym typeface="Merriweather"/>
              </a:rPr>
              <a:t>uilt to study the salt content of ocean surface waters. </a:t>
            </a:r>
            <a:endParaRPr sz="1500">
              <a:solidFill>
                <a:schemeClr val="dk1"/>
              </a:solidFill>
              <a:latin typeface="Merriweather"/>
              <a:ea typeface="Merriweather"/>
              <a:cs typeface="Merriweather"/>
              <a:sym typeface="Merriweather"/>
            </a:endParaRPr>
          </a:p>
          <a:p>
            <a:pPr indent="-323850" lvl="0" marL="457200" rtl="0" algn="l">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It measures the salt concentration or changes in salinity. </a:t>
            </a:r>
            <a:endParaRPr sz="1500">
              <a:solidFill>
                <a:schemeClr val="dk1"/>
              </a:solidFill>
              <a:latin typeface="Merriweather"/>
              <a:ea typeface="Merriweather"/>
              <a:cs typeface="Merriweather"/>
              <a:sym typeface="Merriweather"/>
            </a:endParaRPr>
          </a:p>
          <a:p>
            <a:pPr indent="-323850" lvl="0" marL="457200" rtl="0" algn="l">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The salinity sensor detects the microwave emissivity of the top 1 to 2 centimeters of ocean water. </a:t>
            </a:r>
            <a:endParaRPr sz="1500">
              <a:solidFill>
                <a:schemeClr val="dk1"/>
              </a:solidFill>
              <a:latin typeface="Merriweather"/>
              <a:ea typeface="Merriweather"/>
              <a:cs typeface="Merriweather"/>
              <a:sym typeface="Merriweather"/>
            </a:endParaRPr>
          </a:p>
          <a:p>
            <a:pPr indent="-323850" lvl="0" marL="457200" rtl="0" algn="l">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The instrument collects data in a 386 kilometer-wide (240-mile)strip in an orbit designed to obtain a complete survey of global salinity of ice-free oceans every seven days.</a:t>
            </a:r>
            <a:endParaRPr sz="1500">
              <a:solidFill>
                <a:schemeClr val="dk1"/>
              </a:solidFill>
              <a:latin typeface="Merriweather"/>
              <a:ea typeface="Merriweather"/>
              <a:cs typeface="Merriweather"/>
              <a:sym typeface="Merriweather"/>
            </a:endParaRPr>
          </a:p>
          <a:p>
            <a:pPr indent="0" lvl="0" marL="0" rtl="0" algn="l">
              <a:lnSpc>
                <a:spcPct val="115000"/>
              </a:lnSpc>
              <a:spcBef>
                <a:spcPts val="1500"/>
              </a:spcBef>
              <a:spcAft>
                <a:spcPts val="0"/>
              </a:spcAft>
              <a:buClr>
                <a:schemeClr val="dk1"/>
              </a:buClr>
              <a:buSzPts val="1100"/>
              <a:buFont typeface="Arial"/>
              <a:buNone/>
            </a:pPr>
            <a:r>
              <a:rPr lang="en" sz="1500">
                <a:solidFill>
                  <a:schemeClr val="dk1"/>
                </a:solidFill>
                <a:latin typeface="Merriweather"/>
                <a:ea typeface="Merriweather"/>
                <a:cs typeface="Merriweather"/>
                <a:sym typeface="Merriweather"/>
              </a:rPr>
              <a:t> </a:t>
            </a:r>
            <a:endParaRPr sz="15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p:txBody>
      </p:sp>
      <p:pic>
        <p:nvPicPr>
          <p:cNvPr descr="Aquarius " id="94" name="Google Shape;94;p15"/>
          <p:cNvPicPr preferRelativeResize="0"/>
          <p:nvPr/>
        </p:nvPicPr>
        <p:blipFill>
          <a:blip r:embed="rId3">
            <a:alphaModFix/>
          </a:blip>
          <a:stretch>
            <a:fillRect/>
          </a:stretch>
        </p:blipFill>
        <p:spPr>
          <a:xfrm>
            <a:off x="5913200" y="1857725"/>
            <a:ext cx="2987400" cy="224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98" name="Shape 98"/>
        <p:cNvGrpSpPr/>
        <p:nvPr/>
      </p:nvGrpSpPr>
      <p:grpSpPr>
        <a:xfrm>
          <a:off x="0" y="0"/>
          <a:ext cx="0" cy="0"/>
          <a:chOff x="0" y="0"/>
          <a:chExt cx="0" cy="0"/>
        </a:xfrm>
      </p:grpSpPr>
      <p:sp>
        <p:nvSpPr>
          <p:cNvPr id="99" name="Google Shape;99;p16"/>
          <p:cNvSpPr txBox="1"/>
          <p:nvPr/>
        </p:nvSpPr>
        <p:spPr>
          <a:xfrm>
            <a:off x="299700" y="377425"/>
            <a:ext cx="8077800" cy="5079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Merriweather"/>
                <a:ea typeface="Merriweather"/>
                <a:cs typeface="Merriweather"/>
                <a:sym typeface="Merriweather"/>
              </a:rPr>
              <a:t>Rationale</a:t>
            </a:r>
            <a:endParaRPr sz="2100">
              <a:latin typeface="Merriweather"/>
              <a:ea typeface="Merriweather"/>
              <a:cs typeface="Merriweather"/>
              <a:sym typeface="Merriweather"/>
            </a:endParaRPr>
          </a:p>
        </p:txBody>
      </p:sp>
      <p:sp>
        <p:nvSpPr>
          <p:cNvPr id="100" name="Google Shape;100;p16"/>
          <p:cNvSpPr txBox="1"/>
          <p:nvPr/>
        </p:nvSpPr>
        <p:spPr>
          <a:xfrm>
            <a:off x="299700" y="981525"/>
            <a:ext cx="8077800" cy="4063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Why visualize data?</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We visualize data in order to have a clearer understanding of what our information means and make it easier for whoever is seeing this data to identify patterns or issues.</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Why use these types of visualizations?</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We use these types of visualizations for easier identification of changes in the salinity of water as the subtle or drastic changes in color tell whether the salinity is higher or lower in certain areas.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Why use python?</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Python is a a general purpose and high level programming language, used to make apps, websites,etc. Due to its simple syntax rules, it makes it easier to understand and keeps the code base readable.</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104" name="Shape 104"/>
        <p:cNvGrpSpPr/>
        <p:nvPr/>
      </p:nvGrpSpPr>
      <p:grpSpPr>
        <a:xfrm>
          <a:off x="0" y="0"/>
          <a:ext cx="0" cy="0"/>
          <a:chOff x="0" y="0"/>
          <a:chExt cx="0" cy="0"/>
        </a:xfrm>
      </p:grpSpPr>
      <p:pic>
        <p:nvPicPr>
          <p:cNvPr id="105" name="Google Shape;105;p17"/>
          <p:cNvPicPr preferRelativeResize="0"/>
          <p:nvPr/>
        </p:nvPicPr>
        <p:blipFill>
          <a:blip r:embed="rId3">
            <a:alphaModFix/>
          </a:blip>
          <a:stretch>
            <a:fillRect/>
          </a:stretch>
        </p:blipFill>
        <p:spPr>
          <a:xfrm>
            <a:off x="196950" y="1239725"/>
            <a:ext cx="4089325" cy="887975"/>
          </a:xfrm>
          <a:prstGeom prst="rect">
            <a:avLst/>
          </a:prstGeom>
          <a:noFill/>
          <a:ln>
            <a:noFill/>
          </a:ln>
        </p:spPr>
      </p:pic>
      <p:pic>
        <p:nvPicPr>
          <p:cNvPr id="106" name="Google Shape;106;p17"/>
          <p:cNvPicPr preferRelativeResize="0"/>
          <p:nvPr/>
        </p:nvPicPr>
        <p:blipFill>
          <a:blip r:embed="rId4">
            <a:alphaModFix/>
          </a:blip>
          <a:stretch>
            <a:fillRect/>
          </a:stretch>
        </p:blipFill>
        <p:spPr>
          <a:xfrm>
            <a:off x="196950" y="2571750"/>
            <a:ext cx="8839200" cy="751840"/>
          </a:xfrm>
          <a:prstGeom prst="rect">
            <a:avLst/>
          </a:prstGeom>
          <a:noFill/>
          <a:ln>
            <a:noFill/>
          </a:ln>
        </p:spPr>
      </p:pic>
      <p:sp>
        <p:nvSpPr>
          <p:cNvPr id="107" name="Google Shape;107;p17"/>
          <p:cNvSpPr txBox="1"/>
          <p:nvPr/>
        </p:nvSpPr>
        <p:spPr>
          <a:xfrm>
            <a:off x="4386475" y="1296388"/>
            <a:ext cx="4686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The first step is always to import coding libraries.</a:t>
            </a:r>
            <a:endParaRPr>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a:solidFill>
                  <a:schemeClr val="lt1"/>
                </a:solidFill>
                <a:latin typeface="Merriweather"/>
                <a:ea typeface="Merriweather"/>
                <a:cs typeface="Merriweather"/>
                <a:sym typeface="Merriweather"/>
              </a:rPr>
              <a:t>In our code, we used matplotlib and numpy to help make our maps, and csv to read our csv files.</a:t>
            </a:r>
            <a:endParaRPr>
              <a:solidFill>
                <a:schemeClr val="lt1"/>
              </a:solidFill>
              <a:latin typeface="Merriweather"/>
              <a:ea typeface="Merriweather"/>
              <a:cs typeface="Merriweather"/>
              <a:sym typeface="Merriweather"/>
            </a:endParaRPr>
          </a:p>
        </p:txBody>
      </p:sp>
      <p:sp>
        <p:nvSpPr>
          <p:cNvPr id="108" name="Google Shape;108;p17"/>
          <p:cNvSpPr txBox="1"/>
          <p:nvPr/>
        </p:nvSpPr>
        <p:spPr>
          <a:xfrm>
            <a:off x="530700" y="3351925"/>
            <a:ext cx="808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Next, we opened our first csv file for the practical salinity units from December 2011 and got to work.</a:t>
            </a:r>
            <a:endParaRPr>
              <a:solidFill>
                <a:schemeClr val="lt1"/>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112" name="Shape 112"/>
        <p:cNvGrpSpPr/>
        <p:nvPr/>
      </p:nvGrpSpPr>
      <p:grpSpPr>
        <a:xfrm>
          <a:off x="0" y="0"/>
          <a:ext cx="0" cy="0"/>
          <a:chOff x="0" y="0"/>
          <a:chExt cx="0" cy="0"/>
        </a:xfrm>
      </p:grpSpPr>
      <p:pic>
        <p:nvPicPr>
          <p:cNvPr id="113" name="Google Shape;113;p18"/>
          <p:cNvPicPr preferRelativeResize="0"/>
          <p:nvPr/>
        </p:nvPicPr>
        <p:blipFill>
          <a:blip r:embed="rId3">
            <a:alphaModFix/>
          </a:blip>
          <a:stretch>
            <a:fillRect/>
          </a:stretch>
        </p:blipFill>
        <p:spPr>
          <a:xfrm>
            <a:off x="0" y="0"/>
            <a:ext cx="7117526" cy="4844075"/>
          </a:xfrm>
          <a:prstGeom prst="rect">
            <a:avLst/>
          </a:prstGeom>
          <a:noFill/>
          <a:ln>
            <a:noFill/>
          </a:ln>
        </p:spPr>
      </p:pic>
      <p:sp>
        <p:nvSpPr>
          <p:cNvPr id="114" name="Google Shape;114;p18"/>
          <p:cNvSpPr txBox="1"/>
          <p:nvPr/>
        </p:nvSpPr>
        <p:spPr>
          <a:xfrm>
            <a:off x="7192000" y="44525"/>
            <a:ext cx="1952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Then, we found out the length of our datalists and used those as the height and width in our visualization.</a:t>
            </a:r>
            <a:endParaRPr>
              <a:solidFill>
                <a:schemeClr val="lt1"/>
              </a:solidFill>
              <a:latin typeface="Merriweather"/>
              <a:ea typeface="Merriweather"/>
              <a:cs typeface="Merriweather"/>
              <a:sym typeface="Merriweather"/>
            </a:endParaRPr>
          </a:p>
        </p:txBody>
      </p:sp>
      <p:sp>
        <p:nvSpPr>
          <p:cNvPr id="115" name="Google Shape;115;p18"/>
          <p:cNvSpPr txBox="1"/>
          <p:nvPr/>
        </p:nvSpPr>
        <p:spPr>
          <a:xfrm>
            <a:off x="7147450" y="1580900"/>
            <a:ext cx="1996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720 - height (columns)</a:t>
            </a:r>
            <a:endParaRPr>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a:solidFill>
                  <a:schemeClr val="lt1"/>
                </a:solidFill>
                <a:latin typeface="Merriweather"/>
                <a:ea typeface="Merriweather"/>
                <a:cs typeface="Merriweather"/>
                <a:sym typeface="Merriweather"/>
              </a:rPr>
              <a:t>360 - width(rows)</a:t>
            </a:r>
            <a:endParaRPr>
              <a:solidFill>
                <a:schemeClr val="lt1"/>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119" name="Shape 119"/>
        <p:cNvGrpSpPr/>
        <p:nvPr/>
      </p:nvGrpSpPr>
      <p:grpSpPr>
        <a:xfrm>
          <a:off x="0" y="0"/>
          <a:ext cx="0" cy="0"/>
          <a:chOff x="0" y="0"/>
          <a:chExt cx="0" cy="0"/>
        </a:xfrm>
      </p:grpSpPr>
      <p:pic>
        <p:nvPicPr>
          <p:cNvPr id="120" name="Google Shape;120;p19"/>
          <p:cNvPicPr preferRelativeResize="0"/>
          <p:nvPr/>
        </p:nvPicPr>
        <p:blipFill rotWithShape="1">
          <a:blip r:embed="rId3">
            <a:alphaModFix/>
          </a:blip>
          <a:srcRect b="0" l="0" r="24647" t="0"/>
          <a:stretch/>
        </p:blipFill>
        <p:spPr>
          <a:xfrm>
            <a:off x="178275" y="697088"/>
            <a:ext cx="2603400" cy="3681919"/>
          </a:xfrm>
          <a:prstGeom prst="rect">
            <a:avLst/>
          </a:prstGeom>
          <a:noFill/>
          <a:ln>
            <a:noFill/>
          </a:ln>
        </p:spPr>
      </p:pic>
      <p:pic>
        <p:nvPicPr>
          <p:cNvPr id="121" name="Google Shape;121;p19"/>
          <p:cNvPicPr preferRelativeResize="0"/>
          <p:nvPr/>
        </p:nvPicPr>
        <p:blipFill rotWithShape="1">
          <a:blip r:embed="rId4">
            <a:alphaModFix/>
          </a:blip>
          <a:srcRect b="0" l="21057" r="11751" t="0"/>
          <a:stretch/>
        </p:blipFill>
        <p:spPr>
          <a:xfrm>
            <a:off x="2781675" y="697099"/>
            <a:ext cx="1836559" cy="3681901"/>
          </a:xfrm>
          <a:prstGeom prst="rect">
            <a:avLst/>
          </a:prstGeom>
          <a:noFill/>
          <a:ln>
            <a:noFill/>
          </a:ln>
        </p:spPr>
      </p:pic>
      <p:pic>
        <p:nvPicPr>
          <p:cNvPr id="122" name="Google Shape;122;p19"/>
          <p:cNvPicPr preferRelativeResize="0"/>
          <p:nvPr/>
        </p:nvPicPr>
        <p:blipFill rotWithShape="1">
          <a:blip r:embed="rId5">
            <a:alphaModFix/>
          </a:blip>
          <a:srcRect b="0" l="26008" r="0" t="0"/>
          <a:stretch/>
        </p:blipFill>
        <p:spPr>
          <a:xfrm>
            <a:off x="4618225" y="697095"/>
            <a:ext cx="1836549" cy="1776655"/>
          </a:xfrm>
          <a:prstGeom prst="rect">
            <a:avLst/>
          </a:prstGeom>
          <a:noFill/>
          <a:ln>
            <a:noFill/>
          </a:ln>
        </p:spPr>
      </p:pic>
      <p:sp>
        <p:nvSpPr>
          <p:cNvPr id="123" name="Google Shape;123;p19"/>
          <p:cNvSpPr txBox="1"/>
          <p:nvPr/>
        </p:nvSpPr>
        <p:spPr>
          <a:xfrm>
            <a:off x="6141875" y="2337950"/>
            <a:ext cx="26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24" name="Google Shape;124;p19"/>
          <p:cNvPicPr preferRelativeResize="0"/>
          <p:nvPr/>
        </p:nvPicPr>
        <p:blipFill rotWithShape="1">
          <a:blip r:embed="rId6">
            <a:alphaModFix/>
          </a:blip>
          <a:srcRect b="0" l="0" r="0" t="5891"/>
          <a:stretch/>
        </p:blipFill>
        <p:spPr>
          <a:xfrm>
            <a:off x="6454775" y="697112"/>
            <a:ext cx="2100201" cy="1033675"/>
          </a:xfrm>
          <a:prstGeom prst="rect">
            <a:avLst/>
          </a:prstGeom>
          <a:noFill/>
          <a:ln>
            <a:noFill/>
          </a:ln>
        </p:spPr>
      </p:pic>
      <p:sp>
        <p:nvSpPr>
          <p:cNvPr id="125" name="Google Shape;125;p19"/>
          <p:cNvSpPr txBox="1"/>
          <p:nvPr/>
        </p:nvSpPr>
        <p:spPr>
          <a:xfrm>
            <a:off x="4709325" y="2571750"/>
            <a:ext cx="42753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erriweather"/>
                <a:ea typeface="Merriweather"/>
                <a:cs typeface="Merriweather"/>
                <a:sym typeface="Merriweather"/>
              </a:rPr>
              <a:t>Then we started to create our conditionals, but before we could start with our if statements we needed to know the minimum and the maximum of all </a:t>
            </a:r>
            <a:r>
              <a:rPr lang="en" sz="1500">
                <a:solidFill>
                  <a:schemeClr val="lt1"/>
                </a:solidFill>
                <a:latin typeface="Merriweather"/>
                <a:ea typeface="Merriweather"/>
                <a:cs typeface="Merriweather"/>
                <a:sym typeface="Merriweather"/>
              </a:rPr>
              <a:t>the</a:t>
            </a:r>
            <a:r>
              <a:rPr lang="en" sz="1500">
                <a:solidFill>
                  <a:schemeClr val="lt1"/>
                </a:solidFill>
                <a:latin typeface="Merriweather"/>
                <a:ea typeface="Merriweather"/>
                <a:cs typeface="Merriweather"/>
                <a:sym typeface="Merriweather"/>
              </a:rPr>
              <a:t> values, so we used the min and the max function to find out that the minimum was 30, and the maximum was 38. Using that information, we created our if statements.</a:t>
            </a:r>
            <a:endParaRPr sz="1500">
              <a:solidFill>
                <a:schemeClr val="lt1"/>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129" name="Shape 129"/>
        <p:cNvGrpSpPr/>
        <p:nvPr/>
      </p:nvGrpSpPr>
      <p:grpSpPr>
        <a:xfrm>
          <a:off x="0" y="0"/>
          <a:ext cx="0" cy="0"/>
          <a:chOff x="0" y="0"/>
          <a:chExt cx="0" cy="0"/>
        </a:xfrm>
      </p:grpSpPr>
      <p:pic>
        <p:nvPicPr>
          <p:cNvPr id="130" name="Google Shape;130;p20"/>
          <p:cNvPicPr preferRelativeResize="0"/>
          <p:nvPr/>
        </p:nvPicPr>
        <p:blipFill>
          <a:blip r:embed="rId3">
            <a:alphaModFix/>
          </a:blip>
          <a:stretch>
            <a:fillRect/>
          </a:stretch>
        </p:blipFill>
        <p:spPr>
          <a:xfrm>
            <a:off x="285750" y="212025"/>
            <a:ext cx="8572500" cy="2247900"/>
          </a:xfrm>
          <a:prstGeom prst="rect">
            <a:avLst/>
          </a:prstGeom>
          <a:noFill/>
          <a:ln>
            <a:noFill/>
          </a:ln>
        </p:spPr>
      </p:pic>
      <p:pic>
        <p:nvPicPr>
          <p:cNvPr id="131" name="Google Shape;131;p20"/>
          <p:cNvPicPr preferRelativeResize="0"/>
          <p:nvPr/>
        </p:nvPicPr>
        <p:blipFill>
          <a:blip r:embed="rId4">
            <a:alphaModFix/>
          </a:blip>
          <a:stretch>
            <a:fillRect/>
          </a:stretch>
        </p:blipFill>
        <p:spPr>
          <a:xfrm>
            <a:off x="4389844" y="2415375"/>
            <a:ext cx="4754156" cy="2683575"/>
          </a:xfrm>
          <a:prstGeom prst="rect">
            <a:avLst/>
          </a:prstGeom>
          <a:noFill/>
          <a:ln>
            <a:noFill/>
          </a:ln>
        </p:spPr>
      </p:pic>
      <p:sp>
        <p:nvSpPr>
          <p:cNvPr id="132" name="Google Shape;132;p20"/>
          <p:cNvSpPr txBox="1"/>
          <p:nvPr/>
        </p:nvSpPr>
        <p:spPr>
          <a:xfrm>
            <a:off x="178125" y="2894600"/>
            <a:ext cx="4211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Finally</a:t>
            </a:r>
            <a:r>
              <a:rPr lang="en">
                <a:solidFill>
                  <a:schemeClr val="lt1"/>
                </a:solidFill>
                <a:latin typeface="Merriweather"/>
                <a:ea typeface="Merriweather"/>
                <a:cs typeface="Merriweather"/>
                <a:sym typeface="Merriweather"/>
              </a:rPr>
              <a:t>, we titled our image and displayed it by using plt.show, and this was the final result</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136" name="Shape 136"/>
        <p:cNvGrpSpPr/>
        <p:nvPr/>
      </p:nvGrpSpPr>
      <p:grpSpPr>
        <a:xfrm>
          <a:off x="0" y="0"/>
          <a:ext cx="0" cy="0"/>
          <a:chOff x="0" y="0"/>
          <a:chExt cx="0" cy="0"/>
        </a:xfrm>
      </p:grpSpPr>
      <p:pic>
        <p:nvPicPr>
          <p:cNvPr id="137" name="Google Shape;137;p21"/>
          <p:cNvPicPr preferRelativeResize="0"/>
          <p:nvPr/>
        </p:nvPicPr>
        <p:blipFill>
          <a:blip r:embed="rId3">
            <a:alphaModFix/>
          </a:blip>
          <a:stretch>
            <a:fillRect/>
          </a:stretch>
        </p:blipFill>
        <p:spPr>
          <a:xfrm>
            <a:off x="152400" y="152400"/>
            <a:ext cx="8839201" cy="46699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