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1FCE3-6AEF-1303-3E73-88E617620AF0}" v="27" dt="2025-04-04T08:56:34.616"/>
    <p1510:client id="{54DA567F-A9F7-B5FA-C914-A082934E586E}" v="50" dt="2025-04-04T11:20:22.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66" d="100"/>
          <a:sy n="66" d="100"/>
        </p:scale>
        <p:origin x="696"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4/4/2025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113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476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7684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937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5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417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181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70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2841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16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4/4/2025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60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4/4/2025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23385566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29" r:id="rId6"/>
    <p:sldLayoutId id="2147483825" r:id="rId7"/>
    <p:sldLayoutId id="2147483826" r:id="rId8"/>
    <p:sldLayoutId id="2147483827" r:id="rId9"/>
    <p:sldLayoutId id="2147483828" r:id="rId10"/>
    <p:sldLayoutId id="214748383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57F69E0-C4B0-4BEC-A689-4F8D877F05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A web of dots connected">
            <a:extLst>
              <a:ext uri="{FF2B5EF4-FFF2-40B4-BE49-F238E27FC236}">
                <a16:creationId xmlns:a16="http://schemas.microsoft.com/office/drawing/2014/main" id="{5C7AEA54-595D-7C7B-E66E-36796C39802B}"/>
              </a:ext>
            </a:extLst>
          </p:cNvPr>
          <p:cNvPicPr>
            <a:picLocks noChangeAspect="1"/>
          </p:cNvPicPr>
          <p:nvPr/>
        </p:nvPicPr>
        <p:blipFill>
          <a:blip r:embed="rId2">
            <a:alphaModFix amt="50000"/>
          </a:blip>
          <a:srcRect l="20327" r="137" b="1"/>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pPr algn="ctr"/>
            <a:r>
              <a:rPr lang="en-US" sz="10800"/>
              <a:t>The Huzz chatbot</a:t>
            </a:r>
          </a:p>
        </p:txBody>
      </p:sp>
      <p:sp>
        <p:nvSpPr>
          <p:cNvPr id="3" name="Subtitle 2"/>
          <p:cNvSpPr>
            <a:spLocks noGrp="1"/>
          </p:cNvSpPr>
          <p:nvPr>
            <p:ph type="subTitle" idx="1"/>
          </p:nvPr>
        </p:nvSpPr>
        <p:spPr>
          <a:xfrm>
            <a:off x="1527048" y="4599432"/>
            <a:ext cx="9144000" cy="1536192"/>
          </a:xfrm>
        </p:spPr>
        <p:txBody>
          <a:bodyPr>
            <a:normAutofit/>
          </a:bodyPr>
          <a:lstStyle/>
          <a:p>
            <a:pPr algn="ctr"/>
            <a:r>
              <a:rPr lang="en-US" sz="3200">
                <a:cs typeface="Arial"/>
              </a:rPr>
              <a:t>presentation</a:t>
            </a:r>
            <a:endParaRPr lang="en-US" sz="3200"/>
          </a:p>
        </p:txBody>
      </p:sp>
      <p:sp>
        <p:nvSpPr>
          <p:cNvPr id="54"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F10E-E71D-91CB-40CF-062685F7A4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449B24-2E2D-F7ED-F4F5-B3B6D57BC85D}"/>
              </a:ext>
            </a:extLst>
          </p:cNvPr>
          <p:cNvSpPr>
            <a:spLocks noGrp="1"/>
          </p:cNvSpPr>
          <p:nvPr>
            <p:ph idx="1"/>
          </p:nvPr>
        </p:nvSpPr>
        <p:spPr/>
        <p:txBody>
          <a:bodyPr vert="horz" lIns="91440" tIns="45720" rIns="91440" bIns="45720" rtlCol="0" anchor="t">
            <a:normAutofit/>
          </a:bodyPr>
          <a:lstStyle/>
          <a:p>
            <a:r>
              <a:rPr lang="en-US" sz="2600" dirty="0">
                <a:ea typeface="+mn-lt"/>
                <a:cs typeface="+mn-lt"/>
              </a:rPr>
              <a:t>This presentation covers a simple C# chatbot that demonstrates various programming techniques and concepts.</a:t>
            </a:r>
            <a:br>
              <a:rPr lang="en-US" sz="2600" dirty="0">
                <a:ea typeface="+mn-lt"/>
                <a:cs typeface="+mn-lt"/>
              </a:rPr>
            </a:br>
            <a:r>
              <a:rPr lang="en-US" sz="2600" dirty="0">
                <a:ea typeface="+mn-lt"/>
                <a:cs typeface="+mn-lt"/>
              </a:rPr>
              <a:t> The chatbot uses modular code to handle user input, greet the user, play an audio file, and provide responses to predefined queries.</a:t>
            </a:r>
            <a:br>
              <a:rPr lang="en-US" sz="2600" dirty="0">
                <a:ea typeface="+mn-lt"/>
                <a:cs typeface="+mn-lt"/>
              </a:rPr>
            </a:br>
            <a:r>
              <a:rPr lang="en-US" sz="2600" dirty="0">
                <a:ea typeface="+mn-lt"/>
                <a:cs typeface="+mn-lt"/>
              </a:rPr>
              <a:t> Key topics include:</a:t>
            </a:r>
            <a:endParaRPr lang="en-US" sz="2600" dirty="0"/>
          </a:p>
          <a:p>
            <a:r>
              <a:rPr lang="en-US" sz="2600" dirty="0">
                <a:ea typeface="+mn-lt"/>
                <a:cs typeface="+mn-lt"/>
              </a:rPr>
              <a:t>Exception handling for robust code execution</a:t>
            </a:r>
            <a:endParaRPr lang="en-US" sz="2600" dirty="0"/>
          </a:p>
          <a:p>
            <a:r>
              <a:rPr lang="en-US" sz="2600" dirty="0">
                <a:ea typeface="+mn-lt"/>
                <a:cs typeface="+mn-lt"/>
              </a:rPr>
              <a:t>Switch statements for efficient decision-making</a:t>
            </a:r>
            <a:endParaRPr lang="en-US" sz="2600" dirty="0"/>
          </a:p>
          <a:p>
            <a:r>
              <a:rPr lang="en-US" sz="2600" dirty="0">
                <a:ea typeface="+mn-lt"/>
                <a:cs typeface="+mn-lt"/>
              </a:rPr>
              <a:t>Simulating human-like typing behavior using threading</a:t>
            </a:r>
            <a:endParaRPr lang="en-US" sz="2600" dirty="0"/>
          </a:p>
          <a:p>
            <a:endParaRPr lang="en-US" dirty="0"/>
          </a:p>
        </p:txBody>
      </p:sp>
    </p:spTree>
    <p:extLst>
      <p:ext uri="{BB962C8B-B14F-4D97-AF65-F5344CB8AC3E}">
        <p14:creationId xmlns:p14="http://schemas.microsoft.com/office/powerpoint/2010/main" val="330246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2E9C-790D-BD08-BCDC-30F408C4B3B9}"/>
              </a:ext>
            </a:extLst>
          </p:cNvPr>
          <p:cNvSpPr>
            <a:spLocks noGrp="1"/>
          </p:cNvSpPr>
          <p:nvPr>
            <p:ph type="title"/>
          </p:nvPr>
        </p:nvSpPr>
        <p:spPr>
          <a:xfrm>
            <a:off x="838200" y="365126"/>
            <a:ext cx="10515600" cy="679904"/>
          </a:xfrm>
        </p:spPr>
        <p:txBody>
          <a:bodyPr>
            <a:normAutofit fontScale="90000"/>
          </a:bodyPr>
          <a:lstStyle/>
          <a:p>
            <a:r>
              <a:rPr lang="en-US" dirty="0">
                <a:ea typeface="+mj-lt"/>
                <a:cs typeface="+mj-lt"/>
              </a:rPr>
              <a:t>Code Structure</a:t>
            </a:r>
            <a:endParaRPr lang="en-US" dirty="0"/>
          </a:p>
        </p:txBody>
      </p:sp>
      <p:sp>
        <p:nvSpPr>
          <p:cNvPr id="3" name="Content Placeholder 2">
            <a:extLst>
              <a:ext uri="{FF2B5EF4-FFF2-40B4-BE49-F238E27FC236}">
                <a16:creationId xmlns:a16="http://schemas.microsoft.com/office/drawing/2014/main" id="{C3E94BE9-F323-D29B-D585-FD116C686DF0}"/>
              </a:ext>
            </a:extLst>
          </p:cNvPr>
          <p:cNvSpPr>
            <a:spLocks noGrp="1"/>
          </p:cNvSpPr>
          <p:nvPr>
            <p:ph idx="1"/>
          </p:nvPr>
        </p:nvSpPr>
        <p:spPr>
          <a:xfrm>
            <a:off x="838200" y="1944914"/>
            <a:ext cx="10515600" cy="7464128"/>
          </a:xfrm>
        </p:spPr>
        <p:txBody>
          <a:bodyPr vert="horz" lIns="91440" tIns="45720" rIns="91440" bIns="45720" rtlCol="0" anchor="t">
            <a:normAutofit/>
          </a:bodyPr>
          <a:lstStyle/>
          <a:p>
            <a:pPr marL="0" indent="0">
              <a:buNone/>
            </a:pPr>
            <a:r>
              <a:rPr lang="en-US" sz="2000" dirty="0">
                <a:ea typeface="+mn-lt"/>
                <a:cs typeface="+mn-lt"/>
              </a:rPr>
              <a:t>The code is structured into modular methods, which each serve a specific purpose, ensuring readability and maintainability:</a:t>
            </a:r>
          </a:p>
          <a:p>
            <a:r>
              <a:rPr lang="en-US" sz="2000" b="1" dirty="0">
                <a:ea typeface="+mn-lt"/>
                <a:cs typeface="+mn-lt"/>
              </a:rPr>
              <a:t>Main Method:</a:t>
            </a:r>
            <a:r>
              <a:rPr lang="en-US" sz="2000" dirty="0">
                <a:ea typeface="+mn-lt"/>
                <a:cs typeface="+mn-lt"/>
              </a:rPr>
              <a:t> This is the entry point of the program. It calls other methods to execute the chatbot functionality.</a:t>
            </a:r>
          </a:p>
          <a:p>
            <a:r>
              <a:rPr lang="en-US" sz="2000" b="1" dirty="0" err="1">
                <a:ea typeface="+mn-lt"/>
                <a:cs typeface="+mn-lt"/>
              </a:rPr>
              <a:t>DisplayLogo</a:t>
            </a:r>
            <a:r>
              <a:rPr lang="en-US" sz="2000" b="1" dirty="0">
                <a:ea typeface="+mn-lt"/>
                <a:cs typeface="+mn-lt"/>
              </a:rPr>
              <a:t>:</a:t>
            </a:r>
            <a:r>
              <a:rPr lang="en-US" sz="2000" dirty="0">
                <a:ea typeface="+mn-lt"/>
                <a:cs typeface="+mn-lt"/>
              </a:rPr>
              <a:t> This method outputs a stylized ASCII art logo to the console.</a:t>
            </a:r>
          </a:p>
          <a:p>
            <a:r>
              <a:rPr lang="en-US" sz="2000" b="1" dirty="0" err="1">
                <a:ea typeface="+mn-lt"/>
                <a:cs typeface="+mn-lt"/>
              </a:rPr>
              <a:t>DisplayVoiceGreeting</a:t>
            </a:r>
            <a:r>
              <a:rPr lang="en-US" sz="2000" b="1" dirty="0">
                <a:ea typeface="+mn-lt"/>
                <a:cs typeface="+mn-lt"/>
              </a:rPr>
              <a:t>:</a:t>
            </a:r>
            <a:r>
              <a:rPr lang="en-US" sz="2000" dirty="0">
                <a:ea typeface="+mn-lt"/>
                <a:cs typeface="+mn-lt"/>
              </a:rPr>
              <a:t> Plays a greeting sound to enhance user experience.</a:t>
            </a:r>
          </a:p>
          <a:p>
            <a:r>
              <a:rPr lang="en-US" sz="2000" b="1" dirty="0" err="1">
                <a:ea typeface="+mn-lt"/>
                <a:cs typeface="+mn-lt"/>
              </a:rPr>
              <a:t>DisplayGreetUser</a:t>
            </a:r>
            <a:r>
              <a:rPr lang="en-US" sz="2000" b="1" dirty="0">
                <a:ea typeface="+mn-lt"/>
                <a:cs typeface="+mn-lt"/>
              </a:rPr>
              <a:t>:</a:t>
            </a:r>
            <a:r>
              <a:rPr lang="en-US" sz="2000" dirty="0">
                <a:ea typeface="+mn-lt"/>
                <a:cs typeface="+mn-lt"/>
              </a:rPr>
              <a:t> Prompts the user for their name and greets them.</a:t>
            </a:r>
          </a:p>
          <a:p>
            <a:r>
              <a:rPr lang="en-US" sz="2000" b="1" dirty="0" err="1">
                <a:ea typeface="+mn-lt"/>
                <a:cs typeface="+mn-lt"/>
              </a:rPr>
              <a:t>DisplayUserInputs</a:t>
            </a:r>
            <a:r>
              <a:rPr lang="en-US" sz="2000" b="1" dirty="0">
                <a:ea typeface="+mn-lt"/>
                <a:cs typeface="+mn-lt"/>
              </a:rPr>
              <a:t>:</a:t>
            </a:r>
            <a:r>
              <a:rPr lang="en-US" sz="2000" dirty="0">
                <a:ea typeface="+mn-lt"/>
                <a:cs typeface="+mn-lt"/>
              </a:rPr>
              <a:t> Continuously accepts user inputs and responds accordingly.</a:t>
            </a:r>
          </a:p>
          <a:p>
            <a:r>
              <a:rPr lang="en-US" sz="2000" b="1" dirty="0" err="1">
                <a:ea typeface="+mn-lt"/>
                <a:cs typeface="+mn-lt"/>
              </a:rPr>
              <a:t>TypingDelay</a:t>
            </a:r>
            <a:r>
              <a:rPr lang="en-US" sz="2000" b="1" dirty="0">
                <a:ea typeface="+mn-lt"/>
                <a:cs typeface="+mn-lt"/>
              </a:rPr>
              <a:t>:</a:t>
            </a:r>
            <a:r>
              <a:rPr lang="en-US" sz="2000" dirty="0">
                <a:ea typeface="+mn-lt"/>
                <a:cs typeface="+mn-lt"/>
              </a:rPr>
              <a:t> Simulates a typing effect by adding a delay between each character output.</a:t>
            </a:r>
          </a:p>
          <a:p>
            <a:pPr marL="0" indent="0">
              <a:buNone/>
            </a:pPr>
            <a:endParaRPr lang="en-US" sz="2000" dirty="0"/>
          </a:p>
          <a:p>
            <a:endParaRPr lang="en-US" sz="2000" dirty="0"/>
          </a:p>
        </p:txBody>
      </p:sp>
    </p:spTree>
    <p:extLst>
      <p:ext uri="{BB962C8B-B14F-4D97-AF65-F5344CB8AC3E}">
        <p14:creationId xmlns:p14="http://schemas.microsoft.com/office/powerpoint/2010/main" val="53591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954F-0B30-AD0C-06E7-A8604AD9FEAA}"/>
              </a:ext>
            </a:extLst>
          </p:cNvPr>
          <p:cNvSpPr>
            <a:spLocks noGrp="1"/>
          </p:cNvSpPr>
          <p:nvPr>
            <p:ph type="title"/>
          </p:nvPr>
        </p:nvSpPr>
        <p:spPr/>
        <p:txBody>
          <a:bodyPr/>
          <a:lstStyle/>
          <a:p>
            <a:r>
              <a:rPr lang="en-US" dirty="0">
                <a:ea typeface="+mj-lt"/>
                <a:cs typeface="+mj-lt"/>
              </a:rPr>
              <a:t>Key Techniques Used</a:t>
            </a:r>
            <a:endParaRPr lang="en-US" dirty="0"/>
          </a:p>
        </p:txBody>
      </p:sp>
      <p:sp>
        <p:nvSpPr>
          <p:cNvPr id="3" name="Content Placeholder 2">
            <a:extLst>
              <a:ext uri="{FF2B5EF4-FFF2-40B4-BE49-F238E27FC236}">
                <a16:creationId xmlns:a16="http://schemas.microsoft.com/office/drawing/2014/main" id="{427CFB66-835A-ED3A-28BD-2C98E6224D53}"/>
              </a:ext>
            </a:extLst>
          </p:cNvPr>
          <p:cNvSpPr>
            <a:spLocks noGrp="1"/>
          </p:cNvSpPr>
          <p:nvPr>
            <p:ph idx="1"/>
          </p:nvPr>
        </p:nvSpPr>
        <p:spPr/>
        <p:txBody>
          <a:bodyPr vert="horz" lIns="91440" tIns="45720" rIns="91440" bIns="45720" rtlCol="0" anchor="t">
            <a:normAutofit fontScale="55000" lnSpcReduction="20000"/>
          </a:bodyPr>
          <a:lstStyle/>
          <a:p>
            <a:r>
              <a:rPr lang="en-US" b="1" dirty="0">
                <a:ea typeface="+mn-lt"/>
                <a:cs typeface="+mn-lt"/>
              </a:rPr>
              <a:t>Exception Handling:</a:t>
            </a:r>
            <a:endParaRPr lang="en-US" dirty="0"/>
          </a:p>
          <a:p>
            <a:pPr lvl="1"/>
            <a:r>
              <a:rPr lang="en-US" dirty="0">
                <a:ea typeface="+mn-lt"/>
                <a:cs typeface="+mn-lt"/>
              </a:rPr>
              <a:t>Used in the </a:t>
            </a:r>
            <a:r>
              <a:rPr lang="en-US" dirty="0" err="1">
                <a:latin typeface="Consolas"/>
              </a:rPr>
              <a:t>DisplayVoiceGreeting</a:t>
            </a:r>
            <a:r>
              <a:rPr lang="en-US" dirty="0">
                <a:latin typeface="Consolas"/>
              </a:rPr>
              <a:t>()</a:t>
            </a:r>
            <a:r>
              <a:rPr lang="en-US" dirty="0">
                <a:ea typeface="+mn-lt"/>
                <a:cs typeface="+mn-lt"/>
              </a:rPr>
              <a:t> method to gracefully handle potential errors when loading or playing an audio file. If the file is not found, an error message is displayed, and the program continues execution without crashing.</a:t>
            </a:r>
            <a:endParaRPr lang="en-US" dirty="0"/>
          </a:p>
          <a:p>
            <a:pPr lvl="1"/>
            <a:r>
              <a:rPr lang="en-US" dirty="0">
                <a:ea typeface="+mn-lt"/>
                <a:cs typeface="+mn-lt"/>
              </a:rPr>
              <a:t>This prevents the program from failing unexpectedly due to missing resources.</a:t>
            </a:r>
            <a:endParaRPr lang="en-US" dirty="0"/>
          </a:p>
          <a:p>
            <a:r>
              <a:rPr lang="en-US" b="1" dirty="0">
                <a:ea typeface="+mn-lt"/>
                <a:cs typeface="+mn-lt"/>
              </a:rPr>
              <a:t>Loops:</a:t>
            </a:r>
            <a:endParaRPr lang="en-US" dirty="0"/>
          </a:p>
          <a:p>
            <a:pPr lvl="1"/>
            <a:r>
              <a:rPr lang="en-US" dirty="0">
                <a:ea typeface="+mn-lt"/>
                <a:cs typeface="+mn-lt"/>
              </a:rPr>
              <a:t>A </a:t>
            </a:r>
            <a:r>
              <a:rPr lang="en-US" dirty="0">
                <a:latin typeface="Consolas"/>
              </a:rPr>
              <a:t>while (true)</a:t>
            </a:r>
            <a:r>
              <a:rPr lang="en-US" dirty="0">
                <a:ea typeface="+mn-lt"/>
                <a:cs typeface="+mn-lt"/>
              </a:rPr>
              <a:t> loop is used in the </a:t>
            </a:r>
            <a:r>
              <a:rPr lang="en-US" dirty="0" err="1">
                <a:latin typeface="Consolas"/>
              </a:rPr>
              <a:t>DisplayUserInputs</a:t>
            </a:r>
            <a:r>
              <a:rPr lang="en-US" dirty="0">
                <a:latin typeface="Consolas"/>
              </a:rPr>
              <a:t>()</a:t>
            </a:r>
            <a:r>
              <a:rPr lang="en-US" dirty="0">
                <a:ea typeface="+mn-lt"/>
                <a:cs typeface="+mn-lt"/>
              </a:rPr>
              <a:t> method to keep the chatbot running continuously until the user decides to exit. This allows ongoing interaction without restarting the program.</a:t>
            </a:r>
            <a:endParaRPr lang="en-US" dirty="0"/>
          </a:p>
          <a:p>
            <a:pPr lvl="1"/>
            <a:r>
              <a:rPr lang="en-US" dirty="0">
                <a:ea typeface="+mn-lt"/>
                <a:cs typeface="+mn-lt"/>
              </a:rPr>
              <a:t>The loop ensures that user input is handled in real-time.</a:t>
            </a:r>
            <a:endParaRPr lang="en-US" dirty="0"/>
          </a:p>
          <a:p>
            <a:r>
              <a:rPr lang="en-US" b="1" dirty="0">
                <a:ea typeface="+mn-lt"/>
                <a:cs typeface="+mn-lt"/>
              </a:rPr>
              <a:t>Switch Statement:</a:t>
            </a:r>
            <a:endParaRPr lang="en-US" dirty="0"/>
          </a:p>
          <a:p>
            <a:pPr lvl="1"/>
            <a:r>
              <a:rPr lang="en-US" dirty="0">
                <a:ea typeface="+mn-lt"/>
                <a:cs typeface="+mn-lt"/>
              </a:rPr>
              <a:t>A </a:t>
            </a:r>
            <a:r>
              <a:rPr lang="en-US" dirty="0">
                <a:latin typeface="Consolas"/>
              </a:rPr>
              <a:t>switch</a:t>
            </a:r>
            <a:r>
              <a:rPr lang="en-US" dirty="0">
                <a:ea typeface="+mn-lt"/>
                <a:cs typeface="+mn-lt"/>
              </a:rPr>
              <a:t> statement is used to handle different user inputs and provide predefined responses. This is efficient for cases where there are multiple distinct options to choose from, as it allows for easy extension and maintenance of the chatbot’s capabilities.</a:t>
            </a:r>
            <a:endParaRPr lang="en-US" dirty="0"/>
          </a:p>
          <a:p>
            <a:r>
              <a:rPr lang="en-US" b="1" dirty="0">
                <a:ea typeface="+mn-lt"/>
                <a:cs typeface="+mn-lt"/>
              </a:rPr>
              <a:t>Threading:</a:t>
            </a:r>
            <a:endParaRPr lang="en-US" dirty="0"/>
          </a:p>
          <a:p>
            <a:pPr lvl="1"/>
            <a:r>
              <a:rPr lang="en-US" dirty="0">
                <a:ea typeface="+mn-lt"/>
                <a:cs typeface="+mn-lt"/>
              </a:rPr>
              <a:t>The </a:t>
            </a:r>
            <a:r>
              <a:rPr lang="en-US" dirty="0" err="1">
                <a:latin typeface="Consolas"/>
              </a:rPr>
              <a:t>TypingDelay</a:t>
            </a:r>
            <a:r>
              <a:rPr lang="en-US" dirty="0">
                <a:latin typeface="Consolas"/>
              </a:rPr>
              <a:t>()</a:t>
            </a:r>
            <a:r>
              <a:rPr lang="en-US" dirty="0">
                <a:ea typeface="+mn-lt"/>
                <a:cs typeface="+mn-lt"/>
              </a:rPr>
              <a:t> method uses </a:t>
            </a:r>
            <a:r>
              <a:rPr lang="en-US" dirty="0" err="1">
                <a:latin typeface="Consolas"/>
              </a:rPr>
              <a:t>Thread.Sleep</a:t>
            </a:r>
            <a:r>
              <a:rPr lang="en-US" dirty="0">
                <a:latin typeface="Consolas"/>
              </a:rPr>
              <a:t>()</a:t>
            </a:r>
            <a:r>
              <a:rPr lang="en-US" dirty="0">
                <a:ea typeface="+mn-lt"/>
                <a:cs typeface="+mn-lt"/>
              </a:rPr>
              <a:t> to simulate typing delays, creating a more natural and engaging user experience. The </a:t>
            </a:r>
            <a:r>
              <a:rPr lang="en-US" dirty="0">
                <a:latin typeface="Consolas"/>
              </a:rPr>
              <a:t>30ms</a:t>
            </a:r>
            <a:r>
              <a:rPr lang="en-US" dirty="0">
                <a:ea typeface="+mn-lt"/>
                <a:cs typeface="+mn-lt"/>
              </a:rPr>
              <a:t> delay between each character makes the output appear as if it were typed by a human.</a:t>
            </a:r>
            <a:endParaRPr lang="en-US" dirty="0"/>
          </a:p>
          <a:p>
            <a:pPr lvl="1"/>
            <a:r>
              <a:rPr lang="en-US" dirty="0">
                <a:ea typeface="+mn-lt"/>
                <a:cs typeface="+mn-lt"/>
              </a:rPr>
              <a:t>This technique helps make the bot feel more interactive and less mechanical.</a:t>
            </a:r>
            <a:endParaRPr lang="en-US" dirty="0"/>
          </a:p>
          <a:p>
            <a:endParaRPr lang="en-US" dirty="0"/>
          </a:p>
        </p:txBody>
      </p:sp>
    </p:spTree>
    <p:extLst>
      <p:ext uri="{BB962C8B-B14F-4D97-AF65-F5344CB8AC3E}">
        <p14:creationId xmlns:p14="http://schemas.microsoft.com/office/powerpoint/2010/main" val="170873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F521-9889-5200-FE25-4614E230760B}"/>
              </a:ext>
            </a:extLst>
          </p:cNvPr>
          <p:cNvSpPr>
            <a:spLocks noGrp="1"/>
          </p:cNvSpPr>
          <p:nvPr>
            <p:ph type="title"/>
          </p:nvPr>
        </p:nvSpPr>
        <p:spPr/>
        <p:txBody>
          <a:bodyPr/>
          <a:lstStyle/>
          <a:p>
            <a:r>
              <a:rPr lang="en-US" dirty="0">
                <a:ea typeface="+mj-lt"/>
                <a:cs typeface="+mj-lt"/>
              </a:rPr>
              <a:t>Logic Behind the Chatbot</a:t>
            </a:r>
            <a:endParaRPr lang="en-US" dirty="0"/>
          </a:p>
        </p:txBody>
      </p:sp>
      <p:sp>
        <p:nvSpPr>
          <p:cNvPr id="3" name="Content Placeholder 2">
            <a:extLst>
              <a:ext uri="{FF2B5EF4-FFF2-40B4-BE49-F238E27FC236}">
                <a16:creationId xmlns:a16="http://schemas.microsoft.com/office/drawing/2014/main" id="{3AF9E8D9-4C9D-E994-C058-6A62D50B73F0}"/>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ea typeface="+mn-lt"/>
                <a:cs typeface="+mn-lt"/>
              </a:rPr>
              <a:t>The chatbot operates by following a sequence of steps:</a:t>
            </a:r>
            <a:endParaRPr lang="en-US" dirty="0"/>
          </a:p>
          <a:p>
            <a:r>
              <a:rPr lang="en-US" b="1" dirty="0">
                <a:ea typeface="+mn-lt"/>
                <a:cs typeface="+mn-lt"/>
              </a:rPr>
              <a:t>Step 1:</a:t>
            </a:r>
            <a:r>
              <a:rPr lang="en-US" dirty="0">
                <a:ea typeface="+mn-lt"/>
                <a:cs typeface="+mn-lt"/>
              </a:rPr>
              <a:t> The chatbot starts by displaying a logo, giving the user an introductory impression.</a:t>
            </a:r>
            <a:endParaRPr lang="en-US" dirty="0"/>
          </a:p>
          <a:p>
            <a:r>
              <a:rPr lang="en-US" b="1" dirty="0">
                <a:ea typeface="+mn-lt"/>
                <a:cs typeface="+mn-lt"/>
              </a:rPr>
              <a:t>Step 2:</a:t>
            </a:r>
            <a:r>
              <a:rPr lang="en-US" dirty="0">
                <a:ea typeface="+mn-lt"/>
                <a:cs typeface="+mn-lt"/>
              </a:rPr>
              <a:t> It plays a voice greeting using an audio file (if available), which provides an immersive experience.</a:t>
            </a:r>
            <a:endParaRPr lang="en-US" dirty="0"/>
          </a:p>
          <a:p>
            <a:r>
              <a:rPr lang="en-US" b="1" dirty="0">
                <a:ea typeface="+mn-lt"/>
                <a:cs typeface="+mn-lt"/>
              </a:rPr>
              <a:t>Step 3:</a:t>
            </a:r>
            <a:r>
              <a:rPr lang="en-US" dirty="0">
                <a:ea typeface="+mn-lt"/>
                <a:cs typeface="+mn-lt"/>
              </a:rPr>
              <a:t> The bot asks the user for their name, then greets them personally. This interaction is important for creating a personalized user experience.</a:t>
            </a:r>
            <a:endParaRPr lang="en-US" dirty="0"/>
          </a:p>
          <a:p>
            <a:r>
              <a:rPr lang="en-US" sz="3200" b="1" dirty="0">
                <a:ea typeface="+mn-lt"/>
                <a:cs typeface="+mn-lt"/>
              </a:rPr>
              <a:t>Step</a:t>
            </a:r>
            <a:r>
              <a:rPr lang="en-US" b="1" dirty="0">
                <a:ea typeface="+mn-lt"/>
                <a:cs typeface="+mn-lt"/>
              </a:rPr>
              <a:t> 4:</a:t>
            </a:r>
            <a:r>
              <a:rPr lang="en-US" dirty="0">
                <a:ea typeface="+mn-lt"/>
                <a:cs typeface="+mn-lt"/>
              </a:rPr>
              <a:t> The chatbot enters a loop where it continuously asks, "How can I help you?" and responds based on user input.</a:t>
            </a:r>
            <a:endParaRPr lang="en-US" dirty="0"/>
          </a:p>
          <a:p>
            <a:pPr lvl="1"/>
            <a:r>
              <a:rPr lang="en-US" dirty="0">
                <a:ea typeface="+mn-lt"/>
                <a:cs typeface="+mn-lt"/>
              </a:rPr>
              <a:t>If the user types a query such as "How to avoid phishing attacks?" or "What is a strong password to use?", it provides an informative response.</a:t>
            </a:r>
            <a:endParaRPr lang="en-US" dirty="0"/>
          </a:p>
          <a:p>
            <a:pPr lvl="1"/>
            <a:r>
              <a:rPr lang="en-US" dirty="0">
                <a:ea typeface="+mn-lt"/>
                <a:cs typeface="+mn-lt"/>
              </a:rPr>
              <a:t>If the input is "exit", the chatbot stops running, ending the interaction.</a:t>
            </a:r>
            <a:endParaRPr lang="en-US" dirty="0"/>
          </a:p>
          <a:p>
            <a:pPr lvl="1"/>
            <a:r>
              <a:rPr lang="en-US" dirty="0">
                <a:ea typeface="+mn-lt"/>
                <a:cs typeface="+mn-lt"/>
              </a:rPr>
              <a:t>If the input doesn't match any predefined responses, the chatbot politely asks the user to try again, ensuring the conversation doesn’t end abruptly.</a:t>
            </a:r>
            <a:endParaRPr lang="en-US" dirty="0"/>
          </a:p>
          <a:p>
            <a:endParaRPr lang="en-US" dirty="0"/>
          </a:p>
        </p:txBody>
      </p:sp>
    </p:spTree>
    <p:extLst>
      <p:ext uri="{BB962C8B-B14F-4D97-AF65-F5344CB8AC3E}">
        <p14:creationId xmlns:p14="http://schemas.microsoft.com/office/powerpoint/2010/main" val="374534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7344D1-E597-42B3-8E85-6D7036E54A5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E1C51-9A38-B0F8-8D4D-355D496B095E}"/>
              </a:ext>
            </a:extLst>
          </p:cNvPr>
          <p:cNvSpPr>
            <a:spLocks noGrp="1"/>
          </p:cNvSpPr>
          <p:nvPr>
            <p:ph type="title"/>
          </p:nvPr>
        </p:nvSpPr>
        <p:spPr>
          <a:xfrm>
            <a:off x="640080" y="4777739"/>
            <a:ext cx="3418990" cy="1412119"/>
          </a:xfrm>
        </p:spPr>
        <p:txBody>
          <a:bodyPr>
            <a:normAutofit fontScale="90000"/>
          </a:bodyPr>
          <a:lstStyle/>
          <a:p>
            <a:pPr>
              <a:lnSpc>
                <a:spcPct val="90000"/>
              </a:lnSpc>
            </a:pPr>
            <a:r>
              <a:rPr lang="en-US" sz="4400">
                <a:ea typeface="+mj-lt"/>
                <a:cs typeface="+mj-lt"/>
              </a:rPr>
              <a:t>Code Example: Handling User Input</a:t>
            </a:r>
            <a:endParaRPr lang="en-US" sz="4400"/>
          </a:p>
        </p:txBody>
      </p:sp>
      <p:pic>
        <p:nvPicPr>
          <p:cNvPr id="4" name="Content Placeholder 3" descr="A black screen with white text&#10;&#10;AI-generated content may be incorrect.">
            <a:extLst>
              <a:ext uri="{FF2B5EF4-FFF2-40B4-BE49-F238E27FC236}">
                <a16:creationId xmlns:a16="http://schemas.microsoft.com/office/drawing/2014/main" id="{A175FB89-A6F2-62A1-DFA1-21A78CB6363A}"/>
              </a:ext>
            </a:extLst>
          </p:cNvPr>
          <p:cNvPicPr>
            <a:picLocks noChangeAspect="1"/>
          </p:cNvPicPr>
          <p:nvPr/>
        </p:nvPicPr>
        <p:blipFill>
          <a:blip r:embed="rId2"/>
          <a:srcRect r="8041" b="-1"/>
          <a:stretch/>
        </p:blipFill>
        <p:spPr>
          <a:xfrm>
            <a:off x="20" y="-1"/>
            <a:ext cx="12191980" cy="4408344"/>
          </a:xfrm>
          <a:custGeom>
            <a:avLst/>
            <a:gdLst/>
            <a:ahLst/>
            <a:cxnLst/>
            <a:rect l="l" t="t" r="r" b="b"/>
            <a:pathLst>
              <a:path w="12192000" h="4408344">
                <a:moveTo>
                  <a:pt x="0" y="0"/>
                </a:moveTo>
                <a:lnTo>
                  <a:pt x="12192000" y="0"/>
                </a:lnTo>
                <a:lnTo>
                  <a:pt x="12192000" y="4381821"/>
                </a:lnTo>
                <a:lnTo>
                  <a:pt x="11986461" y="4386473"/>
                </a:lnTo>
                <a:cubicBezTo>
                  <a:pt x="11912297" y="4385498"/>
                  <a:pt x="11838168" y="4381870"/>
                  <a:pt x="11764214" y="4375593"/>
                </a:cubicBezTo>
                <a:cubicBezTo>
                  <a:pt x="11656850" y="4367589"/>
                  <a:pt x="11548596" y="4356535"/>
                  <a:pt x="11441995" y="4376864"/>
                </a:cubicBezTo>
                <a:cubicBezTo>
                  <a:pt x="11324975" y="4399353"/>
                  <a:pt x="11208081" y="4399480"/>
                  <a:pt x="11090044" y="4393763"/>
                </a:cubicBezTo>
                <a:cubicBezTo>
                  <a:pt x="10989160" y="4388935"/>
                  <a:pt x="10888657" y="4363523"/>
                  <a:pt x="10787011" y="4390332"/>
                </a:cubicBezTo>
                <a:cubicBezTo>
                  <a:pt x="10776897" y="4391806"/>
                  <a:pt x="10766592" y="4391374"/>
                  <a:pt x="10756643" y="4389062"/>
                </a:cubicBezTo>
                <a:cubicBezTo>
                  <a:pt x="10645468" y="4373688"/>
                  <a:pt x="10533530" y="4386266"/>
                  <a:pt x="10421973" y="4381946"/>
                </a:cubicBezTo>
                <a:cubicBezTo>
                  <a:pt x="10370515" y="4379913"/>
                  <a:pt x="10318040" y="4381057"/>
                  <a:pt x="10267216" y="4375593"/>
                </a:cubicBezTo>
                <a:cubicBezTo>
                  <a:pt x="10150577" y="4363142"/>
                  <a:pt x="10034192" y="4356535"/>
                  <a:pt x="9918824" y="4385885"/>
                </a:cubicBezTo>
                <a:cubicBezTo>
                  <a:pt x="9885153" y="4393801"/>
                  <a:pt x="9850745" y="4398057"/>
                  <a:pt x="9816160" y="4398591"/>
                </a:cubicBezTo>
                <a:cubicBezTo>
                  <a:pt x="9703206" y="4402657"/>
                  <a:pt x="9590632" y="4394906"/>
                  <a:pt x="9478059" y="4388553"/>
                </a:cubicBezTo>
                <a:cubicBezTo>
                  <a:pt x="9399918" y="4384106"/>
                  <a:pt x="9321904" y="4374450"/>
                  <a:pt x="9243637" y="4382582"/>
                </a:cubicBezTo>
                <a:cubicBezTo>
                  <a:pt x="9198150" y="4387283"/>
                  <a:pt x="9152282" y="4387283"/>
                  <a:pt x="9106795" y="4382582"/>
                </a:cubicBezTo>
                <a:cubicBezTo>
                  <a:pt x="9022962" y="4372760"/>
                  <a:pt x="8938380" y="4370930"/>
                  <a:pt x="8854204" y="4377118"/>
                </a:cubicBezTo>
                <a:cubicBezTo>
                  <a:pt x="8728543" y="4387918"/>
                  <a:pt x="8603010" y="4396939"/>
                  <a:pt x="8476969" y="4379786"/>
                </a:cubicBezTo>
                <a:cubicBezTo>
                  <a:pt x="8405486" y="4368554"/>
                  <a:pt x="8332808" y="4367233"/>
                  <a:pt x="8260970" y="4375848"/>
                </a:cubicBezTo>
                <a:cubicBezTo>
                  <a:pt x="8089823" y="4399862"/>
                  <a:pt x="7918295" y="4392111"/>
                  <a:pt x="7746767" y="4382201"/>
                </a:cubicBezTo>
                <a:cubicBezTo>
                  <a:pt x="7632160" y="4375466"/>
                  <a:pt x="7517046" y="4363142"/>
                  <a:pt x="7402693" y="4379405"/>
                </a:cubicBezTo>
                <a:cubicBezTo>
                  <a:pt x="7256831" y="4399734"/>
                  <a:pt x="7110841" y="4393000"/>
                  <a:pt x="6964597" y="4387029"/>
                </a:cubicBezTo>
                <a:cubicBezTo>
                  <a:pt x="6857233" y="4382582"/>
                  <a:pt x="6749742" y="4369113"/>
                  <a:pt x="6642124" y="4385758"/>
                </a:cubicBezTo>
                <a:cubicBezTo>
                  <a:pt x="6631045" y="4387270"/>
                  <a:pt x="6619775" y="4386139"/>
                  <a:pt x="6609216" y="4382455"/>
                </a:cubicBezTo>
                <a:cubicBezTo>
                  <a:pt x="6568379" y="4369012"/>
                  <a:pt x="6524595" y="4367208"/>
                  <a:pt x="6482793" y="4377245"/>
                </a:cubicBezTo>
                <a:cubicBezTo>
                  <a:pt x="6405669" y="4394144"/>
                  <a:pt x="6328672" y="4401513"/>
                  <a:pt x="6250150" y="4386139"/>
                </a:cubicBezTo>
                <a:cubicBezTo>
                  <a:pt x="6217254" y="4379253"/>
                  <a:pt x="6183521" y="4377245"/>
                  <a:pt x="6150028" y="4380168"/>
                </a:cubicBezTo>
                <a:cubicBezTo>
                  <a:pt x="6020175" y="4393128"/>
                  <a:pt x="5890068" y="4388045"/>
                  <a:pt x="5760087" y="4385504"/>
                </a:cubicBezTo>
                <a:cubicBezTo>
                  <a:pt x="5521345" y="4381057"/>
                  <a:pt x="5282477" y="4385504"/>
                  <a:pt x="5044242" y="4362761"/>
                </a:cubicBezTo>
                <a:cubicBezTo>
                  <a:pt x="4979506" y="4356599"/>
                  <a:pt x="4914326" y="4352659"/>
                  <a:pt x="4849272" y="4353438"/>
                </a:cubicBezTo>
                <a:cubicBezTo>
                  <a:pt x="4784218" y="4354216"/>
                  <a:pt x="4719291" y="4359711"/>
                  <a:pt x="4655063" y="4372417"/>
                </a:cubicBezTo>
                <a:cubicBezTo>
                  <a:pt x="4447578" y="4412694"/>
                  <a:pt x="4239457" y="4415236"/>
                  <a:pt x="4029811" y="4398972"/>
                </a:cubicBezTo>
                <a:cubicBezTo>
                  <a:pt x="3943792" y="4392238"/>
                  <a:pt x="3857774" y="4381057"/>
                  <a:pt x="3771375" y="4383217"/>
                </a:cubicBezTo>
                <a:cubicBezTo>
                  <a:pt x="3623225" y="4387156"/>
                  <a:pt x="3474948" y="4379151"/>
                  <a:pt x="3326672" y="4381184"/>
                </a:cubicBezTo>
                <a:cubicBezTo>
                  <a:pt x="3322669" y="4381756"/>
                  <a:pt x="3318578" y="4381222"/>
                  <a:pt x="3314855" y="4379659"/>
                </a:cubicBezTo>
                <a:cubicBezTo>
                  <a:pt x="3278008" y="4354375"/>
                  <a:pt x="3237604" y="4364158"/>
                  <a:pt x="3199487" y="4370765"/>
                </a:cubicBezTo>
                <a:cubicBezTo>
                  <a:pt x="3072810" y="4392746"/>
                  <a:pt x="2946260" y="4403546"/>
                  <a:pt x="2817550" y="4386520"/>
                </a:cubicBezTo>
                <a:cubicBezTo>
                  <a:pt x="2694647" y="4368694"/>
                  <a:pt x="2569990" y="4366471"/>
                  <a:pt x="2446541" y="4379913"/>
                </a:cubicBezTo>
                <a:cubicBezTo>
                  <a:pt x="2276791" y="4399734"/>
                  <a:pt x="2107677" y="4395541"/>
                  <a:pt x="1938308" y="4379913"/>
                </a:cubicBezTo>
                <a:cubicBezTo>
                  <a:pt x="1869570" y="4373561"/>
                  <a:pt x="1799815" y="4362761"/>
                  <a:pt x="1731712" y="4378643"/>
                </a:cubicBezTo>
                <a:cubicBezTo>
                  <a:pt x="1647854" y="4398083"/>
                  <a:pt x="1564250" y="4391730"/>
                  <a:pt x="1480137" y="4387410"/>
                </a:cubicBezTo>
                <a:cubicBezTo>
                  <a:pt x="1373663" y="4381819"/>
                  <a:pt x="1267442" y="4365683"/>
                  <a:pt x="1160586" y="4378389"/>
                </a:cubicBezTo>
                <a:cubicBezTo>
                  <a:pt x="1111161" y="4384233"/>
                  <a:pt x="1062116" y="4393509"/>
                  <a:pt x="1012055" y="4391095"/>
                </a:cubicBezTo>
                <a:cubicBezTo>
                  <a:pt x="873562" y="4384742"/>
                  <a:pt x="735196" y="4377245"/>
                  <a:pt x="596449" y="4378389"/>
                </a:cubicBezTo>
                <a:cubicBezTo>
                  <a:pt x="538383" y="4378770"/>
                  <a:pt x="480699" y="4380676"/>
                  <a:pt x="422887" y="4384869"/>
                </a:cubicBezTo>
                <a:cubicBezTo>
                  <a:pt x="315015" y="4392746"/>
                  <a:pt x="207524" y="4382073"/>
                  <a:pt x="100033" y="4378262"/>
                </a:cubicBezTo>
                <a:lnTo>
                  <a:pt x="0" y="4382743"/>
                </a:lnTo>
                <a:close/>
              </a:path>
            </a:pathLst>
          </a:custGeom>
        </p:spPr>
      </p:pic>
      <p:sp>
        <p:nvSpPr>
          <p:cNvPr id="16"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AE41D3"/>
          </a:solidFill>
          <a:ln w="38100" cap="rnd">
            <a:solidFill>
              <a:srgbClr val="AE41D3"/>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7">
            <a:extLst>
              <a:ext uri="{FF2B5EF4-FFF2-40B4-BE49-F238E27FC236}">
                <a16:creationId xmlns:a16="http://schemas.microsoft.com/office/drawing/2014/main" id="{50654F35-E883-61A0-F141-397F871A06B6}"/>
              </a:ext>
            </a:extLst>
          </p:cNvPr>
          <p:cNvSpPr>
            <a:spLocks noGrp="1"/>
          </p:cNvSpPr>
          <p:nvPr>
            <p:ph idx="1"/>
          </p:nvPr>
        </p:nvSpPr>
        <p:spPr>
          <a:xfrm>
            <a:off x="4654294" y="4412838"/>
            <a:ext cx="6897626" cy="2247081"/>
          </a:xfrm>
        </p:spPr>
        <p:txBody>
          <a:bodyPr anchor="ctr">
            <a:normAutofit fontScale="85000" lnSpcReduction="20000"/>
          </a:bodyPr>
          <a:lstStyle/>
          <a:p>
            <a:pPr marL="0" indent="0">
              <a:buNone/>
            </a:pPr>
            <a:r>
              <a:rPr lang="en-US" sz="1500" b="1" dirty="0">
                <a:ea typeface="+mn-lt"/>
                <a:cs typeface="+mn-lt"/>
              </a:rPr>
              <a:t>Explanation:</a:t>
            </a:r>
            <a:endParaRPr lang="en-US" sz="1500" dirty="0"/>
          </a:p>
          <a:p>
            <a:r>
              <a:rPr lang="en-US" sz="1500" dirty="0">
                <a:ea typeface="+mn-lt"/>
                <a:cs typeface="+mn-lt"/>
              </a:rPr>
              <a:t>The </a:t>
            </a:r>
            <a:r>
              <a:rPr lang="en-US" sz="1500" dirty="0">
                <a:latin typeface="Consolas"/>
              </a:rPr>
              <a:t>switch</a:t>
            </a:r>
            <a:r>
              <a:rPr lang="en-US" sz="1500" dirty="0">
                <a:ea typeface="+mn-lt"/>
                <a:cs typeface="+mn-lt"/>
              </a:rPr>
              <a:t> statement checks for specific phrases the user may input. Each case represents a common security-related query.</a:t>
            </a:r>
            <a:endParaRPr lang="en-US" sz="1500" dirty="0"/>
          </a:p>
          <a:p>
            <a:r>
              <a:rPr lang="en-US" sz="1500" dirty="0">
                <a:ea typeface="+mn-lt"/>
                <a:cs typeface="+mn-lt"/>
              </a:rPr>
              <a:t>If the user’s input matches one of the cases, the bot responds with a relevant message.</a:t>
            </a:r>
            <a:endParaRPr lang="en-US" sz="1500" dirty="0"/>
          </a:p>
          <a:p>
            <a:r>
              <a:rPr lang="en-US" sz="1800" dirty="0">
                <a:ea typeface="+mn-lt"/>
                <a:cs typeface="+mn-lt"/>
              </a:rPr>
              <a:t>If no case matches, it outputs a default response asking the user to try again.</a:t>
            </a:r>
            <a:endParaRPr lang="en-US" dirty="0"/>
          </a:p>
          <a:p>
            <a:r>
              <a:rPr lang="en-US" sz="1800" dirty="0">
                <a:ea typeface="+mn-lt"/>
                <a:cs typeface="+mn-lt"/>
              </a:rPr>
              <a:t>This method allows the bot to handle different types of queries in a clear, structured way.</a:t>
            </a:r>
            <a:endParaRPr lang="en-US" dirty="0"/>
          </a:p>
          <a:p>
            <a:endParaRPr lang="en-US" sz="1800" dirty="0"/>
          </a:p>
        </p:txBody>
      </p:sp>
    </p:spTree>
    <p:extLst>
      <p:ext uri="{BB962C8B-B14F-4D97-AF65-F5344CB8AC3E}">
        <p14:creationId xmlns:p14="http://schemas.microsoft.com/office/powerpoint/2010/main" val="164923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FF43-F588-8BA4-8042-9B12666E7E2F}"/>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1D82B61F-E1E6-42D6-EE79-4CC7FFC38E29}"/>
              </a:ext>
            </a:extLst>
          </p:cNvPr>
          <p:cNvSpPr>
            <a:spLocks noGrp="1"/>
          </p:cNvSpPr>
          <p:nvPr>
            <p:ph idx="1"/>
          </p:nvPr>
        </p:nvSpPr>
        <p:spPr/>
        <p:txBody>
          <a:bodyPr vert="horz" lIns="91440" tIns="45720" rIns="91440" bIns="45720" rtlCol="0" anchor="t">
            <a:normAutofit fontScale="70000" lnSpcReduction="20000"/>
          </a:bodyPr>
          <a:lstStyle/>
          <a:p>
            <a:r>
              <a:rPr lang="en-US" b="1" dirty="0">
                <a:ea typeface="+mn-lt"/>
                <a:cs typeface="+mn-lt"/>
              </a:rPr>
              <a:t>Chatbot Design:</a:t>
            </a:r>
            <a:r>
              <a:rPr lang="en-US" dirty="0">
                <a:ea typeface="+mn-lt"/>
                <a:cs typeface="+mn-lt"/>
              </a:rPr>
              <a:t> The chatbot is designed for simplicity but covers a range of basic cybersecurity topics, including phishing, password strength, and online safety.</a:t>
            </a:r>
            <a:endParaRPr lang="en-US" dirty="0"/>
          </a:p>
          <a:p>
            <a:r>
              <a:rPr lang="en-US" b="1" dirty="0">
                <a:ea typeface="+mn-lt"/>
                <a:cs typeface="+mn-lt"/>
              </a:rPr>
              <a:t>Code Structure and Logic:</a:t>
            </a:r>
            <a:r>
              <a:rPr lang="en-US" dirty="0">
                <a:ea typeface="+mn-lt"/>
                <a:cs typeface="+mn-lt"/>
              </a:rPr>
              <a:t> By structuring the code in modular methods and using techniques like exception handling, loops, and switch statements, the chatbot remains maintainable and efficient.</a:t>
            </a:r>
            <a:endParaRPr lang="en-US" dirty="0"/>
          </a:p>
          <a:p>
            <a:r>
              <a:rPr lang="en-US" b="1" dirty="0">
                <a:ea typeface="+mn-lt"/>
                <a:cs typeface="+mn-lt"/>
              </a:rPr>
              <a:t>Opportunities for Improvement:</a:t>
            </a:r>
            <a:endParaRPr lang="en-US" dirty="0"/>
          </a:p>
          <a:p>
            <a:pPr lvl="1"/>
            <a:r>
              <a:rPr lang="en-US" dirty="0">
                <a:ea typeface="+mn-lt"/>
                <a:cs typeface="+mn-lt"/>
              </a:rPr>
              <a:t>Adding natural language processing (NLP) could allow the chatbot to understand and respond to more complex user queries.</a:t>
            </a:r>
            <a:endParaRPr lang="en-US" dirty="0"/>
          </a:p>
          <a:p>
            <a:pPr lvl="1"/>
            <a:r>
              <a:rPr lang="en-US" dirty="0">
                <a:ea typeface="+mn-lt"/>
                <a:cs typeface="+mn-lt"/>
              </a:rPr>
              <a:t>Enhancements could include integrating web scraping or API calls to provide real-time information on various security topics.</a:t>
            </a:r>
            <a:endParaRPr lang="en-US" dirty="0"/>
          </a:p>
          <a:p>
            <a:r>
              <a:rPr lang="en-US" dirty="0">
                <a:ea typeface="+mn-lt"/>
                <a:cs typeface="+mn-lt"/>
              </a:rPr>
              <a:t>The current structure lays a solid foundation for building a more advanced chatbot in the future.</a:t>
            </a:r>
            <a:endParaRPr lang="en-US" dirty="0"/>
          </a:p>
          <a:p>
            <a:endParaRPr lang="en-US" dirty="0"/>
          </a:p>
        </p:txBody>
      </p:sp>
    </p:spTree>
    <p:extLst>
      <p:ext uri="{BB962C8B-B14F-4D97-AF65-F5344CB8AC3E}">
        <p14:creationId xmlns:p14="http://schemas.microsoft.com/office/powerpoint/2010/main" val="1530415709"/>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11</TotalTime>
  <Words>718</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Consolas</vt:lpstr>
      <vt:lpstr>The Hand Bold</vt:lpstr>
      <vt:lpstr>The Serif Hand Black</vt:lpstr>
      <vt:lpstr>SketchyVTI</vt:lpstr>
      <vt:lpstr>The Huzz chatbot</vt:lpstr>
      <vt:lpstr>introduction</vt:lpstr>
      <vt:lpstr>Code Structure</vt:lpstr>
      <vt:lpstr>Key Techniques Used</vt:lpstr>
      <vt:lpstr>Logic Behind the Chatbot</vt:lpstr>
      <vt:lpstr>Code Example: Handling User Input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Huzz chatbot</dc:title>
  <dc:creator>user</dc:creator>
  <cp:lastModifiedBy>Ndabezinhle Zothando Mathunyane</cp:lastModifiedBy>
  <cp:revision>59</cp:revision>
  <dcterms:created xsi:type="dcterms:W3CDTF">2025-04-04T08:37:03Z</dcterms:created>
  <dcterms:modified xsi:type="dcterms:W3CDTF">2025-04-04T11:48:17Z</dcterms:modified>
</cp:coreProperties>
</file>