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774" r:id="rId4"/>
    <p:sldMasterId id="2147483829" r:id="rId5"/>
  </p:sldMasterIdLst>
  <p:notesMasterIdLst>
    <p:notesMasterId r:id="rId7"/>
  </p:notesMasterIdLst>
  <p:handoutMasterIdLst>
    <p:handoutMasterId r:id="rId8"/>
  </p:handoutMasterIdLst>
  <p:sldIdLst>
    <p:sldId id="399" r:id="rId6"/>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464818-1339-638B-A16A-5EC5341F44F2}" name="Baez, Sully" initials="BS" userId="S::s.baez@northeastern.edu::01a2fb2d-33ac-4df3-ab55-b90f0e60010c" providerId="AD"/>
  <p188:author id="{8E13C323-6C7C-DB94-729F-E48F69415BDD}" name="Donnelly, Alison" initials="DA" userId="S::a.donnelly@northeastern.edu::b6807512-ec63-4926-9979-64a1adbeed9d" providerId="AD"/>
  <p188:author id="{2C18AB26-5E4B-6530-F22A-7EA67E76D18A}" name="Pettigrew, Josephine" initials="PJ" userId="S::j.pettigrew@northeastern.edu::a89017c7-8fe4-4de8-bc51-ca351fcabffc" providerId="AD"/>
  <p188:author id="{3C1F8731-6AB8-840B-638E-110E7378879F}" name="Tessari, Taryn" initials="TT" userId="S::t.tessari@northeastern.edu::b4b88c94-0600-4010-90c4-c0fbd8f7b9d9" providerId="AD"/>
  <p188:author id="{89CBCA38-BEE1-0917-D059-ABE4D1B424BC}" name="Maravetz, Sarah" initials="MS" userId="S::smaravetz@northeastern.edu::e6eccca1-235a-44d4-94b7-b9877a73d4f0" providerId="AD"/>
  <p188:author id="{2432753E-513B-FED5-72E5-DBDD3F828DD7}" name="Stith, Andrea" initials="SA" userId="S::a.stith@northeastern.edu::160442e8-e858-4141-bc14-68b07ccc0b3b" providerId="AD"/>
  <p188:author id="{D4DB5144-1B6D-F211-AB78-E578CEDE6466}" name="Radivojac, Predrag" initials="RP" userId="S::predrag@northeastern.edu::a85c6d37-1d58-4607-88d1-0091897c52d7" providerId="AD"/>
  <p188:author id="{2B559944-0FCE-48EF-7EC4-213BA03434CD}" name="Hescott, Ben" initials="HB" userId="S::hescott@northeastern.edu::d199ad4c-d70b-4fdc-806f-d7a447e5a3fb" providerId="AD"/>
  <p188:author id="{85A2A75C-CDE0-2F6C-D7ED-C0239118F8DB}" name="Fitzgerald, Gail" initials="FG" userId="S::gail.fitzgerald@northeastern.edu::c90b443a-b95b-4bf6-967d-be434148bfe7" providerId="AD"/>
  <p188:author id="{6E42D973-985E-6243-272A-1F72C6307CFD}" name="Tonkonogy, Amy" initials="TA" userId="S::a.tonkonogy@northeastern.edu::655c3be7-dbac-4884-80f9-2db6a1199290" providerId="AD"/>
  <p188:author id="{59D634AD-A1D0-B27B-9115-5D6C6DEF86C9}" name="Derbinsky, Nate" initials="DN" userId="S::nderbinsky@northeastern.edu::abc97baf-ac8e-4a6a-bf53-b50b6eb67d4d" providerId="AD"/>
  <p188:author id="{587FCAB8-5A15-C287-6E6F-3B1928852804}" name="Smith, Greg" initials="SG" userId="S::smitty0787@northeastern.edu::f63acaf2-94ee-49b4-a619-8293655cc342" providerId="AD"/>
  <p188:author id="{FEB9E5B9-7F06-1AF1-9331-5CFCDD8B4C5D}" name="Melchin, Kellie" initials="MK" userId="S::summer@northeastern.edu::ea9379b0-5247-4240-ae99-150b97ca4e98" providerId="AD"/>
  <p188:author id="{CA028FC5-E332-B6FF-4F93-3B3350534718}" name="Rajaraman, Rajmohan" initials="RR" userId="S::r.rajaraman@northeastern.edu::c5acb6d8-24c8-4cbd-bf93-d0ca9d9d6151" providerId="AD"/>
  <p188:author id="{727AFBC9-DE70-2E7A-9D70-52206F0BA5D1}" name="French, Mary" initials="FM" userId="S::mef1992@northeastern.edu::6e64ab23-fc04-4c3c-a5bf-fd55ddc92040" providerId="AD"/>
  <p188:author id="{8432B2E4-B192-EAB9-A5BF-5A3DE8ABA84A}" name="Mynatt, Elizabeth" initials="ME" userId="S::e.mynatt@northeastern.edu::4456b1d7-9dd2-40d7-8fd0-587ecc4528ee" providerId="AD"/>
  <p188:author id="{D1DC57F6-EBEA-989B-31E8-BFF2A5BB7E6F}" name="Mislove, Alan" initials="MA" userId="S::a.mislove@northeastern.edu::98f01a2d-c762-4bb7-ba05-f782fb68e88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avetz, Sarah" initials="MS" lastIdx="4" clrIdx="0">
    <p:extLst>
      <p:ext uri="{19B8F6BF-5375-455C-9EA6-DF929625EA0E}">
        <p15:presenceInfo xmlns:p15="http://schemas.microsoft.com/office/powerpoint/2012/main" userId="S::smaravetz@northeastern.edu::e6eccca1-235a-44d4-94b7-b9877a73d4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496"/>
    <a:srgbClr val="0C3354"/>
    <a:srgbClr val="E5611C"/>
    <a:srgbClr val="E2A855"/>
    <a:srgbClr val="006EB5"/>
    <a:srgbClr val="C00000"/>
    <a:srgbClr val="51CFE6"/>
    <a:srgbClr val="FF2600"/>
    <a:srgbClr val="00CFB5"/>
    <a:srgbClr val="52C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9DE27-883B-1C6A-E0EF-15D5A1986D5C}" v="2" dt="2023-04-27T21:28:31.008"/>
    <p1510:client id="{7425A8FC-BF95-1A4C-A5E0-7611671C188D}" v="3" dt="2023-04-27T20:40:43.122"/>
    <p1510:client id="{AFF90C3D-1486-8C6E-81AE-9FD170ADF91B}" v="47" dt="2023-04-27T20:09:41.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5"/>
    <p:restoredTop sz="94719"/>
  </p:normalViewPr>
  <p:slideViewPr>
    <p:cSldViewPr snapToGrid="0">
      <p:cViewPr>
        <p:scale>
          <a:sx n="80" d="100"/>
          <a:sy n="80" d="100"/>
        </p:scale>
        <p:origin x="144" y="-511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CC0CE-8773-1042-AFD7-6A7F6CAD5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5E2A34-AE50-CF40-90F0-C1EED5125D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3340E-501F-DB46-B690-A7F59A20148D}" type="datetimeFigureOut">
              <a:rPr lang="en-US" smtClean="0"/>
              <a:t>12/3/24</a:t>
            </a:fld>
            <a:endParaRPr lang="en-US"/>
          </a:p>
        </p:txBody>
      </p:sp>
      <p:sp>
        <p:nvSpPr>
          <p:cNvPr id="4" name="Footer Placeholder 3">
            <a:extLst>
              <a:ext uri="{FF2B5EF4-FFF2-40B4-BE49-F238E27FC236}">
                <a16:creationId xmlns:a16="http://schemas.microsoft.com/office/drawing/2014/main" id="{EE570711-67E5-7541-8368-8E03855EED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054FC9-C693-5D4C-BDAE-FF06D41139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20A896-6874-F840-B011-92782F1A5C34}" type="slidenum">
              <a:rPr lang="en-US" smtClean="0"/>
              <a:t>‹#›</a:t>
            </a:fld>
            <a:endParaRPr lang="en-US"/>
          </a:p>
        </p:txBody>
      </p:sp>
    </p:spTree>
    <p:extLst>
      <p:ext uri="{BB962C8B-B14F-4D97-AF65-F5344CB8AC3E}">
        <p14:creationId xmlns:p14="http://schemas.microsoft.com/office/powerpoint/2010/main" val="450327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12/3/24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A0FD6-544D-704E-B110-A2E37FB70249}"/>
              </a:ext>
            </a:extLst>
          </p:cNvPr>
          <p:cNvSpPr>
            <a:spLocks noGrp="1"/>
          </p:cNvSpPr>
          <p:nvPr>
            <p:ph type="title" hasCustomPrompt="1"/>
          </p:nvPr>
        </p:nvSpPr>
        <p:spPr>
          <a:xfrm>
            <a:off x="1788973" y="1167921"/>
            <a:ext cx="18887896" cy="1927018"/>
          </a:xfrm>
        </p:spPr>
        <p:txBody>
          <a:bodyPr anchor="b"/>
          <a:lstStyle>
            <a:lvl1pPr>
              <a:defRPr sz="8640" b="1">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Student Project Title</a:t>
            </a:r>
          </a:p>
        </p:txBody>
      </p:sp>
      <p:pic>
        <p:nvPicPr>
          <p:cNvPr id="2" name="Picture 1">
            <a:extLst>
              <a:ext uri="{FF2B5EF4-FFF2-40B4-BE49-F238E27FC236}">
                <a16:creationId xmlns:a16="http://schemas.microsoft.com/office/drawing/2014/main" id="{7E20E062-0B22-CB13-CD48-402404AD4A2B}"/>
              </a:ext>
            </a:extLst>
          </p:cNvPr>
          <p:cNvPicPr>
            <a:picLocks noChangeAspect="1"/>
          </p:cNvPicPr>
          <p:nvPr userDrawn="1"/>
        </p:nvPicPr>
        <p:blipFill>
          <a:blip r:embed="rId2">
            <a:biLevel thresh="75000"/>
          </a:blip>
          <a:stretch>
            <a:fillRect/>
          </a:stretch>
        </p:blipFill>
        <p:spPr>
          <a:xfrm rot="5400000">
            <a:off x="-10619778" y="10645296"/>
            <a:ext cx="21945600" cy="655009"/>
          </a:xfrm>
          <a:prstGeom prst="rect">
            <a:avLst/>
          </a:prstGeom>
          <a:solidFill>
            <a:schemeClr val="tx1"/>
          </a:solidFill>
          <a:ln>
            <a:solidFill>
              <a:schemeClr val="tx1"/>
            </a:solidFill>
          </a:ln>
        </p:spPr>
      </p:pic>
      <p:cxnSp>
        <p:nvCxnSpPr>
          <p:cNvPr id="3" name="Straight Connector 2">
            <a:extLst>
              <a:ext uri="{FF2B5EF4-FFF2-40B4-BE49-F238E27FC236}">
                <a16:creationId xmlns:a16="http://schemas.microsoft.com/office/drawing/2014/main" id="{387E4F1E-8E2D-91D7-D5AC-88FF6DBFD232}"/>
              </a:ext>
            </a:extLst>
          </p:cNvPr>
          <p:cNvCxnSpPr>
            <a:cxnSpLocks/>
          </p:cNvCxnSpPr>
          <p:nvPr userDrawn="1"/>
        </p:nvCxnSpPr>
        <p:spPr>
          <a:xfrm>
            <a:off x="1788974" y="5018282"/>
            <a:ext cx="21637330" cy="0"/>
          </a:xfrm>
          <a:prstGeom prst="line">
            <a:avLst/>
          </a:prstGeom>
          <a:ln w="28575">
            <a:solidFill>
              <a:srgbClr val="297496"/>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2433CCF-4787-1025-CB16-9302C73F1519}"/>
              </a:ext>
            </a:extLst>
          </p:cNvPr>
          <p:cNvSpPr/>
          <p:nvPr userDrawn="1"/>
        </p:nvSpPr>
        <p:spPr>
          <a:xfrm>
            <a:off x="1788971" y="6049058"/>
            <a:ext cx="9443947" cy="1483251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16" name="Rectangle 15">
            <a:extLst>
              <a:ext uri="{FF2B5EF4-FFF2-40B4-BE49-F238E27FC236}">
                <a16:creationId xmlns:a16="http://schemas.microsoft.com/office/drawing/2014/main" id="{EB45FD46-CC44-BD8C-12D6-B53FBC8AF74A}"/>
              </a:ext>
            </a:extLst>
          </p:cNvPr>
          <p:cNvSpPr/>
          <p:nvPr userDrawn="1"/>
        </p:nvSpPr>
        <p:spPr>
          <a:xfrm>
            <a:off x="11737227" y="6049058"/>
            <a:ext cx="9443947" cy="1483251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17" name="Rectangle 16">
            <a:extLst>
              <a:ext uri="{FF2B5EF4-FFF2-40B4-BE49-F238E27FC236}">
                <a16:creationId xmlns:a16="http://schemas.microsoft.com/office/drawing/2014/main" id="{6BCA657D-49C9-9908-7E27-FC326FD484C0}"/>
              </a:ext>
            </a:extLst>
          </p:cNvPr>
          <p:cNvSpPr/>
          <p:nvPr userDrawn="1"/>
        </p:nvSpPr>
        <p:spPr>
          <a:xfrm>
            <a:off x="21685482" y="6049055"/>
            <a:ext cx="9443947" cy="1483251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40" name="Content Placeholder 39">
            <a:extLst>
              <a:ext uri="{FF2B5EF4-FFF2-40B4-BE49-F238E27FC236}">
                <a16:creationId xmlns:a16="http://schemas.microsoft.com/office/drawing/2014/main" id="{6BFB79EA-CFBF-85EC-1F95-DAF452A56AE3}"/>
              </a:ext>
            </a:extLst>
          </p:cNvPr>
          <p:cNvSpPr>
            <a:spLocks noGrp="1"/>
          </p:cNvSpPr>
          <p:nvPr>
            <p:ph sz="quarter" idx="10" hasCustomPrompt="1"/>
          </p:nvPr>
        </p:nvSpPr>
        <p:spPr>
          <a:xfrm>
            <a:off x="1787365" y="3765494"/>
            <a:ext cx="18889502" cy="1280160"/>
          </a:xfrm>
        </p:spPr>
        <p:txBody>
          <a:bodyPr>
            <a:normAutofit/>
          </a:bodyPr>
          <a:lstStyle>
            <a:lvl1pPr marL="0" indent="0">
              <a:buNone/>
              <a:defRPr sz="4320" b="1"/>
            </a:lvl1pPr>
          </a:lstStyle>
          <a:p>
            <a:pPr lvl="0"/>
            <a:r>
              <a:rPr lang="en-US"/>
              <a:t>Names</a:t>
            </a:r>
          </a:p>
        </p:txBody>
      </p:sp>
      <p:sp>
        <p:nvSpPr>
          <p:cNvPr id="42" name="Content Placeholder 41">
            <a:extLst>
              <a:ext uri="{FF2B5EF4-FFF2-40B4-BE49-F238E27FC236}">
                <a16:creationId xmlns:a16="http://schemas.microsoft.com/office/drawing/2014/main" id="{6F23E6FB-27AD-CCF2-2BC5-80300B23D329}"/>
              </a:ext>
            </a:extLst>
          </p:cNvPr>
          <p:cNvSpPr>
            <a:spLocks noGrp="1"/>
          </p:cNvSpPr>
          <p:nvPr>
            <p:ph sz="quarter" idx="11" hasCustomPrompt="1"/>
          </p:nvPr>
        </p:nvSpPr>
        <p:spPr>
          <a:xfrm>
            <a:off x="2223006" y="7227419"/>
            <a:ext cx="8662510" cy="2507171"/>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lvl="0"/>
            <a:endParaRPr lang="en-US"/>
          </a:p>
          <a:p>
            <a:pPr lvl="0"/>
            <a:endParaRPr lang="en-US"/>
          </a:p>
          <a:p>
            <a:pPr lvl="0"/>
            <a:endParaRPr lang="en-US"/>
          </a:p>
        </p:txBody>
      </p:sp>
      <p:sp>
        <p:nvSpPr>
          <p:cNvPr id="44" name="Content Placeholder 43">
            <a:extLst>
              <a:ext uri="{FF2B5EF4-FFF2-40B4-BE49-F238E27FC236}">
                <a16:creationId xmlns:a16="http://schemas.microsoft.com/office/drawing/2014/main" id="{6C7F250B-384C-4E8A-CF44-E354D4D12070}"/>
              </a:ext>
            </a:extLst>
          </p:cNvPr>
          <p:cNvSpPr>
            <a:spLocks noGrp="1"/>
          </p:cNvSpPr>
          <p:nvPr>
            <p:ph sz="quarter" idx="12" hasCustomPrompt="1"/>
          </p:nvPr>
        </p:nvSpPr>
        <p:spPr>
          <a:xfrm>
            <a:off x="2082769" y="6369560"/>
            <a:ext cx="8761095" cy="743139"/>
          </a:xfrm>
        </p:spPr>
        <p:txBody>
          <a:bodyPr>
            <a:normAutofit/>
          </a:bodyPr>
          <a:lstStyle>
            <a:lvl1pPr marL="0" indent="0">
              <a:buNone/>
              <a:defRPr sz="3780" b="1"/>
            </a:lvl1pPr>
          </a:lstStyle>
          <a:p>
            <a:pPr lvl="0"/>
            <a:r>
              <a:rPr lang="en-US" dirty="0"/>
              <a:t>BACKGROUND</a:t>
            </a:r>
          </a:p>
        </p:txBody>
      </p:sp>
      <p:sp>
        <p:nvSpPr>
          <p:cNvPr id="45" name="Content Placeholder 41">
            <a:extLst>
              <a:ext uri="{FF2B5EF4-FFF2-40B4-BE49-F238E27FC236}">
                <a16:creationId xmlns:a16="http://schemas.microsoft.com/office/drawing/2014/main" id="{E0AEB741-422E-B0DB-2C53-A348E14C7006}"/>
              </a:ext>
            </a:extLst>
          </p:cNvPr>
          <p:cNvSpPr>
            <a:spLocks noGrp="1"/>
          </p:cNvSpPr>
          <p:nvPr>
            <p:ph sz="quarter" idx="13" hasCustomPrompt="1"/>
          </p:nvPr>
        </p:nvSpPr>
        <p:spPr>
          <a:xfrm>
            <a:off x="2249809" y="16055567"/>
            <a:ext cx="8662510" cy="4722115"/>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Fusce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pellentesque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suscipit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nibh</a:t>
            </a:r>
            <a:endParaRPr kumimoji="0" lang="en-US" sz="297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46" name="Content Placeholder 43">
            <a:extLst>
              <a:ext uri="{FF2B5EF4-FFF2-40B4-BE49-F238E27FC236}">
                <a16:creationId xmlns:a16="http://schemas.microsoft.com/office/drawing/2014/main" id="{0534A2A6-8152-55FB-FE67-A0FF56543E87}"/>
              </a:ext>
            </a:extLst>
          </p:cNvPr>
          <p:cNvSpPr>
            <a:spLocks noGrp="1"/>
          </p:cNvSpPr>
          <p:nvPr>
            <p:ph sz="quarter" idx="14" hasCustomPrompt="1"/>
          </p:nvPr>
        </p:nvSpPr>
        <p:spPr>
          <a:xfrm>
            <a:off x="2109572" y="15197707"/>
            <a:ext cx="8761095" cy="743139"/>
          </a:xfrm>
        </p:spPr>
        <p:txBody>
          <a:bodyPr>
            <a:normAutofit/>
          </a:bodyPr>
          <a:lstStyle>
            <a:lvl1pPr marL="0" indent="0">
              <a:buNone/>
              <a:defRPr sz="3780" b="1"/>
            </a:lvl1pPr>
          </a:lstStyle>
          <a:p>
            <a:pPr lvl="0"/>
            <a:r>
              <a:rPr lang="en-US" dirty="0"/>
              <a:t>PROBLEM</a:t>
            </a:r>
          </a:p>
        </p:txBody>
      </p:sp>
      <p:sp>
        <p:nvSpPr>
          <p:cNvPr id="48" name="Picture Placeholder 47">
            <a:extLst>
              <a:ext uri="{FF2B5EF4-FFF2-40B4-BE49-F238E27FC236}">
                <a16:creationId xmlns:a16="http://schemas.microsoft.com/office/drawing/2014/main" id="{6CCDBB4F-DDD9-27F5-82B5-101F9F830A0B}"/>
              </a:ext>
            </a:extLst>
          </p:cNvPr>
          <p:cNvSpPr>
            <a:spLocks noGrp="1"/>
          </p:cNvSpPr>
          <p:nvPr>
            <p:ph type="pic" sz="quarter" idx="15"/>
          </p:nvPr>
        </p:nvSpPr>
        <p:spPr>
          <a:xfrm>
            <a:off x="2224565" y="10154922"/>
            <a:ext cx="8619647" cy="4343398"/>
          </a:xfrm>
        </p:spPr>
        <p:txBody>
          <a:bodyPr/>
          <a:lstStyle/>
          <a:p>
            <a:endParaRPr lang="en-US"/>
          </a:p>
        </p:txBody>
      </p:sp>
      <p:sp>
        <p:nvSpPr>
          <p:cNvPr id="49" name="Picture Placeholder 47">
            <a:extLst>
              <a:ext uri="{FF2B5EF4-FFF2-40B4-BE49-F238E27FC236}">
                <a16:creationId xmlns:a16="http://schemas.microsoft.com/office/drawing/2014/main" id="{71B37DA4-EA44-B843-CDEA-8EDD9E737A05}"/>
              </a:ext>
            </a:extLst>
          </p:cNvPr>
          <p:cNvSpPr>
            <a:spLocks noGrp="1"/>
          </p:cNvSpPr>
          <p:nvPr>
            <p:ph type="pic" sz="quarter" idx="16"/>
          </p:nvPr>
        </p:nvSpPr>
        <p:spPr>
          <a:xfrm>
            <a:off x="12149371" y="12253309"/>
            <a:ext cx="8619647" cy="4883021"/>
          </a:xfrm>
        </p:spPr>
        <p:txBody>
          <a:bodyPr/>
          <a:lstStyle/>
          <a:p>
            <a:endParaRPr lang="en-US"/>
          </a:p>
        </p:txBody>
      </p:sp>
      <p:sp>
        <p:nvSpPr>
          <p:cNvPr id="50" name="Picture Placeholder 47">
            <a:extLst>
              <a:ext uri="{FF2B5EF4-FFF2-40B4-BE49-F238E27FC236}">
                <a16:creationId xmlns:a16="http://schemas.microsoft.com/office/drawing/2014/main" id="{F7343A6C-6E0D-C73F-E0B5-036F8927AD7F}"/>
              </a:ext>
            </a:extLst>
          </p:cNvPr>
          <p:cNvSpPr>
            <a:spLocks noGrp="1"/>
          </p:cNvSpPr>
          <p:nvPr>
            <p:ph type="pic" sz="quarter" idx="17"/>
          </p:nvPr>
        </p:nvSpPr>
        <p:spPr>
          <a:xfrm>
            <a:off x="22217182" y="12374792"/>
            <a:ext cx="3786815" cy="7805782"/>
          </a:xfrm>
        </p:spPr>
        <p:txBody>
          <a:bodyPr/>
          <a:lstStyle/>
          <a:p>
            <a:endParaRPr lang="en-US"/>
          </a:p>
        </p:txBody>
      </p:sp>
      <p:sp>
        <p:nvSpPr>
          <p:cNvPr id="51" name="Content Placeholder 41">
            <a:extLst>
              <a:ext uri="{FF2B5EF4-FFF2-40B4-BE49-F238E27FC236}">
                <a16:creationId xmlns:a16="http://schemas.microsoft.com/office/drawing/2014/main" id="{7408CCAB-1708-C148-2364-6836FBE699F8}"/>
              </a:ext>
            </a:extLst>
          </p:cNvPr>
          <p:cNvSpPr>
            <a:spLocks noGrp="1"/>
          </p:cNvSpPr>
          <p:nvPr>
            <p:ph sz="quarter" idx="18" hasCustomPrompt="1"/>
          </p:nvPr>
        </p:nvSpPr>
        <p:spPr>
          <a:xfrm>
            <a:off x="12148160" y="7275922"/>
            <a:ext cx="8662510" cy="4722115"/>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Fusce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pellentesque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suscipit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nibh</a:t>
            </a:r>
            <a:endParaRPr kumimoji="0" lang="en-US" sz="297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52" name="Content Placeholder 43">
            <a:extLst>
              <a:ext uri="{FF2B5EF4-FFF2-40B4-BE49-F238E27FC236}">
                <a16:creationId xmlns:a16="http://schemas.microsoft.com/office/drawing/2014/main" id="{F2C83C93-F1E8-28B8-6551-6D8DD335749B}"/>
              </a:ext>
            </a:extLst>
          </p:cNvPr>
          <p:cNvSpPr>
            <a:spLocks noGrp="1"/>
          </p:cNvSpPr>
          <p:nvPr>
            <p:ph sz="quarter" idx="19" hasCustomPrompt="1"/>
          </p:nvPr>
        </p:nvSpPr>
        <p:spPr>
          <a:xfrm>
            <a:off x="12007923" y="6418063"/>
            <a:ext cx="8761095" cy="743139"/>
          </a:xfrm>
        </p:spPr>
        <p:txBody>
          <a:bodyPr>
            <a:normAutofit/>
          </a:bodyPr>
          <a:lstStyle>
            <a:lvl1pPr marL="0" indent="0">
              <a:buNone/>
              <a:defRPr sz="3780" b="1"/>
            </a:lvl1pPr>
          </a:lstStyle>
          <a:p>
            <a:pPr lvl="0"/>
            <a:r>
              <a:rPr lang="en-US"/>
              <a:t>APPROACH</a:t>
            </a:r>
          </a:p>
        </p:txBody>
      </p:sp>
      <p:sp>
        <p:nvSpPr>
          <p:cNvPr id="53" name="Content Placeholder 41">
            <a:extLst>
              <a:ext uri="{FF2B5EF4-FFF2-40B4-BE49-F238E27FC236}">
                <a16:creationId xmlns:a16="http://schemas.microsoft.com/office/drawing/2014/main" id="{2EB3F151-507C-9911-91EA-0A0D28EDAD25}"/>
              </a:ext>
            </a:extLst>
          </p:cNvPr>
          <p:cNvSpPr>
            <a:spLocks noGrp="1"/>
          </p:cNvSpPr>
          <p:nvPr>
            <p:ph sz="quarter" idx="20" hasCustomPrompt="1"/>
          </p:nvPr>
        </p:nvSpPr>
        <p:spPr>
          <a:xfrm>
            <a:off x="22072977" y="7227419"/>
            <a:ext cx="8662510" cy="4722115"/>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Fusce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pellentesque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suscipit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nibh</a:t>
            </a:r>
            <a:endParaRPr kumimoji="0" lang="en-US" sz="297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54" name="Content Placeholder 43">
            <a:extLst>
              <a:ext uri="{FF2B5EF4-FFF2-40B4-BE49-F238E27FC236}">
                <a16:creationId xmlns:a16="http://schemas.microsoft.com/office/drawing/2014/main" id="{D7FB8193-5017-E290-9931-0C40544BB0BA}"/>
              </a:ext>
            </a:extLst>
          </p:cNvPr>
          <p:cNvSpPr>
            <a:spLocks noGrp="1"/>
          </p:cNvSpPr>
          <p:nvPr>
            <p:ph sz="quarter" idx="21" hasCustomPrompt="1"/>
          </p:nvPr>
        </p:nvSpPr>
        <p:spPr>
          <a:xfrm>
            <a:off x="21932740" y="6369560"/>
            <a:ext cx="8761095" cy="743139"/>
          </a:xfrm>
        </p:spPr>
        <p:txBody>
          <a:bodyPr>
            <a:normAutofit/>
          </a:bodyPr>
          <a:lstStyle>
            <a:lvl1pPr marL="0" indent="0">
              <a:buNone/>
              <a:defRPr sz="3780" b="1"/>
            </a:lvl1pPr>
          </a:lstStyle>
          <a:p>
            <a:pPr lvl="0"/>
            <a:r>
              <a:rPr lang="en-US" dirty="0"/>
              <a:t>OUTCOME</a:t>
            </a:r>
          </a:p>
        </p:txBody>
      </p:sp>
      <p:sp>
        <p:nvSpPr>
          <p:cNvPr id="55" name="Content Placeholder 41">
            <a:extLst>
              <a:ext uri="{FF2B5EF4-FFF2-40B4-BE49-F238E27FC236}">
                <a16:creationId xmlns:a16="http://schemas.microsoft.com/office/drawing/2014/main" id="{7039C18E-DA7F-4297-0057-9662FD292745}"/>
              </a:ext>
            </a:extLst>
          </p:cNvPr>
          <p:cNvSpPr>
            <a:spLocks noGrp="1"/>
          </p:cNvSpPr>
          <p:nvPr>
            <p:ph sz="quarter" idx="22" hasCustomPrompt="1"/>
          </p:nvPr>
        </p:nvSpPr>
        <p:spPr>
          <a:xfrm>
            <a:off x="12014359" y="17386322"/>
            <a:ext cx="8662510" cy="3096240"/>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56" name="Content Placeholder 41">
            <a:extLst>
              <a:ext uri="{FF2B5EF4-FFF2-40B4-BE49-F238E27FC236}">
                <a16:creationId xmlns:a16="http://schemas.microsoft.com/office/drawing/2014/main" id="{2B0D12B3-83D5-5142-075B-DC5B7721A86B}"/>
              </a:ext>
            </a:extLst>
          </p:cNvPr>
          <p:cNvSpPr>
            <a:spLocks noGrp="1"/>
          </p:cNvSpPr>
          <p:nvPr>
            <p:ph sz="quarter" idx="23" hasCustomPrompt="1"/>
          </p:nvPr>
        </p:nvSpPr>
        <p:spPr>
          <a:xfrm>
            <a:off x="26362580" y="12374790"/>
            <a:ext cx="4331256" cy="8107770"/>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lvl="0"/>
            <a:endParaRPr lang="en-US"/>
          </a:p>
          <a:p>
            <a:pPr lvl="0"/>
            <a:endParaRPr lang="en-US"/>
          </a:p>
          <a:p>
            <a:pPr lvl="0"/>
            <a:endParaRPr lang="en-US"/>
          </a:p>
        </p:txBody>
      </p:sp>
      <p:pic>
        <p:nvPicPr>
          <p:cNvPr id="6" name="Picture 5">
            <a:extLst>
              <a:ext uri="{FF2B5EF4-FFF2-40B4-BE49-F238E27FC236}">
                <a16:creationId xmlns:a16="http://schemas.microsoft.com/office/drawing/2014/main" id="{F5BB1EE5-CDBE-1CA4-74B0-237DA787701B}"/>
              </a:ext>
            </a:extLst>
          </p:cNvPr>
          <p:cNvPicPr>
            <a:picLocks noChangeAspect="1"/>
          </p:cNvPicPr>
          <p:nvPr userDrawn="1"/>
        </p:nvPicPr>
        <p:blipFill>
          <a:blip r:embed="rId3"/>
          <a:stretch>
            <a:fillRect/>
          </a:stretch>
        </p:blipFill>
        <p:spPr>
          <a:xfrm>
            <a:off x="23767671" y="3765494"/>
            <a:ext cx="7361755" cy="2013472"/>
          </a:xfrm>
          <a:prstGeom prst="rect">
            <a:avLst/>
          </a:prstGeom>
        </p:spPr>
      </p:pic>
    </p:spTree>
    <p:extLst>
      <p:ext uri="{BB962C8B-B14F-4D97-AF65-F5344CB8AC3E}">
        <p14:creationId xmlns:p14="http://schemas.microsoft.com/office/powerpoint/2010/main" val="84520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055B81B-0B97-B54C-995E-9BABA9440E34}"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420619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5B81B-0B97-B54C-995E-9BABA9440E34}"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357106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5B81B-0B97-B54C-995E-9BABA9440E34}"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106557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SEARCH POSTER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A0FD6-544D-704E-B110-A2E37FB70249}"/>
              </a:ext>
            </a:extLst>
          </p:cNvPr>
          <p:cNvSpPr>
            <a:spLocks noGrp="1"/>
          </p:cNvSpPr>
          <p:nvPr>
            <p:ph type="title" hasCustomPrompt="1"/>
          </p:nvPr>
        </p:nvSpPr>
        <p:spPr>
          <a:xfrm>
            <a:off x="1788973" y="1167921"/>
            <a:ext cx="18887896" cy="1927018"/>
          </a:xfrm>
        </p:spPr>
        <p:txBody>
          <a:bodyPr anchor="b"/>
          <a:lstStyle>
            <a:lvl1pPr>
              <a:defRPr sz="8640" b="1">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Student Project Title</a:t>
            </a:r>
          </a:p>
        </p:txBody>
      </p:sp>
      <p:pic>
        <p:nvPicPr>
          <p:cNvPr id="2" name="Picture 1">
            <a:extLst>
              <a:ext uri="{FF2B5EF4-FFF2-40B4-BE49-F238E27FC236}">
                <a16:creationId xmlns:a16="http://schemas.microsoft.com/office/drawing/2014/main" id="{7E20E062-0B22-CB13-CD48-402404AD4A2B}"/>
              </a:ext>
            </a:extLst>
          </p:cNvPr>
          <p:cNvPicPr>
            <a:picLocks noChangeAspect="1"/>
          </p:cNvPicPr>
          <p:nvPr userDrawn="1"/>
        </p:nvPicPr>
        <p:blipFill>
          <a:blip r:embed="rId2">
            <a:biLevel thresh="75000"/>
          </a:blip>
          <a:stretch>
            <a:fillRect/>
          </a:stretch>
        </p:blipFill>
        <p:spPr>
          <a:xfrm rot="5400000">
            <a:off x="-10619778" y="10645296"/>
            <a:ext cx="21945600" cy="655009"/>
          </a:xfrm>
          <a:prstGeom prst="rect">
            <a:avLst/>
          </a:prstGeom>
          <a:solidFill>
            <a:schemeClr val="tx1"/>
          </a:solidFill>
          <a:ln>
            <a:solidFill>
              <a:schemeClr val="tx1"/>
            </a:solidFill>
          </a:ln>
        </p:spPr>
      </p:pic>
      <p:cxnSp>
        <p:nvCxnSpPr>
          <p:cNvPr id="3" name="Straight Connector 2">
            <a:extLst>
              <a:ext uri="{FF2B5EF4-FFF2-40B4-BE49-F238E27FC236}">
                <a16:creationId xmlns:a16="http://schemas.microsoft.com/office/drawing/2014/main" id="{387E4F1E-8E2D-91D7-D5AC-88FF6DBFD232}"/>
              </a:ext>
            </a:extLst>
          </p:cNvPr>
          <p:cNvCxnSpPr>
            <a:cxnSpLocks/>
          </p:cNvCxnSpPr>
          <p:nvPr userDrawn="1"/>
        </p:nvCxnSpPr>
        <p:spPr>
          <a:xfrm>
            <a:off x="1788974" y="5018282"/>
            <a:ext cx="21637330" cy="0"/>
          </a:xfrm>
          <a:prstGeom prst="line">
            <a:avLst/>
          </a:prstGeom>
          <a:ln w="28575">
            <a:solidFill>
              <a:srgbClr val="297496"/>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2433CCF-4787-1025-CB16-9302C73F1519}"/>
              </a:ext>
            </a:extLst>
          </p:cNvPr>
          <p:cNvSpPr/>
          <p:nvPr userDrawn="1"/>
        </p:nvSpPr>
        <p:spPr>
          <a:xfrm>
            <a:off x="1788971" y="6049058"/>
            <a:ext cx="9443947" cy="1483251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16" name="Rectangle 15">
            <a:extLst>
              <a:ext uri="{FF2B5EF4-FFF2-40B4-BE49-F238E27FC236}">
                <a16:creationId xmlns:a16="http://schemas.microsoft.com/office/drawing/2014/main" id="{EB45FD46-CC44-BD8C-12D6-B53FBC8AF74A}"/>
              </a:ext>
            </a:extLst>
          </p:cNvPr>
          <p:cNvSpPr/>
          <p:nvPr userDrawn="1"/>
        </p:nvSpPr>
        <p:spPr>
          <a:xfrm>
            <a:off x="11737227" y="6049058"/>
            <a:ext cx="9443947" cy="1483251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17" name="Rectangle 16">
            <a:extLst>
              <a:ext uri="{FF2B5EF4-FFF2-40B4-BE49-F238E27FC236}">
                <a16:creationId xmlns:a16="http://schemas.microsoft.com/office/drawing/2014/main" id="{6BCA657D-49C9-9908-7E27-FC326FD484C0}"/>
              </a:ext>
            </a:extLst>
          </p:cNvPr>
          <p:cNvSpPr/>
          <p:nvPr userDrawn="1"/>
        </p:nvSpPr>
        <p:spPr>
          <a:xfrm>
            <a:off x="21685482" y="6049055"/>
            <a:ext cx="9443947" cy="1483251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40" name="Content Placeholder 39">
            <a:extLst>
              <a:ext uri="{FF2B5EF4-FFF2-40B4-BE49-F238E27FC236}">
                <a16:creationId xmlns:a16="http://schemas.microsoft.com/office/drawing/2014/main" id="{6BFB79EA-CFBF-85EC-1F95-DAF452A56AE3}"/>
              </a:ext>
            </a:extLst>
          </p:cNvPr>
          <p:cNvSpPr>
            <a:spLocks noGrp="1"/>
          </p:cNvSpPr>
          <p:nvPr>
            <p:ph sz="quarter" idx="10" hasCustomPrompt="1"/>
          </p:nvPr>
        </p:nvSpPr>
        <p:spPr>
          <a:xfrm>
            <a:off x="1787365" y="3765494"/>
            <a:ext cx="18889502" cy="1280160"/>
          </a:xfrm>
        </p:spPr>
        <p:txBody>
          <a:bodyPr>
            <a:normAutofit/>
          </a:bodyPr>
          <a:lstStyle>
            <a:lvl1pPr marL="0" indent="0">
              <a:buNone/>
              <a:defRPr sz="4320" b="1"/>
            </a:lvl1pPr>
          </a:lstStyle>
          <a:p>
            <a:pPr lvl="0"/>
            <a:r>
              <a:rPr lang="en-US"/>
              <a:t>Names</a:t>
            </a:r>
          </a:p>
        </p:txBody>
      </p:sp>
      <p:sp>
        <p:nvSpPr>
          <p:cNvPr id="42" name="Content Placeholder 41">
            <a:extLst>
              <a:ext uri="{FF2B5EF4-FFF2-40B4-BE49-F238E27FC236}">
                <a16:creationId xmlns:a16="http://schemas.microsoft.com/office/drawing/2014/main" id="{6F23E6FB-27AD-CCF2-2BC5-80300B23D329}"/>
              </a:ext>
            </a:extLst>
          </p:cNvPr>
          <p:cNvSpPr>
            <a:spLocks noGrp="1"/>
          </p:cNvSpPr>
          <p:nvPr>
            <p:ph sz="quarter" idx="11" hasCustomPrompt="1"/>
          </p:nvPr>
        </p:nvSpPr>
        <p:spPr>
          <a:xfrm>
            <a:off x="2223006" y="7227419"/>
            <a:ext cx="8662510" cy="2507171"/>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lvl="0"/>
            <a:endParaRPr lang="en-US"/>
          </a:p>
          <a:p>
            <a:pPr lvl="0"/>
            <a:endParaRPr lang="en-US"/>
          </a:p>
          <a:p>
            <a:pPr lvl="0"/>
            <a:endParaRPr lang="en-US"/>
          </a:p>
        </p:txBody>
      </p:sp>
      <p:sp>
        <p:nvSpPr>
          <p:cNvPr id="44" name="Content Placeholder 43">
            <a:extLst>
              <a:ext uri="{FF2B5EF4-FFF2-40B4-BE49-F238E27FC236}">
                <a16:creationId xmlns:a16="http://schemas.microsoft.com/office/drawing/2014/main" id="{6C7F250B-384C-4E8A-CF44-E354D4D12070}"/>
              </a:ext>
            </a:extLst>
          </p:cNvPr>
          <p:cNvSpPr>
            <a:spLocks noGrp="1"/>
          </p:cNvSpPr>
          <p:nvPr>
            <p:ph sz="quarter" idx="12" hasCustomPrompt="1"/>
          </p:nvPr>
        </p:nvSpPr>
        <p:spPr>
          <a:xfrm>
            <a:off x="2082769" y="6369560"/>
            <a:ext cx="8761095" cy="743139"/>
          </a:xfrm>
        </p:spPr>
        <p:txBody>
          <a:bodyPr>
            <a:normAutofit/>
          </a:bodyPr>
          <a:lstStyle>
            <a:lvl1pPr marL="0" indent="0">
              <a:buNone/>
              <a:defRPr sz="3780" b="1"/>
            </a:lvl1pPr>
          </a:lstStyle>
          <a:p>
            <a:pPr lvl="0"/>
            <a:r>
              <a:rPr lang="en-US" dirty="0"/>
              <a:t>BACKGROUND</a:t>
            </a:r>
          </a:p>
        </p:txBody>
      </p:sp>
      <p:sp>
        <p:nvSpPr>
          <p:cNvPr id="45" name="Content Placeholder 41">
            <a:extLst>
              <a:ext uri="{FF2B5EF4-FFF2-40B4-BE49-F238E27FC236}">
                <a16:creationId xmlns:a16="http://schemas.microsoft.com/office/drawing/2014/main" id="{E0AEB741-422E-B0DB-2C53-A348E14C7006}"/>
              </a:ext>
            </a:extLst>
          </p:cNvPr>
          <p:cNvSpPr>
            <a:spLocks noGrp="1"/>
          </p:cNvSpPr>
          <p:nvPr>
            <p:ph sz="quarter" idx="13" hasCustomPrompt="1"/>
          </p:nvPr>
        </p:nvSpPr>
        <p:spPr>
          <a:xfrm>
            <a:off x="2249809" y="16055567"/>
            <a:ext cx="8662510" cy="4722115"/>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Fusce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pellentesque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suscipit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nibh</a:t>
            </a:r>
            <a:endParaRPr kumimoji="0" lang="en-US" sz="297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46" name="Content Placeholder 43">
            <a:extLst>
              <a:ext uri="{FF2B5EF4-FFF2-40B4-BE49-F238E27FC236}">
                <a16:creationId xmlns:a16="http://schemas.microsoft.com/office/drawing/2014/main" id="{0534A2A6-8152-55FB-FE67-A0FF56543E87}"/>
              </a:ext>
            </a:extLst>
          </p:cNvPr>
          <p:cNvSpPr>
            <a:spLocks noGrp="1"/>
          </p:cNvSpPr>
          <p:nvPr>
            <p:ph sz="quarter" idx="14" hasCustomPrompt="1"/>
          </p:nvPr>
        </p:nvSpPr>
        <p:spPr>
          <a:xfrm>
            <a:off x="2109572" y="15197707"/>
            <a:ext cx="8761095" cy="743139"/>
          </a:xfrm>
        </p:spPr>
        <p:txBody>
          <a:bodyPr>
            <a:normAutofit/>
          </a:bodyPr>
          <a:lstStyle>
            <a:lvl1pPr marL="0" indent="0">
              <a:buNone/>
              <a:defRPr sz="3780" b="1"/>
            </a:lvl1pPr>
          </a:lstStyle>
          <a:p>
            <a:pPr lvl="0"/>
            <a:r>
              <a:rPr lang="en-US" dirty="0"/>
              <a:t>PROBLEM</a:t>
            </a:r>
          </a:p>
        </p:txBody>
      </p:sp>
      <p:sp>
        <p:nvSpPr>
          <p:cNvPr id="48" name="Picture Placeholder 47">
            <a:extLst>
              <a:ext uri="{FF2B5EF4-FFF2-40B4-BE49-F238E27FC236}">
                <a16:creationId xmlns:a16="http://schemas.microsoft.com/office/drawing/2014/main" id="{6CCDBB4F-DDD9-27F5-82B5-101F9F830A0B}"/>
              </a:ext>
            </a:extLst>
          </p:cNvPr>
          <p:cNvSpPr>
            <a:spLocks noGrp="1"/>
          </p:cNvSpPr>
          <p:nvPr>
            <p:ph type="pic" sz="quarter" idx="15"/>
          </p:nvPr>
        </p:nvSpPr>
        <p:spPr>
          <a:xfrm>
            <a:off x="2224565" y="10154922"/>
            <a:ext cx="8619647" cy="4343398"/>
          </a:xfrm>
        </p:spPr>
        <p:txBody>
          <a:bodyPr/>
          <a:lstStyle/>
          <a:p>
            <a:endParaRPr lang="en-US"/>
          </a:p>
        </p:txBody>
      </p:sp>
      <p:sp>
        <p:nvSpPr>
          <p:cNvPr id="49" name="Picture Placeholder 47">
            <a:extLst>
              <a:ext uri="{FF2B5EF4-FFF2-40B4-BE49-F238E27FC236}">
                <a16:creationId xmlns:a16="http://schemas.microsoft.com/office/drawing/2014/main" id="{71B37DA4-EA44-B843-CDEA-8EDD9E737A05}"/>
              </a:ext>
            </a:extLst>
          </p:cNvPr>
          <p:cNvSpPr>
            <a:spLocks noGrp="1"/>
          </p:cNvSpPr>
          <p:nvPr>
            <p:ph type="pic" sz="quarter" idx="16"/>
          </p:nvPr>
        </p:nvSpPr>
        <p:spPr>
          <a:xfrm>
            <a:off x="12149371" y="12253309"/>
            <a:ext cx="8619647" cy="4883021"/>
          </a:xfrm>
        </p:spPr>
        <p:txBody>
          <a:bodyPr/>
          <a:lstStyle/>
          <a:p>
            <a:endParaRPr lang="en-US"/>
          </a:p>
        </p:txBody>
      </p:sp>
      <p:sp>
        <p:nvSpPr>
          <p:cNvPr id="50" name="Picture Placeholder 47">
            <a:extLst>
              <a:ext uri="{FF2B5EF4-FFF2-40B4-BE49-F238E27FC236}">
                <a16:creationId xmlns:a16="http://schemas.microsoft.com/office/drawing/2014/main" id="{F7343A6C-6E0D-C73F-E0B5-036F8927AD7F}"/>
              </a:ext>
            </a:extLst>
          </p:cNvPr>
          <p:cNvSpPr>
            <a:spLocks noGrp="1"/>
          </p:cNvSpPr>
          <p:nvPr>
            <p:ph type="pic" sz="quarter" idx="17"/>
          </p:nvPr>
        </p:nvSpPr>
        <p:spPr>
          <a:xfrm>
            <a:off x="22217182" y="12374792"/>
            <a:ext cx="3786815" cy="7805782"/>
          </a:xfrm>
        </p:spPr>
        <p:txBody>
          <a:bodyPr/>
          <a:lstStyle/>
          <a:p>
            <a:endParaRPr lang="en-US"/>
          </a:p>
        </p:txBody>
      </p:sp>
      <p:sp>
        <p:nvSpPr>
          <p:cNvPr id="51" name="Content Placeholder 41">
            <a:extLst>
              <a:ext uri="{FF2B5EF4-FFF2-40B4-BE49-F238E27FC236}">
                <a16:creationId xmlns:a16="http://schemas.microsoft.com/office/drawing/2014/main" id="{7408CCAB-1708-C148-2364-6836FBE699F8}"/>
              </a:ext>
            </a:extLst>
          </p:cNvPr>
          <p:cNvSpPr>
            <a:spLocks noGrp="1"/>
          </p:cNvSpPr>
          <p:nvPr>
            <p:ph sz="quarter" idx="18" hasCustomPrompt="1"/>
          </p:nvPr>
        </p:nvSpPr>
        <p:spPr>
          <a:xfrm>
            <a:off x="12148160" y="7275922"/>
            <a:ext cx="8662510" cy="4722115"/>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Fusce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pellentesque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suscipit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nibh</a:t>
            </a:r>
            <a:endParaRPr kumimoji="0" lang="en-US" sz="297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52" name="Content Placeholder 43">
            <a:extLst>
              <a:ext uri="{FF2B5EF4-FFF2-40B4-BE49-F238E27FC236}">
                <a16:creationId xmlns:a16="http://schemas.microsoft.com/office/drawing/2014/main" id="{F2C83C93-F1E8-28B8-6551-6D8DD335749B}"/>
              </a:ext>
            </a:extLst>
          </p:cNvPr>
          <p:cNvSpPr>
            <a:spLocks noGrp="1"/>
          </p:cNvSpPr>
          <p:nvPr>
            <p:ph sz="quarter" idx="19" hasCustomPrompt="1"/>
          </p:nvPr>
        </p:nvSpPr>
        <p:spPr>
          <a:xfrm>
            <a:off x="12007923" y="6418063"/>
            <a:ext cx="8761095" cy="743139"/>
          </a:xfrm>
        </p:spPr>
        <p:txBody>
          <a:bodyPr>
            <a:normAutofit/>
          </a:bodyPr>
          <a:lstStyle>
            <a:lvl1pPr marL="0" indent="0">
              <a:buNone/>
              <a:defRPr sz="3780" b="1"/>
            </a:lvl1pPr>
          </a:lstStyle>
          <a:p>
            <a:pPr lvl="0"/>
            <a:r>
              <a:rPr lang="en-US"/>
              <a:t>APPROACH</a:t>
            </a:r>
          </a:p>
        </p:txBody>
      </p:sp>
      <p:sp>
        <p:nvSpPr>
          <p:cNvPr id="53" name="Content Placeholder 41">
            <a:extLst>
              <a:ext uri="{FF2B5EF4-FFF2-40B4-BE49-F238E27FC236}">
                <a16:creationId xmlns:a16="http://schemas.microsoft.com/office/drawing/2014/main" id="{2EB3F151-507C-9911-91EA-0A0D28EDAD25}"/>
              </a:ext>
            </a:extLst>
          </p:cNvPr>
          <p:cNvSpPr>
            <a:spLocks noGrp="1"/>
          </p:cNvSpPr>
          <p:nvPr>
            <p:ph sz="quarter" idx="20" hasCustomPrompt="1"/>
          </p:nvPr>
        </p:nvSpPr>
        <p:spPr>
          <a:xfrm>
            <a:off x="22072977" y="7227419"/>
            <a:ext cx="8662510" cy="4722115"/>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Fusce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pellentesque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suscipit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nibh</a:t>
            </a:r>
            <a:endParaRPr kumimoji="0" lang="en-US" sz="297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54" name="Content Placeholder 43">
            <a:extLst>
              <a:ext uri="{FF2B5EF4-FFF2-40B4-BE49-F238E27FC236}">
                <a16:creationId xmlns:a16="http://schemas.microsoft.com/office/drawing/2014/main" id="{D7FB8193-5017-E290-9931-0C40544BB0BA}"/>
              </a:ext>
            </a:extLst>
          </p:cNvPr>
          <p:cNvSpPr>
            <a:spLocks noGrp="1"/>
          </p:cNvSpPr>
          <p:nvPr>
            <p:ph sz="quarter" idx="21" hasCustomPrompt="1"/>
          </p:nvPr>
        </p:nvSpPr>
        <p:spPr>
          <a:xfrm>
            <a:off x="21932740" y="6369560"/>
            <a:ext cx="8761095" cy="743139"/>
          </a:xfrm>
        </p:spPr>
        <p:txBody>
          <a:bodyPr>
            <a:normAutofit/>
          </a:bodyPr>
          <a:lstStyle>
            <a:lvl1pPr marL="0" indent="0">
              <a:buNone/>
              <a:defRPr sz="3780" b="1"/>
            </a:lvl1pPr>
          </a:lstStyle>
          <a:p>
            <a:pPr lvl="0"/>
            <a:r>
              <a:rPr lang="en-US" dirty="0"/>
              <a:t>OUTCOME</a:t>
            </a:r>
          </a:p>
        </p:txBody>
      </p:sp>
      <p:sp>
        <p:nvSpPr>
          <p:cNvPr id="55" name="Content Placeholder 41">
            <a:extLst>
              <a:ext uri="{FF2B5EF4-FFF2-40B4-BE49-F238E27FC236}">
                <a16:creationId xmlns:a16="http://schemas.microsoft.com/office/drawing/2014/main" id="{7039C18E-DA7F-4297-0057-9662FD292745}"/>
              </a:ext>
            </a:extLst>
          </p:cNvPr>
          <p:cNvSpPr>
            <a:spLocks noGrp="1"/>
          </p:cNvSpPr>
          <p:nvPr>
            <p:ph sz="quarter" idx="22" hasCustomPrompt="1"/>
          </p:nvPr>
        </p:nvSpPr>
        <p:spPr>
          <a:xfrm>
            <a:off x="12014359" y="17386322"/>
            <a:ext cx="8662510" cy="3096240"/>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lvl="0"/>
            <a:endParaRPr lang="en-US"/>
          </a:p>
          <a:p>
            <a:pPr lvl="0"/>
            <a:endParaRPr lang="en-US"/>
          </a:p>
          <a:p>
            <a:pPr lvl="0"/>
            <a:endParaRPr lang="en-US"/>
          </a:p>
        </p:txBody>
      </p:sp>
      <p:sp>
        <p:nvSpPr>
          <p:cNvPr id="56" name="Content Placeholder 41">
            <a:extLst>
              <a:ext uri="{FF2B5EF4-FFF2-40B4-BE49-F238E27FC236}">
                <a16:creationId xmlns:a16="http://schemas.microsoft.com/office/drawing/2014/main" id="{2B0D12B3-83D5-5142-075B-DC5B7721A86B}"/>
              </a:ext>
            </a:extLst>
          </p:cNvPr>
          <p:cNvSpPr>
            <a:spLocks noGrp="1"/>
          </p:cNvSpPr>
          <p:nvPr>
            <p:ph sz="quarter" idx="23" hasCustomPrompt="1"/>
          </p:nvPr>
        </p:nvSpPr>
        <p:spPr>
          <a:xfrm>
            <a:off x="26362580" y="12374790"/>
            <a:ext cx="4331256" cy="8107770"/>
          </a:xfrm>
        </p:spPr>
        <p:txBody>
          <a:bodyPr>
            <a:normAutofit/>
          </a:bodyPr>
          <a:lstStyle>
            <a:lvl1pPr>
              <a:defRPr sz="2700"/>
            </a:lvl1pPr>
          </a:lstStyle>
          <a:p>
            <a:pPr lvl="0"/>
            <a:r>
              <a:rPr lang="en-US"/>
              <a:t>Lorem ipsum dolor sit </a:t>
            </a:r>
            <a:r>
              <a:rPr lang="en-US" err="1"/>
              <a:t>amet</a:t>
            </a:r>
            <a:r>
              <a:rPr lang="en-US"/>
              <a:t>, </a:t>
            </a:r>
            <a:r>
              <a:rPr lang="en-US" err="1"/>
              <a:t>consectutuer</a:t>
            </a:r>
            <a:r>
              <a:rPr lang="en-US"/>
              <a:t> </a:t>
            </a:r>
            <a:r>
              <a:rPr lang="en-US" err="1"/>
              <a:t>adipiscing</a:t>
            </a:r>
            <a:r>
              <a:rPr lang="en-US"/>
              <a:t> </a:t>
            </a:r>
            <a:r>
              <a:rPr lang="en-US" err="1"/>
              <a:t>elit</a:t>
            </a:r>
            <a:r>
              <a:rPr lang="en-US"/>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Aliquam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tincidunt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mauris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eu</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Vestibulum auctor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dapibus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Nunc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dignissim</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metus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Cras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ornare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tristique</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elit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Vivamus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vestibulum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ntulla</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nec</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ante.</a:t>
            </a:r>
          </a:p>
          <a:p>
            <a:pPr marL="771525" marR="0" lvl="0" indent="-771525" algn="l" defTabSz="24688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Praesent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placerat</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risus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7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quis</a:t>
            </a:r>
            <a:r>
              <a:rPr kumimoji="0" lang="en-US" sz="2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eros.</a:t>
            </a:r>
          </a:p>
          <a:p>
            <a:pPr lvl="0"/>
            <a:endParaRPr lang="en-US"/>
          </a:p>
          <a:p>
            <a:pPr lvl="0"/>
            <a:endParaRPr lang="en-US"/>
          </a:p>
          <a:p>
            <a:pPr lvl="0"/>
            <a:endParaRPr lang="en-US"/>
          </a:p>
        </p:txBody>
      </p:sp>
      <p:pic>
        <p:nvPicPr>
          <p:cNvPr id="6" name="Picture 5">
            <a:extLst>
              <a:ext uri="{FF2B5EF4-FFF2-40B4-BE49-F238E27FC236}">
                <a16:creationId xmlns:a16="http://schemas.microsoft.com/office/drawing/2014/main" id="{F5BB1EE5-CDBE-1CA4-74B0-237DA787701B}"/>
              </a:ext>
            </a:extLst>
          </p:cNvPr>
          <p:cNvPicPr>
            <a:picLocks noChangeAspect="1"/>
          </p:cNvPicPr>
          <p:nvPr userDrawn="1"/>
        </p:nvPicPr>
        <p:blipFill>
          <a:blip r:embed="rId3"/>
          <a:stretch>
            <a:fillRect/>
          </a:stretch>
        </p:blipFill>
        <p:spPr>
          <a:xfrm>
            <a:off x="23767671" y="3765494"/>
            <a:ext cx="7361755" cy="2013472"/>
          </a:xfrm>
          <a:prstGeom prst="rect">
            <a:avLst/>
          </a:prstGeom>
        </p:spPr>
      </p:pic>
    </p:spTree>
    <p:extLst>
      <p:ext uri="{BB962C8B-B14F-4D97-AF65-F5344CB8AC3E}">
        <p14:creationId xmlns:p14="http://schemas.microsoft.com/office/powerpoint/2010/main" val="55407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5B81B-0B97-B54C-995E-9BABA9440E34}"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145114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5B81B-0B97-B54C-995E-9BABA9440E34}"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213414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5B81B-0B97-B54C-995E-9BABA9440E34}"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416812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5B81B-0B97-B54C-995E-9BABA9440E34}"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393106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5B81B-0B97-B54C-995E-9BABA9440E34}" type="datetimeFigureOut">
              <a:rPr lang="en-US" smtClean="0"/>
              <a:pPr/>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294033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5B81B-0B97-B54C-995E-9BABA9440E34}" type="datetimeFigureOut">
              <a:rPr lang="en-US" smtClean="0"/>
              <a:pPr/>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429155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5B81B-0B97-B54C-995E-9BABA9440E34}" type="datetimeFigureOut">
              <a:rPr lang="en-US" smtClean="0"/>
              <a:pPr/>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117250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055B81B-0B97-B54C-995E-9BABA9440E34}"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7E359-D2C0-BB46-83E2-DB173A1E698A}" type="slidenum">
              <a:rPr lang="en-US" smtClean="0"/>
              <a:pPr/>
              <a:t>‹#›</a:t>
            </a:fld>
            <a:endParaRPr lang="en-US"/>
          </a:p>
        </p:txBody>
      </p:sp>
    </p:spTree>
    <p:extLst>
      <p:ext uri="{BB962C8B-B14F-4D97-AF65-F5344CB8AC3E}">
        <p14:creationId xmlns:p14="http://schemas.microsoft.com/office/powerpoint/2010/main" val="67130825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76500-6686-18F3-5979-3F1086729FFF}"/>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Khoury Brand Template 1</a:t>
            </a:r>
          </a:p>
        </p:txBody>
      </p:sp>
      <p:sp>
        <p:nvSpPr>
          <p:cNvPr id="3" name="Text Placeholder 2">
            <a:extLst>
              <a:ext uri="{FF2B5EF4-FFF2-40B4-BE49-F238E27FC236}">
                <a16:creationId xmlns:a16="http://schemas.microsoft.com/office/drawing/2014/main" id="{9875C53C-26BA-A733-2075-0261B4183A33}"/>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7794D-6BAC-E11F-E8E5-AE261728BF61}"/>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latin typeface="Arial" panose="020B0604020202020204" pitchFamily="34" charset="0"/>
                <a:cs typeface="Arial" panose="020B0604020202020204" pitchFamily="34" charset="0"/>
              </a:defRPr>
            </a:lvl1pPr>
          </a:lstStyle>
          <a:p>
            <a:fld id="{9055B81B-0B97-B54C-995E-9BABA9440E34}" type="datetimeFigureOut">
              <a:rPr lang="en-US" smtClean="0"/>
              <a:pPr/>
              <a:t>12/3/24</a:t>
            </a:fld>
            <a:endParaRPr lang="en-US"/>
          </a:p>
        </p:txBody>
      </p:sp>
      <p:sp>
        <p:nvSpPr>
          <p:cNvPr id="5" name="Footer Placeholder 4">
            <a:extLst>
              <a:ext uri="{FF2B5EF4-FFF2-40B4-BE49-F238E27FC236}">
                <a16:creationId xmlns:a16="http://schemas.microsoft.com/office/drawing/2014/main" id="{22567522-B2D6-1405-B4EF-CD3C2E19FFD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35A679B1-9280-7636-6A4E-32FBC0F9F78E}"/>
              </a:ext>
            </a:extLst>
          </p:cNvPr>
          <p:cNvSpPr>
            <a:spLocks noGrp="1"/>
          </p:cNvSpPr>
          <p:nvPr>
            <p:ph type="sldNum" sz="quarter" idx="4"/>
          </p:nvPr>
        </p:nvSpPr>
        <p:spPr>
          <a:xfrm>
            <a:off x="23248620" y="20193000"/>
            <a:ext cx="7406640" cy="1168400"/>
          </a:xfrm>
          <a:prstGeom prst="rect">
            <a:avLst/>
          </a:prstGeom>
        </p:spPr>
        <p:txBody>
          <a:bodyPr vert="horz" lIns="91440" tIns="45720" rIns="91440" bIns="45720" rtlCol="0" anchor="ctr"/>
          <a:lstStyle>
            <a:lvl1pPr algn="r">
              <a:defRPr sz="3240">
                <a:solidFill>
                  <a:schemeClr val="tx1">
                    <a:tint val="75000"/>
                  </a:schemeClr>
                </a:solidFill>
                <a:latin typeface="Arial" panose="020B0604020202020204" pitchFamily="34" charset="0"/>
                <a:cs typeface="Arial" panose="020B0604020202020204" pitchFamily="34" charset="0"/>
              </a:defRPr>
            </a:lvl1pPr>
          </a:lstStyle>
          <a:p>
            <a:fld id="{2227E359-D2C0-BB46-83E2-DB173A1E698A}" type="slidenum">
              <a:rPr lang="en-US" smtClean="0"/>
              <a:pPr/>
              <a:t>‹#›</a:t>
            </a:fld>
            <a:endParaRPr lang="en-US"/>
          </a:p>
        </p:txBody>
      </p:sp>
    </p:spTree>
    <p:extLst>
      <p:ext uri="{BB962C8B-B14F-4D97-AF65-F5344CB8AC3E}">
        <p14:creationId xmlns:p14="http://schemas.microsoft.com/office/powerpoint/2010/main" val="4065468890"/>
      </p:ext>
    </p:extLst>
  </p:cSld>
  <p:clrMap bg1="lt1" tx1="dk1" bg2="lt2" tx2="dk2" accent1="accent1" accent2="accent2" accent3="accent3" accent4="accent4" accent5="accent5" accent6="accent6" hlink="hlink" folHlink="folHlink"/>
  <p:sldLayoutIdLst>
    <p:sldLayoutId id="2147483828" r:id="rId1"/>
  </p:sldLayoutIdLst>
  <p:txStyles>
    <p:titleStyle>
      <a:lvl1pPr algn="l" defTabSz="2468880" rtl="0" eaLnBrk="1" latinLnBrk="0" hangingPunct="1">
        <a:lnSpc>
          <a:spcPct val="90000"/>
        </a:lnSpc>
        <a:spcBef>
          <a:spcPct val="0"/>
        </a:spcBef>
        <a:buNone/>
        <a:defRPr sz="11880" b="1" kern="1200">
          <a:solidFill>
            <a:schemeClr val="tx1"/>
          </a:solidFill>
          <a:latin typeface="Arial" panose="020B0604020202020204" pitchFamily="34" charset="0"/>
          <a:ea typeface="+mj-ea"/>
          <a:cs typeface="Arial" panose="020B0604020202020204" pitchFamily="34" charset="0"/>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Arial" panose="020B0604020202020204" pitchFamily="34" charset="0"/>
          <a:ea typeface="+mn-ea"/>
          <a:cs typeface="Arial" panose="020B0604020202020204" pitchFamily="34" charset="0"/>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Arial" panose="020B0604020202020204" pitchFamily="34" charset="0"/>
          <a:ea typeface="+mn-ea"/>
          <a:cs typeface="Arial" panose="020B0604020202020204" pitchFamily="34" charset="0"/>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Arial" panose="020B0604020202020204" pitchFamily="34" charset="0"/>
          <a:ea typeface="+mn-ea"/>
          <a:cs typeface="Arial" panose="020B0604020202020204" pitchFamily="34" charset="0"/>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Arial" panose="020B0604020202020204" pitchFamily="34" charset="0"/>
          <a:ea typeface="+mn-ea"/>
          <a:cs typeface="Arial" panose="020B0604020202020204" pitchFamily="34" charset="0"/>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Arial" panose="020B0604020202020204" pitchFamily="34" charset="0"/>
          <a:ea typeface="+mn-ea"/>
          <a:cs typeface="Arial" panose="020B0604020202020204" pitchFamily="34" charset="0"/>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055B81B-0B97-B54C-995E-9BABA9440E34}" type="datetimeFigureOut">
              <a:rPr lang="en-US" smtClean="0"/>
              <a:pPr/>
              <a:t>12/3/24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2227E359-D2C0-BB46-83E2-DB173A1E698A}" type="slidenum">
              <a:rPr lang="en-US" smtClean="0"/>
              <a:pPr/>
              <a:t>‹#›</a:t>
            </a:fld>
            <a:endParaRPr lang="en-US"/>
          </a:p>
        </p:txBody>
      </p:sp>
    </p:spTree>
    <p:extLst>
      <p:ext uri="{BB962C8B-B14F-4D97-AF65-F5344CB8AC3E}">
        <p14:creationId xmlns:p14="http://schemas.microsoft.com/office/powerpoint/2010/main" val="404725516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77B684-C94C-072B-948B-0EB01D3C13CC}"/>
              </a:ext>
            </a:extLst>
          </p:cNvPr>
          <p:cNvSpPr>
            <a:spLocks noGrp="1"/>
          </p:cNvSpPr>
          <p:nvPr>
            <p:ph sz="quarter" idx="11"/>
          </p:nvPr>
        </p:nvSpPr>
        <p:spPr/>
        <p:txBody>
          <a:bodyPr>
            <a:normAutofit fontScale="47500" lnSpcReduction="20000"/>
          </a:bodyPr>
          <a:lstStyle/>
          <a:p>
            <a:pPr marL="0" indent="0">
              <a:lnSpc>
                <a:spcPct val="120000"/>
              </a:lnSpc>
              <a:buNone/>
            </a:pPr>
            <a:r>
              <a:rPr lang="en-US" sz="3600" spc="15" dirty="0">
                <a:solidFill>
                  <a:srgbClr val="3D3934"/>
                </a:solidFill>
                <a:latin typeface="Noto Sans"/>
                <a:ea typeface="Noto Sans"/>
                <a:cs typeface="Noto Sans"/>
                <a:sym typeface="Noto Sans"/>
              </a:rPr>
              <a:t>With the increasing demand for real-time information accessibility, there is a growing need for systems that can detect, recognize, and translate text from live video feeds in diverse environments. Such technology has the potential to aid travelers, provide accessibility tools for visually impaired individuals, support language learning, and automate document translation. This project addresses these needs by developing a robust, real-time system capable of processing text in various languages, fonts, orientations, and environmental conditions, using high-quality datasets and advanced text detection, recognition, and translation techniques.</a:t>
            </a:r>
          </a:p>
          <a:p>
            <a:pPr marL="0" indent="0">
              <a:buNone/>
            </a:pPr>
            <a:endParaRPr lang="en-US" dirty="0"/>
          </a:p>
        </p:txBody>
      </p:sp>
      <p:sp>
        <p:nvSpPr>
          <p:cNvPr id="12" name="Content Placeholder 11">
            <a:extLst>
              <a:ext uri="{FF2B5EF4-FFF2-40B4-BE49-F238E27FC236}">
                <a16:creationId xmlns:a16="http://schemas.microsoft.com/office/drawing/2014/main" id="{9A3A1503-895F-DB30-F4D7-1A5225265400}"/>
              </a:ext>
            </a:extLst>
          </p:cNvPr>
          <p:cNvSpPr>
            <a:spLocks noGrp="1"/>
          </p:cNvSpPr>
          <p:nvPr>
            <p:ph sz="quarter" idx="12"/>
          </p:nvPr>
        </p:nvSpPr>
        <p:spPr/>
        <p:txBody>
          <a:bodyPr vert="horz" lIns="246888" tIns="123444" rIns="246888" bIns="123444" rtlCol="0" anchor="t">
            <a:normAutofit lnSpcReduction="10000"/>
          </a:bodyPr>
          <a:lstStyle/>
          <a:p>
            <a:r>
              <a:rPr lang="en-US" dirty="0">
                <a:latin typeface="Arial"/>
                <a:cs typeface="Arial"/>
              </a:rPr>
              <a:t>BACKGROUND (or Introduction) </a:t>
            </a:r>
            <a:endParaRPr lang="en-US" dirty="0"/>
          </a:p>
        </p:txBody>
      </p:sp>
      <p:sp>
        <p:nvSpPr>
          <p:cNvPr id="21" name="Content Placeholder 20">
            <a:extLst>
              <a:ext uri="{FF2B5EF4-FFF2-40B4-BE49-F238E27FC236}">
                <a16:creationId xmlns:a16="http://schemas.microsoft.com/office/drawing/2014/main" id="{706A447C-C99C-EF8A-FB04-D88770D21394}"/>
              </a:ext>
            </a:extLst>
          </p:cNvPr>
          <p:cNvSpPr>
            <a:spLocks noGrp="1"/>
          </p:cNvSpPr>
          <p:nvPr>
            <p:ph sz="quarter" idx="21"/>
          </p:nvPr>
        </p:nvSpPr>
        <p:spPr/>
        <p:txBody>
          <a:bodyPr vert="horz" lIns="246888" tIns="123444" rIns="246888" bIns="123444" rtlCol="0" anchor="t">
            <a:normAutofit lnSpcReduction="10000"/>
          </a:bodyPr>
          <a:lstStyle/>
          <a:p>
            <a:r>
              <a:rPr lang="en-US" dirty="0">
                <a:latin typeface="Arial"/>
                <a:cs typeface="Arial"/>
              </a:rPr>
              <a:t>RESULTS (or Evaluations)</a:t>
            </a:r>
            <a:endParaRPr lang="en-US" dirty="0"/>
          </a:p>
        </p:txBody>
      </p:sp>
      <p:sp>
        <p:nvSpPr>
          <p:cNvPr id="11" name="Content Placeholder 20">
            <a:extLst>
              <a:ext uri="{FF2B5EF4-FFF2-40B4-BE49-F238E27FC236}">
                <a16:creationId xmlns:a16="http://schemas.microsoft.com/office/drawing/2014/main" id="{AE347423-DCCE-4C45-C74B-962708C2D5D4}"/>
              </a:ext>
            </a:extLst>
          </p:cNvPr>
          <p:cNvSpPr txBox="1">
            <a:spLocks/>
          </p:cNvSpPr>
          <p:nvPr/>
        </p:nvSpPr>
        <p:spPr>
          <a:xfrm>
            <a:off x="21974392" y="16926927"/>
            <a:ext cx="8761095" cy="743139"/>
          </a:xfrm>
          <a:prstGeom prst="rect">
            <a:avLst/>
          </a:prstGeom>
        </p:spPr>
        <p:txBody>
          <a:bodyPr vert="horz" lIns="246888" tIns="123444" rIns="246888" bIns="123444" rtlCol="0" anchor="t">
            <a:normAutofit lnSpcReduction="10000"/>
          </a:bodyPr>
          <a:lstStyle>
            <a:lvl1pPr marL="0" indent="0" algn="l" defTabSz="2926080" rtl="0" eaLnBrk="1" latinLnBrk="0" hangingPunct="1">
              <a:lnSpc>
                <a:spcPct val="90000"/>
              </a:lnSpc>
              <a:spcBef>
                <a:spcPts val="3200"/>
              </a:spcBef>
              <a:buFont typeface="Arial" panose="020B0604020202020204" pitchFamily="34" charset="0"/>
              <a:buNone/>
              <a:defRPr sz="3780" b="1"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a:lstStyle>
          <a:p>
            <a:r>
              <a:rPr lang="en-US" dirty="0">
                <a:latin typeface="Arial"/>
                <a:cs typeface="Arial"/>
              </a:rPr>
              <a:t>References</a:t>
            </a:r>
            <a:endParaRPr lang="en-US" dirty="0"/>
          </a:p>
        </p:txBody>
      </p:sp>
      <p:sp>
        <p:nvSpPr>
          <p:cNvPr id="13" name="Content Placeholder 20">
            <a:extLst>
              <a:ext uri="{FF2B5EF4-FFF2-40B4-BE49-F238E27FC236}">
                <a16:creationId xmlns:a16="http://schemas.microsoft.com/office/drawing/2014/main" id="{133379FA-4F2A-7B25-83EC-8A2A07FA69A3}"/>
              </a:ext>
            </a:extLst>
          </p:cNvPr>
          <p:cNvSpPr txBox="1">
            <a:spLocks/>
          </p:cNvSpPr>
          <p:nvPr/>
        </p:nvSpPr>
        <p:spPr>
          <a:xfrm>
            <a:off x="22072977" y="11856525"/>
            <a:ext cx="8761095" cy="743139"/>
          </a:xfrm>
          <a:prstGeom prst="rect">
            <a:avLst/>
          </a:prstGeom>
        </p:spPr>
        <p:txBody>
          <a:bodyPr vert="horz" lIns="246888" tIns="123444" rIns="246888" bIns="123444" rtlCol="0" anchor="t">
            <a:normAutofit lnSpcReduction="10000"/>
          </a:bodyPr>
          <a:lstStyle>
            <a:lvl1pPr marL="0" indent="0" algn="l" defTabSz="2926080" rtl="0" eaLnBrk="1" latinLnBrk="0" hangingPunct="1">
              <a:lnSpc>
                <a:spcPct val="90000"/>
              </a:lnSpc>
              <a:spcBef>
                <a:spcPts val="3200"/>
              </a:spcBef>
              <a:buFont typeface="Arial" panose="020B0604020202020204" pitchFamily="34" charset="0"/>
              <a:buNone/>
              <a:defRPr sz="3780" b="1"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a:lstStyle>
          <a:p>
            <a:r>
              <a:rPr lang="en-US" dirty="0">
                <a:latin typeface="Arial"/>
                <a:cs typeface="Arial"/>
              </a:rPr>
              <a:t>Future Directions</a:t>
            </a:r>
            <a:endParaRPr lang="en-US" dirty="0"/>
          </a:p>
        </p:txBody>
      </p:sp>
      <p:sp>
        <p:nvSpPr>
          <p:cNvPr id="7" name="Content Placeholder 11">
            <a:extLst>
              <a:ext uri="{FF2B5EF4-FFF2-40B4-BE49-F238E27FC236}">
                <a16:creationId xmlns:a16="http://schemas.microsoft.com/office/drawing/2014/main" id="{EF83D17F-3414-E814-4C07-8B3F873FD42C}"/>
              </a:ext>
            </a:extLst>
          </p:cNvPr>
          <p:cNvSpPr txBox="1">
            <a:spLocks/>
          </p:cNvSpPr>
          <p:nvPr/>
        </p:nvSpPr>
        <p:spPr>
          <a:xfrm>
            <a:off x="2082768" y="15179040"/>
            <a:ext cx="8761095" cy="743139"/>
          </a:xfrm>
          <a:prstGeom prst="rect">
            <a:avLst/>
          </a:prstGeom>
        </p:spPr>
        <p:txBody>
          <a:bodyPr vert="horz" lIns="246888" tIns="123444" rIns="246888" bIns="123444" rtlCol="0" anchor="t">
            <a:normAutofit lnSpcReduction="10000"/>
          </a:bodyPr>
          <a:lstStyle>
            <a:lvl1pPr marL="0" indent="0" algn="l" defTabSz="2926080" rtl="0" eaLnBrk="1" latinLnBrk="0" hangingPunct="1">
              <a:lnSpc>
                <a:spcPct val="90000"/>
              </a:lnSpc>
              <a:spcBef>
                <a:spcPts val="3200"/>
              </a:spcBef>
              <a:buFont typeface="Arial" panose="020B0604020202020204" pitchFamily="34" charset="0"/>
              <a:buNone/>
              <a:defRPr sz="3780" b="1"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a:lstStyle>
          <a:p>
            <a:r>
              <a:rPr lang="en-US" dirty="0">
                <a:latin typeface="Arial"/>
                <a:cs typeface="Arial"/>
              </a:rPr>
              <a:t>PROBLEM STATEMENT </a:t>
            </a:r>
            <a:endParaRPr lang="en-US" dirty="0"/>
          </a:p>
        </p:txBody>
      </p:sp>
      <p:sp>
        <p:nvSpPr>
          <p:cNvPr id="14" name="Content Placeholder 11">
            <a:extLst>
              <a:ext uri="{FF2B5EF4-FFF2-40B4-BE49-F238E27FC236}">
                <a16:creationId xmlns:a16="http://schemas.microsoft.com/office/drawing/2014/main" id="{14B7ACC7-F13B-6975-F6E1-38078C0E20EA}"/>
              </a:ext>
            </a:extLst>
          </p:cNvPr>
          <p:cNvSpPr txBox="1">
            <a:spLocks/>
          </p:cNvSpPr>
          <p:nvPr/>
        </p:nvSpPr>
        <p:spPr>
          <a:xfrm>
            <a:off x="11858591" y="6411128"/>
            <a:ext cx="8761095" cy="743139"/>
          </a:xfrm>
          <a:prstGeom prst="rect">
            <a:avLst/>
          </a:prstGeom>
        </p:spPr>
        <p:txBody>
          <a:bodyPr vert="horz" lIns="246888" tIns="123444" rIns="246888" bIns="123444" rtlCol="0" anchor="t">
            <a:normAutofit lnSpcReduction="10000"/>
          </a:bodyPr>
          <a:lstStyle>
            <a:lvl1pPr marL="0" indent="0" algn="l" defTabSz="2926080" rtl="0" eaLnBrk="1" latinLnBrk="0" hangingPunct="1">
              <a:lnSpc>
                <a:spcPct val="90000"/>
              </a:lnSpc>
              <a:spcBef>
                <a:spcPts val="3200"/>
              </a:spcBef>
              <a:buFont typeface="Arial" panose="020B0604020202020204" pitchFamily="34" charset="0"/>
              <a:buNone/>
              <a:defRPr sz="3780" b="1"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a:lstStyle>
          <a:p>
            <a:r>
              <a:rPr lang="en-US" dirty="0">
                <a:latin typeface="Arial"/>
                <a:cs typeface="Arial"/>
              </a:rPr>
              <a:t>APPROCHES (or Methods)</a:t>
            </a:r>
            <a:endParaRPr lang="en-US" dirty="0"/>
          </a:p>
        </p:txBody>
      </p:sp>
      <p:sp>
        <p:nvSpPr>
          <p:cNvPr id="4" name="TextBox 3">
            <a:extLst>
              <a:ext uri="{FF2B5EF4-FFF2-40B4-BE49-F238E27FC236}">
                <a16:creationId xmlns:a16="http://schemas.microsoft.com/office/drawing/2014/main" id="{1C11E486-97A7-63DB-645D-B9443323C5B0}"/>
              </a:ext>
            </a:extLst>
          </p:cNvPr>
          <p:cNvSpPr txBox="1"/>
          <p:nvPr/>
        </p:nvSpPr>
        <p:spPr>
          <a:xfrm>
            <a:off x="9400032" y="21039158"/>
            <a:ext cx="14347197" cy="769441"/>
          </a:xfrm>
          <a:prstGeom prst="rect">
            <a:avLst/>
          </a:prstGeom>
          <a:noFill/>
        </p:spPr>
        <p:txBody>
          <a:bodyPr wrap="none" rtlCol="0">
            <a:spAutoFit/>
          </a:bodyPr>
          <a:lstStyle/>
          <a:p>
            <a:r>
              <a:rPr lang="en-US" sz="4400" dirty="0">
                <a:solidFill>
                  <a:schemeClr val="accent1"/>
                </a:solidFill>
              </a:rPr>
              <a:t>CS 5330 Pattern Recognition and Computer Vision in Fall 2024</a:t>
            </a:r>
          </a:p>
        </p:txBody>
      </p:sp>
      <p:grpSp>
        <p:nvGrpSpPr>
          <p:cNvPr id="18" name="Group 11">
            <a:extLst>
              <a:ext uri="{FF2B5EF4-FFF2-40B4-BE49-F238E27FC236}">
                <a16:creationId xmlns:a16="http://schemas.microsoft.com/office/drawing/2014/main" id="{544E0379-500B-B7EB-8BF0-FEA53222512E}"/>
              </a:ext>
            </a:extLst>
          </p:cNvPr>
          <p:cNvGrpSpPr/>
          <p:nvPr/>
        </p:nvGrpSpPr>
        <p:grpSpPr>
          <a:xfrm>
            <a:off x="2726599" y="2274895"/>
            <a:ext cx="4287971" cy="1733007"/>
            <a:chOff x="0" y="25400"/>
            <a:chExt cx="8575941" cy="3466014"/>
          </a:xfrm>
        </p:grpSpPr>
        <p:sp>
          <p:nvSpPr>
            <p:cNvPr id="19" name="AutoShape 12">
              <a:extLst>
                <a:ext uri="{FF2B5EF4-FFF2-40B4-BE49-F238E27FC236}">
                  <a16:creationId xmlns:a16="http://schemas.microsoft.com/office/drawing/2014/main" id="{B36B3419-40AC-1D35-C126-D4EE2AF80958}"/>
                </a:ext>
              </a:extLst>
            </p:cNvPr>
            <p:cNvSpPr/>
            <p:nvPr/>
          </p:nvSpPr>
          <p:spPr>
            <a:xfrm>
              <a:off x="0" y="25400"/>
              <a:ext cx="8575941" cy="0"/>
            </a:xfrm>
            <a:prstGeom prst="line">
              <a:avLst/>
            </a:prstGeom>
            <a:ln w="50800" cap="flat">
              <a:solidFill>
                <a:srgbClr val="AFADAB"/>
              </a:solidFill>
              <a:prstDash val="solid"/>
              <a:headEnd type="none" w="sm" len="sm"/>
              <a:tailEnd type="none" w="sm" len="sm"/>
            </a:ln>
          </p:spPr>
          <p:txBody>
            <a:bodyPr/>
            <a:lstStyle/>
            <a:p>
              <a:endParaRPr lang="en-US" sz="3456"/>
            </a:p>
          </p:txBody>
        </p:sp>
        <p:sp>
          <p:nvSpPr>
            <p:cNvPr id="20" name="AutoShape 13">
              <a:extLst>
                <a:ext uri="{FF2B5EF4-FFF2-40B4-BE49-F238E27FC236}">
                  <a16:creationId xmlns:a16="http://schemas.microsoft.com/office/drawing/2014/main" id="{1FC09A20-4065-FE44-EAC1-2BDCBCD14148}"/>
                </a:ext>
              </a:extLst>
            </p:cNvPr>
            <p:cNvSpPr/>
            <p:nvPr/>
          </p:nvSpPr>
          <p:spPr>
            <a:xfrm>
              <a:off x="0" y="1513721"/>
              <a:ext cx="8575941" cy="0"/>
            </a:xfrm>
            <a:prstGeom prst="line">
              <a:avLst/>
            </a:prstGeom>
            <a:ln w="50800" cap="flat">
              <a:solidFill>
                <a:srgbClr val="AFADAB"/>
              </a:solidFill>
              <a:prstDash val="solid"/>
              <a:headEnd type="none" w="sm" len="sm"/>
              <a:tailEnd type="none" w="sm" len="sm"/>
            </a:ln>
          </p:spPr>
          <p:txBody>
            <a:bodyPr/>
            <a:lstStyle/>
            <a:p>
              <a:endParaRPr lang="en-US" sz="3456"/>
            </a:p>
          </p:txBody>
        </p:sp>
        <p:sp>
          <p:nvSpPr>
            <p:cNvPr id="22" name="AutoShape 14">
              <a:extLst>
                <a:ext uri="{FF2B5EF4-FFF2-40B4-BE49-F238E27FC236}">
                  <a16:creationId xmlns:a16="http://schemas.microsoft.com/office/drawing/2014/main" id="{DBFC8C61-9954-2927-130F-BB09CED605C4}"/>
                </a:ext>
              </a:extLst>
            </p:cNvPr>
            <p:cNvSpPr/>
            <p:nvPr/>
          </p:nvSpPr>
          <p:spPr>
            <a:xfrm>
              <a:off x="0" y="3491414"/>
              <a:ext cx="8575941" cy="0"/>
            </a:xfrm>
            <a:prstGeom prst="line">
              <a:avLst/>
            </a:prstGeom>
            <a:ln w="50800" cap="flat">
              <a:solidFill>
                <a:srgbClr val="AFADAB"/>
              </a:solidFill>
              <a:prstDash val="solid"/>
              <a:headEnd type="none" w="sm" len="sm"/>
              <a:tailEnd type="none" w="sm" len="sm"/>
            </a:ln>
          </p:spPr>
          <p:txBody>
            <a:bodyPr/>
            <a:lstStyle/>
            <a:p>
              <a:endParaRPr lang="en-US" sz="3456"/>
            </a:p>
          </p:txBody>
        </p:sp>
        <p:sp>
          <p:nvSpPr>
            <p:cNvPr id="23" name="TextBox 15">
              <a:extLst>
                <a:ext uri="{FF2B5EF4-FFF2-40B4-BE49-F238E27FC236}">
                  <a16:creationId xmlns:a16="http://schemas.microsoft.com/office/drawing/2014/main" id="{0519850F-8F61-98C7-C802-C7BE89248ED6}"/>
                </a:ext>
              </a:extLst>
            </p:cNvPr>
            <p:cNvSpPr txBox="1"/>
            <p:nvPr/>
          </p:nvSpPr>
          <p:spPr>
            <a:xfrm>
              <a:off x="12700" y="567632"/>
              <a:ext cx="8550541" cy="387928"/>
            </a:xfrm>
            <a:prstGeom prst="rect">
              <a:avLst/>
            </a:prstGeom>
          </p:spPr>
          <p:txBody>
            <a:bodyPr lIns="0" tIns="0" rIns="0" bIns="0" rtlCol="0" anchor="t">
              <a:spAutoFit/>
            </a:bodyPr>
            <a:lstStyle/>
            <a:p>
              <a:pPr algn="ctr">
                <a:lnSpc>
                  <a:spcPts val="1540"/>
                </a:lnSpc>
                <a:spcBef>
                  <a:spcPct val="0"/>
                </a:spcBef>
              </a:pPr>
              <a:r>
                <a:rPr lang="en-US" sz="1467" spc="58">
                  <a:solidFill>
                    <a:srgbClr val="3D3934"/>
                  </a:solidFill>
                  <a:latin typeface="Kelvinch"/>
                  <a:ea typeface="Kelvinch"/>
                  <a:cs typeface="Kelvinch"/>
                  <a:sym typeface="Kelvinch"/>
                </a:rPr>
                <a:t>AUTHORS</a:t>
              </a:r>
            </a:p>
          </p:txBody>
        </p:sp>
        <p:sp>
          <p:nvSpPr>
            <p:cNvPr id="24" name="TextBox 16">
              <a:extLst>
                <a:ext uri="{FF2B5EF4-FFF2-40B4-BE49-F238E27FC236}">
                  <a16:creationId xmlns:a16="http://schemas.microsoft.com/office/drawing/2014/main" id="{70DEA1F5-98E3-09D6-16B1-C744AC16D66D}"/>
                </a:ext>
              </a:extLst>
            </p:cNvPr>
            <p:cNvSpPr txBox="1"/>
            <p:nvPr/>
          </p:nvSpPr>
          <p:spPr>
            <a:xfrm>
              <a:off x="19052" y="1951176"/>
              <a:ext cx="8537841" cy="1032846"/>
            </a:xfrm>
            <a:prstGeom prst="rect">
              <a:avLst/>
            </a:prstGeom>
          </p:spPr>
          <p:txBody>
            <a:bodyPr lIns="0" tIns="0" rIns="0" bIns="0" rtlCol="0" anchor="t">
              <a:spAutoFit/>
            </a:bodyPr>
            <a:lstStyle/>
            <a:p>
              <a:pPr algn="ctr">
                <a:lnSpc>
                  <a:spcPts val="2133"/>
                </a:lnSpc>
                <a:spcBef>
                  <a:spcPct val="0"/>
                </a:spcBef>
              </a:pPr>
              <a:r>
                <a:rPr lang="en-US" sz="1333" i="1" spc="13" dirty="0" err="1">
                  <a:solidFill>
                    <a:srgbClr val="3D3934"/>
                  </a:solidFill>
                  <a:latin typeface="Noto Sans Italics"/>
                  <a:ea typeface="Noto Sans Italics"/>
                  <a:cs typeface="Noto Sans Italics"/>
                  <a:sym typeface="Noto Sans Italics"/>
                </a:rPr>
                <a:t>Yiling</a:t>
              </a:r>
              <a:r>
                <a:rPr lang="en-US" sz="1333" i="1" spc="13" dirty="0">
                  <a:solidFill>
                    <a:srgbClr val="3D3934"/>
                  </a:solidFill>
                  <a:latin typeface="Noto Sans Italics"/>
                  <a:ea typeface="Noto Sans Italics"/>
                  <a:cs typeface="Noto Sans Italics"/>
                  <a:sym typeface="Noto Sans Italics"/>
                </a:rPr>
                <a:t> Hu, Ziyang Liang, Derek Zhang, Yichi Zhang, Instructor: Prof. </a:t>
              </a:r>
              <a:r>
                <a:rPr lang="en-US" sz="1333" i="1" spc="13" dirty="0" err="1">
                  <a:solidFill>
                    <a:srgbClr val="3D3934"/>
                  </a:solidFill>
                  <a:latin typeface="Noto Sans Italics"/>
                  <a:ea typeface="Noto Sans Italics"/>
                  <a:cs typeface="Noto Sans Italics"/>
                  <a:sym typeface="Noto Sans Italics"/>
                </a:rPr>
                <a:t>Jeongkyu</a:t>
              </a:r>
              <a:r>
                <a:rPr lang="en-US" sz="1333" i="1" spc="13" dirty="0">
                  <a:solidFill>
                    <a:srgbClr val="3D3934"/>
                  </a:solidFill>
                  <a:latin typeface="Noto Sans Italics"/>
                  <a:ea typeface="Noto Sans Italics"/>
                  <a:cs typeface="Noto Sans Italics"/>
                  <a:sym typeface="Noto Sans Italics"/>
                </a:rPr>
                <a:t> Lee</a:t>
              </a:r>
            </a:p>
          </p:txBody>
        </p:sp>
      </p:grpSp>
      <p:grpSp>
        <p:nvGrpSpPr>
          <p:cNvPr id="28" name="Group 33">
            <a:extLst>
              <a:ext uri="{FF2B5EF4-FFF2-40B4-BE49-F238E27FC236}">
                <a16:creationId xmlns:a16="http://schemas.microsoft.com/office/drawing/2014/main" id="{C252CA99-4F82-6C36-07A4-E879A00ADCB4}"/>
              </a:ext>
            </a:extLst>
          </p:cNvPr>
          <p:cNvGrpSpPr/>
          <p:nvPr/>
        </p:nvGrpSpPr>
        <p:grpSpPr>
          <a:xfrm>
            <a:off x="7701699" y="736297"/>
            <a:ext cx="17515003" cy="4897917"/>
            <a:chOff x="0" y="219075"/>
            <a:chExt cx="35030007" cy="9795835"/>
          </a:xfrm>
        </p:grpSpPr>
        <p:sp>
          <p:nvSpPr>
            <p:cNvPr id="29" name="TextBox 34">
              <a:extLst>
                <a:ext uri="{FF2B5EF4-FFF2-40B4-BE49-F238E27FC236}">
                  <a16:creationId xmlns:a16="http://schemas.microsoft.com/office/drawing/2014/main" id="{FF39244B-0E37-30B9-4762-99150E385DC5}"/>
                </a:ext>
              </a:extLst>
            </p:cNvPr>
            <p:cNvSpPr txBox="1"/>
            <p:nvPr/>
          </p:nvSpPr>
          <p:spPr>
            <a:xfrm>
              <a:off x="0" y="219075"/>
              <a:ext cx="35030007" cy="8312663"/>
            </a:xfrm>
            <a:prstGeom prst="rect">
              <a:avLst/>
            </a:prstGeom>
          </p:spPr>
          <p:txBody>
            <a:bodyPr lIns="0" tIns="0" rIns="0" bIns="0" rtlCol="0" anchor="t">
              <a:spAutoFit/>
            </a:bodyPr>
            <a:lstStyle/>
            <a:p>
              <a:pPr algn="ctr">
                <a:lnSpc>
                  <a:spcPts val="10781"/>
                </a:lnSpc>
              </a:pPr>
              <a:r>
                <a:rPr lang="en-US" sz="10267" spc="-205" dirty="0">
                  <a:solidFill>
                    <a:srgbClr val="3D3934"/>
                  </a:solidFill>
                  <a:latin typeface="Kelvinch"/>
                  <a:ea typeface="Kelvinch"/>
                  <a:cs typeface="Kelvinch"/>
                  <a:sym typeface="Kelvinch"/>
                </a:rPr>
                <a:t>Real-Time Text Detection, Recognition, and Translation System for Video Streams</a:t>
              </a:r>
            </a:p>
          </p:txBody>
        </p:sp>
        <p:sp>
          <p:nvSpPr>
            <p:cNvPr id="30" name="TextBox 35">
              <a:extLst>
                <a:ext uri="{FF2B5EF4-FFF2-40B4-BE49-F238E27FC236}">
                  <a16:creationId xmlns:a16="http://schemas.microsoft.com/office/drawing/2014/main" id="{71E7AFA1-E3DC-154D-9F06-7A5EF43336D3}"/>
                </a:ext>
              </a:extLst>
            </p:cNvPr>
            <p:cNvSpPr txBox="1"/>
            <p:nvPr/>
          </p:nvSpPr>
          <p:spPr>
            <a:xfrm>
              <a:off x="0" y="9161086"/>
              <a:ext cx="35030007" cy="853824"/>
            </a:xfrm>
            <a:prstGeom prst="rect">
              <a:avLst/>
            </a:prstGeom>
          </p:spPr>
          <p:txBody>
            <a:bodyPr lIns="0" tIns="0" rIns="0" bIns="0" rtlCol="0" anchor="t">
              <a:spAutoFit/>
            </a:bodyPr>
            <a:lstStyle/>
            <a:p>
              <a:pPr algn="ctr">
                <a:lnSpc>
                  <a:spcPts val="3467"/>
                </a:lnSpc>
              </a:pPr>
              <a:r>
                <a:rPr lang="en-US" sz="2667" i="1">
                  <a:solidFill>
                    <a:srgbClr val="3D3934"/>
                  </a:solidFill>
                  <a:latin typeface="Kelvinch Italics"/>
                  <a:ea typeface="Kelvinch Italics"/>
                  <a:cs typeface="Kelvinch Italics"/>
                  <a:sym typeface="Kelvinch Italics"/>
                </a:rPr>
                <a:t>A web app for real-time detection and translation of road signs and advertising boards</a:t>
              </a:r>
            </a:p>
          </p:txBody>
        </p:sp>
      </p:grpSp>
      <p:grpSp>
        <p:nvGrpSpPr>
          <p:cNvPr id="31" name="Group 17">
            <a:extLst>
              <a:ext uri="{FF2B5EF4-FFF2-40B4-BE49-F238E27FC236}">
                <a16:creationId xmlns:a16="http://schemas.microsoft.com/office/drawing/2014/main" id="{F3A581D2-CFAD-7938-2545-D3E33355F03E}"/>
              </a:ext>
            </a:extLst>
          </p:cNvPr>
          <p:cNvGrpSpPr/>
          <p:nvPr/>
        </p:nvGrpSpPr>
        <p:grpSpPr>
          <a:xfrm>
            <a:off x="25902501" y="2141545"/>
            <a:ext cx="4287971" cy="1999707"/>
            <a:chOff x="0" y="25400"/>
            <a:chExt cx="8575941" cy="3999414"/>
          </a:xfrm>
        </p:grpSpPr>
        <p:sp>
          <p:nvSpPr>
            <p:cNvPr id="32" name="AutoShape 18">
              <a:extLst>
                <a:ext uri="{FF2B5EF4-FFF2-40B4-BE49-F238E27FC236}">
                  <a16:creationId xmlns:a16="http://schemas.microsoft.com/office/drawing/2014/main" id="{80D1BA25-10A2-3FB1-A772-D843BB1829BB}"/>
                </a:ext>
              </a:extLst>
            </p:cNvPr>
            <p:cNvSpPr/>
            <p:nvPr/>
          </p:nvSpPr>
          <p:spPr>
            <a:xfrm>
              <a:off x="0" y="25400"/>
              <a:ext cx="8575941" cy="0"/>
            </a:xfrm>
            <a:prstGeom prst="line">
              <a:avLst/>
            </a:prstGeom>
            <a:ln w="50800" cap="flat">
              <a:solidFill>
                <a:srgbClr val="AFADAB"/>
              </a:solidFill>
              <a:prstDash val="solid"/>
              <a:headEnd type="none" w="sm" len="sm"/>
              <a:tailEnd type="none" w="sm" len="sm"/>
            </a:ln>
          </p:spPr>
          <p:txBody>
            <a:bodyPr/>
            <a:lstStyle/>
            <a:p>
              <a:endParaRPr lang="en-US" sz="3456"/>
            </a:p>
          </p:txBody>
        </p:sp>
        <p:sp>
          <p:nvSpPr>
            <p:cNvPr id="33" name="AutoShape 19">
              <a:extLst>
                <a:ext uri="{FF2B5EF4-FFF2-40B4-BE49-F238E27FC236}">
                  <a16:creationId xmlns:a16="http://schemas.microsoft.com/office/drawing/2014/main" id="{5287AD7F-55A2-57BB-AF55-96BC22A59292}"/>
                </a:ext>
              </a:extLst>
            </p:cNvPr>
            <p:cNvSpPr/>
            <p:nvPr/>
          </p:nvSpPr>
          <p:spPr>
            <a:xfrm>
              <a:off x="0" y="1513721"/>
              <a:ext cx="8575941" cy="0"/>
            </a:xfrm>
            <a:prstGeom prst="line">
              <a:avLst/>
            </a:prstGeom>
            <a:ln w="50800" cap="flat">
              <a:solidFill>
                <a:srgbClr val="AFADAB"/>
              </a:solidFill>
              <a:prstDash val="solid"/>
              <a:headEnd type="none" w="sm" len="sm"/>
              <a:tailEnd type="none" w="sm" len="sm"/>
            </a:ln>
          </p:spPr>
          <p:txBody>
            <a:bodyPr/>
            <a:lstStyle/>
            <a:p>
              <a:endParaRPr lang="en-US" sz="3456"/>
            </a:p>
          </p:txBody>
        </p:sp>
        <p:sp>
          <p:nvSpPr>
            <p:cNvPr id="34" name="AutoShape 20">
              <a:extLst>
                <a:ext uri="{FF2B5EF4-FFF2-40B4-BE49-F238E27FC236}">
                  <a16:creationId xmlns:a16="http://schemas.microsoft.com/office/drawing/2014/main" id="{8695C66C-D148-CE40-CEE0-5C6C97806490}"/>
                </a:ext>
              </a:extLst>
            </p:cNvPr>
            <p:cNvSpPr/>
            <p:nvPr/>
          </p:nvSpPr>
          <p:spPr>
            <a:xfrm>
              <a:off x="0" y="4024814"/>
              <a:ext cx="8575941" cy="0"/>
            </a:xfrm>
            <a:prstGeom prst="line">
              <a:avLst/>
            </a:prstGeom>
            <a:ln w="50800" cap="flat">
              <a:solidFill>
                <a:srgbClr val="AFADAB"/>
              </a:solidFill>
              <a:prstDash val="solid"/>
              <a:headEnd type="none" w="sm" len="sm"/>
              <a:tailEnd type="none" w="sm" len="sm"/>
            </a:ln>
          </p:spPr>
          <p:txBody>
            <a:bodyPr/>
            <a:lstStyle/>
            <a:p>
              <a:endParaRPr lang="en-US" sz="3456"/>
            </a:p>
          </p:txBody>
        </p:sp>
        <p:sp>
          <p:nvSpPr>
            <p:cNvPr id="35" name="TextBox 21">
              <a:extLst>
                <a:ext uri="{FF2B5EF4-FFF2-40B4-BE49-F238E27FC236}">
                  <a16:creationId xmlns:a16="http://schemas.microsoft.com/office/drawing/2014/main" id="{08BA9DFB-63FD-E9E7-B41B-C0FE9A979AC0}"/>
                </a:ext>
              </a:extLst>
            </p:cNvPr>
            <p:cNvSpPr txBox="1"/>
            <p:nvPr/>
          </p:nvSpPr>
          <p:spPr>
            <a:xfrm>
              <a:off x="12700" y="567632"/>
              <a:ext cx="8550541" cy="387928"/>
            </a:xfrm>
            <a:prstGeom prst="rect">
              <a:avLst/>
            </a:prstGeom>
          </p:spPr>
          <p:txBody>
            <a:bodyPr lIns="0" tIns="0" rIns="0" bIns="0" rtlCol="0" anchor="t">
              <a:spAutoFit/>
            </a:bodyPr>
            <a:lstStyle/>
            <a:p>
              <a:pPr algn="ctr">
                <a:lnSpc>
                  <a:spcPts val="1540"/>
                </a:lnSpc>
                <a:spcBef>
                  <a:spcPct val="0"/>
                </a:spcBef>
              </a:pPr>
              <a:r>
                <a:rPr lang="en-US" sz="1467" spc="58" dirty="0">
                  <a:solidFill>
                    <a:srgbClr val="3D3934"/>
                  </a:solidFill>
                  <a:latin typeface="Kelvinch"/>
                  <a:ea typeface="Kelvinch"/>
                  <a:cs typeface="Kelvinch"/>
                  <a:sym typeface="Kelvinch"/>
                </a:rPr>
                <a:t>AFFILIATIONS</a:t>
              </a:r>
            </a:p>
          </p:txBody>
        </p:sp>
        <p:sp>
          <p:nvSpPr>
            <p:cNvPr id="36" name="TextBox 22">
              <a:extLst>
                <a:ext uri="{FF2B5EF4-FFF2-40B4-BE49-F238E27FC236}">
                  <a16:creationId xmlns:a16="http://schemas.microsoft.com/office/drawing/2014/main" id="{2FD35348-B95E-C267-2D94-685DE8E6B7E3}"/>
                </a:ext>
              </a:extLst>
            </p:cNvPr>
            <p:cNvSpPr txBox="1"/>
            <p:nvPr/>
          </p:nvSpPr>
          <p:spPr>
            <a:xfrm>
              <a:off x="19052" y="1951176"/>
              <a:ext cx="8537841" cy="1571456"/>
            </a:xfrm>
            <a:prstGeom prst="rect">
              <a:avLst/>
            </a:prstGeom>
          </p:spPr>
          <p:txBody>
            <a:bodyPr lIns="0" tIns="0" rIns="0" bIns="0" rtlCol="0" anchor="t">
              <a:spAutoFit/>
            </a:bodyPr>
            <a:lstStyle/>
            <a:p>
              <a:pPr algn="ctr">
                <a:lnSpc>
                  <a:spcPts val="2133"/>
                </a:lnSpc>
                <a:spcBef>
                  <a:spcPct val="0"/>
                </a:spcBef>
              </a:pPr>
              <a:r>
                <a:rPr lang="en-US" sz="1333" i="1" spc="13">
                  <a:solidFill>
                    <a:srgbClr val="3D3934"/>
                  </a:solidFill>
                  <a:latin typeface="Noto Sans Italics"/>
                  <a:ea typeface="Noto Sans Italics"/>
                  <a:cs typeface="Noto Sans Italics"/>
                  <a:sym typeface="Noto Sans Italics"/>
                </a:rPr>
                <a:t>Course project of CS5330 Pattern Recognition and Computer Vision, Khoury College of Computer Science, Northeastern University</a:t>
              </a:r>
            </a:p>
          </p:txBody>
        </p:sp>
      </p:grpSp>
      <p:sp>
        <p:nvSpPr>
          <p:cNvPr id="38" name="Freeform 24">
            <a:extLst>
              <a:ext uri="{FF2B5EF4-FFF2-40B4-BE49-F238E27FC236}">
                <a16:creationId xmlns:a16="http://schemas.microsoft.com/office/drawing/2014/main" id="{5A7E7B7D-CB27-2BBE-7152-38FBBC25DCA4}"/>
              </a:ext>
            </a:extLst>
          </p:cNvPr>
          <p:cNvSpPr/>
          <p:nvPr/>
        </p:nvSpPr>
        <p:spPr>
          <a:xfrm>
            <a:off x="2229130" y="9880560"/>
            <a:ext cx="3534657" cy="4004752"/>
          </a:xfrm>
          <a:custGeom>
            <a:avLst/>
            <a:gdLst/>
            <a:ahLst/>
            <a:cxnLst/>
            <a:rect l="l" t="t" r="r" b="b"/>
            <a:pathLst>
              <a:path w="8746721" h="8631672">
                <a:moveTo>
                  <a:pt x="0" y="0"/>
                </a:moveTo>
                <a:lnTo>
                  <a:pt x="8746721" y="0"/>
                </a:lnTo>
                <a:lnTo>
                  <a:pt x="8746721" y="8631672"/>
                </a:lnTo>
                <a:lnTo>
                  <a:pt x="0" y="8631672"/>
                </a:lnTo>
                <a:lnTo>
                  <a:pt x="0" y="0"/>
                </a:lnTo>
                <a:close/>
              </a:path>
            </a:pathLst>
          </a:custGeom>
          <a:blipFill>
            <a:blip r:embed="rId2"/>
            <a:stretch>
              <a:fillRect r="-67262"/>
            </a:stretch>
          </a:blipFill>
        </p:spPr>
        <p:txBody>
          <a:bodyPr/>
          <a:lstStyle/>
          <a:p>
            <a:endParaRPr lang="en-US" sz="3456"/>
          </a:p>
        </p:txBody>
      </p:sp>
      <p:sp>
        <p:nvSpPr>
          <p:cNvPr id="39" name="Freeform 27">
            <a:extLst>
              <a:ext uri="{FF2B5EF4-FFF2-40B4-BE49-F238E27FC236}">
                <a16:creationId xmlns:a16="http://schemas.microsoft.com/office/drawing/2014/main" id="{1306377F-F9F5-1413-DAB8-4C1D29AD3680}"/>
              </a:ext>
            </a:extLst>
          </p:cNvPr>
          <p:cNvSpPr/>
          <p:nvPr/>
        </p:nvSpPr>
        <p:spPr>
          <a:xfrm>
            <a:off x="5783885" y="9880559"/>
            <a:ext cx="1917814" cy="4004752"/>
          </a:xfrm>
          <a:custGeom>
            <a:avLst/>
            <a:gdLst/>
            <a:ahLst/>
            <a:cxnLst/>
            <a:rect l="l" t="t" r="r" b="b"/>
            <a:pathLst>
              <a:path w="3988552" h="8631672">
                <a:moveTo>
                  <a:pt x="0" y="0"/>
                </a:moveTo>
                <a:lnTo>
                  <a:pt x="3988551" y="0"/>
                </a:lnTo>
                <a:lnTo>
                  <a:pt x="3988551" y="8631672"/>
                </a:lnTo>
                <a:lnTo>
                  <a:pt x="0" y="8631672"/>
                </a:lnTo>
                <a:lnTo>
                  <a:pt x="0" y="0"/>
                </a:lnTo>
                <a:close/>
              </a:path>
            </a:pathLst>
          </a:custGeom>
          <a:blipFill>
            <a:blip r:embed="rId3"/>
            <a:stretch>
              <a:fillRect/>
            </a:stretch>
          </a:blipFill>
        </p:spPr>
        <p:txBody>
          <a:bodyPr/>
          <a:lstStyle/>
          <a:p>
            <a:endParaRPr lang="en-US" sz="3456"/>
          </a:p>
        </p:txBody>
      </p:sp>
      <p:sp>
        <p:nvSpPr>
          <p:cNvPr id="40" name="TextBox 39">
            <a:extLst>
              <a:ext uri="{FF2B5EF4-FFF2-40B4-BE49-F238E27FC236}">
                <a16:creationId xmlns:a16="http://schemas.microsoft.com/office/drawing/2014/main" id="{D2A68E78-D9F0-0BF8-3120-D95E5A916424}"/>
              </a:ext>
            </a:extLst>
          </p:cNvPr>
          <p:cNvSpPr txBox="1"/>
          <p:nvPr/>
        </p:nvSpPr>
        <p:spPr>
          <a:xfrm>
            <a:off x="2575431" y="14070992"/>
            <a:ext cx="3457903" cy="307777"/>
          </a:xfrm>
          <a:prstGeom prst="rect">
            <a:avLst/>
          </a:prstGeom>
          <a:noFill/>
        </p:spPr>
        <p:txBody>
          <a:bodyPr wrap="square"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Figure</a:t>
            </a:r>
            <a:r>
              <a:rPr lang="zh-CN" altLang="en-US" sz="1400" dirty="0">
                <a:latin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1.</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multi</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input</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result</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demos</a:t>
            </a:r>
            <a:endParaRPr lang="en-US"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41" name="TextBox 41">
            <a:extLst>
              <a:ext uri="{FF2B5EF4-FFF2-40B4-BE49-F238E27FC236}">
                <a16:creationId xmlns:a16="http://schemas.microsoft.com/office/drawing/2014/main" id="{4DC30E6A-71F3-649C-61C2-61D11EB4CF43}"/>
              </a:ext>
            </a:extLst>
          </p:cNvPr>
          <p:cNvSpPr txBox="1"/>
          <p:nvPr/>
        </p:nvSpPr>
        <p:spPr>
          <a:xfrm>
            <a:off x="2343999" y="16159787"/>
            <a:ext cx="8134700" cy="4298164"/>
          </a:xfrm>
          <a:prstGeom prst="rect">
            <a:avLst/>
          </a:prstGeom>
        </p:spPr>
        <p:txBody>
          <a:bodyPr wrap="square" lIns="0" tIns="0" rIns="0" bIns="0" rtlCol="0" anchor="t">
            <a:spAutoFit/>
          </a:bodyPr>
          <a:lstStyle/>
          <a:p>
            <a:pPr algn="l" rtl="0" fontAlgn="base">
              <a:buFont typeface="Arial" panose="020B0604020202020204" pitchFamily="34" charset="0"/>
              <a:buChar char="•"/>
            </a:pPr>
            <a:r>
              <a:rPr lang="en-US" sz="1800" b="1"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Low-Quality Inputs</a:t>
            </a:r>
            <a:r>
              <a:rPr lang="en-US" sz="18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Processing noisy or blurred video streams presents significant challenges for accurate text detection and recognition.</a:t>
            </a:r>
            <a:r>
              <a:rPr lang="en-US" sz="18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a:t>
            </a:r>
            <a:endParaRPr lang="en-US" sz="10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Complex Environments</a:t>
            </a:r>
            <a:r>
              <a:rPr lang="en-US" sz="18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Dynamic and cluttered backgrounds often occlude text, making it difficult to extract and translate information effectively.</a:t>
            </a:r>
            <a:r>
              <a:rPr lang="en-US" sz="18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a:t>
            </a:r>
            <a:endParaRPr lang="en-US" sz="10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Hardware Limitations</a:t>
            </a:r>
            <a:r>
              <a:rPr lang="en-US" sz="18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Real-time performance is constrained by the computational power of local devices, especially when using CPU-based solutions without access to GPU acceleration.</a:t>
            </a:r>
            <a:r>
              <a:rPr lang="en-US" sz="18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a:t>
            </a:r>
            <a:endParaRPr lang="en-US" sz="10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Multilingual Translation</a:t>
            </a:r>
            <a:r>
              <a:rPr lang="en-US" sz="18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Supporting accurate and efficient translations for non-Latin scripts, stylized fonts, and handwritten text requires advanced models and substantial optimization.</a:t>
            </a:r>
            <a:r>
              <a:rPr lang="en-US" sz="18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a:t>
            </a:r>
            <a:endParaRPr lang="en-US" sz="10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Scalability Challenges</a:t>
            </a:r>
            <a:r>
              <a:rPr lang="en-US" sz="18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Limited funding restricts the adoption of cloud-based solutions, which could otherwise enhance system scalability and enable broader user accessibility.</a:t>
            </a:r>
            <a:endParaRPr lang="en-US" sz="10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endParaRPr>
          </a:p>
          <a:p>
            <a:pPr>
              <a:lnSpc>
                <a:spcPts val="3454"/>
              </a:lnSpc>
            </a:pPr>
            <a:endParaRPr lang="en-US" sz="2467" dirty="0">
              <a:solidFill>
                <a:srgbClr val="3D3934"/>
              </a:solidFill>
              <a:latin typeface="Kelvinch"/>
              <a:ea typeface="Kelvinch"/>
              <a:cs typeface="Kelvinch"/>
              <a:sym typeface="Kelvinch"/>
            </a:endParaRPr>
          </a:p>
        </p:txBody>
      </p:sp>
      <p:sp>
        <p:nvSpPr>
          <p:cNvPr id="45" name="TextBox 47">
            <a:extLst>
              <a:ext uri="{FF2B5EF4-FFF2-40B4-BE49-F238E27FC236}">
                <a16:creationId xmlns:a16="http://schemas.microsoft.com/office/drawing/2014/main" id="{90ED6241-B9F5-8D73-2C62-1EE9F609BFB6}"/>
              </a:ext>
            </a:extLst>
          </p:cNvPr>
          <p:cNvSpPr txBox="1"/>
          <p:nvPr/>
        </p:nvSpPr>
        <p:spPr>
          <a:xfrm>
            <a:off x="12104263" y="7285882"/>
            <a:ext cx="8761095" cy="564642"/>
          </a:xfrm>
          <a:prstGeom prst="rect">
            <a:avLst/>
          </a:prstGeom>
        </p:spPr>
        <p:txBody>
          <a:bodyPr wrap="square" lIns="0" tIns="0" rIns="0" bIns="0" rtlCol="0" anchor="t">
            <a:spAutoFit/>
          </a:bodyPr>
          <a:lstStyle/>
          <a:p>
            <a:pPr>
              <a:lnSpc>
                <a:spcPts val="2346"/>
              </a:lnSpc>
              <a:spcBef>
                <a:spcPct val="0"/>
              </a:spcBef>
            </a:pPr>
            <a:r>
              <a:rPr lang="en-US" sz="1466" spc="14" dirty="0">
                <a:solidFill>
                  <a:srgbClr val="3D3934"/>
                </a:solidFill>
                <a:latin typeface="Noto Sans"/>
                <a:ea typeface="Noto Sans"/>
                <a:cs typeface="Noto Sans"/>
                <a:sym typeface="Noto Sans"/>
              </a:rPr>
              <a:t>This system detects, recognizes, and translates text in real-time from images using Python. Key steps include:</a:t>
            </a:r>
          </a:p>
        </p:txBody>
      </p:sp>
      <p:sp>
        <p:nvSpPr>
          <p:cNvPr id="46" name="TextBox 48">
            <a:extLst>
              <a:ext uri="{FF2B5EF4-FFF2-40B4-BE49-F238E27FC236}">
                <a16:creationId xmlns:a16="http://schemas.microsoft.com/office/drawing/2014/main" id="{76A8280F-5BF1-9268-4F19-10F6B6AFB55F}"/>
              </a:ext>
            </a:extLst>
          </p:cNvPr>
          <p:cNvSpPr txBox="1"/>
          <p:nvPr/>
        </p:nvSpPr>
        <p:spPr>
          <a:xfrm>
            <a:off x="12104263" y="8004407"/>
            <a:ext cx="8146549" cy="1745350"/>
          </a:xfrm>
          <a:prstGeom prst="rect">
            <a:avLst/>
          </a:prstGeom>
        </p:spPr>
        <p:txBody>
          <a:bodyPr wrap="square" lIns="0" tIns="0" rIns="0" bIns="0" rtlCol="0" anchor="t">
            <a:spAutoFit/>
          </a:bodyPr>
          <a:lstStyle/>
          <a:p>
            <a:pPr marL="316668" lvl="1" indent="-158335">
              <a:lnSpc>
                <a:spcPts val="2346"/>
              </a:lnSpc>
              <a:buFont typeface="Arial"/>
              <a:buChar char="•"/>
            </a:pPr>
            <a:r>
              <a:rPr lang="en-US" sz="1466" b="1" spc="14" dirty="0">
                <a:solidFill>
                  <a:srgbClr val="3D3934"/>
                </a:solidFill>
                <a:latin typeface="Noto Sans Bold"/>
                <a:ea typeface="Noto Sans Bold"/>
                <a:cs typeface="Noto Sans Bold"/>
                <a:sym typeface="Noto Sans Bold"/>
              </a:rPr>
              <a:t>Setup: </a:t>
            </a:r>
            <a:r>
              <a:rPr lang="en-US" sz="1466" spc="14" dirty="0">
                <a:solidFill>
                  <a:srgbClr val="3D3934"/>
                </a:solidFill>
                <a:latin typeface="Noto Sans"/>
                <a:ea typeface="Noto Sans"/>
                <a:cs typeface="Noto Sans"/>
                <a:sym typeface="Noto Sans"/>
              </a:rPr>
              <a:t>Install libraries (</a:t>
            </a:r>
            <a:r>
              <a:rPr lang="en-US" sz="1466" spc="14" dirty="0" err="1">
                <a:solidFill>
                  <a:srgbClr val="3D3934"/>
                </a:solidFill>
                <a:latin typeface="Noto Sans"/>
                <a:ea typeface="Noto Sans"/>
                <a:cs typeface="Noto Sans"/>
                <a:sym typeface="Noto Sans"/>
              </a:rPr>
              <a:t>EasyOCR</a:t>
            </a:r>
            <a:r>
              <a:rPr lang="en-US" sz="1466" spc="14" dirty="0">
                <a:solidFill>
                  <a:srgbClr val="3D3934"/>
                </a:solidFill>
                <a:latin typeface="Noto Sans"/>
                <a:ea typeface="Noto Sans"/>
                <a:cs typeface="Noto Sans"/>
                <a:sym typeface="Noto Sans"/>
              </a:rPr>
              <a:t>, Pillow, </a:t>
            </a:r>
            <a:r>
              <a:rPr lang="en-US" sz="1466" spc="14" dirty="0" err="1">
                <a:solidFill>
                  <a:srgbClr val="3D3934"/>
                </a:solidFill>
                <a:latin typeface="Noto Sans"/>
                <a:ea typeface="Noto Sans"/>
                <a:cs typeface="Noto Sans"/>
                <a:sym typeface="Noto Sans"/>
              </a:rPr>
              <a:t>Googletrans</a:t>
            </a:r>
            <a:r>
              <a:rPr lang="en-US" sz="1466" spc="14" dirty="0">
                <a:solidFill>
                  <a:srgbClr val="3D3934"/>
                </a:solidFill>
                <a:latin typeface="Noto Sans"/>
                <a:ea typeface="Noto Sans"/>
                <a:cs typeface="Noto Sans"/>
                <a:sym typeface="Noto Sans"/>
              </a:rPr>
              <a:t>) for text detection and translation.</a:t>
            </a:r>
          </a:p>
          <a:p>
            <a:pPr marL="316668" lvl="1" indent="-158335">
              <a:lnSpc>
                <a:spcPts val="2346"/>
              </a:lnSpc>
              <a:buFont typeface="Arial"/>
              <a:buChar char="•"/>
            </a:pPr>
            <a:r>
              <a:rPr lang="en-US" sz="1466" b="1" spc="14" dirty="0">
                <a:solidFill>
                  <a:srgbClr val="3D3934"/>
                </a:solidFill>
                <a:latin typeface="Noto Sans Bold"/>
                <a:ea typeface="Noto Sans Bold"/>
                <a:cs typeface="Noto Sans Bold"/>
                <a:sym typeface="Noto Sans Bold"/>
              </a:rPr>
              <a:t>Text Detection: </a:t>
            </a:r>
            <a:r>
              <a:rPr lang="en-US" sz="1466" spc="14" dirty="0" err="1">
                <a:solidFill>
                  <a:srgbClr val="3D3934"/>
                </a:solidFill>
                <a:latin typeface="Noto Sans"/>
                <a:ea typeface="Noto Sans"/>
                <a:cs typeface="Noto Sans"/>
                <a:sym typeface="Noto Sans"/>
              </a:rPr>
              <a:t>EasyOCR</a:t>
            </a:r>
            <a:r>
              <a:rPr lang="en-US" sz="1466" spc="14" dirty="0">
                <a:solidFill>
                  <a:srgbClr val="3D3934"/>
                </a:solidFill>
                <a:latin typeface="Noto Sans"/>
                <a:ea typeface="Noto Sans"/>
                <a:cs typeface="Noto Sans"/>
                <a:sym typeface="Noto Sans"/>
              </a:rPr>
              <a:t> detects text in images and returns bounding boxes and text with confidence scores.</a:t>
            </a:r>
          </a:p>
          <a:p>
            <a:pPr marL="316668" lvl="1" indent="-158335">
              <a:lnSpc>
                <a:spcPts val="2346"/>
              </a:lnSpc>
              <a:buFont typeface="Arial"/>
              <a:buChar char="•"/>
            </a:pPr>
            <a:r>
              <a:rPr lang="en-US" sz="1466" b="1" spc="14" dirty="0">
                <a:solidFill>
                  <a:srgbClr val="3D3934"/>
                </a:solidFill>
                <a:latin typeface="Noto Sans Bold"/>
                <a:ea typeface="Noto Sans Bold"/>
                <a:cs typeface="Noto Sans Bold"/>
                <a:sym typeface="Noto Sans Bold"/>
              </a:rPr>
              <a:t>Translation: </a:t>
            </a:r>
            <a:r>
              <a:rPr lang="en-US" sz="1466" spc="14" dirty="0" err="1">
                <a:solidFill>
                  <a:srgbClr val="3D3934"/>
                </a:solidFill>
                <a:latin typeface="Noto Sans"/>
                <a:ea typeface="Noto Sans"/>
                <a:cs typeface="Noto Sans"/>
                <a:sym typeface="Noto Sans"/>
              </a:rPr>
              <a:t>Googletrans</a:t>
            </a:r>
            <a:r>
              <a:rPr lang="en-US" sz="1466" spc="14" dirty="0">
                <a:solidFill>
                  <a:srgbClr val="3D3934"/>
                </a:solidFill>
                <a:latin typeface="Noto Sans"/>
                <a:ea typeface="Noto Sans"/>
                <a:cs typeface="Noto Sans"/>
                <a:sym typeface="Noto Sans"/>
              </a:rPr>
              <a:t> API translates detected text to the target language.</a:t>
            </a:r>
          </a:p>
          <a:p>
            <a:pPr marL="316668" lvl="1" indent="-158335">
              <a:lnSpc>
                <a:spcPts val="2346"/>
              </a:lnSpc>
              <a:buFont typeface="Arial"/>
              <a:buChar char="•"/>
            </a:pPr>
            <a:r>
              <a:rPr lang="en-US" sz="1466" b="1" spc="14" dirty="0">
                <a:solidFill>
                  <a:srgbClr val="3D3934"/>
                </a:solidFill>
                <a:latin typeface="Noto Sans Bold"/>
                <a:ea typeface="Noto Sans Bold"/>
                <a:cs typeface="Noto Sans Bold"/>
                <a:sym typeface="Noto Sans Bold"/>
              </a:rPr>
              <a:t>Overlay Translation: </a:t>
            </a:r>
            <a:r>
              <a:rPr lang="en-US" sz="1466" spc="14" dirty="0">
                <a:solidFill>
                  <a:srgbClr val="3D3934"/>
                </a:solidFill>
                <a:latin typeface="Noto Sans"/>
                <a:ea typeface="Noto Sans"/>
                <a:cs typeface="Noto Sans"/>
                <a:sym typeface="Noto Sans"/>
              </a:rPr>
              <a:t>Translated text is displayed above detected regions using PIL.</a:t>
            </a:r>
          </a:p>
          <a:p>
            <a:pPr marL="316668" lvl="1" indent="-158335">
              <a:lnSpc>
                <a:spcPts val="2346"/>
              </a:lnSpc>
              <a:buFont typeface="Arial"/>
              <a:buChar char="•"/>
            </a:pPr>
            <a:r>
              <a:rPr lang="en-US" sz="1466" b="1" spc="14" dirty="0">
                <a:solidFill>
                  <a:srgbClr val="3D3934"/>
                </a:solidFill>
                <a:latin typeface="Noto Sans Bold"/>
                <a:ea typeface="Noto Sans Bold"/>
                <a:cs typeface="Noto Sans Bold"/>
                <a:sym typeface="Noto Sans Bold"/>
              </a:rPr>
              <a:t>Display: </a:t>
            </a:r>
            <a:r>
              <a:rPr lang="en-US" sz="1466" spc="14" dirty="0">
                <a:solidFill>
                  <a:srgbClr val="3D3934"/>
                </a:solidFill>
                <a:latin typeface="Noto Sans"/>
                <a:ea typeface="Noto Sans"/>
                <a:cs typeface="Noto Sans"/>
                <a:sym typeface="Noto Sans"/>
              </a:rPr>
              <a:t>The final image with highlighted and translated text is shown using OpenCV.</a:t>
            </a:r>
          </a:p>
        </p:txBody>
      </p:sp>
      <p:sp>
        <p:nvSpPr>
          <p:cNvPr id="47" name="TextBox 49">
            <a:extLst>
              <a:ext uri="{FF2B5EF4-FFF2-40B4-BE49-F238E27FC236}">
                <a16:creationId xmlns:a16="http://schemas.microsoft.com/office/drawing/2014/main" id="{7905B889-5770-8389-8CD0-53C66EAD3055}"/>
              </a:ext>
            </a:extLst>
          </p:cNvPr>
          <p:cNvSpPr txBox="1"/>
          <p:nvPr/>
        </p:nvSpPr>
        <p:spPr>
          <a:xfrm>
            <a:off x="12352449" y="9830542"/>
            <a:ext cx="8761095" cy="4104072"/>
          </a:xfrm>
          <a:prstGeom prst="rect">
            <a:avLst/>
          </a:prstGeom>
        </p:spPr>
        <p:txBody>
          <a:bodyPr wrap="square" lIns="0" tIns="0" rIns="0" bIns="0" rtlCol="0" anchor="t">
            <a:spAutoFit/>
          </a:bodyPr>
          <a:lstStyle/>
          <a:p>
            <a:pPr>
              <a:lnSpc>
                <a:spcPts val="2346"/>
              </a:lnSpc>
              <a:spcBef>
                <a:spcPct val="0"/>
              </a:spcBef>
            </a:pPr>
            <a:r>
              <a:rPr lang="en-US" sz="1466" spc="14" dirty="0">
                <a:solidFill>
                  <a:srgbClr val="3D3934"/>
                </a:solidFill>
                <a:latin typeface="Noto Sans"/>
                <a:ea typeface="Noto Sans"/>
                <a:cs typeface="Noto Sans"/>
                <a:sym typeface="Noto Sans"/>
              </a:rPr>
              <a:t>This approach provides efficient, multilingual text processing in various environments. We are training and fine-tuning it based on existing models. </a:t>
            </a: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endParaRPr lang="en-US" sz="1466" spc="14" dirty="0">
              <a:solidFill>
                <a:srgbClr val="3D3934"/>
              </a:solidFill>
              <a:latin typeface="Noto Sans"/>
              <a:ea typeface="Noto Sans"/>
              <a:cs typeface="Noto Sans"/>
              <a:sym typeface="Noto Sans"/>
            </a:endParaRPr>
          </a:p>
          <a:p>
            <a:pPr>
              <a:lnSpc>
                <a:spcPts val="2346"/>
              </a:lnSpc>
              <a:spcBef>
                <a:spcPct val="0"/>
              </a:spcBef>
            </a:pPr>
            <a:r>
              <a:rPr lang="en-US" sz="1466" spc="14" dirty="0">
                <a:solidFill>
                  <a:srgbClr val="3D3934"/>
                </a:solidFill>
                <a:latin typeface="Noto Sans"/>
                <a:ea typeface="Noto Sans"/>
                <a:cs typeface="Noto Sans"/>
                <a:sym typeface="Noto Sans"/>
              </a:rPr>
              <a:t>Also, in order to increase processing speed, we avoid processing each single frame but process every nth frame based on video’s frame rate to balance speed and quality.</a:t>
            </a:r>
          </a:p>
        </p:txBody>
      </p:sp>
      <p:sp>
        <p:nvSpPr>
          <p:cNvPr id="48" name="TextBox 58">
            <a:extLst>
              <a:ext uri="{FF2B5EF4-FFF2-40B4-BE49-F238E27FC236}">
                <a16:creationId xmlns:a16="http://schemas.microsoft.com/office/drawing/2014/main" id="{0BF5FEAC-B262-6413-169E-8D3C6FA5CFA5}"/>
              </a:ext>
            </a:extLst>
          </p:cNvPr>
          <p:cNvSpPr txBox="1"/>
          <p:nvPr/>
        </p:nvSpPr>
        <p:spPr>
          <a:xfrm>
            <a:off x="22234063" y="12598056"/>
            <a:ext cx="8340338" cy="3817776"/>
          </a:xfrm>
          <a:prstGeom prst="rect">
            <a:avLst/>
          </a:prstGeom>
        </p:spPr>
        <p:txBody>
          <a:bodyPr wrap="square" lIns="0" tIns="0" rIns="0" bIns="0" rtlCol="0" anchor="t">
            <a:spAutoFit/>
          </a:bodyPr>
          <a:lstStyle/>
          <a:p>
            <a:pPr>
              <a:lnSpc>
                <a:spcPts val="2453"/>
              </a:lnSpc>
            </a:pPr>
            <a:r>
              <a:rPr lang="en-US" sz="1533" spc="15" dirty="0">
                <a:solidFill>
                  <a:srgbClr val="3D3934"/>
                </a:solidFill>
                <a:latin typeface="Noto Sans"/>
                <a:ea typeface="Noto Sans"/>
                <a:cs typeface="Noto Sans"/>
                <a:sym typeface="Noto Sans"/>
              </a:rPr>
              <a:t>Future developments aim to expand the system's capabilities beyond the current local web application running on CPU. </a:t>
            </a:r>
          </a:p>
          <a:p>
            <a:pPr marL="331064" lvl="1" indent="-165532">
              <a:lnSpc>
                <a:spcPts val="2453"/>
              </a:lnSpc>
              <a:buFont typeface="Arial"/>
              <a:buChar char="•"/>
            </a:pPr>
            <a:r>
              <a:rPr lang="en-US" sz="1533" spc="15" dirty="0">
                <a:solidFill>
                  <a:srgbClr val="3D3934"/>
                </a:solidFill>
                <a:latin typeface="Noto Sans"/>
                <a:ea typeface="Noto Sans"/>
                <a:cs typeface="Noto Sans"/>
                <a:sym typeface="Noto Sans"/>
              </a:rPr>
              <a:t>While the current version operates effectively for text detection and translation on a local setup, we envision optimizing the system for </a:t>
            </a:r>
            <a:r>
              <a:rPr lang="en-US" sz="1533" b="1" spc="15" dirty="0">
                <a:solidFill>
                  <a:srgbClr val="3D3934"/>
                </a:solidFill>
                <a:latin typeface="Noto Sans Bold"/>
                <a:ea typeface="Noto Sans Bold"/>
                <a:cs typeface="Noto Sans Bold"/>
                <a:sym typeface="Noto Sans Bold"/>
              </a:rPr>
              <a:t>mobile devices</a:t>
            </a:r>
            <a:r>
              <a:rPr lang="en-US" sz="1533" spc="15" dirty="0">
                <a:solidFill>
                  <a:srgbClr val="3D3934"/>
                </a:solidFill>
                <a:latin typeface="Noto Sans"/>
                <a:ea typeface="Noto Sans"/>
                <a:cs typeface="Noto Sans"/>
                <a:sym typeface="Noto Sans"/>
              </a:rPr>
              <a:t> to provide users with greater accessibility and portability. </a:t>
            </a:r>
          </a:p>
          <a:p>
            <a:pPr marL="331064" lvl="1" indent="-165532">
              <a:lnSpc>
                <a:spcPts val="2453"/>
              </a:lnSpc>
              <a:buFont typeface="Arial"/>
              <a:buChar char="•"/>
            </a:pPr>
            <a:r>
              <a:rPr lang="en-US" sz="1533" spc="15" dirty="0">
                <a:solidFill>
                  <a:srgbClr val="3D3934"/>
                </a:solidFill>
                <a:latin typeface="Noto Sans"/>
                <a:ea typeface="Noto Sans"/>
                <a:cs typeface="Noto Sans"/>
                <a:sym typeface="Noto Sans"/>
              </a:rPr>
              <a:t>Enhancing processing speed to enable real-time performance remains a key goal, particularly as we explore potential </a:t>
            </a:r>
            <a:r>
              <a:rPr lang="en-US" sz="1533" b="1" spc="15" dirty="0">
                <a:solidFill>
                  <a:srgbClr val="3D3934"/>
                </a:solidFill>
                <a:latin typeface="Noto Sans Bold"/>
                <a:ea typeface="Noto Sans Bold"/>
                <a:cs typeface="Noto Sans Bold"/>
                <a:sym typeface="Noto Sans Bold"/>
              </a:rPr>
              <a:t>GPU-based solutions</a:t>
            </a:r>
            <a:r>
              <a:rPr lang="en-US" sz="1533" spc="15" dirty="0">
                <a:solidFill>
                  <a:srgbClr val="3D3934"/>
                </a:solidFill>
                <a:latin typeface="Noto Sans"/>
                <a:ea typeface="Noto Sans"/>
                <a:cs typeface="Noto Sans"/>
                <a:sym typeface="Noto Sans"/>
              </a:rPr>
              <a:t> or lightweight optimizations. </a:t>
            </a:r>
          </a:p>
          <a:p>
            <a:pPr marL="331064" lvl="1" indent="-165532">
              <a:lnSpc>
                <a:spcPts val="2453"/>
              </a:lnSpc>
              <a:buFont typeface="Arial"/>
              <a:buChar char="•"/>
            </a:pPr>
            <a:r>
              <a:rPr lang="en-US" sz="1533" spc="15" dirty="0">
                <a:solidFill>
                  <a:srgbClr val="3D3934"/>
                </a:solidFill>
                <a:latin typeface="Noto Sans"/>
                <a:ea typeface="Noto Sans"/>
                <a:cs typeface="Noto Sans"/>
                <a:sym typeface="Noto Sans"/>
              </a:rPr>
              <a:t>Although </a:t>
            </a:r>
            <a:r>
              <a:rPr lang="en-US" sz="1533" b="1" spc="15" dirty="0">
                <a:solidFill>
                  <a:srgbClr val="3D3934"/>
                </a:solidFill>
                <a:latin typeface="Noto Sans Bold"/>
                <a:ea typeface="Noto Sans Bold"/>
                <a:cs typeface="Noto Sans Bold"/>
                <a:sym typeface="Noto Sans Bold"/>
              </a:rPr>
              <a:t>cloud deployment</a:t>
            </a:r>
            <a:r>
              <a:rPr lang="en-US" sz="1533" spc="15" dirty="0">
                <a:solidFill>
                  <a:srgbClr val="3D3934"/>
                </a:solidFill>
                <a:latin typeface="Noto Sans"/>
                <a:ea typeface="Noto Sans"/>
                <a:cs typeface="Noto Sans"/>
                <a:sym typeface="Noto Sans"/>
              </a:rPr>
              <a:t> is not currently feasible due to funding limitations, future support could allow us to leverage cloud resources for broader scalability. </a:t>
            </a:r>
          </a:p>
          <a:p>
            <a:pPr marL="331064" lvl="1" indent="-165532">
              <a:lnSpc>
                <a:spcPts val="2453"/>
              </a:lnSpc>
              <a:buFont typeface="Arial"/>
              <a:buChar char="•"/>
            </a:pPr>
            <a:r>
              <a:rPr lang="en-US" sz="1533" spc="15" dirty="0">
                <a:solidFill>
                  <a:srgbClr val="3D3934"/>
                </a:solidFill>
                <a:latin typeface="Noto Sans"/>
                <a:ea typeface="Noto Sans"/>
                <a:cs typeface="Noto Sans"/>
                <a:sym typeface="Noto Sans"/>
              </a:rPr>
              <a:t>Additionally, refining the application through collaboration with accessibility groups could help us tailor the system to meet diverse user needs and extend its impact to a wider audience.</a:t>
            </a:r>
          </a:p>
        </p:txBody>
      </p:sp>
      <p:sp>
        <p:nvSpPr>
          <p:cNvPr id="49" name="TextBox 52">
            <a:extLst>
              <a:ext uri="{FF2B5EF4-FFF2-40B4-BE49-F238E27FC236}">
                <a16:creationId xmlns:a16="http://schemas.microsoft.com/office/drawing/2014/main" id="{180FA1CC-D6DA-8FC7-F43B-174845AE80F6}"/>
              </a:ext>
            </a:extLst>
          </p:cNvPr>
          <p:cNvSpPr txBox="1"/>
          <p:nvPr/>
        </p:nvSpPr>
        <p:spPr>
          <a:xfrm>
            <a:off x="22234063" y="7214656"/>
            <a:ext cx="8340338" cy="1744452"/>
          </a:xfrm>
          <a:prstGeom prst="rect">
            <a:avLst/>
          </a:prstGeom>
        </p:spPr>
        <p:txBody>
          <a:bodyPr wrap="square" lIns="0" tIns="0" rIns="0" bIns="0" rtlCol="0" anchor="t">
            <a:spAutoFit/>
          </a:bodyPr>
          <a:lstStyle/>
          <a:p>
            <a:pPr>
              <a:lnSpc>
                <a:spcPts val="2346"/>
              </a:lnSpc>
            </a:pPr>
            <a:r>
              <a:rPr lang="en-US" sz="1466" spc="14" dirty="0">
                <a:solidFill>
                  <a:srgbClr val="3D3934"/>
                </a:solidFill>
                <a:latin typeface="Noto Sans"/>
                <a:ea typeface="Noto Sans"/>
                <a:cs typeface="Noto Sans"/>
                <a:sym typeface="Noto Sans"/>
              </a:rPr>
              <a:t>Our system was tested on a dataset of video streams and static images across diverse scenarios, including varying lighting conditions, complex backgrounds, and multilingual text.</a:t>
            </a:r>
          </a:p>
          <a:p>
            <a:pPr>
              <a:lnSpc>
                <a:spcPts val="2346"/>
              </a:lnSpc>
            </a:pPr>
            <a:r>
              <a:rPr lang="en-US" sz="1466" spc="14" dirty="0">
                <a:solidFill>
                  <a:srgbClr val="3D3934"/>
                </a:solidFill>
                <a:latin typeface="Noto Sans"/>
                <a:ea typeface="Noto Sans"/>
                <a:cs typeface="Noto Sans"/>
                <a:sym typeface="Noto Sans"/>
              </a:rPr>
              <a:t>The application demonstrated a high detection rate for clear and simple text and successfully translated it into the target language. </a:t>
            </a:r>
          </a:p>
          <a:p>
            <a:pPr>
              <a:lnSpc>
                <a:spcPts val="2346"/>
              </a:lnSpc>
            </a:pPr>
            <a:r>
              <a:rPr lang="en-US" sz="1466" spc="14" dirty="0">
                <a:solidFill>
                  <a:srgbClr val="3D3934"/>
                </a:solidFill>
                <a:latin typeface="Noto Sans"/>
                <a:ea typeface="Noto Sans"/>
                <a:cs typeface="Noto Sans"/>
                <a:sym typeface="Noto Sans"/>
              </a:rPr>
              <a:t>Challenges arose with handwritten or stylized fonts for non-</a:t>
            </a:r>
            <a:r>
              <a:rPr lang="en-US" sz="1466" spc="14" dirty="0" err="1">
                <a:solidFill>
                  <a:srgbClr val="3D3934"/>
                </a:solidFill>
                <a:latin typeface="Noto Sans"/>
                <a:ea typeface="Noto Sans"/>
                <a:cs typeface="Noto Sans"/>
                <a:sym typeface="Noto Sans"/>
              </a:rPr>
              <a:t>latin</a:t>
            </a:r>
            <a:r>
              <a:rPr lang="en-US" sz="1466" spc="14" dirty="0">
                <a:solidFill>
                  <a:srgbClr val="3D3934"/>
                </a:solidFill>
                <a:latin typeface="Noto Sans"/>
                <a:ea typeface="Noto Sans"/>
                <a:cs typeface="Noto Sans"/>
                <a:sym typeface="Noto Sans"/>
              </a:rPr>
              <a:t> languages such as , and further optimization is needed for faster real-time processing in low-resource environments. </a:t>
            </a:r>
          </a:p>
        </p:txBody>
      </p:sp>
      <p:sp>
        <p:nvSpPr>
          <p:cNvPr id="54" name="Freeform 25">
            <a:extLst>
              <a:ext uri="{FF2B5EF4-FFF2-40B4-BE49-F238E27FC236}">
                <a16:creationId xmlns:a16="http://schemas.microsoft.com/office/drawing/2014/main" id="{CF144EC9-7F79-1950-7AB6-92BA0B29373C}"/>
              </a:ext>
            </a:extLst>
          </p:cNvPr>
          <p:cNvSpPr/>
          <p:nvPr/>
        </p:nvSpPr>
        <p:spPr>
          <a:xfrm>
            <a:off x="23953610" y="8959108"/>
            <a:ext cx="3065530" cy="3006194"/>
          </a:xfrm>
          <a:custGeom>
            <a:avLst/>
            <a:gdLst/>
            <a:ahLst/>
            <a:cxnLst/>
            <a:rect l="l" t="t" r="r" b="b"/>
            <a:pathLst>
              <a:path w="11657726" h="11700902">
                <a:moveTo>
                  <a:pt x="0" y="0"/>
                </a:moveTo>
                <a:lnTo>
                  <a:pt x="11657726" y="0"/>
                </a:lnTo>
                <a:lnTo>
                  <a:pt x="11657726" y="11700902"/>
                </a:lnTo>
                <a:lnTo>
                  <a:pt x="0" y="11700902"/>
                </a:lnTo>
                <a:lnTo>
                  <a:pt x="0" y="0"/>
                </a:lnTo>
                <a:close/>
              </a:path>
            </a:pathLst>
          </a:custGeom>
          <a:blipFill>
            <a:blip r:embed="rId4"/>
            <a:stretch>
              <a:fillRect/>
            </a:stretch>
          </a:blipFill>
        </p:spPr>
        <p:txBody>
          <a:bodyPr/>
          <a:lstStyle/>
          <a:p>
            <a:endParaRPr lang="en-US" sz="3456"/>
          </a:p>
        </p:txBody>
      </p:sp>
      <p:sp>
        <p:nvSpPr>
          <p:cNvPr id="55" name="TextBox 54">
            <a:extLst>
              <a:ext uri="{FF2B5EF4-FFF2-40B4-BE49-F238E27FC236}">
                <a16:creationId xmlns:a16="http://schemas.microsoft.com/office/drawing/2014/main" id="{BC980D58-5541-495B-7BE3-57505A0B81D0}"/>
              </a:ext>
            </a:extLst>
          </p:cNvPr>
          <p:cNvSpPr txBox="1"/>
          <p:nvPr/>
        </p:nvSpPr>
        <p:spPr>
          <a:xfrm>
            <a:off x="27056733" y="10253928"/>
            <a:ext cx="3777339" cy="307777"/>
          </a:xfrm>
          <a:prstGeom prst="rect">
            <a:avLst/>
          </a:prstGeom>
          <a:noFill/>
        </p:spPr>
        <p:txBody>
          <a:bodyPr wrap="square"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Figure</a:t>
            </a:r>
            <a:r>
              <a:rPr lang="zh-CN" altLang="en-US" sz="1400" dirty="0">
                <a:latin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3.</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multilingual</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translations</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demos</a:t>
            </a:r>
            <a:endParaRPr lang="en-US" sz="1400" dirty="0">
              <a:latin typeface="Noto Sans" panose="020B0502040504020204" pitchFamily="34" charset="0"/>
              <a:ea typeface="Noto Sans" panose="020B0502040504020204" pitchFamily="34" charset="0"/>
              <a:cs typeface="Noto Sans" panose="020B0502040504020204" pitchFamily="34" charset="0"/>
            </a:endParaRPr>
          </a:p>
        </p:txBody>
      </p:sp>
      <p:pic>
        <p:nvPicPr>
          <p:cNvPr id="5" name="Picture 4">
            <a:extLst>
              <a:ext uri="{FF2B5EF4-FFF2-40B4-BE49-F238E27FC236}">
                <a16:creationId xmlns:a16="http://schemas.microsoft.com/office/drawing/2014/main" id="{356043A7-26AA-EB50-3934-28A1FEA68C02}"/>
              </a:ext>
            </a:extLst>
          </p:cNvPr>
          <p:cNvPicPr>
            <a:picLocks noChangeAspect="1"/>
          </p:cNvPicPr>
          <p:nvPr/>
        </p:nvPicPr>
        <p:blipFill>
          <a:blip r:embed="rId5"/>
          <a:stretch>
            <a:fillRect/>
          </a:stretch>
        </p:blipFill>
        <p:spPr>
          <a:xfrm>
            <a:off x="7915227" y="9866508"/>
            <a:ext cx="2888945" cy="4004752"/>
          </a:xfrm>
          <a:prstGeom prst="rect">
            <a:avLst/>
          </a:prstGeom>
        </p:spPr>
      </p:pic>
      <p:sp>
        <p:nvSpPr>
          <p:cNvPr id="6" name="TextBox 5">
            <a:extLst>
              <a:ext uri="{FF2B5EF4-FFF2-40B4-BE49-F238E27FC236}">
                <a16:creationId xmlns:a16="http://schemas.microsoft.com/office/drawing/2014/main" id="{2ACFE7BB-0E30-A830-A23F-6862CD7445E8}"/>
              </a:ext>
            </a:extLst>
          </p:cNvPr>
          <p:cNvSpPr txBox="1"/>
          <p:nvPr/>
        </p:nvSpPr>
        <p:spPr>
          <a:xfrm>
            <a:off x="7915227" y="14072372"/>
            <a:ext cx="3457903" cy="307777"/>
          </a:xfrm>
          <a:prstGeom prst="rect">
            <a:avLst/>
          </a:prstGeom>
          <a:noFill/>
        </p:spPr>
        <p:txBody>
          <a:bodyPr wrap="square"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Figure</a:t>
            </a:r>
            <a:r>
              <a:rPr lang="zh-CN" altLang="en-US" sz="1400" dirty="0">
                <a:latin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2.</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UI</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demos</a:t>
            </a:r>
            <a:endParaRPr lang="en-US"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8" name="TextBox 44">
            <a:extLst>
              <a:ext uri="{FF2B5EF4-FFF2-40B4-BE49-F238E27FC236}">
                <a16:creationId xmlns:a16="http://schemas.microsoft.com/office/drawing/2014/main" id="{A9989B9F-F0F2-41F2-03BC-6D1B13CEC447}"/>
              </a:ext>
            </a:extLst>
          </p:cNvPr>
          <p:cNvSpPr txBox="1"/>
          <p:nvPr/>
        </p:nvSpPr>
        <p:spPr>
          <a:xfrm>
            <a:off x="22263499" y="17829553"/>
            <a:ext cx="8761095" cy="3146374"/>
          </a:xfrm>
          <a:prstGeom prst="rect">
            <a:avLst/>
          </a:prstGeom>
        </p:spPr>
        <p:txBody>
          <a:bodyPr wrap="square" lIns="0" tIns="0" rIns="0" bIns="0" rtlCol="0" anchor="t">
            <a:spAutoFit/>
          </a:bodyPr>
          <a:lstStyle/>
          <a:p>
            <a:pPr>
              <a:lnSpc>
                <a:spcPts val="1920"/>
              </a:lnSpc>
            </a:pPr>
            <a:r>
              <a:rPr lang="en-US" sz="1500" b="1" spc="12" dirty="0">
                <a:solidFill>
                  <a:srgbClr val="3D3934"/>
                </a:solidFill>
                <a:latin typeface="Noto Sans Bold"/>
                <a:ea typeface="Noto Sans Bold"/>
                <a:cs typeface="Noto Sans Bold"/>
                <a:sym typeface="Noto Sans Bold"/>
              </a:rPr>
              <a:t>EAST: An Efficient and Accurate Scene Text Detector, </a:t>
            </a:r>
            <a:r>
              <a:rPr lang="en-US" sz="1500" spc="12" dirty="0">
                <a:solidFill>
                  <a:srgbClr val="3D3934"/>
                </a:solidFill>
                <a:latin typeface="Noto Sans"/>
                <a:ea typeface="Noto Sans"/>
                <a:cs typeface="Noto Sans"/>
                <a:sym typeface="Noto Sans"/>
              </a:rPr>
              <a:t>Zhou et al., CVPR 2017: A fast, accurate text detector for real-time applications.</a:t>
            </a:r>
          </a:p>
          <a:p>
            <a:pPr>
              <a:lnSpc>
                <a:spcPts val="1920"/>
              </a:lnSpc>
            </a:pPr>
            <a:r>
              <a:rPr lang="en-US" sz="1500" b="1" spc="12" dirty="0">
                <a:solidFill>
                  <a:srgbClr val="3D3934"/>
                </a:solidFill>
                <a:latin typeface="Noto Sans Bold"/>
                <a:ea typeface="Noto Sans Bold"/>
                <a:cs typeface="Noto Sans Bold"/>
                <a:sym typeface="Noto Sans Bold"/>
              </a:rPr>
              <a:t>Scene Text Detection with Supervised Pyramid Context Network, </a:t>
            </a:r>
            <a:r>
              <a:rPr lang="en-US" sz="1500" spc="12" dirty="0">
                <a:solidFill>
                  <a:srgbClr val="3D3934"/>
                </a:solidFill>
                <a:latin typeface="Noto Sans"/>
                <a:ea typeface="Noto Sans"/>
                <a:cs typeface="Noto Sans"/>
                <a:sym typeface="Noto Sans"/>
              </a:rPr>
              <a:t>Jin et al., AAAI 2018: Text detection method designed for complex backgrounds.</a:t>
            </a:r>
          </a:p>
          <a:p>
            <a:pPr>
              <a:lnSpc>
                <a:spcPts val="1920"/>
              </a:lnSpc>
            </a:pPr>
            <a:r>
              <a:rPr lang="en-US" sz="1500" b="1" spc="12" dirty="0">
                <a:solidFill>
                  <a:srgbClr val="3D3934"/>
                </a:solidFill>
                <a:latin typeface="Noto Sans Bold"/>
                <a:ea typeface="Noto Sans Bold"/>
                <a:cs typeface="Noto Sans Bold"/>
                <a:sym typeface="Noto Sans Bold"/>
              </a:rPr>
              <a:t>Character Region Awareness for Text Detection (CRAFT), </a:t>
            </a:r>
            <a:r>
              <a:rPr lang="en-US" sz="1500" spc="12" dirty="0">
                <a:solidFill>
                  <a:srgbClr val="3D3934"/>
                </a:solidFill>
                <a:latin typeface="Noto Sans"/>
                <a:ea typeface="Noto Sans"/>
                <a:cs typeface="Noto Sans"/>
                <a:sym typeface="Noto Sans"/>
              </a:rPr>
              <a:t>Baek et al., CVPR 2019: Enhances accuracy by detecting individual character regions.</a:t>
            </a:r>
          </a:p>
          <a:p>
            <a:pPr>
              <a:lnSpc>
                <a:spcPts val="1920"/>
              </a:lnSpc>
            </a:pPr>
            <a:r>
              <a:rPr lang="en-US" sz="1500" b="1" spc="12" dirty="0">
                <a:solidFill>
                  <a:srgbClr val="3D3934"/>
                </a:solidFill>
                <a:latin typeface="Noto Sans Bold"/>
                <a:ea typeface="Noto Sans Bold"/>
                <a:cs typeface="Noto Sans Bold"/>
                <a:sym typeface="Noto Sans Bold"/>
              </a:rPr>
              <a:t>An End-to-End </a:t>
            </a:r>
            <a:r>
              <a:rPr lang="en-US" sz="1500" b="1" spc="12" dirty="0" err="1">
                <a:solidFill>
                  <a:srgbClr val="3D3934"/>
                </a:solidFill>
                <a:latin typeface="Noto Sans Bold"/>
                <a:ea typeface="Noto Sans Bold"/>
                <a:cs typeface="Noto Sans Bold"/>
                <a:sym typeface="Noto Sans Bold"/>
              </a:rPr>
              <a:t>TextSpotter</a:t>
            </a:r>
            <a:r>
              <a:rPr lang="en-US" sz="1500" b="1" spc="12" dirty="0">
                <a:solidFill>
                  <a:srgbClr val="3D3934"/>
                </a:solidFill>
                <a:latin typeface="Noto Sans Bold"/>
                <a:ea typeface="Noto Sans Bold"/>
                <a:cs typeface="Noto Sans Bold"/>
                <a:sym typeface="Noto Sans Bold"/>
              </a:rPr>
              <a:t> with Explicit Alignment and Attention, </a:t>
            </a:r>
            <a:r>
              <a:rPr lang="en-US" sz="1500" spc="12" dirty="0">
                <a:solidFill>
                  <a:srgbClr val="3D3934"/>
                </a:solidFill>
                <a:latin typeface="Noto Sans"/>
                <a:ea typeface="Noto Sans"/>
                <a:cs typeface="Noto Sans"/>
                <a:sym typeface="Noto Sans"/>
              </a:rPr>
              <a:t>He et al., CVPR 2018: Combines detection and recognition in a unified pipeline.</a:t>
            </a:r>
          </a:p>
          <a:p>
            <a:pPr>
              <a:lnSpc>
                <a:spcPts val="1920"/>
              </a:lnSpc>
            </a:pPr>
            <a:r>
              <a:rPr lang="en-US" sz="1500" b="1" spc="12" dirty="0">
                <a:solidFill>
                  <a:srgbClr val="3D3934"/>
                </a:solidFill>
                <a:latin typeface="Noto Sans Bold"/>
                <a:ea typeface="Noto Sans Bold"/>
                <a:cs typeface="Noto Sans Bold"/>
                <a:sym typeface="Noto Sans Bold"/>
              </a:rPr>
              <a:t>Attention-Based Extraction of Structured Information from Street View Imagery, </a:t>
            </a:r>
            <a:r>
              <a:rPr lang="en-US" sz="1500" spc="12" dirty="0">
                <a:solidFill>
                  <a:srgbClr val="3D3934"/>
                </a:solidFill>
                <a:latin typeface="Noto Sans"/>
                <a:ea typeface="Noto Sans"/>
                <a:cs typeface="Noto Sans"/>
                <a:sym typeface="Noto Sans"/>
              </a:rPr>
              <a:t>Ma et al., ICCV 2015: Focuses on extracting structured text information from street images.</a:t>
            </a:r>
          </a:p>
          <a:p>
            <a:pPr>
              <a:lnSpc>
                <a:spcPts val="1920"/>
              </a:lnSpc>
            </a:pPr>
            <a:r>
              <a:rPr lang="en-US" sz="1500" b="1" spc="12" dirty="0">
                <a:solidFill>
                  <a:srgbClr val="3D3934"/>
                </a:solidFill>
                <a:latin typeface="Noto Sans Bold"/>
                <a:ea typeface="Noto Sans Bold"/>
                <a:cs typeface="Noto Sans Bold"/>
                <a:sym typeface="Noto Sans Bold"/>
              </a:rPr>
              <a:t>Neural Machine Translation by Jointly Learning to Align and Translate, </a:t>
            </a:r>
            <a:r>
              <a:rPr lang="en-US" sz="1500" spc="12" dirty="0" err="1">
                <a:solidFill>
                  <a:srgbClr val="3D3934"/>
                </a:solidFill>
                <a:latin typeface="Noto Sans"/>
                <a:ea typeface="Noto Sans"/>
                <a:cs typeface="Noto Sans"/>
                <a:sym typeface="Noto Sans"/>
              </a:rPr>
              <a:t>Bahdanau</a:t>
            </a:r>
            <a:r>
              <a:rPr lang="en-US" sz="1500" spc="12" dirty="0">
                <a:solidFill>
                  <a:srgbClr val="3D3934"/>
                </a:solidFill>
                <a:latin typeface="Noto Sans"/>
                <a:ea typeface="Noto Sans"/>
                <a:cs typeface="Noto Sans"/>
                <a:sym typeface="Noto Sans"/>
              </a:rPr>
              <a:t> et al., ICLR 2015: Introduces the attention mechanism in machine translation.</a:t>
            </a:r>
          </a:p>
          <a:p>
            <a:pPr>
              <a:lnSpc>
                <a:spcPts val="1920"/>
              </a:lnSpc>
            </a:pPr>
            <a:endParaRPr lang="en-US" sz="1200" spc="12" dirty="0">
              <a:solidFill>
                <a:srgbClr val="3D3934"/>
              </a:solidFill>
              <a:latin typeface="Noto Sans"/>
              <a:ea typeface="Noto Sans"/>
              <a:cs typeface="Noto Sans"/>
              <a:sym typeface="Noto Sans"/>
            </a:endParaRPr>
          </a:p>
        </p:txBody>
      </p:sp>
      <p:pic>
        <p:nvPicPr>
          <p:cNvPr id="1026" name="Picture 2" descr="A diagram of a software framework&#10;&#10;Description automatically generated">
            <a:extLst>
              <a:ext uri="{FF2B5EF4-FFF2-40B4-BE49-F238E27FC236}">
                <a16:creationId xmlns:a16="http://schemas.microsoft.com/office/drawing/2014/main" id="{34F3EC94-9133-D570-90C0-0FF8CB9632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5300" y="10523359"/>
            <a:ext cx="7773378" cy="23335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3C65F92-DE85-37C3-5929-D6FE4C98E0FF}"/>
              </a:ext>
            </a:extLst>
          </p:cNvPr>
          <p:cNvSpPr txBox="1"/>
          <p:nvPr/>
        </p:nvSpPr>
        <p:spPr>
          <a:xfrm>
            <a:off x="14914927" y="12964960"/>
            <a:ext cx="3777339" cy="307777"/>
          </a:xfrm>
          <a:prstGeom prst="rect">
            <a:avLst/>
          </a:prstGeom>
          <a:noFill/>
        </p:spPr>
        <p:txBody>
          <a:bodyPr wrap="square"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Figure</a:t>
            </a:r>
            <a:r>
              <a:rPr lang="zh-CN" altLang="en-US" sz="1400" dirty="0">
                <a:latin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4.</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err="1">
                <a:latin typeface="Noto Sans" panose="020B0502040504020204" pitchFamily="34" charset="0"/>
                <a:ea typeface="Noto Sans" panose="020B0502040504020204" pitchFamily="34" charset="0"/>
                <a:cs typeface="Noto Sans" panose="020B0502040504020204" pitchFamily="34" charset="0"/>
              </a:rPr>
              <a:t>EasyOCR</a:t>
            </a:r>
            <a:r>
              <a:rPr lang="en-US" altLang="zh-CN" sz="1400" dirty="0">
                <a:latin typeface="Noto Sans" panose="020B0502040504020204" pitchFamily="34" charset="0"/>
                <a:ea typeface="Noto Sans" panose="020B0502040504020204" pitchFamily="34" charset="0"/>
                <a:cs typeface="Noto Sans" panose="020B0502040504020204" pitchFamily="34" charset="0"/>
              </a:rPr>
              <a:t> Framework</a:t>
            </a:r>
            <a:endParaRPr lang="en-US" sz="1400" dirty="0">
              <a:latin typeface="Noto Sans" panose="020B0502040504020204" pitchFamily="34" charset="0"/>
              <a:ea typeface="Noto Sans" panose="020B0502040504020204" pitchFamily="34" charset="0"/>
              <a:cs typeface="Noto Sans" panose="020B0502040504020204" pitchFamily="34" charset="0"/>
            </a:endParaRPr>
          </a:p>
        </p:txBody>
      </p:sp>
      <p:pic>
        <p:nvPicPr>
          <p:cNvPr id="1028" name="Picture 4" descr="A diagram of a process&#10;&#10;Description automatically generated">
            <a:extLst>
              <a:ext uri="{FF2B5EF4-FFF2-40B4-BE49-F238E27FC236}">
                <a16:creationId xmlns:a16="http://schemas.microsoft.com/office/drawing/2014/main" id="{93EEA6B9-D074-C8C0-4C98-D0FE8EC499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1833" y="13997844"/>
            <a:ext cx="4695318" cy="61349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2C29EE-01BA-BBFC-469B-2A7776D9D692}"/>
              </a:ext>
            </a:extLst>
          </p:cNvPr>
          <p:cNvSpPr txBox="1"/>
          <p:nvPr/>
        </p:nvSpPr>
        <p:spPr>
          <a:xfrm>
            <a:off x="12681861" y="20222624"/>
            <a:ext cx="3777339" cy="307777"/>
          </a:xfrm>
          <a:prstGeom prst="rect">
            <a:avLst/>
          </a:prstGeom>
          <a:noFill/>
        </p:spPr>
        <p:txBody>
          <a:bodyPr wrap="square"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Figure</a:t>
            </a:r>
            <a:r>
              <a:rPr lang="zh-CN" altLang="en-US" sz="1400" dirty="0">
                <a:latin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4.</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Webapp’s working flowchart</a:t>
            </a:r>
            <a:endParaRPr lang="en-US" sz="1400" dirty="0">
              <a:latin typeface="Noto Sans" panose="020B0502040504020204" pitchFamily="34" charset="0"/>
              <a:ea typeface="Noto Sans" panose="020B0502040504020204" pitchFamily="34" charset="0"/>
              <a:cs typeface="Noto Sans" panose="020B0502040504020204" pitchFamily="34" charset="0"/>
            </a:endParaRPr>
          </a:p>
        </p:txBody>
      </p:sp>
      <p:pic>
        <p:nvPicPr>
          <p:cNvPr id="15" name="Picture 14">
            <a:extLst>
              <a:ext uri="{FF2B5EF4-FFF2-40B4-BE49-F238E27FC236}">
                <a16:creationId xmlns:a16="http://schemas.microsoft.com/office/drawing/2014/main" id="{9CC1CC52-F35E-9EAB-C677-14B7272E3E5F}"/>
              </a:ext>
            </a:extLst>
          </p:cNvPr>
          <p:cNvPicPr>
            <a:picLocks noChangeAspect="1"/>
          </p:cNvPicPr>
          <p:nvPr/>
        </p:nvPicPr>
        <p:blipFill>
          <a:blip r:embed="rId8"/>
          <a:stretch>
            <a:fillRect/>
          </a:stretch>
        </p:blipFill>
        <p:spPr>
          <a:xfrm>
            <a:off x="16827151" y="14564503"/>
            <a:ext cx="3969258" cy="4931196"/>
          </a:xfrm>
          <a:prstGeom prst="rect">
            <a:avLst/>
          </a:prstGeom>
        </p:spPr>
      </p:pic>
      <p:sp>
        <p:nvSpPr>
          <p:cNvPr id="16" name="TextBox 15">
            <a:extLst>
              <a:ext uri="{FF2B5EF4-FFF2-40B4-BE49-F238E27FC236}">
                <a16:creationId xmlns:a16="http://schemas.microsoft.com/office/drawing/2014/main" id="{77E9C333-C946-7CAE-86B4-195AE317611A}"/>
              </a:ext>
            </a:extLst>
          </p:cNvPr>
          <p:cNvSpPr txBox="1"/>
          <p:nvPr/>
        </p:nvSpPr>
        <p:spPr>
          <a:xfrm>
            <a:off x="17019070" y="19817811"/>
            <a:ext cx="3777339" cy="523220"/>
          </a:xfrm>
          <a:prstGeom prst="rect">
            <a:avLst/>
          </a:prstGeom>
          <a:noFill/>
        </p:spPr>
        <p:txBody>
          <a:bodyPr wrap="square"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Figure</a:t>
            </a:r>
            <a:r>
              <a:rPr lang="zh-CN" altLang="en-US" sz="1400" dirty="0">
                <a:latin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5.</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Image</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processing</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for</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fine</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tune</a:t>
            </a:r>
            <a:r>
              <a:rPr lang="zh-CN" altLang="en-US" sz="1400" dirty="0">
                <a:latin typeface="Noto Sans" panose="020B0502040504020204" pitchFamily="34" charset="0"/>
                <a:ea typeface="Noto Sans" panose="020B0502040504020204" pitchFamily="34" charset="0"/>
                <a:cs typeface="Noto Sans" panose="020B0502040504020204" pitchFamily="34" charset="0"/>
              </a:rPr>
              <a:t> </a:t>
            </a:r>
            <a:r>
              <a:rPr lang="en-US" altLang="zh-CN" sz="1400" dirty="0">
                <a:latin typeface="Noto Sans" panose="020B0502040504020204" pitchFamily="34" charset="0"/>
                <a:ea typeface="Noto Sans" panose="020B0502040504020204" pitchFamily="34" charset="0"/>
                <a:cs typeface="Noto Sans" panose="020B0502040504020204" pitchFamily="34" charset="0"/>
              </a:rPr>
              <a:t>demo</a:t>
            </a:r>
            <a:endParaRPr lang="en-US" sz="14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401475657"/>
      </p:ext>
    </p:extLst>
  </p:cSld>
  <p:clrMapOvr>
    <a:masterClrMapping/>
  </p:clrMapOvr>
</p:sld>
</file>

<file path=ppt/theme/theme1.xml><?xml version="1.0" encoding="utf-8"?>
<a:theme xmlns:a="http://schemas.openxmlformats.org/drawingml/2006/main" name="New Khoury Slide Design">
  <a:themeElements>
    <a:clrScheme name="Khoury Theme_Spring 2023">
      <a:dk1>
        <a:srgbClr val="000000"/>
      </a:dk1>
      <a:lt1>
        <a:srgbClr val="FFFFFF"/>
      </a:lt1>
      <a:dk2>
        <a:srgbClr val="000000"/>
      </a:dk2>
      <a:lt2>
        <a:srgbClr val="FFFFFF"/>
      </a:lt2>
      <a:accent1>
        <a:srgbClr val="0C3354"/>
      </a:accent1>
      <a:accent2>
        <a:srgbClr val="287496"/>
      </a:accent2>
      <a:accent3>
        <a:srgbClr val="3BB8D3"/>
      </a:accent3>
      <a:accent4>
        <a:srgbClr val="C6EFFC"/>
      </a:accent4>
      <a:accent5>
        <a:srgbClr val="E2A855"/>
      </a:accent5>
      <a:accent6>
        <a:srgbClr val="C8102E"/>
      </a:accent6>
      <a:hlink>
        <a:srgbClr val="0070C8"/>
      </a:hlink>
      <a:folHlink>
        <a:srgbClr val="006FC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293EB0CB01C43BD2640009782676E" ma:contentTypeVersion="15" ma:contentTypeDescription="Create a new document." ma:contentTypeScope="" ma:versionID="c492b83325dffed4e7481a0c072b75c3">
  <xsd:schema xmlns:xsd="http://www.w3.org/2001/XMLSchema" xmlns:xs="http://www.w3.org/2001/XMLSchema" xmlns:p="http://schemas.microsoft.com/office/2006/metadata/properties" xmlns:ns2="310de380-7a6b-4b34-bfc5-b608ad8973a9" xmlns:ns3="e9952153-5aa5-42e8-8300-ccc6398e6c31" xmlns:ns4="b89931f2-90ae-4bf4-bd93-ba5ac81f6cdc" targetNamespace="http://schemas.microsoft.com/office/2006/metadata/properties" ma:root="true" ma:fieldsID="61e4dcde39f893ed9a6ab70c94c1f2a0" ns2:_="" ns3:_="" ns4:_="">
    <xsd:import namespace="310de380-7a6b-4b34-bfc5-b608ad8973a9"/>
    <xsd:import namespace="e9952153-5aa5-42e8-8300-ccc6398e6c31"/>
    <xsd:import namespace="b89931f2-90ae-4bf4-bd93-ba5ac81f6cd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FolderDescription" minOccurs="0"/>
                <xsd:element ref="ns2:FolderDescription0" minOccurs="0"/>
                <xsd:element ref="ns4:SharedWithUsers" minOccurs="0"/>
                <xsd:element ref="ns4: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0de380-7a6b-4b34-bfc5-b608ad897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FolderDescription" ma:index="17" nillable="true" ma:displayName="File Description" ma:format="Dropdown" ma:internalName="FolderDescription">
      <xsd:simpleType>
        <xsd:restriction base="dms:Note">
          <xsd:maxLength value="255"/>
        </xsd:restriction>
      </xsd:simpleType>
    </xsd:element>
    <xsd:element name="FolderDescription0" ma:index="18" nillable="true" ma:displayName="Item Description" ma:format="Dropdown" ma:internalName="FolderDescription0">
      <xsd:simpleType>
        <xsd:restriction base="dms:Text">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952153-5aa5-42e8-8300-ccc6398e6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0f6ee98-36ff-421d-8a9f-4b2e89d050b4}" ma:internalName="TaxCatchAll" ma:showField="CatchAllData" ma:web="b89931f2-90ae-4bf4-bd93-ba5ac81f6c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89931f2-90ae-4bf4-bd93-ba5ac81f6cd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olderDescription xmlns="310de380-7a6b-4b34-bfc5-b608ad8973a9" xsi:nil="true"/>
    <TaxCatchAll xmlns="e9952153-5aa5-42e8-8300-ccc6398e6c31" xsi:nil="true"/>
    <FolderDescription0 xmlns="310de380-7a6b-4b34-bfc5-b608ad8973a9">Digital Research Poster Template Size 16x9</FolderDescription0>
    <lcf76f155ced4ddcb4097134ff3c332f xmlns="310de380-7a6b-4b34-bfc5-b608ad8973a9">
      <Terms xmlns="http://schemas.microsoft.com/office/infopath/2007/PartnerControls"/>
    </lcf76f155ced4ddcb4097134ff3c332f>
    <SharedWithUsers xmlns="b89931f2-90ae-4bf4-bd93-ba5ac81f6cdc">
      <UserInfo>
        <DisplayName>Maxwell Salvadore</DisplayName>
        <AccountId>40</AccountId>
        <AccountType/>
      </UserInfo>
      <UserInfo>
        <DisplayName>Fitzgerald, Gail</DisplayName>
        <AccountId>66</AccountId>
        <AccountType/>
      </UserInfo>
      <UserInfo>
        <DisplayName>Aayush Kubitkar</DisplayName>
        <AccountId>1034</AccountId>
        <AccountType/>
      </UserInfo>
      <UserInfo>
        <DisplayName>Tianrui Hu</DisplayName>
        <AccountId>1453</AccountId>
        <AccountType/>
      </UserInfo>
      <UserInfo>
        <DisplayName>Genevieve Epstein</DisplayName>
        <AccountId>70</AccountId>
        <AccountType/>
      </UserInfo>
      <UserInfo>
        <DisplayName>Wei Han</DisplayName>
        <AccountId>2392</AccountId>
        <AccountType/>
      </UserInfo>
      <UserInfo>
        <DisplayName>Nima Padash</DisplayName>
        <AccountId>2812</AccountId>
        <AccountType/>
      </UserInfo>
      <UserInfo>
        <DisplayName>Rhea Serron</DisplayName>
        <AccountId>16</AccountId>
        <AccountType/>
      </UserInfo>
      <UserInfo>
        <DisplayName>Elise Maddalone</DisplayName>
        <AccountId>2761</AccountId>
        <AccountType/>
      </UserInfo>
      <UserInfo>
        <DisplayName>Giona Kleinberg</DisplayName>
        <AccountId>2821</AccountId>
        <AccountType/>
      </UserInfo>
      <UserInfo>
        <DisplayName>Sabari Prasad Kannan</DisplayName>
        <AccountId>287</AccountId>
        <AccountType/>
      </UserInfo>
      <UserInfo>
        <DisplayName>Saranya Agrawal</DisplayName>
        <AccountId>2248</AccountId>
        <AccountType/>
      </UserInfo>
      <UserInfo>
        <DisplayName>Zachary Taggart</DisplayName>
        <AccountId>2170</AccountId>
        <AccountType/>
      </UserInfo>
      <UserInfo>
        <DisplayName>Edward Wersocki</DisplayName>
        <AccountId>1031</AccountId>
        <AccountType/>
      </UserInfo>
      <UserInfo>
        <DisplayName>Varun Kabra</DisplayName>
        <AccountId>15940</AccountId>
        <AccountType/>
      </UserInfo>
      <UserInfo>
        <DisplayName>Juan Yu</DisplayName>
        <AccountId>19283</AccountId>
        <AccountType/>
      </UserInfo>
    </SharedWithUsers>
  </documentManagement>
</p:properties>
</file>

<file path=customXml/itemProps1.xml><?xml version="1.0" encoding="utf-8"?>
<ds:datastoreItem xmlns:ds="http://schemas.openxmlformats.org/officeDocument/2006/customXml" ds:itemID="{9BD32DB1-B4BE-4FAF-A8E4-5FAD445087B5}">
  <ds:schemaRefs>
    <ds:schemaRef ds:uri="http://schemas.microsoft.com/sharepoint/v3/contenttype/forms"/>
  </ds:schemaRefs>
</ds:datastoreItem>
</file>

<file path=customXml/itemProps2.xml><?xml version="1.0" encoding="utf-8"?>
<ds:datastoreItem xmlns:ds="http://schemas.openxmlformats.org/officeDocument/2006/customXml" ds:itemID="{2B79645C-951B-4F2A-B170-39C59648EB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0de380-7a6b-4b34-bfc5-b608ad8973a9"/>
    <ds:schemaRef ds:uri="e9952153-5aa5-42e8-8300-ccc6398e6c31"/>
    <ds:schemaRef ds:uri="b89931f2-90ae-4bf4-bd93-ba5ac81f6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020689-940A-47BD-BC86-59B2DF5524C0}">
  <ds:schemaRefs>
    <ds:schemaRef ds:uri="http://schemas.microsoft.com/office/2006/documentManagement/types"/>
    <ds:schemaRef ds:uri="http://purl.org/dc/dcmitype/"/>
    <ds:schemaRef ds:uri="e9952153-5aa5-42e8-8300-ccc6398e6c31"/>
    <ds:schemaRef ds:uri="http://purl.org/dc/terms/"/>
    <ds:schemaRef ds:uri="http://schemas.microsoft.com/office/2006/metadata/properties"/>
    <ds:schemaRef ds:uri="9957f909-5e3b-4f85-b9f5-4db1c9a09c8e"/>
    <ds:schemaRef ds:uri="http://schemas.microsoft.com/office/infopath/2007/PartnerControls"/>
    <ds:schemaRef ds:uri="http://www.w3.org/XML/1998/namespace"/>
    <ds:schemaRef ds:uri="http://schemas.openxmlformats.org/package/2006/metadata/core-properties"/>
    <ds:schemaRef ds:uri="4ef574f6-65a7-4067-8d28-7906cc9df1c8"/>
    <ds:schemaRef ds:uri="http://purl.org/dc/elements/1.1/"/>
    <ds:schemaRef ds:uri="310de380-7a6b-4b34-bfc5-b608ad8973a9"/>
    <ds:schemaRef ds:uri="b89931f2-90ae-4bf4-bd93-ba5ac81f6cdc"/>
  </ds:schemaRefs>
</ds:datastoreItem>
</file>

<file path=docProps/app.xml><?xml version="1.0" encoding="utf-8"?>
<Properties xmlns="http://schemas.openxmlformats.org/officeDocument/2006/extended-properties" xmlns:vt="http://schemas.openxmlformats.org/officeDocument/2006/docPropsVTypes">
  <Template/>
  <TotalTime>105</TotalTime>
  <Words>855</Words>
  <Application>Microsoft Macintosh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Kelvinch</vt:lpstr>
      <vt:lpstr>Kelvinch Italics</vt:lpstr>
      <vt:lpstr>Noto Sans Bold</vt:lpstr>
      <vt:lpstr>Noto Sans Italics</vt:lpstr>
      <vt:lpstr>Arial</vt:lpstr>
      <vt:lpstr>Calibri</vt:lpstr>
      <vt:lpstr>Calibri Light</vt:lpstr>
      <vt:lpstr>Noto Sans</vt:lpstr>
      <vt:lpstr>New Khoury Slide Design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Elliott, Emily</dc:creator>
  <cp:keywords/>
  <dc:description/>
  <cp:lastModifiedBy>Yichi Zhang</cp:lastModifiedBy>
  <cp:revision>11</cp:revision>
  <cp:lastPrinted>2019-07-26T19:52:48Z</cp:lastPrinted>
  <dcterms:created xsi:type="dcterms:W3CDTF">2019-07-11T18:23:01Z</dcterms:created>
  <dcterms:modified xsi:type="dcterms:W3CDTF">2024-12-04T06:14:57Z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0x01010097D293EB0CB01C43BD2640009782676E</vt:lpwstr>
  </property>
  <property fmtid="{D5CDD505-2E9C-101B-9397-08002B2CF9AE}" pid="3" name="MediaServiceImageTags">
    <vt:lpwstr/>
  </property>
  <property fmtid="{D5CDD505-2E9C-101B-9397-08002B2CF9AE}" pid="4" name="Order">
    <vt:r8>1372700</vt:r8>
  </property>
  <property fmtid="{D5CDD505-2E9C-101B-9397-08002B2CF9AE}" pid="5" name="Diversity">
    <vt:bool>true</vt:bool>
  </property>
  <property fmtid="{D5CDD505-2E9C-101B-9397-08002B2CF9AE}" pid="6" name="xd_Signature">
    <vt:bool>false</vt:bool>
  </property>
  <property fmtid="{D5CDD505-2E9C-101B-9397-08002B2CF9AE}" pid="7" name="SharedWithUsers">
    <vt:lpwstr>40;#Maravetz, Sarah;#66;#Pettigrew, Josephine;#1034;#Tonkonogy, Amy;#1453;#Stith, Andrea;#70;#Sadonis, Lindsey;#2392;#Donnelly, Alison;#2812;#Khoury Leadership Members;#16;#Smith, Chelsea;#2761;#Brown, Marge;#2821;#Dana, Eric;#287;#Trimarco, Mary;#2248;#Heywood, Lauren;#2170;#Murphy, Paul;#1031;#Gardner, Michelle</vt:lpwstr>
  </property>
  <property fmtid="{D5CDD505-2E9C-101B-9397-08002B2CF9AE}" pid="8" name="xd_ProgID">
    <vt:lpwstr/>
  </property>
  <property fmtid="{D5CDD505-2E9C-101B-9397-08002B2CF9AE}" pid="9" name="TriggerFlowInfo">
    <vt:lpwstr/>
  </property>
  <property fmtid="{D5CDD505-2E9C-101B-9397-08002B2CF9AE}" pid="10" name="_SourceUrl">
    <vt:lpwstr/>
  </property>
  <property fmtid="{D5CDD505-2E9C-101B-9397-08002B2CF9AE}" pid="11" name="_SharedFileIndex">
    <vt:lpwstr/>
  </property>
  <property fmtid="{D5CDD505-2E9C-101B-9397-08002B2CF9AE}" pid="12" name="ComplianceAssetId">
    <vt:lpwstr/>
  </property>
  <property fmtid="{D5CDD505-2E9C-101B-9397-08002B2CF9AE}" pid="13" name="TemplateUrl">
    <vt:lpwstr/>
  </property>
  <property fmtid="{D5CDD505-2E9C-101B-9397-08002B2CF9AE}" pid="14" name="_ExtendedDescription">
    <vt:lpwstr/>
  </property>
</Properties>
</file>