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32ef69a7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32ef69a7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2ef69a7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2ef69a7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2ef69a7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2ef69a7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2ef69a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2ef69a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2ef69a7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2ef69a7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2ef69a7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2ef69a7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32ef69a7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32ef69a7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32ef69a7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32ef69a7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2ef69a7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2ef69a7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2ef69a7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2ef69a7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2ef69a7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2ef69a7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2ef69a7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32ef69a7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Ames, housing </a:t>
            </a:r>
            <a:r>
              <a:rPr lang="es-419" dirty="0" err="1"/>
              <a:t>model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DSI -11 -San Francisco            Alicia Rodriguez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Pre-processing and modeling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1)Train, test and </a:t>
            </a:r>
            <a:r>
              <a:rPr lang="es-419" dirty="0" err="1"/>
              <a:t>split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2)Standard </a:t>
            </a:r>
            <a:r>
              <a:rPr lang="es-419" dirty="0" err="1"/>
              <a:t>scaler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3)R2 Scores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                     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s-419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4)</a:t>
            </a:r>
            <a:r>
              <a:rPr lang="es-419" dirty="0" err="1"/>
              <a:t>Applied</a:t>
            </a:r>
            <a:r>
              <a:rPr lang="es-419" dirty="0"/>
              <a:t> OLS  and Ridge </a:t>
            </a:r>
            <a:r>
              <a:rPr lang="es-419" dirty="0" err="1"/>
              <a:t>regularization</a:t>
            </a:r>
            <a:r>
              <a:rPr lang="es-419" dirty="0"/>
              <a:t>  =  </a:t>
            </a:r>
            <a:r>
              <a:rPr lang="es-419" dirty="0" err="1"/>
              <a:t>same</a:t>
            </a:r>
            <a:r>
              <a:rPr lang="es-419" dirty="0"/>
              <a:t> </a:t>
            </a:r>
            <a:r>
              <a:rPr lang="es-419" dirty="0" err="1"/>
              <a:t>results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dirty="0"/>
              <a:t>5) Cross </a:t>
            </a:r>
            <a:r>
              <a:rPr lang="es-419" dirty="0" err="1"/>
              <a:t>validation</a:t>
            </a:r>
            <a:r>
              <a:rPr lang="es-419" dirty="0"/>
              <a:t>: 0.88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88CA696-DE1C-4A88-B047-87E7F3278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59872"/>
              </p:ext>
            </p:extLst>
          </p:nvPr>
        </p:nvGraphicFramePr>
        <p:xfrm>
          <a:off x="1795463" y="23042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69888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68140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0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609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Residuals and predictions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150" y="1269013"/>
            <a:ext cx="6460725" cy="3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Conclusions</a:t>
            </a:r>
            <a:r>
              <a:rPr lang="es-419" dirty="0"/>
              <a:t> and </a:t>
            </a:r>
            <a:r>
              <a:rPr lang="es-419" dirty="0" err="1"/>
              <a:t>next</a:t>
            </a:r>
            <a:r>
              <a:rPr lang="es-419" dirty="0"/>
              <a:t> </a:t>
            </a:r>
            <a:r>
              <a:rPr lang="es-419" dirty="0" err="1"/>
              <a:t>steps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spcBef>
                <a:spcPts val="1600"/>
              </a:spcBef>
              <a:buNone/>
            </a:pPr>
            <a:r>
              <a:rPr lang="en-US" dirty="0"/>
              <a:t>There are specific quantitative and qualitative predictors  that affect the sale price more than others.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The scores before and after regularization are very similar and consistent  the train data had an R2 of  0.87 and for the test data an R2: 0.88.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The R2 scores without regularizations and with OLS and Regularizations were almost the same.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Using the model coefficients per feature can help the house sellers to observe the pricing per feature and obtain more profit from it.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39E0FBD3-6A5D-4966-A3D8-5F3F2E05BF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6012259"/>
                  </p:ext>
                </p:extLst>
              </p:nvPr>
            </p:nvGraphicFramePr>
            <p:xfrm>
              <a:off x="6115050" y="3464719"/>
              <a:ext cx="2286000" cy="1285875"/>
            </p:xfrm>
            <a:graphic>
              <a:graphicData uri="http://schemas.microsoft.com/office/powerpoint/2016/slidezoom">
                <pslz:sldZm>
                  <pslz:sldZmObj sldId="267" cId="0">
                    <pslz:zmPr id="{EACE9C50-A7C3-492D-9D63-76BAA9DBDAF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9E0FBD3-6A5D-4966-A3D8-5F3F2E05BF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5050" y="3464719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7D3-3F3E-4880-A8C9-98B6B94B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34C7-7B44-42A5-94A9-40BDBAEAF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600"/>
              </a:spcBef>
              <a:buNone/>
            </a:pPr>
            <a:r>
              <a:rPr lang="en-US" dirty="0"/>
              <a:t>Using the model coefficients per feature can help the house buyers to observe the pricing  per feature </a:t>
            </a:r>
            <a:r>
              <a:rPr lang="en-US" dirty="0" err="1"/>
              <a:t>accoring</a:t>
            </a:r>
            <a:r>
              <a:rPr lang="en-US" dirty="0"/>
              <a:t> to their dream home and budget.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Try different features, new features or removing features. </a:t>
            </a:r>
          </a:p>
          <a:p>
            <a:pPr lvl="0" indent="0">
              <a:spcBef>
                <a:spcPts val="1600"/>
              </a:spcBef>
              <a:buNone/>
            </a:pPr>
            <a:r>
              <a:rPr lang="en-US" dirty="0"/>
              <a:t>Try lasso regularization.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6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4800"/>
              <a:t>                                   </a:t>
            </a:r>
            <a:endParaRPr sz="4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4800"/>
              <a:t>                                 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 dirty="0" err="1"/>
              <a:t>Statement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 dirty="0" err="1"/>
              <a:t>Exploratory</a:t>
            </a:r>
            <a:r>
              <a:rPr lang="es-419" sz="1900" dirty="0"/>
              <a:t> Data </a:t>
            </a:r>
            <a:r>
              <a:rPr lang="es-419" sz="1900" dirty="0" err="1"/>
              <a:t>Analysis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 dirty="0" err="1"/>
              <a:t>Numerical</a:t>
            </a:r>
            <a:r>
              <a:rPr lang="es-419" sz="1900" dirty="0"/>
              <a:t> </a:t>
            </a:r>
            <a:r>
              <a:rPr lang="es-419" sz="1900" dirty="0" err="1"/>
              <a:t>features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 dirty="0" err="1"/>
              <a:t>Feature</a:t>
            </a:r>
            <a:r>
              <a:rPr lang="es-419" sz="1900" dirty="0"/>
              <a:t> </a:t>
            </a:r>
            <a:r>
              <a:rPr lang="es-419" sz="1900" dirty="0" err="1"/>
              <a:t>engineering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 dirty="0" err="1"/>
              <a:t>Qualitative</a:t>
            </a:r>
            <a:r>
              <a:rPr lang="es-419" sz="1900" dirty="0"/>
              <a:t> </a:t>
            </a:r>
            <a:r>
              <a:rPr lang="es-419" sz="1900" dirty="0" err="1"/>
              <a:t>features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 dirty="0" err="1"/>
              <a:t>Pre-processing</a:t>
            </a:r>
            <a:r>
              <a:rPr lang="es-419" sz="1900" dirty="0"/>
              <a:t> and </a:t>
            </a:r>
            <a:r>
              <a:rPr lang="es-419" sz="1900" dirty="0" err="1"/>
              <a:t>modeling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 dirty="0" err="1"/>
              <a:t>Residuals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 dirty="0" err="1"/>
              <a:t>Conclusions</a:t>
            </a:r>
            <a:endParaRPr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 Statement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dirty="0"/>
              <a:t>House </a:t>
            </a:r>
            <a:r>
              <a:rPr lang="es-419" sz="2100" dirty="0" err="1"/>
              <a:t>pricing</a:t>
            </a:r>
            <a:r>
              <a:rPr lang="es-419" sz="2100" dirty="0"/>
              <a:t> </a:t>
            </a:r>
            <a:r>
              <a:rPr lang="es-419" sz="2100" dirty="0" err="1"/>
              <a:t>prediction</a:t>
            </a:r>
            <a:r>
              <a:rPr lang="es-419" sz="2100" dirty="0"/>
              <a:t> </a:t>
            </a:r>
            <a:r>
              <a:rPr lang="es-419" sz="2100" dirty="0" err="1"/>
              <a:t>by</a:t>
            </a:r>
            <a:r>
              <a:rPr lang="es-419" sz="2100" dirty="0"/>
              <a:t> Linear </a:t>
            </a:r>
            <a:r>
              <a:rPr lang="es-419" sz="2100" dirty="0" err="1"/>
              <a:t>Regression</a:t>
            </a:r>
            <a:r>
              <a:rPr lang="es-419" sz="21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1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419" sz="2100" dirty="0" err="1"/>
              <a:t>Qualitative</a:t>
            </a:r>
            <a:r>
              <a:rPr lang="es-419" sz="2100" dirty="0"/>
              <a:t> </a:t>
            </a:r>
            <a:r>
              <a:rPr lang="es-419" sz="2100" dirty="0" err="1"/>
              <a:t>features</a:t>
            </a:r>
            <a:endParaRPr lang="es-419" sz="21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419" sz="2100" dirty="0" err="1"/>
              <a:t>Quantitative</a:t>
            </a:r>
            <a:r>
              <a:rPr lang="es-419" sz="2100" dirty="0"/>
              <a:t> </a:t>
            </a:r>
            <a:r>
              <a:rPr lang="es-419" sz="2100" dirty="0" err="1"/>
              <a:t>features</a:t>
            </a:r>
            <a:endParaRPr lang="es-419" sz="21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419"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dirty="0" err="1"/>
              <a:t>For</a:t>
            </a:r>
            <a:r>
              <a:rPr lang="es-419" sz="2100" dirty="0"/>
              <a:t> 2 </a:t>
            </a:r>
            <a:r>
              <a:rPr lang="es-419" sz="2100" dirty="0" err="1"/>
              <a:t>clients</a:t>
            </a:r>
            <a:r>
              <a:rPr lang="es-419" sz="21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dirty="0"/>
              <a:t>-House </a:t>
            </a:r>
            <a:r>
              <a:rPr lang="es-419" sz="2100" dirty="0" err="1"/>
              <a:t>buyers</a:t>
            </a:r>
            <a:endParaRPr lang="es-419"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dirty="0"/>
              <a:t>-House </a:t>
            </a:r>
            <a:r>
              <a:rPr lang="es-419" sz="2100" dirty="0" err="1"/>
              <a:t>sellers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457200" lvl="0" indent="-361950" algn="l" rtl="0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endParaRPr sz="2100" dirty="0"/>
          </a:p>
          <a:p>
            <a:pPr marL="95250" lvl="0" indent="0" algn="l" rtl="0">
              <a:spcBef>
                <a:spcPts val="1600"/>
              </a:spcBef>
              <a:spcAft>
                <a:spcPts val="0"/>
              </a:spcAft>
              <a:buSzPts val="2100"/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Exploratory</a:t>
            </a:r>
            <a:r>
              <a:rPr lang="es-419" dirty="0"/>
              <a:t> Data </a:t>
            </a:r>
            <a:r>
              <a:rPr lang="es-419" dirty="0" err="1"/>
              <a:t>Analysis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s-419" dirty="0" err="1"/>
              <a:t>Types</a:t>
            </a:r>
            <a:r>
              <a:rPr lang="es-419" dirty="0"/>
              <a:t> (</a:t>
            </a:r>
            <a:r>
              <a:rPr lang="es-419" dirty="0" err="1"/>
              <a:t>Kaggle</a:t>
            </a:r>
            <a:r>
              <a:rPr lang="es-419" dirty="0"/>
              <a:t> </a:t>
            </a:r>
            <a:r>
              <a:rPr lang="es-419" dirty="0" err="1"/>
              <a:t>dictionary</a:t>
            </a:r>
            <a:r>
              <a:rPr lang="es-419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 dirty="0"/>
              <a:t> </a:t>
            </a:r>
            <a:r>
              <a:rPr lang="es-419" dirty="0" err="1"/>
              <a:t>Missing</a:t>
            </a:r>
            <a:r>
              <a:rPr lang="es-419" dirty="0"/>
              <a:t> </a:t>
            </a:r>
            <a:r>
              <a:rPr lang="es-419" dirty="0" err="1"/>
              <a:t>values</a:t>
            </a:r>
            <a:r>
              <a:rPr lang="es-419" dirty="0"/>
              <a:t>:   -</a:t>
            </a:r>
            <a:r>
              <a:rPr lang="es-419" dirty="0" err="1"/>
              <a:t>Graph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                             -</a:t>
            </a:r>
            <a:r>
              <a:rPr lang="es-419" dirty="0" err="1"/>
              <a:t>high</a:t>
            </a:r>
            <a:r>
              <a:rPr lang="es-419" dirty="0"/>
              <a:t> % and </a:t>
            </a:r>
            <a:r>
              <a:rPr lang="es-419" dirty="0" err="1"/>
              <a:t>drop</a:t>
            </a:r>
            <a:r>
              <a:rPr lang="es-419" dirty="0"/>
              <a:t> </a:t>
            </a:r>
            <a:r>
              <a:rPr lang="es-419" dirty="0" err="1"/>
              <a:t>some</a:t>
            </a:r>
            <a:r>
              <a:rPr lang="es-419" dirty="0"/>
              <a:t> </a:t>
            </a:r>
            <a:r>
              <a:rPr lang="es-419" dirty="0" err="1"/>
              <a:t>columns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                              -</a:t>
            </a:r>
            <a:r>
              <a:rPr lang="es-419" dirty="0" err="1"/>
              <a:t>descriptive</a:t>
            </a:r>
            <a:r>
              <a:rPr lang="es-419" dirty="0"/>
              <a:t>: </a:t>
            </a:r>
            <a:r>
              <a:rPr lang="es-419" dirty="0" err="1"/>
              <a:t>features</a:t>
            </a:r>
            <a:r>
              <a:rPr lang="es-419" dirty="0"/>
              <a:t>:  </a:t>
            </a:r>
            <a:r>
              <a:rPr lang="es-419" dirty="0" err="1"/>
              <a:t>mode</a:t>
            </a:r>
            <a:r>
              <a:rPr lang="es-419" dirty="0"/>
              <a:t>,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dirty="0"/>
              <a:t>                               -</a:t>
            </a:r>
            <a:r>
              <a:rPr lang="es-419" dirty="0" err="1"/>
              <a:t>numerical</a:t>
            </a:r>
            <a:r>
              <a:rPr lang="es-419" dirty="0"/>
              <a:t> </a:t>
            </a:r>
            <a:r>
              <a:rPr lang="es-419" dirty="0" err="1"/>
              <a:t>features</a:t>
            </a:r>
            <a:r>
              <a:rPr lang="es-419" dirty="0"/>
              <a:t>: mean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>
                <a:solidFill>
                  <a:srgbClr val="000000"/>
                </a:solidFill>
              </a:rPr>
              <a:t>Heatmap</a:t>
            </a:r>
            <a:r>
              <a:rPr lang="es-419" dirty="0">
                <a:solidFill>
                  <a:srgbClr val="000000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>
                <a:solidFill>
                  <a:srgbClr val="000000"/>
                </a:solidFill>
              </a:rPr>
              <a:t>Analysis</a:t>
            </a:r>
            <a:r>
              <a:rPr lang="es-419" dirty="0">
                <a:solidFill>
                  <a:srgbClr val="000000"/>
                </a:solidFill>
              </a:rPr>
              <a:t> </a:t>
            </a:r>
            <a:r>
              <a:rPr lang="es-419" dirty="0" err="1">
                <a:solidFill>
                  <a:srgbClr val="000000"/>
                </a:solidFill>
              </a:rPr>
              <a:t>between</a:t>
            </a:r>
            <a:r>
              <a:rPr lang="es-419" dirty="0">
                <a:solidFill>
                  <a:srgbClr val="000000"/>
                </a:solidFill>
              </a:rPr>
              <a:t> </a:t>
            </a:r>
            <a:r>
              <a:rPr lang="es-419" dirty="0" err="1">
                <a:solidFill>
                  <a:srgbClr val="000000"/>
                </a:solidFill>
              </a:rPr>
              <a:t>the</a:t>
            </a:r>
            <a:r>
              <a:rPr lang="es-419" dirty="0">
                <a:solidFill>
                  <a:srgbClr val="000000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>
                <a:solidFill>
                  <a:srgbClr val="000000"/>
                </a:solidFill>
              </a:rPr>
              <a:t>feature</a:t>
            </a:r>
            <a:r>
              <a:rPr lang="es-419" dirty="0">
                <a:solidFill>
                  <a:srgbClr val="000000"/>
                </a:solidFill>
              </a:rPr>
              <a:t> </a:t>
            </a:r>
            <a:r>
              <a:rPr lang="es-419" dirty="0" err="1">
                <a:solidFill>
                  <a:srgbClr val="000000"/>
                </a:solidFill>
              </a:rPr>
              <a:t>correlations</a:t>
            </a:r>
            <a:r>
              <a:rPr lang="es-419" dirty="0">
                <a:solidFill>
                  <a:srgbClr val="000000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</a:rPr>
              <a:t>&gt;= 0.50 </a:t>
            </a:r>
            <a:r>
              <a:rPr lang="es-419" dirty="0" err="1">
                <a:solidFill>
                  <a:srgbClr val="000000"/>
                </a:solidFill>
              </a:rPr>
              <a:t>to</a:t>
            </a:r>
            <a:r>
              <a:rPr lang="es-419" dirty="0">
                <a:solidFill>
                  <a:srgbClr val="000000"/>
                </a:solidFill>
              </a:rPr>
              <a:t> </a:t>
            </a:r>
            <a:r>
              <a:rPr lang="es-419" dirty="0" err="1">
                <a:solidFill>
                  <a:srgbClr val="000000"/>
                </a:solidFill>
              </a:rPr>
              <a:t>the</a:t>
            </a:r>
            <a:r>
              <a:rPr lang="es-419" dirty="0">
                <a:solidFill>
                  <a:srgbClr val="000000"/>
                </a:solidFill>
              </a:rPr>
              <a:t> sale </a:t>
            </a:r>
            <a:r>
              <a:rPr lang="es-419" dirty="0" err="1">
                <a:solidFill>
                  <a:srgbClr val="000000"/>
                </a:solidFill>
              </a:rPr>
              <a:t>price</a:t>
            </a:r>
            <a:r>
              <a:rPr lang="es-419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500" y="109750"/>
            <a:ext cx="6593900" cy="48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</a:rPr>
              <a:t>Outliers in features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" y="2137325"/>
            <a:ext cx="88106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C00F6B-86B8-4DDF-8C07-BF155EA85A4A}"/>
              </a:ext>
            </a:extLst>
          </p:cNvPr>
          <p:cNvSpPr txBox="1"/>
          <p:nvPr/>
        </p:nvSpPr>
        <p:spPr>
          <a:xfrm>
            <a:off x="621506" y="4393406"/>
            <a:ext cx="16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rows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Feature</a:t>
            </a:r>
            <a:r>
              <a:rPr lang="es-419" dirty="0"/>
              <a:t> </a:t>
            </a:r>
            <a:r>
              <a:rPr lang="es-419" dirty="0" err="1"/>
              <a:t>engineering</a:t>
            </a:r>
            <a:r>
              <a:rPr lang="es-419" dirty="0"/>
              <a:t> </a:t>
            </a:r>
            <a:r>
              <a:rPr lang="es-419" dirty="0" err="1"/>
              <a:t>between</a:t>
            </a:r>
            <a:r>
              <a:rPr lang="es-419" dirty="0"/>
              <a:t> total </a:t>
            </a:r>
            <a:r>
              <a:rPr lang="es-419" dirty="0" err="1"/>
              <a:t>rooms</a:t>
            </a:r>
            <a:r>
              <a:rPr lang="es-419" dirty="0"/>
              <a:t> &amp; </a:t>
            </a:r>
            <a:r>
              <a:rPr lang="es-419" dirty="0" err="1"/>
              <a:t>ground</a:t>
            </a:r>
            <a:r>
              <a:rPr lang="es-419" dirty="0"/>
              <a:t> living </a:t>
            </a:r>
            <a:r>
              <a:rPr lang="es-419" dirty="0" err="1"/>
              <a:t>area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94297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-419" dirty="0"/>
              <a:t>Total </a:t>
            </a:r>
            <a:r>
              <a:rPr lang="es-419" dirty="0" err="1"/>
              <a:t>rooms</a:t>
            </a:r>
            <a:r>
              <a:rPr lang="es-419" dirty="0"/>
              <a:t> </a:t>
            </a:r>
            <a:r>
              <a:rPr lang="es-419" dirty="0" err="1"/>
              <a:t>above</a:t>
            </a:r>
            <a:r>
              <a:rPr lang="es-419" dirty="0"/>
              <a:t> grade  &amp; </a:t>
            </a:r>
            <a:r>
              <a:rPr lang="es-419" dirty="0" err="1"/>
              <a:t>square</a:t>
            </a:r>
            <a:r>
              <a:rPr lang="es-419" dirty="0"/>
              <a:t> </a:t>
            </a:r>
            <a:r>
              <a:rPr lang="es-419" dirty="0" err="1"/>
              <a:t>feet</a:t>
            </a:r>
            <a:endParaRPr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2025688"/>
            <a:ext cx="72580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Feature engineering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Combined  features: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Total rooms above grade  &amp; square feet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25" y="282275"/>
            <a:ext cx="3571875" cy="44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Qualitative</a:t>
            </a:r>
            <a:r>
              <a:rPr lang="es-419" dirty="0"/>
              <a:t> </a:t>
            </a:r>
            <a:r>
              <a:rPr lang="es-419" dirty="0" err="1"/>
              <a:t>features</a:t>
            </a:r>
            <a:r>
              <a:rPr lang="es-419" dirty="0"/>
              <a:t>: </a:t>
            </a:r>
            <a:r>
              <a:rPr lang="es-419" dirty="0" err="1"/>
              <a:t>Dummy</a:t>
            </a:r>
            <a:r>
              <a:rPr lang="es-419" dirty="0"/>
              <a:t> </a:t>
            </a:r>
            <a:r>
              <a:rPr lang="es-419" dirty="0" err="1"/>
              <a:t>selection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Boxplots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s-419" dirty="0" err="1">
                <a:solidFill>
                  <a:srgbClr val="000000"/>
                </a:solidFill>
              </a:rPr>
              <a:t>Building</a:t>
            </a:r>
            <a:r>
              <a:rPr lang="es-419" dirty="0">
                <a:solidFill>
                  <a:srgbClr val="000000"/>
                </a:solidFill>
              </a:rPr>
              <a:t> </a:t>
            </a:r>
            <a:r>
              <a:rPr lang="es-419" dirty="0" err="1">
                <a:solidFill>
                  <a:srgbClr val="000000"/>
                </a:solidFill>
              </a:rPr>
              <a:t>type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s-419" dirty="0" err="1">
                <a:solidFill>
                  <a:srgbClr val="000000"/>
                </a:solidFill>
              </a:rPr>
              <a:t>Land</a:t>
            </a:r>
            <a:r>
              <a:rPr lang="es-419" dirty="0">
                <a:solidFill>
                  <a:srgbClr val="000000"/>
                </a:solidFill>
              </a:rPr>
              <a:t> </a:t>
            </a:r>
            <a:r>
              <a:rPr lang="es-419" dirty="0" err="1">
                <a:solidFill>
                  <a:srgbClr val="000000"/>
                </a:solidFill>
              </a:rPr>
              <a:t>contour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s-419" dirty="0">
                <a:solidFill>
                  <a:srgbClr val="000000"/>
                </a:solidFill>
              </a:rPr>
              <a:t>Street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s-419" dirty="0">
                <a:solidFill>
                  <a:srgbClr val="000000"/>
                </a:solidFill>
              </a:rPr>
              <a:t>Central air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638" y="1017713"/>
            <a:ext cx="30384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321</Words>
  <Application>Microsoft Office PowerPoint</Application>
  <PresentationFormat>On-screen Show (16:9)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Oswald</vt:lpstr>
      <vt:lpstr>Average</vt:lpstr>
      <vt:lpstr>Slate</vt:lpstr>
      <vt:lpstr>Ames, housing model</vt:lpstr>
      <vt:lpstr>Agenda</vt:lpstr>
      <vt:lpstr>Problem Statement</vt:lpstr>
      <vt:lpstr>Exploratory Data Analysis</vt:lpstr>
      <vt:lpstr>PowerPoint Presentation</vt:lpstr>
      <vt:lpstr>Outliers in features</vt:lpstr>
      <vt:lpstr>Feature engineering between total rooms &amp; ground living area  </vt:lpstr>
      <vt:lpstr>Feature engineering</vt:lpstr>
      <vt:lpstr>Qualitative features: Dummy selection</vt:lpstr>
      <vt:lpstr>Pre-processing and modeling</vt:lpstr>
      <vt:lpstr>Residuals and predictions</vt:lpstr>
      <vt:lpstr>Conclusions and 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pricing predictions</dc:title>
  <dc:creator>Rodriguez, Alicia 050</dc:creator>
  <cp:lastModifiedBy>Rodriguez, Alicia 050</cp:lastModifiedBy>
  <cp:revision>17</cp:revision>
  <dcterms:modified xsi:type="dcterms:W3CDTF">2020-04-11T06:30:30Z</dcterms:modified>
</cp:coreProperties>
</file>