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5" d="100"/>
          <a:sy n="65" d="100"/>
        </p:scale>
        <p:origin x="712"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72E8-654C-485B-B806-3EA7E7277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5A42CE-4D23-4380-9061-8C5BD280F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9EF1F-CAA7-4DD7-BB9B-0EDBEBFE3276}"/>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D35A0C85-4E94-4F26-B55E-59DD1D97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AEDA4-0A56-4050-9F42-2B345545241D}"/>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395425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BBAC-0820-4923-8C74-BA8C3F6D2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2790B4-60D0-4A6C-86B3-9755E7B974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3ACE9-99E2-45C5-920F-63A0C5B09282}"/>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E943FBED-8B68-42BC-900E-48C03CC79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0A9D3-788B-4DC9-9E88-7402A72C19EE}"/>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357435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05D4F-6A1A-483D-82DC-232425A13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D5153-556C-4F21-8C59-EB3DB8AC5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958D-566F-4572-BFD4-19B4760724D4}"/>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5E24E317-B3D1-45B2-A507-181A08097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69AA-2D87-47F8-A1DC-0523922724FC}"/>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244698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5359-E2CD-492A-A26B-98BA07D5DD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A91D3-6957-45C3-9B26-B22C14FE2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826B2-482A-4C86-8D0D-90CBFB39C140}"/>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662CA225-34C2-4F24-BAC5-38F4E9645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CE827-D0BE-442D-A3D7-A7DC1DB20385}"/>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368935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E0DB-7978-4DBE-8802-65BFCF72A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C8048-3FDE-4FC7-81A4-998B66A95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D7DDC-00ED-4E15-BB8A-2E591D4E1C86}"/>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056471FD-703C-4031-8BC5-60DC6482D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FAD99-36AD-4A98-AFBB-2B55F65E5DA0}"/>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32436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2CD2-76FB-41FF-99EA-12B94F61C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C827-B5E2-4B41-911B-922C8D5636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61EE20-2DF8-43EA-B1C1-B7B69EB9D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DA13C-D788-4BA3-865F-C267D06AD3D9}"/>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6" name="Footer Placeholder 5">
            <a:extLst>
              <a:ext uri="{FF2B5EF4-FFF2-40B4-BE49-F238E27FC236}">
                <a16:creationId xmlns:a16="http://schemas.microsoft.com/office/drawing/2014/main" id="{EF44DB20-C202-43F5-B2BA-1D144FC57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BAD09-988C-4E91-BA6A-2B6814C2CA46}"/>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30108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8585-42A0-491B-8934-6CF2C6414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422347-29AB-4697-806F-77DA20CB9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2FAF7-626E-42AA-9227-1F31482E9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B8A6FC-0F5E-4465-B250-89515035D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25378-E02C-4920-8B82-F45DF38AC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E0274-4249-456C-9B14-745DEE938994}"/>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8" name="Footer Placeholder 7">
            <a:extLst>
              <a:ext uri="{FF2B5EF4-FFF2-40B4-BE49-F238E27FC236}">
                <a16:creationId xmlns:a16="http://schemas.microsoft.com/office/drawing/2014/main" id="{20F974BB-218E-418C-8359-5344C9067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2FF00-6D86-4F26-BE2F-ECAE434990D6}"/>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141002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CE8B-ABE2-49D9-9377-BDE4B3AA6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857772-6CE2-4807-B122-7FD8EFFEB31C}"/>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4" name="Footer Placeholder 3">
            <a:extLst>
              <a:ext uri="{FF2B5EF4-FFF2-40B4-BE49-F238E27FC236}">
                <a16:creationId xmlns:a16="http://schemas.microsoft.com/office/drawing/2014/main" id="{8D0FC8FA-4427-4AE2-874F-94EA57687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9DEDEB-9E1D-4FC7-8545-CA502E02DBFB}"/>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224353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B6199-BE52-4940-A3A4-55E48A98BB3E}"/>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3" name="Footer Placeholder 2">
            <a:extLst>
              <a:ext uri="{FF2B5EF4-FFF2-40B4-BE49-F238E27FC236}">
                <a16:creationId xmlns:a16="http://schemas.microsoft.com/office/drawing/2014/main" id="{06D6B00B-6E3F-4ECA-B154-63DB41F183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D6C2C-0BA9-4D5D-A22E-9C07D713516C}"/>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264662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9ADB-8A8E-4938-8693-2E4A7D1C1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70B9F-4C11-4799-A5E5-DC0EB3F37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E6AD0-0ACD-4698-B858-A44FB0616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22DA1-78C7-4D66-A729-9A66ADCCB93E}"/>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6" name="Footer Placeholder 5">
            <a:extLst>
              <a:ext uri="{FF2B5EF4-FFF2-40B4-BE49-F238E27FC236}">
                <a16:creationId xmlns:a16="http://schemas.microsoft.com/office/drawing/2014/main" id="{A768491F-CD1B-4A79-A30A-5BB98DD7B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A0D27-C2EF-4B3C-9685-870EEF326A82}"/>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134681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32B6-A3DA-4E70-9EB0-B75A9E24B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E576C-9635-42A6-97CC-BEECC99E9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8A709C-A7CE-4B60-9E15-F364B172A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D8B57-1CA1-4E4A-94C9-D30FC48698EB}"/>
              </a:ext>
            </a:extLst>
          </p:cNvPr>
          <p:cNvSpPr>
            <a:spLocks noGrp="1"/>
          </p:cNvSpPr>
          <p:nvPr>
            <p:ph type="dt" sz="half" idx="10"/>
          </p:nvPr>
        </p:nvSpPr>
        <p:spPr/>
        <p:txBody>
          <a:bodyPr/>
          <a:lstStyle/>
          <a:p>
            <a:fld id="{12CC2351-C97C-4DB9-9FE5-D7E441E1A109}" type="datetimeFigureOut">
              <a:rPr lang="en-US" smtClean="0"/>
              <a:t>6/6/2020</a:t>
            </a:fld>
            <a:endParaRPr lang="en-US"/>
          </a:p>
        </p:txBody>
      </p:sp>
      <p:sp>
        <p:nvSpPr>
          <p:cNvPr id="6" name="Footer Placeholder 5">
            <a:extLst>
              <a:ext uri="{FF2B5EF4-FFF2-40B4-BE49-F238E27FC236}">
                <a16:creationId xmlns:a16="http://schemas.microsoft.com/office/drawing/2014/main" id="{CC9BC7E5-7635-4F76-9C08-5944564FB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D9C04-60F4-45DE-B04E-D73AFABF27CE}"/>
              </a:ext>
            </a:extLst>
          </p:cNvPr>
          <p:cNvSpPr>
            <a:spLocks noGrp="1"/>
          </p:cNvSpPr>
          <p:nvPr>
            <p:ph type="sldNum" sz="quarter" idx="12"/>
          </p:nvPr>
        </p:nvSpPr>
        <p:spPr/>
        <p:txBody>
          <a:bodyPr/>
          <a:lstStyle/>
          <a:p>
            <a:fld id="{09389A64-804A-4509-ABCC-22BC240F2785}" type="slidenum">
              <a:rPr lang="en-US" smtClean="0"/>
              <a:t>‹#›</a:t>
            </a:fld>
            <a:endParaRPr lang="en-US"/>
          </a:p>
        </p:txBody>
      </p:sp>
    </p:spTree>
    <p:extLst>
      <p:ext uri="{BB962C8B-B14F-4D97-AF65-F5344CB8AC3E}">
        <p14:creationId xmlns:p14="http://schemas.microsoft.com/office/powerpoint/2010/main" val="252815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1E5AC-92F9-40A2-9AD6-B78167E27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E02B03-1867-4019-885C-48AAC9BA3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31960-342E-4E72-A94F-A9FEF23DF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2351-C97C-4DB9-9FE5-D7E441E1A109}" type="datetimeFigureOut">
              <a:rPr lang="en-US" smtClean="0"/>
              <a:t>6/6/2020</a:t>
            </a:fld>
            <a:endParaRPr lang="en-US"/>
          </a:p>
        </p:txBody>
      </p:sp>
      <p:sp>
        <p:nvSpPr>
          <p:cNvPr id="5" name="Footer Placeholder 4">
            <a:extLst>
              <a:ext uri="{FF2B5EF4-FFF2-40B4-BE49-F238E27FC236}">
                <a16:creationId xmlns:a16="http://schemas.microsoft.com/office/drawing/2014/main" id="{28039CF8-4CBA-419B-8ED2-571F5AE57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45B499-C94A-442C-8500-CB6798E81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89A64-804A-4509-ABCC-22BC240F2785}" type="slidenum">
              <a:rPr lang="en-US" smtClean="0"/>
              <a:t>‹#›</a:t>
            </a:fld>
            <a:endParaRPr lang="en-US"/>
          </a:p>
        </p:txBody>
      </p:sp>
    </p:spTree>
    <p:extLst>
      <p:ext uri="{BB962C8B-B14F-4D97-AF65-F5344CB8AC3E}">
        <p14:creationId xmlns:p14="http://schemas.microsoft.com/office/powerpoint/2010/main" val="304237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D90F-FA12-4346-B0DB-6A3445B3062A}"/>
              </a:ext>
            </a:extLst>
          </p:cNvPr>
          <p:cNvSpPr>
            <a:spLocks noGrp="1"/>
          </p:cNvSpPr>
          <p:nvPr>
            <p:ph type="ctrTitle"/>
          </p:nvPr>
        </p:nvSpPr>
        <p:spPr>
          <a:xfrm>
            <a:off x="1763486" y="1017859"/>
            <a:ext cx="8954588" cy="4194221"/>
          </a:xfrm>
        </p:spPr>
        <p:txBody>
          <a:bodyPr>
            <a:normAutofit/>
          </a:bodyPr>
          <a:lstStyle/>
          <a:p>
            <a:r>
              <a:rPr lang="en-US" dirty="0"/>
              <a:t>Opening a Tea Garden and a Mediterranean Restaurant in San Francisco  </a:t>
            </a:r>
          </a:p>
        </p:txBody>
      </p:sp>
    </p:spTree>
    <p:extLst>
      <p:ext uri="{BB962C8B-B14F-4D97-AF65-F5344CB8AC3E}">
        <p14:creationId xmlns:p14="http://schemas.microsoft.com/office/powerpoint/2010/main" val="8604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AD1000-A489-4F50-AF72-2374471C665F}"/>
              </a:ext>
            </a:extLst>
          </p:cNvPr>
          <p:cNvSpPr txBox="1"/>
          <p:nvPr/>
        </p:nvSpPr>
        <p:spPr>
          <a:xfrm>
            <a:off x="653139" y="2505670"/>
            <a:ext cx="11018521" cy="923330"/>
          </a:xfrm>
          <a:prstGeom prst="rect">
            <a:avLst/>
          </a:prstGeom>
          <a:noFill/>
        </p:spPr>
        <p:txBody>
          <a:bodyPr wrap="square" rtlCol="0">
            <a:spAutoFit/>
          </a:bodyPr>
          <a:lstStyle/>
          <a:p>
            <a:r>
              <a:rPr lang="en-US" dirty="0"/>
              <a:t>The purpose of this project is to find the best area with the potential to open a tea garden mixed with a Mediterranean restaurant (this idea was developed before the coronavirus outbreak, so please ignore the current market conditions for such establishments.) </a:t>
            </a:r>
          </a:p>
        </p:txBody>
      </p:sp>
      <p:sp>
        <p:nvSpPr>
          <p:cNvPr id="3" name="TextBox 2">
            <a:extLst>
              <a:ext uri="{FF2B5EF4-FFF2-40B4-BE49-F238E27FC236}">
                <a16:creationId xmlns:a16="http://schemas.microsoft.com/office/drawing/2014/main" id="{9F546065-C715-48C6-8B22-D90E80BFEE4E}"/>
              </a:ext>
            </a:extLst>
          </p:cNvPr>
          <p:cNvSpPr txBox="1"/>
          <p:nvPr/>
        </p:nvSpPr>
        <p:spPr>
          <a:xfrm>
            <a:off x="653139" y="3822952"/>
            <a:ext cx="11018521" cy="923330"/>
          </a:xfrm>
          <a:prstGeom prst="rect">
            <a:avLst/>
          </a:prstGeom>
          <a:noFill/>
        </p:spPr>
        <p:txBody>
          <a:bodyPr wrap="square" rtlCol="0">
            <a:spAutoFit/>
          </a:bodyPr>
          <a:lstStyle/>
          <a:p>
            <a:r>
              <a:rPr lang="en-US" dirty="0"/>
              <a:t>After acquiring the data for the neighborhood and clustering them by their venues, I will try to find a cluster where the restaurants and food courts are concentrated but do not have many Mediterranean restaurants and tea gardens. If such a cluster does not exist, I hope to find a cluster where the parks are concentrated.</a:t>
            </a:r>
          </a:p>
        </p:txBody>
      </p:sp>
      <p:sp>
        <p:nvSpPr>
          <p:cNvPr id="4" name="TextBox 3">
            <a:extLst>
              <a:ext uri="{FF2B5EF4-FFF2-40B4-BE49-F238E27FC236}">
                <a16:creationId xmlns:a16="http://schemas.microsoft.com/office/drawing/2014/main" id="{71AA9AC0-87D9-4E74-838B-D1632B62F6A3}"/>
              </a:ext>
            </a:extLst>
          </p:cNvPr>
          <p:cNvSpPr txBox="1"/>
          <p:nvPr/>
        </p:nvSpPr>
        <p:spPr>
          <a:xfrm>
            <a:off x="927463" y="548640"/>
            <a:ext cx="10182497" cy="707886"/>
          </a:xfrm>
          <a:prstGeom prst="rect">
            <a:avLst/>
          </a:prstGeom>
          <a:noFill/>
        </p:spPr>
        <p:txBody>
          <a:bodyPr wrap="square" rtlCol="0">
            <a:spAutoFit/>
          </a:bodyPr>
          <a:lstStyle/>
          <a:p>
            <a:r>
              <a:rPr lang="en-US" sz="4000" b="1" dirty="0">
                <a:solidFill>
                  <a:schemeClr val="accent1"/>
                </a:solidFill>
              </a:rPr>
              <a:t>Background</a:t>
            </a:r>
            <a:endParaRPr lang="en-US" sz="4000" dirty="0">
              <a:solidFill>
                <a:schemeClr val="accent1"/>
              </a:solidFill>
            </a:endParaRPr>
          </a:p>
        </p:txBody>
      </p:sp>
    </p:spTree>
    <p:extLst>
      <p:ext uri="{BB962C8B-B14F-4D97-AF65-F5344CB8AC3E}">
        <p14:creationId xmlns:p14="http://schemas.microsoft.com/office/powerpoint/2010/main" val="376156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226DB-9011-4B0B-BB09-07F107796CEA}"/>
              </a:ext>
            </a:extLst>
          </p:cNvPr>
          <p:cNvSpPr txBox="1"/>
          <p:nvPr/>
        </p:nvSpPr>
        <p:spPr>
          <a:xfrm>
            <a:off x="214448" y="2083525"/>
            <a:ext cx="11763103" cy="3139321"/>
          </a:xfrm>
          <a:prstGeom prst="rect">
            <a:avLst/>
          </a:prstGeom>
          <a:noFill/>
        </p:spPr>
        <p:txBody>
          <a:bodyPr wrap="square" rtlCol="0">
            <a:spAutoFit/>
          </a:bodyPr>
          <a:lstStyle/>
          <a:p>
            <a:r>
              <a:rPr lang="en-US" dirty="0"/>
              <a:t>The data will be acquired in three steps. These are:</a:t>
            </a:r>
          </a:p>
          <a:p>
            <a:r>
              <a:rPr lang="en-US" dirty="0"/>
              <a:t>1- Get the neighborhoods in San Francisco from Wikipedia, read and parse the data using </a:t>
            </a:r>
            <a:r>
              <a:rPr lang="en-US" dirty="0" err="1"/>
              <a:t>beautifulsoup</a:t>
            </a:r>
            <a:r>
              <a:rPr lang="en-US" dirty="0"/>
              <a:t> library and turn it into a data frame.</a:t>
            </a:r>
          </a:p>
          <a:p>
            <a:r>
              <a:rPr lang="en-US" dirty="0"/>
              <a:t>2- Get the latitude and longitude information for these neighborhoods using the </a:t>
            </a:r>
            <a:r>
              <a:rPr lang="en-US" dirty="0" err="1"/>
              <a:t>geopy</a:t>
            </a:r>
            <a:r>
              <a:rPr lang="en-US" dirty="0"/>
              <a:t> library</a:t>
            </a:r>
          </a:p>
          <a:p>
            <a:r>
              <a:rPr lang="en-US" dirty="0"/>
              <a:t>3- Get the top 10 venues for the neighborhood using the Foursquare API</a:t>
            </a:r>
          </a:p>
          <a:p>
            <a:r>
              <a:rPr lang="en-US" dirty="0"/>
              <a:t> </a:t>
            </a:r>
          </a:p>
          <a:p>
            <a:r>
              <a:rPr lang="en-US" dirty="0"/>
              <a:t> </a:t>
            </a:r>
          </a:p>
          <a:p>
            <a:r>
              <a:rPr lang="en-US" dirty="0"/>
              <a:t>The above raw data will be turned into valuable information in two steps. These are:</a:t>
            </a:r>
          </a:p>
          <a:p>
            <a:r>
              <a:rPr lang="en-US" dirty="0"/>
              <a:t>1- After the data is acquired and cleaned using the scikit-learn library to cluster the data.</a:t>
            </a:r>
          </a:p>
          <a:p>
            <a:r>
              <a:rPr lang="en-US" dirty="0"/>
              <a:t>2- Use the folium library to create a visualization of the San Francisco and its neighborhood clusters.</a:t>
            </a:r>
          </a:p>
          <a:p>
            <a:endParaRPr lang="en-US" dirty="0"/>
          </a:p>
        </p:txBody>
      </p:sp>
      <p:sp>
        <p:nvSpPr>
          <p:cNvPr id="3" name="TextBox 2">
            <a:extLst>
              <a:ext uri="{FF2B5EF4-FFF2-40B4-BE49-F238E27FC236}">
                <a16:creationId xmlns:a16="http://schemas.microsoft.com/office/drawing/2014/main" id="{7E326E92-957E-4C5A-92C6-0357D6A62795}"/>
              </a:ext>
            </a:extLst>
          </p:cNvPr>
          <p:cNvSpPr txBox="1"/>
          <p:nvPr/>
        </p:nvSpPr>
        <p:spPr>
          <a:xfrm>
            <a:off x="927463" y="548640"/>
            <a:ext cx="10182497" cy="1323439"/>
          </a:xfrm>
          <a:prstGeom prst="rect">
            <a:avLst/>
          </a:prstGeom>
          <a:noFill/>
        </p:spPr>
        <p:txBody>
          <a:bodyPr wrap="square" rtlCol="0">
            <a:spAutoFit/>
          </a:bodyPr>
          <a:lstStyle/>
          <a:p>
            <a:r>
              <a:rPr lang="en-US" sz="4000" b="1" dirty="0">
                <a:solidFill>
                  <a:schemeClr val="accent1"/>
                </a:solidFill>
              </a:rPr>
              <a:t>Data Acquisition and Cleaning</a:t>
            </a:r>
          </a:p>
          <a:p>
            <a:endParaRPr lang="en-US" sz="4000" dirty="0">
              <a:solidFill>
                <a:schemeClr val="accent1"/>
              </a:solidFill>
            </a:endParaRPr>
          </a:p>
        </p:txBody>
      </p:sp>
    </p:spTree>
    <p:extLst>
      <p:ext uri="{BB962C8B-B14F-4D97-AF65-F5344CB8AC3E}">
        <p14:creationId xmlns:p14="http://schemas.microsoft.com/office/powerpoint/2010/main" val="142043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226DB-9011-4B0B-BB09-07F107796CEA}"/>
              </a:ext>
            </a:extLst>
          </p:cNvPr>
          <p:cNvSpPr txBox="1"/>
          <p:nvPr/>
        </p:nvSpPr>
        <p:spPr>
          <a:xfrm>
            <a:off x="214448" y="2083525"/>
            <a:ext cx="11763103" cy="2031325"/>
          </a:xfrm>
          <a:prstGeom prst="rect">
            <a:avLst/>
          </a:prstGeom>
          <a:noFill/>
        </p:spPr>
        <p:txBody>
          <a:bodyPr wrap="square" rtlCol="0">
            <a:spAutoFit/>
          </a:bodyPr>
          <a:lstStyle/>
          <a:p>
            <a:r>
              <a:rPr lang="en-US" dirty="0"/>
              <a:t>From the analysis I have performed I have found 95 neighborhoods in San Francisco. By creating a visual in folium to se the distribution of the neighborhoods I expected to see 8 to 13 clusters. After creating multiple clusters from 5 to 15 I have decided the best number of clusters I can use to be 10. </a:t>
            </a:r>
          </a:p>
          <a:p>
            <a:endParaRPr lang="en-US" dirty="0"/>
          </a:p>
          <a:p>
            <a:r>
              <a:rPr lang="en-US" dirty="0"/>
              <a:t>I have used k-means clustering algorithm because the data I had was best fitted for this particular algorithm. The data is unlabeled, so a clustering algorithm was used. Sci-kit learn library was used because of the simplicity of the project and the library is very easy to use compared to libraries like TensorFlow or </a:t>
            </a:r>
            <a:r>
              <a:rPr lang="en-US" dirty="0" err="1"/>
              <a:t>PyTorch</a:t>
            </a:r>
            <a:r>
              <a:rPr lang="en-US" dirty="0"/>
              <a:t>. </a:t>
            </a:r>
          </a:p>
        </p:txBody>
      </p:sp>
      <p:sp>
        <p:nvSpPr>
          <p:cNvPr id="3" name="TextBox 2">
            <a:extLst>
              <a:ext uri="{FF2B5EF4-FFF2-40B4-BE49-F238E27FC236}">
                <a16:creationId xmlns:a16="http://schemas.microsoft.com/office/drawing/2014/main" id="{7E326E92-957E-4C5A-92C6-0357D6A62795}"/>
              </a:ext>
            </a:extLst>
          </p:cNvPr>
          <p:cNvSpPr txBox="1"/>
          <p:nvPr/>
        </p:nvSpPr>
        <p:spPr>
          <a:xfrm>
            <a:off x="927463" y="548640"/>
            <a:ext cx="10182497" cy="707886"/>
          </a:xfrm>
          <a:prstGeom prst="rect">
            <a:avLst/>
          </a:prstGeom>
          <a:noFill/>
        </p:spPr>
        <p:txBody>
          <a:bodyPr wrap="square" rtlCol="0">
            <a:spAutoFit/>
          </a:bodyPr>
          <a:lstStyle/>
          <a:p>
            <a:r>
              <a:rPr lang="en-US" sz="4000" b="1" dirty="0">
                <a:solidFill>
                  <a:schemeClr val="accent1"/>
                </a:solidFill>
              </a:rPr>
              <a:t>Methodology</a:t>
            </a:r>
            <a:endParaRPr lang="en-US" sz="4000" dirty="0">
              <a:solidFill>
                <a:schemeClr val="accent1"/>
              </a:solidFill>
            </a:endParaRPr>
          </a:p>
        </p:txBody>
      </p:sp>
      <p:pic>
        <p:nvPicPr>
          <p:cNvPr id="4" name="Picture 3">
            <a:extLst>
              <a:ext uri="{FF2B5EF4-FFF2-40B4-BE49-F238E27FC236}">
                <a16:creationId xmlns:a16="http://schemas.microsoft.com/office/drawing/2014/main" id="{D1CFBEDB-01EE-4262-9BA7-973F1EAE54D7}"/>
              </a:ext>
            </a:extLst>
          </p:cNvPr>
          <p:cNvPicPr/>
          <p:nvPr/>
        </p:nvPicPr>
        <p:blipFill>
          <a:blip r:embed="rId2"/>
          <a:stretch>
            <a:fillRect/>
          </a:stretch>
        </p:blipFill>
        <p:spPr>
          <a:xfrm>
            <a:off x="498565" y="4172495"/>
            <a:ext cx="10258697" cy="2484120"/>
          </a:xfrm>
          <a:prstGeom prst="rect">
            <a:avLst/>
          </a:prstGeom>
        </p:spPr>
      </p:pic>
    </p:spTree>
    <p:extLst>
      <p:ext uri="{BB962C8B-B14F-4D97-AF65-F5344CB8AC3E}">
        <p14:creationId xmlns:p14="http://schemas.microsoft.com/office/powerpoint/2010/main" val="12127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226DB-9011-4B0B-BB09-07F107796CEA}"/>
              </a:ext>
            </a:extLst>
          </p:cNvPr>
          <p:cNvSpPr txBox="1"/>
          <p:nvPr/>
        </p:nvSpPr>
        <p:spPr>
          <a:xfrm>
            <a:off x="214447" y="1518281"/>
            <a:ext cx="11763103" cy="2308324"/>
          </a:xfrm>
          <a:prstGeom prst="rect">
            <a:avLst/>
          </a:prstGeom>
          <a:noFill/>
        </p:spPr>
        <p:txBody>
          <a:bodyPr wrap="square" rtlCol="0">
            <a:spAutoFit/>
          </a:bodyPr>
          <a:lstStyle/>
          <a:p>
            <a:r>
              <a:rPr lang="en-US" dirty="0"/>
              <a:t>After creating 10 clusters cluster 6 is the best place to open the tea garden and restaurant. This cluster was chosen because of the high concentration of the Asian restaurants. Since tea is an important part of the Asian culture it is believed that the traffic will be higher.</a:t>
            </a:r>
          </a:p>
          <a:p>
            <a:endParaRPr lang="en-US" dirty="0"/>
          </a:p>
          <a:p>
            <a:r>
              <a:rPr lang="en-US" dirty="0"/>
              <a:t> The high concentration of the Asian restaurants also means that the Mediterranean restaurant will be stand-out from its competition. So the customers will be able to enjoy a nice fresh cup of tea that they are used to and have Mediterranean desserts as side that they are not used to. This will provide them a unique experience of tasting nostalgic drink with an unusual dessert.</a:t>
            </a:r>
          </a:p>
        </p:txBody>
      </p:sp>
      <p:sp>
        <p:nvSpPr>
          <p:cNvPr id="3" name="TextBox 2">
            <a:extLst>
              <a:ext uri="{FF2B5EF4-FFF2-40B4-BE49-F238E27FC236}">
                <a16:creationId xmlns:a16="http://schemas.microsoft.com/office/drawing/2014/main" id="{7E326E92-957E-4C5A-92C6-0357D6A62795}"/>
              </a:ext>
            </a:extLst>
          </p:cNvPr>
          <p:cNvSpPr txBox="1"/>
          <p:nvPr/>
        </p:nvSpPr>
        <p:spPr>
          <a:xfrm>
            <a:off x="927463" y="548640"/>
            <a:ext cx="10182497" cy="707886"/>
          </a:xfrm>
          <a:prstGeom prst="rect">
            <a:avLst/>
          </a:prstGeom>
          <a:noFill/>
        </p:spPr>
        <p:txBody>
          <a:bodyPr wrap="square" rtlCol="0">
            <a:spAutoFit/>
          </a:bodyPr>
          <a:lstStyle/>
          <a:p>
            <a:r>
              <a:rPr lang="en-US" sz="4000" b="1" dirty="0">
                <a:solidFill>
                  <a:schemeClr val="accent1"/>
                </a:solidFill>
              </a:rPr>
              <a:t>Results</a:t>
            </a:r>
            <a:endParaRPr lang="en-US" sz="4000" dirty="0">
              <a:solidFill>
                <a:schemeClr val="accent1"/>
              </a:solidFill>
            </a:endParaRPr>
          </a:p>
        </p:txBody>
      </p:sp>
      <p:pic>
        <p:nvPicPr>
          <p:cNvPr id="4" name="Picture 3">
            <a:extLst>
              <a:ext uri="{FF2B5EF4-FFF2-40B4-BE49-F238E27FC236}">
                <a16:creationId xmlns:a16="http://schemas.microsoft.com/office/drawing/2014/main" id="{3EA9A5B8-6518-4C47-AC3F-9F80C35A31E8}"/>
              </a:ext>
            </a:extLst>
          </p:cNvPr>
          <p:cNvPicPr/>
          <p:nvPr/>
        </p:nvPicPr>
        <p:blipFill>
          <a:blip r:embed="rId2"/>
          <a:stretch>
            <a:fillRect/>
          </a:stretch>
        </p:blipFill>
        <p:spPr>
          <a:xfrm>
            <a:off x="306976" y="4185557"/>
            <a:ext cx="11578046" cy="2484120"/>
          </a:xfrm>
          <a:prstGeom prst="rect">
            <a:avLst/>
          </a:prstGeom>
        </p:spPr>
      </p:pic>
    </p:spTree>
    <p:extLst>
      <p:ext uri="{BB962C8B-B14F-4D97-AF65-F5344CB8AC3E}">
        <p14:creationId xmlns:p14="http://schemas.microsoft.com/office/powerpoint/2010/main" val="121404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226DB-9011-4B0B-BB09-07F107796CEA}"/>
              </a:ext>
            </a:extLst>
          </p:cNvPr>
          <p:cNvSpPr txBox="1"/>
          <p:nvPr/>
        </p:nvSpPr>
        <p:spPr>
          <a:xfrm>
            <a:off x="214447" y="1518281"/>
            <a:ext cx="11763103" cy="2585323"/>
          </a:xfrm>
          <a:prstGeom prst="rect">
            <a:avLst/>
          </a:prstGeom>
          <a:noFill/>
        </p:spPr>
        <p:txBody>
          <a:bodyPr wrap="square" rtlCol="0">
            <a:spAutoFit/>
          </a:bodyPr>
          <a:lstStyle/>
          <a:p>
            <a:r>
              <a:rPr lang="en-US" dirty="0"/>
              <a:t> </a:t>
            </a:r>
          </a:p>
          <a:p>
            <a:r>
              <a:rPr lang="en-US" dirty="0"/>
              <a:t>Although 10 clusters were used to be able to create distinct clusters, San </a:t>
            </a:r>
            <a:r>
              <a:rPr lang="en-US" dirty="0" err="1"/>
              <a:t>Franciscos</a:t>
            </a:r>
            <a:r>
              <a:rPr lang="en-US" dirty="0"/>
              <a:t> diverse culture made it nearly impossible to create </a:t>
            </a:r>
            <a:r>
              <a:rPr lang="en-US" dirty="0" err="1"/>
              <a:t>trully</a:t>
            </a:r>
            <a:r>
              <a:rPr lang="en-US" dirty="0"/>
              <a:t> distinct groups. Parkside, San Francisco was chosen to be the optimal location because of the lack of competition in the neighborhood for the tea shops. </a:t>
            </a:r>
          </a:p>
          <a:p>
            <a:endParaRPr lang="en-US" dirty="0"/>
          </a:p>
          <a:p>
            <a:endParaRPr lang="en-US" dirty="0"/>
          </a:p>
          <a:p>
            <a:r>
              <a:rPr lang="en-US" dirty="0"/>
              <a:t>One very interesting observation is Forest Knolls, San Francisco. This is such a unique place that even when only two clusters are created the </a:t>
            </a:r>
            <a:r>
              <a:rPr lang="en-US" dirty="0" err="1"/>
              <a:t>algotrihm</a:t>
            </a:r>
            <a:r>
              <a:rPr lang="en-US" dirty="0"/>
              <a:t> clusters everything but the Forest Knolls together, so Forest Knolls is the most unique place in terms of the venues in San Francisco.</a:t>
            </a:r>
          </a:p>
        </p:txBody>
      </p:sp>
      <p:sp>
        <p:nvSpPr>
          <p:cNvPr id="3" name="TextBox 2">
            <a:extLst>
              <a:ext uri="{FF2B5EF4-FFF2-40B4-BE49-F238E27FC236}">
                <a16:creationId xmlns:a16="http://schemas.microsoft.com/office/drawing/2014/main" id="{7E326E92-957E-4C5A-92C6-0357D6A62795}"/>
              </a:ext>
            </a:extLst>
          </p:cNvPr>
          <p:cNvSpPr txBox="1"/>
          <p:nvPr/>
        </p:nvSpPr>
        <p:spPr>
          <a:xfrm>
            <a:off x="927463" y="548640"/>
            <a:ext cx="10182497" cy="707886"/>
          </a:xfrm>
          <a:prstGeom prst="rect">
            <a:avLst/>
          </a:prstGeom>
          <a:noFill/>
        </p:spPr>
        <p:txBody>
          <a:bodyPr wrap="square" rtlCol="0">
            <a:spAutoFit/>
          </a:bodyPr>
          <a:lstStyle/>
          <a:p>
            <a:r>
              <a:rPr lang="en-US" sz="4000" b="1" dirty="0">
                <a:solidFill>
                  <a:schemeClr val="accent1"/>
                </a:solidFill>
              </a:rPr>
              <a:t>Discussion</a:t>
            </a:r>
            <a:endParaRPr lang="en-US" sz="4000" dirty="0">
              <a:solidFill>
                <a:schemeClr val="accent1"/>
              </a:solidFill>
            </a:endParaRPr>
          </a:p>
        </p:txBody>
      </p:sp>
    </p:spTree>
    <p:extLst>
      <p:ext uri="{BB962C8B-B14F-4D97-AF65-F5344CB8AC3E}">
        <p14:creationId xmlns:p14="http://schemas.microsoft.com/office/powerpoint/2010/main" val="288209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226DB-9011-4B0B-BB09-07F107796CEA}"/>
              </a:ext>
            </a:extLst>
          </p:cNvPr>
          <p:cNvSpPr txBox="1"/>
          <p:nvPr/>
        </p:nvSpPr>
        <p:spPr>
          <a:xfrm>
            <a:off x="214447" y="1518281"/>
            <a:ext cx="11763103" cy="1200329"/>
          </a:xfrm>
          <a:prstGeom prst="rect">
            <a:avLst/>
          </a:prstGeom>
          <a:noFill/>
        </p:spPr>
        <p:txBody>
          <a:bodyPr wrap="square" rtlCol="0">
            <a:spAutoFit/>
          </a:bodyPr>
          <a:lstStyle/>
          <a:p>
            <a:r>
              <a:rPr lang="en-US" dirty="0"/>
              <a:t>In conclusion clusters were created in the San Francisco area to find an optimal location for a Tea Garden and Mediterranean Restaurant. For future improvements more data such as the average price of land, how much land is being sold on the market, what is the traffic flow to the neighborhood and things such as these could be included in the data to make a more clear clustering to analyze where a restaurant should be opened.</a:t>
            </a:r>
          </a:p>
        </p:txBody>
      </p:sp>
      <p:sp>
        <p:nvSpPr>
          <p:cNvPr id="3" name="TextBox 2">
            <a:extLst>
              <a:ext uri="{FF2B5EF4-FFF2-40B4-BE49-F238E27FC236}">
                <a16:creationId xmlns:a16="http://schemas.microsoft.com/office/drawing/2014/main" id="{7E326E92-957E-4C5A-92C6-0357D6A62795}"/>
              </a:ext>
            </a:extLst>
          </p:cNvPr>
          <p:cNvSpPr txBox="1"/>
          <p:nvPr/>
        </p:nvSpPr>
        <p:spPr>
          <a:xfrm>
            <a:off x="927463" y="548640"/>
            <a:ext cx="10182497" cy="707886"/>
          </a:xfrm>
          <a:prstGeom prst="rect">
            <a:avLst/>
          </a:prstGeom>
          <a:noFill/>
        </p:spPr>
        <p:txBody>
          <a:bodyPr wrap="square" rtlCol="0">
            <a:spAutoFit/>
          </a:bodyPr>
          <a:lstStyle/>
          <a:p>
            <a:r>
              <a:rPr lang="en-US" sz="4000" b="1" dirty="0">
                <a:solidFill>
                  <a:schemeClr val="accent1"/>
                </a:solidFill>
              </a:rPr>
              <a:t>Conclusion</a:t>
            </a:r>
            <a:endParaRPr lang="en-US" sz="4000" dirty="0">
              <a:solidFill>
                <a:schemeClr val="accent1"/>
              </a:solidFill>
            </a:endParaRPr>
          </a:p>
        </p:txBody>
      </p:sp>
      <p:sp>
        <p:nvSpPr>
          <p:cNvPr id="4" name="Rectangle 3">
            <a:extLst>
              <a:ext uri="{FF2B5EF4-FFF2-40B4-BE49-F238E27FC236}">
                <a16:creationId xmlns:a16="http://schemas.microsoft.com/office/drawing/2014/main" id="{210BB3F5-819E-45D3-BFA3-0BA2FF29C763}"/>
              </a:ext>
            </a:extLst>
          </p:cNvPr>
          <p:cNvSpPr/>
          <p:nvPr/>
        </p:nvSpPr>
        <p:spPr>
          <a:xfrm>
            <a:off x="346165" y="3743192"/>
            <a:ext cx="8118566" cy="1596527"/>
          </a:xfrm>
          <a:prstGeom prst="rect">
            <a:avLst/>
          </a:prstGeom>
        </p:spPr>
        <p:txBody>
          <a:bodyPr wrap="square">
            <a:spAutoFit/>
          </a:bodyPr>
          <a:lstStyle/>
          <a:p>
            <a:pPr>
              <a:lnSpc>
                <a:spcPct val="107000"/>
              </a:lnSpc>
              <a:spcAft>
                <a:spcPts val="800"/>
              </a:spcAft>
            </a:pPr>
            <a:r>
              <a:rPr lang="en-US" sz="4400" dirty="0">
                <a:effectLst/>
                <a:latin typeface="Calibri" panose="020F0502020204030204" pitchFamily="34" charset="0"/>
                <a:ea typeface="Calibri" panose="020F0502020204030204" pitchFamily="34" charset="0"/>
                <a:cs typeface="Arial" panose="020B0604020202020204" pitchFamily="34" charset="0"/>
              </a:rPr>
              <a:t> </a:t>
            </a:r>
          </a:p>
          <a:p>
            <a:pPr>
              <a:spcAft>
                <a:spcPts val="0"/>
              </a:spcAft>
            </a:pPr>
            <a:r>
              <a:rPr lang="en-US" sz="4400" kern="1400" spc="-50" dirty="0">
                <a:latin typeface="Calibri Light" panose="020F0302020204030204" pitchFamily="34" charset="0"/>
                <a:ea typeface="Times New Roman" panose="02020603050405020304" pitchFamily="18" charset="0"/>
                <a:cs typeface="Times New Roman" panose="02020603050405020304" pitchFamily="18" charset="0"/>
              </a:rPr>
              <a:t>Thank you very much for your time!</a:t>
            </a:r>
          </a:p>
        </p:txBody>
      </p:sp>
    </p:spTree>
    <p:extLst>
      <p:ext uri="{BB962C8B-B14F-4D97-AF65-F5344CB8AC3E}">
        <p14:creationId xmlns:p14="http://schemas.microsoft.com/office/powerpoint/2010/main" val="193085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678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Opening a Tea Garden and a Mediterranean Restaurant in San Francisco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Tea Garden and a Mediterranean Restaurant in San Francisco</dc:title>
  <dc:creator>Tunahan</dc:creator>
  <cp:lastModifiedBy>Tunahan</cp:lastModifiedBy>
  <cp:revision>2</cp:revision>
  <dcterms:created xsi:type="dcterms:W3CDTF">2020-06-06T05:20:12Z</dcterms:created>
  <dcterms:modified xsi:type="dcterms:W3CDTF">2020-06-06T05:30:07Z</dcterms:modified>
</cp:coreProperties>
</file>