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handoutMasterIdLst>
    <p:handoutMasterId r:id="rId47"/>
  </p:handoutMasterIdLst>
  <p:sldIdLst>
    <p:sldId id="430" r:id="rId2"/>
    <p:sldId id="732" r:id="rId3"/>
    <p:sldId id="733" r:id="rId4"/>
    <p:sldId id="761" r:id="rId5"/>
    <p:sldId id="803" r:id="rId6"/>
    <p:sldId id="804" r:id="rId7"/>
    <p:sldId id="752" r:id="rId8"/>
    <p:sldId id="662" r:id="rId9"/>
    <p:sldId id="753" r:id="rId10"/>
    <p:sldId id="785" r:id="rId11"/>
    <p:sldId id="786" r:id="rId12"/>
    <p:sldId id="805" r:id="rId13"/>
    <p:sldId id="787" r:id="rId14"/>
    <p:sldId id="788" r:id="rId15"/>
    <p:sldId id="790" r:id="rId16"/>
    <p:sldId id="791" r:id="rId17"/>
    <p:sldId id="792" r:id="rId18"/>
    <p:sldId id="789" r:id="rId19"/>
    <p:sldId id="793" r:id="rId20"/>
    <p:sldId id="795" r:id="rId21"/>
    <p:sldId id="796" r:id="rId22"/>
    <p:sldId id="794" r:id="rId23"/>
    <p:sldId id="797" r:id="rId24"/>
    <p:sldId id="798" r:id="rId25"/>
    <p:sldId id="806" r:id="rId26"/>
    <p:sldId id="799" r:id="rId27"/>
    <p:sldId id="807" r:id="rId28"/>
    <p:sldId id="800" r:id="rId29"/>
    <p:sldId id="801" r:id="rId30"/>
    <p:sldId id="808" r:id="rId31"/>
    <p:sldId id="596" r:id="rId32"/>
    <p:sldId id="777" r:id="rId33"/>
    <p:sldId id="802" r:id="rId34"/>
    <p:sldId id="778" r:id="rId35"/>
    <p:sldId id="760" r:id="rId36"/>
    <p:sldId id="755" r:id="rId37"/>
    <p:sldId id="736" r:id="rId38"/>
    <p:sldId id="757" r:id="rId39"/>
    <p:sldId id="758" r:id="rId40"/>
    <p:sldId id="759" r:id="rId41"/>
    <p:sldId id="783" r:id="rId42"/>
    <p:sldId id="784" r:id="rId43"/>
    <p:sldId id="649" r:id="rId44"/>
    <p:sldId id="651" r:id="rId45"/>
  </p:sldIdLst>
  <p:sldSz cx="12188825" cy="6858000"/>
  <p:notesSz cx="6858000" cy="9144000"/>
  <p:defaultTex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4">
          <p15:clr>
            <a:srgbClr val="A4A3A4"/>
          </p15:clr>
        </p15:guide>
        <p15:guide id="2" orient="horz" pos="1200">
          <p15:clr>
            <a:srgbClr val="A4A3A4"/>
          </p15:clr>
        </p15:guide>
        <p15:guide id="3" orient="horz" pos="2173">
          <p15:clr>
            <a:srgbClr val="A4A3A4"/>
          </p15:clr>
        </p15:guide>
        <p15:guide id="4" orient="horz" pos="4176">
          <p15:clr>
            <a:srgbClr val="A4A3A4"/>
          </p15:clr>
        </p15:guide>
        <p15:guide id="5" orient="horz" pos="1488">
          <p15:clr>
            <a:srgbClr val="A4A3A4"/>
          </p15:clr>
        </p15:guide>
        <p15:guide id="6" orient="horz" pos="454">
          <p15:clr>
            <a:srgbClr val="A4A3A4"/>
          </p15:clr>
        </p15:guide>
        <p15:guide id="7" pos="3840">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rek Gebhard" initials="DG" lastIdx="11" clrIdx="0"/>
  <p:cmAuthor id="1" name="Brian Uphoff" initials="BU"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EC1"/>
    <a:srgbClr val="0000FF"/>
    <a:srgbClr val="5757B9"/>
    <a:srgbClr val="0087FF"/>
    <a:srgbClr val="000000"/>
    <a:srgbClr val="0D8845"/>
    <a:srgbClr val="FFFFFF"/>
    <a:srgbClr val="EF4423"/>
    <a:srgbClr val="292929"/>
    <a:srgbClr val="65BC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1" autoAdjust="0"/>
    <p:restoredTop sz="94362" autoAdjust="0"/>
  </p:normalViewPr>
  <p:slideViewPr>
    <p:cSldViewPr snapToGrid="0" snapToObjects="1">
      <p:cViewPr varScale="1">
        <p:scale>
          <a:sx n="71" d="100"/>
          <a:sy n="71" d="100"/>
        </p:scale>
        <p:origin x="-582" y="-96"/>
      </p:cViewPr>
      <p:guideLst>
        <p:guide orient="horz" pos="144"/>
        <p:guide orient="horz" pos="1200"/>
        <p:guide orient="horz" pos="2173"/>
        <p:guide orient="horz" pos="4176"/>
        <p:guide orient="horz" pos="1488"/>
        <p:guide orient="horz" pos="454"/>
        <p:guide pos="3840"/>
        <p:guide pos="327"/>
        <p:guide pos="1190"/>
        <p:guide pos="7350"/>
        <p:guide pos="7063"/>
        <p:guide pos="611"/>
      </p:guideLst>
    </p:cSldViewPr>
  </p:slideViewPr>
  <p:notesTextViewPr>
    <p:cViewPr>
      <p:scale>
        <a:sx n="100" d="100"/>
        <a:sy n="100" d="100"/>
      </p:scale>
      <p:origin x="0" y="0"/>
    </p:cViewPr>
  </p:notesTextViewPr>
  <p:sorterViewPr>
    <p:cViewPr varScale="1">
      <p:scale>
        <a:sx n="1" d="1"/>
        <a:sy n="1" d="1"/>
      </p:scale>
      <p:origin x="0" y="13398"/>
    </p:cViewPr>
  </p:sorterViewPr>
  <p:notesViewPr>
    <p:cSldViewPr snapToGrid="0" snapToObjects="1" showGuides="1">
      <p:cViewPr varScale="1">
        <p:scale>
          <a:sx n="80" d="100"/>
          <a:sy n="80" d="100"/>
        </p:scale>
        <p:origin x="-29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anose="020B0502040204020203" pitchFamily="34" charset="0"/>
              </a:rPr>
              <a:t>BUILD</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anose="020B0502040204020203" pitchFamily="34" charset="0"/>
              </a:rPr>
              <a:t>4/20/2018</a:t>
            </a:fld>
            <a:endParaRPr lang="en-US" dirty="0">
              <a:latin typeface="Segoe UI" panose="020B0502040204020203"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anose="020B0502040204020203"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anose="020B0502040204020203" pitchFamily="34" charset="0"/>
              </a:rPr>
            </a:br>
            <a:r>
              <a:rPr lang="en-US" sz="500" dirty="0">
                <a:solidFill>
                  <a:srgbClr val="000000"/>
                </a:solidFill>
                <a:latin typeface="Segoe UI" panose="020B0502040204020203"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anose="020B0502040204020203" pitchFamily="34" charset="0"/>
              </a:rPr>
              <a:t>‹#›</a:t>
            </a:fld>
            <a:endParaRPr lang="en-US" dirty="0">
              <a:latin typeface="Segoe UI" panose="020B0502040204020203" pitchFamily="34" charset="0"/>
            </a:endParaRPr>
          </a:p>
        </p:txBody>
      </p:sp>
    </p:spTree>
    <p:extLst>
      <p:ext uri="{BB962C8B-B14F-4D97-AF65-F5344CB8AC3E}">
        <p14:creationId xmlns:p14="http://schemas.microsoft.com/office/powerpoint/2010/main" val="1382078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r>
              <a:rPr lang="en-US" dirty="0"/>
              <a:t>BUILD</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7C3FBCD4-166E-446F-AF18-7D4A0CF9AEF6}" type="datetimeFigureOut">
              <a:rPr lang="en-US" smtClean="0"/>
              <a:t>4/20/2018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anose="020B0502040204020203" pitchFamily="34" charset="0"/>
              </a:rPr>
              <a:t>© 2011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anose="020B0502040204020203" pitchFamily="34" charset="0"/>
              </a:rPr>
            </a:br>
            <a:r>
              <a:rPr lang="en-US" dirty="0">
                <a:solidFill>
                  <a:srgbClr val="000000"/>
                </a:solidFill>
                <a:latin typeface="Segoe UI" panose="020B0502040204020203"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8B263312-38AA-4E1E-B2B5-0F8F122B24FE}" type="slidenum">
              <a:rPr lang="en-US" smtClean="0"/>
              <a:t>‹#›</a:t>
            </a:fld>
            <a:endParaRPr lang="en-US" dirty="0"/>
          </a:p>
        </p:txBody>
      </p:sp>
    </p:spTree>
    <p:extLst>
      <p:ext uri="{BB962C8B-B14F-4D97-AF65-F5344CB8AC3E}">
        <p14:creationId xmlns:p14="http://schemas.microsoft.com/office/powerpoint/2010/main" val="2441927108"/>
      </p:ext>
    </p:extLst>
  </p:cSld>
  <p:clrMap bg1="lt1" tx1="dk1" bg2="lt2" tx2="dk2" accent1="accent1" accent2="accent2" accent3="accent3" accent4="accent4" accent5="accent5" accent6="accent6" hlink="hlink" folHlink="folHlink"/>
  <p:notesStyle>
    <a:lvl1pPr marL="0" algn="l" defTabSz="913765" rtl="0" eaLnBrk="1" latinLnBrk="0" hangingPunct="1">
      <a:lnSpc>
        <a:spcPct val="90000"/>
      </a:lnSpc>
      <a:spcAft>
        <a:spcPts val="335"/>
      </a:spcAft>
      <a:defRPr sz="900" kern="1200">
        <a:solidFill>
          <a:schemeClr val="tx1"/>
        </a:solidFill>
        <a:latin typeface="Segoe UI" panose="020B0502040204020203" pitchFamily="34" charset="0"/>
        <a:ea typeface="+mn-ea"/>
        <a:cs typeface="+mn-cs"/>
      </a:defRPr>
    </a:lvl1pPr>
    <a:lvl2pPr marL="212725" indent="-10604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2pPr>
    <a:lvl3pPr marL="328295" indent="-11493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3pPr>
    <a:lvl4pPr marL="482600" indent="-14668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4pPr>
    <a:lvl5pPr marL="615315" indent="-114935" algn="l" defTabSz="913765" rtl="0" eaLnBrk="1" latinLnBrk="0" hangingPunct="1">
      <a:lnSpc>
        <a:spcPct val="90000"/>
      </a:lnSpc>
      <a:spcAft>
        <a:spcPts val="335"/>
      </a:spcAft>
      <a:buFont typeface="Arial" panose="020B0604020202020204" pitchFamily="34" charset="0"/>
      <a:buChar char="•"/>
      <a:defRPr sz="900" kern="1200">
        <a:solidFill>
          <a:schemeClr val="tx1"/>
        </a:solidFill>
        <a:latin typeface="Segoe UI" panose="020B0502040204020203" pitchFamily="34" charset="0"/>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t>4/20/2018 9:05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anose="020B0502040204020203"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anose="020B0502040204020203" pitchFamily="34" charset="0"/>
              </a:rPr>
            </a:br>
            <a:r>
              <a:rPr lang="en-US" sz="500" dirty="0">
                <a:solidFill>
                  <a:srgbClr val="000000"/>
                </a:solidFill>
                <a:latin typeface="Segoe UI" panose="020B0502040204020203" pitchFamily="34" charset="0"/>
              </a:rPr>
              <a:t>MICROSOFT MAKES NO WARRANTIES, EXPRESS, IMPLIED OR STATUTORY, AS TO THE INFORMATION IN THIS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38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39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40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41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42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5</a:t>
            </a:fld>
            <a:endParaRPr lang="en-US" dirty="0"/>
          </a:p>
        </p:txBody>
      </p:sp>
    </p:spTree>
    <p:extLst>
      <p:ext uri="{BB962C8B-B14F-4D97-AF65-F5344CB8AC3E}">
        <p14:creationId xmlns:p14="http://schemas.microsoft.com/office/powerpoint/2010/main" val="1847537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t>7</a:t>
            </a:fld>
            <a:endParaRPr lang="en-US" dirty="0">
              <a:solidFill>
                <a:prstClr val="black"/>
              </a:solidFill>
            </a:endParaRPr>
          </a:p>
        </p:txBody>
      </p:sp>
    </p:spTree>
    <p:extLst>
      <p:ext uri="{BB962C8B-B14F-4D97-AF65-F5344CB8AC3E}">
        <p14:creationId xmlns:p14="http://schemas.microsoft.com/office/powerpoint/2010/main" val="4157473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8</a:t>
            </a:fld>
            <a:endParaRPr lang="en-US" dirty="0"/>
          </a:p>
        </p:txBody>
      </p:sp>
    </p:spTree>
    <p:extLst>
      <p:ext uri="{BB962C8B-B14F-4D97-AF65-F5344CB8AC3E}">
        <p14:creationId xmlns:p14="http://schemas.microsoft.com/office/powerpoint/2010/main" val="306932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9</a:t>
            </a:fld>
            <a:endParaRPr lang="en-US" dirty="0"/>
          </a:p>
        </p:txBody>
      </p:sp>
    </p:spTree>
    <p:extLst>
      <p:ext uri="{BB962C8B-B14F-4D97-AF65-F5344CB8AC3E}">
        <p14:creationId xmlns:p14="http://schemas.microsoft.com/office/powerpoint/2010/main" val="1683685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t>32</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34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t>36</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B263312-38AA-4E1E-B2B5-0F8F122B24FE}" type="slidenum">
              <a:rPr lang="en-US" smtClean="0"/>
              <a:t>37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a:t>Speaker Title</a:t>
            </a:r>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 name="灯片编号占位符 2">
            <a:extLst>
              <a:ext uri="{FF2B5EF4-FFF2-40B4-BE49-F238E27FC236}">
                <a16:creationId xmlns:a16="http://schemas.microsoft.com/office/drawing/2014/main" xmlns="" id="{56E029AB-5463-40BE-9729-E55B0C832455}"/>
              </a:ext>
            </a:extLst>
          </p:cNvPr>
          <p:cNvSpPr>
            <a:spLocks noGrp="1"/>
          </p:cNvSpPr>
          <p:nvPr>
            <p:ph type="sldNum" sz="quarter" idx="13"/>
          </p:nvPr>
        </p:nvSpPr>
        <p:spPr/>
        <p:txBody>
          <a:bodyPr/>
          <a:lstStyle>
            <a:lvl1pPr>
              <a:defRPr>
                <a:solidFill>
                  <a:schemeClr val="tx1"/>
                </a:solidFill>
              </a:defRPr>
            </a:lvl1p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normAutofit/>
          </a:bodyPr>
          <a:lstStyle>
            <a:lvl1pPr marL="0" indent="0">
              <a:buNone/>
              <a:defRPr lang="en-US" sz="2400" smtClean="0">
                <a:solidFill>
                  <a:schemeClr val="tx1">
                    <a:alpha val="99000"/>
                  </a:schemeClr>
                </a:solidFill>
                <a:ea typeface="Segoe UI" panose="020B0502040204020203" pitchFamily="34" charset="0"/>
                <a:cs typeface="Segoe UI" panose="020B05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3765"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B3276F66-B0E1-4AF4-ACF0-FEC83F86B272}"/>
              </a:ext>
            </a:extLst>
          </p:cNvPr>
          <p:cNvSpPr>
            <a:spLocks noGrp="1"/>
          </p:cNvSpPr>
          <p:nvPr>
            <p:ph type="sldNum" sz="quarter" idx="10"/>
          </p:nvPr>
        </p:nvSpPr>
        <p:spPr/>
        <p:txBody>
          <a:bodyPr/>
          <a:lstStyle/>
          <a:p>
            <a:fld id="{3F9C4C7F-5825-4F3A-8379-025B40755F68}"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solidFill>
                <a:schemeClr val="tx1">
                  <a:alpha val="99000"/>
                </a:schemeClr>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318" y="1447800"/>
            <a:ext cx="11152188" cy="5181600"/>
          </a:xfrm>
        </p:spPr>
        <p:txBody>
          <a:bodyPr>
            <a:normAutofit/>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灯片编号占位符 3">
            <a:extLst>
              <a:ext uri="{FF2B5EF4-FFF2-40B4-BE49-F238E27FC236}">
                <a16:creationId xmlns:a16="http://schemas.microsoft.com/office/drawing/2014/main" xmlns="" id="{CF80F89F-07EA-4DA7-ADFA-50A4BFF49BF1}"/>
              </a:ext>
            </a:extLst>
          </p:cNvPr>
          <p:cNvSpPr>
            <a:spLocks noGrp="1"/>
          </p:cNvSpPr>
          <p:nvPr>
            <p:ph type="sldNum" sz="quarter" idx="11"/>
          </p:nvPr>
        </p:nvSpPr>
        <p:spPr/>
        <p:txBody>
          <a:body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628650" indent="-28575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914400" indent="-28575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143000" indent="-2286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371600" indent="-228600">
              <a:buClr>
                <a:srgbClr val="FFFFFF"/>
              </a:buClr>
              <a:buSzPct val="90000"/>
              <a:buFont typeface="Arial" panose="020B0604020202020204" pitchFamily="34" charset="0"/>
              <a:buChar char="•"/>
              <a:defRPr>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anose="020B0604020202020204" pitchFamily="34" charset="0"/>
              <a:buNone/>
              <a:defRPr sz="3600"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a:t>session code</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anose="020B0604020202020204"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7" name="灯片编号占位符 16">
            <a:extLst>
              <a:ext uri="{FF2B5EF4-FFF2-40B4-BE49-F238E27FC236}">
                <a16:creationId xmlns:a16="http://schemas.microsoft.com/office/drawing/2014/main" xmlns="" id="{DB4A0AE3-6AEA-4026-BA66-7FAFEF7A195A}"/>
              </a:ext>
            </a:extLst>
          </p:cNvPr>
          <p:cNvSpPr>
            <a:spLocks noGrp="1"/>
          </p:cNvSpPr>
          <p:nvPr>
            <p:ph type="sldNum" sz="quarter" idx="10"/>
          </p:nvPr>
        </p:nvSpPr>
        <p:spPr/>
        <p:txBody>
          <a:bodyPr/>
          <a:lstStyle>
            <a:lvl1pPr>
              <a:defRPr>
                <a:solidFill>
                  <a:schemeClr val="tx1"/>
                </a:solidFill>
              </a:defRPr>
            </a:lvl1p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anose="020B0502040204020203" pitchFamily="34" charset="0"/>
                <a:ea typeface="Segoe UI" panose="020B0502040204020203" pitchFamily="34" charset="0"/>
                <a:cs typeface="Segoe UI" panose="020B0502040204020203"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defRPr/>
            </a:pPr>
            <a:r>
              <a:rPr lang="en-US" dirty="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defRPr/>
            </a:pPr>
            <a:r>
              <a:rPr lang="en-US" dirty="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65BC46"/>
                    </a:gs>
                    <a:gs pos="86000">
                      <a:srgbClr val="65BC46"/>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a:t>session code</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7" y="2722611"/>
            <a:ext cx="10242549" cy="1523497"/>
          </a:xfrm>
        </p:spPr>
        <p:txBody>
          <a:bodyPr anchor="ctr">
            <a:noAutofit/>
          </a:bodyPr>
          <a:lstStyle>
            <a:lvl1pPr algn="ctr">
              <a:lnSpc>
                <a:spcPct val="90000"/>
              </a:lnSpc>
              <a:defRPr sz="8000" spc="-400" baseline="0">
                <a:solidFill>
                  <a:schemeClr val="bg1">
                    <a:alpha val="99000"/>
                  </a:schemeClr>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657983" y="5677397"/>
            <a:ext cx="10242551" cy="463255"/>
          </a:xfrm>
        </p:spPr>
        <p:txBody>
          <a:bodyPr>
            <a:noAutofit/>
          </a:bodyPr>
          <a:lstStyle>
            <a:lvl1pPr marL="0" indent="0" algn="l">
              <a:lnSpc>
                <a:spcPct val="90000"/>
              </a:lnSpc>
              <a:spcBef>
                <a:spcPts val="0"/>
              </a:spcBef>
              <a:buNone/>
              <a:defRPr sz="2700" b="1" cap="all" baseline="0">
                <a:solidFill>
                  <a:schemeClr val="bg1">
                    <a:alpha val="99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a:t>Click to edit Master subtitle style</a:t>
            </a:r>
            <a:endParaRPr lang="en-US" dirty="0"/>
          </a:p>
        </p:txBody>
      </p:sp>
      <p:sp>
        <p:nvSpPr>
          <p:cNvPr id="13" name="Text Placeholder 12"/>
          <p:cNvSpPr>
            <a:spLocks noGrp="1"/>
          </p:cNvSpPr>
          <p:nvPr>
            <p:ph type="body" sz="quarter" idx="10" hasCustomPrompt="1"/>
          </p:nvPr>
        </p:nvSpPr>
        <p:spPr>
          <a:xfrm>
            <a:off x="657986" y="6121406"/>
            <a:ext cx="5335587" cy="295465"/>
          </a:xfrm>
        </p:spPr>
        <p:txBody>
          <a:bodyPr/>
          <a:lstStyle>
            <a:lvl1pPr marL="0" indent="0">
              <a:buNone/>
              <a:defRPr sz="2100" baseline="0">
                <a:solidFill>
                  <a:schemeClr val="bg1">
                    <a:alpha val="99000"/>
                  </a:schemeClr>
                </a:solidFill>
              </a:defRPr>
            </a:lvl1pPr>
          </a:lstStyle>
          <a:p>
            <a:pPr lvl="0"/>
            <a:r>
              <a:rPr lang="en-US" dirty="0"/>
              <a:t>Click to edit presenter and date</a:t>
            </a:r>
          </a:p>
        </p:txBody>
      </p:sp>
      <p:pic>
        <p:nvPicPr>
          <p:cNvPr id="7" name="Picture 6"/>
          <p:cNvPicPr>
            <a:picLocks noChangeAspect="1"/>
          </p:cNvPicPr>
          <p:nvPr/>
        </p:nvPicPr>
        <p:blipFill>
          <a:blip r:embed="rId3" cstate="screen"/>
          <a:stretch>
            <a:fillRect/>
          </a:stretch>
        </p:blipFill>
        <p:spPr bwMode="invGray">
          <a:xfrm>
            <a:off x="10320525" y="371141"/>
            <a:ext cx="1308491" cy="275328"/>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1pPr>
            <a:lvl2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2pPr>
            <a:lvl3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3pPr>
            <a:lvl4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4pPr>
            <a:lvl5pPr>
              <a:buClr>
                <a:srgbClr val="FFFFFF"/>
              </a:buClr>
              <a:buSzPct val="70000"/>
              <a:buFont typeface="Wingdings" panose="05000000000000000000"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2" cstate="screen"/>
          <a:stretch>
            <a:fillRect/>
          </a:stretch>
        </p:blipFill>
        <p:spPr>
          <a:xfrm>
            <a:off x="10320526" y="371141"/>
            <a:ext cx="1308489" cy="275328"/>
          </a:xfrm>
          <a:prstGeom prst="rect">
            <a:avLst/>
          </a:prstGeom>
        </p:spPr>
      </p:pic>
      <p:sp>
        <p:nvSpPr>
          <p:cNvPr id="9"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a:t>Click to edit Master text styles</a:t>
            </a:r>
          </a:p>
        </p:txBody>
      </p:sp>
      <p:sp>
        <p:nvSpPr>
          <p:cNvPr id="3" name="灯片编号占位符 2">
            <a:extLst>
              <a:ext uri="{FF2B5EF4-FFF2-40B4-BE49-F238E27FC236}">
                <a16:creationId xmlns:a16="http://schemas.microsoft.com/office/drawing/2014/main" xmlns="" id="{6CD6807D-B174-4AD4-B21A-A2FFB6798E63}"/>
              </a:ext>
            </a:extLst>
          </p:cNvPr>
          <p:cNvSpPr>
            <a:spLocks noGrp="1"/>
          </p:cNvSpPr>
          <p:nvPr>
            <p:ph type="sldNum" sz="quarter" idx="12"/>
          </p:nvPr>
        </p:nvSpPr>
        <p:spPr/>
        <p:txBody>
          <a:bodyPr/>
          <a:lstStyle/>
          <a:p>
            <a:fld id="{3F9C4C7F-5825-4F3A-8379-025B40755F68}" type="slidenum">
              <a:rPr lang="zh-CN" altLang="en-US" smtClean="0"/>
              <a:t>‹#›</a:t>
            </a:fld>
            <a:endParaRPr lang="zh-CN" alt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a:t>Click to edit presenter and date</a:t>
            </a:r>
          </a:p>
        </p:txBody>
      </p:sp>
      <p:pic>
        <p:nvPicPr>
          <p:cNvPr id="5" name="Picture 4"/>
          <p:cNvPicPr>
            <a:picLocks noChangeAspect="1"/>
          </p:cNvPicPr>
          <p:nvPr/>
        </p:nvPicPr>
        <p:blipFill>
          <a:blip r:embed="rId3" cstate="screen"/>
          <a:stretch>
            <a:fillRect/>
          </a:stretch>
        </p:blipFill>
        <p:spPr bwMode="invGray">
          <a:xfrm>
            <a:off x="10320525" y="371141"/>
            <a:ext cx="1308491" cy="275328"/>
          </a:xfrm>
          <a:prstGeom prst="rect">
            <a:avLst/>
          </a:prstGeom>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lai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
        <p:nvSpPr>
          <p:cNvPr id="3" name="灯片编号占位符 2">
            <a:extLst>
              <a:ext uri="{FF2B5EF4-FFF2-40B4-BE49-F238E27FC236}">
                <a16:creationId xmlns:a16="http://schemas.microsoft.com/office/drawing/2014/main" xmlns="" id="{59160481-BF73-4B16-BDC1-DA50D301B7D2}"/>
              </a:ext>
            </a:extLst>
          </p:cNvPr>
          <p:cNvSpPr>
            <a:spLocks noGrp="1"/>
          </p:cNvSpPr>
          <p:nvPr>
            <p:ph type="sldNum" sz="quarter" idx="10"/>
          </p:nvPr>
        </p:nvSpPr>
        <p:spPr/>
        <p:txBody>
          <a:bodyPr/>
          <a:lstStyle>
            <a:lvl1pPr>
              <a:defRPr>
                <a:solidFill>
                  <a:schemeClr val="tx1"/>
                </a:solidFill>
              </a:defRPr>
            </a:lvl1p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a:gradFill>
                  <a:gsLst>
                    <a:gs pos="0">
                      <a:srgbClr val="FFFFFF"/>
                    </a:gs>
                    <a:gs pos="86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accent1"/>
                    </a:gs>
                    <a:gs pos="86000">
                      <a:schemeClr val="accent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a:t>session code</a:t>
            </a: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anose="020B0604020202020204" pitchFamily="34" charset="0"/>
              <a:buChar char="•"/>
              <a:defRPr/>
            </a:lvl1pPr>
            <a:lvl2pPr marL="855980" indent="-395605">
              <a:buFont typeface="Arial" panose="020B0604020202020204" pitchFamily="34" charset="0"/>
              <a:buChar char="•"/>
              <a:defRPr/>
            </a:lvl2pPr>
            <a:lvl3pPr marL="1259205" indent="-403225">
              <a:buFont typeface="Arial" panose="020B0604020202020204" pitchFamily="34" charset="0"/>
              <a:buChar char="•"/>
              <a:defRPr/>
            </a:lvl3pPr>
            <a:lvl4pPr marL="1605280" indent="-346075">
              <a:buFont typeface="Arial" panose="020B0604020202020204" pitchFamily="34" charset="0"/>
              <a:buChar char="•"/>
              <a:defRPr/>
            </a:lvl4pPr>
            <a:lvl5pPr marL="1941830" indent="-3365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a:gradFill>
                  <a:gsLst>
                    <a:gs pos="0">
                      <a:schemeClr val="tx1"/>
                    </a:gs>
                    <a:gs pos="86000">
                      <a:schemeClr val="tx1"/>
                    </a:gs>
                  </a:gsLst>
                  <a:lin ang="5400000" scaled="0"/>
                </a:gradFill>
                <a:effectLst/>
                <a:latin typeface="Segoe UI" panose="020B0502040204020203" pitchFamily="34" charset="0"/>
                <a:ea typeface="Segoe UI" panose="020B0502040204020203" pitchFamily="34" charset="0"/>
                <a:cs typeface="Segoe UI" panose="020B0502040204020203" pitchFamily="34" charset="0"/>
              </a:rPr>
              <a:t>www.buildwindows.com</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endParaRPr lang="en-US"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3765" rtl="0" eaLnBrk="1" fontAlgn="auto" latinLnBrk="0" hangingPunct="1">
              <a:lnSpc>
                <a:spcPct val="90000"/>
              </a:lnSpc>
              <a:spcBef>
                <a:spcPts val="0"/>
              </a:spcBef>
              <a:spcAft>
                <a:spcPts val="0"/>
              </a:spcAft>
              <a:buClrTx/>
              <a:buSzPct val="90000"/>
              <a:buFont typeface="Arial" panose="020B0604020202020204" pitchFamily="34" charset="0"/>
              <a:buNone/>
            </a:pPr>
            <a:r>
              <a:rPr lang="en-US"/>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anose="020B0604020202020204"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panose="020B0604020202020204" pitchFamily="34" charset="0"/>
              </a:defRPr>
            </a:lvl1pPr>
          </a:lstStyle>
          <a:p>
            <a:pPr lvl="0"/>
            <a:r>
              <a:rPr lang="en-US" dirty="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480" indent="-284480">
              <a:buFont typeface="Wingdings" panose="05000000000000000000" pitchFamily="2" charset="2"/>
              <a:buChar char=""/>
              <a:defRPr sz="4000">
                <a:latin typeface="+mn-lt"/>
              </a:defRPr>
            </a:lvl1pPr>
            <a:lvl2pPr marL="517525" indent="-233680">
              <a:buFont typeface="Wingdings" panose="05000000000000000000" pitchFamily="2" charset="2"/>
              <a:buChar char=""/>
              <a:defRPr>
                <a:latin typeface="+mn-lt"/>
              </a:defRPr>
            </a:lvl2pPr>
            <a:lvl3pPr marL="741680" indent="-224155" defTabSz="-635">
              <a:buFont typeface="Wingdings" panose="05000000000000000000" pitchFamily="2" charset="2"/>
              <a:buChar char=""/>
              <a:defRPr>
                <a:latin typeface="+mn-lt"/>
              </a:defRPr>
            </a:lvl3pPr>
            <a:lvl4pPr marL="914400" indent="-173355">
              <a:buFont typeface="Wingdings" panose="05000000000000000000" pitchFamily="2" charset="2"/>
              <a:buChar char=""/>
              <a:defRPr>
                <a:latin typeface="+mn-lt"/>
              </a:defRPr>
            </a:lvl4pPr>
            <a:lvl5pPr marL="1087755" indent="-173355" defTabSz="-635">
              <a:buFont typeface="Wingdings" panose="05000000000000000000" pitchFamily="2" charset="2"/>
              <a:buChar cha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灯片编号占位符 3">
            <a:extLst>
              <a:ext uri="{FF2B5EF4-FFF2-40B4-BE49-F238E27FC236}">
                <a16:creationId xmlns:a16="http://schemas.microsoft.com/office/drawing/2014/main" xmlns="" id="{626E415E-6717-4883-962C-27EE237B5689}"/>
              </a:ext>
            </a:extLst>
          </p:cNvPr>
          <p:cNvSpPr>
            <a:spLocks noGrp="1"/>
          </p:cNvSpPr>
          <p:nvPr>
            <p:ph type="sldNum" sz="quarter" idx="11"/>
          </p:nvPr>
        </p:nvSpPr>
        <p:spPr/>
        <p:txBody>
          <a:body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
        <p:nvSpPr>
          <p:cNvPr id="2" name="灯片编号占位符 1">
            <a:extLst>
              <a:ext uri="{FF2B5EF4-FFF2-40B4-BE49-F238E27FC236}">
                <a16:creationId xmlns:a16="http://schemas.microsoft.com/office/drawing/2014/main" xmlns="" id="{FD27CB49-CDC9-491B-A41F-5C024BF53EDA}"/>
              </a:ext>
            </a:extLst>
          </p:cNvPr>
          <p:cNvSpPr>
            <a:spLocks noGrp="1"/>
          </p:cNvSpPr>
          <p:nvPr>
            <p:ph type="sldNum" sz="quarter" idx="11"/>
          </p:nvPr>
        </p:nvSpPr>
        <p:spPr/>
        <p:txBody>
          <a:bodyPr/>
          <a:lstStyle/>
          <a:p>
            <a:fld id="{3F9C4C7F-5825-4F3A-8379-025B40755F68}" type="slidenum">
              <a:rPr lang="zh-CN" altLang="en-US" smtClean="0"/>
              <a:pPr/>
              <a:t>‹#›</a:t>
            </a:fld>
            <a:r>
              <a:rPr lang="en-US" altLang="zh-CN" dirty="0"/>
              <a:t>/44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anose="05000000000000000000"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defTabSz="-635">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defTabSz="-635">
              <a:defRPr>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anose="05000000000000000000"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a:t>Click to edit Master text styles</a:t>
            </a:r>
          </a:p>
          <a:p>
            <a:pPr marL="292100" marR="0" lvl="1"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a:t>Second level</a:t>
            </a:r>
          </a:p>
          <a:p>
            <a:pPr marL="292100" marR="0" lvl="2"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a:t>Third level</a:t>
            </a:r>
          </a:p>
          <a:p>
            <a:pPr marL="292100" marR="0" lvl="3"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a:t>Fourth level</a:t>
            </a:r>
          </a:p>
          <a:p>
            <a:pPr marL="292100" marR="0" lvl="4" indent="-292100"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pPr>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680"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4055"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2pPr>
            <a:lvl3pPr marL="233680"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3pPr>
            <a:lvl4pPr marL="46037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smtClean="0">
                <a:solidFill>
                  <a:schemeClr val="bg1">
                    <a:lumMod val="75000"/>
                    <a:lumOff val="25000"/>
                  </a:schemeClr>
                </a:solidFill>
                <a:latin typeface="+mn-lt"/>
                <a:ea typeface="+mn-ea"/>
                <a:cs typeface="+mn-cs"/>
              </a:defRPr>
            </a:lvl4pPr>
            <a:lvl5pPr marL="687705" marR="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defRPr lang="en-US" sz="2000" kern="1200" spc="-70" baseline="0" dirty="0">
                <a:solidFill>
                  <a:schemeClr val="bg1">
                    <a:lumMod val="75000"/>
                    <a:lumOff val="25000"/>
                  </a:schemeClr>
                </a:solidFill>
                <a:latin typeface="+mn-lt"/>
                <a:ea typeface="+mn-ea"/>
                <a:cs typeface="+mn-cs"/>
              </a:defRPr>
            </a:lvl5pPr>
          </a:lstStyle>
          <a:p>
            <a:pPr marL="0" marR="0" lvl="0"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a:t>Click to edit Master text styles</a:t>
            </a:r>
          </a:p>
          <a:p>
            <a:pPr marL="0" marR="0" lvl="1"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a:t>Second level</a:t>
            </a:r>
          </a:p>
          <a:p>
            <a:pPr marL="0" marR="0" lvl="2"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a:t>Third level</a:t>
            </a:r>
          </a:p>
          <a:p>
            <a:pPr marL="0" marR="0" lvl="3"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a:t>Fourth level</a:t>
            </a:r>
          </a:p>
          <a:p>
            <a:pPr marL="0" marR="0" lvl="4" indent="0" algn="l" defTabSz="913765" rtl="0" eaLnBrk="1" fontAlgn="auto" latinLnBrk="0" hangingPunct="1">
              <a:lnSpc>
                <a:spcPct val="90000"/>
              </a:lnSpc>
              <a:spcBef>
                <a:spcPct val="20000"/>
              </a:spcBef>
              <a:spcAft>
                <a:spcPts val="0"/>
              </a:spcAft>
              <a:buClrTx/>
              <a:buSzPct val="90000"/>
              <a:buFont typeface="Arial" panose="020B0604020202020204" pitchFamily="34" charset="0"/>
              <a:buNone/>
            </a:pPr>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灯片编号占位符 4">
            <a:extLst>
              <a:ext uri="{FF2B5EF4-FFF2-40B4-BE49-F238E27FC236}">
                <a16:creationId xmlns:a16="http://schemas.microsoft.com/office/drawing/2014/main" xmlns="" id="{B61BEECC-FEC4-48AC-83B6-432049FF2752}"/>
              </a:ext>
            </a:extLst>
          </p:cNvPr>
          <p:cNvSpPr>
            <a:spLocks noGrp="1"/>
          </p:cNvSpPr>
          <p:nvPr>
            <p:ph type="sldNum" sz="quarter" idx="4"/>
          </p:nvPr>
        </p:nvSpPr>
        <p:spPr>
          <a:xfrm>
            <a:off x="8926513" y="6264275"/>
            <a:ext cx="2741612" cy="365125"/>
          </a:xfrm>
          <a:prstGeom prst="rect">
            <a:avLst/>
          </a:prstGeom>
        </p:spPr>
        <p:txBody>
          <a:bodyPr vert="horz" lIns="91440" tIns="45720" rIns="91440" bIns="45720" rtlCol="0" anchor="ctr"/>
          <a:lstStyle>
            <a:lvl1pPr algn="r">
              <a:defRPr sz="2800">
                <a:solidFill>
                  <a:schemeClr val="bg2"/>
                </a:solidFill>
              </a:defRPr>
            </a:lvl1pPr>
          </a:lstStyle>
          <a:p>
            <a:fld id="{3F9C4C7F-5825-4F3A-8379-025B40755F68}" type="slidenum">
              <a:rPr lang="zh-CN" altLang="en-US" smtClean="0"/>
              <a:pPr/>
              <a:t>‹#›</a:t>
            </a:fld>
            <a:r>
              <a:rPr lang="en-US" altLang="zh-CN" dirty="0"/>
              <a:t>/44</a:t>
            </a:r>
            <a:r>
              <a:rPr lang="zh-CN" altLang="en-US" dirty="0"/>
              <a:t>页</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ransition>
    <p:fade/>
  </p:transition>
  <p:hf hdr="0" ftr="0" dt="0"/>
  <p:txStyles>
    <p:titleStyle>
      <a:lvl1pPr algn="l" defTabSz="913765"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panose="020B0604020202020204" pitchFamily="34" charset="0"/>
        </a:defRPr>
      </a:lvl1pPr>
    </p:titleStyle>
    <p:bodyStyle>
      <a:lvl1pPr marL="339725" marR="0" indent="-33972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600" kern="1200" spc="-70" baseline="0">
          <a:solidFill>
            <a:schemeClr val="bg1">
              <a:lumMod val="75000"/>
              <a:lumOff val="25000"/>
              <a:alpha val="99000"/>
            </a:schemeClr>
          </a:solidFill>
          <a:latin typeface="+mn-lt"/>
          <a:ea typeface="+mn-ea"/>
          <a:cs typeface="+mn-cs"/>
        </a:defRPr>
      </a:lvl1pPr>
      <a:lvl2pPr marL="573405" marR="0" indent="-2336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400" kern="1200" spc="0" baseline="0">
          <a:solidFill>
            <a:schemeClr val="bg1">
              <a:lumMod val="75000"/>
              <a:lumOff val="25000"/>
              <a:alpha val="99000"/>
            </a:schemeClr>
          </a:solidFill>
          <a:latin typeface="+mn-lt"/>
          <a:ea typeface="+mn-ea"/>
          <a:cs typeface="+mn-cs"/>
        </a:defRPr>
      </a:lvl2pPr>
      <a:lvl3pPr marL="798830" marR="0" indent="-22542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tabLst>
          <a:tab pos="798195" algn="l"/>
        </a:tabLst>
        <a:defRPr sz="2400" kern="1200" spc="0" baseline="0">
          <a:solidFill>
            <a:schemeClr val="bg1">
              <a:lumMod val="75000"/>
              <a:lumOff val="25000"/>
              <a:alpha val="99000"/>
            </a:schemeClr>
          </a:solidFill>
          <a:latin typeface="+mn-lt"/>
          <a:ea typeface="+mn-ea"/>
          <a:cs typeface="+mn-cs"/>
        </a:defRPr>
      </a:lvl3pPr>
      <a:lvl4pPr marL="1030605" marR="0" indent="-23177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000" kern="1200" spc="0" baseline="0">
          <a:solidFill>
            <a:schemeClr val="bg1">
              <a:lumMod val="75000"/>
              <a:lumOff val="25000"/>
              <a:alpha val="99000"/>
            </a:schemeClr>
          </a:solidFill>
          <a:latin typeface="+mn-lt"/>
          <a:ea typeface="+mn-ea"/>
          <a:cs typeface="+mn-cs"/>
        </a:defRPr>
      </a:lvl4pPr>
      <a:lvl5pPr marL="1256030" marR="0" indent="-22542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tabLst>
          <a:tab pos="1255395" algn="l"/>
        </a:tabLst>
        <a:defRPr sz="2000" kern="1200" spc="0" baseline="0">
          <a:solidFill>
            <a:schemeClr val="bg1">
              <a:lumMod val="75000"/>
              <a:lumOff val="25000"/>
              <a:alpha val="99000"/>
            </a:schemeClr>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Transport_Layer_Security"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hyperlink" Target="https://msdn.microsoft.com/library/windows/apps/br227061" TargetMode="Externa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library/windows/apps/br226960" TargetMode="External"/><Relationship Id="rId2" Type="http://schemas.openxmlformats.org/officeDocument/2006/relationships/hyperlink" Target="https://docs.microsoft.com/zh-cn/windows/uwp/networking/sockets" TargetMode="External"/><Relationship Id="rId1" Type="http://schemas.openxmlformats.org/officeDocument/2006/relationships/slideLayout" Target="../slideLayouts/slideLayout15.xml"/><Relationship Id="rId4" Type="http://schemas.openxmlformats.org/officeDocument/2006/relationships/hyperlink" Target="https://msdn.microsoft.com/library/windows/desktop/ms740673"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msdn.microsoft.com/library/windows/apps/br226923" TargetMode="External"/><Relationship Id="rId2" Type="http://schemas.openxmlformats.org/officeDocument/2006/relationships/hyperlink" Target="https://msdn.microsoft.com/library/windows/apps/dn298639" TargetMode="External"/><Relationship Id="rId1" Type="http://schemas.openxmlformats.org/officeDocument/2006/relationships/slideLayout" Target="../slideLayouts/slideLayout15.xml"/><Relationship Id="rId4" Type="http://schemas.openxmlformats.org/officeDocument/2006/relationships/hyperlink" Target="https://msdn.microsoft.com/library/windows/apps/br226842"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msdn.microsoft.com/library/windows/apps/br226842" TargetMode="External"/><Relationship Id="rId2" Type="http://schemas.openxmlformats.org/officeDocument/2006/relationships/hyperlink" Target="https://msdn.microsoft.com/library/windows/apps/br226923" TargetMode="Externa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s://msdn.microsoft.com/library/windows/apps/dn279692" TargetMode="External"/><Relationship Id="rId2" Type="http://schemas.openxmlformats.org/officeDocument/2006/relationships/hyperlink" Target="https://docs.microsoft.com/zh-cn/windows/uwp/networking/httpclient" TargetMode="Externa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zh-cn/windows/uwp/networking/background-transfers"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hyperlink" Target="https://msdn.microsoft.com/library/windows/apps/dn298639" TargetMode="Externa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User_Datagram_Protocol" TargetMode="External"/><Relationship Id="rId2" Type="http://schemas.openxmlformats.org/officeDocument/2006/relationships/hyperlink" Target="https://en.wikipedia.org/wiki/Transmission_Control_Protocol"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windows/uwp/networking/networking-basic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1998742"/>
            <a:ext cx="10237787" cy="1107996"/>
          </a:xfrm>
        </p:spPr>
        <p:txBody>
          <a:bodyPr/>
          <a:lstStyle/>
          <a:p>
            <a:r>
              <a:rPr lang="zh-CN" altLang="en-US" sz="8000" b="1" dirty="0">
                <a:latin typeface="微软雅黑" panose="020B0503020204020204" pitchFamily="34" charset="-122"/>
                <a:ea typeface="微软雅黑" panose="020B0503020204020204" pitchFamily="34" charset="-122"/>
              </a:rPr>
              <a:t>网络访问</a:t>
            </a:r>
            <a:endParaRPr lang="en-US" sz="8000" b="1" dirty="0">
              <a:latin typeface="微软雅黑" panose="020B0503020204020204" pitchFamily="34" charset="-122"/>
              <a:ea typeface="微软雅黑" panose="020B0503020204020204" pitchFamily="34" charset="-122"/>
            </a:endParaRPr>
          </a:p>
        </p:txBody>
      </p:sp>
      <p:sp>
        <p:nvSpPr>
          <p:cNvPr id="5" name="Subtitle 2"/>
          <p:cNvSpPr>
            <a:spLocks noGrp="1"/>
          </p:cNvSpPr>
          <p:nvPr>
            <p:ph type="body" sz="quarter" idx="12"/>
          </p:nvPr>
        </p:nvSpPr>
        <p:spPr>
          <a:xfrm>
            <a:off x="978694" y="3425825"/>
            <a:ext cx="10237787" cy="498598"/>
          </a:xfrm>
        </p:spPr>
        <p:txBody>
          <a:bodyPr/>
          <a:lstStyle/>
          <a:p>
            <a:endParaRPr lang="en-US" dirty="0">
              <a:latin typeface="Segoe UI" panose="020B0502040204020203" pitchFamily="34" charset="0"/>
              <a:ea typeface="微软雅黑" panose="020B0503020204020204" pitchFamily="34" charset="-122"/>
            </a:endParaRPr>
          </a:p>
        </p:txBody>
      </p:sp>
      <p:sp>
        <p:nvSpPr>
          <p:cNvPr id="3" name="灯片编号占位符 2">
            <a:extLst>
              <a:ext uri="{FF2B5EF4-FFF2-40B4-BE49-F238E27FC236}">
                <a16:creationId xmlns:a16="http://schemas.microsoft.com/office/drawing/2014/main" xmlns="" id="{4D487B28-B122-4D79-A2B8-4AC7AB04CCC3}"/>
              </a:ext>
            </a:extLst>
          </p:cNvPr>
          <p:cNvSpPr>
            <a:spLocks noGrp="1"/>
          </p:cNvSpPr>
          <p:nvPr>
            <p:ph type="sldNum" sz="quarter" idx="13"/>
          </p:nvPr>
        </p:nvSpPr>
        <p:spPr/>
        <p:txBody>
          <a:bodyPr/>
          <a:lstStyle/>
          <a:p>
            <a:fld id="{3F9C4C7F-5825-4F3A-8379-025B40755F68}" type="slidenum">
              <a:rPr lang="zh-CN" altLang="en-US" smtClean="0"/>
              <a:t>1</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BCD126-12E8-4B89-ADC4-2EA2EBBA5BAA}"/>
              </a:ext>
            </a:extLst>
          </p:cNvPr>
          <p:cNvSpPr>
            <a:spLocks noGrp="1"/>
          </p:cNvSpPr>
          <p:nvPr>
            <p:ph type="title"/>
          </p:nvPr>
        </p:nvSpPr>
        <p:spPr/>
        <p:txBody>
          <a:bodyPr>
            <a:normAutofit/>
          </a:bodyPr>
          <a:lstStyle/>
          <a:p>
            <a:r>
              <a:rPr lang="en-US" altLang="zh-CN" sz="3200" dirty="0"/>
              <a:t>Communicating when your app is not in the foreground</a:t>
            </a:r>
            <a:endParaRPr lang="zh-CN" altLang="en-US" sz="3200" dirty="0"/>
          </a:p>
        </p:txBody>
      </p:sp>
      <p:sp>
        <p:nvSpPr>
          <p:cNvPr id="3" name="文本占位符 2">
            <a:extLst>
              <a:ext uri="{FF2B5EF4-FFF2-40B4-BE49-F238E27FC236}">
                <a16:creationId xmlns:a16="http://schemas.microsoft.com/office/drawing/2014/main" xmlns="" id="{82FC1720-881B-442D-AE34-887D6213645E}"/>
              </a:ext>
            </a:extLst>
          </p:cNvPr>
          <p:cNvSpPr>
            <a:spLocks noGrp="1"/>
          </p:cNvSpPr>
          <p:nvPr>
            <p:ph type="body" sz="quarter" idx="10"/>
          </p:nvPr>
        </p:nvSpPr>
        <p:spPr/>
        <p:txBody>
          <a:bodyPr>
            <a:normAutofit/>
          </a:bodyPr>
          <a:lstStyle/>
          <a:p>
            <a:pPr>
              <a:lnSpc>
                <a:spcPct val="150000"/>
              </a:lnSpc>
            </a:pPr>
            <a:r>
              <a:rPr lang="zh-CN" altLang="en-US" sz="2400" dirty="0">
                <a:ea typeface="等线" panose="02010600030101010101" pitchFamily="2" charset="-122"/>
              </a:rPr>
              <a:t>使用后台任务支持应用包含了有关应用不在前台时使用后台任务进行工作的常规信息。 更具体地说，当它不是当前的前台应用，但数据仍通过网络发送给它时，你的代码必须采取特殊的步骤以接收通知。 </a:t>
            </a:r>
            <a:endParaRPr lang="en-US" altLang="zh-CN" sz="2400" dirty="0">
              <a:ea typeface="等线" panose="02010600030101010101" pitchFamily="2" charset="-122"/>
            </a:endParaRPr>
          </a:p>
          <a:p>
            <a:pPr>
              <a:lnSpc>
                <a:spcPct val="150000"/>
              </a:lnSpc>
            </a:pPr>
            <a:r>
              <a:rPr lang="zh-CN" altLang="en-US" sz="2400" dirty="0">
                <a:ea typeface="等线" panose="02010600030101010101" pitchFamily="2" charset="-122"/>
              </a:rPr>
              <a:t>为此，在 </a:t>
            </a:r>
            <a:r>
              <a:rPr lang="en-US" altLang="zh-CN" sz="2400" dirty="0">
                <a:ea typeface="等线" panose="02010600030101010101" pitchFamily="2" charset="-122"/>
              </a:rPr>
              <a:t>Windows 8 </a:t>
            </a:r>
            <a:r>
              <a:rPr lang="zh-CN" altLang="en-US" sz="2400" dirty="0">
                <a:ea typeface="等线" panose="02010600030101010101" pitchFamily="2" charset="-122"/>
              </a:rPr>
              <a:t>中使用了控制通道触发器。</a:t>
            </a:r>
            <a:r>
              <a:rPr lang="en-US" altLang="zh-CN" sz="2400" dirty="0">
                <a:ea typeface="等线" panose="02010600030101010101" pitchFamily="2" charset="-122"/>
              </a:rPr>
              <a:t>Windows 10 </a:t>
            </a:r>
            <a:r>
              <a:rPr lang="zh-CN" altLang="en-US" sz="2400" dirty="0">
                <a:ea typeface="等线" panose="02010600030101010101" pitchFamily="2" charset="-122"/>
              </a:rPr>
              <a:t>中的新技术提供了更好的功能，可在某些应用场景中降低开销，例如已启用推送的流套接字：套接字代理和套接字活动触发器。</a:t>
            </a:r>
            <a:endParaRPr lang="en-US" altLang="zh-CN" sz="2400" dirty="0">
              <a:ea typeface="等线" panose="02010600030101010101" pitchFamily="2" charset="-122"/>
            </a:endParaRPr>
          </a:p>
          <a:p>
            <a:endParaRPr lang="en-US" altLang="zh-CN" dirty="0"/>
          </a:p>
          <a:p>
            <a:endParaRPr lang="zh-CN" altLang="en-US" dirty="0"/>
          </a:p>
        </p:txBody>
      </p:sp>
      <p:sp>
        <p:nvSpPr>
          <p:cNvPr id="4" name="灯片编号占位符 3">
            <a:extLst>
              <a:ext uri="{FF2B5EF4-FFF2-40B4-BE49-F238E27FC236}">
                <a16:creationId xmlns:a16="http://schemas.microsoft.com/office/drawing/2014/main" xmlns="" id="{FDA65A4B-86ED-4B8A-BCE0-620E2FA38F6B}"/>
              </a:ext>
            </a:extLst>
          </p:cNvPr>
          <p:cNvSpPr>
            <a:spLocks noGrp="1"/>
          </p:cNvSpPr>
          <p:nvPr>
            <p:ph type="sldNum" sz="quarter" idx="11"/>
          </p:nvPr>
        </p:nvSpPr>
        <p:spPr/>
        <p:txBody>
          <a:bodyPr/>
          <a:lstStyle/>
          <a:p>
            <a:fld id="{3F9C4C7F-5825-4F3A-8379-025B40755F68}" type="slidenum">
              <a:rPr lang="zh-CN" altLang="en-US" smtClean="0"/>
              <a:t>10</a:t>
            </a:fld>
            <a:endParaRPr lang="zh-CN" altLang="en-US" dirty="0"/>
          </a:p>
        </p:txBody>
      </p:sp>
    </p:spTree>
    <p:extLst>
      <p:ext uri="{BB962C8B-B14F-4D97-AF65-F5344CB8AC3E}">
        <p14:creationId xmlns:p14="http://schemas.microsoft.com/office/powerpoint/2010/main" val="192371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DA9905-4085-448F-ABE1-1D692C2CE372}"/>
              </a:ext>
            </a:extLst>
          </p:cNvPr>
          <p:cNvSpPr>
            <a:spLocks noGrp="1"/>
          </p:cNvSpPr>
          <p:nvPr>
            <p:ph type="title"/>
          </p:nvPr>
        </p:nvSpPr>
        <p:spPr/>
        <p:txBody>
          <a:bodyPr>
            <a:normAutofit/>
          </a:bodyPr>
          <a:lstStyle/>
          <a:p>
            <a:r>
              <a:rPr lang="en-US" altLang="zh-CN" sz="3200" dirty="0"/>
              <a:t>Communicating when your app is not in the foreground</a:t>
            </a:r>
            <a:endParaRPr lang="zh-CN" altLang="en-US" sz="3200" dirty="0"/>
          </a:p>
        </p:txBody>
      </p:sp>
      <p:sp>
        <p:nvSpPr>
          <p:cNvPr id="3" name="文本占位符 2">
            <a:extLst>
              <a:ext uri="{FF2B5EF4-FFF2-40B4-BE49-F238E27FC236}">
                <a16:creationId xmlns:a16="http://schemas.microsoft.com/office/drawing/2014/main" xmlns="" id="{E822B068-BC7A-428F-80D2-136A7147BAB9}"/>
              </a:ext>
            </a:extLst>
          </p:cNvPr>
          <p:cNvSpPr>
            <a:spLocks noGrp="1"/>
          </p:cNvSpPr>
          <p:nvPr>
            <p:ph type="body" sz="quarter" idx="10"/>
          </p:nvPr>
        </p:nvSpPr>
        <p:spPr/>
        <p:txBody>
          <a:bodyPr>
            <a:normAutofit fontScale="77500" lnSpcReduction="20000"/>
          </a:bodyPr>
          <a:lstStyle/>
          <a:p>
            <a:pPr>
              <a:lnSpc>
                <a:spcPct val="170000"/>
              </a:lnSpc>
            </a:pPr>
            <a:r>
              <a:rPr lang="en-US" altLang="zh-CN" sz="2400" dirty="0"/>
              <a:t>   </a:t>
            </a:r>
            <a:r>
              <a:rPr lang="zh-CN" altLang="en-US" sz="2800" dirty="0">
                <a:latin typeface="等线" panose="02010600030101010101" pitchFamily="2" charset="-122"/>
                <a:ea typeface="等线" panose="02010600030101010101" pitchFamily="2" charset="-122"/>
              </a:rPr>
              <a:t>如果你的应用使用了</a:t>
            </a:r>
            <a:r>
              <a:rPr lang="en-US" altLang="zh-CN" sz="2800" dirty="0" err="1">
                <a:latin typeface="等线" panose="02010600030101010101" pitchFamily="2" charset="-122"/>
                <a:ea typeface="等线" panose="02010600030101010101" pitchFamily="2" charset="-122"/>
              </a:rPr>
              <a:t>DatagramSocket,StreamSocket</a:t>
            </a:r>
            <a:r>
              <a:rPr lang="zh-CN" altLang="en-US" sz="2800" dirty="0">
                <a:latin typeface="等线" panose="02010600030101010101" pitchFamily="2" charset="-122"/>
                <a:ea typeface="等线" panose="02010600030101010101" pitchFamily="2" charset="-122"/>
              </a:rPr>
              <a:t>，</a:t>
            </a:r>
            <a:r>
              <a:rPr lang="en-US" altLang="zh-CN" sz="2800" dirty="0" err="1">
                <a:latin typeface="等线" panose="02010600030101010101" pitchFamily="2" charset="-122"/>
                <a:ea typeface="等线" panose="02010600030101010101" pitchFamily="2" charset="-122"/>
              </a:rPr>
              <a:t>StreamSocketListener</a:t>
            </a:r>
            <a:r>
              <a:rPr lang="en-US" altLang="zh-CN" sz="2800" dirty="0">
                <a:latin typeface="等线" panose="02010600030101010101" pitchFamily="2" charset="-122"/>
                <a:ea typeface="等线" panose="02010600030101010101" pitchFamily="2" charset="-122"/>
              </a:rPr>
              <a:t>,</a:t>
            </a:r>
            <a:r>
              <a:rPr lang="zh-CN" altLang="en-US" sz="2800" dirty="0">
                <a:latin typeface="等线" panose="02010600030101010101" pitchFamily="2" charset="-122"/>
                <a:ea typeface="等线" panose="02010600030101010101" pitchFamily="2" charset="-122"/>
              </a:rPr>
              <a:t>则你的应用可以将开放套接字的所有权转移给系统提供的套接字代理，然后退出前台甚至终止。在已传输的套接字上建立连接或流量送达该套接字后，你的应用或其指定的后台任务将被激活。</a:t>
            </a:r>
            <a:endParaRPr lang="en-US" altLang="zh-CN" sz="2800" dirty="0">
              <a:latin typeface="等线" panose="02010600030101010101" pitchFamily="2" charset="-122"/>
              <a:ea typeface="等线" panose="02010600030101010101" pitchFamily="2" charset="-122"/>
            </a:endParaRPr>
          </a:p>
          <a:p>
            <a:pPr>
              <a:lnSpc>
                <a:spcPct val="170000"/>
              </a:lnSpc>
            </a:pPr>
            <a:r>
              <a:rPr lang="en-US" altLang="zh-CN" sz="2800" dirty="0">
                <a:latin typeface="等线" panose="02010600030101010101" pitchFamily="2" charset="-122"/>
                <a:ea typeface="等线" panose="02010600030101010101" pitchFamily="2" charset="-122"/>
              </a:rPr>
              <a:t>      </a:t>
            </a:r>
            <a:r>
              <a:rPr lang="zh-CN" altLang="en-US" sz="2800" dirty="0">
                <a:latin typeface="等线" panose="02010600030101010101" pitchFamily="2" charset="-122"/>
                <a:ea typeface="等线" panose="02010600030101010101" pitchFamily="2" charset="-122"/>
              </a:rPr>
              <a:t>如果你的应用未运行，它将启动。然后，套接字代理将使用</a:t>
            </a:r>
            <a:r>
              <a:rPr lang="en-US" altLang="zh-CN" sz="2800" dirty="0" err="1">
                <a:latin typeface="等线" panose="02010600030101010101" pitchFamily="2" charset="-122"/>
                <a:ea typeface="等线" panose="02010600030101010101" pitchFamily="2" charset="-122"/>
              </a:rPr>
              <a:t>SocketActivityTrigger</a:t>
            </a:r>
            <a:r>
              <a:rPr lang="zh-CN" altLang="en-US" sz="2800" dirty="0">
                <a:latin typeface="等线" panose="02010600030101010101" pitchFamily="2" charset="-122"/>
                <a:ea typeface="等线" panose="02010600030101010101" pitchFamily="2" charset="-122"/>
              </a:rPr>
              <a:t>通知你的应用收到新流量。你的应用将从套接字代理回收套接字并处理该套接字上的流量。这意味着，当你的应用未处理网络流量时，将消耗非常少的系统资源。</a:t>
            </a:r>
            <a:endParaRPr lang="en-US" altLang="zh-CN" sz="2800" dirty="0">
              <a:latin typeface="等线" panose="02010600030101010101" pitchFamily="2" charset="-122"/>
              <a:ea typeface="等线" panose="02010600030101010101" pitchFamily="2" charset="-122"/>
            </a:endParaRPr>
          </a:p>
          <a:p>
            <a:pPr>
              <a:lnSpc>
                <a:spcPct val="160000"/>
              </a:lnSpc>
            </a:pPr>
            <a:endParaRPr lang="en-US" altLang="zh-CN" sz="2600" dirty="0"/>
          </a:p>
          <a:p>
            <a:pPr>
              <a:lnSpc>
                <a:spcPct val="160000"/>
              </a:lnSpc>
            </a:pPr>
            <a:endParaRPr lang="en-US" altLang="zh-CN" sz="2600" dirty="0"/>
          </a:p>
          <a:p>
            <a:pPr>
              <a:lnSpc>
                <a:spcPct val="160000"/>
              </a:lnSpc>
            </a:pPr>
            <a:r>
              <a:rPr lang="en-US" altLang="zh-CN" sz="2600" dirty="0"/>
              <a:t>   </a:t>
            </a:r>
            <a:endParaRPr lang="zh-CN" altLang="en-US" sz="2600" dirty="0"/>
          </a:p>
        </p:txBody>
      </p:sp>
      <p:sp>
        <p:nvSpPr>
          <p:cNvPr id="4" name="灯片编号占位符 3">
            <a:extLst>
              <a:ext uri="{FF2B5EF4-FFF2-40B4-BE49-F238E27FC236}">
                <a16:creationId xmlns:a16="http://schemas.microsoft.com/office/drawing/2014/main" xmlns="" id="{E12EC1AB-BEA6-4320-B9DB-41DE4CB055D9}"/>
              </a:ext>
            </a:extLst>
          </p:cNvPr>
          <p:cNvSpPr>
            <a:spLocks noGrp="1"/>
          </p:cNvSpPr>
          <p:nvPr>
            <p:ph type="sldNum" sz="quarter" idx="11"/>
          </p:nvPr>
        </p:nvSpPr>
        <p:spPr/>
        <p:txBody>
          <a:bodyPr/>
          <a:lstStyle/>
          <a:p>
            <a:fld id="{3F9C4C7F-5825-4F3A-8379-025B40755F68}" type="slidenum">
              <a:rPr lang="zh-CN" altLang="en-US" smtClean="0"/>
              <a:t>11</a:t>
            </a:fld>
            <a:endParaRPr lang="zh-CN" altLang="en-US" dirty="0"/>
          </a:p>
        </p:txBody>
      </p:sp>
    </p:spTree>
    <p:extLst>
      <p:ext uri="{BB962C8B-B14F-4D97-AF65-F5344CB8AC3E}">
        <p14:creationId xmlns:p14="http://schemas.microsoft.com/office/powerpoint/2010/main" val="391434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DA9905-4085-448F-ABE1-1D692C2CE372}"/>
              </a:ext>
            </a:extLst>
          </p:cNvPr>
          <p:cNvSpPr>
            <a:spLocks noGrp="1"/>
          </p:cNvSpPr>
          <p:nvPr>
            <p:ph type="title"/>
          </p:nvPr>
        </p:nvSpPr>
        <p:spPr/>
        <p:txBody>
          <a:bodyPr>
            <a:normAutofit/>
          </a:bodyPr>
          <a:lstStyle/>
          <a:p>
            <a:r>
              <a:rPr lang="en-US" altLang="zh-CN" sz="3200" dirty="0"/>
              <a:t>Communicating when your app is not in the foreground</a:t>
            </a:r>
            <a:endParaRPr lang="zh-CN" altLang="en-US" sz="3200" dirty="0"/>
          </a:p>
        </p:txBody>
      </p:sp>
      <p:sp>
        <p:nvSpPr>
          <p:cNvPr id="3" name="文本占位符 2">
            <a:extLst>
              <a:ext uri="{FF2B5EF4-FFF2-40B4-BE49-F238E27FC236}">
                <a16:creationId xmlns:a16="http://schemas.microsoft.com/office/drawing/2014/main" xmlns="" id="{E822B068-BC7A-428F-80D2-136A7147BAB9}"/>
              </a:ext>
            </a:extLst>
          </p:cNvPr>
          <p:cNvSpPr>
            <a:spLocks noGrp="1"/>
          </p:cNvSpPr>
          <p:nvPr>
            <p:ph type="body" sz="quarter" idx="10"/>
          </p:nvPr>
        </p:nvSpPr>
        <p:spPr/>
        <p:txBody>
          <a:bodyPr>
            <a:normAutofit/>
          </a:bodyPr>
          <a:lstStyle/>
          <a:p>
            <a:pPr>
              <a:lnSpc>
                <a:spcPct val="160000"/>
              </a:lnSpc>
            </a:pPr>
            <a:r>
              <a:rPr lang="en-US" altLang="zh-CN" sz="2400" dirty="0"/>
              <a:t>   </a:t>
            </a:r>
            <a:endParaRPr lang="en-US" altLang="zh-CN" sz="2600" dirty="0"/>
          </a:p>
          <a:p>
            <a:pPr>
              <a:lnSpc>
                <a:spcPct val="160000"/>
              </a:lnSpc>
            </a:pPr>
            <a:r>
              <a:rPr lang="zh-CN" altLang="en-US" sz="2200" dirty="0">
                <a:latin typeface="等线" panose="02010600030101010101" pitchFamily="2" charset="-122"/>
                <a:ea typeface="等线" panose="02010600030101010101" pitchFamily="2" charset="-122"/>
              </a:rPr>
              <a:t>套接字代理旨在替代控制通道触发器（如果适用），因为前者能够提供相同的功能，但限制更少且内存占用更小。</a:t>
            </a:r>
            <a:endParaRPr lang="en-US" altLang="zh-CN" sz="2200" dirty="0">
              <a:latin typeface="等线" panose="02010600030101010101" pitchFamily="2" charset="-122"/>
              <a:ea typeface="等线" panose="02010600030101010101" pitchFamily="2" charset="-122"/>
            </a:endParaRPr>
          </a:p>
          <a:p>
            <a:pPr>
              <a:lnSpc>
                <a:spcPct val="160000"/>
              </a:lnSpc>
            </a:pPr>
            <a:r>
              <a:rPr lang="zh-CN" altLang="en-US" sz="2200" dirty="0">
                <a:latin typeface="等线" panose="02010600030101010101" pitchFamily="2" charset="-122"/>
                <a:ea typeface="等线" panose="02010600030101010101" pitchFamily="2" charset="-122"/>
              </a:rPr>
              <a:t>套接字代理可由非锁屏应用使用，并且其在手机上的使用方式与其他设备上的使用方式相同。当流量送达以便由套接字代理激活应用时，这些应用无需处于运行状态。</a:t>
            </a:r>
            <a:endParaRPr lang="en-US" altLang="zh-CN" sz="2200" dirty="0">
              <a:latin typeface="等线" panose="02010600030101010101" pitchFamily="2" charset="-122"/>
              <a:ea typeface="等线" panose="02010600030101010101" pitchFamily="2" charset="-122"/>
            </a:endParaRPr>
          </a:p>
          <a:p>
            <a:pPr>
              <a:lnSpc>
                <a:spcPct val="160000"/>
              </a:lnSpc>
            </a:pPr>
            <a:r>
              <a:rPr lang="zh-CN" altLang="en-US" sz="2200" dirty="0">
                <a:latin typeface="等线" panose="02010600030101010101" pitchFamily="2" charset="-122"/>
                <a:ea typeface="等线" panose="02010600030101010101" pitchFamily="2" charset="-122"/>
              </a:rPr>
              <a:t>并且套接字代理支持在 </a:t>
            </a:r>
            <a:r>
              <a:rPr lang="en-US" altLang="zh-CN" sz="2200" dirty="0">
                <a:latin typeface="等线" panose="02010600030101010101" pitchFamily="2" charset="-122"/>
                <a:ea typeface="等线" panose="02010600030101010101" pitchFamily="2" charset="-122"/>
              </a:rPr>
              <a:t>TCP </a:t>
            </a:r>
            <a:r>
              <a:rPr lang="zh-CN" altLang="en-US" sz="2200" dirty="0">
                <a:latin typeface="等线" panose="02010600030101010101" pitchFamily="2" charset="-122"/>
                <a:ea typeface="等线" panose="02010600030101010101" pitchFamily="2" charset="-122"/>
              </a:rPr>
              <a:t>套接字上侦听，而控制通道触发器不支持此操作。</a:t>
            </a:r>
          </a:p>
        </p:txBody>
      </p:sp>
      <p:sp>
        <p:nvSpPr>
          <p:cNvPr id="4" name="灯片编号占位符 3">
            <a:extLst>
              <a:ext uri="{FF2B5EF4-FFF2-40B4-BE49-F238E27FC236}">
                <a16:creationId xmlns:a16="http://schemas.microsoft.com/office/drawing/2014/main" xmlns="" id="{CF3D2C01-4241-411C-B5DC-393E4F7C4762}"/>
              </a:ext>
            </a:extLst>
          </p:cNvPr>
          <p:cNvSpPr>
            <a:spLocks noGrp="1"/>
          </p:cNvSpPr>
          <p:nvPr>
            <p:ph type="sldNum" sz="quarter" idx="11"/>
          </p:nvPr>
        </p:nvSpPr>
        <p:spPr/>
        <p:txBody>
          <a:bodyPr/>
          <a:lstStyle/>
          <a:p>
            <a:fld id="{3F9C4C7F-5825-4F3A-8379-025B40755F68}" type="slidenum">
              <a:rPr lang="zh-CN" altLang="en-US" smtClean="0"/>
              <a:t>12</a:t>
            </a:fld>
            <a:endParaRPr lang="zh-CN" altLang="en-US" dirty="0"/>
          </a:p>
        </p:txBody>
      </p:sp>
    </p:spTree>
    <p:extLst>
      <p:ext uri="{BB962C8B-B14F-4D97-AF65-F5344CB8AC3E}">
        <p14:creationId xmlns:p14="http://schemas.microsoft.com/office/powerpoint/2010/main" val="24892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7E49FA3-88A0-4FB4-8947-E11E6919E5DD}"/>
              </a:ext>
            </a:extLst>
          </p:cNvPr>
          <p:cNvSpPr>
            <a:spLocks noGrp="1"/>
          </p:cNvSpPr>
          <p:nvPr>
            <p:ph type="title"/>
          </p:nvPr>
        </p:nvSpPr>
        <p:spPr/>
        <p:txBody>
          <a:bodyPr>
            <a:normAutofit/>
          </a:bodyPr>
          <a:lstStyle/>
          <a:p>
            <a:r>
              <a:rPr lang="en-US" altLang="zh-CN" sz="3200" dirty="0"/>
              <a:t>Communicating when your app is not in the foreground</a:t>
            </a:r>
            <a:endParaRPr lang="zh-CN" altLang="en-US" sz="3200" dirty="0"/>
          </a:p>
        </p:txBody>
      </p:sp>
      <p:sp>
        <p:nvSpPr>
          <p:cNvPr id="3" name="文本占位符 2">
            <a:extLst>
              <a:ext uri="{FF2B5EF4-FFF2-40B4-BE49-F238E27FC236}">
                <a16:creationId xmlns:a16="http://schemas.microsoft.com/office/drawing/2014/main" xmlns="" id="{26385381-8249-466C-AC3A-8ADE954C6F52}"/>
              </a:ext>
            </a:extLst>
          </p:cNvPr>
          <p:cNvSpPr>
            <a:spLocks noGrp="1"/>
          </p:cNvSpPr>
          <p:nvPr>
            <p:ph type="body" sz="quarter" idx="10"/>
          </p:nvPr>
        </p:nvSpPr>
        <p:spPr/>
        <p:txBody>
          <a:bodyPr>
            <a:normAutofit lnSpcReduction="10000"/>
          </a:bodyPr>
          <a:lstStyle/>
          <a:p>
            <a:pPr>
              <a:lnSpc>
                <a:spcPct val="150000"/>
              </a:lnSpc>
            </a:pPr>
            <a:r>
              <a:rPr lang="zh-CN" altLang="en-US" sz="2600" dirty="0">
                <a:latin typeface="等线" panose="02010600030101010101" pitchFamily="2" charset="-122"/>
                <a:ea typeface="等线" panose="02010600030101010101" pitchFamily="2" charset="-122"/>
              </a:rPr>
              <a:t>选择网络触发器</a:t>
            </a:r>
          </a:p>
          <a:p>
            <a:pPr>
              <a:lnSpc>
                <a:spcPct val="150000"/>
              </a:lnSpc>
            </a:pPr>
            <a:r>
              <a:rPr lang="zh-CN" altLang="en-US" sz="2600" dirty="0">
                <a:latin typeface="等线" panose="02010600030101010101" pitchFamily="2" charset="-122"/>
                <a:ea typeface="等线" panose="02010600030101010101" pitchFamily="2" charset="-122"/>
              </a:rPr>
              <a:t>当你选择要在应用中使用的触发器类型时，请考虑以下建议。</a:t>
            </a:r>
          </a:p>
          <a:p>
            <a:pPr>
              <a:lnSpc>
                <a:spcPct val="150000"/>
              </a:lnSpc>
            </a:pPr>
            <a:r>
              <a:rPr lang="en-US" altLang="zh-CN" sz="24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如果你使用 </a:t>
            </a:r>
            <a:r>
              <a:rPr lang="en-US" altLang="zh-CN" sz="2000" dirty="0">
                <a:latin typeface="等线" panose="02010600030101010101" pitchFamily="2" charset="-122"/>
                <a:ea typeface="等线" panose="02010600030101010101" pitchFamily="2" charset="-122"/>
              </a:rPr>
              <a:t>IXMLHTTPRequest2,System.Net.Http.HttpClientHandler,</a:t>
            </a:r>
            <a:r>
              <a:rPr lang="zh-CN" altLang="en-US" sz="2000" dirty="0">
                <a:latin typeface="等线" panose="02010600030101010101" pitchFamily="2" charset="-122"/>
                <a:ea typeface="等线" panose="02010600030101010101" pitchFamily="2" charset="-122"/>
              </a:rPr>
              <a:t>或 </a:t>
            </a:r>
            <a:r>
              <a:rPr lang="en-US" altLang="zh-CN" sz="2000" dirty="0" err="1">
                <a:latin typeface="等线" panose="02010600030101010101" pitchFamily="2" charset="-122"/>
                <a:ea typeface="等线" panose="02010600030101010101" pitchFamily="2" charset="-122"/>
              </a:rPr>
              <a:t>System.Net.Http.HttpClientHandler</a:t>
            </a:r>
            <a:r>
              <a:rPr lang="zh-CN" altLang="en-US" sz="2000" dirty="0">
                <a:latin typeface="等线" panose="02010600030101010101" pitchFamily="2" charset="-122"/>
                <a:ea typeface="等线" panose="02010600030101010101" pitchFamily="2" charset="-122"/>
              </a:rPr>
              <a:t>，则必须使用</a:t>
            </a:r>
            <a:r>
              <a:rPr lang="en-US" altLang="zh-CN" sz="2000" dirty="0" err="1">
                <a:latin typeface="等线" panose="02010600030101010101" pitchFamily="2" charset="-122"/>
                <a:ea typeface="等线" panose="02010600030101010101" pitchFamily="2" charset="-122"/>
              </a:rPr>
              <a:t>ControlChannelTrigger</a:t>
            </a:r>
            <a:r>
              <a:rPr lang="zh-CN" altLang="en-US" sz="2000" dirty="0">
                <a:latin typeface="等线" panose="02010600030101010101" pitchFamily="2" charset="-122"/>
                <a:ea typeface="等线" panose="02010600030101010101" pitchFamily="2" charset="-122"/>
              </a:rPr>
              <a:t> 。</a:t>
            </a: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如果使用的是已启用推送的 </a:t>
            </a:r>
            <a:r>
              <a:rPr lang="en-US" altLang="zh-CN" sz="2000" b="1" dirty="0" err="1">
                <a:latin typeface="等线" panose="02010600030101010101" pitchFamily="2" charset="-122"/>
                <a:ea typeface="等线" panose="02010600030101010101" pitchFamily="2" charset="-122"/>
              </a:rPr>
              <a:t>StreamSockets</a:t>
            </a:r>
            <a:r>
              <a:rPr lang="zh-CN" altLang="en-US" sz="2000" dirty="0">
                <a:latin typeface="等线" panose="02010600030101010101" pitchFamily="2" charset="-122"/>
                <a:ea typeface="等线" panose="02010600030101010101" pitchFamily="2" charset="-122"/>
              </a:rPr>
              <a:t>，则可以使用控制通道触发器，不过应该首选 </a:t>
            </a:r>
            <a:r>
              <a:rPr lang="en-US" altLang="zh-CN" sz="2000" dirty="0" err="1">
                <a:latin typeface="等线" panose="02010600030101010101" pitchFamily="2" charset="-122"/>
                <a:ea typeface="等线" panose="02010600030101010101" pitchFamily="2" charset="-122"/>
              </a:rPr>
              <a:t>SocketActivityTrigger</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如果想要在当前没有服务网络请求时最大程度减少你的应用的内存占用，则首选 </a:t>
            </a:r>
            <a:r>
              <a:rPr lang="en-US" altLang="zh-CN" sz="2000" dirty="0" err="1">
                <a:latin typeface="等线" panose="02010600030101010101" pitchFamily="2" charset="-122"/>
                <a:ea typeface="等线" panose="02010600030101010101" pitchFamily="2" charset="-122"/>
              </a:rPr>
              <a:t>SocketActivityTrigger</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a:t>
            </a: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如果你希望你的应用能够在系统处于连接待机模式下时接收数据，应使用 </a:t>
            </a:r>
            <a:r>
              <a:rPr lang="en-US" altLang="zh-CN" sz="2000" dirty="0" err="1">
                <a:latin typeface="等线" panose="02010600030101010101" pitchFamily="2" charset="-122"/>
                <a:ea typeface="等线" panose="02010600030101010101" pitchFamily="2" charset="-122"/>
              </a:rPr>
              <a:t>SocketActivityTrigger</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a:t>
            </a:r>
          </a:p>
          <a:p>
            <a:endParaRPr lang="zh-CN" altLang="en-US" dirty="0"/>
          </a:p>
        </p:txBody>
      </p:sp>
      <p:sp>
        <p:nvSpPr>
          <p:cNvPr id="4" name="灯片编号占位符 3">
            <a:extLst>
              <a:ext uri="{FF2B5EF4-FFF2-40B4-BE49-F238E27FC236}">
                <a16:creationId xmlns:a16="http://schemas.microsoft.com/office/drawing/2014/main" xmlns="" id="{1F67B669-6771-4458-964A-774FD630974F}"/>
              </a:ext>
            </a:extLst>
          </p:cNvPr>
          <p:cNvSpPr>
            <a:spLocks noGrp="1"/>
          </p:cNvSpPr>
          <p:nvPr>
            <p:ph type="sldNum" sz="quarter" idx="11"/>
          </p:nvPr>
        </p:nvSpPr>
        <p:spPr/>
        <p:txBody>
          <a:bodyPr/>
          <a:lstStyle/>
          <a:p>
            <a:fld id="{3F9C4C7F-5825-4F3A-8379-025B40755F68}" type="slidenum">
              <a:rPr lang="zh-CN" altLang="en-US" smtClean="0"/>
              <a:t>13</a:t>
            </a:fld>
            <a:endParaRPr lang="zh-CN" altLang="en-US" dirty="0"/>
          </a:p>
        </p:txBody>
      </p:sp>
    </p:spTree>
    <p:extLst>
      <p:ext uri="{BB962C8B-B14F-4D97-AF65-F5344CB8AC3E}">
        <p14:creationId xmlns:p14="http://schemas.microsoft.com/office/powerpoint/2010/main" val="125824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A49FA2-D276-435C-8742-2CD225724531}"/>
              </a:ext>
            </a:extLst>
          </p:cNvPr>
          <p:cNvSpPr>
            <a:spLocks noGrp="1"/>
          </p:cNvSpPr>
          <p:nvPr>
            <p:ph type="title"/>
          </p:nvPr>
        </p:nvSpPr>
        <p:spPr/>
        <p:txBody>
          <a:bodyPr/>
          <a:lstStyle/>
          <a:p>
            <a:r>
              <a:rPr lang="en-US" altLang="zh-CN" dirty="0"/>
              <a:t>Secured connections</a:t>
            </a:r>
            <a:endParaRPr lang="zh-CN" altLang="en-US" dirty="0"/>
          </a:p>
        </p:txBody>
      </p:sp>
      <p:sp>
        <p:nvSpPr>
          <p:cNvPr id="3" name="文本占位符 2">
            <a:extLst>
              <a:ext uri="{FF2B5EF4-FFF2-40B4-BE49-F238E27FC236}">
                <a16:creationId xmlns:a16="http://schemas.microsoft.com/office/drawing/2014/main" xmlns="" id="{B0CED7C3-B0A6-4268-986A-3FB81E0519D6}"/>
              </a:ext>
            </a:extLst>
          </p:cNvPr>
          <p:cNvSpPr>
            <a:spLocks noGrp="1"/>
          </p:cNvSpPr>
          <p:nvPr>
            <p:ph type="body" sz="quarter" idx="10"/>
          </p:nvPr>
        </p:nvSpPr>
        <p:spPr/>
        <p:txBody>
          <a:bodyPr/>
          <a:lstStyle/>
          <a:p>
            <a:r>
              <a:rPr lang="en-US" altLang="zh-CN" dirty="0"/>
              <a:t>	</a:t>
            </a:r>
          </a:p>
          <a:p>
            <a:pPr>
              <a:lnSpc>
                <a:spcPct val="150000"/>
              </a:lnSpc>
            </a:pPr>
            <a:r>
              <a:rPr lang="en-US" altLang="zh-CN" sz="2800" dirty="0"/>
              <a:t>	</a:t>
            </a:r>
            <a:r>
              <a:rPr lang="zh-CN" altLang="en-US" sz="2400" dirty="0">
                <a:latin typeface="等线" panose="02010600030101010101" pitchFamily="2" charset="-122"/>
                <a:ea typeface="等线" panose="02010600030101010101" pitchFamily="2" charset="-122"/>
              </a:rPr>
              <a:t>安全套接字层 </a:t>
            </a:r>
            <a:r>
              <a:rPr lang="en-US" altLang="zh-CN" sz="2400" dirty="0">
                <a:latin typeface="等线" panose="02010600030101010101" pitchFamily="2" charset="-122"/>
                <a:ea typeface="等线" panose="02010600030101010101" pitchFamily="2" charset="-122"/>
              </a:rPr>
              <a:t>(SSL) </a:t>
            </a:r>
            <a:r>
              <a:rPr lang="zh-CN" altLang="en-US" sz="2400" dirty="0">
                <a:latin typeface="等线" panose="02010600030101010101" pitchFamily="2" charset="-122"/>
                <a:ea typeface="等线" panose="02010600030101010101" pitchFamily="2" charset="-122"/>
              </a:rPr>
              <a:t>和最新的传输层安全 </a:t>
            </a:r>
            <a:r>
              <a:rPr lang="en-US" altLang="zh-CN" sz="2400" dirty="0">
                <a:latin typeface="等线" panose="02010600030101010101" pitchFamily="2" charset="-122"/>
                <a:ea typeface="等线" panose="02010600030101010101" pitchFamily="2" charset="-122"/>
              </a:rPr>
              <a:t>(TLS) </a:t>
            </a:r>
            <a:r>
              <a:rPr lang="zh-CN" altLang="en-US" sz="2400" dirty="0">
                <a:latin typeface="等线" panose="02010600030101010101" pitchFamily="2" charset="-122"/>
                <a:ea typeface="等线" panose="02010600030101010101" pitchFamily="2" charset="-122"/>
              </a:rPr>
              <a:t>都是旨在为网络通信提供身份验证和加密功能的加密协议。</a:t>
            </a:r>
            <a:endParaRPr lang="en-US" altLang="zh-CN"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这些协议专门用于在发送和接收网络数据时防止发生窃听和篡改。</a:t>
            </a:r>
            <a:endParaRPr lang="en-US" altLang="zh-CN"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协议使用一种客户端</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服务器模型进行协议交换。</a:t>
            </a:r>
            <a:endParaRPr lang="en-US" altLang="zh-CN" sz="2400" dirty="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协议还会使用数字证书和证书颁发机构来验证服务器是否是其声明的服务器。</a:t>
            </a:r>
            <a:endParaRPr lang="en-US" altLang="zh-CN" sz="2400" dirty="0">
              <a:latin typeface="等线" panose="02010600030101010101" pitchFamily="2" charset="-122"/>
              <a:ea typeface="等线" panose="02010600030101010101" pitchFamily="2" charset="-122"/>
            </a:endParaRPr>
          </a:p>
          <a:p>
            <a:r>
              <a:rPr lang="en-US" altLang="zh-CN" sz="2800" dirty="0"/>
              <a:t>  </a:t>
            </a:r>
            <a:endParaRPr lang="en-US" altLang="zh-CN" sz="2800" dirty="0" smtClean="0"/>
          </a:p>
          <a:p>
            <a:r>
              <a:rPr lang="en-US" altLang="zh-CN" sz="2800" dirty="0">
                <a:hlinkClick r:id="rId2"/>
              </a:rPr>
              <a:t>https://</a:t>
            </a:r>
            <a:r>
              <a:rPr lang="en-US" altLang="zh-CN" sz="2800" dirty="0" smtClean="0">
                <a:hlinkClick r:id="rId2"/>
              </a:rPr>
              <a:t>en.wikipedia.org/wiki/Transport_Layer_Security</a:t>
            </a:r>
            <a:endParaRPr lang="en-US" altLang="zh-CN" sz="2800" dirty="0" smtClean="0"/>
          </a:p>
          <a:p>
            <a:endParaRPr lang="zh-CN" altLang="en-US" sz="2800" dirty="0"/>
          </a:p>
        </p:txBody>
      </p:sp>
      <p:sp>
        <p:nvSpPr>
          <p:cNvPr id="4" name="灯片编号占位符 3">
            <a:extLst>
              <a:ext uri="{FF2B5EF4-FFF2-40B4-BE49-F238E27FC236}">
                <a16:creationId xmlns:a16="http://schemas.microsoft.com/office/drawing/2014/main" xmlns="" id="{4E955350-5E97-47F4-85CE-40BC90889FFE}"/>
              </a:ext>
            </a:extLst>
          </p:cNvPr>
          <p:cNvSpPr>
            <a:spLocks noGrp="1"/>
          </p:cNvSpPr>
          <p:nvPr>
            <p:ph type="sldNum" sz="quarter" idx="11"/>
          </p:nvPr>
        </p:nvSpPr>
        <p:spPr/>
        <p:txBody>
          <a:bodyPr/>
          <a:lstStyle/>
          <a:p>
            <a:fld id="{3F9C4C7F-5825-4F3A-8379-025B40755F68}" type="slidenum">
              <a:rPr lang="zh-CN" altLang="en-US" smtClean="0"/>
              <a:t>14</a:t>
            </a:fld>
            <a:endParaRPr lang="zh-CN" altLang="en-US" dirty="0"/>
          </a:p>
        </p:txBody>
      </p:sp>
    </p:spTree>
    <p:extLst>
      <p:ext uri="{BB962C8B-B14F-4D97-AF65-F5344CB8AC3E}">
        <p14:creationId xmlns:p14="http://schemas.microsoft.com/office/powerpoint/2010/main" val="123339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A49FA2-D276-435C-8742-2CD225724531}"/>
              </a:ext>
            </a:extLst>
          </p:cNvPr>
          <p:cNvSpPr>
            <a:spLocks noGrp="1"/>
          </p:cNvSpPr>
          <p:nvPr>
            <p:ph type="title"/>
          </p:nvPr>
        </p:nvSpPr>
        <p:spPr/>
        <p:txBody>
          <a:bodyPr/>
          <a:lstStyle/>
          <a:p>
            <a:r>
              <a:rPr lang="en-US" altLang="zh-CN" dirty="0"/>
              <a:t>Secured connections</a:t>
            </a:r>
            <a:endParaRPr lang="zh-CN" altLang="en-US" dirty="0"/>
          </a:p>
        </p:txBody>
      </p:sp>
      <p:sp>
        <p:nvSpPr>
          <p:cNvPr id="3" name="文本占位符 2">
            <a:extLst>
              <a:ext uri="{FF2B5EF4-FFF2-40B4-BE49-F238E27FC236}">
                <a16:creationId xmlns:a16="http://schemas.microsoft.com/office/drawing/2014/main" xmlns="" id="{B0CED7C3-B0A6-4268-986A-3FB81E0519D6}"/>
              </a:ext>
            </a:extLst>
          </p:cNvPr>
          <p:cNvSpPr>
            <a:spLocks noGrp="1"/>
          </p:cNvSpPr>
          <p:nvPr>
            <p:ph type="body" sz="quarter" idx="10"/>
          </p:nvPr>
        </p:nvSpPr>
        <p:spPr/>
        <p:txBody>
          <a:bodyPr>
            <a:normAutofit/>
          </a:bodyPr>
          <a:lstStyle/>
          <a:p>
            <a:r>
              <a:rPr lang="zh-CN" altLang="en-US" sz="2800" dirty="0"/>
              <a:t>创建安全套接字连接</a:t>
            </a:r>
            <a:r>
              <a:rPr lang="zh-CN" altLang="en-US" dirty="0"/>
              <a:t>：</a:t>
            </a:r>
            <a:endParaRPr lang="en-US" altLang="zh-CN" dirty="0"/>
          </a:p>
          <a:p>
            <a:pPr>
              <a:lnSpc>
                <a:spcPct val="150000"/>
              </a:lnSpc>
            </a:pPr>
            <a:r>
              <a:rPr lang="en-US" altLang="zh-CN" sz="2800" dirty="0"/>
              <a:t>	</a:t>
            </a:r>
            <a:r>
              <a:rPr lang="en-US" altLang="zh-CN" sz="2200" dirty="0"/>
              <a:t>StreamSocket</a:t>
            </a:r>
            <a:r>
              <a:rPr lang="zh-CN" altLang="en-US" sz="2200" dirty="0"/>
              <a:t>对象可以配置为在客户端和服务器之间使用 </a:t>
            </a:r>
            <a:r>
              <a:rPr lang="en-US" altLang="zh-CN" sz="2200" dirty="0"/>
              <a:t>SSL/TLS </a:t>
            </a:r>
            <a:r>
              <a:rPr lang="zh-CN" altLang="en-US" sz="2200" dirty="0"/>
              <a:t>进行通信。</a:t>
            </a:r>
            <a:endParaRPr lang="en-US" altLang="zh-CN" sz="2200" dirty="0"/>
          </a:p>
          <a:p>
            <a:pPr>
              <a:lnSpc>
                <a:spcPct val="150000"/>
              </a:lnSpc>
            </a:pPr>
            <a:endParaRPr lang="en-US" altLang="zh-CN" sz="2200" dirty="0"/>
          </a:p>
          <a:p>
            <a:r>
              <a:rPr lang="zh-CN" altLang="en-US" sz="2800" dirty="0">
                <a:latin typeface="+mn-ea"/>
              </a:rPr>
              <a:t>有以下两种方法可以借助 </a:t>
            </a:r>
            <a:r>
              <a:rPr lang="en-US" altLang="zh-CN" sz="2800" dirty="0">
                <a:latin typeface="+mn-ea"/>
              </a:rPr>
              <a:t>SSL/TLS </a:t>
            </a:r>
            <a:r>
              <a:rPr lang="zh-CN" altLang="en-US" sz="2800" dirty="0">
                <a:latin typeface="+mn-ea"/>
              </a:rPr>
              <a:t>确保 </a:t>
            </a:r>
            <a:r>
              <a:rPr lang="en-US" altLang="zh-CN" sz="2800" dirty="0">
                <a:latin typeface="+mn-ea"/>
              </a:rPr>
              <a:t>StreamSocket</a:t>
            </a:r>
            <a:r>
              <a:rPr lang="zh-CN" altLang="en-US" sz="2800" dirty="0">
                <a:latin typeface="+mn-ea"/>
              </a:rPr>
              <a:t>连接的安全：</a:t>
            </a:r>
          </a:p>
          <a:p>
            <a:pPr>
              <a:lnSpc>
                <a:spcPct val="150000"/>
              </a:lnSpc>
            </a:pPr>
            <a:r>
              <a:rPr lang="en-US" altLang="zh-CN" sz="2000" dirty="0"/>
              <a:t>	1.ConnectAsync- </a:t>
            </a:r>
            <a:r>
              <a:rPr lang="zh-CN" altLang="en-US" sz="2000" dirty="0"/>
              <a:t>建立到网络服务的初始连接并立即协商对所有通信使用 </a:t>
            </a:r>
            <a:r>
              <a:rPr lang="en-US" altLang="zh-CN" sz="2000" dirty="0"/>
              <a:t>SSL/TLS</a:t>
            </a:r>
            <a:r>
              <a:rPr lang="zh-CN" altLang="en-US" sz="2000" dirty="0"/>
              <a:t>。</a:t>
            </a:r>
          </a:p>
          <a:p>
            <a:pPr>
              <a:lnSpc>
                <a:spcPct val="150000"/>
              </a:lnSpc>
            </a:pPr>
            <a:r>
              <a:rPr lang="en-US" altLang="zh-CN" sz="2000" dirty="0"/>
              <a:t>	2.UpgradeToSslAsync- </a:t>
            </a:r>
            <a:r>
              <a:rPr lang="zh-CN" altLang="en-US" sz="2000" dirty="0"/>
              <a:t>先不加密连接到网络服务。 应用可以发送或接收数据。 然后升级连接，对此后所有通信使用 </a:t>
            </a:r>
            <a:r>
              <a:rPr lang="en-US" altLang="zh-CN" sz="2000" dirty="0"/>
              <a:t>SSL/TLS.</a:t>
            </a:r>
            <a:endParaRPr lang="zh-CN" altLang="en-US" sz="2800" dirty="0"/>
          </a:p>
        </p:txBody>
      </p:sp>
      <p:sp>
        <p:nvSpPr>
          <p:cNvPr id="4" name="灯片编号占位符 3">
            <a:extLst>
              <a:ext uri="{FF2B5EF4-FFF2-40B4-BE49-F238E27FC236}">
                <a16:creationId xmlns:a16="http://schemas.microsoft.com/office/drawing/2014/main" xmlns="" id="{1C1CE62A-FC77-4970-89E7-2861EEC2DF88}"/>
              </a:ext>
            </a:extLst>
          </p:cNvPr>
          <p:cNvSpPr>
            <a:spLocks noGrp="1"/>
          </p:cNvSpPr>
          <p:nvPr>
            <p:ph type="sldNum" sz="quarter" idx="11"/>
          </p:nvPr>
        </p:nvSpPr>
        <p:spPr/>
        <p:txBody>
          <a:bodyPr/>
          <a:lstStyle/>
          <a:p>
            <a:fld id="{3F9C4C7F-5825-4F3A-8379-025B40755F68}" type="slidenum">
              <a:rPr lang="zh-CN" altLang="en-US" smtClean="0"/>
              <a:t>15</a:t>
            </a:fld>
            <a:endParaRPr lang="zh-CN" altLang="en-US" dirty="0"/>
          </a:p>
        </p:txBody>
      </p:sp>
    </p:spTree>
    <p:extLst>
      <p:ext uri="{BB962C8B-B14F-4D97-AF65-F5344CB8AC3E}">
        <p14:creationId xmlns:p14="http://schemas.microsoft.com/office/powerpoint/2010/main" val="334207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A49FA2-D276-435C-8742-2CD225724531}"/>
              </a:ext>
            </a:extLst>
          </p:cNvPr>
          <p:cNvSpPr>
            <a:spLocks noGrp="1"/>
          </p:cNvSpPr>
          <p:nvPr>
            <p:ph type="title"/>
          </p:nvPr>
        </p:nvSpPr>
        <p:spPr/>
        <p:txBody>
          <a:bodyPr/>
          <a:lstStyle/>
          <a:p>
            <a:r>
              <a:rPr lang="en-US" altLang="zh-CN" dirty="0"/>
              <a:t>Secured connections</a:t>
            </a:r>
            <a:endParaRPr lang="zh-CN" altLang="en-US" dirty="0"/>
          </a:p>
        </p:txBody>
      </p:sp>
      <p:sp>
        <p:nvSpPr>
          <p:cNvPr id="3" name="文本占位符 2">
            <a:extLst>
              <a:ext uri="{FF2B5EF4-FFF2-40B4-BE49-F238E27FC236}">
                <a16:creationId xmlns:a16="http://schemas.microsoft.com/office/drawing/2014/main" xmlns="" id="{B0CED7C3-B0A6-4268-986A-3FB81E0519D6}"/>
              </a:ext>
            </a:extLst>
          </p:cNvPr>
          <p:cNvSpPr>
            <a:spLocks noGrp="1"/>
          </p:cNvSpPr>
          <p:nvPr>
            <p:ph type="body" sz="quarter" idx="10"/>
          </p:nvPr>
        </p:nvSpPr>
        <p:spPr/>
        <p:txBody>
          <a:bodyPr>
            <a:normAutofit/>
          </a:bodyPr>
          <a:lstStyle/>
          <a:p>
            <a:r>
              <a:rPr lang="zh-CN" altLang="en-US" sz="2800" dirty="0"/>
              <a:t>使用</a:t>
            </a:r>
            <a:r>
              <a:rPr lang="en-US" altLang="zh-CN" sz="2800" dirty="0" err="1"/>
              <a:t>ConnectAsync</a:t>
            </a:r>
            <a:r>
              <a:rPr lang="en-US" altLang="zh-CN" sz="2800" dirty="0"/>
              <a:t>:</a:t>
            </a:r>
          </a:p>
          <a:p>
            <a:r>
              <a:rPr lang="en-US" altLang="zh-CN" sz="2800" dirty="0"/>
              <a:t>	</a:t>
            </a:r>
            <a:r>
              <a:rPr lang="zh-CN" altLang="en-US" sz="2400" dirty="0"/>
              <a:t>使用步骤：</a:t>
            </a:r>
            <a:endParaRPr lang="en-US" altLang="zh-CN" sz="2400" dirty="0"/>
          </a:p>
          <a:p>
            <a:pPr>
              <a:lnSpc>
                <a:spcPct val="150000"/>
              </a:lnSpc>
            </a:pPr>
            <a:r>
              <a:rPr lang="en-US" altLang="zh-CN" sz="1900" dirty="0"/>
              <a:t>	  1.</a:t>
            </a:r>
            <a:r>
              <a:rPr lang="zh-CN" altLang="en-US" sz="1900" dirty="0"/>
              <a:t>创建一个 </a:t>
            </a:r>
            <a:r>
              <a:rPr lang="en-US" altLang="zh-CN" sz="1900" dirty="0"/>
              <a:t>StreamSocket</a:t>
            </a:r>
            <a:r>
              <a:rPr lang="zh-CN" altLang="en-US" sz="1900" dirty="0"/>
              <a:t>。</a:t>
            </a:r>
          </a:p>
          <a:p>
            <a:pPr>
              <a:lnSpc>
                <a:spcPct val="150000"/>
              </a:lnSpc>
            </a:pPr>
            <a:r>
              <a:rPr lang="en-US" altLang="zh-CN" sz="1900" dirty="0"/>
              <a:t>	  2.</a:t>
            </a:r>
            <a:r>
              <a:rPr lang="zh-CN" altLang="en-US" sz="1900" dirty="0"/>
              <a:t>如果需要在套接字上使用高级选项，请使用 </a:t>
            </a:r>
            <a:r>
              <a:rPr lang="en-US" altLang="zh-CN" sz="1900" dirty="0" err="1"/>
              <a:t>StreamSocket.Control</a:t>
            </a:r>
            <a:r>
              <a:rPr lang="zh-CN" altLang="en-US" sz="1900" dirty="0"/>
              <a:t>属性获取与</a:t>
            </a:r>
            <a:r>
              <a:rPr lang="en-US" altLang="zh-CN" sz="1900" dirty="0"/>
              <a:t>StreamSocket </a:t>
            </a:r>
            <a:r>
              <a:rPr lang="zh-CN" altLang="en-US" sz="1900" dirty="0"/>
              <a:t>对象相关联的 </a:t>
            </a:r>
            <a:r>
              <a:rPr lang="en-US" altLang="zh-CN" sz="1900" dirty="0" err="1"/>
              <a:t>StreamSocketControl</a:t>
            </a:r>
            <a:r>
              <a:rPr lang="en-US" altLang="zh-CN" sz="1900" dirty="0"/>
              <a:t> </a:t>
            </a:r>
            <a:r>
              <a:rPr lang="zh-CN" altLang="en-US" sz="1900" dirty="0"/>
              <a:t>实例。 针对 </a:t>
            </a:r>
            <a:r>
              <a:rPr lang="en-US" altLang="zh-CN" sz="1900" dirty="0" err="1"/>
              <a:t>StreamSocketControl</a:t>
            </a:r>
            <a:r>
              <a:rPr lang="en-US" altLang="zh-CN" sz="1900" dirty="0"/>
              <a:t> </a:t>
            </a:r>
            <a:r>
              <a:rPr lang="zh-CN" altLang="en-US" sz="1900" dirty="0"/>
              <a:t>设置一个属性。</a:t>
            </a:r>
          </a:p>
          <a:p>
            <a:pPr>
              <a:lnSpc>
                <a:spcPct val="150000"/>
              </a:lnSpc>
            </a:pPr>
            <a:r>
              <a:rPr lang="en-US" altLang="zh-CN" sz="1900" dirty="0"/>
              <a:t>	  3.</a:t>
            </a:r>
            <a:r>
              <a:rPr lang="zh-CN" altLang="en-US" sz="1900" dirty="0"/>
              <a:t>调用上述 </a:t>
            </a:r>
            <a:r>
              <a:rPr lang="en-US" altLang="zh-CN" sz="1900" dirty="0" err="1"/>
              <a:t>ConnectAsync</a:t>
            </a:r>
            <a:r>
              <a:rPr lang="en-US" altLang="zh-CN" sz="1900" dirty="0"/>
              <a:t> </a:t>
            </a:r>
            <a:r>
              <a:rPr lang="zh-CN" altLang="en-US" sz="1900" dirty="0"/>
              <a:t>方法之一以启动连接到远程目标的操作，并立即协商使用 </a:t>
            </a:r>
            <a:r>
              <a:rPr lang="en-US" altLang="zh-CN" sz="1900" dirty="0"/>
              <a:t>SSL/TLS</a:t>
            </a:r>
            <a:r>
              <a:rPr lang="zh-CN" altLang="en-US" sz="1900" dirty="0"/>
              <a:t>。</a:t>
            </a:r>
          </a:p>
          <a:p>
            <a:pPr>
              <a:lnSpc>
                <a:spcPct val="150000"/>
              </a:lnSpc>
            </a:pPr>
            <a:r>
              <a:rPr lang="en-US" altLang="zh-CN" sz="1900" dirty="0"/>
              <a:t>	  4.</a:t>
            </a:r>
            <a:r>
              <a:rPr lang="zh-CN" altLang="en-US" sz="1900" dirty="0"/>
              <a:t>实际上使用 </a:t>
            </a:r>
            <a:r>
              <a:rPr lang="en-US" altLang="zh-CN" sz="1900" dirty="0" err="1"/>
              <a:t>ConnectAsync</a:t>
            </a:r>
            <a:r>
              <a:rPr lang="en-US" altLang="zh-CN" sz="1900" dirty="0"/>
              <a:t> </a:t>
            </a:r>
            <a:r>
              <a:rPr lang="zh-CN" altLang="en-US" sz="1900" dirty="0"/>
              <a:t>协商得到的 </a:t>
            </a:r>
            <a:r>
              <a:rPr lang="en-US" altLang="zh-CN" sz="1900" dirty="0"/>
              <a:t>SSL </a:t>
            </a:r>
            <a:r>
              <a:rPr lang="zh-CN" altLang="en-US" sz="1900" dirty="0"/>
              <a:t>强度可在异步操作成功完成后通过获取</a:t>
            </a:r>
            <a:r>
              <a:rPr lang="en-US" altLang="zh-CN" sz="1900" dirty="0" err="1"/>
              <a:t>StreamSocketinformation.ProtectionLevel</a:t>
            </a:r>
            <a:r>
              <a:rPr lang="zh-CN" altLang="en-US" sz="1900" dirty="0"/>
              <a:t> 属性来确定。</a:t>
            </a:r>
          </a:p>
          <a:p>
            <a:endParaRPr lang="zh-CN" altLang="en-US" sz="2800" dirty="0"/>
          </a:p>
        </p:txBody>
      </p:sp>
      <p:sp>
        <p:nvSpPr>
          <p:cNvPr id="4" name="灯片编号占位符 3">
            <a:extLst>
              <a:ext uri="{FF2B5EF4-FFF2-40B4-BE49-F238E27FC236}">
                <a16:creationId xmlns:a16="http://schemas.microsoft.com/office/drawing/2014/main" xmlns="" id="{03C0BCAA-FAC1-48CA-B090-542E70DFDA3B}"/>
              </a:ext>
            </a:extLst>
          </p:cNvPr>
          <p:cNvSpPr>
            <a:spLocks noGrp="1"/>
          </p:cNvSpPr>
          <p:nvPr>
            <p:ph type="sldNum" sz="quarter" idx="11"/>
          </p:nvPr>
        </p:nvSpPr>
        <p:spPr/>
        <p:txBody>
          <a:bodyPr/>
          <a:lstStyle/>
          <a:p>
            <a:fld id="{3F9C4C7F-5825-4F3A-8379-025B40755F68}" type="slidenum">
              <a:rPr lang="zh-CN" altLang="en-US" smtClean="0"/>
              <a:t>16</a:t>
            </a:fld>
            <a:endParaRPr lang="zh-CN" altLang="en-US" dirty="0"/>
          </a:p>
        </p:txBody>
      </p:sp>
    </p:spTree>
    <p:extLst>
      <p:ext uri="{BB962C8B-B14F-4D97-AF65-F5344CB8AC3E}">
        <p14:creationId xmlns:p14="http://schemas.microsoft.com/office/powerpoint/2010/main" val="192005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A49FA2-D276-435C-8742-2CD225724531}"/>
              </a:ext>
            </a:extLst>
          </p:cNvPr>
          <p:cNvSpPr>
            <a:spLocks noGrp="1"/>
          </p:cNvSpPr>
          <p:nvPr>
            <p:ph type="title"/>
          </p:nvPr>
        </p:nvSpPr>
        <p:spPr/>
        <p:txBody>
          <a:bodyPr/>
          <a:lstStyle/>
          <a:p>
            <a:r>
              <a:rPr lang="en-US" altLang="zh-CN" dirty="0"/>
              <a:t>Secured connections</a:t>
            </a:r>
            <a:endParaRPr lang="zh-CN" altLang="en-US" dirty="0"/>
          </a:p>
        </p:txBody>
      </p:sp>
      <p:sp>
        <p:nvSpPr>
          <p:cNvPr id="3" name="文本占位符 2">
            <a:extLst>
              <a:ext uri="{FF2B5EF4-FFF2-40B4-BE49-F238E27FC236}">
                <a16:creationId xmlns:a16="http://schemas.microsoft.com/office/drawing/2014/main" xmlns="" id="{B0CED7C3-B0A6-4268-986A-3FB81E0519D6}"/>
              </a:ext>
            </a:extLst>
          </p:cNvPr>
          <p:cNvSpPr>
            <a:spLocks noGrp="1"/>
          </p:cNvSpPr>
          <p:nvPr>
            <p:ph type="body" sz="quarter" idx="10"/>
          </p:nvPr>
        </p:nvSpPr>
        <p:spPr/>
        <p:txBody>
          <a:bodyPr>
            <a:normAutofit/>
          </a:bodyPr>
          <a:lstStyle/>
          <a:p>
            <a:r>
              <a:rPr lang="zh-CN" altLang="en-US" dirty="0"/>
              <a:t>使用</a:t>
            </a:r>
            <a:r>
              <a:rPr lang="en-US" altLang="zh-CN" dirty="0" err="1"/>
              <a:t>UpgradeToSslAsync</a:t>
            </a:r>
            <a:r>
              <a:rPr lang="en-US" altLang="zh-CN" dirty="0"/>
              <a:t>:</a:t>
            </a:r>
            <a:r>
              <a:rPr lang="en-US" altLang="zh-CN" sz="2800" dirty="0"/>
              <a:t>	</a:t>
            </a:r>
          </a:p>
          <a:p>
            <a:r>
              <a:rPr lang="en-US" altLang="zh-CN" sz="2800" dirty="0"/>
              <a:t>	</a:t>
            </a:r>
            <a:r>
              <a:rPr lang="zh-CN" altLang="en-US" sz="2400" dirty="0"/>
              <a:t>使用步骤：</a:t>
            </a:r>
          </a:p>
          <a:p>
            <a:pPr>
              <a:lnSpc>
                <a:spcPct val="150000"/>
              </a:lnSpc>
            </a:pPr>
            <a:r>
              <a:rPr lang="en-US" altLang="zh-CN" sz="1900" dirty="0"/>
              <a:t>	  1.</a:t>
            </a:r>
            <a:r>
              <a:rPr lang="zh-CN" altLang="en-US" sz="1900" dirty="0"/>
              <a:t>创建一个 </a:t>
            </a:r>
            <a:r>
              <a:rPr lang="en-US" altLang="zh-CN" sz="1900" dirty="0"/>
              <a:t>StreamSocket</a:t>
            </a:r>
            <a:r>
              <a:rPr lang="zh-CN" altLang="en-US" sz="1900" dirty="0"/>
              <a:t>。</a:t>
            </a:r>
          </a:p>
          <a:p>
            <a:pPr>
              <a:lnSpc>
                <a:spcPct val="150000"/>
              </a:lnSpc>
            </a:pPr>
            <a:r>
              <a:rPr lang="en-US" altLang="zh-CN" sz="1900" dirty="0"/>
              <a:t>	  2.</a:t>
            </a:r>
            <a:r>
              <a:rPr lang="zh-CN" altLang="en-US" sz="1900" dirty="0"/>
              <a:t>如果需要在套接字上使用高级选项，请使用 </a:t>
            </a:r>
            <a:r>
              <a:rPr lang="en-US" altLang="zh-CN" sz="1900" dirty="0" err="1"/>
              <a:t>StreamSocket.Control</a:t>
            </a:r>
            <a:r>
              <a:rPr lang="zh-CN" altLang="en-US" sz="1900" dirty="0"/>
              <a:t>属性获取与</a:t>
            </a:r>
            <a:r>
              <a:rPr lang="en-US" altLang="zh-CN" sz="1900" dirty="0"/>
              <a:t>StreamSocket </a:t>
            </a:r>
            <a:r>
              <a:rPr lang="zh-CN" altLang="en-US" sz="1900" dirty="0"/>
              <a:t>对象相关联的 </a:t>
            </a:r>
            <a:r>
              <a:rPr lang="en-US" altLang="zh-CN" sz="1900" dirty="0" err="1"/>
              <a:t>StreamSocketControl</a:t>
            </a:r>
            <a:r>
              <a:rPr lang="en-US" altLang="zh-CN" sz="1900" dirty="0"/>
              <a:t> </a:t>
            </a:r>
            <a:r>
              <a:rPr lang="zh-CN" altLang="en-US" sz="1900" dirty="0"/>
              <a:t>实例。 针对 </a:t>
            </a:r>
            <a:r>
              <a:rPr lang="en-US" altLang="zh-CN" sz="1900" dirty="0" err="1"/>
              <a:t>StreamSocketControl</a:t>
            </a:r>
            <a:r>
              <a:rPr lang="en-US" altLang="zh-CN" sz="1900" dirty="0"/>
              <a:t> </a:t>
            </a:r>
            <a:r>
              <a:rPr lang="zh-CN" altLang="en-US" sz="1900" dirty="0"/>
              <a:t>设置一个属性。</a:t>
            </a:r>
            <a:endParaRPr lang="en-US" altLang="zh-CN" sz="1900" dirty="0"/>
          </a:p>
          <a:p>
            <a:pPr>
              <a:lnSpc>
                <a:spcPct val="150000"/>
              </a:lnSpc>
            </a:pPr>
            <a:r>
              <a:rPr lang="en-US" altLang="zh-CN" sz="1900" dirty="0"/>
              <a:t>	  3.</a:t>
            </a:r>
            <a:r>
              <a:rPr lang="zh-CN" altLang="en-US" sz="1900" dirty="0"/>
              <a:t>如果任何数据需要以不加密的形式进行发送和接收，则立即发送。</a:t>
            </a:r>
          </a:p>
          <a:p>
            <a:pPr>
              <a:lnSpc>
                <a:spcPct val="150000"/>
              </a:lnSpc>
            </a:pPr>
            <a:r>
              <a:rPr lang="en-US" altLang="zh-CN" sz="1900" dirty="0"/>
              <a:t>	  4.</a:t>
            </a:r>
            <a:r>
              <a:rPr lang="zh-CN" altLang="en-US" sz="1900" dirty="0"/>
              <a:t>调用 </a:t>
            </a:r>
            <a:r>
              <a:rPr lang="en-US" altLang="zh-CN" sz="1900" dirty="0" err="1"/>
              <a:t>UpgradeToSslAsync</a:t>
            </a:r>
            <a:r>
              <a:rPr lang="zh-CN" altLang="en-US" sz="1900" dirty="0"/>
              <a:t> 方法以启动将连接升级为使用 </a:t>
            </a:r>
            <a:r>
              <a:rPr lang="en-US" altLang="zh-CN" sz="1900" dirty="0"/>
              <a:t>SSL/TLS </a:t>
            </a:r>
            <a:r>
              <a:rPr lang="zh-CN" altLang="en-US" sz="1900" dirty="0"/>
              <a:t>的操作。</a:t>
            </a:r>
          </a:p>
          <a:p>
            <a:pPr>
              <a:lnSpc>
                <a:spcPct val="150000"/>
              </a:lnSpc>
            </a:pPr>
            <a:r>
              <a:rPr lang="en-US" altLang="zh-CN" sz="1900" dirty="0"/>
              <a:t>	  5.</a:t>
            </a:r>
            <a:r>
              <a:rPr lang="zh-CN" altLang="en-US" sz="1900" dirty="0"/>
              <a:t>实际上使用 </a:t>
            </a:r>
            <a:r>
              <a:rPr lang="en-US" altLang="zh-CN" sz="1900" dirty="0" err="1"/>
              <a:t>UpgradeToSslAsync</a:t>
            </a:r>
            <a:r>
              <a:rPr lang="zh-CN" altLang="en-US" sz="1900" dirty="0"/>
              <a:t> 协商得到的 </a:t>
            </a:r>
            <a:r>
              <a:rPr lang="en-US" altLang="zh-CN" sz="1900" dirty="0"/>
              <a:t>SSL </a:t>
            </a:r>
            <a:r>
              <a:rPr lang="zh-CN" altLang="en-US" sz="1900" dirty="0"/>
              <a:t>强度可在异步操作成功完成后通过获取 </a:t>
            </a:r>
          </a:p>
        </p:txBody>
      </p:sp>
      <p:sp>
        <p:nvSpPr>
          <p:cNvPr id="4" name="灯片编号占位符 3">
            <a:extLst>
              <a:ext uri="{FF2B5EF4-FFF2-40B4-BE49-F238E27FC236}">
                <a16:creationId xmlns:a16="http://schemas.microsoft.com/office/drawing/2014/main" xmlns="" id="{7A3C2ED7-BD3C-4B98-9D2F-F30FB940ADF4}"/>
              </a:ext>
            </a:extLst>
          </p:cNvPr>
          <p:cNvSpPr>
            <a:spLocks noGrp="1"/>
          </p:cNvSpPr>
          <p:nvPr>
            <p:ph type="sldNum" sz="quarter" idx="11"/>
          </p:nvPr>
        </p:nvSpPr>
        <p:spPr/>
        <p:txBody>
          <a:bodyPr/>
          <a:lstStyle/>
          <a:p>
            <a:fld id="{3F9C4C7F-5825-4F3A-8379-025B40755F68}" type="slidenum">
              <a:rPr lang="zh-CN" altLang="en-US" smtClean="0"/>
              <a:t>17</a:t>
            </a:fld>
            <a:endParaRPr lang="zh-CN" altLang="en-US" dirty="0"/>
          </a:p>
        </p:txBody>
      </p:sp>
    </p:spTree>
    <p:extLst>
      <p:ext uri="{BB962C8B-B14F-4D97-AF65-F5344CB8AC3E}">
        <p14:creationId xmlns:p14="http://schemas.microsoft.com/office/powerpoint/2010/main" val="331094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3B9E61-0C04-4986-A580-7C613D357CCD}"/>
              </a:ext>
            </a:extLst>
          </p:cNvPr>
          <p:cNvSpPr>
            <a:spLocks noGrp="1"/>
          </p:cNvSpPr>
          <p:nvPr>
            <p:ph type="title"/>
          </p:nvPr>
        </p:nvSpPr>
        <p:spPr/>
        <p:txBody>
          <a:bodyPr/>
          <a:lstStyle/>
          <a:p>
            <a:r>
              <a:rPr lang="en-US" altLang="zh-CN" dirty="0"/>
              <a:t>Secured connections</a:t>
            </a:r>
            <a:endParaRPr lang="zh-CN" altLang="en-US" dirty="0"/>
          </a:p>
        </p:txBody>
      </p:sp>
      <p:sp>
        <p:nvSpPr>
          <p:cNvPr id="3" name="文本占位符 2">
            <a:extLst>
              <a:ext uri="{FF2B5EF4-FFF2-40B4-BE49-F238E27FC236}">
                <a16:creationId xmlns:a16="http://schemas.microsoft.com/office/drawing/2014/main" xmlns="" id="{28D37BA0-F094-421F-832F-C527415E5F58}"/>
              </a:ext>
            </a:extLst>
          </p:cNvPr>
          <p:cNvSpPr>
            <a:spLocks noGrp="1"/>
          </p:cNvSpPr>
          <p:nvPr>
            <p:ph type="body" sz="quarter" idx="10"/>
          </p:nvPr>
        </p:nvSpPr>
        <p:spPr/>
        <p:txBody>
          <a:bodyPr>
            <a:normAutofit/>
          </a:bodyPr>
          <a:lstStyle/>
          <a:p>
            <a:r>
              <a:rPr lang="zh-CN" altLang="en-US" dirty="0"/>
              <a:t>创建安全 </a:t>
            </a:r>
            <a:r>
              <a:rPr lang="en-US" altLang="zh-CN" dirty="0"/>
              <a:t>WebSocket </a:t>
            </a:r>
            <a:r>
              <a:rPr lang="zh-CN" altLang="en-US" dirty="0"/>
              <a:t>连接</a:t>
            </a:r>
            <a:endParaRPr lang="en-US" altLang="zh-CN" dirty="0"/>
          </a:p>
          <a:p>
            <a:pPr>
              <a:lnSpc>
                <a:spcPct val="150000"/>
              </a:lnSpc>
            </a:pPr>
            <a:r>
              <a:rPr lang="en-US" altLang="zh-CN" sz="2200" dirty="0">
                <a:latin typeface="等线" panose="02010600030101010101" pitchFamily="2" charset="-122"/>
                <a:ea typeface="等线" panose="02010600030101010101" pitchFamily="2" charset="-122"/>
              </a:rPr>
              <a:t>   </a:t>
            </a:r>
            <a:r>
              <a:rPr lang="zh-CN" altLang="en-US" sz="2200" dirty="0">
                <a:latin typeface="等线" panose="02010600030101010101" pitchFamily="2" charset="-122"/>
                <a:ea typeface="等线" panose="02010600030101010101" pitchFamily="2" charset="-122"/>
              </a:rPr>
              <a:t>一般来说，你希望使用安全的 </a:t>
            </a:r>
            <a:r>
              <a:rPr lang="en-US" altLang="zh-CN" sz="2200" dirty="0">
                <a:latin typeface="等线" panose="02010600030101010101" pitchFamily="2" charset="-122"/>
                <a:ea typeface="等线" panose="02010600030101010101" pitchFamily="2" charset="-122"/>
              </a:rPr>
              <a:t>WebSocket </a:t>
            </a:r>
            <a:r>
              <a:rPr lang="zh-CN" altLang="en-US" sz="2200" dirty="0">
                <a:latin typeface="等线" panose="02010600030101010101" pitchFamily="2" charset="-122"/>
                <a:ea typeface="等线" panose="02010600030101010101" pitchFamily="2" charset="-122"/>
              </a:rPr>
              <a:t>连接。除了 </a:t>
            </a:r>
            <a:r>
              <a:rPr lang="en-US" altLang="zh-CN" sz="2200" dirty="0">
                <a:latin typeface="等线" panose="02010600030101010101" pitchFamily="2" charset="-122"/>
                <a:ea typeface="等线" panose="02010600030101010101" pitchFamily="2" charset="-122"/>
              </a:rPr>
              <a:t>TLS/SSL </a:t>
            </a:r>
            <a:r>
              <a:rPr lang="zh-CN" altLang="en-US" sz="2200" dirty="0">
                <a:latin typeface="等线" panose="02010600030101010101" pitchFamily="2" charset="-122"/>
                <a:ea typeface="等线" panose="02010600030101010101" pitchFamily="2" charset="-122"/>
              </a:rPr>
              <a:t>加密之外，服务器可能需要 </a:t>
            </a:r>
            <a:r>
              <a:rPr lang="en-US" altLang="zh-CN" sz="2200" b="1" dirty="0">
                <a:latin typeface="等线" panose="02010600030101010101" pitchFamily="2" charset="-122"/>
                <a:ea typeface="等线" panose="02010600030101010101" pitchFamily="2" charset="-122"/>
              </a:rPr>
              <a:t>Sec-WebSocket-Protocol</a:t>
            </a:r>
            <a:r>
              <a:rPr lang="zh-CN" altLang="en-US" sz="2200" dirty="0">
                <a:latin typeface="等线" panose="02010600030101010101" pitchFamily="2" charset="-122"/>
                <a:ea typeface="等线" panose="02010600030101010101" pitchFamily="2" charset="-122"/>
              </a:rPr>
              <a:t> 标头值才能完成初始握手。</a:t>
            </a:r>
            <a:endParaRPr lang="en-US" altLang="zh-CN" sz="2200" dirty="0">
              <a:latin typeface="等线" panose="02010600030101010101" pitchFamily="2" charset="-122"/>
              <a:ea typeface="等线" panose="02010600030101010101" pitchFamily="2" charset="-122"/>
            </a:endParaRPr>
          </a:p>
          <a:p>
            <a:pPr>
              <a:lnSpc>
                <a:spcPct val="150000"/>
              </a:lnSpc>
            </a:pPr>
            <a:r>
              <a:rPr lang="en-US" altLang="zh-CN" sz="2200" dirty="0">
                <a:latin typeface="等线" panose="02010600030101010101" pitchFamily="2" charset="-122"/>
                <a:ea typeface="等线" panose="02010600030101010101" pitchFamily="2" charset="-122"/>
              </a:rPr>
              <a:t>    </a:t>
            </a:r>
            <a:r>
              <a:rPr lang="zh-CN" altLang="en-US" sz="2200" dirty="0">
                <a:latin typeface="等线" panose="02010600030101010101" pitchFamily="2" charset="-122"/>
                <a:ea typeface="等线" panose="02010600030101010101" pitchFamily="2" charset="-122"/>
              </a:rPr>
              <a:t>如果服务器在任何时刻无法以可关闭连接的安全方式解释传入数据，则使用此协议信息。</a:t>
            </a:r>
          </a:p>
          <a:p>
            <a:pPr>
              <a:lnSpc>
                <a:spcPct val="150000"/>
              </a:lnSpc>
            </a:pPr>
            <a:r>
              <a:rPr lang="en-US" altLang="zh-CN" sz="2200" dirty="0">
                <a:latin typeface="等线" panose="02010600030101010101" pitchFamily="2" charset="-122"/>
                <a:ea typeface="等线" panose="02010600030101010101" pitchFamily="2" charset="-122"/>
              </a:rPr>
              <a:t>    </a:t>
            </a:r>
            <a:r>
              <a:rPr lang="zh-CN" altLang="en-US" sz="2200" dirty="0">
                <a:latin typeface="等线" panose="02010600030101010101" pitchFamily="2" charset="-122"/>
                <a:ea typeface="等线" panose="02010600030101010101" pitchFamily="2" charset="-122"/>
              </a:rPr>
              <a:t>如果客户端发出的初始请求不包含此值，或提供了与服务器的预期不相符的值，则预期值会在发生 </a:t>
            </a:r>
            <a:r>
              <a:rPr lang="en-US" altLang="zh-CN" sz="2200" dirty="0">
                <a:latin typeface="等线" panose="02010600030101010101" pitchFamily="2" charset="-122"/>
                <a:ea typeface="等线" panose="02010600030101010101" pitchFamily="2" charset="-122"/>
              </a:rPr>
              <a:t>WebSocket </a:t>
            </a:r>
            <a:r>
              <a:rPr lang="zh-CN" altLang="en-US" sz="2200" dirty="0">
                <a:latin typeface="等线" panose="02010600030101010101" pitchFamily="2" charset="-122"/>
                <a:ea typeface="等线" panose="02010600030101010101" pitchFamily="2" charset="-122"/>
              </a:rPr>
              <a:t>握手错误时 从服务器发送到客户端。</a:t>
            </a:r>
          </a:p>
          <a:p>
            <a:endParaRPr lang="zh-CN" altLang="en-US" dirty="0"/>
          </a:p>
        </p:txBody>
      </p:sp>
      <p:sp>
        <p:nvSpPr>
          <p:cNvPr id="4" name="灯片编号占位符 3">
            <a:extLst>
              <a:ext uri="{FF2B5EF4-FFF2-40B4-BE49-F238E27FC236}">
                <a16:creationId xmlns:a16="http://schemas.microsoft.com/office/drawing/2014/main" xmlns="" id="{4D080EB3-E7D7-4F16-88A7-915DD4EAE9D7}"/>
              </a:ext>
            </a:extLst>
          </p:cNvPr>
          <p:cNvSpPr>
            <a:spLocks noGrp="1"/>
          </p:cNvSpPr>
          <p:nvPr>
            <p:ph type="sldNum" sz="quarter" idx="11"/>
          </p:nvPr>
        </p:nvSpPr>
        <p:spPr/>
        <p:txBody>
          <a:bodyPr/>
          <a:lstStyle/>
          <a:p>
            <a:fld id="{3F9C4C7F-5825-4F3A-8379-025B40755F68}" type="slidenum">
              <a:rPr lang="zh-CN" altLang="en-US" smtClean="0"/>
              <a:t>18</a:t>
            </a:fld>
            <a:endParaRPr lang="zh-CN" altLang="en-US" dirty="0"/>
          </a:p>
        </p:txBody>
      </p:sp>
    </p:spTree>
    <p:extLst>
      <p:ext uri="{BB962C8B-B14F-4D97-AF65-F5344CB8AC3E}">
        <p14:creationId xmlns:p14="http://schemas.microsoft.com/office/powerpoint/2010/main" val="356317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3CF81A1-280B-469F-B99B-9007C6D0152D}"/>
              </a:ext>
            </a:extLst>
          </p:cNvPr>
          <p:cNvSpPr>
            <a:spLocks noGrp="1"/>
          </p:cNvSpPr>
          <p:nvPr>
            <p:ph type="title"/>
          </p:nvPr>
        </p:nvSpPr>
        <p:spPr/>
        <p:txBody>
          <a:bodyPr/>
          <a:lstStyle/>
          <a:p>
            <a:r>
              <a:rPr lang="en-US" altLang="zh-CN" dirty="0"/>
              <a:t>Authentication</a:t>
            </a:r>
            <a:endParaRPr lang="zh-CN" altLang="en-US" dirty="0"/>
          </a:p>
        </p:txBody>
      </p:sp>
      <p:sp>
        <p:nvSpPr>
          <p:cNvPr id="3" name="文本占位符 2">
            <a:extLst>
              <a:ext uri="{FF2B5EF4-FFF2-40B4-BE49-F238E27FC236}">
                <a16:creationId xmlns:a16="http://schemas.microsoft.com/office/drawing/2014/main" xmlns="" id="{7329DA6B-11EF-4998-BF4A-02148DCE553D}"/>
              </a:ext>
            </a:extLst>
          </p:cNvPr>
          <p:cNvSpPr>
            <a:spLocks noGrp="1"/>
          </p:cNvSpPr>
          <p:nvPr>
            <p:ph type="body" sz="quarter" idx="10"/>
          </p:nvPr>
        </p:nvSpPr>
        <p:spPr/>
        <p:txBody>
          <a:bodyPr>
            <a:normAutofit/>
          </a:bodyPr>
          <a:lstStyle/>
          <a:p>
            <a:r>
              <a:rPr lang="zh-CN" altLang="en-US" sz="2400" dirty="0"/>
              <a:t>如何在通过网络进行连接时提供身份验证凭据</a:t>
            </a:r>
            <a:r>
              <a:rPr lang="en-US" altLang="zh-CN" sz="2400" dirty="0"/>
              <a:t>:</a:t>
            </a:r>
          </a:p>
          <a:p>
            <a:r>
              <a:rPr lang="en-US" altLang="zh-CN" sz="2400" dirty="0">
                <a:latin typeface="等线" panose="02010600030101010101" pitchFamily="2" charset="-122"/>
                <a:ea typeface="等线" panose="02010600030101010101" pitchFamily="2" charset="-122"/>
              </a:rPr>
              <a:t>	</a:t>
            </a:r>
            <a:r>
              <a:rPr lang="zh-CN" altLang="en-US" sz="2200" dirty="0">
                <a:latin typeface="等线" panose="02010600030101010101" pitchFamily="2" charset="-122"/>
                <a:ea typeface="等线" panose="02010600030101010101" pitchFamily="2" charset="-122"/>
              </a:rPr>
              <a:t>通过 </a:t>
            </a:r>
            <a:r>
              <a:rPr lang="en-US" altLang="zh-CN" sz="2200" dirty="0">
                <a:latin typeface="等线" panose="02010600030101010101" pitchFamily="2" charset="-122"/>
                <a:ea typeface="等线" panose="02010600030101010101" pitchFamily="2" charset="-122"/>
              </a:rPr>
              <a:t>StreamSocket </a:t>
            </a:r>
            <a:r>
              <a:rPr lang="zh-CN" altLang="en-US" sz="2200" dirty="0">
                <a:latin typeface="等线" panose="02010600030101010101" pitchFamily="2" charset="-122"/>
                <a:ea typeface="等线" panose="02010600030101010101" pitchFamily="2" charset="-122"/>
              </a:rPr>
              <a:t>类提供客户端证书</a:t>
            </a:r>
            <a:endParaRPr lang="en-US" altLang="zh-CN" sz="2200" dirty="0">
              <a:latin typeface="等线" panose="02010600030101010101" pitchFamily="2" charset="-122"/>
              <a:ea typeface="等线" panose="02010600030101010101" pitchFamily="2" charset="-122"/>
            </a:endParaRPr>
          </a:p>
          <a:p>
            <a:pPr>
              <a:lnSpc>
                <a:spcPct val="150000"/>
              </a:lnSpc>
            </a:pPr>
            <a:r>
              <a:rPr lang="en-US" altLang="zh-CN" sz="2200" dirty="0">
                <a:latin typeface="等线" panose="02010600030101010101" pitchFamily="2" charset="-122"/>
                <a:ea typeface="等线" panose="02010600030101010101" pitchFamily="2" charset="-122"/>
              </a:rPr>
              <a:t>	</a:t>
            </a:r>
            <a:r>
              <a:rPr lang="en-US" altLang="zh-CN" sz="2200" dirty="0" err="1">
                <a:latin typeface="等线" panose="02010600030101010101" pitchFamily="2" charset="-122"/>
                <a:ea typeface="等线" panose="02010600030101010101" pitchFamily="2" charset="-122"/>
              </a:rPr>
              <a:t>Windows.Networking.StreamSocket</a:t>
            </a:r>
            <a:r>
              <a:rPr lang="zh-CN" altLang="en-US" sz="2200" dirty="0">
                <a:latin typeface="等线" panose="02010600030101010101" pitchFamily="2" charset="-122"/>
                <a:ea typeface="等线" panose="02010600030101010101" pitchFamily="2" charset="-122"/>
              </a:rPr>
              <a:t>类支持使用 </a:t>
            </a:r>
            <a:r>
              <a:rPr lang="en-US" altLang="zh-CN" sz="2200" dirty="0">
                <a:latin typeface="等线" panose="02010600030101010101" pitchFamily="2" charset="-122"/>
                <a:ea typeface="等线" panose="02010600030101010101" pitchFamily="2" charset="-122"/>
              </a:rPr>
              <a:t>SSL/TLS </a:t>
            </a:r>
            <a:r>
              <a:rPr lang="zh-CN" altLang="en-US" sz="2200" dirty="0">
                <a:latin typeface="等线" panose="02010600030101010101" pitchFamily="2" charset="-122"/>
                <a:ea typeface="等线" panose="02010600030101010101" pitchFamily="2" charset="-122"/>
              </a:rPr>
              <a:t>应用来验证应用正在与其交互的服务器。 在 </a:t>
            </a:r>
            <a:r>
              <a:rPr lang="en-US" altLang="zh-CN" sz="2200" dirty="0">
                <a:latin typeface="等线" panose="02010600030101010101" pitchFamily="2" charset="-122"/>
                <a:ea typeface="等线" panose="02010600030101010101" pitchFamily="2" charset="-122"/>
              </a:rPr>
              <a:t>Windows 10 </a:t>
            </a:r>
            <a:r>
              <a:rPr lang="zh-CN" altLang="en-US" sz="2200" dirty="0">
                <a:latin typeface="等线" panose="02010600030101010101" pitchFamily="2" charset="-122"/>
                <a:ea typeface="等线" panose="02010600030101010101" pitchFamily="2" charset="-122"/>
              </a:rPr>
              <a:t>中，你可以在</a:t>
            </a:r>
            <a:r>
              <a:rPr lang="en-US" altLang="zh-CN" sz="2200" dirty="0" err="1">
                <a:latin typeface="等线" panose="02010600030101010101" pitchFamily="2" charset="-122"/>
                <a:ea typeface="等线" panose="02010600030101010101" pitchFamily="2" charset="-122"/>
              </a:rPr>
              <a:t>StreamSocket.Control</a:t>
            </a:r>
            <a:r>
              <a:rPr lang="zh-CN" altLang="en-US" sz="2200" dirty="0">
                <a:latin typeface="等线" panose="02010600030101010101" pitchFamily="2" charset="-122"/>
                <a:ea typeface="等线" panose="02010600030101010101" pitchFamily="2" charset="-122"/>
              </a:rPr>
              <a:t> 对象上提供客户端证书。</a:t>
            </a:r>
            <a:endParaRPr lang="en-US" altLang="zh-CN" sz="2200" dirty="0">
              <a:latin typeface="等线" panose="02010600030101010101" pitchFamily="2" charset="-122"/>
              <a:ea typeface="等线" panose="02010600030101010101" pitchFamily="2" charset="-122"/>
            </a:endParaRPr>
          </a:p>
          <a:p>
            <a:pPr>
              <a:lnSpc>
                <a:spcPct val="150000"/>
              </a:lnSpc>
            </a:pPr>
            <a:endParaRPr lang="en-US" altLang="zh-CN" sz="2200" dirty="0"/>
          </a:p>
          <a:p>
            <a:pPr lvl="2">
              <a:lnSpc>
                <a:spcPct val="150000"/>
              </a:lnSpc>
            </a:pPr>
            <a:r>
              <a:rPr lang="en-US" altLang="zh-CN" sz="1600" dirty="0"/>
              <a:t>var socket = new StreamSocket();</a:t>
            </a:r>
          </a:p>
          <a:p>
            <a:pPr lvl="2">
              <a:lnSpc>
                <a:spcPct val="150000"/>
              </a:lnSpc>
            </a:pPr>
            <a:r>
              <a:rPr lang="en-US" altLang="zh-CN" sz="1600" dirty="0" err="1"/>
              <a:t>Windows.Security.Cryptography.Certificates.Certificate</a:t>
            </a:r>
            <a:r>
              <a:rPr lang="en-US" altLang="zh-CN" sz="1600" dirty="0"/>
              <a:t> certificate = await </a:t>
            </a:r>
            <a:r>
              <a:rPr lang="en-US" altLang="zh-CN" sz="1600" dirty="0" err="1"/>
              <a:t>GetClientCert</a:t>
            </a:r>
            <a:r>
              <a:rPr lang="en-US" altLang="zh-CN" sz="1600" dirty="0"/>
              <a:t>();</a:t>
            </a:r>
          </a:p>
          <a:p>
            <a:pPr lvl="2">
              <a:lnSpc>
                <a:spcPct val="150000"/>
              </a:lnSpc>
            </a:pPr>
            <a:r>
              <a:rPr lang="en-US" altLang="zh-CN" sz="1600" dirty="0" err="1"/>
              <a:t>socket.Control.ClientCertificate</a:t>
            </a:r>
            <a:r>
              <a:rPr lang="en-US" altLang="zh-CN" sz="1600" dirty="0"/>
              <a:t> = certificate;</a:t>
            </a:r>
          </a:p>
          <a:p>
            <a:pPr lvl="2">
              <a:lnSpc>
                <a:spcPct val="150000"/>
              </a:lnSpc>
            </a:pPr>
            <a:r>
              <a:rPr lang="en-US" altLang="zh-CN" sz="1600" dirty="0"/>
              <a:t>await </a:t>
            </a:r>
            <a:r>
              <a:rPr lang="en-US" altLang="zh-CN" sz="1600" dirty="0" err="1"/>
              <a:t>socket.ConnectAsync</a:t>
            </a:r>
            <a:r>
              <a:rPr lang="en-US" altLang="zh-CN" sz="1600" dirty="0"/>
              <a:t>(destination, SocketProtectionLevel.Tls12);</a:t>
            </a:r>
            <a:endParaRPr lang="zh-CN" altLang="en-US" sz="1600" dirty="0"/>
          </a:p>
        </p:txBody>
      </p:sp>
      <p:sp>
        <p:nvSpPr>
          <p:cNvPr id="4" name="灯片编号占位符 3">
            <a:extLst>
              <a:ext uri="{FF2B5EF4-FFF2-40B4-BE49-F238E27FC236}">
                <a16:creationId xmlns:a16="http://schemas.microsoft.com/office/drawing/2014/main" xmlns="" id="{A8B94F60-D4AE-40AA-80EE-965E77F14F60}"/>
              </a:ext>
            </a:extLst>
          </p:cNvPr>
          <p:cNvSpPr>
            <a:spLocks noGrp="1"/>
          </p:cNvSpPr>
          <p:nvPr>
            <p:ph type="sldNum" sz="quarter" idx="11"/>
          </p:nvPr>
        </p:nvSpPr>
        <p:spPr/>
        <p:txBody>
          <a:bodyPr/>
          <a:lstStyle/>
          <a:p>
            <a:fld id="{3F9C4C7F-5825-4F3A-8379-025B40755F68}" type="slidenum">
              <a:rPr lang="zh-CN" altLang="en-US" smtClean="0"/>
              <a:t>19</a:t>
            </a:fld>
            <a:endParaRPr lang="zh-CN" altLang="en-US" dirty="0"/>
          </a:p>
        </p:txBody>
      </p:sp>
    </p:spTree>
    <p:extLst>
      <p:ext uri="{BB962C8B-B14F-4D97-AF65-F5344CB8AC3E}">
        <p14:creationId xmlns:p14="http://schemas.microsoft.com/office/powerpoint/2010/main" val="231675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54" y="1413250"/>
            <a:ext cx="4146088" cy="4249417"/>
          </a:xfrm>
          <a:prstGeom prst="rect">
            <a:avLst/>
          </a:prstGeom>
        </p:spPr>
      </p:pic>
      <p:sp>
        <p:nvSpPr>
          <p:cNvPr id="4" name="矩形 3"/>
          <p:cNvSpPr/>
          <p:nvPr/>
        </p:nvSpPr>
        <p:spPr>
          <a:xfrm>
            <a:off x="5719156" y="2094807"/>
            <a:ext cx="5053619" cy="1569660"/>
          </a:xfrm>
          <a:prstGeom prst="rect">
            <a:avLst/>
          </a:prstGeom>
        </p:spPr>
        <p:txBody>
          <a:bodyPr wrap="square">
            <a:spAutoFit/>
          </a:bodyPr>
          <a:lstStyle/>
          <a:p>
            <a:r>
              <a:rPr lang="zh-CN" altLang="en-US" sz="3200" dirty="0">
                <a:solidFill>
                  <a:schemeClr val="bg1">
                    <a:lumMod val="65000"/>
                    <a:lumOff val="35000"/>
                  </a:schemeClr>
                </a:solidFill>
                <a:latin typeface="微软雅黑" panose="020B0503020204020204" pitchFamily="34" charset="-122"/>
                <a:ea typeface="微软雅黑" panose="020B0503020204020204" pitchFamily="34" charset="-122"/>
              </a:rPr>
              <a:t>通过这一节课，可以使学生了解网络访问的概念和具体实现方法。</a:t>
            </a:r>
            <a:endParaRPr lang="en-US" altLang="zh-CN" sz="3200" dirty="0">
              <a:solidFill>
                <a:schemeClr val="bg1">
                  <a:lumMod val="65000"/>
                  <a:lumOff val="35000"/>
                </a:schemeClr>
              </a:solidFill>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xmlns="" id="{60C34AA8-481D-4990-8C15-A6630036C9F7}"/>
              </a:ext>
            </a:extLst>
          </p:cNvPr>
          <p:cNvSpPr>
            <a:spLocks noGrp="1"/>
          </p:cNvSpPr>
          <p:nvPr>
            <p:ph type="sldNum" sz="quarter" idx="10"/>
          </p:nvPr>
        </p:nvSpPr>
        <p:spPr/>
        <p:txBody>
          <a:bodyPr/>
          <a:lstStyle/>
          <a:p>
            <a:fld id="{3F9C4C7F-5825-4F3A-8379-025B40755F68}" type="slidenum">
              <a:rPr lang="zh-CN" altLang="en-US" smtClean="0"/>
              <a:t>2</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3CF81A1-280B-469F-B99B-9007C6D0152D}"/>
              </a:ext>
            </a:extLst>
          </p:cNvPr>
          <p:cNvSpPr>
            <a:spLocks noGrp="1"/>
          </p:cNvSpPr>
          <p:nvPr>
            <p:ph type="title"/>
          </p:nvPr>
        </p:nvSpPr>
        <p:spPr/>
        <p:txBody>
          <a:bodyPr/>
          <a:lstStyle/>
          <a:p>
            <a:r>
              <a:rPr lang="en-US" altLang="zh-CN" dirty="0"/>
              <a:t>Authentication</a:t>
            </a:r>
            <a:endParaRPr lang="zh-CN" altLang="en-US" dirty="0"/>
          </a:p>
        </p:txBody>
      </p:sp>
      <p:sp>
        <p:nvSpPr>
          <p:cNvPr id="3" name="文本占位符 2">
            <a:extLst>
              <a:ext uri="{FF2B5EF4-FFF2-40B4-BE49-F238E27FC236}">
                <a16:creationId xmlns:a16="http://schemas.microsoft.com/office/drawing/2014/main" xmlns="" id="{7329DA6B-11EF-4998-BF4A-02148DCE553D}"/>
              </a:ext>
            </a:extLst>
          </p:cNvPr>
          <p:cNvSpPr>
            <a:spLocks noGrp="1"/>
          </p:cNvSpPr>
          <p:nvPr>
            <p:ph type="body" sz="quarter" idx="10"/>
          </p:nvPr>
        </p:nvSpPr>
        <p:spPr/>
        <p:txBody>
          <a:bodyPr>
            <a:normAutofit/>
          </a:bodyPr>
          <a:lstStyle/>
          <a:p>
            <a:r>
              <a:rPr lang="zh-CN" altLang="en-US" sz="2400" dirty="0"/>
              <a:t>如何在通过网络进行连接时提供身份验证凭据</a:t>
            </a:r>
            <a:r>
              <a:rPr lang="en-US" altLang="zh-CN" sz="2400" dirty="0"/>
              <a:t>:</a:t>
            </a:r>
          </a:p>
          <a:p>
            <a:endParaRPr lang="zh-CN" altLang="en-US" sz="2200" dirty="0"/>
          </a:p>
          <a:p>
            <a:pPr>
              <a:lnSpc>
                <a:spcPct val="150000"/>
              </a:lnSpc>
            </a:pPr>
            <a:r>
              <a:rPr lang="en-US" altLang="zh-CN" sz="2200" dirty="0"/>
              <a:t>	</a:t>
            </a:r>
            <a:r>
              <a:rPr lang="zh-CN" altLang="en-US" sz="2400" dirty="0">
                <a:latin typeface="等线" panose="02010600030101010101" pitchFamily="2" charset="-122"/>
                <a:ea typeface="等线" panose="02010600030101010101" pitchFamily="2" charset="-122"/>
              </a:rPr>
              <a:t>向 </a:t>
            </a:r>
            <a:r>
              <a:rPr lang="en-US" altLang="zh-CN" sz="2400" dirty="0">
                <a:latin typeface="等线" panose="02010600030101010101" pitchFamily="2" charset="-122"/>
                <a:ea typeface="等线" panose="02010600030101010101" pitchFamily="2" charset="-122"/>
              </a:rPr>
              <a:t>Web </a:t>
            </a:r>
            <a:r>
              <a:rPr lang="zh-CN" altLang="en-US" sz="2400" dirty="0">
                <a:latin typeface="等线" panose="02010600030101010101" pitchFamily="2" charset="-122"/>
                <a:ea typeface="等线" panose="02010600030101010101" pitchFamily="2" charset="-122"/>
              </a:rPr>
              <a:t>服务提供身份验证凭据</a:t>
            </a:r>
          </a:p>
          <a:p>
            <a:pPr>
              <a:lnSpc>
                <a:spcPct val="150000"/>
              </a:lnSpc>
            </a:pPr>
            <a:r>
              <a:rPr lang="en-US" altLang="zh-CN" sz="2400" dirty="0">
                <a:latin typeface="等线" panose="02010600030101010101" pitchFamily="2" charset="-122"/>
                <a:ea typeface="等线" panose="02010600030101010101" pitchFamily="2" charset="-122"/>
              </a:rPr>
              <a:t>	</a:t>
            </a:r>
            <a:r>
              <a:rPr lang="zh-CN" altLang="en-US" sz="2400" dirty="0">
                <a:latin typeface="等线" panose="02010600030101010101" pitchFamily="2" charset="-122"/>
                <a:ea typeface="等线" panose="02010600030101010101" pitchFamily="2" charset="-122"/>
              </a:rPr>
              <a:t>使应用可与安全 </a:t>
            </a:r>
            <a:r>
              <a:rPr lang="en-US" altLang="zh-CN" sz="2400" dirty="0">
                <a:latin typeface="等线" panose="02010600030101010101" pitchFamily="2" charset="-122"/>
                <a:ea typeface="等线" panose="02010600030101010101" pitchFamily="2" charset="-122"/>
              </a:rPr>
              <a:t>Web </a:t>
            </a:r>
            <a:r>
              <a:rPr lang="zh-CN" altLang="en-US" sz="2400" dirty="0">
                <a:latin typeface="等线" panose="02010600030101010101" pitchFamily="2" charset="-122"/>
                <a:ea typeface="等线" panose="02010600030101010101" pitchFamily="2" charset="-122"/>
              </a:rPr>
              <a:t>服务交互的每个网络 </a:t>
            </a:r>
            <a:r>
              <a:rPr lang="en-US" altLang="zh-CN" sz="2400" dirty="0">
                <a:latin typeface="等线" panose="02010600030101010101" pitchFamily="2" charset="-122"/>
                <a:ea typeface="等线" panose="02010600030101010101" pitchFamily="2" charset="-122"/>
              </a:rPr>
              <a:t>API </a:t>
            </a:r>
            <a:r>
              <a:rPr lang="zh-CN" altLang="en-US" sz="2400" dirty="0">
                <a:latin typeface="等线" panose="02010600030101010101" pitchFamily="2" charset="-122"/>
                <a:ea typeface="等线" panose="02010600030101010101" pitchFamily="2" charset="-122"/>
              </a:rPr>
              <a:t>均提供其自有方法来初始化客户端，或者使用服务器和代理身份验证凭据来设置请求头。 每个方法均使用 </a:t>
            </a:r>
            <a:r>
              <a:rPr lang="en-US" altLang="zh-CN" sz="2400" b="1" u="sng" dirty="0" err="1">
                <a:latin typeface="等线" panose="02010600030101010101" pitchFamily="2" charset="-122"/>
                <a:ea typeface="等线" panose="02010600030101010101" pitchFamily="2" charset="-122"/>
                <a:hlinkClick r:id="rId2"/>
              </a:rPr>
              <a:t>PasswordCredential</a:t>
            </a:r>
            <a:r>
              <a:rPr lang="zh-CN" altLang="en-US" sz="2400" dirty="0">
                <a:latin typeface="等线" panose="02010600030101010101" pitchFamily="2" charset="-122"/>
                <a:ea typeface="等线" panose="02010600030101010101" pitchFamily="2" charset="-122"/>
              </a:rPr>
              <a:t> 对象进行设置，该对象指示用户名、密码和将这些凭据用于的资源。 下表提供这些 </a:t>
            </a:r>
            <a:r>
              <a:rPr lang="en-US" altLang="zh-CN" sz="2400" dirty="0">
                <a:latin typeface="等线" panose="02010600030101010101" pitchFamily="2" charset="-122"/>
                <a:ea typeface="等线" panose="02010600030101010101" pitchFamily="2" charset="-122"/>
              </a:rPr>
              <a:t>API </a:t>
            </a:r>
            <a:r>
              <a:rPr lang="zh-CN" altLang="en-US" sz="2400" dirty="0">
                <a:latin typeface="等线" panose="02010600030101010101" pitchFamily="2" charset="-122"/>
                <a:ea typeface="等线" panose="02010600030101010101" pitchFamily="2" charset="-122"/>
              </a:rPr>
              <a:t>的映射：</a:t>
            </a:r>
          </a:p>
        </p:txBody>
      </p:sp>
      <p:sp>
        <p:nvSpPr>
          <p:cNvPr id="4" name="灯片编号占位符 3">
            <a:extLst>
              <a:ext uri="{FF2B5EF4-FFF2-40B4-BE49-F238E27FC236}">
                <a16:creationId xmlns:a16="http://schemas.microsoft.com/office/drawing/2014/main" xmlns="" id="{ECEEA4C4-222C-4A22-825F-9E5556D70A9C}"/>
              </a:ext>
            </a:extLst>
          </p:cNvPr>
          <p:cNvSpPr>
            <a:spLocks noGrp="1"/>
          </p:cNvSpPr>
          <p:nvPr>
            <p:ph type="sldNum" sz="quarter" idx="11"/>
          </p:nvPr>
        </p:nvSpPr>
        <p:spPr/>
        <p:txBody>
          <a:bodyPr/>
          <a:lstStyle/>
          <a:p>
            <a:fld id="{3F9C4C7F-5825-4F3A-8379-025B40755F68}" type="slidenum">
              <a:rPr lang="zh-CN" altLang="en-US" smtClean="0"/>
              <a:t>20</a:t>
            </a:fld>
            <a:endParaRPr lang="zh-CN" altLang="en-US" dirty="0"/>
          </a:p>
        </p:txBody>
      </p:sp>
    </p:spTree>
    <p:extLst>
      <p:ext uri="{BB962C8B-B14F-4D97-AF65-F5344CB8AC3E}">
        <p14:creationId xmlns:p14="http://schemas.microsoft.com/office/powerpoint/2010/main" val="415301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7EDF5A-15B7-45F2-9C3F-AA971D2EDD3D}"/>
              </a:ext>
            </a:extLst>
          </p:cNvPr>
          <p:cNvSpPr>
            <a:spLocks noGrp="1"/>
          </p:cNvSpPr>
          <p:nvPr>
            <p:ph type="title"/>
          </p:nvPr>
        </p:nvSpPr>
        <p:spPr/>
        <p:txBody>
          <a:bodyPr/>
          <a:lstStyle/>
          <a:p>
            <a:r>
              <a:rPr lang="en-US" altLang="zh-CN" dirty="0"/>
              <a:t>Authentication</a:t>
            </a:r>
            <a:endParaRPr lang="zh-CN" altLang="en-US" dirty="0"/>
          </a:p>
        </p:txBody>
      </p:sp>
      <p:pic>
        <p:nvPicPr>
          <p:cNvPr id="4" name="图片 3">
            <a:extLst>
              <a:ext uri="{FF2B5EF4-FFF2-40B4-BE49-F238E27FC236}">
                <a16:creationId xmlns:a16="http://schemas.microsoft.com/office/drawing/2014/main" xmlns="" id="{6B6F750A-FAC2-4DD9-81C3-04C7D1574390}"/>
              </a:ext>
            </a:extLst>
          </p:cNvPr>
          <p:cNvPicPr>
            <a:picLocks noChangeAspect="1"/>
          </p:cNvPicPr>
          <p:nvPr/>
        </p:nvPicPr>
        <p:blipFill>
          <a:blip r:embed="rId2"/>
          <a:stretch>
            <a:fillRect/>
          </a:stretch>
        </p:blipFill>
        <p:spPr>
          <a:xfrm>
            <a:off x="2064916" y="1376218"/>
            <a:ext cx="6220102" cy="5361708"/>
          </a:xfrm>
          <a:prstGeom prst="rect">
            <a:avLst/>
          </a:prstGeom>
        </p:spPr>
      </p:pic>
      <p:sp>
        <p:nvSpPr>
          <p:cNvPr id="3" name="灯片编号占位符 2">
            <a:extLst>
              <a:ext uri="{FF2B5EF4-FFF2-40B4-BE49-F238E27FC236}">
                <a16:creationId xmlns:a16="http://schemas.microsoft.com/office/drawing/2014/main" xmlns="" id="{133E0E02-E599-4D13-8EE6-9844C945F003}"/>
              </a:ext>
            </a:extLst>
          </p:cNvPr>
          <p:cNvSpPr>
            <a:spLocks noGrp="1"/>
          </p:cNvSpPr>
          <p:nvPr>
            <p:ph type="sldNum" sz="quarter" idx="11"/>
          </p:nvPr>
        </p:nvSpPr>
        <p:spPr/>
        <p:txBody>
          <a:bodyPr/>
          <a:lstStyle/>
          <a:p>
            <a:fld id="{3F9C4C7F-5825-4F3A-8379-025B40755F68}" type="slidenum">
              <a:rPr lang="zh-CN" altLang="en-US" smtClean="0"/>
              <a:t>21</a:t>
            </a:fld>
            <a:endParaRPr lang="zh-CN" altLang="en-US" dirty="0"/>
          </a:p>
        </p:txBody>
      </p:sp>
    </p:spTree>
    <p:extLst>
      <p:ext uri="{BB962C8B-B14F-4D97-AF65-F5344CB8AC3E}">
        <p14:creationId xmlns:p14="http://schemas.microsoft.com/office/powerpoint/2010/main" val="402939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C226AE-3760-499B-85BD-8C8AF813B18B}"/>
              </a:ext>
            </a:extLst>
          </p:cNvPr>
          <p:cNvSpPr>
            <a:spLocks noGrp="1"/>
          </p:cNvSpPr>
          <p:nvPr>
            <p:ph type="title"/>
          </p:nvPr>
        </p:nvSpPr>
        <p:spPr/>
        <p:txBody>
          <a:bodyPr/>
          <a:lstStyle/>
          <a:p>
            <a:r>
              <a:rPr lang="en-US" altLang="zh-CN" dirty="0"/>
              <a:t>Handling network exceptions</a:t>
            </a:r>
            <a:endParaRPr lang="zh-CN" altLang="en-US" dirty="0"/>
          </a:p>
        </p:txBody>
      </p:sp>
      <p:sp>
        <p:nvSpPr>
          <p:cNvPr id="3" name="文本占位符 2">
            <a:extLst>
              <a:ext uri="{FF2B5EF4-FFF2-40B4-BE49-F238E27FC236}">
                <a16:creationId xmlns:a16="http://schemas.microsoft.com/office/drawing/2014/main" xmlns="" id="{0BA0209F-BB80-4E8B-A9D0-8C06FC1256E0}"/>
              </a:ext>
            </a:extLst>
          </p:cNvPr>
          <p:cNvSpPr>
            <a:spLocks noGrp="1"/>
          </p:cNvSpPr>
          <p:nvPr>
            <p:ph type="body" sz="quarter" idx="10"/>
          </p:nvPr>
        </p:nvSpPr>
        <p:spPr/>
        <p:txBody>
          <a:bodyPr>
            <a:normAutofit/>
          </a:bodyPr>
          <a:lstStyle/>
          <a:p>
            <a:pPr>
              <a:lnSpc>
                <a:spcPct val="160000"/>
              </a:lnSpc>
            </a:pPr>
            <a:r>
              <a:rPr lang="zh-CN" altLang="en-US" sz="2400" dirty="0"/>
              <a:t>  </a:t>
            </a:r>
            <a:r>
              <a:rPr lang="zh-CN" altLang="en-US" sz="2200" dirty="0"/>
              <a:t>在大多数编程领域中，异常均表示由程序中的某些缺陷而导致的重大问题或失败。网络通信本身是不可靠的。 </a:t>
            </a:r>
            <a:endParaRPr lang="en-US" altLang="zh-CN" sz="2200" dirty="0"/>
          </a:p>
          <a:p>
            <a:pPr>
              <a:lnSpc>
                <a:spcPct val="160000"/>
              </a:lnSpc>
            </a:pPr>
            <a:r>
              <a:rPr lang="zh-CN" altLang="en-US" sz="2200" dirty="0"/>
              <a:t>  当通用 </a:t>
            </a:r>
            <a:r>
              <a:rPr lang="en-US" altLang="zh-CN" sz="2200" dirty="0"/>
              <a:t>Windows </a:t>
            </a:r>
            <a:r>
              <a:rPr lang="zh-CN" altLang="en-US" sz="2200" dirty="0"/>
              <a:t>应用引发异常时，异常处理程序可以检索关于异常原因的更详细的信息，以更好地了解此次失败，并作出正确的决策。</a:t>
            </a:r>
          </a:p>
          <a:p>
            <a:pPr>
              <a:lnSpc>
                <a:spcPct val="160000"/>
              </a:lnSpc>
            </a:pPr>
            <a:r>
              <a:rPr lang="zh-CN" altLang="en-US" sz="2200" dirty="0"/>
              <a:t>  每个语言投影都支持一种访问该详细信息的方法。 异常在通用 </a:t>
            </a:r>
            <a:r>
              <a:rPr lang="en-US" altLang="zh-CN" sz="2200" dirty="0"/>
              <a:t>Windows </a:t>
            </a:r>
            <a:r>
              <a:rPr lang="zh-CN" altLang="en-US" sz="2200" dirty="0"/>
              <a:t>应用中投影为 </a:t>
            </a:r>
            <a:r>
              <a:rPr lang="en-US" altLang="zh-CN" sz="2200" b="1" dirty="0"/>
              <a:t>HRESULT</a:t>
            </a:r>
            <a:r>
              <a:rPr lang="zh-CN" altLang="en-US" sz="2200" dirty="0"/>
              <a:t> 值。</a:t>
            </a:r>
          </a:p>
          <a:p>
            <a:pPr>
              <a:lnSpc>
                <a:spcPct val="160000"/>
              </a:lnSpc>
            </a:pPr>
            <a:r>
              <a:rPr lang="zh-CN" altLang="en-US" sz="2200" dirty="0"/>
              <a:t>  网络 </a:t>
            </a:r>
            <a:r>
              <a:rPr lang="en-US" altLang="zh-CN" sz="2200" dirty="0"/>
              <a:t>API </a:t>
            </a:r>
            <a:r>
              <a:rPr lang="zh-CN" altLang="en-US" sz="2200" dirty="0"/>
              <a:t>支持不同方法来检索关于异常原因的详细信息：</a:t>
            </a:r>
          </a:p>
          <a:p>
            <a:pPr>
              <a:lnSpc>
                <a:spcPct val="150000"/>
              </a:lnSpc>
            </a:pPr>
            <a:r>
              <a:rPr lang="zh-CN" altLang="en-US" sz="2000" dirty="0"/>
              <a:t>  </a:t>
            </a:r>
            <a:r>
              <a:rPr lang="en-US" altLang="zh-CN" sz="2000" dirty="0"/>
              <a:t>	</a:t>
            </a:r>
            <a:r>
              <a:rPr lang="zh-CN" altLang="en-US" sz="2000" dirty="0">
                <a:latin typeface="等线" panose="02010600030101010101" pitchFamily="2" charset="-122"/>
                <a:ea typeface="等线" panose="02010600030101010101" pitchFamily="2" charset="-122"/>
              </a:rPr>
              <a:t>一些 </a:t>
            </a:r>
            <a:r>
              <a:rPr lang="en-US" altLang="zh-CN" sz="2000" dirty="0">
                <a:latin typeface="等线" panose="02010600030101010101" pitchFamily="2" charset="-122"/>
                <a:ea typeface="等线" panose="02010600030101010101" pitchFamily="2" charset="-122"/>
              </a:rPr>
              <a:t>API </a:t>
            </a:r>
            <a:r>
              <a:rPr lang="zh-CN" altLang="en-US" sz="2000" dirty="0">
                <a:latin typeface="等线" panose="02010600030101010101" pitchFamily="2" charset="-122"/>
                <a:ea typeface="等线" panose="02010600030101010101" pitchFamily="2" charset="-122"/>
              </a:rPr>
              <a:t>提供了一种帮助程序方法，可将异常中的 </a:t>
            </a:r>
            <a:r>
              <a:rPr lang="en-US" altLang="zh-CN" sz="2000" b="1" dirty="0">
                <a:latin typeface="等线" panose="02010600030101010101" pitchFamily="2" charset="-122"/>
                <a:ea typeface="等线" panose="02010600030101010101" pitchFamily="2" charset="-122"/>
              </a:rPr>
              <a:t>HRESULT</a:t>
            </a:r>
            <a:r>
              <a:rPr lang="zh-CN" altLang="en-US" sz="2000" dirty="0">
                <a:latin typeface="等线" panose="02010600030101010101" pitchFamily="2" charset="-122"/>
                <a:ea typeface="等线" panose="02010600030101010101" pitchFamily="2" charset="-122"/>
              </a:rPr>
              <a:t> 值转换为枚举值。</a:t>
            </a: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另一些 </a:t>
            </a:r>
            <a:r>
              <a:rPr lang="en-US" altLang="zh-CN" sz="2000" dirty="0">
                <a:latin typeface="等线" panose="02010600030101010101" pitchFamily="2" charset="-122"/>
                <a:ea typeface="等线" panose="02010600030101010101" pitchFamily="2" charset="-122"/>
              </a:rPr>
              <a:t>API </a:t>
            </a:r>
            <a:r>
              <a:rPr lang="zh-CN" altLang="en-US" sz="2000" dirty="0">
                <a:latin typeface="等线" panose="02010600030101010101" pitchFamily="2" charset="-122"/>
                <a:ea typeface="等线" panose="02010600030101010101" pitchFamily="2" charset="-122"/>
              </a:rPr>
              <a:t>提供一种方法来检索实际的 </a:t>
            </a:r>
            <a:r>
              <a:rPr lang="en-US" altLang="zh-CN" sz="2000" b="1" dirty="0">
                <a:latin typeface="等线" panose="02010600030101010101" pitchFamily="2" charset="-122"/>
                <a:ea typeface="等线" panose="02010600030101010101" pitchFamily="2" charset="-122"/>
              </a:rPr>
              <a:t>HRESULT</a:t>
            </a:r>
            <a:r>
              <a:rPr lang="zh-CN" altLang="en-US" sz="2000" dirty="0">
                <a:latin typeface="等线" panose="02010600030101010101" pitchFamily="2" charset="-122"/>
                <a:ea typeface="等线" panose="02010600030101010101" pitchFamily="2" charset="-122"/>
              </a:rPr>
              <a:t> 值。</a:t>
            </a:r>
          </a:p>
          <a:p>
            <a:endParaRPr lang="zh-CN" altLang="en-US" dirty="0"/>
          </a:p>
        </p:txBody>
      </p:sp>
      <p:sp>
        <p:nvSpPr>
          <p:cNvPr id="4" name="灯片编号占位符 3">
            <a:extLst>
              <a:ext uri="{FF2B5EF4-FFF2-40B4-BE49-F238E27FC236}">
                <a16:creationId xmlns:a16="http://schemas.microsoft.com/office/drawing/2014/main" xmlns="" id="{3B1FCB60-EDA5-45E7-BF41-D3EB1E0480F9}"/>
              </a:ext>
            </a:extLst>
          </p:cNvPr>
          <p:cNvSpPr>
            <a:spLocks noGrp="1"/>
          </p:cNvSpPr>
          <p:nvPr>
            <p:ph type="sldNum" sz="quarter" idx="11"/>
          </p:nvPr>
        </p:nvSpPr>
        <p:spPr/>
        <p:txBody>
          <a:bodyPr/>
          <a:lstStyle/>
          <a:p>
            <a:fld id="{3F9C4C7F-5825-4F3A-8379-025B40755F68}" type="slidenum">
              <a:rPr lang="zh-CN" altLang="en-US" smtClean="0"/>
              <a:t>22</a:t>
            </a:fld>
            <a:endParaRPr lang="zh-CN" altLang="en-US" dirty="0"/>
          </a:p>
        </p:txBody>
      </p:sp>
    </p:spTree>
    <p:extLst>
      <p:ext uri="{BB962C8B-B14F-4D97-AF65-F5344CB8AC3E}">
        <p14:creationId xmlns:p14="http://schemas.microsoft.com/office/powerpoint/2010/main" val="11484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82" y="1161003"/>
            <a:ext cx="11149013" cy="997196"/>
          </a:xfrm>
        </p:spPr>
        <p:txBody>
          <a:bodyPr/>
          <a:lstStyle/>
          <a:p>
            <a:r>
              <a:rPr lang="en-US" sz="7200" b="1" dirty="0">
                <a:latin typeface="微软雅黑" panose="020B0503020204020204" pitchFamily="34" charset="-122"/>
                <a:ea typeface="微软雅黑" panose="020B0503020204020204" pitchFamily="34" charset="-122"/>
              </a:rPr>
              <a:t>N</a:t>
            </a:r>
            <a:r>
              <a:rPr lang="en-US" altLang="zh-CN" sz="7200" b="1" dirty="0">
                <a:latin typeface="微软雅黑" panose="020B0503020204020204" pitchFamily="34" charset="-122"/>
                <a:ea typeface="微软雅黑" panose="020B0503020204020204" pitchFamily="34" charset="-122"/>
              </a:rPr>
              <a:t>etworking technology</a:t>
            </a:r>
            <a:endParaRPr lang="en-US" sz="72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70305" y="2442210"/>
            <a:ext cx="9997440" cy="1723549"/>
          </a:xfrm>
          <a:prstGeom prst="rect">
            <a:avLst/>
          </a:prstGeom>
          <a:noFill/>
        </p:spPr>
        <p:txBody>
          <a:bodyPr wrap="square" lIns="0" tIns="0" rIns="0" bIns="0" rtlCol="0">
            <a:spAutoFit/>
          </a:bodyPr>
          <a:lstStyle/>
          <a:p>
            <a:r>
              <a:rPr lang="en-US" altLang="zh-CN" sz="2800" dirty="0">
                <a:gradFill>
                  <a:gsLst>
                    <a:gs pos="2917">
                      <a:schemeClr val="tx1"/>
                    </a:gs>
                    <a:gs pos="30000">
                      <a:schemeClr val="tx1"/>
                    </a:gs>
                  </a:gsLst>
                  <a:lin ang="5400000" scaled="0"/>
                </a:gradFill>
              </a:rPr>
              <a:t>1.</a:t>
            </a:r>
            <a:r>
              <a:rPr lang="zh-CN" altLang="en-US" sz="2800" dirty="0">
                <a:gradFill>
                  <a:gsLst>
                    <a:gs pos="2917">
                      <a:schemeClr val="tx1"/>
                    </a:gs>
                    <a:gs pos="30000">
                      <a:schemeClr val="tx1"/>
                    </a:gs>
                  </a:gsLst>
                  <a:lin ang="5400000" scaled="0"/>
                </a:gradFill>
              </a:rPr>
              <a:t>套接字</a:t>
            </a:r>
            <a:endParaRPr lang="en-US" altLang="zh-CN" sz="2800" dirty="0">
              <a:gradFill>
                <a:gsLst>
                  <a:gs pos="2917">
                    <a:schemeClr val="tx1"/>
                  </a:gs>
                  <a:gs pos="30000">
                    <a:schemeClr val="tx1"/>
                  </a:gs>
                </a:gsLst>
                <a:lin ang="5400000" scaled="0"/>
              </a:gradFill>
            </a:endParaRPr>
          </a:p>
          <a:p>
            <a:r>
              <a:rPr lang="en-US" altLang="zh-CN" sz="2800" dirty="0">
                <a:gradFill>
                  <a:gsLst>
                    <a:gs pos="2917">
                      <a:schemeClr val="tx1"/>
                    </a:gs>
                    <a:gs pos="30000">
                      <a:schemeClr val="tx1"/>
                    </a:gs>
                  </a:gsLst>
                  <a:lin ang="5400000" scaled="0"/>
                </a:gradFill>
              </a:rPr>
              <a:t>2.Websocket</a:t>
            </a:r>
          </a:p>
          <a:p>
            <a:r>
              <a:rPr lang="en-US" altLang="zh-CN" sz="2800" dirty="0">
                <a:gradFill>
                  <a:gsLst>
                    <a:gs pos="2917">
                      <a:schemeClr val="tx1"/>
                    </a:gs>
                    <a:gs pos="30000">
                      <a:schemeClr val="tx1"/>
                    </a:gs>
                  </a:gsLst>
                  <a:lin ang="5400000" scaled="0"/>
                </a:gradFill>
              </a:rPr>
              <a:t>3.HttpClient</a:t>
            </a:r>
          </a:p>
          <a:p>
            <a:r>
              <a:rPr lang="en-US" altLang="zh-CN" sz="2800" dirty="0">
                <a:gradFill>
                  <a:gsLst>
                    <a:gs pos="2917">
                      <a:schemeClr val="tx1"/>
                    </a:gs>
                    <a:gs pos="30000">
                      <a:schemeClr val="tx1"/>
                    </a:gs>
                  </a:gsLst>
                  <a:lin ang="5400000" scaled="0"/>
                </a:gradFill>
              </a:rPr>
              <a:t>4.</a:t>
            </a:r>
            <a:r>
              <a:rPr lang="zh-CN" altLang="en-US" sz="2800" dirty="0">
                <a:gradFill>
                  <a:gsLst>
                    <a:gs pos="2917">
                      <a:schemeClr val="tx1"/>
                    </a:gs>
                    <a:gs pos="30000">
                      <a:schemeClr val="tx1"/>
                    </a:gs>
                  </a:gsLst>
                  <a:lin ang="5400000" scaled="0"/>
                </a:gradFill>
              </a:rPr>
              <a:t>后台传输</a:t>
            </a:r>
          </a:p>
        </p:txBody>
      </p:sp>
      <p:sp>
        <p:nvSpPr>
          <p:cNvPr id="4" name="灯片编号占位符 3">
            <a:extLst>
              <a:ext uri="{FF2B5EF4-FFF2-40B4-BE49-F238E27FC236}">
                <a16:creationId xmlns:a16="http://schemas.microsoft.com/office/drawing/2014/main" xmlns="" id="{C0FBF646-ABB3-4264-BBBD-9D483CD46F80}"/>
              </a:ext>
            </a:extLst>
          </p:cNvPr>
          <p:cNvSpPr>
            <a:spLocks noGrp="1"/>
          </p:cNvSpPr>
          <p:nvPr>
            <p:ph type="sldNum" sz="quarter" idx="10"/>
          </p:nvPr>
        </p:nvSpPr>
        <p:spPr/>
        <p:txBody>
          <a:bodyPr/>
          <a:lstStyle/>
          <a:p>
            <a:fld id="{3F9C4C7F-5825-4F3A-8379-025B40755F68}" type="slidenum">
              <a:rPr lang="zh-CN" altLang="en-US" smtClean="0"/>
              <a:t>23</a:t>
            </a:fld>
            <a:endParaRPr lang="zh-CN" altLang="en-US" dirty="0"/>
          </a:p>
        </p:txBody>
      </p:sp>
    </p:spTree>
    <p:extLst>
      <p:ext uri="{BB962C8B-B14F-4D97-AF65-F5344CB8AC3E}">
        <p14:creationId xmlns:p14="http://schemas.microsoft.com/office/powerpoint/2010/main" val="234784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C226AE-3760-499B-85BD-8C8AF813B18B}"/>
              </a:ext>
            </a:extLst>
          </p:cNvPr>
          <p:cNvSpPr>
            <a:spLocks noGrp="1"/>
          </p:cNvSpPr>
          <p:nvPr>
            <p:ph type="title"/>
          </p:nvPr>
        </p:nvSpPr>
        <p:spPr/>
        <p:txBody>
          <a:bodyPr/>
          <a:lstStyle/>
          <a:p>
            <a:r>
              <a:rPr lang="zh-CN" altLang="en-US" dirty="0"/>
              <a:t>套接字</a:t>
            </a:r>
          </a:p>
        </p:txBody>
      </p:sp>
      <p:sp>
        <p:nvSpPr>
          <p:cNvPr id="3" name="文本占位符 2">
            <a:extLst>
              <a:ext uri="{FF2B5EF4-FFF2-40B4-BE49-F238E27FC236}">
                <a16:creationId xmlns:a16="http://schemas.microsoft.com/office/drawing/2014/main" xmlns="" id="{0BA0209F-BB80-4E8B-A9D0-8C06FC1256E0}"/>
              </a:ext>
            </a:extLst>
          </p:cNvPr>
          <p:cNvSpPr>
            <a:spLocks noGrp="1"/>
          </p:cNvSpPr>
          <p:nvPr>
            <p:ph type="body" sz="quarter" idx="10"/>
          </p:nvPr>
        </p:nvSpPr>
        <p:spPr>
          <a:xfrm>
            <a:off x="518318" y="1447800"/>
            <a:ext cx="10962482" cy="5100782"/>
          </a:xfrm>
        </p:spPr>
        <p:txBody>
          <a:bodyPr>
            <a:normAutofit/>
          </a:bodyPr>
          <a:lstStyle/>
          <a:p>
            <a:pPr>
              <a:lnSpc>
                <a:spcPct val="160000"/>
              </a:lnSpc>
            </a:pPr>
            <a:r>
              <a:rPr lang="zh-CN" altLang="en-US" sz="2400" dirty="0"/>
              <a:t>如果你正在与另一台设备通信而想要使用自己的协议，可使用</a:t>
            </a:r>
            <a:r>
              <a:rPr lang="zh-CN" altLang="en-US" sz="2400" u="sng" dirty="0">
                <a:hlinkClick r:id="rId2"/>
              </a:rPr>
              <a:t>套接字</a:t>
            </a:r>
            <a:r>
              <a:rPr lang="zh-CN" altLang="en-US" sz="2400" dirty="0"/>
              <a:t>。</a:t>
            </a:r>
          </a:p>
          <a:p>
            <a:pPr>
              <a:lnSpc>
                <a:spcPct val="160000"/>
              </a:lnSpc>
            </a:pPr>
            <a:r>
              <a:rPr lang="zh-CN" altLang="en-US" sz="2400" dirty="0"/>
              <a:t>有以下两种套接字实现可供通用 </a:t>
            </a:r>
            <a:r>
              <a:rPr lang="en-US" altLang="zh-CN" sz="2400" dirty="0"/>
              <a:t>Windows </a:t>
            </a:r>
            <a:r>
              <a:rPr lang="zh-CN" altLang="en-US" sz="2400" dirty="0"/>
              <a:t>平台 </a:t>
            </a:r>
            <a:r>
              <a:rPr lang="en-US" altLang="zh-CN" sz="2400" dirty="0"/>
              <a:t>(UWP) </a:t>
            </a:r>
            <a:r>
              <a:rPr lang="zh-CN" altLang="en-US" sz="2400" dirty="0"/>
              <a:t>开发人员使用：</a:t>
            </a:r>
            <a:r>
              <a:rPr lang="en-US" altLang="zh-CN" sz="2400" b="1" u="sng" dirty="0" err="1">
                <a:hlinkClick r:id="rId3"/>
              </a:rPr>
              <a:t>Windows.Networking.Sockets</a:t>
            </a:r>
            <a:r>
              <a:rPr lang="zh-CN" altLang="en-US" sz="2400" dirty="0"/>
              <a:t> 和 </a:t>
            </a:r>
            <a:r>
              <a:rPr lang="en-US" altLang="zh-CN" sz="2400" u="sng" dirty="0">
                <a:hlinkClick r:id="rId4"/>
              </a:rPr>
              <a:t>Winsock</a:t>
            </a:r>
            <a:r>
              <a:rPr lang="zh-CN" altLang="en-US" sz="2400" dirty="0"/>
              <a:t>。 </a:t>
            </a:r>
            <a:endParaRPr lang="en-US" altLang="zh-CN" sz="2400" dirty="0"/>
          </a:p>
          <a:p>
            <a:pPr>
              <a:lnSpc>
                <a:spcPct val="160000"/>
              </a:lnSpc>
            </a:pPr>
            <a:r>
              <a:rPr lang="zh-CN" altLang="en-US" sz="2400" dirty="0"/>
              <a:t>如果你需要编写新的代码，则 </a:t>
            </a:r>
            <a:r>
              <a:rPr lang="en-US" altLang="zh-CN" sz="2400" dirty="0" err="1"/>
              <a:t>Windows.Networking.Sockets</a:t>
            </a:r>
            <a:r>
              <a:rPr lang="en-US" altLang="zh-CN" sz="2400" dirty="0"/>
              <a:t> </a:t>
            </a:r>
            <a:r>
              <a:rPr lang="zh-CN" altLang="en-US" sz="2400" dirty="0"/>
              <a:t>的优势在于 </a:t>
            </a:r>
            <a:r>
              <a:rPr lang="en-US" altLang="zh-CN" sz="2400" dirty="0"/>
              <a:t>API </a:t>
            </a:r>
            <a:r>
              <a:rPr lang="zh-CN" altLang="en-US" sz="2400" dirty="0"/>
              <a:t>不仅先进且专为 </a:t>
            </a:r>
            <a:r>
              <a:rPr lang="en-US" altLang="zh-CN" sz="2400" dirty="0"/>
              <a:t>UWP </a:t>
            </a:r>
            <a:r>
              <a:rPr lang="zh-CN" altLang="en-US" sz="2400" dirty="0"/>
              <a:t>开发人员“量身打造”。 若要使用跨平台网络库或其他现有 </a:t>
            </a:r>
            <a:r>
              <a:rPr lang="en-US" altLang="zh-CN" sz="2400" dirty="0"/>
              <a:t>Winsock </a:t>
            </a:r>
            <a:r>
              <a:rPr lang="zh-CN" altLang="en-US" sz="2400" dirty="0"/>
              <a:t>代码，或者想要使用 </a:t>
            </a:r>
            <a:r>
              <a:rPr lang="en-US" altLang="zh-CN" sz="2400" dirty="0"/>
              <a:t>Winsock API</a:t>
            </a:r>
            <a:r>
              <a:rPr lang="zh-CN" altLang="en-US" sz="2400" dirty="0"/>
              <a:t>，则可以使用该套接字。</a:t>
            </a:r>
          </a:p>
          <a:p>
            <a:endParaRPr lang="zh-CN" altLang="en-US" dirty="0"/>
          </a:p>
        </p:txBody>
      </p:sp>
      <p:sp>
        <p:nvSpPr>
          <p:cNvPr id="4" name="灯片编号占位符 3">
            <a:extLst>
              <a:ext uri="{FF2B5EF4-FFF2-40B4-BE49-F238E27FC236}">
                <a16:creationId xmlns:a16="http://schemas.microsoft.com/office/drawing/2014/main" xmlns="" id="{77A390EA-BA5C-4856-A2B9-9DEF57C77581}"/>
              </a:ext>
            </a:extLst>
          </p:cNvPr>
          <p:cNvSpPr>
            <a:spLocks noGrp="1"/>
          </p:cNvSpPr>
          <p:nvPr>
            <p:ph type="sldNum" sz="quarter" idx="11"/>
          </p:nvPr>
        </p:nvSpPr>
        <p:spPr/>
        <p:txBody>
          <a:bodyPr/>
          <a:lstStyle/>
          <a:p>
            <a:fld id="{3F9C4C7F-5825-4F3A-8379-025B40755F68}" type="slidenum">
              <a:rPr lang="zh-CN" altLang="en-US" smtClean="0"/>
              <a:t>24</a:t>
            </a:fld>
            <a:endParaRPr lang="zh-CN" altLang="en-US" dirty="0"/>
          </a:p>
        </p:txBody>
      </p:sp>
    </p:spTree>
    <p:extLst>
      <p:ext uri="{BB962C8B-B14F-4D97-AF65-F5344CB8AC3E}">
        <p14:creationId xmlns:p14="http://schemas.microsoft.com/office/powerpoint/2010/main" val="23151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C226AE-3760-499B-85BD-8C8AF813B18B}"/>
              </a:ext>
            </a:extLst>
          </p:cNvPr>
          <p:cNvSpPr>
            <a:spLocks noGrp="1"/>
          </p:cNvSpPr>
          <p:nvPr>
            <p:ph type="title"/>
          </p:nvPr>
        </p:nvSpPr>
        <p:spPr/>
        <p:txBody>
          <a:bodyPr/>
          <a:lstStyle/>
          <a:p>
            <a:r>
              <a:rPr lang="zh-CN" altLang="en-US" dirty="0"/>
              <a:t>套接字</a:t>
            </a:r>
          </a:p>
        </p:txBody>
      </p:sp>
      <p:sp>
        <p:nvSpPr>
          <p:cNvPr id="3" name="文本占位符 2">
            <a:extLst>
              <a:ext uri="{FF2B5EF4-FFF2-40B4-BE49-F238E27FC236}">
                <a16:creationId xmlns:a16="http://schemas.microsoft.com/office/drawing/2014/main" xmlns="" id="{0BA0209F-BB80-4E8B-A9D0-8C06FC1256E0}"/>
              </a:ext>
            </a:extLst>
          </p:cNvPr>
          <p:cNvSpPr>
            <a:spLocks noGrp="1"/>
          </p:cNvSpPr>
          <p:nvPr>
            <p:ph type="body" sz="quarter" idx="10"/>
          </p:nvPr>
        </p:nvSpPr>
        <p:spPr>
          <a:xfrm>
            <a:off x="518318" y="1447800"/>
            <a:ext cx="10962482" cy="5100782"/>
          </a:xfrm>
        </p:spPr>
        <p:txBody>
          <a:bodyPr>
            <a:normAutofit fontScale="32500" lnSpcReduction="20000"/>
          </a:bodyPr>
          <a:lstStyle/>
          <a:p>
            <a:pPr>
              <a:lnSpc>
                <a:spcPct val="170000"/>
              </a:lnSpc>
            </a:pPr>
            <a:r>
              <a:rPr lang="zh-CN" altLang="en-US" sz="6200" dirty="0"/>
              <a:t>何时使用套接字：</a:t>
            </a:r>
          </a:p>
          <a:p>
            <a:pPr>
              <a:lnSpc>
                <a:spcPct val="170000"/>
              </a:lnSpc>
            </a:pPr>
            <a:r>
              <a:rPr lang="en-US" altLang="zh-CN" sz="6200" dirty="0"/>
              <a:t>	1.</a:t>
            </a:r>
            <a:r>
              <a:rPr lang="zh-CN" altLang="en-US" sz="6200" dirty="0"/>
              <a:t>借助这两种套接字实现，你可以使用自己选择的协议（</a:t>
            </a:r>
            <a:r>
              <a:rPr lang="en-US" altLang="zh-CN" sz="6200" dirty="0"/>
              <a:t>TCP </a:t>
            </a:r>
            <a:r>
              <a:rPr lang="zh-CN" altLang="en-US" sz="6200" dirty="0"/>
              <a:t>或 </a:t>
            </a:r>
            <a:r>
              <a:rPr lang="en-US" altLang="zh-CN" sz="6200" dirty="0"/>
              <a:t>UDP</a:t>
            </a:r>
            <a:r>
              <a:rPr lang="zh-CN" altLang="en-US" sz="6200" dirty="0"/>
              <a:t>）与其他设备通信。</a:t>
            </a:r>
          </a:p>
          <a:p>
            <a:pPr>
              <a:lnSpc>
                <a:spcPct val="170000"/>
              </a:lnSpc>
            </a:pPr>
            <a:r>
              <a:rPr lang="en-US" altLang="zh-CN" sz="6200" dirty="0"/>
              <a:t>	2.</a:t>
            </a:r>
            <a:r>
              <a:rPr lang="zh-CN" altLang="en-US" sz="6200" dirty="0"/>
              <a:t>根据体验和使用的任何现有代码，选择最能满足你需求的套接字 </a:t>
            </a:r>
            <a:r>
              <a:rPr lang="en-US" altLang="zh-CN" sz="6200" dirty="0"/>
              <a:t>API</a:t>
            </a:r>
            <a:r>
              <a:rPr lang="zh-CN" altLang="en-US" sz="6200" dirty="0"/>
              <a:t>。</a:t>
            </a:r>
          </a:p>
          <a:p>
            <a:pPr>
              <a:lnSpc>
                <a:spcPct val="170000"/>
              </a:lnSpc>
            </a:pPr>
            <a:r>
              <a:rPr lang="zh-CN" altLang="en-US" sz="6200" dirty="0"/>
              <a:t>何时不使用套接字：</a:t>
            </a:r>
          </a:p>
          <a:p>
            <a:pPr>
              <a:lnSpc>
                <a:spcPct val="170000"/>
              </a:lnSpc>
            </a:pPr>
            <a:r>
              <a:rPr lang="en-US" altLang="zh-CN" sz="6200" dirty="0"/>
              <a:t>	1.</a:t>
            </a:r>
            <a:r>
              <a:rPr lang="zh-CN" altLang="en-US" sz="6200" dirty="0"/>
              <a:t>不要使用套接字实现你自己的 </a:t>
            </a:r>
            <a:r>
              <a:rPr lang="en-US" altLang="zh-CN" sz="6200" dirty="0"/>
              <a:t>HTTP </a:t>
            </a:r>
            <a:r>
              <a:rPr lang="zh-CN" altLang="en-US" sz="6200" dirty="0"/>
              <a:t>堆栈。 请改用 </a:t>
            </a:r>
            <a:r>
              <a:rPr lang="en-US" altLang="zh-CN" sz="6200" b="1" dirty="0" err="1">
                <a:hlinkClick r:id="rId2"/>
              </a:rPr>
              <a:t>HttpClient</a:t>
            </a:r>
            <a:r>
              <a:rPr lang="zh-CN" altLang="en-US" sz="6200" dirty="0"/>
              <a:t>。</a:t>
            </a:r>
          </a:p>
          <a:p>
            <a:pPr>
              <a:lnSpc>
                <a:spcPct val="170000"/>
              </a:lnSpc>
            </a:pPr>
            <a:r>
              <a:rPr lang="en-US" altLang="zh-CN" sz="6200" dirty="0"/>
              <a:t>	2.</a:t>
            </a:r>
            <a:r>
              <a:rPr lang="zh-CN" altLang="en-US" sz="6200" dirty="0"/>
              <a:t>如果 </a:t>
            </a:r>
            <a:r>
              <a:rPr lang="en-US" altLang="zh-CN" sz="6200" dirty="0"/>
              <a:t>WebSocket</a:t>
            </a:r>
            <a:r>
              <a:rPr lang="zh-CN" altLang="en-US" sz="6200" dirty="0"/>
              <a:t>（</a:t>
            </a:r>
            <a:r>
              <a:rPr lang="en-US" altLang="zh-CN" sz="6200" b="1" dirty="0" err="1">
                <a:hlinkClick r:id="rId3"/>
              </a:rPr>
              <a:t>StreamWebSocket</a:t>
            </a:r>
            <a:r>
              <a:rPr lang="zh-CN" altLang="en-US" sz="6200" dirty="0"/>
              <a:t> 和 </a:t>
            </a:r>
            <a:r>
              <a:rPr lang="en-US" altLang="zh-CN" sz="6200" b="1" dirty="0" err="1">
                <a:hlinkClick r:id="rId4"/>
              </a:rPr>
              <a:t>MessageWebSocket</a:t>
            </a:r>
            <a:r>
              <a:rPr lang="zh-CN" altLang="en-US" sz="6200" dirty="0"/>
              <a:t> 类）符合你的通信需要（指向</a:t>
            </a:r>
            <a:r>
              <a:rPr lang="en-US" altLang="zh-CN" sz="6200" dirty="0"/>
              <a:t>/</a:t>
            </a:r>
            <a:r>
              <a:rPr lang="zh-CN" altLang="en-US" sz="6200" dirty="0"/>
              <a:t>来自 </a:t>
            </a:r>
            <a:r>
              <a:rPr lang="en-US" altLang="zh-CN" sz="6200" dirty="0"/>
              <a:t>Web </a:t>
            </a:r>
            <a:r>
              <a:rPr lang="zh-CN" altLang="en-US" sz="6200" dirty="0"/>
              <a:t>服务器的 </a:t>
            </a:r>
            <a:r>
              <a:rPr lang="en-US" altLang="zh-CN" sz="6200" dirty="0"/>
              <a:t>TCP</a:t>
            </a:r>
            <a:r>
              <a:rPr lang="zh-CN" altLang="en-US" sz="6200" dirty="0"/>
              <a:t>），请考虑使用它们，而不是花费自己的时间和开发资源通过套接字实现类似的功能。</a:t>
            </a:r>
          </a:p>
          <a:p>
            <a:endParaRPr lang="zh-CN" altLang="en-US" dirty="0"/>
          </a:p>
        </p:txBody>
      </p:sp>
      <p:sp>
        <p:nvSpPr>
          <p:cNvPr id="4" name="灯片编号占位符 3">
            <a:extLst>
              <a:ext uri="{FF2B5EF4-FFF2-40B4-BE49-F238E27FC236}">
                <a16:creationId xmlns:a16="http://schemas.microsoft.com/office/drawing/2014/main" xmlns="" id="{52C007A9-24FA-4797-917C-E70D075DC210}"/>
              </a:ext>
            </a:extLst>
          </p:cNvPr>
          <p:cNvSpPr>
            <a:spLocks noGrp="1"/>
          </p:cNvSpPr>
          <p:nvPr>
            <p:ph type="sldNum" sz="quarter" idx="11"/>
          </p:nvPr>
        </p:nvSpPr>
        <p:spPr/>
        <p:txBody>
          <a:bodyPr/>
          <a:lstStyle/>
          <a:p>
            <a:fld id="{3F9C4C7F-5825-4F3A-8379-025B40755F68}" type="slidenum">
              <a:rPr lang="zh-CN" altLang="en-US" smtClean="0"/>
              <a:t>25</a:t>
            </a:fld>
            <a:endParaRPr lang="zh-CN" altLang="en-US" dirty="0"/>
          </a:p>
        </p:txBody>
      </p:sp>
    </p:spTree>
    <p:extLst>
      <p:ext uri="{BB962C8B-B14F-4D97-AF65-F5344CB8AC3E}">
        <p14:creationId xmlns:p14="http://schemas.microsoft.com/office/powerpoint/2010/main" val="424175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B0F6F9-0D8F-418C-AB9F-3BD20310B9F4}"/>
              </a:ext>
            </a:extLst>
          </p:cNvPr>
          <p:cNvSpPr>
            <a:spLocks noGrp="1"/>
          </p:cNvSpPr>
          <p:nvPr>
            <p:ph type="title"/>
          </p:nvPr>
        </p:nvSpPr>
        <p:spPr/>
        <p:txBody>
          <a:bodyPr/>
          <a:lstStyle/>
          <a:p>
            <a:r>
              <a:rPr lang="en-US" altLang="zh-CN" dirty="0"/>
              <a:t>WebSocket</a:t>
            </a:r>
            <a:endParaRPr lang="zh-CN" altLang="en-US" dirty="0"/>
          </a:p>
        </p:txBody>
      </p:sp>
      <p:sp>
        <p:nvSpPr>
          <p:cNvPr id="3" name="文本占位符 2">
            <a:extLst>
              <a:ext uri="{FF2B5EF4-FFF2-40B4-BE49-F238E27FC236}">
                <a16:creationId xmlns:a16="http://schemas.microsoft.com/office/drawing/2014/main" xmlns="" id="{BE2F9AC4-2560-420F-8BC7-4BDF94842067}"/>
              </a:ext>
            </a:extLst>
          </p:cNvPr>
          <p:cNvSpPr>
            <a:spLocks noGrp="1"/>
          </p:cNvSpPr>
          <p:nvPr>
            <p:ph type="body" sz="quarter" idx="10"/>
          </p:nvPr>
        </p:nvSpPr>
        <p:spPr/>
        <p:txBody>
          <a:bodyPr>
            <a:normAutofit/>
          </a:bodyPr>
          <a:lstStyle/>
          <a:p>
            <a:pPr>
              <a:lnSpc>
                <a:spcPct val="150000"/>
              </a:lnSpc>
            </a:pPr>
            <a:r>
              <a:rPr lang="en-US" altLang="zh-CN" sz="1900" dirty="0"/>
              <a:t>  </a:t>
            </a:r>
            <a:r>
              <a:rPr lang="en-US" altLang="zh-CN" sz="2000" dirty="0">
                <a:latin typeface="等线" panose="02010600030101010101" pitchFamily="2" charset="-122"/>
                <a:ea typeface="等线" panose="02010600030101010101" pitchFamily="2" charset="-122"/>
              </a:rPr>
              <a:t>WebSocket</a:t>
            </a:r>
            <a:r>
              <a:rPr lang="zh-CN" altLang="en-US" sz="2000" dirty="0">
                <a:latin typeface="等线" panose="02010600030101010101" pitchFamily="2" charset="-122"/>
                <a:ea typeface="等线" panose="02010600030101010101" pitchFamily="2" charset="-122"/>
              </a:rPr>
              <a:t>协议定义了客户端与服务器之间通过 </a:t>
            </a:r>
            <a:r>
              <a:rPr lang="en-US" altLang="zh-CN" sz="2000" dirty="0">
                <a:latin typeface="等线" panose="02010600030101010101" pitchFamily="2" charset="-122"/>
                <a:ea typeface="等线" panose="02010600030101010101" pitchFamily="2" charset="-122"/>
              </a:rPr>
              <a:t>Web </a:t>
            </a:r>
            <a:r>
              <a:rPr lang="zh-CN" altLang="en-US" sz="2000" dirty="0">
                <a:latin typeface="等线" panose="02010600030101010101" pitchFamily="2" charset="-122"/>
                <a:ea typeface="等线" panose="02010600030101010101" pitchFamily="2" charset="-122"/>
              </a:rPr>
              <a:t>进行快速而又安全的双向通信的机制。 数据通过全双工套接字连接立即传输，从而允许从两个终结点实时发送和接收消息。</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 </a:t>
            </a:r>
            <a:r>
              <a:rPr lang="en-US" altLang="zh-CN" sz="2000" dirty="0">
                <a:latin typeface="等线" panose="02010600030101010101" pitchFamily="2" charset="-122"/>
                <a:ea typeface="等线" panose="02010600030101010101" pitchFamily="2" charset="-122"/>
              </a:rPr>
              <a:t>WebSocket </a:t>
            </a:r>
            <a:r>
              <a:rPr lang="zh-CN" altLang="en-US" sz="2000" dirty="0">
                <a:latin typeface="等线" panose="02010600030101010101" pitchFamily="2" charset="-122"/>
                <a:ea typeface="等线" panose="02010600030101010101" pitchFamily="2" charset="-122"/>
              </a:rPr>
              <a:t>非常适合在实时游戏中使用，由于即时社交网络通知和显示的最新信息（例如游戏统计信息）都需要是安全的，且需使用快速的数据传输。 </a:t>
            </a:r>
            <a:endParaRPr lang="en-US" altLang="zh-CN" sz="20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    UWP </a:t>
            </a:r>
            <a:r>
              <a:rPr lang="zh-CN" altLang="en-US" sz="2000" dirty="0">
                <a:latin typeface="等线" panose="02010600030101010101" pitchFamily="2" charset="-122"/>
                <a:ea typeface="等线" panose="02010600030101010101" pitchFamily="2" charset="-122"/>
              </a:rPr>
              <a:t>开发人员可以使用 </a:t>
            </a:r>
            <a:r>
              <a:rPr lang="en-US" altLang="zh-CN" sz="2000" b="1" u="sng" dirty="0" err="1">
                <a:latin typeface="等线" panose="02010600030101010101" pitchFamily="2" charset="-122"/>
                <a:ea typeface="等线" panose="02010600030101010101" pitchFamily="2" charset="-122"/>
                <a:hlinkClick r:id="rId2"/>
              </a:rPr>
              <a:t>StreamWebSocket</a:t>
            </a:r>
            <a:r>
              <a:rPr lang="zh-CN" altLang="en-US" sz="2000" dirty="0">
                <a:latin typeface="等线" panose="02010600030101010101" pitchFamily="2" charset="-122"/>
                <a:ea typeface="等线" panose="02010600030101010101" pitchFamily="2" charset="-122"/>
              </a:rPr>
              <a:t> 和 </a:t>
            </a:r>
            <a:r>
              <a:rPr lang="en-US" altLang="zh-CN" sz="2000" b="1" u="sng" dirty="0" err="1">
                <a:latin typeface="等线" panose="02010600030101010101" pitchFamily="2" charset="-122"/>
                <a:ea typeface="等线" panose="02010600030101010101" pitchFamily="2" charset="-122"/>
                <a:hlinkClick r:id="rId3"/>
              </a:rPr>
              <a:t>MessageWebSocket</a:t>
            </a:r>
            <a:r>
              <a:rPr lang="zh-CN" altLang="en-US" sz="2000" dirty="0">
                <a:latin typeface="等线" panose="02010600030101010101" pitchFamily="2" charset="-122"/>
                <a:ea typeface="等线" panose="02010600030101010101" pitchFamily="2" charset="-122"/>
              </a:rPr>
              <a:t> 类与支持 </a:t>
            </a:r>
            <a:r>
              <a:rPr lang="en-US" altLang="zh-CN" sz="2000" dirty="0" err="1">
                <a:latin typeface="等线" panose="02010600030101010101" pitchFamily="2" charset="-122"/>
                <a:ea typeface="等线" panose="02010600030101010101" pitchFamily="2" charset="-122"/>
              </a:rPr>
              <a:t>Websocket</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协议的服务器建立连接。</a:t>
            </a:r>
          </a:p>
          <a:p>
            <a:endParaRPr lang="zh-CN" altLang="en-US" dirty="0"/>
          </a:p>
        </p:txBody>
      </p:sp>
      <p:sp>
        <p:nvSpPr>
          <p:cNvPr id="4" name="灯片编号占位符 3">
            <a:extLst>
              <a:ext uri="{FF2B5EF4-FFF2-40B4-BE49-F238E27FC236}">
                <a16:creationId xmlns:a16="http://schemas.microsoft.com/office/drawing/2014/main" xmlns="" id="{4A7AD76C-E7C8-43C5-9E44-EF22EE078F66}"/>
              </a:ext>
            </a:extLst>
          </p:cNvPr>
          <p:cNvSpPr>
            <a:spLocks noGrp="1"/>
          </p:cNvSpPr>
          <p:nvPr>
            <p:ph type="sldNum" sz="quarter" idx="11"/>
          </p:nvPr>
        </p:nvSpPr>
        <p:spPr/>
        <p:txBody>
          <a:bodyPr/>
          <a:lstStyle/>
          <a:p>
            <a:fld id="{3F9C4C7F-5825-4F3A-8379-025B40755F68}" type="slidenum">
              <a:rPr lang="zh-CN" altLang="en-US" smtClean="0"/>
              <a:t>26</a:t>
            </a:fld>
            <a:endParaRPr lang="zh-CN" altLang="en-US" dirty="0"/>
          </a:p>
        </p:txBody>
      </p:sp>
    </p:spTree>
    <p:extLst>
      <p:ext uri="{BB962C8B-B14F-4D97-AF65-F5344CB8AC3E}">
        <p14:creationId xmlns:p14="http://schemas.microsoft.com/office/powerpoint/2010/main" val="406802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B0F6F9-0D8F-418C-AB9F-3BD20310B9F4}"/>
              </a:ext>
            </a:extLst>
          </p:cNvPr>
          <p:cNvSpPr>
            <a:spLocks noGrp="1"/>
          </p:cNvSpPr>
          <p:nvPr>
            <p:ph type="title"/>
          </p:nvPr>
        </p:nvSpPr>
        <p:spPr/>
        <p:txBody>
          <a:bodyPr/>
          <a:lstStyle/>
          <a:p>
            <a:r>
              <a:rPr lang="en-US" altLang="zh-CN" dirty="0"/>
              <a:t>WebSocket</a:t>
            </a:r>
            <a:endParaRPr lang="zh-CN" altLang="en-US" dirty="0"/>
          </a:p>
        </p:txBody>
      </p:sp>
      <p:sp>
        <p:nvSpPr>
          <p:cNvPr id="3" name="文本占位符 2">
            <a:extLst>
              <a:ext uri="{FF2B5EF4-FFF2-40B4-BE49-F238E27FC236}">
                <a16:creationId xmlns:a16="http://schemas.microsoft.com/office/drawing/2014/main" xmlns="" id="{BE2F9AC4-2560-420F-8BC7-4BDF94842067}"/>
              </a:ext>
            </a:extLst>
          </p:cNvPr>
          <p:cNvSpPr>
            <a:spLocks noGrp="1"/>
          </p:cNvSpPr>
          <p:nvPr>
            <p:ph type="body" sz="quarter" idx="10"/>
          </p:nvPr>
        </p:nvSpPr>
        <p:spPr/>
        <p:txBody>
          <a:bodyPr>
            <a:normAutofit/>
          </a:bodyPr>
          <a:lstStyle/>
          <a:p>
            <a:pPr>
              <a:lnSpc>
                <a:spcPct val="150000"/>
              </a:lnSpc>
            </a:pPr>
            <a:r>
              <a:rPr lang="zh-CN" altLang="en-US" sz="2400" dirty="0"/>
              <a:t>何时使用 </a:t>
            </a:r>
            <a:r>
              <a:rPr lang="en-US" altLang="zh-CN" sz="2400" dirty="0" err="1"/>
              <a:t>Websocket</a:t>
            </a:r>
            <a:r>
              <a:rPr lang="zh-CN" altLang="en-US" sz="2400" dirty="0"/>
              <a:t>：</a:t>
            </a:r>
            <a:endParaRPr lang="en-US" altLang="zh-CN" sz="2400" dirty="0"/>
          </a:p>
          <a:p>
            <a:pPr>
              <a:lnSpc>
                <a:spcPct val="150000"/>
              </a:lnSpc>
            </a:pPr>
            <a:r>
              <a:rPr lang="en-US" altLang="zh-CN" sz="2400" dirty="0"/>
              <a:t>     </a:t>
            </a:r>
            <a:r>
              <a:rPr lang="zh-CN" altLang="en-US" sz="2000" dirty="0"/>
              <a:t>当你想要在设备和服务器之间不断地发送和接收数据时。</a:t>
            </a:r>
          </a:p>
          <a:p>
            <a:pPr>
              <a:lnSpc>
                <a:spcPct val="150000"/>
              </a:lnSpc>
            </a:pPr>
            <a:r>
              <a:rPr lang="zh-CN" altLang="en-US" sz="2400" dirty="0"/>
              <a:t>何时不使用 </a:t>
            </a:r>
            <a:r>
              <a:rPr lang="en-US" altLang="zh-CN" sz="2400" dirty="0" err="1"/>
              <a:t>Websocket</a:t>
            </a:r>
            <a:r>
              <a:rPr lang="zh-CN" altLang="en-US" sz="2400" dirty="0"/>
              <a:t>：</a:t>
            </a:r>
            <a:endParaRPr lang="en-US" altLang="zh-CN" sz="2400" dirty="0"/>
          </a:p>
          <a:p>
            <a:pPr>
              <a:lnSpc>
                <a:spcPct val="150000"/>
              </a:lnSpc>
            </a:pPr>
            <a:r>
              <a:rPr lang="en-US" altLang="zh-CN" sz="2400" dirty="0"/>
              <a:t>	</a:t>
            </a:r>
            <a:r>
              <a:rPr lang="zh-CN" altLang="en-US" sz="2000" dirty="0"/>
              <a:t>如果你不经常发送或接收数据，你可能会发现将各个 </a:t>
            </a:r>
            <a:r>
              <a:rPr lang="en-US" altLang="zh-CN" sz="2000" dirty="0"/>
              <a:t>HTTP </a:t>
            </a:r>
            <a:r>
              <a:rPr lang="zh-CN" altLang="en-US" sz="2000" dirty="0"/>
              <a:t>请求从设备发送到服务器更简单些，而不是建立并保持 </a:t>
            </a:r>
            <a:r>
              <a:rPr lang="en-US" altLang="zh-CN" sz="2000" dirty="0"/>
              <a:t>WebSocket </a:t>
            </a:r>
            <a:r>
              <a:rPr lang="zh-CN" altLang="en-US" sz="2000" dirty="0"/>
              <a:t>连接。</a:t>
            </a:r>
          </a:p>
          <a:p>
            <a:pPr>
              <a:lnSpc>
                <a:spcPct val="150000"/>
              </a:lnSpc>
            </a:pPr>
            <a:r>
              <a:rPr lang="en-US" altLang="zh-CN" sz="2400" dirty="0"/>
              <a:t>	</a:t>
            </a:r>
            <a:r>
              <a:rPr lang="en-US" altLang="zh-CN" sz="2000" dirty="0"/>
              <a:t>WebSocket </a:t>
            </a:r>
            <a:r>
              <a:rPr lang="zh-CN" altLang="en-US" sz="2000" dirty="0"/>
              <a:t>可能不适用于容量非常大的情形。 请考虑先为你的数据流建模并通过 </a:t>
            </a:r>
            <a:r>
              <a:rPr lang="en-US" altLang="zh-CN" sz="2000" dirty="0"/>
              <a:t>WebSocket </a:t>
            </a:r>
            <a:r>
              <a:rPr lang="zh-CN" altLang="en-US" sz="2000" dirty="0"/>
              <a:t>模拟流量，之后再将它们用于你的设计中。</a:t>
            </a:r>
          </a:p>
          <a:p>
            <a:endParaRPr lang="zh-CN" altLang="en-US" dirty="0"/>
          </a:p>
        </p:txBody>
      </p:sp>
      <p:sp>
        <p:nvSpPr>
          <p:cNvPr id="4" name="灯片编号占位符 3">
            <a:extLst>
              <a:ext uri="{FF2B5EF4-FFF2-40B4-BE49-F238E27FC236}">
                <a16:creationId xmlns:a16="http://schemas.microsoft.com/office/drawing/2014/main" xmlns="" id="{01AA7080-D6FC-4449-8860-52A72722103E}"/>
              </a:ext>
            </a:extLst>
          </p:cNvPr>
          <p:cNvSpPr>
            <a:spLocks noGrp="1"/>
          </p:cNvSpPr>
          <p:nvPr>
            <p:ph type="sldNum" sz="quarter" idx="11"/>
          </p:nvPr>
        </p:nvSpPr>
        <p:spPr/>
        <p:txBody>
          <a:bodyPr/>
          <a:lstStyle/>
          <a:p>
            <a:fld id="{3F9C4C7F-5825-4F3A-8379-025B40755F68}" type="slidenum">
              <a:rPr lang="zh-CN" altLang="en-US" smtClean="0"/>
              <a:t>27</a:t>
            </a:fld>
            <a:endParaRPr lang="zh-CN" altLang="en-US" dirty="0"/>
          </a:p>
        </p:txBody>
      </p:sp>
    </p:spTree>
    <p:extLst>
      <p:ext uri="{BB962C8B-B14F-4D97-AF65-F5344CB8AC3E}">
        <p14:creationId xmlns:p14="http://schemas.microsoft.com/office/powerpoint/2010/main" val="394675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55305A-9E1A-475C-9F4B-7DDB49C7C40F}"/>
              </a:ext>
            </a:extLst>
          </p:cNvPr>
          <p:cNvSpPr>
            <a:spLocks noGrp="1"/>
          </p:cNvSpPr>
          <p:nvPr>
            <p:ph type="title"/>
          </p:nvPr>
        </p:nvSpPr>
        <p:spPr/>
        <p:txBody>
          <a:bodyPr/>
          <a:lstStyle/>
          <a:p>
            <a:r>
              <a:rPr lang="en-US" altLang="zh-CN" dirty="0" err="1"/>
              <a:t>HttpClient</a:t>
            </a:r>
            <a:endParaRPr lang="zh-CN" altLang="en-US" dirty="0"/>
          </a:p>
        </p:txBody>
      </p:sp>
      <p:sp>
        <p:nvSpPr>
          <p:cNvPr id="3" name="文本占位符 2">
            <a:extLst>
              <a:ext uri="{FF2B5EF4-FFF2-40B4-BE49-F238E27FC236}">
                <a16:creationId xmlns:a16="http://schemas.microsoft.com/office/drawing/2014/main" xmlns="" id="{F725DC08-FEEF-44B0-9165-75AFB2EC7F37}"/>
              </a:ext>
            </a:extLst>
          </p:cNvPr>
          <p:cNvSpPr>
            <a:spLocks noGrp="1"/>
          </p:cNvSpPr>
          <p:nvPr>
            <p:ph type="body" sz="quarter" idx="10"/>
          </p:nvPr>
        </p:nvSpPr>
        <p:spPr/>
        <p:txBody>
          <a:bodyPr>
            <a:normAutofit fontScale="47500" lnSpcReduction="20000"/>
          </a:bodyPr>
          <a:lstStyle/>
          <a:p>
            <a:pPr>
              <a:lnSpc>
                <a:spcPct val="170000"/>
              </a:lnSpc>
            </a:pPr>
            <a:r>
              <a:rPr lang="zh-CN" altLang="en-US" sz="3800" dirty="0"/>
              <a:t>  当你使用 </a:t>
            </a:r>
            <a:r>
              <a:rPr lang="en-US" altLang="zh-CN" sz="3800" dirty="0"/>
              <a:t>HTTP </a:t>
            </a:r>
            <a:r>
              <a:rPr lang="zh-CN" altLang="en-US" sz="3800" dirty="0"/>
              <a:t>与 </a:t>
            </a:r>
            <a:r>
              <a:rPr lang="en-US" altLang="zh-CN" sz="3800" dirty="0"/>
              <a:t>Web </a:t>
            </a:r>
            <a:r>
              <a:rPr lang="zh-CN" altLang="en-US" sz="3800" dirty="0"/>
              <a:t>服务或 </a:t>
            </a:r>
            <a:r>
              <a:rPr lang="en-US" altLang="zh-CN" sz="3800" dirty="0"/>
              <a:t>Web </a:t>
            </a:r>
            <a:r>
              <a:rPr lang="zh-CN" altLang="en-US" sz="3800" dirty="0"/>
              <a:t>服务器通信时，请使用 </a:t>
            </a:r>
            <a:r>
              <a:rPr lang="en-US" altLang="zh-CN" sz="3800" u="sng" dirty="0" err="1">
                <a:hlinkClick r:id="rId2"/>
              </a:rPr>
              <a:t>HttpClient</a:t>
            </a:r>
            <a:r>
              <a:rPr lang="zh-CN" altLang="en-US" sz="3800" dirty="0"/>
              <a:t>（和其余的 </a:t>
            </a:r>
            <a:r>
              <a:rPr lang="en-US" altLang="zh-CN" sz="3800" b="1" u="sng" dirty="0" err="1">
                <a:hlinkClick r:id="rId3"/>
              </a:rPr>
              <a:t>Windows.Web.Http</a:t>
            </a:r>
            <a:r>
              <a:rPr lang="zh-CN" altLang="en-US" sz="3800" dirty="0"/>
              <a:t> 命名空间 </a:t>
            </a:r>
            <a:r>
              <a:rPr lang="en-US" altLang="zh-CN" sz="3800" dirty="0"/>
              <a:t>API</a:t>
            </a:r>
            <a:r>
              <a:rPr lang="zh-CN" altLang="en-US" sz="3800" dirty="0"/>
              <a:t>）。</a:t>
            </a:r>
          </a:p>
          <a:p>
            <a:pPr>
              <a:lnSpc>
                <a:spcPct val="170000"/>
              </a:lnSpc>
            </a:pPr>
            <a:r>
              <a:rPr lang="zh-CN" altLang="en-US" sz="3800" dirty="0"/>
              <a:t>  何时使用 </a:t>
            </a:r>
            <a:r>
              <a:rPr lang="en-US" altLang="zh-CN" sz="3800" dirty="0" err="1"/>
              <a:t>HttpClient</a:t>
            </a:r>
            <a:endParaRPr lang="en-US" altLang="zh-CN" sz="3800" dirty="0"/>
          </a:p>
          <a:p>
            <a:pPr>
              <a:lnSpc>
                <a:spcPct val="170000"/>
              </a:lnSpc>
            </a:pPr>
            <a:r>
              <a:rPr lang="en-US" altLang="zh-CN" sz="2900" dirty="0"/>
              <a:t>	</a:t>
            </a:r>
            <a:r>
              <a:rPr lang="zh-CN" altLang="en-US" sz="2900" dirty="0"/>
              <a:t>当使用 </a:t>
            </a:r>
            <a:r>
              <a:rPr lang="en-US" altLang="zh-CN" sz="2900" dirty="0"/>
              <a:t>HTTP </a:t>
            </a:r>
            <a:r>
              <a:rPr lang="zh-CN" altLang="en-US" sz="2900" dirty="0"/>
              <a:t>与 </a:t>
            </a:r>
            <a:r>
              <a:rPr lang="en-US" altLang="zh-CN" sz="2900" dirty="0"/>
              <a:t>Web </a:t>
            </a:r>
            <a:r>
              <a:rPr lang="zh-CN" altLang="en-US" sz="2900" dirty="0"/>
              <a:t>服务通信时。</a:t>
            </a:r>
          </a:p>
          <a:p>
            <a:pPr>
              <a:lnSpc>
                <a:spcPct val="170000"/>
              </a:lnSpc>
            </a:pPr>
            <a:r>
              <a:rPr lang="en-US" altLang="zh-CN" sz="2900" dirty="0"/>
              <a:t>	</a:t>
            </a:r>
            <a:r>
              <a:rPr lang="zh-CN" altLang="en-US" sz="2900" dirty="0"/>
              <a:t>当上载或下载少量小文件时。</a:t>
            </a:r>
          </a:p>
          <a:p>
            <a:pPr>
              <a:lnSpc>
                <a:spcPct val="170000"/>
              </a:lnSpc>
            </a:pPr>
            <a:r>
              <a:rPr lang="en-US" altLang="zh-CN" sz="2900" dirty="0"/>
              <a:t>	</a:t>
            </a:r>
            <a:r>
              <a:rPr lang="zh-CN" altLang="en-US" sz="2900" dirty="0"/>
              <a:t>如果 </a:t>
            </a:r>
            <a:r>
              <a:rPr lang="en-US" altLang="zh-CN" sz="2900" dirty="0"/>
              <a:t>WebSocket</a:t>
            </a:r>
            <a:r>
              <a:rPr lang="zh-CN" altLang="en-US" sz="2900" dirty="0"/>
              <a:t>符合你的通信需要（指向</a:t>
            </a:r>
            <a:r>
              <a:rPr lang="en-US" altLang="zh-CN" sz="2900" dirty="0"/>
              <a:t>/</a:t>
            </a:r>
            <a:r>
              <a:rPr lang="zh-CN" altLang="en-US" sz="2900" dirty="0"/>
              <a:t>来自 </a:t>
            </a:r>
            <a:r>
              <a:rPr lang="en-US" altLang="zh-CN" sz="2900" dirty="0"/>
              <a:t>Web </a:t>
            </a:r>
            <a:r>
              <a:rPr lang="zh-CN" altLang="en-US" sz="2900" dirty="0"/>
              <a:t>服务器的 </a:t>
            </a:r>
            <a:r>
              <a:rPr lang="en-US" altLang="zh-CN" sz="2900" dirty="0"/>
              <a:t>TCP</a:t>
            </a:r>
            <a:r>
              <a:rPr lang="zh-CN" altLang="en-US" sz="2900" dirty="0"/>
              <a:t>）且相关 </a:t>
            </a:r>
            <a:r>
              <a:rPr lang="en-US" altLang="zh-CN" sz="2900" dirty="0"/>
              <a:t>Web </a:t>
            </a:r>
            <a:r>
              <a:rPr lang="zh-CN" altLang="en-US" sz="2900" dirty="0"/>
              <a:t>服务器支持 </a:t>
            </a:r>
            <a:r>
              <a:rPr lang="en-US" altLang="zh-CN" sz="2900" dirty="0"/>
              <a:t>WebSocket</a:t>
            </a:r>
            <a:r>
              <a:rPr lang="zh-CN" altLang="en-US" sz="2900" dirty="0"/>
              <a:t>。</a:t>
            </a:r>
            <a:endParaRPr lang="en-US" altLang="zh-CN" sz="2900" dirty="0"/>
          </a:p>
          <a:p>
            <a:pPr>
              <a:lnSpc>
                <a:spcPct val="170000"/>
              </a:lnSpc>
            </a:pPr>
            <a:r>
              <a:rPr lang="en-US" altLang="zh-CN" sz="2900" dirty="0"/>
              <a:t>	</a:t>
            </a:r>
            <a:r>
              <a:rPr lang="zh-CN" altLang="en-US" sz="2900" dirty="0"/>
              <a:t>当你正在通过网络流式传输内容时。</a:t>
            </a:r>
          </a:p>
          <a:p>
            <a:pPr>
              <a:lnSpc>
                <a:spcPct val="170000"/>
              </a:lnSpc>
            </a:pPr>
            <a:r>
              <a:rPr lang="zh-CN" altLang="en-US" sz="3800" dirty="0"/>
              <a:t>  不使用 </a:t>
            </a:r>
            <a:r>
              <a:rPr lang="en-US" altLang="zh-CN" sz="3800" dirty="0" err="1"/>
              <a:t>HttpClient</a:t>
            </a:r>
            <a:r>
              <a:rPr lang="en-US" altLang="zh-CN" sz="3800" dirty="0"/>
              <a:t> </a:t>
            </a:r>
            <a:r>
              <a:rPr lang="zh-CN" altLang="en-US" sz="3800" dirty="0"/>
              <a:t>的情况</a:t>
            </a:r>
          </a:p>
          <a:p>
            <a:pPr>
              <a:lnSpc>
                <a:spcPct val="170000"/>
              </a:lnSpc>
            </a:pPr>
            <a:r>
              <a:rPr lang="en-US" altLang="zh-CN" sz="2900" dirty="0"/>
              <a:t>	</a:t>
            </a:r>
            <a:r>
              <a:rPr lang="zh-CN" altLang="en-US" sz="2900" dirty="0"/>
              <a:t>如果你要传输大型文件或大量的文件，请考虑改为使用后台传输。</a:t>
            </a:r>
          </a:p>
          <a:p>
            <a:pPr>
              <a:lnSpc>
                <a:spcPct val="170000"/>
              </a:lnSpc>
            </a:pPr>
            <a:r>
              <a:rPr lang="en-US" altLang="zh-CN" sz="2900" dirty="0"/>
              <a:t>	</a:t>
            </a:r>
            <a:r>
              <a:rPr lang="zh-CN" altLang="en-US" sz="2900" dirty="0"/>
              <a:t>如果你希望能够根据连接类型来限制上载</a:t>
            </a:r>
            <a:r>
              <a:rPr lang="en-US" altLang="zh-CN" sz="2900" dirty="0"/>
              <a:t>/</a:t>
            </a:r>
            <a:r>
              <a:rPr lang="zh-CN" altLang="en-US" sz="2900" dirty="0"/>
              <a:t>下载限制，或者希望保存进度并在中断后恢复上载</a:t>
            </a:r>
            <a:r>
              <a:rPr lang="en-US" altLang="zh-CN" sz="2900" dirty="0"/>
              <a:t>/</a:t>
            </a:r>
            <a:r>
              <a:rPr lang="zh-CN" altLang="en-US" sz="2900" dirty="0"/>
              <a:t>下载，则必须使用后台传输。</a:t>
            </a:r>
          </a:p>
          <a:p>
            <a:pPr>
              <a:lnSpc>
                <a:spcPct val="170000"/>
              </a:lnSpc>
            </a:pPr>
            <a:r>
              <a:rPr lang="en-US" altLang="zh-CN" sz="2900" dirty="0"/>
              <a:t>	</a:t>
            </a:r>
            <a:r>
              <a:rPr lang="zh-CN" altLang="en-US" sz="2900" dirty="0"/>
              <a:t>如果你要在两台设备之间通信且这两者都不是设计用于充当 </a:t>
            </a:r>
            <a:r>
              <a:rPr lang="en-US" altLang="zh-CN" sz="2900" dirty="0"/>
              <a:t>HTTP </a:t>
            </a:r>
            <a:r>
              <a:rPr lang="zh-CN" altLang="en-US" sz="2900" dirty="0"/>
              <a:t>服务器，则应使用套接字。</a:t>
            </a:r>
            <a:endParaRPr lang="zh-CN" altLang="en-US" dirty="0"/>
          </a:p>
        </p:txBody>
      </p:sp>
      <p:sp>
        <p:nvSpPr>
          <p:cNvPr id="4" name="灯片编号占位符 3">
            <a:extLst>
              <a:ext uri="{FF2B5EF4-FFF2-40B4-BE49-F238E27FC236}">
                <a16:creationId xmlns:a16="http://schemas.microsoft.com/office/drawing/2014/main" xmlns="" id="{1420A354-803E-4981-ABBD-3B7CF1D76382}"/>
              </a:ext>
            </a:extLst>
          </p:cNvPr>
          <p:cNvSpPr>
            <a:spLocks noGrp="1"/>
          </p:cNvSpPr>
          <p:nvPr>
            <p:ph type="sldNum" sz="quarter" idx="11"/>
          </p:nvPr>
        </p:nvSpPr>
        <p:spPr/>
        <p:txBody>
          <a:bodyPr/>
          <a:lstStyle/>
          <a:p>
            <a:fld id="{3F9C4C7F-5825-4F3A-8379-025B40755F68}" type="slidenum">
              <a:rPr lang="zh-CN" altLang="en-US" smtClean="0"/>
              <a:t>28</a:t>
            </a:fld>
            <a:endParaRPr lang="zh-CN" altLang="en-US" dirty="0"/>
          </a:p>
        </p:txBody>
      </p:sp>
    </p:spTree>
    <p:extLst>
      <p:ext uri="{BB962C8B-B14F-4D97-AF65-F5344CB8AC3E}">
        <p14:creationId xmlns:p14="http://schemas.microsoft.com/office/powerpoint/2010/main" val="1489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37ABCA3-01E8-47C0-8802-8A72AC54CBC6}"/>
              </a:ext>
            </a:extLst>
          </p:cNvPr>
          <p:cNvSpPr>
            <a:spLocks noGrp="1"/>
          </p:cNvSpPr>
          <p:nvPr>
            <p:ph type="title"/>
          </p:nvPr>
        </p:nvSpPr>
        <p:spPr/>
        <p:txBody>
          <a:bodyPr/>
          <a:lstStyle/>
          <a:p>
            <a:r>
              <a:rPr lang="zh-CN" altLang="en-US" dirty="0"/>
              <a:t>后台传输</a:t>
            </a:r>
          </a:p>
        </p:txBody>
      </p:sp>
      <p:sp>
        <p:nvSpPr>
          <p:cNvPr id="3" name="文本占位符 2">
            <a:extLst>
              <a:ext uri="{FF2B5EF4-FFF2-40B4-BE49-F238E27FC236}">
                <a16:creationId xmlns:a16="http://schemas.microsoft.com/office/drawing/2014/main" xmlns="" id="{03FD8546-6F5E-4550-BA68-332538DEB9EB}"/>
              </a:ext>
            </a:extLst>
          </p:cNvPr>
          <p:cNvSpPr>
            <a:spLocks noGrp="1"/>
          </p:cNvSpPr>
          <p:nvPr>
            <p:ph type="body" sz="quarter" idx="10"/>
          </p:nvPr>
        </p:nvSpPr>
        <p:spPr/>
        <p:txBody>
          <a:bodyPr>
            <a:normAutofit/>
          </a:bodyPr>
          <a:lstStyle/>
          <a:p>
            <a:pPr>
              <a:lnSpc>
                <a:spcPct val="150000"/>
              </a:lnSpc>
            </a:pPr>
            <a:r>
              <a:rPr lang="zh-CN" altLang="en-US" sz="2000" dirty="0"/>
              <a:t>  当你希望通过网络可靠地传输文件时，请使用</a:t>
            </a:r>
            <a:r>
              <a:rPr lang="zh-CN" altLang="en-US" sz="2000" u="sng" dirty="0">
                <a:hlinkClick r:id="rId2"/>
              </a:rPr>
              <a:t>后台传输 </a:t>
            </a:r>
            <a:r>
              <a:rPr lang="en-US" altLang="zh-CN" sz="2000" u="sng" dirty="0">
                <a:hlinkClick r:id="rId2"/>
              </a:rPr>
              <a:t>API</a:t>
            </a:r>
            <a:r>
              <a:rPr lang="zh-CN" altLang="en-US" sz="2000" dirty="0"/>
              <a:t>。</a:t>
            </a:r>
            <a:endParaRPr lang="en-US" altLang="zh-CN" sz="2000" dirty="0"/>
          </a:p>
          <a:p>
            <a:pPr>
              <a:lnSpc>
                <a:spcPct val="150000"/>
              </a:lnSpc>
            </a:pPr>
            <a:r>
              <a:rPr lang="en-US" altLang="zh-CN" sz="2000" dirty="0"/>
              <a:t>  </a:t>
            </a:r>
            <a:r>
              <a:rPr lang="zh-CN" altLang="en-US" sz="2000" dirty="0"/>
              <a:t>  后台传输 </a:t>
            </a:r>
            <a:r>
              <a:rPr lang="en-US" altLang="zh-CN" sz="2000" dirty="0"/>
              <a:t>API </a:t>
            </a:r>
            <a:r>
              <a:rPr lang="zh-CN" altLang="en-US" sz="2000" dirty="0"/>
              <a:t>提供了高级的上载和下载功能，这些功能可在应用暂停期间在后台运行，并且在应用终止后仍保持运行。 </a:t>
            </a:r>
            <a:endParaRPr lang="en-US" altLang="zh-CN" sz="2000" dirty="0"/>
          </a:p>
          <a:p>
            <a:pPr>
              <a:lnSpc>
                <a:spcPct val="150000"/>
              </a:lnSpc>
            </a:pPr>
            <a:r>
              <a:rPr lang="en-US" altLang="zh-CN" sz="2000" dirty="0"/>
              <a:t>    </a:t>
            </a:r>
            <a:r>
              <a:rPr lang="zh-CN" altLang="en-US" sz="2000" dirty="0"/>
              <a:t>该 </a:t>
            </a:r>
            <a:r>
              <a:rPr lang="en-US" altLang="zh-CN" sz="2000" dirty="0"/>
              <a:t>API </a:t>
            </a:r>
            <a:r>
              <a:rPr lang="zh-CN" altLang="en-US" sz="2000" dirty="0"/>
              <a:t>监视网络状态以及在失去连接时自动暂停和恢复传输，而且传输同样也既为数据敏感型又为电池敏感型，这意味着下载活动将根据当前连接性和设备电池状态进行调整。 </a:t>
            </a:r>
            <a:endParaRPr lang="en-US" altLang="zh-CN" sz="2000" dirty="0"/>
          </a:p>
          <a:p>
            <a:pPr>
              <a:lnSpc>
                <a:spcPct val="150000"/>
              </a:lnSpc>
            </a:pPr>
            <a:r>
              <a:rPr lang="zh-CN" altLang="en-US" sz="2000" dirty="0"/>
              <a:t>    该 </a:t>
            </a:r>
            <a:r>
              <a:rPr lang="en-US" altLang="zh-CN" sz="2000" dirty="0"/>
              <a:t>API </a:t>
            </a:r>
            <a:r>
              <a:rPr lang="zh-CN" altLang="en-US" sz="2000" dirty="0"/>
              <a:t>非常适合于使用 </a:t>
            </a:r>
            <a:r>
              <a:rPr lang="en-US" altLang="zh-CN" sz="2000" dirty="0"/>
              <a:t>HTTP </a:t>
            </a:r>
            <a:r>
              <a:rPr lang="zh-CN" altLang="en-US" sz="2000" dirty="0"/>
              <a:t>上载和下载大型文件。 </a:t>
            </a:r>
            <a:r>
              <a:rPr lang="en-US" altLang="zh-CN" sz="2000" dirty="0"/>
              <a:t>FTP </a:t>
            </a:r>
            <a:r>
              <a:rPr lang="zh-CN" altLang="en-US" sz="2000" dirty="0"/>
              <a:t>也受支持，但仅用于下载。</a:t>
            </a:r>
          </a:p>
          <a:p>
            <a:endParaRPr lang="zh-CN" altLang="en-US" dirty="0"/>
          </a:p>
        </p:txBody>
      </p:sp>
      <p:sp>
        <p:nvSpPr>
          <p:cNvPr id="4" name="灯片编号占位符 3">
            <a:extLst>
              <a:ext uri="{FF2B5EF4-FFF2-40B4-BE49-F238E27FC236}">
                <a16:creationId xmlns:a16="http://schemas.microsoft.com/office/drawing/2014/main" xmlns="" id="{00382426-38F3-4C8A-9F34-FA3B2FD9BBB0}"/>
              </a:ext>
            </a:extLst>
          </p:cNvPr>
          <p:cNvSpPr>
            <a:spLocks noGrp="1"/>
          </p:cNvSpPr>
          <p:nvPr>
            <p:ph type="sldNum" sz="quarter" idx="11"/>
          </p:nvPr>
        </p:nvSpPr>
        <p:spPr/>
        <p:txBody>
          <a:bodyPr/>
          <a:lstStyle/>
          <a:p>
            <a:fld id="{3F9C4C7F-5825-4F3A-8379-025B40755F68}" type="slidenum">
              <a:rPr lang="zh-CN" altLang="en-US" smtClean="0"/>
              <a:t>29</a:t>
            </a:fld>
            <a:endParaRPr lang="zh-CN" altLang="en-US" dirty="0"/>
          </a:p>
        </p:txBody>
      </p:sp>
    </p:spTree>
    <p:extLst>
      <p:ext uri="{BB962C8B-B14F-4D97-AF65-F5344CB8AC3E}">
        <p14:creationId xmlns:p14="http://schemas.microsoft.com/office/powerpoint/2010/main" val="4417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379" y="1344410"/>
            <a:ext cx="4156364" cy="4207996"/>
          </a:xfrm>
          <a:prstGeom prst="rect">
            <a:avLst/>
          </a:prstGeom>
        </p:spPr>
      </p:pic>
      <p:sp>
        <p:nvSpPr>
          <p:cNvPr id="3" name="矩形 2"/>
          <p:cNvSpPr/>
          <p:nvPr/>
        </p:nvSpPr>
        <p:spPr bwMode="auto">
          <a:xfrm>
            <a:off x="6337923" y="1344410"/>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1</a:t>
            </a:r>
            <a:endParaRPr lang="zh-CN" altLang="en-US" sz="3600" b="1"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矩形 4"/>
          <p:cNvSpPr/>
          <p:nvPr/>
        </p:nvSpPr>
        <p:spPr bwMode="auto">
          <a:xfrm>
            <a:off x="6337925" y="3558262"/>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3</a:t>
            </a:r>
            <a:endParaRPr lang="zh-CN" altLang="en-US" sz="3600" b="1"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矩形 5"/>
          <p:cNvSpPr/>
          <p:nvPr/>
        </p:nvSpPr>
        <p:spPr bwMode="auto">
          <a:xfrm>
            <a:off x="6337925" y="2451336"/>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2</a:t>
            </a:r>
            <a:endParaRPr lang="zh-CN" altLang="en-US" sz="3600" b="1"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矩形 6"/>
          <p:cNvSpPr/>
          <p:nvPr/>
        </p:nvSpPr>
        <p:spPr bwMode="auto">
          <a:xfrm>
            <a:off x="7886775" y="1343797"/>
            <a:ext cx="2679625" cy="75378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fontAlgn="base">
              <a:spcBef>
                <a:spcPct val="0"/>
              </a:spcBef>
              <a:spcAft>
                <a:spcPct val="0"/>
              </a:spcAft>
            </a:pPr>
            <a:r>
              <a:rPr lang="en-US" altLang="zh-CN" sz="28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Networking basic</a:t>
            </a:r>
          </a:p>
        </p:txBody>
      </p:sp>
      <p:sp>
        <p:nvSpPr>
          <p:cNvPr id="8" name="矩形 7"/>
          <p:cNvSpPr/>
          <p:nvPr/>
        </p:nvSpPr>
        <p:spPr bwMode="auto">
          <a:xfrm>
            <a:off x="7964321" y="2451336"/>
            <a:ext cx="2602079" cy="764484"/>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defTabSz="913765" fontAlgn="base">
              <a:spcBef>
                <a:spcPct val="0"/>
              </a:spcBef>
              <a:spcAft>
                <a:spcPct val="0"/>
              </a:spcAft>
            </a:pPr>
            <a:r>
              <a:rPr lang="en-US" altLang="zh-CN" sz="24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Networking technology</a:t>
            </a:r>
          </a:p>
        </p:txBody>
      </p:sp>
      <p:sp>
        <p:nvSpPr>
          <p:cNvPr id="9" name="矩形 8"/>
          <p:cNvSpPr/>
          <p:nvPr/>
        </p:nvSpPr>
        <p:spPr bwMode="auto">
          <a:xfrm>
            <a:off x="7890430" y="4760423"/>
            <a:ext cx="2675970" cy="738613"/>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defTabSz="913765" fontAlgn="base">
              <a:spcBef>
                <a:spcPct val="0"/>
              </a:spcBef>
              <a:spcAft>
                <a:spcPct val="0"/>
              </a:spcAft>
            </a:pPr>
            <a:r>
              <a:rPr lang="en-US" altLang="zh-CN" sz="28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Socket</a:t>
            </a:r>
            <a:r>
              <a:rPr lang="zh-CN" altLang="en-US" sz="28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通信</a:t>
            </a:r>
            <a:endParaRPr lang="en-US" altLang="zh-CN" sz="28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 name="矩形 9">
            <a:extLst>
              <a:ext uri="{FF2B5EF4-FFF2-40B4-BE49-F238E27FC236}">
                <a16:creationId xmlns:a16="http://schemas.microsoft.com/office/drawing/2014/main" xmlns="" id="{1B1F3853-EB59-43F0-90AC-0B667289E9BB}"/>
              </a:ext>
            </a:extLst>
          </p:cNvPr>
          <p:cNvSpPr/>
          <p:nvPr/>
        </p:nvSpPr>
        <p:spPr bwMode="auto">
          <a:xfrm>
            <a:off x="6337922" y="4761036"/>
            <a:ext cx="1047723" cy="738000"/>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algn="ctr" defTabSz="913765" fontAlgn="base">
              <a:spcBef>
                <a:spcPct val="0"/>
              </a:spcBef>
              <a:spcAft>
                <a:spcPct val="0"/>
              </a:spcAft>
            </a:pPr>
            <a:r>
              <a:rPr lang="en-US" altLang="zh-CN" sz="3600" b="1"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4</a:t>
            </a:r>
            <a:endParaRPr lang="zh-CN" altLang="en-US" sz="3600" b="1"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矩形 10">
            <a:extLst>
              <a:ext uri="{FF2B5EF4-FFF2-40B4-BE49-F238E27FC236}">
                <a16:creationId xmlns:a16="http://schemas.microsoft.com/office/drawing/2014/main" xmlns="" id="{3E19C783-3926-46BE-8AEB-1078AC9A85C2}"/>
              </a:ext>
            </a:extLst>
          </p:cNvPr>
          <p:cNvSpPr/>
          <p:nvPr/>
        </p:nvSpPr>
        <p:spPr bwMode="auto">
          <a:xfrm>
            <a:off x="7964321" y="3605879"/>
            <a:ext cx="2602079" cy="764484"/>
          </a:xfrm>
          <a:prstGeom prst="rect">
            <a:avLst/>
          </a:prstGeom>
          <a:solidFill>
            <a:srgbClr val="0070C0">
              <a:alpha val="5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noAutofit/>
          </a:bodyPr>
          <a:lstStyle/>
          <a:p>
            <a:pPr lvl="0" defTabSz="913765" fontAlgn="base">
              <a:spcBef>
                <a:spcPct val="0"/>
              </a:spcBef>
              <a:spcAft>
                <a:spcPct val="0"/>
              </a:spcAft>
            </a:pPr>
            <a:r>
              <a:rPr lang="en-US" altLang="zh-CN" sz="24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HTTP</a:t>
            </a:r>
            <a:r>
              <a:rPr lang="zh-CN" altLang="en-US" sz="24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rPr>
              <a:t>请求</a:t>
            </a:r>
            <a:endParaRPr lang="en-US" altLang="zh-CN" sz="2400" b="1" kern="0" dirty="0">
              <a:solidFill>
                <a:schemeClr val="tx1">
                  <a:alpha val="99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灯片编号占位符 3">
            <a:extLst>
              <a:ext uri="{FF2B5EF4-FFF2-40B4-BE49-F238E27FC236}">
                <a16:creationId xmlns:a16="http://schemas.microsoft.com/office/drawing/2014/main" xmlns="" id="{69ED4B36-9A9C-4F3E-92BA-1EF93590B0BC}"/>
              </a:ext>
            </a:extLst>
          </p:cNvPr>
          <p:cNvSpPr>
            <a:spLocks noGrp="1"/>
          </p:cNvSpPr>
          <p:nvPr>
            <p:ph type="sldNum" sz="quarter" idx="10"/>
          </p:nvPr>
        </p:nvSpPr>
        <p:spPr/>
        <p:txBody>
          <a:bodyPr/>
          <a:lstStyle/>
          <a:p>
            <a:fld id="{3F9C4C7F-5825-4F3A-8379-025B40755F68}" type="slidenum">
              <a:rPr lang="zh-CN" altLang="en-US" smtClean="0"/>
              <a:t>3</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37ABCA3-01E8-47C0-8802-8A72AC54CBC6}"/>
              </a:ext>
            </a:extLst>
          </p:cNvPr>
          <p:cNvSpPr>
            <a:spLocks noGrp="1"/>
          </p:cNvSpPr>
          <p:nvPr>
            <p:ph type="title"/>
          </p:nvPr>
        </p:nvSpPr>
        <p:spPr/>
        <p:txBody>
          <a:bodyPr/>
          <a:lstStyle/>
          <a:p>
            <a:r>
              <a:rPr lang="zh-CN" altLang="en-US" dirty="0"/>
              <a:t>后台传输</a:t>
            </a:r>
          </a:p>
        </p:txBody>
      </p:sp>
      <p:sp>
        <p:nvSpPr>
          <p:cNvPr id="3" name="文本占位符 2">
            <a:extLst>
              <a:ext uri="{FF2B5EF4-FFF2-40B4-BE49-F238E27FC236}">
                <a16:creationId xmlns:a16="http://schemas.microsoft.com/office/drawing/2014/main" xmlns="" id="{03FD8546-6F5E-4550-BA68-332538DEB9EB}"/>
              </a:ext>
            </a:extLst>
          </p:cNvPr>
          <p:cNvSpPr>
            <a:spLocks noGrp="1"/>
          </p:cNvSpPr>
          <p:nvPr>
            <p:ph type="body" sz="quarter" idx="10"/>
          </p:nvPr>
        </p:nvSpPr>
        <p:spPr/>
        <p:txBody>
          <a:bodyPr>
            <a:normAutofit fontScale="77500" lnSpcReduction="20000"/>
          </a:bodyPr>
          <a:lstStyle/>
          <a:p>
            <a:pPr>
              <a:lnSpc>
                <a:spcPct val="170000"/>
              </a:lnSpc>
            </a:pPr>
            <a:r>
              <a:rPr lang="zh-CN" altLang="en-US" sz="3300" dirty="0"/>
              <a:t>何时使用后台传输：</a:t>
            </a:r>
          </a:p>
          <a:p>
            <a:pPr>
              <a:lnSpc>
                <a:spcPct val="170000"/>
              </a:lnSpc>
            </a:pPr>
            <a:r>
              <a:rPr lang="en-US" altLang="zh-CN" sz="2500" dirty="0"/>
              <a:t>	</a:t>
            </a:r>
            <a:r>
              <a:rPr lang="zh-CN" altLang="en-US" sz="2500" dirty="0"/>
              <a:t>若要可靠地传输大型文件或大量的文件，可使用后台传输。</a:t>
            </a:r>
          </a:p>
          <a:p>
            <a:pPr>
              <a:lnSpc>
                <a:spcPct val="170000"/>
              </a:lnSpc>
            </a:pPr>
            <a:r>
              <a:rPr lang="en-US" altLang="zh-CN" sz="2500" dirty="0"/>
              <a:t>	</a:t>
            </a:r>
            <a:r>
              <a:rPr lang="zh-CN" altLang="en-US" sz="2500" dirty="0"/>
              <a:t>如果你希望将以后台任务的形式传输处理后文件，可将后台传输与后台传输完成组搭配使用。</a:t>
            </a:r>
          </a:p>
          <a:p>
            <a:pPr>
              <a:lnSpc>
                <a:spcPct val="170000"/>
              </a:lnSpc>
            </a:pPr>
            <a:r>
              <a:rPr lang="en-US" altLang="zh-CN" sz="2500" dirty="0"/>
              <a:t>	</a:t>
            </a:r>
            <a:r>
              <a:rPr lang="zh-CN" altLang="en-US" sz="2500" dirty="0"/>
              <a:t>如果你想要在网络中断后恢复进行中的传输，请使用后台传输。</a:t>
            </a:r>
          </a:p>
          <a:p>
            <a:pPr>
              <a:lnSpc>
                <a:spcPct val="170000"/>
              </a:lnSpc>
            </a:pPr>
            <a:r>
              <a:rPr lang="en-US" altLang="zh-CN" sz="2500" dirty="0"/>
              <a:t>	</a:t>
            </a:r>
            <a:r>
              <a:rPr lang="zh-CN" altLang="en-US" sz="2500" dirty="0"/>
              <a:t>如果你希望能够根据网络条件（例如使用数据流量套餐时）来更改传输行为，请使用后台传输。</a:t>
            </a:r>
          </a:p>
          <a:p>
            <a:pPr>
              <a:lnSpc>
                <a:spcPct val="170000"/>
              </a:lnSpc>
            </a:pPr>
            <a:r>
              <a:rPr lang="zh-CN" altLang="en-US" sz="3300" dirty="0"/>
              <a:t>不使用后台传输的情况：</a:t>
            </a:r>
          </a:p>
          <a:p>
            <a:pPr>
              <a:lnSpc>
                <a:spcPct val="170000"/>
              </a:lnSpc>
            </a:pPr>
            <a:r>
              <a:rPr lang="en-US" altLang="zh-CN" sz="2500" dirty="0"/>
              <a:t>	</a:t>
            </a:r>
            <a:r>
              <a:rPr lang="zh-CN" altLang="en-US" sz="2500" dirty="0"/>
              <a:t>如果你要传输少量的小文件，并且无需在传输完成后执行任何后续处理，应考虑使用 </a:t>
            </a:r>
            <a:r>
              <a:rPr lang="en-US" altLang="zh-CN" sz="2500" b="1" dirty="0" err="1">
                <a:hlinkClick r:id="rId2"/>
              </a:rPr>
              <a:t>HttpClient</a:t>
            </a:r>
            <a:r>
              <a:rPr lang="zh-CN" altLang="en-US" sz="2500" dirty="0"/>
              <a:t> </a:t>
            </a:r>
            <a:r>
              <a:rPr lang="en-US" altLang="zh-CN" sz="2500" dirty="0"/>
              <a:t>PUT </a:t>
            </a:r>
            <a:r>
              <a:rPr lang="zh-CN" altLang="en-US" sz="2500" dirty="0"/>
              <a:t>或 </a:t>
            </a:r>
            <a:r>
              <a:rPr lang="en-US" altLang="zh-CN" sz="2500" dirty="0"/>
              <a:t>POST </a:t>
            </a:r>
            <a:r>
              <a:rPr lang="zh-CN" altLang="en-US" sz="2500" dirty="0"/>
              <a:t>方法。</a:t>
            </a:r>
          </a:p>
          <a:p>
            <a:pPr>
              <a:lnSpc>
                <a:spcPct val="170000"/>
              </a:lnSpc>
            </a:pPr>
            <a:r>
              <a:rPr lang="en-US" altLang="zh-CN" sz="2500" dirty="0"/>
              <a:t>	</a:t>
            </a:r>
            <a:r>
              <a:rPr lang="zh-CN" altLang="en-US" sz="2500" dirty="0"/>
              <a:t>如果你希望流式传输数据并在其到达时在本地使用，请使用 </a:t>
            </a:r>
            <a:r>
              <a:rPr lang="en-US" altLang="zh-CN" sz="2500" b="1" dirty="0" err="1">
                <a:hlinkClick r:id="rId2"/>
              </a:rPr>
              <a:t>HttpClient</a:t>
            </a:r>
            <a:r>
              <a:rPr lang="zh-CN" altLang="en-US" sz="2500" dirty="0"/>
              <a:t>。</a:t>
            </a:r>
          </a:p>
          <a:p>
            <a:endParaRPr lang="zh-CN" altLang="en-US" dirty="0"/>
          </a:p>
        </p:txBody>
      </p:sp>
      <p:sp>
        <p:nvSpPr>
          <p:cNvPr id="4" name="灯片编号占位符 3">
            <a:extLst>
              <a:ext uri="{FF2B5EF4-FFF2-40B4-BE49-F238E27FC236}">
                <a16:creationId xmlns:a16="http://schemas.microsoft.com/office/drawing/2014/main" xmlns="" id="{268A3A83-335F-4C73-9114-F5E069A86423}"/>
              </a:ext>
            </a:extLst>
          </p:cNvPr>
          <p:cNvSpPr>
            <a:spLocks noGrp="1"/>
          </p:cNvSpPr>
          <p:nvPr>
            <p:ph type="sldNum" sz="quarter" idx="11"/>
          </p:nvPr>
        </p:nvSpPr>
        <p:spPr/>
        <p:txBody>
          <a:bodyPr/>
          <a:lstStyle/>
          <a:p>
            <a:fld id="{3F9C4C7F-5825-4F3A-8379-025B40755F68}" type="slidenum">
              <a:rPr lang="zh-CN" altLang="en-US" smtClean="0"/>
              <a:t>30</a:t>
            </a:fld>
            <a:endParaRPr lang="zh-CN" altLang="en-US" dirty="0"/>
          </a:p>
        </p:txBody>
      </p:sp>
    </p:spTree>
    <p:extLst>
      <p:ext uri="{BB962C8B-B14F-4D97-AF65-F5344CB8AC3E}">
        <p14:creationId xmlns:p14="http://schemas.microsoft.com/office/powerpoint/2010/main" val="257365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882" y="1105603"/>
            <a:ext cx="11149013" cy="1107996"/>
          </a:xfrm>
        </p:spPr>
        <p:txBody>
          <a:bodyPr/>
          <a:lstStyle/>
          <a:p>
            <a:r>
              <a:rPr lang="en-US" altLang="zh-CN" sz="8000" b="1" dirty="0">
                <a:latin typeface="微软雅黑" panose="020B0503020204020204" pitchFamily="34" charset="-122"/>
                <a:ea typeface="微软雅黑" panose="020B0503020204020204" pitchFamily="34" charset="-122"/>
              </a:rPr>
              <a:t>HTTP</a:t>
            </a:r>
            <a:r>
              <a:rPr lang="zh-CN" altLang="en-US" sz="8000" b="1" dirty="0">
                <a:latin typeface="微软雅黑" panose="020B0503020204020204" pitchFamily="34" charset="-122"/>
                <a:ea typeface="微软雅黑" panose="020B0503020204020204" pitchFamily="34" charset="-122"/>
              </a:rPr>
              <a:t>请求</a:t>
            </a:r>
            <a:endParaRPr lang="en-US" sz="8000" b="1" dirty="0">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xmlns="" id="{8BC03D2B-9C67-4DDF-A115-9DB285A88E59}"/>
              </a:ext>
            </a:extLst>
          </p:cNvPr>
          <p:cNvSpPr>
            <a:spLocks noGrp="1"/>
          </p:cNvSpPr>
          <p:nvPr>
            <p:ph type="sldNum" sz="quarter" idx="10"/>
          </p:nvPr>
        </p:nvSpPr>
        <p:spPr/>
        <p:txBody>
          <a:bodyPr/>
          <a:lstStyle/>
          <a:p>
            <a:fld id="{3F9C4C7F-5825-4F3A-8379-025B40755F68}" type="slidenum">
              <a:rPr lang="zh-CN" altLang="en-US" smtClean="0"/>
              <a:t>31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HttpClient</a:t>
            </a:r>
            <a:r>
              <a:rPr lang="zh-CN" altLang="en-US" b="1" dirty="0">
                <a:latin typeface="微软雅黑" panose="020B0503020204020204" pitchFamily="34" charset="-122"/>
                <a:ea typeface="微软雅黑" panose="020B0503020204020204" pitchFamily="34" charset="-122"/>
              </a:rPr>
              <a:t>类</a:t>
            </a:r>
            <a:endParaRPr lang="en-US" b="1" dirty="0">
              <a:latin typeface="微软雅黑" panose="020B0503020204020204" pitchFamily="34" charset="-122"/>
              <a:ea typeface="微软雅黑" panose="020B0503020204020204" pitchFamily="34" charset="-122"/>
            </a:endParaRPr>
          </a:p>
        </p:txBody>
      </p:sp>
      <p:sp>
        <p:nvSpPr>
          <p:cNvPr id="5" name="Text Placeholder 2"/>
          <p:cNvSpPr>
            <a:spLocks noGrp="1"/>
          </p:cNvSpPr>
          <p:nvPr>
            <p:ph type="body" sz="quarter" idx="10"/>
          </p:nvPr>
        </p:nvSpPr>
        <p:spPr>
          <a:xfrm>
            <a:off x="518318" y="1381125"/>
            <a:ext cx="11152188" cy="4879975"/>
          </a:xfrm>
        </p:spPr>
        <p:txBody>
          <a:bodyPr>
            <a:normAutofit fontScale="70000" lnSpcReduction="20000"/>
          </a:bodyPr>
          <a:lstStyle/>
          <a:p>
            <a:r>
              <a:rPr lang="en-US" altLang="zh-CN" sz="3600" dirty="0" err="1">
                <a:highlight>
                  <a:srgbClr val="FFFFFF"/>
                </a:highlight>
              </a:rPr>
              <a:t>HttpClient</a:t>
            </a:r>
            <a:r>
              <a:rPr lang="en-US" altLang="zh-CN" sz="3600" dirty="0">
                <a:highlight>
                  <a:srgbClr val="FFFFFF"/>
                </a:highlight>
              </a:rPr>
              <a:t> </a:t>
            </a:r>
            <a:r>
              <a:rPr lang="zh-CN" altLang="en-US" sz="3600" dirty="0">
                <a:highlight>
                  <a:srgbClr val="FFFFFF"/>
                </a:highlight>
              </a:rPr>
              <a:t>和 </a:t>
            </a:r>
            <a:r>
              <a:rPr lang="en-US" altLang="zh-CN" sz="3600" dirty="0" err="1">
                <a:highlight>
                  <a:srgbClr val="FFFFFF"/>
                </a:highlight>
              </a:rPr>
              <a:t>Windows.Web.Http</a:t>
            </a:r>
            <a:r>
              <a:rPr lang="en-US" altLang="zh-CN" sz="3600" dirty="0">
                <a:highlight>
                  <a:srgbClr val="FFFFFF"/>
                </a:highlight>
              </a:rPr>
              <a:t> </a:t>
            </a:r>
            <a:r>
              <a:rPr lang="zh-CN" altLang="en-US" sz="3600" dirty="0">
                <a:highlight>
                  <a:srgbClr val="FFFFFF"/>
                </a:highlight>
              </a:rPr>
              <a:t>命名空间概述</a:t>
            </a:r>
          </a:p>
          <a:p>
            <a:pPr>
              <a:lnSpc>
                <a:spcPct val="170000"/>
              </a:lnSpc>
            </a:pPr>
            <a:r>
              <a:rPr lang="en-US" altLang="zh-CN" sz="2600" dirty="0">
                <a:highlight>
                  <a:srgbClr val="FFFFFF"/>
                </a:highlight>
              </a:rPr>
              <a:t>Windows.Web.http</a:t>
            </a:r>
            <a:r>
              <a:rPr lang="zh-CN" altLang="en-US" sz="2600" dirty="0">
                <a:highlight>
                  <a:srgbClr val="FFFFFF"/>
                </a:highlight>
              </a:rPr>
              <a:t>命名空间及相关</a:t>
            </a:r>
            <a:r>
              <a:rPr lang="en-US" altLang="zh-CN" sz="2600" dirty="0" err="1">
                <a:highlight>
                  <a:srgbClr val="FFFFFF"/>
                </a:highlight>
              </a:rPr>
              <a:t>Windows.Web.Http.Headers</a:t>
            </a:r>
            <a:r>
              <a:rPr lang="zh-CN" altLang="en-US" sz="2600" dirty="0">
                <a:highlight>
                  <a:srgbClr val="FFFFFF"/>
                </a:highlight>
              </a:rPr>
              <a:t> 和 </a:t>
            </a:r>
            <a:r>
              <a:rPr lang="en-US" altLang="zh-CN" sz="2600" dirty="0" err="1">
                <a:highlight>
                  <a:srgbClr val="FFFFFF"/>
                </a:highlight>
              </a:rPr>
              <a:t>Windows.Web.Http</a:t>
            </a:r>
            <a:r>
              <a:rPr lang="en-US" altLang="zh-CN" sz="2600" dirty="0">
                <a:highlight>
                  <a:srgbClr val="FFFFFF"/>
                </a:highlight>
              </a:rPr>
              <a:t>. </a:t>
            </a:r>
            <a:r>
              <a:rPr lang="zh-CN" altLang="en-US" sz="2600" dirty="0">
                <a:highlight>
                  <a:srgbClr val="FFFFFF"/>
                </a:highlight>
              </a:rPr>
              <a:t>命名空间中的类为充当 </a:t>
            </a:r>
            <a:r>
              <a:rPr lang="en-US" altLang="zh-CN" sz="2600" dirty="0">
                <a:highlight>
                  <a:srgbClr val="FFFFFF"/>
                </a:highlight>
              </a:rPr>
              <a:t>HTTP </a:t>
            </a:r>
            <a:r>
              <a:rPr lang="zh-CN" altLang="en-US" sz="2600" dirty="0">
                <a:highlight>
                  <a:srgbClr val="FFFFFF"/>
                </a:highlight>
              </a:rPr>
              <a:t>客户端的通用 </a:t>
            </a:r>
            <a:r>
              <a:rPr lang="en-US" altLang="zh-CN" sz="2600" dirty="0">
                <a:highlight>
                  <a:srgbClr val="FFFFFF"/>
                </a:highlight>
              </a:rPr>
              <a:t>Windows </a:t>
            </a:r>
            <a:r>
              <a:rPr lang="zh-CN" altLang="en-US" sz="2600" dirty="0">
                <a:highlight>
                  <a:srgbClr val="FFFFFF"/>
                </a:highlight>
              </a:rPr>
              <a:t>平台 </a:t>
            </a:r>
            <a:r>
              <a:rPr lang="en-US" altLang="zh-CN" sz="2600" dirty="0">
                <a:highlight>
                  <a:srgbClr val="FFFFFF"/>
                </a:highlight>
              </a:rPr>
              <a:t>(UWP) </a:t>
            </a:r>
            <a:r>
              <a:rPr lang="zh-CN" altLang="en-US" sz="2600" dirty="0">
                <a:highlight>
                  <a:srgbClr val="FFFFFF"/>
                </a:highlight>
              </a:rPr>
              <a:t>应用提供了一个编程接口，以便于执行基本 </a:t>
            </a:r>
            <a:r>
              <a:rPr lang="en-US" altLang="zh-CN" sz="2600" dirty="0">
                <a:highlight>
                  <a:srgbClr val="FFFFFF"/>
                </a:highlight>
              </a:rPr>
              <a:t>GET </a:t>
            </a:r>
            <a:r>
              <a:rPr lang="zh-CN" altLang="en-US" sz="2600" dirty="0">
                <a:highlight>
                  <a:srgbClr val="FFFFFF"/>
                </a:highlight>
              </a:rPr>
              <a:t>请求或实现下面列出的更高级的 </a:t>
            </a:r>
            <a:r>
              <a:rPr lang="en-US" altLang="zh-CN" sz="2600" dirty="0">
                <a:highlight>
                  <a:srgbClr val="FFFFFF"/>
                </a:highlight>
              </a:rPr>
              <a:t>HTTP </a:t>
            </a:r>
            <a:r>
              <a:rPr lang="zh-CN" altLang="en-US" sz="2600" dirty="0">
                <a:highlight>
                  <a:srgbClr val="FFFFFF"/>
                </a:highlight>
              </a:rPr>
              <a:t>功能。</a:t>
            </a:r>
          </a:p>
          <a:p>
            <a:pPr>
              <a:lnSpc>
                <a:spcPct val="160000"/>
              </a:lnSpc>
            </a:pPr>
            <a:r>
              <a:rPr lang="en-US" altLang="zh-CN" sz="2600" dirty="0">
                <a:highlight>
                  <a:srgbClr val="FFFFFF"/>
                </a:highlight>
              </a:rPr>
              <a:t>	1.</a:t>
            </a:r>
            <a:r>
              <a:rPr lang="zh-CN" altLang="en-US" sz="2600" dirty="0">
                <a:highlight>
                  <a:srgbClr val="FFFFFF"/>
                </a:highlight>
              </a:rPr>
              <a:t>执行常见操作（</a:t>
            </a:r>
            <a:r>
              <a:rPr lang="en-US" altLang="zh-CN" sz="2600" b="1" dirty="0">
                <a:highlight>
                  <a:srgbClr val="FFFFFF"/>
                </a:highlight>
              </a:rPr>
              <a:t>DELETE</a:t>
            </a:r>
            <a:r>
              <a:rPr lang="zh-CN" altLang="en-US" sz="2600" dirty="0">
                <a:highlight>
                  <a:srgbClr val="FFFFFF"/>
                </a:highlight>
              </a:rPr>
              <a:t>、</a:t>
            </a:r>
            <a:r>
              <a:rPr lang="en-US" altLang="zh-CN" sz="2600" b="1" dirty="0">
                <a:highlight>
                  <a:srgbClr val="FFFFFF"/>
                </a:highlight>
              </a:rPr>
              <a:t>GET</a:t>
            </a:r>
            <a:r>
              <a:rPr lang="zh-CN" altLang="en-US" sz="2600" dirty="0">
                <a:highlight>
                  <a:srgbClr val="FFFFFF"/>
                </a:highlight>
              </a:rPr>
              <a:t>、</a:t>
            </a:r>
            <a:r>
              <a:rPr lang="en-US" altLang="zh-CN" sz="2600" b="1" dirty="0">
                <a:highlight>
                  <a:srgbClr val="FFFFFF"/>
                </a:highlight>
              </a:rPr>
              <a:t>PUT</a:t>
            </a:r>
            <a:r>
              <a:rPr lang="zh-CN" altLang="en-US" sz="2600" dirty="0">
                <a:highlight>
                  <a:srgbClr val="FFFFFF"/>
                </a:highlight>
              </a:rPr>
              <a:t> 和 </a:t>
            </a:r>
            <a:r>
              <a:rPr lang="en-US" altLang="zh-CN" sz="2600" b="1" dirty="0">
                <a:highlight>
                  <a:srgbClr val="FFFFFF"/>
                </a:highlight>
              </a:rPr>
              <a:t>POST</a:t>
            </a:r>
            <a:r>
              <a:rPr lang="zh-CN" altLang="en-US" sz="2600" dirty="0">
                <a:highlight>
                  <a:srgbClr val="FFFFFF"/>
                </a:highlight>
              </a:rPr>
              <a:t>）的方法。 上述每种请求都作为异步操作进行发送。</a:t>
            </a:r>
          </a:p>
          <a:p>
            <a:pPr>
              <a:lnSpc>
                <a:spcPct val="160000"/>
              </a:lnSpc>
            </a:pPr>
            <a:r>
              <a:rPr lang="en-US" altLang="zh-CN" sz="2600" dirty="0">
                <a:highlight>
                  <a:srgbClr val="FFFFFF"/>
                </a:highlight>
              </a:rPr>
              <a:t>	2.</a:t>
            </a:r>
            <a:r>
              <a:rPr lang="zh-CN" altLang="en-US" sz="2600" dirty="0">
                <a:highlight>
                  <a:srgbClr val="FFFFFF"/>
                </a:highlight>
              </a:rPr>
              <a:t>支持常见的身份验证设置和模式。</a:t>
            </a:r>
          </a:p>
          <a:p>
            <a:pPr>
              <a:lnSpc>
                <a:spcPct val="160000"/>
              </a:lnSpc>
            </a:pPr>
            <a:r>
              <a:rPr lang="en-US" altLang="zh-CN" sz="2600" dirty="0">
                <a:highlight>
                  <a:srgbClr val="FFFFFF"/>
                </a:highlight>
              </a:rPr>
              <a:t>	3.</a:t>
            </a:r>
            <a:r>
              <a:rPr lang="zh-CN" altLang="en-US" sz="2600" dirty="0">
                <a:highlight>
                  <a:srgbClr val="FFFFFF"/>
                </a:highlight>
              </a:rPr>
              <a:t>访问有关传输的安全套接字层 </a:t>
            </a:r>
            <a:r>
              <a:rPr lang="en-US" altLang="zh-CN" sz="2600" dirty="0">
                <a:highlight>
                  <a:srgbClr val="FFFFFF"/>
                </a:highlight>
              </a:rPr>
              <a:t>(SSL) </a:t>
            </a:r>
            <a:r>
              <a:rPr lang="zh-CN" altLang="en-US" sz="2600" dirty="0">
                <a:highlight>
                  <a:srgbClr val="FFFFFF"/>
                </a:highlight>
              </a:rPr>
              <a:t>详细信息。</a:t>
            </a:r>
          </a:p>
          <a:p>
            <a:pPr>
              <a:lnSpc>
                <a:spcPct val="160000"/>
              </a:lnSpc>
            </a:pPr>
            <a:r>
              <a:rPr lang="en-US" altLang="zh-CN" sz="2600" dirty="0">
                <a:highlight>
                  <a:srgbClr val="FFFFFF"/>
                </a:highlight>
              </a:rPr>
              <a:t>	4.</a:t>
            </a:r>
            <a:r>
              <a:rPr lang="zh-CN" altLang="en-US" sz="2600" dirty="0">
                <a:highlight>
                  <a:srgbClr val="FFFFFF"/>
                </a:highlight>
              </a:rPr>
              <a:t>高级应用随附自定义筛选器的功能。</a:t>
            </a:r>
          </a:p>
          <a:p>
            <a:pPr>
              <a:lnSpc>
                <a:spcPct val="160000"/>
              </a:lnSpc>
            </a:pPr>
            <a:r>
              <a:rPr lang="en-US" altLang="zh-CN" sz="2600" dirty="0">
                <a:highlight>
                  <a:srgbClr val="FFFFFF"/>
                </a:highlight>
              </a:rPr>
              <a:t>	5.</a:t>
            </a:r>
            <a:r>
              <a:rPr lang="zh-CN" altLang="en-US" sz="2600" dirty="0">
                <a:highlight>
                  <a:srgbClr val="FFFFFF"/>
                </a:highlight>
              </a:rPr>
              <a:t>获取、设置和删除 </a:t>
            </a:r>
            <a:r>
              <a:rPr lang="en-US" altLang="zh-CN" sz="2600" dirty="0">
                <a:highlight>
                  <a:srgbClr val="FFFFFF"/>
                </a:highlight>
              </a:rPr>
              <a:t>Cookie </a:t>
            </a:r>
            <a:r>
              <a:rPr lang="zh-CN" altLang="en-US" sz="2600" dirty="0">
                <a:highlight>
                  <a:srgbClr val="FFFFFF"/>
                </a:highlight>
              </a:rPr>
              <a:t>的功能。</a:t>
            </a:r>
          </a:p>
          <a:p>
            <a:pPr>
              <a:lnSpc>
                <a:spcPct val="160000"/>
              </a:lnSpc>
            </a:pPr>
            <a:r>
              <a:rPr lang="en-US" altLang="zh-CN" sz="2600" dirty="0">
                <a:highlight>
                  <a:srgbClr val="FFFFFF"/>
                </a:highlight>
              </a:rPr>
              <a:t>	6.</a:t>
            </a:r>
            <a:r>
              <a:rPr lang="zh-CN" altLang="en-US" sz="2600" dirty="0">
                <a:highlight>
                  <a:srgbClr val="FFFFFF"/>
                </a:highlight>
              </a:rPr>
              <a:t>异步方法上提供的 </a:t>
            </a:r>
            <a:r>
              <a:rPr lang="en-US" altLang="zh-CN" sz="2600" dirty="0">
                <a:highlight>
                  <a:srgbClr val="FFFFFF"/>
                </a:highlight>
              </a:rPr>
              <a:t>HTTP </a:t>
            </a:r>
            <a:r>
              <a:rPr lang="zh-CN" altLang="en-US" sz="2600" dirty="0">
                <a:highlight>
                  <a:srgbClr val="FFFFFF"/>
                </a:highlight>
              </a:rPr>
              <a:t>请求进度信息。</a:t>
            </a:r>
          </a:p>
          <a:p>
            <a:endParaRPr lang="en-US" altLang="zh-CN" sz="2000" dirty="0">
              <a:solidFill>
                <a:srgbClr val="0000FF"/>
              </a:solidFill>
              <a:highlight>
                <a:srgbClr val="FFFFFF"/>
              </a:highlight>
              <a:latin typeface="Consolas" panose="020B0609020204030204"/>
            </a:endParaRPr>
          </a:p>
        </p:txBody>
      </p:sp>
      <p:sp>
        <p:nvSpPr>
          <p:cNvPr id="2" name="灯片编号占位符 1">
            <a:extLst>
              <a:ext uri="{FF2B5EF4-FFF2-40B4-BE49-F238E27FC236}">
                <a16:creationId xmlns:a16="http://schemas.microsoft.com/office/drawing/2014/main" xmlns="" id="{91DFAA2F-799A-4366-ADEE-19141AC860B4}"/>
              </a:ext>
            </a:extLst>
          </p:cNvPr>
          <p:cNvSpPr>
            <a:spLocks noGrp="1"/>
          </p:cNvSpPr>
          <p:nvPr>
            <p:ph type="sldNum" sz="quarter" idx="11"/>
          </p:nvPr>
        </p:nvSpPr>
        <p:spPr/>
        <p:txBody>
          <a:bodyPr/>
          <a:lstStyle/>
          <a:p>
            <a:fld id="{3F9C4C7F-5825-4F3A-8379-025B40755F68}" type="slidenum">
              <a:rPr lang="zh-CN" altLang="en-US" smtClean="0"/>
              <a:t>32</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61FC68-5DA0-4B17-B59B-B40EE00F5313}"/>
              </a:ext>
            </a:extLst>
          </p:cNvPr>
          <p:cNvSpPr>
            <a:spLocks noGrp="1"/>
          </p:cNvSpPr>
          <p:nvPr>
            <p:ph type="title"/>
          </p:nvPr>
        </p:nvSpPr>
        <p:spPr/>
        <p:txBody>
          <a:bodyPr/>
          <a:lstStyle/>
          <a:p>
            <a:r>
              <a:rPr lang="en-US" altLang="zh-CN" dirty="0" err="1"/>
              <a:t>HttpClient</a:t>
            </a:r>
            <a:r>
              <a:rPr lang="zh-CN" altLang="en-US" dirty="0"/>
              <a:t>类</a:t>
            </a:r>
          </a:p>
        </p:txBody>
      </p:sp>
      <p:sp>
        <p:nvSpPr>
          <p:cNvPr id="3" name="文本占位符 2">
            <a:extLst>
              <a:ext uri="{FF2B5EF4-FFF2-40B4-BE49-F238E27FC236}">
                <a16:creationId xmlns:a16="http://schemas.microsoft.com/office/drawing/2014/main" xmlns="" id="{45D23FBD-4A3D-4B8D-84FF-719F966A888A}"/>
              </a:ext>
            </a:extLst>
          </p:cNvPr>
          <p:cNvSpPr>
            <a:spLocks noGrp="1"/>
          </p:cNvSpPr>
          <p:nvPr>
            <p:ph type="body" sz="quarter" idx="10"/>
          </p:nvPr>
        </p:nvSpPr>
        <p:spPr/>
        <p:txBody>
          <a:bodyPr>
            <a:normAutofit fontScale="32500" lnSpcReduction="20000"/>
          </a:bodyPr>
          <a:lstStyle/>
          <a:p>
            <a:pPr>
              <a:lnSpc>
                <a:spcPct val="170000"/>
              </a:lnSpc>
            </a:pPr>
            <a:r>
              <a:rPr lang="en-US" altLang="zh-CN" sz="6200" b="1" u="sng" dirty="0"/>
              <a:t>Windows.Web.Http</a:t>
            </a:r>
            <a:r>
              <a:rPr lang="en-US" altLang="zh-CN" sz="6200" dirty="0"/>
              <a:t> </a:t>
            </a:r>
            <a:r>
              <a:rPr lang="zh-CN" altLang="en-US" sz="6200" dirty="0"/>
              <a:t>命名空间用于声明 </a:t>
            </a:r>
            <a:r>
              <a:rPr lang="en-US" altLang="zh-CN" sz="6200" dirty="0"/>
              <a:t>HTTP </a:t>
            </a:r>
            <a:r>
              <a:rPr lang="zh-CN" altLang="en-US" sz="6200" dirty="0"/>
              <a:t>内容作为 </a:t>
            </a:r>
            <a:r>
              <a:rPr lang="en-US" altLang="zh-CN" sz="6200" dirty="0"/>
              <a:t>HTTP </a:t>
            </a:r>
            <a:r>
              <a:rPr lang="zh-CN" altLang="en-US" sz="6200" dirty="0"/>
              <a:t>实体正文和包含 </a:t>
            </a:r>
            <a:r>
              <a:rPr lang="en-US" altLang="zh-CN" sz="6200" dirty="0"/>
              <a:t>Cookie </a:t>
            </a:r>
            <a:r>
              <a:rPr lang="zh-CN" altLang="en-US" sz="6200" dirty="0"/>
              <a:t>的标头。 </a:t>
            </a:r>
            <a:r>
              <a:rPr lang="en-US" altLang="zh-CN" sz="6200" dirty="0"/>
              <a:t>HTTP </a:t>
            </a:r>
            <a:r>
              <a:rPr lang="zh-CN" altLang="en-US" sz="6200" dirty="0"/>
              <a:t>内容可以与 </a:t>
            </a:r>
            <a:r>
              <a:rPr lang="en-US" altLang="zh-CN" sz="6200" dirty="0"/>
              <a:t>HTTP </a:t>
            </a:r>
            <a:r>
              <a:rPr lang="zh-CN" altLang="en-US" sz="6200" dirty="0"/>
              <a:t>请求或 </a:t>
            </a:r>
            <a:r>
              <a:rPr lang="en-US" altLang="zh-CN" sz="6200" dirty="0"/>
              <a:t>HTTP </a:t>
            </a:r>
            <a:r>
              <a:rPr lang="zh-CN" altLang="en-US" sz="6200" dirty="0"/>
              <a:t>响应相关联。 </a:t>
            </a:r>
            <a:r>
              <a:rPr lang="en-US" altLang="zh-CN" sz="6200" b="1" dirty="0"/>
              <a:t>Windows.Web.Http</a:t>
            </a:r>
            <a:r>
              <a:rPr lang="en-US" altLang="zh-CN" sz="6200" dirty="0"/>
              <a:t> </a:t>
            </a:r>
            <a:r>
              <a:rPr lang="zh-CN" altLang="en-US" sz="6200" dirty="0"/>
              <a:t>命名空间提供很多不同的类来声明 </a:t>
            </a:r>
            <a:r>
              <a:rPr lang="en-US" altLang="zh-CN" sz="6200" dirty="0"/>
              <a:t>HTTP </a:t>
            </a:r>
            <a:r>
              <a:rPr lang="zh-CN" altLang="en-US" sz="6200" dirty="0"/>
              <a:t>内容：</a:t>
            </a:r>
          </a:p>
          <a:p>
            <a:pPr lvl="1">
              <a:lnSpc>
                <a:spcPct val="170000"/>
              </a:lnSpc>
            </a:pPr>
            <a:r>
              <a:rPr lang="en-US" altLang="zh-CN" sz="4900" b="1" dirty="0" err="1"/>
              <a:t>HttpBufferContent</a:t>
            </a:r>
            <a:r>
              <a:rPr lang="zh-CN" altLang="en-US" sz="4900" dirty="0"/>
              <a:t> 缓冲区形式的内容</a:t>
            </a:r>
          </a:p>
          <a:p>
            <a:pPr lvl="1">
              <a:lnSpc>
                <a:spcPct val="170000"/>
              </a:lnSpc>
            </a:pPr>
            <a:r>
              <a:rPr lang="en-US" altLang="zh-CN" sz="4900" b="1" dirty="0" err="1"/>
              <a:t>HttpFormUrlEncodedContent</a:t>
            </a:r>
            <a:r>
              <a:rPr lang="zh-CN" altLang="en-US" sz="4900" dirty="0"/>
              <a:t> 使用 </a:t>
            </a:r>
            <a:r>
              <a:rPr lang="en-US" altLang="zh-CN" sz="4900" b="1" dirty="0"/>
              <a:t>application/x-www-form-</a:t>
            </a:r>
            <a:r>
              <a:rPr lang="en-US" altLang="zh-CN" sz="4900" b="1" dirty="0" err="1"/>
              <a:t>urlencoded</a:t>
            </a:r>
            <a:r>
              <a:rPr lang="en-US" altLang="zh-CN" sz="4900" dirty="0"/>
              <a:t> MIME </a:t>
            </a:r>
            <a:r>
              <a:rPr lang="zh-CN" altLang="en-US" sz="4900" dirty="0"/>
              <a:t>类型编码的名称和值元组形式的内容</a:t>
            </a:r>
          </a:p>
          <a:p>
            <a:pPr lvl="1">
              <a:lnSpc>
                <a:spcPct val="170000"/>
              </a:lnSpc>
            </a:pPr>
            <a:r>
              <a:rPr lang="en-US" altLang="zh-CN" sz="4900" b="1" dirty="0" err="1"/>
              <a:t>HttpMultipartContent</a:t>
            </a:r>
            <a:r>
              <a:rPr lang="zh-CN" altLang="en-US" sz="4900" dirty="0"/>
              <a:t> 采用 </a:t>
            </a:r>
            <a:r>
              <a:rPr lang="en-US" altLang="zh-CN" sz="4900" b="1" dirty="0"/>
              <a:t>multipart/\</a:t>
            </a:r>
            <a:r>
              <a:rPr lang="en-US" altLang="zh-CN" sz="4900" dirty="0"/>
              <a:t>* MIME </a:t>
            </a:r>
            <a:r>
              <a:rPr lang="zh-CN" altLang="en-US" sz="4900" dirty="0"/>
              <a:t>类型格式的内容。</a:t>
            </a:r>
          </a:p>
          <a:p>
            <a:pPr lvl="1">
              <a:lnSpc>
                <a:spcPct val="170000"/>
              </a:lnSpc>
            </a:pPr>
            <a:r>
              <a:rPr lang="en-US" altLang="zh-CN" sz="4900" b="1" dirty="0" err="1"/>
              <a:t>HttpMultipartFormDataContent</a:t>
            </a:r>
            <a:r>
              <a:rPr lang="zh-CN" altLang="en-US" sz="4900" dirty="0"/>
              <a:t> 编码为 </a:t>
            </a:r>
            <a:r>
              <a:rPr lang="en-US" altLang="zh-CN" sz="4900" b="1" dirty="0"/>
              <a:t>multipart/form-data</a:t>
            </a:r>
            <a:r>
              <a:rPr lang="en-US" altLang="zh-CN" sz="4900" dirty="0"/>
              <a:t> MIME </a:t>
            </a:r>
            <a:r>
              <a:rPr lang="zh-CN" altLang="en-US" sz="4900" dirty="0"/>
              <a:t>类型的内容。</a:t>
            </a:r>
          </a:p>
          <a:p>
            <a:pPr lvl="1">
              <a:lnSpc>
                <a:spcPct val="170000"/>
              </a:lnSpc>
            </a:pPr>
            <a:r>
              <a:rPr lang="en-US" altLang="zh-CN" sz="4900" b="1" dirty="0" err="1"/>
              <a:t>HttpStreamContent</a:t>
            </a:r>
            <a:r>
              <a:rPr lang="zh-CN" altLang="en-US" sz="4900" dirty="0"/>
              <a:t> 流（供 </a:t>
            </a:r>
            <a:r>
              <a:rPr lang="en-US" altLang="zh-CN" sz="4900" dirty="0"/>
              <a:t>HTTP GET </a:t>
            </a:r>
            <a:r>
              <a:rPr lang="zh-CN" altLang="en-US" sz="4900" dirty="0"/>
              <a:t>方法接收数据和 </a:t>
            </a:r>
            <a:r>
              <a:rPr lang="en-US" altLang="zh-CN" sz="4900" dirty="0"/>
              <a:t>HTTP POST </a:t>
            </a:r>
            <a:r>
              <a:rPr lang="zh-CN" altLang="en-US" sz="4900" dirty="0"/>
              <a:t>方法上载数据使用的内部类型）形式的内容</a:t>
            </a:r>
          </a:p>
          <a:p>
            <a:pPr lvl="1">
              <a:lnSpc>
                <a:spcPct val="170000"/>
              </a:lnSpc>
            </a:pPr>
            <a:r>
              <a:rPr lang="en-US" altLang="zh-CN" sz="4900" b="1" dirty="0" err="1"/>
              <a:t>HttpStringContent</a:t>
            </a:r>
            <a:r>
              <a:rPr lang="zh-CN" altLang="en-US" sz="4900" dirty="0"/>
              <a:t> 字符串形式的内容。</a:t>
            </a:r>
          </a:p>
          <a:p>
            <a:pPr lvl="1">
              <a:lnSpc>
                <a:spcPct val="170000"/>
              </a:lnSpc>
            </a:pPr>
            <a:r>
              <a:rPr lang="en-US" altLang="zh-CN" sz="4900" b="1" dirty="0" err="1"/>
              <a:t>IHttpContent</a:t>
            </a:r>
            <a:r>
              <a:rPr lang="en-US" altLang="zh-CN" sz="4900" dirty="0"/>
              <a:t> - </a:t>
            </a:r>
            <a:r>
              <a:rPr lang="zh-CN" altLang="en-US" sz="4900" dirty="0"/>
              <a:t>供开发人员创建其自己的内容对象的基本界面</a:t>
            </a:r>
            <a:endParaRPr lang="en-US" altLang="zh-CN" sz="4900" dirty="0"/>
          </a:p>
          <a:p>
            <a:pPr lvl="1">
              <a:lnSpc>
                <a:spcPct val="170000"/>
              </a:lnSpc>
            </a:pPr>
            <a:endParaRPr lang="zh-CN" altLang="en-US" sz="4300" dirty="0"/>
          </a:p>
        </p:txBody>
      </p:sp>
      <p:sp>
        <p:nvSpPr>
          <p:cNvPr id="4" name="灯片编号占位符 3">
            <a:extLst>
              <a:ext uri="{FF2B5EF4-FFF2-40B4-BE49-F238E27FC236}">
                <a16:creationId xmlns:a16="http://schemas.microsoft.com/office/drawing/2014/main" xmlns="" id="{715B2AA3-9843-4DFF-8DCB-E91535C052A0}"/>
              </a:ext>
            </a:extLst>
          </p:cNvPr>
          <p:cNvSpPr>
            <a:spLocks noGrp="1"/>
          </p:cNvSpPr>
          <p:nvPr>
            <p:ph type="sldNum" sz="quarter" idx="11"/>
          </p:nvPr>
        </p:nvSpPr>
        <p:spPr/>
        <p:txBody>
          <a:bodyPr/>
          <a:lstStyle/>
          <a:p>
            <a:fld id="{3F9C4C7F-5825-4F3A-8379-025B40755F68}" type="slidenum">
              <a:rPr lang="zh-CN" altLang="en-US" smtClean="0"/>
              <a:t>33</a:t>
            </a:fld>
            <a:endParaRPr lang="zh-CN" altLang="en-US" dirty="0"/>
          </a:p>
        </p:txBody>
      </p:sp>
    </p:spTree>
    <p:extLst>
      <p:ext uri="{BB962C8B-B14F-4D97-AF65-F5344CB8AC3E}">
        <p14:creationId xmlns:p14="http://schemas.microsoft.com/office/powerpoint/2010/main" val="318167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latin typeface="微软雅黑" panose="020B0503020204020204" pitchFamily="34" charset="-122"/>
                <a:ea typeface="微软雅黑" panose="020B0503020204020204" pitchFamily="34" charset="-122"/>
              </a:rPr>
              <a:t>HttpClient</a:t>
            </a:r>
            <a:r>
              <a:rPr lang="zh-CN" altLang="en-US" b="1" dirty="0">
                <a:latin typeface="微软雅黑" panose="020B0503020204020204" pitchFamily="34" charset="-122"/>
                <a:ea typeface="微软雅黑" panose="020B0503020204020204" pitchFamily="34" charset="-122"/>
              </a:rPr>
              <a:t>类</a:t>
            </a:r>
            <a:endParaRPr lang="zh-CN" altLang="en-US" b="1" dirty="0"/>
          </a:p>
        </p:txBody>
      </p:sp>
      <p:sp>
        <p:nvSpPr>
          <p:cNvPr id="3" name="文本占位符 2"/>
          <p:cNvSpPr>
            <a:spLocks noGrp="1"/>
          </p:cNvSpPr>
          <p:nvPr>
            <p:ph type="body" sz="quarter" idx="10"/>
          </p:nvPr>
        </p:nvSpPr>
        <p:spPr>
          <a:xfrm>
            <a:off x="444427" y="1394691"/>
            <a:ext cx="5439137" cy="5606473"/>
          </a:xfrm>
        </p:spPr>
        <p:txBody>
          <a:bodyPr>
            <a:normAutofit fontScale="32500" lnSpcReduction="20000"/>
          </a:bodyPr>
          <a:lstStyle/>
          <a:p>
            <a:pPr>
              <a:lnSpc>
                <a:spcPct val="170000"/>
              </a:lnSpc>
            </a:pPr>
            <a:r>
              <a:rPr lang="zh-CN" altLang="en-US" sz="6200" dirty="0">
                <a:highlight>
                  <a:srgbClr val="FFFFFF"/>
                </a:highlight>
              </a:rPr>
              <a:t>通过 </a:t>
            </a:r>
            <a:r>
              <a:rPr lang="en-US" altLang="zh-CN" sz="6200" dirty="0">
                <a:highlight>
                  <a:srgbClr val="FFFFFF"/>
                </a:highlight>
              </a:rPr>
              <a:t>HTTP </a:t>
            </a:r>
            <a:r>
              <a:rPr lang="zh-CN" altLang="en-US" sz="6200" dirty="0">
                <a:highlight>
                  <a:srgbClr val="FFFFFF"/>
                </a:highlight>
              </a:rPr>
              <a:t>发送简单的 </a:t>
            </a:r>
            <a:r>
              <a:rPr lang="en-US" altLang="zh-CN" sz="6200" dirty="0">
                <a:highlight>
                  <a:srgbClr val="FFFFFF"/>
                </a:highlight>
              </a:rPr>
              <a:t>GET </a:t>
            </a:r>
            <a:r>
              <a:rPr lang="zh-CN" altLang="en-US" sz="6200" dirty="0">
                <a:highlight>
                  <a:srgbClr val="FFFFFF"/>
                </a:highlight>
              </a:rPr>
              <a:t>请求</a:t>
            </a:r>
            <a:endParaRPr lang="en-US" altLang="zh-CN" sz="6200" dirty="0">
              <a:highlight>
                <a:srgbClr val="FFFFFF"/>
              </a:highlight>
            </a:endParaRPr>
          </a:p>
          <a:p>
            <a:r>
              <a:rPr lang="en-US" altLang="zh-CN" sz="4300" dirty="0">
                <a:solidFill>
                  <a:srgbClr val="000000"/>
                </a:solidFill>
                <a:latin typeface="Consolas" panose="020B0609020204030204"/>
              </a:rPr>
              <a:t>//Create an HTTP client object</a:t>
            </a:r>
          </a:p>
          <a:p>
            <a:r>
              <a:rPr lang="en-US" altLang="zh-CN" sz="4300" dirty="0" err="1">
                <a:solidFill>
                  <a:srgbClr val="000000"/>
                </a:solidFill>
                <a:latin typeface="Consolas" panose="020B0609020204030204"/>
              </a:rPr>
              <a:t>Windows.Web.Http.HttpClient</a:t>
            </a:r>
            <a:r>
              <a:rPr lang="en-US" altLang="zh-CN" sz="4300" dirty="0">
                <a:solidFill>
                  <a:srgbClr val="000000"/>
                </a:solidFill>
                <a:latin typeface="Consolas" panose="020B0609020204030204"/>
              </a:rPr>
              <a:t> </a:t>
            </a:r>
            <a:r>
              <a:rPr lang="en-US" altLang="zh-CN" sz="4300" dirty="0" err="1">
                <a:solidFill>
                  <a:srgbClr val="000000"/>
                </a:solidFill>
                <a:latin typeface="Consolas" panose="020B0609020204030204"/>
              </a:rPr>
              <a:t>httpClient</a:t>
            </a:r>
            <a:r>
              <a:rPr lang="en-US" altLang="zh-CN" sz="4300" dirty="0">
                <a:solidFill>
                  <a:srgbClr val="000000"/>
                </a:solidFill>
                <a:latin typeface="Consolas" panose="020B0609020204030204"/>
              </a:rPr>
              <a:t> = new </a:t>
            </a:r>
            <a:r>
              <a:rPr lang="en-US" altLang="zh-CN" sz="4300" dirty="0" err="1">
                <a:solidFill>
                  <a:srgbClr val="000000"/>
                </a:solidFill>
                <a:latin typeface="Consolas" panose="020B0609020204030204"/>
              </a:rPr>
              <a:t>Windows.Web.Http.HttpClient</a:t>
            </a:r>
            <a:r>
              <a:rPr lang="en-US" altLang="zh-CN" sz="4300" dirty="0">
                <a:solidFill>
                  <a:srgbClr val="000000"/>
                </a:solidFill>
                <a:latin typeface="Consolas" panose="020B0609020204030204"/>
              </a:rPr>
              <a:t>();</a:t>
            </a:r>
          </a:p>
          <a:p>
            <a:endParaRPr lang="en-US" altLang="zh-CN" sz="4300" dirty="0">
              <a:solidFill>
                <a:srgbClr val="000000"/>
              </a:solidFill>
              <a:latin typeface="Consolas" panose="020B0609020204030204"/>
            </a:endParaRPr>
          </a:p>
          <a:p>
            <a:r>
              <a:rPr lang="en-US" altLang="zh-CN" sz="4300" dirty="0">
                <a:solidFill>
                  <a:srgbClr val="000000"/>
                </a:solidFill>
                <a:latin typeface="Consolas" panose="020B0609020204030204"/>
              </a:rPr>
              <a:t>//Add a user-agent header to the GET request. </a:t>
            </a:r>
          </a:p>
          <a:p>
            <a:r>
              <a:rPr lang="en-US" altLang="zh-CN" sz="4300" dirty="0">
                <a:solidFill>
                  <a:srgbClr val="000000"/>
                </a:solidFill>
                <a:latin typeface="Consolas" panose="020B0609020204030204"/>
              </a:rPr>
              <a:t>var headers = </a:t>
            </a:r>
            <a:r>
              <a:rPr lang="en-US" altLang="zh-CN" sz="4300" dirty="0" err="1">
                <a:solidFill>
                  <a:srgbClr val="000000"/>
                </a:solidFill>
                <a:latin typeface="Consolas" panose="020B0609020204030204"/>
              </a:rPr>
              <a:t>httpClient.DefaultRequestHeaders</a:t>
            </a:r>
            <a:r>
              <a:rPr lang="en-US" altLang="zh-CN" sz="4300" dirty="0">
                <a:solidFill>
                  <a:srgbClr val="000000"/>
                </a:solidFill>
                <a:latin typeface="Consolas" panose="020B0609020204030204"/>
              </a:rPr>
              <a:t>;</a:t>
            </a:r>
          </a:p>
          <a:p>
            <a:endParaRPr lang="en-US" altLang="zh-CN" sz="4300" dirty="0">
              <a:solidFill>
                <a:srgbClr val="000000"/>
              </a:solidFill>
              <a:latin typeface="Consolas" panose="020B0609020204030204"/>
            </a:endParaRPr>
          </a:p>
          <a:p>
            <a:r>
              <a:rPr lang="en-US" altLang="zh-CN" sz="4300" dirty="0">
                <a:solidFill>
                  <a:srgbClr val="000000"/>
                </a:solidFill>
                <a:latin typeface="Consolas" panose="020B0609020204030204"/>
              </a:rPr>
              <a:t>//The safe way to add a header value is to use the </a:t>
            </a:r>
            <a:r>
              <a:rPr lang="en-US" altLang="zh-CN" sz="4300" dirty="0" err="1">
                <a:solidFill>
                  <a:srgbClr val="000000"/>
                </a:solidFill>
                <a:latin typeface="Consolas" panose="020B0609020204030204"/>
              </a:rPr>
              <a:t>TryParseAdd</a:t>
            </a:r>
            <a:r>
              <a:rPr lang="en-US" altLang="zh-CN" sz="4300" dirty="0">
                <a:solidFill>
                  <a:srgbClr val="000000"/>
                </a:solidFill>
                <a:latin typeface="Consolas" panose="020B0609020204030204"/>
              </a:rPr>
              <a:t> method and verify the return value is true,</a:t>
            </a:r>
          </a:p>
          <a:p>
            <a:r>
              <a:rPr lang="en-US" altLang="zh-CN" sz="4300" dirty="0">
                <a:solidFill>
                  <a:srgbClr val="000000"/>
                </a:solidFill>
                <a:latin typeface="Consolas" panose="020B0609020204030204"/>
              </a:rPr>
              <a:t>//especially if the header value is coming from user input.</a:t>
            </a:r>
          </a:p>
          <a:p>
            <a:r>
              <a:rPr lang="en-US" altLang="zh-CN" sz="4300" dirty="0">
                <a:solidFill>
                  <a:srgbClr val="000000"/>
                </a:solidFill>
                <a:latin typeface="Consolas" panose="020B0609020204030204"/>
              </a:rPr>
              <a:t>string header = "</a:t>
            </a:r>
            <a:r>
              <a:rPr lang="en-US" altLang="zh-CN" sz="4300" dirty="0" err="1">
                <a:solidFill>
                  <a:srgbClr val="000000"/>
                </a:solidFill>
                <a:latin typeface="Consolas" panose="020B0609020204030204"/>
              </a:rPr>
              <a:t>ie</a:t>
            </a:r>
            <a:r>
              <a:rPr lang="en-US" altLang="zh-CN" sz="4300" dirty="0">
                <a:solidFill>
                  <a:srgbClr val="000000"/>
                </a:solidFill>
                <a:latin typeface="Consolas" panose="020B0609020204030204"/>
              </a:rPr>
              <a:t>";</a:t>
            </a:r>
          </a:p>
          <a:p>
            <a:r>
              <a:rPr lang="en-US" altLang="zh-CN" sz="4300" dirty="0">
                <a:solidFill>
                  <a:srgbClr val="000000"/>
                </a:solidFill>
                <a:latin typeface="Consolas" panose="020B0609020204030204"/>
              </a:rPr>
              <a:t>if (!</a:t>
            </a:r>
            <a:r>
              <a:rPr lang="en-US" altLang="zh-CN" sz="4300" dirty="0" err="1">
                <a:solidFill>
                  <a:srgbClr val="000000"/>
                </a:solidFill>
                <a:latin typeface="Consolas" panose="020B0609020204030204"/>
              </a:rPr>
              <a:t>headers.UserAgent.TryParseAdd</a:t>
            </a:r>
            <a:r>
              <a:rPr lang="en-US" altLang="zh-CN" sz="4300" dirty="0">
                <a:solidFill>
                  <a:srgbClr val="000000"/>
                </a:solidFill>
                <a:latin typeface="Consolas" panose="020B0609020204030204"/>
              </a:rPr>
              <a:t>(header))</a:t>
            </a:r>
          </a:p>
          <a:p>
            <a:r>
              <a:rPr lang="en-US" altLang="zh-CN" sz="4300" dirty="0">
                <a:solidFill>
                  <a:srgbClr val="000000"/>
                </a:solidFill>
                <a:latin typeface="Consolas" panose="020B0609020204030204"/>
              </a:rPr>
              <a:t>{</a:t>
            </a:r>
          </a:p>
          <a:p>
            <a:r>
              <a:rPr lang="en-US" altLang="zh-CN" sz="4300" dirty="0">
                <a:solidFill>
                  <a:srgbClr val="000000"/>
                </a:solidFill>
                <a:latin typeface="Consolas" panose="020B0609020204030204"/>
              </a:rPr>
              <a:t>    throw new Exception("Invalid header value: " + header);</a:t>
            </a:r>
          </a:p>
          <a:p>
            <a:r>
              <a:rPr lang="en-US" altLang="zh-CN" sz="4300" dirty="0">
                <a:solidFill>
                  <a:srgbClr val="000000"/>
                </a:solidFill>
                <a:latin typeface="Consolas" panose="020B0609020204030204"/>
              </a:rPr>
              <a:t>}</a:t>
            </a:r>
          </a:p>
          <a:p>
            <a:endParaRPr lang="en-US" altLang="zh-CN" sz="4300" dirty="0">
              <a:solidFill>
                <a:srgbClr val="000000"/>
              </a:solidFill>
              <a:latin typeface="Consolas" panose="020B0609020204030204"/>
            </a:endParaRPr>
          </a:p>
          <a:p>
            <a:r>
              <a:rPr lang="en-US" altLang="zh-CN" sz="4300" dirty="0">
                <a:solidFill>
                  <a:srgbClr val="000000"/>
                </a:solidFill>
                <a:latin typeface="Consolas" panose="020B0609020204030204"/>
              </a:rPr>
              <a:t>header = "Mozilla/5.0 (compatible; MSIE 10.0; Windows NT 6.2; WOW64; Trident/6.0)";</a:t>
            </a:r>
          </a:p>
          <a:p>
            <a:r>
              <a:rPr lang="en-US" altLang="zh-CN" sz="4300" dirty="0">
                <a:solidFill>
                  <a:srgbClr val="000000"/>
                </a:solidFill>
                <a:latin typeface="Consolas" panose="020B0609020204030204"/>
              </a:rPr>
              <a:t>if (!</a:t>
            </a:r>
            <a:r>
              <a:rPr lang="en-US" altLang="zh-CN" sz="4300" dirty="0" err="1">
                <a:solidFill>
                  <a:srgbClr val="000000"/>
                </a:solidFill>
                <a:latin typeface="Consolas" panose="020B0609020204030204"/>
              </a:rPr>
              <a:t>headers.UserAgent.TryParseAdd</a:t>
            </a:r>
            <a:r>
              <a:rPr lang="en-US" altLang="zh-CN" sz="4300" dirty="0">
                <a:solidFill>
                  <a:srgbClr val="000000"/>
                </a:solidFill>
                <a:latin typeface="Consolas" panose="020B0609020204030204"/>
              </a:rPr>
              <a:t>(header))</a:t>
            </a:r>
          </a:p>
          <a:p>
            <a:r>
              <a:rPr lang="en-US" altLang="zh-CN" sz="4300" dirty="0">
                <a:solidFill>
                  <a:srgbClr val="000000"/>
                </a:solidFill>
                <a:latin typeface="Consolas" panose="020B0609020204030204"/>
              </a:rPr>
              <a:t>{</a:t>
            </a:r>
          </a:p>
          <a:p>
            <a:r>
              <a:rPr lang="en-US" altLang="zh-CN" sz="4300" dirty="0">
                <a:solidFill>
                  <a:srgbClr val="000000"/>
                </a:solidFill>
                <a:latin typeface="Consolas" panose="020B0609020204030204"/>
              </a:rPr>
              <a:t>    throw new Exception("Invalid header value: " + header);</a:t>
            </a:r>
          </a:p>
          <a:p>
            <a:r>
              <a:rPr lang="en-US" altLang="zh-CN" sz="4300" dirty="0">
                <a:solidFill>
                  <a:srgbClr val="000000"/>
                </a:solidFill>
                <a:latin typeface="Consolas" panose="020B0609020204030204"/>
              </a:rPr>
              <a:t>}</a:t>
            </a:r>
          </a:p>
          <a:p>
            <a:endParaRPr lang="en-US" altLang="zh-CN" sz="4300" dirty="0">
              <a:solidFill>
                <a:srgbClr val="000000"/>
              </a:solidFill>
              <a:latin typeface="Consolas" panose="020B0609020204030204"/>
            </a:endParaRPr>
          </a:p>
          <a:p>
            <a:r>
              <a:rPr lang="en-US" altLang="zh-CN" sz="4300" dirty="0">
                <a:solidFill>
                  <a:srgbClr val="000000"/>
                </a:solidFill>
                <a:latin typeface="Consolas" panose="020B0609020204030204"/>
              </a:rPr>
              <a:t>Uri </a:t>
            </a:r>
            <a:r>
              <a:rPr lang="en-US" altLang="zh-CN" sz="4300" dirty="0" err="1">
                <a:solidFill>
                  <a:srgbClr val="000000"/>
                </a:solidFill>
                <a:latin typeface="Consolas" panose="020B0609020204030204"/>
              </a:rPr>
              <a:t>requestUri</a:t>
            </a:r>
            <a:r>
              <a:rPr lang="en-US" altLang="zh-CN" sz="4300" dirty="0">
                <a:solidFill>
                  <a:srgbClr val="000000"/>
                </a:solidFill>
                <a:latin typeface="Consolas" panose="020B0609020204030204"/>
              </a:rPr>
              <a:t> = new Uri("http://www.contoso.com");</a:t>
            </a:r>
          </a:p>
          <a:p>
            <a:endParaRPr lang="en-US" altLang="zh-CN" sz="3100" dirty="0">
              <a:solidFill>
                <a:srgbClr val="000000"/>
              </a:solidFill>
              <a:latin typeface="Consolas" panose="020B0609020204030204"/>
            </a:endParaRPr>
          </a:p>
          <a:p>
            <a:endParaRPr lang="en-US" altLang="zh-CN" sz="2400" dirty="0">
              <a:solidFill>
                <a:srgbClr val="000000"/>
              </a:solidFill>
              <a:highlight>
                <a:srgbClr val="FFFFFF"/>
              </a:highlight>
              <a:latin typeface="Consolas" panose="020B0609020204030204"/>
            </a:endParaRPr>
          </a:p>
        </p:txBody>
      </p:sp>
      <p:sp>
        <p:nvSpPr>
          <p:cNvPr id="5" name="矩形 4">
            <a:extLst>
              <a:ext uri="{FF2B5EF4-FFF2-40B4-BE49-F238E27FC236}">
                <a16:creationId xmlns:a16="http://schemas.microsoft.com/office/drawing/2014/main" xmlns="" id="{4C6C1768-08E2-4E01-837E-A96FACD2DE47}"/>
              </a:ext>
            </a:extLst>
          </p:cNvPr>
          <p:cNvSpPr/>
          <p:nvPr/>
        </p:nvSpPr>
        <p:spPr>
          <a:xfrm>
            <a:off x="6093618" y="1904440"/>
            <a:ext cx="5812560" cy="4185761"/>
          </a:xfrm>
          <a:prstGeom prst="rect">
            <a:avLst/>
          </a:prstGeom>
        </p:spPr>
        <p:txBody>
          <a:bodyPr wrap="square">
            <a:spAutoFit/>
          </a:bodyPr>
          <a:lstStyle/>
          <a:p>
            <a:r>
              <a:rPr lang="en-US" altLang="zh-CN" sz="1400" dirty="0">
                <a:solidFill>
                  <a:srgbClr val="000000"/>
                </a:solidFill>
                <a:latin typeface="Consolas" panose="020B0609020204030204"/>
              </a:rPr>
              <a:t>//Send the GET request asynchronously and retrieve the response as a string.</a:t>
            </a:r>
          </a:p>
          <a:p>
            <a:r>
              <a:rPr lang="en-US" altLang="zh-CN" sz="1400" dirty="0" err="1">
                <a:solidFill>
                  <a:srgbClr val="000000"/>
                </a:solidFill>
                <a:latin typeface="Consolas" panose="020B0609020204030204"/>
              </a:rPr>
              <a:t>Windows.Web.Http.HttpResponseMessage</a:t>
            </a:r>
            <a:r>
              <a:rPr lang="en-US" altLang="zh-CN" sz="1400" dirty="0">
                <a:solidFill>
                  <a:srgbClr val="000000"/>
                </a:solidFill>
                <a:latin typeface="Consolas" panose="020B0609020204030204"/>
              </a:rPr>
              <a:t> </a:t>
            </a:r>
            <a:r>
              <a:rPr lang="en-US" altLang="zh-CN" sz="1400" dirty="0" err="1">
                <a:solidFill>
                  <a:srgbClr val="000000"/>
                </a:solidFill>
                <a:latin typeface="Consolas" panose="020B0609020204030204"/>
              </a:rPr>
              <a:t>httpResponse</a:t>
            </a:r>
            <a:r>
              <a:rPr lang="en-US" altLang="zh-CN" sz="1400" dirty="0">
                <a:solidFill>
                  <a:srgbClr val="000000"/>
                </a:solidFill>
                <a:latin typeface="Consolas" panose="020B0609020204030204"/>
              </a:rPr>
              <a:t> = new </a:t>
            </a:r>
            <a:r>
              <a:rPr lang="en-US" altLang="zh-CN" sz="1400" dirty="0" err="1">
                <a:solidFill>
                  <a:srgbClr val="000000"/>
                </a:solidFill>
                <a:latin typeface="Consolas" panose="020B0609020204030204"/>
              </a:rPr>
              <a:t>Windows.Web.Http.HttpResponseMessage</a:t>
            </a:r>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string </a:t>
            </a:r>
            <a:r>
              <a:rPr lang="en-US" altLang="zh-CN" sz="1400" dirty="0" err="1">
                <a:solidFill>
                  <a:srgbClr val="000000"/>
                </a:solidFill>
                <a:latin typeface="Consolas" panose="020B0609020204030204"/>
              </a:rPr>
              <a:t>httpResponseBody</a:t>
            </a:r>
            <a:r>
              <a:rPr lang="en-US" altLang="zh-CN" sz="1400" dirty="0">
                <a:solidFill>
                  <a:srgbClr val="000000"/>
                </a:solidFill>
                <a:latin typeface="Consolas" panose="020B0609020204030204"/>
              </a:rPr>
              <a:t> = "";</a:t>
            </a:r>
          </a:p>
          <a:p>
            <a:endParaRPr lang="en-US" altLang="zh-CN" sz="1400" dirty="0">
              <a:solidFill>
                <a:srgbClr val="000000"/>
              </a:solidFill>
              <a:latin typeface="Consolas" panose="020B0609020204030204"/>
            </a:endParaRPr>
          </a:p>
          <a:p>
            <a:r>
              <a:rPr lang="en-US" altLang="zh-CN" sz="1400" dirty="0">
                <a:solidFill>
                  <a:srgbClr val="000000"/>
                </a:solidFill>
                <a:latin typeface="Consolas" panose="020B0609020204030204"/>
              </a:rPr>
              <a:t>try</a:t>
            </a:r>
          </a:p>
          <a:p>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    //Send the GET request</a:t>
            </a:r>
          </a:p>
          <a:p>
            <a:r>
              <a:rPr lang="en-US" altLang="zh-CN" sz="1400" dirty="0">
                <a:solidFill>
                  <a:srgbClr val="000000"/>
                </a:solidFill>
                <a:latin typeface="Consolas" panose="020B0609020204030204"/>
              </a:rPr>
              <a:t>    </a:t>
            </a:r>
            <a:r>
              <a:rPr lang="en-US" altLang="zh-CN" sz="1400" dirty="0" err="1">
                <a:solidFill>
                  <a:srgbClr val="000000"/>
                </a:solidFill>
                <a:latin typeface="Consolas" panose="020B0609020204030204"/>
              </a:rPr>
              <a:t>httpResponse</a:t>
            </a:r>
            <a:r>
              <a:rPr lang="en-US" altLang="zh-CN" sz="1400" dirty="0">
                <a:solidFill>
                  <a:srgbClr val="000000"/>
                </a:solidFill>
                <a:latin typeface="Consolas" panose="020B0609020204030204"/>
              </a:rPr>
              <a:t> = await </a:t>
            </a:r>
            <a:r>
              <a:rPr lang="en-US" altLang="zh-CN" sz="1400" dirty="0" err="1">
                <a:solidFill>
                  <a:srgbClr val="000000"/>
                </a:solidFill>
                <a:latin typeface="Consolas" panose="020B0609020204030204"/>
              </a:rPr>
              <a:t>httpClient.GetAsync</a:t>
            </a:r>
            <a:r>
              <a:rPr lang="en-US" altLang="zh-CN" sz="1400" dirty="0">
                <a:solidFill>
                  <a:srgbClr val="000000"/>
                </a:solidFill>
                <a:latin typeface="Consolas" panose="020B0609020204030204"/>
              </a:rPr>
              <a:t>(</a:t>
            </a:r>
            <a:r>
              <a:rPr lang="en-US" altLang="zh-CN" sz="1400" dirty="0" err="1">
                <a:solidFill>
                  <a:srgbClr val="000000"/>
                </a:solidFill>
                <a:latin typeface="Consolas" panose="020B0609020204030204"/>
              </a:rPr>
              <a:t>requestUri</a:t>
            </a:r>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    </a:t>
            </a:r>
            <a:r>
              <a:rPr lang="en-US" altLang="zh-CN" sz="1400" dirty="0" err="1">
                <a:solidFill>
                  <a:srgbClr val="000000"/>
                </a:solidFill>
                <a:latin typeface="Consolas" panose="020B0609020204030204"/>
              </a:rPr>
              <a:t>httpResponse.EnsureSuccessStatusCode</a:t>
            </a:r>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    </a:t>
            </a:r>
            <a:r>
              <a:rPr lang="en-US" altLang="zh-CN" sz="1400" dirty="0" err="1">
                <a:solidFill>
                  <a:srgbClr val="000000"/>
                </a:solidFill>
                <a:latin typeface="Consolas" panose="020B0609020204030204"/>
              </a:rPr>
              <a:t>httpResponseBody</a:t>
            </a:r>
            <a:r>
              <a:rPr lang="en-US" altLang="zh-CN" sz="1400" dirty="0">
                <a:solidFill>
                  <a:srgbClr val="000000"/>
                </a:solidFill>
                <a:latin typeface="Consolas" panose="020B0609020204030204"/>
              </a:rPr>
              <a:t> = await </a:t>
            </a:r>
            <a:r>
              <a:rPr lang="en-US" altLang="zh-CN" sz="1400" dirty="0" err="1">
                <a:solidFill>
                  <a:srgbClr val="000000"/>
                </a:solidFill>
                <a:latin typeface="Consolas" panose="020B0609020204030204"/>
              </a:rPr>
              <a:t>httpResponse.Content.ReadAsStringAsync</a:t>
            </a:r>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catch (Exception ex)</a:t>
            </a:r>
          </a:p>
          <a:p>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    </a:t>
            </a:r>
            <a:r>
              <a:rPr lang="en-US" altLang="zh-CN" sz="1400" dirty="0" err="1">
                <a:solidFill>
                  <a:srgbClr val="000000"/>
                </a:solidFill>
                <a:latin typeface="Consolas" panose="020B0609020204030204"/>
              </a:rPr>
              <a:t>httpResponseBody</a:t>
            </a:r>
            <a:r>
              <a:rPr lang="en-US" altLang="zh-CN" sz="1400" dirty="0">
                <a:solidFill>
                  <a:srgbClr val="000000"/>
                </a:solidFill>
                <a:latin typeface="Consolas" panose="020B0609020204030204"/>
              </a:rPr>
              <a:t> = "Error: " + </a:t>
            </a:r>
            <a:r>
              <a:rPr lang="en-US" altLang="zh-CN" sz="1400" dirty="0" err="1">
                <a:solidFill>
                  <a:srgbClr val="000000"/>
                </a:solidFill>
                <a:latin typeface="Consolas" panose="020B0609020204030204"/>
              </a:rPr>
              <a:t>ex.HResult.ToString</a:t>
            </a:r>
            <a:r>
              <a:rPr lang="en-US" altLang="zh-CN" sz="1400" dirty="0">
                <a:solidFill>
                  <a:srgbClr val="000000"/>
                </a:solidFill>
                <a:latin typeface="Consolas" panose="020B0609020204030204"/>
              </a:rPr>
              <a:t>("X") + " Message: " + </a:t>
            </a:r>
            <a:r>
              <a:rPr lang="en-US" altLang="zh-CN" sz="1400" dirty="0" err="1">
                <a:solidFill>
                  <a:srgbClr val="000000"/>
                </a:solidFill>
                <a:latin typeface="Consolas" panose="020B0609020204030204"/>
              </a:rPr>
              <a:t>ex.Message</a:t>
            </a:r>
            <a:r>
              <a:rPr lang="en-US" altLang="zh-CN" sz="1400" dirty="0">
                <a:solidFill>
                  <a:srgbClr val="000000"/>
                </a:solidFill>
                <a:latin typeface="Consolas" panose="020B0609020204030204"/>
              </a:rPr>
              <a:t>;</a:t>
            </a:r>
          </a:p>
          <a:p>
            <a:r>
              <a:rPr lang="en-US" altLang="zh-CN" sz="1400" dirty="0">
                <a:solidFill>
                  <a:srgbClr val="000000"/>
                </a:solidFill>
                <a:latin typeface="Consolas" panose="020B0609020204030204"/>
              </a:rPr>
              <a:t>}</a:t>
            </a:r>
          </a:p>
        </p:txBody>
      </p:sp>
      <p:sp>
        <p:nvSpPr>
          <p:cNvPr id="4" name="灯片编号占位符 3">
            <a:extLst>
              <a:ext uri="{FF2B5EF4-FFF2-40B4-BE49-F238E27FC236}">
                <a16:creationId xmlns:a16="http://schemas.microsoft.com/office/drawing/2014/main" xmlns="" id="{E0643FC5-2DF6-4FCB-98D5-38E748492539}"/>
              </a:ext>
            </a:extLst>
          </p:cNvPr>
          <p:cNvSpPr>
            <a:spLocks noGrp="1"/>
          </p:cNvSpPr>
          <p:nvPr>
            <p:ph type="sldNum" sz="quarter" idx="11"/>
          </p:nvPr>
        </p:nvSpPr>
        <p:spPr/>
        <p:txBody>
          <a:bodyPr/>
          <a:lstStyle/>
          <a:p>
            <a:fld id="{3F9C4C7F-5825-4F3A-8379-025B40755F68}" type="slidenum">
              <a:rPr lang="zh-CN" altLang="en-US" smtClean="0"/>
              <a:t>34</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193358"/>
            <a:ext cx="11149013" cy="1107996"/>
          </a:xfrm>
        </p:spPr>
        <p:txBody>
          <a:bodyPr/>
          <a:lstStyle/>
          <a:p>
            <a:r>
              <a:rPr lang="en-US" sz="8000" b="1" dirty="0">
                <a:latin typeface="微软雅黑" panose="020B0503020204020204" pitchFamily="34" charset="-122"/>
                <a:ea typeface="微软雅黑" panose="020B0503020204020204" pitchFamily="34" charset="-122"/>
              </a:rPr>
              <a:t>Socket</a:t>
            </a:r>
            <a:r>
              <a:rPr lang="zh-CN" altLang="en-US" sz="8000" b="1" dirty="0">
                <a:latin typeface="微软雅黑" panose="020B0503020204020204" pitchFamily="34" charset="-122"/>
                <a:ea typeface="微软雅黑" panose="020B0503020204020204" pitchFamily="34" charset="-122"/>
              </a:rPr>
              <a:t>通信</a:t>
            </a:r>
            <a:endParaRPr lang="en-US" sz="8000" b="1" dirty="0">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xmlns="" id="{FE337018-6028-41AC-AA9C-527E1B50EA0E}"/>
              </a:ext>
            </a:extLst>
          </p:cNvPr>
          <p:cNvSpPr>
            <a:spLocks noGrp="1"/>
          </p:cNvSpPr>
          <p:nvPr>
            <p:ph type="sldNum" sz="quarter" idx="10"/>
          </p:nvPr>
        </p:nvSpPr>
        <p:spPr/>
        <p:txBody>
          <a:bodyPr/>
          <a:lstStyle/>
          <a:p>
            <a:fld id="{3F9C4C7F-5825-4F3A-8379-025B40755F68}" type="slidenum">
              <a:rPr lang="zh-CN" altLang="en-US" smtClean="0"/>
              <a:t>35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519112" y="2455626"/>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gradFill>
                <a:gsLst>
                  <a:gs pos="0">
                    <a:srgbClr val="FFFFFF"/>
                  </a:gs>
                  <a:gs pos="86000">
                    <a:srgbClr val="FFFFFF"/>
                  </a:gs>
                </a:gsLst>
                <a:lin ang="5400000" scaled="0"/>
              </a:gradFill>
            </a:endParaRPr>
          </a:p>
        </p:txBody>
      </p:sp>
      <p:sp>
        <p:nvSpPr>
          <p:cNvPr id="5" name="Content Placeholder 2"/>
          <p:cNvSpPr txBox="1"/>
          <p:nvPr/>
        </p:nvSpPr>
        <p:spPr>
          <a:xfrm>
            <a:off x="519112" y="4094552"/>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gradFill>
                <a:gsLst>
                  <a:gs pos="0">
                    <a:srgbClr val="FFFFFF"/>
                  </a:gs>
                  <a:gs pos="86000">
                    <a:srgbClr val="FFFFFF"/>
                  </a:gs>
                </a:gsLst>
                <a:lin ang="5400000" scaled="0"/>
              </a:gradFill>
            </a:endParaRPr>
          </a:p>
        </p:txBody>
      </p:sp>
      <p:sp>
        <p:nvSpPr>
          <p:cNvPr id="9" name="Title 8"/>
          <p:cNvSpPr>
            <a:spLocks noGrp="1"/>
          </p:cNvSpPr>
          <p:nvPr>
            <p:ph type="title"/>
          </p:nvPr>
        </p:nvSpPr>
        <p:spPr>
          <a:xfrm>
            <a:off x="519112" y="228600"/>
            <a:ext cx="11149013" cy="747897"/>
          </a:xfrm>
        </p:spPr>
        <p:txBody>
          <a:bodyPr/>
          <a:lstStyle/>
          <a:p>
            <a:r>
              <a:rPr lang="en-US" altLang="zh-CN" b="1" dirty="0">
                <a:latin typeface="微软雅黑" panose="020B0503020204020204" pitchFamily="34" charset="-122"/>
                <a:ea typeface="微软雅黑" panose="020B0503020204020204" pitchFamily="34" charset="-122"/>
              </a:rPr>
              <a:t>Socket</a:t>
            </a:r>
            <a:r>
              <a:rPr lang="zh-CN" altLang="en-US" b="1" dirty="0">
                <a:latin typeface="微软雅黑" panose="020B0503020204020204" pitchFamily="34" charset="-122"/>
                <a:ea typeface="微软雅黑" panose="020B0503020204020204" pitchFamily="34" charset="-122"/>
              </a:rPr>
              <a:t>通信</a:t>
            </a:r>
            <a:endParaRPr lang="en-US" b="1" dirty="0">
              <a:latin typeface="微软雅黑" panose="020B0503020204020204" pitchFamily="34" charset="-122"/>
              <a:ea typeface="微软雅黑" panose="020B0503020204020204" pitchFamily="34" charset="-122"/>
            </a:endParaRPr>
          </a:p>
        </p:txBody>
      </p:sp>
      <p:sp>
        <p:nvSpPr>
          <p:cNvPr id="7" name="Text Placeholder 6"/>
          <p:cNvSpPr>
            <a:spLocks noGrp="1"/>
          </p:cNvSpPr>
          <p:nvPr>
            <p:ph type="body" sz="quarter" idx="10"/>
          </p:nvPr>
        </p:nvSpPr>
        <p:spPr>
          <a:xfrm>
            <a:off x="519112" y="1447798"/>
            <a:ext cx="11149013" cy="5181601"/>
          </a:xfrm>
        </p:spPr>
        <p:txBody>
          <a:bodyPr/>
          <a:lstStyle/>
          <a:p>
            <a:r>
              <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rPr>
              <a:t>Socket</a:t>
            </a:r>
            <a:r>
              <a:rPr lang="zh-CN" altLang="en-US" sz="3200" dirty="0">
                <a:solidFill>
                  <a:schemeClr val="bg1">
                    <a:lumMod val="65000"/>
                    <a:lumOff val="35000"/>
                    <a:alpha val="99000"/>
                  </a:schemeClr>
                </a:solidFill>
                <a:latin typeface="微软雅黑" panose="020B0503020204020204" pitchFamily="34" charset="-122"/>
                <a:ea typeface="微软雅黑" panose="020B0503020204020204" pitchFamily="34" charset="-122"/>
              </a:rPr>
              <a:t>通信是一种点对点的通信技术，具有简单易用，连接稳定，数据传送能力强等特点。</a:t>
            </a:r>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pPr marL="0" indent="0">
              <a:buNone/>
            </a:pPr>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xmlns="" id="{1A1E6231-D849-4606-9291-DC632B922D7A}"/>
              </a:ext>
            </a:extLst>
          </p:cNvPr>
          <p:cNvSpPr>
            <a:spLocks noGrp="1"/>
          </p:cNvSpPr>
          <p:nvPr>
            <p:ph type="sldNum" sz="quarter" idx="11"/>
          </p:nvPr>
        </p:nvSpPr>
        <p:spPr/>
        <p:txBody>
          <a:bodyPr/>
          <a:lstStyle/>
          <a:p>
            <a:fld id="{3F9C4C7F-5825-4F3A-8379-025B40755F68}" type="slidenum">
              <a:rPr lang="zh-CN" altLang="en-US" smtClean="0"/>
              <a:t>36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入门</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是一种临时的、无状态的通信协议。临时性，指的是当应用程序发出</a:t>
            </a:r>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请求时，服务端在做出一次回应后，</a:t>
            </a:r>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就会处于断开状态，当应用程序开发人员需要获取服务端的最新数据时，只能每隔一段时间让应用程序发出一次</a:t>
            </a:r>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请求。</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与</a:t>
            </a:r>
            <a:r>
              <a:rPr lang="en-US" altLang="zh-CN" sz="2000" dirty="0">
                <a:solidFill>
                  <a:srgbClr val="0000FF"/>
                </a:solidFill>
                <a:highlight>
                  <a:srgbClr val="FFFFFF"/>
                </a:highlight>
                <a:latin typeface="Consolas" panose="020B0609020204030204"/>
              </a:rPr>
              <a:t>HTTP</a:t>
            </a:r>
            <a:r>
              <a:rPr lang="zh-CN" altLang="en-US" sz="2000" dirty="0">
                <a:solidFill>
                  <a:srgbClr val="0000FF"/>
                </a:solidFill>
                <a:highlight>
                  <a:srgbClr val="FFFFFF"/>
                </a:highlight>
                <a:latin typeface="Consolas" panose="020B0609020204030204"/>
              </a:rPr>
              <a:t>相比，</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是以</a:t>
            </a:r>
            <a:r>
              <a:rPr lang="en-US" altLang="zh-CN" sz="2000" dirty="0">
                <a:solidFill>
                  <a:srgbClr val="0000FF"/>
                </a:solidFill>
                <a:highlight>
                  <a:srgbClr val="FFFFFF"/>
                </a:highlight>
                <a:latin typeface="Consolas" panose="020B0609020204030204"/>
              </a:rPr>
              <a:t>IP</a:t>
            </a:r>
            <a:r>
              <a:rPr lang="zh-CN" altLang="en-US" sz="2000" dirty="0">
                <a:solidFill>
                  <a:srgbClr val="0000FF"/>
                </a:solidFill>
                <a:highlight>
                  <a:srgbClr val="FFFFFF"/>
                </a:highlight>
                <a:latin typeface="Consolas" panose="020B0609020204030204"/>
              </a:rPr>
              <a:t>地址及端口号为连接对象的一个通信句柄，以端对端为通信模型的网络通信协议。</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通信能够保持连接的持久性，</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一旦与服务器成功连接，服务端的相应端口会处于开放状态。直到程序发出断开指令或者网络中断，</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才会结束整个连接过程。</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通信能够支持两种工作模式：</a:t>
            </a:r>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TCP</a:t>
            </a:r>
            <a:r>
              <a:rPr lang="zh-CN" altLang="en-US" sz="2000" dirty="0">
                <a:solidFill>
                  <a:srgbClr val="0000FF"/>
                </a:solidFill>
                <a:highlight>
                  <a:srgbClr val="FFFFFF"/>
                </a:highlight>
                <a:latin typeface="Consolas" panose="020B0609020204030204"/>
              </a:rPr>
              <a:t>模式：要发起连接，服务端必须处于工作状态，通信是顺序进行的。</a:t>
            </a:r>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	UDP</a:t>
            </a:r>
            <a:r>
              <a:rPr lang="zh-CN" altLang="en-US" sz="2000" dirty="0">
                <a:solidFill>
                  <a:srgbClr val="0000FF"/>
                </a:solidFill>
                <a:highlight>
                  <a:srgbClr val="FFFFFF"/>
                </a:highlight>
                <a:latin typeface="Consolas" panose="020B0609020204030204"/>
              </a:rPr>
              <a:t>模式：不依赖于目标是否处于工作状态，并且通信时无序进行的。</a:t>
            </a:r>
            <a:endParaRPr lang="en-US" altLang="zh-CN" sz="2000" dirty="0">
              <a:solidFill>
                <a:srgbClr val="0000FF"/>
              </a:solidFill>
              <a:highlight>
                <a:srgbClr val="FFFFFF"/>
              </a:highlight>
              <a:latin typeface="Consolas" panose="020B0609020204030204"/>
            </a:endParaRPr>
          </a:p>
        </p:txBody>
      </p:sp>
      <p:sp>
        <p:nvSpPr>
          <p:cNvPr id="3" name="灯片编号占位符 2">
            <a:extLst>
              <a:ext uri="{FF2B5EF4-FFF2-40B4-BE49-F238E27FC236}">
                <a16:creationId xmlns:a16="http://schemas.microsoft.com/office/drawing/2014/main" xmlns="" id="{C706550E-A4B6-43F0-8B45-47D07422D307}"/>
              </a:ext>
            </a:extLst>
          </p:cNvPr>
          <p:cNvSpPr>
            <a:spLocks noGrp="1"/>
          </p:cNvSpPr>
          <p:nvPr>
            <p:ph type="sldNum" sz="quarter" idx="11"/>
          </p:nvPr>
        </p:nvSpPr>
        <p:spPr/>
        <p:txBody>
          <a:bodyPr/>
          <a:lstStyle/>
          <a:p>
            <a:fld id="{3F9C4C7F-5825-4F3A-8379-025B40755F68}" type="slidenum">
              <a:rPr lang="zh-CN" altLang="en-US" smtClean="0"/>
              <a:t>37</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连接</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FF"/>
                </a:solidFill>
                <a:highlight>
                  <a:srgbClr val="FFFFFF"/>
                </a:highlight>
                <a:latin typeface="Consolas" panose="020B0609020204030204"/>
              </a:rPr>
              <a:t>在</a:t>
            </a:r>
            <a:r>
              <a:rPr lang="en-US" altLang="zh-CN" sz="2000" dirty="0">
                <a:solidFill>
                  <a:srgbClr val="0000FF"/>
                </a:solidFill>
                <a:highlight>
                  <a:srgbClr val="FFFFFF"/>
                </a:highlight>
                <a:latin typeface="Consolas" panose="020B0609020204030204"/>
              </a:rPr>
              <a:t>win10</a:t>
            </a:r>
            <a:r>
              <a:rPr lang="zh-CN" altLang="en-US" sz="2000" dirty="0">
                <a:solidFill>
                  <a:srgbClr val="0000FF"/>
                </a:solidFill>
                <a:highlight>
                  <a:srgbClr val="FFFFFF"/>
                </a:highlight>
                <a:latin typeface="Consolas" panose="020B0609020204030204"/>
              </a:rPr>
              <a:t>里，客户端的</a:t>
            </a:r>
            <a:r>
              <a:rPr lang="en-US" altLang="zh-CN" sz="2000" dirty="0">
                <a:solidFill>
                  <a:srgbClr val="0000FF"/>
                </a:solidFill>
                <a:highlight>
                  <a:srgbClr val="FFFFFF"/>
                </a:highlight>
                <a:latin typeface="Consolas" panose="020B0609020204030204"/>
              </a:rPr>
              <a:t>TCP</a:t>
            </a:r>
            <a:r>
              <a:rPr lang="zh-CN" altLang="en-US" sz="2000" dirty="0">
                <a:solidFill>
                  <a:srgbClr val="0000FF"/>
                </a:solidFill>
                <a:highlight>
                  <a:srgbClr val="FFFFFF"/>
                </a:highlight>
                <a:latin typeface="Consolas" panose="020B0609020204030204"/>
              </a:rPr>
              <a:t>连接主要依赖于</a:t>
            </a:r>
            <a:r>
              <a:rPr lang="en-US" altLang="zh-CN" sz="2000" dirty="0">
                <a:solidFill>
                  <a:srgbClr val="0000FF"/>
                </a:solidFill>
                <a:highlight>
                  <a:srgbClr val="FFFFFF"/>
                </a:highlight>
                <a:latin typeface="Consolas" panose="020B0609020204030204"/>
              </a:rPr>
              <a:t>StreamSocket</a:t>
            </a:r>
            <a:r>
              <a:rPr lang="zh-CN" altLang="en-US" sz="2000" dirty="0">
                <a:solidFill>
                  <a:srgbClr val="0000FF"/>
                </a:solidFill>
                <a:highlight>
                  <a:srgbClr val="FFFFFF"/>
                </a:highlight>
                <a:latin typeface="Consolas" panose="020B0609020204030204"/>
              </a:rPr>
              <a:t>类，对应的服务器端的</a:t>
            </a:r>
            <a:r>
              <a:rPr lang="en-US" altLang="zh-CN" sz="2000" dirty="0">
                <a:solidFill>
                  <a:srgbClr val="0000FF"/>
                </a:solidFill>
                <a:highlight>
                  <a:srgbClr val="FFFFFF"/>
                </a:highlight>
                <a:latin typeface="Consolas" panose="020B0609020204030204"/>
              </a:rPr>
              <a:t>socket</a:t>
            </a:r>
            <a:r>
              <a:rPr lang="zh-CN" altLang="en-US" sz="2000" dirty="0">
                <a:solidFill>
                  <a:srgbClr val="0000FF"/>
                </a:solidFill>
                <a:highlight>
                  <a:srgbClr val="FFFFFF"/>
                </a:highlight>
                <a:latin typeface="Consolas" panose="020B0609020204030204"/>
              </a:rPr>
              <a:t>监听则使用</a:t>
            </a:r>
            <a:r>
              <a:rPr lang="en-US" altLang="zh-CN" sz="2000" dirty="0">
                <a:solidFill>
                  <a:srgbClr val="0000FF"/>
                </a:solidFill>
                <a:highlight>
                  <a:srgbClr val="FFFFFF"/>
                </a:highlight>
                <a:latin typeface="Consolas" panose="020B0609020204030204"/>
              </a:rPr>
              <a:t>StreamSocketListener</a:t>
            </a:r>
            <a:r>
              <a:rPr lang="zh-CN" altLang="en-US" sz="2000" dirty="0">
                <a:solidFill>
                  <a:srgbClr val="0000FF"/>
                </a:solidFill>
                <a:highlight>
                  <a:srgbClr val="FFFFFF"/>
                </a:highlight>
                <a:latin typeface="Consolas" panose="020B0609020204030204"/>
              </a:rPr>
              <a:t>类。</a:t>
            </a:r>
          </a:p>
          <a:p>
            <a:endParaRPr lang="zh-CN" altLang="en-US"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使用</a:t>
            </a:r>
            <a:r>
              <a:rPr lang="en-US" altLang="zh-CN" sz="2000" dirty="0" err="1">
                <a:solidFill>
                  <a:srgbClr val="0000FF"/>
                </a:solidFill>
                <a:highlight>
                  <a:srgbClr val="FFFFFF"/>
                </a:highlight>
                <a:latin typeface="Consolas" panose="020B0609020204030204"/>
              </a:rPr>
              <a:t>StreamSocketListen</a:t>
            </a:r>
            <a:r>
              <a:rPr lang="zh-CN" altLang="en-US" sz="2000" dirty="0">
                <a:solidFill>
                  <a:srgbClr val="0000FF"/>
                </a:solidFill>
                <a:highlight>
                  <a:srgbClr val="FFFFFF"/>
                </a:highlight>
                <a:latin typeface="Consolas" panose="020B0609020204030204"/>
              </a:rPr>
              <a:t>进行</a:t>
            </a:r>
            <a:r>
              <a:rPr lang="en-US" altLang="zh-CN" sz="2000" dirty="0">
                <a:solidFill>
                  <a:srgbClr val="0000FF"/>
                </a:solidFill>
                <a:highlight>
                  <a:srgbClr val="FFFFFF"/>
                </a:highlight>
                <a:latin typeface="Consolas" panose="020B0609020204030204"/>
              </a:rPr>
              <a:t>TCP</a:t>
            </a:r>
            <a:r>
              <a:rPr lang="zh-CN" altLang="en-US" sz="2000" dirty="0">
                <a:solidFill>
                  <a:srgbClr val="0000FF"/>
                </a:solidFill>
                <a:highlight>
                  <a:srgbClr val="FFFFFF"/>
                </a:highlight>
                <a:latin typeface="Consolas" panose="020B0609020204030204"/>
              </a:rPr>
              <a:t>编程的步骤如下：</a:t>
            </a:r>
          </a:p>
          <a:p>
            <a:endParaRPr lang="zh-CN" altLang="en-US"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1.</a:t>
            </a:r>
            <a:r>
              <a:rPr lang="zh-CN" altLang="en-US" sz="2000" dirty="0">
                <a:solidFill>
                  <a:srgbClr val="0000FF"/>
                </a:solidFill>
                <a:highlight>
                  <a:srgbClr val="FFFFFF"/>
                </a:highlight>
                <a:latin typeface="Consolas" panose="020B0609020204030204"/>
              </a:rPr>
              <a:t>创建一个</a:t>
            </a:r>
            <a:r>
              <a:rPr lang="en-US" altLang="zh-CN" sz="2000" dirty="0">
                <a:solidFill>
                  <a:srgbClr val="0000FF"/>
                </a:solidFill>
                <a:highlight>
                  <a:srgbClr val="FFFFFF"/>
                </a:highlight>
                <a:latin typeface="Consolas" panose="020B0609020204030204"/>
              </a:rPr>
              <a:t>StreamSocket</a:t>
            </a:r>
            <a:r>
              <a:rPr lang="zh-CN" altLang="en-US" sz="2000" dirty="0">
                <a:solidFill>
                  <a:srgbClr val="0000FF"/>
                </a:solidFill>
                <a:highlight>
                  <a:srgbClr val="FFFFFF"/>
                </a:highlight>
                <a:latin typeface="Consolas" panose="020B0609020204030204"/>
              </a:rPr>
              <a:t>对象。</a:t>
            </a:r>
          </a:p>
          <a:p>
            <a:r>
              <a:rPr lang="en-US" altLang="zh-CN" sz="2000" dirty="0">
                <a:solidFill>
                  <a:srgbClr val="0000FF"/>
                </a:solidFill>
                <a:highlight>
                  <a:srgbClr val="FFFFFF"/>
                </a:highlight>
                <a:latin typeface="Consolas" panose="020B0609020204030204"/>
              </a:rPr>
              <a:t>StreamSocket socket = new StreamSocket();</a:t>
            </a:r>
          </a:p>
          <a:p>
            <a:endParaRPr lang="en-US" altLang="zh-CN" sz="2000" dirty="0">
              <a:solidFill>
                <a:srgbClr val="0000FF"/>
              </a:solidFill>
              <a:highlight>
                <a:srgbClr val="FFFFFF"/>
              </a:highlight>
              <a:latin typeface="Consolas" panose="020B0609020204030204"/>
            </a:endParaRPr>
          </a:p>
          <a:p>
            <a:r>
              <a:rPr lang="en-US" altLang="zh-CN" sz="2000" dirty="0">
                <a:solidFill>
                  <a:srgbClr val="0000FF"/>
                </a:solidFill>
                <a:highlight>
                  <a:srgbClr val="FFFFFF"/>
                </a:highlight>
                <a:latin typeface="Consolas" panose="020B0609020204030204"/>
              </a:rPr>
              <a:t>2.</a:t>
            </a:r>
            <a:r>
              <a:rPr lang="zh-CN" altLang="en-US" sz="2000" dirty="0">
                <a:solidFill>
                  <a:srgbClr val="0000FF"/>
                </a:solidFill>
                <a:highlight>
                  <a:srgbClr val="FFFFFF"/>
                </a:highlight>
                <a:latin typeface="Consolas" panose="020B0609020204030204"/>
              </a:rPr>
              <a:t>调用</a:t>
            </a:r>
            <a:r>
              <a:rPr lang="en-US" altLang="zh-CN" sz="2000" dirty="0">
                <a:solidFill>
                  <a:srgbClr val="0000FF"/>
                </a:solidFill>
                <a:highlight>
                  <a:srgbClr val="FFFFFF"/>
                </a:highlight>
                <a:latin typeface="Consolas" panose="020B0609020204030204"/>
              </a:rPr>
              <a:t>ConnectAsync(HostName host, string port)</a:t>
            </a:r>
            <a:r>
              <a:rPr lang="zh-CN" altLang="en-US" sz="2000" dirty="0">
                <a:solidFill>
                  <a:srgbClr val="0000FF"/>
                </a:solidFill>
                <a:highlight>
                  <a:srgbClr val="FFFFFF"/>
                </a:highlight>
                <a:latin typeface="Consolas" panose="020B0609020204030204"/>
              </a:rPr>
              <a:t>与服务器建立</a:t>
            </a:r>
            <a:r>
              <a:rPr lang="en-US" altLang="zh-CN" sz="2000" dirty="0">
                <a:solidFill>
                  <a:srgbClr val="0000FF"/>
                </a:solidFill>
                <a:highlight>
                  <a:srgbClr val="FFFFFF"/>
                </a:highlight>
                <a:latin typeface="Consolas" panose="020B0609020204030204"/>
              </a:rPr>
              <a:t>TCP</a:t>
            </a:r>
            <a:r>
              <a:rPr lang="zh-CN" altLang="en-US" sz="2000" dirty="0">
                <a:solidFill>
                  <a:srgbClr val="0000FF"/>
                </a:solidFill>
                <a:highlight>
                  <a:srgbClr val="FFFFFF"/>
                </a:highlight>
                <a:latin typeface="Consolas" panose="020B0609020204030204"/>
              </a:rPr>
              <a:t>连接。</a:t>
            </a:r>
          </a:p>
          <a:p>
            <a:r>
              <a:rPr lang="en-US" altLang="zh-CN" sz="2000" dirty="0">
                <a:solidFill>
                  <a:srgbClr val="0000FF"/>
                </a:solidFill>
                <a:highlight>
                  <a:srgbClr val="FFFFFF"/>
                </a:highlight>
                <a:latin typeface="Consolas" panose="020B0609020204030204"/>
              </a:rPr>
              <a:t>HostName host = new HostName(“192.168.1.1”);</a:t>
            </a:r>
          </a:p>
          <a:p>
            <a:r>
              <a:rPr lang="en-US" altLang="zh-CN" sz="2000" dirty="0">
                <a:solidFill>
                  <a:srgbClr val="0000FF"/>
                </a:solidFill>
                <a:highlight>
                  <a:srgbClr val="FFFFFF"/>
                </a:highlight>
                <a:latin typeface="Consolas" panose="020B0609020204030204"/>
              </a:rPr>
              <a:t>string post = “80”;</a:t>
            </a:r>
          </a:p>
          <a:p>
            <a:r>
              <a:rPr lang="en-US" altLang="zh-CN" sz="2000" dirty="0">
                <a:solidFill>
                  <a:srgbClr val="0000FF"/>
                </a:solidFill>
                <a:highlight>
                  <a:srgbClr val="FFFFFF"/>
                </a:highlight>
                <a:latin typeface="Consolas" panose="020B0609020204030204"/>
              </a:rPr>
              <a:t>await socket.ConnectAsync(host, port);</a:t>
            </a:r>
          </a:p>
        </p:txBody>
      </p:sp>
      <p:sp>
        <p:nvSpPr>
          <p:cNvPr id="3" name="灯片编号占位符 2">
            <a:extLst>
              <a:ext uri="{FF2B5EF4-FFF2-40B4-BE49-F238E27FC236}">
                <a16:creationId xmlns:a16="http://schemas.microsoft.com/office/drawing/2014/main" xmlns="" id="{66FD6411-9025-4EAB-A7BB-65025C6FB41C}"/>
              </a:ext>
            </a:extLst>
          </p:cNvPr>
          <p:cNvSpPr>
            <a:spLocks noGrp="1"/>
          </p:cNvSpPr>
          <p:nvPr>
            <p:ph type="sldNum" sz="quarter" idx="11"/>
          </p:nvPr>
        </p:nvSpPr>
        <p:spPr/>
        <p:txBody>
          <a:bodyPr/>
          <a:lstStyle/>
          <a:p>
            <a:fld id="{3F9C4C7F-5825-4F3A-8379-025B40755F68}" type="slidenum">
              <a:rPr lang="zh-CN" altLang="en-US" smtClean="0"/>
              <a:t>38</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连接</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FF"/>
                </a:solidFill>
                <a:highlight>
                  <a:srgbClr val="FFFFFF"/>
                </a:highlight>
                <a:latin typeface="Consolas" panose="020B0609020204030204"/>
              </a:rPr>
              <a:t>3. </a:t>
            </a:r>
            <a:r>
              <a:rPr lang="zh-CN" altLang="en-US" sz="2000" dirty="0">
                <a:solidFill>
                  <a:srgbClr val="0000FF"/>
                </a:solidFill>
                <a:highlight>
                  <a:srgbClr val="FFFFFF"/>
                </a:highlight>
                <a:latin typeface="Consolas" panose="020B0609020204030204"/>
              </a:rPr>
              <a:t>发送和接收数据</a:t>
            </a:r>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a:solidFill>
                  <a:srgbClr val="0000FF"/>
                </a:solidFill>
                <a:highlight>
                  <a:srgbClr val="FFFFFF"/>
                </a:highlight>
                <a:latin typeface="Consolas" panose="020B0609020204030204"/>
              </a:rPr>
              <a:t>public</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DataWriter</a:t>
            </a:r>
            <a:r>
              <a:rPr lang="en-US" altLang="zh-CN" sz="2000" dirty="0">
                <a:solidFill>
                  <a:srgbClr val="000000"/>
                </a:solidFill>
                <a:highlight>
                  <a:srgbClr val="FFFFFF"/>
                </a:highlight>
                <a:latin typeface="Consolas" panose="020B0609020204030204"/>
              </a:rPr>
              <a:t> writer;</a:t>
            </a:r>
          </a:p>
          <a:p>
            <a:r>
              <a:rPr lang="en-US" altLang="zh-CN" sz="2000" dirty="0">
                <a:solidFill>
                  <a:srgbClr val="0000FF"/>
                </a:solidFill>
                <a:highlight>
                  <a:srgbClr val="FFFFFF"/>
                </a:highlight>
                <a:latin typeface="Consolas" panose="020B0609020204030204"/>
              </a:rPr>
              <a:t>	public</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DataReader</a:t>
            </a:r>
            <a:r>
              <a:rPr lang="en-US" altLang="zh-CN" sz="2000" dirty="0">
                <a:solidFill>
                  <a:srgbClr val="000000"/>
                </a:solidFill>
                <a:highlight>
                  <a:srgbClr val="FFFFFF"/>
                </a:highlight>
                <a:latin typeface="Consolas" panose="020B0609020204030204"/>
              </a:rPr>
              <a:t> reader;</a:t>
            </a:r>
          </a:p>
          <a:p>
            <a:r>
              <a:rPr lang="en-US" altLang="zh-CN" sz="2000" dirty="0">
                <a:solidFill>
                  <a:srgbClr val="008000"/>
                </a:solidFill>
                <a:highlight>
                  <a:srgbClr val="FFFFFF"/>
                </a:highlight>
                <a:latin typeface="Consolas" panose="020B0609020204030204"/>
              </a:rPr>
              <a:t>	//</a:t>
            </a:r>
            <a:r>
              <a:rPr lang="zh-CN" altLang="en-US" sz="2000" dirty="0">
                <a:solidFill>
                  <a:srgbClr val="008000"/>
                </a:solidFill>
                <a:highlight>
                  <a:srgbClr val="FFFFFF"/>
                </a:highlight>
                <a:latin typeface="Consolas" panose="020B0609020204030204"/>
              </a:rPr>
              <a:t>写入数据流</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writer = </a:t>
            </a:r>
            <a:r>
              <a:rPr lang="en-US" altLang="zh-CN" sz="2000" dirty="0">
                <a:solidFill>
                  <a:srgbClr val="0000FF"/>
                </a:solidFill>
                <a:highlight>
                  <a:srgbClr val="FFFFFF"/>
                </a:highlight>
                <a:latin typeface="Consolas" panose="020B0609020204030204"/>
              </a:rPr>
              <a:t>new</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DataWriter</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socket.OutputStream</a:t>
            </a:r>
            <a:r>
              <a:rPr lang="en-US" altLang="zh-CN" sz="2000" dirty="0">
                <a:solidFill>
                  <a:srgbClr val="000000"/>
                </a:solidFill>
                <a:highlight>
                  <a:srgbClr val="FFFFFF"/>
                </a:highlight>
                <a:latin typeface="Consolas" panose="020B0609020204030204"/>
              </a:rPr>
              <a:t>);</a:t>
            </a: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writer.WriteString</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str</a:t>
            </a:r>
            <a:r>
              <a:rPr lang="en-US" altLang="zh-CN" sz="2000" dirty="0">
                <a:solidFill>
                  <a:srgbClr val="000000"/>
                </a:solidFill>
                <a:highlight>
                  <a:srgbClr val="FFFFFF"/>
                </a:highlight>
                <a:latin typeface="Consolas" panose="020B0609020204030204"/>
              </a:rPr>
              <a:t>);</a:t>
            </a:r>
          </a:p>
          <a:p>
            <a:r>
              <a:rPr lang="en-US" altLang="zh-CN" sz="2000" dirty="0">
                <a:solidFill>
                  <a:srgbClr val="008000"/>
                </a:solidFill>
                <a:highlight>
                  <a:srgbClr val="FFFFFF"/>
                </a:highlight>
                <a:latin typeface="Consolas" panose="020B0609020204030204"/>
              </a:rPr>
              <a:t>	//</a:t>
            </a:r>
            <a:r>
              <a:rPr lang="zh-CN" altLang="en-US" sz="2000" dirty="0">
                <a:solidFill>
                  <a:srgbClr val="008000"/>
                </a:solidFill>
                <a:highlight>
                  <a:srgbClr val="FFFFFF"/>
                </a:highlight>
                <a:latin typeface="Consolas" panose="020B0609020204030204"/>
              </a:rPr>
              <a:t>异步发送数据</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await </a:t>
            </a:r>
            <a:r>
              <a:rPr lang="en-US" altLang="zh-CN" sz="2000" dirty="0" err="1">
                <a:solidFill>
                  <a:srgbClr val="000000"/>
                </a:solidFill>
                <a:highlight>
                  <a:srgbClr val="FFFFFF"/>
                </a:highlight>
                <a:latin typeface="Consolas" panose="020B0609020204030204"/>
              </a:rPr>
              <a:t>writer.StoreAsync</a:t>
            </a:r>
            <a:r>
              <a:rPr lang="en-US" altLang="zh-CN" sz="2000" dirty="0">
                <a:solidFill>
                  <a:srgbClr val="000000"/>
                </a:solidFill>
                <a:highlight>
                  <a:srgbClr val="FFFFFF"/>
                </a:highlight>
                <a:latin typeface="Consolas" panose="020B0609020204030204"/>
              </a:rPr>
              <a:t>();</a:t>
            </a:r>
          </a:p>
          <a:p>
            <a:r>
              <a:rPr lang="en-US" altLang="zh-CN" sz="2000" dirty="0">
                <a:solidFill>
                  <a:srgbClr val="008000"/>
                </a:solidFill>
                <a:highlight>
                  <a:srgbClr val="FFFFFF"/>
                </a:highlight>
                <a:latin typeface="Consolas" panose="020B0609020204030204"/>
              </a:rPr>
              <a:t>	//</a:t>
            </a:r>
            <a:r>
              <a:rPr lang="zh-CN" altLang="en-US" sz="2000" dirty="0">
                <a:solidFill>
                  <a:srgbClr val="008000"/>
                </a:solidFill>
                <a:highlight>
                  <a:srgbClr val="FFFFFF"/>
                </a:highlight>
                <a:latin typeface="Consolas" panose="020B0609020204030204"/>
              </a:rPr>
              <a:t>读取数据流</a:t>
            </a:r>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reader = </a:t>
            </a:r>
            <a:r>
              <a:rPr lang="en-US" altLang="zh-CN" sz="2000" dirty="0">
                <a:solidFill>
                  <a:srgbClr val="0000FF"/>
                </a:solidFill>
                <a:highlight>
                  <a:srgbClr val="FFFFFF"/>
                </a:highlight>
                <a:latin typeface="Consolas" panose="020B0609020204030204"/>
              </a:rPr>
              <a:t>new</a:t>
            </a:r>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DataReader</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socket.InputStream</a:t>
            </a:r>
            <a:r>
              <a:rPr lang="en-US" altLang="zh-CN" sz="2000" dirty="0">
                <a:solidFill>
                  <a:srgbClr val="000000"/>
                </a:solidFill>
                <a:highlight>
                  <a:srgbClr val="FFFFFF"/>
                </a:highlight>
                <a:latin typeface="Consolas" panose="020B0609020204030204"/>
              </a:rPr>
              <a:t>);</a:t>
            </a: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reader.InputStreamOptions</a:t>
            </a:r>
            <a:r>
              <a:rPr lang="en-US" altLang="zh-CN" sz="2000" dirty="0">
                <a:solidFill>
                  <a:srgbClr val="000000"/>
                </a:solidFill>
                <a:highlight>
                  <a:srgbClr val="FFFFFF"/>
                </a:highlight>
                <a:latin typeface="Consolas" panose="020B0609020204030204"/>
              </a:rPr>
              <a:t> = </a:t>
            </a:r>
            <a:r>
              <a:rPr lang="en-US" altLang="zh-CN" sz="2000" dirty="0" err="1">
                <a:solidFill>
                  <a:srgbClr val="000000"/>
                </a:solidFill>
                <a:highlight>
                  <a:srgbClr val="FFFFFF"/>
                </a:highlight>
                <a:latin typeface="Consolas" panose="020B0609020204030204"/>
              </a:rPr>
              <a:t>InputStreamOptions.Partial</a:t>
            </a:r>
            <a:r>
              <a:rPr lang="en-US" altLang="zh-CN" sz="2000" dirty="0">
                <a:solidFill>
                  <a:srgbClr val="000000"/>
                </a:solidFill>
                <a:highlight>
                  <a:srgbClr val="FFFFFF"/>
                </a:highlight>
                <a:latin typeface="Consolas" panose="020B0609020204030204"/>
              </a:rPr>
              <a:t>;</a:t>
            </a:r>
          </a:p>
          <a:p>
            <a:r>
              <a:rPr lang="en-US" altLang="zh-CN" sz="2000" dirty="0">
                <a:solidFill>
                  <a:srgbClr val="000000"/>
                </a:solidFill>
                <a:highlight>
                  <a:srgbClr val="FFFFFF"/>
                </a:highlight>
                <a:latin typeface="Consolas" panose="020B0609020204030204"/>
              </a:rPr>
              <a:t>	await </a:t>
            </a:r>
            <a:r>
              <a:rPr lang="en-US" altLang="zh-CN" sz="2000" dirty="0" err="1">
                <a:solidFill>
                  <a:srgbClr val="000000"/>
                </a:solidFill>
                <a:highlight>
                  <a:srgbClr val="FFFFFF"/>
                </a:highlight>
                <a:latin typeface="Consolas" panose="020B0609020204030204"/>
              </a:rPr>
              <a:t>reader.LoadAsync</a:t>
            </a:r>
            <a:r>
              <a:rPr lang="en-US" altLang="zh-CN" sz="2000" dirty="0">
                <a:solidFill>
                  <a:srgbClr val="000000"/>
                </a:solidFill>
                <a:highlight>
                  <a:srgbClr val="FFFFFF"/>
                </a:highlight>
                <a:latin typeface="Consolas" panose="020B0609020204030204"/>
              </a:rPr>
              <a:t>(1024);</a:t>
            </a:r>
          </a:p>
          <a:p>
            <a:r>
              <a:rPr lang="en-US" altLang="zh-CN" sz="2000" dirty="0">
                <a:solidFill>
                  <a:srgbClr val="0000FF"/>
                </a:solidFill>
                <a:highlight>
                  <a:srgbClr val="FFFFFF"/>
                </a:highlight>
                <a:latin typeface="Consolas" panose="020B0609020204030204"/>
              </a:rPr>
              <a:t>	string</a:t>
            </a:r>
            <a:r>
              <a:rPr lang="en-US" altLang="zh-CN" sz="2000" dirty="0">
                <a:solidFill>
                  <a:srgbClr val="000000"/>
                </a:solidFill>
                <a:highlight>
                  <a:srgbClr val="FFFFFF"/>
                </a:highlight>
                <a:latin typeface="Consolas" panose="020B0609020204030204"/>
              </a:rPr>
              <a:t> data = </a:t>
            </a:r>
            <a:r>
              <a:rPr lang="en-US" altLang="zh-CN" sz="2000" dirty="0" err="1">
                <a:solidFill>
                  <a:srgbClr val="000000"/>
                </a:solidFill>
                <a:highlight>
                  <a:srgbClr val="FFFFFF"/>
                </a:highlight>
                <a:latin typeface="Consolas" panose="020B0609020204030204"/>
              </a:rPr>
              <a:t>reader.ReadString</a:t>
            </a:r>
            <a:r>
              <a:rPr lang="en-US" altLang="zh-CN" sz="2000" dirty="0">
                <a:solidFill>
                  <a:srgbClr val="000000"/>
                </a:solidFill>
                <a:highlight>
                  <a:srgbClr val="FFFFFF"/>
                </a:highlight>
                <a:latin typeface="Consolas" panose="020B0609020204030204"/>
              </a:rPr>
              <a:t>(</a:t>
            </a:r>
            <a:r>
              <a:rPr lang="en-US" altLang="zh-CN" sz="2000" dirty="0" err="1">
                <a:solidFill>
                  <a:srgbClr val="000000"/>
                </a:solidFill>
                <a:highlight>
                  <a:srgbClr val="FFFFFF"/>
                </a:highlight>
                <a:latin typeface="Consolas" panose="020B0609020204030204"/>
              </a:rPr>
              <a:t>reader.UnconsumedBufferLength</a:t>
            </a:r>
            <a:r>
              <a:rPr lang="en-US" altLang="zh-CN" sz="2000" dirty="0">
                <a:solidFill>
                  <a:srgbClr val="000000"/>
                </a:solidFill>
                <a:highlight>
                  <a:srgbClr val="FFFFFF"/>
                </a:highlight>
                <a:latin typeface="Consolas" panose="020B0609020204030204"/>
              </a:rPr>
              <a:t>);</a:t>
            </a:r>
          </a:p>
        </p:txBody>
      </p:sp>
      <p:sp>
        <p:nvSpPr>
          <p:cNvPr id="3" name="灯片编号占位符 2">
            <a:extLst>
              <a:ext uri="{FF2B5EF4-FFF2-40B4-BE49-F238E27FC236}">
                <a16:creationId xmlns:a16="http://schemas.microsoft.com/office/drawing/2014/main" xmlns="" id="{8976C071-3D7F-4467-9CAF-F00C77301A05}"/>
              </a:ext>
            </a:extLst>
          </p:cNvPr>
          <p:cNvSpPr>
            <a:spLocks noGrp="1"/>
          </p:cNvSpPr>
          <p:nvPr>
            <p:ph type="sldNum" sz="quarter" idx="11"/>
          </p:nvPr>
        </p:nvSpPr>
        <p:spPr/>
        <p:txBody>
          <a:bodyPr/>
          <a:lstStyle/>
          <a:p>
            <a:fld id="{3F9C4C7F-5825-4F3A-8379-025B40755F68}" type="slidenum">
              <a:rPr lang="zh-CN" altLang="en-US" smtClean="0"/>
              <a:t>39</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193358"/>
            <a:ext cx="11149013" cy="1107996"/>
          </a:xfrm>
        </p:spPr>
        <p:txBody>
          <a:bodyPr/>
          <a:lstStyle/>
          <a:p>
            <a:r>
              <a:rPr lang="en-US" sz="8000" b="1" dirty="0">
                <a:latin typeface="微软雅黑" panose="020B0503020204020204" pitchFamily="34" charset="-122"/>
                <a:ea typeface="微软雅黑" panose="020B0503020204020204" pitchFamily="34" charset="-122"/>
              </a:rPr>
              <a:t>Networking basic</a:t>
            </a:r>
          </a:p>
        </p:txBody>
      </p:sp>
      <p:sp>
        <p:nvSpPr>
          <p:cNvPr id="3" name="灯片编号占位符 2">
            <a:extLst>
              <a:ext uri="{FF2B5EF4-FFF2-40B4-BE49-F238E27FC236}">
                <a16:creationId xmlns:a16="http://schemas.microsoft.com/office/drawing/2014/main" xmlns="" id="{21CB1FEF-5BCF-434C-BD85-72EB87022676}"/>
              </a:ext>
            </a:extLst>
          </p:cNvPr>
          <p:cNvSpPr>
            <a:spLocks noGrp="1"/>
          </p:cNvSpPr>
          <p:nvPr>
            <p:ph type="sldNum" sz="quarter" idx="10"/>
          </p:nvPr>
        </p:nvSpPr>
        <p:spPr/>
        <p:txBody>
          <a:bodyPr/>
          <a:lstStyle/>
          <a:p>
            <a:fld id="{3F9C4C7F-5825-4F3A-8379-025B40755F68}" type="slidenum">
              <a:rPr lang="zh-CN" altLang="en-US" smtClean="0"/>
              <a:t>4</a:t>
            </a:fld>
            <a:endParaRPr lang="zh-CN" altLang="en-US"/>
          </a:p>
        </p:txBody>
      </p:sp>
    </p:spTree>
    <p:extLst>
      <p:ext uri="{BB962C8B-B14F-4D97-AF65-F5344CB8AC3E}">
        <p14:creationId xmlns:p14="http://schemas.microsoft.com/office/powerpoint/2010/main" val="104908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连接</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FF"/>
                </a:solidFill>
                <a:highlight>
                  <a:srgbClr val="FFFFFF"/>
                </a:highlight>
                <a:latin typeface="Consolas" panose="020B0609020204030204"/>
              </a:rPr>
              <a:t>3. </a:t>
            </a:r>
            <a:r>
              <a:rPr lang="zh-CN" altLang="en-US" sz="2000" dirty="0">
                <a:solidFill>
                  <a:srgbClr val="0000FF"/>
                </a:solidFill>
                <a:highlight>
                  <a:srgbClr val="FFFFFF"/>
                </a:highlight>
                <a:latin typeface="Consolas" panose="020B0609020204030204"/>
              </a:rPr>
              <a:t>关闭通信</a:t>
            </a:r>
          </a:p>
          <a:p>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reader.Dispose</a:t>
            </a:r>
            <a:r>
              <a:rPr lang="en-US" altLang="zh-CN" sz="2000" dirty="0">
                <a:solidFill>
                  <a:srgbClr val="000000"/>
                </a:solidFill>
                <a:highlight>
                  <a:srgbClr val="FFFFFF"/>
                </a:highlight>
                <a:latin typeface="Consolas" panose="020B0609020204030204"/>
              </a:rPr>
              <a:t>();</a:t>
            </a: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writer.Dispose</a:t>
            </a:r>
            <a:r>
              <a:rPr lang="en-US" altLang="zh-CN" sz="2000" dirty="0">
                <a:solidFill>
                  <a:srgbClr val="000000"/>
                </a:solidFill>
                <a:highlight>
                  <a:srgbClr val="FFFFFF"/>
                </a:highlight>
                <a:latin typeface="Consolas" panose="020B0609020204030204"/>
              </a:rPr>
              <a:t>()</a:t>
            </a:r>
            <a:r>
              <a:rPr lang="zh-CN" altLang="en-US" sz="2000" dirty="0">
                <a:solidFill>
                  <a:srgbClr val="000000"/>
                </a:solidFill>
                <a:highlight>
                  <a:srgbClr val="FFFFFF"/>
                </a:highlight>
                <a:latin typeface="Consolas" panose="020B0609020204030204"/>
              </a:rPr>
              <a:t>；</a:t>
            </a:r>
          </a:p>
          <a:p>
            <a:r>
              <a:rPr lang="en-US" altLang="zh-CN" sz="2000" dirty="0">
                <a:solidFill>
                  <a:srgbClr val="000000"/>
                </a:solidFill>
                <a:highlight>
                  <a:srgbClr val="FFFFFF"/>
                </a:highlight>
                <a:latin typeface="Consolas" panose="020B0609020204030204"/>
              </a:rPr>
              <a:t>	</a:t>
            </a:r>
            <a:r>
              <a:rPr lang="en-US" altLang="zh-CN" sz="2000" dirty="0" err="1">
                <a:solidFill>
                  <a:srgbClr val="000000"/>
                </a:solidFill>
                <a:highlight>
                  <a:srgbClr val="FFFFFF"/>
                </a:highlight>
                <a:latin typeface="Consolas" panose="020B0609020204030204"/>
              </a:rPr>
              <a:t>socket.Dispose</a:t>
            </a:r>
            <a:r>
              <a:rPr lang="en-US" altLang="zh-CN" sz="2000" dirty="0">
                <a:solidFill>
                  <a:srgbClr val="000000"/>
                </a:solidFill>
                <a:highlight>
                  <a:srgbClr val="FFFFFF"/>
                </a:highlight>
                <a:latin typeface="Consolas" panose="020B0609020204030204"/>
              </a:rPr>
              <a:t>();</a:t>
            </a:r>
          </a:p>
        </p:txBody>
      </p:sp>
      <p:sp>
        <p:nvSpPr>
          <p:cNvPr id="3" name="灯片编号占位符 2">
            <a:extLst>
              <a:ext uri="{FF2B5EF4-FFF2-40B4-BE49-F238E27FC236}">
                <a16:creationId xmlns:a16="http://schemas.microsoft.com/office/drawing/2014/main" xmlns="" id="{F9B894B0-9A8A-4B68-B029-9F9B83F47EF8}"/>
              </a:ext>
            </a:extLst>
          </p:cNvPr>
          <p:cNvSpPr>
            <a:spLocks noGrp="1"/>
          </p:cNvSpPr>
          <p:nvPr>
            <p:ph type="sldNum" sz="quarter" idx="11"/>
          </p:nvPr>
        </p:nvSpPr>
        <p:spPr/>
        <p:txBody>
          <a:bodyPr/>
          <a:lstStyle/>
          <a:p>
            <a:fld id="{3F9C4C7F-5825-4F3A-8379-025B40755F68}" type="slidenum">
              <a:rPr lang="zh-CN" altLang="en-US" smtClean="0"/>
              <a:t>40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连接</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00"/>
                </a:solidFill>
                <a:highlight>
                  <a:srgbClr val="FFFFFF"/>
                </a:highlight>
                <a:latin typeface="Consolas" panose="020B0609020204030204"/>
              </a:rPr>
              <a:t>在</a:t>
            </a:r>
            <a:r>
              <a:rPr lang="en-US" altLang="zh-CN" sz="2000" dirty="0">
                <a:solidFill>
                  <a:srgbClr val="000000"/>
                </a:solidFill>
                <a:highlight>
                  <a:srgbClr val="FFFFFF"/>
                </a:highlight>
                <a:latin typeface="Consolas" panose="020B0609020204030204"/>
              </a:rPr>
              <a:t>win10</a:t>
            </a:r>
            <a:r>
              <a:rPr lang="zh-CN" altLang="en-US" sz="2000" dirty="0">
                <a:solidFill>
                  <a:srgbClr val="000000"/>
                </a:solidFill>
                <a:highlight>
                  <a:srgbClr val="FFFFFF"/>
                </a:highlight>
                <a:latin typeface="Consolas" panose="020B0609020204030204"/>
              </a:rPr>
              <a:t>应用程序里，不仅仅可以创建客户端的</a:t>
            </a:r>
            <a:r>
              <a:rPr lang="en-US" altLang="zh-CN" sz="2000" dirty="0">
                <a:solidFill>
                  <a:srgbClr val="000000"/>
                </a:solidFill>
                <a:highlight>
                  <a:srgbClr val="FFFFFF"/>
                </a:highlight>
                <a:latin typeface="Consolas" panose="020B0609020204030204"/>
              </a:rPr>
              <a:t>TCP</a:t>
            </a:r>
            <a:r>
              <a:rPr lang="zh-CN" altLang="en-US" sz="2000" dirty="0">
                <a:solidFill>
                  <a:srgbClr val="000000"/>
                </a:solidFill>
                <a:highlight>
                  <a:srgbClr val="FFFFFF"/>
                </a:highlight>
                <a:latin typeface="Consolas" panose="020B0609020204030204"/>
              </a:rPr>
              <a:t>程序，还可以创建服务器端的服务，来实现对客户端的</a:t>
            </a:r>
            <a:r>
              <a:rPr lang="en-US" altLang="zh-CN" sz="2000" dirty="0">
                <a:solidFill>
                  <a:srgbClr val="000000"/>
                </a:solidFill>
                <a:highlight>
                  <a:srgbClr val="FFFFFF"/>
                </a:highlight>
                <a:latin typeface="Consolas" panose="020B0609020204030204"/>
              </a:rPr>
              <a:t>socket</a:t>
            </a:r>
            <a:r>
              <a:rPr lang="zh-CN" altLang="en-US" sz="2000" dirty="0">
                <a:solidFill>
                  <a:srgbClr val="000000"/>
                </a:solidFill>
                <a:highlight>
                  <a:srgbClr val="FFFFFF"/>
                </a:highlight>
                <a:latin typeface="Consolas" panose="020B0609020204030204"/>
              </a:rPr>
              <a:t>连接和发送消息的监听。我们可以通过</a:t>
            </a:r>
            <a:r>
              <a:rPr lang="en-US" altLang="zh-CN" sz="2000" dirty="0">
                <a:solidFill>
                  <a:srgbClr val="000000"/>
                </a:solidFill>
                <a:highlight>
                  <a:srgbClr val="FFFFFF"/>
                </a:highlight>
                <a:latin typeface="Consolas" panose="020B0609020204030204"/>
              </a:rPr>
              <a:t>StreamSocketListener</a:t>
            </a:r>
            <a:r>
              <a:rPr lang="zh-CN" altLang="en-US" sz="2000" dirty="0">
                <a:solidFill>
                  <a:srgbClr val="000000"/>
                </a:solidFill>
                <a:highlight>
                  <a:srgbClr val="FFFFFF"/>
                </a:highlight>
                <a:latin typeface="Consolas" panose="020B0609020204030204"/>
              </a:rPr>
              <a:t>来实现监听的操作：</a:t>
            </a:r>
          </a:p>
          <a:p>
            <a:endParaRPr lang="zh-CN" altLang="en-US" sz="2000" dirty="0">
              <a:solidFill>
                <a:srgbClr val="000000"/>
              </a:solidFill>
              <a:highlight>
                <a:srgbClr val="FFFFFF"/>
              </a:highlight>
              <a:latin typeface="Consolas" panose="020B0609020204030204"/>
            </a:endParaRPr>
          </a:p>
          <a:p>
            <a:r>
              <a:rPr lang="zh-CN" altLang="en-US" sz="2000" dirty="0">
                <a:solidFill>
                  <a:srgbClr val="000000"/>
                </a:solidFill>
                <a:highlight>
                  <a:srgbClr val="FFFFFF"/>
                </a:highlight>
                <a:latin typeface="Consolas" panose="020B0609020204030204"/>
              </a:rPr>
              <a:t>注意：使用</a:t>
            </a:r>
            <a:r>
              <a:rPr lang="en-US" altLang="zh-CN" sz="2000" dirty="0">
                <a:solidFill>
                  <a:srgbClr val="000000"/>
                </a:solidFill>
                <a:highlight>
                  <a:srgbClr val="FFFFFF"/>
                </a:highlight>
                <a:latin typeface="Consolas" panose="020B0609020204030204"/>
                <a:sym typeface="+mn-ea"/>
              </a:rPr>
              <a:t>StreamSocketListener</a:t>
            </a:r>
            <a:r>
              <a:rPr lang="zh-CN" altLang="en-US" sz="2000" dirty="0">
                <a:solidFill>
                  <a:srgbClr val="000000"/>
                </a:solidFill>
                <a:highlight>
                  <a:srgbClr val="FFFFFF"/>
                </a:highlight>
                <a:latin typeface="Consolas" panose="020B0609020204030204"/>
                <a:sym typeface="+mn-ea"/>
              </a:rPr>
              <a:t>需要在配置文件里添加</a:t>
            </a:r>
            <a:r>
              <a:rPr lang="en-US" altLang="zh-CN" sz="2000" dirty="0">
                <a:solidFill>
                  <a:srgbClr val="000000"/>
                </a:solidFill>
                <a:highlight>
                  <a:srgbClr val="FFFFFF"/>
                </a:highlight>
                <a:latin typeface="Consolas" panose="020B0609020204030204"/>
                <a:sym typeface="+mn-ea"/>
              </a:rPr>
              <a:t>privateNetworkClientServer</a:t>
            </a:r>
            <a:r>
              <a:rPr lang="zh-CN" altLang="en-US" sz="2000" dirty="0">
                <a:solidFill>
                  <a:srgbClr val="000000"/>
                </a:solidFill>
                <a:highlight>
                  <a:srgbClr val="FFFFFF"/>
                </a:highlight>
                <a:latin typeface="Consolas" panose="020B0609020204030204"/>
                <a:sym typeface="+mn-ea"/>
              </a:rPr>
              <a:t>的权限。</a:t>
            </a:r>
          </a:p>
          <a:p>
            <a:endParaRPr lang="zh-CN" altLang="en-US" sz="2000" dirty="0">
              <a:solidFill>
                <a:srgbClr val="000000"/>
              </a:solidFill>
              <a:highlight>
                <a:srgbClr val="FFFFFF"/>
              </a:highlight>
              <a:latin typeface="Consolas" panose="020B0609020204030204"/>
              <a:sym typeface="+mn-ea"/>
            </a:endParaRPr>
          </a:p>
          <a:p>
            <a:r>
              <a:rPr lang="zh-CN" altLang="en-US" sz="2000" dirty="0">
                <a:solidFill>
                  <a:srgbClr val="000000"/>
                </a:solidFill>
                <a:highlight>
                  <a:srgbClr val="FFFFFF"/>
                </a:highlight>
                <a:latin typeface="Consolas" panose="020B0609020204030204"/>
                <a:sym typeface="+mn-ea"/>
              </a:rPr>
              <a:t>使用</a:t>
            </a:r>
            <a:r>
              <a:rPr lang="en-US" altLang="zh-CN" sz="2000" dirty="0">
                <a:solidFill>
                  <a:srgbClr val="000000"/>
                </a:solidFill>
                <a:highlight>
                  <a:srgbClr val="FFFFFF"/>
                </a:highlight>
                <a:latin typeface="Consolas" panose="020B0609020204030204"/>
                <a:sym typeface="+mn-ea"/>
              </a:rPr>
              <a:t>StreamSocketListener</a:t>
            </a:r>
            <a:r>
              <a:rPr lang="zh-CN" altLang="en-US" sz="2000" dirty="0">
                <a:solidFill>
                  <a:srgbClr val="000000"/>
                </a:solidFill>
                <a:highlight>
                  <a:srgbClr val="FFFFFF"/>
                </a:highlight>
                <a:latin typeface="Consolas" panose="020B0609020204030204"/>
                <a:sym typeface="+mn-ea"/>
              </a:rPr>
              <a:t>的步骤如下：</a:t>
            </a:r>
          </a:p>
          <a:p>
            <a:r>
              <a:rPr lang="en-US" altLang="zh-CN" sz="2000" dirty="0">
                <a:solidFill>
                  <a:srgbClr val="000000"/>
                </a:solidFill>
                <a:highlight>
                  <a:srgbClr val="FFFFFF"/>
                </a:highlight>
                <a:latin typeface="Consolas" panose="020B0609020204030204"/>
                <a:sym typeface="+mn-ea"/>
              </a:rPr>
              <a:t>1.</a:t>
            </a:r>
            <a:r>
              <a:rPr lang="zh-CN" altLang="en-US" sz="2000" dirty="0">
                <a:solidFill>
                  <a:srgbClr val="000000"/>
                </a:solidFill>
                <a:highlight>
                  <a:srgbClr val="FFFFFF"/>
                </a:highlight>
                <a:latin typeface="Consolas" panose="020B0609020204030204"/>
                <a:sym typeface="+mn-ea"/>
              </a:rPr>
              <a:t>创建一个</a:t>
            </a:r>
            <a:r>
              <a:rPr lang="en-US" altLang="zh-CN" sz="2000" dirty="0">
                <a:solidFill>
                  <a:srgbClr val="000000"/>
                </a:solidFill>
                <a:highlight>
                  <a:srgbClr val="FFFFFF"/>
                </a:highlight>
                <a:latin typeface="Consolas" panose="020B0609020204030204"/>
                <a:sym typeface="+mn-ea"/>
              </a:rPr>
              <a:t>StreamSocketListener</a:t>
            </a:r>
            <a:r>
              <a:rPr lang="zh-CN" altLang="en-US" sz="2000" dirty="0">
                <a:solidFill>
                  <a:srgbClr val="000000"/>
                </a:solidFill>
                <a:highlight>
                  <a:srgbClr val="FFFFFF"/>
                </a:highlight>
                <a:latin typeface="Consolas" panose="020B0609020204030204"/>
                <a:sym typeface="+mn-ea"/>
              </a:rPr>
              <a:t>：</a:t>
            </a:r>
          </a:p>
          <a:p>
            <a:r>
              <a:rPr lang="en-US" altLang="zh-CN" sz="2000" dirty="0">
                <a:solidFill>
                  <a:srgbClr val="000000"/>
                </a:solidFill>
                <a:highlight>
                  <a:srgbClr val="FFFFFF"/>
                </a:highlight>
                <a:latin typeface="Consolas" panose="020B0609020204030204"/>
                <a:sym typeface="+mn-ea"/>
              </a:rPr>
              <a:t>StreamSocketListener listener = new StreamSocketListener();</a:t>
            </a:r>
          </a:p>
          <a:p>
            <a:endParaRPr lang="en-US" altLang="zh-CN" sz="2000" dirty="0">
              <a:solidFill>
                <a:srgbClr val="000000"/>
              </a:solidFill>
              <a:highlight>
                <a:srgbClr val="FFFFFF"/>
              </a:highlight>
              <a:latin typeface="Consolas" panose="020B0609020204030204"/>
              <a:sym typeface="+mn-ea"/>
            </a:endParaRPr>
          </a:p>
          <a:p>
            <a:r>
              <a:rPr lang="en-US" altLang="zh-CN" sz="2000" dirty="0">
                <a:solidFill>
                  <a:srgbClr val="000000"/>
                </a:solidFill>
                <a:highlight>
                  <a:srgbClr val="FFFFFF"/>
                </a:highlight>
                <a:latin typeface="Consolas" panose="020B0609020204030204"/>
                <a:sym typeface="+mn-ea"/>
              </a:rPr>
              <a:t>2.</a:t>
            </a:r>
            <a:r>
              <a:rPr lang="zh-CN" altLang="en-US" sz="2000" dirty="0">
                <a:solidFill>
                  <a:srgbClr val="000000"/>
                </a:solidFill>
                <a:highlight>
                  <a:srgbClr val="FFFFFF"/>
                </a:highlight>
                <a:latin typeface="Consolas" panose="020B0609020204030204"/>
                <a:sym typeface="+mn-ea"/>
              </a:rPr>
              <a:t>注册监听事件处理器：</a:t>
            </a:r>
          </a:p>
          <a:p>
            <a:r>
              <a:rPr lang="en-US" altLang="zh-CN" sz="2000" dirty="0">
                <a:solidFill>
                  <a:srgbClr val="000000"/>
                </a:solidFill>
                <a:highlight>
                  <a:srgbClr val="FFFFFF"/>
                </a:highlight>
                <a:latin typeface="Consolas" panose="020B0609020204030204"/>
                <a:sym typeface="+mn-ea"/>
              </a:rPr>
              <a:t>listener.ConnectionReceived += OnConnection;</a:t>
            </a:r>
          </a:p>
          <a:p>
            <a:r>
              <a:rPr lang="en-US" altLang="zh-CN" sz="2000" dirty="0">
                <a:solidFill>
                  <a:srgbClr val="000000"/>
                </a:solidFill>
                <a:highlight>
                  <a:srgbClr val="FFFFFF"/>
                </a:highlight>
                <a:latin typeface="Consolas" panose="020B0609020204030204"/>
                <a:sym typeface="+mn-ea"/>
              </a:rPr>
              <a:t>private async void OnConnection(StreamSocketListener sender, StreamSocketListenerConnectionReceivedEventArgs args) {}</a:t>
            </a:r>
          </a:p>
          <a:p>
            <a:endParaRPr lang="en-US" altLang="zh-CN" sz="2000" dirty="0">
              <a:solidFill>
                <a:srgbClr val="000000"/>
              </a:solidFill>
              <a:highlight>
                <a:srgbClr val="FFFFFF"/>
              </a:highlight>
              <a:latin typeface="Consolas" panose="020B0609020204030204"/>
              <a:sym typeface="+mn-ea"/>
            </a:endParaRPr>
          </a:p>
        </p:txBody>
      </p:sp>
      <p:sp>
        <p:nvSpPr>
          <p:cNvPr id="3" name="灯片编号占位符 2">
            <a:extLst>
              <a:ext uri="{FF2B5EF4-FFF2-40B4-BE49-F238E27FC236}">
                <a16:creationId xmlns:a16="http://schemas.microsoft.com/office/drawing/2014/main" xmlns="" id="{2C24CDA3-0157-4761-90C1-921461B99271}"/>
              </a:ext>
            </a:extLst>
          </p:cNvPr>
          <p:cNvSpPr>
            <a:spLocks noGrp="1"/>
          </p:cNvSpPr>
          <p:nvPr>
            <p:ph type="sldNum" sz="quarter" idx="11"/>
          </p:nvPr>
        </p:nvSpPr>
        <p:spPr/>
        <p:txBody>
          <a:bodyPr/>
          <a:lstStyle/>
          <a:p>
            <a:fld id="{3F9C4C7F-5825-4F3A-8379-025B40755F68}" type="slidenum">
              <a:rPr lang="zh-CN" altLang="en-US" smtClean="0"/>
              <a:t>41</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Socket</a:t>
            </a:r>
            <a:r>
              <a:rPr lang="zh-CN" altLang="en-US" b="1" dirty="0"/>
              <a:t>连接</a:t>
            </a:r>
          </a:p>
        </p:txBody>
      </p:sp>
      <p:sp>
        <p:nvSpPr>
          <p:cNvPr id="5" name="Text Placeholder 2"/>
          <p:cNvSpPr>
            <a:spLocks noGrp="1"/>
          </p:cNvSpPr>
          <p:nvPr>
            <p:ph type="body" sz="quarter" idx="10"/>
          </p:nvPr>
        </p:nvSpPr>
        <p:spPr>
          <a:xfrm>
            <a:off x="518318" y="1447800"/>
            <a:ext cx="11152188" cy="4813300"/>
          </a:xfrm>
        </p:spPr>
        <p:txBody>
          <a:bodyPr>
            <a:normAutofit/>
          </a:bodyPr>
          <a:lstStyle/>
          <a:p>
            <a:r>
              <a:rPr lang="en-US" altLang="zh-CN" sz="2000" dirty="0">
                <a:solidFill>
                  <a:srgbClr val="000000"/>
                </a:solidFill>
                <a:highlight>
                  <a:srgbClr val="FFFFFF"/>
                </a:highlight>
                <a:latin typeface="Consolas" panose="020B0609020204030204"/>
              </a:rPr>
              <a:t>3.</a:t>
            </a:r>
            <a:r>
              <a:rPr lang="zh-CN" altLang="en-US" sz="2000" dirty="0">
                <a:solidFill>
                  <a:srgbClr val="000000"/>
                </a:solidFill>
                <a:highlight>
                  <a:srgbClr val="FFFFFF"/>
                </a:highlight>
                <a:latin typeface="Consolas" panose="020B0609020204030204"/>
              </a:rPr>
              <a:t>绑定本地端口进行监听：</a:t>
            </a:r>
          </a:p>
          <a:p>
            <a:r>
              <a:rPr lang="en-US" altLang="zh-CN" sz="2000" dirty="0">
                <a:solidFill>
                  <a:srgbClr val="000000"/>
                </a:solidFill>
                <a:highlight>
                  <a:srgbClr val="FFFFFF"/>
                </a:highlight>
                <a:latin typeface="Consolas" panose="020B0609020204030204"/>
              </a:rPr>
              <a:t>await listener.BindServiceNameAsync(“80”);</a:t>
            </a:r>
          </a:p>
          <a:p>
            <a:endParaRPr lang="en-US" altLang="zh-CN"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4.</a:t>
            </a:r>
            <a:r>
              <a:rPr lang="zh-CN" altLang="en-US" sz="2000" dirty="0">
                <a:solidFill>
                  <a:srgbClr val="000000"/>
                </a:solidFill>
                <a:highlight>
                  <a:srgbClr val="FFFFFF"/>
                </a:highlight>
                <a:latin typeface="Consolas" panose="020B0609020204030204"/>
              </a:rPr>
              <a:t>在注册的事件处理器里进行读写等操作：</a:t>
            </a:r>
          </a:p>
          <a:p>
            <a:r>
              <a:rPr lang="en-US" altLang="zh-CN" sz="2000" dirty="0">
                <a:solidFill>
                  <a:srgbClr val="000000"/>
                </a:solidFill>
                <a:highlight>
                  <a:srgbClr val="FFFFFF"/>
                </a:highlight>
                <a:latin typeface="Consolas" panose="020B0609020204030204"/>
                <a:sym typeface="+mn-ea"/>
              </a:rPr>
              <a:t>private async void OnConnection(StreamSocketListener sender, StreamSocketListenerConnectionReceivedEventArgs args)</a:t>
            </a:r>
          </a:p>
          <a:p>
            <a:r>
              <a:rPr lang="en-US" altLang="zh-CN" sz="2000" dirty="0">
                <a:solidFill>
                  <a:srgbClr val="000000"/>
                </a:solidFill>
                <a:highlight>
                  <a:srgbClr val="FFFFFF"/>
                </a:highlight>
                <a:latin typeface="Consolas" panose="020B0609020204030204"/>
                <a:sym typeface="+mn-ea"/>
              </a:rPr>
              <a:t>{</a:t>
            </a:r>
          </a:p>
          <a:p>
            <a:r>
              <a:rPr lang="en-US" altLang="zh-CN" sz="2000" dirty="0">
                <a:solidFill>
                  <a:srgbClr val="000000"/>
                </a:solidFill>
                <a:highlight>
                  <a:srgbClr val="FFFFFF"/>
                </a:highlight>
                <a:latin typeface="Consolas" panose="020B0609020204030204"/>
                <a:sym typeface="+mn-ea"/>
              </a:rPr>
              <a:t>	StreamSocket socket = args.Socket;</a:t>
            </a:r>
          </a:p>
          <a:p>
            <a:r>
              <a:rPr lang="en-US" altLang="zh-CN" sz="2000" dirty="0">
                <a:solidFill>
                  <a:srgbClr val="000000"/>
                </a:solidFill>
                <a:highlight>
                  <a:srgbClr val="FFFFFF"/>
                </a:highlight>
                <a:latin typeface="Consolas" panose="020B0609020204030204"/>
                <a:sym typeface="+mn-ea"/>
              </a:rPr>
              <a:t>	/*</a:t>
            </a:r>
            <a:r>
              <a:rPr lang="zh-CN" altLang="en-US" sz="2000" dirty="0">
                <a:solidFill>
                  <a:srgbClr val="000000"/>
                </a:solidFill>
                <a:highlight>
                  <a:srgbClr val="FFFFFF"/>
                </a:highlight>
                <a:latin typeface="Consolas" panose="020B0609020204030204"/>
                <a:sym typeface="+mn-ea"/>
              </a:rPr>
              <a:t>这就是与客户端相连的</a:t>
            </a:r>
            <a:r>
              <a:rPr lang="en-US" altLang="zh-CN" sz="2000" dirty="0">
                <a:solidFill>
                  <a:srgbClr val="000000"/>
                </a:solidFill>
                <a:highlight>
                  <a:srgbClr val="FFFFFF"/>
                </a:highlight>
                <a:latin typeface="Consolas" panose="020B0609020204030204"/>
                <a:sym typeface="+mn-ea"/>
              </a:rPr>
              <a:t>socket</a:t>
            </a:r>
            <a:r>
              <a:rPr lang="zh-CN" altLang="en-US" sz="2000" dirty="0">
                <a:solidFill>
                  <a:srgbClr val="000000"/>
                </a:solidFill>
                <a:highlight>
                  <a:srgbClr val="FFFFFF"/>
                </a:highlight>
                <a:latin typeface="Consolas" panose="020B0609020204030204"/>
                <a:sym typeface="+mn-ea"/>
              </a:rPr>
              <a:t>，可对它进行读写操作，从而与客户端通信</a:t>
            </a:r>
            <a:r>
              <a:rPr lang="en-US" altLang="zh-CN" sz="2000" dirty="0">
                <a:solidFill>
                  <a:srgbClr val="000000"/>
                </a:solidFill>
                <a:highlight>
                  <a:srgbClr val="FFFFFF"/>
                </a:highlight>
                <a:latin typeface="Consolas" panose="020B0609020204030204"/>
                <a:sym typeface="+mn-ea"/>
              </a:rPr>
              <a:t>*/</a:t>
            </a:r>
          </a:p>
          <a:p>
            <a:r>
              <a:rPr lang="en-US" altLang="zh-CN" sz="2000" dirty="0">
                <a:solidFill>
                  <a:srgbClr val="000000"/>
                </a:solidFill>
                <a:highlight>
                  <a:srgbClr val="FFFFFF"/>
                </a:highlight>
                <a:latin typeface="Consolas" panose="020B0609020204030204"/>
                <a:sym typeface="+mn-ea"/>
              </a:rPr>
              <a:t>}</a:t>
            </a:r>
          </a:p>
          <a:p>
            <a:endParaRPr lang="zh-CN" altLang="en-US" sz="2000" dirty="0">
              <a:solidFill>
                <a:srgbClr val="000000"/>
              </a:solidFill>
              <a:highlight>
                <a:srgbClr val="FFFFFF"/>
              </a:highlight>
              <a:latin typeface="Consolas" panose="020B0609020204030204"/>
            </a:endParaRPr>
          </a:p>
          <a:p>
            <a:r>
              <a:rPr lang="en-US" altLang="zh-CN" sz="2000" dirty="0">
                <a:solidFill>
                  <a:srgbClr val="000000"/>
                </a:solidFill>
                <a:highlight>
                  <a:srgbClr val="FFFFFF"/>
                </a:highlight>
                <a:latin typeface="Consolas" panose="020B0609020204030204"/>
              </a:rPr>
              <a:t>5.</a:t>
            </a:r>
            <a:r>
              <a:rPr lang="zh-CN" altLang="en-US" sz="2000" dirty="0">
                <a:solidFill>
                  <a:srgbClr val="000000"/>
                </a:solidFill>
                <a:highlight>
                  <a:srgbClr val="FFFFFF"/>
                </a:highlight>
                <a:latin typeface="Consolas" panose="020B0609020204030204"/>
              </a:rPr>
              <a:t>当需要时，关闭服务器：</a:t>
            </a:r>
          </a:p>
          <a:p>
            <a:r>
              <a:rPr lang="en-US" altLang="zh-CN" sz="2000" dirty="0">
                <a:solidFill>
                  <a:srgbClr val="000000"/>
                </a:solidFill>
                <a:highlight>
                  <a:srgbClr val="FFFFFF"/>
                </a:highlight>
                <a:latin typeface="Consolas" panose="020B0609020204030204"/>
              </a:rPr>
              <a:t>listener.Close();</a:t>
            </a:r>
          </a:p>
        </p:txBody>
      </p:sp>
      <p:sp>
        <p:nvSpPr>
          <p:cNvPr id="3" name="灯片编号占位符 2">
            <a:extLst>
              <a:ext uri="{FF2B5EF4-FFF2-40B4-BE49-F238E27FC236}">
                <a16:creationId xmlns:a16="http://schemas.microsoft.com/office/drawing/2014/main" xmlns="" id="{02151A23-B6C0-4F0A-82D3-1AA4946309B6}"/>
              </a:ext>
            </a:extLst>
          </p:cNvPr>
          <p:cNvSpPr>
            <a:spLocks noGrp="1"/>
          </p:cNvSpPr>
          <p:nvPr>
            <p:ph type="sldNum" sz="quarter" idx="11"/>
          </p:nvPr>
        </p:nvSpPr>
        <p:spPr/>
        <p:txBody>
          <a:bodyPr/>
          <a:lstStyle/>
          <a:p>
            <a:fld id="{3F9C4C7F-5825-4F3A-8379-025B40755F68}" type="slidenum">
              <a:rPr lang="zh-CN" altLang="en-US" smtClean="0"/>
              <a:t>42</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7653" y="5882546"/>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spAutoFit/>
          </a:bodyPr>
          <a:lstStyle/>
          <a:p>
            <a:pPr algn="ctr" defTabSz="913765" eaLnBrk="0" hangingPunct="0"/>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2011 Microsoft Corporation。</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保留所有权利。</a:t>
            </a:r>
            <a:r>
              <a:rPr lang="en-US" sz="700" dirty="0" err="1">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Microsoft、Windows、Windows</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Vista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及其他产品名称是或者可能是在美国和</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或其他国家</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地区的注册商标和</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或商标。</a:t>
            </a:r>
          </a:p>
          <a:p>
            <a:pPr algn="ctr" defTabSz="913765" eaLnBrk="0" hangingPunct="0"/>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此处包含的信息仅供参考，并代表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截至本演示文稿发布之日的最新观点。由于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必须响应不断变化的市场条件，所以不应将本文视为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一方的承诺，</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也无法保证所提供信息在本文发布之后的准确性。</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对本演示文稿中包含的信息不做任何明示、暗示或法定的担保。</a:t>
            </a:r>
            <a:endPar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endParaRPr>
          </a:p>
        </p:txBody>
      </p:sp>
      <p:sp>
        <p:nvSpPr>
          <p:cNvPr id="5" name="TextBox 1"/>
          <p:cNvSpPr txBox="1"/>
          <p:nvPr/>
        </p:nvSpPr>
        <p:spPr>
          <a:xfrm flipH="1">
            <a:off x="4373709" y="2544142"/>
            <a:ext cx="3752373" cy="1769715"/>
          </a:xfrm>
          <a:prstGeom prst="rect">
            <a:avLst/>
          </a:prstGeom>
          <a:noFill/>
        </p:spPr>
        <p:txBody>
          <a:bodyPr wrap="square" lIns="0" tIns="0" rIns="0" bIns="0" rtlCol="0">
            <a:spAutoFit/>
          </a:bodyPr>
          <a:ls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en-US" altLang="zh-CN" sz="11500" dirty="0">
                <a:gradFill>
                  <a:gsLst>
                    <a:gs pos="2917">
                      <a:schemeClr val="tx1"/>
                    </a:gs>
                    <a:gs pos="30000">
                      <a:schemeClr val="tx1"/>
                    </a:gs>
                  </a:gsLst>
                  <a:lin ang="5400000" scaled="0"/>
                </a:gradFill>
              </a:rPr>
              <a:t>Q&amp;A</a:t>
            </a:r>
            <a:endParaRPr lang="zh-CN" altLang="en-US" sz="11500" dirty="0" err="1">
              <a:gradFill>
                <a:gsLst>
                  <a:gs pos="2917">
                    <a:schemeClr val="tx1"/>
                  </a:gs>
                  <a:gs pos="30000">
                    <a:schemeClr val="tx1"/>
                  </a:gs>
                </a:gsLst>
                <a:lin ang="5400000" scaled="0"/>
              </a:gradFill>
            </a:endParaRPr>
          </a:p>
        </p:txBody>
      </p:sp>
      <p:sp>
        <p:nvSpPr>
          <p:cNvPr id="2" name="灯片编号占位符 1">
            <a:extLst>
              <a:ext uri="{FF2B5EF4-FFF2-40B4-BE49-F238E27FC236}">
                <a16:creationId xmlns:a16="http://schemas.microsoft.com/office/drawing/2014/main" xmlns="" id="{E2FD01BD-6750-4C16-ACA3-4D67148D3F6C}"/>
              </a:ext>
            </a:extLst>
          </p:cNvPr>
          <p:cNvSpPr>
            <a:spLocks noGrp="1"/>
          </p:cNvSpPr>
          <p:nvPr>
            <p:ph type="sldNum" sz="quarter" idx="13"/>
          </p:nvPr>
        </p:nvSpPr>
        <p:spPr>
          <a:xfrm>
            <a:off x="9222076" y="6492875"/>
            <a:ext cx="2741612" cy="365125"/>
          </a:xfrm>
        </p:spPr>
        <p:txBody>
          <a:bodyPr/>
          <a:lstStyle/>
          <a:p>
            <a:fld id="{3F9C4C7F-5825-4F3A-8379-025B40755F68}" type="slidenum">
              <a:rPr lang="zh-CN" altLang="en-US" smtClean="0"/>
              <a:t>43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EditPoints="1"/>
          </p:cNvSpPr>
          <p:nvPr/>
        </p:nvSpPr>
        <p:spPr bwMode="auto">
          <a:xfrm>
            <a:off x="3664591" y="3022423"/>
            <a:ext cx="4859643" cy="813154"/>
          </a:xfrm>
          <a:custGeom>
            <a:avLst/>
            <a:gdLst>
              <a:gd name="T0" fmla="*/ 347 w 2773"/>
              <a:gd name="T1" fmla="*/ 444 h 464"/>
              <a:gd name="T2" fmla="*/ 281 w 2773"/>
              <a:gd name="T3" fmla="*/ 444 h 464"/>
              <a:gd name="T4" fmla="*/ 186 w 2773"/>
              <a:gd name="T5" fmla="*/ 208 h 464"/>
              <a:gd name="T6" fmla="*/ 0 w 2773"/>
              <a:gd name="T7" fmla="*/ 444 h 464"/>
              <a:gd name="T8" fmla="*/ 271 w 2773"/>
              <a:gd name="T9" fmla="*/ 6 h 464"/>
              <a:gd name="T10" fmla="*/ 396 w 2773"/>
              <a:gd name="T11" fmla="*/ 6 h 464"/>
              <a:gd name="T12" fmla="*/ 473 w 2773"/>
              <a:gd name="T13" fmla="*/ 444 h 464"/>
              <a:gd name="T14" fmla="*/ 502 w 2773"/>
              <a:gd name="T15" fmla="*/ 443 h 464"/>
              <a:gd name="T16" fmla="*/ 693 w 2773"/>
              <a:gd name="T17" fmla="*/ 119 h 464"/>
              <a:gd name="T18" fmla="*/ 702 w 2773"/>
              <a:gd name="T19" fmla="*/ 77 h 464"/>
              <a:gd name="T20" fmla="*/ 600 w 2773"/>
              <a:gd name="T21" fmla="*/ 6 h 464"/>
              <a:gd name="T22" fmla="*/ 702 w 2773"/>
              <a:gd name="T23" fmla="*/ 77 h 464"/>
              <a:gd name="T24" fmla="*/ 869 w 2773"/>
              <a:gd name="T25" fmla="*/ 188 h 464"/>
              <a:gd name="T26" fmla="*/ 882 w 2773"/>
              <a:gd name="T27" fmla="*/ 324 h 464"/>
              <a:gd name="T28" fmla="*/ 805 w 2773"/>
              <a:gd name="T29" fmla="*/ 453 h 464"/>
              <a:gd name="T30" fmla="*/ 1024 w 2773"/>
              <a:gd name="T31" fmla="*/ 240 h 464"/>
              <a:gd name="T32" fmla="*/ 1252 w 2773"/>
              <a:gd name="T33" fmla="*/ 184 h 464"/>
              <a:gd name="T34" fmla="*/ 1569 w 2773"/>
              <a:gd name="T35" fmla="*/ 282 h 464"/>
              <a:gd name="T36" fmla="*/ 1454 w 2773"/>
              <a:gd name="T37" fmla="*/ 332 h 464"/>
              <a:gd name="T38" fmla="*/ 1725 w 2773"/>
              <a:gd name="T39" fmla="*/ 381 h 464"/>
              <a:gd name="T40" fmla="*/ 1595 w 2773"/>
              <a:gd name="T41" fmla="*/ 202 h 464"/>
              <a:gd name="T42" fmla="*/ 1904 w 2773"/>
              <a:gd name="T43" fmla="*/ 214 h 464"/>
              <a:gd name="T44" fmla="*/ 1753 w 2773"/>
              <a:gd name="T45" fmla="*/ 172 h 464"/>
              <a:gd name="T46" fmla="*/ 1893 w 2773"/>
              <a:gd name="T47" fmla="*/ 326 h 464"/>
              <a:gd name="T48" fmla="*/ 1545 w 2773"/>
              <a:gd name="T49" fmla="*/ 348 h 464"/>
              <a:gd name="T50" fmla="*/ 1230 w 2773"/>
              <a:gd name="T51" fmla="*/ 218 h 464"/>
              <a:gd name="T52" fmla="*/ 1103 w 2773"/>
              <a:gd name="T53" fmla="*/ 444 h 464"/>
              <a:gd name="T54" fmla="*/ 1064 w 2773"/>
              <a:gd name="T55" fmla="*/ 119 h 464"/>
              <a:gd name="T56" fmla="*/ 1161 w 2773"/>
              <a:gd name="T57" fmla="*/ 159 h 464"/>
              <a:gd name="T58" fmla="*/ 1271 w 2773"/>
              <a:gd name="T59" fmla="*/ 113 h 464"/>
              <a:gd name="T60" fmla="*/ 1359 w 2773"/>
              <a:gd name="T61" fmla="*/ 371 h 464"/>
              <a:gd name="T62" fmla="*/ 1359 w 2773"/>
              <a:gd name="T63" fmla="*/ 371 h 464"/>
              <a:gd name="T64" fmla="*/ 2128 w 2773"/>
              <a:gd name="T65" fmla="*/ 106 h 464"/>
              <a:gd name="T66" fmla="*/ 2057 w 2773"/>
              <a:gd name="T67" fmla="*/ 371 h 464"/>
              <a:gd name="T68" fmla="*/ 2057 w 2773"/>
              <a:gd name="T69" fmla="*/ 371 h 464"/>
              <a:gd name="T70" fmla="*/ 2610 w 2773"/>
              <a:gd name="T71" fmla="*/ 194 h 464"/>
              <a:gd name="T72" fmla="*/ 2579 w 2773"/>
              <a:gd name="T73" fmla="*/ 360 h 464"/>
              <a:gd name="T74" fmla="*/ 2612 w 2773"/>
              <a:gd name="T75" fmla="*/ 442 h 464"/>
              <a:gd name="T76" fmla="*/ 2466 w 2773"/>
              <a:gd name="T77" fmla="*/ 358 h 464"/>
              <a:gd name="T78" fmla="*/ 2437 w 2773"/>
              <a:gd name="T79" fmla="*/ 194 h 464"/>
              <a:gd name="T80" fmla="*/ 2266 w 2773"/>
              <a:gd name="T81" fmla="*/ 443 h 464"/>
              <a:gd name="T82" fmla="*/ 2261 w 2773"/>
              <a:gd name="T83" fmla="*/ 194 h 464"/>
              <a:gd name="T84" fmla="*/ 2336 w 2773"/>
              <a:gd name="T85" fmla="*/ 119 h 464"/>
              <a:gd name="T86" fmla="*/ 2508 w 2773"/>
              <a:gd name="T87" fmla="*/ 11 h 464"/>
              <a:gd name="T88" fmla="*/ 2451 w 2773"/>
              <a:gd name="T89" fmla="*/ 110 h 464"/>
              <a:gd name="T90" fmla="*/ 2518 w 2773"/>
              <a:gd name="T91" fmla="*/ 119 h 464"/>
              <a:gd name="T92" fmla="*/ 2644 w 2773"/>
              <a:gd name="T93" fmla="*/ 40 h 464"/>
              <a:gd name="T94" fmla="*/ 2682 w 2773"/>
              <a:gd name="T95" fmla="*/ 119 h 464"/>
              <a:gd name="T96" fmla="*/ 2738 w 2773"/>
              <a:gd name="T97" fmla="*/ 187 h 464"/>
              <a:gd name="T98" fmla="*/ 2738 w 2773"/>
              <a:gd name="T99" fmla="*/ 116 h 464"/>
              <a:gd name="T100" fmla="*/ 2738 w 2773"/>
              <a:gd name="T101" fmla="*/ 187 h 464"/>
              <a:gd name="T102" fmla="*/ 2707 w 2773"/>
              <a:gd name="T103" fmla="*/ 151 h 464"/>
              <a:gd name="T104" fmla="*/ 2768 w 2773"/>
              <a:gd name="T105" fmla="*/ 151 h 464"/>
              <a:gd name="T106" fmla="*/ 2743 w 2773"/>
              <a:gd name="T107" fmla="*/ 153 h 464"/>
              <a:gd name="T108" fmla="*/ 2743 w 2773"/>
              <a:gd name="T109" fmla="*/ 169 h 464"/>
              <a:gd name="T110" fmla="*/ 2730 w 2773"/>
              <a:gd name="T111" fmla="*/ 153 h 464"/>
              <a:gd name="T112" fmla="*/ 2720 w 2773"/>
              <a:gd name="T113" fmla="*/ 169 h 464"/>
              <a:gd name="T114" fmla="*/ 2743 w 2773"/>
              <a:gd name="T115" fmla="*/ 131 h 464"/>
              <a:gd name="T116" fmla="*/ 2743 w 2773"/>
              <a:gd name="T117" fmla="*/ 153 h 464"/>
              <a:gd name="T118" fmla="*/ 2734 w 2773"/>
              <a:gd name="T119" fmla="*/ 136 h 464"/>
              <a:gd name="T120" fmla="*/ 2737 w 2773"/>
              <a:gd name="T121" fmla="*/ 147 h 464"/>
              <a:gd name="T122" fmla="*/ 2742 w 2773"/>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3"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7" y="6"/>
                  <a:pt x="97" y="6"/>
                  <a:pt x="97" y="6"/>
                </a:cubicBezTo>
                <a:cubicBezTo>
                  <a:pt x="271" y="6"/>
                  <a:pt x="271" y="6"/>
                  <a:pt x="271" y="6"/>
                </a:cubicBezTo>
                <a:cubicBezTo>
                  <a:pt x="279" y="250"/>
                  <a:pt x="279" y="250"/>
                  <a:pt x="279" y="250"/>
                </a:cubicBezTo>
                <a:cubicBezTo>
                  <a:pt x="396" y="6"/>
                  <a:pt x="396" y="6"/>
                  <a:pt x="396" y="6"/>
                </a:cubicBezTo>
                <a:cubicBezTo>
                  <a:pt x="570" y="6"/>
                  <a:pt x="570" y="6"/>
                  <a:pt x="570" y="6"/>
                </a:cubicBezTo>
                <a:lnTo>
                  <a:pt x="473" y="444"/>
                </a:lnTo>
                <a:close/>
                <a:moveTo>
                  <a:pt x="621" y="444"/>
                </a:moveTo>
                <a:cubicBezTo>
                  <a:pt x="502" y="443"/>
                  <a:pt x="502" y="443"/>
                  <a:pt x="502" y="443"/>
                </a:cubicBezTo>
                <a:cubicBezTo>
                  <a:pt x="575" y="119"/>
                  <a:pt x="575" y="119"/>
                  <a:pt x="575" y="119"/>
                </a:cubicBezTo>
                <a:cubicBezTo>
                  <a:pt x="693" y="119"/>
                  <a:pt x="693" y="119"/>
                  <a:pt x="693" y="119"/>
                </a:cubicBezTo>
                <a:lnTo>
                  <a:pt x="621" y="444"/>
                </a:lnTo>
                <a:close/>
                <a:moveTo>
                  <a:pt x="702" y="77"/>
                </a:moveTo>
                <a:cubicBezTo>
                  <a:pt x="585" y="77"/>
                  <a:pt x="585" y="77"/>
                  <a:pt x="585" y="77"/>
                </a:cubicBezTo>
                <a:cubicBezTo>
                  <a:pt x="600" y="6"/>
                  <a:pt x="600" y="6"/>
                  <a:pt x="600" y="6"/>
                </a:cubicBezTo>
                <a:cubicBezTo>
                  <a:pt x="718" y="6"/>
                  <a:pt x="718" y="6"/>
                  <a:pt x="718" y="6"/>
                </a:cubicBezTo>
                <a:lnTo>
                  <a:pt x="702" y="77"/>
                </a:lnTo>
                <a:close/>
                <a:moveTo>
                  <a:pt x="902" y="240"/>
                </a:moveTo>
                <a:cubicBezTo>
                  <a:pt x="904" y="235"/>
                  <a:pt x="908" y="187"/>
                  <a:pt x="869" y="188"/>
                </a:cubicBezTo>
                <a:cubicBezTo>
                  <a:pt x="797" y="190"/>
                  <a:pt x="745" y="369"/>
                  <a:pt x="825" y="371"/>
                </a:cubicBezTo>
                <a:cubicBezTo>
                  <a:pt x="862" y="372"/>
                  <a:pt x="879" y="329"/>
                  <a:pt x="882" y="324"/>
                </a:cubicBezTo>
                <a:cubicBezTo>
                  <a:pt x="1005" y="324"/>
                  <a:pt x="1005" y="324"/>
                  <a:pt x="1005" y="324"/>
                </a:cubicBezTo>
                <a:cubicBezTo>
                  <a:pt x="1005" y="326"/>
                  <a:pt x="968" y="457"/>
                  <a:pt x="805" y="453"/>
                </a:cubicBezTo>
                <a:cubicBezTo>
                  <a:pt x="586" y="449"/>
                  <a:pt x="642" y="98"/>
                  <a:pt x="891" y="111"/>
                </a:cubicBezTo>
                <a:cubicBezTo>
                  <a:pt x="1032" y="117"/>
                  <a:pt x="1025" y="235"/>
                  <a:pt x="1024" y="240"/>
                </a:cubicBezTo>
                <a:lnTo>
                  <a:pt x="902" y="240"/>
                </a:lnTo>
                <a:close/>
                <a:moveTo>
                  <a:pt x="1252" y="184"/>
                </a:moveTo>
                <a:cubicBezTo>
                  <a:pt x="1291" y="136"/>
                  <a:pt x="1352" y="102"/>
                  <a:pt x="1431" y="106"/>
                </a:cubicBezTo>
                <a:cubicBezTo>
                  <a:pt x="1541" y="112"/>
                  <a:pt x="1587" y="193"/>
                  <a:pt x="1569" y="282"/>
                </a:cubicBezTo>
                <a:cubicBezTo>
                  <a:pt x="1567" y="291"/>
                  <a:pt x="1561" y="294"/>
                  <a:pt x="1551" y="298"/>
                </a:cubicBezTo>
                <a:cubicBezTo>
                  <a:pt x="1454" y="332"/>
                  <a:pt x="1454" y="332"/>
                  <a:pt x="1454" y="332"/>
                </a:cubicBezTo>
                <a:cubicBezTo>
                  <a:pt x="1672" y="332"/>
                  <a:pt x="1672" y="332"/>
                  <a:pt x="1672" y="332"/>
                </a:cubicBezTo>
                <a:cubicBezTo>
                  <a:pt x="1672" y="332"/>
                  <a:pt x="1655" y="382"/>
                  <a:pt x="1725" y="381"/>
                </a:cubicBezTo>
                <a:cubicBezTo>
                  <a:pt x="1773" y="381"/>
                  <a:pt x="1792" y="326"/>
                  <a:pt x="1727" y="315"/>
                </a:cubicBezTo>
                <a:cubicBezTo>
                  <a:pt x="1697" y="310"/>
                  <a:pt x="1583" y="291"/>
                  <a:pt x="1595" y="202"/>
                </a:cubicBezTo>
                <a:cubicBezTo>
                  <a:pt x="1606" y="129"/>
                  <a:pt x="1682" y="104"/>
                  <a:pt x="1765" y="105"/>
                </a:cubicBezTo>
                <a:cubicBezTo>
                  <a:pt x="1934" y="107"/>
                  <a:pt x="1902" y="207"/>
                  <a:pt x="1904" y="214"/>
                </a:cubicBezTo>
                <a:cubicBezTo>
                  <a:pt x="1791" y="214"/>
                  <a:pt x="1791" y="214"/>
                  <a:pt x="1791" y="214"/>
                </a:cubicBezTo>
                <a:cubicBezTo>
                  <a:pt x="1791" y="214"/>
                  <a:pt x="1803" y="172"/>
                  <a:pt x="1753" y="172"/>
                </a:cubicBezTo>
                <a:cubicBezTo>
                  <a:pt x="1706" y="172"/>
                  <a:pt x="1695" y="213"/>
                  <a:pt x="1748" y="225"/>
                </a:cubicBezTo>
                <a:cubicBezTo>
                  <a:pt x="1814" y="238"/>
                  <a:pt x="1888" y="242"/>
                  <a:pt x="1893" y="326"/>
                </a:cubicBezTo>
                <a:cubicBezTo>
                  <a:pt x="1894" y="350"/>
                  <a:pt x="1880" y="458"/>
                  <a:pt x="1710" y="456"/>
                </a:cubicBezTo>
                <a:cubicBezTo>
                  <a:pt x="1558" y="454"/>
                  <a:pt x="1541" y="385"/>
                  <a:pt x="1545" y="348"/>
                </a:cubicBezTo>
                <a:cubicBezTo>
                  <a:pt x="1515" y="407"/>
                  <a:pt x="1445" y="457"/>
                  <a:pt x="1352" y="454"/>
                </a:cubicBezTo>
                <a:cubicBezTo>
                  <a:pt x="1208" y="449"/>
                  <a:pt x="1178" y="318"/>
                  <a:pt x="1230" y="218"/>
                </a:cubicBezTo>
                <a:cubicBezTo>
                  <a:pt x="1204" y="219"/>
                  <a:pt x="1151" y="231"/>
                  <a:pt x="1130" y="328"/>
                </a:cubicBezTo>
                <a:cubicBezTo>
                  <a:pt x="1103" y="444"/>
                  <a:pt x="1103" y="444"/>
                  <a:pt x="1103" y="444"/>
                </a:cubicBezTo>
                <a:cubicBezTo>
                  <a:pt x="991" y="444"/>
                  <a:pt x="991" y="444"/>
                  <a:pt x="991" y="444"/>
                </a:cubicBezTo>
                <a:cubicBezTo>
                  <a:pt x="1064" y="119"/>
                  <a:pt x="1064" y="119"/>
                  <a:pt x="1064" y="119"/>
                </a:cubicBezTo>
                <a:cubicBezTo>
                  <a:pt x="1170" y="119"/>
                  <a:pt x="1170" y="119"/>
                  <a:pt x="1170" y="119"/>
                </a:cubicBezTo>
                <a:cubicBezTo>
                  <a:pt x="1161" y="159"/>
                  <a:pt x="1161" y="159"/>
                  <a:pt x="1161" y="159"/>
                </a:cubicBezTo>
                <a:cubicBezTo>
                  <a:pt x="1176" y="141"/>
                  <a:pt x="1193" y="130"/>
                  <a:pt x="1215" y="122"/>
                </a:cubicBezTo>
                <a:cubicBezTo>
                  <a:pt x="1233" y="116"/>
                  <a:pt x="1250" y="113"/>
                  <a:pt x="1271" y="113"/>
                </a:cubicBezTo>
                <a:lnTo>
                  <a:pt x="1252" y="184"/>
                </a:lnTo>
                <a:close/>
                <a:moveTo>
                  <a:pt x="1359" y="371"/>
                </a:moveTo>
                <a:cubicBezTo>
                  <a:pt x="1442" y="388"/>
                  <a:pt x="1498" y="194"/>
                  <a:pt x="1422" y="182"/>
                </a:cubicBezTo>
                <a:cubicBezTo>
                  <a:pt x="1346" y="170"/>
                  <a:pt x="1285" y="355"/>
                  <a:pt x="1359" y="371"/>
                </a:cubicBezTo>
                <a:close/>
                <a:moveTo>
                  <a:pt x="2051" y="454"/>
                </a:moveTo>
                <a:cubicBezTo>
                  <a:pt x="1813" y="445"/>
                  <a:pt x="1884" y="94"/>
                  <a:pt x="2128" y="106"/>
                </a:cubicBezTo>
                <a:cubicBezTo>
                  <a:pt x="2358" y="117"/>
                  <a:pt x="2292" y="464"/>
                  <a:pt x="2051" y="454"/>
                </a:cubicBezTo>
                <a:close/>
                <a:moveTo>
                  <a:pt x="2057" y="371"/>
                </a:moveTo>
                <a:cubicBezTo>
                  <a:pt x="2140" y="388"/>
                  <a:pt x="2196" y="194"/>
                  <a:pt x="2120" y="182"/>
                </a:cubicBezTo>
                <a:cubicBezTo>
                  <a:pt x="2044" y="170"/>
                  <a:pt x="1983" y="355"/>
                  <a:pt x="2057" y="371"/>
                </a:cubicBezTo>
                <a:close/>
                <a:moveTo>
                  <a:pt x="2666" y="194"/>
                </a:moveTo>
                <a:cubicBezTo>
                  <a:pt x="2610" y="194"/>
                  <a:pt x="2610" y="194"/>
                  <a:pt x="2610" y="194"/>
                </a:cubicBezTo>
                <a:cubicBezTo>
                  <a:pt x="2580" y="336"/>
                  <a:pt x="2580" y="336"/>
                  <a:pt x="2580" y="336"/>
                </a:cubicBezTo>
                <a:cubicBezTo>
                  <a:pt x="2578" y="344"/>
                  <a:pt x="2576" y="351"/>
                  <a:pt x="2579" y="360"/>
                </a:cubicBezTo>
                <a:cubicBezTo>
                  <a:pt x="2583" y="373"/>
                  <a:pt x="2629" y="367"/>
                  <a:pt x="2629" y="367"/>
                </a:cubicBezTo>
                <a:cubicBezTo>
                  <a:pt x="2612" y="442"/>
                  <a:pt x="2612" y="442"/>
                  <a:pt x="2612" y="442"/>
                </a:cubicBezTo>
                <a:cubicBezTo>
                  <a:pt x="2612" y="442"/>
                  <a:pt x="2518" y="453"/>
                  <a:pt x="2485" y="431"/>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7" y="119"/>
                  <a:pt x="2277" y="119"/>
                  <a:pt x="2277" y="119"/>
                </a:cubicBezTo>
                <a:cubicBezTo>
                  <a:pt x="2336" y="119"/>
                  <a:pt x="2336" y="119"/>
                  <a:pt x="2336" y="119"/>
                </a:cubicBezTo>
                <a:cubicBezTo>
                  <a:pt x="2347" y="70"/>
                  <a:pt x="2356" y="47"/>
                  <a:pt x="2381" y="28"/>
                </a:cubicBezTo>
                <a:cubicBezTo>
                  <a:pt x="2417" y="0"/>
                  <a:pt x="2508" y="11"/>
                  <a:pt x="2508" y="11"/>
                </a:cubicBezTo>
                <a:cubicBezTo>
                  <a:pt x="2496" y="72"/>
                  <a:pt x="2496" y="72"/>
                  <a:pt x="2496" y="72"/>
                </a:cubicBezTo>
                <a:cubicBezTo>
                  <a:pt x="2459" y="72"/>
                  <a:pt x="2456" y="86"/>
                  <a:pt x="2451" y="110"/>
                </a:cubicBezTo>
                <a:cubicBezTo>
                  <a:pt x="2449" y="119"/>
                  <a:pt x="2449" y="119"/>
                  <a:pt x="2449" y="119"/>
                </a:cubicBezTo>
                <a:cubicBezTo>
                  <a:pt x="2518" y="119"/>
                  <a:pt x="2518" y="119"/>
                  <a:pt x="2518" y="119"/>
                </a:cubicBezTo>
                <a:cubicBezTo>
                  <a:pt x="2536" y="40"/>
                  <a:pt x="2536" y="40"/>
                  <a:pt x="2536" y="40"/>
                </a:cubicBezTo>
                <a:cubicBezTo>
                  <a:pt x="2644" y="40"/>
                  <a:pt x="2644" y="40"/>
                  <a:pt x="2644" y="40"/>
                </a:cubicBezTo>
                <a:cubicBezTo>
                  <a:pt x="2627" y="119"/>
                  <a:pt x="2627" y="119"/>
                  <a:pt x="2627" y="119"/>
                </a:cubicBezTo>
                <a:cubicBezTo>
                  <a:pt x="2682" y="119"/>
                  <a:pt x="2682" y="119"/>
                  <a:pt x="2682" y="119"/>
                </a:cubicBezTo>
                <a:lnTo>
                  <a:pt x="2666" y="194"/>
                </a:lnTo>
                <a:close/>
                <a:moveTo>
                  <a:pt x="2738" y="187"/>
                </a:moveTo>
                <a:cubicBezTo>
                  <a:pt x="2718" y="187"/>
                  <a:pt x="2702" y="171"/>
                  <a:pt x="2702" y="151"/>
                </a:cubicBezTo>
                <a:cubicBezTo>
                  <a:pt x="2702" y="131"/>
                  <a:pt x="2718" y="116"/>
                  <a:pt x="2738" y="116"/>
                </a:cubicBezTo>
                <a:cubicBezTo>
                  <a:pt x="2757" y="116"/>
                  <a:pt x="2773" y="131"/>
                  <a:pt x="2773" y="151"/>
                </a:cubicBezTo>
                <a:cubicBezTo>
                  <a:pt x="2773" y="171"/>
                  <a:pt x="2757" y="187"/>
                  <a:pt x="2738" y="187"/>
                </a:cubicBezTo>
                <a:close/>
                <a:moveTo>
                  <a:pt x="2738" y="121"/>
                </a:moveTo>
                <a:cubicBezTo>
                  <a:pt x="2721" y="121"/>
                  <a:pt x="2707" y="134"/>
                  <a:pt x="2707" y="151"/>
                </a:cubicBezTo>
                <a:cubicBezTo>
                  <a:pt x="2707" y="168"/>
                  <a:pt x="2721" y="182"/>
                  <a:pt x="2738" y="182"/>
                </a:cubicBezTo>
                <a:cubicBezTo>
                  <a:pt x="2754" y="182"/>
                  <a:pt x="2768" y="168"/>
                  <a:pt x="2768" y="151"/>
                </a:cubicBezTo>
                <a:cubicBezTo>
                  <a:pt x="2768" y="134"/>
                  <a:pt x="2754" y="121"/>
                  <a:pt x="2738" y="121"/>
                </a:cubicBezTo>
                <a:close/>
                <a:moveTo>
                  <a:pt x="2743" y="153"/>
                </a:moveTo>
                <a:cubicBezTo>
                  <a:pt x="2750" y="169"/>
                  <a:pt x="2750" y="169"/>
                  <a:pt x="2750" y="169"/>
                </a:cubicBezTo>
                <a:cubicBezTo>
                  <a:pt x="2743" y="169"/>
                  <a:pt x="2743" y="169"/>
                  <a:pt x="2743" y="169"/>
                </a:cubicBezTo>
                <a:cubicBezTo>
                  <a:pt x="2737" y="153"/>
                  <a:pt x="2737" y="153"/>
                  <a:pt x="2737" y="153"/>
                </a:cubicBezTo>
                <a:cubicBezTo>
                  <a:pt x="2730" y="153"/>
                  <a:pt x="2730" y="153"/>
                  <a:pt x="2730" y="153"/>
                </a:cubicBezTo>
                <a:cubicBezTo>
                  <a:pt x="2726" y="169"/>
                  <a:pt x="2726" y="169"/>
                  <a:pt x="2726" y="169"/>
                </a:cubicBezTo>
                <a:cubicBezTo>
                  <a:pt x="2720" y="169"/>
                  <a:pt x="2720" y="169"/>
                  <a:pt x="2720" y="169"/>
                </a:cubicBezTo>
                <a:cubicBezTo>
                  <a:pt x="2729" y="131"/>
                  <a:pt x="2729" y="131"/>
                  <a:pt x="2729" y="131"/>
                </a:cubicBezTo>
                <a:cubicBezTo>
                  <a:pt x="2743" y="131"/>
                  <a:pt x="2743" y="131"/>
                  <a:pt x="2743" y="131"/>
                </a:cubicBezTo>
                <a:cubicBezTo>
                  <a:pt x="2752" y="131"/>
                  <a:pt x="2754" y="136"/>
                  <a:pt x="2754" y="142"/>
                </a:cubicBezTo>
                <a:cubicBezTo>
                  <a:pt x="2754" y="147"/>
                  <a:pt x="2749" y="152"/>
                  <a:pt x="2743" y="153"/>
                </a:cubicBezTo>
                <a:close/>
                <a:moveTo>
                  <a:pt x="2742" y="136"/>
                </a:moveTo>
                <a:cubicBezTo>
                  <a:pt x="2734" y="136"/>
                  <a:pt x="2734" y="136"/>
                  <a:pt x="2734" y="136"/>
                </a:cubicBezTo>
                <a:cubicBezTo>
                  <a:pt x="2731" y="147"/>
                  <a:pt x="2731" y="147"/>
                  <a:pt x="2731" y="147"/>
                </a:cubicBezTo>
                <a:cubicBezTo>
                  <a:pt x="2737" y="147"/>
                  <a:pt x="2737" y="147"/>
                  <a:pt x="2737" y="147"/>
                </a:cubicBezTo>
                <a:cubicBezTo>
                  <a:pt x="2742" y="147"/>
                  <a:pt x="2749" y="147"/>
                  <a:pt x="2749" y="141"/>
                </a:cubicBezTo>
                <a:cubicBezTo>
                  <a:pt x="2749" y="137"/>
                  <a:pt x="2746" y="136"/>
                  <a:pt x="2742" y="136"/>
                </a:cubicBezTo>
                <a:close/>
              </a:path>
            </a:pathLst>
          </a:custGeom>
          <a:solidFill>
            <a:srgbClr val="FFFFFF"/>
          </a:solidFill>
          <a:ln>
            <a:noFill/>
          </a:ln>
        </p:spPr>
        <p:txBody>
          <a:bodyPr vert="horz" wrap="square" lIns="91440" tIns="45720" rIns="91440" bIns="45720" numCol="1" anchor="t" anchorCtr="0" compatLnSpc="1"/>
          <a:lstStyle/>
          <a:p>
            <a:endParaRPr lang="en-US"/>
          </a:p>
        </p:txBody>
      </p:sp>
      <p:sp>
        <p:nvSpPr>
          <p:cNvPr id="3" name="Text Box 3"/>
          <p:cNvSpPr txBox="1">
            <a:spLocks noChangeArrowheads="1"/>
          </p:cNvSpPr>
          <p:nvPr/>
        </p:nvSpPr>
        <p:spPr bwMode="blackWhite">
          <a:xfrm>
            <a:off x="520700" y="6018926"/>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spAutoFit/>
          </a:bodyPr>
          <a:lstStyle/>
          <a:p>
            <a:pPr algn="ctr" defTabSz="913765" eaLnBrk="0" hangingPunct="0"/>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2011 Microsoft Corporation。</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保留所有权利。</a:t>
            </a:r>
            <a:r>
              <a:rPr lang="en-US" sz="700" dirty="0" err="1">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Microsoft、Windows、Windows</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 Vista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及其他产品名称是或者可能是在美国和</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或其他国家</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地区的注册商标和</a:t>
            </a:r>
            <a:r>
              <a:rPr lang="en-US" altLang="zh-CN"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或商标。</a:t>
            </a:r>
          </a:p>
          <a:p>
            <a:pPr algn="ctr" defTabSz="913765" eaLnBrk="0" hangingPunct="0"/>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此处包含的信息仅供参考，并代表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截至本演示文稿发布之日的最新观点。由于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必须响应不断变化的市场条件，所以不应将本文视为 </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一方的承诺，</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Corporation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也无法保证所提供信息在本文发布之后的准确性。</a:t>
            </a:r>
            <a:r>
              <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MICROSOFT  </a:t>
            </a:r>
            <a:r>
              <a:rPr lang="zh-CN" alt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rPr>
              <a:t>对本演示文稿中包含的信息不做任何明示、暗示或法定的担保。</a:t>
            </a:r>
            <a:endParaRPr lang="en-US" sz="700" dirty="0">
              <a:gradFill>
                <a:gsLst>
                  <a:gs pos="0">
                    <a:srgbClr val="FFFFFF"/>
                  </a:gs>
                  <a:gs pos="100000">
                    <a:srgbClr val="FFFFFF"/>
                  </a:gs>
                </a:gsLst>
                <a:lin ang="5400000" scaled="0"/>
              </a:gradFill>
              <a:latin typeface="Segoe UI" panose="020B0502040204020203" pitchFamily="34" charset="0"/>
              <a:ea typeface="微软雅黑" panose="020B0503020204020204" pitchFamily="34" charset="-122"/>
              <a:cs typeface="Arial" panose="020B0604020202020204" pitchFamily="34" charset="0"/>
            </a:endParaRPr>
          </a:p>
        </p:txBody>
      </p:sp>
      <p:sp>
        <p:nvSpPr>
          <p:cNvPr id="2" name="灯片编号占位符 1">
            <a:extLst>
              <a:ext uri="{FF2B5EF4-FFF2-40B4-BE49-F238E27FC236}">
                <a16:creationId xmlns:a16="http://schemas.microsoft.com/office/drawing/2014/main" xmlns="" id="{8E401633-5B8E-4C18-806C-99DDB9A86E36}"/>
              </a:ext>
            </a:extLst>
          </p:cNvPr>
          <p:cNvSpPr>
            <a:spLocks noGrp="1"/>
          </p:cNvSpPr>
          <p:nvPr>
            <p:ph type="sldNum" sz="quarter" idx="13"/>
          </p:nvPr>
        </p:nvSpPr>
        <p:spPr>
          <a:xfrm>
            <a:off x="9055822" y="6492875"/>
            <a:ext cx="2741612" cy="365125"/>
          </a:xfrm>
        </p:spPr>
        <p:txBody>
          <a:bodyPr/>
          <a:lstStyle/>
          <a:p>
            <a:fld id="{3F9C4C7F-5825-4F3A-8379-025B40755F68}" type="slidenum">
              <a:rPr lang="zh-CN" altLang="en-US" smtClean="0"/>
              <a:t>44</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p>
        </p:txBody>
      </p:sp>
      <p:sp>
        <p:nvSpPr>
          <p:cNvPr id="6" name="Text Placeholder 2"/>
          <p:cNvSpPr>
            <a:spLocks noGrp="1"/>
          </p:cNvSpPr>
          <p:nvPr>
            <p:ph type="body" sz="quarter" idx="10"/>
          </p:nvPr>
        </p:nvSpPr>
        <p:spPr>
          <a:xfrm>
            <a:off x="518318" y="1447800"/>
            <a:ext cx="11152188" cy="4813300"/>
          </a:xfrm>
        </p:spPr>
        <p:txBody>
          <a:bodyPr>
            <a:normAutofit fontScale="85000" lnSpcReduction="10000"/>
          </a:bodyPr>
          <a:lstStyle/>
          <a:p>
            <a:pPr>
              <a:lnSpc>
                <a:spcPct val="150000"/>
              </a:lnSpc>
            </a:pPr>
            <a:r>
              <a:rPr lang="en-US" altLang="zh-CN" sz="2800" dirty="0">
                <a:highlight>
                  <a:srgbClr val="FFFFFF"/>
                </a:highlight>
              </a:rPr>
              <a:t>HTTP</a:t>
            </a:r>
            <a:r>
              <a:rPr lang="zh-CN" altLang="en-US" sz="2800" dirty="0">
                <a:highlight>
                  <a:srgbClr val="FFFFFF"/>
                </a:highlight>
              </a:rPr>
              <a:t>协议是</a:t>
            </a:r>
            <a:r>
              <a:rPr lang="en-US" altLang="zh-CN" sz="2800" dirty="0">
                <a:highlight>
                  <a:srgbClr val="FFFFFF"/>
                </a:highlight>
              </a:rPr>
              <a:t>Hyper Text Transfer Protocol</a:t>
            </a:r>
            <a:r>
              <a:rPr lang="zh-CN" altLang="en-US" sz="2800" dirty="0">
                <a:highlight>
                  <a:srgbClr val="FFFFFF"/>
                </a:highlight>
              </a:rPr>
              <a:t>（超文本传输协议）的缩写</a:t>
            </a:r>
            <a:r>
              <a:rPr lang="en-US" altLang="zh-CN" sz="2800" dirty="0">
                <a:highlight>
                  <a:srgbClr val="FFFFFF"/>
                </a:highlight>
              </a:rPr>
              <a:t>,</a:t>
            </a:r>
            <a:r>
              <a:rPr lang="zh-CN" altLang="en-US" sz="2800" dirty="0">
                <a:highlight>
                  <a:srgbClr val="FFFFFF"/>
                </a:highlight>
              </a:rPr>
              <a:t>是用于从万维网（</a:t>
            </a:r>
            <a:r>
              <a:rPr lang="en-US" altLang="zh-CN" sz="2800" dirty="0" err="1">
                <a:highlight>
                  <a:srgbClr val="FFFFFF"/>
                </a:highlight>
              </a:rPr>
              <a:t>WWW:World</a:t>
            </a:r>
            <a:r>
              <a:rPr lang="en-US" altLang="zh-CN" sz="2800" dirty="0">
                <a:highlight>
                  <a:srgbClr val="FFFFFF"/>
                </a:highlight>
              </a:rPr>
              <a:t> Wide Web </a:t>
            </a:r>
            <a:r>
              <a:rPr lang="zh-CN" altLang="en-US" sz="2800" dirty="0">
                <a:highlight>
                  <a:srgbClr val="FFFFFF"/>
                </a:highlight>
              </a:rPr>
              <a:t>）服务器传输超文本到本地浏览器的传送协议。</a:t>
            </a:r>
          </a:p>
          <a:p>
            <a:pPr>
              <a:lnSpc>
                <a:spcPct val="150000"/>
              </a:lnSpc>
            </a:pPr>
            <a:r>
              <a:rPr lang="en-US" altLang="zh-CN" sz="2800" dirty="0">
                <a:highlight>
                  <a:srgbClr val="FFFFFF"/>
                </a:highlight>
              </a:rPr>
              <a:t>HTTP</a:t>
            </a:r>
            <a:r>
              <a:rPr lang="zh-CN" altLang="en-US" sz="2800" dirty="0">
                <a:highlight>
                  <a:srgbClr val="FFFFFF"/>
                </a:highlight>
              </a:rPr>
              <a:t>是一个基于</a:t>
            </a:r>
            <a:r>
              <a:rPr lang="en-US" altLang="zh-CN" sz="2800" dirty="0">
                <a:highlight>
                  <a:srgbClr val="FFFFFF"/>
                </a:highlight>
              </a:rPr>
              <a:t>TCP/IP</a:t>
            </a:r>
            <a:r>
              <a:rPr lang="zh-CN" altLang="en-US" sz="2800" dirty="0">
                <a:highlight>
                  <a:srgbClr val="FFFFFF"/>
                </a:highlight>
              </a:rPr>
              <a:t>通信协议来传递数据（</a:t>
            </a:r>
            <a:r>
              <a:rPr lang="en-US" altLang="zh-CN" sz="2800" dirty="0">
                <a:highlight>
                  <a:srgbClr val="FFFFFF"/>
                </a:highlight>
              </a:rPr>
              <a:t>HTML </a:t>
            </a:r>
            <a:r>
              <a:rPr lang="zh-CN" altLang="en-US" sz="2800" dirty="0">
                <a:highlight>
                  <a:srgbClr val="FFFFFF"/>
                </a:highlight>
              </a:rPr>
              <a:t>文件</a:t>
            </a:r>
            <a:r>
              <a:rPr lang="en-US" altLang="zh-CN" sz="2800" dirty="0">
                <a:highlight>
                  <a:srgbClr val="FFFFFF"/>
                </a:highlight>
              </a:rPr>
              <a:t>, </a:t>
            </a:r>
            <a:r>
              <a:rPr lang="zh-CN" altLang="en-US" sz="2800" dirty="0">
                <a:highlight>
                  <a:srgbClr val="FFFFFF"/>
                </a:highlight>
              </a:rPr>
              <a:t>图片文件</a:t>
            </a:r>
            <a:r>
              <a:rPr lang="en-US" altLang="zh-CN" sz="2800" dirty="0">
                <a:highlight>
                  <a:srgbClr val="FFFFFF"/>
                </a:highlight>
              </a:rPr>
              <a:t>, </a:t>
            </a:r>
            <a:r>
              <a:rPr lang="zh-CN" altLang="en-US" sz="2800" dirty="0">
                <a:highlight>
                  <a:srgbClr val="FFFFFF"/>
                </a:highlight>
              </a:rPr>
              <a:t>查询结果等）。</a:t>
            </a:r>
          </a:p>
          <a:p>
            <a:pPr>
              <a:lnSpc>
                <a:spcPct val="150000"/>
              </a:lnSpc>
            </a:pPr>
            <a:r>
              <a:rPr lang="en-US" altLang="zh-CN" sz="2800" dirty="0">
                <a:highlight>
                  <a:srgbClr val="FFFFFF"/>
                </a:highlight>
              </a:rPr>
              <a:t>HTTP</a:t>
            </a:r>
            <a:r>
              <a:rPr lang="zh-CN" altLang="en-US" sz="2800" dirty="0">
                <a:highlight>
                  <a:srgbClr val="FFFFFF"/>
                </a:highlight>
              </a:rPr>
              <a:t>是一个属于应用层的面向对象的协议。</a:t>
            </a:r>
            <a:endParaRPr lang="en-US" altLang="zh-CN" sz="2800" dirty="0">
              <a:highlight>
                <a:srgbClr val="FFFFFF"/>
              </a:highlight>
            </a:endParaRPr>
          </a:p>
          <a:p>
            <a:pPr>
              <a:lnSpc>
                <a:spcPct val="150000"/>
              </a:lnSpc>
            </a:pPr>
            <a:r>
              <a:rPr lang="en-US" altLang="zh-CN" sz="2800" dirty="0">
                <a:highlight>
                  <a:srgbClr val="FFFFFF"/>
                </a:highlight>
              </a:rPr>
              <a:t>HTTP</a:t>
            </a:r>
            <a:r>
              <a:rPr lang="zh-CN" altLang="en-US" sz="2800" dirty="0">
                <a:highlight>
                  <a:srgbClr val="FFFFFF"/>
                </a:highlight>
              </a:rPr>
              <a:t>协议工作于客户端</a:t>
            </a:r>
            <a:r>
              <a:rPr lang="en-US" altLang="zh-CN" sz="2800" dirty="0">
                <a:highlight>
                  <a:srgbClr val="FFFFFF"/>
                </a:highlight>
              </a:rPr>
              <a:t>-</a:t>
            </a:r>
            <a:r>
              <a:rPr lang="zh-CN" altLang="en-US" sz="2800" dirty="0">
                <a:highlight>
                  <a:srgbClr val="FFFFFF"/>
                </a:highlight>
              </a:rPr>
              <a:t>服务端架构为上。浏览器作为</a:t>
            </a:r>
            <a:r>
              <a:rPr lang="en-US" altLang="zh-CN" sz="2800" dirty="0">
                <a:highlight>
                  <a:srgbClr val="FFFFFF"/>
                </a:highlight>
              </a:rPr>
              <a:t>HTTP</a:t>
            </a:r>
            <a:r>
              <a:rPr lang="zh-CN" altLang="en-US" sz="2800" dirty="0">
                <a:highlight>
                  <a:srgbClr val="FFFFFF"/>
                </a:highlight>
              </a:rPr>
              <a:t>客户端通过</a:t>
            </a:r>
            <a:r>
              <a:rPr lang="en-US" altLang="zh-CN" sz="2800" dirty="0">
                <a:highlight>
                  <a:srgbClr val="FFFFFF"/>
                </a:highlight>
              </a:rPr>
              <a:t>URL</a:t>
            </a:r>
            <a:r>
              <a:rPr lang="zh-CN" altLang="en-US" sz="2800" dirty="0">
                <a:highlight>
                  <a:srgbClr val="FFFFFF"/>
                </a:highlight>
              </a:rPr>
              <a:t>向</a:t>
            </a:r>
            <a:r>
              <a:rPr lang="en-US" altLang="zh-CN" sz="2800" dirty="0">
                <a:highlight>
                  <a:srgbClr val="FFFFFF"/>
                </a:highlight>
              </a:rPr>
              <a:t>HTTP</a:t>
            </a:r>
            <a:r>
              <a:rPr lang="zh-CN" altLang="en-US" sz="2800" dirty="0">
                <a:highlight>
                  <a:srgbClr val="FFFFFF"/>
                </a:highlight>
              </a:rPr>
              <a:t>服务端即</a:t>
            </a:r>
            <a:r>
              <a:rPr lang="en-US" altLang="zh-CN" sz="2800" dirty="0">
                <a:highlight>
                  <a:srgbClr val="FFFFFF"/>
                </a:highlight>
              </a:rPr>
              <a:t>WEB</a:t>
            </a:r>
            <a:r>
              <a:rPr lang="zh-CN" altLang="en-US" sz="2800" dirty="0">
                <a:highlight>
                  <a:srgbClr val="FFFFFF"/>
                </a:highlight>
              </a:rPr>
              <a:t>服务器发送所有请求。</a:t>
            </a:r>
            <a:r>
              <a:rPr lang="en-US" altLang="zh-CN" sz="2800" dirty="0">
                <a:highlight>
                  <a:srgbClr val="FFFFFF"/>
                </a:highlight>
              </a:rPr>
              <a:t>Web</a:t>
            </a:r>
            <a:r>
              <a:rPr lang="zh-CN" altLang="en-US" sz="2800" dirty="0">
                <a:highlight>
                  <a:srgbClr val="FFFFFF"/>
                </a:highlight>
              </a:rPr>
              <a:t>服务器根据接收到的请求后，向客户端发送响应信息</a:t>
            </a:r>
            <a:r>
              <a:rPr lang="zh-CN" altLang="en-US" sz="2800" dirty="0" smtClean="0">
                <a:highlight>
                  <a:srgbClr val="FFFFFF"/>
                </a:highlight>
              </a:rPr>
              <a:t>。</a:t>
            </a:r>
            <a:endParaRPr lang="en-US" altLang="zh-CN" sz="2800" dirty="0" smtClean="0">
              <a:highlight>
                <a:srgbClr val="FFFFFF"/>
              </a:highlight>
            </a:endParaRPr>
          </a:p>
          <a:p>
            <a:pPr>
              <a:lnSpc>
                <a:spcPct val="150000"/>
              </a:lnSpc>
            </a:pPr>
            <a:r>
              <a:rPr lang="en-US" altLang="zh-CN" sz="2800" dirty="0">
                <a:highlight>
                  <a:srgbClr val="FFFFFF"/>
                </a:highlight>
                <a:hlinkClick r:id="rId3"/>
              </a:rPr>
              <a:t>https://</a:t>
            </a:r>
            <a:r>
              <a:rPr lang="en-US" altLang="zh-CN" sz="2800" dirty="0" smtClean="0">
                <a:highlight>
                  <a:srgbClr val="FFFFFF"/>
                </a:highlight>
                <a:hlinkClick r:id="rId3"/>
              </a:rPr>
              <a:t>en.wikipedia.org/wiki/Hypertext_Transfer_Protocol</a:t>
            </a:r>
            <a:endParaRPr lang="en-US" altLang="zh-CN" sz="2800" dirty="0" smtClean="0">
              <a:highlight>
                <a:srgbClr val="FFFFFF"/>
              </a:highlight>
            </a:endParaRPr>
          </a:p>
          <a:p>
            <a:pPr>
              <a:lnSpc>
                <a:spcPct val="150000"/>
              </a:lnSpc>
            </a:pPr>
            <a:endParaRPr lang="zh-CN" altLang="en-US" sz="2800" dirty="0">
              <a:highlight>
                <a:srgbClr val="FFFFFF"/>
              </a:highlight>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p:txBody>
      </p:sp>
      <p:sp>
        <p:nvSpPr>
          <p:cNvPr id="4" name="灯片编号占位符 3">
            <a:extLst>
              <a:ext uri="{FF2B5EF4-FFF2-40B4-BE49-F238E27FC236}">
                <a16:creationId xmlns:a16="http://schemas.microsoft.com/office/drawing/2014/main" xmlns="" id="{88898952-823D-48EB-92A8-3B6C99D7D28C}"/>
              </a:ext>
            </a:extLst>
          </p:cNvPr>
          <p:cNvSpPr>
            <a:spLocks noGrp="1"/>
          </p:cNvSpPr>
          <p:nvPr>
            <p:ph type="sldNum" sz="quarter" idx="11"/>
          </p:nvPr>
        </p:nvSpPr>
        <p:spPr/>
        <p:txBody>
          <a:bodyPr/>
          <a:lstStyle/>
          <a:p>
            <a:fld id="{3F9C4C7F-5825-4F3A-8379-025B40755F68}" type="slidenum">
              <a:rPr lang="zh-CN" altLang="en-US" smtClean="0"/>
              <a:t>5</a:t>
            </a:fld>
            <a:endParaRPr lang="zh-CN" altLang="en-US" dirty="0"/>
          </a:p>
        </p:txBody>
      </p:sp>
    </p:spTree>
    <p:extLst>
      <p:ext uri="{BB962C8B-B14F-4D97-AF65-F5344CB8AC3E}">
        <p14:creationId xmlns:p14="http://schemas.microsoft.com/office/powerpoint/2010/main" val="72060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D14DD6-78E7-4EAE-99BC-D8A2DE338729}"/>
              </a:ext>
            </a:extLst>
          </p:cNvPr>
          <p:cNvSpPr>
            <a:spLocks noGrp="1"/>
          </p:cNvSpPr>
          <p:nvPr>
            <p:ph type="title"/>
          </p:nvPr>
        </p:nvSpPr>
        <p:spPr/>
        <p:txBody>
          <a:bodyPr/>
          <a:lstStyle/>
          <a:p>
            <a:r>
              <a:rPr lang="en-US" altLang="zh-CN" dirty="0"/>
              <a:t>TCP/UDP</a:t>
            </a:r>
            <a:endParaRPr lang="zh-CN" altLang="en-US" dirty="0"/>
          </a:p>
        </p:txBody>
      </p:sp>
      <p:sp>
        <p:nvSpPr>
          <p:cNvPr id="3" name="文本占位符 2">
            <a:extLst>
              <a:ext uri="{FF2B5EF4-FFF2-40B4-BE49-F238E27FC236}">
                <a16:creationId xmlns:a16="http://schemas.microsoft.com/office/drawing/2014/main" xmlns="" id="{72E6E263-6744-4FB1-89DA-FCC0E86BEB3E}"/>
              </a:ext>
            </a:extLst>
          </p:cNvPr>
          <p:cNvSpPr>
            <a:spLocks noGrp="1"/>
          </p:cNvSpPr>
          <p:nvPr>
            <p:ph type="body" sz="quarter" idx="10"/>
          </p:nvPr>
        </p:nvSpPr>
        <p:spPr/>
        <p:txBody>
          <a:bodyPr/>
          <a:lstStyle/>
          <a:p>
            <a:r>
              <a:rPr lang="zh-CN" altLang="en-US" sz="2800" b="1" dirty="0">
                <a:latin typeface="+mj-lt"/>
              </a:rPr>
              <a:t>面向连接的</a:t>
            </a:r>
            <a:r>
              <a:rPr lang="en-US" altLang="zh-CN" sz="2800" b="1" dirty="0">
                <a:latin typeface="+mj-lt"/>
              </a:rPr>
              <a:t>TCP</a:t>
            </a:r>
          </a:p>
          <a:p>
            <a:pPr>
              <a:lnSpc>
                <a:spcPct val="150000"/>
              </a:lnSpc>
            </a:pPr>
            <a:r>
              <a:rPr lang="en-US" altLang="zh-CN" sz="1800" dirty="0"/>
              <a:t>TCP</a:t>
            </a:r>
            <a:r>
              <a:rPr lang="zh-CN" altLang="en-US" sz="1800" dirty="0"/>
              <a:t>（</a:t>
            </a:r>
            <a:r>
              <a:rPr lang="en-US" altLang="zh-CN" sz="1800" dirty="0"/>
              <a:t>Transmission Control Protocol</a:t>
            </a:r>
            <a:r>
              <a:rPr lang="zh-CN" altLang="en-US" sz="1800" dirty="0"/>
              <a:t>，传输控制协议）</a:t>
            </a:r>
            <a:endParaRPr lang="en-US" altLang="zh-CN" sz="1800" dirty="0"/>
          </a:p>
          <a:p>
            <a:pPr>
              <a:lnSpc>
                <a:spcPct val="150000"/>
              </a:lnSpc>
            </a:pPr>
            <a:r>
              <a:rPr lang="zh-CN" altLang="en-US" sz="1800" dirty="0"/>
              <a:t>是基于连接的协议，在正式收发数据前，必须和对方建立可靠的连接。</a:t>
            </a:r>
            <a:endParaRPr lang="en-US" altLang="zh-CN" sz="1800" dirty="0"/>
          </a:p>
          <a:p>
            <a:pPr>
              <a:lnSpc>
                <a:spcPct val="150000"/>
              </a:lnSpc>
            </a:pPr>
            <a:r>
              <a:rPr lang="zh-CN" altLang="en-US" sz="1800" dirty="0"/>
              <a:t>一个</a:t>
            </a:r>
            <a:r>
              <a:rPr lang="en-US" altLang="zh-CN" sz="1800" dirty="0"/>
              <a:t>TCP</a:t>
            </a:r>
            <a:r>
              <a:rPr lang="zh-CN" altLang="en-US" sz="1800" dirty="0"/>
              <a:t>连接必须要经过三次“对话”才能建立起来</a:t>
            </a:r>
            <a:endParaRPr lang="en-US" altLang="zh-CN" sz="1800" dirty="0"/>
          </a:p>
          <a:p>
            <a:pPr>
              <a:lnSpc>
                <a:spcPct val="150000"/>
              </a:lnSpc>
            </a:pPr>
            <a:r>
              <a:rPr lang="en-US" altLang="zh-CN" sz="1800" dirty="0">
                <a:hlinkClick r:id="rId2"/>
              </a:rPr>
              <a:t>https://</a:t>
            </a:r>
            <a:r>
              <a:rPr lang="en-US" altLang="zh-CN" sz="1800" dirty="0" smtClean="0">
                <a:hlinkClick r:id="rId2"/>
              </a:rPr>
              <a:t>en.wikipedia.org/wiki/Transmission_Control_Protocol</a:t>
            </a:r>
            <a:endParaRPr lang="en-US" altLang="zh-CN" sz="1800" dirty="0" smtClean="0"/>
          </a:p>
          <a:p>
            <a:pPr>
              <a:lnSpc>
                <a:spcPct val="150000"/>
              </a:lnSpc>
            </a:pPr>
            <a:endParaRPr lang="en-US" altLang="zh-CN" sz="1800" dirty="0"/>
          </a:p>
          <a:p>
            <a:r>
              <a:rPr lang="zh-CN" altLang="en-US" sz="2800" b="1" dirty="0"/>
              <a:t>面向非连接的</a:t>
            </a:r>
            <a:r>
              <a:rPr lang="en-US" altLang="zh-CN" sz="2800" b="1" dirty="0"/>
              <a:t>UDP</a:t>
            </a:r>
          </a:p>
          <a:p>
            <a:pPr>
              <a:lnSpc>
                <a:spcPct val="150000"/>
              </a:lnSpc>
            </a:pPr>
            <a:r>
              <a:rPr lang="en-US" altLang="zh-CN" sz="1800" dirty="0"/>
              <a:t>UDP</a:t>
            </a:r>
            <a:r>
              <a:rPr lang="zh-CN" altLang="en-US" sz="1800" dirty="0"/>
              <a:t>（</a:t>
            </a:r>
            <a:r>
              <a:rPr lang="en-US" altLang="zh-CN" sz="1800" dirty="0"/>
              <a:t>User Data Protocol</a:t>
            </a:r>
            <a:r>
              <a:rPr lang="zh-CN" altLang="en-US" sz="1800" dirty="0"/>
              <a:t>，用户数据报协议）</a:t>
            </a:r>
            <a:endParaRPr lang="en-US" altLang="zh-CN" sz="1800" dirty="0"/>
          </a:p>
          <a:p>
            <a:pPr>
              <a:lnSpc>
                <a:spcPct val="150000"/>
              </a:lnSpc>
            </a:pPr>
            <a:r>
              <a:rPr lang="zh-CN" altLang="en-US" sz="1800" dirty="0"/>
              <a:t>不与对方建立连接</a:t>
            </a:r>
            <a:endParaRPr lang="en-US" altLang="zh-CN" sz="1800" dirty="0"/>
          </a:p>
          <a:p>
            <a:pPr>
              <a:lnSpc>
                <a:spcPct val="150000"/>
              </a:lnSpc>
            </a:pPr>
            <a:r>
              <a:rPr lang="en-US" altLang="zh-CN" sz="1800" dirty="0"/>
              <a:t>UDP</a:t>
            </a:r>
            <a:r>
              <a:rPr lang="zh-CN" altLang="en-US" sz="1800" dirty="0"/>
              <a:t>适用于一次只传送少量数据、对可靠性要求不高的应用</a:t>
            </a:r>
            <a:r>
              <a:rPr lang="zh-CN" altLang="en-US" sz="1800" dirty="0" smtClean="0"/>
              <a:t>环境</a:t>
            </a:r>
            <a:endParaRPr lang="en-US" altLang="zh-CN" sz="1800" dirty="0" smtClean="0"/>
          </a:p>
          <a:p>
            <a:pPr>
              <a:lnSpc>
                <a:spcPct val="150000"/>
              </a:lnSpc>
            </a:pPr>
            <a:r>
              <a:rPr lang="en-US" altLang="zh-CN" sz="1800" dirty="0">
                <a:hlinkClick r:id="rId3"/>
              </a:rPr>
              <a:t>https://</a:t>
            </a:r>
            <a:r>
              <a:rPr lang="en-US" altLang="zh-CN" sz="1800" dirty="0" smtClean="0">
                <a:hlinkClick r:id="rId3"/>
              </a:rPr>
              <a:t>en.wikipedia.org/wiki/User_Datagram_Protocol</a:t>
            </a:r>
            <a:endParaRPr lang="en-US" altLang="zh-CN" sz="1800" dirty="0" smtClean="0"/>
          </a:p>
          <a:p>
            <a:pPr>
              <a:lnSpc>
                <a:spcPct val="150000"/>
              </a:lnSpc>
            </a:pPr>
            <a:endParaRPr lang="zh-CN" altLang="en-US" sz="1800" dirty="0"/>
          </a:p>
        </p:txBody>
      </p:sp>
      <p:sp>
        <p:nvSpPr>
          <p:cNvPr id="4" name="灯片编号占位符 3">
            <a:extLst>
              <a:ext uri="{FF2B5EF4-FFF2-40B4-BE49-F238E27FC236}">
                <a16:creationId xmlns:a16="http://schemas.microsoft.com/office/drawing/2014/main" xmlns="" id="{6869C490-5F1A-457D-B9E6-AFB83702C8EC}"/>
              </a:ext>
            </a:extLst>
          </p:cNvPr>
          <p:cNvSpPr>
            <a:spLocks noGrp="1"/>
          </p:cNvSpPr>
          <p:nvPr>
            <p:ph type="sldNum" sz="quarter" idx="11"/>
          </p:nvPr>
        </p:nvSpPr>
        <p:spPr/>
        <p:txBody>
          <a:bodyPr/>
          <a:lstStyle/>
          <a:p>
            <a:fld id="{3F9C4C7F-5825-4F3A-8379-025B40755F68}" type="slidenum">
              <a:rPr lang="zh-CN" altLang="en-US" smtClean="0"/>
              <a:t>6</a:t>
            </a:fld>
            <a:endParaRPr lang="zh-CN" altLang="en-US" dirty="0"/>
          </a:p>
        </p:txBody>
      </p:sp>
    </p:spTree>
    <p:extLst>
      <p:ext uri="{BB962C8B-B14F-4D97-AF65-F5344CB8AC3E}">
        <p14:creationId xmlns:p14="http://schemas.microsoft.com/office/powerpoint/2010/main" val="381938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519112" y="2455626"/>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gradFill>
                <a:gsLst>
                  <a:gs pos="0">
                    <a:srgbClr val="FFFFFF"/>
                  </a:gs>
                  <a:gs pos="86000">
                    <a:srgbClr val="FFFFFF"/>
                  </a:gs>
                </a:gsLst>
                <a:lin ang="5400000" scaled="0"/>
              </a:gradFill>
            </a:endParaRPr>
          </a:p>
        </p:txBody>
      </p:sp>
      <p:sp>
        <p:nvSpPr>
          <p:cNvPr id="5" name="Content Placeholder 2"/>
          <p:cNvSpPr txBox="1"/>
          <p:nvPr/>
        </p:nvSpPr>
        <p:spPr>
          <a:xfrm>
            <a:off x="519112" y="4094552"/>
            <a:ext cx="11149013" cy="2000548"/>
          </a:xfrm>
          <a:prstGeom prst="rect">
            <a:avLst/>
          </a:prstGeom>
        </p:spPr>
        <p:txBody>
          <a:bodyPr vert="horz" wrap="square" lIns="0" tIns="0" rIns="0" bIns="0" rtlCol="0">
            <a:noAutofit/>
          </a:bodyPr>
          <a:lstStyle>
            <a:lvl1pPr marL="460375" indent="-460375" algn="l" defTabSz="913765" rtl="0" eaLnBrk="1" latinLnBrk="0" hangingPunct="1">
              <a:lnSpc>
                <a:spcPct val="90000"/>
              </a:lnSpc>
              <a:spcBef>
                <a:spcPct val="20000"/>
              </a:spcBef>
              <a:buSzPct val="90000"/>
              <a:buFont typeface="Arial" panose="020B0604020202020204" pitchFamily="34" charset="0"/>
              <a:buChar char="•"/>
              <a:defRPr sz="3200" kern="1200">
                <a:gradFill>
                  <a:gsLst>
                    <a:gs pos="0">
                      <a:schemeClr val="tx1"/>
                    </a:gs>
                    <a:gs pos="86000">
                      <a:schemeClr val="tx1"/>
                    </a:gs>
                  </a:gsLst>
                  <a:lin ang="5400000" scaled="0"/>
                </a:gradFill>
                <a:latin typeface="+mn-lt"/>
                <a:ea typeface="+mn-ea"/>
                <a:cs typeface="+mn-cs"/>
              </a:defRPr>
            </a:lvl1pPr>
            <a:lvl2pPr marL="855980" indent="-395605" algn="l" defTabSz="913765" rtl="0" eaLnBrk="1" latinLnBrk="0" hangingPunct="1">
              <a:lnSpc>
                <a:spcPct val="90000"/>
              </a:lnSpc>
              <a:spcBef>
                <a:spcPct val="20000"/>
              </a:spcBef>
              <a:buSzPct val="90000"/>
              <a:buFont typeface="Arial" panose="020B0604020202020204" pitchFamily="34" charset="0"/>
              <a:buChar char="•"/>
              <a:defRPr sz="2800" kern="1200">
                <a:gradFill>
                  <a:gsLst>
                    <a:gs pos="0">
                      <a:schemeClr val="tx1"/>
                    </a:gs>
                    <a:gs pos="86000">
                      <a:schemeClr val="tx1"/>
                    </a:gs>
                  </a:gsLst>
                  <a:lin ang="5400000" scaled="0"/>
                </a:gradFill>
                <a:latin typeface="+mn-lt"/>
                <a:ea typeface="+mn-ea"/>
                <a:cs typeface="+mn-cs"/>
              </a:defRPr>
            </a:lvl2pPr>
            <a:lvl3pPr marL="1259205" indent="-403225" algn="l" defTabSz="913765" rtl="0" eaLnBrk="1" latinLnBrk="0" hangingPunct="1">
              <a:lnSpc>
                <a:spcPct val="90000"/>
              </a:lnSpc>
              <a:spcBef>
                <a:spcPct val="20000"/>
              </a:spcBef>
              <a:buSzPct val="90000"/>
              <a:buFont typeface="Arial" panose="020B0604020202020204" pitchFamily="34" charset="0"/>
              <a:buChar char="•"/>
              <a:defRPr sz="2400" kern="1200">
                <a:gradFill>
                  <a:gsLst>
                    <a:gs pos="0">
                      <a:schemeClr val="tx1"/>
                    </a:gs>
                    <a:gs pos="86000">
                      <a:schemeClr val="tx1"/>
                    </a:gs>
                  </a:gsLst>
                  <a:lin ang="5400000" scaled="0"/>
                </a:gradFill>
                <a:latin typeface="+mn-lt"/>
                <a:ea typeface="+mn-ea"/>
                <a:cs typeface="+mn-cs"/>
              </a:defRPr>
            </a:lvl3pPr>
            <a:lvl4pPr marL="1605280" indent="-346075"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4pPr>
            <a:lvl5pPr marL="1941830" indent="-336550" algn="l" defTabSz="913765" rtl="0" eaLnBrk="1" latinLnBrk="0" hangingPunct="1">
              <a:lnSpc>
                <a:spcPct val="90000"/>
              </a:lnSpc>
              <a:spcBef>
                <a:spcPct val="20000"/>
              </a:spcBef>
              <a:buSzPct val="90000"/>
              <a:buFont typeface="Arial" panose="020B0604020202020204" pitchFamily="34" charset="0"/>
              <a:buChar char="•"/>
              <a:defRPr sz="20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gradFill>
                <a:gsLst>
                  <a:gs pos="0">
                    <a:srgbClr val="FFFFFF"/>
                  </a:gs>
                  <a:gs pos="86000">
                    <a:srgbClr val="FFFFFF"/>
                  </a:gs>
                </a:gsLst>
                <a:lin ang="5400000" scaled="0"/>
              </a:gradFill>
            </a:endParaRPr>
          </a:p>
        </p:txBody>
      </p:sp>
      <p:sp>
        <p:nvSpPr>
          <p:cNvPr id="9" name="Title 8"/>
          <p:cNvSpPr>
            <a:spLocks noGrp="1"/>
          </p:cNvSpPr>
          <p:nvPr>
            <p:ph type="title"/>
          </p:nvPr>
        </p:nvSpPr>
        <p:spPr>
          <a:xfrm>
            <a:off x="519112" y="228600"/>
            <a:ext cx="11149013" cy="747897"/>
          </a:xfrm>
        </p:spPr>
        <p:txBody>
          <a:bodyPr/>
          <a:lstStyle/>
          <a:p>
            <a:r>
              <a:rPr lang="en-US" b="1" dirty="0">
                <a:latin typeface="微软雅黑" panose="020B0503020204020204" pitchFamily="34" charset="-122"/>
                <a:ea typeface="微软雅黑" panose="020B0503020204020204" pitchFamily="34" charset="-122"/>
              </a:rPr>
              <a:t>Networking basic</a:t>
            </a:r>
          </a:p>
        </p:txBody>
      </p:sp>
      <p:sp>
        <p:nvSpPr>
          <p:cNvPr id="7" name="Text Placeholder 6"/>
          <p:cNvSpPr>
            <a:spLocks noGrp="1"/>
          </p:cNvSpPr>
          <p:nvPr>
            <p:ph type="body" sz="quarter" idx="10"/>
          </p:nvPr>
        </p:nvSpPr>
        <p:spPr>
          <a:xfrm>
            <a:off x="519112" y="1447798"/>
            <a:ext cx="11149013" cy="5181601"/>
          </a:xfrm>
        </p:spPr>
        <p:txBody>
          <a:bodyPr/>
          <a:lstStyle/>
          <a:p>
            <a:r>
              <a:rPr lang="en-US" altLang="zh-CN" b="1" dirty="0">
                <a:hlinkClick r:id="rId3"/>
              </a:rPr>
              <a:t>1.Capabilities</a:t>
            </a:r>
            <a:endParaRPr lang="en-US" altLang="zh-CN" b="1" dirty="0"/>
          </a:p>
          <a:p>
            <a:r>
              <a:rPr lang="en-US" altLang="zh-CN" dirty="0">
                <a:hlinkClick r:id="rId3"/>
              </a:rPr>
              <a:t>2.Communicating when your app is not in the foreground</a:t>
            </a:r>
            <a:endParaRPr lang="en-US" altLang="zh-CN" dirty="0"/>
          </a:p>
          <a:p>
            <a:r>
              <a:rPr lang="en-US" altLang="zh-CN" dirty="0">
                <a:hlinkClick r:id="rId3"/>
              </a:rPr>
              <a:t>3.Secured connections</a:t>
            </a:r>
            <a:endParaRPr lang="en-US" altLang="zh-CN" dirty="0"/>
          </a:p>
          <a:p>
            <a:r>
              <a:rPr lang="en-US" altLang="zh-CN" dirty="0">
                <a:hlinkClick r:id="rId3"/>
              </a:rPr>
              <a:t>4.Authentication</a:t>
            </a:r>
            <a:endParaRPr lang="en-US" altLang="zh-CN" dirty="0"/>
          </a:p>
          <a:p>
            <a:r>
              <a:rPr lang="en-US" altLang="zh-CN" dirty="0">
                <a:hlinkClick r:id="rId3"/>
              </a:rPr>
              <a:t>5.Handling network exceptions</a:t>
            </a:r>
            <a:endParaRPr lang="en-US" altLang="zh-CN" dirty="0"/>
          </a:p>
          <a:p>
            <a:pPr marL="0" indent="0">
              <a:buNone/>
            </a:pPr>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a:p>
            <a:endParaRPr lang="en-US" altLang="zh-CN" sz="3200" dirty="0">
              <a:solidFill>
                <a:schemeClr val="bg1">
                  <a:lumMod val="65000"/>
                  <a:lumOff val="35000"/>
                  <a:alpha val="99000"/>
                </a:schemeClr>
              </a:solidFill>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xmlns="" id="{A8F6A67D-64F7-4924-B591-BF455D5C8646}"/>
              </a:ext>
            </a:extLst>
          </p:cNvPr>
          <p:cNvSpPr>
            <a:spLocks noGrp="1"/>
          </p:cNvSpPr>
          <p:nvPr>
            <p:ph type="sldNum" sz="quarter" idx="11"/>
          </p:nvPr>
        </p:nvSpPr>
        <p:spPr/>
        <p:txBody>
          <a:bodyPr/>
          <a:lstStyle/>
          <a:p>
            <a:fld id="{3F9C4C7F-5825-4F3A-8379-025B40755F68}" type="slidenum">
              <a:rPr lang="zh-CN" altLang="en-US" smtClean="0"/>
              <a:t>7</a:t>
            </a:fld>
            <a:endParaRPr lang="zh-CN" altLang="en-US" dirty="0"/>
          </a:p>
        </p:txBody>
      </p:sp>
    </p:spTree>
    <p:extLst>
      <p:ext uri="{BB962C8B-B14F-4D97-AF65-F5344CB8AC3E}">
        <p14:creationId xmlns:p14="http://schemas.microsoft.com/office/powerpoint/2010/main" val="11230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Capabilities</a:t>
            </a:r>
            <a:endParaRPr lang="zh-CN" altLang="en-US" b="1" dirty="0"/>
          </a:p>
        </p:txBody>
      </p:sp>
      <p:sp>
        <p:nvSpPr>
          <p:cNvPr id="6"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FF"/>
                </a:solidFill>
                <a:highlight>
                  <a:srgbClr val="FFFFFF"/>
                </a:highlight>
                <a:latin typeface="Consolas" panose="020B0609020204030204"/>
              </a:rPr>
              <a:t>要使用网络功能，你必须将相应的功能元素添加到你的应用清单中。</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r>
              <a:rPr lang="zh-CN" altLang="en-US" sz="2000" dirty="0">
                <a:solidFill>
                  <a:srgbClr val="0000FF"/>
                </a:solidFill>
                <a:highlight>
                  <a:srgbClr val="FFFFFF"/>
                </a:highlight>
                <a:latin typeface="Consolas" panose="020B0609020204030204"/>
              </a:rPr>
              <a:t>常用的网络功能：</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p:txBody>
      </p:sp>
      <p:graphicFrame>
        <p:nvGraphicFramePr>
          <p:cNvPr id="3" name="表格 2">
            <a:extLst>
              <a:ext uri="{FF2B5EF4-FFF2-40B4-BE49-F238E27FC236}">
                <a16:creationId xmlns:a16="http://schemas.microsoft.com/office/drawing/2014/main" xmlns="" id="{157EF10A-37A7-4352-910B-F04BD2EC9603}"/>
              </a:ext>
            </a:extLst>
          </p:cNvPr>
          <p:cNvGraphicFramePr>
            <a:graphicFrameLocks noGrp="1"/>
          </p:cNvGraphicFramePr>
          <p:nvPr>
            <p:extLst>
              <p:ext uri="{D42A27DB-BD31-4B8C-83A1-F6EECF244321}">
                <p14:modId xmlns:p14="http://schemas.microsoft.com/office/powerpoint/2010/main" val="688101059"/>
              </p:ext>
            </p:extLst>
          </p:nvPr>
        </p:nvGraphicFramePr>
        <p:xfrm>
          <a:off x="1184804" y="2583925"/>
          <a:ext cx="9584796" cy="3225748"/>
        </p:xfrm>
        <a:graphic>
          <a:graphicData uri="http://schemas.openxmlformats.org/drawingml/2006/table">
            <a:tbl>
              <a:tblPr firstRow="1" bandRow="1">
                <a:tableStyleId>{5C22544A-7EE6-4342-B048-85BDC9FD1C3A}</a:tableStyleId>
              </a:tblPr>
              <a:tblGrid>
                <a:gridCol w="4792398">
                  <a:extLst>
                    <a:ext uri="{9D8B030D-6E8A-4147-A177-3AD203B41FA5}">
                      <a16:colId xmlns:a16="http://schemas.microsoft.com/office/drawing/2014/main" xmlns="" val="1053090254"/>
                    </a:ext>
                  </a:extLst>
                </a:gridCol>
                <a:gridCol w="4792398">
                  <a:extLst>
                    <a:ext uri="{9D8B030D-6E8A-4147-A177-3AD203B41FA5}">
                      <a16:colId xmlns:a16="http://schemas.microsoft.com/office/drawing/2014/main" xmlns="" val="653890095"/>
                    </a:ext>
                  </a:extLst>
                </a:gridCol>
              </a:tblGrid>
              <a:tr h="1132422">
                <a:tc>
                  <a:txBody>
                    <a:bodyPr/>
                    <a:lstStyle/>
                    <a:p>
                      <a:r>
                        <a:rPr lang="en-US" altLang="zh-CN" b="1" dirty="0" err="1"/>
                        <a:t>internetClient</a:t>
                      </a:r>
                      <a:endParaRPr lang="zh-CN" altLang="en-US" b="1" dirty="0"/>
                    </a:p>
                  </a:txBody>
                  <a:tcPr>
                    <a:solidFill>
                      <a:schemeClr val="accent1"/>
                    </a:solidFill>
                  </a:tcPr>
                </a:tc>
                <a:tc>
                  <a:txBody>
                    <a:bodyPr/>
                    <a:lstStyle/>
                    <a:p>
                      <a:r>
                        <a:rPr lang="zh-CN" altLang="en-US" sz="1800" b="1" i="0" u="none" strike="noStrike" kern="1200" dirty="0">
                          <a:solidFill>
                            <a:schemeClr val="lt1"/>
                          </a:solidFill>
                          <a:effectLst/>
                          <a:latin typeface="等线" panose="02010600030101010101" pitchFamily="2" charset="-122"/>
                          <a:ea typeface="等线" panose="02010600030101010101" pitchFamily="2" charset="-122"/>
                          <a:cs typeface="+mn-cs"/>
                        </a:rPr>
                        <a:t>提供对 </a:t>
                      </a:r>
                      <a:r>
                        <a:rPr lang="en-US" altLang="zh-CN" sz="1800" b="1" i="0" u="none" strike="noStrike" kern="1200" dirty="0">
                          <a:solidFill>
                            <a:schemeClr val="lt1"/>
                          </a:solidFill>
                          <a:effectLst/>
                          <a:latin typeface="等线" panose="02010600030101010101" pitchFamily="2" charset="-122"/>
                          <a:ea typeface="等线" panose="02010600030101010101" pitchFamily="2" charset="-122"/>
                          <a:cs typeface="+mn-cs"/>
                        </a:rPr>
                        <a:t>Internet </a:t>
                      </a:r>
                      <a:r>
                        <a:rPr lang="zh-CN" altLang="en-US" sz="1800" b="1" i="0" u="none" strike="noStrike" kern="1200" dirty="0">
                          <a:solidFill>
                            <a:schemeClr val="lt1"/>
                          </a:solidFill>
                          <a:effectLst/>
                          <a:latin typeface="等线" panose="02010600030101010101" pitchFamily="2" charset="-122"/>
                          <a:ea typeface="等线" panose="02010600030101010101" pitchFamily="2" charset="-122"/>
                          <a:cs typeface="+mn-cs"/>
                        </a:rPr>
                        <a:t>及公共场所（如机场和咖啡厅）网络的出站访问。</a:t>
                      </a:r>
                      <a:endParaRPr lang="zh-CN" altLang="en-US" b="1" dirty="0">
                        <a:latin typeface="等线" panose="02010600030101010101" pitchFamily="2" charset="-122"/>
                        <a:ea typeface="等线" panose="02010600030101010101" pitchFamily="2" charset="-122"/>
                      </a:endParaRPr>
                    </a:p>
                  </a:txBody>
                  <a:tcPr>
                    <a:solidFill>
                      <a:schemeClr val="accent1"/>
                    </a:solidFill>
                  </a:tcPr>
                </a:tc>
                <a:extLst>
                  <a:ext uri="{0D108BD9-81ED-4DB2-BD59-A6C34878D82A}">
                    <a16:rowId xmlns:a16="http://schemas.microsoft.com/office/drawing/2014/main" xmlns="" val="2535734775"/>
                  </a:ext>
                </a:extLst>
              </a:tr>
              <a:tr h="1046663">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altLang="zh-CN" b="1" dirty="0" err="1">
                          <a:solidFill>
                            <a:schemeClr val="tx1"/>
                          </a:solidFill>
                        </a:rPr>
                        <a:t>internetClientServer</a:t>
                      </a:r>
                      <a:endParaRPr lang="zh-CN" altLang="en-US" b="1" dirty="0">
                        <a:solidFill>
                          <a:schemeClr val="tx1"/>
                        </a:solidFill>
                      </a:endParaRPr>
                    </a:p>
                  </a:txBody>
                  <a:tcPr>
                    <a:solidFill>
                      <a:schemeClr val="accent1"/>
                    </a:solidFill>
                  </a:tcPr>
                </a:tc>
                <a:tc>
                  <a:txBody>
                    <a:bodyPr/>
                    <a:lstStyle/>
                    <a:p>
                      <a:r>
                        <a:rPr lang="zh-CN" altLang="en-US" b="1" dirty="0">
                          <a:solidFill>
                            <a:schemeClr val="tx1"/>
                          </a:solidFill>
                          <a:latin typeface="等线" panose="02010600030101010101" pitchFamily="2" charset="-122"/>
                          <a:ea typeface="等线" panose="02010600030101010101" pitchFamily="2" charset="-122"/>
                        </a:rPr>
                        <a:t>为应用提供来自</a:t>
                      </a:r>
                      <a:r>
                        <a:rPr lang="en-US" altLang="zh-CN" b="1" dirty="0">
                          <a:solidFill>
                            <a:schemeClr val="tx1"/>
                          </a:solidFill>
                          <a:latin typeface="等线" panose="02010600030101010101" pitchFamily="2" charset="-122"/>
                          <a:ea typeface="等线" panose="02010600030101010101" pitchFamily="2" charset="-122"/>
                        </a:rPr>
                        <a:t>Internet</a:t>
                      </a:r>
                      <a:r>
                        <a:rPr lang="zh-CN" altLang="en-US" b="1" dirty="0">
                          <a:solidFill>
                            <a:schemeClr val="tx1"/>
                          </a:solidFill>
                          <a:latin typeface="等线" panose="02010600030101010101" pitchFamily="2" charset="-122"/>
                          <a:ea typeface="等线" panose="02010600030101010101" pitchFamily="2" charset="-122"/>
                        </a:rPr>
                        <a:t>及公共场所网络的入站和出站访问</a:t>
                      </a:r>
                    </a:p>
                  </a:txBody>
                  <a:tcPr>
                    <a:solidFill>
                      <a:schemeClr val="accent1"/>
                    </a:solidFill>
                  </a:tcPr>
                </a:tc>
                <a:extLst>
                  <a:ext uri="{0D108BD9-81ED-4DB2-BD59-A6C34878D82A}">
                    <a16:rowId xmlns:a16="http://schemas.microsoft.com/office/drawing/2014/main" xmlns="" val="3240694410"/>
                  </a:ext>
                </a:extLst>
              </a:tr>
              <a:tr h="1046663">
                <a:tc>
                  <a:txBody>
                    <a:bodyPr/>
                    <a:lstStyle/>
                    <a:p>
                      <a:r>
                        <a:rPr lang="en-US" altLang="zh-CN" b="1" dirty="0" err="1">
                          <a:solidFill>
                            <a:schemeClr val="tx1"/>
                          </a:solidFill>
                        </a:rPr>
                        <a:t>privateNetworkClientServer</a:t>
                      </a:r>
                      <a:endParaRPr lang="zh-CN" altLang="en-US" b="1" dirty="0">
                        <a:solidFill>
                          <a:schemeClr val="tx1"/>
                        </a:solidFill>
                      </a:endParaRPr>
                    </a:p>
                  </a:txBody>
                  <a:tcPr>
                    <a:solidFill>
                      <a:schemeClr val="accent1"/>
                    </a:solidFill>
                  </a:tcPr>
                </a:tc>
                <a:tc>
                  <a:txBody>
                    <a:bodyPr/>
                    <a:lstStyle/>
                    <a:p>
                      <a:r>
                        <a:rPr lang="zh-CN" altLang="en-US" b="1" dirty="0">
                          <a:solidFill>
                            <a:schemeClr val="tx1"/>
                          </a:solidFill>
                          <a:latin typeface="等线" panose="02010600030101010101" pitchFamily="2" charset="-122"/>
                          <a:ea typeface="等线" panose="02010600030101010101" pitchFamily="2" charset="-122"/>
                        </a:rPr>
                        <a:t>为应用提供用户信任场所中的入站和出站网络访问</a:t>
                      </a:r>
                    </a:p>
                  </a:txBody>
                  <a:tcPr>
                    <a:solidFill>
                      <a:schemeClr val="accent1"/>
                    </a:solidFill>
                  </a:tcPr>
                </a:tc>
                <a:extLst>
                  <a:ext uri="{0D108BD9-81ED-4DB2-BD59-A6C34878D82A}">
                    <a16:rowId xmlns:a16="http://schemas.microsoft.com/office/drawing/2014/main" xmlns="" val="364005467"/>
                  </a:ext>
                </a:extLst>
              </a:tr>
            </a:tbl>
          </a:graphicData>
        </a:graphic>
      </p:graphicFrame>
      <p:sp>
        <p:nvSpPr>
          <p:cNvPr id="4" name="灯片编号占位符 3">
            <a:extLst>
              <a:ext uri="{FF2B5EF4-FFF2-40B4-BE49-F238E27FC236}">
                <a16:creationId xmlns:a16="http://schemas.microsoft.com/office/drawing/2014/main" xmlns="" id="{2D35E679-C18F-4229-AE18-07341B3F6B81}"/>
              </a:ext>
            </a:extLst>
          </p:cNvPr>
          <p:cNvSpPr>
            <a:spLocks noGrp="1"/>
          </p:cNvSpPr>
          <p:nvPr>
            <p:ph type="sldNum" sz="quarter" idx="11"/>
          </p:nvPr>
        </p:nvSpPr>
        <p:spPr/>
        <p:txBody>
          <a:bodyPr/>
          <a:lstStyle/>
          <a:p>
            <a:fld id="{3F9C4C7F-5825-4F3A-8379-025B40755F68}" type="slidenum">
              <a:rPr lang="zh-CN" altLang="en-US" smtClean="0"/>
              <a:t>8</a:t>
            </a:fld>
            <a:endParaRPr lang="zh-CN" altLang="en-US" dirty="0"/>
          </a:p>
        </p:txBody>
      </p:sp>
    </p:spTree>
    <p:extLst>
      <p:ext uri="{BB962C8B-B14F-4D97-AF65-F5344CB8AC3E}">
        <p14:creationId xmlns:p14="http://schemas.microsoft.com/office/powerpoint/2010/main" val="266418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Capabilities</a:t>
            </a:r>
            <a:endParaRPr lang="zh-CN" altLang="en-US" b="1" dirty="0"/>
          </a:p>
        </p:txBody>
      </p:sp>
      <p:sp>
        <p:nvSpPr>
          <p:cNvPr id="6" name="Text Placeholder 2"/>
          <p:cNvSpPr>
            <a:spLocks noGrp="1"/>
          </p:cNvSpPr>
          <p:nvPr>
            <p:ph type="body" sz="quarter" idx="10"/>
          </p:nvPr>
        </p:nvSpPr>
        <p:spPr>
          <a:xfrm>
            <a:off x="518318" y="1447800"/>
            <a:ext cx="11152188" cy="4813300"/>
          </a:xfrm>
        </p:spPr>
        <p:txBody>
          <a:bodyPr>
            <a:normAutofit/>
          </a:bodyPr>
          <a:lstStyle/>
          <a:p>
            <a:r>
              <a:rPr lang="zh-CN" altLang="en-US" sz="2000" dirty="0">
                <a:solidFill>
                  <a:srgbClr val="0000FF"/>
                </a:solidFill>
                <a:highlight>
                  <a:srgbClr val="FFFFFF"/>
                </a:highlight>
                <a:latin typeface="Consolas" panose="020B0609020204030204"/>
              </a:rPr>
              <a:t>其他功能：</a:t>
            </a:r>
            <a:endParaRPr lang="en-US" altLang="zh-CN" sz="2000" dirty="0">
              <a:solidFill>
                <a:srgbClr val="0000FF"/>
              </a:solidFill>
              <a:highlight>
                <a:srgbClr val="FFFFFF"/>
              </a:highlight>
              <a:latin typeface="Consolas" panose="020B0609020204030204"/>
            </a:endParaRPr>
          </a:p>
          <a:p>
            <a:endParaRPr lang="en-US" altLang="zh-CN" sz="2000" dirty="0">
              <a:solidFill>
                <a:srgbClr val="0000FF"/>
              </a:solidFill>
              <a:highlight>
                <a:srgbClr val="FFFFFF"/>
              </a:highlight>
              <a:latin typeface="Consolas" panose="020B0609020204030204"/>
            </a:endParaRPr>
          </a:p>
        </p:txBody>
      </p:sp>
      <p:graphicFrame>
        <p:nvGraphicFramePr>
          <p:cNvPr id="3" name="表格 2">
            <a:extLst>
              <a:ext uri="{FF2B5EF4-FFF2-40B4-BE49-F238E27FC236}">
                <a16:creationId xmlns:a16="http://schemas.microsoft.com/office/drawing/2014/main" xmlns="" id="{7CF0C65C-B4BD-4ABA-A43E-A407D9C62007}"/>
              </a:ext>
            </a:extLst>
          </p:cNvPr>
          <p:cNvGraphicFramePr>
            <a:graphicFrameLocks noGrp="1"/>
          </p:cNvGraphicFramePr>
          <p:nvPr>
            <p:extLst>
              <p:ext uri="{D42A27DB-BD31-4B8C-83A1-F6EECF244321}">
                <p14:modId xmlns:p14="http://schemas.microsoft.com/office/powerpoint/2010/main" val="1175509166"/>
              </p:ext>
            </p:extLst>
          </p:nvPr>
        </p:nvGraphicFramePr>
        <p:xfrm>
          <a:off x="1403928" y="1755811"/>
          <a:ext cx="9691543" cy="4691026"/>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xmlns="" val="3924809098"/>
                    </a:ext>
                  </a:extLst>
                </a:gridCol>
                <a:gridCol w="6440343">
                  <a:extLst>
                    <a:ext uri="{9D8B030D-6E8A-4147-A177-3AD203B41FA5}">
                      <a16:colId xmlns:a16="http://schemas.microsoft.com/office/drawing/2014/main" xmlns="" val="3447825180"/>
                    </a:ext>
                  </a:extLst>
                </a:gridCol>
              </a:tblGrid>
              <a:tr h="1694499">
                <a:tc>
                  <a:txBody>
                    <a:bodyPr/>
                    <a:lstStyle/>
                    <a:p>
                      <a:r>
                        <a:rPr lang="en-US" altLang="zh-CN" sz="1800" b="1" i="0" u="none" strike="noStrike" kern="1200" dirty="0" err="1">
                          <a:solidFill>
                            <a:schemeClr val="tx1"/>
                          </a:solidFill>
                          <a:effectLst/>
                          <a:latin typeface="等线" panose="02010600030101010101" pitchFamily="2" charset="-122"/>
                          <a:ea typeface="等线" panose="02010600030101010101" pitchFamily="2" charset="-122"/>
                          <a:cs typeface="+mn-cs"/>
                        </a:rPr>
                        <a:t>enterpriseAuthentication</a:t>
                      </a:r>
                      <a:endParaRPr lang="zh-CN" altLang="en-US" b="1" dirty="0">
                        <a:solidFill>
                          <a:schemeClr val="tx1"/>
                        </a:solidFill>
                        <a:latin typeface="等线" panose="02010600030101010101" pitchFamily="2" charset="-122"/>
                        <a:ea typeface="等线" panose="02010600030101010101" pitchFamily="2" charset="-122"/>
                      </a:endParaRPr>
                    </a:p>
                  </a:txBody>
                  <a:tcPr>
                    <a:solidFill>
                      <a:schemeClr val="accent1"/>
                    </a:solidFill>
                  </a:tcPr>
                </a:tc>
                <a:tc>
                  <a:txBody>
                    <a:bodyPr/>
                    <a:lstStyle/>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通过此功能可以使用你的凭据来访问要求提供凭据的网络中的网络资源。 </a:t>
                      </a:r>
                      <a:endParaRPr lang="en-US" altLang="zh-CN" sz="1800" b="1" i="0" u="none" strike="noStrike" kern="1200" dirty="0">
                        <a:solidFill>
                          <a:schemeClr val="tx1"/>
                        </a:solidFill>
                        <a:effectLst/>
                        <a:latin typeface="等线" panose="02010600030101010101" pitchFamily="2" charset="-122"/>
                        <a:ea typeface="等线" panose="02010600030101010101" pitchFamily="2" charset="-122"/>
                        <a:cs typeface="+mn-cs"/>
                      </a:endParaRPr>
                    </a:p>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具有此功能的应用可在网络上模拟其用户。 </a:t>
                      </a:r>
                      <a:endParaRPr lang="zh-CN" altLang="en-US" b="1" dirty="0">
                        <a:solidFill>
                          <a:schemeClr val="tx1"/>
                        </a:solidFill>
                        <a:latin typeface="等线" panose="02010600030101010101" pitchFamily="2" charset="-122"/>
                        <a:ea typeface="等线" panose="02010600030101010101" pitchFamily="2" charset="-122"/>
                      </a:endParaRPr>
                    </a:p>
                  </a:txBody>
                  <a:tcPr>
                    <a:solidFill>
                      <a:schemeClr val="accent1"/>
                    </a:solidFill>
                  </a:tcPr>
                </a:tc>
                <a:extLst>
                  <a:ext uri="{0D108BD9-81ED-4DB2-BD59-A6C34878D82A}">
                    <a16:rowId xmlns:a16="http://schemas.microsoft.com/office/drawing/2014/main" xmlns="" val="2209598347"/>
                  </a:ext>
                </a:extLst>
              </a:tr>
              <a:tr h="1427392">
                <a:tc>
                  <a:txBody>
                    <a:bodyPr/>
                    <a:lstStyle/>
                    <a:p>
                      <a:r>
                        <a:rPr lang="en-US" altLang="zh-CN" sz="1800" b="1" i="0" u="none" strike="noStrike" kern="1200" dirty="0">
                          <a:solidFill>
                            <a:schemeClr val="tx1"/>
                          </a:solidFill>
                          <a:effectLst/>
                          <a:latin typeface="等线" panose="02010600030101010101" pitchFamily="2" charset="-122"/>
                          <a:ea typeface="等线" panose="02010600030101010101" pitchFamily="2" charset="-122"/>
                          <a:cs typeface="+mn-cs"/>
                        </a:rPr>
                        <a:t>proximity</a:t>
                      </a:r>
                      <a:endParaRPr lang="zh-CN" altLang="en-US" b="1" dirty="0">
                        <a:solidFill>
                          <a:schemeClr val="tx1"/>
                        </a:solidFill>
                        <a:latin typeface="等线" panose="02010600030101010101" pitchFamily="2" charset="-122"/>
                        <a:ea typeface="等线" panose="02010600030101010101" pitchFamily="2" charset="-122"/>
                      </a:endParaRPr>
                    </a:p>
                  </a:txBody>
                  <a:tcPr>
                    <a:solidFill>
                      <a:schemeClr val="accent1"/>
                    </a:solidFill>
                  </a:tcPr>
                </a:tc>
                <a:tc>
                  <a:txBody>
                    <a:bodyPr/>
                    <a:lstStyle/>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与邻近计算机的设备进行近距离感应通信所必需的功能。</a:t>
                      </a:r>
                      <a:endParaRPr lang="en-US" altLang="zh-CN" sz="1800" b="1" i="0" u="none" strike="noStrike" kern="1200" dirty="0">
                        <a:solidFill>
                          <a:schemeClr val="tx1"/>
                        </a:solidFill>
                        <a:effectLst/>
                        <a:latin typeface="等线" panose="02010600030101010101" pitchFamily="2" charset="-122"/>
                        <a:ea typeface="等线" panose="02010600030101010101" pitchFamily="2" charset="-122"/>
                        <a:cs typeface="+mn-cs"/>
                      </a:endParaRPr>
                    </a:p>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可用于向附近设备上的应用程序发送邀请或与其进行连接。</a:t>
                      </a:r>
                      <a:endParaRPr lang="en-US" altLang="zh-CN" sz="1800" b="1" i="0" u="none" strike="noStrike" kern="1200" dirty="0">
                        <a:solidFill>
                          <a:schemeClr val="tx1"/>
                        </a:solidFill>
                        <a:effectLst/>
                        <a:latin typeface="等线" panose="02010600030101010101" pitchFamily="2" charset="-122"/>
                        <a:ea typeface="等线" panose="02010600030101010101" pitchFamily="2" charset="-122"/>
                        <a:cs typeface="+mn-cs"/>
                      </a:endParaRPr>
                    </a:p>
                  </a:txBody>
                  <a:tcPr>
                    <a:solidFill>
                      <a:schemeClr val="accent1"/>
                    </a:solidFill>
                  </a:tcPr>
                </a:tc>
                <a:extLst>
                  <a:ext uri="{0D108BD9-81ED-4DB2-BD59-A6C34878D82A}">
                    <a16:rowId xmlns:a16="http://schemas.microsoft.com/office/drawing/2014/main" xmlns="" val="2087461779"/>
                  </a:ext>
                </a:extLst>
              </a:tr>
              <a:tr h="1569135">
                <a:tc>
                  <a:txBody>
                    <a:bodyPr/>
                    <a:lstStyle/>
                    <a:p>
                      <a:r>
                        <a:rPr lang="en-US" altLang="zh-CN" sz="1800" b="1" i="0" u="none" strike="noStrike" kern="1200" dirty="0" err="1">
                          <a:solidFill>
                            <a:schemeClr val="tx1"/>
                          </a:solidFill>
                          <a:effectLst/>
                          <a:latin typeface="等线" panose="02010600030101010101" pitchFamily="2" charset="-122"/>
                          <a:ea typeface="等线" panose="02010600030101010101" pitchFamily="2" charset="-122"/>
                          <a:cs typeface="+mn-cs"/>
                        </a:rPr>
                        <a:t>sharedUserCertificates</a:t>
                      </a:r>
                      <a:endParaRPr lang="zh-CN" altLang="en-US" b="1" dirty="0">
                        <a:solidFill>
                          <a:schemeClr val="tx1"/>
                        </a:solidFill>
                        <a:latin typeface="等线" panose="02010600030101010101" pitchFamily="2" charset="-122"/>
                        <a:ea typeface="等线" panose="02010600030101010101" pitchFamily="2" charset="-122"/>
                      </a:endParaRPr>
                    </a:p>
                  </a:txBody>
                  <a:tcPr>
                    <a:solidFill>
                      <a:schemeClr val="accent1"/>
                    </a:solidFill>
                  </a:tcPr>
                </a:tc>
                <a:tc>
                  <a:txBody>
                    <a:bodyPr/>
                    <a:lstStyle/>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此功能让应用可以访问软件和硬件证书。 </a:t>
                      </a:r>
                      <a:endParaRPr lang="en-US" altLang="zh-CN" sz="1800" b="1" i="0" u="none" strike="noStrike" kern="1200" dirty="0">
                        <a:solidFill>
                          <a:schemeClr val="tx1"/>
                        </a:solidFill>
                        <a:effectLst/>
                        <a:latin typeface="等线" panose="02010600030101010101" pitchFamily="2" charset="-122"/>
                        <a:ea typeface="等线" panose="02010600030101010101" pitchFamily="2" charset="-122"/>
                        <a:cs typeface="+mn-cs"/>
                      </a:endParaRPr>
                    </a:p>
                    <a:p>
                      <a:pPr>
                        <a:lnSpc>
                          <a:spcPct val="150000"/>
                        </a:lnSpc>
                      </a:pPr>
                      <a:r>
                        <a:rPr lang="zh-CN" altLang="en-US" sz="1800" b="1" i="0" u="none" strike="noStrike" kern="1200" dirty="0">
                          <a:solidFill>
                            <a:schemeClr val="tx1"/>
                          </a:solidFill>
                          <a:effectLst/>
                          <a:latin typeface="等线" panose="02010600030101010101" pitchFamily="2" charset="-122"/>
                          <a:ea typeface="等线" panose="02010600030101010101" pitchFamily="2" charset="-122"/>
                          <a:cs typeface="+mn-cs"/>
                        </a:rPr>
                        <a:t>使用此功能时，应用会将你的软件和硬件证书或智能卡用于识别。</a:t>
                      </a:r>
                      <a:endParaRPr lang="zh-CN" altLang="en-US" b="1" dirty="0">
                        <a:solidFill>
                          <a:schemeClr val="tx1"/>
                        </a:solidFill>
                        <a:latin typeface="等线" panose="02010600030101010101" pitchFamily="2" charset="-122"/>
                        <a:ea typeface="等线" panose="02010600030101010101" pitchFamily="2" charset="-122"/>
                      </a:endParaRPr>
                    </a:p>
                  </a:txBody>
                  <a:tcPr>
                    <a:solidFill>
                      <a:schemeClr val="accent1"/>
                    </a:solidFill>
                  </a:tcPr>
                </a:tc>
                <a:extLst>
                  <a:ext uri="{0D108BD9-81ED-4DB2-BD59-A6C34878D82A}">
                    <a16:rowId xmlns:a16="http://schemas.microsoft.com/office/drawing/2014/main" xmlns="" val="4059430182"/>
                  </a:ext>
                </a:extLst>
              </a:tr>
            </a:tbl>
          </a:graphicData>
        </a:graphic>
      </p:graphicFrame>
      <p:sp>
        <p:nvSpPr>
          <p:cNvPr id="4" name="灯片编号占位符 3">
            <a:extLst>
              <a:ext uri="{FF2B5EF4-FFF2-40B4-BE49-F238E27FC236}">
                <a16:creationId xmlns:a16="http://schemas.microsoft.com/office/drawing/2014/main" xmlns="" id="{44092FC5-102C-4125-B1AD-F637554626AC}"/>
              </a:ext>
            </a:extLst>
          </p:cNvPr>
          <p:cNvSpPr>
            <a:spLocks noGrp="1"/>
          </p:cNvSpPr>
          <p:nvPr>
            <p:ph type="sldNum" sz="quarter" idx="11"/>
          </p:nvPr>
        </p:nvSpPr>
        <p:spPr/>
        <p:txBody>
          <a:bodyPr/>
          <a:lstStyle/>
          <a:p>
            <a:fld id="{3F9C4C7F-5825-4F3A-8379-025B40755F68}" type="slidenum">
              <a:rPr lang="zh-CN" altLang="en-US" smtClean="0"/>
              <a:t>9</a:t>
            </a:fld>
            <a:endParaRPr lang="zh-CN" altLang="en-US" dirty="0"/>
          </a:p>
        </p:txBody>
      </p:sp>
    </p:spTree>
    <p:extLst>
      <p:ext uri="{BB962C8B-B14F-4D97-AF65-F5344CB8AC3E}">
        <p14:creationId xmlns:p14="http://schemas.microsoft.com/office/powerpoint/2010/main" val="402792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3">
      <a:majorFont>
        <a:latin typeface="微软雅黑"/>
        <a:ea typeface="微软雅黑"/>
        <a:cs typeface=""/>
      </a:majorFont>
      <a:minorFont>
        <a:latin typeface="微软雅黑"/>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45720" tIns="45720" rIns="45720" bIns="45720" numCol="1" spcCol="0" rtlCol="0" fromWordArt="0" anchor="ctr" anchorCtr="0" forceAA="0" compatLnSpc="1">
        <a:noAutofit/>
      </a:bodyPr>
      <a:lstStyle>
        <a:defPPr algn="ctr" defTabSz="913765" fontAlgn="base">
          <a:spcBef>
            <a:spcPct val="0"/>
          </a:spcBef>
          <a:spcAft>
            <a:spcPct val="0"/>
          </a:spcAft>
          <a:defRPr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BUILD_Gold Standard 8 16</Template>
  <TotalTime>493</TotalTime>
  <Words>2717</Words>
  <Application>Microsoft Office PowerPoint</Application>
  <PresentationFormat>自定义</PresentationFormat>
  <Paragraphs>388</Paragraphs>
  <Slides>44</Slides>
  <Notes>14</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Metro_TT_Blue_16x9_02-12</vt:lpstr>
      <vt:lpstr>网络访问</vt:lpstr>
      <vt:lpstr>PowerPoint 演示文稿</vt:lpstr>
      <vt:lpstr>PowerPoint 演示文稿</vt:lpstr>
      <vt:lpstr>Networking basic</vt:lpstr>
      <vt:lpstr>HTTP协议</vt:lpstr>
      <vt:lpstr>TCP/UDP</vt:lpstr>
      <vt:lpstr>Networking basic</vt:lpstr>
      <vt:lpstr>Capabilities</vt:lpstr>
      <vt:lpstr>Capabilities</vt:lpstr>
      <vt:lpstr>Communicating when your app is not in the foreground</vt:lpstr>
      <vt:lpstr>Communicating when your app is not in the foreground</vt:lpstr>
      <vt:lpstr>Communicating when your app is not in the foreground</vt:lpstr>
      <vt:lpstr>Communicating when your app is not in the foreground</vt:lpstr>
      <vt:lpstr>Secured connections</vt:lpstr>
      <vt:lpstr>Secured connections</vt:lpstr>
      <vt:lpstr>Secured connections</vt:lpstr>
      <vt:lpstr>Secured connections</vt:lpstr>
      <vt:lpstr>Secured connections</vt:lpstr>
      <vt:lpstr>Authentication</vt:lpstr>
      <vt:lpstr>Authentication</vt:lpstr>
      <vt:lpstr>Authentication</vt:lpstr>
      <vt:lpstr>Handling network exceptions</vt:lpstr>
      <vt:lpstr>Networking technology</vt:lpstr>
      <vt:lpstr>套接字</vt:lpstr>
      <vt:lpstr>套接字</vt:lpstr>
      <vt:lpstr>WebSocket</vt:lpstr>
      <vt:lpstr>WebSocket</vt:lpstr>
      <vt:lpstr>HttpClient</vt:lpstr>
      <vt:lpstr>后台传输</vt:lpstr>
      <vt:lpstr>后台传输</vt:lpstr>
      <vt:lpstr>HTTP请求</vt:lpstr>
      <vt:lpstr>HttpClient类</vt:lpstr>
      <vt:lpstr>HttpClient类</vt:lpstr>
      <vt:lpstr>HttpClient类</vt:lpstr>
      <vt:lpstr>Socket通信</vt:lpstr>
      <vt:lpstr>Socket通信</vt:lpstr>
      <vt:lpstr>Socket入门</vt:lpstr>
      <vt:lpstr>Socket连接</vt:lpstr>
      <vt:lpstr>Socket连接</vt:lpstr>
      <vt:lpstr>Socket连接</vt:lpstr>
      <vt:lpstr>Socket连接</vt:lpstr>
      <vt:lpstr>Socket连接</vt:lpstr>
      <vt:lpstr>PowerPoint 演示文稿</vt:lpstr>
      <vt:lpstr>PowerPoint 演示文稿</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APP-406T: Search: integrating into the Windows 8 search experience</dc:title>
  <dc:subject>BUILD</dc:subject>
  <dc:creator>Priya Vaidyanathan (WINDOWS);zhangmeng_2k@hotmail.com</dc:creator>
  <cp:keywords>Developers, IT Pros, TDMs, Technical Decision Makers, PDC, Build, Developer Conference, ISVs, Programmers, Partners</cp:keywords>
  <dc:description>Template: Sam Moore, Silver Fox Productions, Inc._x000d_
Formatting: Dana Kim-Wincapaw, Silver Fox Productions, Inc._x000d_
Event Date: September 13th–16th_x000d_
Event Location: Anaheim, CA_x000d_
Audience Type: External Developers, Programmers</dc:description>
  <cp:lastModifiedBy>user3</cp:lastModifiedBy>
  <cp:revision>617</cp:revision>
  <cp:lastPrinted>2010-05-11T05:02:00Z</cp:lastPrinted>
  <dcterms:created xsi:type="dcterms:W3CDTF">2011-08-17T21:33:00Z</dcterms:created>
  <dcterms:modified xsi:type="dcterms:W3CDTF">2018-04-20T01:07:18Z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0x0101005A9A772780AAE043B02F447FDD204C6F</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y fmtid="{D5CDD505-2E9C-101B-9397-08002B2CF9AE}" pid="8" name="TrackTaxHTField0">
    <vt:lpwstr/>
  </property>
  <property fmtid="{D5CDD505-2E9C-101B-9397-08002B2CF9AE}" pid="9" name="AudienceTaxHTField0">
    <vt:lpwstr>Developers389e14a2-def5-4335-8627-c0368c2934a2Other1d63dafe-c6b5-450d-9d7f-2a5af3513850</vt:lpwstr>
  </property>
  <property fmtid="{D5CDD505-2E9C-101B-9397-08002B2CF9AE}" pid="10" name="Event End Date">
    <vt:lpwstr>2011-09-16T07:00:00+00:00</vt:lpwstr>
  </property>
  <property fmtid="{D5CDD505-2E9C-101B-9397-08002B2CF9AE}" pid="11" name="MS Speaker">
    <vt:lpwstr/>
  </property>
  <property fmtid="{D5CDD505-2E9C-101B-9397-08002B2CF9AE}" pid="12" name="Event VenueTaxHTField0">
    <vt:lpwstr>Anaheim CC Anaheim, CAc525dbc1-fb46-4f9d-a196-ce33b4962b5a</vt:lpwstr>
  </property>
  <property fmtid="{D5CDD505-2E9C-101B-9397-08002B2CF9AE}" pid="13" name="MS Content Owner">
    <vt:lpwstr>Steven Sinofsky53</vt:lpwstr>
  </property>
  <property fmtid="{D5CDD505-2E9C-101B-9397-08002B2CF9AE}" pid="14" name="TaxCatchAll">
    <vt:lpwstr>962834211210209</vt:lpwstr>
  </property>
  <property fmtid="{D5CDD505-2E9C-101B-9397-08002B2CF9AE}" pid="15" name="CampaignTaxHTField0">
    <vt:lpwstr/>
  </property>
  <property fmtid="{D5CDD505-2E9C-101B-9397-08002B2CF9AE}" pid="16" name="Event Start Date">
    <vt:lpwstr>2011-09-13T07:00:00+00:00</vt:lpwstr>
  </property>
  <property fmtid="{D5CDD505-2E9C-101B-9397-08002B2CF9AE}" pid="17" name="ProductTaxHTField0">
    <vt:lpwstr>Windowsd15bdf11-7aa9-4bf1-b584-c45e6bd87557</vt:lpwstr>
  </property>
  <property fmtid="{D5CDD505-2E9C-101B-9397-08002B2CF9AE}" pid="18" name="Event LocationTaxHTField0">
    <vt:lpwstr>Anaheim, CA67ffa72a-1f39-45c3-9bb1-f96b5f9c92e3</vt:lpwstr>
  </property>
  <property fmtid="{D5CDD505-2E9C-101B-9397-08002B2CF9AE}" pid="19" name="Event1TaxHTField0">
    <vt:lpwstr>BUILDdaffb02e-8105-4a1d-9c8d-6ffd36a19d83</vt:lpwstr>
  </property>
  <property fmtid="{D5CDD505-2E9C-101B-9397-08002B2CF9AE}" pid="20" name="KSOProductBuildVer">
    <vt:lpwstr>2052-10.1.0.6260</vt:lpwstr>
  </property>
</Properties>
</file>