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4916" y="479805"/>
            <a:ext cx="1074216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1635" y="3502914"/>
            <a:ext cx="9888728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BEBEB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388" y="1552803"/>
            <a:ext cx="10047223" cy="435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jp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jpg"/><Relationship Id="rId10" Type="http://schemas.openxmlformats.org/officeDocument/2006/relationships/image" Target="../media/image16.png"/><Relationship Id="rId11" Type="http://schemas.openxmlformats.org/officeDocument/2006/relationships/image" Target="../media/image17.jpg"/><Relationship Id="rId12" Type="http://schemas.openxmlformats.org/officeDocument/2006/relationships/image" Target="../media/image18.png"/><Relationship Id="rId13" Type="http://schemas.openxmlformats.org/officeDocument/2006/relationships/image" Target="../media/image1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163.com/zjf_to/blog/static/201429061201292193855498/" TargetMode="External"/><Relationship Id="rId3" Type="http://schemas.openxmlformats.org/officeDocument/2006/relationships/hyperlink" Target="http://www.cnblogs.com/lyout/p/3292702.html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732277"/>
            <a:ext cx="84480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185">
                <a:solidFill>
                  <a:srgbClr val="EBEBEB"/>
                </a:solidFill>
                <a:latin typeface="Verdana"/>
                <a:cs typeface="Verdana"/>
              </a:rPr>
              <a:t>Cocos2</a:t>
            </a:r>
            <a:r>
              <a:rPr dirty="0" sz="7200" spc="204">
                <a:solidFill>
                  <a:srgbClr val="EBEBEB"/>
                </a:solidFill>
                <a:latin typeface="Verdana"/>
                <a:cs typeface="Verdana"/>
              </a:rPr>
              <a:t>d</a:t>
            </a:r>
            <a:r>
              <a:rPr dirty="0" sz="7200" spc="-885">
                <a:solidFill>
                  <a:srgbClr val="EBEBEB"/>
                </a:solidFill>
                <a:latin typeface="Verdana"/>
                <a:cs typeface="Verdana"/>
              </a:rPr>
              <a:t>-</a:t>
            </a:r>
            <a:r>
              <a:rPr dirty="0" sz="7200" spc="-810">
                <a:solidFill>
                  <a:srgbClr val="EBEBEB"/>
                </a:solidFill>
                <a:latin typeface="Verdana"/>
                <a:cs typeface="Verdana"/>
              </a:rPr>
              <a:t>x</a:t>
            </a:r>
            <a:r>
              <a:rPr dirty="0" sz="7200">
                <a:solidFill>
                  <a:srgbClr val="EBEBEB"/>
                </a:solidFill>
                <a:latin typeface="Droid Sans Fallback"/>
                <a:cs typeface="Droid Sans Fallback"/>
              </a:rPr>
              <a:t>基础概念</a:t>
            </a:r>
            <a:endParaRPr sz="72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1014" y="4155185"/>
            <a:ext cx="10909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Droid Sans Fallback"/>
                <a:cs typeface="Droid Sans Fallback"/>
              </a:rPr>
              <a:t>骆铭涛</a:t>
            </a:r>
            <a:endParaRPr sz="28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3972" y="1307591"/>
            <a:ext cx="6252972" cy="437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5539" y="1126236"/>
            <a:ext cx="6989063" cy="488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63085" y="0"/>
            <a:ext cx="561340" cy="3709670"/>
          </a:xfrm>
          <a:custGeom>
            <a:avLst/>
            <a:gdLst/>
            <a:ahLst/>
            <a:cxnLst/>
            <a:rect l="l" t="t" r="r" b="b"/>
            <a:pathLst>
              <a:path w="561340" h="3709670">
                <a:moveTo>
                  <a:pt x="560774" y="0"/>
                </a:moveTo>
                <a:lnTo>
                  <a:pt x="85667" y="0"/>
                </a:lnTo>
                <a:lnTo>
                  <a:pt x="73729" y="161163"/>
                </a:lnTo>
                <a:lnTo>
                  <a:pt x="70858" y="204648"/>
                </a:lnTo>
                <a:lnTo>
                  <a:pt x="68021" y="249293"/>
                </a:lnTo>
                <a:lnTo>
                  <a:pt x="65220" y="295053"/>
                </a:lnTo>
                <a:lnTo>
                  <a:pt x="62456" y="341886"/>
                </a:lnTo>
                <a:lnTo>
                  <a:pt x="59731" y="389752"/>
                </a:lnTo>
                <a:lnTo>
                  <a:pt x="57047" y="438607"/>
                </a:lnTo>
                <a:lnTo>
                  <a:pt x="54404" y="488410"/>
                </a:lnTo>
                <a:lnTo>
                  <a:pt x="51805" y="539118"/>
                </a:lnTo>
                <a:lnTo>
                  <a:pt x="49251" y="590690"/>
                </a:lnTo>
                <a:lnTo>
                  <a:pt x="46743" y="643083"/>
                </a:lnTo>
                <a:lnTo>
                  <a:pt x="44283" y="696254"/>
                </a:lnTo>
                <a:lnTo>
                  <a:pt x="41873" y="750163"/>
                </a:lnTo>
                <a:lnTo>
                  <a:pt x="39514" y="804767"/>
                </a:lnTo>
                <a:lnTo>
                  <a:pt x="37207" y="860023"/>
                </a:lnTo>
                <a:lnTo>
                  <a:pt x="34954" y="915890"/>
                </a:lnTo>
                <a:lnTo>
                  <a:pt x="32757" y="972325"/>
                </a:lnTo>
                <a:lnTo>
                  <a:pt x="30617" y="1029286"/>
                </a:lnTo>
                <a:lnTo>
                  <a:pt x="28535" y="1086732"/>
                </a:lnTo>
                <a:lnTo>
                  <a:pt x="26513" y="1144620"/>
                </a:lnTo>
                <a:lnTo>
                  <a:pt x="24553" y="1202908"/>
                </a:lnTo>
                <a:lnTo>
                  <a:pt x="22656" y="1261554"/>
                </a:lnTo>
                <a:lnTo>
                  <a:pt x="20824" y="1320516"/>
                </a:lnTo>
                <a:lnTo>
                  <a:pt x="19058" y="1379751"/>
                </a:lnTo>
                <a:lnTo>
                  <a:pt x="17359" y="1439218"/>
                </a:lnTo>
                <a:lnTo>
                  <a:pt x="15730" y="1498874"/>
                </a:lnTo>
                <a:lnTo>
                  <a:pt x="14171" y="1558678"/>
                </a:lnTo>
                <a:lnTo>
                  <a:pt x="12685" y="1618586"/>
                </a:lnTo>
                <a:lnTo>
                  <a:pt x="11272" y="1678558"/>
                </a:lnTo>
                <a:lnTo>
                  <a:pt x="9934" y="1738551"/>
                </a:lnTo>
                <a:lnTo>
                  <a:pt x="8674" y="1798523"/>
                </a:lnTo>
                <a:lnTo>
                  <a:pt x="7491" y="1858431"/>
                </a:lnTo>
                <a:lnTo>
                  <a:pt x="6388" y="1918234"/>
                </a:lnTo>
                <a:lnTo>
                  <a:pt x="5367" y="1977889"/>
                </a:lnTo>
                <a:lnTo>
                  <a:pt x="4428" y="2037355"/>
                </a:lnTo>
                <a:lnTo>
                  <a:pt x="3574" y="2096589"/>
                </a:lnTo>
                <a:lnTo>
                  <a:pt x="2805" y="2155550"/>
                </a:lnTo>
                <a:lnTo>
                  <a:pt x="2124" y="2214194"/>
                </a:lnTo>
                <a:lnTo>
                  <a:pt x="1531" y="2272480"/>
                </a:lnTo>
                <a:lnTo>
                  <a:pt x="1029" y="2330366"/>
                </a:lnTo>
                <a:lnTo>
                  <a:pt x="619" y="2387810"/>
                </a:lnTo>
                <a:lnTo>
                  <a:pt x="302" y="2444769"/>
                </a:lnTo>
                <a:lnTo>
                  <a:pt x="80" y="2501201"/>
                </a:lnTo>
                <a:lnTo>
                  <a:pt x="0" y="2666919"/>
                </a:lnTo>
                <a:lnTo>
                  <a:pt x="172" y="2720824"/>
                </a:lnTo>
                <a:lnTo>
                  <a:pt x="448" y="2773992"/>
                </a:lnTo>
                <a:lnTo>
                  <a:pt x="827" y="2826381"/>
                </a:lnTo>
                <a:lnTo>
                  <a:pt x="1312" y="2877948"/>
                </a:lnTo>
                <a:lnTo>
                  <a:pt x="1904" y="2928652"/>
                </a:lnTo>
                <a:lnTo>
                  <a:pt x="2605" y="2978451"/>
                </a:lnTo>
                <a:lnTo>
                  <a:pt x="3415" y="3027301"/>
                </a:lnTo>
                <a:lnTo>
                  <a:pt x="4337" y="3075162"/>
                </a:lnTo>
                <a:lnTo>
                  <a:pt x="5373" y="3121991"/>
                </a:lnTo>
                <a:lnTo>
                  <a:pt x="6523" y="3167746"/>
                </a:lnTo>
                <a:lnTo>
                  <a:pt x="7789" y="3212385"/>
                </a:lnTo>
                <a:lnTo>
                  <a:pt x="9172" y="3255865"/>
                </a:lnTo>
                <a:lnTo>
                  <a:pt x="10675" y="3298145"/>
                </a:lnTo>
                <a:lnTo>
                  <a:pt x="12298" y="3339182"/>
                </a:lnTo>
                <a:lnTo>
                  <a:pt x="14044" y="3378935"/>
                </a:lnTo>
                <a:lnTo>
                  <a:pt x="15913" y="3417361"/>
                </a:lnTo>
                <a:lnTo>
                  <a:pt x="20029" y="3490064"/>
                </a:lnTo>
                <a:lnTo>
                  <a:pt x="24657" y="3556954"/>
                </a:lnTo>
                <a:lnTo>
                  <a:pt x="29811" y="3617696"/>
                </a:lnTo>
                <a:lnTo>
                  <a:pt x="35502" y="3671951"/>
                </a:lnTo>
                <a:lnTo>
                  <a:pt x="104971" y="3709416"/>
                </a:lnTo>
                <a:lnTo>
                  <a:pt x="111448" y="3510279"/>
                </a:lnTo>
                <a:lnTo>
                  <a:pt x="116147" y="3408299"/>
                </a:lnTo>
                <a:lnTo>
                  <a:pt x="120846" y="3304159"/>
                </a:lnTo>
                <a:lnTo>
                  <a:pt x="125799" y="3198622"/>
                </a:lnTo>
                <a:lnTo>
                  <a:pt x="132149" y="3092323"/>
                </a:lnTo>
                <a:lnTo>
                  <a:pt x="145484" y="2874264"/>
                </a:lnTo>
                <a:lnTo>
                  <a:pt x="152977" y="2762758"/>
                </a:lnTo>
                <a:lnTo>
                  <a:pt x="162121" y="2650363"/>
                </a:lnTo>
                <a:lnTo>
                  <a:pt x="170630" y="2536444"/>
                </a:lnTo>
                <a:lnTo>
                  <a:pt x="180663" y="2421509"/>
                </a:lnTo>
                <a:lnTo>
                  <a:pt x="191585" y="2305430"/>
                </a:lnTo>
                <a:lnTo>
                  <a:pt x="202380" y="2189099"/>
                </a:lnTo>
                <a:lnTo>
                  <a:pt x="214953" y="2071370"/>
                </a:lnTo>
                <a:lnTo>
                  <a:pt x="227526" y="1952116"/>
                </a:lnTo>
                <a:lnTo>
                  <a:pt x="240861" y="1833626"/>
                </a:lnTo>
                <a:lnTo>
                  <a:pt x="255593" y="1713864"/>
                </a:lnTo>
                <a:lnTo>
                  <a:pt x="287089" y="1471422"/>
                </a:lnTo>
                <a:lnTo>
                  <a:pt x="304361" y="1350264"/>
                </a:lnTo>
                <a:lnTo>
                  <a:pt x="323157" y="1226947"/>
                </a:lnTo>
                <a:lnTo>
                  <a:pt x="341699" y="1106042"/>
                </a:lnTo>
                <a:lnTo>
                  <a:pt x="362019" y="982852"/>
                </a:lnTo>
                <a:lnTo>
                  <a:pt x="383228" y="858647"/>
                </a:lnTo>
                <a:lnTo>
                  <a:pt x="404818" y="736853"/>
                </a:lnTo>
                <a:lnTo>
                  <a:pt x="428694" y="613663"/>
                </a:lnTo>
                <a:lnTo>
                  <a:pt x="477970" y="367284"/>
                </a:lnTo>
                <a:lnTo>
                  <a:pt x="505021" y="244728"/>
                </a:lnTo>
                <a:lnTo>
                  <a:pt x="532580" y="122174"/>
                </a:lnTo>
                <a:lnTo>
                  <a:pt x="56077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0"/>
            <a:ext cx="7810499" cy="68579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3127" y="982980"/>
            <a:ext cx="6271260" cy="48920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132320">
              <a:lnSpc>
                <a:spcPct val="100000"/>
              </a:lnSpc>
              <a:spcBef>
                <a:spcPts val="100"/>
              </a:spcBef>
            </a:pPr>
            <a:r>
              <a:rPr dirty="0"/>
              <a:t>场景切换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21590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触屏响应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646176" y="1395983"/>
            <a:ext cx="11149584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21590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触屏响应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42287"/>
            <a:ext cx="7436484" cy="11360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965"/>
              </a:lnSpc>
              <a:spcBef>
                <a:spcPts val="105"/>
              </a:spcBef>
            </a:pPr>
            <a:r>
              <a:rPr dirty="0" sz="2050" spc="38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dirty="0" sz="2050" spc="275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Droid Sans Fallback"/>
                <a:cs typeface="Droid Sans Fallback"/>
              </a:rPr>
              <a:t>有三个函</a:t>
            </a:r>
            <a:r>
              <a:rPr dirty="0" sz="2600" spc="-10">
                <a:solidFill>
                  <a:srgbClr val="FFFFFF"/>
                </a:solidFill>
                <a:latin typeface="Droid Sans Fallback"/>
                <a:cs typeface="Droid Sans Fallback"/>
              </a:rPr>
              <a:t>数</a:t>
            </a:r>
            <a:r>
              <a:rPr dirty="0" sz="2600" spc="10">
                <a:solidFill>
                  <a:srgbClr val="FFFFFF"/>
                </a:solidFill>
                <a:latin typeface="Verdana"/>
                <a:cs typeface="Verdana"/>
              </a:rPr>
              <a:t>onTouchBegan</a:t>
            </a:r>
            <a:r>
              <a:rPr dirty="0" sz="2600" spc="1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600" spc="10">
                <a:solidFill>
                  <a:srgbClr val="FFFFFF"/>
                </a:solidFill>
                <a:latin typeface="Verdana"/>
                <a:cs typeface="Verdana"/>
              </a:rPr>
              <a:t>onTouchMove</a:t>
            </a:r>
            <a:r>
              <a:rPr dirty="0" sz="2600" spc="-515">
                <a:solidFill>
                  <a:srgbClr val="FFFFFF"/>
                </a:solidFill>
                <a:latin typeface="Droid Sans Fallback"/>
                <a:cs typeface="Droid Sans Fallback"/>
              </a:rPr>
              <a:t>和</a:t>
            </a:r>
            <a:endParaRPr sz="2600">
              <a:latin typeface="Droid Sans Fallback"/>
              <a:cs typeface="Droid Sans Fallback"/>
            </a:endParaRPr>
          </a:p>
          <a:p>
            <a:pPr marL="355600">
              <a:lnSpc>
                <a:spcPts val="2810"/>
              </a:lnSpc>
            </a:pPr>
            <a:r>
              <a:rPr dirty="0" sz="2600">
                <a:solidFill>
                  <a:srgbClr val="FFFFFF"/>
                </a:solidFill>
                <a:latin typeface="Verdana"/>
                <a:cs typeface="Verdana"/>
              </a:rPr>
              <a:t>onTouchEnded</a:t>
            </a:r>
            <a:r>
              <a:rPr dirty="0" sz="2600" spc="5">
                <a:solidFill>
                  <a:srgbClr val="FFFFFF"/>
                </a:solidFill>
                <a:latin typeface="Droid Sans Fallback"/>
                <a:cs typeface="Droid Sans Fallback"/>
              </a:rPr>
              <a:t>可供重写</a:t>
            </a:r>
            <a:r>
              <a:rPr dirty="0" sz="2600" spc="-1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600" spc="5">
                <a:solidFill>
                  <a:srgbClr val="FFFFFF"/>
                </a:solidFill>
                <a:latin typeface="Droid Sans Fallback"/>
                <a:cs typeface="Droid Sans Fallback"/>
              </a:rPr>
              <a:t>本次</a:t>
            </a:r>
            <a:r>
              <a:rPr dirty="0" sz="2600" spc="-10">
                <a:solidFill>
                  <a:srgbClr val="FFFFFF"/>
                </a:solidFill>
                <a:latin typeface="Droid Sans Fallback"/>
                <a:cs typeface="Droid Sans Fallback"/>
              </a:rPr>
              <a:t>作</a:t>
            </a:r>
            <a:r>
              <a:rPr dirty="0" sz="2600" spc="5">
                <a:solidFill>
                  <a:srgbClr val="FFFFFF"/>
                </a:solidFill>
                <a:latin typeface="Droid Sans Fallback"/>
                <a:cs typeface="Droid Sans Fallback"/>
              </a:rPr>
              <a:t>业重写</a:t>
            </a:r>
            <a:endParaRPr sz="2600">
              <a:latin typeface="Droid Sans Fallback"/>
              <a:cs typeface="Droid Sans Fallback"/>
            </a:endParaRPr>
          </a:p>
          <a:p>
            <a:pPr marL="355600">
              <a:lnSpc>
                <a:spcPts val="2965"/>
              </a:lnSpc>
            </a:pPr>
            <a:r>
              <a:rPr dirty="0" sz="2600">
                <a:solidFill>
                  <a:srgbClr val="FFFFFF"/>
                </a:solidFill>
                <a:latin typeface="Verdana"/>
                <a:cs typeface="Verdana"/>
              </a:rPr>
              <a:t>onTouchBegan</a:t>
            </a:r>
            <a:r>
              <a:rPr dirty="0" sz="2600">
                <a:solidFill>
                  <a:srgbClr val="FFFFFF"/>
                </a:solidFill>
                <a:latin typeface="Droid Sans Fallback"/>
                <a:cs typeface="Droid Sans Fallback"/>
              </a:rPr>
              <a:t>方法即可</a:t>
            </a:r>
            <a:endParaRPr sz="26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8803" y="3429000"/>
            <a:ext cx="9220200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9805"/>
            <a:ext cx="26924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solidFill>
                  <a:srgbClr val="EBEBEB"/>
                </a:solidFill>
                <a:latin typeface="Droid Sans Fallback"/>
                <a:cs typeface="Droid Sans Fallback"/>
              </a:rPr>
              <a:t>序列帧动画</a:t>
            </a:r>
            <a:endParaRPr sz="42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" y="2304288"/>
            <a:ext cx="11187684" cy="3300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2698" y="1550873"/>
            <a:ext cx="73399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0">
                <a:solidFill>
                  <a:srgbClr val="FFFFFF"/>
                </a:solidFill>
                <a:latin typeface="Verdana"/>
                <a:cs typeface="Verdana"/>
              </a:rPr>
              <a:t>AppDelegate.cpp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中预先加</a:t>
            </a:r>
            <a:r>
              <a:rPr dirty="0" sz="3200" spc="-20">
                <a:solidFill>
                  <a:srgbClr val="FFFFFF"/>
                </a:solidFill>
                <a:latin typeface="Droid Sans Fallback"/>
                <a:cs typeface="Droid Sans Fallback"/>
              </a:rPr>
              <a:t>载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动画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资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源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26924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序列帧动画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646176" y="2081783"/>
            <a:ext cx="6028944" cy="391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479805"/>
            <a:ext cx="26924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solidFill>
                  <a:srgbClr val="EBEBEB"/>
                </a:solidFill>
                <a:latin typeface="Droid Sans Fallback"/>
                <a:cs typeface="Droid Sans Fallback"/>
              </a:rPr>
              <a:t>序列帧动画</a:t>
            </a:r>
            <a:endParaRPr sz="42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6176" y="2587751"/>
            <a:ext cx="10181844" cy="116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4916" y="1619250"/>
            <a:ext cx="24669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使用动画资源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20328" y="1459991"/>
            <a:ext cx="3472179" cy="826135"/>
          </a:xfrm>
          <a:custGeom>
            <a:avLst/>
            <a:gdLst/>
            <a:ahLst/>
            <a:cxnLst/>
            <a:rect l="l" t="t" r="r" b="b"/>
            <a:pathLst>
              <a:path w="3472179" h="826135">
                <a:moveTo>
                  <a:pt x="3469894" y="0"/>
                </a:moveTo>
                <a:lnTo>
                  <a:pt x="3129661" y="112649"/>
                </a:lnTo>
                <a:lnTo>
                  <a:pt x="2786633" y="215900"/>
                </a:lnTo>
                <a:lnTo>
                  <a:pt x="2673350" y="247396"/>
                </a:lnTo>
                <a:lnTo>
                  <a:pt x="2443099" y="308991"/>
                </a:lnTo>
                <a:lnTo>
                  <a:pt x="2215261" y="366268"/>
                </a:lnTo>
                <a:lnTo>
                  <a:pt x="2102230" y="393446"/>
                </a:lnTo>
                <a:lnTo>
                  <a:pt x="1763522" y="469265"/>
                </a:lnTo>
                <a:lnTo>
                  <a:pt x="1430527" y="536702"/>
                </a:lnTo>
                <a:lnTo>
                  <a:pt x="1212596" y="577469"/>
                </a:lnTo>
                <a:lnTo>
                  <a:pt x="891921" y="632968"/>
                </a:lnTo>
                <a:lnTo>
                  <a:pt x="481838" y="695833"/>
                </a:lnTo>
                <a:lnTo>
                  <a:pt x="187960" y="735711"/>
                </a:lnTo>
                <a:lnTo>
                  <a:pt x="0" y="758571"/>
                </a:lnTo>
                <a:lnTo>
                  <a:pt x="31593" y="808059"/>
                </a:lnTo>
                <a:lnTo>
                  <a:pt x="42037" y="824611"/>
                </a:lnTo>
                <a:lnTo>
                  <a:pt x="68403" y="825384"/>
                </a:lnTo>
                <a:lnTo>
                  <a:pt x="96475" y="825860"/>
                </a:lnTo>
                <a:lnTo>
                  <a:pt x="126207" y="826045"/>
                </a:lnTo>
                <a:lnTo>
                  <a:pt x="190472" y="825564"/>
                </a:lnTo>
                <a:lnTo>
                  <a:pt x="298186" y="822800"/>
                </a:lnTo>
                <a:lnTo>
                  <a:pt x="461026" y="815540"/>
                </a:lnTo>
                <a:lnTo>
                  <a:pt x="740567" y="797728"/>
                </a:lnTo>
                <a:lnTo>
                  <a:pt x="1276336" y="752612"/>
                </a:lnTo>
                <a:lnTo>
                  <a:pt x="2037781" y="673333"/>
                </a:lnTo>
                <a:lnTo>
                  <a:pt x="2780553" y="582246"/>
                </a:lnTo>
                <a:lnTo>
                  <a:pt x="3231395" y="518828"/>
                </a:lnTo>
                <a:lnTo>
                  <a:pt x="3363341" y="498475"/>
                </a:lnTo>
                <a:lnTo>
                  <a:pt x="3471672" y="480568"/>
                </a:lnTo>
                <a:lnTo>
                  <a:pt x="3471672" y="12827"/>
                </a:lnTo>
                <a:lnTo>
                  <a:pt x="346989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761744"/>
            <a:ext cx="12191618" cy="5096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2163" y="3483844"/>
            <a:ext cx="1306072" cy="13058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02823" y="0"/>
            <a:ext cx="760488" cy="1203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42447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27659" y="656031"/>
            <a:ext cx="482917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游戏案例：捕鱼达人</a:t>
            </a:r>
            <a:endParaRPr sz="4200"/>
          </a:p>
        </p:txBody>
      </p:sp>
      <p:sp>
        <p:nvSpPr>
          <p:cNvPr id="16" name="object 16"/>
          <p:cNvSpPr/>
          <p:nvPr/>
        </p:nvSpPr>
        <p:spPr>
          <a:xfrm>
            <a:off x="3675888" y="1752600"/>
            <a:ext cx="7458456" cy="45902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4930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点击控制大炮的方向，发射子弹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98370"/>
            <a:ext cx="8540750" cy="208724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41910" indent="-342900">
              <a:lnSpc>
                <a:spcPts val="3700"/>
              </a:lnSpc>
              <a:spcBef>
                <a:spcPts val="345"/>
              </a:spcBef>
            </a:pPr>
            <a:r>
              <a:rPr dirty="0" sz="2550" spc="445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dirty="0" sz="2550" spc="-325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点击屏幕触</a:t>
            </a:r>
            <a:r>
              <a:rPr dirty="0" sz="3200" spc="-10">
                <a:solidFill>
                  <a:srgbClr val="FFFFFF"/>
                </a:solidFill>
                <a:latin typeface="Droid Sans Fallback"/>
                <a:cs typeface="Droid Sans Fallback"/>
              </a:rPr>
              <a:t>发</a:t>
            </a:r>
            <a:r>
              <a:rPr dirty="0" sz="3200" spc="5">
                <a:solidFill>
                  <a:srgbClr val="FFFF00"/>
                </a:solidFill>
                <a:latin typeface="Droid Sans Fallback"/>
                <a:cs typeface="Droid Sans Fallback"/>
              </a:rPr>
              <a:t>触屏响</a:t>
            </a:r>
            <a:r>
              <a:rPr dirty="0" sz="3200" spc="-5">
                <a:solidFill>
                  <a:srgbClr val="FFFF00"/>
                </a:solidFill>
                <a:latin typeface="Droid Sans Fallback"/>
                <a:cs typeface="Droid Sans Fallback"/>
              </a:rPr>
              <a:t>应</a:t>
            </a:r>
            <a:r>
              <a:rPr dirty="0" sz="3200" spc="-10">
                <a:solidFill>
                  <a:srgbClr val="FFFFFF"/>
                </a:solidFill>
                <a:latin typeface="Droid Sans Fallback"/>
                <a:cs typeface="Droid Sans Fallback"/>
              </a:rPr>
              <a:t>事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件，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监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听器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返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回触</a:t>
            </a:r>
            <a:r>
              <a:rPr dirty="0" sz="3200" spc="-770">
                <a:solidFill>
                  <a:srgbClr val="FFFFFF"/>
                </a:solidFill>
                <a:latin typeface="Droid Sans Fallback"/>
                <a:cs typeface="Droid Sans Fallback"/>
              </a:rPr>
              <a:t>摸 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点的坐标</a:t>
            </a:r>
            <a:r>
              <a:rPr dirty="0" sz="3200" spc="-35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Touch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坐标）</a:t>
            </a:r>
            <a:endParaRPr sz="3200">
              <a:latin typeface="Droid Sans Fallback"/>
              <a:cs typeface="Droid Sans Fallback"/>
            </a:endParaRPr>
          </a:p>
          <a:p>
            <a:pPr marL="355600" marR="5080" indent="-342900">
              <a:lnSpc>
                <a:spcPct val="100000"/>
              </a:lnSpc>
              <a:spcBef>
                <a:spcPts val="905"/>
              </a:spcBef>
            </a:pPr>
            <a:r>
              <a:rPr dirty="0" sz="2550" spc="445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dirty="0" sz="2550" spc="-285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dirty="0" sz="3200" spc="-40">
                <a:solidFill>
                  <a:srgbClr val="FFFF00"/>
                </a:solidFill>
                <a:latin typeface="Verdana"/>
                <a:cs typeface="Verdana"/>
              </a:rPr>
              <a:t>Touch</a:t>
            </a:r>
            <a:r>
              <a:rPr dirty="0" sz="3200">
                <a:solidFill>
                  <a:srgbClr val="FFFF00"/>
                </a:solidFill>
                <a:latin typeface="Droid Sans Fallback"/>
                <a:cs typeface="Droid Sans Fallback"/>
              </a:rPr>
              <a:t>坐标是触摸点</a:t>
            </a:r>
            <a:r>
              <a:rPr dirty="0" sz="3200" spc="90">
                <a:solidFill>
                  <a:srgbClr val="FFFF00"/>
                </a:solidFill>
                <a:latin typeface="Verdana"/>
                <a:cs typeface="Verdana"/>
              </a:rPr>
              <a:t>OpenGL</a:t>
            </a:r>
            <a:r>
              <a:rPr dirty="0" sz="3200" spc="-15">
                <a:solidFill>
                  <a:srgbClr val="FFFF00"/>
                </a:solidFill>
                <a:latin typeface="Droid Sans Fallback"/>
                <a:cs typeface="Droid Sans Fallback"/>
              </a:rPr>
              <a:t>坐</a:t>
            </a:r>
            <a:r>
              <a:rPr dirty="0" sz="3200">
                <a:solidFill>
                  <a:srgbClr val="FFFF00"/>
                </a:solidFill>
                <a:latin typeface="Droid Sans Fallback"/>
                <a:cs typeface="Droid Sans Fallback"/>
              </a:rPr>
              <a:t>标系</a:t>
            </a:r>
            <a:r>
              <a:rPr dirty="0" sz="3200" spc="-15">
                <a:solidFill>
                  <a:srgbClr val="FFFF00"/>
                </a:solidFill>
                <a:latin typeface="Droid Sans Fallback"/>
                <a:cs typeface="Droid Sans Fallback"/>
              </a:rPr>
              <a:t>中</a:t>
            </a:r>
            <a:r>
              <a:rPr dirty="0" sz="3200">
                <a:solidFill>
                  <a:srgbClr val="FFFF00"/>
                </a:solidFill>
                <a:latin typeface="Droid Sans Fallback"/>
                <a:cs typeface="Droid Sans Fallback"/>
              </a:rPr>
              <a:t>的点</a:t>
            </a:r>
            <a:r>
              <a:rPr dirty="0" sz="3200" spc="-755">
                <a:solidFill>
                  <a:srgbClr val="FFFF00"/>
                </a:solidFill>
                <a:latin typeface="Droid Sans Fallback"/>
                <a:cs typeface="Droid Sans Fallback"/>
              </a:rPr>
              <a:t>坐 </a:t>
            </a:r>
            <a:r>
              <a:rPr dirty="0" sz="3200" spc="5">
                <a:solidFill>
                  <a:srgbClr val="FFFF00"/>
                </a:solidFill>
                <a:latin typeface="Droid Sans Fallback"/>
                <a:cs typeface="Droid Sans Fallback"/>
              </a:rPr>
              <a:t>标，也就是</a:t>
            </a:r>
            <a:r>
              <a:rPr dirty="0" sz="3200" spc="-10">
                <a:solidFill>
                  <a:srgbClr val="FFFF00"/>
                </a:solidFill>
                <a:latin typeface="Droid Sans Fallback"/>
                <a:cs typeface="Droid Sans Fallback"/>
              </a:rPr>
              <a:t>在</a:t>
            </a:r>
            <a:r>
              <a:rPr dirty="0" sz="3200" spc="-20">
                <a:solidFill>
                  <a:srgbClr val="FFFF00"/>
                </a:solidFill>
                <a:latin typeface="Verdana"/>
                <a:cs typeface="Verdana"/>
              </a:rPr>
              <a:t>Cocos2d-x</a:t>
            </a:r>
            <a:r>
              <a:rPr dirty="0" sz="3200" spc="5">
                <a:solidFill>
                  <a:srgbClr val="FFFF00"/>
                </a:solidFill>
                <a:latin typeface="Droid Sans Fallback"/>
                <a:cs typeface="Droid Sans Fallback"/>
              </a:rPr>
              <a:t>坐标系</a:t>
            </a:r>
            <a:r>
              <a:rPr dirty="0" sz="3200" spc="-20">
                <a:solidFill>
                  <a:srgbClr val="FFFF00"/>
                </a:solidFill>
                <a:latin typeface="Droid Sans Fallback"/>
                <a:cs typeface="Droid Sans Fallback"/>
              </a:rPr>
              <a:t>位</a:t>
            </a:r>
            <a:r>
              <a:rPr dirty="0" sz="3200" spc="5">
                <a:solidFill>
                  <a:srgbClr val="FFFF00"/>
                </a:solidFill>
                <a:latin typeface="Droid Sans Fallback"/>
                <a:cs typeface="Droid Sans Fallback"/>
              </a:rPr>
              <a:t>置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41973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220">
                <a:latin typeface="Verdana"/>
                <a:cs typeface="Verdana"/>
              </a:rPr>
              <a:t>Coco2d</a:t>
            </a:r>
            <a:r>
              <a:rPr dirty="0" sz="4200" spc="-520">
                <a:latin typeface="Verdana"/>
                <a:cs typeface="Verdana"/>
              </a:rPr>
              <a:t>-</a:t>
            </a:r>
            <a:r>
              <a:rPr dirty="0" sz="4200" spc="-470">
                <a:latin typeface="Verdana"/>
                <a:cs typeface="Verdana"/>
              </a:rPr>
              <a:t>x</a:t>
            </a:r>
            <a:r>
              <a:rPr dirty="0" sz="4200"/>
              <a:t>坐标系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3235" y="1853182"/>
            <a:ext cx="3110484" cy="491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4930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点击控制大炮的方向，发射子弹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80387"/>
            <a:ext cx="866521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2550" spc="445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dirty="0" sz="2550" spc="-275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Verdana"/>
                <a:cs typeface="Verdana"/>
              </a:rPr>
              <a:t>Cocos2d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中的元素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是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有父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子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关系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层级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结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构</a:t>
            </a:r>
            <a:r>
              <a:rPr dirty="0" sz="3200" spc="-760">
                <a:solidFill>
                  <a:srgbClr val="FFFFFF"/>
                </a:solidFill>
                <a:latin typeface="Droid Sans Fallback"/>
                <a:cs typeface="Droid Sans Fallback"/>
              </a:rPr>
              <a:t>，  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我们通</a:t>
            </a:r>
            <a:r>
              <a:rPr dirty="0" sz="3200" spc="-10">
                <a:solidFill>
                  <a:srgbClr val="FFFFFF"/>
                </a:solidFill>
                <a:latin typeface="Droid Sans Fallback"/>
                <a:cs typeface="Droid Sans Fallback"/>
              </a:rPr>
              <a:t>过</a:t>
            </a:r>
            <a:r>
              <a:rPr dirty="0" sz="3200" spc="125">
                <a:solidFill>
                  <a:srgbClr val="FFFFFF"/>
                </a:solidFill>
                <a:latin typeface="Verdana"/>
                <a:cs typeface="Verdana"/>
              </a:rPr>
              <a:t>Node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dirty="0" sz="3200" spc="-125">
                <a:solidFill>
                  <a:srgbClr val="FFFF00"/>
                </a:solidFill>
                <a:latin typeface="Verdana"/>
                <a:cs typeface="Verdana"/>
              </a:rPr>
              <a:t>setPosition</a:t>
            </a:r>
            <a:r>
              <a:rPr dirty="0" sz="3200">
                <a:solidFill>
                  <a:srgbClr val="FFFF00"/>
                </a:solidFill>
                <a:latin typeface="Droid Sans Fallback"/>
                <a:cs typeface="Droid Sans Fallback"/>
              </a:rPr>
              <a:t>设定元素</a:t>
            </a:r>
            <a:r>
              <a:rPr dirty="0" sz="3200" spc="-15">
                <a:solidFill>
                  <a:srgbClr val="FFFF00"/>
                </a:solidFill>
                <a:latin typeface="Droid Sans Fallback"/>
                <a:cs typeface="Droid Sans Fallback"/>
              </a:rPr>
              <a:t>的</a:t>
            </a:r>
            <a:r>
              <a:rPr dirty="0" sz="3200">
                <a:solidFill>
                  <a:srgbClr val="FFFF00"/>
                </a:solidFill>
                <a:latin typeface="Droid Sans Fallback"/>
                <a:cs typeface="Droid Sans Fallback"/>
              </a:rPr>
              <a:t>位置 使用的是相对与其父节</a:t>
            </a:r>
            <a:r>
              <a:rPr dirty="0" sz="3200" spc="-15">
                <a:solidFill>
                  <a:srgbClr val="FFFF00"/>
                </a:solidFill>
                <a:latin typeface="Droid Sans Fallback"/>
                <a:cs typeface="Droid Sans Fallback"/>
              </a:rPr>
              <a:t>点</a:t>
            </a:r>
            <a:r>
              <a:rPr dirty="0" sz="3200">
                <a:solidFill>
                  <a:srgbClr val="FFFF00"/>
                </a:solidFill>
                <a:latin typeface="Droid Sans Fallback"/>
                <a:cs typeface="Droid Sans Fallback"/>
              </a:rPr>
              <a:t>的本</a:t>
            </a:r>
            <a:r>
              <a:rPr dirty="0" sz="3200" spc="-15">
                <a:solidFill>
                  <a:srgbClr val="FFFF00"/>
                </a:solidFill>
                <a:latin typeface="Droid Sans Fallback"/>
                <a:cs typeface="Droid Sans Fallback"/>
              </a:rPr>
              <a:t>地</a:t>
            </a:r>
            <a:r>
              <a:rPr dirty="0" sz="3200">
                <a:solidFill>
                  <a:srgbClr val="FFFF00"/>
                </a:solidFill>
                <a:latin typeface="Droid Sans Fallback"/>
                <a:cs typeface="Droid Sans Fallback"/>
              </a:rPr>
              <a:t>坐</a:t>
            </a:r>
            <a:r>
              <a:rPr dirty="0" sz="3200" spc="-30">
                <a:solidFill>
                  <a:srgbClr val="FFFF00"/>
                </a:solidFill>
                <a:latin typeface="Droid Sans Fallback"/>
                <a:cs typeface="Droid Sans Fallback"/>
              </a:rPr>
              <a:t>标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最后在 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绘制屏幕的</a:t>
            </a:r>
            <a:r>
              <a:rPr dirty="0" sz="3200" spc="-10">
                <a:solidFill>
                  <a:srgbClr val="FFFFFF"/>
                </a:solidFill>
                <a:latin typeface="Droid Sans Fallback"/>
                <a:cs typeface="Droid Sans Fallback"/>
              </a:rPr>
              <a:t>时</a:t>
            </a:r>
            <a:r>
              <a:rPr dirty="0" sz="3200" spc="135">
                <a:solidFill>
                  <a:srgbClr val="FFFFFF"/>
                </a:solidFill>
                <a:latin typeface="Verdana"/>
                <a:cs typeface="Verdana"/>
              </a:rPr>
              <a:t>Coco</a:t>
            </a:r>
            <a:r>
              <a:rPr dirty="0" sz="3200" spc="1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200" spc="-3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会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把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这些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元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素的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本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地坐 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标映射成世界坐标系坐标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48260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世界坐标与本地坐标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098370"/>
            <a:ext cx="8507730" cy="30632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770"/>
              </a:lnSpc>
              <a:spcBef>
                <a:spcPts val="105"/>
              </a:spcBef>
            </a:pPr>
            <a:r>
              <a:rPr dirty="0" sz="2550" spc="445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dirty="0" sz="2550" spc="-325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00"/>
                </a:solidFill>
                <a:latin typeface="Droid Sans Fallback"/>
                <a:cs typeface="Droid Sans Fallback"/>
              </a:rPr>
              <a:t>世界坐标</a:t>
            </a:r>
            <a:r>
              <a:rPr dirty="0" sz="3200" spc="-5">
                <a:solidFill>
                  <a:srgbClr val="FFFF00"/>
                </a:solidFill>
                <a:latin typeface="Droid Sans Fallback"/>
                <a:cs typeface="Droid Sans Fallback"/>
              </a:rPr>
              <a:t>系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也叫做绝</a:t>
            </a:r>
            <a:r>
              <a:rPr dirty="0" sz="3200" spc="-10">
                <a:solidFill>
                  <a:srgbClr val="FFFFFF"/>
                </a:solidFill>
                <a:latin typeface="Droid Sans Fallback"/>
                <a:cs typeface="Droid Sans Fallback"/>
              </a:rPr>
              <a:t>对坐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标系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世界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坐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标系</a:t>
            </a:r>
            <a:r>
              <a:rPr dirty="0" sz="3200" spc="-650">
                <a:solidFill>
                  <a:srgbClr val="FFFFFF"/>
                </a:solidFill>
                <a:latin typeface="Droid Sans Fallback"/>
                <a:cs typeface="Droid Sans Fallback"/>
              </a:rPr>
              <a:t>和</a:t>
            </a:r>
            <a:endParaRPr sz="3200">
              <a:latin typeface="Droid Sans Fallback"/>
              <a:cs typeface="Droid Sans Fallback"/>
            </a:endParaRPr>
          </a:p>
          <a:p>
            <a:pPr marL="355600">
              <a:lnSpc>
                <a:spcPts val="3770"/>
              </a:lnSpc>
            </a:pPr>
            <a:r>
              <a:rPr dirty="0" sz="3200">
                <a:solidFill>
                  <a:srgbClr val="FFFFFF"/>
                </a:solidFill>
                <a:latin typeface="Verdana"/>
                <a:cs typeface="Verdana"/>
              </a:rPr>
              <a:t>GL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坐标系一致，原点在屏幕左下</a:t>
            </a:r>
            <a:r>
              <a:rPr dirty="0" sz="3200" spc="-20">
                <a:solidFill>
                  <a:srgbClr val="FFFFFF"/>
                </a:solidFill>
                <a:latin typeface="Droid Sans Fallback"/>
                <a:cs typeface="Droid Sans Fallback"/>
              </a:rPr>
              <a:t>角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。</a:t>
            </a:r>
            <a:endParaRPr sz="3200">
              <a:latin typeface="Droid Sans Fallback"/>
              <a:cs typeface="Droid Sans Fallback"/>
            </a:endParaRPr>
          </a:p>
          <a:p>
            <a:pPr algn="just" marL="355600" marR="5080" indent="-342900">
              <a:lnSpc>
                <a:spcPct val="98900"/>
              </a:lnSpc>
              <a:spcBef>
                <a:spcPts val="1180"/>
              </a:spcBef>
            </a:pPr>
            <a:r>
              <a:rPr dirty="0" sz="2550" spc="445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dirty="0" sz="2550" spc="-275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00"/>
                </a:solidFill>
                <a:latin typeface="Droid Sans Fallback"/>
                <a:cs typeface="Droid Sans Fallback"/>
              </a:rPr>
              <a:t>本地坐标</a:t>
            </a:r>
            <a:r>
              <a:rPr dirty="0" sz="3200" spc="-10">
                <a:solidFill>
                  <a:srgbClr val="FFFF00"/>
                </a:solidFill>
                <a:latin typeface="Droid Sans Fallback"/>
                <a:cs typeface="Droid Sans Fallback"/>
              </a:rPr>
              <a:t>系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也叫做物体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坐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标系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是和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特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定物</a:t>
            </a:r>
            <a:r>
              <a:rPr dirty="0" sz="3200" spc="-725">
                <a:solidFill>
                  <a:srgbClr val="FFFFFF"/>
                </a:solidFill>
                <a:latin typeface="Droid Sans Fallback"/>
                <a:cs typeface="Droid Sans Fallback"/>
              </a:rPr>
              <a:t>体 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相关联的坐标系。每个</a:t>
            </a:r>
            <a:r>
              <a:rPr dirty="0" sz="3200" spc="-10">
                <a:solidFill>
                  <a:srgbClr val="FFFFFF"/>
                </a:solidFill>
                <a:latin typeface="Droid Sans Fallback"/>
                <a:cs typeface="Droid Sans Fallback"/>
              </a:rPr>
              <a:t>物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体都</a:t>
            </a:r>
            <a:r>
              <a:rPr dirty="0" sz="3200" spc="-10">
                <a:solidFill>
                  <a:srgbClr val="FFFFFF"/>
                </a:solidFill>
                <a:latin typeface="Droid Sans Fallback"/>
                <a:cs typeface="Droid Sans Fallback"/>
              </a:rPr>
              <a:t>有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它们</a:t>
            </a:r>
            <a:r>
              <a:rPr dirty="0" sz="3200" spc="-10">
                <a:solidFill>
                  <a:srgbClr val="FFFFFF"/>
                </a:solidFill>
                <a:latin typeface="Droid Sans Fallback"/>
                <a:cs typeface="Droid Sans Fallback"/>
              </a:rPr>
              <a:t>独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立的坐 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标系，当物体移动或改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变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方向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时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，和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该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物体关 联的坐标系将随之移动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或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改</a:t>
            </a:r>
            <a:r>
              <a:rPr dirty="0" sz="3200" spc="-25">
                <a:solidFill>
                  <a:srgbClr val="FFFFFF"/>
                </a:solidFill>
                <a:latin typeface="Droid Sans Fallback"/>
                <a:cs typeface="Droid Sans Fallback"/>
              </a:rPr>
              <a:t>变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方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向。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4942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点击控制大炮的方向，发</a:t>
            </a:r>
            <a:r>
              <a:rPr dirty="0" sz="4200" spc="5"/>
              <a:t>射</a:t>
            </a:r>
            <a:r>
              <a:rPr dirty="0" sz="4200"/>
              <a:t>子弹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116" y="2530220"/>
            <a:ext cx="8507730" cy="208724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5600" marR="5080" indent="-342900">
              <a:lnSpc>
                <a:spcPts val="3710"/>
              </a:lnSpc>
              <a:spcBef>
                <a:spcPts val="335"/>
              </a:spcBef>
            </a:pPr>
            <a:r>
              <a:rPr dirty="0" sz="2550" spc="445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dirty="0" sz="2550" spc="-275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触摸点的世界坐标转换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为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精灵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所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在层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本地</a:t>
            </a:r>
            <a:r>
              <a:rPr dirty="0" sz="3200" spc="-735">
                <a:solidFill>
                  <a:srgbClr val="FFFFFF"/>
                </a:solidFill>
                <a:latin typeface="Droid Sans Fallback"/>
                <a:cs typeface="Droid Sans Fallback"/>
              </a:rPr>
              <a:t>坐 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标</a:t>
            </a:r>
            <a:endParaRPr sz="3200">
              <a:latin typeface="Droid Sans Fallback"/>
              <a:cs typeface="Droid Sans Fallback"/>
            </a:endParaRPr>
          </a:p>
          <a:p>
            <a:pPr marL="355600" marR="10795" indent="-342900">
              <a:lnSpc>
                <a:spcPts val="3700"/>
              </a:lnSpc>
              <a:spcBef>
                <a:spcPts val="1275"/>
              </a:spcBef>
            </a:pPr>
            <a:r>
              <a:rPr dirty="0" sz="2550" spc="445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dirty="0" sz="2550" spc="-32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Droid Sans Fallback"/>
                <a:cs typeface="Droid Sans Fallback"/>
              </a:rPr>
              <a:t>计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算精灵坐标与触摸点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坐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标的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关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系，</a:t>
            </a:r>
            <a:r>
              <a:rPr dirty="0" sz="3200" spc="-15">
                <a:solidFill>
                  <a:srgbClr val="FFFFFF"/>
                </a:solidFill>
                <a:latin typeface="Droid Sans Fallback"/>
                <a:cs typeface="Droid Sans Fallback"/>
              </a:rPr>
              <a:t>做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出相</a:t>
            </a:r>
            <a:r>
              <a:rPr dirty="0" sz="3200" spc="-735">
                <a:solidFill>
                  <a:srgbClr val="FFFFFF"/>
                </a:solidFill>
                <a:latin typeface="Droid Sans Fallback"/>
                <a:cs typeface="Droid Sans Fallback"/>
              </a:rPr>
              <a:t>应 </a:t>
            </a:r>
            <a:r>
              <a:rPr dirty="0" sz="3200">
                <a:solidFill>
                  <a:srgbClr val="FFFFFF"/>
                </a:solidFill>
                <a:latin typeface="Droid Sans Fallback"/>
                <a:cs typeface="Droid Sans Fallback"/>
              </a:rPr>
              <a:t>的反应</a:t>
            </a:r>
            <a:endParaRPr sz="32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74930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本地坐标与世界坐标的相互转换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3886" y="1920758"/>
            <a:ext cx="9554210" cy="3725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8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1.CCPoint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convertToNodeSpace(const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CCPoint&amp; 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worldPoint); 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2.CCPoint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convertToWorldSpace(const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CCPoint&amp;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nodePoint); 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3.CCPoint </a:t>
            </a:r>
            <a:r>
              <a:rPr dirty="0" sz="2400" spc="-5">
                <a:solidFill>
                  <a:srgbClr val="FFFFFF"/>
                </a:solidFill>
                <a:latin typeface="Verdana"/>
                <a:cs typeface="Verdana"/>
              </a:rPr>
              <a:t>convertToNodeSpaceAR(const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CCPoint&amp;</a:t>
            </a:r>
            <a:r>
              <a:rPr dirty="0" sz="2400" spc="-4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Verdana"/>
                <a:cs typeface="Verdana"/>
              </a:rPr>
              <a:t>worldPoint); 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4.CCPoint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convertToWorldSpaceAR(const </a:t>
            </a:r>
            <a:r>
              <a:rPr dirty="0" sz="2400" spc="40">
                <a:solidFill>
                  <a:srgbClr val="FFFFFF"/>
                </a:solidFill>
                <a:latin typeface="Verdana"/>
                <a:cs typeface="Verdana"/>
              </a:rPr>
              <a:t>CCPoint&amp;</a:t>
            </a:r>
            <a:r>
              <a:rPr dirty="0" sz="240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nodePoint);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1254125">
              <a:lnSpc>
                <a:spcPct val="141300"/>
              </a:lnSpc>
            </a:pP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参 </a:t>
            </a:r>
            <a:r>
              <a:rPr dirty="0" sz="2000" spc="-5">
                <a:solidFill>
                  <a:srgbClr val="FFFFFF"/>
                </a:solidFill>
                <a:latin typeface="Droid Sans Fallback"/>
                <a:cs typeface="Droid Sans Fallback"/>
              </a:rPr>
              <a:t>考 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链 接 ：  </a:t>
            </a:r>
            <a:r>
              <a:rPr dirty="0" u="sng" sz="2000" spc="-95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2"/>
              </a:rPr>
              <a:t>http://blog.163.com/zjf_to/blog/static/201429061201292193855498/ </a:t>
            </a:r>
            <a:r>
              <a:rPr dirty="0" sz="2000" spc="-95">
                <a:solidFill>
                  <a:srgbClr val="57C1B9"/>
                </a:solidFill>
                <a:latin typeface="Verdana"/>
                <a:cs typeface="Verdana"/>
              </a:rPr>
              <a:t> </a:t>
            </a:r>
            <a:r>
              <a:rPr dirty="0" u="sng" sz="2000" spc="-6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Verdana"/>
                <a:cs typeface="Verdana"/>
                <a:hlinkClick r:id="rId3"/>
              </a:rPr>
              <a:t>http://www.cnblogs.com/lyout/p/3292702.html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9805"/>
            <a:ext cx="10922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作业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2388" y="1552803"/>
            <a:ext cx="8900160" cy="435292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新版黄金矿工游戏，共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有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两个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界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面：</a:t>
            </a:r>
            <a:r>
              <a:rPr dirty="0" sz="2000" spc="-10">
                <a:solidFill>
                  <a:srgbClr val="FFFF00"/>
                </a:solidFill>
                <a:latin typeface="Droid Sans Fallback"/>
                <a:cs typeface="Droid Sans Fallback"/>
              </a:rPr>
              <a:t>主</a:t>
            </a:r>
            <a:r>
              <a:rPr dirty="0" sz="2000">
                <a:solidFill>
                  <a:srgbClr val="FFFF00"/>
                </a:solidFill>
                <a:latin typeface="Droid Sans Fallback"/>
                <a:cs typeface="Droid Sans Fallback"/>
              </a:rPr>
              <a:t>界面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与</a:t>
            </a:r>
            <a:r>
              <a:rPr dirty="0" sz="2000">
                <a:solidFill>
                  <a:srgbClr val="FFFF00"/>
                </a:solidFill>
                <a:latin typeface="Droid Sans Fallback"/>
                <a:cs typeface="Droid Sans Fallback"/>
              </a:rPr>
              <a:t>游戏</a:t>
            </a:r>
            <a:r>
              <a:rPr dirty="0" sz="2000" spc="-15">
                <a:solidFill>
                  <a:srgbClr val="FFFF00"/>
                </a:solidFill>
                <a:latin typeface="Droid Sans Fallback"/>
                <a:cs typeface="Droid Sans Fallback"/>
              </a:rPr>
              <a:t>界</a:t>
            </a:r>
            <a:r>
              <a:rPr dirty="0" sz="2000">
                <a:solidFill>
                  <a:srgbClr val="FFFF00"/>
                </a:solidFill>
                <a:latin typeface="Droid Sans Fallback"/>
                <a:cs typeface="Droid Sans Fallback"/>
              </a:rPr>
              <a:t>面</a:t>
            </a:r>
            <a:endParaRPr sz="2000">
              <a:latin typeface="Droid Sans Fallback"/>
              <a:cs typeface="Droid Sans Fallback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主界面：在</a:t>
            </a:r>
            <a:r>
              <a:rPr dirty="0" sz="2000" spc="60">
                <a:solidFill>
                  <a:srgbClr val="FFFFFF"/>
                </a:solidFill>
                <a:latin typeface="Verdana"/>
                <a:cs typeface="Verdana"/>
              </a:rPr>
              <a:t>demo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代码基础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上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完善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场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景，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添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加开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始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按钮</a:t>
            </a:r>
            <a:r>
              <a:rPr dirty="0" sz="2000" spc="-30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MenuItem</a:t>
            </a:r>
            <a:r>
              <a:rPr dirty="0" sz="2000" spc="-30">
                <a:solidFill>
                  <a:srgbClr val="FFFFFF"/>
                </a:solidFill>
                <a:latin typeface="Droid Sans Fallback"/>
                <a:cs typeface="Droid Sans Fallback"/>
              </a:rPr>
              <a:t>），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点</a:t>
            </a:r>
            <a:endParaRPr sz="2000">
              <a:latin typeface="Droid Sans Fallback"/>
              <a:cs typeface="Droid Sans Fallback"/>
            </a:endParaRPr>
          </a:p>
          <a:p>
            <a:pPr marL="355600">
              <a:lnSpc>
                <a:spcPts val="2280"/>
              </a:lnSpc>
            </a:pP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击进入游戏界面。</a:t>
            </a:r>
            <a:endParaRPr sz="2000">
              <a:latin typeface="Droid Sans Fallback"/>
              <a:cs typeface="Droid Sans Fallback"/>
            </a:endParaRPr>
          </a:p>
          <a:p>
            <a:pPr marL="355600" marR="508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游戏界面：两个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Layer</a:t>
            </a:r>
            <a:r>
              <a:rPr dirty="0" sz="2000" spc="-55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StoneLayer</a:t>
            </a:r>
            <a:r>
              <a:rPr dirty="0" sz="2000" spc="-10">
                <a:solidFill>
                  <a:srgbClr val="FFFFFF"/>
                </a:solidFill>
                <a:latin typeface="Droid Sans Fallback"/>
                <a:cs typeface="Droid Sans Fallback"/>
              </a:rPr>
              <a:t>锚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点位于左下</a:t>
            </a:r>
            <a:r>
              <a:rPr dirty="0" sz="2000" spc="-10">
                <a:solidFill>
                  <a:srgbClr val="FFFFFF"/>
                </a:solidFill>
                <a:latin typeface="Droid Sans Fallback"/>
                <a:cs typeface="Droid Sans Fallback"/>
              </a:rPr>
              <a:t>角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，坐标设</a:t>
            </a:r>
            <a:r>
              <a:rPr dirty="0" sz="2000" spc="-25">
                <a:solidFill>
                  <a:srgbClr val="FFFFFF"/>
                </a:solidFill>
                <a:latin typeface="Droid Sans Fallback"/>
                <a:cs typeface="Droid Sans Fallback"/>
              </a:rPr>
              <a:t>为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(0,0)</a:t>
            </a:r>
            <a:r>
              <a:rPr dirty="0" sz="2000" spc="-155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其上 有一石头精灵，初始坐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标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为</a:t>
            </a:r>
            <a:r>
              <a:rPr dirty="0" sz="2000" spc="-65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560</a:t>
            </a:r>
            <a:r>
              <a:rPr dirty="0" sz="2000" spc="-65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480</a:t>
            </a:r>
            <a:r>
              <a:rPr dirty="0" sz="2000" spc="-65">
                <a:solidFill>
                  <a:srgbClr val="FFFFFF"/>
                </a:solidFill>
                <a:latin typeface="Droid Sans Fallback"/>
                <a:cs typeface="Droid Sans Fallback"/>
              </a:rPr>
              <a:t>）；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MouseLayer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锚</a:t>
            </a:r>
            <a:r>
              <a:rPr dirty="0" sz="2000" spc="-10">
                <a:solidFill>
                  <a:srgbClr val="FFFFFF"/>
                </a:solidFill>
                <a:latin typeface="Droid Sans Fallback"/>
                <a:cs typeface="Droid Sans Fallback"/>
              </a:rPr>
              <a:t>点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位于左下角，  坐标设为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(0,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屏幕高度的一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半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2000" spc="-9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其上有一老鼠精灵，初始坐标为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屏幕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宽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度的 一半</a:t>
            </a:r>
            <a:r>
              <a:rPr dirty="0" sz="2000" spc="-50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000" spc="-50">
                <a:solidFill>
                  <a:srgbClr val="FFFFFF"/>
                </a:solidFill>
                <a:latin typeface="Droid Sans Fallback"/>
                <a:cs typeface="Droid Sans Fallback"/>
              </a:rPr>
              <a:t>）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。有一个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Label</a:t>
            </a:r>
            <a:r>
              <a:rPr dirty="0" sz="2000" spc="5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作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为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shoot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按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钮。</a:t>
            </a:r>
            <a:endParaRPr sz="2000">
              <a:latin typeface="Droid Sans Fallback"/>
              <a:cs typeface="Droid Sans Fallback"/>
            </a:endParaRPr>
          </a:p>
          <a:p>
            <a:pPr marL="355600" marR="149860" indent="-342900">
              <a:lnSpc>
                <a:spcPct val="88300"/>
              </a:lnSpc>
              <a:spcBef>
                <a:spcPts val="1100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游戏要求：游戏开始后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点击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屏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幕任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意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位置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在该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位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置添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加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一块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奶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酪，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老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鼠 跑到该位置吃掉奶酪；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点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击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shoot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按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钮，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石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头发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射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到老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鼠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所在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的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位置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，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老鼠 跑开，留下钻石。</a:t>
            </a:r>
            <a:endParaRPr sz="20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89D0D5"/>
                </a:solidFill>
                <a:latin typeface="Arial"/>
                <a:cs typeface="Arial"/>
              </a:rPr>
              <a:t></a:t>
            </a:r>
            <a:r>
              <a:rPr dirty="0" sz="1600" spc="270">
                <a:solidFill>
                  <a:srgbClr val="89D0D5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加分项：尝试添加一两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个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动画</a:t>
            </a:r>
            <a:endParaRPr sz="2000">
              <a:latin typeface="Droid Sans Fallback"/>
              <a:cs typeface="Droid Sans Fallback"/>
            </a:endParaRPr>
          </a:p>
          <a:p>
            <a:pPr marL="355600" marR="4699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dirty="0" sz="1600" spc="270">
                <a:solidFill>
                  <a:srgbClr val="89D0D5"/>
                </a:solidFill>
                <a:latin typeface="Arial"/>
                <a:cs typeface="Arial"/>
              </a:rPr>
              <a:t>	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作业提交：提交</a:t>
            </a:r>
            <a:r>
              <a:rPr dirty="0" sz="2000">
                <a:solidFill>
                  <a:srgbClr val="FFFF00"/>
                </a:solidFill>
                <a:latin typeface="Droid Sans Fallback"/>
                <a:cs typeface="Droid Sans Fallback"/>
              </a:rPr>
              <a:t>实验报</a:t>
            </a:r>
            <a:r>
              <a:rPr dirty="0" sz="2000" spc="-15">
                <a:solidFill>
                  <a:srgbClr val="FFFF00"/>
                </a:solidFill>
                <a:latin typeface="Droid Sans Fallback"/>
                <a:cs typeface="Droid Sans Fallback"/>
              </a:rPr>
              <a:t>告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（文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档</a:t>
            </a:r>
            <a:r>
              <a:rPr dirty="0" sz="2000" spc="-50">
                <a:solidFill>
                  <a:srgbClr val="FFFFFF"/>
                </a:solidFill>
                <a:latin typeface="Droid Sans Fallback"/>
                <a:cs typeface="Droid Sans Fallback"/>
              </a:rPr>
              <a:t>），</a:t>
            </a:r>
            <a:r>
              <a:rPr dirty="0" sz="2000" spc="-50">
                <a:solidFill>
                  <a:srgbClr val="FFFF00"/>
                </a:solidFill>
                <a:latin typeface="Verdana"/>
                <a:cs typeface="Verdana"/>
              </a:rPr>
              <a:t>Classes</a:t>
            </a:r>
            <a:r>
              <a:rPr dirty="0" sz="2000" spc="-50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文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件夹</a:t>
            </a:r>
            <a:r>
              <a:rPr dirty="0" sz="2000" spc="-45">
                <a:solidFill>
                  <a:srgbClr val="FFFFFF"/>
                </a:solidFill>
                <a:latin typeface="Droid Sans Fallback"/>
                <a:cs typeface="Droid Sans Fallback"/>
              </a:rPr>
              <a:t>），</a:t>
            </a:r>
            <a:r>
              <a:rPr dirty="0" sz="2000" spc="-45">
                <a:solidFill>
                  <a:srgbClr val="FFFF00"/>
                </a:solidFill>
                <a:latin typeface="Verdana"/>
                <a:cs typeface="Verdana"/>
              </a:rPr>
              <a:t>Resources</a:t>
            </a:r>
            <a:r>
              <a:rPr dirty="0" sz="2000" spc="-45">
                <a:solidFill>
                  <a:srgbClr val="FFFFFF"/>
                </a:solidFill>
                <a:latin typeface="Droid Sans Fallback"/>
                <a:cs typeface="Droid Sans Fallback"/>
              </a:rPr>
              <a:t>（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文件 夹）。实验报告要求有</a:t>
            </a:r>
            <a:r>
              <a:rPr dirty="0" sz="2000" spc="-15">
                <a:solidFill>
                  <a:srgbClr val="FFFFFF"/>
                </a:solidFill>
                <a:latin typeface="Droid Sans Fallback"/>
                <a:cs typeface="Droid Sans Fallback"/>
              </a:rPr>
              <a:t>截</a:t>
            </a:r>
            <a:r>
              <a:rPr dirty="0" sz="2000">
                <a:solidFill>
                  <a:srgbClr val="FFFFFF"/>
                </a:solidFill>
                <a:latin typeface="Droid Sans Fallback"/>
                <a:cs typeface="Droid Sans Fallback"/>
              </a:rPr>
              <a:t>图。</a:t>
            </a:r>
            <a:endParaRPr sz="20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7C1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骆铭涛</dc:creator>
  <dc:title>Cocos2d-x基础概念</dc:title>
  <dcterms:created xsi:type="dcterms:W3CDTF">2018-05-15T05:01:51Z</dcterms:created>
  <dcterms:modified xsi:type="dcterms:W3CDTF">2018-05-15T05:01:51Z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2018-05-15T00:00:00Z</vt:filetime>
  </property>
</Properties>
</file>