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6"/>
  </p:notesMasterIdLst>
  <p:handoutMasterIdLst>
    <p:handoutMasterId r:id="rId47"/>
  </p:handoutMasterIdLst>
  <p:sldIdLst>
    <p:sldId id="430" r:id="rId2"/>
    <p:sldId id="732" r:id="rId3"/>
    <p:sldId id="733" r:id="rId4"/>
    <p:sldId id="761" r:id="rId5"/>
    <p:sldId id="803" r:id="rId6"/>
    <p:sldId id="804" r:id="rId7"/>
    <p:sldId id="752" r:id="rId8"/>
    <p:sldId id="662" r:id="rId9"/>
    <p:sldId id="753" r:id="rId10"/>
    <p:sldId id="785" r:id="rId11"/>
    <p:sldId id="786" r:id="rId12"/>
    <p:sldId id="805" r:id="rId13"/>
    <p:sldId id="787" r:id="rId14"/>
    <p:sldId id="788" r:id="rId15"/>
    <p:sldId id="790" r:id="rId16"/>
    <p:sldId id="791" r:id="rId17"/>
    <p:sldId id="792" r:id="rId18"/>
    <p:sldId id="789" r:id="rId19"/>
    <p:sldId id="793" r:id="rId20"/>
    <p:sldId id="795" r:id="rId21"/>
    <p:sldId id="796" r:id="rId22"/>
    <p:sldId id="794" r:id="rId23"/>
    <p:sldId id="797" r:id="rId24"/>
    <p:sldId id="798" r:id="rId25"/>
    <p:sldId id="806" r:id="rId26"/>
    <p:sldId id="799" r:id="rId27"/>
    <p:sldId id="807" r:id="rId28"/>
    <p:sldId id="800" r:id="rId29"/>
    <p:sldId id="801" r:id="rId30"/>
    <p:sldId id="808" r:id="rId31"/>
    <p:sldId id="596" r:id="rId32"/>
    <p:sldId id="777" r:id="rId33"/>
    <p:sldId id="802" r:id="rId34"/>
    <p:sldId id="778" r:id="rId35"/>
    <p:sldId id="760" r:id="rId36"/>
    <p:sldId id="755" r:id="rId37"/>
    <p:sldId id="736" r:id="rId38"/>
    <p:sldId id="757" r:id="rId39"/>
    <p:sldId id="758" r:id="rId40"/>
    <p:sldId id="759" r:id="rId41"/>
    <p:sldId id="783" r:id="rId42"/>
    <p:sldId id="784" r:id="rId43"/>
    <p:sldId id="649" r:id="rId44"/>
    <p:sldId id="651" r:id="rId45"/>
  </p:sldIdLst>
  <p:sldSz cx="12188825" cy="6858000"/>
  <p:notesSz cx="6858000" cy="9144000"/>
  <p:defaultText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173">
          <p15:clr>
            <a:srgbClr val="A4A3A4"/>
          </p15:clr>
        </p15:guide>
        <p15:guide id="4" orient="horz" pos="4176">
          <p15:clr>
            <a:srgbClr val="A4A3A4"/>
          </p15:clr>
        </p15:guide>
        <p15:guide id="5" orient="horz" pos="1488">
          <p15:clr>
            <a:srgbClr val="A4A3A4"/>
          </p15:clr>
        </p15:guide>
        <p15:guide id="6" orient="horz" pos="454">
          <p15:clr>
            <a:srgbClr val="A4A3A4"/>
          </p15:clr>
        </p15:guide>
        <p15:guide id="7" pos="3840">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rek Gebhard" initials="DG" lastIdx="11" clrIdx="0"/>
  <p:cmAuthor id="1" name="Brian Uphoff" initials="BU" lastIdx="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7EC1"/>
    <a:srgbClr val="0000FF"/>
    <a:srgbClr val="5757B9"/>
    <a:srgbClr val="0087FF"/>
    <a:srgbClr val="000000"/>
    <a:srgbClr val="0D8845"/>
    <a:srgbClr val="FFFFFF"/>
    <a:srgbClr val="EF4423"/>
    <a:srgbClr val="292929"/>
    <a:srgbClr val="65BC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91" autoAdjust="0"/>
    <p:restoredTop sz="94362" autoAdjust="0"/>
  </p:normalViewPr>
  <p:slideViewPr>
    <p:cSldViewPr snapToGrid="0" snapToObjects="1">
      <p:cViewPr varScale="1">
        <p:scale>
          <a:sx n="69" d="100"/>
          <a:sy n="69" d="100"/>
        </p:scale>
        <p:origin x="504" y="48"/>
      </p:cViewPr>
      <p:guideLst>
        <p:guide orient="horz" pos="144"/>
        <p:guide orient="horz" pos="1200"/>
        <p:guide orient="horz" pos="2173"/>
        <p:guide orient="horz" pos="4176"/>
        <p:guide orient="horz" pos="1488"/>
        <p:guide orient="horz" pos="454"/>
        <p:guide pos="3840"/>
        <p:guide pos="327"/>
        <p:guide pos="1190"/>
        <p:guide pos="7350"/>
        <p:guide pos="7063"/>
        <p:guide pos="611"/>
      </p:guideLst>
    </p:cSldViewPr>
  </p:slideViewPr>
  <p:notesTextViewPr>
    <p:cViewPr>
      <p:scale>
        <a:sx n="100" d="100"/>
        <a:sy n="100" d="100"/>
      </p:scale>
      <p:origin x="0" y="0"/>
    </p:cViewPr>
  </p:notesTextViewPr>
  <p:sorterViewPr>
    <p:cViewPr varScale="1">
      <p:scale>
        <a:sx n="1" d="1"/>
        <a:sy n="1" d="1"/>
      </p:scale>
      <p:origin x="0" y="13398"/>
    </p:cViewPr>
  </p:sorterViewPr>
  <p:notesViewPr>
    <p:cSldViewPr snapToGrid="0" snapToObjects="1" showGuides="1">
      <p:cViewPr varScale="1">
        <p:scale>
          <a:sx n="80" d="100"/>
          <a:sy n="80" d="100"/>
        </p:scale>
        <p:origin x="-292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anose="020B0502040204020203" pitchFamily="34" charset="0"/>
              </a:rPr>
              <a:t>BUILD</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anose="020B0502040204020203" pitchFamily="34" charset="0"/>
              </a:rPr>
              <a:t>4/18/2018</a:t>
            </a:fld>
            <a:endParaRPr lang="en-US" dirty="0">
              <a:latin typeface="Segoe UI" panose="020B0502040204020203"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anose="020B0502040204020203" pitchFamily="34" charset="0"/>
              </a:rPr>
              <a:t>© 2011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anose="020B0502040204020203" pitchFamily="34" charset="0"/>
              </a:rPr>
            </a:br>
            <a:r>
              <a:rPr lang="en-US" sz="500" dirty="0">
                <a:solidFill>
                  <a:srgbClr val="000000"/>
                </a:solidFill>
                <a:latin typeface="Segoe UI" panose="020B0502040204020203"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anose="020B0502040204020203" pitchFamily="34" charset="0"/>
              </a:rPr>
              <a:t>‹#›</a:t>
            </a:fld>
            <a:endParaRPr lang="en-US" dirty="0">
              <a:latin typeface="Segoe UI" panose="020B0502040204020203"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anose="020B0502040204020203" pitchFamily="34" charset="0"/>
              </a:defRPr>
            </a:lvl1pPr>
          </a:lstStyle>
          <a:p>
            <a:r>
              <a:rPr lang="en-US" dirty="0"/>
              <a:t>BUILD</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anose="020B0502040204020203" pitchFamily="34" charset="0"/>
              </a:defRPr>
            </a:lvl1pPr>
          </a:lstStyle>
          <a:p>
            <a:fld id="{7C3FBCD4-166E-446F-AF18-7D4A0CF9AEF6}" type="datetimeFigureOut">
              <a:rPr lang="en-US" smtClean="0"/>
              <a:t>4/18/2018</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anose="020B0502040204020203" pitchFamily="34" charset="0"/>
              </a:rPr>
              <a:t>© 2011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anose="020B0502040204020203" pitchFamily="34" charset="0"/>
              </a:rPr>
            </a:br>
            <a:r>
              <a:rPr lang="en-US" dirty="0">
                <a:solidFill>
                  <a:srgbClr val="000000"/>
                </a:solidFill>
                <a:latin typeface="Segoe UI" panose="020B0502040204020203"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anose="020B0502040204020203" pitchFamily="34" charset="0"/>
              </a:defRPr>
            </a:lvl1pPr>
          </a:lstStyle>
          <a:p>
            <a:fld id="{8B263312-38AA-4E1E-B2B5-0F8F122B24FE}"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3765" rtl="0" eaLnBrk="1" latinLnBrk="0" hangingPunct="1">
      <a:lnSpc>
        <a:spcPct val="90000"/>
      </a:lnSpc>
      <a:spcAft>
        <a:spcPts val="335"/>
      </a:spcAft>
      <a:defRPr sz="900" kern="1200">
        <a:solidFill>
          <a:schemeClr val="tx1"/>
        </a:solidFill>
        <a:latin typeface="Segoe UI" panose="020B0502040204020203" pitchFamily="34" charset="0"/>
        <a:ea typeface="+mn-ea"/>
        <a:cs typeface="+mn-cs"/>
      </a:defRPr>
    </a:lvl1pPr>
    <a:lvl2pPr marL="212725" indent="-106045" algn="l" defTabSz="913765" rtl="0" eaLnBrk="1" latinLnBrk="0" hangingPunct="1">
      <a:lnSpc>
        <a:spcPct val="90000"/>
      </a:lnSpc>
      <a:spcAft>
        <a:spcPts val="335"/>
      </a:spcAft>
      <a:buFont typeface="Arial" panose="020B0604020202020204" pitchFamily="34" charset="0"/>
      <a:buChar char="•"/>
      <a:defRPr sz="900" kern="1200">
        <a:solidFill>
          <a:schemeClr val="tx1"/>
        </a:solidFill>
        <a:latin typeface="Segoe UI" panose="020B0502040204020203" pitchFamily="34" charset="0"/>
        <a:ea typeface="+mn-ea"/>
        <a:cs typeface="+mn-cs"/>
      </a:defRPr>
    </a:lvl2pPr>
    <a:lvl3pPr marL="328295" indent="-114935" algn="l" defTabSz="913765" rtl="0" eaLnBrk="1" latinLnBrk="0" hangingPunct="1">
      <a:lnSpc>
        <a:spcPct val="90000"/>
      </a:lnSpc>
      <a:spcAft>
        <a:spcPts val="335"/>
      </a:spcAft>
      <a:buFont typeface="Arial" panose="020B0604020202020204" pitchFamily="34" charset="0"/>
      <a:buChar char="•"/>
      <a:defRPr sz="900" kern="1200">
        <a:solidFill>
          <a:schemeClr val="tx1"/>
        </a:solidFill>
        <a:latin typeface="Segoe UI" panose="020B0502040204020203" pitchFamily="34" charset="0"/>
        <a:ea typeface="+mn-ea"/>
        <a:cs typeface="+mn-cs"/>
      </a:defRPr>
    </a:lvl3pPr>
    <a:lvl4pPr marL="482600" indent="-146685" algn="l" defTabSz="913765" rtl="0" eaLnBrk="1" latinLnBrk="0" hangingPunct="1">
      <a:lnSpc>
        <a:spcPct val="90000"/>
      </a:lnSpc>
      <a:spcAft>
        <a:spcPts val="335"/>
      </a:spcAft>
      <a:buFont typeface="Arial" panose="020B0604020202020204" pitchFamily="34" charset="0"/>
      <a:buChar char="•"/>
      <a:defRPr sz="900" kern="1200">
        <a:solidFill>
          <a:schemeClr val="tx1"/>
        </a:solidFill>
        <a:latin typeface="Segoe UI" panose="020B0502040204020203" pitchFamily="34" charset="0"/>
        <a:ea typeface="+mn-ea"/>
        <a:cs typeface="+mn-cs"/>
      </a:defRPr>
    </a:lvl4pPr>
    <a:lvl5pPr marL="615315" indent="-114935" algn="l" defTabSz="913765" rtl="0" eaLnBrk="1" latinLnBrk="0" hangingPunct="1">
      <a:lnSpc>
        <a:spcPct val="90000"/>
      </a:lnSpc>
      <a:spcAft>
        <a:spcPts val="335"/>
      </a:spcAft>
      <a:buFont typeface="Arial" panose="020B0604020202020204" pitchFamily="34" charset="0"/>
      <a:buChar char="•"/>
      <a:defRPr sz="900" kern="1200">
        <a:solidFill>
          <a:schemeClr val="tx1"/>
        </a:solidFill>
        <a:latin typeface="Segoe UI" panose="020B0502040204020203" pitchFamily="34" charset="0"/>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t>4/18/2018 10:59 AM</a:t>
            </a:fld>
            <a:endParaRPr lang="en-US"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t>1</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anose="020B0502040204020203"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anose="020B0502040204020203" pitchFamily="34" charset="0"/>
              </a:rPr>
            </a:br>
            <a:r>
              <a:rPr lang="en-US" sz="500" dirty="0">
                <a:solidFill>
                  <a:srgbClr val="000000"/>
                </a:solidFill>
                <a:latin typeface="Segoe UI" panose="020B0502040204020203" pitchFamily="34" charset="0"/>
              </a:rPr>
              <a:t>MICROSOFT MAKES NO WARRANTIES, EXPRESS, IMPLIED OR STATUTORY, AS TO THE INFORMATION IN THIS PRESENTATION.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B263312-38AA-4E1E-B2B5-0F8F122B24FE}" type="slidenum">
              <a:rPr lang="en-US" smtClean="0"/>
              <a:t>38</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B263312-38AA-4E1E-B2B5-0F8F122B24FE}" type="slidenum">
              <a:rPr lang="en-US" smtClean="0"/>
              <a:t>39</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B263312-38AA-4E1E-B2B5-0F8F122B24FE}" type="slidenum">
              <a:rPr lang="en-US" smtClean="0"/>
              <a:t>40</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B263312-38AA-4E1E-B2B5-0F8F122B24FE}" type="slidenum">
              <a:rPr lang="en-US" smtClean="0"/>
              <a:t>41</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B263312-38AA-4E1E-B2B5-0F8F122B24FE}" type="slidenum">
              <a:rPr lang="en-US" smtClean="0"/>
              <a:t>42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B263312-38AA-4E1E-B2B5-0F8F122B24FE}" type="slidenum">
              <a:rPr lang="en-US" smtClean="0"/>
              <a:t>5</a:t>
            </a:fld>
            <a:endParaRPr lang="en-US" dirty="0"/>
          </a:p>
        </p:txBody>
      </p:sp>
    </p:spTree>
    <p:extLst>
      <p:ext uri="{BB962C8B-B14F-4D97-AF65-F5344CB8AC3E}">
        <p14:creationId xmlns:p14="http://schemas.microsoft.com/office/powerpoint/2010/main" val="1847537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latin typeface="微软雅黑" panose="020B0503020204020204" pitchFamily="34" charset="-122"/>
              <a:ea typeface="微软雅黑" panose="020B0503020204020204" pitchFamily="34" charset="-122"/>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t>7</a:t>
            </a:fld>
            <a:endParaRPr lang="en-US" dirty="0">
              <a:solidFill>
                <a:prstClr val="black"/>
              </a:solidFill>
            </a:endParaRPr>
          </a:p>
        </p:txBody>
      </p:sp>
    </p:spTree>
    <p:extLst>
      <p:ext uri="{BB962C8B-B14F-4D97-AF65-F5344CB8AC3E}">
        <p14:creationId xmlns:p14="http://schemas.microsoft.com/office/powerpoint/2010/main" val="4157473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B263312-38AA-4E1E-B2B5-0F8F122B24FE}" type="slidenum">
              <a:rPr lang="en-US" smtClean="0"/>
              <a:t>8</a:t>
            </a:fld>
            <a:endParaRPr lang="en-US" dirty="0"/>
          </a:p>
        </p:txBody>
      </p:sp>
    </p:spTree>
    <p:extLst>
      <p:ext uri="{BB962C8B-B14F-4D97-AF65-F5344CB8AC3E}">
        <p14:creationId xmlns:p14="http://schemas.microsoft.com/office/powerpoint/2010/main" val="3069327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B263312-38AA-4E1E-B2B5-0F8F122B24FE}" type="slidenum">
              <a:rPr lang="en-US" smtClean="0"/>
              <a:t>9</a:t>
            </a:fld>
            <a:endParaRPr lang="en-US" dirty="0"/>
          </a:p>
        </p:txBody>
      </p:sp>
    </p:spTree>
    <p:extLst>
      <p:ext uri="{BB962C8B-B14F-4D97-AF65-F5344CB8AC3E}">
        <p14:creationId xmlns:p14="http://schemas.microsoft.com/office/powerpoint/2010/main" val="1683685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微软雅黑" panose="020B0503020204020204" pitchFamily="34" charset="-122"/>
              <a:ea typeface="微软雅黑" panose="020B0503020204020204" pitchFamily="34" charset="-122"/>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t>32</a:t>
            </a:fld>
            <a:endParaRPr 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B263312-38AA-4E1E-B2B5-0F8F122B24FE}" type="slidenum">
              <a:rPr lang="en-US" smtClean="0"/>
              <a:t>34</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latin typeface="微软雅黑" panose="020B0503020204020204" pitchFamily="34" charset="-122"/>
              <a:ea typeface="微软雅黑" panose="020B0503020204020204" pitchFamily="34" charset="-122"/>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t>36</a:t>
            </a:fld>
            <a:endParaRPr lang="en-US"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B263312-38AA-4E1E-B2B5-0F8F122B24FE}" type="slidenum">
              <a:rPr lang="en-US" smtClean="0"/>
              <a:t>37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92642"/>
            <a:ext cx="10237787" cy="914096"/>
          </a:xfrm>
        </p:spPr>
        <p:txBody>
          <a:bodyPr anchor="b" anchorCtr="0"/>
          <a:lstStyle>
            <a:lvl1pPr>
              <a:defRPr sz="6600" spc="-150" baseline="0">
                <a:solidFill>
                  <a:schemeClr val="tx1">
                    <a:alpha val="99000"/>
                  </a:schemeClr>
                </a:solidFill>
              </a:defRPr>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solidFill>
                  <a:schemeClr val="tx2">
                    <a:lumMod val="40000"/>
                    <a:lumOff val="60000"/>
                    <a:alpha val="99000"/>
                  </a:schemeClr>
                </a:solidFill>
                <a:latin typeface="+mj-lt"/>
              </a:defRPr>
            </a:lvl1pPr>
          </a:lstStyle>
          <a:p>
            <a:pPr lvl="0"/>
            <a:r>
              <a:rPr lang="en-US" dirty="0"/>
              <a:t>Speaker Title</a:t>
            </a:r>
          </a:p>
        </p:txBody>
      </p:sp>
      <p:sp>
        <p:nvSpPr>
          <p:cNvPr id="452" name="Rectangle 451"/>
          <p:cNvSpPr/>
          <p:nvPr userDrawn="1"/>
        </p:nvSpPr>
        <p:spPr bwMode="auto">
          <a:xfrm>
            <a:off x="9847978" y="-160540"/>
            <a:ext cx="1828800" cy="18288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53" name="Rectangle 452"/>
          <p:cNvSpPr/>
          <p:nvPr userDrawn="1"/>
        </p:nvSpPr>
        <p:spPr bwMode="auto">
          <a:xfrm>
            <a:off x="9262520" y="1298576"/>
            <a:ext cx="1170916" cy="117091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54" name="Rectangle 453"/>
          <p:cNvSpPr/>
          <p:nvPr userDrawn="1"/>
        </p:nvSpPr>
        <p:spPr bwMode="auto">
          <a:xfrm>
            <a:off x="9262520" y="-160540"/>
            <a:ext cx="875010" cy="875010"/>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55" name="Rectangle 454"/>
          <p:cNvSpPr/>
          <p:nvPr userDrawn="1"/>
        </p:nvSpPr>
        <p:spPr bwMode="auto">
          <a:xfrm>
            <a:off x="8219107" y="1423060"/>
            <a:ext cx="665432" cy="665432"/>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56" name="Rectangle 455"/>
          <p:cNvSpPr/>
          <p:nvPr userDrawn="1"/>
        </p:nvSpPr>
        <p:spPr bwMode="auto">
          <a:xfrm>
            <a:off x="9262520" y="5753556"/>
            <a:ext cx="1170916" cy="117091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57" name="Rectangle 456"/>
          <p:cNvSpPr/>
          <p:nvPr userDrawn="1"/>
        </p:nvSpPr>
        <p:spPr bwMode="auto">
          <a:xfrm>
            <a:off x="10527822" y="5081417"/>
            <a:ext cx="773912" cy="7739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58" name="Rectangle 457"/>
          <p:cNvSpPr/>
          <p:nvPr userDrawn="1"/>
        </p:nvSpPr>
        <p:spPr bwMode="auto">
          <a:xfrm>
            <a:off x="11216481" y="5610291"/>
            <a:ext cx="316712" cy="316712"/>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59" name="Rectangle 458"/>
          <p:cNvSpPr/>
          <p:nvPr userDrawn="1"/>
        </p:nvSpPr>
        <p:spPr bwMode="auto">
          <a:xfrm>
            <a:off x="10622883" y="6339014"/>
            <a:ext cx="2361286" cy="2361286"/>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60" name="Rectangle 459"/>
          <p:cNvSpPr/>
          <p:nvPr userDrawn="1"/>
        </p:nvSpPr>
        <p:spPr bwMode="auto">
          <a:xfrm>
            <a:off x="681947" y="442110"/>
            <a:ext cx="1255574" cy="1255574"/>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61" name="Rectangle 460"/>
          <p:cNvSpPr/>
          <p:nvPr userDrawn="1"/>
        </p:nvSpPr>
        <p:spPr bwMode="auto">
          <a:xfrm>
            <a:off x="1866442" y="-160540"/>
            <a:ext cx="513190" cy="513190"/>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62" name="Rectangle 461"/>
          <p:cNvSpPr/>
          <p:nvPr userDrawn="1"/>
        </p:nvSpPr>
        <p:spPr bwMode="auto">
          <a:xfrm>
            <a:off x="11749866" y="1234418"/>
            <a:ext cx="244474" cy="244474"/>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63" name="Rectangle 462"/>
          <p:cNvSpPr/>
          <p:nvPr userDrawn="1"/>
        </p:nvSpPr>
        <p:spPr bwMode="auto">
          <a:xfrm>
            <a:off x="5824555" y="1918422"/>
            <a:ext cx="875010" cy="875010"/>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64" name="Rectangle 463"/>
          <p:cNvSpPr/>
          <p:nvPr userDrawn="1"/>
        </p:nvSpPr>
        <p:spPr bwMode="auto">
          <a:xfrm>
            <a:off x="4973451" y="5410281"/>
            <a:ext cx="603404" cy="603404"/>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65" name="Rectangle 464"/>
          <p:cNvSpPr/>
          <p:nvPr userDrawn="1"/>
        </p:nvSpPr>
        <p:spPr bwMode="auto">
          <a:xfrm>
            <a:off x="5629432" y="4681875"/>
            <a:ext cx="1030108" cy="103010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3" name="灯片编号占位符 2">
            <a:extLst>
              <a:ext uri="{FF2B5EF4-FFF2-40B4-BE49-F238E27FC236}">
                <a16:creationId xmlns:a16="http://schemas.microsoft.com/office/drawing/2014/main" id="{56E029AB-5463-40BE-9729-E55B0C832455}"/>
              </a:ext>
            </a:extLst>
          </p:cNvPr>
          <p:cNvSpPr>
            <a:spLocks noGrp="1"/>
          </p:cNvSpPr>
          <p:nvPr>
            <p:ph type="sldNum" sz="quarter" idx="13"/>
          </p:nvPr>
        </p:nvSpPr>
        <p:spPr/>
        <p:txBody>
          <a:bodyPr/>
          <a:lstStyle>
            <a:lvl1pPr>
              <a:defRPr>
                <a:solidFill>
                  <a:schemeClr val="tx1"/>
                </a:solidFill>
              </a:defRPr>
            </a:lvl1pPr>
          </a:lstStyle>
          <a:p>
            <a:fld id="{3F9C4C7F-5825-4F3A-8379-025B40755F68}" type="slidenum">
              <a:rPr lang="zh-CN" altLang="en-US" smtClean="0"/>
              <a:pPr/>
              <a:t>‹#›</a:t>
            </a:fld>
            <a:r>
              <a:rPr lang="en-US" altLang="zh-CN" dirty="0"/>
              <a:t>/44</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a:t>Click to edit Master title style</a:t>
            </a:r>
            <a:endParaRPr lang="en-US" dirty="0"/>
          </a:p>
        </p:txBody>
      </p:sp>
      <p:sp>
        <p:nvSpPr>
          <p:cNvPr id="9" name="Text Placeholder 8"/>
          <p:cNvSpPr>
            <a:spLocks noGrp="1"/>
          </p:cNvSpPr>
          <p:nvPr>
            <p:ph type="body" sz="quarter" idx="10"/>
          </p:nvPr>
        </p:nvSpPr>
        <p:spPr>
          <a:xfrm>
            <a:off x="4756214"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a:t>Click to edit Master text styles</a:t>
            </a:r>
          </a:p>
        </p:txBody>
      </p:sp>
      <p:sp>
        <p:nvSpPr>
          <p:cNvPr id="11" name="Text Placeholder 8"/>
          <p:cNvSpPr>
            <a:spLocks noGrp="1"/>
          </p:cNvSpPr>
          <p:nvPr>
            <p:ph type="body" sz="quarter" idx="12"/>
          </p:nvPr>
        </p:nvSpPr>
        <p:spPr>
          <a:xfrm>
            <a:off x="4756214"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2" name="Text Placeholder 8"/>
          <p:cNvSpPr>
            <a:spLocks noGrp="1"/>
          </p:cNvSpPr>
          <p:nvPr>
            <p:ph type="body" sz="quarter" idx="13"/>
          </p:nvPr>
        </p:nvSpPr>
        <p:spPr>
          <a:xfrm>
            <a:off x="7533397"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a:t>Click to edit Master text styles</a:t>
            </a:r>
          </a:p>
        </p:txBody>
      </p:sp>
      <p:sp>
        <p:nvSpPr>
          <p:cNvPr id="13" name="Text Placeholder 8"/>
          <p:cNvSpPr>
            <a:spLocks noGrp="1"/>
          </p:cNvSpPr>
          <p:nvPr>
            <p:ph type="body" sz="quarter" idx="14"/>
          </p:nvPr>
        </p:nvSpPr>
        <p:spPr>
          <a:xfrm>
            <a:off x="7533397"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4" name="Text Placeholder 8"/>
          <p:cNvSpPr>
            <a:spLocks noGrp="1"/>
          </p:cNvSpPr>
          <p:nvPr>
            <p:ph type="body" sz="quarter" idx="15"/>
          </p:nvPr>
        </p:nvSpPr>
        <p:spPr>
          <a:xfrm>
            <a:off x="1982115"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a:t>Click to edit Master text styles</a:t>
            </a:r>
          </a:p>
        </p:txBody>
      </p:sp>
      <p:sp>
        <p:nvSpPr>
          <p:cNvPr id="15" name="Text Placeholder 8"/>
          <p:cNvSpPr>
            <a:spLocks noGrp="1"/>
          </p:cNvSpPr>
          <p:nvPr>
            <p:ph type="body" sz="quarter" idx="16"/>
          </p:nvPr>
        </p:nvSpPr>
        <p:spPr>
          <a:xfrm>
            <a:off x="1982115"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a:t>Click to edit Master title style</a:t>
            </a:r>
            <a:endParaRPr lang="en-US" dirty="0"/>
          </a:p>
        </p:txBody>
      </p:sp>
      <p:sp>
        <p:nvSpPr>
          <p:cNvPr id="9" name="Text Placeholder 8"/>
          <p:cNvSpPr>
            <a:spLocks noGrp="1"/>
          </p:cNvSpPr>
          <p:nvPr>
            <p:ph type="body" sz="quarter" idx="10"/>
          </p:nvPr>
        </p:nvSpPr>
        <p:spPr>
          <a:xfrm>
            <a:off x="6141323"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a:t>Click to edit Master text styles</a:t>
            </a:r>
          </a:p>
        </p:txBody>
      </p:sp>
      <p:sp>
        <p:nvSpPr>
          <p:cNvPr id="11" name="Text Placeholder 8"/>
          <p:cNvSpPr>
            <a:spLocks noGrp="1"/>
          </p:cNvSpPr>
          <p:nvPr>
            <p:ph type="body" sz="quarter" idx="12"/>
          </p:nvPr>
        </p:nvSpPr>
        <p:spPr>
          <a:xfrm>
            <a:off x="6141323"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4" name="Text Placeholder 8"/>
          <p:cNvSpPr>
            <a:spLocks noGrp="1"/>
          </p:cNvSpPr>
          <p:nvPr>
            <p:ph type="body" sz="quarter" idx="15"/>
          </p:nvPr>
        </p:nvSpPr>
        <p:spPr>
          <a:xfrm>
            <a:off x="336722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a:t>Click to edit Master text styles</a:t>
            </a:r>
          </a:p>
        </p:txBody>
      </p:sp>
      <p:sp>
        <p:nvSpPr>
          <p:cNvPr id="15" name="Text Placeholder 8"/>
          <p:cNvSpPr>
            <a:spLocks noGrp="1"/>
          </p:cNvSpPr>
          <p:nvPr>
            <p:ph type="body" sz="quarter" idx="16"/>
          </p:nvPr>
        </p:nvSpPr>
        <p:spPr>
          <a:xfrm>
            <a:off x="336722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0" name="Text Placeholder 8"/>
          <p:cNvSpPr>
            <a:spLocks noGrp="1"/>
          </p:cNvSpPr>
          <p:nvPr>
            <p:ph type="body" sz="quarter" idx="17"/>
          </p:nvPr>
        </p:nvSpPr>
        <p:spPr>
          <a:xfrm>
            <a:off x="6141323"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a:t>Click to edit Master text styles</a:t>
            </a:r>
          </a:p>
        </p:txBody>
      </p:sp>
      <p:sp>
        <p:nvSpPr>
          <p:cNvPr id="16" name="Text Placeholder 8"/>
          <p:cNvSpPr>
            <a:spLocks noGrp="1"/>
          </p:cNvSpPr>
          <p:nvPr>
            <p:ph type="body" sz="quarter" idx="18"/>
          </p:nvPr>
        </p:nvSpPr>
        <p:spPr>
          <a:xfrm>
            <a:off x="6141323"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9" name="Text Placeholder 8"/>
          <p:cNvSpPr>
            <a:spLocks noGrp="1"/>
          </p:cNvSpPr>
          <p:nvPr>
            <p:ph type="body" sz="quarter" idx="21"/>
          </p:nvPr>
        </p:nvSpPr>
        <p:spPr>
          <a:xfrm>
            <a:off x="336722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a:t>Click to edit Master text styles</a:t>
            </a:r>
          </a:p>
        </p:txBody>
      </p:sp>
      <p:sp>
        <p:nvSpPr>
          <p:cNvPr id="20" name="Text Placeholder 8"/>
          <p:cNvSpPr>
            <a:spLocks noGrp="1"/>
          </p:cNvSpPr>
          <p:nvPr>
            <p:ph type="body" sz="quarter" idx="22"/>
          </p:nvPr>
        </p:nvSpPr>
        <p:spPr>
          <a:xfrm>
            <a:off x="336722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a:t>Click to edit Master title style</a:t>
            </a:r>
            <a:endParaRPr lang="en-US" dirty="0"/>
          </a:p>
        </p:txBody>
      </p:sp>
      <p:sp>
        <p:nvSpPr>
          <p:cNvPr id="9" name="Text Placeholder 8"/>
          <p:cNvSpPr>
            <a:spLocks noGrp="1"/>
          </p:cNvSpPr>
          <p:nvPr>
            <p:ph type="body" sz="quarter" idx="10"/>
          </p:nvPr>
        </p:nvSpPr>
        <p:spPr>
          <a:xfrm>
            <a:off x="475621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a:t>Click to edit Master text styles</a:t>
            </a:r>
          </a:p>
        </p:txBody>
      </p:sp>
      <p:sp>
        <p:nvSpPr>
          <p:cNvPr id="11" name="Text Placeholder 8"/>
          <p:cNvSpPr>
            <a:spLocks noGrp="1"/>
          </p:cNvSpPr>
          <p:nvPr>
            <p:ph type="body" sz="quarter" idx="12"/>
          </p:nvPr>
        </p:nvSpPr>
        <p:spPr>
          <a:xfrm>
            <a:off x="475621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2" name="Text Placeholder 8"/>
          <p:cNvSpPr>
            <a:spLocks noGrp="1"/>
          </p:cNvSpPr>
          <p:nvPr>
            <p:ph type="body" sz="quarter" idx="13"/>
          </p:nvPr>
        </p:nvSpPr>
        <p:spPr>
          <a:xfrm>
            <a:off x="7533397"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a:t>Click to edit Master text styles</a:t>
            </a:r>
          </a:p>
        </p:txBody>
      </p:sp>
      <p:sp>
        <p:nvSpPr>
          <p:cNvPr id="13" name="Text Placeholder 8"/>
          <p:cNvSpPr>
            <a:spLocks noGrp="1"/>
          </p:cNvSpPr>
          <p:nvPr>
            <p:ph type="body" sz="quarter" idx="14"/>
          </p:nvPr>
        </p:nvSpPr>
        <p:spPr>
          <a:xfrm>
            <a:off x="7533397"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4" name="Text Placeholder 8"/>
          <p:cNvSpPr>
            <a:spLocks noGrp="1"/>
          </p:cNvSpPr>
          <p:nvPr>
            <p:ph type="body" sz="quarter" idx="15"/>
          </p:nvPr>
        </p:nvSpPr>
        <p:spPr>
          <a:xfrm>
            <a:off x="1982115"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a:t>Click to edit Master text styles</a:t>
            </a:r>
          </a:p>
        </p:txBody>
      </p:sp>
      <p:sp>
        <p:nvSpPr>
          <p:cNvPr id="15" name="Text Placeholder 8"/>
          <p:cNvSpPr>
            <a:spLocks noGrp="1"/>
          </p:cNvSpPr>
          <p:nvPr>
            <p:ph type="body" sz="quarter" idx="16"/>
          </p:nvPr>
        </p:nvSpPr>
        <p:spPr>
          <a:xfrm>
            <a:off x="1982115"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0" name="Text Placeholder 8"/>
          <p:cNvSpPr>
            <a:spLocks noGrp="1"/>
          </p:cNvSpPr>
          <p:nvPr>
            <p:ph type="body" sz="quarter" idx="17"/>
          </p:nvPr>
        </p:nvSpPr>
        <p:spPr>
          <a:xfrm>
            <a:off x="475621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a:t>Click to edit Master text styles</a:t>
            </a:r>
          </a:p>
        </p:txBody>
      </p:sp>
      <p:sp>
        <p:nvSpPr>
          <p:cNvPr id="16" name="Text Placeholder 8"/>
          <p:cNvSpPr>
            <a:spLocks noGrp="1"/>
          </p:cNvSpPr>
          <p:nvPr>
            <p:ph type="body" sz="quarter" idx="18"/>
          </p:nvPr>
        </p:nvSpPr>
        <p:spPr>
          <a:xfrm>
            <a:off x="475621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7" name="Text Placeholder 8"/>
          <p:cNvSpPr>
            <a:spLocks noGrp="1"/>
          </p:cNvSpPr>
          <p:nvPr>
            <p:ph type="body" sz="quarter" idx="19"/>
          </p:nvPr>
        </p:nvSpPr>
        <p:spPr>
          <a:xfrm>
            <a:off x="7533397"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a:t>Click to edit Master text styles</a:t>
            </a:r>
          </a:p>
        </p:txBody>
      </p:sp>
      <p:sp>
        <p:nvSpPr>
          <p:cNvPr id="18" name="Text Placeholder 8"/>
          <p:cNvSpPr>
            <a:spLocks noGrp="1"/>
          </p:cNvSpPr>
          <p:nvPr>
            <p:ph type="body" sz="quarter" idx="20"/>
          </p:nvPr>
        </p:nvSpPr>
        <p:spPr>
          <a:xfrm>
            <a:off x="7533397"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9" name="Text Placeholder 8"/>
          <p:cNvSpPr>
            <a:spLocks noGrp="1"/>
          </p:cNvSpPr>
          <p:nvPr>
            <p:ph type="body" sz="quarter" idx="21"/>
          </p:nvPr>
        </p:nvSpPr>
        <p:spPr>
          <a:xfrm>
            <a:off x="1982115"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a:t>Click to edit Master text styles</a:t>
            </a:r>
          </a:p>
        </p:txBody>
      </p:sp>
      <p:sp>
        <p:nvSpPr>
          <p:cNvPr id="20" name="Text Placeholder 8"/>
          <p:cNvSpPr>
            <a:spLocks noGrp="1"/>
          </p:cNvSpPr>
          <p:nvPr>
            <p:ph type="body" sz="quarter" idx="22"/>
          </p:nvPr>
        </p:nvSpPr>
        <p:spPr>
          <a:xfrm>
            <a:off x="1982115"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3276F66-B0E1-4AF4-ACF0-FEC83F86B272}"/>
              </a:ext>
            </a:extLst>
          </p:cNvPr>
          <p:cNvSpPr>
            <a:spLocks noGrp="1"/>
          </p:cNvSpPr>
          <p:nvPr>
            <p:ph type="sldNum" sz="quarter" idx="10"/>
          </p:nvPr>
        </p:nvSpPr>
        <p:spPr/>
        <p:txBody>
          <a:bodyPr/>
          <a:lstStyle/>
          <a:p>
            <a:fld id="{3F9C4C7F-5825-4F3A-8379-025B40755F68}"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flipV="1">
            <a:off x="0" y="0"/>
            <a:ext cx="12188825" cy="115594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solidFill>
                <a:schemeClr val="tx1">
                  <a:alpha val="99000"/>
                </a:schemeClr>
              </a:solidFill>
              <a:ea typeface="Segoe UI" panose="020B0502040204020203" pitchFamily="34" charset="0"/>
              <a:cs typeface="Segoe UI" panose="020B0502040204020203" pitchFamily="34" charset="0"/>
            </a:endParaRPr>
          </a:p>
        </p:txBody>
      </p:sp>
      <p:sp>
        <p:nvSpPr>
          <p:cNvPr id="2" name="Title 1"/>
          <p:cNvSpPr>
            <a:spLocks noGrp="1"/>
          </p:cNvSpPr>
          <p:nvPr>
            <p:ph type="title" hasCustomPrompt="1"/>
          </p:nvPr>
        </p:nvSpPr>
        <p:spPr/>
        <p:txBody>
          <a:bodyPr>
            <a:normAutofit/>
          </a:bodyPr>
          <a:lstStyle>
            <a:lvl1pPr>
              <a:defRPr>
                <a:solidFill>
                  <a:schemeClr val="tx1">
                    <a:alpha val="99000"/>
                  </a:schemeClr>
                </a:solidFill>
              </a:defRPr>
            </a:lvl1pPr>
          </a:lstStyle>
          <a:p>
            <a:r>
              <a:rPr lang="en-US" dirty="0"/>
              <a:t>Slide for Developer Code</a:t>
            </a:r>
          </a:p>
        </p:txBody>
      </p:sp>
      <p:sp>
        <p:nvSpPr>
          <p:cNvPr id="5" name="Text Placeholder 4"/>
          <p:cNvSpPr>
            <a:spLocks noGrp="1"/>
          </p:cNvSpPr>
          <p:nvPr>
            <p:ph type="body" sz="quarter" idx="10"/>
          </p:nvPr>
        </p:nvSpPr>
        <p:spPr>
          <a:xfrm>
            <a:off x="518318" y="1447800"/>
            <a:ext cx="11152188" cy="5181600"/>
          </a:xfrm>
        </p:spPr>
        <p:txBody>
          <a:bodyPr>
            <a:normAutofit/>
          </a:bodyPr>
          <a:lstStyle>
            <a:lvl1pPr marL="0" indent="0">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40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83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60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灯片编号占位符 3">
            <a:extLst>
              <a:ext uri="{FF2B5EF4-FFF2-40B4-BE49-F238E27FC236}">
                <a16:creationId xmlns:a16="http://schemas.microsoft.com/office/drawing/2014/main" id="{CF80F89F-07EA-4DA7-ADFA-50A4BFF49BF1}"/>
              </a:ext>
            </a:extLst>
          </p:cNvPr>
          <p:cNvSpPr>
            <a:spLocks noGrp="1"/>
          </p:cNvSpPr>
          <p:nvPr>
            <p:ph type="sldNum" sz="quarter" idx="11"/>
          </p:nvPr>
        </p:nvSpPr>
        <p:spPr/>
        <p:txBody>
          <a:bodyPr/>
          <a:lstStyle/>
          <a:p>
            <a:fld id="{3F9C4C7F-5825-4F3A-8379-025B40755F68}" type="slidenum">
              <a:rPr lang="zh-CN" altLang="en-US" smtClean="0"/>
              <a:pPr/>
              <a:t>‹#›</a:t>
            </a:fld>
            <a:r>
              <a:rPr lang="en-US" altLang="zh-CN" dirty="0"/>
              <a:t>/44</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anose="020B0604020202020204" pitchFamily="34" charset="0"/>
              <a:buChar char="•"/>
              <a:defRPr>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vl2pPr marL="628650" indent="-285750">
              <a:buClr>
                <a:srgbClr val="FFFFFF"/>
              </a:buClr>
              <a:buSzPct val="90000"/>
              <a:buFont typeface="Arial" panose="020B0604020202020204" pitchFamily="34" charset="0"/>
              <a:buChar char="•"/>
              <a:defRPr>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defRPr>
            </a:lvl2pPr>
            <a:lvl3pPr marL="914400" indent="-285750">
              <a:buClr>
                <a:srgbClr val="FFFFFF"/>
              </a:buClr>
              <a:buSzPct val="90000"/>
              <a:buFont typeface="Arial" panose="020B0604020202020204" pitchFamily="34" charset="0"/>
              <a:buChar char="•"/>
              <a:defRPr>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defRPr>
            </a:lvl3pPr>
            <a:lvl4pPr marL="1143000" indent="-228600">
              <a:buClr>
                <a:srgbClr val="FFFFFF"/>
              </a:buClr>
              <a:buSzPct val="90000"/>
              <a:buFont typeface="Arial" panose="020B0604020202020204" pitchFamily="34" charset="0"/>
              <a:buChar char="•"/>
              <a:defRPr>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defRPr>
            </a:lvl4pPr>
            <a:lvl5pPr marL="1371600" indent="-228600">
              <a:buClr>
                <a:srgbClr val="FFFFFF"/>
              </a:buClr>
              <a:buSzPct val="90000"/>
              <a:buFont typeface="Arial" panose="020B0604020202020204" pitchFamily="34" charset="0"/>
              <a:buChar char="•"/>
              <a:defRPr>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anose="020B0604020202020204" pitchFamily="34" charset="0"/>
              <a:buNone/>
              <a:defRPr sz="3600" spc="-50" baseline="0">
                <a:gradFill>
                  <a:gsLst>
                    <a:gs pos="0">
                      <a:srgbClr val="000000"/>
                    </a:gs>
                    <a:gs pos="100000">
                      <a:srgbClr val="000000"/>
                    </a:gs>
                  </a:gsLst>
                  <a:lin ang="5400000" scaled="0"/>
                </a:gra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Next: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a:gradFill>
                  <a:gsLst>
                    <a:gs pos="0">
                      <a:schemeClr val="accent1"/>
                    </a:gs>
                    <a:gs pos="86000">
                      <a:schemeClr val="accent1"/>
                    </a:gs>
                  </a:gsLst>
                  <a:lin ang="5400000" scaled="0"/>
                </a:gradFill>
                <a:effectLst/>
                <a:latin typeface="Segoe UI" panose="020B0502040204020203" pitchFamily="34" charset="0"/>
                <a:ea typeface="Segoe UI" panose="020B0502040204020203" pitchFamily="34" charset="0"/>
                <a:cs typeface="Segoe UI" panose="020B0502040204020203" pitchFamily="34" charset="0"/>
              </a:rPr>
              <a:t>www.buildwindows.com</a:t>
            </a: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a:t>session code</a:t>
            </a: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a:t>Click to edit Master title style</a:t>
            </a:r>
            <a:endParaRPr lang="en-US" dirty="0"/>
          </a:p>
        </p:txBody>
      </p:sp>
      <p:sp>
        <p:nvSpPr>
          <p:cNvPr id="3" name="Subtitle 2"/>
          <p:cNvSpPr>
            <a:spLocks noGrp="1"/>
          </p:cNvSpPr>
          <p:nvPr>
            <p:ph type="subTitle" idx="1"/>
          </p:nvPr>
        </p:nvSpPr>
        <p:spPr>
          <a:xfrm>
            <a:off x="969965" y="4787310"/>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9965"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anose="020B0604020202020204"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a:t>click to…</a:t>
            </a:r>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a:gradFill>
                  <a:gsLst>
                    <a:gs pos="0">
                      <a:schemeClr val="tx1"/>
                    </a:gs>
                    <a:gs pos="86000">
                      <a:schemeClr val="tx1"/>
                    </a:gs>
                  </a:gsLst>
                  <a:lin ang="5400000" scaled="0"/>
                </a:gradFill>
                <a:effectLst/>
                <a:latin typeface="Segoe UI" panose="020B0502040204020203" pitchFamily="34" charset="0"/>
                <a:ea typeface="Segoe UI" panose="020B0502040204020203" pitchFamily="34" charset="0"/>
                <a:cs typeface="Segoe UI" panose="020B0502040204020203" pitchFamily="34" charset="0"/>
              </a:rPr>
              <a:t>www.buildwindows.com</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971952"/>
            <a:ext cx="11149013" cy="914096"/>
          </a:xfrm>
        </p:spPr>
        <p:txBody>
          <a:bodyPr anchor="ctr" anchorCtr="0"/>
          <a:lstStyle>
            <a:lvl1pPr>
              <a:defRPr sz="6600" spc="-300" baseline="0">
                <a:solidFill>
                  <a:schemeClr val="tx1">
                    <a:alpha val="99000"/>
                  </a:schemeClr>
                </a:solidFill>
              </a:defRPr>
            </a:lvl1pPr>
          </a:lstStyle>
          <a:p>
            <a:r>
              <a:rPr lang="en-US" dirty="0"/>
              <a:t>Click to edit title style</a:t>
            </a:r>
          </a:p>
        </p:txBody>
      </p:sp>
      <p:sp>
        <p:nvSpPr>
          <p:cNvPr id="3" name="Oval 2"/>
          <p:cNvSpPr/>
          <p:nvPr userDrawn="1"/>
        </p:nvSpPr>
        <p:spPr bwMode="auto">
          <a:xfrm>
            <a:off x="10202421" y="-383422"/>
            <a:ext cx="1828800"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 name="Oval 3"/>
          <p:cNvSpPr/>
          <p:nvPr userDrawn="1"/>
        </p:nvSpPr>
        <p:spPr bwMode="auto">
          <a:xfrm>
            <a:off x="9616963" y="1075694"/>
            <a:ext cx="1170916" cy="117091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Oval 4"/>
          <p:cNvSpPr/>
          <p:nvPr userDrawn="1"/>
        </p:nvSpPr>
        <p:spPr bwMode="auto">
          <a:xfrm>
            <a:off x="9616963" y="-383422"/>
            <a:ext cx="875010" cy="875010"/>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6" name="Oval 5"/>
          <p:cNvSpPr/>
          <p:nvPr userDrawn="1"/>
        </p:nvSpPr>
        <p:spPr bwMode="auto">
          <a:xfrm>
            <a:off x="8573550" y="1200178"/>
            <a:ext cx="665432" cy="665432"/>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7" name="Oval 6"/>
          <p:cNvSpPr/>
          <p:nvPr userDrawn="1"/>
        </p:nvSpPr>
        <p:spPr bwMode="auto">
          <a:xfrm>
            <a:off x="9490215" y="5499901"/>
            <a:ext cx="1170916" cy="117091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8" name="Oval 7"/>
          <p:cNvSpPr/>
          <p:nvPr userDrawn="1"/>
        </p:nvSpPr>
        <p:spPr bwMode="auto">
          <a:xfrm>
            <a:off x="10755517" y="4827762"/>
            <a:ext cx="773912" cy="773912"/>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9" name="Oval 8"/>
          <p:cNvSpPr/>
          <p:nvPr userDrawn="1"/>
        </p:nvSpPr>
        <p:spPr bwMode="auto">
          <a:xfrm>
            <a:off x="11444176" y="5356636"/>
            <a:ext cx="316712" cy="31671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0" name="Oval 9"/>
          <p:cNvSpPr/>
          <p:nvPr userDrawn="1"/>
        </p:nvSpPr>
        <p:spPr bwMode="auto">
          <a:xfrm>
            <a:off x="10850578" y="6085359"/>
            <a:ext cx="2361286" cy="2361286"/>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1" name="Oval 10"/>
          <p:cNvSpPr/>
          <p:nvPr userDrawn="1"/>
        </p:nvSpPr>
        <p:spPr bwMode="auto">
          <a:xfrm>
            <a:off x="1503468" y="1115602"/>
            <a:ext cx="1255574" cy="1255574"/>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2" name="Oval 11"/>
          <p:cNvSpPr/>
          <p:nvPr userDrawn="1"/>
        </p:nvSpPr>
        <p:spPr bwMode="auto">
          <a:xfrm>
            <a:off x="2687963" y="512952"/>
            <a:ext cx="513190" cy="513190"/>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3" name="Oval 12"/>
          <p:cNvSpPr/>
          <p:nvPr userDrawn="1"/>
        </p:nvSpPr>
        <p:spPr bwMode="auto">
          <a:xfrm>
            <a:off x="12104309" y="1011536"/>
            <a:ext cx="244474" cy="244474"/>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4" name="Oval 13"/>
          <p:cNvSpPr/>
          <p:nvPr userDrawn="1"/>
        </p:nvSpPr>
        <p:spPr bwMode="auto">
          <a:xfrm>
            <a:off x="11156211" y="1879032"/>
            <a:ext cx="875010" cy="875010"/>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5" name="Oval 14"/>
          <p:cNvSpPr/>
          <p:nvPr userDrawn="1"/>
        </p:nvSpPr>
        <p:spPr bwMode="auto">
          <a:xfrm>
            <a:off x="4973451" y="5410281"/>
            <a:ext cx="603404" cy="603404"/>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6" name="Oval 15"/>
          <p:cNvSpPr/>
          <p:nvPr userDrawn="1"/>
        </p:nvSpPr>
        <p:spPr bwMode="auto">
          <a:xfrm>
            <a:off x="5629432" y="4681875"/>
            <a:ext cx="1030108" cy="103010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7" name="灯片编号占位符 16">
            <a:extLst>
              <a:ext uri="{FF2B5EF4-FFF2-40B4-BE49-F238E27FC236}">
                <a16:creationId xmlns:a16="http://schemas.microsoft.com/office/drawing/2014/main" id="{DB4A0AE3-6AEA-4026-BA66-7FAFEF7A195A}"/>
              </a:ext>
            </a:extLst>
          </p:cNvPr>
          <p:cNvSpPr>
            <a:spLocks noGrp="1"/>
          </p:cNvSpPr>
          <p:nvPr>
            <p:ph type="sldNum" sz="quarter" idx="10"/>
          </p:nvPr>
        </p:nvSpPr>
        <p:spPr/>
        <p:txBody>
          <a:bodyPr/>
          <a:lstStyle>
            <a:lvl1pPr>
              <a:defRPr>
                <a:solidFill>
                  <a:schemeClr val="tx1"/>
                </a:solidFill>
              </a:defRPr>
            </a:lvl1pPr>
          </a:lstStyle>
          <a:p>
            <a:fld id="{3F9C4C7F-5825-4F3A-8379-025B40755F68}" type="slidenum">
              <a:rPr lang="zh-CN" altLang="en-US" smtClean="0"/>
              <a:pPr/>
              <a:t>‹#›</a:t>
            </a:fld>
            <a:r>
              <a:rPr lang="en-US" altLang="zh-CN" dirty="0"/>
              <a:t>/44</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anose="020B0502040204020203" pitchFamily="34" charset="0"/>
                <a:ea typeface="Segoe UI" panose="020B0502040204020203" pitchFamily="34" charset="0"/>
                <a:cs typeface="Segoe UI" panose="020B0502040204020203"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defRPr/>
            </a:pPr>
            <a:r>
              <a:rPr lang="en-US" dirty="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defRPr/>
            </a:pPr>
            <a:r>
              <a:rPr lang="en-US" dirty="0"/>
              <a:t>and date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188825" cy="6841033"/>
          </a:xfrm>
          <a:prstGeom prst="rect">
            <a:avLst/>
          </a:prstGeom>
        </p:spPr>
      </p:pic>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a:gradFill>
                  <a:gsLst>
                    <a:gs pos="0">
                      <a:srgbClr val="65BC46"/>
                    </a:gs>
                    <a:gs pos="86000">
                      <a:srgbClr val="65BC46"/>
                    </a:gs>
                  </a:gsLst>
                  <a:lin ang="5400000" scaled="0"/>
                </a:gradFill>
                <a:latin typeface="Segoe UI" panose="020B0502040204020203" pitchFamily="34" charset="0"/>
                <a:ea typeface="Segoe UI" panose="020B0502040204020203" pitchFamily="34" charset="0"/>
                <a:cs typeface="Segoe UI" panose="020B0502040204020203" pitchFamily="34" charset="0"/>
              </a:rPr>
              <a:t>www.buildwindows.com</a:t>
            </a: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a:t>session code</a:t>
            </a: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6" name="Text Placeholder 5"/>
          <p:cNvSpPr>
            <a:spLocks noGrp="1"/>
          </p:cNvSpPr>
          <p:nvPr>
            <p:ph type="body" sz="quarter" idx="10"/>
          </p:nvPr>
        </p:nvSpPr>
        <p:spPr>
          <a:xfrm>
            <a:off x="519115" y="1905001"/>
            <a:ext cx="11149012" cy="158504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u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7" y="2722611"/>
            <a:ext cx="10242549" cy="1523497"/>
          </a:xfrm>
        </p:spPr>
        <p:txBody>
          <a:bodyPr anchor="ctr">
            <a:noAutofit/>
          </a:bodyPr>
          <a:lstStyle>
            <a:lvl1pPr algn="ctr">
              <a:lnSpc>
                <a:spcPct val="90000"/>
              </a:lnSpc>
              <a:defRPr sz="8000" spc="-400" baseline="0">
                <a:solidFill>
                  <a:schemeClr val="bg1">
                    <a:alpha val="99000"/>
                  </a:schemeClr>
                </a:solidFill>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657983" y="5677397"/>
            <a:ext cx="10242551" cy="463255"/>
          </a:xfrm>
        </p:spPr>
        <p:txBody>
          <a:bodyPr>
            <a:noAutofit/>
          </a:bodyPr>
          <a:lstStyle>
            <a:lvl1pPr marL="0" indent="0" algn="l">
              <a:lnSpc>
                <a:spcPct val="90000"/>
              </a:lnSpc>
              <a:spcBef>
                <a:spcPts val="0"/>
              </a:spcBef>
              <a:buNone/>
              <a:defRPr sz="2700" b="1" cap="all" baseline="0">
                <a:solidFill>
                  <a:schemeClr val="bg1">
                    <a:alpha val="99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5930" indent="0" algn="ctr">
              <a:buNone/>
              <a:defRPr>
                <a:solidFill>
                  <a:schemeClr val="tx1">
                    <a:tint val="75000"/>
                  </a:schemeClr>
                </a:solidFill>
              </a:defRPr>
            </a:lvl8pPr>
            <a:lvl9pPr marL="4875530" indent="0" algn="ctr">
              <a:buNone/>
              <a:defRPr>
                <a:solidFill>
                  <a:schemeClr val="tx1">
                    <a:tint val="75000"/>
                  </a:schemeClr>
                </a:solidFill>
              </a:defRPr>
            </a:lvl9pPr>
          </a:lstStyle>
          <a:p>
            <a:r>
              <a:rPr lang="en-US"/>
              <a:t>Click to edit Master subtitle style</a:t>
            </a:r>
            <a:endParaRPr lang="en-US" dirty="0"/>
          </a:p>
        </p:txBody>
      </p:sp>
      <p:sp>
        <p:nvSpPr>
          <p:cNvPr id="13" name="Text Placeholder 12"/>
          <p:cNvSpPr>
            <a:spLocks noGrp="1"/>
          </p:cNvSpPr>
          <p:nvPr>
            <p:ph type="body" sz="quarter" idx="10" hasCustomPrompt="1"/>
          </p:nvPr>
        </p:nvSpPr>
        <p:spPr>
          <a:xfrm>
            <a:off x="657986" y="6121406"/>
            <a:ext cx="5335587" cy="295465"/>
          </a:xfrm>
        </p:spPr>
        <p:txBody>
          <a:bodyPr/>
          <a:lstStyle>
            <a:lvl1pPr marL="0" indent="0">
              <a:buNone/>
              <a:defRPr sz="2100" baseline="0">
                <a:solidFill>
                  <a:schemeClr val="bg1">
                    <a:alpha val="99000"/>
                  </a:schemeClr>
                </a:solidFill>
              </a:defRPr>
            </a:lvl1pPr>
          </a:lstStyle>
          <a:p>
            <a:pPr lvl="0"/>
            <a:r>
              <a:rPr lang="en-US" dirty="0"/>
              <a:t>Click to edit presenter and date</a:t>
            </a:r>
          </a:p>
        </p:txBody>
      </p:sp>
      <p:pic>
        <p:nvPicPr>
          <p:cNvPr id="7" name="Picture 6"/>
          <p:cNvPicPr>
            <a:picLocks noChangeAspect="1"/>
          </p:cNvPicPr>
          <p:nvPr/>
        </p:nvPicPr>
        <p:blipFill>
          <a:blip r:embed="rId3" cstate="screen"/>
          <a:stretch>
            <a:fillRect/>
          </a:stretch>
        </p:blipFill>
        <p:spPr bwMode="invGray">
          <a:xfrm>
            <a:off x="10320525" y="371141"/>
            <a:ext cx="1308491" cy="275328"/>
          </a:xfrm>
          <a:prstGeom prst="rect">
            <a:avLst/>
          </a:prstGeom>
        </p:spPr>
      </p:pic>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anose="05000000000000000000" pitchFamily="2" charset="2"/>
              <a:buChar char="l"/>
              <a:defRPr>
                <a:gradFill>
                  <a:gsLst>
                    <a:gs pos="0">
                      <a:srgbClr val="FFFFFF"/>
                    </a:gs>
                    <a:gs pos="86000">
                      <a:srgbClr val="FFFFFF"/>
                    </a:gs>
                  </a:gsLst>
                  <a:lin ang="5400000" scaled="0"/>
                </a:gradFill>
              </a:defRPr>
            </a:lvl1pPr>
            <a:lvl2pPr>
              <a:buClr>
                <a:srgbClr val="FFFFFF"/>
              </a:buClr>
              <a:buSzPct val="70000"/>
              <a:buFont typeface="Wingdings" panose="05000000000000000000" pitchFamily="2" charset="2"/>
              <a:buChar char="l"/>
              <a:defRPr>
                <a:gradFill>
                  <a:gsLst>
                    <a:gs pos="0">
                      <a:srgbClr val="FFFFFF"/>
                    </a:gs>
                    <a:gs pos="86000">
                      <a:srgbClr val="FFFFFF"/>
                    </a:gs>
                  </a:gsLst>
                  <a:lin ang="5400000" scaled="0"/>
                </a:gradFill>
              </a:defRPr>
            </a:lvl2pPr>
            <a:lvl3pPr>
              <a:buClr>
                <a:srgbClr val="FFFFFF"/>
              </a:buClr>
              <a:buSzPct val="70000"/>
              <a:buFont typeface="Wingdings" panose="05000000000000000000" pitchFamily="2" charset="2"/>
              <a:buChar char="l"/>
              <a:defRPr>
                <a:gradFill>
                  <a:gsLst>
                    <a:gs pos="0">
                      <a:srgbClr val="FFFFFF"/>
                    </a:gs>
                    <a:gs pos="86000">
                      <a:srgbClr val="FFFFFF"/>
                    </a:gs>
                  </a:gsLst>
                  <a:lin ang="5400000" scaled="0"/>
                </a:gradFill>
              </a:defRPr>
            </a:lvl3pPr>
            <a:lvl4pPr>
              <a:buClr>
                <a:srgbClr val="FFFFFF"/>
              </a:buClr>
              <a:buSzPct val="70000"/>
              <a:buFont typeface="Wingdings" panose="05000000000000000000" pitchFamily="2" charset="2"/>
              <a:buChar char="l"/>
              <a:defRPr>
                <a:gradFill>
                  <a:gsLst>
                    <a:gs pos="0">
                      <a:srgbClr val="FFFFFF"/>
                    </a:gs>
                    <a:gs pos="86000">
                      <a:srgbClr val="FFFFFF"/>
                    </a:gs>
                  </a:gsLst>
                  <a:lin ang="5400000" scaled="0"/>
                </a:gradFill>
              </a:defRPr>
            </a:lvl4pPr>
            <a:lvl5pPr>
              <a:buClr>
                <a:srgbClr val="FFFFFF"/>
              </a:buClr>
              <a:buSzPct val="70000"/>
              <a:buFont typeface="Wingdings" panose="05000000000000000000"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605176" y="1684475"/>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p:nvPicPr>
        <p:blipFill>
          <a:blip r:embed="rId2" cstate="screen"/>
          <a:stretch>
            <a:fillRect/>
          </a:stretch>
        </p:blipFill>
        <p:spPr>
          <a:xfrm>
            <a:off x="10320526" y="371141"/>
            <a:ext cx="1308489" cy="275328"/>
          </a:xfrm>
          <a:prstGeom prst="rect">
            <a:avLst/>
          </a:prstGeom>
        </p:spPr>
      </p:pic>
      <p:sp>
        <p:nvSpPr>
          <p:cNvPr id="9" name="Text Placeholder 8"/>
          <p:cNvSpPr>
            <a:spLocks noGrp="1"/>
          </p:cNvSpPr>
          <p:nvPr>
            <p:ph type="body" sz="quarter" idx="11"/>
          </p:nvPr>
        </p:nvSpPr>
        <p:spPr>
          <a:xfrm>
            <a:off x="601678" y="6078214"/>
            <a:ext cx="5670027" cy="193899"/>
          </a:xfrm>
        </p:spPr>
        <p:txBody>
          <a:bodyPr/>
          <a:lstStyle>
            <a:lvl1pPr marL="0" indent="0">
              <a:buNone/>
              <a:defRPr sz="1400"/>
            </a:lvl1pPr>
          </a:lstStyle>
          <a:p>
            <a:pPr lvl="0"/>
            <a:r>
              <a:rPr lang="en-US"/>
              <a:t>Click to edit Master text styles</a:t>
            </a:r>
          </a:p>
        </p:txBody>
      </p:sp>
      <p:sp>
        <p:nvSpPr>
          <p:cNvPr id="3" name="灯片编号占位符 2">
            <a:extLst>
              <a:ext uri="{FF2B5EF4-FFF2-40B4-BE49-F238E27FC236}">
                <a16:creationId xmlns:a16="http://schemas.microsoft.com/office/drawing/2014/main" id="{6CD6807D-B174-4AD4-B21A-A2FFB6798E63}"/>
              </a:ext>
            </a:extLst>
          </p:cNvPr>
          <p:cNvSpPr>
            <a:spLocks noGrp="1"/>
          </p:cNvSpPr>
          <p:nvPr>
            <p:ph type="sldNum" sz="quarter" idx="12"/>
          </p:nvPr>
        </p:nvSpPr>
        <p:spPr/>
        <p:txBody>
          <a:bodyPr/>
          <a:lstStyle/>
          <a:p>
            <a:fld id="{3F9C4C7F-5825-4F3A-8379-025B40755F68}" type="slidenum">
              <a:rPr lang="zh-CN" altLang="en-US" smtClean="0"/>
              <a:t>‹#›</a:t>
            </a:fld>
            <a:endParaRPr lang="zh-CN" altLang="en-US" dirty="0"/>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4" y="2722608"/>
            <a:ext cx="10242549" cy="1523497"/>
          </a:xfrm>
        </p:spPr>
        <p:txBody>
          <a:bodyPr anchor="ctr">
            <a:noAutofit/>
          </a:bodyPr>
          <a:lstStyle>
            <a:lvl1pPr algn="ctr">
              <a:lnSpc>
                <a:spcPct val="90000"/>
              </a:lnSpc>
              <a:defRPr sz="6000" spc="-300" baseline="0">
                <a:solidFill>
                  <a:schemeClr val="bg1">
                    <a:alpha val="99000"/>
                  </a:schemeClr>
                </a:solidFill>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657982" y="5677392"/>
            <a:ext cx="10242550" cy="463255"/>
          </a:xfrm>
        </p:spPr>
        <p:txBody>
          <a:bodyPr>
            <a:noAutofit/>
          </a:bodyPr>
          <a:lstStyle>
            <a:lvl1pPr marL="0" indent="0" algn="l">
              <a:lnSpc>
                <a:spcPct val="90000"/>
              </a:lnSpc>
              <a:spcBef>
                <a:spcPts val="0"/>
              </a:spcBef>
              <a:buNone/>
              <a:defRPr sz="2000" b="1" cap="all" baseline="0">
                <a:solidFill>
                  <a:schemeClr val="bg1">
                    <a:alpha val="99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ext Placeholder 12"/>
          <p:cNvSpPr>
            <a:spLocks noGrp="1"/>
          </p:cNvSpPr>
          <p:nvPr>
            <p:ph type="body" sz="quarter" idx="10" hasCustomPrompt="1"/>
          </p:nvPr>
        </p:nvSpPr>
        <p:spPr>
          <a:xfrm>
            <a:off x="657982" y="6121400"/>
            <a:ext cx="5335587" cy="221599"/>
          </a:xfrm>
        </p:spPr>
        <p:txBody>
          <a:bodyPr/>
          <a:lstStyle>
            <a:lvl1pPr marL="0" indent="0">
              <a:buNone/>
              <a:defRPr sz="1600" baseline="0">
                <a:solidFill>
                  <a:schemeClr val="bg1">
                    <a:alpha val="99000"/>
                  </a:schemeClr>
                </a:solidFill>
              </a:defRPr>
            </a:lvl1pPr>
          </a:lstStyle>
          <a:p>
            <a:pPr lvl="0"/>
            <a:r>
              <a:rPr lang="en-US" dirty="0"/>
              <a:t>Click to edit presenter and date</a:t>
            </a:r>
          </a:p>
        </p:txBody>
      </p:sp>
      <p:pic>
        <p:nvPicPr>
          <p:cNvPr id="5" name="Picture 4"/>
          <p:cNvPicPr>
            <a:picLocks noChangeAspect="1"/>
          </p:cNvPicPr>
          <p:nvPr/>
        </p:nvPicPr>
        <p:blipFill>
          <a:blip r:embed="rId3" cstate="screen"/>
          <a:stretch>
            <a:fillRect/>
          </a:stretch>
        </p:blipFill>
        <p:spPr bwMode="invGray">
          <a:xfrm>
            <a:off x="10320525" y="371141"/>
            <a:ext cx="1308491" cy="275328"/>
          </a:xfrm>
          <a:prstGeom prst="rect">
            <a:avLst/>
          </a:prstGeom>
        </p:spPr>
      </p:pic>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lain Blue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anose="020B0604020202020204" pitchFamily="34" charset="0"/>
              <a:buChar char="•"/>
              <a:defRPr/>
            </a:lvl1pPr>
            <a:lvl2pPr marL="855980" indent="-395605">
              <a:buFont typeface="Arial" panose="020B0604020202020204" pitchFamily="34" charset="0"/>
              <a:buChar char="•"/>
              <a:defRPr/>
            </a:lvl2pPr>
            <a:lvl3pPr marL="1259205" indent="-403225">
              <a:buFont typeface="Arial" panose="020B0604020202020204" pitchFamily="34" charset="0"/>
              <a:buChar char="•"/>
              <a:defRPr/>
            </a:lvl3pPr>
            <a:lvl4pPr marL="1605280" indent="-346075">
              <a:buFont typeface="Arial" panose="020B0604020202020204" pitchFamily="34" charset="0"/>
              <a:buChar char="•"/>
              <a:defRPr/>
            </a:lvl4pPr>
            <a:lvl5pPr marL="1941830" indent="-33655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1" y="6567339"/>
            <a:ext cx="1683474" cy="261610"/>
          </a:xfrm>
          <a:prstGeom prst="rect">
            <a:avLst/>
          </a:prstGeom>
        </p:spPr>
        <p:txBody>
          <a:bodyPr wrap="none">
            <a:spAutoFit/>
          </a:bodyPr>
          <a:lstStyle/>
          <a:p>
            <a:r>
              <a:rPr lang="en-US" sz="1100" dirty="0">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www.buildwindows.com</a:t>
            </a:r>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anose="020B0604020202020204" pitchFamily="34" charset="0"/>
              <a:buChar char="•"/>
              <a:defRPr/>
            </a:lvl1pPr>
            <a:lvl2pPr marL="855980" indent="-395605">
              <a:buFont typeface="Arial" panose="020B0604020202020204" pitchFamily="34" charset="0"/>
              <a:buChar char="•"/>
              <a:defRPr/>
            </a:lvl2pPr>
            <a:lvl3pPr marL="1259205" indent="-403225">
              <a:buFont typeface="Arial" panose="020B0604020202020204" pitchFamily="34" charset="0"/>
              <a:buChar char="•"/>
              <a:defRPr/>
            </a:lvl3pPr>
            <a:lvl4pPr marL="1605280" indent="-346075">
              <a:buFont typeface="Arial" panose="020B0604020202020204" pitchFamily="34" charset="0"/>
              <a:buChar char="•"/>
              <a:defRPr/>
            </a:lvl4pPr>
            <a:lvl5pPr marL="1941830" indent="-33655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1" y="6567339"/>
            <a:ext cx="1683474" cy="261610"/>
          </a:xfrm>
          <a:prstGeom prst="rect">
            <a:avLst/>
          </a:prstGeom>
        </p:spPr>
        <p:txBody>
          <a:bodyPr wrap="none">
            <a:spAutoFit/>
          </a:bodyPr>
          <a:lstStyle/>
          <a:p>
            <a:r>
              <a:rPr lang="en-US" sz="1100" dirty="0">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www.buildwindows.com</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g_Li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3055051"/>
            <a:ext cx="11149013" cy="747897"/>
          </a:xfrm>
        </p:spPr>
        <p:txBody>
          <a:bodyPr anchor="ctr" anchorCtr="0"/>
          <a:lstStyle>
            <a:lvl1pPr>
              <a:defRPr sz="5400" spc="0" baseline="0">
                <a:solidFill>
                  <a:schemeClr val="tx1">
                    <a:alpha val="99000"/>
                  </a:schemeClr>
                </a:solidFill>
              </a:defRPr>
            </a:lvl1pPr>
          </a:lstStyle>
          <a:p>
            <a:r>
              <a:rPr lang="en-US" dirty="0"/>
              <a:t>Click to edit title style</a:t>
            </a:r>
          </a:p>
        </p:txBody>
      </p:sp>
      <p:sp>
        <p:nvSpPr>
          <p:cNvPr id="3" name="灯片编号占位符 2">
            <a:extLst>
              <a:ext uri="{FF2B5EF4-FFF2-40B4-BE49-F238E27FC236}">
                <a16:creationId xmlns:a16="http://schemas.microsoft.com/office/drawing/2014/main" id="{59160481-BF73-4B16-BDC1-DA50D301B7D2}"/>
              </a:ext>
            </a:extLst>
          </p:cNvPr>
          <p:cNvSpPr>
            <a:spLocks noGrp="1"/>
          </p:cNvSpPr>
          <p:nvPr>
            <p:ph type="sldNum" sz="quarter" idx="10"/>
          </p:nvPr>
        </p:nvSpPr>
        <p:spPr/>
        <p:txBody>
          <a:bodyPr/>
          <a:lstStyle>
            <a:lvl1pPr>
              <a:defRPr>
                <a:solidFill>
                  <a:schemeClr val="tx1"/>
                </a:solidFill>
              </a:defRPr>
            </a:lvl1pPr>
          </a:lstStyle>
          <a:p>
            <a:fld id="{3F9C4C7F-5825-4F3A-8379-025B40755F68}" type="slidenum">
              <a:rPr lang="zh-CN" altLang="en-US" smtClean="0"/>
              <a:pPr/>
              <a:t>‹#›</a:t>
            </a:fld>
            <a:r>
              <a:rPr lang="en-US" altLang="zh-CN" dirty="0"/>
              <a:t>/44</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anose="020B0604020202020204" pitchFamily="34" charset="0"/>
              <a:buChar char="•"/>
              <a:defRPr/>
            </a:lvl1pPr>
            <a:lvl2pPr marL="855980" indent="-395605">
              <a:buFont typeface="Arial" panose="020B0604020202020204" pitchFamily="34" charset="0"/>
              <a:buChar char="•"/>
              <a:defRPr/>
            </a:lvl2pPr>
            <a:lvl3pPr marL="1259205" indent="-403225">
              <a:buFont typeface="Arial" panose="020B0604020202020204" pitchFamily="34" charset="0"/>
              <a:buChar char="•"/>
              <a:defRPr/>
            </a:lvl3pPr>
            <a:lvl4pPr marL="1605280" indent="-346075">
              <a:buFont typeface="Arial" panose="020B0604020202020204" pitchFamily="34" charset="0"/>
              <a:buChar char="•"/>
              <a:defRPr/>
            </a:lvl4pPr>
            <a:lvl5pPr marL="1941830" indent="-33655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1" y="6567339"/>
            <a:ext cx="1683474" cy="261610"/>
          </a:xfrm>
          <a:prstGeom prst="rect">
            <a:avLst/>
          </a:prstGeom>
        </p:spPr>
        <p:txBody>
          <a:bodyPr wrap="none">
            <a:spAutoFit/>
          </a:bodyPr>
          <a:lstStyle/>
          <a:p>
            <a:r>
              <a:rPr lang="en-US" sz="1100" dirty="0">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www.buildwindows.com</a:t>
            </a:r>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5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anose="020B0604020202020204" pitchFamily="34" charset="0"/>
              <a:buChar char="•"/>
              <a:defRPr/>
            </a:lvl1pPr>
            <a:lvl2pPr marL="855980" indent="-395605">
              <a:buFont typeface="Arial" panose="020B0604020202020204" pitchFamily="34" charset="0"/>
              <a:buChar char="•"/>
              <a:defRPr/>
            </a:lvl2pPr>
            <a:lvl3pPr marL="1259205" indent="-403225">
              <a:buFont typeface="Arial" panose="020B0604020202020204" pitchFamily="34" charset="0"/>
              <a:buChar char="•"/>
              <a:defRPr/>
            </a:lvl3pPr>
            <a:lvl4pPr marL="1605280" indent="-346075">
              <a:buFont typeface="Arial" panose="020B0604020202020204" pitchFamily="34" charset="0"/>
              <a:buChar char="•"/>
              <a:defRPr/>
            </a:lvl4pPr>
            <a:lvl5pPr marL="1941830" indent="-33655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1" y="6567339"/>
            <a:ext cx="1683474" cy="261610"/>
          </a:xfrm>
          <a:prstGeom prst="rect">
            <a:avLst/>
          </a:prstGeom>
        </p:spPr>
        <p:txBody>
          <a:bodyPr wrap="none">
            <a:spAutoFit/>
          </a:bodyPr>
          <a:lstStyle/>
          <a:p>
            <a:r>
              <a:rPr lang="en-US" sz="1100" dirty="0">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www.buildwindows.com</a:t>
            </a:r>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6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anose="020B0604020202020204" pitchFamily="34" charset="0"/>
              <a:buChar char="•"/>
              <a:defRPr/>
            </a:lvl1pPr>
            <a:lvl2pPr marL="855980" indent="-395605">
              <a:buFont typeface="Arial" panose="020B0604020202020204" pitchFamily="34" charset="0"/>
              <a:buChar char="•"/>
              <a:defRPr/>
            </a:lvl2pPr>
            <a:lvl3pPr marL="1259205" indent="-403225">
              <a:buFont typeface="Arial" panose="020B0604020202020204" pitchFamily="34" charset="0"/>
              <a:buChar char="•"/>
              <a:defRPr/>
            </a:lvl3pPr>
            <a:lvl4pPr marL="1605280" indent="-346075">
              <a:buFont typeface="Arial" panose="020B0604020202020204" pitchFamily="34" charset="0"/>
              <a:buChar char="•"/>
              <a:defRPr/>
            </a:lvl4pPr>
            <a:lvl5pPr marL="1941830" indent="-33655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1" y="6567339"/>
            <a:ext cx="1683474" cy="261610"/>
          </a:xfrm>
          <a:prstGeom prst="rect">
            <a:avLst/>
          </a:prstGeom>
        </p:spPr>
        <p:txBody>
          <a:bodyPr wrap="none">
            <a:spAutoFit/>
          </a:bodyPr>
          <a:lstStyle/>
          <a:p>
            <a:r>
              <a:rPr lang="en-US" sz="1100" dirty="0">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www.buildwindows.com</a:t>
            </a: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_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a:gradFill>
                  <a:gsLst>
                    <a:gs pos="0">
                      <a:schemeClr val="accent1"/>
                    </a:gs>
                    <a:gs pos="86000">
                      <a:schemeClr val="accent1"/>
                    </a:gs>
                  </a:gsLst>
                  <a:lin ang="5400000" scaled="0"/>
                </a:gradFill>
                <a:effectLst/>
                <a:latin typeface="Segoe UI" panose="020B0502040204020203" pitchFamily="34" charset="0"/>
                <a:ea typeface="Segoe UI" panose="020B0502040204020203" pitchFamily="34" charset="0"/>
                <a:cs typeface="Segoe UI" panose="020B0502040204020203" pitchFamily="34" charset="0"/>
              </a:rPr>
              <a:t>www.buildwindows.com</a:t>
            </a: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a:t>session code</a:t>
            </a:r>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8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anose="020B0604020202020204" pitchFamily="34" charset="0"/>
              <a:buChar char="•"/>
              <a:defRPr/>
            </a:lvl1pPr>
            <a:lvl2pPr marL="855980" indent="-395605">
              <a:buFont typeface="Arial" panose="020B0604020202020204" pitchFamily="34" charset="0"/>
              <a:buChar char="•"/>
              <a:defRPr/>
            </a:lvl2pPr>
            <a:lvl3pPr marL="1259205" indent="-403225">
              <a:buFont typeface="Arial" panose="020B0604020202020204" pitchFamily="34" charset="0"/>
              <a:buChar char="•"/>
              <a:defRPr/>
            </a:lvl3pPr>
            <a:lvl4pPr marL="1605280" indent="-346075">
              <a:buFont typeface="Arial" panose="020B0604020202020204" pitchFamily="34" charset="0"/>
              <a:buChar char="•"/>
              <a:defRPr/>
            </a:lvl4pPr>
            <a:lvl5pPr marL="1941830" indent="-33655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a:gradFill>
                  <a:gsLst>
                    <a:gs pos="0">
                      <a:schemeClr val="tx1"/>
                    </a:gs>
                    <a:gs pos="86000">
                      <a:schemeClr val="tx1"/>
                    </a:gs>
                  </a:gsLst>
                  <a:lin ang="5400000" scaled="0"/>
                </a:gradFill>
                <a:effectLst/>
                <a:latin typeface="Segoe UI" panose="020B0502040204020203" pitchFamily="34" charset="0"/>
                <a:ea typeface="Segoe UI" panose="020B0502040204020203" pitchFamily="34" charset="0"/>
                <a:cs typeface="Segoe UI" panose="020B0502040204020203" pitchFamily="34" charset="0"/>
              </a:rPr>
              <a:t>www.buildwindows.com</a:t>
            </a: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9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anose="020B0604020202020204" pitchFamily="34" charset="0"/>
              <a:buChar char="•"/>
              <a:defRPr/>
            </a:lvl1pPr>
            <a:lvl2pPr marL="855980" indent="-395605">
              <a:buFont typeface="Arial" panose="020B0604020202020204" pitchFamily="34" charset="0"/>
              <a:buChar char="•"/>
              <a:defRPr/>
            </a:lvl2pPr>
            <a:lvl3pPr marL="1259205" indent="-403225">
              <a:buFont typeface="Arial" panose="020B0604020202020204" pitchFamily="34" charset="0"/>
              <a:buChar char="•"/>
              <a:defRPr/>
            </a:lvl3pPr>
            <a:lvl4pPr marL="1605280" indent="-346075">
              <a:buFont typeface="Arial" panose="020B0604020202020204" pitchFamily="34" charset="0"/>
              <a:buChar char="•"/>
              <a:defRPr/>
            </a:lvl4pPr>
            <a:lvl5pPr marL="1941830" indent="-33655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a:gradFill>
                  <a:gsLst>
                    <a:gs pos="0">
                      <a:schemeClr val="tx1"/>
                    </a:gs>
                    <a:gs pos="86000">
                      <a:schemeClr val="tx1"/>
                    </a:gs>
                  </a:gsLst>
                  <a:lin ang="5400000" scaled="0"/>
                </a:gradFill>
                <a:effectLst/>
                <a:latin typeface="Segoe UI" panose="020B0502040204020203" pitchFamily="34" charset="0"/>
                <a:ea typeface="Segoe UI" panose="020B0502040204020203" pitchFamily="34" charset="0"/>
                <a:cs typeface="Segoe UI" panose="020B0502040204020203" pitchFamily="34" charset="0"/>
              </a:rPr>
              <a:t>www.buildwindows.com</a:t>
            </a:r>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0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anose="020B0604020202020204" pitchFamily="34" charset="0"/>
              <a:buChar char="•"/>
              <a:defRPr/>
            </a:lvl1pPr>
            <a:lvl2pPr marL="855980" indent="-395605">
              <a:buFont typeface="Arial" panose="020B0604020202020204" pitchFamily="34" charset="0"/>
              <a:buChar char="•"/>
              <a:defRPr/>
            </a:lvl2pPr>
            <a:lvl3pPr marL="1259205" indent="-403225">
              <a:buFont typeface="Arial" panose="020B0604020202020204" pitchFamily="34" charset="0"/>
              <a:buChar char="•"/>
              <a:defRPr/>
            </a:lvl3pPr>
            <a:lvl4pPr marL="1605280" indent="-346075">
              <a:buFont typeface="Arial" panose="020B0604020202020204" pitchFamily="34" charset="0"/>
              <a:buChar char="•"/>
              <a:defRPr/>
            </a:lvl4pPr>
            <a:lvl5pPr marL="1941830" indent="-33655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a:gradFill>
                  <a:gsLst>
                    <a:gs pos="0">
                      <a:schemeClr val="tx1"/>
                    </a:gs>
                    <a:gs pos="86000">
                      <a:schemeClr val="tx1"/>
                    </a:gs>
                  </a:gsLst>
                  <a:lin ang="5400000" scaled="0"/>
                </a:gradFill>
                <a:effectLst/>
                <a:latin typeface="Segoe UI" panose="020B0502040204020203" pitchFamily="34" charset="0"/>
                <a:ea typeface="Segoe UI" panose="020B0502040204020203" pitchFamily="34" charset="0"/>
                <a:cs typeface="Segoe UI" panose="020B0502040204020203" pitchFamily="34" charset="0"/>
              </a:rPr>
              <a:t>www.buildwindows.com</a:t>
            </a:r>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1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anose="020B0604020202020204" pitchFamily="34" charset="0"/>
              <a:buChar char="•"/>
              <a:defRPr/>
            </a:lvl1pPr>
            <a:lvl2pPr marL="855980" indent="-395605">
              <a:buFont typeface="Arial" panose="020B0604020202020204" pitchFamily="34" charset="0"/>
              <a:buChar char="•"/>
              <a:defRPr/>
            </a:lvl2pPr>
            <a:lvl3pPr marL="1259205" indent="-403225">
              <a:buFont typeface="Arial" panose="020B0604020202020204" pitchFamily="34" charset="0"/>
              <a:buChar char="•"/>
              <a:defRPr/>
            </a:lvl3pPr>
            <a:lvl4pPr marL="1605280" indent="-346075">
              <a:buFont typeface="Arial" panose="020B0604020202020204" pitchFamily="34" charset="0"/>
              <a:buChar char="•"/>
              <a:defRPr/>
            </a:lvl4pPr>
            <a:lvl5pPr marL="1941830" indent="-33655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a:gradFill>
                  <a:gsLst>
                    <a:gs pos="0">
                      <a:schemeClr val="tx1"/>
                    </a:gs>
                    <a:gs pos="86000">
                      <a:schemeClr val="tx1"/>
                    </a:gs>
                  </a:gsLst>
                  <a:lin ang="5400000" scaled="0"/>
                </a:gradFill>
                <a:effectLst/>
                <a:latin typeface="Segoe UI" panose="020B0502040204020203" pitchFamily="34" charset="0"/>
                <a:ea typeface="Segoe UI" panose="020B0502040204020203" pitchFamily="34" charset="0"/>
                <a:cs typeface="Segoe UI" panose="020B0502040204020203" pitchFamily="34" charset="0"/>
              </a:rPr>
              <a:t>www.buildwindows.com</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bg>
      <p:bgPr>
        <a:solidFill>
          <a:schemeClr val="accent3"/>
        </a:solidFill>
        <a:effectLst/>
      </p:bgPr>
    </p:bg>
    <p:spTree>
      <p:nvGrpSpPr>
        <p:cNvPr id="1" name=""/>
        <p:cNvGrpSpPr/>
        <p:nvPr/>
      </p:nvGrpSpPr>
      <p:grpSpPr>
        <a:xfrm>
          <a:off x="0" y="0"/>
          <a:ext cx="0" cy="0"/>
          <a:chOff x="0" y="0"/>
          <a:chExt cx="0" cy="0"/>
        </a:xfrm>
      </p:grpSpPr>
      <p:sp>
        <p:nvSpPr>
          <p:cNvPr id="8" name="Teardrop 7"/>
          <p:cNvSpPr/>
          <p:nvPr userDrawn="1"/>
        </p:nvSpPr>
        <p:spPr bwMode="auto">
          <a:xfrm>
            <a:off x="9847978" y="-160540"/>
            <a:ext cx="1828800"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9" name="Teardrop 8"/>
          <p:cNvSpPr/>
          <p:nvPr userDrawn="1"/>
        </p:nvSpPr>
        <p:spPr bwMode="auto">
          <a:xfrm>
            <a:off x="9262520" y="1298576"/>
            <a:ext cx="1170916"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0" name="Teardrop 9"/>
          <p:cNvSpPr/>
          <p:nvPr userDrawn="1"/>
        </p:nvSpPr>
        <p:spPr bwMode="auto">
          <a:xfrm>
            <a:off x="9262520" y="-160540"/>
            <a:ext cx="875010" cy="875010"/>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1" name="Teardrop 10"/>
          <p:cNvSpPr/>
          <p:nvPr userDrawn="1"/>
        </p:nvSpPr>
        <p:spPr bwMode="auto">
          <a:xfrm>
            <a:off x="8219107" y="1423060"/>
            <a:ext cx="665432"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2" name="Teardrop 11"/>
          <p:cNvSpPr/>
          <p:nvPr userDrawn="1"/>
        </p:nvSpPr>
        <p:spPr bwMode="auto">
          <a:xfrm>
            <a:off x="9262520" y="5753556"/>
            <a:ext cx="1170916"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3" name="Teardrop 12"/>
          <p:cNvSpPr/>
          <p:nvPr userDrawn="1"/>
        </p:nvSpPr>
        <p:spPr bwMode="auto">
          <a:xfrm>
            <a:off x="10527822" y="5081417"/>
            <a:ext cx="773912"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4" name="Teardrop 13"/>
          <p:cNvSpPr/>
          <p:nvPr userDrawn="1"/>
        </p:nvSpPr>
        <p:spPr bwMode="auto">
          <a:xfrm>
            <a:off x="11216481" y="5610291"/>
            <a:ext cx="316712"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5" name="Teardrop 14"/>
          <p:cNvSpPr/>
          <p:nvPr userDrawn="1"/>
        </p:nvSpPr>
        <p:spPr bwMode="auto">
          <a:xfrm>
            <a:off x="10622883" y="6339014"/>
            <a:ext cx="2361286" cy="2361286"/>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6" name="Teardrop 15"/>
          <p:cNvSpPr/>
          <p:nvPr userDrawn="1"/>
        </p:nvSpPr>
        <p:spPr bwMode="auto">
          <a:xfrm>
            <a:off x="681947" y="442110"/>
            <a:ext cx="1255574" cy="1255574"/>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7" name="Teardrop 16"/>
          <p:cNvSpPr/>
          <p:nvPr userDrawn="1"/>
        </p:nvSpPr>
        <p:spPr bwMode="auto">
          <a:xfrm>
            <a:off x="1866442" y="-160540"/>
            <a:ext cx="513190" cy="513190"/>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8" name="Teardrop 17"/>
          <p:cNvSpPr/>
          <p:nvPr userDrawn="1"/>
        </p:nvSpPr>
        <p:spPr bwMode="auto">
          <a:xfrm>
            <a:off x="11749866" y="1234418"/>
            <a:ext cx="244474" cy="244474"/>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9" name="Teardrop 18"/>
          <p:cNvSpPr/>
          <p:nvPr userDrawn="1"/>
        </p:nvSpPr>
        <p:spPr bwMode="auto">
          <a:xfrm>
            <a:off x="5824555" y="1918422"/>
            <a:ext cx="875010" cy="875010"/>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20" name="Teardrop 19"/>
          <p:cNvSpPr/>
          <p:nvPr userDrawn="1"/>
        </p:nvSpPr>
        <p:spPr bwMode="auto">
          <a:xfrm>
            <a:off x="4973451" y="5410281"/>
            <a:ext cx="603404"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21" name="Teardrop 20"/>
          <p:cNvSpPr/>
          <p:nvPr userDrawn="1"/>
        </p:nvSpPr>
        <p:spPr bwMode="auto">
          <a:xfrm>
            <a:off x="5629432" y="4681875"/>
            <a:ext cx="1030108"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3765" rtl="0" eaLnBrk="1" fontAlgn="auto" latinLnBrk="0" hangingPunct="1">
              <a:lnSpc>
                <a:spcPct val="90000"/>
              </a:lnSpc>
              <a:spcBef>
                <a:spcPts val="0"/>
              </a:spcBef>
              <a:spcAft>
                <a:spcPts val="0"/>
              </a:spcAft>
              <a:buClrTx/>
              <a:buSzPct val="90000"/>
              <a:buFont typeface="Arial" panose="020B0604020202020204" pitchFamily="34" charset="0"/>
              <a:buNone/>
            </a:pPr>
            <a:r>
              <a:rPr lang="en-US"/>
              <a:t>Click to edit Master subtitle style</a:t>
            </a:r>
            <a:endParaRPr lang="en-US" dirty="0"/>
          </a:p>
        </p:txBody>
      </p:sp>
      <p:sp>
        <p:nvSpPr>
          <p:cNvPr id="7" name="Text Placeholder 6"/>
          <p:cNvSpPr>
            <a:spLocks noGrp="1"/>
          </p:cNvSpPr>
          <p:nvPr>
            <p:ph type="body" sz="quarter" idx="10" hasCustomPrompt="1"/>
          </p:nvPr>
        </p:nvSpPr>
        <p:spPr>
          <a:xfrm>
            <a:off x="976313" y="2739678"/>
            <a:ext cx="10242550"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anose="020B0604020202020204" pitchFamily="34" charset="0"/>
              <a:buNone/>
              <a:defRPr lang="en-US" sz="9600" b="0" kern="1200" cap="none" spc="-400" baseline="0" dirty="0" smtClean="0">
                <a:ln w="3175">
                  <a:noFill/>
                </a:ln>
                <a:solidFill>
                  <a:schemeClr val="accent3">
                    <a:lumMod val="40000"/>
                    <a:lumOff val="60000"/>
                  </a:schemeClr>
                </a:solidFill>
                <a:effectLst/>
                <a:latin typeface="+mj-lt"/>
                <a:ea typeface="+mn-ea"/>
                <a:cs typeface="Arial" panose="020B0604020202020204" pitchFamily="34" charset="0"/>
              </a:defRPr>
            </a:lvl1pPr>
          </a:lstStyle>
          <a:p>
            <a:pPr lvl="0"/>
            <a:r>
              <a:rPr lang="en-US" dirty="0"/>
              <a:t>click to…</a:t>
            </a:r>
          </a:p>
        </p:txBody>
      </p:sp>
      <p:sp>
        <p:nvSpPr>
          <p:cNvPr id="5" name="Text Placeholder 4"/>
          <p:cNvSpPr>
            <a:spLocks noGrp="1"/>
          </p:cNvSpPr>
          <p:nvPr>
            <p:ph type="body" sz="quarter" idx="11"/>
          </p:nvPr>
        </p:nvSpPr>
        <p:spPr>
          <a:xfrm>
            <a:off x="972344" y="1447800"/>
            <a:ext cx="10237787" cy="914096"/>
          </a:xfrm>
        </p:spPr>
        <p:txBody>
          <a:bodyPr wrap="square" anchor="ctr">
            <a:noAutofit/>
          </a:bodyPr>
          <a:lstStyle>
            <a:lvl1pPr marL="0" indent="0">
              <a:buNone/>
              <a:defRPr sz="6600" spc="-150">
                <a:solidFill>
                  <a:schemeClr val="tx1">
                    <a:alpha val="99000"/>
                  </a:schemeClr>
                </a:solidFill>
              </a:defRPr>
            </a:lvl1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8"/>
            <a:ext cx="11149013" cy="5181601"/>
          </a:xfrm>
          <a:prstGeom prst="rect">
            <a:avLst/>
          </a:prstGeom>
        </p:spPr>
        <p:txBody>
          <a:bodyPr/>
          <a:lstStyle>
            <a:lvl1pPr marL="284480" indent="-284480">
              <a:buFont typeface="Wingdings" panose="05000000000000000000" pitchFamily="2" charset="2"/>
              <a:buChar char=""/>
              <a:defRPr sz="4000">
                <a:latin typeface="+mn-lt"/>
              </a:defRPr>
            </a:lvl1pPr>
            <a:lvl2pPr marL="517525" indent="-233680">
              <a:buFont typeface="Wingdings" panose="05000000000000000000" pitchFamily="2" charset="2"/>
              <a:buChar char=""/>
              <a:defRPr>
                <a:latin typeface="+mn-lt"/>
              </a:defRPr>
            </a:lvl2pPr>
            <a:lvl3pPr marL="741680" indent="-224155" defTabSz="-635">
              <a:buFont typeface="Wingdings" panose="05000000000000000000" pitchFamily="2" charset="2"/>
              <a:buChar char=""/>
              <a:defRPr>
                <a:latin typeface="+mn-lt"/>
              </a:defRPr>
            </a:lvl3pPr>
            <a:lvl4pPr marL="914400" indent="-173355">
              <a:buFont typeface="Wingdings" panose="05000000000000000000" pitchFamily="2" charset="2"/>
              <a:buChar char=""/>
              <a:defRPr>
                <a:latin typeface="+mn-lt"/>
              </a:defRPr>
            </a:lvl4pPr>
            <a:lvl5pPr marL="1087755" indent="-173355" defTabSz="-635">
              <a:buFont typeface="Wingdings" panose="05000000000000000000" pitchFamily="2" charset="2"/>
              <a:buChar cha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灯片编号占位符 3">
            <a:extLst>
              <a:ext uri="{FF2B5EF4-FFF2-40B4-BE49-F238E27FC236}">
                <a16:creationId xmlns:a16="http://schemas.microsoft.com/office/drawing/2014/main" id="{626E415E-6717-4883-962C-27EE237B5689}"/>
              </a:ext>
            </a:extLst>
          </p:cNvPr>
          <p:cNvSpPr>
            <a:spLocks noGrp="1"/>
          </p:cNvSpPr>
          <p:nvPr>
            <p:ph type="sldNum" sz="quarter" idx="11"/>
          </p:nvPr>
        </p:nvSpPr>
        <p:spPr/>
        <p:txBody>
          <a:bodyPr/>
          <a:lstStyle/>
          <a:p>
            <a:fld id="{3F9C4C7F-5825-4F3A-8379-025B40755F68}" type="slidenum">
              <a:rPr lang="zh-CN" altLang="en-US" smtClean="0"/>
              <a:pPr/>
              <a:t>‹#›</a:t>
            </a:fld>
            <a:r>
              <a:rPr lang="en-US" altLang="zh-CN" dirty="0"/>
              <a:t>/44</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4055" indent="0">
              <a:buNone/>
              <a:defRPr sz="2000">
                <a:solidFill>
                  <a:schemeClr val="bg1">
                    <a:lumMod val="75000"/>
                    <a:lumOff val="25000"/>
                  </a:schemeClr>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p>
            <a:r>
              <a:rPr lang="en-US"/>
              <a:t>Click to edit Master title style</a:t>
            </a:r>
          </a:p>
        </p:txBody>
      </p:sp>
      <p:sp>
        <p:nvSpPr>
          <p:cNvPr id="2" name="灯片编号占位符 1">
            <a:extLst>
              <a:ext uri="{FF2B5EF4-FFF2-40B4-BE49-F238E27FC236}">
                <a16:creationId xmlns:a16="http://schemas.microsoft.com/office/drawing/2014/main" id="{FD27CB49-CDC9-491B-A41F-5C024BF53EDA}"/>
              </a:ext>
            </a:extLst>
          </p:cNvPr>
          <p:cNvSpPr>
            <a:spLocks noGrp="1"/>
          </p:cNvSpPr>
          <p:nvPr>
            <p:ph type="sldNum" sz="quarter" idx="11"/>
          </p:nvPr>
        </p:nvSpPr>
        <p:spPr/>
        <p:txBody>
          <a:bodyPr/>
          <a:lstStyle/>
          <a:p>
            <a:fld id="{3F9C4C7F-5825-4F3A-8379-025B40755F68}" type="slidenum">
              <a:rPr lang="zh-CN" altLang="en-US" smtClean="0"/>
              <a:pPr/>
              <a:t>‹#›</a:t>
            </a:fld>
            <a:r>
              <a:rPr lang="en-US" altLang="zh-CN" dirty="0"/>
              <a:t>/44</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4055" indent="0">
              <a:buNone/>
              <a:defRPr sz="2000">
                <a:solidFill>
                  <a:schemeClr val="bg1">
                    <a:lumMod val="75000"/>
                    <a:lumOff val="25000"/>
                  </a:schemeClr>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20700" y="1447800"/>
            <a:ext cx="5394960" cy="5181600"/>
          </a:xfrm>
        </p:spPr>
        <p:txBody>
          <a:bodyPr>
            <a:noAutofit/>
          </a:bodyPr>
          <a:lstStyle>
            <a:lvl1pPr marL="292100" indent="-292100">
              <a:spcBef>
                <a:spcPts val="1200"/>
              </a:spcBef>
              <a:buClr>
                <a:schemeClr val="tx1"/>
              </a:buClr>
              <a:buFont typeface="Wingdings" panose="05000000000000000000" pitchFamily="2" charset="2"/>
              <a:buChar char=""/>
              <a:defRPr>
                <a:solidFill>
                  <a:schemeClr val="bg1">
                    <a:lumMod val="75000"/>
                    <a:lumOff val="25000"/>
                  </a:schemeClr>
                </a:solidFill>
              </a:defRPr>
            </a:lvl1pPr>
            <a:lvl2pPr marL="520700" indent="-228600">
              <a:defRPr sz="2000">
                <a:solidFill>
                  <a:schemeClr val="bg1">
                    <a:lumMod val="75000"/>
                    <a:lumOff val="25000"/>
                  </a:schemeClr>
                </a:solidFill>
              </a:defRPr>
            </a:lvl2pPr>
            <a:lvl3pPr marL="685800" indent="-165100" defTabSz="-635">
              <a:defRPr sz="2000">
                <a:solidFill>
                  <a:schemeClr val="bg1">
                    <a:lumMod val="75000"/>
                    <a:lumOff val="25000"/>
                  </a:schemeClr>
                </a:solidFill>
              </a:defRPr>
            </a:lvl3pPr>
            <a:lvl4pPr marL="863600" indent="-177800">
              <a:defRPr>
                <a:solidFill>
                  <a:schemeClr val="bg1">
                    <a:lumMod val="75000"/>
                    <a:lumOff val="25000"/>
                  </a:schemeClr>
                </a:solidFill>
              </a:defRPr>
            </a:lvl4pPr>
            <a:lvl5pPr marL="1028700" indent="-165100" defTabSz="-635">
              <a:defRPr>
                <a:solidFill>
                  <a:schemeClr val="bg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277928" y="1447800"/>
            <a:ext cx="5394960" cy="5181600"/>
          </a:xfrm>
        </p:spPr>
        <p:txBody>
          <a:bodyPr>
            <a:noAutofit/>
          </a:bodyPr>
          <a:lstStyle>
            <a:lvl1pPr marL="339725" indent="-339725">
              <a:spcBef>
                <a:spcPts val="1200"/>
              </a:spcBef>
              <a:buFont typeface="Wingdings" panose="05000000000000000000" pitchFamily="2" charset="2"/>
              <a:buChar char=""/>
              <a:defRPr lang="en-US" sz="3600" kern="1200" spc="-70" baseline="0" dirty="0" smtClean="0">
                <a:solidFill>
                  <a:schemeClr val="bg1">
                    <a:lumMod val="75000"/>
                    <a:lumOff val="25000"/>
                  </a:schemeClr>
                </a:solidFill>
                <a:latin typeface="+mj-lt"/>
                <a:ea typeface="+mn-ea"/>
                <a:cs typeface="+mn-cs"/>
              </a:defRPr>
            </a:lvl1pPr>
            <a:lvl2pPr marL="635000" indent="-342900">
              <a:defRPr lang="en-US" sz="2000" kern="1200" spc="0" baseline="0" dirty="0" smtClean="0">
                <a:solidFill>
                  <a:schemeClr val="bg1">
                    <a:lumMod val="75000"/>
                    <a:lumOff val="25000"/>
                  </a:schemeClr>
                </a:solidFill>
                <a:latin typeface="+mn-lt"/>
                <a:ea typeface="+mn-ea"/>
                <a:cs typeface="+mn-cs"/>
              </a:defRPr>
            </a:lvl2pPr>
            <a:lvl3pPr marL="863600" indent="-342900">
              <a:defRPr lang="en-US" sz="2000" kern="1200" spc="0" baseline="0" dirty="0" smtClean="0">
                <a:solidFill>
                  <a:schemeClr val="bg1">
                    <a:lumMod val="75000"/>
                    <a:lumOff val="25000"/>
                  </a:schemeClr>
                </a:solidFill>
                <a:latin typeface="+mn-lt"/>
                <a:ea typeface="+mn-ea"/>
                <a:cs typeface="+mn-cs"/>
              </a:defRPr>
            </a:lvl3pPr>
            <a:lvl4pPr marL="1028700" indent="-342900">
              <a:defRPr lang="en-US" sz="2000" kern="1200" spc="0" baseline="0" dirty="0" smtClean="0">
                <a:solidFill>
                  <a:schemeClr val="bg1">
                    <a:lumMod val="75000"/>
                    <a:lumOff val="25000"/>
                  </a:schemeClr>
                </a:solidFill>
                <a:latin typeface="+mn-lt"/>
                <a:ea typeface="+mn-ea"/>
                <a:cs typeface="+mn-cs"/>
              </a:defRPr>
            </a:lvl4pPr>
            <a:lvl5pPr marL="1206500" indent="-342900">
              <a:defRPr lang="en-US" sz="2000" kern="1200" spc="0" baseline="0" dirty="0">
                <a:solidFill>
                  <a:schemeClr val="bg1">
                    <a:lumMod val="75000"/>
                    <a:lumOff val="25000"/>
                  </a:schemeClr>
                </a:solidFill>
                <a:latin typeface="+mn-lt"/>
                <a:ea typeface="+mn-ea"/>
                <a:cs typeface="+mn-cs"/>
              </a:defRPr>
            </a:lvl5pPr>
          </a:lstStyle>
          <a:p>
            <a:pPr marL="292100" marR="0" lvl="0" indent="-292100" algn="l" defTabSz="913765"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pPr>
            <a:r>
              <a:rPr lang="en-US" dirty="0"/>
              <a:t>Click to edit Master text styles</a:t>
            </a:r>
          </a:p>
          <a:p>
            <a:pPr marL="292100" marR="0" lvl="1" indent="-292100" algn="l" defTabSz="913765"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pPr>
            <a:r>
              <a:rPr lang="en-US" dirty="0"/>
              <a:t>Second level</a:t>
            </a:r>
          </a:p>
          <a:p>
            <a:pPr marL="292100" marR="0" lvl="2" indent="-292100" algn="l" defTabSz="913765"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pPr>
            <a:r>
              <a:rPr lang="en-US" dirty="0"/>
              <a:t>Third level</a:t>
            </a:r>
          </a:p>
          <a:p>
            <a:pPr marL="292100" marR="0" lvl="3" indent="-292100" algn="l" defTabSz="913765"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pPr>
            <a:r>
              <a:rPr lang="en-US" dirty="0"/>
              <a:t>Fourth level</a:t>
            </a:r>
          </a:p>
          <a:p>
            <a:pPr marL="292100" marR="0" lvl="4" indent="-292100" algn="l" defTabSz="913765"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pPr>
            <a:r>
              <a:rPr lang="en-US" dirty="0"/>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1"/>
          </p:nvPr>
        </p:nvSpPr>
        <p:spPr>
          <a:xfrm>
            <a:off x="520700" y="1447800"/>
            <a:ext cx="5394960" cy="5181600"/>
          </a:xfrm>
        </p:spPr>
        <p:txBody>
          <a:bodyPr/>
          <a:lstStyle>
            <a:lvl1pPr marL="0" indent="0">
              <a:spcBef>
                <a:spcPts val="12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3680"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4055" indent="0">
              <a:buNone/>
              <a:defRPr sz="2000">
                <a:solidFill>
                  <a:schemeClr val="bg1">
                    <a:lumMod val="75000"/>
                    <a:lumOff val="25000"/>
                  </a:schemeClr>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p:nvPr>
        </p:nvSpPr>
        <p:spPr>
          <a:xfrm>
            <a:off x="6277928" y="1447800"/>
            <a:ext cx="5394960" cy="5181600"/>
          </a:xfrm>
        </p:spPr>
        <p:txBody>
          <a:bodyPr/>
          <a:lstStyle>
            <a:lvl1pPr marL="0" indent="0">
              <a:spcBef>
                <a:spcPts val="1200"/>
              </a:spcBef>
              <a:buNone/>
              <a:defRPr lang="en-US" sz="4000" kern="1200" spc="-70" baseline="0" dirty="0" smtClean="0">
                <a:solidFill>
                  <a:schemeClr val="bg1">
                    <a:lumMod val="75000"/>
                    <a:lumOff val="25000"/>
                  </a:schemeClr>
                </a:solidFill>
                <a:latin typeface="+mn-lt"/>
                <a:ea typeface="+mn-ea"/>
                <a:cs typeface="+mn-cs"/>
              </a:defRPr>
            </a:lvl1pPr>
            <a:lvl2pPr marL="3175" marR="0"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defRPr lang="en-US" sz="2000" kern="1200" spc="-70" baseline="0" dirty="0" smtClean="0">
                <a:solidFill>
                  <a:schemeClr val="bg1">
                    <a:lumMod val="75000"/>
                    <a:lumOff val="25000"/>
                  </a:schemeClr>
                </a:solidFill>
                <a:latin typeface="+mn-lt"/>
                <a:ea typeface="+mn-ea"/>
                <a:cs typeface="+mn-cs"/>
              </a:defRPr>
            </a:lvl2pPr>
            <a:lvl3pPr marL="233680" marR="0"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defRPr lang="en-US" sz="2000" kern="1200" spc="-70" baseline="0" dirty="0" smtClean="0">
                <a:solidFill>
                  <a:schemeClr val="bg1">
                    <a:lumMod val="75000"/>
                    <a:lumOff val="25000"/>
                  </a:schemeClr>
                </a:solidFill>
                <a:latin typeface="+mn-lt"/>
                <a:ea typeface="+mn-ea"/>
                <a:cs typeface="+mn-cs"/>
              </a:defRPr>
            </a:lvl3pPr>
            <a:lvl4pPr marL="460375" marR="0"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defRPr lang="en-US" sz="2000" kern="1200" spc="-70" baseline="0" dirty="0" smtClean="0">
                <a:solidFill>
                  <a:schemeClr val="bg1">
                    <a:lumMod val="75000"/>
                    <a:lumOff val="25000"/>
                  </a:schemeClr>
                </a:solidFill>
                <a:latin typeface="+mn-lt"/>
                <a:ea typeface="+mn-ea"/>
                <a:cs typeface="+mn-cs"/>
              </a:defRPr>
            </a:lvl4pPr>
            <a:lvl5pPr marL="687705" marR="0"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defRPr lang="en-US" sz="2000" kern="1200" spc="-70" baseline="0" dirty="0">
                <a:solidFill>
                  <a:schemeClr val="bg1">
                    <a:lumMod val="75000"/>
                    <a:lumOff val="25000"/>
                  </a:schemeClr>
                </a:solidFill>
                <a:latin typeface="+mn-lt"/>
                <a:ea typeface="+mn-ea"/>
                <a:cs typeface="+mn-cs"/>
              </a:defRPr>
            </a:lvl5pPr>
          </a:lstStyle>
          <a:p>
            <a:pPr marL="0" marR="0" lvl="0"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pPr>
            <a:r>
              <a:rPr lang="en-US" dirty="0"/>
              <a:t>Click to edit Master text styles</a:t>
            </a:r>
          </a:p>
          <a:p>
            <a:pPr marL="0" marR="0" lvl="1"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pPr>
            <a:r>
              <a:rPr lang="en-US" dirty="0"/>
              <a:t>Second level</a:t>
            </a:r>
          </a:p>
          <a:p>
            <a:pPr marL="0" marR="0" lvl="2"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pPr>
            <a:r>
              <a:rPr lang="en-US" dirty="0"/>
              <a:t>Third level</a:t>
            </a:r>
          </a:p>
          <a:p>
            <a:pPr marL="0" marR="0" lvl="3"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pPr>
            <a:r>
              <a:rPr lang="en-US" dirty="0"/>
              <a:t>Fourth level</a:t>
            </a:r>
          </a:p>
          <a:p>
            <a:pPr marL="0" marR="0" lvl="4"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pPr>
            <a:r>
              <a:rPr lang="en-US" dirty="0"/>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p:ph type="body" idx="1"/>
          </p:nvPr>
        </p:nvSpPr>
        <p:spPr>
          <a:xfrm>
            <a:off x="520700" y="1447800"/>
            <a:ext cx="11152188" cy="51816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灯片编号占位符 4">
            <a:extLst>
              <a:ext uri="{FF2B5EF4-FFF2-40B4-BE49-F238E27FC236}">
                <a16:creationId xmlns:a16="http://schemas.microsoft.com/office/drawing/2014/main" id="{B61BEECC-FEC4-48AC-83B6-432049FF2752}"/>
              </a:ext>
            </a:extLst>
          </p:cNvPr>
          <p:cNvSpPr>
            <a:spLocks noGrp="1"/>
          </p:cNvSpPr>
          <p:nvPr>
            <p:ph type="sldNum" sz="quarter" idx="4"/>
          </p:nvPr>
        </p:nvSpPr>
        <p:spPr>
          <a:xfrm>
            <a:off x="8926513" y="6264275"/>
            <a:ext cx="2741612" cy="365125"/>
          </a:xfrm>
          <a:prstGeom prst="rect">
            <a:avLst/>
          </a:prstGeom>
        </p:spPr>
        <p:txBody>
          <a:bodyPr vert="horz" lIns="91440" tIns="45720" rIns="91440" bIns="45720" rtlCol="0" anchor="ctr"/>
          <a:lstStyle>
            <a:lvl1pPr algn="r">
              <a:defRPr sz="2800">
                <a:solidFill>
                  <a:schemeClr val="bg2"/>
                </a:solidFill>
              </a:defRPr>
            </a:lvl1pPr>
          </a:lstStyle>
          <a:p>
            <a:fld id="{3F9C4C7F-5825-4F3A-8379-025B40755F68}" type="slidenum">
              <a:rPr lang="zh-CN" altLang="en-US" smtClean="0"/>
              <a:pPr/>
              <a:t>‹#›</a:t>
            </a:fld>
            <a:r>
              <a:rPr lang="en-US" altLang="zh-CN" dirty="0"/>
              <a:t>/44</a:t>
            </a:r>
            <a:r>
              <a:rPr lang="zh-CN" altLang="en-US" dirty="0"/>
              <a:t>页</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Lst>
  <p:transition>
    <p:fade/>
  </p:transition>
  <p:hf hdr="0" ftr="0" dt="0"/>
  <p:txStyles>
    <p:titleStyle>
      <a:lvl1pPr algn="l" defTabSz="913765" rtl="0" eaLnBrk="1" latinLnBrk="0" hangingPunct="1">
        <a:lnSpc>
          <a:spcPct val="90000"/>
        </a:lnSpc>
        <a:spcBef>
          <a:spcPct val="0"/>
        </a:spcBef>
        <a:buNone/>
        <a:defRPr lang="en-US" sz="5400" b="0" kern="1200" cap="none" spc="-100" baseline="0" dirty="0" smtClean="0">
          <a:ln w="3175">
            <a:noFill/>
          </a:ln>
          <a:solidFill>
            <a:schemeClr val="bg2">
              <a:alpha val="99000"/>
            </a:schemeClr>
          </a:solidFill>
          <a:effectLst/>
          <a:latin typeface="+mj-lt"/>
          <a:ea typeface="+mn-ea"/>
          <a:cs typeface="Arial" panose="020B0604020202020204" pitchFamily="34" charset="0"/>
        </a:defRPr>
      </a:lvl1pPr>
    </p:titleStyle>
    <p:bodyStyle>
      <a:lvl1pPr marL="339725" marR="0" indent="-33972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3600" kern="1200" spc="-70" baseline="0">
          <a:solidFill>
            <a:schemeClr val="bg1">
              <a:lumMod val="75000"/>
              <a:lumOff val="25000"/>
              <a:alpha val="99000"/>
            </a:schemeClr>
          </a:solidFill>
          <a:latin typeface="+mn-lt"/>
          <a:ea typeface="+mn-ea"/>
          <a:cs typeface="+mn-cs"/>
        </a:defRPr>
      </a:lvl1pPr>
      <a:lvl2pPr marL="573405" marR="0" indent="-23368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2400" kern="1200" spc="0" baseline="0">
          <a:solidFill>
            <a:schemeClr val="bg1">
              <a:lumMod val="75000"/>
              <a:lumOff val="25000"/>
              <a:alpha val="99000"/>
            </a:schemeClr>
          </a:solidFill>
          <a:latin typeface="+mn-lt"/>
          <a:ea typeface="+mn-ea"/>
          <a:cs typeface="+mn-cs"/>
        </a:defRPr>
      </a:lvl2pPr>
      <a:lvl3pPr marL="798830" marR="0" indent="-225425"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tabLst>
          <a:tab pos="798195" algn="l"/>
        </a:tabLst>
        <a:defRPr sz="2400" kern="1200" spc="0" baseline="0">
          <a:solidFill>
            <a:schemeClr val="bg1">
              <a:lumMod val="75000"/>
              <a:lumOff val="25000"/>
              <a:alpha val="99000"/>
            </a:schemeClr>
          </a:solidFill>
          <a:latin typeface="+mn-lt"/>
          <a:ea typeface="+mn-ea"/>
          <a:cs typeface="+mn-cs"/>
        </a:defRPr>
      </a:lvl3pPr>
      <a:lvl4pPr marL="1030605" marR="0" indent="-231775"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2000" kern="1200" spc="0" baseline="0">
          <a:solidFill>
            <a:schemeClr val="bg1">
              <a:lumMod val="75000"/>
              <a:lumOff val="25000"/>
              <a:alpha val="99000"/>
            </a:schemeClr>
          </a:solidFill>
          <a:latin typeface="+mn-lt"/>
          <a:ea typeface="+mn-ea"/>
          <a:cs typeface="+mn-cs"/>
        </a:defRPr>
      </a:lvl4pPr>
      <a:lvl5pPr marL="1256030" marR="0" indent="-225425"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tabLst>
          <a:tab pos="1255395" algn="l"/>
        </a:tabLst>
        <a:defRPr sz="2000" kern="1200" spc="0" baseline="0">
          <a:solidFill>
            <a:schemeClr val="bg1">
              <a:lumMod val="75000"/>
              <a:lumOff val="25000"/>
              <a:alpha val="99000"/>
            </a:schemeClr>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hyperlink" Target="https://msdn.microsoft.com/library/windows/apps/br227061" TargetMode="Externa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msdn.microsoft.com/library/windows/apps/br226960" TargetMode="External"/><Relationship Id="rId2" Type="http://schemas.openxmlformats.org/officeDocument/2006/relationships/hyperlink" Target="https://docs.microsoft.com/zh-cn/windows/uwp/networking/sockets" TargetMode="External"/><Relationship Id="rId1" Type="http://schemas.openxmlformats.org/officeDocument/2006/relationships/slideLayout" Target="../slideLayouts/slideLayout15.xml"/><Relationship Id="rId4" Type="http://schemas.openxmlformats.org/officeDocument/2006/relationships/hyperlink" Target="https://msdn.microsoft.com/library/windows/desktop/ms740673"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msdn.microsoft.com/library/windows/apps/br226923" TargetMode="External"/><Relationship Id="rId2" Type="http://schemas.openxmlformats.org/officeDocument/2006/relationships/hyperlink" Target="https://msdn.microsoft.com/library/windows/apps/dn298639" TargetMode="External"/><Relationship Id="rId1" Type="http://schemas.openxmlformats.org/officeDocument/2006/relationships/slideLayout" Target="../slideLayouts/slideLayout15.xml"/><Relationship Id="rId4" Type="http://schemas.openxmlformats.org/officeDocument/2006/relationships/hyperlink" Target="https://msdn.microsoft.com/library/windows/apps/br226842"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msdn.microsoft.com/library/windows/apps/br226842" TargetMode="External"/><Relationship Id="rId2" Type="http://schemas.openxmlformats.org/officeDocument/2006/relationships/hyperlink" Target="https://msdn.microsoft.com/library/windows/apps/br226923" TargetMode="Externa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hyperlink" Target="https://msdn.microsoft.com/library/windows/apps/dn279692" TargetMode="External"/><Relationship Id="rId2" Type="http://schemas.openxmlformats.org/officeDocument/2006/relationships/hyperlink" Target="https://docs.microsoft.com/zh-cn/windows/uwp/networking/httpclient" TargetMode="Externa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hyperlink" Target="https://docs.microsoft.com/zh-cn/windows/uwp/networking/background-transfers" TargetMode="Externa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hyperlink" Target="https://msdn.microsoft.com/library/windows/apps/dn298639" TargetMode="Externa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windows/uwp/networking/networking-basics#capabilities" TargetMode="External"/><Relationship Id="rId7" Type="http://schemas.openxmlformats.org/officeDocument/2006/relationships/hyperlink" Target="https://docs.microsoft.com/en-us/windows/uwp/networking/networking-basics#handling-network-exceptions"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s://docs.microsoft.com/en-us/windows/uwp/networking/networking-basics#authentication" TargetMode="External"/><Relationship Id="rId5" Type="http://schemas.openxmlformats.org/officeDocument/2006/relationships/hyperlink" Target="https://docs.microsoft.com/en-us/windows/uwp/networking/networking-basics#secured-connections" TargetMode="External"/><Relationship Id="rId4" Type="http://schemas.openxmlformats.org/officeDocument/2006/relationships/hyperlink" Target="https://docs.microsoft.com/en-us/windows/uwp/networking/networking-basics#communicating-when-your-app-is-not-in-the-foreground"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694" y="1998742"/>
            <a:ext cx="10237787" cy="1107996"/>
          </a:xfrm>
        </p:spPr>
        <p:txBody>
          <a:bodyPr/>
          <a:lstStyle/>
          <a:p>
            <a:r>
              <a:rPr lang="zh-CN" altLang="en-US" sz="8000" b="1" dirty="0">
                <a:latin typeface="微软雅黑" panose="020B0503020204020204" pitchFamily="34" charset="-122"/>
                <a:ea typeface="微软雅黑" panose="020B0503020204020204" pitchFamily="34" charset="-122"/>
              </a:rPr>
              <a:t>网络访问</a:t>
            </a:r>
            <a:endParaRPr lang="en-US" sz="8000" b="1" dirty="0">
              <a:latin typeface="微软雅黑" panose="020B0503020204020204" pitchFamily="34" charset="-122"/>
              <a:ea typeface="微软雅黑" panose="020B0503020204020204" pitchFamily="34" charset="-122"/>
            </a:endParaRPr>
          </a:p>
        </p:txBody>
      </p:sp>
      <p:sp>
        <p:nvSpPr>
          <p:cNvPr id="5" name="Subtitle 2"/>
          <p:cNvSpPr>
            <a:spLocks noGrp="1"/>
          </p:cNvSpPr>
          <p:nvPr>
            <p:ph type="body" sz="quarter" idx="12"/>
          </p:nvPr>
        </p:nvSpPr>
        <p:spPr>
          <a:xfrm>
            <a:off x="978694" y="3425825"/>
            <a:ext cx="10237787" cy="498598"/>
          </a:xfrm>
        </p:spPr>
        <p:txBody>
          <a:bodyPr/>
          <a:lstStyle/>
          <a:p>
            <a:endParaRPr lang="en-US" dirty="0">
              <a:latin typeface="Segoe UI" panose="020B0502040204020203" pitchFamily="34" charset="0"/>
              <a:ea typeface="微软雅黑" panose="020B0503020204020204" pitchFamily="34" charset="-122"/>
            </a:endParaRPr>
          </a:p>
        </p:txBody>
      </p:sp>
      <p:sp>
        <p:nvSpPr>
          <p:cNvPr id="3" name="灯片编号占位符 2">
            <a:extLst>
              <a:ext uri="{FF2B5EF4-FFF2-40B4-BE49-F238E27FC236}">
                <a16:creationId xmlns:a16="http://schemas.microsoft.com/office/drawing/2014/main" id="{4D487B28-B122-4D79-A2B8-4AC7AB04CCC3}"/>
              </a:ext>
            </a:extLst>
          </p:cNvPr>
          <p:cNvSpPr>
            <a:spLocks noGrp="1"/>
          </p:cNvSpPr>
          <p:nvPr>
            <p:ph type="sldNum" sz="quarter" idx="13"/>
          </p:nvPr>
        </p:nvSpPr>
        <p:spPr/>
        <p:txBody>
          <a:bodyPr/>
          <a:lstStyle/>
          <a:p>
            <a:fld id="{3F9C4C7F-5825-4F3A-8379-025B40755F68}" type="slidenum">
              <a:rPr lang="zh-CN" altLang="en-US" smtClean="0"/>
              <a:t>1</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BCD126-12E8-4B89-ADC4-2EA2EBBA5BAA}"/>
              </a:ext>
            </a:extLst>
          </p:cNvPr>
          <p:cNvSpPr>
            <a:spLocks noGrp="1"/>
          </p:cNvSpPr>
          <p:nvPr>
            <p:ph type="title"/>
          </p:nvPr>
        </p:nvSpPr>
        <p:spPr/>
        <p:txBody>
          <a:bodyPr>
            <a:normAutofit/>
          </a:bodyPr>
          <a:lstStyle/>
          <a:p>
            <a:r>
              <a:rPr lang="en-US" altLang="zh-CN" sz="3200" dirty="0"/>
              <a:t>Communicating when your app is not in the foreground</a:t>
            </a:r>
            <a:endParaRPr lang="zh-CN" altLang="en-US" sz="3200" dirty="0"/>
          </a:p>
        </p:txBody>
      </p:sp>
      <p:sp>
        <p:nvSpPr>
          <p:cNvPr id="3" name="文本占位符 2">
            <a:extLst>
              <a:ext uri="{FF2B5EF4-FFF2-40B4-BE49-F238E27FC236}">
                <a16:creationId xmlns:a16="http://schemas.microsoft.com/office/drawing/2014/main" id="{82FC1720-881B-442D-AE34-887D6213645E}"/>
              </a:ext>
            </a:extLst>
          </p:cNvPr>
          <p:cNvSpPr>
            <a:spLocks noGrp="1"/>
          </p:cNvSpPr>
          <p:nvPr>
            <p:ph type="body" sz="quarter" idx="10"/>
          </p:nvPr>
        </p:nvSpPr>
        <p:spPr/>
        <p:txBody>
          <a:bodyPr>
            <a:normAutofit/>
          </a:bodyPr>
          <a:lstStyle/>
          <a:p>
            <a:pPr>
              <a:lnSpc>
                <a:spcPct val="150000"/>
              </a:lnSpc>
            </a:pPr>
            <a:r>
              <a:rPr lang="zh-CN" altLang="en-US" sz="2400" dirty="0">
                <a:ea typeface="等线" panose="02010600030101010101" pitchFamily="2" charset="-122"/>
              </a:rPr>
              <a:t>使用后台任务支持应用包含了有关应用不在前台时使用后台任务进行工作的常规信息。 更具体地说，当它不是当前的前台应用，但数据仍通过网络发送给它时，你的代码必须采取特殊的步骤以接收通知。 </a:t>
            </a:r>
            <a:endParaRPr lang="en-US" altLang="zh-CN" sz="2400" dirty="0">
              <a:ea typeface="等线" panose="02010600030101010101" pitchFamily="2" charset="-122"/>
            </a:endParaRPr>
          </a:p>
          <a:p>
            <a:pPr>
              <a:lnSpc>
                <a:spcPct val="150000"/>
              </a:lnSpc>
            </a:pPr>
            <a:r>
              <a:rPr lang="zh-CN" altLang="en-US" sz="2400" dirty="0">
                <a:ea typeface="等线" panose="02010600030101010101" pitchFamily="2" charset="-122"/>
              </a:rPr>
              <a:t>为此，在 </a:t>
            </a:r>
            <a:r>
              <a:rPr lang="en-US" altLang="zh-CN" sz="2400" dirty="0">
                <a:ea typeface="等线" panose="02010600030101010101" pitchFamily="2" charset="-122"/>
              </a:rPr>
              <a:t>Windows 8 </a:t>
            </a:r>
            <a:r>
              <a:rPr lang="zh-CN" altLang="en-US" sz="2400" dirty="0">
                <a:ea typeface="等线" panose="02010600030101010101" pitchFamily="2" charset="-122"/>
              </a:rPr>
              <a:t>中使用了控制通道触发器。</a:t>
            </a:r>
            <a:r>
              <a:rPr lang="en-US" altLang="zh-CN" sz="2400" dirty="0">
                <a:ea typeface="等线" panose="02010600030101010101" pitchFamily="2" charset="-122"/>
              </a:rPr>
              <a:t>Windows 10 </a:t>
            </a:r>
            <a:r>
              <a:rPr lang="zh-CN" altLang="en-US" sz="2400" dirty="0">
                <a:ea typeface="等线" panose="02010600030101010101" pitchFamily="2" charset="-122"/>
              </a:rPr>
              <a:t>中的新技术提供了更好的功能，可在某些应用场景中降低开销，例如已启用推送的流套接字：套接字代理和套接字活动触发器。</a:t>
            </a:r>
            <a:endParaRPr lang="en-US" altLang="zh-CN" sz="2400" dirty="0">
              <a:ea typeface="等线" panose="02010600030101010101" pitchFamily="2" charset="-122"/>
            </a:endParaRPr>
          </a:p>
          <a:p>
            <a:endParaRPr lang="en-US" altLang="zh-CN" dirty="0"/>
          </a:p>
          <a:p>
            <a:endParaRPr lang="zh-CN" altLang="en-US" dirty="0"/>
          </a:p>
        </p:txBody>
      </p:sp>
      <p:sp>
        <p:nvSpPr>
          <p:cNvPr id="4" name="灯片编号占位符 3">
            <a:extLst>
              <a:ext uri="{FF2B5EF4-FFF2-40B4-BE49-F238E27FC236}">
                <a16:creationId xmlns:a16="http://schemas.microsoft.com/office/drawing/2014/main" id="{FDA65A4B-86ED-4B8A-BCE0-620E2FA38F6B}"/>
              </a:ext>
            </a:extLst>
          </p:cNvPr>
          <p:cNvSpPr>
            <a:spLocks noGrp="1"/>
          </p:cNvSpPr>
          <p:nvPr>
            <p:ph type="sldNum" sz="quarter" idx="11"/>
          </p:nvPr>
        </p:nvSpPr>
        <p:spPr/>
        <p:txBody>
          <a:bodyPr/>
          <a:lstStyle/>
          <a:p>
            <a:fld id="{3F9C4C7F-5825-4F3A-8379-025B40755F68}" type="slidenum">
              <a:rPr lang="zh-CN" altLang="en-US" smtClean="0"/>
              <a:t>10</a:t>
            </a:fld>
            <a:endParaRPr lang="zh-CN" altLang="en-US" dirty="0"/>
          </a:p>
        </p:txBody>
      </p:sp>
    </p:spTree>
    <p:extLst>
      <p:ext uri="{BB962C8B-B14F-4D97-AF65-F5344CB8AC3E}">
        <p14:creationId xmlns:p14="http://schemas.microsoft.com/office/powerpoint/2010/main" val="192371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DA9905-4085-448F-ABE1-1D692C2CE372}"/>
              </a:ext>
            </a:extLst>
          </p:cNvPr>
          <p:cNvSpPr>
            <a:spLocks noGrp="1"/>
          </p:cNvSpPr>
          <p:nvPr>
            <p:ph type="title"/>
          </p:nvPr>
        </p:nvSpPr>
        <p:spPr/>
        <p:txBody>
          <a:bodyPr>
            <a:normAutofit/>
          </a:bodyPr>
          <a:lstStyle/>
          <a:p>
            <a:r>
              <a:rPr lang="en-US" altLang="zh-CN" sz="3200" dirty="0"/>
              <a:t>Communicating when your app is not in the foreground</a:t>
            </a:r>
            <a:endParaRPr lang="zh-CN" altLang="en-US" sz="3200" dirty="0"/>
          </a:p>
        </p:txBody>
      </p:sp>
      <p:sp>
        <p:nvSpPr>
          <p:cNvPr id="3" name="文本占位符 2">
            <a:extLst>
              <a:ext uri="{FF2B5EF4-FFF2-40B4-BE49-F238E27FC236}">
                <a16:creationId xmlns:a16="http://schemas.microsoft.com/office/drawing/2014/main" id="{E822B068-BC7A-428F-80D2-136A7147BAB9}"/>
              </a:ext>
            </a:extLst>
          </p:cNvPr>
          <p:cNvSpPr>
            <a:spLocks noGrp="1"/>
          </p:cNvSpPr>
          <p:nvPr>
            <p:ph type="body" sz="quarter" idx="10"/>
          </p:nvPr>
        </p:nvSpPr>
        <p:spPr/>
        <p:txBody>
          <a:bodyPr>
            <a:normAutofit fontScale="77500" lnSpcReduction="20000"/>
          </a:bodyPr>
          <a:lstStyle/>
          <a:p>
            <a:pPr>
              <a:lnSpc>
                <a:spcPct val="170000"/>
              </a:lnSpc>
            </a:pPr>
            <a:r>
              <a:rPr lang="en-US" altLang="zh-CN" sz="2400" dirty="0"/>
              <a:t>   </a:t>
            </a:r>
            <a:r>
              <a:rPr lang="zh-CN" altLang="en-US" sz="2800" dirty="0">
                <a:latin typeface="等线" panose="02010600030101010101" pitchFamily="2" charset="-122"/>
                <a:ea typeface="等线" panose="02010600030101010101" pitchFamily="2" charset="-122"/>
              </a:rPr>
              <a:t>如果你的应用使用了</a:t>
            </a:r>
            <a:r>
              <a:rPr lang="en-US" altLang="zh-CN" sz="2800" dirty="0" err="1">
                <a:latin typeface="等线" panose="02010600030101010101" pitchFamily="2" charset="-122"/>
                <a:ea typeface="等线" panose="02010600030101010101" pitchFamily="2" charset="-122"/>
              </a:rPr>
              <a:t>DatagramSocket,StreamSocket</a:t>
            </a:r>
            <a:r>
              <a:rPr lang="zh-CN" altLang="en-US" sz="2800" dirty="0">
                <a:latin typeface="等线" panose="02010600030101010101" pitchFamily="2" charset="-122"/>
                <a:ea typeface="等线" panose="02010600030101010101" pitchFamily="2" charset="-122"/>
              </a:rPr>
              <a:t>，</a:t>
            </a:r>
            <a:r>
              <a:rPr lang="en-US" altLang="zh-CN" sz="2800" dirty="0" err="1">
                <a:latin typeface="等线" panose="02010600030101010101" pitchFamily="2" charset="-122"/>
                <a:ea typeface="等线" panose="02010600030101010101" pitchFamily="2" charset="-122"/>
              </a:rPr>
              <a:t>StreamSocketListener</a:t>
            </a:r>
            <a:r>
              <a:rPr lang="en-US" altLang="zh-CN" sz="2800" dirty="0">
                <a:latin typeface="等线" panose="02010600030101010101" pitchFamily="2" charset="-122"/>
                <a:ea typeface="等线" panose="02010600030101010101" pitchFamily="2" charset="-122"/>
              </a:rPr>
              <a:t>,</a:t>
            </a:r>
            <a:r>
              <a:rPr lang="zh-CN" altLang="en-US" sz="2800" dirty="0">
                <a:latin typeface="等线" panose="02010600030101010101" pitchFamily="2" charset="-122"/>
                <a:ea typeface="等线" panose="02010600030101010101" pitchFamily="2" charset="-122"/>
              </a:rPr>
              <a:t>则你的应用可以将开放套接字的所有权转移给系统提供的套接字代理，然后退出前台甚至终止。在已传输的套接字上建立连接或流量送达该套接字后，你的应用或其指定的后台任务将被激活。</a:t>
            </a:r>
            <a:endParaRPr lang="en-US" altLang="zh-CN" sz="2800" dirty="0">
              <a:latin typeface="等线" panose="02010600030101010101" pitchFamily="2" charset="-122"/>
              <a:ea typeface="等线" panose="02010600030101010101" pitchFamily="2" charset="-122"/>
            </a:endParaRPr>
          </a:p>
          <a:p>
            <a:pPr>
              <a:lnSpc>
                <a:spcPct val="170000"/>
              </a:lnSpc>
            </a:pPr>
            <a:r>
              <a:rPr lang="en-US" altLang="zh-CN" sz="2800" dirty="0">
                <a:latin typeface="等线" panose="02010600030101010101" pitchFamily="2" charset="-122"/>
                <a:ea typeface="等线" panose="02010600030101010101" pitchFamily="2" charset="-122"/>
              </a:rPr>
              <a:t>      </a:t>
            </a:r>
            <a:r>
              <a:rPr lang="zh-CN" altLang="en-US" sz="2800" dirty="0">
                <a:latin typeface="等线" panose="02010600030101010101" pitchFamily="2" charset="-122"/>
                <a:ea typeface="等线" panose="02010600030101010101" pitchFamily="2" charset="-122"/>
              </a:rPr>
              <a:t>如果你的应用未运行，它将启动。然后，套接字代理将使用</a:t>
            </a:r>
            <a:r>
              <a:rPr lang="en-US" altLang="zh-CN" sz="2800" dirty="0" err="1">
                <a:latin typeface="等线" panose="02010600030101010101" pitchFamily="2" charset="-122"/>
                <a:ea typeface="等线" panose="02010600030101010101" pitchFamily="2" charset="-122"/>
              </a:rPr>
              <a:t>SocketActivityTrigger</a:t>
            </a:r>
            <a:r>
              <a:rPr lang="zh-CN" altLang="en-US" sz="2800" dirty="0">
                <a:latin typeface="等线" panose="02010600030101010101" pitchFamily="2" charset="-122"/>
                <a:ea typeface="等线" panose="02010600030101010101" pitchFamily="2" charset="-122"/>
              </a:rPr>
              <a:t>通知你的应用收到新流量。你的应用将从套接字代理回收套接字并处理该套接字上的流量。这意味着，当你的应用未处理网络流量时，将消耗非常少的系统资源。</a:t>
            </a:r>
            <a:endParaRPr lang="en-US" altLang="zh-CN" sz="2800" dirty="0">
              <a:latin typeface="等线" panose="02010600030101010101" pitchFamily="2" charset="-122"/>
              <a:ea typeface="等线" panose="02010600030101010101" pitchFamily="2" charset="-122"/>
            </a:endParaRPr>
          </a:p>
          <a:p>
            <a:pPr>
              <a:lnSpc>
                <a:spcPct val="160000"/>
              </a:lnSpc>
            </a:pPr>
            <a:endParaRPr lang="en-US" altLang="zh-CN" sz="2600" dirty="0"/>
          </a:p>
          <a:p>
            <a:pPr>
              <a:lnSpc>
                <a:spcPct val="160000"/>
              </a:lnSpc>
            </a:pPr>
            <a:endParaRPr lang="en-US" altLang="zh-CN" sz="2600" dirty="0"/>
          </a:p>
          <a:p>
            <a:pPr>
              <a:lnSpc>
                <a:spcPct val="160000"/>
              </a:lnSpc>
            </a:pPr>
            <a:r>
              <a:rPr lang="en-US" altLang="zh-CN" sz="2600" dirty="0"/>
              <a:t>   </a:t>
            </a:r>
            <a:endParaRPr lang="zh-CN" altLang="en-US" sz="2600" dirty="0"/>
          </a:p>
        </p:txBody>
      </p:sp>
      <p:sp>
        <p:nvSpPr>
          <p:cNvPr id="4" name="灯片编号占位符 3">
            <a:extLst>
              <a:ext uri="{FF2B5EF4-FFF2-40B4-BE49-F238E27FC236}">
                <a16:creationId xmlns:a16="http://schemas.microsoft.com/office/drawing/2014/main" id="{E12EC1AB-BEA6-4320-B9DB-41DE4CB055D9}"/>
              </a:ext>
            </a:extLst>
          </p:cNvPr>
          <p:cNvSpPr>
            <a:spLocks noGrp="1"/>
          </p:cNvSpPr>
          <p:nvPr>
            <p:ph type="sldNum" sz="quarter" idx="11"/>
          </p:nvPr>
        </p:nvSpPr>
        <p:spPr/>
        <p:txBody>
          <a:bodyPr/>
          <a:lstStyle/>
          <a:p>
            <a:fld id="{3F9C4C7F-5825-4F3A-8379-025B40755F68}" type="slidenum">
              <a:rPr lang="zh-CN" altLang="en-US" smtClean="0"/>
              <a:t>11</a:t>
            </a:fld>
            <a:endParaRPr lang="zh-CN" altLang="en-US" dirty="0"/>
          </a:p>
        </p:txBody>
      </p:sp>
    </p:spTree>
    <p:extLst>
      <p:ext uri="{BB962C8B-B14F-4D97-AF65-F5344CB8AC3E}">
        <p14:creationId xmlns:p14="http://schemas.microsoft.com/office/powerpoint/2010/main" val="3914342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DA9905-4085-448F-ABE1-1D692C2CE372}"/>
              </a:ext>
            </a:extLst>
          </p:cNvPr>
          <p:cNvSpPr>
            <a:spLocks noGrp="1"/>
          </p:cNvSpPr>
          <p:nvPr>
            <p:ph type="title"/>
          </p:nvPr>
        </p:nvSpPr>
        <p:spPr/>
        <p:txBody>
          <a:bodyPr>
            <a:normAutofit/>
          </a:bodyPr>
          <a:lstStyle/>
          <a:p>
            <a:r>
              <a:rPr lang="en-US" altLang="zh-CN" sz="3200" dirty="0"/>
              <a:t>Communicating when your app is not in the foreground</a:t>
            </a:r>
            <a:endParaRPr lang="zh-CN" altLang="en-US" sz="3200" dirty="0"/>
          </a:p>
        </p:txBody>
      </p:sp>
      <p:sp>
        <p:nvSpPr>
          <p:cNvPr id="3" name="文本占位符 2">
            <a:extLst>
              <a:ext uri="{FF2B5EF4-FFF2-40B4-BE49-F238E27FC236}">
                <a16:creationId xmlns:a16="http://schemas.microsoft.com/office/drawing/2014/main" id="{E822B068-BC7A-428F-80D2-136A7147BAB9}"/>
              </a:ext>
            </a:extLst>
          </p:cNvPr>
          <p:cNvSpPr>
            <a:spLocks noGrp="1"/>
          </p:cNvSpPr>
          <p:nvPr>
            <p:ph type="body" sz="quarter" idx="10"/>
          </p:nvPr>
        </p:nvSpPr>
        <p:spPr/>
        <p:txBody>
          <a:bodyPr>
            <a:normAutofit/>
          </a:bodyPr>
          <a:lstStyle/>
          <a:p>
            <a:pPr>
              <a:lnSpc>
                <a:spcPct val="160000"/>
              </a:lnSpc>
            </a:pPr>
            <a:r>
              <a:rPr lang="en-US" altLang="zh-CN" sz="2400" dirty="0"/>
              <a:t>   </a:t>
            </a:r>
            <a:endParaRPr lang="en-US" altLang="zh-CN" sz="2600" dirty="0"/>
          </a:p>
          <a:p>
            <a:pPr>
              <a:lnSpc>
                <a:spcPct val="160000"/>
              </a:lnSpc>
            </a:pPr>
            <a:r>
              <a:rPr lang="zh-CN" altLang="en-US" sz="2200" dirty="0">
                <a:latin typeface="等线" panose="02010600030101010101" pitchFamily="2" charset="-122"/>
                <a:ea typeface="等线" panose="02010600030101010101" pitchFamily="2" charset="-122"/>
              </a:rPr>
              <a:t>套接字代理旨在替代控制通道触发器（如果适用），因为前者能够提供相同的功能，但限制更少且内存占用更小。</a:t>
            </a:r>
            <a:endParaRPr lang="en-US" altLang="zh-CN" sz="2200" dirty="0">
              <a:latin typeface="等线" panose="02010600030101010101" pitchFamily="2" charset="-122"/>
              <a:ea typeface="等线" panose="02010600030101010101" pitchFamily="2" charset="-122"/>
            </a:endParaRPr>
          </a:p>
          <a:p>
            <a:pPr>
              <a:lnSpc>
                <a:spcPct val="160000"/>
              </a:lnSpc>
            </a:pPr>
            <a:r>
              <a:rPr lang="zh-CN" altLang="en-US" sz="2200" dirty="0">
                <a:latin typeface="等线" panose="02010600030101010101" pitchFamily="2" charset="-122"/>
                <a:ea typeface="等线" panose="02010600030101010101" pitchFamily="2" charset="-122"/>
              </a:rPr>
              <a:t>套接字代理可由非锁屏应用使用，并且其在手机上的使用方式与其他设备上的使用方式相同。当流量送达以便由套接字代理激活应用时，这些应用无需处于运行状态。</a:t>
            </a:r>
            <a:endParaRPr lang="en-US" altLang="zh-CN" sz="2200" dirty="0">
              <a:latin typeface="等线" panose="02010600030101010101" pitchFamily="2" charset="-122"/>
              <a:ea typeface="等线" panose="02010600030101010101" pitchFamily="2" charset="-122"/>
            </a:endParaRPr>
          </a:p>
          <a:p>
            <a:pPr>
              <a:lnSpc>
                <a:spcPct val="160000"/>
              </a:lnSpc>
            </a:pPr>
            <a:r>
              <a:rPr lang="zh-CN" altLang="en-US" sz="2200" dirty="0">
                <a:latin typeface="等线" panose="02010600030101010101" pitchFamily="2" charset="-122"/>
                <a:ea typeface="等线" panose="02010600030101010101" pitchFamily="2" charset="-122"/>
              </a:rPr>
              <a:t>并且套接字代理支持在 </a:t>
            </a:r>
            <a:r>
              <a:rPr lang="en-US" altLang="zh-CN" sz="2200" dirty="0">
                <a:latin typeface="等线" panose="02010600030101010101" pitchFamily="2" charset="-122"/>
                <a:ea typeface="等线" panose="02010600030101010101" pitchFamily="2" charset="-122"/>
              </a:rPr>
              <a:t>TCP </a:t>
            </a:r>
            <a:r>
              <a:rPr lang="zh-CN" altLang="en-US" sz="2200" dirty="0">
                <a:latin typeface="等线" panose="02010600030101010101" pitchFamily="2" charset="-122"/>
                <a:ea typeface="等线" panose="02010600030101010101" pitchFamily="2" charset="-122"/>
              </a:rPr>
              <a:t>套接字上侦听，而控制通道触发器不支持此操作。</a:t>
            </a:r>
          </a:p>
        </p:txBody>
      </p:sp>
      <p:sp>
        <p:nvSpPr>
          <p:cNvPr id="4" name="灯片编号占位符 3">
            <a:extLst>
              <a:ext uri="{FF2B5EF4-FFF2-40B4-BE49-F238E27FC236}">
                <a16:creationId xmlns:a16="http://schemas.microsoft.com/office/drawing/2014/main" id="{CF3D2C01-4241-411C-B5DC-393E4F7C4762}"/>
              </a:ext>
            </a:extLst>
          </p:cNvPr>
          <p:cNvSpPr>
            <a:spLocks noGrp="1"/>
          </p:cNvSpPr>
          <p:nvPr>
            <p:ph type="sldNum" sz="quarter" idx="11"/>
          </p:nvPr>
        </p:nvSpPr>
        <p:spPr/>
        <p:txBody>
          <a:bodyPr/>
          <a:lstStyle/>
          <a:p>
            <a:fld id="{3F9C4C7F-5825-4F3A-8379-025B40755F68}" type="slidenum">
              <a:rPr lang="zh-CN" altLang="en-US" smtClean="0"/>
              <a:t>12</a:t>
            </a:fld>
            <a:endParaRPr lang="zh-CN" altLang="en-US" dirty="0"/>
          </a:p>
        </p:txBody>
      </p:sp>
    </p:spTree>
    <p:extLst>
      <p:ext uri="{BB962C8B-B14F-4D97-AF65-F5344CB8AC3E}">
        <p14:creationId xmlns:p14="http://schemas.microsoft.com/office/powerpoint/2010/main" val="24892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49FA3-88A0-4FB4-8947-E11E6919E5DD}"/>
              </a:ext>
            </a:extLst>
          </p:cNvPr>
          <p:cNvSpPr>
            <a:spLocks noGrp="1"/>
          </p:cNvSpPr>
          <p:nvPr>
            <p:ph type="title"/>
          </p:nvPr>
        </p:nvSpPr>
        <p:spPr/>
        <p:txBody>
          <a:bodyPr>
            <a:normAutofit/>
          </a:bodyPr>
          <a:lstStyle/>
          <a:p>
            <a:r>
              <a:rPr lang="en-US" altLang="zh-CN" sz="3200" dirty="0"/>
              <a:t>Communicating when your app is not in the foreground</a:t>
            </a:r>
            <a:endParaRPr lang="zh-CN" altLang="en-US" sz="3200" dirty="0"/>
          </a:p>
        </p:txBody>
      </p:sp>
      <p:sp>
        <p:nvSpPr>
          <p:cNvPr id="3" name="文本占位符 2">
            <a:extLst>
              <a:ext uri="{FF2B5EF4-FFF2-40B4-BE49-F238E27FC236}">
                <a16:creationId xmlns:a16="http://schemas.microsoft.com/office/drawing/2014/main" id="{26385381-8249-466C-AC3A-8ADE954C6F52}"/>
              </a:ext>
            </a:extLst>
          </p:cNvPr>
          <p:cNvSpPr>
            <a:spLocks noGrp="1"/>
          </p:cNvSpPr>
          <p:nvPr>
            <p:ph type="body" sz="quarter" idx="10"/>
          </p:nvPr>
        </p:nvSpPr>
        <p:spPr/>
        <p:txBody>
          <a:bodyPr>
            <a:normAutofit/>
          </a:bodyPr>
          <a:lstStyle/>
          <a:p>
            <a:pPr>
              <a:lnSpc>
                <a:spcPct val="150000"/>
              </a:lnSpc>
            </a:pPr>
            <a:r>
              <a:rPr lang="zh-CN" altLang="en-US" sz="2600" dirty="0">
                <a:latin typeface="等线" panose="02010600030101010101" pitchFamily="2" charset="-122"/>
                <a:ea typeface="等线" panose="02010600030101010101" pitchFamily="2" charset="-122"/>
              </a:rPr>
              <a:t>选择网络触发器</a:t>
            </a:r>
          </a:p>
          <a:p>
            <a:pPr>
              <a:lnSpc>
                <a:spcPct val="150000"/>
              </a:lnSpc>
            </a:pPr>
            <a:r>
              <a:rPr lang="zh-CN" altLang="en-US" sz="2600" dirty="0">
                <a:latin typeface="等线" panose="02010600030101010101" pitchFamily="2" charset="-122"/>
                <a:ea typeface="等线" panose="02010600030101010101" pitchFamily="2" charset="-122"/>
              </a:rPr>
              <a:t>当你选择要在应用中使用的触发器类型时，请考虑以下建议。</a:t>
            </a:r>
          </a:p>
          <a:p>
            <a:pPr>
              <a:lnSpc>
                <a:spcPct val="150000"/>
              </a:lnSpc>
            </a:pPr>
            <a:r>
              <a:rPr lang="en-US" altLang="zh-CN" sz="24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如果你使用 </a:t>
            </a:r>
            <a:r>
              <a:rPr lang="en-US" altLang="zh-CN" sz="2000" dirty="0">
                <a:latin typeface="等线" panose="02010600030101010101" pitchFamily="2" charset="-122"/>
                <a:ea typeface="等线" panose="02010600030101010101" pitchFamily="2" charset="-122"/>
              </a:rPr>
              <a:t>IXMLHTTPRequest2,System.Net.Http.HttpClientHandler,</a:t>
            </a:r>
            <a:r>
              <a:rPr lang="zh-CN" altLang="en-US" sz="2000" dirty="0">
                <a:latin typeface="等线" panose="02010600030101010101" pitchFamily="2" charset="-122"/>
                <a:ea typeface="等线" panose="02010600030101010101" pitchFamily="2" charset="-122"/>
              </a:rPr>
              <a:t>或 </a:t>
            </a:r>
            <a:r>
              <a:rPr lang="en-US" altLang="zh-CN" sz="2000" dirty="0" err="1">
                <a:latin typeface="等线" panose="02010600030101010101" pitchFamily="2" charset="-122"/>
                <a:ea typeface="等线" panose="02010600030101010101" pitchFamily="2" charset="-122"/>
              </a:rPr>
              <a:t>System.Net.Http.HttpClientHandler</a:t>
            </a:r>
            <a:r>
              <a:rPr lang="zh-CN" altLang="en-US" sz="2000" dirty="0">
                <a:latin typeface="等线" panose="02010600030101010101" pitchFamily="2" charset="-122"/>
                <a:ea typeface="等线" panose="02010600030101010101" pitchFamily="2" charset="-122"/>
              </a:rPr>
              <a:t>，则必须使用</a:t>
            </a:r>
            <a:r>
              <a:rPr lang="en-US" altLang="zh-CN" sz="2000" dirty="0" err="1">
                <a:latin typeface="等线" panose="02010600030101010101" pitchFamily="2" charset="-122"/>
                <a:ea typeface="等线" panose="02010600030101010101" pitchFamily="2" charset="-122"/>
              </a:rPr>
              <a:t>ControlChannelTrigger</a:t>
            </a:r>
            <a:r>
              <a:rPr lang="zh-CN" altLang="en-US" sz="2000" dirty="0">
                <a:latin typeface="等线" panose="02010600030101010101" pitchFamily="2" charset="-122"/>
                <a:ea typeface="等线" panose="02010600030101010101" pitchFamily="2" charset="-122"/>
              </a:rPr>
              <a:t> 。</a:t>
            </a:r>
          </a:p>
          <a:p>
            <a:pPr>
              <a:lnSpc>
                <a:spcPct val="150000"/>
              </a:lnSpc>
            </a:pP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如果使用的是已启用推送的 </a:t>
            </a:r>
            <a:r>
              <a:rPr lang="en-US" altLang="zh-CN" sz="2000" b="1" dirty="0" err="1">
                <a:latin typeface="等线" panose="02010600030101010101" pitchFamily="2" charset="-122"/>
                <a:ea typeface="等线" panose="02010600030101010101" pitchFamily="2" charset="-122"/>
              </a:rPr>
              <a:t>StreamSockets</a:t>
            </a:r>
            <a:r>
              <a:rPr lang="zh-CN" altLang="en-US" sz="2000" dirty="0">
                <a:latin typeface="等线" panose="02010600030101010101" pitchFamily="2" charset="-122"/>
                <a:ea typeface="等线" panose="02010600030101010101" pitchFamily="2" charset="-122"/>
              </a:rPr>
              <a:t>，则可以使用控制通道触发器，不过应该首选 </a:t>
            </a:r>
            <a:r>
              <a:rPr lang="en-US" altLang="zh-CN" sz="2000" dirty="0" err="1">
                <a:latin typeface="等线" panose="02010600030101010101" pitchFamily="2" charset="-122"/>
                <a:ea typeface="等线" panose="02010600030101010101" pitchFamily="2" charset="-122"/>
              </a:rPr>
              <a:t>SocketActivityTrigger</a:t>
            </a:r>
            <a:r>
              <a:rPr lang="zh-CN" altLang="en-US" sz="2000" dirty="0">
                <a:latin typeface="等线" panose="02010600030101010101" pitchFamily="2" charset="-122"/>
                <a:ea typeface="等线" panose="02010600030101010101" pitchFamily="2" charset="-122"/>
              </a:rPr>
              <a:t>。 </a:t>
            </a:r>
            <a:endParaRPr lang="en-US" altLang="zh-CN" sz="2000" dirty="0">
              <a:latin typeface="等线" panose="02010600030101010101" pitchFamily="2" charset="-122"/>
              <a:ea typeface="等线" panose="02010600030101010101" pitchFamily="2" charset="-122"/>
            </a:endParaRPr>
          </a:p>
          <a:p>
            <a:pPr>
              <a:lnSpc>
                <a:spcPct val="150000"/>
              </a:lnSpc>
            </a:pP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如果想要在当前没有服务网络请求时最大程度减少你的应用的内存占用，则首选 </a:t>
            </a:r>
            <a:r>
              <a:rPr lang="en-US" altLang="zh-CN" sz="2000" dirty="0" err="1">
                <a:latin typeface="等线" panose="02010600030101010101" pitchFamily="2" charset="-122"/>
                <a:ea typeface="等线" panose="02010600030101010101" pitchFamily="2" charset="-122"/>
              </a:rPr>
              <a:t>SocketActivityTrigger</a:t>
            </a: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a:t>
            </a:r>
          </a:p>
          <a:p>
            <a:pPr>
              <a:lnSpc>
                <a:spcPct val="150000"/>
              </a:lnSpc>
            </a:pP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如果你希望你的应用能够在系统处于连接待机模式下时接收数据，应使用 </a:t>
            </a:r>
            <a:r>
              <a:rPr lang="en-US" altLang="zh-CN" sz="2000" dirty="0" err="1">
                <a:latin typeface="等线" panose="02010600030101010101" pitchFamily="2" charset="-122"/>
                <a:ea typeface="等线" panose="02010600030101010101" pitchFamily="2" charset="-122"/>
              </a:rPr>
              <a:t>SocketActivityTrigger</a:t>
            </a: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a:t>
            </a:r>
          </a:p>
          <a:p>
            <a:endParaRPr lang="zh-CN" altLang="en-US" dirty="0"/>
          </a:p>
        </p:txBody>
      </p:sp>
      <p:sp>
        <p:nvSpPr>
          <p:cNvPr id="4" name="灯片编号占位符 3">
            <a:extLst>
              <a:ext uri="{FF2B5EF4-FFF2-40B4-BE49-F238E27FC236}">
                <a16:creationId xmlns:a16="http://schemas.microsoft.com/office/drawing/2014/main" id="{1F67B669-6771-4458-964A-774FD630974F}"/>
              </a:ext>
            </a:extLst>
          </p:cNvPr>
          <p:cNvSpPr>
            <a:spLocks noGrp="1"/>
          </p:cNvSpPr>
          <p:nvPr>
            <p:ph type="sldNum" sz="quarter" idx="11"/>
          </p:nvPr>
        </p:nvSpPr>
        <p:spPr/>
        <p:txBody>
          <a:bodyPr/>
          <a:lstStyle/>
          <a:p>
            <a:fld id="{3F9C4C7F-5825-4F3A-8379-025B40755F68}" type="slidenum">
              <a:rPr lang="zh-CN" altLang="en-US" smtClean="0"/>
              <a:t>13</a:t>
            </a:fld>
            <a:endParaRPr lang="zh-CN" altLang="en-US" dirty="0"/>
          </a:p>
        </p:txBody>
      </p:sp>
    </p:spTree>
    <p:extLst>
      <p:ext uri="{BB962C8B-B14F-4D97-AF65-F5344CB8AC3E}">
        <p14:creationId xmlns:p14="http://schemas.microsoft.com/office/powerpoint/2010/main" val="1258246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49FA2-D276-435C-8742-2CD225724531}"/>
              </a:ext>
            </a:extLst>
          </p:cNvPr>
          <p:cNvSpPr>
            <a:spLocks noGrp="1"/>
          </p:cNvSpPr>
          <p:nvPr>
            <p:ph type="title"/>
          </p:nvPr>
        </p:nvSpPr>
        <p:spPr/>
        <p:txBody>
          <a:bodyPr/>
          <a:lstStyle/>
          <a:p>
            <a:r>
              <a:rPr lang="en-US" altLang="zh-CN" dirty="0"/>
              <a:t>Secured connections</a:t>
            </a:r>
            <a:endParaRPr lang="zh-CN" altLang="en-US" dirty="0"/>
          </a:p>
        </p:txBody>
      </p:sp>
      <p:sp>
        <p:nvSpPr>
          <p:cNvPr id="3" name="文本占位符 2">
            <a:extLst>
              <a:ext uri="{FF2B5EF4-FFF2-40B4-BE49-F238E27FC236}">
                <a16:creationId xmlns:a16="http://schemas.microsoft.com/office/drawing/2014/main" id="{B0CED7C3-B0A6-4268-986A-3FB81E0519D6}"/>
              </a:ext>
            </a:extLst>
          </p:cNvPr>
          <p:cNvSpPr>
            <a:spLocks noGrp="1"/>
          </p:cNvSpPr>
          <p:nvPr>
            <p:ph type="body" sz="quarter" idx="10"/>
          </p:nvPr>
        </p:nvSpPr>
        <p:spPr/>
        <p:txBody>
          <a:bodyPr/>
          <a:lstStyle/>
          <a:p>
            <a:r>
              <a:rPr lang="en-US" altLang="zh-CN" dirty="0"/>
              <a:t>	</a:t>
            </a:r>
          </a:p>
          <a:p>
            <a:pPr>
              <a:lnSpc>
                <a:spcPct val="150000"/>
              </a:lnSpc>
            </a:pPr>
            <a:r>
              <a:rPr lang="en-US" altLang="zh-CN" sz="2800" dirty="0"/>
              <a:t>	</a:t>
            </a:r>
            <a:r>
              <a:rPr lang="zh-CN" altLang="en-US" sz="2400" dirty="0">
                <a:latin typeface="等线" panose="02010600030101010101" pitchFamily="2" charset="-122"/>
                <a:ea typeface="等线" panose="02010600030101010101" pitchFamily="2" charset="-122"/>
              </a:rPr>
              <a:t>安全套接字层 </a:t>
            </a:r>
            <a:r>
              <a:rPr lang="en-US" altLang="zh-CN" sz="2400" dirty="0">
                <a:latin typeface="等线" panose="02010600030101010101" pitchFamily="2" charset="-122"/>
                <a:ea typeface="等线" panose="02010600030101010101" pitchFamily="2" charset="-122"/>
              </a:rPr>
              <a:t>(SSL) </a:t>
            </a:r>
            <a:r>
              <a:rPr lang="zh-CN" altLang="en-US" sz="2400" dirty="0">
                <a:latin typeface="等线" panose="02010600030101010101" pitchFamily="2" charset="-122"/>
                <a:ea typeface="等线" panose="02010600030101010101" pitchFamily="2" charset="-122"/>
              </a:rPr>
              <a:t>和最新的传输层安全 </a:t>
            </a:r>
            <a:r>
              <a:rPr lang="en-US" altLang="zh-CN" sz="2400" dirty="0">
                <a:latin typeface="等线" panose="02010600030101010101" pitchFamily="2" charset="-122"/>
                <a:ea typeface="等线" panose="02010600030101010101" pitchFamily="2" charset="-122"/>
              </a:rPr>
              <a:t>(TLS) </a:t>
            </a:r>
            <a:r>
              <a:rPr lang="zh-CN" altLang="en-US" sz="2400" dirty="0">
                <a:latin typeface="等线" panose="02010600030101010101" pitchFamily="2" charset="-122"/>
                <a:ea typeface="等线" panose="02010600030101010101" pitchFamily="2" charset="-122"/>
              </a:rPr>
              <a:t>都是旨在为网络通信提供身份验证和加密功能的加密协议。</a:t>
            </a:r>
            <a:endParaRPr lang="en-US" altLang="zh-CN" sz="2400" dirty="0">
              <a:latin typeface="等线" panose="02010600030101010101" pitchFamily="2" charset="-122"/>
              <a:ea typeface="等线" panose="02010600030101010101" pitchFamily="2" charset="-122"/>
            </a:endParaRPr>
          </a:p>
          <a:p>
            <a:pPr>
              <a:lnSpc>
                <a:spcPct val="150000"/>
              </a:lnSpc>
            </a:pPr>
            <a:r>
              <a:rPr lang="en-US" altLang="zh-CN" sz="2400" dirty="0">
                <a:latin typeface="等线" panose="02010600030101010101" pitchFamily="2" charset="-122"/>
                <a:ea typeface="等线" panose="02010600030101010101" pitchFamily="2" charset="-122"/>
              </a:rPr>
              <a:t>	</a:t>
            </a:r>
            <a:r>
              <a:rPr lang="zh-CN" altLang="en-US" sz="2400" dirty="0">
                <a:latin typeface="等线" panose="02010600030101010101" pitchFamily="2" charset="-122"/>
                <a:ea typeface="等线" panose="02010600030101010101" pitchFamily="2" charset="-122"/>
              </a:rPr>
              <a:t>这些协议专门用于在发送和接收网络数据时防止发生窃听和篡改。</a:t>
            </a:r>
            <a:endParaRPr lang="en-US" altLang="zh-CN" sz="2400" dirty="0">
              <a:latin typeface="等线" panose="02010600030101010101" pitchFamily="2" charset="-122"/>
              <a:ea typeface="等线" panose="02010600030101010101" pitchFamily="2" charset="-122"/>
            </a:endParaRPr>
          </a:p>
          <a:p>
            <a:pPr>
              <a:lnSpc>
                <a:spcPct val="150000"/>
              </a:lnSpc>
            </a:pPr>
            <a:r>
              <a:rPr lang="en-US" altLang="zh-CN" sz="2400" dirty="0">
                <a:latin typeface="等线" panose="02010600030101010101" pitchFamily="2" charset="-122"/>
                <a:ea typeface="等线" panose="02010600030101010101" pitchFamily="2" charset="-122"/>
              </a:rPr>
              <a:t>	</a:t>
            </a:r>
            <a:r>
              <a:rPr lang="zh-CN" altLang="en-US" sz="2400" dirty="0">
                <a:latin typeface="等线" panose="02010600030101010101" pitchFamily="2" charset="-122"/>
                <a:ea typeface="等线" panose="02010600030101010101" pitchFamily="2" charset="-122"/>
              </a:rPr>
              <a:t>协议使用一种客户端</a:t>
            </a:r>
            <a:r>
              <a:rPr lang="en-US" altLang="zh-CN" sz="2400" dirty="0">
                <a:latin typeface="等线" panose="02010600030101010101" pitchFamily="2" charset="-122"/>
                <a:ea typeface="等线" panose="02010600030101010101" pitchFamily="2" charset="-122"/>
              </a:rPr>
              <a:t>-</a:t>
            </a:r>
            <a:r>
              <a:rPr lang="zh-CN" altLang="en-US" sz="2400" dirty="0">
                <a:latin typeface="等线" panose="02010600030101010101" pitchFamily="2" charset="-122"/>
                <a:ea typeface="等线" panose="02010600030101010101" pitchFamily="2" charset="-122"/>
              </a:rPr>
              <a:t>服务器模型进行协议交换。</a:t>
            </a:r>
            <a:endParaRPr lang="en-US" altLang="zh-CN" sz="2400" dirty="0">
              <a:latin typeface="等线" panose="02010600030101010101" pitchFamily="2" charset="-122"/>
              <a:ea typeface="等线" panose="02010600030101010101" pitchFamily="2" charset="-122"/>
            </a:endParaRPr>
          </a:p>
          <a:p>
            <a:pPr>
              <a:lnSpc>
                <a:spcPct val="150000"/>
              </a:lnSpc>
            </a:pPr>
            <a:r>
              <a:rPr lang="en-US" altLang="zh-CN" sz="2400" dirty="0">
                <a:latin typeface="等线" panose="02010600030101010101" pitchFamily="2" charset="-122"/>
                <a:ea typeface="等线" panose="02010600030101010101" pitchFamily="2" charset="-122"/>
              </a:rPr>
              <a:t>	</a:t>
            </a:r>
            <a:r>
              <a:rPr lang="zh-CN" altLang="en-US" sz="2400" dirty="0">
                <a:latin typeface="等线" panose="02010600030101010101" pitchFamily="2" charset="-122"/>
                <a:ea typeface="等线" panose="02010600030101010101" pitchFamily="2" charset="-122"/>
              </a:rPr>
              <a:t>协议还会使用数字证书和证书颁发机构来验证服务器是否是其声明的服务器。</a:t>
            </a:r>
            <a:endParaRPr lang="en-US" altLang="zh-CN" sz="2400" dirty="0">
              <a:latin typeface="等线" panose="02010600030101010101" pitchFamily="2" charset="-122"/>
              <a:ea typeface="等线" panose="02010600030101010101" pitchFamily="2" charset="-122"/>
            </a:endParaRPr>
          </a:p>
          <a:p>
            <a:r>
              <a:rPr lang="en-US" altLang="zh-CN" sz="2800" dirty="0"/>
              <a:t>  </a:t>
            </a:r>
            <a:endParaRPr lang="zh-CN" altLang="en-US" sz="2800" dirty="0"/>
          </a:p>
        </p:txBody>
      </p:sp>
      <p:sp>
        <p:nvSpPr>
          <p:cNvPr id="4" name="灯片编号占位符 3">
            <a:extLst>
              <a:ext uri="{FF2B5EF4-FFF2-40B4-BE49-F238E27FC236}">
                <a16:creationId xmlns:a16="http://schemas.microsoft.com/office/drawing/2014/main" id="{4E955350-5E97-47F4-85CE-40BC90889FFE}"/>
              </a:ext>
            </a:extLst>
          </p:cNvPr>
          <p:cNvSpPr>
            <a:spLocks noGrp="1"/>
          </p:cNvSpPr>
          <p:nvPr>
            <p:ph type="sldNum" sz="quarter" idx="11"/>
          </p:nvPr>
        </p:nvSpPr>
        <p:spPr/>
        <p:txBody>
          <a:bodyPr/>
          <a:lstStyle/>
          <a:p>
            <a:fld id="{3F9C4C7F-5825-4F3A-8379-025B40755F68}" type="slidenum">
              <a:rPr lang="zh-CN" altLang="en-US" smtClean="0"/>
              <a:t>14</a:t>
            </a:fld>
            <a:endParaRPr lang="zh-CN" altLang="en-US" dirty="0"/>
          </a:p>
        </p:txBody>
      </p:sp>
    </p:spTree>
    <p:extLst>
      <p:ext uri="{BB962C8B-B14F-4D97-AF65-F5344CB8AC3E}">
        <p14:creationId xmlns:p14="http://schemas.microsoft.com/office/powerpoint/2010/main" val="123339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49FA2-D276-435C-8742-2CD225724531}"/>
              </a:ext>
            </a:extLst>
          </p:cNvPr>
          <p:cNvSpPr>
            <a:spLocks noGrp="1"/>
          </p:cNvSpPr>
          <p:nvPr>
            <p:ph type="title"/>
          </p:nvPr>
        </p:nvSpPr>
        <p:spPr/>
        <p:txBody>
          <a:bodyPr/>
          <a:lstStyle/>
          <a:p>
            <a:r>
              <a:rPr lang="en-US" altLang="zh-CN" dirty="0"/>
              <a:t>Secured connections</a:t>
            </a:r>
            <a:endParaRPr lang="zh-CN" altLang="en-US" dirty="0"/>
          </a:p>
        </p:txBody>
      </p:sp>
      <p:sp>
        <p:nvSpPr>
          <p:cNvPr id="3" name="文本占位符 2">
            <a:extLst>
              <a:ext uri="{FF2B5EF4-FFF2-40B4-BE49-F238E27FC236}">
                <a16:creationId xmlns:a16="http://schemas.microsoft.com/office/drawing/2014/main" id="{B0CED7C3-B0A6-4268-986A-3FB81E0519D6}"/>
              </a:ext>
            </a:extLst>
          </p:cNvPr>
          <p:cNvSpPr>
            <a:spLocks noGrp="1"/>
          </p:cNvSpPr>
          <p:nvPr>
            <p:ph type="body" sz="quarter" idx="10"/>
          </p:nvPr>
        </p:nvSpPr>
        <p:spPr/>
        <p:txBody>
          <a:bodyPr>
            <a:normAutofit/>
          </a:bodyPr>
          <a:lstStyle/>
          <a:p>
            <a:r>
              <a:rPr lang="zh-CN" altLang="en-US" sz="2800" dirty="0"/>
              <a:t>创建安全套接字连接</a:t>
            </a:r>
            <a:r>
              <a:rPr lang="zh-CN" altLang="en-US" dirty="0"/>
              <a:t>：</a:t>
            </a:r>
            <a:endParaRPr lang="en-US" altLang="zh-CN" dirty="0"/>
          </a:p>
          <a:p>
            <a:pPr>
              <a:lnSpc>
                <a:spcPct val="150000"/>
              </a:lnSpc>
            </a:pPr>
            <a:r>
              <a:rPr lang="en-US" altLang="zh-CN" sz="2800" dirty="0"/>
              <a:t>	</a:t>
            </a:r>
            <a:r>
              <a:rPr lang="en-US" altLang="zh-CN" sz="2200" dirty="0"/>
              <a:t>StreamSocket</a:t>
            </a:r>
            <a:r>
              <a:rPr lang="zh-CN" altLang="en-US" sz="2200" dirty="0"/>
              <a:t>对象可以配置为在客户端和服务器之间使用 </a:t>
            </a:r>
            <a:r>
              <a:rPr lang="en-US" altLang="zh-CN" sz="2200" dirty="0"/>
              <a:t>SSL/TLS </a:t>
            </a:r>
            <a:r>
              <a:rPr lang="zh-CN" altLang="en-US" sz="2200" dirty="0"/>
              <a:t>进行通信。</a:t>
            </a:r>
            <a:endParaRPr lang="en-US" altLang="zh-CN" sz="2200" dirty="0"/>
          </a:p>
          <a:p>
            <a:pPr>
              <a:lnSpc>
                <a:spcPct val="150000"/>
              </a:lnSpc>
            </a:pPr>
            <a:endParaRPr lang="en-US" altLang="zh-CN" sz="2200" dirty="0"/>
          </a:p>
          <a:p>
            <a:r>
              <a:rPr lang="zh-CN" altLang="en-US" sz="2800" dirty="0">
                <a:latin typeface="+mn-ea"/>
              </a:rPr>
              <a:t>有以下两种方法可以借助 </a:t>
            </a:r>
            <a:r>
              <a:rPr lang="en-US" altLang="zh-CN" sz="2800" dirty="0">
                <a:latin typeface="+mn-ea"/>
              </a:rPr>
              <a:t>SSL/TLS </a:t>
            </a:r>
            <a:r>
              <a:rPr lang="zh-CN" altLang="en-US" sz="2800" dirty="0">
                <a:latin typeface="+mn-ea"/>
              </a:rPr>
              <a:t>确保 </a:t>
            </a:r>
            <a:r>
              <a:rPr lang="en-US" altLang="zh-CN" sz="2800" dirty="0">
                <a:latin typeface="+mn-ea"/>
              </a:rPr>
              <a:t>StreamSocket</a:t>
            </a:r>
            <a:r>
              <a:rPr lang="zh-CN" altLang="en-US" sz="2800" dirty="0">
                <a:latin typeface="+mn-ea"/>
              </a:rPr>
              <a:t>连接的安全：</a:t>
            </a:r>
          </a:p>
          <a:p>
            <a:pPr>
              <a:lnSpc>
                <a:spcPct val="150000"/>
              </a:lnSpc>
            </a:pPr>
            <a:r>
              <a:rPr lang="en-US" altLang="zh-CN" sz="2000" dirty="0"/>
              <a:t>	1.ConnectAsync- </a:t>
            </a:r>
            <a:r>
              <a:rPr lang="zh-CN" altLang="en-US" sz="2000" dirty="0"/>
              <a:t>建立到网络服务的初始连接并立即协商对所有通信使用 </a:t>
            </a:r>
            <a:r>
              <a:rPr lang="en-US" altLang="zh-CN" sz="2000" dirty="0"/>
              <a:t>SSL/TLS</a:t>
            </a:r>
            <a:r>
              <a:rPr lang="zh-CN" altLang="en-US" sz="2000" dirty="0"/>
              <a:t>。</a:t>
            </a:r>
          </a:p>
          <a:p>
            <a:pPr>
              <a:lnSpc>
                <a:spcPct val="150000"/>
              </a:lnSpc>
            </a:pPr>
            <a:r>
              <a:rPr lang="en-US" altLang="zh-CN" sz="2000" dirty="0"/>
              <a:t>	2.UpgradeToSslAsync- </a:t>
            </a:r>
            <a:r>
              <a:rPr lang="zh-CN" altLang="en-US" sz="2000" dirty="0"/>
              <a:t>先不加密连接到网络服务。 应用可以发送或接收数据。 然后升级连接，对此后所有通信使用 </a:t>
            </a:r>
            <a:r>
              <a:rPr lang="en-US" altLang="zh-CN" sz="2000" dirty="0"/>
              <a:t>SSL/TLS.</a:t>
            </a:r>
            <a:endParaRPr lang="zh-CN" altLang="en-US" sz="2800" dirty="0"/>
          </a:p>
        </p:txBody>
      </p:sp>
      <p:sp>
        <p:nvSpPr>
          <p:cNvPr id="4" name="灯片编号占位符 3">
            <a:extLst>
              <a:ext uri="{FF2B5EF4-FFF2-40B4-BE49-F238E27FC236}">
                <a16:creationId xmlns:a16="http://schemas.microsoft.com/office/drawing/2014/main" id="{1C1CE62A-FC77-4970-89E7-2861EEC2DF88}"/>
              </a:ext>
            </a:extLst>
          </p:cNvPr>
          <p:cNvSpPr>
            <a:spLocks noGrp="1"/>
          </p:cNvSpPr>
          <p:nvPr>
            <p:ph type="sldNum" sz="quarter" idx="11"/>
          </p:nvPr>
        </p:nvSpPr>
        <p:spPr/>
        <p:txBody>
          <a:bodyPr/>
          <a:lstStyle/>
          <a:p>
            <a:fld id="{3F9C4C7F-5825-4F3A-8379-025B40755F68}" type="slidenum">
              <a:rPr lang="zh-CN" altLang="en-US" smtClean="0"/>
              <a:t>15</a:t>
            </a:fld>
            <a:endParaRPr lang="zh-CN" altLang="en-US" dirty="0"/>
          </a:p>
        </p:txBody>
      </p:sp>
    </p:spTree>
    <p:extLst>
      <p:ext uri="{BB962C8B-B14F-4D97-AF65-F5344CB8AC3E}">
        <p14:creationId xmlns:p14="http://schemas.microsoft.com/office/powerpoint/2010/main" val="3342079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49FA2-D276-435C-8742-2CD225724531}"/>
              </a:ext>
            </a:extLst>
          </p:cNvPr>
          <p:cNvSpPr>
            <a:spLocks noGrp="1"/>
          </p:cNvSpPr>
          <p:nvPr>
            <p:ph type="title"/>
          </p:nvPr>
        </p:nvSpPr>
        <p:spPr/>
        <p:txBody>
          <a:bodyPr/>
          <a:lstStyle/>
          <a:p>
            <a:r>
              <a:rPr lang="en-US" altLang="zh-CN" dirty="0"/>
              <a:t>Secured connections</a:t>
            </a:r>
            <a:endParaRPr lang="zh-CN" altLang="en-US" dirty="0"/>
          </a:p>
        </p:txBody>
      </p:sp>
      <p:sp>
        <p:nvSpPr>
          <p:cNvPr id="3" name="文本占位符 2">
            <a:extLst>
              <a:ext uri="{FF2B5EF4-FFF2-40B4-BE49-F238E27FC236}">
                <a16:creationId xmlns:a16="http://schemas.microsoft.com/office/drawing/2014/main" id="{B0CED7C3-B0A6-4268-986A-3FB81E0519D6}"/>
              </a:ext>
            </a:extLst>
          </p:cNvPr>
          <p:cNvSpPr>
            <a:spLocks noGrp="1"/>
          </p:cNvSpPr>
          <p:nvPr>
            <p:ph type="body" sz="quarter" idx="10"/>
          </p:nvPr>
        </p:nvSpPr>
        <p:spPr/>
        <p:txBody>
          <a:bodyPr>
            <a:normAutofit/>
          </a:bodyPr>
          <a:lstStyle/>
          <a:p>
            <a:r>
              <a:rPr lang="zh-CN" altLang="en-US" sz="2800" dirty="0"/>
              <a:t>使用</a:t>
            </a:r>
            <a:r>
              <a:rPr lang="en-US" altLang="zh-CN" sz="2800" dirty="0" err="1"/>
              <a:t>ConnectAsync</a:t>
            </a:r>
            <a:r>
              <a:rPr lang="en-US" altLang="zh-CN" sz="2800" dirty="0"/>
              <a:t>:</a:t>
            </a:r>
          </a:p>
          <a:p>
            <a:r>
              <a:rPr lang="en-US" altLang="zh-CN" sz="2800" dirty="0"/>
              <a:t>	</a:t>
            </a:r>
            <a:r>
              <a:rPr lang="zh-CN" altLang="en-US" sz="2400" dirty="0"/>
              <a:t>使用步骤：</a:t>
            </a:r>
            <a:endParaRPr lang="en-US" altLang="zh-CN" sz="2400" dirty="0"/>
          </a:p>
          <a:p>
            <a:pPr>
              <a:lnSpc>
                <a:spcPct val="150000"/>
              </a:lnSpc>
            </a:pPr>
            <a:r>
              <a:rPr lang="en-US" altLang="zh-CN" sz="1900" dirty="0"/>
              <a:t>	  1.</a:t>
            </a:r>
            <a:r>
              <a:rPr lang="zh-CN" altLang="en-US" sz="1900" dirty="0"/>
              <a:t>创建一个 </a:t>
            </a:r>
            <a:r>
              <a:rPr lang="en-US" altLang="zh-CN" sz="1900" dirty="0"/>
              <a:t>StreamSocket</a:t>
            </a:r>
            <a:r>
              <a:rPr lang="zh-CN" altLang="en-US" sz="1900" dirty="0"/>
              <a:t>。</a:t>
            </a:r>
          </a:p>
          <a:p>
            <a:pPr>
              <a:lnSpc>
                <a:spcPct val="150000"/>
              </a:lnSpc>
            </a:pPr>
            <a:r>
              <a:rPr lang="en-US" altLang="zh-CN" sz="1900" dirty="0"/>
              <a:t>	  2.</a:t>
            </a:r>
            <a:r>
              <a:rPr lang="zh-CN" altLang="en-US" sz="1900" dirty="0"/>
              <a:t>如果需要在套接字上使用高级选项，请使用 </a:t>
            </a:r>
            <a:r>
              <a:rPr lang="en-US" altLang="zh-CN" sz="1900" dirty="0" err="1"/>
              <a:t>StreamSocket.Control</a:t>
            </a:r>
            <a:r>
              <a:rPr lang="zh-CN" altLang="en-US" sz="1900" dirty="0"/>
              <a:t>属性获取与</a:t>
            </a:r>
            <a:r>
              <a:rPr lang="en-US" altLang="zh-CN" sz="1900" dirty="0"/>
              <a:t>StreamSocket </a:t>
            </a:r>
            <a:r>
              <a:rPr lang="zh-CN" altLang="en-US" sz="1900" dirty="0"/>
              <a:t>对象相关联的 </a:t>
            </a:r>
            <a:r>
              <a:rPr lang="en-US" altLang="zh-CN" sz="1900" dirty="0" err="1"/>
              <a:t>StreamSocketControl</a:t>
            </a:r>
            <a:r>
              <a:rPr lang="en-US" altLang="zh-CN" sz="1900" dirty="0"/>
              <a:t> </a:t>
            </a:r>
            <a:r>
              <a:rPr lang="zh-CN" altLang="en-US" sz="1900" dirty="0"/>
              <a:t>实例。 针对 </a:t>
            </a:r>
            <a:r>
              <a:rPr lang="en-US" altLang="zh-CN" sz="1900" dirty="0" err="1"/>
              <a:t>StreamSocketControl</a:t>
            </a:r>
            <a:r>
              <a:rPr lang="en-US" altLang="zh-CN" sz="1900" dirty="0"/>
              <a:t> </a:t>
            </a:r>
            <a:r>
              <a:rPr lang="zh-CN" altLang="en-US" sz="1900" dirty="0"/>
              <a:t>设置一个属性。</a:t>
            </a:r>
          </a:p>
          <a:p>
            <a:pPr>
              <a:lnSpc>
                <a:spcPct val="150000"/>
              </a:lnSpc>
            </a:pPr>
            <a:r>
              <a:rPr lang="en-US" altLang="zh-CN" sz="1900" dirty="0"/>
              <a:t>	  3.</a:t>
            </a:r>
            <a:r>
              <a:rPr lang="zh-CN" altLang="en-US" sz="1900" dirty="0"/>
              <a:t>调用上述 </a:t>
            </a:r>
            <a:r>
              <a:rPr lang="en-US" altLang="zh-CN" sz="1900" dirty="0" err="1"/>
              <a:t>ConnectAsync</a:t>
            </a:r>
            <a:r>
              <a:rPr lang="en-US" altLang="zh-CN" sz="1900" dirty="0"/>
              <a:t> </a:t>
            </a:r>
            <a:r>
              <a:rPr lang="zh-CN" altLang="en-US" sz="1900" dirty="0"/>
              <a:t>方法之一以启动连接到远程目标的操作，并立即协商使用 </a:t>
            </a:r>
            <a:r>
              <a:rPr lang="en-US" altLang="zh-CN" sz="1900" dirty="0"/>
              <a:t>SSL/TLS</a:t>
            </a:r>
            <a:r>
              <a:rPr lang="zh-CN" altLang="en-US" sz="1900" dirty="0"/>
              <a:t>。</a:t>
            </a:r>
          </a:p>
          <a:p>
            <a:pPr>
              <a:lnSpc>
                <a:spcPct val="150000"/>
              </a:lnSpc>
            </a:pPr>
            <a:r>
              <a:rPr lang="en-US" altLang="zh-CN" sz="1900" dirty="0"/>
              <a:t>	  4.</a:t>
            </a:r>
            <a:r>
              <a:rPr lang="zh-CN" altLang="en-US" sz="1900" dirty="0"/>
              <a:t>实际上使用 </a:t>
            </a:r>
            <a:r>
              <a:rPr lang="en-US" altLang="zh-CN" sz="1900" dirty="0" err="1"/>
              <a:t>ConnectAsync</a:t>
            </a:r>
            <a:r>
              <a:rPr lang="en-US" altLang="zh-CN" sz="1900" dirty="0"/>
              <a:t> </a:t>
            </a:r>
            <a:r>
              <a:rPr lang="zh-CN" altLang="en-US" sz="1900" dirty="0"/>
              <a:t>协商得到的 </a:t>
            </a:r>
            <a:r>
              <a:rPr lang="en-US" altLang="zh-CN" sz="1900" dirty="0"/>
              <a:t>SSL </a:t>
            </a:r>
            <a:r>
              <a:rPr lang="zh-CN" altLang="en-US" sz="1900" dirty="0"/>
              <a:t>强度可在异步操作成功完成后通过获取</a:t>
            </a:r>
            <a:r>
              <a:rPr lang="en-US" altLang="zh-CN" sz="1900" dirty="0" err="1"/>
              <a:t>StreamSocketinformation.ProtectionLevel</a:t>
            </a:r>
            <a:r>
              <a:rPr lang="zh-CN" altLang="en-US" sz="1900" dirty="0"/>
              <a:t> 属性来确定。</a:t>
            </a:r>
          </a:p>
          <a:p>
            <a:endParaRPr lang="zh-CN" altLang="en-US" sz="2800" dirty="0"/>
          </a:p>
        </p:txBody>
      </p:sp>
      <p:sp>
        <p:nvSpPr>
          <p:cNvPr id="4" name="灯片编号占位符 3">
            <a:extLst>
              <a:ext uri="{FF2B5EF4-FFF2-40B4-BE49-F238E27FC236}">
                <a16:creationId xmlns:a16="http://schemas.microsoft.com/office/drawing/2014/main" id="{03C0BCAA-FAC1-48CA-B090-542E70DFDA3B}"/>
              </a:ext>
            </a:extLst>
          </p:cNvPr>
          <p:cNvSpPr>
            <a:spLocks noGrp="1"/>
          </p:cNvSpPr>
          <p:nvPr>
            <p:ph type="sldNum" sz="quarter" idx="11"/>
          </p:nvPr>
        </p:nvSpPr>
        <p:spPr/>
        <p:txBody>
          <a:bodyPr/>
          <a:lstStyle/>
          <a:p>
            <a:fld id="{3F9C4C7F-5825-4F3A-8379-025B40755F68}" type="slidenum">
              <a:rPr lang="zh-CN" altLang="en-US" smtClean="0"/>
              <a:t>16</a:t>
            </a:fld>
            <a:endParaRPr lang="zh-CN" altLang="en-US" dirty="0"/>
          </a:p>
        </p:txBody>
      </p:sp>
    </p:spTree>
    <p:extLst>
      <p:ext uri="{BB962C8B-B14F-4D97-AF65-F5344CB8AC3E}">
        <p14:creationId xmlns:p14="http://schemas.microsoft.com/office/powerpoint/2010/main" val="1920057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49FA2-D276-435C-8742-2CD225724531}"/>
              </a:ext>
            </a:extLst>
          </p:cNvPr>
          <p:cNvSpPr>
            <a:spLocks noGrp="1"/>
          </p:cNvSpPr>
          <p:nvPr>
            <p:ph type="title"/>
          </p:nvPr>
        </p:nvSpPr>
        <p:spPr/>
        <p:txBody>
          <a:bodyPr/>
          <a:lstStyle/>
          <a:p>
            <a:r>
              <a:rPr lang="en-US" altLang="zh-CN" dirty="0"/>
              <a:t>Secured connections</a:t>
            </a:r>
            <a:endParaRPr lang="zh-CN" altLang="en-US" dirty="0"/>
          </a:p>
        </p:txBody>
      </p:sp>
      <p:sp>
        <p:nvSpPr>
          <p:cNvPr id="3" name="文本占位符 2">
            <a:extLst>
              <a:ext uri="{FF2B5EF4-FFF2-40B4-BE49-F238E27FC236}">
                <a16:creationId xmlns:a16="http://schemas.microsoft.com/office/drawing/2014/main" id="{B0CED7C3-B0A6-4268-986A-3FB81E0519D6}"/>
              </a:ext>
            </a:extLst>
          </p:cNvPr>
          <p:cNvSpPr>
            <a:spLocks noGrp="1"/>
          </p:cNvSpPr>
          <p:nvPr>
            <p:ph type="body" sz="quarter" idx="10"/>
          </p:nvPr>
        </p:nvSpPr>
        <p:spPr/>
        <p:txBody>
          <a:bodyPr>
            <a:normAutofit/>
          </a:bodyPr>
          <a:lstStyle/>
          <a:p>
            <a:r>
              <a:rPr lang="zh-CN" altLang="en-US" dirty="0"/>
              <a:t>使用</a:t>
            </a:r>
            <a:r>
              <a:rPr lang="en-US" altLang="zh-CN" dirty="0" err="1"/>
              <a:t>UpgradeToSslAsync</a:t>
            </a:r>
            <a:r>
              <a:rPr lang="en-US" altLang="zh-CN" dirty="0"/>
              <a:t>:</a:t>
            </a:r>
            <a:r>
              <a:rPr lang="en-US" altLang="zh-CN" sz="2800" dirty="0"/>
              <a:t>	</a:t>
            </a:r>
          </a:p>
          <a:p>
            <a:r>
              <a:rPr lang="en-US" altLang="zh-CN" sz="2800" dirty="0"/>
              <a:t>	</a:t>
            </a:r>
            <a:r>
              <a:rPr lang="zh-CN" altLang="en-US" sz="2400" dirty="0"/>
              <a:t>使用步骤：</a:t>
            </a:r>
          </a:p>
          <a:p>
            <a:pPr>
              <a:lnSpc>
                <a:spcPct val="150000"/>
              </a:lnSpc>
            </a:pPr>
            <a:r>
              <a:rPr lang="en-US" altLang="zh-CN" sz="1900" dirty="0"/>
              <a:t>	  1.</a:t>
            </a:r>
            <a:r>
              <a:rPr lang="zh-CN" altLang="en-US" sz="1900" dirty="0"/>
              <a:t>创建一个 </a:t>
            </a:r>
            <a:r>
              <a:rPr lang="en-US" altLang="zh-CN" sz="1900" dirty="0"/>
              <a:t>StreamSocket</a:t>
            </a:r>
            <a:r>
              <a:rPr lang="zh-CN" altLang="en-US" sz="1900" dirty="0"/>
              <a:t>。</a:t>
            </a:r>
          </a:p>
          <a:p>
            <a:pPr>
              <a:lnSpc>
                <a:spcPct val="150000"/>
              </a:lnSpc>
            </a:pPr>
            <a:r>
              <a:rPr lang="en-US" altLang="zh-CN" sz="1900" dirty="0"/>
              <a:t>	  2.</a:t>
            </a:r>
            <a:r>
              <a:rPr lang="zh-CN" altLang="en-US" sz="1900" dirty="0"/>
              <a:t>如果需要在套接字上使用高级选项，请使用 </a:t>
            </a:r>
            <a:r>
              <a:rPr lang="en-US" altLang="zh-CN" sz="1900" dirty="0" err="1"/>
              <a:t>StreamSocket.Control</a:t>
            </a:r>
            <a:r>
              <a:rPr lang="zh-CN" altLang="en-US" sz="1900" dirty="0"/>
              <a:t>属性获取与</a:t>
            </a:r>
            <a:r>
              <a:rPr lang="en-US" altLang="zh-CN" sz="1900" dirty="0"/>
              <a:t>StreamSocket </a:t>
            </a:r>
            <a:r>
              <a:rPr lang="zh-CN" altLang="en-US" sz="1900" dirty="0"/>
              <a:t>对象相关联的 </a:t>
            </a:r>
            <a:r>
              <a:rPr lang="en-US" altLang="zh-CN" sz="1900" dirty="0" err="1"/>
              <a:t>StreamSocketControl</a:t>
            </a:r>
            <a:r>
              <a:rPr lang="en-US" altLang="zh-CN" sz="1900" dirty="0"/>
              <a:t> </a:t>
            </a:r>
            <a:r>
              <a:rPr lang="zh-CN" altLang="en-US" sz="1900" dirty="0"/>
              <a:t>实例。 针对 </a:t>
            </a:r>
            <a:r>
              <a:rPr lang="en-US" altLang="zh-CN" sz="1900" dirty="0" err="1"/>
              <a:t>StreamSocketControl</a:t>
            </a:r>
            <a:r>
              <a:rPr lang="en-US" altLang="zh-CN" sz="1900" dirty="0"/>
              <a:t> </a:t>
            </a:r>
            <a:r>
              <a:rPr lang="zh-CN" altLang="en-US" sz="1900" dirty="0"/>
              <a:t>设置一个属性。</a:t>
            </a:r>
            <a:endParaRPr lang="en-US" altLang="zh-CN" sz="1900" dirty="0"/>
          </a:p>
          <a:p>
            <a:pPr>
              <a:lnSpc>
                <a:spcPct val="150000"/>
              </a:lnSpc>
            </a:pPr>
            <a:r>
              <a:rPr lang="en-US" altLang="zh-CN" sz="1900" dirty="0"/>
              <a:t>	  3.</a:t>
            </a:r>
            <a:r>
              <a:rPr lang="zh-CN" altLang="en-US" sz="1900" dirty="0"/>
              <a:t>如果任何数据需要以不加密的形式进行发送和接收，则立即发送。</a:t>
            </a:r>
          </a:p>
          <a:p>
            <a:pPr>
              <a:lnSpc>
                <a:spcPct val="150000"/>
              </a:lnSpc>
            </a:pPr>
            <a:r>
              <a:rPr lang="en-US" altLang="zh-CN" sz="1900" dirty="0"/>
              <a:t>	  4.</a:t>
            </a:r>
            <a:r>
              <a:rPr lang="zh-CN" altLang="en-US" sz="1900" dirty="0"/>
              <a:t>调用 </a:t>
            </a:r>
            <a:r>
              <a:rPr lang="en-US" altLang="zh-CN" sz="1900" dirty="0" err="1"/>
              <a:t>UpgradeToSslAsync</a:t>
            </a:r>
            <a:r>
              <a:rPr lang="zh-CN" altLang="en-US" sz="1900" dirty="0"/>
              <a:t> 方法以启动将连接升级为使用 </a:t>
            </a:r>
            <a:r>
              <a:rPr lang="en-US" altLang="zh-CN" sz="1900" dirty="0"/>
              <a:t>SSL/TLS </a:t>
            </a:r>
            <a:r>
              <a:rPr lang="zh-CN" altLang="en-US" sz="1900" dirty="0"/>
              <a:t>的操作。</a:t>
            </a:r>
          </a:p>
          <a:p>
            <a:pPr>
              <a:lnSpc>
                <a:spcPct val="150000"/>
              </a:lnSpc>
            </a:pPr>
            <a:r>
              <a:rPr lang="en-US" altLang="zh-CN" sz="1900" dirty="0"/>
              <a:t>	  5.</a:t>
            </a:r>
            <a:r>
              <a:rPr lang="zh-CN" altLang="en-US" sz="1900" dirty="0"/>
              <a:t>实际上使用 </a:t>
            </a:r>
            <a:r>
              <a:rPr lang="en-US" altLang="zh-CN" sz="1900" dirty="0" err="1"/>
              <a:t>UpgradeToSslAsync</a:t>
            </a:r>
            <a:r>
              <a:rPr lang="zh-CN" altLang="en-US" sz="1900" dirty="0"/>
              <a:t> 协商得到的 </a:t>
            </a:r>
            <a:r>
              <a:rPr lang="en-US" altLang="zh-CN" sz="1900" dirty="0"/>
              <a:t>SSL </a:t>
            </a:r>
            <a:r>
              <a:rPr lang="zh-CN" altLang="en-US" sz="1900" dirty="0"/>
              <a:t>强度可在异步操作成功完成后通过获取 </a:t>
            </a:r>
          </a:p>
        </p:txBody>
      </p:sp>
      <p:sp>
        <p:nvSpPr>
          <p:cNvPr id="4" name="灯片编号占位符 3">
            <a:extLst>
              <a:ext uri="{FF2B5EF4-FFF2-40B4-BE49-F238E27FC236}">
                <a16:creationId xmlns:a16="http://schemas.microsoft.com/office/drawing/2014/main" id="{7A3C2ED7-BD3C-4B98-9D2F-F30FB940ADF4}"/>
              </a:ext>
            </a:extLst>
          </p:cNvPr>
          <p:cNvSpPr>
            <a:spLocks noGrp="1"/>
          </p:cNvSpPr>
          <p:nvPr>
            <p:ph type="sldNum" sz="quarter" idx="11"/>
          </p:nvPr>
        </p:nvSpPr>
        <p:spPr/>
        <p:txBody>
          <a:bodyPr/>
          <a:lstStyle/>
          <a:p>
            <a:fld id="{3F9C4C7F-5825-4F3A-8379-025B40755F68}" type="slidenum">
              <a:rPr lang="zh-CN" altLang="en-US" smtClean="0"/>
              <a:t>17</a:t>
            </a:fld>
            <a:endParaRPr lang="zh-CN" altLang="en-US" dirty="0"/>
          </a:p>
        </p:txBody>
      </p:sp>
    </p:spTree>
    <p:extLst>
      <p:ext uri="{BB962C8B-B14F-4D97-AF65-F5344CB8AC3E}">
        <p14:creationId xmlns:p14="http://schemas.microsoft.com/office/powerpoint/2010/main" val="3310947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3B9E61-0C04-4986-A580-7C613D357CCD}"/>
              </a:ext>
            </a:extLst>
          </p:cNvPr>
          <p:cNvSpPr>
            <a:spLocks noGrp="1"/>
          </p:cNvSpPr>
          <p:nvPr>
            <p:ph type="title"/>
          </p:nvPr>
        </p:nvSpPr>
        <p:spPr/>
        <p:txBody>
          <a:bodyPr/>
          <a:lstStyle/>
          <a:p>
            <a:r>
              <a:rPr lang="en-US" altLang="zh-CN" dirty="0"/>
              <a:t>Secured connections</a:t>
            </a:r>
            <a:endParaRPr lang="zh-CN" altLang="en-US" dirty="0"/>
          </a:p>
        </p:txBody>
      </p:sp>
      <p:sp>
        <p:nvSpPr>
          <p:cNvPr id="3" name="文本占位符 2">
            <a:extLst>
              <a:ext uri="{FF2B5EF4-FFF2-40B4-BE49-F238E27FC236}">
                <a16:creationId xmlns:a16="http://schemas.microsoft.com/office/drawing/2014/main" id="{28D37BA0-F094-421F-832F-C527415E5F58}"/>
              </a:ext>
            </a:extLst>
          </p:cNvPr>
          <p:cNvSpPr>
            <a:spLocks noGrp="1"/>
          </p:cNvSpPr>
          <p:nvPr>
            <p:ph type="body" sz="quarter" idx="10"/>
          </p:nvPr>
        </p:nvSpPr>
        <p:spPr/>
        <p:txBody>
          <a:bodyPr>
            <a:normAutofit/>
          </a:bodyPr>
          <a:lstStyle/>
          <a:p>
            <a:r>
              <a:rPr lang="zh-CN" altLang="en-US" dirty="0"/>
              <a:t>创建安全 </a:t>
            </a:r>
            <a:r>
              <a:rPr lang="en-US" altLang="zh-CN" dirty="0"/>
              <a:t>WebSocket </a:t>
            </a:r>
            <a:r>
              <a:rPr lang="zh-CN" altLang="en-US" dirty="0"/>
              <a:t>连接</a:t>
            </a:r>
            <a:endParaRPr lang="en-US" altLang="zh-CN" dirty="0"/>
          </a:p>
          <a:p>
            <a:pPr>
              <a:lnSpc>
                <a:spcPct val="150000"/>
              </a:lnSpc>
            </a:pPr>
            <a:r>
              <a:rPr lang="en-US" altLang="zh-CN" sz="2200" dirty="0">
                <a:latin typeface="等线" panose="02010600030101010101" pitchFamily="2" charset="-122"/>
                <a:ea typeface="等线" panose="02010600030101010101" pitchFamily="2" charset="-122"/>
              </a:rPr>
              <a:t>   </a:t>
            </a:r>
            <a:r>
              <a:rPr lang="zh-CN" altLang="en-US" sz="2200" dirty="0">
                <a:latin typeface="等线" panose="02010600030101010101" pitchFamily="2" charset="-122"/>
                <a:ea typeface="等线" panose="02010600030101010101" pitchFamily="2" charset="-122"/>
              </a:rPr>
              <a:t>一般来说，你希望使用安全的 </a:t>
            </a:r>
            <a:r>
              <a:rPr lang="en-US" altLang="zh-CN" sz="2200" dirty="0">
                <a:latin typeface="等线" panose="02010600030101010101" pitchFamily="2" charset="-122"/>
                <a:ea typeface="等线" panose="02010600030101010101" pitchFamily="2" charset="-122"/>
              </a:rPr>
              <a:t>WebSocket </a:t>
            </a:r>
            <a:r>
              <a:rPr lang="zh-CN" altLang="en-US" sz="2200" dirty="0">
                <a:latin typeface="等线" panose="02010600030101010101" pitchFamily="2" charset="-122"/>
                <a:ea typeface="等线" panose="02010600030101010101" pitchFamily="2" charset="-122"/>
              </a:rPr>
              <a:t>连接。除了 </a:t>
            </a:r>
            <a:r>
              <a:rPr lang="en-US" altLang="zh-CN" sz="2200" dirty="0">
                <a:latin typeface="等线" panose="02010600030101010101" pitchFamily="2" charset="-122"/>
                <a:ea typeface="等线" panose="02010600030101010101" pitchFamily="2" charset="-122"/>
              </a:rPr>
              <a:t>TLS/SSL </a:t>
            </a:r>
            <a:r>
              <a:rPr lang="zh-CN" altLang="en-US" sz="2200" dirty="0">
                <a:latin typeface="等线" panose="02010600030101010101" pitchFamily="2" charset="-122"/>
                <a:ea typeface="等线" panose="02010600030101010101" pitchFamily="2" charset="-122"/>
              </a:rPr>
              <a:t>加密之外，服务器可能需要 </a:t>
            </a:r>
            <a:r>
              <a:rPr lang="en-US" altLang="zh-CN" sz="2200" b="1" dirty="0">
                <a:latin typeface="等线" panose="02010600030101010101" pitchFamily="2" charset="-122"/>
                <a:ea typeface="等线" panose="02010600030101010101" pitchFamily="2" charset="-122"/>
              </a:rPr>
              <a:t>Sec-WebSocket-Protocol</a:t>
            </a:r>
            <a:r>
              <a:rPr lang="zh-CN" altLang="en-US" sz="2200" dirty="0">
                <a:latin typeface="等线" panose="02010600030101010101" pitchFamily="2" charset="-122"/>
                <a:ea typeface="等线" panose="02010600030101010101" pitchFamily="2" charset="-122"/>
              </a:rPr>
              <a:t> 标头值才能完成初始握手。</a:t>
            </a:r>
            <a:endParaRPr lang="en-US" altLang="zh-CN" sz="2200" dirty="0">
              <a:latin typeface="等线" panose="02010600030101010101" pitchFamily="2" charset="-122"/>
              <a:ea typeface="等线" panose="02010600030101010101" pitchFamily="2" charset="-122"/>
            </a:endParaRPr>
          </a:p>
          <a:p>
            <a:pPr>
              <a:lnSpc>
                <a:spcPct val="150000"/>
              </a:lnSpc>
            </a:pPr>
            <a:r>
              <a:rPr lang="en-US" altLang="zh-CN" sz="2200" dirty="0">
                <a:latin typeface="等线" panose="02010600030101010101" pitchFamily="2" charset="-122"/>
                <a:ea typeface="等线" panose="02010600030101010101" pitchFamily="2" charset="-122"/>
              </a:rPr>
              <a:t>    </a:t>
            </a:r>
            <a:r>
              <a:rPr lang="zh-CN" altLang="en-US" sz="2200" dirty="0">
                <a:latin typeface="等线" panose="02010600030101010101" pitchFamily="2" charset="-122"/>
                <a:ea typeface="等线" panose="02010600030101010101" pitchFamily="2" charset="-122"/>
              </a:rPr>
              <a:t>如果服务器在任何时刻无法以可关闭连接的安全方式解释传入数据，则使用此协议信息。</a:t>
            </a:r>
          </a:p>
          <a:p>
            <a:pPr>
              <a:lnSpc>
                <a:spcPct val="150000"/>
              </a:lnSpc>
            </a:pPr>
            <a:r>
              <a:rPr lang="en-US" altLang="zh-CN" sz="2200" dirty="0">
                <a:latin typeface="等线" panose="02010600030101010101" pitchFamily="2" charset="-122"/>
                <a:ea typeface="等线" panose="02010600030101010101" pitchFamily="2" charset="-122"/>
              </a:rPr>
              <a:t>    </a:t>
            </a:r>
            <a:r>
              <a:rPr lang="zh-CN" altLang="en-US" sz="2200" dirty="0">
                <a:latin typeface="等线" panose="02010600030101010101" pitchFamily="2" charset="-122"/>
                <a:ea typeface="等线" panose="02010600030101010101" pitchFamily="2" charset="-122"/>
              </a:rPr>
              <a:t>如果客户端发出的初始请求不包含此值，或提供了与服务器的预期不相符的值，则预期值会在发生 </a:t>
            </a:r>
            <a:r>
              <a:rPr lang="en-US" altLang="zh-CN" sz="2200" dirty="0">
                <a:latin typeface="等线" panose="02010600030101010101" pitchFamily="2" charset="-122"/>
                <a:ea typeface="等线" panose="02010600030101010101" pitchFamily="2" charset="-122"/>
              </a:rPr>
              <a:t>WebSocket </a:t>
            </a:r>
            <a:r>
              <a:rPr lang="zh-CN" altLang="en-US" sz="2200" dirty="0">
                <a:latin typeface="等线" panose="02010600030101010101" pitchFamily="2" charset="-122"/>
                <a:ea typeface="等线" panose="02010600030101010101" pitchFamily="2" charset="-122"/>
              </a:rPr>
              <a:t>握手错误时 从服务器发送到客户端。</a:t>
            </a:r>
          </a:p>
          <a:p>
            <a:endParaRPr lang="zh-CN" altLang="en-US" dirty="0"/>
          </a:p>
        </p:txBody>
      </p:sp>
      <p:sp>
        <p:nvSpPr>
          <p:cNvPr id="4" name="灯片编号占位符 3">
            <a:extLst>
              <a:ext uri="{FF2B5EF4-FFF2-40B4-BE49-F238E27FC236}">
                <a16:creationId xmlns:a16="http://schemas.microsoft.com/office/drawing/2014/main" id="{4D080EB3-E7D7-4F16-88A7-915DD4EAE9D7}"/>
              </a:ext>
            </a:extLst>
          </p:cNvPr>
          <p:cNvSpPr>
            <a:spLocks noGrp="1"/>
          </p:cNvSpPr>
          <p:nvPr>
            <p:ph type="sldNum" sz="quarter" idx="11"/>
          </p:nvPr>
        </p:nvSpPr>
        <p:spPr/>
        <p:txBody>
          <a:bodyPr/>
          <a:lstStyle/>
          <a:p>
            <a:fld id="{3F9C4C7F-5825-4F3A-8379-025B40755F68}" type="slidenum">
              <a:rPr lang="zh-CN" altLang="en-US" smtClean="0"/>
              <a:t>18</a:t>
            </a:fld>
            <a:endParaRPr lang="zh-CN" altLang="en-US" dirty="0"/>
          </a:p>
        </p:txBody>
      </p:sp>
    </p:spTree>
    <p:extLst>
      <p:ext uri="{BB962C8B-B14F-4D97-AF65-F5344CB8AC3E}">
        <p14:creationId xmlns:p14="http://schemas.microsoft.com/office/powerpoint/2010/main" val="3563177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CF81A1-280B-469F-B99B-9007C6D0152D}"/>
              </a:ext>
            </a:extLst>
          </p:cNvPr>
          <p:cNvSpPr>
            <a:spLocks noGrp="1"/>
          </p:cNvSpPr>
          <p:nvPr>
            <p:ph type="title"/>
          </p:nvPr>
        </p:nvSpPr>
        <p:spPr/>
        <p:txBody>
          <a:bodyPr/>
          <a:lstStyle/>
          <a:p>
            <a:r>
              <a:rPr lang="en-US" altLang="zh-CN" dirty="0"/>
              <a:t>Authentication</a:t>
            </a:r>
            <a:endParaRPr lang="zh-CN" altLang="en-US" dirty="0"/>
          </a:p>
        </p:txBody>
      </p:sp>
      <p:sp>
        <p:nvSpPr>
          <p:cNvPr id="3" name="文本占位符 2">
            <a:extLst>
              <a:ext uri="{FF2B5EF4-FFF2-40B4-BE49-F238E27FC236}">
                <a16:creationId xmlns:a16="http://schemas.microsoft.com/office/drawing/2014/main" id="{7329DA6B-11EF-4998-BF4A-02148DCE553D}"/>
              </a:ext>
            </a:extLst>
          </p:cNvPr>
          <p:cNvSpPr>
            <a:spLocks noGrp="1"/>
          </p:cNvSpPr>
          <p:nvPr>
            <p:ph type="body" sz="quarter" idx="10"/>
          </p:nvPr>
        </p:nvSpPr>
        <p:spPr/>
        <p:txBody>
          <a:bodyPr>
            <a:normAutofit/>
          </a:bodyPr>
          <a:lstStyle/>
          <a:p>
            <a:r>
              <a:rPr lang="zh-CN" altLang="en-US" sz="2400" dirty="0"/>
              <a:t>如何在通过网络进行连接时提供身份验证凭据</a:t>
            </a:r>
            <a:r>
              <a:rPr lang="en-US" altLang="zh-CN" sz="2400" dirty="0"/>
              <a:t>:</a:t>
            </a:r>
          </a:p>
          <a:p>
            <a:r>
              <a:rPr lang="en-US" altLang="zh-CN" sz="2400" dirty="0">
                <a:latin typeface="等线" panose="02010600030101010101" pitchFamily="2" charset="-122"/>
                <a:ea typeface="等线" panose="02010600030101010101" pitchFamily="2" charset="-122"/>
              </a:rPr>
              <a:t>	</a:t>
            </a:r>
            <a:r>
              <a:rPr lang="zh-CN" altLang="en-US" sz="2200" dirty="0">
                <a:latin typeface="等线" panose="02010600030101010101" pitchFamily="2" charset="-122"/>
                <a:ea typeface="等线" panose="02010600030101010101" pitchFamily="2" charset="-122"/>
              </a:rPr>
              <a:t>通过 </a:t>
            </a:r>
            <a:r>
              <a:rPr lang="en-US" altLang="zh-CN" sz="2200" dirty="0">
                <a:latin typeface="等线" panose="02010600030101010101" pitchFamily="2" charset="-122"/>
                <a:ea typeface="等线" panose="02010600030101010101" pitchFamily="2" charset="-122"/>
              </a:rPr>
              <a:t>StreamSocket </a:t>
            </a:r>
            <a:r>
              <a:rPr lang="zh-CN" altLang="en-US" sz="2200" dirty="0">
                <a:latin typeface="等线" panose="02010600030101010101" pitchFamily="2" charset="-122"/>
                <a:ea typeface="等线" panose="02010600030101010101" pitchFamily="2" charset="-122"/>
              </a:rPr>
              <a:t>类提供客户端证书</a:t>
            </a:r>
            <a:endParaRPr lang="en-US" altLang="zh-CN" sz="2200" dirty="0">
              <a:latin typeface="等线" panose="02010600030101010101" pitchFamily="2" charset="-122"/>
              <a:ea typeface="等线" panose="02010600030101010101" pitchFamily="2" charset="-122"/>
            </a:endParaRPr>
          </a:p>
          <a:p>
            <a:pPr>
              <a:lnSpc>
                <a:spcPct val="150000"/>
              </a:lnSpc>
            </a:pPr>
            <a:r>
              <a:rPr lang="en-US" altLang="zh-CN" sz="2200" dirty="0">
                <a:latin typeface="等线" panose="02010600030101010101" pitchFamily="2" charset="-122"/>
                <a:ea typeface="等线" panose="02010600030101010101" pitchFamily="2" charset="-122"/>
              </a:rPr>
              <a:t>	</a:t>
            </a:r>
            <a:r>
              <a:rPr lang="en-US" altLang="zh-CN" sz="2200" dirty="0" err="1">
                <a:latin typeface="等线" panose="02010600030101010101" pitchFamily="2" charset="-122"/>
                <a:ea typeface="等线" panose="02010600030101010101" pitchFamily="2" charset="-122"/>
              </a:rPr>
              <a:t>Windows.Networking.StreamSocket</a:t>
            </a:r>
            <a:r>
              <a:rPr lang="zh-CN" altLang="en-US" sz="2200" dirty="0">
                <a:latin typeface="等线" panose="02010600030101010101" pitchFamily="2" charset="-122"/>
                <a:ea typeface="等线" panose="02010600030101010101" pitchFamily="2" charset="-122"/>
              </a:rPr>
              <a:t>类支持使用 </a:t>
            </a:r>
            <a:r>
              <a:rPr lang="en-US" altLang="zh-CN" sz="2200" dirty="0">
                <a:latin typeface="等线" panose="02010600030101010101" pitchFamily="2" charset="-122"/>
                <a:ea typeface="等线" panose="02010600030101010101" pitchFamily="2" charset="-122"/>
              </a:rPr>
              <a:t>SSL/TLS </a:t>
            </a:r>
            <a:r>
              <a:rPr lang="zh-CN" altLang="en-US" sz="2200" dirty="0">
                <a:latin typeface="等线" panose="02010600030101010101" pitchFamily="2" charset="-122"/>
                <a:ea typeface="等线" panose="02010600030101010101" pitchFamily="2" charset="-122"/>
              </a:rPr>
              <a:t>应用来验证应用正在与其交互的服务器。 在 </a:t>
            </a:r>
            <a:r>
              <a:rPr lang="en-US" altLang="zh-CN" sz="2200" dirty="0">
                <a:latin typeface="等线" panose="02010600030101010101" pitchFamily="2" charset="-122"/>
                <a:ea typeface="等线" panose="02010600030101010101" pitchFamily="2" charset="-122"/>
              </a:rPr>
              <a:t>Windows 10 </a:t>
            </a:r>
            <a:r>
              <a:rPr lang="zh-CN" altLang="en-US" sz="2200" dirty="0">
                <a:latin typeface="等线" panose="02010600030101010101" pitchFamily="2" charset="-122"/>
                <a:ea typeface="等线" panose="02010600030101010101" pitchFamily="2" charset="-122"/>
              </a:rPr>
              <a:t>中，你可以在</a:t>
            </a:r>
            <a:r>
              <a:rPr lang="en-US" altLang="zh-CN" sz="2200" dirty="0" err="1">
                <a:latin typeface="等线" panose="02010600030101010101" pitchFamily="2" charset="-122"/>
                <a:ea typeface="等线" panose="02010600030101010101" pitchFamily="2" charset="-122"/>
              </a:rPr>
              <a:t>StreamSocket.Control</a:t>
            </a:r>
            <a:r>
              <a:rPr lang="zh-CN" altLang="en-US" sz="2200" dirty="0">
                <a:latin typeface="等线" panose="02010600030101010101" pitchFamily="2" charset="-122"/>
                <a:ea typeface="等线" panose="02010600030101010101" pitchFamily="2" charset="-122"/>
              </a:rPr>
              <a:t> 对象上提供客户端证书。</a:t>
            </a:r>
            <a:endParaRPr lang="en-US" altLang="zh-CN" sz="2200" dirty="0">
              <a:latin typeface="等线" panose="02010600030101010101" pitchFamily="2" charset="-122"/>
              <a:ea typeface="等线" panose="02010600030101010101" pitchFamily="2" charset="-122"/>
            </a:endParaRPr>
          </a:p>
          <a:p>
            <a:pPr>
              <a:lnSpc>
                <a:spcPct val="150000"/>
              </a:lnSpc>
            </a:pPr>
            <a:endParaRPr lang="en-US" altLang="zh-CN" sz="2200" dirty="0"/>
          </a:p>
          <a:p>
            <a:pPr lvl="2">
              <a:lnSpc>
                <a:spcPct val="150000"/>
              </a:lnSpc>
            </a:pPr>
            <a:r>
              <a:rPr lang="en-US" altLang="zh-CN" sz="1600" dirty="0"/>
              <a:t>var socket = new StreamSocket();</a:t>
            </a:r>
          </a:p>
          <a:p>
            <a:pPr lvl="2">
              <a:lnSpc>
                <a:spcPct val="150000"/>
              </a:lnSpc>
            </a:pPr>
            <a:r>
              <a:rPr lang="en-US" altLang="zh-CN" sz="1600" dirty="0" err="1"/>
              <a:t>Windows.Security.Cryptography.Certificates.Certificate</a:t>
            </a:r>
            <a:r>
              <a:rPr lang="en-US" altLang="zh-CN" sz="1600" dirty="0"/>
              <a:t> certificate = await </a:t>
            </a:r>
            <a:r>
              <a:rPr lang="en-US" altLang="zh-CN" sz="1600" dirty="0" err="1"/>
              <a:t>GetClientCert</a:t>
            </a:r>
            <a:r>
              <a:rPr lang="en-US" altLang="zh-CN" sz="1600" dirty="0"/>
              <a:t>();</a:t>
            </a:r>
          </a:p>
          <a:p>
            <a:pPr lvl="2">
              <a:lnSpc>
                <a:spcPct val="150000"/>
              </a:lnSpc>
            </a:pPr>
            <a:r>
              <a:rPr lang="en-US" altLang="zh-CN" sz="1600" dirty="0" err="1"/>
              <a:t>socket.Control.ClientCertificate</a:t>
            </a:r>
            <a:r>
              <a:rPr lang="en-US" altLang="zh-CN" sz="1600" dirty="0"/>
              <a:t> = certificate;</a:t>
            </a:r>
          </a:p>
          <a:p>
            <a:pPr lvl="2">
              <a:lnSpc>
                <a:spcPct val="150000"/>
              </a:lnSpc>
            </a:pPr>
            <a:r>
              <a:rPr lang="en-US" altLang="zh-CN" sz="1600" dirty="0"/>
              <a:t>await </a:t>
            </a:r>
            <a:r>
              <a:rPr lang="en-US" altLang="zh-CN" sz="1600" dirty="0" err="1"/>
              <a:t>socket.ConnectAsync</a:t>
            </a:r>
            <a:r>
              <a:rPr lang="en-US" altLang="zh-CN" sz="1600" dirty="0"/>
              <a:t>(destination, SocketProtectionLevel.Tls12);</a:t>
            </a:r>
            <a:endParaRPr lang="zh-CN" altLang="en-US" sz="1600" dirty="0"/>
          </a:p>
        </p:txBody>
      </p:sp>
      <p:sp>
        <p:nvSpPr>
          <p:cNvPr id="4" name="灯片编号占位符 3">
            <a:extLst>
              <a:ext uri="{FF2B5EF4-FFF2-40B4-BE49-F238E27FC236}">
                <a16:creationId xmlns:a16="http://schemas.microsoft.com/office/drawing/2014/main" id="{A8B94F60-D4AE-40AA-80EE-965E77F14F60}"/>
              </a:ext>
            </a:extLst>
          </p:cNvPr>
          <p:cNvSpPr>
            <a:spLocks noGrp="1"/>
          </p:cNvSpPr>
          <p:nvPr>
            <p:ph type="sldNum" sz="quarter" idx="11"/>
          </p:nvPr>
        </p:nvSpPr>
        <p:spPr/>
        <p:txBody>
          <a:bodyPr/>
          <a:lstStyle/>
          <a:p>
            <a:fld id="{3F9C4C7F-5825-4F3A-8379-025B40755F68}" type="slidenum">
              <a:rPr lang="zh-CN" altLang="en-US" smtClean="0"/>
              <a:t>19</a:t>
            </a:fld>
            <a:endParaRPr lang="zh-CN" altLang="en-US" dirty="0"/>
          </a:p>
        </p:txBody>
      </p:sp>
    </p:spTree>
    <p:extLst>
      <p:ext uri="{BB962C8B-B14F-4D97-AF65-F5344CB8AC3E}">
        <p14:creationId xmlns:p14="http://schemas.microsoft.com/office/powerpoint/2010/main" val="2316750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054" y="1413250"/>
            <a:ext cx="4146088" cy="4249417"/>
          </a:xfrm>
          <a:prstGeom prst="rect">
            <a:avLst/>
          </a:prstGeom>
        </p:spPr>
      </p:pic>
      <p:sp>
        <p:nvSpPr>
          <p:cNvPr id="4" name="矩形 3"/>
          <p:cNvSpPr/>
          <p:nvPr/>
        </p:nvSpPr>
        <p:spPr>
          <a:xfrm>
            <a:off x="5719156" y="2094807"/>
            <a:ext cx="5053619" cy="1569660"/>
          </a:xfrm>
          <a:prstGeom prst="rect">
            <a:avLst/>
          </a:prstGeom>
        </p:spPr>
        <p:txBody>
          <a:bodyPr wrap="square">
            <a:spAutoFit/>
          </a:bodyPr>
          <a:lstStyle/>
          <a:p>
            <a:r>
              <a:rPr lang="zh-CN" altLang="en-US" sz="3200" dirty="0">
                <a:solidFill>
                  <a:schemeClr val="bg1">
                    <a:lumMod val="65000"/>
                    <a:lumOff val="35000"/>
                  </a:schemeClr>
                </a:solidFill>
                <a:latin typeface="微软雅黑" panose="020B0503020204020204" pitchFamily="34" charset="-122"/>
                <a:ea typeface="微软雅黑" panose="020B0503020204020204" pitchFamily="34" charset="-122"/>
              </a:rPr>
              <a:t>通过这一节课，可以使学生了解网络访问的概念和具体实现方法。</a:t>
            </a:r>
            <a:endParaRPr lang="en-US" altLang="zh-CN" sz="3200" dirty="0">
              <a:solidFill>
                <a:schemeClr val="bg1">
                  <a:lumMod val="65000"/>
                  <a:lumOff val="35000"/>
                </a:schemeClr>
              </a:solidFill>
              <a:latin typeface="微软雅黑" panose="020B0503020204020204" pitchFamily="34" charset="-122"/>
              <a:ea typeface="微软雅黑" panose="020B0503020204020204" pitchFamily="34" charset="-122"/>
            </a:endParaRPr>
          </a:p>
        </p:txBody>
      </p:sp>
      <p:sp>
        <p:nvSpPr>
          <p:cNvPr id="3" name="灯片编号占位符 2">
            <a:extLst>
              <a:ext uri="{FF2B5EF4-FFF2-40B4-BE49-F238E27FC236}">
                <a16:creationId xmlns:a16="http://schemas.microsoft.com/office/drawing/2014/main" id="{60C34AA8-481D-4990-8C15-A6630036C9F7}"/>
              </a:ext>
            </a:extLst>
          </p:cNvPr>
          <p:cNvSpPr>
            <a:spLocks noGrp="1"/>
          </p:cNvSpPr>
          <p:nvPr>
            <p:ph type="sldNum" sz="quarter" idx="10"/>
          </p:nvPr>
        </p:nvSpPr>
        <p:spPr/>
        <p:txBody>
          <a:bodyPr/>
          <a:lstStyle/>
          <a:p>
            <a:fld id="{3F9C4C7F-5825-4F3A-8379-025B40755F68}" type="slidenum">
              <a:rPr lang="zh-CN" altLang="en-US" smtClean="0"/>
              <a:t>2</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CF81A1-280B-469F-B99B-9007C6D0152D}"/>
              </a:ext>
            </a:extLst>
          </p:cNvPr>
          <p:cNvSpPr>
            <a:spLocks noGrp="1"/>
          </p:cNvSpPr>
          <p:nvPr>
            <p:ph type="title"/>
          </p:nvPr>
        </p:nvSpPr>
        <p:spPr/>
        <p:txBody>
          <a:bodyPr/>
          <a:lstStyle/>
          <a:p>
            <a:r>
              <a:rPr lang="en-US" altLang="zh-CN" dirty="0"/>
              <a:t>Authentication</a:t>
            </a:r>
            <a:endParaRPr lang="zh-CN" altLang="en-US" dirty="0"/>
          </a:p>
        </p:txBody>
      </p:sp>
      <p:sp>
        <p:nvSpPr>
          <p:cNvPr id="3" name="文本占位符 2">
            <a:extLst>
              <a:ext uri="{FF2B5EF4-FFF2-40B4-BE49-F238E27FC236}">
                <a16:creationId xmlns:a16="http://schemas.microsoft.com/office/drawing/2014/main" id="{7329DA6B-11EF-4998-BF4A-02148DCE553D}"/>
              </a:ext>
            </a:extLst>
          </p:cNvPr>
          <p:cNvSpPr>
            <a:spLocks noGrp="1"/>
          </p:cNvSpPr>
          <p:nvPr>
            <p:ph type="body" sz="quarter" idx="10"/>
          </p:nvPr>
        </p:nvSpPr>
        <p:spPr/>
        <p:txBody>
          <a:bodyPr>
            <a:normAutofit/>
          </a:bodyPr>
          <a:lstStyle/>
          <a:p>
            <a:r>
              <a:rPr lang="zh-CN" altLang="en-US" sz="2400" dirty="0"/>
              <a:t>如何在通过网络进行连接时提供身份验证凭据</a:t>
            </a:r>
            <a:r>
              <a:rPr lang="en-US" altLang="zh-CN" sz="2400" dirty="0"/>
              <a:t>:</a:t>
            </a:r>
          </a:p>
          <a:p>
            <a:endParaRPr lang="zh-CN" altLang="en-US" sz="2200" dirty="0"/>
          </a:p>
          <a:p>
            <a:pPr>
              <a:lnSpc>
                <a:spcPct val="150000"/>
              </a:lnSpc>
            </a:pPr>
            <a:r>
              <a:rPr lang="en-US" altLang="zh-CN" sz="2200" dirty="0"/>
              <a:t>	</a:t>
            </a:r>
            <a:r>
              <a:rPr lang="zh-CN" altLang="en-US" sz="2400" dirty="0">
                <a:latin typeface="等线" panose="02010600030101010101" pitchFamily="2" charset="-122"/>
                <a:ea typeface="等线" panose="02010600030101010101" pitchFamily="2" charset="-122"/>
              </a:rPr>
              <a:t>向 </a:t>
            </a:r>
            <a:r>
              <a:rPr lang="en-US" altLang="zh-CN" sz="2400" dirty="0">
                <a:latin typeface="等线" panose="02010600030101010101" pitchFamily="2" charset="-122"/>
                <a:ea typeface="等线" panose="02010600030101010101" pitchFamily="2" charset="-122"/>
              </a:rPr>
              <a:t>Web </a:t>
            </a:r>
            <a:r>
              <a:rPr lang="zh-CN" altLang="en-US" sz="2400" dirty="0">
                <a:latin typeface="等线" panose="02010600030101010101" pitchFamily="2" charset="-122"/>
                <a:ea typeface="等线" panose="02010600030101010101" pitchFamily="2" charset="-122"/>
              </a:rPr>
              <a:t>服务提供身份验证凭据</a:t>
            </a:r>
          </a:p>
          <a:p>
            <a:pPr>
              <a:lnSpc>
                <a:spcPct val="150000"/>
              </a:lnSpc>
            </a:pPr>
            <a:r>
              <a:rPr lang="en-US" altLang="zh-CN" sz="2400" dirty="0">
                <a:latin typeface="等线" panose="02010600030101010101" pitchFamily="2" charset="-122"/>
                <a:ea typeface="等线" panose="02010600030101010101" pitchFamily="2" charset="-122"/>
              </a:rPr>
              <a:t>	</a:t>
            </a:r>
            <a:r>
              <a:rPr lang="zh-CN" altLang="en-US" sz="2400" dirty="0">
                <a:latin typeface="等线" panose="02010600030101010101" pitchFamily="2" charset="-122"/>
                <a:ea typeface="等线" panose="02010600030101010101" pitchFamily="2" charset="-122"/>
              </a:rPr>
              <a:t>使应用可与安全 </a:t>
            </a:r>
            <a:r>
              <a:rPr lang="en-US" altLang="zh-CN" sz="2400" dirty="0">
                <a:latin typeface="等线" panose="02010600030101010101" pitchFamily="2" charset="-122"/>
                <a:ea typeface="等线" panose="02010600030101010101" pitchFamily="2" charset="-122"/>
              </a:rPr>
              <a:t>Web </a:t>
            </a:r>
            <a:r>
              <a:rPr lang="zh-CN" altLang="en-US" sz="2400" dirty="0">
                <a:latin typeface="等线" panose="02010600030101010101" pitchFamily="2" charset="-122"/>
                <a:ea typeface="等线" panose="02010600030101010101" pitchFamily="2" charset="-122"/>
              </a:rPr>
              <a:t>服务交互的每个网络 </a:t>
            </a:r>
            <a:r>
              <a:rPr lang="en-US" altLang="zh-CN" sz="2400" dirty="0">
                <a:latin typeface="等线" panose="02010600030101010101" pitchFamily="2" charset="-122"/>
                <a:ea typeface="等线" panose="02010600030101010101" pitchFamily="2" charset="-122"/>
              </a:rPr>
              <a:t>API </a:t>
            </a:r>
            <a:r>
              <a:rPr lang="zh-CN" altLang="en-US" sz="2400" dirty="0">
                <a:latin typeface="等线" panose="02010600030101010101" pitchFamily="2" charset="-122"/>
                <a:ea typeface="等线" panose="02010600030101010101" pitchFamily="2" charset="-122"/>
              </a:rPr>
              <a:t>均提供其自有方法来初始化客户端，或者使用服务器和代理身份验证凭据来设置请求头。 每个方法均使用 </a:t>
            </a:r>
            <a:r>
              <a:rPr lang="en-US" altLang="zh-CN" sz="2400" b="1" u="sng" dirty="0" err="1">
                <a:latin typeface="等线" panose="02010600030101010101" pitchFamily="2" charset="-122"/>
                <a:ea typeface="等线" panose="02010600030101010101" pitchFamily="2" charset="-122"/>
                <a:hlinkClick r:id="rId2"/>
              </a:rPr>
              <a:t>PasswordCredential</a:t>
            </a:r>
            <a:r>
              <a:rPr lang="zh-CN" altLang="en-US" sz="2400" dirty="0">
                <a:latin typeface="等线" panose="02010600030101010101" pitchFamily="2" charset="-122"/>
                <a:ea typeface="等线" panose="02010600030101010101" pitchFamily="2" charset="-122"/>
              </a:rPr>
              <a:t> 对象进行设置，该对象指示用户名、密码和将这些凭据用于的资源。 下表提供这些 </a:t>
            </a:r>
            <a:r>
              <a:rPr lang="en-US" altLang="zh-CN" sz="2400" dirty="0">
                <a:latin typeface="等线" panose="02010600030101010101" pitchFamily="2" charset="-122"/>
                <a:ea typeface="等线" panose="02010600030101010101" pitchFamily="2" charset="-122"/>
              </a:rPr>
              <a:t>API </a:t>
            </a:r>
            <a:r>
              <a:rPr lang="zh-CN" altLang="en-US" sz="2400" dirty="0">
                <a:latin typeface="等线" panose="02010600030101010101" pitchFamily="2" charset="-122"/>
                <a:ea typeface="等线" panose="02010600030101010101" pitchFamily="2" charset="-122"/>
              </a:rPr>
              <a:t>的映射：</a:t>
            </a:r>
          </a:p>
        </p:txBody>
      </p:sp>
      <p:sp>
        <p:nvSpPr>
          <p:cNvPr id="4" name="灯片编号占位符 3">
            <a:extLst>
              <a:ext uri="{FF2B5EF4-FFF2-40B4-BE49-F238E27FC236}">
                <a16:creationId xmlns:a16="http://schemas.microsoft.com/office/drawing/2014/main" id="{ECEEA4C4-222C-4A22-825F-9E5556D70A9C}"/>
              </a:ext>
            </a:extLst>
          </p:cNvPr>
          <p:cNvSpPr>
            <a:spLocks noGrp="1"/>
          </p:cNvSpPr>
          <p:nvPr>
            <p:ph type="sldNum" sz="quarter" idx="11"/>
          </p:nvPr>
        </p:nvSpPr>
        <p:spPr/>
        <p:txBody>
          <a:bodyPr/>
          <a:lstStyle/>
          <a:p>
            <a:fld id="{3F9C4C7F-5825-4F3A-8379-025B40755F68}" type="slidenum">
              <a:rPr lang="zh-CN" altLang="en-US" smtClean="0"/>
              <a:t>20</a:t>
            </a:fld>
            <a:endParaRPr lang="zh-CN" altLang="en-US" dirty="0"/>
          </a:p>
        </p:txBody>
      </p:sp>
    </p:spTree>
    <p:extLst>
      <p:ext uri="{BB962C8B-B14F-4D97-AF65-F5344CB8AC3E}">
        <p14:creationId xmlns:p14="http://schemas.microsoft.com/office/powerpoint/2010/main" val="4153016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EDF5A-15B7-45F2-9C3F-AA971D2EDD3D}"/>
              </a:ext>
            </a:extLst>
          </p:cNvPr>
          <p:cNvSpPr>
            <a:spLocks noGrp="1"/>
          </p:cNvSpPr>
          <p:nvPr>
            <p:ph type="title"/>
          </p:nvPr>
        </p:nvSpPr>
        <p:spPr/>
        <p:txBody>
          <a:bodyPr/>
          <a:lstStyle/>
          <a:p>
            <a:r>
              <a:rPr lang="en-US" altLang="zh-CN" dirty="0"/>
              <a:t>Authentication</a:t>
            </a:r>
            <a:endParaRPr lang="zh-CN" altLang="en-US" dirty="0"/>
          </a:p>
        </p:txBody>
      </p:sp>
      <p:pic>
        <p:nvPicPr>
          <p:cNvPr id="4" name="图片 3">
            <a:extLst>
              <a:ext uri="{FF2B5EF4-FFF2-40B4-BE49-F238E27FC236}">
                <a16:creationId xmlns:a16="http://schemas.microsoft.com/office/drawing/2014/main" id="{6B6F750A-FAC2-4DD9-81C3-04C7D1574390}"/>
              </a:ext>
            </a:extLst>
          </p:cNvPr>
          <p:cNvPicPr>
            <a:picLocks noChangeAspect="1"/>
          </p:cNvPicPr>
          <p:nvPr/>
        </p:nvPicPr>
        <p:blipFill>
          <a:blip r:embed="rId2"/>
          <a:stretch>
            <a:fillRect/>
          </a:stretch>
        </p:blipFill>
        <p:spPr>
          <a:xfrm>
            <a:off x="2064916" y="1376218"/>
            <a:ext cx="6220102" cy="5361708"/>
          </a:xfrm>
          <a:prstGeom prst="rect">
            <a:avLst/>
          </a:prstGeom>
        </p:spPr>
      </p:pic>
      <p:sp>
        <p:nvSpPr>
          <p:cNvPr id="3" name="灯片编号占位符 2">
            <a:extLst>
              <a:ext uri="{FF2B5EF4-FFF2-40B4-BE49-F238E27FC236}">
                <a16:creationId xmlns:a16="http://schemas.microsoft.com/office/drawing/2014/main" id="{133E0E02-E599-4D13-8EE6-9844C945F003}"/>
              </a:ext>
            </a:extLst>
          </p:cNvPr>
          <p:cNvSpPr>
            <a:spLocks noGrp="1"/>
          </p:cNvSpPr>
          <p:nvPr>
            <p:ph type="sldNum" sz="quarter" idx="11"/>
          </p:nvPr>
        </p:nvSpPr>
        <p:spPr/>
        <p:txBody>
          <a:bodyPr/>
          <a:lstStyle/>
          <a:p>
            <a:fld id="{3F9C4C7F-5825-4F3A-8379-025B40755F68}" type="slidenum">
              <a:rPr lang="zh-CN" altLang="en-US" smtClean="0"/>
              <a:t>21</a:t>
            </a:fld>
            <a:endParaRPr lang="zh-CN" altLang="en-US" dirty="0"/>
          </a:p>
        </p:txBody>
      </p:sp>
    </p:spTree>
    <p:extLst>
      <p:ext uri="{BB962C8B-B14F-4D97-AF65-F5344CB8AC3E}">
        <p14:creationId xmlns:p14="http://schemas.microsoft.com/office/powerpoint/2010/main" val="4029393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C226AE-3760-499B-85BD-8C8AF813B18B}"/>
              </a:ext>
            </a:extLst>
          </p:cNvPr>
          <p:cNvSpPr>
            <a:spLocks noGrp="1"/>
          </p:cNvSpPr>
          <p:nvPr>
            <p:ph type="title"/>
          </p:nvPr>
        </p:nvSpPr>
        <p:spPr/>
        <p:txBody>
          <a:bodyPr/>
          <a:lstStyle/>
          <a:p>
            <a:r>
              <a:rPr lang="en-US" altLang="zh-CN" dirty="0"/>
              <a:t>Handling network exceptions</a:t>
            </a:r>
            <a:endParaRPr lang="zh-CN" altLang="en-US" dirty="0"/>
          </a:p>
        </p:txBody>
      </p:sp>
      <p:sp>
        <p:nvSpPr>
          <p:cNvPr id="3" name="文本占位符 2">
            <a:extLst>
              <a:ext uri="{FF2B5EF4-FFF2-40B4-BE49-F238E27FC236}">
                <a16:creationId xmlns:a16="http://schemas.microsoft.com/office/drawing/2014/main" id="{0BA0209F-BB80-4E8B-A9D0-8C06FC1256E0}"/>
              </a:ext>
            </a:extLst>
          </p:cNvPr>
          <p:cNvSpPr>
            <a:spLocks noGrp="1"/>
          </p:cNvSpPr>
          <p:nvPr>
            <p:ph type="body" sz="quarter" idx="10"/>
          </p:nvPr>
        </p:nvSpPr>
        <p:spPr/>
        <p:txBody>
          <a:bodyPr>
            <a:normAutofit/>
          </a:bodyPr>
          <a:lstStyle/>
          <a:p>
            <a:pPr>
              <a:lnSpc>
                <a:spcPct val="160000"/>
              </a:lnSpc>
            </a:pPr>
            <a:r>
              <a:rPr lang="zh-CN" altLang="en-US" sz="2400" dirty="0"/>
              <a:t>  </a:t>
            </a:r>
            <a:r>
              <a:rPr lang="zh-CN" altLang="en-US" sz="2200" dirty="0"/>
              <a:t>在大多数编程领域中，异常均表示由程序中的某些缺陷而导致的重大问题或失败。网络通信本身是不可靠的。 </a:t>
            </a:r>
            <a:endParaRPr lang="en-US" altLang="zh-CN" sz="2200" dirty="0"/>
          </a:p>
          <a:p>
            <a:pPr>
              <a:lnSpc>
                <a:spcPct val="160000"/>
              </a:lnSpc>
            </a:pPr>
            <a:r>
              <a:rPr lang="zh-CN" altLang="en-US" sz="2200" dirty="0"/>
              <a:t>  当通用 </a:t>
            </a:r>
            <a:r>
              <a:rPr lang="en-US" altLang="zh-CN" sz="2200" dirty="0"/>
              <a:t>Windows </a:t>
            </a:r>
            <a:r>
              <a:rPr lang="zh-CN" altLang="en-US" sz="2200" dirty="0"/>
              <a:t>应用引发异常时，异常处理程序可以检索关于异常原因的更详细的信息，以更好地了解此次失败，并作出正确的决策。</a:t>
            </a:r>
          </a:p>
          <a:p>
            <a:pPr>
              <a:lnSpc>
                <a:spcPct val="160000"/>
              </a:lnSpc>
            </a:pPr>
            <a:r>
              <a:rPr lang="zh-CN" altLang="en-US" sz="2200" dirty="0"/>
              <a:t>  每个语言投影都支持一种访问该详细信息的方法。 异常在通用 </a:t>
            </a:r>
            <a:r>
              <a:rPr lang="en-US" altLang="zh-CN" sz="2200" dirty="0"/>
              <a:t>Windows </a:t>
            </a:r>
            <a:r>
              <a:rPr lang="zh-CN" altLang="en-US" sz="2200" dirty="0"/>
              <a:t>应用中投影为 </a:t>
            </a:r>
            <a:r>
              <a:rPr lang="en-US" altLang="zh-CN" sz="2200" b="1" dirty="0"/>
              <a:t>HRESULT</a:t>
            </a:r>
            <a:r>
              <a:rPr lang="zh-CN" altLang="en-US" sz="2200" dirty="0"/>
              <a:t> 值。</a:t>
            </a:r>
          </a:p>
          <a:p>
            <a:pPr>
              <a:lnSpc>
                <a:spcPct val="160000"/>
              </a:lnSpc>
            </a:pPr>
            <a:r>
              <a:rPr lang="zh-CN" altLang="en-US" sz="2200" dirty="0"/>
              <a:t>  网络 </a:t>
            </a:r>
            <a:r>
              <a:rPr lang="en-US" altLang="zh-CN" sz="2200" dirty="0"/>
              <a:t>API </a:t>
            </a:r>
            <a:r>
              <a:rPr lang="zh-CN" altLang="en-US" sz="2200" dirty="0"/>
              <a:t>支持不同方法来检索关于异常原因的详细信息：</a:t>
            </a:r>
          </a:p>
          <a:p>
            <a:pPr>
              <a:lnSpc>
                <a:spcPct val="150000"/>
              </a:lnSpc>
            </a:pPr>
            <a:r>
              <a:rPr lang="zh-CN" altLang="en-US" sz="2000" dirty="0"/>
              <a:t>  </a:t>
            </a:r>
            <a:r>
              <a:rPr lang="en-US" altLang="zh-CN" sz="2000" dirty="0"/>
              <a:t>	</a:t>
            </a:r>
            <a:r>
              <a:rPr lang="zh-CN" altLang="en-US" sz="2000" dirty="0">
                <a:latin typeface="等线" panose="02010600030101010101" pitchFamily="2" charset="-122"/>
                <a:ea typeface="等线" panose="02010600030101010101" pitchFamily="2" charset="-122"/>
              </a:rPr>
              <a:t>一些 </a:t>
            </a:r>
            <a:r>
              <a:rPr lang="en-US" altLang="zh-CN" sz="2000" dirty="0">
                <a:latin typeface="等线" panose="02010600030101010101" pitchFamily="2" charset="-122"/>
                <a:ea typeface="等线" panose="02010600030101010101" pitchFamily="2" charset="-122"/>
              </a:rPr>
              <a:t>API </a:t>
            </a:r>
            <a:r>
              <a:rPr lang="zh-CN" altLang="en-US" sz="2000" dirty="0">
                <a:latin typeface="等线" panose="02010600030101010101" pitchFamily="2" charset="-122"/>
                <a:ea typeface="等线" panose="02010600030101010101" pitchFamily="2" charset="-122"/>
              </a:rPr>
              <a:t>提供了一种帮助程序方法，可将异常中的 </a:t>
            </a:r>
            <a:r>
              <a:rPr lang="en-US" altLang="zh-CN" sz="2000" b="1" dirty="0">
                <a:latin typeface="等线" panose="02010600030101010101" pitchFamily="2" charset="-122"/>
                <a:ea typeface="等线" panose="02010600030101010101" pitchFamily="2" charset="-122"/>
              </a:rPr>
              <a:t>HRESULT</a:t>
            </a:r>
            <a:r>
              <a:rPr lang="zh-CN" altLang="en-US" sz="2000" dirty="0">
                <a:latin typeface="等线" panose="02010600030101010101" pitchFamily="2" charset="-122"/>
                <a:ea typeface="等线" panose="02010600030101010101" pitchFamily="2" charset="-122"/>
              </a:rPr>
              <a:t> 值转换为枚举值。</a:t>
            </a:r>
          </a:p>
          <a:p>
            <a:pPr>
              <a:lnSpc>
                <a:spcPct val="150000"/>
              </a:lnSpc>
            </a:pP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另一些 </a:t>
            </a:r>
            <a:r>
              <a:rPr lang="en-US" altLang="zh-CN" sz="2000" dirty="0">
                <a:latin typeface="等线" panose="02010600030101010101" pitchFamily="2" charset="-122"/>
                <a:ea typeface="等线" panose="02010600030101010101" pitchFamily="2" charset="-122"/>
              </a:rPr>
              <a:t>API </a:t>
            </a:r>
            <a:r>
              <a:rPr lang="zh-CN" altLang="en-US" sz="2000" dirty="0">
                <a:latin typeface="等线" panose="02010600030101010101" pitchFamily="2" charset="-122"/>
                <a:ea typeface="等线" panose="02010600030101010101" pitchFamily="2" charset="-122"/>
              </a:rPr>
              <a:t>提供一种方法来检索实际的 </a:t>
            </a:r>
            <a:r>
              <a:rPr lang="en-US" altLang="zh-CN" sz="2000" b="1" dirty="0">
                <a:latin typeface="等线" panose="02010600030101010101" pitchFamily="2" charset="-122"/>
                <a:ea typeface="等线" panose="02010600030101010101" pitchFamily="2" charset="-122"/>
              </a:rPr>
              <a:t>HRESULT</a:t>
            </a:r>
            <a:r>
              <a:rPr lang="zh-CN" altLang="en-US" sz="2000" dirty="0">
                <a:latin typeface="等线" panose="02010600030101010101" pitchFamily="2" charset="-122"/>
                <a:ea typeface="等线" panose="02010600030101010101" pitchFamily="2" charset="-122"/>
              </a:rPr>
              <a:t> 值。</a:t>
            </a:r>
          </a:p>
          <a:p>
            <a:endParaRPr lang="zh-CN" altLang="en-US" dirty="0"/>
          </a:p>
        </p:txBody>
      </p:sp>
      <p:sp>
        <p:nvSpPr>
          <p:cNvPr id="4" name="灯片编号占位符 3">
            <a:extLst>
              <a:ext uri="{FF2B5EF4-FFF2-40B4-BE49-F238E27FC236}">
                <a16:creationId xmlns:a16="http://schemas.microsoft.com/office/drawing/2014/main" id="{3B1FCB60-EDA5-45E7-BF41-D3EB1E0480F9}"/>
              </a:ext>
            </a:extLst>
          </p:cNvPr>
          <p:cNvSpPr>
            <a:spLocks noGrp="1"/>
          </p:cNvSpPr>
          <p:nvPr>
            <p:ph type="sldNum" sz="quarter" idx="11"/>
          </p:nvPr>
        </p:nvSpPr>
        <p:spPr/>
        <p:txBody>
          <a:bodyPr/>
          <a:lstStyle/>
          <a:p>
            <a:fld id="{3F9C4C7F-5825-4F3A-8379-025B40755F68}" type="slidenum">
              <a:rPr lang="zh-CN" altLang="en-US" smtClean="0"/>
              <a:t>22</a:t>
            </a:fld>
            <a:endParaRPr lang="zh-CN" altLang="en-US" dirty="0"/>
          </a:p>
        </p:txBody>
      </p:sp>
    </p:spTree>
    <p:extLst>
      <p:ext uri="{BB962C8B-B14F-4D97-AF65-F5344CB8AC3E}">
        <p14:creationId xmlns:p14="http://schemas.microsoft.com/office/powerpoint/2010/main" val="114840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882" y="1161003"/>
            <a:ext cx="11149013" cy="997196"/>
          </a:xfrm>
        </p:spPr>
        <p:txBody>
          <a:bodyPr/>
          <a:lstStyle/>
          <a:p>
            <a:r>
              <a:rPr lang="en-US" sz="7200" b="1" dirty="0">
                <a:latin typeface="微软雅黑" panose="020B0503020204020204" pitchFamily="34" charset="-122"/>
                <a:ea typeface="微软雅黑" panose="020B0503020204020204" pitchFamily="34" charset="-122"/>
              </a:rPr>
              <a:t>N</a:t>
            </a:r>
            <a:r>
              <a:rPr lang="en-US" altLang="zh-CN" sz="7200" b="1" dirty="0">
                <a:latin typeface="微软雅黑" panose="020B0503020204020204" pitchFamily="34" charset="-122"/>
                <a:ea typeface="微软雅黑" panose="020B0503020204020204" pitchFamily="34" charset="-122"/>
              </a:rPr>
              <a:t>etworking technology</a:t>
            </a:r>
            <a:endParaRPr lang="en-US" sz="72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170305" y="2442210"/>
            <a:ext cx="9997440" cy="1723549"/>
          </a:xfrm>
          <a:prstGeom prst="rect">
            <a:avLst/>
          </a:prstGeom>
          <a:noFill/>
        </p:spPr>
        <p:txBody>
          <a:bodyPr wrap="square" lIns="0" tIns="0" rIns="0" bIns="0" rtlCol="0">
            <a:spAutoFit/>
          </a:bodyPr>
          <a:lstStyle/>
          <a:p>
            <a:r>
              <a:rPr lang="en-US" altLang="zh-CN" sz="2800" dirty="0">
                <a:gradFill>
                  <a:gsLst>
                    <a:gs pos="2917">
                      <a:schemeClr val="tx1"/>
                    </a:gs>
                    <a:gs pos="30000">
                      <a:schemeClr val="tx1"/>
                    </a:gs>
                  </a:gsLst>
                  <a:lin ang="5400000" scaled="0"/>
                </a:gradFill>
              </a:rPr>
              <a:t>1.</a:t>
            </a:r>
            <a:r>
              <a:rPr lang="zh-CN" altLang="en-US" sz="2800" dirty="0">
                <a:gradFill>
                  <a:gsLst>
                    <a:gs pos="2917">
                      <a:schemeClr val="tx1"/>
                    </a:gs>
                    <a:gs pos="30000">
                      <a:schemeClr val="tx1"/>
                    </a:gs>
                  </a:gsLst>
                  <a:lin ang="5400000" scaled="0"/>
                </a:gradFill>
              </a:rPr>
              <a:t>套接字</a:t>
            </a:r>
            <a:endParaRPr lang="en-US" altLang="zh-CN" sz="2800" dirty="0">
              <a:gradFill>
                <a:gsLst>
                  <a:gs pos="2917">
                    <a:schemeClr val="tx1"/>
                  </a:gs>
                  <a:gs pos="30000">
                    <a:schemeClr val="tx1"/>
                  </a:gs>
                </a:gsLst>
                <a:lin ang="5400000" scaled="0"/>
              </a:gradFill>
            </a:endParaRPr>
          </a:p>
          <a:p>
            <a:r>
              <a:rPr lang="en-US" altLang="zh-CN" sz="2800" dirty="0">
                <a:gradFill>
                  <a:gsLst>
                    <a:gs pos="2917">
                      <a:schemeClr val="tx1"/>
                    </a:gs>
                    <a:gs pos="30000">
                      <a:schemeClr val="tx1"/>
                    </a:gs>
                  </a:gsLst>
                  <a:lin ang="5400000" scaled="0"/>
                </a:gradFill>
              </a:rPr>
              <a:t>2.Websocket</a:t>
            </a:r>
          </a:p>
          <a:p>
            <a:r>
              <a:rPr lang="en-US" altLang="zh-CN" sz="2800" dirty="0">
                <a:gradFill>
                  <a:gsLst>
                    <a:gs pos="2917">
                      <a:schemeClr val="tx1"/>
                    </a:gs>
                    <a:gs pos="30000">
                      <a:schemeClr val="tx1"/>
                    </a:gs>
                  </a:gsLst>
                  <a:lin ang="5400000" scaled="0"/>
                </a:gradFill>
              </a:rPr>
              <a:t>3.HttpClient</a:t>
            </a:r>
          </a:p>
          <a:p>
            <a:r>
              <a:rPr lang="en-US" altLang="zh-CN" sz="2800" dirty="0">
                <a:gradFill>
                  <a:gsLst>
                    <a:gs pos="2917">
                      <a:schemeClr val="tx1"/>
                    </a:gs>
                    <a:gs pos="30000">
                      <a:schemeClr val="tx1"/>
                    </a:gs>
                  </a:gsLst>
                  <a:lin ang="5400000" scaled="0"/>
                </a:gradFill>
              </a:rPr>
              <a:t>4.</a:t>
            </a:r>
            <a:r>
              <a:rPr lang="zh-CN" altLang="en-US" sz="2800" dirty="0">
                <a:gradFill>
                  <a:gsLst>
                    <a:gs pos="2917">
                      <a:schemeClr val="tx1"/>
                    </a:gs>
                    <a:gs pos="30000">
                      <a:schemeClr val="tx1"/>
                    </a:gs>
                  </a:gsLst>
                  <a:lin ang="5400000" scaled="0"/>
                </a:gradFill>
              </a:rPr>
              <a:t>后台传输</a:t>
            </a:r>
          </a:p>
        </p:txBody>
      </p:sp>
      <p:sp>
        <p:nvSpPr>
          <p:cNvPr id="4" name="灯片编号占位符 3">
            <a:extLst>
              <a:ext uri="{FF2B5EF4-FFF2-40B4-BE49-F238E27FC236}">
                <a16:creationId xmlns:a16="http://schemas.microsoft.com/office/drawing/2014/main" id="{C0FBF646-ABB3-4264-BBBD-9D483CD46F80}"/>
              </a:ext>
            </a:extLst>
          </p:cNvPr>
          <p:cNvSpPr>
            <a:spLocks noGrp="1"/>
          </p:cNvSpPr>
          <p:nvPr>
            <p:ph type="sldNum" sz="quarter" idx="10"/>
          </p:nvPr>
        </p:nvSpPr>
        <p:spPr/>
        <p:txBody>
          <a:bodyPr/>
          <a:lstStyle/>
          <a:p>
            <a:fld id="{3F9C4C7F-5825-4F3A-8379-025B40755F68}" type="slidenum">
              <a:rPr lang="zh-CN" altLang="en-US" smtClean="0"/>
              <a:t>23</a:t>
            </a:fld>
            <a:endParaRPr lang="zh-CN" altLang="en-US" dirty="0"/>
          </a:p>
        </p:txBody>
      </p:sp>
    </p:spTree>
    <p:extLst>
      <p:ext uri="{BB962C8B-B14F-4D97-AF65-F5344CB8AC3E}">
        <p14:creationId xmlns:p14="http://schemas.microsoft.com/office/powerpoint/2010/main" val="2347841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C226AE-3760-499B-85BD-8C8AF813B18B}"/>
              </a:ext>
            </a:extLst>
          </p:cNvPr>
          <p:cNvSpPr>
            <a:spLocks noGrp="1"/>
          </p:cNvSpPr>
          <p:nvPr>
            <p:ph type="title"/>
          </p:nvPr>
        </p:nvSpPr>
        <p:spPr/>
        <p:txBody>
          <a:bodyPr/>
          <a:lstStyle/>
          <a:p>
            <a:r>
              <a:rPr lang="zh-CN" altLang="en-US" dirty="0"/>
              <a:t>套接字</a:t>
            </a:r>
          </a:p>
        </p:txBody>
      </p:sp>
      <p:sp>
        <p:nvSpPr>
          <p:cNvPr id="3" name="文本占位符 2">
            <a:extLst>
              <a:ext uri="{FF2B5EF4-FFF2-40B4-BE49-F238E27FC236}">
                <a16:creationId xmlns:a16="http://schemas.microsoft.com/office/drawing/2014/main" id="{0BA0209F-BB80-4E8B-A9D0-8C06FC1256E0}"/>
              </a:ext>
            </a:extLst>
          </p:cNvPr>
          <p:cNvSpPr>
            <a:spLocks noGrp="1"/>
          </p:cNvSpPr>
          <p:nvPr>
            <p:ph type="body" sz="quarter" idx="10"/>
          </p:nvPr>
        </p:nvSpPr>
        <p:spPr>
          <a:xfrm>
            <a:off x="518318" y="1447800"/>
            <a:ext cx="10962482" cy="5100782"/>
          </a:xfrm>
        </p:spPr>
        <p:txBody>
          <a:bodyPr>
            <a:normAutofit/>
          </a:bodyPr>
          <a:lstStyle/>
          <a:p>
            <a:pPr>
              <a:lnSpc>
                <a:spcPct val="160000"/>
              </a:lnSpc>
            </a:pPr>
            <a:r>
              <a:rPr lang="zh-CN" altLang="en-US" sz="2400" dirty="0"/>
              <a:t>如果你正在与另一台设备通信而想要使用自己的协议，可使用</a:t>
            </a:r>
            <a:r>
              <a:rPr lang="zh-CN" altLang="en-US" sz="2400" u="sng" dirty="0">
                <a:hlinkClick r:id="rId2"/>
              </a:rPr>
              <a:t>套接字</a:t>
            </a:r>
            <a:r>
              <a:rPr lang="zh-CN" altLang="en-US" sz="2400" dirty="0"/>
              <a:t>。</a:t>
            </a:r>
          </a:p>
          <a:p>
            <a:pPr>
              <a:lnSpc>
                <a:spcPct val="160000"/>
              </a:lnSpc>
            </a:pPr>
            <a:r>
              <a:rPr lang="zh-CN" altLang="en-US" sz="2400" dirty="0"/>
              <a:t>有以下两种套接字实现可供通用 </a:t>
            </a:r>
            <a:r>
              <a:rPr lang="en-US" altLang="zh-CN" sz="2400" dirty="0"/>
              <a:t>Windows </a:t>
            </a:r>
            <a:r>
              <a:rPr lang="zh-CN" altLang="en-US" sz="2400" dirty="0"/>
              <a:t>平台 </a:t>
            </a:r>
            <a:r>
              <a:rPr lang="en-US" altLang="zh-CN" sz="2400" dirty="0"/>
              <a:t>(UWP) </a:t>
            </a:r>
            <a:r>
              <a:rPr lang="zh-CN" altLang="en-US" sz="2400" dirty="0"/>
              <a:t>开发人员使用：</a:t>
            </a:r>
            <a:r>
              <a:rPr lang="en-US" altLang="zh-CN" sz="2400" b="1" u="sng" dirty="0" err="1">
                <a:hlinkClick r:id="rId3"/>
              </a:rPr>
              <a:t>Windows.Networking.Sockets</a:t>
            </a:r>
            <a:r>
              <a:rPr lang="zh-CN" altLang="en-US" sz="2400" dirty="0"/>
              <a:t> 和 </a:t>
            </a:r>
            <a:r>
              <a:rPr lang="en-US" altLang="zh-CN" sz="2400" u="sng" dirty="0">
                <a:hlinkClick r:id="rId4"/>
              </a:rPr>
              <a:t>Winsock</a:t>
            </a:r>
            <a:r>
              <a:rPr lang="zh-CN" altLang="en-US" sz="2400" dirty="0"/>
              <a:t>。 </a:t>
            </a:r>
            <a:endParaRPr lang="en-US" altLang="zh-CN" sz="2400" dirty="0"/>
          </a:p>
          <a:p>
            <a:pPr>
              <a:lnSpc>
                <a:spcPct val="160000"/>
              </a:lnSpc>
            </a:pPr>
            <a:r>
              <a:rPr lang="zh-CN" altLang="en-US" sz="2400" dirty="0"/>
              <a:t>如果你需要编写新的代码，则 </a:t>
            </a:r>
            <a:r>
              <a:rPr lang="en-US" altLang="zh-CN" sz="2400" dirty="0" err="1"/>
              <a:t>Windows.Networking.Sockets</a:t>
            </a:r>
            <a:r>
              <a:rPr lang="en-US" altLang="zh-CN" sz="2400" dirty="0"/>
              <a:t> </a:t>
            </a:r>
            <a:r>
              <a:rPr lang="zh-CN" altLang="en-US" sz="2400" dirty="0"/>
              <a:t>的优势在于 </a:t>
            </a:r>
            <a:r>
              <a:rPr lang="en-US" altLang="zh-CN" sz="2400" dirty="0"/>
              <a:t>API </a:t>
            </a:r>
            <a:r>
              <a:rPr lang="zh-CN" altLang="en-US" sz="2400" dirty="0"/>
              <a:t>不仅先进且专为 </a:t>
            </a:r>
            <a:r>
              <a:rPr lang="en-US" altLang="zh-CN" sz="2400" dirty="0"/>
              <a:t>UWP </a:t>
            </a:r>
            <a:r>
              <a:rPr lang="zh-CN" altLang="en-US" sz="2400" dirty="0"/>
              <a:t>开发人员“量身打造”。 若要使用跨平台网络库或其他现有 </a:t>
            </a:r>
            <a:r>
              <a:rPr lang="en-US" altLang="zh-CN" sz="2400" dirty="0"/>
              <a:t>Winsock </a:t>
            </a:r>
            <a:r>
              <a:rPr lang="zh-CN" altLang="en-US" sz="2400" dirty="0"/>
              <a:t>代码，或者想要使用 </a:t>
            </a:r>
            <a:r>
              <a:rPr lang="en-US" altLang="zh-CN" sz="2400" dirty="0"/>
              <a:t>Winsock API</a:t>
            </a:r>
            <a:r>
              <a:rPr lang="zh-CN" altLang="en-US" sz="2400" dirty="0"/>
              <a:t>，则可以使用该套接字。</a:t>
            </a:r>
          </a:p>
          <a:p>
            <a:endParaRPr lang="zh-CN" altLang="en-US" dirty="0"/>
          </a:p>
        </p:txBody>
      </p:sp>
      <p:sp>
        <p:nvSpPr>
          <p:cNvPr id="4" name="灯片编号占位符 3">
            <a:extLst>
              <a:ext uri="{FF2B5EF4-FFF2-40B4-BE49-F238E27FC236}">
                <a16:creationId xmlns:a16="http://schemas.microsoft.com/office/drawing/2014/main" id="{77A390EA-BA5C-4856-A2B9-9DEF57C77581}"/>
              </a:ext>
            </a:extLst>
          </p:cNvPr>
          <p:cNvSpPr>
            <a:spLocks noGrp="1"/>
          </p:cNvSpPr>
          <p:nvPr>
            <p:ph type="sldNum" sz="quarter" idx="11"/>
          </p:nvPr>
        </p:nvSpPr>
        <p:spPr/>
        <p:txBody>
          <a:bodyPr/>
          <a:lstStyle/>
          <a:p>
            <a:fld id="{3F9C4C7F-5825-4F3A-8379-025B40755F68}" type="slidenum">
              <a:rPr lang="zh-CN" altLang="en-US" smtClean="0"/>
              <a:t>24</a:t>
            </a:fld>
            <a:endParaRPr lang="zh-CN" altLang="en-US" dirty="0"/>
          </a:p>
        </p:txBody>
      </p:sp>
    </p:spTree>
    <p:extLst>
      <p:ext uri="{BB962C8B-B14F-4D97-AF65-F5344CB8AC3E}">
        <p14:creationId xmlns:p14="http://schemas.microsoft.com/office/powerpoint/2010/main" val="23151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C226AE-3760-499B-85BD-8C8AF813B18B}"/>
              </a:ext>
            </a:extLst>
          </p:cNvPr>
          <p:cNvSpPr>
            <a:spLocks noGrp="1"/>
          </p:cNvSpPr>
          <p:nvPr>
            <p:ph type="title"/>
          </p:nvPr>
        </p:nvSpPr>
        <p:spPr/>
        <p:txBody>
          <a:bodyPr/>
          <a:lstStyle/>
          <a:p>
            <a:r>
              <a:rPr lang="zh-CN" altLang="en-US" dirty="0"/>
              <a:t>套接字</a:t>
            </a:r>
          </a:p>
        </p:txBody>
      </p:sp>
      <p:sp>
        <p:nvSpPr>
          <p:cNvPr id="3" name="文本占位符 2">
            <a:extLst>
              <a:ext uri="{FF2B5EF4-FFF2-40B4-BE49-F238E27FC236}">
                <a16:creationId xmlns:a16="http://schemas.microsoft.com/office/drawing/2014/main" id="{0BA0209F-BB80-4E8B-A9D0-8C06FC1256E0}"/>
              </a:ext>
            </a:extLst>
          </p:cNvPr>
          <p:cNvSpPr>
            <a:spLocks noGrp="1"/>
          </p:cNvSpPr>
          <p:nvPr>
            <p:ph type="body" sz="quarter" idx="10"/>
          </p:nvPr>
        </p:nvSpPr>
        <p:spPr>
          <a:xfrm>
            <a:off x="518318" y="1447800"/>
            <a:ext cx="10962482" cy="5100782"/>
          </a:xfrm>
        </p:spPr>
        <p:txBody>
          <a:bodyPr>
            <a:normAutofit fontScale="32500" lnSpcReduction="20000"/>
          </a:bodyPr>
          <a:lstStyle/>
          <a:p>
            <a:pPr>
              <a:lnSpc>
                <a:spcPct val="170000"/>
              </a:lnSpc>
            </a:pPr>
            <a:r>
              <a:rPr lang="zh-CN" altLang="en-US" sz="6200" dirty="0"/>
              <a:t>何时使用套接字：</a:t>
            </a:r>
          </a:p>
          <a:p>
            <a:pPr>
              <a:lnSpc>
                <a:spcPct val="170000"/>
              </a:lnSpc>
            </a:pPr>
            <a:r>
              <a:rPr lang="en-US" altLang="zh-CN" sz="6200" dirty="0"/>
              <a:t>	1.</a:t>
            </a:r>
            <a:r>
              <a:rPr lang="zh-CN" altLang="en-US" sz="6200" dirty="0"/>
              <a:t>借助这两种套接字实现，你可以使用自己选择的协议（</a:t>
            </a:r>
            <a:r>
              <a:rPr lang="en-US" altLang="zh-CN" sz="6200" dirty="0"/>
              <a:t>TCP </a:t>
            </a:r>
            <a:r>
              <a:rPr lang="zh-CN" altLang="en-US" sz="6200" dirty="0"/>
              <a:t>或 </a:t>
            </a:r>
            <a:r>
              <a:rPr lang="en-US" altLang="zh-CN" sz="6200" dirty="0"/>
              <a:t>UDP</a:t>
            </a:r>
            <a:r>
              <a:rPr lang="zh-CN" altLang="en-US" sz="6200" dirty="0"/>
              <a:t>）与其他设备通信。</a:t>
            </a:r>
          </a:p>
          <a:p>
            <a:pPr>
              <a:lnSpc>
                <a:spcPct val="170000"/>
              </a:lnSpc>
            </a:pPr>
            <a:r>
              <a:rPr lang="en-US" altLang="zh-CN" sz="6200" dirty="0"/>
              <a:t>	2.</a:t>
            </a:r>
            <a:r>
              <a:rPr lang="zh-CN" altLang="en-US" sz="6200" dirty="0"/>
              <a:t>根据体验和使用的任何现有代码，选择最能满足你需求的套接字 </a:t>
            </a:r>
            <a:r>
              <a:rPr lang="en-US" altLang="zh-CN" sz="6200" dirty="0"/>
              <a:t>API</a:t>
            </a:r>
            <a:r>
              <a:rPr lang="zh-CN" altLang="en-US" sz="6200" dirty="0"/>
              <a:t>。</a:t>
            </a:r>
          </a:p>
          <a:p>
            <a:pPr>
              <a:lnSpc>
                <a:spcPct val="170000"/>
              </a:lnSpc>
            </a:pPr>
            <a:r>
              <a:rPr lang="zh-CN" altLang="en-US" sz="6200" dirty="0"/>
              <a:t>何时不使用套接字：</a:t>
            </a:r>
          </a:p>
          <a:p>
            <a:pPr>
              <a:lnSpc>
                <a:spcPct val="170000"/>
              </a:lnSpc>
            </a:pPr>
            <a:r>
              <a:rPr lang="en-US" altLang="zh-CN" sz="6200" dirty="0"/>
              <a:t>	1.</a:t>
            </a:r>
            <a:r>
              <a:rPr lang="zh-CN" altLang="en-US" sz="6200" dirty="0"/>
              <a:t>不要使用套接字实现你自己的 </a:t>
            </a:r>
            <a:r>
              <a:rPr lang="en-US" altLang="zh-CN" sz="6200" dirty="0"/>
              <a:t>HTTP </a:t>
            </a:r>
            <a:r>
              <a:rPr lang="zh-CN" altLang="en-US" sz="6200" dirty="0"/>
              <a:t>堆栈。 请改用 </a:t>
            </a:r>
            <a:r>
              <a:rPr lang="en-US" altLang="zh-CN" sz="6200" b="1" dirty="0" err="1">
                <a:hlinkClick r:id="rId2"/>
              </a:rPr>
              <a:t>HttpClient</a:t>
            </a:r>
            <a:r>
              <a:rPr lang="zh-CN" altLang="en-US" sz="6200" dirty="0"/>
              <a:t>。</a:t>
            </a:r>
          </a:p>
          <a:p>
            <a:pPr>
              <a:lnSpc>
                <a:spcPct val="170000"/>
              </a:lnSpc>
            </a:pPr>
            <a:r>
              <a:rPr lang="en-US" altLang="zh-CN" sz="6200" dirty="0"/>
              <a:t>	2.</a:t>
            </a:r>
            <a:r>
              <a:rPr lang="zh-CN" altLang="en-US" sz="6200" dirty="0"/>
              <a:t>如果 </a:t>
            </a:r>
            <a:r>
              <a:rPr lang="en-US" altLang="zh-CN" sz="6200" dirty="0"/>
              <a:t>WebSocket</a:t>
            </a:r>
            <a:r>
              <a:rPr lang="zh-CN" altLang="en-US" sz="6200" dirty="0"/>
              <a:t>（</a:t>
            </a:r>
            <a:r>
              <a:rPr lang="en-US" altLang="zh-CN" sz="6200" b="1" dirty="0" err="1">
                <a:hlinkClick r:id="rId3"/>
              </a:rPr>
              <a:t>StreamWebSocket</a:t>
            </a:r>
            <a:r>
              <a:rPr lang="zh-CN" altLang="en-US" sz="6200" dirty="0"/>
              <a:t> 和 </a:t>
            </a:r>
            <a:r>
              <a:rPr lang="en-US" altLang="zh-CN" sz="6200" b="1" dirty="0" err="1">
                <a:hlinkClick r:id="rId4"/>
              </a:rPr>
              <a:t>MessageWebSocket</a:t>
            </a:r>
            <a:r>
              <a:rPr lang="zh-CN" altLang="en-US" sz="6200" dirty="0"/>
              <a:t> 类）符合你的通信需要（指向</a:t>
            </a:r>
            <a:r>
              <a:rPr lang="en-US" altLang="zh-CN" sz="6200" dirty="0"/>
              <a:t>/</a:t>
            </a:r>
            <a:r>
              <a:rPr lang="zh-CN" altLang="en-US" sz="6200" dirty="0"/>
              <a:t>来自 </a:t>
            </a:r>
            <a:r>
              <a:rPr lang="en-US" altLang="zh-CN" sz="6200" dirty="0"/>
              <a:t>Web </a:t>
            </a:r>
            <a:r>
              <a:rPr lang="zh-CN" altLang="en-US" sz="6200" dirty="0"/>
              <a:t>服务器的 </a:t>
            </a:r>
            <a:r>
              <a:rPr lang="en-US" altLang="zh-CN" sz="6200" dirty="0"/>
              <a:t>TCP</a:t>
            </a:r>
            <a:r>
              <a:rPr lang="zh-CN" altLang="en-US" sz="6200" dirty="0"/>
              <a:t>），请考虑使用它们，而不是花费自己的时间和开发资源通过套接字实现类似的功能。</a:t>
            </a:r>
          </a:p>
          <a:p>
            <a:endParaRPr lang="zh-CN" altLang="en-US" dirty="0"/>
          </a:p>
        </p:txBody>
      </p:sp>
      <p:sp>
        <p:nvSpPr>
          <p:cNvPr id="4" name="灯片编号占位符 3">
            <a:extLst>
              <a:ext uri="{FF2B5EF4-FFF2-40B4-BE49-F238E27FC236}">
                <a16:creationId xmlns:a16="http://schemas.microsoft.com/office/drawing/2014/main" id="{52C007A9-24FA-4797-917C-E70D075DC210}"/>
              </a:ext>
            </a:extLst>
          </p:cNvPr>
          <p:cNvSpPr>
            <a:spLocks noGrp="1"/>
          </p:cNvSpPr>
          <p:nvPr>
            <p:ph type="sldNum" sz="quarter" idx="11"/>
          </p:nvPr>
        </p:nvSpPr>
        <p:spPr/>
        <p:txBody>
          <a:bodyPr/>
          <a:lstStyle/>
          <a:p>
            <a:fld id="{3F9C4C7F-5825-4F3A-8379-025B40755F68}" type="slidenum">
              <a:rPr lang="zh-CN" altLang="en-US" smtClean="0"/>
              <a:t>25</a:t>
            </a:fld>
            <a:endParaRPr lang="zh-CN" altLang="en-US" dirty="0"/>
          </a:p>
        </p:txBody>
      </p:sp>
    </p:spTree>
    <p:extLst>
      <p:ext uri="{BB962C8B-B14F-4D97-AF65-F5344CB8AC3E}">
        <p14:creationId xmlns:p14="http://schemas.microsoft.com/office/powerpoint/2010/main" val="4241758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B0F6F9-0D8F-418C-AB9F-3BD20310B9F4}"/>
              </a:ext>
            </a:extLst>
          </p:cNvPr>
          <p:cNvSpPr>
            <a:spLocks noGrp="1"/>
          </p:cNvSpPr>
          <p:nvPr>
            <p:ph type="title"/>
          </p:nvPr>
        </p:nvSpPr>
        <p:spPr/>
        <p:txBody>
          <a:bodyPr/>
          <a:lstStyle/>
          <a:p>
            <a:r>
              <a:rPr lang="en-US" altLang="zh-CN" dirty="0"/>
              <a:t>WebSocket</a:t>
            </a:r>
            <a:endParaRPr lang="zh-CN" altLang="en-US" dirty="0"/>
          </a:p>
        </p:txBody>
      </p:sp>
      <p:sp>
        <p:nvSpPr>
          <p:cNvPr id="3" name="文本占位符 2">
            <a:extLst>
              <a:ext uri="{FF2B5EF4-FFF2-40B4-BE49-F238E27FC236}">
                <a16:creationId xmlns:a16="http://schemas.microsoft.com/office/drawing/2014/main" id="{BE2F9AC4-2560-420F-8BC7-4BDF94842067}"/>
              </a:ext>
            </a:extLst>
          </p:cNvPr>
          <p:cNvSpPr>
            <a:spLocks noGrp="1"/>
          </p:cNvSpPr>
          <p:nvPr>
            <p:ph type="body" sz="quarter" idx="10"/>
          </p:nvPr>
        </p:nvSpPr>
        <p:spPr/>
        <p:txBody>
          <a:bodyPr>
            <a:normAutofit/>
          </a:bodyPr>
          <a:lstStyle/>
          <a:p>
            <a:pPr>
              <a:lnSpc>
                <a:spcPct val="150000"/>
              </a:lnSpc>
            </a:pPr>
            <a:r>
              <a:rPr lang="en-US" altLang="zh-CN" sz="1900" dirty="0"/>
              <a:t>  </a:t>
            </a:r>
            <a:r>
              <a:rPr lang="en-US" altLang="zh-CN" sz="2000" dirty="0">
                <a:latin typeface="等线" panose="02010600030101010101" pitchFamily="2" charset="-122"/>
                <a:ea typeface="等线" panose="02010600030101010101" pitchFamily="2" charset="-122"/>
              </a:rPr>
              <a:t>WebSocket</a:t>
            </a:r>
            <a:r>
              <a:rPr lang="zh-CN" altLang="en-US" sz="2000" dirty="0">
                <a:latin typeface="等线" panose="02010600030101010101" pitchFamily="2" charset="-122"/>
                <a:ea typeface="等线" panose="02010600030101010101" pitchFamily="2" charset="-122"/>
              </a:rPr>
              <a:t>协议定义了客户端与服务器之间通过 </a:t>
            </a:r>
            <a:r>
              <a:rPr lang="en-US" altLang="zh-CN" sz="2000" dirty="0">
                <a:latin typeface="等线" panose="02010600030101010101" pitchFamily="2" charset="-122"/>
                <a:ea typeface="等线" panose="02010600030101010101" pitchFamily="2" charset="-122"/>
              </a:rPr>
              <a:t>Web </a:t>
            </a:r>
            <a:r>
              <a:rPr lang="zh-CN" altLang="en-US" sz="2000" dirty="0">
                <a:latin typeface="等线" panose="02010600030101010101" pitchFamily="2" charset="-122"/>
                <a:ea typeface="等线" panose="02010600030101010101" pitchFamily="2" charset="-122"/>
              </a:rPr>
              <a:t>进行快速而又安全的双向通信的机制。 数据通过全双工套接字连接立即传输，从而允许从两个终结点实时发送和接收消息。</a:t>
            </a:r>
            <a:endParaRPr lang="en-US" altLang="zh-CN" sz="2000" dirty="0">
              <a:latin typeface="等线" panose="02010600030101010101" pitchFamily="2" charset="-122"/>
              <a:ea typeface="等线" panose="02010600030101010101" pitchFamily="2" charset="-122"/>
            </a:endParaRPr>
          </a:p>
          <a:p>
            <a:pPr>
              <a:lnSpc>
                <a:spcPct val="150000"/>
              </a:lnSpc>
            </a:pP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 </a:t>
            </a:r>
            <a:r>
              <a:rPr lang="en-US" altLang="zh-CN" sz="2000" dirty="0">
                <a:latin typeface="等线" panose="02010600030101010101" pitchFamily="2" charset="-122"/>
                <a:ea typeface="等线" panose="02010600030101010101" pitchFamily="2" charset="-122"/>
              </a:rPr>
              <a:t>WebSocket </a:t>
            </a:r>
            <a:r>
              <a:rPr lang="zh-CN" altLang="en-US" sz="2000" dirty="0">
                <a:latin typeface="等线" panose="02010600030101010101" pitchFamily="2" charset="-122"/>
                <a:ea typeface="等线" panose="02010600030101010101" pitchFamily="2" charset="-122"/>
              </a:rPr>
              <a:t>非常适合在实时游戏中使用，由于即时社交网络通知和显示的最新信息（例如游戏统计信息）都需要是安全的，且需使用快速的数据传输。 </a:t>
            </a:r>
            <a:endParaRPr lang="en-US" altLang="zh-CN" sz="2000" dirty="0">
              <a:latin typeface="等线" panose="02010600030101010101" pitchFamily="2" charset="-122"/>
              <a:ea typeface="等线" panose="02010600030101010101" pitchFamily="2" charset="-122"/>
            </a:endParaRPr>
          </a:p>
          <a:p>
            <a:pPr>
              <a:lnSpc>
                <a:spcPct val="150000"/>
              </a:lnSpc>
            </a:pPr>
            <a:r>
              <a:rPr lang="en-US" altLang="zh-CN" sz="2000" dirty="0">
                <a:latin typeface="等线" panose="02010600030101010101" pitchFamily="2" charset="-122"/>
                <a:ea typeface="等线" panose="02010600030101010101" pitchFamily="2" charset="-122"/>
              </a:rPr>
              <a:t>    UWP </a:t>
            </a:r>
            <a:r>
              <a:rPr lang="zh-CN" altLang="en-US" sz="2000" dirty="0">
                <a:latin typeface="等线" panose="02010600030101010101" pitchFamily="2" charset="-122"/>
                <a:ea typeface="等线" panose="02010600030101010101" pitchFamily="2" charset="-122"/>
              </a:rPr>
              <a:t>开发人员可以使用 </a:t>
            </a:r>
            <a:r>
              <a:rPr lang="en-US" altLang="zh-CN" sz="2000" b="1" u="sng" dirty="0" err="1">
                <a:latin typeface="等线" panose="02010600030101010101" pitchFamily="2" charset="-122"/>
                <a:ea typeface="等线" panose="02010600030101010101" pitchFamily="2" charset="-122"/>
                <a:hlinkClick r:id="rId2"/>
              </a:rPr>
              <a:t>StreamWebSocket</a:t>
            </a:r>
            <a:r>
              <a:rPr lang="zh-CN" altLang="en-US" sz="2000" dirty="0">
                <a:latin typeface="等线" panose="02010600030101010101" pitchFamily="2" charset="-122"/>
                <a:ea typeface="等线" panose="02010600030101010101" pitchFamily="2" charset="-122"/>
              </a:rPr>
              <a:t> 和 </a:t>
            </a:r>
            <a:r>
              <a:rPr lang="en-US" altLang="zh-CN" sz="2000" b="1" u="sng" dirty="0" err="1">
                <a:latin typeface="等线" panose="02010600030101010101" pitchFamily="2" charset="-122"/>
                <a:ea typeface="等线" panose="02010600030101010101" pitchFamily="2" charset="-122"/>
                <a:hlinkClick r:id="rId3"/>
              </a:rPr>
              <a:t>MessageWebSocket</a:t>
            </a:r>
            <a:r>
              <a:rPr lang="zh-CN" altLang="en-US" sz="2000" dirty="0">
                <a:latin typeface="等线" panose="02010600030101010101" pitchFamily="2" charset="-122"/>
                <a:ea typeface="等线" panose="02010600030101010101" pitchFamily="2" charset="-122"/>
              </a:rPr>
              <a:t> 类与支持 </a:t>
            </a:r>
            <a:r>
              <a:rPr lang="en-US" altLang="zh-CN" sz="2000" dirty="0" err="1">
                <a:latin typeface="等线" panose="02010600030101010101" pitchFamily="2" charset="-122"/>
                <a:ea typeface="等线" panose="02010600030101010101" pitchFamily="2" charset="-122"/>
              </a:rPr>
              <a:t>Websocket</a:t>
            </a: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协议的服务器建立连接。</a:t>
            </a:r>
          </a:p>
          <a:p>
            <a:endParaRPr lang="zh-CN" altLang="en-US" dirty="0"/>
          </a:p>
        </p:txBody>
      </p:sp>
      <p:sp>
        <p:nvSpPr>
          <p:cNvPr id="4" name="灯片编号占位符 3">
            <a:extLst>
              <a:ext uri="{FF2B5EF4-FFF2-40B4-BE49-F238E27FC236}">
                <a16:creationId xmlns:a16="http://schemas.microsoft.com/office/drawing/2014/main" id="{4A7AD76C-E7C8-43C5-9E44-EF22EE078F66}"/>
              </a:ext>
            </a:extLst>
          </p:cNvPr>
          <p:cNvSpPr>
            <a:spLocks noGrp="1"/>
          </p:cNvSpPr>
          <p:nvPr>
            <p:ph type="sldNum" sz="quarter" idx="11"/>
          </p:nvPr>
        </p:nvSpPr>
        <p:spPr/>
        <p:txBody>
          <a:bodyPr/>
          <a:lstStyle/>
          <a:p>
            <a:fld id="{3F9C4C7F-5825-4F3A-8379-025B40755F68}" type="slidenum">
              <a:rPr lang="zh-CN" altLang="en-US" smtClean="0"/>
              <a:t>26</a:t>
            </a:fld>
            <a:endParaRPr lang="zh-CN" altLang="en-US" dirty="0"/>
          </a:p>
        </p:txBody>
      </p:sp>
    </p:spTree>
    <p:extLst>
      <p:ext uri="{BB962C8B-B14F-4D97-AF65-F5344CB8AC3E}">
        <p14:creationId xmlns:p14="http://schemas.microsoft.com/office/powerpoint/2010/main" val="4068024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B0F6F9-0D8F-418C-AB9F-3BD20310B9F4}"/>
              </a:ext>
            </a:extLst>
          </p:cNvPr>
          <p:cNvSpPr>
            <a:spLocks noGrp="1"/>
          </p:cNvSpPr>
          <p:nvPr>
            <p:ph type="title"/>
          </p:nvPr>
        </p:nvSpPr>
        <p:spPr/>
        <p:txBody>
          <a:bodyPr/>
          <a:lstStyle/>
          <a:p>
            <a:r>
              <a:rPr lang="en-US" altLang="zh-CN" dirty="0"/>
              <a:t>WebSocket</a:t>
            </a:r>
            <a:endParaRPr lang="zh-CN" altLang="en-US" dirty="0"/>
          </a:p>
        </p:txBody>
      </p:sp>
      <p:sp>
        <p:nvSpPr>
          <p:cNvPr id="3" name="文本占位符 2">
            <a:extLst>
              <a:ext uri="{FF2B5EF4-FFF2-40B4-BE49-F238E27FC236}">
                <a16:creationId xmlns:a16="http://schemas.microsoft.com/office/drawing/2014/main" id="{BE2F9AC4-2560-420F-8BC7-4BDF94842067}"/>
              </a:ext>
            </a:extLst>
          </p:cNvPr>
          <p:cNvSpPr>
            <a:spLocks noGrp="1"/>
          </p:cNvSpPr>
          <p:nvPr>
            <p:ph type="body" sz="quarter" idx="10"/>
          </p:nvPr>
        </p:nvSpPr>
        <p:spPr/>
        <p:txBody>
          <a:bodyPr>
            <a:normAutofit/>
          </a:bodyPr>
          <a:lstStyle/>
          <a:p>
            <a:pPr>
              <a:lnSpc>
                <a:spcPct val="150000"/>
              </a:lnSpc>
            </a:pPr>
            <a:r>
              <a:rPr lang="zh-CN" altLang="en-US" sz="2400" dirty="0"/>
              <a:t>何时使用 </a:t>
            </a:r>
            <a:r>
              <a:rPr lang="en-US" altLang="zh-CN" sz="2400" dirty="0" err="1"/>
              <a:t>Websocket</a:t>
            </a:r>
            <a:r>
              <a:rPr lang="zh-CN" altLang="en-US" sz="2400" dirty="0"/>
              <a:t>：</a:t>
            </a:r>
            <a:endParaRPr lang="en-US" altLang="zh-CN" sz="2400" dirty="0"/>
          </a:p>
          <a:p>
            <a:pPr>
              <a:lnSpc>
                <a:spcPct val="150000"/>
              </a:lnSpc>
            </a:pPr>
            <a:r>
              <a:rPr lang="en-US" altLang="zh-CN" sz="2400" dirty="0"/>
              <a:t>     </a:t>
            </a:r>
            <a:r>
              <a:rPr lang="zh-CN" altLang="en-US" sz="2000" dirty="0"/>
              <a:t>当你想要在设备和服务器之间不断地发送和接收数据时。</a:t>
            </a:r>
          </a:p>
          <a:p>
            <a:pPr>
              <a:lnSpc>
                <a:spcPct val="150000"/>
              </a:lnSpc>
            </a:pPr>
            <a:r>
              <a:rPr lang="zh-CN" altLang="en-US" sz="2400" dirty="0"/>
              <a:t>何时不使用 </a:t>
            </a:r>
            <a:r>
              <a:rPr lang="en-US" altLang="zh-CN" sz="2400" dirty="0" err="1"/>
              <a:t>Websocket</a:t>
            </a:r>
            <a:r>
              <a:rPr lang="zh-CN" altLang="en-US" sz="2400" dirty="0"/>
              <a:t>：</a:t>
            </a:r>
            <a:endParaRPr lang="en-US" altLang="zh-CN" sz="2400" dirty="0"/>
          </a:p>
          <a:p>
            <a:pPr>
              <a:lnSpc>
                <a:spcPct val="150000"/>
              </a:lnSpc>
            </a:pPr>
            <a:r>
              <a:rPr lang="en-US" altLang="zh-CN" sz="2400" dirty="0"/>
              <a:t>	</a:t>
            </a:r>
            <a:r>
              <a:rPr lang="zh-CN" altLang="en-US" sz="2000" dirty="0"/>
              <a:t>如果你不经常发送或接收数据，你可能会发现将各个 </a:t>
            </a:r>
            <a:r>
              <a:rPr lang="en-US" altLang="zh-CN" sz="2000" dirty="0"/>
              <a:t>HTTP </a:t>
            </a:r>
            <a:r>
              <a:rPr lang="zh-CN" altLang="en-US" sz="2000" dirty="0"/>
              <a:t>请求从设备发送到服务器更简单些，而不是建立并保持 </a:t>
            </a:r>
            <a:r>
              <a:rPr lang="en-US" altLang="zh-CN" sz="2000" dirty="0"/>
              <a:t>WebSocket </a:t>
            </a:r>
            <a:r>
              <a:rPr lang="zh-CN" altLang="en-US" sz="2000" dirty="0"/>
              <a:t>连接。</a:t>
            </a:r>
          </a:p>
          <a:p>
            <a:pPr>
              <a:lnSpc>
                <a:spcPct val="150000"/>
              </a:lnSpc>
            </a:pPr>
            <a:r>
              <a:rPr lang="en-US" altLang="zh-CN" sz="2400" dirty="0"/>
              <a:t>	</a:t>
            </a:r>
            <a:r>
              <a:rPr lang="en-US" altLang="zh-CN" sz="2000" dirty="0"/>
              <a:t>WebSocket </a:t>
            </a:r>
            <a:r>
              <a:rPr lang="zh-CN" altLang="en-US" sz="2000" dirty="0"/>
              <a:t>可能不适用于容量非常大的情形。 请考虑先为你的数据流建模并通过 </a:t>
            </a:r>
            <a:r>
              <a:rPr lang="en-US" altLang="zh-CN" sz="2000" dirty="0"/>
              <a:t>WebSocket </a:t>
            </a:r>
            <a:r>
              <a:rPr lang="zh-CN" altLang="en-US" sz="2000" dirty="0"/>
              <a:t>模拟流量，之后再将它们用于你的设计中。</a:t>
            </a:r>
          </a:p>
          <a:p>
            <a:endParaRPr lang="zh-CN" altLang="en-US" dirty="0"/>
          </a:p>
        </p:txBody>
      </p:sp>
      <p:sp>
        <p:nvSpPr>
          <p:cNvPr id="4" name="灯片编号占位符 3">
            <a:extLst>
              <a:ext uri="{FF2B5EF4-FFF2-40B4-BE49-F238E27FC236}">
                <a16:creationId xmlns:a16="http://schemas.microsoft.com/office/drawing/2014/main" id="{01AA7080-D6FC-4449-8860-52A72722103E}"/>
              </a:ext>
            </a:extLst>
          </p:cNvPr>
          <p:cNvSpPr>
            <a:spLocks noGrp="1"/>
          </p:cNvSpPr>
          <p:nvPr>
            <p:ph type="sldNum" sz="quarter" idx="11"/>
          </p:nvPr>
        </p:nvSpPr>
        <p:spPr/>
        <p:txBody>
          <a:bodyPr/>
          <a:lstStyle/>
          <a:p>
            <a:fld id="{3F9C4C7F-5825-4F3A-8379-025B40755F68}" type="slidenum">
              <a:rPr lang="zh-CN" altLang="en-US" smtClean="0"/>
              <a:t>27</a:t>
            </a:fld>
            <a:endParaRPr lang="zh-CN" altLang="en-US" dirty="0"/>
          </a:p>
        </p:txBody>
      </p:sp>
    </p:spTree>
    <p:extLst>
      <p:ext uri="{BB962C8B-B14F-4D97-AF65-F5344CB8AC3E}">
        <p14:creationId xmlns:p14="http://schemas.microsoft.com/office/powerpoint/2010/main" val="3946755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5305A-9E1A-475C-9F4B-7DDB49C7C40F}"/>
              </a:ext>
            </a:extLst>
          </p:cNvPr>
          <p:cNvSpPr>
            <a:spLocks noGrp="1"/>
          </p:cNvSpPr>
          <p:nvPr>
            <p:ph type="title"/>
          </p:nvPr>
        </p:nvSpPr>
        <p:spPr/>
        <p:txBody>
          <a:bodyPr/>
          <a:lstStyle/>
          <a:p>
            <a:r>
              <a:rPr lang="en-US" altLang="zh-CN" dirty="0" err="1"/>
              <a:t>HttpClient</a:t>
            </a:r>
            <a:endParaRPr lang="zh-CN" altLang="en-US" dirty="0"/>
          </a:p>
        </p:txBody>
      </p:sp>
      <p:sp>
        <p:nvSpPr>
          <p:cNvPr id="3" name="文本占位符 2">
            <a:extLst>
              <a:ext uri="{FF2B5EF4-FFF2-40B4-BE49-F238E27FC236}">
                <a16:creationId xmlns:a16="http://schemas.microsoft.com/office/drawing/2014/main" id="{F725DC08-FEEF-44B0-9165-75AFB2EC7F37}"/>
              </a:ext>
            </a:extLst>
          </p:cNvPr>
          <p:cNvSpPr>
            <a:spLocks noGrp="1"/>
          </p:cNvSpPr>
          <p:nvPr>
            <p:ph type="body" sz="quarter" idx="10"/>
          </p:nvPr>
        </p:nvSpPr>
        <p:spPr/>
        <p:txBody>
          <a:bodyPr>
            <a:normAutofit fontScale="47500" lnSpcReduction="20000"/>
          </a:bodyPr>
          <a:lstStyle/>
          <a:p>
            <a:pPr>
              <a:lnSpc>
                <a:spcPct val="170000"/>
              </a:lnSpc>
            </a:pPr>
            <a:r>
              <a:rPr lang="zh-CN" altLang="en-US" sz="3800" dirty="0"/>
              <a:t>  当你使用 </a:t>
            </a:r>
            <a:r>
              <a:rPr lang="en-US" altLang="zh-CN" sz="3800" dirty="0"/>
              <a:t>HTTP </a:t>
            </a:r>
            <a:r>
              <a:rPr lang="zh-CN" altLang="en-US" sz="3800" dirty="0"/>
              <a:t>与 </a:t>
            </a:r>
            <a:r>
              <a:rPr lang="en-US" altLang="zh-CN" sz="3800" dirty="0"/>
              <a:t>Web </a:t>
            </a:r>
            <a:r>
              <a:rPr lang="zh-CN" altLang="en-US" sz="3800" dirty="0"/>
              <a:t>服务或 </a:t>
            </a:r>
            <a:r>
              <a:rPr lang="en-US" altLang="zh-CN" sz="3800" dirty="0"/>
              <a:t>Web </a:t>
            </a:r>
            <a:r>
              <a:rPr lang="zh-CN" altLang="en-US" sz="3800" dirty="0"/>
              <a:t>服务器通信时，请使用 </a:t>
            </a:r>
            <a:r>
              <a:rPr lang="en-US" altLang="zh-CN" sz="3800" u="sng" dirty="0" err="1">
                <a:hlinkClick r:id="rId2"/>
              </a:rPr>
              <a:t>HttpClient</a:t>
            </a:r>
            <a:r>
              <a:rPr lang="zh-CN" altLang="en-US" sz="3800" dirty="0"/>
              <a:t>（和其余的 </a:t>
            </a:r>
            <a:r>
              <a:rPr lang="en-US" altLang="zh-CN" sz="3800" b="1" u="sng" dirty="0" err="1">
                <a:hlinkClick r:id="rId3"/>
              </a:rPr>
              <a:t>Windows.Web.Http</a:t>
            </a:r>
            <a:r>
              <a:rPr lang="zh-CN" altLang="en-US" sz="3800" dirty="0"/>
              <a:t> 命名空间 </a:t>
            </a:r>
            <a:r>
              <a:rPr lang="en-US" altLang="zh-CN" sz="3800" dirty="0"/>
              <a:t>API</a:t>
            </a:r>
            <a:r>
              <a:rPr lang="zh-CN" altLang="en-US" sz="3800" dirty="0"/>
              <a:t>）。</a:t>
            </a:r>
          </a:p>
          <a:p>
            <a:pPr>
              <a:lnSpc>
                <a:spcPct val="170000"/>
              </a:lnSpc>
            </a:pPr>
            <a:r>
              <a:rPr lang="zh-CN" altLang="en-US" sz="3800" dirty="0"/>
              <a:t>  何时使用 </a:t>
            </a:r>
            <a:r>
              <a:rPr lang="en-US" altLang="zh-CN" sz="3800" dirty="0" err="1"/>
              <a:t>HttpClient</a:t>
            </a:r>
            <a:endParaRPr lang="en-US" altLang="zh-CN" sz="3800" dirty="0"/>
          </a:p>
          <a:p>
            <a:pPr>
              <a:lnSpc>
                <a:spcPct val="170000"/>
              </a:lnSpc>
            </a:pPr>
            <a:r>
              <a:rPr lang="en-US" altLang="zh-CN" sz="2900" dirty="0"/>
              <a:t>	</a:t>
            </a:r>
            <a:r>
              <a:rPr lang="zh-CN" altLang="en-US" sz="2900" dirty="0"/>
              <a:t>当使用 </a:t>
            </a:r>
            <a:r>
              <a:rPr lang="en-US" altLang="zh-CN" sz="2900" dirty="0"/>
              <a:t>HTTP </a:t>
            </a:r>
            <a:r>
              <a:rPr lang="zh-CN" altLang="en-US" sz="2900" dirty="0"/>
              <a:t>与 </a:t>
            </a:r>
            <a:r>
              <a:rPr lang="en-US" altLang="zh-CN" sz="2900" dirty="0"/>
              <a:t>Web </a:t>
            </a:r>
            <a:r>
              <a:rPr lang="zh-CN" altLang="en-US" sz="2900" dirty="0"/>
              <a:t>服务通信时。</a:t>
            </a:r>
          </a:p>
          <a:p>
            <a:pPr>
              <a:lnSpc>
                <a:spcPct val="170000"/>
              </a:lnSpc>
            </a:pPr>
            <a:r>
              <a:rPr lang="en-US" altLang="zh-CN" sz="2900" dirty="0"/>
              <a:t>	</a:t>
            </a:r>
            <a:r>
              <a:rPr lang="zh-CN" altLang="en-US" sz="2900" dirty="0"/>
              <a:t>当上载或下载少量小文件时。</a:t>
            </a:r>
          </a:p>
          <a:p>
            <a:pPr>
              <a:lnSpc>
                <a:spcPct val="170000"/>
              </a:lnSpc>
            </a:pPr>
            <a:r>
              <a:rPr lang="en-US" altLang="zh-CN" sz="2900" dirty="0"/>
              <a:t>	</a:t>
            </a:r>
            <a:r>
              <a:rPr lang="zh-CN" altLang="en-US" sz="2900" dirty="0"/>
              <a:t>如果 </a:t>
            </a:r>
            <a:r>
              <a:rPr lang="en-US" altLang="zh-CN" sz="2900" dirty="0"/>
              <a:t>WebSocket</a:t>
            </a:r>
            <a:r>
              <a:rPr lang="zh-CN" altLang="en-US" sz="2900" dirty="0"/>
              <a:t>符合你的通信需要（指向</a:t>
            </a:r>
            <a:r>
              <a:rPr lang="en-US" altLang="zh-CN" sz="2900" dirty="0"/>
              <a:t>/</a:t>
            </a:r>
            <a:r>
              <a:rPr lang="zh-CN" altLang="en-US" sz="2900" dirty="0"/>
              <a:t>来自 </a:t>
            </a:r>
            <a:r>
              <a:rPr lang="en-US" altLang="zh-CN" sz="2900" dirty="0"/>
              <a:t>Web </a:t>
            </a:r>
            <a:r>
              <a:rPr lang="zh-CN" altLang="en-US" sz="2900" dirty="0"/>
              <a:t>服务器的 </a:t>
            </a:r>
            <a:r>
              <a:rPr lang="en-US" altLang="zh-CN" sz="2900" dirty="0"/>
              <a:t>TCP</a:t>
            </a:r>
            <a:r>
              <a:rPr lang="zh-CN" altLang="en-US" sz="2900" dirty="0"/>
              <a:t>）且相关 </a:t>
            </a:r>
            <a:r>
              <a:rPr lang="en-US" altLang="zh-CN" sz="2900" dirty="0"/>
              <a:t>Web </a:t>
            </a:r>
            <a:r>
              <a:rPr lang="zh-CN" altLang="en-US" sz="2900" dirty="0"/>
              <a:t>服务器支持 </a:t>
            </a:r>
            <a:r>
              <a:rPr lang="en-US" altLang="zh-CN" sz="2900" dirty="0"/>
              <a:t>WebSocket</a:t>
            </a:r>
            <a:r>
              <a:rPr lang="zh-CN" altLang="en-US" sz="2900" dirty="0"/>
              <a:t>。</a:t>
            </a:r>
            <a:endParaRPr lang="en-US" altLang="zh-CN" sz="2900" dirty="0"/>
          </a:p>
          <a:p>
            <a:pPr>
              <a:lnSpc>
                <a:spcPct val="170000"/>
              </a:lnSpc>
            </a:pPr>
            <a:r>
              <a:rPr lang="en-US" altLang="zh-CN" sz="2900" dirty="0"/>
              <a:t>	</a:t>
            </a:r>
            <a:r>
              <a:rPr lang="zh-CN" altLang="en-US" sz="2900" dirty="0"/>
              <a:t>当你正在通过网络流式传输内容时。</a:t>
            </a:r>
          </a:p>
          <a:p>
            <a:pPr>
              <a:lnSpc>
                <a:spcPct val="170000"/>
              </a:lnSpc>
            </a:pPr>
            <a:r>
              <a:rPr lang="zh-CN" altLang="en-US" sz="3800" dirty="0"/>
              <a:t>  不使用 </a:t>
            </a:r>
            <a:r>
              <a:rPr lang="en-US" altLang="zh-CN" sz="3800" dirty="0" err="1"/>
              <a:t>HttpClient</a:t>
            </a:r>
            <a:r>
              <a:rPr lang="en-US" altLang="zh-CN" sz="3800" dirty="0"/>
              <a:t> </a:t>
            </a:r>
            <a:r>
              <a:rPr lang="zh-CN" altLang="en-US" sz="3800" dirty="0"/>
              <a:t>的情况</a:t>
            </a:r>
          </a:p>
          <a:p>
            <a:pPr>
              <a:lnSpc>
                <a:spcPct val="170000"/>
              </a:lnSpc>
            </a:pPr>
            <a:r>
              <a:rPr lang="en-US" altLang="zh-CN" sz="2900" dirty="0"/>
              <a:t>	</a:t>
            </a:r>
            <a:r>
              <a:rPr lang="zh-CN" altLang="en-US" sz="2900" dirty="0"/>
              <a:t>如果你要传输大型文件或大量的文件，请考虑改为使用后台传输。</a:t>
            </a:r>
          </a:p>
          <a:p>
            <a:pPr>
              <a:lnSpc>
                <a:spcPct val="170000"/>
              </a:lnSpc>
            </a:pPr>
            <a:r>
              <a:rPr lang="en-US" altLang="zh-CN" sz="2900" dirty="0"/>
              <a:t>	</a:t>
            </a:r>
            <a:r>
              <a:rPr lang="zh-CN" altLang="en-US" sz="2900" dirty="0"/>
              <a:t>如果你希望能够根据连接类型来限制上载</a:t>
            </a:r>
            <a:r>
              <a:rPr lang="en-US" altLang="zh-CN" sz="2900" dirty="0"/>
              <a:t>/</a:t>
            </a:r>
            <a:r>
              <a:rPr lang="zh-CN" altLang="en-US" sz="2900" dirty="0"/>
              <a:t>下载限制，或者希望保存进度并在中断后恢复上载</a:t>
            </a:r>
            <a:r>
              <a:rPr lang="en-US" altLang="zh-CN" sz="2900" dirty="0"/>
              <a:t>/</a:t>
            </a:r>
            <a:r>
              <a:rPr lang="zh-CN" altLang="en-US" sz="2900" dirty="0"/>
              <a:t>下载，则必须使用后台传输。</a:t>
            </a:r>
          </a:p>
          <a:p>
            <a:pPr>
              <a:lnSpc>
                <a:spcPct val="170000"/>
              </a:lnSpc>
            </a:pPr>
            <a:r>
              <a:rPr lang="en-US" altLang="zh-CN" sz="2900" dirty="0"/>
              <a:t>	</a:t>
            </a:r>
            <a:r>
              <a:rPr lang="zh-CN" altLang="en-US" sz="2900" dirty="0"/>
              <a:t>如果你要在两台设备之间通信且这两者都不是设计用于充当 </a:t>
            </a:r>
            <a:r>
              <a:rPr lang="en-US" altLang="zh-CN" sz="2900" dirty="0"/>
              <a:t>HTTP </a:t>
            </a:r>
            <a:r>
              <a:rPr lang="zh-CN" altLang="en-US" sz="2900" dirty="0"/>
              <a:t>服务器，则应使用套接字。</a:t>
            </a:r>
            <a:endParaRPr lang="zh-CN" altLang="en-US" dirty="0"/>
          </a:p>
        </p:txBody>
      </p:sp>
      <p:sp>
        <p:nvSpPr>
          <p:cNvPr id="4" name="灯片编号占位符 3">
            <a:extLst>
              <a:ext uri="{FF2B5EF4-FFF2-40B4-BE49-F238E27FC236}">
                <a16:creationId xmlns:a16="http://schemas.microsoft.com/office/drawing/2014/main" id="{1420A354-803E-4981-ABBD-3B7CF1D76382}"/>
              </a:ext>
            </a:extLst>
          </p:cNvPr>
          <p:cNvSpPr>
            <a:spLocks noGrp="1"/>
          </p:cNvSpPr>
          <p:nvPr>
            <p:ph type="sldNum" sz="quarter" idx="11"/>
          </p:nvPr>
        </p:nvSpPr>
        <p:spPr/>
        <p:txBody>
          <a:bodyPr/>
          <a:lstStyle/>
          <a:p>
            <a:fld id="{3F9C4C7F-5825-4F3A-8379-025B40755F68}" type="slidenum">
              <a:rPr lang="zh-CN" altLang="en-US" smtClean="0"/>
              <a:t>28</a:t>
            </a:fld>
            <a:endParaRPr lang="zh-CN" altLang="en-US" dirty="0"/>
          </a:p>
        </p:txBody>
      </p:sp>
    </p:spTree>
    <p:extLst>
      <p:ext uri="{BB962C8B-B14F-4D97-AF65-F5344CB8AC3E}">
        <p14:creationId xmlns:p14="http://schemas.microsoft.com/office/powerpoint/2010/main" val="14890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ABCA3-01E8-47C0-8802-8A72AC54CBC6}"/>
              </a:ext>
            </a:extLst>
          </p:cNvPr>
          <p:cNvSpPr>
            <a:spLocks noGrp="1"/>
          </p:cNvSpPr>
          <p:nvPr>
            <p:ph type="title"/>
          </p:nvPr>
        </p:nvSpPr>
        <p:spPr/>
        <p:txBody>
          <a:bodyPr/>
          <a:lstStyle/>
          <a:p>
            <a:r>
              <a:rPr lang="zh-CN" altLang="en-US" dirty="0"/>
              <a:t>后台传输</a:t>
            </a:r>
          </a:p>
        </p:txBody>
      </p:sp>
      <p:sp>
        <p:nvSpPr>
          <p:cNvPr id="3" name="文本占位符 2">
            <a:extLst>
              <a:ext uri="{FF2B5EF4-FFF2-40B4-BE49-F238E27FC236}">
                <a16:creationId xmlns:a16="http://schemas.microsoft.com/office/drawing/2014/main" id="{03FD8546-6F5E-4550-BA68-332538DEB9EB}"/>
              </a:ext>
            </a:extLst>
          </p:cNvPr>
          <p:cNvSpPr>
            <a:spLocks noGrp="1"/>
          </p:cNvSpPr>
          <p:nvPr>
            <p:ph type="body" sz="quarter" idx="10"/>
          </p:nvPr>
        </p:nvSpPr>
        <p:spPr/>
        <p:txBody>
          <a:bodyPr>
            <a:normAutofit/>
          </a:bodyPr>
          <a:lstStyle/>
          <a:p>
            <a:pPr>
              <a:lnSpc>
                <a:spcPct val="150000"/>
              </a:lnSpc>
            </a:pPr>
            <a:r>
              <a:rPr lang="zh-CN" altLang="en-US" sz="2000" dirty="0"/>
              <a:t>  当你希望通过网络可靠地传输文件时，请使用</a:t>
            </a:r>
            <a:r>
              <a:rPr lang="zh-CN" altLang="en-US" sz="2000" u="sng" dirty="0">
                <a:hlinkClick r:id="rId2"/>
              </a:rPr>
              <a:t>后台传输 </a:t>
            </a:r>
            <a:r>
              <a:rPr lang="en-US" altLang="zh-CN" sz="2000" u="sng" dirty="0">
                <a:hlinkClick r:id="rId2"/>
              </a:rPr>
              <a:t>API</a:t>
            </a:r>
            <a:r>
              <a:rPr lang="zh-CN" altLang="en-US" sz="2000" dirty="0"/>
              <a:t>。</a:t>
            </a:r>
            <a:endParaRPr lang="en-US" altLang="zh-CN" sz="2000" dirty="0"/>
          </a:p>
          <a:p>
            <a:pPr>
              <a:lnSpc>
                <a:spcPct val="150000"/>
              </a:lnSpc>
            </a:pPr>
            <a:r>
              <a:rPr lang="en-US" altLang="zh-CN" sz="2000" dirty="0"/>
              <a:t>  </a:t>
            </a:r>
            <a:r>
              <a:rPr lang="zh-CN" altLang="en-US" sz="2000" dirty="0"/>
              <a:t>  后台传输 </a:t>
            </a:r>
            <a:r>
              <a:rPr lang="en-US" altLang="zh-CN" sz="2000" dirty="0"/>
              <a:t>API </a:t>
            </a:r>
            <a:r>
              <a:rPr lang="zh-CN" altLang="en-US" sz="2000" dirty="0"/>
              <a:t>提供了高级的上载和下载功能，这些功能可在应用暂停期间在后台运行，并且在应用终止后仍保持运行。 </a:t>
            </a:r>
            <a:endParaRPr lang="en-US" altLang="zh-CN" sz="2000" dirty="0"/>
          </a:p>
          <a:p>
            <a:pPr>
              <a:lnSpc>
                <a:spcPct val="150000"/>
              </a:lnSpc>
            </a:pPr>
            <a:r>
              <a:rPr lang="en-US" altLang="zh-CN" sz="2000" dirty="0"/>
              <a:t>    </a:t>
            </a:r>
            <a:r>
              <a:rPr lang="zh-CN" altLang="en-US" sz="2000" dirty="0"/>
              <a:t>该 </a:t>
            </a:r>
            <a:r>
              <a:rPr lang="en-US" altLang="zh-CN" sz="2000" dirty="0"/>
              <a:t>API </a:t>
            </a:r>
            <a:r>
              <a:rPr lang="zh-CN" altLang="en-US" sz="2000" dirty="0"/>
              <a:t>监视网络状态以及在失去连接时自动暂停和恢复传输，而且传输同样也既为数据敏感型又为电池敏感型，这意味着下载活动将根据当前连接性和设备电池状态进行调整。 </a:t>
            </a:r>
            <a:endParaRPr lang="en-US" altLang="zh-CN" sz="2000" dirty="0"/>
          </a:p>
          <a:p>
            <a:pPr>
              <a:lnSpc>
                <a:spcPct val="150000"/>
              </a:lnSpc>
            </a:pPr>
            <a:r>
              <a:rPr lang="zh-CN" altLang="en-US" sz="2000" dirty="0"/>
              <a:t>    该 </a:t>
            </a:r>
            <a:r>
              <a:rPr lang="en-US" altLang="zh-CN" sz="2000" dirty="0"/>
              <a:t>API </a:t>
            </a:r>
            <a:r>
              <a:rPr lang="zh-CN" altLang="en-US" sz="2000" dirty="0"/>
              <a:t>非常适合于使用 </a:t>
            </a:r>
            <a:r>
              <a:rPr lang="en-US" altLang="zh-CN" sz="2000" dirty="0"/>
              <a:t>HTTP </a:t>
            </a:r>
            <a:r>
              <a:rPr lang="zh-CN" altLang="en-US" sz="2000" dirty="0"/>
              <a:t>上载和下载大型文件。 </a:t>
            </a:r>
            <a:r>
              <a:rPr lang="en-US" altLang="zh-CN" sz="2000" dirty="0"/>
              <a:t>FTP </a:t>
            </a:r>
            <a:r>
              <a:rPr lang="zh-CN" altLang="en-US" sz="2000" dirty="0"/>
              <a:t>也受支持，但仅用于下载。</a:t>
            </a:r>
          </a:p>
          <a:p>
            <a:endParaRPr lang="zh-CN" altLang="en-US" dirty="0"/>
          </a:p>
        </p:txBody>
      </p:sp>
      <p:sp>
        <p:nvSpPr>
          <p:cNvPr id="4" name="灯片编号占位符 3">
            <a:extLst>
              <a:ext uri="{FF2B5EF4-FFF2-40B4-BE49-F238E27FC236}">
                <a16:creationId xmlns:a16="http://schemas.microsoft.com/office/drawing/2014/main" id="{00382426-38F3-4C8A-9F34-FA3B2FD9BBB0}"/>
              </a:ext>
            </a:extLst>
          </p:cNvPr>
          <p:cNvSpPr>
            <a:spLocks noGrp="1"/>
          </p:cNvSpPr>
          <p:nvPr>
            <p:ph type="sldNum" sz="quarter" idx="11"/>
          </p:nvPr>
        </p:nvSpPr>
        <p:spPr/>
        <p:txBody>
          <a:bodyPr/>
          <a:lstStyle/>
          <a:p>
            <a:fld id="{3F9C4C7F-5825-4F3A-8379-025B40755F68}" type="slidenum">
              <a:rPr lang="zh-CN" altLang="en-US" smtClean="0"/>
              <a:t>29</a:t>
            </a:fld>
            <a:endParaRPr lang="zh-CN" altLang="en-US" dirty="0"/>
          </a:p>
        </p:txBody>
      </p:sp>
    </p:spTree>
    <p:extLst>
      <p:ext uri="{BB962C8B-B14F-4D97-AF65-F5344CB8AC3E}">
        <p14:creationId xmlns:p14="http://schemas.microsoft.com/office/powerpoint/2010/main" val="44174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379" y="1344410"/>
            <a:ext cx="4156364" cy="4207996"/>
          </a:xfrm>
          <a:prstGeom prst="rect">
            <a:avLst/>
          </a:prstGeom>
        </p:spPr>
      </p:pic>
      <p:sp>
        <p:nvSpPr>
          <p:cNvPr id="3" name="矩形 2"/>
          <p:cNvSpPr/>
          <p:nvPr/>
        </p:nvSpPr>
        <p:spPr bwMode="auto">
          <a:xfrm>
            <a:off x="6337923" y="1344410"/>
            <a:ext cx="1047723" cy="738000"/>
          </a:xfrm>
          <a:prstGeom prst="rect">
            <a:avLst/>
          </a:prstGeom>
          <a:solidFill>
            <a:srgbClr val="0070C0">
              <a:alpha val="5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r>
              <a:rPr lang="en-US" altLang="zh-CN" sz="3600" b="1" dirty="0">
                <a:gradFill>
                  <a:gsLst>
                    <a:gs pos="0">
                      <a:srgbClr val="FFFFFF"/>
                    </a:gs>
                    <a:gs pos="100000">
                      <a:srgbClr val="FFFFFF"/>
                    </a:gs>
                  </a:gsLst>
                  <a:lin ang="5400000" scaled="0"/>
                </a:gradFill>
                <a:ea typeface="Segoe UI" panose="020B0502040204020203" pitchFamily="34" charset="0"/>
                <a:cs typeface="Segoe UI" panose="020B0502040204020203" pitchFamily="34" charset="0"/>
              </a:rPr>
              <a:t>1</a:t>
            </a:r>
            <a:endParaRPr lang="zh-CN" altLang="en-US" sz="3600" b="1"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矩形 4"/>
          <p:cNvSpPr/>
          <p:nvPr/>
        </p:nvSpPr>
        <p:spPr bwMode="auto">
          <a:xfrm>
            <a:off x="6337925" y="3558262"/>
            <a:ext cx="1047723" cy="738000"/>
          </a:xfrm>
          <a:prstGeom prst="rect">
            <a:avLst/>
          </a:prstGeom>
          <a:solidFill>
            <a:srgbClr val="0070C0">
              <a:alpha val="5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r>
              <a:rPr lang="en-US" altLang="zh-CN" sz="3600" b="1" dirty="0">
                <a:gradFill>
                  <a:gsLst>
                    <a:gs pos="0">
                      <a:srgbClr val="FFFFFF"/>
                    </a:gs>
                    <a:gs pos="100000">
                      <a:srgbClr val="FFFFFF"/>
                    </a:gs>
                  </a:gsLst>
                  <a:lin ang="5400000" scaled="0"/>
                </a:gradFill>
                <a:ea typeface="Segoe UI" panose="020B0502040204020203" pitchFamily="34" charset="0"/>
                <a:cs typeface="Segoe UI" panose="020B0502040204020203" pitchFamily="34" charset="0"/>
              </a:rPr>
              <a:t>3</a:t>
            </a:r>
            <a:endParaRPr lang="zh-CN" altLang="en-US" sz="3600" b="1"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6" name="矩形 5"/>
          <p:cNvSpPr/>
          <p:nvPr/>
        </p:nvSpPr>
        <p:spPr bwMode="auto">
          <a:xfrm>
            <a:off x="6337925" y="2451336"/>
            <a:ext cx="1047723" cy="738000"/>
          </a:xfrm>
          <a:prstGeom prst="rect">
            <a:avLst/>
          </a:prstGeom>
          <a:solidFill>
            <a:srgbClr val="0070C0">
              <a:alpha val="5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r>
              <a:rPr lang="en-US" altLang="zh-CN" sz="3600" b="1" dirty="0">
                <a:gradFill>
                  <a:gsLst>
                    <a:gs pos="0">
                      <a:srgbClr val="FFFFFF"/>
                    </a:gs>
                    <a:gs pos="100000">
                      <a:srgbClr val="FFFFFF"/>
                    </a:gs>
                  </a:gsLst>
                  <a:lin ang="5400000" scaled="0"/>
                </a:gradFill>
                <a:ea typeface="Segoe UI" panose="020B0502040204020203" pitchFamily="34" charset="0"/>
                <a:cs typeface="Segoe UI" panose="020B0502040204020203" pitchFamily="34" charset="0"/>
              </a:rPr>
              <a:t>2</a:t>
            </a:r>
            <a:endParaRPr lang="zh-CN" altLang="en-US" sz="3600" b="1"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7" name="矩形 6"/>
          <p:cNvSpPr/>
          <p:nvPr/>
        </p:nvSpPr>
        <p:spPr bwMode="auto">
          <a:xfrm>
            <a:off x="7886775" y="1343797"/>
            <a:ext cx="2679625" cy="753780"/>
          </a:xfrm>
          <a:prstGeom prst="rect">
            <a:avLst/>
          </a:prstGeom>
          <a:solidFill>
            <a:srgbClr val="0070C0">
              <a:alpha val="5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lvl="0" fontAlgn="base">
              <a:spcBef>
                <a:spcPct val="0"/>
              </a:spcBef>
              <a:spcAft>
                <a:spcPct val="0"/>
              </a:spcAft>
            </a:pPr>
            <a:r>
              <a:rPr lang="en-US" altLang="zh-CN" sz="2800" b="1" kern="0" dirty="0">
                <a:solidFill>
                  <a:schemeClr val="tx1">
                    <a:alpha val="99000"/>
                  </a:schemeClr>
                </a:solidFill>
                <a:latin typeface="微软雅黑" panose="020B0503020204020204" pitchFamily="34" charset="-122"/>
                <a:ea typeface="微软雅黑" panose="020B0503020204020204" pitchFamily="34" charset="-122"/>
                <a:cs typeface="Segoe UI" panose="020B0502040204020203" pitchFamily="34" charset="0"/>
              </a:rPr>
              <a:t>Networking basic</a:t>
            </a:r>
          </a:p>
        </p:txBody>
      </p:sp>
      <p:sp>
        <p:nvSpPr>
          <p:cNvPr id="8" name="矩形 7"/>
          <p:cNvSpPr/>
          <p:nvPr/>
        </p:nvSpPr>
        <p:spPr bwMode="auto">
          <a:xfrm>
            <a:off x="7964321" y="2451336"/>
            <a:ext cx="2602079" cy="764484"/>
          </a:xfrm>
          <a:prstGeom prst="rect">
            <a:avLst/>
          </a:prstGeom>
          <a:solidFill>
            <a:srgbClr val="0070C0">
              <a:alpha val="5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lvl="0" defTabSz="913765" fontAlgn="base">
              <a:spcBef>
                <a:spcPct val="0"/>
              </a:spcBef>
              <a:spcAft>
                <a:spcPct val="0"/>
              </a:spcAft>
            </a:pPr>
            <a:r>
              <a:rPr lang="en-US" altLang="zh-CN" sz="2400" b="1" kern="0" dirty="0">
                <a:solidFill>
                  <a:schemeClr val="tx1">
                    <a:alpha val="99000"/>
                  </a:schemeClr>
                </a:solidFill>
                <a:latin typeface="微软雅黑" panose="020B0503020204020204" pitchFamily="34" charset="-122"/>
                <a:ea typeface="微软雅黑" panose="020B0503020204020204" pitchFamily="34" charset="-122"/>
                <a:cs typeface="Segoe UI" panose="020B0502040204020203" pitchFamily="34" charset="0"/>
              </a:rPr>
              <a:t>Networking technology</a:t>
            </a:r>
          </a:p>
        </p:txBody>
      </p:sp>
      <p:sp>
        <p:nvSpPr>
          <p:cNvPr id="9" name="矩形 8"/>
          <p:cNvSpPr/>
          <p:nvPr/>
        </p:nvSpPr>
        <p:spPr bwMode="auto">
          <a:xfrm>
            <a:off x="7890430" y="4760423"/>
            <a:ext cx="2675970" cy="738613"/>
          </a:xfrm>
          <a:prstGeom prst="rect">
            <a:avLst/>
          </a:prstGeom>
          <a:solidFill>
            <a:srgbClr val="0070C0">
              <a:alpha val="5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lvl="0" defTabSz="913765" fontAlgn="base">
              <a:spcBef>
                <a:spcPct val="0"/>
              </a:spcBef>
              <a:spcAft>
                <a:spcPct val="0"/>
              </a:spcAft>
            </a:pPr>
            <a:r>
              <a:rPr lang="en-US" altLang="zh-CN" sz="2800" b="1" kern="0" dirty="0">
                <a:solidFill>
                  <a:schemeClr val="tx1">
                    <a:alpha val="99000"/>
                  </a:schemeClr>
                </a:solidFill>
                <a:latin typeface="微软雅黑" panose="020B0503020204020204" pitchFamily="34" charset="-122"/>
                <a:ea typeface="微软雅黑" panose="020B0503020204020204" pitchFamily="34" charset="-122"/>
                <a:cs typeface="Segoe UI" panose="020B0502040204020203" pitchFamily="34" charset="0"/>
              </a:rPr>
              <a:t>Socket</a:t>
            </a:r>
            <a:r>
              <a:rPr lang="zh-CN" altLang="en-US" sz="2800" b="1" kern="0" dirty="0">
                <a:solidFill>
                  <a:schemeClr val="tx1">
                    <a:alpha val="99000"/>
                  </a:schemeClr>
                </a:solidFill>
                <a:latin typeface="微软雅黑" panose="020B0503020204020204" pitchFamily="34" charset="-122"/>
                <a:ea typeface="微软雅黑" panose="020B0503020204020204" pitchFamily="34" charset="-122"/>
                <a:cs typeface="Segoe UI" panose="020B0502040204020203" pitchFamily="34" charset="0"/>
              </a:rPr>
              <a:t>通信</a:t>
            </a:r>
            <a:endParaRPr lang="en-US" altLang="zh-CN" sz="2800" b="1" kern="0" dirty="0">
              <a:solidFill>
                <a:schemeClr val="tx1">
                  <a:alpha val="99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0" name="矩形 9">
            <a:extLst>
              <a:ext uri="{FF2B5EF4-FFF2-40B4-BE49-F238E27FC236}">
                <a16:creationId xmlns:a16="http://schemas.microsoft.com/office/drawing/2014/main" id="{1B1F3853-EB59-43F0-90AC-0B667289E9BB}"/>
              </a:ext>
            </a:extLst>
          </p:cNvPr>
          <p:cNvSpPr/>
          <p:nvPr/>
        </p:nvSpPr>
        <p:spPr bwMode="auto">
          <a:xfrm>
            <a:off x="6337922" y="4761036"/>
            <a:ext cx="1047723" cy="738000"/>
          </a:xfrm>
          <a:prstGeom prst="rect">
            <a:avLst/>
          </a:prstGeom>
          <a:solidFill>
            <a:srgbClr val="0070C0">
              <a:alpha val="5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r>
              <a:rPr lang="en-US" altLang="zh-CN" sz="3600" b="1" dirty="0">
                <a:gradFill>
                  <a:gsLst>
                    <a:gs pos="0">
                      <a:srgbClr val="FFFFFF"/>
                    </a:gs>
                    <a:gs pos="100000">
                      <a:srgbClr val="FFFFFF"/>
                    </a:gs>
                  </a:gsLst>
                  <a:lin ang="5400000" scaled="0"/>
                </a:gradFill>
                <a:ea typeface="Segoe UI" panose="020B0502040204020203" pitchFamily="34" charset="0"/>
                <a:cs typeface="Segoe UI" panose="020B0502040204020203" pitchFamily="34" charset="0"/>
              </a:rPr>
              <a:t>4</a:t>
            </a:r>
            <a:endParaRPr lang="zh-CN" altLang="en-US" sz="3600" b="1"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1" name="矩形 10">
            <a:extLst>
              <a:ext uri="{FF2B5EF4-FFF2-40B4-BE49-F238E27FC236}">
                <a16:creationId xmlns:a16="http://schemas.microsoft.com/office/drawing/2014/main" id="{3E19C783-3926-46BE-8AEB-1078AC9A85C2}"/>
              </a:ext>
            </a:extLst>
          </p:cNvPr>
          <p:cNvSpPr/>
          <p:nvPr/>
        </p:nvSpPr>
        <p:spPr bwMode="auto">
          <a:xfrm>
            <a:off x="7964321" y="3605879"/>
            <a:ext cx="2602079" cy="764484"/>
          </a:xfrm>
          <a:prstGeom prst="rect">
            <a:avLst/>
          </a:prstGeom>
          <a:solidFill>
            <a:srgbClr val="0070C0">
              <a:alpha val="5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lvl="0" defTabSz="913765" fontAlgn="base">
              <a:spcBef>
                <a:spcPct val="0"/>
              </a:spcBef>
              <a:spcAft>
                <a:spcPct val="0"/>
              </a:spcAft>
            </a:pPr>
            <a:r>
              <a:rPr lang="en-US" altLang="zh-CN" sz="2400" b="1" kern="0" dirty="0">
                <a:solidFill>
                  <a:schemeClr val="tx1">
                    <a:alpha val="99000"/>
                  </a:schemeClr>
                </a:solidFill>
                <a:latin typeface="微软雅黑" panose="020B0503020204020204" pitchFamily="34" charset="-122"/>
                <a:ea typeface="微软雅黑" panose="020B0503020204020204" pitchFamily="34" charset="-122"/>
                <a:cs typeface="Segoe UI" panose="020B0502040204020203" pitchFamily="34" charset="0"/>
              </a:rPr>
              <a:t>HTTP</a:t>
            </a:r>
            <a:r>
              <a:rPr lang="zh-CN" altLang="en-US" sz="2400" b="1" kern="0" dirty="0">
                <a:solidFill>
                  <a:schemeClr val="tx1">
                    <a:alpha val="99000"/>
                  </a:schemeClr>
                </a:solidFill>
                <a:latin typeface="微软雅黑" panose="020B0503020204020204" pitchFamily="34" charset="-122"/>
                <a:ea typeface="微软雅黑" panose="020B0503020204020204" pitchFamily="34" charset="-122"/>
                <a:cs typeface="Segoe UI" panose="020B0502040204020203" pitchFamily="34" charset="0"/>
              </a:rPr>
              <a:t>请求</a:t>
            </a:r>
            <a:endParaRPr lang="en-US" altLang="zh-CN" sz="2400" b="1" kern="0" dirty="0">
              <a:solidFill>
                <a:schemeClr val="tx1">
                  <a:alpha val="99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 name="灯片编号占位符 3">
            <a:extLst>
              <a:ext uri="{FF2B5EF4-FFF2-40B4-BE49-F238E27FC236}">
                <a16:creationId xmlns:a16="http://schemas.microsoft.com/office/drawing/2014/main" id="{69ED4B36-9A9C-4F3E-92BA-1EF93590B0BC}"/>
              </a:ext>
            </a:extLst>
          </p:cNvPr>
          <p:cNvSpPr>
            <a:spLocks noGrp="1"/>
          </p:cNvSpPr>
          <p:nvPr>
            <p:ph type="sldNum" sz="quarter" idx="10"/>
          </p:nvPr>
        </p:nvSpPr>
        <p:spPr/>
        <p:txBody>
          <a:bodyPr/>
          <a:lstStyle/>
          <a:p>
            <a:fld id="{3F9C4C7F-5825-4F3A-8379-025B40755F68}" type="slidenum">
              <a:rPr lang="zh-CN" altLang="en-US" smtClean="0"/>
              <a:t>3</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ABCA3-01E8-47C0-8802-8A72AC54CBC6}"/>
              </a:ext>
            </a:extLst>
          </p:cNvPr>
          <p:cNvSpPr>
            <a:spLocks noGrp="1"/>
          </p:cNvSpPr>
          <p:nvPr>
            <p:ph type="title"/>
          </p:nvPr>
        </p:nvSpPr>
        <p:spPr/>
        <p:txBody>
          <a:bodyPr/>
          <a:lstStyle/>
          <a:p>
            <a:r>
              <a:rPr lang="zh-CN" altLang="en-US" dirty="0"/>
              <a:t>后台传输</a:t>
            </a:r>
          </a:p>
        </p:txBody>
      </p:sp>
      <p:sp>
        <p:nvSpPr>
          <p:cNvPr id="3" name="文本占位符 2">
            <a:extLst>
              <a:ext uri="{FF2B5EF4-FFF2-40B4-BE49-F238E27FC236}">
                <a16:creationId xmlns:a16="http://schemas.microsoft.com/office/drawing/2014/main" id="{03FD8546-6F5E-4550-BA68-332538DEB9EB}"/>
              </a:ext>
            </a:extLst>
          </p:cNvPr>
          <p:cNvSpPr>
            <a:spLocks noGrp="1"/>
          </p:cNvSpPr>
          <p:nvPr>
            <p:ph type="body" sz="quarter" idx="10"/>
          </p:nvPr>
        </p:nvSpPr>
        <p:spPr/>
        <p:txBody>
          <a:bodyPr>
            <a:normAutofit fontScale="77500" lnSpcReduction="20000"/>
          </a:bodyPr>
          <a:lstStyle/>
          <a:p>
            <a:pPr>
              <a:lnSpc>
                <a:spcPct val="170000"/>
              </a:lnSpc>
            </a:pPr>
            <a:r>
              <a:rPr lang="zh-CN" altLang="en-US" sz="3300" dirty="0"/>
              <a:t>何时使用后台传输：</a:t>
            </a:r>
          </a:p>
          <a:p>
            <a:pPr>
              <a:lnSpc>
                <a:spcPct val="170000"/>
              </a:lnSpc>
            </a:pPr>
            <a:r>
              <a:rPr lang="en-US" altLang="zh-CN" sz="2500" dirty="0"/>
              <a:t>	</a:t>
            </a:r>
            <a:r>
              <a:rPr lang="zh-CN" altLang="en-US" sz="2500" dirty="0"/>
              <a:t>若要可靠地传输大型文件或大量的文件，可使用后台传输。</a:t>
            </a:r>
          </a:p>
          <a:p>
            <a:pPr>
              <a:lnSpc>
                <a:spcPct val="170000"/>
              </a:lnSpc>
            </a:pPr>
            <a:r>
              <a:rPr lang="en-US" altLang="zh-CN" sz="2500" dirty="0"/>
              <a:t>	</a:t>
            </a:r>
            <a:r>
              <a:rPr lang="zh-CN" altLang="en-US" sz="2500" dirty="0"/>
              <a:t>如果你希望将以后台任务的形式传输处理后文件，可将后台传输与后台传输完成组搭配使用。</a:t>
            </a:r>
          </a:p>
          <a:p>
            <a:pPr>
              <a:lnSpc>
                <a:spcPct val="170000"/>
              </a:lnSpc>
            </a:pPr>
            <a:r>
              <a:rPr lang="en-US" altLang="zh-CN" sz="2500" dirty="0"/>
              <a:t>	</a:t>
            </a:r>
            <a:r>
              <a:rPr lang="zh-CN" altLang="en-US" sz="2500" dirty="0"/>
              <a:t>如果你想要在网络中断后恢复进行中的传输，请使用后台传输。</a:t>
            </a:r>
          </a:p>
          <a:p>
            <a:pPr>
              <a:lnSpc>
                <a:spcPct val="170000"/>
              </a:lnSpc>
            </a:pPr>
            <a:r>
              <a:rPr lang="en-US" altLang="zh-CN" sz="2500" dirty="0"/>
              <a:t>	</a:t>
            </a:r>
            <a:r>
              <a:rPr lang="zh-CN" altLang="en-US" sz="2500" dirty="0"/>
              <a:t>如果你希望能够根据网络条件（例如使用数据流量套餐时）来更改传输行为，请使用后台传输。</a:t>
            </a:r>
          </a:p>
          <a:p>
            <a:pPr>
              <a:lnSpc>
                <a:spcPct val="170000"/>
              </a:lnSpc>
            </a:pPr>
            <a:r>
              <a:rPr lang="zh-CN" altLang="en-US" sz="3300" dirty="0"/>
              <a:t>不使用后台传输的情况：</a:t>
            </a:r>
          </a:p>
          <a:p>
            <a:pPr>
              <a:lnSpc>
                <a:spcPct val="170000"/>
              </a:lnSpc>
            </a:pPr>
            <a:r>
              <a:rPr lang="en-US" altLang="zh-CN" sz="2500" dirty="0"/>
              <a:t>	</a:t>
            </a:r>
            <a:r>
              <a:rPr lang="zh-CN" altLang="en-US" sz="2500" dirty="0"/>
              <a:t>如果你要传输少量的小文件，并且无需在传输完成后执行任何后续处理，应考虑使用 </a:t>
            </a:r>
            <a:r>
              <a:rPr lang="en-US" altLang="zh-CN" sz="2500" b="1" dirty="0" err="1">
                <a:hlinkClick r:id="rId2"/>
              </a:rPr>
              <a:t>HttpClient</a:t>
            </a:r>
            <a:r>
              <a:rPr lang="zh-CN" altLang="en-US" sz="2500" dirty="0"/>
              <a:t> </a:t>
            </a:r>
            <a:r>
              <a:rPr lang="en-US" altLang="zh-CN" sz="2500" dirty="0"/>
              <a:t>PUT </a:t>
            </a:r>
            <a:r>
              <a:rPr lang="zh-CN" altLang="en-US" sz="2500" dirty="0"/>
              <a:t>或 </a:t>
            </a:r>
            <a:r>
              <a:rPr lang="en-US" altLang="zh-CN" sz="2500" dirty="0"/>
              <a:t>POST </a:t>
            </a:r>
            <a:r>
              <a:rPr lang="zh-CN" altLang="en-US" sz="2500" dirty="0"/>
              <a:t>方法。</a:t>
            </a:r>
          </a:p>
          <a:p>
            <a:pPr>
              <a:lnSpc>
                <a:spcPct val="170000"/>
              </a:lnSpc>
            </a:pPr>
            <a:r>
              <a:rPr lang="en-US" altLang="zh-CN" sz="2500" dirty="0"/>
              <a:t>	</a:t>
            </a:r>
            <a:r>
              <a:rPr lang="zh-CN" altLang="en-US" sz="2500" dirty="0"/>
              <a:t>如果你希望流式传输数据并在其到达时在本地使用，请使用 </a:t>
            </a:r>
            <a:r>
              <a:rPr lang="en-US" altLang="zh-CN" sz="2500" b="1" dirty="0" err="1">
                <a:hlinkClick r:id="rId2"/>
              </a:rPr>
              <a:t>HttpClient</a:t>
            </a:r>
            <a:r>
              <a:rPr lang="zh-CN" altLang="en-US" sz="2500" dirty="0"/>
              <a:t>。</a:t>
            </a:r>
          </a:p>
          <a:p>
            <a:endParaRPr lang="zh-CN" altLang="en-US" dirty="0"/>
          </a:p>
        </p:txBody>
      </p:sp>
      <p:sp>
        <p:nvSpPr>
          <p:cNvPr id="4" name="灯片编号占位符 3">
            <a:extLst>
              <a:ext uri="{FF2B5EF4-FFF2-40B4-BE49-F238E27FC236}">
                <a16:creationId xmlns:a16="http://schemas.microsoft.com/office/drawing/2014/main" id="{268A3A83-335F-4C73-9114-F5E069A86423}"/>
              </a:ext>
            </a:extLst>
          </p:cNvPr>
          <p:cNvSpPr>
            <a:spLocks noGrp="1"/>
          </p:cNvSpPr>
          <p:nvPr>
            <p:ph type="sldNum" sz="quarter" idx="11"/>
          </p:nvPr>
        </p:nvSpPr>
        <p:spPr/>
        <p:txBody>
          <a:bodyPr/>
          <a:lstStyle/>
          <a:p>
            <a:fld id="{3F9C4C7F-5825-4F3A-8379-025B40755F68}" type="slidenum">
              <a:rPr lang="zh-CN" altLang="en-US" smtClean="0"/>
              <a:t>30</a:t>
            </a:fld>
            <a:endParaRPr lang="zh-CN" altLang="en-US" dirty="0"/>
          </a:p>
        </p:txBody>
      </p:sp>
    </p:spTree>
    <p:extLst>
      <p:ext uri="{BB962C8B-B14F-4D97-AF65-F5344CB8AC3E}">
        <p14:creationId xmlns:p14="http://schemas.microsoft.com/office/powerpoint/2010/main" val="257365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882" y="1105603"/>
            <a:ext cx="11149013" cy="1107996"/>
          </a:xfrm>
        </p:spPr>
        <p:txBody>
          <a:bodyPr/>
          <a:lstStyle/>
          <a:p>
            <a:r>
              <a:rPr lang="en-US" altLang="zh-CN" sz="8000" b="1" dirty="0">
                <a:latin typeface="微软雅黑" panose="020B0503020204020204" pitchFamily="34" charset="-122"/>
                <a:ea typeface="微软雅黑" panose="020B0503020204020204" pitchFamily="34" charset="-122"/>
              </a:rPr>
              <a:t>HTTP</a:t>
            </a:r>
            <a:r>
              <a:rPr lang="zh-CN" altLang="en-US" sz="8000" b="1" dirty="0">
                <a:latin typeface="微软雅黑" panose="020B0503020204020204" pitchFamily="34" charset="-122"/>
                <a:ea typeface="微软雅黑" panose="020B0503020204020204" pitchFamily="34" charset="-122"/>
              </a:rPr>
              <a:t>请求</a:t>
            </a:r>
            <a:endParaRPr lang="en-US" sz="8000" b="1" dirty="0">
              <a:latin typeface="微软雅黑" panose="020B0503020204020204" pitchFamily="34" charset="-122"/>
              <a:ea typeface="微软雅黑" panose="020B0503020204020204" pitchFamily="34" charset="-122"/>
            </a:endParaRPr>
          </a:p>
        </p:txBody>
      </p:sp>
      <p:sp>
        <p:nvSpPr>
          <p:cNvPr id="3" name="灯片编号占位符 2">
            <a:extLst>
              <a:ext uri="{FF2B5EF4-FFF2-40B4-BE49-F238E27FC236}">
                <a16:creationId xmlns:a16="http://schemas.microsoft.com/office/drawing/2014/main" id="{8BC03D2B-9C67-4DDF-A115-9DB285A88E59}"/>
              </a:ext>
            </a:extLst>
          </p:cNvPr>
          <p:cNvSpPr>
            <a:spLocks noGrp="1"/>
          </p:cNvSpPr>
          <p:nvPr>
            <p:ph type="sldNum" sz="quarter" idx="10"/>
          </p:nvPr>
        </p:nvSpPr>
        <p:spPr/>
        <p:txBody>
          <a:bodyPr/>
          <a:lstStyle/>
          <a:p>
            <a:fld id="{3F9C4C7F-5825-4F3A-8379-025B40755F68}" type="slidenum">
              <a:rPr lang="zh-CN" altLang="en-US" smtClean="0"/>
              <a:t>31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zh-CN" b="1" dirty="0" err="1">
                <a:latin typeface="微软雅黑" panose="020B0503020204020204" pitchFamily="34" charset="-122"/>
                <a:ea typeface="微软雅黑" panose="020B0503020204020204" pitchFamily="34" charset="-122"/>
              </a:rPr>
              <a:t>HttpClient</a:t>
            </a:r>
            <a:r>
              <a:rPr lang="zh-CN" altLang="en-US" b="1" dirty="0">
                <a:latin typeface="微软雅黑" panose="020B0503020204020204" pitchFamily="34" charset="-122"/>
                <a:ea typeface="微软雅黑" panose="020B0503020204020204" pitchFamily="34" charset="-122"/>
              </a:rPr>
              <a:t>类</a:t>
            </a:r>
            <a:endParaRPr lang="en-US" b="1" dirty="0">
              <a:latin typeface="微软雅黑" panose="020B0503020204020204" pitchFamily="34" charset="-122"/>
              <a:ea typeface="微软雅黑" panose="020B0503020204020204" pitchFamily="34" charset="-122"/>
            </a:endParaRPr>
          </a:p>
        </p:txBody>
      </p:sp>
      <p:sp>
        <p:nvSpPr>
          <p:cNvPr id="5" name="Text Placeholder 2"/>
          <p:cNvSpPr>
            <a:spLocks noGrp="1"/>
          </p:cNvSpPr>
          <p:nvPr>
            <p:ph type="body" sz="quarter" idx="10"/>
          </p:nvPr>
        </p:nvSpPr>
        <p:spPr>
          <a:xfrm>
            <a:off x="518318" y="1381125"/>
            <a:ext cx="11152188" cy="4879975"/>
          </a:xfrm>
        </p:spPr>
        <p:txBody>
          <a:bodyPr>
            <a:normAutofit fontScale="70000" lnSpcReduction="20000"/>
          </a:bodyPr>
          <a:lstStyle/>
          <a:p>
            <a:r>
              <a:rPr lang="en-US" altLang="zh-CN" sz="3600" dirty="0" err="1">
                <a:highlight>
                  <a:srgbClr val="FFFFFF"/>
                </a:highlight>
              </a:rPr>
              <a:t>HttpClient</a:t>
            </a:r>
            <a:r>
              <a:rPr lang="en-US" altLang="zh-CN" sz="3600" dirty="0">
                <a:highlight>
                  <a:srgbClr val="FFFFFF"/>
                </a:highlight>
              </a:rPr>
              <a:t> </a:t>
            </a:r>
            <a:r>
              <a:rPr lang="zh-CN" altLang="en-US" sz="3600" dirty="0">
                <a:highlight>
                  <a:srgbClr val="FFFFFF"/>
                </a:highlight>
              </a:rPr>
              <a:t>和 </a:t>
            </a:r>
            <a:r>
              <a:rPr lang="en-US" altLang="zh-CN" sz="3600" dirty="0" err="1">
                <a:highlight>
                  <a:srgbClr val="FFFFFF"/>
                </a:highlight>
              </a:rPr>
              <a:t>Windows.Web.Http</a:t>
            </a:r>
            <a:r>
              <a:rPr lang="en-US" altLang="zh-CN" sz="3600" dirty="0">
                <a:highlight>
                  <a:srgbClr val="FFFFFF"/>
                </a:highlight>
              </a:rPr>
              <a:t> </a:t>
            </a:r>
            <a:r>
              <a:rPr lang="zh-CN" altLang="en-US" sz="3600" dirty="0">
                <a:highlight>
                  <a:srgbClr val="FFFFFF"/>
                </a:highlight>
              </a:rPr>
              <a:t>命名空间概述</a:t>
            </a:r>
          </a:p>
          <a:p>
            <a:pPr>
              <a:lnSpc>
                <a:spcPct val="170000"/>
              </a:lnSpc>
            </a:pPr>
            <a:r>
              <a:rPr lang="en-US" altLang="zh-CN" sz="2600" dirty="0">
                <a:highlight>
                  <a:srgbClr val="FFFFFF"/>
                </a:highlight>
              </a:rPr>
              <a:t>Windows.Web.http</a:t>
            </a:r>
            <a:r>
              <a:rPr lang="zh-CN" altLang="en-US" sz="2600" dirty="0">
                <a:highlight>
                  <a:srgbClr val="FFFFFF"/>
                </a:highlight>
              </a:rPr>
              <a:t>命名空间及相关</a:t>
            </a:r>
            <a:r>
              <a:rPr lang="en-US" altLang="zh-CN" sz="2600" dirty="0" err="1">
                <a:highlight>
                  <a:srgbClr val="FFFFFF"/>
                </a:highlight>
              </a:rPr>
              <a:t>Windows.Web.Http.Headers</a:t>
            </a:r>
            <a:r>
              <a:rPr lang="zh-CN" altLang="en-US" sz="2600" dirty="0">
                <a:highlight>
                  <a:srgbClr val="FFFFFF"/>
                </a:highlight>
              </a:rPr>
              <a:t> 和 </a:t>
            </a:r>
            <a:r>
              <a:rPr lang="en-US" altLang="zh-CN" sz="2600" dirty="0" err="1">
                <a:highlight>
                  <a:srgbClr val="FFFFFF"/>
                </a:highlight>
              </a:rPr>
              <a:t>Windows.Web.Http</a:t>
            </a:r>
            <a:r>
              <a:rPr lang="en-US" altLang="zh-CN" sz="2600" dirty="0">
                <a:highlight>
                  <a:srgbClr val="FFFFFF"/>
                </a:highlight>
              </a:rPr>
              <a:t>. </a:t>
            </a:r>
            <a:r>
              <a:rPr lang="zh-CN" altLang="en-US" sz="2600" dirty="0">
                <a:highlight>
                  <a:srgbClr val="FFFFFF"/>
                </a:highlight>
              </a:rPr>
              <a:t>命名空间中的类为充当 </a:t>
            </a:r>
            <a:r>
              <a:rPr lang="en-US" altLang="zh-CN" sz="2600" dirty="0">
                <a:highlight>
                  <a:srgbClr val="FFFFFF"/>
                </a:highlight>
              </a:rPr>
              <a:t>HTTP </a:t>
            </a:r>
            <a:r>
              <a:rPr lang="zh-CN" altLang="en-US" sz="2600" dirty="0">
                <a:highlight>
                  <a:srgbClr val="FFFFFF"/>
                </a:highlight>
              </a:rPr>
              <a:t>客户端的通用 </a:t>
            </a:r>
            <a:r>
              <a:rPr lang="en-US" altLang="zh-CN" sz="2600" dirty="0">
                <a:highlight>
                  <a:srgbClr val="FFFFFF"/>
                </a:highlight>
              </a:rPr>
              <a:t>Windows </a:t>
            </a:r>
            <a:r>
              <a:rPr lang="zh-CN" altLang="en-US" sz="2600" dirty="0">
                <a:highlight>
                  <a:srgbClr val="FFFFFF"/>
                </a:highlight>
              </a:rPr>
              <a:t>平台 </a:t>
            </a:r>
            <a:r>
              <a:rPr lang="en-US" altLang="zh-CN" sz="2600" dirty="0">
                <a:highlight>
                  <a:srgbClr val="FFFFFF"/>
                </a:highlight>
              </a:rPr>
              <a:t>(UWP) </a:t>
            </a:r>
            <a:r>
              <a:rPr lang="zh-CN" altLang="en-US" sz="2600" dirty="0">
                <a:highlight>
                  <a:srgbClr val="FFFFFF"/>
                </a:highlight>
              </a:rPr>
              <a:t>应用提供了一个编程接口，以便于执行基本 </a:t>
            </a:r>
            <a:r>
              <a:rPr lang="en-US" altLang="zh-CN" sz="2600" dirty="0">
                <a:highlight>
                  <a:srgbClr val="FFFFFF"/>
                </a:highlight>
              </a:rPr>
              <a:t>GET </a:t>
            </a:r>
            <a:r>
              <a:rPr lang="zh-CN" altLang="en-US" sz="2600" dirty="0">
                <a:highlight>
                  <a:srgbClr val="FFFFFF"/>
                </a:highlight>
              </a:rPr>
              <a:t>请求或实现下面列出的更高级的 </a:t>
            </a:r>
            <a:r>
              <a:rPr lang="en-US" altLang="zh-CN" sz="2600" dirty="0">
                <a:highlight>
                  <a:srgbClr val="FFFFFF"/>
                </a:highlight>
              </a:rPr>
              <a:t>HTTP </a:t>
            </a:r>
            <a:r>
              <a:rPr lang="zh-CN" altLang="en-US" sz="2600" dirty="0">
                <a:highlight>
                  <a:srgbClr val="FFFFFF"/>
                </a:highlight>
              </a:rPr>
              <a:t>功能。</a:t>
            </a:r>
          </a:p>
          <a:p>
            <a:pPr>
              <a:lnSpc>
                <a:spcPct val="160000"/>
              </a:lnSpc>
            </a:pPr>
            <a:r>
              <a:rPr lang="en-US" altLang="zh-CN" sz="2600" dirty="0">
                <a:highlight>
                  <a:srgbClr val="FFFFFF"/>
                </a:highlight>
              </a:rPr>
              <a:t>	1.</a:t>
            </a:r>
            <a:r>
              <a:rPr lang="zh-CN" altLang="en-US" sz="2600" dirty="0">
                <a:highlight>
                  <a:srgbClr val="FFFFFF"/>
                </a:highlight>
              </a:rPr>
              <a:t>执行常见操作（</a:t>
            </a:r>
            <a:r>
              <a:rPr lang="en-US" altLang="zh-CN" sz="2600" b="1" dirty="0">
                <a:highlight>
                  <a:srgbClr val="FFFFFF"/>
                </a:highlight>
              </a:rPr>
              <a:t>DELETE</a:t>
            </a:r>
            <a:r>
              <a:rPr lang="zh-CN" altLang="en-US" sz="2600" dirty="0">
                <a:highlight>
                  <a:srgbClr val="FFFFFF"/>
                </a:highlight>
              </a:rPr>
              <a:t>、</a:t>
            </a:r>
            <a:r>
              <a:rPr lang="en-US" altLang="zh-CN" sz="2600" b="1" dirty="0">
                <a:highlight>
                  <a:srgbClr val="FFFFFF"/>
                </a:highlight>
              </a:rPr>
              <a:t>GET</a:t>
            </a:r>
            <a:r>
              <a:rPr lang="zh-CN" altLang="en-US" sz="2600" dirty="0">
                <a:highlight>
                  <a:srgbClr val="FFFFFF"/>
                </a:highlight>
              </a:rPr>
              <a:t>、</a:t>
            </a:r>
            <a:r>
              <a:rPr lang="en-US" altLang="zh-CN" sz="2600" b="1" dirty="0">
                <a:highlight>
                  <a:srgbClr val="FFFFFF"/>
                </a:highlight>
              </a:rPr>
              <a:t>PUT</a:t>
            </a:r>
            <a:r>
              <a:rPr lang="zh-CN" altLang="en-US" sz="2600" dirty="0">
                <a:highlight>
                  <a:srgbClr val="FFFFFF"/>
                </a:highlight>
              </a:rPr>
              <a:t> 和 </a:t>
            </a:r>
            <a:r>
              <a:rPr lang="en-US" altLang="zh-CN" sz="2600" b="1" dirty="0">
                <a:highlight>
                  <a:srgbClr val="FFFFFF"/>
                </a:highlight>
              </a:rPr>
              <a:t>POST</a:t>
            </a:r>
            <a:r>
              <a:rPr lang="zh-CN" altLang="en-US" sz="2600" dirty="0">
                <a:highlight>
                  <a:srgbClr val="FFFFFF"/>
                </a:highlight>
              </a:rPr>
              <a:t>）的方法。 上述每种请求都作为异步操作进行发送。</a:t>
            </a:r>
          </a:p>
          <a:p>
            <a:pPr>
              <a:lnSpc>
                <a:spcPct val="160000"/>
              </a:lnSpc>
            </a:pPr>
            <a:r>
              <a:rPr lang="en-US" altLang="zh-CN" sz="2600" dirty="0">
                <a:highlight>
                  <a:srgbClr val="FFFFFF"/>
                </a:highlight>
              </a:rPr>
              <a:t>	2.</a:t>
            </a:r>
            <a:r>
              <a:rPr lang="zh-CN" altLang="en-US" sz="2600" dirty="0">
                <a:highlight>
                  <a:srgbClr val="FFFFFF"/>
                </a:highlight>
              </a:rPr>
              <a:t>支持常见的身份验证设置和模式。</a:t>
            </a:r>
          </a:p>
          <a:p>
            <a:pPr>
              <a:lnSpc>
                <a:spcPct val="160000"/>
              </a:lnSpc>
            </a:pPr>
            <a:r>
              <a:rPr lang="en-US" altLang="zh-CN" sz="2600" dirty="0">
                <a:highlight>
                  <a:srgbClr val="FFFFFF"/>
                </a:highlight>
              </a:rPr>
              <a:t>	3.</a:t>
            </a:r>
            <a:r>
              <a:rPr lang="zh-CN" altLang="en-US" sz="2600" dirty="0">
                <a:highlight>
                  <a:srgbClr val="FFFFFF"/>
                </a:highlight>
              </a:rPr>
              <a:t>访问有关传输的安全套接字层 </a:t>
            </a:r>
            <a:r>
              <a:rPr lang="en-US" altLang="zh-CN" sz="2600" dirty="0">
                <a:highlight>
                  <a:srgbClr val="FFFFFF"/>
                </a:highlight>
              </a:rPr>
              <a:t>(SSL) </a:t>
            </a:r>
            <a:r>
              <a:rPr lang="zh-CN" altLang="en-US" sz="2600" dirty="0">
                <a:highlight>
                  <a:srgbClr val="FFFFFF"/>
                </a:highlight>
              </a:rPr>
              <a:t>详细信息。</a:t>
            </a:r>
          </a:p>
          <a:p>
            <a:pPr>
              <a:lnSpc>
                <a:spcPct val="160000"/>
              </a:lnSpc>
            </a:pPr>
            <a:r>
              <a:rPr lang="en-US" altLang="zh-CN" sz="2600" dirty="0">
                <a:highlight>
                  <a:srgbClr val="FFFFFF"/>
                </a:highlight>
              </a:rPr>
              <a:t>	4.</a:t>
            </a:r>
            <a:r>
              <a:rPr lang="zh-CN" altLang="en-US" sz="2600" dirty="0">
                <a:highlight>
                  <a:srgbClr val="FFFFFF"/>
                </a:highlight>
              </a:rPr>
              <a:t>高级应用随附自定义筛选器的功能。</a:t>
            </a:r>
          </a:p>
          <a:p>
            <a:pPr>
              <a:lnSpc>
                <a:spcPct val="160000"/>
              </a:lnSpc>
            </a:pPr>
            <a:r>
              <a:rPr lang="en-US" altLang="zh-CN" sz="2600" dirty="0">
                <a:highlight>
                  <a:srgbClr val="FFFFFF"/>
                </a:highlight>
              </a:rPr>
              <a:t>	5.</a:t>
            </a:r>
            <a:r>
              <a:rPr lang="zh-CN" altLang="en-US" sz="2600" dirty="0">
                <a:highlight>
                  <a:srgbClr val="FFFFFF"/>
                </a:highlight>
              </a:rPr>
              <a:t>获取、设置和删除 </a:t>
            </a:r>
            <a:r>
              <a:rPr lang="en-US" altLang="zh-CN" sz="2600" dirty="0">
                <a:highlight>
                  <a:srgbClr val="FFFFFF"/>
                </a:highlight>
              </a:rPr>
              <a:t>Cookie </a:t>
            </a:r>
            <a:r>
              <a:rPr lang="zh-CN" altLang="en-US" sz="2600" dirty="0">
                <a:highlight>
                  <a:srgbClr val="FFFFFF"/>
                </a:highlight>
              </a:rPr>
              <a:t>的功能。</a:t>
            </a:r>
          </a:p>
          <a:p>
            <a:pPr>
              <a:lnSpc>
                <a:spcPct val="160000"/>
              </a:lnSpc>
            </a:pPr>
            <a:r>
              <a:rPr lang="en-US" altLang="zh-CN" sz="2600" dirty="0">
                <a:highlight>
                  <a:srgbClr val="FFFFFF"/>
                </a:highlight>
              </a:rPr>
              <a:t>	6.</a:t>
            </a:r>
            <a:r>
              <a:rPr lang="zh-CN" altLang="en-US" sz="2600" dirty="0">
                <a:highlight>
                  <a:srgbClr val="FFFFFF"/>
                </a:highlight>
              </a:rPr>
              <a:t>异步方法上提供的 </a:t>
            </a:r>
            <a:r>
              <a:rPr lang="en-US" altLang="zh-CN" sz="2600" dirty="0">
                <a:highlight>
                  <a:srgbClr val="FFFFFF"/>
                </a:highlight>
              </a:rPr>
              <a:t>HTTP </a:t>
            </a:r>
            <a:r>
              <a:rPr lang="zh-CN" altLang="en-US" sz="2600" dirty="0">
                <a:highlight>
                  <a:srgbClr val="FFFFFF"/>
                </a:highlight>
              </a:rPr>
              <a:t>请求进度信息。</a:t>
            </a:r>
          </a:p>
          <a:p>
            <a:endParaRPr lang="en-US" altLang="zh-CN" sz="2000" dirty="0">
              <a:solidFill>
                <a:srgbClr val="0000FF"/>
              </a:solidFill>
              <a:highlight>
                <a:srgbClr val="FFFFFF"/>
              </a:highlight>
              <a:latin typeface="Consolas" panose="020B0609020204030204"/>
            </a:endParaRPr>
          </a:p>
        </p:txBody>
      </p:sp>
      <p:sp>
        <p:nvSpPr>
          <p:cNvPr id="2" name="灯片编号占位符 1">
            <a:extLst>
              <a:ext uri="{FF2B5EF4-FFF2-40B4-BE49-F238E27FC236}">
                <a16:creationId xmlns:a16="http://schemas.microsoft.com/office/drawing/2014/main" id="{91DFAA2F-799A-4366-ADEE-19141AC860B4}"/>
              </a:ext>
            </a:extLst>
          </p:cNvPr>
          <p:cNvSpPr>
            <a:spLocks noGrp="1"/>
          </p:cNvSpPr>
          <p:nvPr>
            <p:ph type="sldNum" sz="quarter" idx="11"/>
          </p:nvPr>
        </p:nvSpPr>
        <p:spPr/>
        <p:txBody>
          <a:bodyPr/>
          <a:lstStyle/>
          <a:p>
            <a:fld id="{3F9C4C7F-5825-4F3A-8379-025B40755F68}" type="slidenum">
              <a:rPr lang="zh-CN" altLang="en-US" smtClean="0"/>
              <a:t>32</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61FC68-5DA0-4B17-B59B-B40EE00F5313}"/>
              </a:ext>
            </a:extLst>
          </p:cNvPr>
          <p:cNvSpPr>
            <a:spLocks noGrp="1"/>
          </p:cNvSpPr>
          <p:nvPr>
            <p:ph type="title"/>
          </p:nvPr>
        </p:nvSpPr>
        <p:spPr/>
        <p:txBody>
          <a:bodyPr/>
          <a:lstStyle/>
          <a:p>
            <a:r>
              <a:rPr lang="en-US" altLang="zh-CN" dirty="0" err="1"/>
              <a:t>HttpClient</a:t>
            </a:r>
            <a:r>
              <a:rPr lang="zh-CN" altLang="en-US" dirty="0"/>
              <a:t>类</a:t>
            </a:r>
          </a:p>
        </p:txBody>
      </p:sp>
      <p:sp>
        <p:nvSpPr>
          <p:cNvPr id="3" name="文本占位符 2">
            <a:extLst>
              <a:ext uri="{FF2B5EF4-FFF2-40B4-BE49-F238E27FC236}">
                <a16:creationId xmlns:a16="http://schemas.microsoft.com/office/drawing/2014/main" id="{45D23FBD-4A3D-4B8D-84FF-719F966A888A}"/>
              </a:ext>
            </a:extLst>
          </p:cNvPr>
          <p:cNvSpPr>
            <a:spLocks noGrp="1"/>
          </p:cNvSpPr>
          <p:nvPr>
            <p:ph type="body" sz="quarter" idx="10"/>
          </p:nvPr>
        </p:nvSpPr>
        <p:spPr/>
        <p:txBody>
          <a:bodyPr>
            <a:normAutofit fontScale="32500" lnSpcReduction="20000"/>
          </a:bodyPr>
          <a:lstStyle/>
          <a:p>
            <a:pPr>
              <a:lnSpc>
                <a:spcPct val="170000"/>
              </a:lnSpc>
            </a:pPr>
            <a:r>
              <a:rPr lang="en-US" altLang="zh-CN" sz="6200" b="1" u="sng" dirty="0"/>
              <a:t>Windows.Web.Http</a:t>
            </a:r>
            <a:r>
              <a:rPr lang="en-US" altLang="zh-CN" sz="6200" dirty="0"/>
              <a:t> </a:t>
            </a:r>
            <a:r>
              <a:rPr lang="zh-CN" altLang="en-US" sz="6200" dirty="0"/>
              <a:t>命名空间用于声明 </a:t>
            </a:r>
            <a:r>
              <a:rPr lang="en-US" altLang="zh-CN" sz="6200" dirty="0"/>
              <a:t>HTTP </a:t>
            </a:r>
            <a:r>
              <a:rPr lang="zh-CN" altLang="en-US" sz="6200" dirty="0"/>
              <a:t>内容作为 </a:t>
            </a:r>
            <a:r>
              <a:rPr lang="en-US" altLang="zh-CN" sz="6200" dirty="0"/>
              <a:t>HTTP </a:t>
            </a:r>
            <a:r>
              <a:rPr lang="zh-CN" altLang="en-US" sz="6200" dirty="0"/>
              <a:t>实体正文和包含 </a:t>
            </a:r>
            <a:r>
              <a:rPr lang="en-US" altLang="zh-CN" sz="6200" dirty="0"/>
              <a:t>Cookie </a:t>
            </a:r>
            <a:r>
              <a:rPr lang="zh-CN" altLang="en-US" sz="6200" dirty="0"/>
              <a:t>的标头。 </a:t>
            </a:r>
            <a:r>
              <a:rPr lang="en-US" altLang="zh-CN" sz="6200" dirty="0"/>
              <a:t>HTTP </a:t>
            </a:r>
            <a:r>
              <a:rPr lang="zh-CN" altLang="en-US" sz="6200" dirty="0"/>
              <a:t>内容可以与 </a:t>
            </a:r>
            <a:r>
              <a:rPr lang="en-US" altLang="zh-CN" sz="6200" dirty="0"/>
              <a:t>HTTP </a:t>
            </a:r>
            <a:r>
              <a:rPr lang="zh-CN" altLang="en-US" sz="6200" dirty="0"/>
              <a:t>请求或 </a:t>
            </a:r>
            <a:r>
              <a:rPr lang="en-US" altLang="zh-CN" sz="6200" dirty="0"/>
              <a:t>HTTP </a:t>
            </a:r>
            <a:r>
              <a:rPr lang="zh-CN" altLang="en-US" sz="6200" dirty="0"/>
              <a:t>响应相关联。 </a:t>
            </a:r>
            <a:r>
              <a:rPr lang="en-US" altLang="zh-CN" sz="6200" b="1" dirty="0"/>
              <a:t>Windows.Web.Http</a:t>
            </a:r>
            <a:r>
              <a:rPr lang="en-US" altLang="zh-CN" sz="6200" dirty="0"/>
              <a:t> </a:t>
            </a:r>
            <a:r>
              <a:rPr lang="zh-CN" altLang="en-US" sz="6200" dirty="0"/>
              <a:t>命名空间提供很多不同的类来声明 </a:t>
            </a:r>
            <a:r>
              <a:rPr lang="en-US" altLang="zh-CN" sz="6200" dirty="0"/>
              <a:t>HTTP </a:t>
            </a:r>
            <a:r>
              <a:rPr lang="zh-CN" altLang="en-US" sz="6200" dirty="0"/>
              <a:t>内容：</a:t>
            </a:r>
          </a:p>
          <a:p>
            <a:pPr lvl="1">
              <a:lnSpc>
                <a:spcPct val="170000"/>
              </a:lnSpc>
            </a:pPr>
            <a:r>
              <a:rPr lang="en-US" altLang="zh-CN" sz="4900" b="1" dirty="0" err="1"/>
              <a:t>HttpBufferContent</a:t>
            </a:r>
            <a:r>
              <a:rPr lang="zh-CN" altLang="en-US" sz="4900" dirty="0"/>
              <a:t> 缓冲区形式的内容</a:t>
            </a:r>
          </a:p>
          <a:p>
            <a:pPr lvl="1">
              <a:lnSpc>
                <a:spcPct val="170000"/>
              </a:lnSpc>
            </a:pPr>
            <a:r>
              <a:rPr lang="en-US" altLang="zh-CN" sz="4900" b="1" dirty="0" err="1"/>
              <a:t>HttpFormUrlEncodedContent</a:t>
            </a:r>
            <a:r>
              <a:rPr lang="zh-CN" altLang="en-US" sz="4900" dirty="0"/>
              <a:t> 使用 </a:t>
            </a:r>
            <a:r>
              <a:rPr lang="en-US" altLang="zh-CN" sz="4900" b="1" dirty="0"/>
              <a:t>application/x-www-form-</a:t>
            </a:r>
            <a:r>
              <a:rPr lang="en-US" altLang="zh-CN" sz="4900" b="1" dirty="0" err="1"/>
              <a:t>urlencoded</a:t>
            </a:r>
            <a:r>
              <a:rPr lang="en-US" altLang="zh-CN" sz="4900" dirty="0"/>
              <a:t> MIME </a:t>
            </a:r>
            <a:r>
              <a:rPr lang="zh-CN" altLang="en-US" sz="4900" dirty="0"/>
              <a:t>类型编码的名称和值元组形式的内容</a:t>
            </a:r>
          </a:p>
          <a:p>
            <a:pPr lvl="1">
              <a:lnSpc>
                <a:spcPct val="170000"/>
              </a:lnSpc>
            </a:pPr>
            <a:r>
              <a:rPr lang="en-US" altLang="zh-CN" sz="4900" b="1" dirty="0" err="1"/>
              <a:t>HttpMultipartContent</a:t>
            </a:r>
            <a:r>
              <a:rPr lang="zh-CN" altLang="en-US" sz="4900" dirty="0"/>
              <a:t> 采用 </a:t>
            </a:r>
            <a:r>
              <a:rPr lang="en-US" altLang="zh-CN" sz="4900" b="1" dirty="0"/>
              <a:t>multipart/\</a:t>
            </a:r>
            <a:r>
              <a:rPr lang="en-US" altLang="zh-CN" sz="4900" dirty="0"/>
              <a:t>* MIME </a:t>
            </a:r>
            <a:r>
              <a:rPr lang="zh-CN" altLang="en-US" sz="4900" dirty="0"/>
              <a:t>类型格式的内容。</a:t>
            </a:r>
          </a:p>
          <a:p>
            <a:pPr lvl="1">
              <a:lnSpc>
                <a:spcPct val="170000"/>
              </a:lnSpc>
            </a:pPr>
            <a:r>
              <a:rPr lang="en-US" altLang="zh-CN" sz="4900" b="1" dirty="0" err="1"/>
              <a:t>HttpMultipartFormDataContent</a:t>
            </a:r>
            <a:r>
              <a:rPr lang="zh-CN" altLang="en-US" sz="4900" dirty="0"/>
              <a:t> 编码为 </a:t>
            </a:r>
            <a:r>
              <a:rPr lang="en-US" altLang="zh-CN" sz="4900" b="1" dirty="0"/>
              <a:t>multipart/form-data</a:t>
            </a:r>
            <a:r>
              <a:rPr lang="en-US" altLang="zh-CN" sz="4900" dirty="0"/>
              <a:t> MIME </a:t>
            </a:r>
            <a:r>
              <a:rPr lang="zh-CN" altLang="en-US" sz="4900" dirty="0"/>
              <a:t>类型的内容。</a:t>
            </a:r>
          </a:p>
          <a:p>
            <a:pPr lvl="1">
              <a:lnSpc>
                <a:spcPct val="170000"/>
              </a:lnSpc>
            </a:pPr>
            <a:r>
              <a:rPr lang="en-US" altLang="zh-CN" sz="4900" b="1" dirty="0" err="1"/>
              <a:t>HttpStreamContent</a:t>
            </a:r>
            <a:r>
              <a:rPr lang="zh-CN" altLang="en-US" sz="4900" dirty="0"/>
              <a:t> 流（供 </a:t>
            </a:r>
            <a:r>
              <a:rPr lang="en-US" altLang="zh-CN" sz="4900" dirty="0"/>
              <a:t>HTTP GET </a:t>
            </a:r>
            <a:r>
              <a:rPr lang="zh-CN" altLang="en-US" sz="4900" dirty="0"/>
              <a:t>方法接收数据和 </a:t>
            </a:r>
            <a:r>
              <a:rPr lang="en-US" altLang="zh-CN" sz="4900" dirty="0"/>
              <a:t>HTTP POST </a:t>
            </a:r>
            <a:r>
              <a:rPr lang="zh-CN" altLang="en-US" sz="4900" dirty="0"/>
              <a:t>方法上载数据使用的内部类型）形式的内容</a:t>
            </a:r>
          </a:p>
          <a:p>
            <a:pPr lvl="1">
              <a:lnSpc>
                <a:spcPct val="170000"/>
              </a:lnSpc>
            </a:pPr>
            <a:r>
              <a:rPr lang="en-US" altLang="zh-CN" sz="4900" b="1" dirty="0" err="1"/>
              <a:t>HttpStringContent</a:t>
            </a:r>
            <a:r>
              <a:rPr lang="zh-CN" altLang="en-US" sz="4900" dirty="0"/>
              <a:t> 字符串形式的内容。</a:t>
            </a:r>
          </a:p>
          <a:p>
            <a:pPr lvl="1">
              <a:lnSpc>
                <a:spcPct val="170000"/>
              </a:lnSpc>
            </a:pPr>
            <a:r>
              <a:rPr lang="en-US" altLang="zh-CN" sz="4900" b="1" dirty="0" err="1"/>
              <a:t>IHttpContent</a:t>
            </a:r>
            <a:r>
              <a:rPr lang="en-US" altLang="zh-CN" sz="4900" dirty="0"/>
              <a:t> - </a:t>
            </a:r>
            <a:r>
              <a:rPr lang="zh-CN" altLang="en-US" sz="4900" dirty="0"/>
              <a:t>供开发人员创建其自己的内容对象的基本界面</a:t>
            </a:r>
            <a:endParaRPr lang="en-US" altLang="zh-CN" sz="4900" dirty="0"/>
          </a:p>
          <a:p>
            <a:pPr lvl="1">
              <a:lnSpc>
                <a:spcPct val="170000"/>
              </a:lnSpc>
            </a:pPr>
            <a:endParaRPr lang="zh-CN" altLang="en-US" sz="4300" dirty="0"/>
          </a:p>
        </p:txBody>
      </p:sp>
      <p:sp>
        <p:nvSpPr>
          <p:cNvPr id="4" name="灯片编号占位符 3">
            <a:extLst>
              <a:ext uri="{FF2B5EF4-FFF2-40B4-BE49-F238E27FC236}">
                <a16:creationId xmlns:a16="http://schemas.microsoft.com/office/drawing/2014/main" id="{715B2AA3-9843-4DFF-8DCB-E91535C052A0}"/>
              </a:ext>
            </a:extLst>
          </p:cNvPr>
          <p:cNvSpPr>
            <a:spLocks noGrp="1"/>
          </p:cNvSpPr>
          <p:nvPr>
            <p:ph type="sldNum" sz="quarter" idx="11"/>
          </p:nvPr>
        </p:nvSpPr>
        <p:spPr/>
        <p:txBody>
          <a:bodyPr/>
          <a:lstStyle/>
          <a:p>
            <a:fld id="{3F9C4C7F-5825-4F3A-8379-025B40755F68}" type="slidenum">
              <a:rPr lang="zh-CN" altLang="en-US" smtClean="0"/>
              <a:t>33</a:t>
            </a:fld>
            <a:endParaRPr lang="zh-CN" altLang="en-US" dirty="0"/>
          </a:p>
        </p:txBody>
      </p:sp>
    </p:spTree>
    <p:extLst>
      <p:ext uri="{BB962C8B-B14F-4D97-AF65-F5344CB8AC3E}">
        <p14:creationId xmlns:p14="http://schemas.microsoft.com/office/powerpoint/2010/main" val="318167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latin typeface="微软雅黑" panose="020B0503020204020204" pitchFamily="34" charset="-122"/>
                <a:ea typeface="微软雅黑" panose="020B0503020204020204" pitchFamily="34" charset="-122"/>
              </a:rPr>
              <a:t>HttpClient</a:t>
            </a:r>
            <a:r>
              <a:rPr lang="zh-CN" altLang="en-US" b="1" dirty="0">
                <a:latin typeface="微软雅黑" panose="020B0503020204020204" pitchFamily="34" charset="-122"/>
                <a:ea typeface="微软雅黑" panose="020B0503020204020204" pitchFamily="34" charset="-122"/>
              </a:rPr>
              <a:t>类</a:t>
            </a:r>
            <a:endParaRPr lang="zh-CN" altLang="en-US" b="1" dirty="0"/>
          </a:p>
        </p:txBody>
      </p:sp>
      <p:sp>
        <p:nvSpPr>
          <p:cNvPr id="3" name="文本占位符 2"/>
          <p:cNvSpPr>
            <a:spLocks noGrp="1"/>
          </p:cNvSpPr>
          <p:nvPr>
            <p:ph type="body" sz="quarter" idx="10"/>
          </p:nvPr>
        </p:nvSpPr>
        <p:spPr>
          <a:xfrm>
            <a:off x="444427" y="1394691"/>
            <a:ext cx="5439137" cy="5606473"/>
          </a:xfrm>
        </p:spPr>
        <p:txBody>
          <a:bodyPr>
            <a:normAutofit fontScale="32500" lnSpcReduction="20000"/>
          </a:bodyPr>
          <a:lstStyle/>
          <a:p>
            <a:pPr>
              <a:lnSpc>
                <a:spcPct val="170000"/>
              </a:lnSpc>
            </a:pPr>
            <a:r>
              <a:rPr lang="zh-CN" altLang="en-US" sz="6200" dirty="0">
                <a:highlight>
                  <a:srgbClr val="FFFFFF"/>
                </a:highlight>
              </a:rPr>
              <a:t>通过 </a:t>
            </a:r>
            <a:r>
              <a:rPr lang="en-US" altLang="zh-CN" sz="6200" dirty="0">
                <a:highlight>
                  <a:srgbClr val="FFFFFF"/>
                </a:highlight>
              </a:rPr>
              <a:t>HTTP </a:t>
            </a:r>
            <a:r>
              <a:rPr lang="zh-CN" altLang="en-US" sz="6200" dirty="0">
                <a:highlight>
                  <a:srgbClr val="FFFFFF"/>
                </a:highlight>
              </a:rPr>
              <a:t>发送简单的 </a:t>
            </a:r>
            <a:r>
              <a:rPr lang="en-US" altLang="zh-CN" sz="6200" dirty="0">
                <a:highlight>
                  <a:srgbClr val="FFFFFF"/>
                </a:highlight>
              </a:rPr>
              <a:t>GET </a:t>
            </a:r>
            <a:r>
              <a:rPr lang="zh-CN" altLang="en-US" sz="6200" dirty="0">
                <a:highlight>
                  <a:srgbClr val="FFFFFF"/>
                </a:highlight>
              </a:rPr>
              <a:t>请求</a:t>
            </a:r>
            <a:endParaRPr lang="en-US" altLang="zh-CN" sz="6200" dirty="0">
              <a:highlight>
                <a:srgbClr val="FFFFFF"/>
              </a:highlight>
            </a:endParaRPr>
          </a:p>
          <a:p>
            <a:r>
              <a:rPr lang="en-US" altLang="zh-CN" sz="4300" dirty="0">
                <a:solidFill>
                  <a:srgbClr val="000000"/>
                </a:solidFill>
                <a:latin typeface="Consolas" panose="020B0609020204030204"/>
              </a:rPr>
              <a:t>//Create an HTTP client object</a:t>
            </a:r>
          </a:p>
          <a:p>
            <a:r>
              <a:rPr lang="en-US" altLang="zh-CN" sz="4300" dirty="0" err="1">
                <a:solidFill>
                  <a:srgbClr val="000000"/>
                </a:solidFill>
                <a:latin typeface="Consolas" panose="020B0609020204030204"/>
              </a:rPr>
              <a:t>Windows.Web.Http.HttpClient</a:t>
            </a:r>
            <a:r>
              <a:rPr lang="en-US" altLang="zh-CN" sz="4300" dirty="0">
                <a:solidFill>
                  <a:srgbClr val="000000"/>
                </a:solidFill>
                <a:latin typeface="Consolas" panose="020B0609020204030204"/>
              </a:rPr>
              <a:t> </a:t>
            </a:r>
            <a:r>
              <a:rPr lang="en-US" altLang="zh-CN" sz="4300" dirty="0" err="1">
                <a:solidFill>
                  <a:srgbClr val="000000"/>
                </a:solidFill>
                <a:latin typeface="Consolas" panose="020B0609020204030204"/>
              </a:rPr>
              <a:t>httpClient</a:t>
            </a:r>
            <a:r>
              <a:rPr lang="en-US" altLang="zh-CN" sz="4300" dirty="0">
                <a:solidFill>
                  <a:srgbClr val="000000"/>
                </a:solidFill>
                <a:latin typeface="Consolas" panose="020B0609020204030204"/>
              </a:rPr>
              <a:t> = new </a:t>
            </a:r>
            <a:r>
              <a:rPr lang="en-US" altLang="zh-CN" sz="4300" dirty="0" err="1">
                <a:solidFill>
                  <a:srgbClr val="000000"/>
                </a:solidFill>
                <a:latin typeface="Consolas" panose="020B0609020204030204"/>
              </a:rPr>
              <a:t>Windows.Web.Http.HttpClient</a:t>
            </a:r>
            <a:r>
              <a:rPr lang="en-US" altLang="zh-CN" sz="4300" dirty="0">
                <a:solidFill>
                  <a:srgbClr val="000000"/>
                </a:solidFill>
                <a:latin typeface="Consolas" panose="020B0609020204030204"/>
              </a:rPr>
              <a:t>();</a:t>
            </a:r>
          </a:p>
          <a:p>
            <a:endParaRPr lang="en-US" altLang="zh-CN" sz="4300" dirty="0">
              <a:solidFill>
                <a:srgbClr val="000000"/>
              </a:solidFill>
              <a:latin typeface="Consolas" panose="020B0609020204030204"/>
            </a:endParaRPr>
          </a:p>
          <a:p>
            <a:r>
              <a:rPr lang="en-US" altLang="zh-CN" sz="4300" dirty="0">
                <a:solidFill>
                  <a:srgbClr val="000000"/>
                </a:solidFill>
                <a:latin typeface="Consolas" panose="020B0609020204030204"/>
              </a:rPr>
              <a:t>//Add a user-agent header to the GET request. </a:t>
            </a:r>
          </a:p>
          <a:p>
            <a:r>
              <a:rPr lang="en-US" altLang="zh-CN" sz="4300" dirty="0">
                <a:solidFill>
                  <a:srgbClr val="000000"/>
                </a:solidFill>
                <a:latin typeface="Consolas" panose="020B0609020204030204"/>
              </a:rPr>
              <a:t>var headers = </a:t>
            </a:r>
            <a:r>
              <a:rPr lang="en-US" altLang="zh-CN" sz="4300" dirty="0" err="1">
                <a:solidFill>
                  <a:srgbClr val="000000"/>
                </a:solidFill>
                <a:latin typeface="Consolas" panose="020B0609020204030204"/>
              </a:rPr>
              <a:t>httpClient.DefaultRequestHeaders</a:t>
            </a:r>
            <a:r>
              <a:rPr lang="en-US" altLang="zh-CN" sz="4300" dirty="0">
                <a:solidFill>
                  <a:srgbClr val="000000"/>
                </a:solidFill>
                <a:latin typeface="Consolas" panose="020B0609020204030204"/>
              </a:rPr>
              <a:t>;</a:t>
            </a:r>
          </a:p>
          <a:p>
            <a:endParaRPr lang="en-US" altLang="zh-CN" sz="4300" dirty="0">
              <a:solidFill>
                <a:srgbClr val="000000"/>
              </a:solidFill>
              <a:latin typeface="Consolas" panose="020B0609020204030204"/>
            </a:endParaRPr>
          </a:p>
          <a:p>
            <a:r>
              <a:rPr lang="en-US" altLang="zh-CN" sz="4300" dirty="0">
                <a:solidFill>
                  <a:srgbClr val="000000"/>
                </a:solidFill>
                <a:latin typeface="Consolas" panose="020B0609020204030204"/>
              </a:rPr>
              <a:t>//The safe way to add a header value is to use the </a:t>
            </a:r>
            <a:r>
              <a:rPr lang="en-US" altLang="zh-CN" sz="4300" dirty="0" err="1">
                <a:solidFill>
                  <a:srgbClr val="000000"/>
                </a:solidFill>
                <a:latin typeface="Consolas" panose="020B0609020204030204"/>
              </a:rPr>
              <a:t>TryParseAdd</a:t>
            </a:r>
            <a:r>
              <a:rPr lang="en-US" altLang="zh-CN" sz="4300" dirty="0">
                <a:solidFill>
                  <a:srgbClr val="000000"/>
                </a:solidFill>
                <a:latin typeface="Consolas" panose="020B0609020204030204"/>
              </a:rPr>
              <a:t> method and verify the return value is true,</a:t>
            </a:r>
          </a:p>
          <a:p>
            <a:r>
              <a:rPr lang="en-US" altLang="zh-CN" sz="4300" dirty="0">
                <a:solidFill>
                  <a:srgbClr val="000000"/>
                </a:solidFill>
                <a:latin typeface="Consolas" panose="020B0609020204030204"/>
              </a:rPr>
              <a:t>//especially if the header value is coming from user input.</a:t>
            </a:r>
          </a:p>
          <a:p>
            <a:r>
              <a:rPr lang="en-US" altLang="zh-CN" sz="4300" dirty="0">
                <a:solidFill>
                  <a:srgbClr val="000000"/>
                </a:solidFill>
                <a:latin typeface="Consolas" panose="020B0609020204030204"/>
              </a:rPr>
              <a:t>string header = "</a:t>
            </a:r>
            <a:r>
              <a:rPr lang="en-US" altLang="zh-CN" sz="4300" dirty="0" err="1">
                <a:solidFill>
                  <a:srgbClr val="000000"/>
                </a:solidFill>
                <a:latin typeface="Consolas" panose="020B0609020204030204"/>
              </a:rPr>
              <a:t>ie</a:t>
            </a:r>
            <a:r>
              <a:rPr lang="en-US" altLang="zh-CN" sz="4300" dirty="0">
                <a:solidFill>
                  <a:srgbClr val="000000"/>
                </a:solidFill>
                <a:latin typeface="Consolas" panose="020B0609020204030204"/>
              </a:rPr>
              <a:t>";</a:t>
            </a:r>
          </a:p>
          <a:p>
            <a:r>
              <a:rPr lang="en-US" altLang="zh-CN" sz="4300" dirty="0">
                <a:solidFill>
                  <a:srgbClr val="000000"/>
                </a:solidFill>
                <a:latin typeface="Consolas" panose="020B0609020204030204"/>
              </a:rPr>
              <a:t>if (!</a:t>
            </a:r>
            <a:r>
              <a:rPr lang="en-US" altLang="zh-CN" sz="4300" dirty="0" err="1">
                <a:solidFill>
                  <a:srgbClr val="000000"/>
                </a:solidFill>
                <a:latin typeface="Consolas" panose="020B0609020204030204"/>
              </a:rPr>
              <a:t>headers.UserAgent.TryParseAdd</a:t>
            </a:r>
            <a:r>
              <a:rPr lang="en-US" altLang="zh-CN" sz="4300" dirty="0">
                <a:solidFill>
                  <a:srgbClr val="000000"/>
                </a:solidFill>
                <a:latin typeface="Consolas" panose="020B0609020204030204"/>
              </a:rPr>
              <a:t>(header))</a:t>
            </a:r>
          </a:p>
          <a:p>
            <a:r>
              <a:rPr lang="en-US" altLang="zh-CN" sz="4300" dirty="0">
                <a:solidFill>
                  <a:srgbClr val="000000"/>
                </a:solidFill>
                <a:latin typeface="Consolas" panose="020B0609020204030204"/>
              </a:rPr>
              <a:t>{</a:t>
            </a:r>
          </a:p>
          <a:p>
            <a:r>
              <a:rPr lang="en-US" altLang="zh-CN" sz="4300" dirty="0">
                <a:solidFill>
                  <a:srgbClr val="000000"/>
                </a:solidFill>
                <a:latin typeface="Consolas" panose="020B0609020204030204"/>
              </a:rPr>
              <a:t>    throw new Exception("Invalid header value: " + header);</a:t>
            </a:r>
          </a:p>
          <a:p>
            <a:r>
              <a:rPr lang="en-US" altLang="zh-CN" sz="4300" dirty="0">
                <a:solidFill>
                  <a:srgbClr val="000000"/>
                </a:solidFill>
                <a:latin typeface="Consolas" panose="020B0609020204030204"/>
              </a:rPr>
              <a:t>}</a:t>
            </a:r>
          </a:p>
          <a:p>
            <a:endParaRPr lang="en-US" altLang="zh-CN" sz="4300" dirty="0">
              <a:solidFill>
                <a:srgbClr val="000000"/>
              </a:solidFill>
              <a:latin typeface="Consolas" panose="020B0609020204030204"/>
            </a:endParaRPr>
          </a:p>
          <a:p>
            <a:r>
              <a:rPr lang="en-US" altLang="zh-CN" sz="4300" dirty="0">
                <a:solidFill>
                  <a:srgbClr val="000000"/>
                </a:solidFill>
                <a:latin typeface="Consolas" panose="020B0609020204030204"/>
              </a:rPr>
              <a:t>header = "Mozilla/5.0 (compatible; MSIE 10.0; Windows NT 6.2; WOW64; Trident/6.0)";</a:t>
            </a:r>
          </a:p>
          <a:p>
            <a:r>
              <a:rPr lang="en-US" altLang="zh-CN" sz="4300" dirty="0">
                <a:solidFill>
                  <a:srgbClr val="000000"/>
                </a:solidFill>
                <a:latin typeface="Consolas" panose="020B0609020204030204"/>
              </a:rPr>
              <a:t>if (!</a:t>
            </a:r>
            <a:r>
              <a:rPr lang="en-US" altLang="zh-CN" sz="4300" dirty="0" err="1">
                <a:solidFill>
                  <a:srgbClr val="000000"/>
                </a:solidFill>
                <a:latin typeface="Consolas" panose="020B0609020204030204"/>
              </a:rPr>
              <a:t>headers.UserAgent.TryParseAdd</a:t>
            </a:r>
            <a:r>
              <a:rPr lang="en-US" altLang="zh-CN" sz="4300" dirty="0">
                <a:solidFill>
                  <a:srgbClr val="000000"/>
                </a:solidFill>
                <a:latin typeface="Consolas" panose="020B0609020204030204"/>
              </a:rPr>
              <a:t>(header))</a:t>
            </a:r>
          </a:p>
          <a:p>
            <a:r>
              <a:rPr lang="en-US" altLang="zh-CN" sz="4300" dirty="0">
                <a:solidFill>
                  <a:srgbClr val="000000"/>
                </a:solidFill>
                <a:latin typeface="Consolas" panose="020B0609020204030204"/>
              </a:rPr>
              <a:t>{</a:t>
            </a:r>
          </a:p>
          <a:p>
            <a:r>
              <a:rPr lang="en-US" altLang="zh-CN" sz="4300" dirty="0">
                <a:solidFill>
                  <a:srgbClr val="000000"/>
                </a:solidFill>
                <a:latin typeface="Consolas" panose="020B0609020204030204"/>
              </a:rPr>
              <a:t>    throw new Exception("Invalid header value: " + header);</a:t>
            </a:r>
          </a:p>
          <a:p>
            <a:r>
              <a:rPr lang="en-US" altLang="zh-CN" sz="4300" dirty="0">
                <a:solidFill>
                  <a:srgbClr val="000000"/>
                </a:solidFill>
                <a:latin typeface="Consolas" panose="020B0609020204030204"/>
              </a:rPr>
              <a:t>}</a:t>
            </a:r>
          </a:p>
          <a:p>
            <a:endParaRPr lang="en-US" altLang="zh-CN" sz="4300" dirty="0">
              <a:solidFill>
                <a:srgbClr val="000000"/>
              </a:solidFill>
              <a:latin typeface="Consolas" panose="020B0609020204030204"/>
            </a:endParaRPr>
          </a:p>
          <a:p>
            <a:r>
              <a:rPr lang="en-US" altLang="zh-CN" sz="4300" dirty="0">
                <a:solidFill>
                  <a:srgbClr val="000000"/>
                </a:solidFill>
                <a:latin typeface="Consolas" panose="020B0609020204030204"/>
              </a:rPr>
              <a:t>Uri </a:t>
            </a:r>
            <a:r>
              <a:rPr lang="en-US" altLang="zh-CN" sz="4300" dirty="0" err="1">
                <a:solidFill>
                  <a:srgbClr val="000000"/>
                </a:solidFill>
                <a:latin typeface="Consolas" panose="020B0609020204030204"/>
              </a:rPr>
              <a:t>requestUri</a:t>
            </a:r>
            <a:r>
              <a:rPr lang="en-US" altLang="zh-CN" sz="4300" dirty="0">
                <a:solidFill>
                  <a:srgbClr val="000000"/>
                </a:solidFill>
                <a:latin typeface="Consolas" panose="020B0609020204030204"/>
              </a:rPr>
              <a:t> = new Uri("http://www.contoso.com");</a:t>
            </a:r>
          </a:p>
          <a:p>
            <a:endParaRPr lang="en-US" altLang="zh-CN" sz="3100" dirty="0">
              <a:solidFill>
                <a:srgbClr val="000000"/>
              </a:solidFill>
              <a:latin typeface="Consolas" panose="020B0609020204030204"/>
            </a:endParaRPr>
          </a:p>
          <a:p>
            <a:endParaRPr lang="en-US" altLang="zh-CN" sz="2400" dirty="0">
              <a:solidFill>
                <a:srgbClr val="000000"/>
              </a:solidFill>
              <a:highlight>
                <a:srgbClr val="FFFFFF"/>
              </a:highlight>
              <a:latin typeface="Consolas" panose="020B0609020204030204"/>
            </a:endParaRPr>
          </a:p>
        </p:txBody>
      </p:sp>
      <p:sp>
        <p:nvSpPr>
          <p:cNvPr id="5" name="矩形 4">
            <a:extLst>
              <a:ext uri="{FF2B5EF4-FFF2-40B4-BE49-F238E27FC236}">
                <a16:creationId xmlns:a16="http://schemas.microsoft.com/office/drawing/2014/main" id="{4C6C1768-08E2-4E01-837E-A96FACD2DE47}"/>
              </a:ext>
            </a:extLst>
          </p:cNvPr>
          <p:cNvSpPr/>
          <p:nvPr/>
        </p:nvSpPr>
        <p:spPr>
          <a:xfrm>
            <a:off x="6093618" y="1904440"/>
            <a:ext cx="5812560" cy="4185761"/>
          </a:xfrm>
          <a:prstGeom prst="rect">
            <a:avLst/>
          </a:prstGeom>
        </p:spPr>
        <p:txBody>
          <a:bodyPr wrap="square">
            <a:spAutoFit/>
          </a:bodyPr>
          <a:lstStyle/>
          <a:p>
            <a:r>
              <a:rPr lang="en-US" altLang="zh-CN" sz="1400" dirty="0">
                <a:solidFill>
                  <a:srgbClr val="000000"/>
                </a:solidFill>
                <a:latin typeface="Consolas" panose="020B0609020204030204"/>
              </a:rPr>
              <a:t>//Send the GET request asynchronously and retrieve the response as a string.</a:t>
            </a:r>
          </a:p>
          <a:p>
            <a:r>
              <a:rPr lang="en-US" altLang="zh-CN" sz="1400" dirty="0" err="1">
                <a:solidFill>
                  <a:srgbClr val="000000"/>
                </a:solidFill>
                <a:latin typeface="Consolas" panose="020B0609020204030204"/>
              </a:rPr>
              <a:t>Windows.Web.Http.HttpResponseMessage</a:t>
            </a:r>
            <a:r>
              <a:rPr lang="en-US" altLang="zh-CN" sz="1400" dirty="0">
                <a:solidFill>
                  <a:srgbClr val="000000"/>
                </a:solidFill>
                <a:latin typeface="Consolas" panose="020B0609020204030204"/>
              </a:rPr>
              <a:t> </a:t>
            </a:r>
            <a:r>
              <a:rPr lang="en-US" altLang="zh-CN" sz="1400" dirty="0" err="1">
                <a:solidFill>
                  <a:srgbClr val="000000"/>
                </a:solidFill>
                <a:latin typeface="Consolas" panose="020B0609020204030204"/>
              </a:rPr>
              <a:t>httpResponse</a:t>
            </a:r>
            <a:r>
              <a:rPr lang="en-US" altLang="zh-CN" sz="1400" dirty="0">
                <a:solidFill>
                  <a:srgbClr val="000000"/>
                </a:solidFill>
                <a:latin typeface="Consolas" panose="020B0609020204030204"/>
              </a:rPr>
              <a:t> = new </a:t>
            </a:r>
            <a:r>
              <a:rPr lang="en-US" altLang="zh-CN" sz="1400" dirty="0" err="1">
                <a:solidFill>
                  <a:srgbClr val="000000"/>
                </a:solidFill>
                <a:latin typeface="Consolas" panose="020B0609020204030204"/>
              </a:rPr>
              <a:t>Windows.Web.Http.HttpResponseMessage</a:t>
            </a:r>
            <a:r>
              <a:rPr lang="en-US" altLang="zh-CN" sz="1400" dirty="0">
                <a:solidFill>
                  <a:srgbClr val="000000"/>
                </a:solidFill>
                <a:latin typeface="Consolas" panose="020B0609020204030204"/>
              </a:rPr>
              <a:t>();</a:t>
            </a:r>
          </a:p>
          <a:p>
            <a:r>
              <a:rPr lang="en-US" altLang="zh-CN" sz="1400" dirty="0">
                <a:solidFill>
                  <a:srgbClr val="000000"/>
                </a:solidFill>
                <a:latin typeface="Consolas" panose="020B0609020204030204"/>
              </a:rPr>
              <a:t>string </a:t>
            </a:r>
            <a:r>
              <a:rPr lang="en-US" altLang="zh-CN" sz="1400" dirty="0" err="1">
                <a:solidFill>
                  <a:srgbClr val="000000"/>
                </a:solidFill>
                <a:latin typeface="Consolas" panose="020B0609020204030204"/>
              </a:rPr>
              <a:t>httpResponseBody</a:t>
            </a:r>
            <a:r>
              <a:rPr lang="en-US" altLang="zh-CN" sz="1400" dirty="0">
                <a:solidFill>
                  <a:srgbClr val="000000"/>
                </a:solidFill>
                <a:latin typeface="Consolas" panose="020B0609020204030204"/>
              </a:rPr>
              <a:t> = "";</a:t>
            </a:r>
          </a:p>
          <a:p>
            <a:endParaRPr lang="en-US" altLang="zh-CN" sz="1400" dirty="0">
              <a:solidFill>
                <a:srgbClr val="000000"/>
              </a:solidFill>
              <a:latin typeface="Consolas" panose="020B0609020204030204"/>
            </a:endParaRPr>
          </a:p>
          <a:p>
            <a:r>
              <a:rPr lang="en-US" altLang="zh-CN" sz="1400" dirty="0">
                <a:solidFill>
                  <a:srgbClr val="000000"/>
                </a:solidFill>
                <a:latin typeface="Consolas" panose="020B0609020204030204"/>
              </a:rPr>
              <a:t>try</a:t>
            </a:r>
          </a:p>
          <a:p>
            <a:r>
              <a:rPr lang="en-US" altLang="zh-CN" sz="1400" dirty="0">
                <a:solidFill>
                  <a:srgbClr val="000000"/>
                </a:solidFill>
                <a:latin typeface="Consolas" panose="020B0609020204030204"/>
              </a:rPr>
              <a:t>{</a:t>
            </a:r>
          </a:p>
          <a:p>
            <a:r>
              <a:rPr lang="en-US" altLang="zh-CN" sz="1400" dirty="0">
                <a:solidFill>
                  <a:srgbClr val="000000"/>
                </a:solidFill>
                <a:latin typeface="Consolas" panose="020B0609020204030204"/>
              </a:rPr>
              <a:t>    //Send the GET request</a:t>
            </a:r>
          </a:p>
          <a:p>
            <a:r>
              <a:rPr lang="en-US" altLang="zh-CN" sz="1400" dirty="0">
                <a:solidFill>
                  <a:srgbClr val="000000"/>
                </a:solidFill>
                <a:latin typeface="Consolas" panose="020B0609020204030204"/>
              </a:rPr>
              <a:t>    </a:t>
            </a:r>
            <a:r>
              <a:rPr lang="en-US" altLang="zh-CN" sz="1400" dirty="0" err="1">
                <a:solidFill>
                  <a:srgbClr val="000000"/>
                </a:solidFill>
                <a:latin typeface="Consolas" panose="020B0609020204030204"/>
              </a:rPr>
              <a:t>httpResponse</a:t>
            </a:r>
            <a:r>
              <a:rPr lang="en-US" altLang="zh-CN" sz="1400" dirty="0">
                <a:solidFill>
                  <a:srgbClr val="000000"/>
                </a:solidFill>
                <a:latin typeface="Consolas" panose="020B0609020204030204"/>
              </a:rPr>
              <a:t> = await </a:t>
            </a:r>
            <a:r>
              <a:rPr lang="en-US" altLang="zh-CN" sz="1400" dirty="0" err="1">
                <a:solidFill>
                  <a:srgbClr val="000000"/>
                </a:solidFill>
                <a:latin typeface="Consolas" panose="020B0609020204030204"/>
              </a:rPr>
              <a:t>httpClient.GetAsync</a:t>
            </a:r>
            <a:r>
              <a:rPr lang="en-US" altLang="zh-CN" sz="1400" dirty="0">
                <a:solidFill>
                  <a:srgbClr val="000000"/>
                </a:solidFill>
                <a:latin typeface="Consolas" panose="020B0609020204030204"/>
              </a:rPr>
              <a:t>(</a:t>
            </a:r>
            <a:r>
              <a:rPr lang="en-US" altLang="zh-CN" sz="1400" dirty="0" err="1">
                <a:solidFill>
                  <a:srgbClr val="000000"/>
                </a:solidFill>
                <a:latin typeface="Consolas" panose="020B0609020204030204"/>
              </a:rPr>
              <a:t>requestUri</a:t>
            </a:r>
            <a:r>
              <a:rPr lang="en-US" altLang="zh-CN" sz="1400" dirty="0">
                <a:solidFill>
                  <a:srgbClr val="000000"/>
                </a:solidFill>
                <a:latin typeface="Consolas" panose="020B0609020204030204"/>
              </a:rPr>
              <a:t>);</a:t>
            </a:r>
          </a:p>
          <a:p>
            <a:r>
              <a:rPr lang="en-US" altLang="zh-CN" sz="1400" dirty="0">
                <a:solidFill>
                  <a:srgbClr val="000000"/>
                </a:solidFill>
                <a:latin typeface="Consolas" panose="020B0609020204030204"/>
              </a:rPr>
              <a:t>    </a:t>
            </a:r>
            <a:r>
              <a:rPr lang="en-US" altLang="zh-CN" sz="1400" dirty="0" err="1">
                <a:solidFill>
                  <a:srgbClr val="000000"/>
                </a:solidFill>
                <a:latin typeface="Consolas" panose="020B0609020204030204"/>
              </a:rPr>
              <a:t>httpResponse.EnsureSuccessStatusCode</a:t>
            </a:r>
            <a:r>
              <a:rPr lang="en-US" altLang="zh-CN" sz="1400" dirty="0">
                <a:solidFill>
                  <a:srgbClr val="000000"/>
                </a:solidFill>
                <a:latin typeface="Consolas" panose="020B0609020204030204"/>
              </a:rPr>
              <a:t>();</a:t>
            </a:r>
          </a:p>
          <a:p>
            <a:r>
              <a:rPr lang="en-US" altLang="zh-CN" sz="1400" dirty="0">
                <a:solidFill>
                  <a:srgbClr val="000000"/>
                </a:solidFill>
                <a:latin typeface="Consolas" panose="020B0609020204030204"/>
              </a:rPr>
              <a:t>    </a:t>
            </a:r>
            <a:r>
              <a:rPr lang="en-US" altLang="zh-CN" sz="1400" dirty="0" err="1">
                <a:solidFill>
                  <a:srgbClr val="000000"/>
                </a:solidFill>
                <a:latin typeface="Consolas" panose="020B0609020204030204"/>
              </a:rPr>
              <a:t>httpResponseBody</a:t>
            </a:r>
            <a:r>
              <a:rPr lang="en-US" altLang="zh-CN" sz="1400" dirty="0">
                <a:solidFill>
                  <a:srgbClr val="000000"/>
                </a:solidFill>
                <a:latin typeface="Consolas" panose="020B0609020204030204"/>
              </a:rPr>
              <a:t> = await </a:t>
            </a:r>
            <a:r>
              <a:rPr lang="en-US" altLang="zh-CN" sz="1400" dirty="0" err="1">
                <a:solidFill>
                  <a:srgbClr val="000000"/>
                </a:solidFill>
                <a:latin typeface="Consolas" panose="020B0609020204030204"/>
              </a:rPr>
              <a:t>httpResponse.Content.ReadAsStringAsync</a:t>
            </a:r>
            <a:r>
              <a:rPr lang="en-US" altLang="zh-CN" sz="1400" dirty="0">
                <a:solidFill>
                  <a:srgbClr val="000000"/>
                </a:solidFill>
                <a:latin typeface="Consolas" panose="020B0609020204030204"/>
              </a:rPr>
              <a:t>();</a:t>
            </a:r>
          </a:p>
          <a:p>
            <a:r>
              <a:rPr lang="en-US" altLang="zh-CN" sz="1400" dirty="0">
                <a:solidFill>
                  <a:srgbClr val="000000"/>
                </a:solidFill>
                <a:latin typeface="Consolas" panose="020B0609020204030204"/>
              </a:rPr>
              <a:t>}</a:t>
            </a:r>
          </a:p>
          <a:p>
            <a:r>
              <a:rPr lang="en-US" altLang="zh-CN" sz="1400" dirty="0">
                <a:solidFill>
                  <a:srgbClr val="000000"/>
                </a:solidFill>
                <a:latin typeface="Consolas" panose="020B0609020204030204"/>
              </a:rPr>
              <a:t>catch (Exception ex)</a:t>
            </a:r>
          </a:p>
          <a:p>
            <a:r>
              <a:rPr lang="en-US" altLang="zh-CN" sz="1400" dirty="0">
                <a:solidFill>
                  <a:srgbClr val="000000"/>
                </a:solidFill>
                <a:latin typeface="Consolas" panose="020B0609020204030204"/>
              </a:rPr>
              <a:t>{</a:t>
            </a:r>
          </a:p>
          <a:p>
            <a:r>
              <a:rPr lang="en-US" altLang="zh-CN" sz="1400" dirty="0">
                <a:solidFill>
                  <a:srgbClr val="000000"/>
                </a:solidFill>
                <a:latin typeface="Consolas" panose="020B0609020204030204"/>
              </a:rPr>
              <a:t>    </a:t>
            </a:r>
            <a:r>
              <a:rPr lang="en-US" altLang="zh-CN" sz="1400" dirty="0" err="1">
                <a:solidFill>
                  <a:srgbClr val="000000"/>
                </a:solidFill>
                <a:latin typeface="Consolas" panose="020B0609020204030204"/>
              </a:rPr>
              <a:t>httpResponseBody</a:t>
            </a:r>
            <a:r>
              <a:rPr lang="en-US" altLang="zh-CN" sz="1400" dirty="0">
                <a:solidFill>
                  <a:srgbClr val="000000"/>
                </a:solidFill>
                <a:latin typeface="Consolas" panose="020B0609020204030204"/>
              </a:rPr>
              <a:t> = "Error: " + </a:t>
            </a:r>
            <a:r>
              <a:rPr lang="en-US" altLang="zh-CN" sz="1400" dirty="0" err="1">
                <a:solidFill>
                  <a:srgbClr val="000000"/>
                </a:solidFill>
                <a:latin typeface="Consolas" panose="020B0609020204030204"/>
              </a:rPr>
              <a:t>ex.HResult.ToString</a:t>
            </a:r>
            <a:r>
              <a:rPr lang="en-US" altLang="zh-CN" sz="1400" dirty="0">
                <a:solidFill>
                  <a:srgbClr val="000000"/>
                </a:solidFill>
                <a:latin typeface="Consolas" panose="020B0609020204030204"/>
              </a:rPr>
              <a:t>("X") + " Message: " + </a:t>
            </a:r>
            <a:r>
              <a:rPr lang="en-US" altLang="zh-CN" sz="1400" dirty="0" err="1">
                <a:solidFill>
                  <a:srgbClr val="000000"/>
                </a:solidFill>
                <a:latin typeface="Consolas" panose="020B0609020204030204"/>
              </a:rPr>
              <a:t>ex.Message</a:t>
            </a:r>
            <a:r>
              <a:rPr lang="en-US" altLang="zh-CN" sz="1400" dirty="0">
                <a:solidFill>
                  <a:srgbClr val="000000"/>
                </a:solidFill>
                <a:latin typeface="Consolas" panose="020B0609020204030204"/>
              </a:rPr>
              <a:t>;</a:t>
            </a:r>
          </a:p>
          <a:p>
            <a:r>
              <a:rPr lang="en-US" altLang="zh-CN" sz="1400" dirty="0">
                <a:solidFill>
                  <a:srgbClr val="000000"/>
                </a:solidFill>
                <a:latin typeface="Consolas" panose="020B0609020204030204"/>
              </a:rPr>
              <a:t>}</a:t>
            </a:r>
          </a:p>
        </p:txBody>
      </p:sp>
      <p:sp>
        <p:nvSpPr>
          <p:cNvPr id="4" name="灯片编号占位符 3">
            <a:extLst>
              <a:ext uri="{FF2B5EF4-FFF2-40B4-BE49-F238E27FC236}">
                <a16:creationId xmlns:a16="http://schemas.microsoft.com/office/drawing/2014/main" id="{E0643FC5-2DF6-4FCB-98D5-38E748492539}"/>
              </a:ext>
            </a:extLst>
          </p:cNvPr>
          <p:cNvSpPr>
            <a:spLocks noGrp="1"/>
          </p:cNvSpPr>
          <p:nvPr>
            <p:ph type="sldNum" sz="quarter" idx="11"/>
          </p:nvPr>
        </p:nvSpPr>
        <p:spPr/>
        <p:txBody>
          <a:bodyPr/>
          <a:lstStyle/>
          <a:p>
            <a:fld id="{3F9C4C7F-5825-4F3A-8379-025B40755F68}" type="slidenum">
              <a:rPr lang="zh-CN" altLang="en-US" smtClean="0"/>
              <a:t>34</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193358"/>
            <a:ext cx="11149013" cy="1107996"/>
          </a:xfrm>
        </p:spPr>
        <p:txBody>
          <a:bodyPr/>
          <a:lstStyle/>
          <a:p>
            <a:r>
              <a:rPr lang="en-US" sz="8000" b="1" dirty="0">
                <a:latin typeface="微软雅黑" panose="020B0503020204020204" pitchFamily="34" charset="-122"/>
                <a:ea typeface="微软雅黑" panose="020B0503020204020204" pitchFamily="34" charset="-122"/>
              </a:rPr>
              <a:t>Socket</a:t>
            </a:r>
            <a:r>
              <a:rPr lang="zh-CN" altLang="en-US" sz="8000" b="1" dirty="0">
                <a:latin typeface="微软雅黑" panose="020B0503020204020204" pitchFamily="34" charset="-122"/>
                <a:ea typeface="微软雅黑" panose="020B0503020204020204" pitchFamily="34" charset="-122"/>
              </a:rPr>
              <a:t>通信</a:t>
            </a:r>
            <a:endParaRPr lang="en-US" sz="8000" b="1" dirty="0">
              <a:latin typeface="微软雅黑" panose="020B0503020204020204" pitchFamily="34" charset="-122"/>
              <a:ea typeface="微软雅黑" panose="020B0503020204020204" pitchFamily="34" charset="-122"/>
            </a:endParaRPr>
          </a:p>
        </p:txBody>
      </p:sp>
      <p:sp>
        <p:nvSpPr>
          <p:cNvPr id="3" name="灯片编号占位符 2">
            <a:extLst>
              <a:ext uri="{FF2B5EF4-FFF2-40B4-BE49-F238E27FC236}">
                <a16:creationId xmlns:a16="http://schemas.microsoft.com/office/drawing/2014/main" id="{FE337018-6028-41AC-AA9C-527E1B50EA0E}"/>
              </a:ext>
            </a:extLst>
          </p:cNvPr>
          <p:cNvSpPr>
            <a:spLocks noGrp="1"/>
          </p:cNvSpPr>
          <p:nvPr>
            <p:ph type="sldNum" sz="quarter" idx="10"/>
          </p:nvPr>
        </p:nvSpPr>
        <p:spPr/>
        <p:txBody>
          <a:bodyPr/>
          <a:lstStyle/>
          <a:p>
            <a:fld id="{3F9C4C7F-5825-4F3A-8379-025B40755F68}" type="slidenum">
              <a:rPr lang="zh-CN" altLang="en-US" smtClean="0"/>
              <a:t>35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a:xfrm>
            <a:off x="519112" y="2455626"/>
            <a:ext cx="11149013" cy="2000548"/>
          </a:xfrm>
          <a:prstGeom prst="rect">
            <a:avLst/>
          </a:prstGeom>
        </p:spPr>
        <p:txBody>
          <a:bodyPr vert="horz" wrap="square" lIns="0" tIns="0" rIns="0" bIns="0" rtlCol="0">
            <a:noAutofit/>
          </a:bodyPr>
          <a:lstStyle>
            <a:lvl1pPr marL="460375" indent="-460375" algn="l" defTabSz="913765" rtl="0" eaLnBrk="1" latinLnBrk="0" hangingPunct="1">
              <a:lnSpc>
                <a:spcPct val="90000"/>
              </a:lnSpc>
              <a:spcBef>
                <a:spcPct val="20000"/>
              </a:spcBef>
              <a:buSzPct val="90000"/>
              <a:buFont typeface="Arial" panose="020B0604020202020204" pitchFamily="34" charset="0"/>
              <a:buChar char="•"/>
              <a:defRPr sz="3200" kern="1200">
                <a:gradFill>
                  <a:gsLst>
                    <a:gs pos="0">
                      <a:schemeClr val="tx1"/>
                    </a:gs>
                    <a:gs pos="86000">
                      <a:schemeClr val="tx1"/>
                    </a:gs>
                  </a:gsLst>
                  <a:lin ang="5400000" scaled="0"/>
                </a:gradFill>
                <a:latin typeface="+mn-lt"/>
                <a:ea typeface="+mn-ea"/>
                <a:cs typeface="+mn-cs"/>
              </a:defRPr>
            </a:lvl1pPr>
            <a:lvl2pPr marL="855980" indent="-395605" algn="l" defTabSz="913765" rtl="0" eaLnBrk="1" latinLnBrk="0" hangingPunct="1">
              <a:lnSpc>
                <a:spcPct val="90000"/>
              </a:lnSpc>
              <a:spcBef>
                <a:spcPct val="20000"/>
              </a:spcBef>
              <a:buSzPct val="90000"/>
              <a:buFont typeface="Arial" panose="020B0604020202020204" pitchFamily="34" charset="0"/>
              <a:buChar char="•"/>
              <a:defRPr sz="2800" kern="1200">
                <a:gradFill>
                  <a:gsLst>
                    <a:gs pos="0">
                      <a:schemeClr val="tx1"/>
                    </a:gs>
                    <a:gs pos="86000">
                      <a:schemeClr val="tx1"/>
                    </a:gs>
                  </a:gsLst>
                  <a:lin ang="5400000" scaled="0"/>
                </a:gradFill>
                <a:latin typeface="+mn-lt"/>
                <a:ea typeface="+mn-ea"/>
                <a:cs typeface="+mn-cs"/>
              </a:defRPr>
            </a:lvl2pPr>
            <a:lvl3pPr marL="1259205" indent="-403225" algn="l" defTabSz="913765" rtl="0" eaLnBrk="1" latinLnBrk="0" hangingPunct="1">
              <a:lnSpc>
                <a:spcPct val="90000"/>
              </a:lnSpc>
              <a:spcBef>
                <a:spcPct val="20000"/>
              </a:spcBef>
              <a:buSzPct val="90000"/>
              <a:buFont typeface="Arial" panose="020B0604020202020204" pitchFamily="34" charset="0"/>
              <a:buChar char="•"/>
              <a:defRPr sz="2400" kern="1200">
                <a:gradFill>
                  <a:gsLst>
                    <a:gs pos="0">
                      <a:schemeClr val="tx1"/>
                    </a:gs>
                    <a:gs pos="86000">
                      <a:schemeClr val="tx1"/>
                    </a:gs>
                  </a:gsLst>
                  <a:lin ang="5400000" scaled="0"/>
                </a:gradFill>
                <a:latin typeface="+mn-lt"/>
                <a:ea typeface="+mn-ea"/>
                <a:cs typeface="+mn-cs"/>
              </a:defRPr>
            </a:lvl3pPr>
            <a:lvl4pPr marL="1605280" indent="-346075" algn="l" defTabSz="913765" rtl="0" eaLnBrk="1" latinLnBrk="0" hangingPunct="1">
              <a:lnSpc>
                <a:spcPct val="90000"/>
              </a:lnSpc>
              <a:spcBef>
                <a:spcPct val="20000"/>
              </a:spcBef>
              <a:buSzPct val="90000"/>
              <a:buFont typeface="Arial" panose="020B0604020202020204" pitchFamily="34" charset="0"/>
              <a:buChar char="•"/>
              <a:defRPr sz="2000" kern="1200">
                <a:gradFill>
                  <a:gsLst>
                    <a:gs pos="0">
                      <a:schemeClr val="tx1"/>
                    </a:gs>
                    <a:gs pos="86000">
                      <a:schemeClr val="tx1"/>
                    </a:gs>
                  </a:gsLst>
                  <a:lin ang="5400000" scaled="0"/>
                </a:gradFill>
                <a:latin typeface="+mn-lt"/>
                <a:ea typeface="+mn-ea"/>
                <a:cs typeface="+mn-cs"/>
              </a:defRPr>
            </a:lvl4pPr>
            <a:lvl5pPr marL="1941830" indent="-336550" algn="l" defTabSz="913765" rtl="0" eaLnBrk="1" latinLnBrk="0" hangingPunct="1">
              <a:lnSpc>
                <a:spcPct val="90000"/>
              </a:lnSpc>
              <a:spcBef>
                <a:spcPct val="20000"/>
              </a:spcBef>
              <a:buSzPct val="90000"/>
              <a:buFont typeface="Arial" panose="020B0604020202020204" pitchFamily="34" charset="0"/>
              <a:buChar char="•"/>
              <a:defRPr sz="2000" kern="1200">
                <a:gradFill>
                  <a:gsLst>
                    <a:gs pos="0">
                      <a:schemeClr val="tx1"/>
                    </a:gs>
                    <a:gs pos="86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gradFill>
                <a:gsLst>
                  <a:gs pos="0">
                    <a:srgbClr val="FFFFFF"/>
                  </a:gs>
                  <a:gs pos="86000">
                    <a:srgbClr val="FFFFFF"/>
                  </a:gs>
                </a:gsLst>
                <a:lin ang="5400000" scaled="0"/>
              </a:gradFill>
            </a:endParaRPr>
          </a:p>
        </p:txBody>
      </p:sp>
      <p:sp>
        <p:nvSpPr>
          <p:cNvPr id="5" name="Content Placeholder 2"/>
          <p:cNvSpPr txBox="1"/>
          <p:nvPr/>
        </p:nvSpPr>
        <p:spPr>
          <a:xfrm>
            <a:off x="519112" y="4094552"/>
            <a:ext cx="11149013" cy="2000548"/>
          </a:xfrm>
          <a:prstGeom prst="rect">
            <a:avLst/>
          </a:prstGeom>
        </p:spPr>
        <p:txBody>
          <a:bodyPr vert="horz" wrap="square" lIns="0" tIns="0" rIns="0" bIns="0" rtlCol="0">
            <a:noAutofit/>
          </a:bodyPr>
          <a:lstStyle>
            <a:lvl1pPr marL="460375" indent="-460375" algn="l" defTabSz="913765" rtl="0" eaLnBrk="1" latinLnBrk="0" hangingPunct="1">
              <a:lnSpc>
                <a:spcPct val="90000"/>
              </a:lnSpc>
              <a:spcBef>
                <a:spcPct val="20000"/>
              </a:spcBef>
              <a:buSzPct val="90000"/>
              <a:buFont typeface="Arial" panose="020B0604020202020204" pitchFamily="34" charset="0"/>
              <a:buChar char="•"/>
              <a:defRPr sz="3200" kern="1200">
                <a:gradFill>
                  <a:gsLst>
                    <a:gs pos="0">
                      <a:schemeClr val="tx1"/>
                    </a:gs>
                    <a:gs pos="86000">
                      <a:schemeClr val="tx1"/>
                    </a:gs>
                  </a:gsLst>
                  <a:lin ang="5400000" scaled="0"/>
                </a:gradFill>
                <a:latin typeface="+mn-lt"/>
                <a:ea typeface="+mn-ea"/>
                <a:cs typeface="+mn-cs"/>
              </a:defRPr>
            </a:lvl1pPr>
            <a:lvl2pPr marL="855980" indent="-395605" algn="l" defTabSz="913765" rtl="0" eaLnBrk="1" latinLnBrk="0" hangingPunct="1">
              <a:lnSpc>
                <a:spcPct val="90000"/>
              </a:lnSpc>
              <a:spcBef>
                <a:spcPct val="20000"/>
              </a:spcBef>
              <a:buSzPct val="90000"/>
              <a:buFont typeface="Arial" panose="020B0604020202020204" pitchFamily="34" charset="0"/>
              <a:buChar char="•"/>
              <a:defRPr sz="2800" kern="1200">
                <a:gradFill>
                  <a:gsLst>
                    <a:gs pos="0">
                      <a:schemeClr val="tx1"/>
                    </a:gs>
                    <a:gs pos="86000">
                      <a:schemeClr val="tx1"/>
                    </a:gs>
                  </a:gsLst>
                  <a:lin ang="5400000" scaled="0"/>
                </a:gradFill>
                <a:latin typeface="+mn-lt"/>
                <a:ea typeface="+mn-ea"/>
                <a:cs typeface="+mn-cs"/>
              </a:defRPr>
            </a:lvl2pPr>
            <a:lvl3pPr marL="1259205" indent="-403225" algn="l" defTabSz="913765" rtl="0" eaLnBrk="1" latinLnBrk="0" hangingPunct="1">
              <a:lnSpc>
                <a:spcPct val="90000"/>
              </a:lnSpc>
              <a:spcBef>
                <a:spcPct val="20000"/>
              </a:spcBef>
              <a:buSzPct val="90000"/>
              <a:buFont typeface="Arial" panose="020B0604020202020204" pitchFamily="34" charset="0"/>
              <a:buChar char="•"/>
              <a:defRPr sz="2400" kern="1200">
                <a:gradFill>
                  <a:gsLst>
                    <a:gs pos="0">
                      <a:schemeClr val="tx1"/>
                    </a:gs>
                    <a:gs pos="86000">
                      <a:schemeClr val="tx1"/>
                    </a:gs>
                  </a:gsLst>
                  <a:lin ang="5400000" scaled="0"/>
                </a:gradFill>
                <a:latin typeface="+mn-lt"/>
                <a:ea typeface="+mn-ea"/>
                <a:cs typeface="+mn-cs"/>
              </a:defRPr>
            </a:lvl3pPr>
            <a:lvl4pPr marL="1605280" indent="-346075" algn="l" defTabSz="913765" rtl="0" eaLnBrk="1" latinLnBrk="0" hangingPunct="1">
              <a:lnSpc>
                <a:spcPct val="90000"/>
              </a:lnSpc>
              <a:spcBef>
                <a:spcPct val="20000"/>
              </a:spcBef>
              <a:buSzPct val="90000"/>
              <a:buFont typeface="Arial" panose="020B0604020202020204" pitchFamily="34" charset="0"/>
              <a:buChar char="•"/>
              <a:defRPr sz="2000" kern="1200">
                <a:gradFill>
                  <a:gsLst>
                    <a:gs pos="0">
                      <a:schemeClr val="tx1"/>
                    </a:gs>
                    <a:gs pos="86000">
                      <a:schemeClr val="tx1"/>
                    </a:gs>
                  </a:gsLst>
                  <a:lin ang="5400000" scaled="0"/>
                </a:gradFill>
                <a:latin typeface="+mn-lt"/>
                <a:ea typeface="+mn-ea"/>
                <a:cs typeface="+mn-cs"/>
              </a:defRPr>
            </a:lvl4pPr>
            <a:lvl5pPr marL="1941830" indent="-336550" algn="l" defTabSz="913765" rtl="0" eaLnBrk="1" latinLnBrk="0" hangingPunct="1">
              <a:lnSpc>
                <a:spcPct val="90000"/>
              </a:lnSpc>
              <a:spcBef>
                <a:spcPct val="20000"/>
              </a:spcBef>
              <a:buSzPct val="90000"/>
              <a:buFont typeface="Arial" panose="020B0604020202020204" pitchFamily="34" charset="0"/>
              <a:buChar char="•"/>
              <a:defRPr sz="2000" kern="1200">
                <a:gradFill>
                  <a:gsLst>
                    <a:gs pos="0">
                      <a:schemeClr val="tx1"/>
                    </a:gs>
                    <a:gs pos="86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gradFill>
                <a:gsLst>
                  <a:gs pos="0">
                    <a:srgbClr val="FFFFFF"/>
                  </a:gs>
                  <a:gs pos="86000">
                    <a:srgbClr val="FFFFFF"/>
                  </a:gs>
                </a:gsLst>
                <a:lin ang="5400000" scaled="0"/>
              </a:gradFill>
            </a:endParaRPr>
          </a:p>
        </p:txBody>
      </p:sp>
      <p:sp>
        <p:nvSpPr>
          <p:cNvPr id="9" name="Title 8"/>
          <p:cNvSpPr>
            <a:spLocks noGrp="1"/>
          </p:cNvSpPr>
          <p:nvPr>
            <p:ph type="title"/>
          </p:nvPr>
        </p:nvSpPr>
        <p:spPr>
          <a:xfrm>
            <a:off x="519112" y="228600"/>
            <a:ext cx="11149013" cy="747897"/>
          </a:xfrm>
        </p:spPr>
        <p:txBody>
          <a:bodyPr/>
          <a:lstStyle/>
          <a:p>
            <a:r>
              <a:rPr lang="en-US" altLang="zh-CN" b="1" dirty="0">
                <a:latin typeface="微软雅黑" panose="020B0503020204020204" pitchFamily="34" charset="-122"/>
                <a:ea typeface="微软雅黑" panose="020B0503020204020204" pitchFamily="34" charset="-122"/>
              </a:rPr>
              <a:t>Socket</a:t>
            </a:r>
            <a:r>
              <a:rPr lang="zh-CN" altLang="en-US" b="1" dirty="0">
                <a:latin typeface="微软雅黑" panose="020B0503020204020204" pitchFamily="34" charset="-122"/>
                <a:ea typeface="微软雅黑" panose="020B0503020204020204" pitchFamily="34" charset="-122"/>
              </a:rPr>
              <a:t>通信</a:t>
            </a:r>
            <a:endParaRPr lang="en-US" b="1" dirty="0">
              <a:latin typeface="微软雅黑" panose="020B0503020204020204" pitchFamily="34" charset="-122"/>
              <a:ea typeface="微软雅黑" panose="020B0503020204020204" pitchFamily="34" charset="-122"/>
            </a:endParaRPr>
          </a:p>
        </p:txBody>
      </p:sp>
      <p:sp>
        <p:nvSpPr>
          <p:cNvPr id="7" name="Text Placeholder 6"/>
          <p:cNvSpPr>
            <a:spLocks noGrp="1"/>
          </p:cNvSpPr>
          <p:nvPr>
            <p:ph type="body" sz="quarter" idx="10"/>
          </p:nvPr>
        </p:nvSpPr>
        <p:spPr>
          <a:xfrm>
            <a:off x="519112" y="1447798"/>
            <a:ext cx="11149013" cy="5181601"/>
          </a:xfrm>
        </p:spPr>
        <p:txBody>
          <a:bodyPr/>
          <a:lstStyle/>
          <a:p>
            <a:r>
              <a:rPr lang="en-US" altLang="zh-CN" sz="3200" dirty="0">
                <a:solidFill>
                  <a:schemeClr val="bg1">
                    <a:lumMod val="65000"/>
                    <a:lumOff val="35000"/>
                    <a:alpha val="99000"/>
                  </a:schemeClr>
                </a:solidFill>
                <a:latin typeface="微软雅黑" panose="020B0503020204020204" pitchFamily="34" charset="-122"/>
                <a:ea typeface="微软雅黑" panose="020B0503020204020204" pitchFamily="34" charset="-122"/>
              </a:rPr>
              <a:t>Socket</a:t>
            </a:r>
            <a:r>
              <a:rPr lang="zh-CN" altLang="en-US" sz="3200" dirty="0">
                <a:solidFill>
                  <a:schemeClr val="bg1">
                    <a:lumMod val="65000"/>
                    <a:lumOff val="35000"/>
                    <a:alpha val="99000"/>
                  </a:schemeClr>
                </a:solidFill>
                <a:latin typeface="微软雅黑" panose="020B0503020204020204" pitchFamily="34" charset="-122"/>
                <a:ea typeface="微软雅黑" panose="020B0503020204020204" pitchFamily="34" charset="-122"/>
              </a:rPr>
              <a:t>通信是一种点对点的通信技术，具有简单易用，连接稳定，数据传送能力强等特点。</a:t>
            </a:r>
            <a:endParaRPr lang="en-US" altLang="zh-CN" sz="3200" dirty="0">
              <a:solidFill>
                <a:schemeClr val="bg1">
                  <a:lumMod val="65000"/>
                  <a:lumOff val="35000"/>
                  <a:alpha val="99000"/>
                </a:schemeClr>
              </a:solidFill>
              <a:latin typeface="微软雅黑" panose="020B0503020204020204" pitchFamily="34" charset="-122"/>
              <a:ea typeface="微软雅黑" panose="020B0503020204020204" pitchFamily="34" charset="-122"/>
            </a:endParaRPr>
          </a:p>
          <a:p>
            <a:pPr marL="0" indent="0">
              <a:buNone/>
            </a:pPr>
            <a:endParaRPr lang="en-US" altLang="zh-CN" sz="3200" dirty="0">
              <a:solidFill>
                <a:schemeClr val="bg1">
                  <a:lumMod val="65000"/>
                  <a:lumOff val="35000"/>
                  <a:alpha val="99000"/>
                </a:schemeClr>
              </a:solidFill>
              <a:latin typeface="微软雅黑" panose="020B0503020204020204" pitchFamily="34" charset="-122"/>
              <a:ea typeface="微软雅黑" panose="020B0503020204020204" pitchFamily="34" charset="-122"/>
            </a:endParaRPr>
          </a:p>
          <a:p>
            <a:endParaRPr lang="en-US" altLang="zh-CN" sz="3200" dirty="0">
              <a:solidFill>
                <a:schemeClr val="bg1">
                  <a:lumMod val="65000"/>
                  <a:lumOff val="35000"/>
                  <a:alpha val="99000"/>
                </a:schemeClr>
              </a:solidFill>
              <a:latin typeface="微软雅黑" panose="020B0503020204020204" pitchFamily="34" charset="-122"/>
              <a:ea typeface="微软雅黑" panose="020B0503020204020204" pitchFamily="34" charset="-122"/>
            </a:endParaRPr>
          </a:p>
          <a:p>
            <a:endParaRPr lang="en-US" altLang="zh-CN" sz="3200" dirty="0">
              <a:solidFill>
                <a:schemeClr val="bg1">
                  <a:lumMod val="65000"/>
                  <a:lumOff val="35000"/>
                  <a:alpha val="99000"/>
                </a:schemeClr>
              </a:solidFill>
              <a:latin typeface="微软雅黑" panose="020B0503020204020204" pitchFamily="34" charset="-122"/>
              <a:ea typeface="微软雅黑" panose="020B0503020204020204" pitchFamily="34" charset="-122"/>
            </a:endParaRPr>
          </a:p>
          <a:p>
            <a:endParaRPr lang="en-US" altLang="zh-CN" sz="3200" dirty="0">
              <a:solidFill>
                <a:schemeClr val="bg1">
                  <a:lumMod val="65000"/>
                  <a:lumOff val="35000"/>
                  <a:alpha val="99000"/>
                </a:schemeClr>
              </a:solidFill>
              <a:latin typeface="微软雅黑" panose="020B0503020204020204" pitchFamily="34" charset="-122"/>
              <a:ea typeface="微软雅黑" panose="020B0503020204020204" pitchFamily="34" charset="-122"/>
            </a:endParaRPr>
          </a:p>
          <a:p>
            <a:endParaRPr lang="en-US" altLang="zh-CN" sz="3200" dirty="0">
              <a:solidFill>
                <a:schemeClr val="bg1">
                  <a:lumMod val="65000"/>
                  <a:lumOff val="35000"/>
                  <a:alpha val="99000"/>
                </a:schemeClr>
              </a:solidFill>
              <a:latin typeface="微软雅黑" panose="020B0503020204020204" pitchFamily="34" charset="-122"/>
              <a:ea typeface="微软雅黑" panose="020B0503020204020204" pitchFamily="34" charset="-122"/>
            </a:endParaRPr>
          </a:p>
          <a:p>
            <a:endParaRPr lang="en-US" altLang="zh-CN" sz="3200" dirty="0">
              <a:solidFill>
                <a:schemeClr val="bg1">
                  <a:lumMod val="65000"/>
                  <a:lumOff val="35000"/>
                  <a:alpha val="99000"/>
                </a:schemeClr>
              </a:solidFill>
              <a:latin typeface="微软雅黑" panose="020B0503020204020204" pitchFamily="34" charset="-122"/>
              <a:ea typeface="微软雅黑" panose="020B0503020204020204" pitchFamily="34" charset="-122"/>
            </a:endParaRPr>
          </a:p>
        </p:txBody>
      </p:sp>
      <p:sp>
        <p:nvSpPr>
          <p:cNvPr id="3" name="灯片编号占位符 2">
            <a:extLst>
              <a:ext uri="{FF2B5EF4-FFF2-40B4-BE49-F238E27FC236}">
                <a16:creationId xmlns:a16="http://schemas.microsoft.com/office/drawing/2014/main" id="{1A1E6231-D849-4606-9291-DC632B922D7A}"/>
              </a:ext>
            </a:extLst>
          </p:cNvPr>
          <p:cNvSpPr>
            <a:spLocks noGrp="1"/>
          </p:cNvSpPr>
          <p:nvPr>
            <p:ph type="sldNum" sz="quarter" idx="11"/>
          </p:nvPr>
        </p:nvSpPr>
        <p:spPr/>
        <p:txBody>
          <a:bodyPr/>
          <a:lstStyle/>
          <a:p>
            <a:fld id="{3F9C4C7F-5825-4F3A-8379-025B40755F68}" type="slidenum">
              <a:rPr lang="zh-CN" altLang="en-US" smtClean="0"/>
              <a:t>36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Socket</a:t>
            </a:r>
            <a:r>
              <a:rPr lang="zh-CN" altLang="en-US" b="1" dirty="0"/>
              <a:t>入门</a:t>
            </a:r>
          </a:p>
        </p:txBody>
      </p:sp>
      <p:sp>
        <p:nvSpPr>
          <p:cNvPr id="5" name="Text Placeholder 2"/>
          <p:cNvSpPr>
            <a:spLocks noGrp="1"/>
          </p:cNvSpPr>
          <p:nvPr>
            <p:ph type="body" sz="quarter" idx="10"/>
          </p:nvPr>
        </p:nvSpPr>
        <p:spPr>
          <a:xfrm>
            <a:off x="518318" y="1447800"/>
            <a:ext cx="11152188" cy="4813300"/>
          </a:xfrm>
        </p:spPr>
        <p:txBody>
          <a:bodyPr>
            <a:normAutofit/>
          </a:bodyPr>
          <a:lstStyle/>
          <a:p>
            <a:r>
              <a:rPr lang="en-US" altLang="zh-CN" sz="2000" dirty="0">
                <a:solidFill>
                  <a:srgbClr val="0000FF"/>
                </a:solidFill>
                <a:highlight>
                  <a:srgbClr val="FFFFFF"/>
                </a:highlight>
                <a:latin typeface="Consolas" panose="020B0609020204030204"/>
              </a:rPr>
              <a:t>HTTP</a:t>
            </a:r>
            <a:r>
              <a:rPr lang="zh-CN" altLang="en-US" sz="2000" dirty="0">
                <a:solidFill>
                  <a:srgbClr val="0000FF"/>
                </a:solidFill>
                <a:highlight>
                  <a:srgbClr val="FFFFFF"/>
                </a:highlight>
                <a:latin typeface="Consolas" panose="020B0609020204030204"/>
              </a:rPr>
              <a:t>是一种临时的、无状态的通信协议。临时性，指的是当应用程序发出</a:t>
            </a:r>
            <a:r>
              <a:rPr lang="en-US" altLang="zh-CN" sz="2000" dirty="0">
                <a:solidFill>
                  <a:srgbClr val="0000FF"/>
                </a:solidFill>
                <a:highlight>
                  <a:srgbClr val="FFFFFF"/>
                </a:highlight>
                <a:latin typeface="Consolas" panose="020B0609020204030204"/>
              </a:rPr>
              <a:t>HTTP</a:t>
            </a:r>
            <a:r>
              <a:rPr lang="zh-CN" altLang="en-US" sz="2000" dirty="0">
                <a:solidFill>
                  <a:srgbClr val="0000FF"/>
                </a:solidFill>
                <a:highlight>
                  <a:srgbClr val="FFFFFF"/>
                </a:highlight>
                <a:latin typeface="Consolas" panose="020B0609020204030204"/>
              </a:rPr>
              <a:t>请求时，服务端在做出一次回应后，</a:t>
            </a:r>
            <a:r>
              <a:rPr lang="en-US" altLang="zh-CN" sz="2000" dirty="0">
                <a:solidFill>
                  <a:srgbClr val="0000FF"/>
                </a:solidFill>
                <a:highlight>
                  <a:srgbClr val="FFFFFF"/>
                </a:highlight>
                <a:latin typeface="Consolas" panose="020B0609020204030204"/>
              </a:rPr>
              <a:t>HTTP</a:t>
            </a:r>
            <a:r>
              <a:rPr lang="zh-CN" altLang="en-US" sz="2000" dirty="0">
                <a:solidFill>
                  <a:srgbClr val="0000FF"/>
                </a:solidFill>
                <a:highlight>
                  <a:srgbClr val="FFFFFF"/>
                </a:highlight>
                <a:latin typeface="Consolas" panose="020B0609020204030204"/>
              </a:rPr>
              <a:t>就会处于断开状态，当应用程序开发人员需要获取服务端的最新数据时，只能每隔一段时间让应用程序发出一次</a:t>
            </a:r>
            <a:r>
              <a:rPr lang="en-US" altLang="zh-CN" sz="2000" dirty="0">
                <a:solidFill>
                  <a:srgbClr val="0000FF"/>
                </a:solidFill>
                <a:highlight>
                  <a:srgbClr val="FFFFFF"/>
                </a:highlight>
                <a:latin typeface="Consolas" panose="020B0609020204030204"/>
              </a:rPr>
              <a:t>HTTP</a:t>
            </a:r>
            <a:r>
              <a:rPr lang="zh-CN" altLang="en-US" sz="2000" dirty="0">
                <a:solidFill>
                  <a:srgbClr val="0000FF"/>
                </a:solidFill>
                <a:highlight>
                  <a:srgbClr val="FFFFFF"/>
                </a:highlight>
                <a:latin typeface="Consolas" panose="020B0609020204030204"/>
              </a:rPr>
              <a:t>请求。</a:t>
            </a:r>
            <a:endParaRPr lang="en-US" altLang="zh-CN" sz="2000" dirty="0">
              <a:solidFill>
                <a:srgbClr val="0000FF"/>
              </a:solidFill>
              <a:highlight>
                <a:srgbClr val="FFFFFF"/>
              </a:highlight>
              <a:latin typeface="Consolas" panose="020B0609020204030204"/>
            </a:endParaRPr>
          </a:p>
          <a:p>
            <a:endParaRPr lang="en-US" altLang="zh-CN" sz="2000" dirty="0">
              <a:solidFill>
                <a:srgbClr val="0000FF"/>
              </a:solidFill>
              <a:highlight>
                <a:srgbClr val="FFFFFF"/>
              </a:highlight>
              <a:latin typeface="Consolas" panose="020B0609020204030204"/>
            </a:endParaRPr>
          </a:p>
          <a:p>
            <a:r>
              <a:rPr lang="zh-CN" altLang="en-US" sz="2000" dirty="0">
                <a:solidFill>
                  <a:srgbClr val="0000FF"/>
                </a:solidFill>
                <a:highlight>
                  <a:srgbClr val="FFFFFF"/>
                </a:highlight>
                <a:latin typeface="Consolas" panose="020B0609020204030204"/>
              </a:rPr>
              <a:t>与</a:t>
            </a:r>
            <a:r>
              <a:rPr lang="en-US" altLang="zh-CN" sz="2000" dirty="0">
                <a:solidFill>
                  <a:srgbClr val="0000FF"/>
                </a:solidFill>
                <a:highlight>
                  <a:srgbClr val="FFFFFF"/>
                </a:highlight>
                <a:latin typeface="Consolas" panose="020B0609020204030204"/>
              </a:rPr>
              <a:t>HTTP</a:t>
            </a:r>
            <a:r>
              <a:rPr lang="zh-CN" altLang="en-US" sz="2000" dirty="0">
                <a:solidFill>
                  <a:srgbClr val="0000FF"/>
                </a:solidFill>
                <a:highlight>
                  <a:srgbClr val="FFFFFF"/>
                </a:highlight>
                <a:latin typeface="Consolas" panose="020B0609020204030204"/>
              </a:rPr>
              <a:t>相比，</a:t>
            </a:r>
            <a:r>
              <a:rPr lang="en-US" altLang="zh-CN" sz="2000" dirty="0">
                <a:solidFill>
                  <a:srgbClr val="0000FF"/>
                </a:solidFill>
                <a:highlight>
                  <a:srgbClr val="FFFFFF"/>
                </a:highlight>
                <a:latin typeface="Consolas" panose="020B0609020204030204"/>
              </a:rPr>
              <a:t>Socket</a:t>
            </a:r>
            <a:r>
              <a:rPr lang="zh-CN" altLang="en-US" sz="2000" dirty="0">
                <a:solidFill>
                  <a:srgbClr val="0000FF"/>
                </a:solidFill>
                <a:highlight>
                  <a:srgbClr val="FFFFFF"/>
                </a:highlight>
                <a:latin typeface="Consolas" panose="020B0609020204030204"/>
              </a:rPr>
              <a:t>是以</a:t>
            </a:r>
            <a:r>
              <a:rPr lang="en-US" altLang="zh-CN" sz="2000" dirty="0">
                <a:solidFill>
                  <a:srgbClr val="0000FF"/>
                </a:solidFill>
                <a:highlight>
                  <a:srgbClr val="FFFFFF"/>
                </a:highlight>
                <a:latin typeface="Consolas" panose="020B0609020204030204"/>
              </a:rPr>
              <a:t>IP</a:t>
            </a:r>
            <a:r>
              <a:rPr lang="zh-CN" altLang="en-US" sz="2000" dirty="0">
                <a:solidFill>
                  <a:srgbClr val="0000FF"/>
                </a:solidFill>
                <a:highlight>
                  <a:srgbClr val="FFFFFF"/>
                </a:highlight>
                <a:latin typeface="Consolas" panose="020B0609020204030204"/>
              </a:rPr>
              <a:t>地址及端口号为连接对象的一个通信句柄，以端对端为通信模型的网络通信协议。</a:t>
            </a:r>
            <a:r>
              <a:rPr lang="en-US" altLang="zh-CN" sz="2000" dirty="0">
                <a:solidFill>
                  <a:srgbClr val="0000FF"/>
                </a:solidFill>
                <a:highlight>
                  <a:srgbClr val="FFFFFF"/>
                </a:highlight>
                <a:latin typeface="Consolas" panose="020B0609020204030204"/>
              </a:rPr>
              <a:t>Socket</a:t>
            </a:r>
            <a:r>
              <a:rPr lang="zh-CN" altLang="en-US" sz="2000" dirty="0">
                <a:solidFill>
                  <a:srgbClr val="0000FF"/>
                </a:solidFill>
                <a:highlight>
                  <a:srgbClr val="FFFFFF"/>
                </a:highlight>
                <a:latin typeface="Consolas" panose="020B0609020204030204"/>
              </a:rPr>
              <a:t>通信能够保持连接的持久性，</a:t>
            </a:r>
            <a:r>
              <a:rPr lang="en-US" altLang="zh-CN" sz="2000" dirty="0">
                <a:solidFill>
                  <a:srgbClr val="0000FF"/>
                </a:solidFill>
                <a:highlight>
                  <a:srgbClr val="FFFFFF"/>
                </a:highlight>
                <a:latin typeface="Consolas" panose="020B0609020204030204"/>
              </a:rPr>
              <a:t>Socket</a:t>
            </a:r>
            <a:r>
              <a:rPr lang="zh-CN" altLang="en-US" sz="2000" dirty="0">
                <a:solidFill>
                  <a:srgbClr val="0000FF"/>
                </a:solidFill>
                <a:highlight>
                  <a:srgbClr val="FFFFFF"/>
                </a:highlight>
                <a:latin typeface="Consolas" panose="020B0609020204030204"/>
              </a:rPr>
              <a:t>一旦与服务器成功连接，服务端的相应端口会处于开放状态。直到程序发出断开指令或者网络中断，</a:t>
            </a:r>
            <a:r>
              <a:rPr lang="en-US" altLang="zh-CN" sz="2000" dirty="0">
                <a:solidFill>
                  <a:srgbClr val="0000FF"/>
                </a:solidFill>
                <a:highlight>
                  <a:srgbClr val="FFFFFF"/>
                </a:highlight>
                <a:latin typeface="Consolas" panose="020B0609020204030204"/>
              </a:rPr>
              <a:t>Socket</a:t>
            </a:r>
            <a:r>
              <a:rPr lang="zh-CN" altLang="en-US" sz="2000" dirty="0">
                <a:solidFill>
                  <a:srgbClr val="0000FF"/>
                </a:solidFill>
                <a:highlight>
                  <a:srgbClr val="FFFFFF"/>
                </a:highlight>
                <a:latin typeface="Consolas" panose="020B0609020204030204"/>
              </a:rPr>
              <a:t>才会结束整个连接过程。</a:t>
            </a:r>
            <a:endParaRPr lang="en-US" altLang="zh-CN" sz="2000" dirty="0">
              <a:solidFill>
                <a:srgbClr val="0000FF"/>
              </a:solidFill>
              <a:highlight>
                <a:srgbClr val="FFFFFF"/>
              </a:highlight>
              <a:latin typeface="Consolas" panose="020B0609020204030204"/>
            </a:endParaRPr>
          </a:p>
          <a:p>
            <a:endParaRPr lang="en-US" altLang="zh-CN" sz="2000" dirty="0">
              <a:solidFill>
                <a:srgbClr val="0000FF"/>
              </a:solidFill>
              <a:highlight>
                <a:srgbClr val="FFFFFF"/>
              </a:highlight>
              <a:latin typeface="Consolas" panose="020B0609020204030204"/>
            </a:endParaRPr>
          </a:p>
          <a:p>
            <a:r>
              <a:rPr lang="en-US" altLang="zh-CN" sz="2000" dirty="0">
                <a:solidFill>
                  <a:srgbClr val="0000FF"/>
                </a:solidFill>
                <a:highlight>
                  <a:srgbClr val="FFFFFF"/>
                </a:highlight>
                <a:latin typeface="Consolas" panose="020B0609020204030204"/>
              </a:rPr>
              <a:t>Socket</a:t>
            </a:r>
            <a:r>
              <a:rPr lang="zh-CN" altLang="en-US" sz="2000" dirty="0">
                <a:solidFill>
                  <a:srgbClr val="0000FF"/>
                </a:solidFill>
                <a:highlight>
                  <a:srgbClr val="FFFFFF"/>
                </a:highlight>
                <a:latin typeface="Consolas" panose="020B0609020204030204"/>
              </a:rPr>
              <a:t>通信能够支持两种工作模式：</a:t>
            </a:r>
            <a:endParaRPr lang="en-US" altLang="zh-CN" sz="2000" dirty="0">
              <a:solidFill>
                <a:srgbClr val="0000FF"/>
              </a:solidFill>
              <a:highlight>
                <a:srgbClr val="FFFFFF"/>
              </a:highlight>
              <a:latin typeface="Consolas" panose="020B0609020204030204"/>
            </a:endParaRPr>
          </a:p>
          <a:p>
            <a:r>
              <a:rPr lang="en-US" altLang="zh-CN" sz="2000" dirty="0">
                <a:solidFill>
                  <a:srgbClr val="0000FF"/>
                </a:solidFill>
                <a:highlight>
                  <a:srgbClr val="FFFFFF"/>
                </a:highlight>
                <a:latin typeface="Consolas" panose="020B0609020204030204"/>
              </a:rPr>
              <a:t>	TCP</a:t>
            </a:r>
            <a:r>
              <a:rPr lang="zh-CN" altLang="en-US" sz="2000" dirty="0">
                <a:solidFill>
                  <a:srgbClr val="0000FF"/>
                </a:solidFill>
                <a:highlight>
                  <a:srgbClr val="FFFFFF"/>
                </a:highlight>
                <a:latin typeface="Consolas" panose="020B0609020204030204"/>
              </a:rPr>
              <a:t>模式：要发起连接，服务端必须处于工作状态，通信是顺序进行的。</a:t>
            </a:r>
            <a:endParaRPr lang="en-US" altLang="zh-CN" sz="2000" dirty="0">
              <a:solidFill>
                <a:srgbClr val="0000FF"/>
              </a:solidFill>
              <a:highlight>
                <a:srgbClr val="FFFFFF"/>
              </a:highlight>
              <a:latin typeface="Consolas" panose="020B0609020204030204"/>
            </a:endParaRPr>
          </a:p>
          <a:p>
            <a:r>
              <a:rPr lang="en-US" altLang="zh-CN" sz="2000" dirty="0">
                <a:solidFill>
                  <a:srgbClr val="0000FF"/>
                </a:solidFill>
                <a:highlight>
                  <a:srgbClr val="FFFFFF"/>
                </a:highlight>
                <a:latin typeface="Consolas" panose="020B0609020204030204"/>
              </a:rPr>
              <a:t>	UDP</a:t>
            </a:r>
            <a:r>
              <a:rPr lang="zh-CN" altLang="en-US" sz="2000" dirty="0">
                <a:solidFill>
                  <a:srgbClr val="0000FF"/>
                </a:solidFill>
                <a:highlight>
                  <a:srgbClr val="FFFFFF"/>
                </a:highlight>
                <a:latin typeface="Consolas" panose="020B0609020204030204"/>
              </a:rPr>
              <a:t>模式：不依赖于目标是否处于工作状态，并且通信时无序进行的。</a:t>
            </a:r>
            <a:endParaRPr lang="en-US" altLang="zh-CN" sz="2000" dirty="0">
              <a:solidFill>
                <a:srgbClr val="0000FF"/>
              </a:solidFill>
              <a:highlight>
                <a:srgbClr val="FFFFFF"/>
              </a:highlight>
              <a:latin typeface="Consolas" panose="020B0609020204030204"/>
            </a:endParaRPr>
          </a:p>
        </p:txBody>
      </p:sp>
      <p:sp>
        <p:nvSpPr>
          <p:cNvPr id="3" name="灯片编号占位符 2">
            <a:extLst>
              <a:ext uri="{FF2B5EF4-FFF2-40B4-BE49-F238E27FC236}">
                <a16:creationId xmlns:a16="http://schemas.microsoft.com/office/drawing/2014/main" id="{C706550E-A4B6-43F0-8B45-47D07422D307}"/>
              </a:ext>
            </a:extLst>
          </p:cNvPr>
          <p:cNvSpPr>
            <a:spLocks noGrp="1"/>
          </p:cNvSpPr>
          <p:nvPr>
            <p:ph type="sldNum" sz="quarter" idx="11"/>
          </p:nvPr>
        </p:nvSpPr>
        <p:spPr/>
        <p:txBody>
          <a:bodyPr/>
          <a:lstStyle/>
          <a:p>
            <a:fld id="{3F9C4C7F-5825-4F3A-8379-025B40755F68}" type="slidenum">
              <a:rPr lang="zh-CN" altLang="en-US" smtClean="0"/>
              <a:t>37</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Socket</a:t>
            </a:r>
            <a:r>
              <a:rPr lang="zh-CN" altLang="en-US" b="1" dirty="0"/>
              <a:t>连接</a:t>
            </a:r>
          </a:p>
        </p:txBody>
      </p:sp>
      <p:sp>
        <p:nvSpPr>
          <p:cNvPr id="5" name="Text Placeholder 2"/>
          <p:cNvSpPr>
            <a:spLocks noGrp="1"/>
          </p:cNvSpPr>
          <p:nvPr>
            <p:ph type="body" sz="quarter" idx="10"/>
          </p:nvPr>
        </p:nvSpPr>
        <p:spPr>
          <a:xfrm>
            <a:off x="518318" y="1447800"/>
            <a:ext cx="11152188" cy="4813300"/>
          </a:xfrm>
        </p:spPr>
        <p:txBody>
          <a:bodyPr>
            <a:normAutofit/>
          </a:bodyPr>
          <a:lstStyle/>
          <a:p>
            <a:r>
              <a:rPr lang="zh-CN" altLang="en-US" sz="2000" dirty="0">
                <a:solidFill>
                  <a:srgbClr val="0000FF"/>
                </a:solidFill>
                <a:highlight>
                  <a:srgbClr val="FFFFFF"/>
                </a:highlight>
                <a:latin typeface="Consolas" panose="020B0609020204030204"/>
              </a:rPr>
              <a:t>在</a:t>
            </a:r>
            <a:r>
              <a:rPr lang="en-US" altLang="zh-CN" sz="2000" dirty="0">
                <a:solidFill>
                  <a:srgbClr val="0000FF"/>
                </a:solidFill>
                <a:highlight>
                  <a:srgbClr val="FFFFFF"/>
                </a:highlight>
                <a:latin typeface="Consolas" panose="020B0609020204030204"/>
              </a:rPr>
              <a:t>win10</a:t>
            </a:r>
            <a:r>
              <a:rPr lang="zh-CN" altLang="en-US" sz="2000" dirty="0">
                <a:solidFill>
                  <a:srgbClr val="0000FF"/>
                </a:solidFill>
                <a:highlight>
                  <a:srgbClr val="FFFFFF"/>
                </a:highlight>
                <a:latin typeface="Consolas" panose="020B0609020204030204"/>
              </a:rPr>
              <a:t>里，客户端的</a:t>
            </a:r>
            <a:r>
              <a:rPr lang="en-US" altLang="zh-CN" sz="2000" dirty="0">
                <a:solidFill>
                  <a:srgbClr val="0000FF"/>
                </a:solidFill>
                <a:highlight>
                  <a:srgbClr val="FFFFFF"/>
                </a:highlight>
                <a:latin typeface="Consolas" panose="020B0609020204030204"/>
              </a:rPr>
              <a:t>TCP</a:t>
            </a:r>
            <a:r>
              <a:rPr lang="zh-CN" altLang="en-US" sz="2000" dirty="0">
                <a:solidFill>
                  <a:srgbClr val="0000FF"/>
                </a:solidFill>
                <a:highlight>
                  <a:srgbClr val="FFFFFF"/>
                </a:highlight>
                <a:latin typeface="Consolas" panose="020B0609020204030204"/>
              </a:rPr>
              <a:t>连接主要依赖于</a:t>
            </a:r>
            <a:r>
              <a:rPr lang="en-US" altLang="zh-CN" sz="2000" dirty="0">
                <a:solidFill>
                  <a:srgbClr val="0000FF"/>
                </a:solidFill>
                <a:highlight>
                  <a:srgbClr val="FFFFFF"/>
                </a:highlight>
                <a:latin typeface="Consolas" panose="020B0609020204030204"/>
              </a:rPr>
              <a:t>StreamSocket</a:t>
            </a:r>
            <a:r>
              <a:rPr lang="zh-CN" altLang="en-US" sz="2000" dirty="0">
                <a:solidFill>
                  <a:srgbClr val="0000FF"/>
                </a:solidFill>
                <a:highlight>
                  <a:srgbClr val="FFFFFF"/>
                </a:highlight>
                <a:latin typeface="Consolas" panose="020B0609020204030204"/>
              </a:rPr>
              <a:t>类，对应的服务器端的</a:t>
            </a:r>
            <a:r>
              <a:rPr lang="en-US" altLang="zh-CN" sz="2000" dirty="0">
                <a:solidFill>
                  <a:srgbClr val="0000FF"/>
                </a:solidFill>
                <a:highlight>
                  <a:srgbClr val="FFFFFF"/>
                </a:highlight>
                <a:latin typeface="Consolas" panose="020B0609020204030204"/>
              </a:rPr>
              <a:t>socket</a:t>
            </a:r>
            <a:r>
              <a:rPr lang="zh-CN" altLang="en-US" sz="2000" dirty="0">
                <a:solidFill>
                  <a:srgbClr val="0000FF"/>
                </a:solidFill>
                <a:highlight>
                  <a:srgbClr val="FFFFFF"/>
                </a:highlight>
                <a:latin typeface="Consolas" panose="020B0609020204030204"/>
              </a:rPr>
              <a:t>监听则使用</a:t>
            </a:r>
            <a:r>
              <a:rPr lang="en-US" altLang="zh-CN" sz="2000" dirty="0">
                <a:solidFill>
                  <a:srgbClr val="0000FF"/>
                </a:solidFill>
                <a:highlight>
                  <a:srgbClr val="FFFFFF"/>
                </a:highlight>
                <a:latin typeface="Consolas" panose="020B0609020204030204"/>
              </a:rPr>
              <a:t>StreamSocketListener</a:t>
            </a:r>
            <a:r>
              <a:rPr lang="zh-CN" altLang="en-US" sz="2000" dirty="0">
                <a:solidFill>
                  <a:srgbClr val="0000FF"/>
                </a:solidFill>
                <a:highlight>
                  <a:srgbClr val="FFFFFF"/>
                </a:highlight>
                <a:latin typeface="Consolas" panose="020B0609020204030204"/>
              </a:rPr>
              <a:t>类。</a:t>
            </a:r>
          </a:p>
          <a:p>
            <a:endParaRPr lang="zh-CN" altLang="en-US" sz="2000" dirty="0">
              <a:solidFill>
                <a:srgbClr val="0000FF"/>
              </a:solidFill>
              <a:highlight>
                <a:srgbClr val="FFFFFF"/>
              </a:highlight>
              <a:latin typeface="Consolas" panose="020B0609020204030204"/>
            </a:endParaRPr>
          </a:p>
          <a:p>
            <a:r>
              <a:rPr lang="zh-CN" altLang="en-US" sz="2000" dirty="0">
                <a:solidFill>
                  <a:srgbClr val="0000FF"/>
                </a:solidFill>
                <a:highlight>
                  <a:srgbClr val="FFFFFF"/>
                </a:highlight>
                <a:latin typeface="Consolas" panose="020B0609020204030204"/>
              </a:rPr>
              <a:t>使用</a:t>
            </a:r>
            <a:r>
              <a:rPr lang="en-US" altLang="zh-CN" sz="2000" dirty="0" err="1">
                <a:solidFill>
                  <a:srgbClr val="0000FF"/>
                </a:solidFill>
                <a:highlight>
                  <a:srgbClr val="FFFFFF"/>
                </a:highlight>
                <a:latin typeface="Consolas" panose="020B0609020204030204"/>
              </a:rPr>
              <a:t>StreamSocketListen</a:t>
            </a:r>
            <a:r>
              <a:rPr lang="zh-CN" altLang="en-US" sz="2000" dirty="0">
                <a:solidFill>
                  <a:srgbClr val="0000FF"/>
                </a:solidFill>
                <a:highlight>
                  <a:srgbClr val="FFFFFF"/>
                </a:highlight>
                <a:latin typeface="Consolas" panose="020B0609020204030204"/>
              </a:rPr>
              <a:t>进行</a:t>
            </a:r>
            <a:r>
              <a:rPr lang="en-US" altLang="zh-CN" sz="2000" dirty="0">
                <a:solidFill>
                  <a:srgbClr val="0000FF"/>
                </a:solidFill>
                <a:highlight>
                  <a:srgbClr val="FFFFFF"/>
                </a:highlight>
                <a:latin typeface="Consolas" panose="020B0609020204030204"/>
              </a:rPr>
              <a:t>TCP</a:t>
            </a:r>
            <a:r>
              <a:rPr lang="zh-CN" altLang="en-US" sz="2000" dirty="0">
                <a:solidFill>
                  <a:srgbClr val="0000FF"/>
                </a:solidFill>
                <a:highlight>
                  <a:srgbClr val="FFFFFF"/>
                </a:highlight>
                <a:latin typeface="Consolas" panose="020B0609020204030204"/>
              </a:rPr>
              <a:t>编程的步骤如下：</a:t>
            </a:r>
          </a:p>
          <a:p>
            <a:endParaRPr lang="zh-CN" altLang="en-US" sz="2000" dirty="0">
              <a:solidFill>
                <a:srgbClr val="0000FF"/>
              </a:solidFill>
              <a:highlight>
                <a:srgbClr val="FFFFFF"/>
              </a:highlight>
              <a:latin typeface="Consolas" panose="020B0609020204030204"/>
            </a:endParaRPr>
          </a:p>
          <a:p>
            <a:r>
              <a:rPr lang="en-US" altLang="zh-CN" sz="2000" dirty="0">
                <a:solidFill>
                  <a:srgbClr val="0000FF"/>
                </a:solidFill>
                <a:highlight>
                  <a:srgbClr val="FFFFFF"/>
                </a:highlight>
                <a:latin typeface="Consolas" panose="020B0609020204030204"/>
              </a:rPr>
              <a:t>1.</a:t>
            </a:r>
            <a:r>
              <a:rPr lang="zh-CN" altLang="en-US" sz="2000" dirty="0">
                <a:solidFill>
                  <a:srgbClr val="0000FF"/>
                </a:solidFill>
                <a:highlight>
                  <a:srgbClr val="FFFFFF"/>
                </a:highlight>
                <a:latin typeface="Consolas" panose="020B0609020204030204"/>
              </a:rPr>
              <a:t>创建一个</a:t>
            </a:r>
            <a:r>
              <a:rPr lang="en-US" altLang="zh-CN" sz="2000" dirty="0">
                <a:solidFill>
                  <a:srgbClr val="0000FF"/>
                </a:solidFill>
                <a:highlight>
                  <a:srgbClr val="FFFFFF"/>
                </a:highlight>
                <a:latin typeface="Consolas" panose="020B0609020204030204"/>
              </a:rPr>
              <a:t>StreamSocket</a:t>
            </a:r>
            <a:r>
              <a:rPr lang="zh-CN" altLang="en-US" sz="2000" dirty="0">
                <a:solidFill>
                  <a:srgbClr val="0000FF"/>
                </a:solidFill>
                <a:highlight>
                  <a:srgbClr val="FFFFFF"/>
                </a:highlight>
                <a:latin typeface="Consolas" panose="020B0609020204030204"/>
              </a:rPr>
              <a:t>对象。</a:t>
            </a:r>
          </a:p>
          <a:p>
            <a:r>
              <a:rPr lang="en-US" altLang="zh-CN" sz="2000" dirty="0">
                <a:solidFill>
                  <a:srgbClr val="0000FF"/>
                </a:solidFill>
                <a:highlight>
                  <a:srgbClr val="FFFFFF"/>
                </a:highlight>
                <a:latin typeface="Consolas" panose="020B0609020204030204"/>
              </a:rPr>
              <a:t>StreamSocket socket = new StreamSocket();</a:t>
            </a:r>
          </a:p>
          <a:p>
            <a:endParaRPr lang="en-US" altLang="zh-CN" sz="2000" dirty="0">
              <a:solidFill>
                <a:srgbClr val="0000FF"/>
              </a:solidFill>
              <a:highlight>
                <a:srgbClr val="FFFFFF"/>
              </a:highlight>
              <a:latin typeface="Consolas" panose="020B0609020204030204"/>
            </a:endParaRPr>
          </a:p>
          <a:p>
            <a:r>
              <a:rPr lang="en-US" altLang="zh-CN" sz="2000" dirty="0">
                <a:solidFill>
                  <a:srgbClr val="0000FF"/>
                </a:solidFill>
                <a:highlight>
                  <a:srgbClr val="FFFFFF"/>
                </a:highlight>
                <a:latin typeface="Consolas" panose="020B0609020204030204"/>
              </a:rPr>
              <a:t>2.</a:t>
            </a:r>
            <a:r>
              <a:rPr lang="zh-CN" altLang="en-US" sz="2000" dirty="0">
                <a:solidFill>
                  <a:srgbClr val="0000FF"/>
                </a:solidFill>
                <a:highlight>
                  <a:srgbClr val="FFFFFF"/>
                </a:highlight>
                <a:latin typeface="Consolas" panose="020B0609020204030204"/>
              </a:rPr>
              <a:t>调用</a:t>
            </a:r>
            <a:r>
              <a:rPr lang="en-US" altLang="zh-CN" sz="2000" dirty="0">
                <a:solidFill>
                  <a:srgbClr val="0000FF"/>
                </a:solidFill>
                <a:highlight>
                  <a:srgbClr val="FFFFFF"/>
                </a:highlight>
                <a:latin typeface="Consolas" panose="020B0609020204030204"/>
              </a:rPr>
              <a:t>ConnectAsync(HostName host, string port)</a:t>
            </a:r>
            <a:r>
              <a:rPr lang="zh-CN" altLang="en-US" sz="2000" dirty="0">
                <a:solidFill>
                  <a:srgbClr val="0000FF"/>
                </a:solidFill>
                <a:highlight>
                  <a:srgbClr val="FFFFFF"/>
                </a:highlight>
                <a:latin typeface="Consolas" panose="020B0609020204030204"/>
              </a:rPr>
              <a:t>与服务器建立</a:t>
            </a:r>
            <a:r>
              <a:rPr lang="en-US" altLang="zh-CN" sz="2000" dirty="0">
                <a:solidFill>
                  <a:srgbClr val="0000FF"/>
                </a:solidFill>
                <a:highlight>
                  <a:srgbClr val="FFFFFF"/>
                </a:highlight>
                <a:latin typeface="Consolas" panose="020B0609020204030204"/>
              </a:rPr>
              <a:t>TCP</a:t>
            </a:r>
            <a:r>
              <a:rPr lang="zh-CN" altLang="en-US" sz="2000" dirty="0">
                <a:solidFill>
                  <a:srgbClr val="0000FF"/>
                </a:solidFill>
                <a:highlight>
                  <a:srgbClr val="FFFFFF"/>
                </a:highlight>
                <a:latin typeface="Consolas" panose="020B0609020204030204"/>
              </a:rPr>
              <a:t>连接。</a:t>
            </a:r>
          </a:p>
          <a:p>
            <a:r>
              <a:rPr lang="en-US" altLang="zh-CN" sz="2000" dirty="0">
                <a:solidFill>
                  <a:srgbClr val="0000FF"/>
                </a:solidFill>
                <a:highlight>
                  <a:srgbClr val="FFFFFF"/>
                </a:highlight>
                <a:latin typeface="Consolas" panose="020B0609020204030204"/>
              </a:rPr>
              <a:t>HostName host = new HostName(“192.168.1.1”);</a:t>
            </a:r>
          </a:p>
          <a:p>
            <a:r>
              <a:rPr lang="en-US" altLang="zh-CN" sz="2000" dirty="0">
                <a:solidFill>
                  <a:srgbClr val="0000FF"/>
                </a:solidFill>
                <a:highlight>
                  <a:srgbClr val="FFFFFF"/>
                </a:highlight>
                <a:latin typeface="Consolas" panose="020B0609020204030204"/>
              </a:rPr>
              <a:t>string post = “80”;</a:t>
            </a:r>
          </a:p>
          <a:p>
            <a:r>
              <a:rPr lang="en-US" altLang="zh-CN" sz="2000" dirty="0">
                <a:solidFill>
                  <a:srgbClr val="0000FF"/>
                </a:solidFill>
                <a:highlight>
                  <a:srgbClr val="FFFFFF"/>
                </a:highlight>
                <a:latin typeface="Consolas" panose="020B0609020204030204"/>
              </a:rPr>
              <a:t>await socket.ConnectAsync(host, port);</a:t>
            </a:r>
          </a:p>
        </p:txBody>
      </p:sp>
      <p:sp>
        <p:nvSpPr>
          <p:cNvPr id="3" name="灯片编号占位符 2">
            <a:extLst>
              <a:ext uri="{FF2B5EF4-FFF2-40B4-BE49-F238E27FC236}">
                <a16:creationId xmlns:a16="http://schemas.microsoft.com/office/drawing/2014/main" id="{66FD6411-9025-4EAB-A7BB-65025C6FB41C}"/>
              </a:ext>
            </a:extLst>
          </p:cNvPr>
          <p:cNvSpPr>
            <a:spLocks noGrp="1"/>
          </p:cNvSpPr>
          <p:nvPr>
            <p:ph type="sldNum" sz="quarter" idx="11"/>
          </p:nvPr>
        </p:nvSpPr>
        <p:spPr/>
        <p:txBody>
          <a:bodyPr/>
          <a:lstStyle/>
          <a:p>
            <a:fld id="{3F9C4C7F-5825-4F3A-8379-025B40755F68}" type="slidenum">
              <a:rPr lang="zh-CN" altLang="en-US" smtClean="0"/>
              <a:t>38</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Socket</a:t>
            </a:r>
            <a:r>
              <a:rPr lang="zh-CN" altLang="en-US" b="1" dirty="0"/>
              <a:t>连接</a:t>
            </a:r>
          </a:p>
        </p:txBody>
      </p:sp>
      <p:sp>
        <p:nvSpPr>
          <p:cNvPr id="5" name="Text Placeholder 2"/>
          <p:cNvSpPr>
            <a:spLocks noGrp="1"/>
          </p:cNvSpPr>
          <p:nvPr>
            <p:ph type="body" sz="quarter" idx="10"/>
          </p:nvPr>
        </p:nvSpPr>
        <p:spPr>
          <a:xfrm>
            <a:off x="518318" y="1447800"/>
            <a:ext cx="11152188" cy="4813300"/>
          </a:xfrm>
        </p:spPr>
        <p:txBody>
          <a:bodyPr>
            <a:normAutofit/>
          </a:bodyPr>
          <a:lstStyle/>
          <a:p>
            <a:r>
              <a:rPr lang="en-US" altLang="zh-CN" sz="2000" dirty="0">
                <a:solidFill>
                  <a:srgbClr val="0000FF"/>
                </a:solidFill>
                <a:highlight>
                  <a:srgbClr val="FFFFFF"/>
                </a:highlight>
                <a:latin typeface="Consolas" panose="020B0609020204030204"/>
              </a:rPr>
              <a:t>3. </a:t>
            </a:r>
            <a:r>
              <a:rPr lang="zh-CN" altLang="en-US" sz="2000" dirty="0">
                <a:solidFill>
                  <a:srgbClr val="0000FF"/>
                </a:solidFill>
                <a:highlight>
                  <a:srgbClr val="FFFFFF"/>
                </a:highlight>
                <a:latin typeface="Consolas" panose="020B0609020204030204"/>
              </a:rPr>
              <a:t>发送和接收数据</a:t>
            </a:r>
            <a:endParaRPr lang="en-US" altLang="zh-CN" sz="2000" dirty="0">
              <a:solidFill>
                <a:srgbClr val="000000"/>
              </a:solidFill>
              <a:highlight>
                <a:srgbClr val="FFFFFF"/>
              </a:highlight>
              <a:latin typeface="Consolas" panose="020B0609020204030204"/>
            </a:endParaRPr>
          </a:p>
          <a:p>
            <a:r>
              <a:rPr lang="en-US" altLang="zh-CN" sz="2000" dirty="0">
                <a:solidFill>
                  <a:srgbClr val="000000"/>
                </a:solidFill>
                <a:highlight>
                  <a:srgbClr val="FFFFFF"/>
                </a:highlight>
                <a:latin typeface="Consolas" panose="020B0609020204030204"/>
              </a:rPr>
              <a:t>	</a:t>
            </a:r>
            <a:r>
              <a:rPr lang="en-US" altLang="zh-CN" sz="2000" dirty="0">
                <a:solidFill>
                  <a:srgbClr val="0000FF"/>
                </a:solidFill>
                <a:highlight>
                  <a:srgbClr val="FFFFFF"/>
                </a:highlight>
                <a:latin typeface="Consolas" panose="020B0609020204030204"/>
              </a:rPr>
              <a:t>public</a:t>
            </a:r>
            <a:r>
              <a:rPr lang="en-US" altLang="zh-CN" sz="2000" dirty="0">
                <a:solidFill>
                  <a:srgbClr val="000000"/>
                </a:solidFill>
                <a:highlight>
                  <a:srgbClr val="FFFFFF"/>
                </a:highlight>
                <a:latin typeface="Consolas" panose="020B0609020204030204"/>
              </a:rPr>
              <a:t> </a:t>
            </a:r>
            <a:r>
              <a:rPr lang="en-US" altLang="zh-CN" sz="2000" dirty="0" err="1">
                <a:solidFill>
                  <a:srgbClr val="000000"/>
                </a:solidFill>
                <a:highlight>
                  <a:srgbClr val="FFFFFF"/>
                </a:highlight>
                <a:latin typeface="Consolas" panose="020B0609020204030204"/>
              </a:rPr>
              <a:t>DataWriter</a:t>
            </a:r>
            <a:r>
              <a:rPr lang="en-US" altLang="zh-CN" sz="2000" dirty="0">
                <a:solidFill>
                  <a:srgbClr val="000000"/>
                </a:solidFill>
                <a:highlight>
                  <a:srgbClr val="FFFFFF"/>
                </a:highlight>
                <a:latin typeface="Consolas" panose="020B0609020204030204"/>
              </a:rPr>
              <a:t> writer;</a:t>
            </a:r>
          </a:p>
          <a:p>
            <a:r>
              <a:rPr lang="en-US" altLang="zh-CN" sz="2000" dirty="0">
                <a:solidFill>
                  <a:srgbClr val="0000FF"/>
                </a:solidFill>
                <a:highlight>
                  <a:srgbClr val="FFFFFF"/>
                </a:highlight>
                <a:latin typeface="Consolas" panose="020B0609020204030204"/>
              </a:rPr>
              <a:t>	public</a:t>
            </a:r>
            <a:r>
              <a:rPr lang="en-US" altLang="zh-CN" sz="2000" dirty="0">
                <a:solidFill>
                  <a:srgbClr val="000000"/>
                </a:solidFill>
                <a:highlight>
                  <a:srgbClr val="FFFFFF"/>
                </a:highlight>
                <a:latin typeface="Consolas" panose="020B0609020204030204"/>
              </a:rPr>
              <a:t> </a:t>
            </a:r>
            <a:r>
              <a:rPr lang="en-US" altLang="zh-CN" sz="2000" dirty="0" err="1">
                <a:solidFill>
                  <a:srgbClr val="000000"/>
                </a:solidFill>
                <a:highlight>
                  <a:srgbClr val="FFFFFF"/>
                </a:highlight>
                <a:latin typeface="Consolas" panose="020B0609020204030204"/>
              </a:rPr>
              <a:t>DataReader</a:t>
            </a:r>
            <a:r>
              <a:rPr lang="en-US" altLang="zh-CN" sz="2000" dirty="0">
                <a:solidFill>
                  <a:srgbClr val="000000"/>
                </a:solidFill>
                <a:highlight>
                  <a:srgbClr val="FFFFFF"/>
                </a:highlight>
                <a:latin typeface="Consolas" panose="020B0609020204030204"/>
              </a:rPr>
              <a:t> reader;</a:t>
            </a:r>
          </a:p>
          <a:p>
            <a:r>
              <a:rPr lang="en-US" altLang="zh-CN" sz="2000" dirty="0">
                <a:solidFill>
                  <a:srgbClr val="008000"/>
                </a:solidFill>
                <a:highlight>
                  <a:srgbClr val="FFFFFF"/>
                </a:highlight>
                <a:latin typeface="Consolas" panose="020B0609020204030204"/>
              </a:rPr>
              <a:t>	//</a:t>
            </a:r>
            <a:r>
              <a:rPr lang="zh-CN" altLang="en-US" sz="2000" dirty="0">
                <a:solidFill>
                  <a:srgbClr val="008000"/>
                </a:solidFill>
                <a:highlight>
                  <a:srgbClr val="FFFFFF"/>
                </a:highlight>
                <a:latin typeface="Consolas" panose="020B0609020204030204"/>
              </a:rPr>
              <a:t>写入数据流</a:t>
            </a:r>
            <a:endParaRPr lang="zh-CN" altLang="en-US" sz="2000" dirty="0">
              <a:solidFill>
                <a:srgbClr val="000000"/>
              </a:solidFill>
              <a:highlight>
                <a:srgbClr val="FFFFFF"/>
              </a:highlight>
              <a:latin typeface="Consolas" panose="020B0609020204030204"/>
            </a:endParaRPr>
          </a:p>
          <a:p>
            <a:r>
              <a:rPr lang="en-US" altLang="zh-CN" sz="2000" dirty="0">
                <a:solidFill>
                  <a:srgbClr val="000000"/>
                </a:solidFill>
                <a:highlight>
                  <a:srgbClr val="FFFFFF"/>
                </a:highlight>
                <a:latin typeface="Consolas" panose="020B0609020204030204"/>
              </a:rPr>
              <a:t>	writer = </a:t>
            </a:r>
            <a:r>
              <a:rPr lang="en-US" altLang="zh-CN" sz="2000" dirty="0">
                <a:solidFill>
                  <a:srgbClr val="0000FF"/>
                </a:solidFill>
                <a:highlight>
                  <a:srgbClr val="FFFFFF"/>
                </a:highlight>
                <a:latin typeface="Consolas" panose="020B0609020204030204"/>
              </a:rPr>
              <a:t>new</a:t>
            </a:r>
            <a:r>
              <a:rPr lang="en-US" altLang="zh-CN" sz="2000" dirty="0">
                <a:solidFill>
                  <a:srgbClr val="000000"/>
                </a:solidFill>
                <a:highlight>
                  <a:srgbClr val="FFFFFF"/>
                </a:highlight>
                <a:latin typeface="Consolas" panose="020B0609020204030204"/>
              </a:rPr>
              <a:t> </a:t>
            </a:r>
            <a:r>
              <a:rPr lang="en-US" altLang="zh-CN" sz="2000" dirty="0" err="1">
                <a:solidFill>
                  <a:srgbClr val="000000"/>
                </a:solidFill>
                <a:highlight>
                  <a:srgbClr val="FFFFFF"/>
                </a:highlight>
                <a:latin typeface="Consolas" panose="020B0609020204030204"/>
              </a:rPr>
              <a:t>DataWriter</a:t>
            </a:r>
            <a:r>
              <a:rPr lang="en-US" altLang="zh-CN" sz="2000" dirty="0">
                <a:solidFill>
                  <a:srgbClr val="000000"/>
                </a:solidFill>
                <a:highlight>
                  <a:srgbClr val="FFFFFF"/>
                </a:highlight>
                <a:latin typeface="Consolas" panose="020B0609020204030204"/>
              </a:rPr>
              <a:t>(</a:t>
            </a:r>
            <a:r>
              <a:rPr lang="en-US" altLang="zh-CN" sz="2000" dirty="0" err="1">
                <a:solidFill>
                  <a:srgbClr val="000000"/>
                </a:solidFill>
                <a:highlight>
                  <a:srgbClr val="FFFFFF"/>
                </a:highlight>
                <a:latin typeface="Consolas" panose="020B0609020204030204"/>
              </a:rPr>
              <a:t>socket.OutputStream</a:t>
            </a:r>
            <a:r>
              <a:rPr lang="en-US" altLang="zh-CN" sz="2000" dirty="0">
                <a:solidFill>
                  <a:srgbClr val="000000"/>
                </a:solidFill>
                <a:highlight>
                  <a:srgbClr val="FFFFFF"/>
                </a:highlight>
                <a:latin typeface="Consolas" panose="020B0609020204030204"/>
              </a:rPr>
              <a:t>);</a:t>
            </a:r>
          </a:p>
          <a:p>
            <a:r>
              <a:rPr lang="en-US" altLang="zh-CN" sz="2000" dirty="0">
                <a:solidFill>
                  <a:srgbClr val="000000"/>
                </a:solidFill>
                <a:highlight>
                  <a:srgbClr val="FFFFFF"/>
                </a:highlight>
                <a:latin typeface="Consolas" panose="020B0609020204030204"/>
              </a:rPr>
              <a:t>	</a:t>
            </a:r>
            <a:r>
              <a:rPr lang="en-US" altLang="zh-CN" sz="2000" dirty="0" err="1">
                <a:solidFill>
                  <a:srgbClr val="000000"/>
                </a:solidFill>
                <a:highlight>
                  <a:srgbClr val="FFFFFF"/>
                </a:highlight>
                <a:latin typeface="Consolas" panose="020B0609020204030204"/>
              </a:rPr>
              <a:t>writer.WriteString</a:t>
            </a:r>
            <a:r>
              <a:rPr lang="en-US" altLang="zh-CN" sz="2000" dirty="0">
                <a:solidFill>
                  <a:srgbClr val="000000"/>
                </a:solidFill>
                <a:highlight>
                  <a:srgbClr val="FFFFFF"/>
                </a:highlight>
                <a:latin typeface="Consolas" panose="020B0609020204030204"/>
              </a:rPr>
              <a:t>(</a:t>
            </a:r>
            <a:r>
              <a:rPr lang="en-US" altLang="zh-CN" sz="2000" dirty="0" err="1">
                <a:solidFill>
                  <a:srgbClr val="000000"/>
                </a:solidFill>
                <a:highlight>
                  <a:srgbClr val="FFFFFF"/>
                </a:highlight>
                <a:latin typeface="Consolas" panose="020B0609020204030204"/>
              </a:rPr>
              <a:t>str</a:t>
            </a:r>
            <a:r>
              <a:rPr lang="en-US" altLang="zh-CN" sz="2000" dirty="0">
                <a:solidFill>
                  <a:srgbClr val="000000"/>
                </a:solidFill>
                <a:highlight>
                  <a:srgbClr val="FFFFFF"/>
                </a:highlight>
                <a:latin typeface="Consolas" panose="020B0609020204030204"/>
              </a:rPr>
              <a:t>);</a:t>
            </a:r>
          </a:p>
          <a:p>
            <a:r>
              <a:rPr lang="en-US" altLang="zh-CN" sz="2000" dirty="0">
                <a:solidFill>
                  <a:srgbClr val="008000"/>
                </a:solidFill>
                <a:highlight>
                  <a:srgbClr val="FFFFFF"/>
                </a:highlight>
                <a:latin typeface="Consolas" panose="020B0609020204030204"/>
              </a:rPr>
              <a:t>	//</a:t>
            </a:r>
            <a:r>
              <a:rPr lang="zh-CN" altLang="en-US" sz="2000" dirty="0">
                <a:solidFill>
                  <a:srgbClr val="008000"/>
                </a:solidFill>
                <a:highlight>
                  <a:srgbClr val="FFFFFF"/>
                </a:highlight>
                <a:latin typeface="Consolas" panose="020B0609020204030204"/>
              </a:rPr>
              <a:t>异步发送数据</a:t>
            </a:r>
            <a:endParaRPr lang="zh-CN" altLang="en-US" sz="2000" dirty="0">
              <a:solidFill>
                <a:srgbClr val="000000"/>
              </a:solidFill>
              <a:highlight>
                <a:srgbClr val="FFFFFF"/>
              </a:highlight>
              <a:latin typeface="Consolas" panose="020B0609020204030204"/>
            </a:endParaRPr>
          </a:p>
          <a:p>
            <a:r>
              <a:rPr lang="en-US" altLang="zh-CN" sz="2000" dirty="0">
                <a:solidFill>
                  <a:srgbClr val="000000"/>
                </a:solidFill>
                <a:highlight>
                  <a:srgbClr val="FFFFFF"/>
                </a:highlight>
                <a:latin typeface="Consolas" panose="020B0609020204030204"/>
              </a:rPr>
              <a:t>	await </a:t>
            </a:r>
            <a:r>
              <a:rPr lang="en-US" altLang="zh-CN" sz="2000" dirty="0" err="1">
                <a:solidFill>
                  <a:srgbClr val="000000"/>
                </a:solidFill>
                <a:highlight>
                  <a:srgbClr val="FFFFFF"/>
                </a:highlight>
                <a:latin typeface="Consolas" panose="020B0609020204030204"/>
              </a:rPr>
              <a:t>writer.StoreAsync</a:t>
            </a:r>
            <a:r>
              <a:rPr lang="en-US" altLang="zh-CN" sz="2000" dirty="0">
                <a:solidFill>
                  <a:srgbClr val="000000"/>
                </a:solidFill>
                <a:highlight>
                  <a:srgbClr val="FFFFFF"/>
                </a:highlight>
                <a:latin typeface="Consolas" panose="020B0609020204030204"/>
              </a:rPr>
              <a:t>();</a:t>
            </a:r>
          </a:p>
          <a:p>
            <a:r>
              <a:rPr lang="en-US" altLang="zh-CN" sz="2000" dirty="0">
                <a:solidFill>
                  <a:srgbClr val="008000"/>
                </a:solidFill>
                <a:highlight>
                  <a:srgbClr val="FFFFFF"/>
                </a:highlight>
                <a:latin typeface="Consolas" panose="020B0609020204030204"/>
              </a:rPr>
              <a:t>	//</a:t>
            </a:r>
            <a:r>
              <a:rPr lang="zh-CN" altLang="en-US" sz="2000" dirty="0">
                <a:solidFill>
                  <a:srgbClr val="008000"/>
                </a:solidFill>
                <a:highlight>
                  <a:srgbClr val="FFFFFF"/>
                </a:highlight>
                <a:latin typeface="Consolas" panose="020B0609020204030204"/>
              </a:rPr>
              <a:t>读取数据流</a:t>
            </a:r>
            <a:endParaRPr lang="zh-CN" altLang="en-US" sz="2000" dirty="0">
              <a:solidFill>
                <a:srgbClr val="000000"/>
              </a:solidFill>
              <a:highlight>
                <a:srgbClr val="FFFFFF"/>
              </a:highlight>
              <a:latin typeface="Consolas" panose="020B0609020204030204"/>
            </a:endParaRPr>
          </a:p>
          <a:p>
            <a:r>
              <a:rPr lang="en-US" altLang="zh-CN" sz="2000" dirty="0">
                <a:solidFill>
                  <a:srgbClr val="000000"/>
                </a:solidFill>
                <a:highlight>
                  <a:srgbClr val="FFFFFF"/>
                </a:highlight>
                <a:latin typeface="Consolas" panose="020B0609020204030204"/>
              </a:rPr>
              <a:t>	reader = </a:t>
            </a:r>
            <a:r>
              <a:rPr lang="en-US" altLang="zh-CN" sz="2000" dirty="0">
                <a:solidFill>
                  <a:srgbClr val="0000FF"/>
                </a:solidFill>
                <a:highlight>
                  <a:srgbClr val="FFFFFF"/>
                </a:highlight>
                <a:latin typeface="Consolas" panose="020B0609020204030204"/>
              </a:rPr>
              <a:t>new</a:t>
            </a:r>
            <a:r>
              <a:rPr lang="en-US" altLang="zh-CN" sz="2000" dirty="0">
                <a:solidFill>
                  <a:srgbClr val="000000"/>
                </a:solidFill>
                <a:highlight>
                  <a:srgbClr val="FFFFFF"/>
                </a:highlight>
                <a:latin typeface="Consolas" panose="020B0609020204030204"/>
              </a:rPr>
              <a:t> </a:t>
            </a:r>
            <a:r>
              <a:rPr lang="en-US" altLang="zh-CN" sz="2000" dirty="0" err="1">
                <a:solidFill>
                  <a:srgbClr val="000000"/>
                </a:solidFill>
                <a:highlight>
                  <a:srgbClr val="FFFFFF"/>
                </a:highlight>
                <a:latin typeface="Consolas" panose="020B0609020204030204"/>
              </a:rPr>
              <a:t>DataReader</a:t>
            </a:r>
            <a:r>
              <a:rPr lang="en-US" altLang="zh-CN" sz="2000" dirty="0">
                <a:solidFill>
                  <a:srgbClr val="000000"/>
                </a:solidFill>
                <a:highlight>
                  <a:srgbClr val="FFFFFF"/>
                </a:highlight>
                <a:latin typeface="Consolas" panose="020B0609020204030204"/>
              </a:rPr>
              <a:t>(</a:t>
            </a:r>
            <a:r>
              <a:rPr lang="en-US" altLang="zh-CN" sz="2000" dirty="0" err="1">
                <a:solidFill>
                  <a:srgbClr val="000000"/>
                </a:solidFill>
                <a:highlight>
                  <a:srgbClr val="FFFFFF"/>
                </a:highlight>
                <a:latin typeface="Consolas" panose="020B0609020204030204"/>
              </a:rPr>
              <a:t>socket.InputStream</a:t>
            </a:r>
            <a:r>
              <a:rPr lang="en-US" altLang="zh-CN" sz="2000" dirty="0">
                <a:solidFill>
                  <a:srgbClr val="000000"/>
                </a:solidFill>
                <a:highlight>
                  <a:srgbClr val="FFFFFF"/>
                </a:highlight>
                <a:latin typeface="Consolas" panose="020B0609020204030204"/>
              </a:rPr>
              <a:t>);</a:t>
            </a:r>
          </a:p>
          <a:p>
            <a:r>
              <a:rPr lang="en-US" altLang="zh-CN" sz="2000" dirty="0">
                <a:solidFill>
                  <a:srgbClr val="000000"/>
                </a:solidFill>
                <a:highlight>
                  <a:srgbClr val="FFFFFF"/>
                </a:highlight>
                <a:latin typeface="Consolas" panose="020B0609020204030204"/>
              </a:rPr>
              <a:t>	</a:t>
            </a:r>
            <a:r>
              <a:rPr lang="en-US" altLang="zh-CN" sz="2000" dirty="0" err="1">
                <a:solidFill>
                  <a:srgbClr val="000000"/>
                </a:solidFill>
                <a:highlight>
                  <a:srgbClr val="FFFFFF"/>
                </a:highlight>
                <a:latin typeface="Consolas" panose="020B0609020204030204"/>
              </a:rPr>
              <a:t>reader.InputStreamOptions</a:t>
            </a:r>
            <a:r>
              <a:rPr lang="en-US" altLang="zh-CN" sz="2000" dirty="0">
                <a:solidFill>
                  <a:srgbClr val="000000"/>
                </a:solidFill>
                <a:highlight>
                  <a:srgbClr val="FFFFFF"/>
                </a:highlight>
                <a:latin typeface="Consolas" panose="020B0609020204030204"/>
              </a:rPr>
              <a:t> = </a:t>
            </a:r>
            <a:r>
              <a:rPr lang="en-US" altLang="zh-CN" sz="2000" dirty="0" err="1">
                <a:solidFill>
                  <a:srgbClr val="000000"/>
                </a:solidFill>
                <a:highlight>
                  <a:srgbClr val="FFFFFF"/>
                </a:highlight>
                <a:latin typeface="Consolas" panose="020B0609020204030204"/>
              </a:rPr>
              <a:t>InputStreamOptions.Partial</a:t>
            </a:r>
            <a:r>
              <a:rPr lang="en-US" altLang="zh-CN" sz="2000" dirty="0">
                <a:solidFill>
                  <a:srgbClr val="000000"/>
                </a:solidFill>
                <a:highlight>
                  <a:srgbClr val="FFFFFF"/>
                </a:highlight>
                <a:latin typeface="Consolas" panose="020B0609020204030204"/>
              </a:rPr>
              <a:t>;</a:t>
            </a:r>
          </a:p>
          <a:p>
            <a:r>
              <a:rPr lang="en-US" altLang="zh-CN" sz="2000" dirty="0">
                <a:solidFill>
                  <a:srgbClr val="000000"/>
                </a:solidFill>
                <a:highlight>
                  <a:srgbClr val="FFFFFF"/>
                </a:highlight>
                <a:latin typeface="Consolas" panose="020B0609020204030204"/>
              </a:rPr>
              <a:t>	await </a:t>
            </a:r>
            <a:r>
              <a:rPr lang="en-US" altLang="zh-CN" sz="2000" dirty="0" err="1">
                <a:solidFill>
                  <a:srgbClr val="000000"/>
                </a:solidFill>
                <a:highlight>
                  <a:srgbClr val="FFFFFF"/>
                </a:highlight>
                <a:latin typeface="Consolas" panose="020B0609020204030204"/>
              </a:rPr>
              <a:t>reader.LoadAsync</a:t>
            </a:r>
            <a:r>
              <a:rPr lang="en-US" altLang="zh-CN" sz="2000" dirty="0">
                <a:solidFill>
                  <a:srgbClr val="000000"/>
                </a:solidFill>
                <a:highlight>
                  <a:srgbClr val="FFFFFF"/>
                </a:highlight>
                <a:latin typeface="Consolas" panose="020B0609020204030204"/>
              </a:rPr>
              <a:t>(1024);</a:t>
            </a:r>
          </a:p>
          <a:p>
            <a:r>
              <a:rPr lang="en-US" altLang="zh-CN" sz="2000" dirty="0">
                <a:solidFill>
                  <a:srgbClr val="0000FF"/>
                </a:solidFill>
                <a:highlight>
                  <a:srgbClr val="FFFFFF"/>
                </a:highlight>
                <a:latin typeface="Consolas" panose="020B0609020204030204"/>
              </a:rPr>
              <a:t>	string</a:t>
            </a:r>
            <a:r>
              <a:rPr lang="en-US" altLang="zh-CN" sz="2000" dirty="0">
                <a:solidFill>
                  <a:srgbClr val="000000"/>
                </a:solidFill>
                <a:highlight>
                  <a:srgbClr val="FFFFFF"/>
                </a:highlight>
                <a:latin typeface="Consolas" panose="020B0609020204030204"/>
              </a:rPr>
              <a:t> data = </a:t>
            </a:r>
            <a:r>
              <a:rPr lang="en-US" altLang="zh-CN" sz="2000" dirty="0" err="1">
                <a:solidFill>
                  <a:srgbClr val="000000"/>
                </a:solidFill>
                <a:highlight>
                  <a:srgbClr val="FFFFFF"/>
                </a:highlight>
                <a:latin typeface="Consolas" panose="020B0609020204030204"/>
              </a:rPr>
              <a:t>reader.ReadString</a:t>
            </a:r>
            <a:r>
              <a:rPr lang="en-US" altLang="zh-CN" sz="2000" dirty="0">
                <a:solidFill>
                  <a:srgbClr val="000000"/>
                </a:solidFill>
                <a:highlight>
                  <a:srgbClr val="FFFFFF"/>
                </a:highlight>
                <a:latin typeface="Consolas" panose="020B0609020204030204"/>
              </a:rPr>
              <a:t>(</a:t>
            </a:r>
            <a:r>
              <a:rPr lang="en-US" altLang="zh-CN" sz="2000" dirty="0" err="1">
                <a:solidFill>
                  <a:srgbClr val="000000"/>
                </a:solidFill>
                <a:highlight>
                  <a:srgbClr val="FFFFFF"/>
                </a:highlight>
                <a:latin typeface="Consolas" panose="020B0609020204030204"/>
              </a:rPr>
              <a:t>reader.UnconsumedBufferLength</a:t>
            </a:r>
            <a:r>
              <a:rPr lang="en-US" altLang="zh-CN" sz="2000" dirty="0">
                <a:solidFill>
                  <a:srgbClr val="000000"/>
                </a:solidFill>
                <a:highlight>
                  <a:srgbClr val="FFFFFF"/>
                </a:highlight>
                <a:latin typeface="Consolas" panose="020B0609020204030204"/>
              </a:rPr>
              <a:t>);</a:t>
            </a:r>
          </a:p>
        </p:txBody>
      </p:sp>
      <p:sp>
        <p:nvSpPr>
          <p:cNvPr id="3" name="灯片编号占位符 2">
            <a:extLst>
              <a:ext uri="{FF2B5EF4-FFF2-40B4-BE49-F238E27FC236}">
                <a16:creationId xmlns:a16="http://schemas.microsoft.com/office/drawing/2014/main" id="{8976C071-3D7F-4467-9CAF-F00C77301A05}"/>
              </a:ext>
            </a:extLst>
          </p:cNvPr>
          <p:cNvSpPr>
            <a:spLocks noGrp="1"/>
          </p:cNvSpPr>
          <p:nvPr>
            <p:ph type="sldNum" sz="quarter" idx="11"/>
          </p:nvPr>
        </p:nvSpPr>
        <p:spPr/>
        <p:txBody>
          <a:bodyPr/>
          <a:lstStyle/>
          <a:p>
            <a:fld id="{3F9C4C7F-5825-4F3A-8379-025B40755F68}" type="slidenum">
              <a:rPr lang="zh-CN" altLang="en-US" smtClean="0"/>
              <a:t>39</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193358"/>
            <a:ext cx="11149013" cy="1107996"/>
          </a:xfrm>
        </p:spPr>
        <p:txBody>
          <a:bodyPr/>
          <a:lstStyle/>
          <a:p>
            <a:r>
              <a:rPr lang="en-US" sz="8000" b="1" dirty="0">
                <a:latin typeface="微软雅黑" panose="020B0503020204020204" pitchFamily="34" charset="-122"/>
                <a:ea typeface="微软雅黑" panose="020B0503020204020204" pitchFamily="34" charset="-122"/>
              </a:rPr>
              <a:t>Networking basic</a:t>
            </a:r>
          </a:p>
        </p:txBody>
      </p:sp>
      <p:sp>
        <p:nvSpPr>
          <p:cNvPr id="3" name="灯片编号占位符 2">
            <a:extLst>
              <a:ext uri="{FF2B5EF4-FFF2-40B4-BE49-F238E27FC236}">
                <a16:creationId xmlns:a16="http://schemas.microsoft.com/office/drawing/2014/main" id="{21CB1FEF-5BCF-434C-BD85-72EB87022676}"/>
              </a:ext>
            </a:extLst>
          </p:cNvPr>
          <p:cNvSpPr>
            <a:spLocks noGrp="1"/>
          </p:cNvSpPr>
          <p:nvPr>
            <p:ph type="sldNum" sz="quarter" idx="10"/>
          </p:nvPr>
        </p:nvSpPr>
        <p:spPr/>
        <p:txBody>
          <a:bodyPr/>
          <a:lstStyle/>
          <a:p>
            <a:fld id="{3F9C4C7F-5825-4F3A-8379-025B40755F68}" type="slidenum">
              <a:rPr lang="zh-CN" altLang="en-US" smtClean="0"/>
              <a:t>4</a:t>
            </a:fld>
            <a:endParaRPr lang="zh-CN" altLang="en-US"/>
          </a:p>
        </p:txBody>
      </p:sp>
    </p:spTree>
    <p:extLst>
      <p:ext uri="{BB962C8B-B14F-4D97-AF65-F5344CB8AC3E}">
        <p14:creationId xmlns:p14="http://schemas.microsoft.com/office/powerpoint/2010/main" val="1049086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Socket</a:t>
            </a:r>
            <a:r>
              <a:rPr lang="zh-CN" altLang="en-US" b="1" dirty="0"/>
              <a:t>连接</a:t>
            </a:r>
          </a:p>
        </p:txBody>
      </p:sp>
      <p:sp>
        <p:nvSpPr>
          <p:cNvPr id="5" name="Text Placeholder 2"/>
          <p:cNvSpPr>
            <a:spLocks noGrp="1"/>
          </p:cNvSpPr>
          <p:nvPr>
            <p:ph type="body" sz="quarter" idx="10"/>
          </p:nvPr>
        </p:nvSpPr>
        <p:spPr>
          <a:xfrm>
            <a:off x="518318" y="1447800"/>
            <a:ext cx="11152188" cy="4813300"/>
          </a:xfrm>
        </p:spPr>
        <p:txBody>
          <a:bodyPr>
            <a:normAutofit/>
          </a:bodyPr>
          <a:lstStyle/>
          <a:p>
            <a:r>
              <a:rPr lang="en-US" altLang="zh-CN" sz="2000" dirty="0">
                <a:solidFill>
                  <a:srgbClr val="0000FF"/>
                </a:solidFill>
                <a:highlight>
                  <a:srgbClr val="FFFFFF"/>
                </a:highlight>
                <a:latin typeface="Consolas" panose="020B0609020204030204"/>
              </a:rPr>
              <a:t>3. </a:t>
            </a:r>
            <a:r>
              <a:rPr lang="zh-CN" altLang="en-US" sz="2000" dirty="0">
                <a:solidFill>
                  <a:srgbClr val="0000FF"/>
                </a:solidFill>
                <a:highlight>
                  <a:srgbClr val="FFFFFF"/>
                </a:highlight>
                <a:latin typeface="Consolas" panose="020B0609020204030204"/>
              </a:rPr>
              <a:t>关闭通信</a:t>
            </a:r>
          </a:p>
          <a:p>
            <a:endParaRPr lang="en-US" altLang="zh-CN" sz="2000" dirty="0">
              <a:solidFill>
                <a:srgbClr val="000000"/>
              </a:solidFill>
              <a:highlight>
                <a:srgbClr val="FFFFFF"/>
              </a:highlight>
              <a:latin typeface="Consolas" panose="020B0609020204030204"/>
            </a:endParaRPr>
          </a:p>
          <a:p>
            <a:r>
              <a:rPr lang="en-US" altLang="zh-CN" sz="2000" dirty="0">
                <a:solidFill>
                  <a:srgbClr val="000000"/>
                </a:solidFill>
                <a:highlight>
                  <a:srgbClr val="FFFFFF"/>
                </a:highlight>
                <a:latin typeface="Consolas" panose="020B0609020204030204"/>
              </a:rPr>
              <a:t>	</a:t>
            </a:r>
            <a:r>
              <a:rPr lang="en-US" altLang="zh-CN" sz="2000" dirty="0" err="1">
                <a:solidFill>
                  <a:srgbClr val="000000"/>
                </a:solidFill>
                <a:highlight>
                  <a:srgbClr val="FFFFFF"/>
                </a:highlight>
                <a:latin typeface="Consolas" panose="020B0609020204030204"/>
              </a:rPr>
              <a:t>reader.Dispose</a:t>
            </a:r>
            <a:r>
              <a:rPr lang="en-US" altLang="zh-CN" sz="2000" dirty="0">
                <a:solidFill>
                  <a:srgbClr val="000000"/>
                </a:solidFill>
                <a:highlight>
                  <a:srgbClr val="FFFFFF"/>
                </a:highlight>
                <a:latin typeface="Consolas" panose="020B0609020204030204"/>
              </a:rPr>
              <a:t>();</a:t>
            </a:r>
          </a:p>
          <a:p>
            <a:r>
              <a:rPr lang="en-US" altLang="zh-CN" sz="2000" dirty="0">
                <a:solidFill>
                  <a:srgbClr val="000000"/>
                </a:solidFill>
                <a:highlight>
                  <a:srgbClr val="FFFFFF"/>
                </a:highlight>
                <a:latin typeface="Consolas" panose="020B0609020204030204"/>
              </a:rPr>
              <a:t>	</a:t>
            </a:r>
            <a:r>
              <a:rPr lang="en-US" altLang="zh-CN" sz="2000" dirty="0" err="1">
                <a:solidFill>
                  <a:srgbClr val="000000"/>
                </a:solidFill>
                <a:highlight>
                  <a:srgbClr val="FFFFFF"/>
                </a:highlight>
                <a:latin typeface="Consolas" panose="020B0609020204030204"/>
              </a:rPr>
              <a:t>writer.Dispose</a:t>
            </a:r>
            <a:r>
              <a:rPr lang="en-US" altLang="zh-CN" sz="2000" dirty="0">
                <a:solidFill>
                  <a:srgbClr val="000000"/>
                </a:solidFill>
                <a:highlight>
                  <a:srgbClr val="FFFFFF"/>
                </a:highlight>
                <a:latin typeface="Consolas" panose="020B0609020204030204"/>
              </a:rPr>
              <a:t>()</a:t>
            </a:r>
            <a:r>
              <a:rPr lang="zh-CN" altLang="en-US" sz="2000" dirty="0">
                <a:solidFill>
                  <a:srgbClr val="000000"/>
                </a:solidFill>
                <a:highlight>
                  <a:srgbClr val="FFFFFF"/>
                </a:highlight>
                <a:latin typeface="Consolas" panose="020B0609020204030204"/>
              </a:rPr>
              <a:t>；</a:t>
            </a:r>
          </a:p>
          <a:p>
            <a:r>
              <a:rPr lang="en-US" altLang="zh-CN" sz="2000" dirty="0">
                <a:solidFill>
                  <a:srgbClr val="000000"/>
                </a:solidFill>
                <a:highlight>
                  <a:srgbClr val="FFFFFF"/>
                </a:highlight>
                <a:latin typeface="Consolas" panose="020B0609020204030204"/>
              </a:rPr>
              <a:t>	</a:t>
            </a:r>
            <a:r>
              <a:rPr lang="en-US" altLang="zh-CN" sz="2000" dirty="0" err="1">
                <a:solidFill>
                  <a:srgbClr val="000000"/>
                </a:solidFill>
                <a:highlight>
                  <a:srgbClr val="FFFFFF"/>
                </a:highlight>
                <a:latin typeface="Consolas" panose="020B0609020204030204"/>
              </a:rPr>
              <a:t>socket.Dispose</a:t>
            </a:r>
            <a:r>
              <a:rPr lang="en-US" altLang="zh-CN" sz="2000" dirty="0">
                <a:solidFill>
                  <a:srgbClr val="000000"/>
                </a:solidFill>
                <a:highlight>
                  <a:srgbClr val="FFFFFF"/>
                </a:highlight>
                <a:latin typeface="Consolas" panose="020B0609020204030204"/>
              </a:rPr>
              <a:t>();</a:t>
            </a:r>
          </a:p>
        </p:txBody>
      </p:sp>
      <p:sp>
        <p:nvSpPr>
          <p:cNvPr id="3" name="灯片编号占位符 2">
            <a:extLst>
              <a:ext uri="{FF2B5EF4-FFF2-40B4-BE49-F238E27FC236}">
                <a16:creationId xmlns:a16="http://schemas.microsoft.com/office/drawing/2014/main" id="{F9B894B0-9A8A-4B68-B029-9F9B83F47EF8}"/>
              </a:ext>
            </a:extLst>
          </p:cNvPr>
          <p:cNvSpPr>
            <a:spLocks noGrp="1"/>
          </p:cNvSpPr>
          <p:nvPr>
            <p:ph type="sldNum" sz="quarter" idx="11"/>
          </p:nvPr>
        </p:nvSpPr>
        <p:spPr/>
        <p:txBody>
          <a:bodyPr/>
          <a:lstStyle/>
          <a:p>
            <a:fld id="{3F9C4C7F-5825-4F3A-8379-025B40755F68}" type="slidenum">
              <a:rPr lang="zh-CN" altLang="en-US" smtClean="0"/>
              <a:t>40</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Socket</a:t>
            </a:r>
            <a:r>
              <a:rPr lang="zh-CN" altLang="en-US" b="1" dirty="0"/>
              <a:t>连接</a:t>
            </a:r>
          </a:p>
        </p:txBody>
      </p:sp>
      <p:sp>
        <p:nvSpPr>
          <p:cNvPr id="5" name="Text Placeholder 2"/>
          <p:cNvSpPr>
            <a:spLocks noGrp="1"/>
          </p:cNvSpPr>
          <p:nvPr>
            <p:ph type="body" sz="quarter" idx="10"/>
          </p:nvPr>
        </p:nvSpPr>
        <p:spPr>
          <a:xfrm>
            <a:off x="518318" y="1447800"/>
            <a:ext cx="11152188" cy="4813300"/>
          </a:xfrm>
        </p:spPr>
        <p:txBody>
          <a:bodyPr>
            <a:normAutofit/>
          </a:bodyPr>
          <a:lstStyle/>
          <a:p>
            <a:r>
              <a:rPr lang="zh-CN" altLang="en-US" sz="2000" dirty="0">
                <a:solidFill>
                  <a:srgbClr val="000000"/>
                </a:solidFill>
                <a:highlight>
                  <a:srgbClr val="FFFFFF"/>
                </a:highlight>
                <a:latin typeface="Consolas" panose="020B0609020204030204"/>
              </a:rPr>
              <a:t>在</a:t>
            </a:r>
            <a:r>
              <a:rPr lang="en-US" altLang="zh-CN" sz="2000" dirty="0">
                <a:solidFill>
                  <a:srgbClr val="000000"/>
                </a:solidFill>
                <a:highlight>
                  <a:srgbClr val="FFFFFF"/>
                </a:highlight>
                <a:latin typeface="Consolas" panose="020B0609020204030204"/>
              </a:rPr>
              <a:t>win10</a:t>
            </a:r>
            <a:r>
              <a:rPr lang="zh-CN" altLang="en-US" sz="2000" dirty="0">
                <a:solidFill>
                  <a:srgbClr val="000000"/>
                </a:solidFill>
                <a:highlight>
                  <a:srgbClr val="FFFFFF"/>
                </a:highlight>
                <a:latin typeface="Consolas" panose="020B0609020204030204"/>
              </a:rPr>
              <a:t>应用程序里，不仅仅可以创建客户端的</a:t>
            </a:r>
            <a:r>
              <a:rPr lang="en-US" altLang="zh-CN" sz="2000" dirty="0">
                <a:solidFill>
                  <a:srgbClr val="000000"/>
                </a:solidFill>
                <a:highlight>
                  <a:srgbClr val="FFFFFF"/>
                </a:highlight>
                <a:latin typeface="Consolas" panose="020B0609020204030204"/>
              </a:rPr>
              <a:t>TCP</a:t>
            </a:r>
            <a:r>
              <a:rPr lang="zh-CN" altLang="en-US" sz="2000" dirty="0">
                <a:solidFill>
                  <a:srgbClr val="000000"/>
                </a:solidFill>
                <a:highlight>
                  <a:srgbClr val="FFFFFF"/>
                </a:highlight>
                <a:latin typeface="Consolas" panose="020B0609020204030204"/>
              </a:rPr>
              <a:t>程序，还可以创建服务器端的服务，来实现对客户端的</a:t>
            </a:r>
            <a:r>
              <a:rPr lang="en-US" altLang="zh-CN" sz="2000" dirty="0">
                <a:solidFill>
                  <a:srgbClr val="000000"/>
                </a:solidFill>
                <a:highlight>
                  <a:srgbClr val="FFFFFF"/>
                </a:highlight>
                <a:latin typeface="Consolas" panose="020B0609020204030204"/>
              </a:rPr>
              <a:t>socket</a:t>
            </a:r>
            <a:r>
              <a:rPr lang="zh-CN" altLang="en-US" sz="2000" dirty="0">
                <a:solidFill>
                  <a:srgbClr val="000000"/>
                </a:solidFill>
                <a:highlight>
                  <a:srgbClr val="FFFFFF"/>
                </a:highlight>
                <a:latin typeface="Consolas" panose="020B0609020204030204"/>
              </a:rPr>
              <a:t>连接和发送消息的监听。我们可以通过</a:t>
            </a:r>
            <a:r>
              <a:rPr lang="en-US" altLang="zh-CN" sz="2000" dirty="0">
                <a:solidFill>
                  <a:srgbClr val="000000"/>
                </a:solidFill>
                <a:highlight>
                  <a:srgbClr val="FFFFFF"/>
                </a:highlight>
                <a:latin typeface="Consolas" panose="020B0609020204030204"/>
              </a:rPr>
              <a:t>StreamSocketListener</a:t>
            </a:r>
            <a:r>
              <a:rPr lang="zh-CN" altLang="en-US" sz="2000" dirty="0">
                <a:solidFill>
                  <a:srgbClr val="000000"/>
                </a:solidFill>
                <a:highlight>
                  <a:srgbClr val="FFFFFF"/>
                </a:highlight>
                <a:latin typeface="Consolas" panose="020B0609020204030204"/>
              </a:rPr>
              <a:t>来实现监听的操作：</a:t>
            </a:r>
          </a:p>
          <a:p>
            <a:endParaRPr lang="zh-CN" altLang="en-US" sz="2000" dirty="0">
              <a:solidFill>
                <a:srgbClr val="000000"/>
              </a:solidFill>
              <a:highlight>
                <a:srgbClr val="FFFFFF"/>
              </a:highlight>
              <a:latin typeface="Consolas" panose="020B0609020204030204"/>
            </a:endParaRPr>
          </a:p>
          <a:p>
            <a:r>
              <a:rPr lang="zh-CN" altLang="en-US" sz="2000" dirty="0">
                <a:solidFill>
                  <a:srgbClr val="000000"/>
                </a:solidFill>
                <a:highlight>
                  <a:srgbClr val="FFFFFF"/>
                </a:highlight>
                <a:latin typeface="Consolas" panose="020B0609020204030204"/>
              </a:rPr>
              <a:t>注意：使用</a:t>
            </a:r>
            <a:r>
              <a:rPr lang="en-US" altLang="zh-CN" sz="2000" dirty="0">
                <a:solidFill>
                  <a:srgbClr val="000000"/>
                </a:solidFill>
                <a:highlight>
                  <a:srgbClr val="FFFFFF"/>
                </a:highlight>
                <a:latin typeface="Consolas" panose="020B0609020204030204"/>
                <a:sym typeface="+mn-ea"/>
              </a:rPr>
              <a:t>StreamSocketListener</a:t>
            </a:r>
            <a:r>
              <a:rPr lang="zh-CN" altLang="en-US" sz="2000" dirty="0">
                <a:solidFill>
                  <a:srgbClr val="000000"/>
                </a:solidFill>
                <a:highlight>
                  <a:srgbClr val="FFFFFF"/>
                </a:highlight>
                <a:latin typeface="Consolas" panose="020B0609020204030204"/>
                <a:sym typeface="+mn-ea"/>
              </a:rPr>
              <a:t>需要在配置文件里添加</a:t>
            </a:r>
            <a:r>
              <a:rPr lang="en-US" altLang="zh-CN" sz="2000" dirty="0">
                <a:solidFill>
                  <a:srgbClr val="000000"/>
                </a:solidFill>
                <a:highlight>
                  <a:srgbClr val="FFFFFF"/>
                </a:highlight>
                <a:latin typeface="Consolas" panose="020B0609020204030204"/>
                <a:sym typeface="+mn-ea"/>
              </a:rPr>
              <a:t>privateNetworkClientServer</a:t>
            </a:r>
            <a:r>
              <a:rPr lang="zh-CN" altLang="en-US" sz="2000" dirty="0">
                <a:solidFill>
                  <a:srgbClr val="000000"/>
                </a:solidFill>
                <a:highlight>
                  <a:srgbClr val="FFFFFF"/>
                </a:highlight>
                <a:latin typeface="Consolas" panose="020B0609020204030204"/>
                <a:sym typeface="+mn-ea"/>
              </a:rPr>
              <a:t>的权限。</a:t>
            </a:r>
          </a:p>
          <a:p>
            <a:endParaRPr lang="zh-CN" altLang="en-US" sz="2000" dirty="0">
              <a:solidFill>
                <a:srgbClr val="000000"/>
              </a:solidFill>
              <a:highlight>
                <a:srgbClr val="FFFFFF"/>
              </a:highlight>
              <a:latin typeface="Consolas" panose="020B0609020204030204"/>
              <a:sym typeface="+mn-ea"/>
            </a:endParaRPr>
          </a:p>
          <a:p>
            <a:r>
              <a:rPr lang="zh-CN" altLang="en-US" sz="2000" dirty="0">
                <a:solidFill>
                  <a:srgbClr val="000000"/>
                </a:solidFill>
                <a:highlight>
                  <a:srgbClr val="FFFFFF"/>
                </a:highlight>
                <a:latin typeface="Consolas" panose="020B0609020204030204"/>
                <a:sym typeface="+mn-ea"/>
              </a:rPr>
              <a:t>使用</a:t>
            </a:r>
            <a:r>
              <a:rPr lang="en-US" altLang="zh-CN" sz="2000" dirty="0">
                <a:solidFill>
                  <a:srgbClr val="000000"/>
                </a:solidFill>
                <a:highlight>
                  <a:srgbClr val="FFFFFF"/>
                </a:highlight>
                <a:latin typeface="Consolas" panose="020B0609020204030204"/>
                <a:sym typeface="+mn-ea"/>
              </a:rPr>
              <a:t>StreamSocketListener</a:t>
            </a:r>
            <a:r>
              <a:rPr lang="zh-CN" altLang="en-US" sz="2000" dirty="0">
                <a:solidFill>
                  <a:srgbClr val="000000"/>
                </a:solidFill>
                <a:highlight>
                  <a:srgbClr val="FFFFFF"/>
                </a:highlight>
                <a:latin typeface="Consolas" panose="020B0609020204030204"/>
                <a:sym typeface="+mn-ea"/>
              </a:rPr>
              <a:t>的步骤如下：</a:t>
            </a:r>
          </a:p>
          <a:p>
            <a:r>
              <a:rPr lang="en-US" altLang="zh-CN" sz="2000" dirty="0">
                <a:solidFill>
                  <a:srgbClr val="000000"/>
                </a:solidFill>
                <a:highlight>
                  <a:srgbClr val="FFFFFF"/>
                </a:highlight>
                <a:latin typeface="Consolas" panose="020B0609020204030204"/>
                <a:sym typeface="+mn-ea"/>
              </a:rPr>
              <a:t>1.</a:t>
            </a:r>
            <a:r>
              <a:rPr lang="zh-CN" altLang="en-US" sz="2000" dirty="0">
                <a:solidFill>
                  <a:srgbClr val="000000"/>
                </a:solidFill>
                <a:highlight>
                  <a:srgbClr val="FFFFFF"/>
                </a:highlight>
                <a:latin typeface="Consolas" panose="020B0609020204030204"/>
                <a:sym typeface="+mn-ea"/>
              </a:rPr>
              <a:t>创建一个</a:t>
            </a:r>
            <a:r>
              <a:rPr lang="en-US" altLang="zh-CN" sz="2000" dirty="0">
                <a:solidFill>
                  <a:srgbClr val="000000"/>
                </a:solidFill>
                <a:highlight>
                  <a:srgbClr val="FFFFFF"/>
                </a:highlight>
                <a:latin typeface="Consolas" panose="020B0609020204030204"/>
                <a:sym typeface="+mn-ea"/>
              </a:rPr>
              <a:t>StreamSocketListener</a:t>
            </a:r>
            <a:r>
              <a:rPr lang="zh-CN" altLang="en-US" sz="2000" dirty="0">
                <a:solidFill>
                  <a:srgbClr val="000000"/>
                </a:solidFill>
                <a:highlight>
                  <a:srgbClr val="FFFFFF"/>
                </a:highlight>
                <a:latin typeface="Consolas" panose="020B0609020204030204"/>
                <a:sym typeface="+mn-ea"/>
              </a:rPr>
              <a:t>：</a:t>
            </a:r>
          </a:p>
          <a:p>
            <a:r>
              <a:rPr lang="en-US" altLang="zh-CN" sz="2000" dirty="0">
                <a:solidFill>
                  <a:srgbClr val="000000"/>
                </a:solidFill>
                <a:highlight>
                  <a:srgbClr val="FFFFFF"/>
                </a:highlight>
                <a:latin typeface="Consolas" panose="020B0609020204030204"/>
                <a:sym typeface="+mn-ea"/>
              </a:rPr>
              <a:t>StreamSocketListener listener = new StreamSocketListener();</a:t>
            </a:r>
          </a:p>
          <a:p>
            <a:endParaRPr lang="en-US" altLang="zh-CN" sz="2000" dirty="0">
              <a:solidFill>
                <a:srgbClr val="000000"/>
              </a:solidFill>
              <a:highlight>
                <a:srgbClr val="FFFFFF"/>
              </a:highlight>
              <a:latin typeface="Consolas" panose="020B0609020204030204"/>
              <a:sym typeface="+mn-ea"/>
            </a:endParaRPr>
          </a:p>
          <a:p>
            <a:r>
              <a:rPr lang="en-US" altLang="zh-CN" sz="2000" dirty="0">
                <a:solidFill>
                  <a:srgbClr val="000000"/>
                </a:solidFill>
                <a:highlight>
                  <a:srgbClr val="FFFFFF"/>
                </a:highlight>
                <a:latin typeface="Consolas" panose="020B0609020204030204"/>
                <a:sym typeface="+mn-ea"/>
              </a:rPr>
              <a:t>2.</a:t>
            </a:r>
            <a:r>
              <a:rPr lang="zh-CN" altLang="en-US" sz="2000" dirty="0">
                <a:solidFill>
                  <a:srgbClr val="000000"/>
                </a:solidFill>
                <a:highlight>
                  <a:srgbClr val="FFFFFF"/>
                </a:highlight>
                <a:latin typeface="Consolas" panose="020B0609020204030204"/>
                <a:sym typeface="+mn-ea"/>
              </a:rPr>
              <a:t>注册监听事件处理器：</a:t>
            </a:r>
          </a:p>
          <a:p>
            <a:r>
              <a:rPr lang="en-US" altLang="zh-CN" sz="2000" dirty="0">
                <a:solidFill>
                  <a:srgbClr val="000000"/>
                </a:solidFill>
                <a:highlight>
                  <a:srgbClr val="FFFFFF"/>
                </a:highlight>
                <a:latin typeface="Consolas" panose="020B0609020204030204"/>
                <a:sym typeface="+mn-ea"/>
              </a:rPr>
              <a:t>listener.ConnectionReceived += OnConnection;</a:t>
            </a:r>
          </a:p>
          <a:p>
            <a:r>
              <a:rPr lang="en-US" altLang="zh-CN" sz="2000" dirty="0">
                <a:solidFill>
                  <a:srgbClr val="000000"/>
                </a:solidFill>
                <a:highlight>
                  <a:srgbClr val="FFFFFF"/>
                </a:highlight>
                <a:latin typeface="Consolas" panose="020B0609020204030204"/>
                <a:sym typeface="+mn-ea"/>
              </a:rPr>
              <a:t>private async void OnConnection(StreamSocketListener sender, StreamSocketListenerConnectionReceivedEventArgs args) {}</a:t>
            </a:r>
          </a:p>
          <a:p>
            <a:endParaRPr lang="en-US" altLang="zh-CN" sz="2000" dirty="0">
              <a:solidFill>
                <a:srgbClr val="000000"/>
              </a:solidFill>
              <a:highlight>
                <a:srgbClr val="FFFFFF"/>
              </a:highlight>
              <a:latin typeface="Consolas" panose="020B0609020204030204"/>
              <a:sym typeface="+mn-ea"/>
            </a:endParaRPr>
          </a:p>
        </p:txBody>
      </p:sp>
      <p:sp>
        <p:nvSpPr>
          <p:cNvPr id="3" name="灯片编号占位符 2">
            <a:extLst>
              <a:ext uri="{FF2B5EF4-FFF2-40B4-BE49-F238E27FC236}">
                <a16:creationId xmlns:a16="http://schemas.microsoft.com/office/drawing/2014/main" id="{2C24CDA3-0157-4761-90C1-921461B99271}"/>
              </a:ext>
            </a:extLst>
          </p:cNvPr>
          <p:cNvSpPr>
            <a:spLocks noGrp="1"/>
          </p:cNvSpPr>
          <p:nvPr>
            <p:ph type="sldNum" sz="quarter" idx="11"/>
          </p:nvPr>
        </p:nvSpPr>
        <p:spPr/>
        <p:txBody>
          <a:bodyPr/>
          <a:lstStyle/>
          <a:p>
            <a:fld id="{3F9C4C7F-5825-4F3A-8379-025B40755F68}" type="slidenum">
              <a:rPr lang="zh-CN" altLang="en-US" smtClean="0"/>
              <a:t>41</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Socket</a:t>
            </a:r>
            <a:r>
              <a:rPr lang="zh-CN" altLang="en-US" b="1" dirty="0"/>
              <a:t>连接</a:t>
            </a:r>
          </a:p>
        </p:txBody>
      </p:sp>
      <p:sp>
        <p:nvSpPr>
          <p:cNvPr id="5" name="Text Placeholder 2"/>
          <p:cNvSpPr>
            <a:spLocks noGrp="1"/>
          </p:cNvSpPr>
          <p:nvPr>
            <p:ph type="body" sz="quarter" idx="10"/>
          </p:nvPr>
        </p:nvSpPr>
        <p:spPr>
          <a:xfrm>
            <a:off x="518318" y="1447800"/>
            <a:ext cx="11152188" cy="4813300"/>
          </a:xfrm>
        </p:spPr>
        <p:txBody>
          <a:bodyPr>
            <a:normAutofit/>
          </a:bodyPr>
          <a:lstStyle/>
          <a:p>
            <a:r>
              <a:rPr lang="en-US" altLang="zh-CN" sz="2000" dirty="0">
                <a:solidFill>
                  <a:srgbClr val="000000"/>
                </a:solidFill>
                <a:highlight>
                  <a:srgbClr val="FFFFFF"/>
                </a:highlight>
                <a:latin typeface="Consolas" panose="020B0609020204030204"/>
              </a:rPr>
              <a:t>3.</a:t>
            </a:r>
            <a:r>
              <a:rPr lang="zh-CN" altLang="en-US" sz="2000" dirty="0">
                <a:solidFill>
                  <a:srgbClr val="000000"/>
                </a:solidFill>
                <a:highlight>
                  <a:srgbClr val="FFFFFF"/>
                </a:highlight>
                <a:latin typeface="Consolas" panose="020B0609020204030204"/>
              </a:rPr>
              <a:t>绑定本地端口进行监听：</a:t>
            </a:r>
          </a:p>
          <a:p>
            <a:r>
              <a:rPr lang="en-US" altLang="zh-CN" sz="2000" dirty="0">
                <a:solidFill>
                  <a:srgbClr val="000000"/>
                </a:solidFill>
                <a:highlight>
                  <a:srgbClr val="FFFFFF"/>
                </a:highlight>
                <a:latin typeface="Consolas" panose="020B0609020204030204"/>
              </a:rPr>
              <a:t>await listener.BindServiceNameAsync(“80”);</a:t>
            </a:r>
          </a:p>
          <a:p>
            <a:endParaRPr lang="en-US" altLang="zh-CN" sz="2000" dirty="0">
              <a:solidFill>
                <a:srgbClr val="000000"/>
              </a:solidFill>
              <a:highlight>
                <a:srgbClr val="FFFFFF"/>
              </a:highlight>
              <a:latin typeface="Consolas" panose="020B0609020204030204"/>
            </a:endParaRPr>
          </a:p>
          <a:p>
            <a:r>
              <a:rPr lang="en-US" altLang="zh-CN" sz="2000" dirty="0">
                <a:solidFill>
                  <a:srgbClr val="000000"/>
                </a:solidFill>
                <a:highlight>
                  <a:srgbClr val="FFFFFF"/>
                </a:highlight>
                <a:latin typeface="Consolas" panose="020B0609020204030204"/>
              </a:rPr>
              <a:t>4.</a:t>
            </a:r>
            <a:r>
              <a:rPr lang="zh-CN" altLang="en-US" sz="2000" dirty="0">
                <a:solidFill>
                  <a:srgbClr val="000000"/>
                </a:solidFill>
                <a:highlight>
                  <a:srgbClr val="FFFFFF"/>
                </a:highlight>
                <a:latin typeface="Consolas" panose="020B0609020204030204"/>
              </a:rPr>
              <a:t>在注册的事件处理器里进行读写等操作：</a:t>
            </a:r>
          </a:p>
          <a:p>
            <a:r>
              <a:rPr lang="en-US" altLang="zh-CN" sz="2000" dirty="0">
                <a:solidFill>
                  <a:srgbClr val="000000"/>
                </a:solidFill>
                <a:highlight>
                  <a:srgbClr val="FFFFFF"/>
                </a:highlight>
                <a:latin typeface="Consolas" panose="020B0609020204030204"/>
                <a:sym typeface="+mn-ea"/>
              </a:rPr>
              <a:t>private async void OnConnection(StreamSocketListener sender, StreamSocketListenerConnectionReceivedEventArgs args)</a:t>
            </a:r>
          </a:p>
          <a:p>
            <a:r>
              <a:rPr lang="en-US" altLang="zh-CN" sz="2000" dirty="0">
                <a:solidFill>
                  <a:srgbClr val="000000"/>
                </a:solidFill>
                <a:highlight>
                  <a:srgbClr val="FFFFFF"/>
                </a:highlight>
                <a:latin typeface="Consolas" panose="020B0609020204030204"/>
                <a:sym typeface="+mn-ea"/>
              </a:rPr>
              <a:t>{</a:t>
            </a:r>
          </a:p>
          <a:p>
            <a:r>
              <a:rPr lang="en-US" altLang="zh-CN" sz="2000" dirty="0">
                <a:solidFill>
                  <a:srgbClr val="000000"/>
                </a:solidFill>
                <a:highlight>
                  <a:srgbClr val="FFFFFF"/>
                </a:highlight>
                <a:latin typeface="Consolas" panose="020B0609020204030204"/>
                <a:sym typeface="+mn-ea"/>
              </a:rPr>
              <a:t>	StreamSocket socket = args.Socket;</a:t>
            </a:r>
          </a:p>
          <a:p>
            <a:r>
              <a:rPr lang="en-US" altLang="zh-CN" sz="2000" dirty="0">
                <a:solidFill>
                  <a:srgbClr val="000000"/>
                </a:solidFill>
                <a:highlight>
                  <a:srgbClr val="FFFFFF"/>
                </a:highlight>
                <a:latin typeface="Consolas" panose="020B0609020204030204"/>
                <a:sym typeface="+mn-ea"/>
              </a:rPr>
              <a:t>	/*</a:t>
            </a:r>
            <a:r>
              <a:rPr lang="zh-CN" altLang="en-US" sz="2000" dirty="0">
                <a:solidFill>
                  <a:srgbClr val="000000"/>
                </a:solidFill>
                <a:highlight>
                  <a:srgbClr val="FFFFFF"/>
                </a:highlight>
                <a:latin typeface="Consolas" panose="020B0609020204030204"/>
                <a:sym typeface="+mn-ea"/>
              </a:rPr>
              <a:t>这就是与客户端相连的</a:t>
            </a:r>
            <a:r>
              <a:rPr lang="en-US" altLang="zh-CN" sz="2000" dirty="0">
                <a:solidFill>
                  <a:srgbClr val="000000"/>
                </a:solidFill>
                <a:highlight>
                  <a:srgbClr val="FFFFFF"/>
                </a:highlight>
                <a:latin typeface="Consolas" panose="020B0609020204030204"/>
                <a:sym typeface="+mn-ea"/>
              </a:rPr>
              <a:t>socket</a:t>
            </a:r>
            <a:r>
              <a:rPr lang="zh-CN" altLang="en-US" sz="2000" dirty="0">
                <a:solidFill>
                  <a:srgbClr val="000000"/>
                </a:solidFill>
                <a:highlight>
                  <a:srgbClr val="FFFFFF"/>
                </a:highlight>
                <a:latin typeface="Consolas" panose="020B0609020204030204"/>
                <a:sym typeface="+mn-ea"/>
              </a:rPr>
              <a:t>，可对它进行读写操作，从而与客户端通信</a:t>
            </a:r>
            <a:r>
              <a:rPr lang="en-US" altLang="zh-CN" sz="2000" dirty="0">
                <a:solidFill>
                  <a:srgbClr val="000000"/>
                </a:solidFill>
                <a:highlight>
                  <a:srgbClr val="FFFFFF"/>
                </a:highlight>
                <a:latin typeface="Consolas" panose="020B0609020204030204"/>
                <a:sym typeface="+mn-ea"/>
              </a:rPr>
              <a:t>*/</a:t>
            </a:r>
          </a:p>
          <a:p>
            <a:r>
              <a:rPr lang="en-US" altLang="zh-CN" sz="2000" dirty="0">
                <a:solidFill>
                  <a:srgbClr val="000000"/>
                </a:solidFill>
                <a:highlight>
                  <a:srgbClr val="FFFFFF"/>
                </a:highlight>
                <a:latin typeface="Consolas" panose="020B0609020204030204"/>
                <a:sym typeface="+mn-ea"/>
              </a:rPr>
              <a:t>}</a:t>
            </a:r>
          </a:p>
          <a:p>
            <a:endParaRPr lang="zh-CN" altLang="en-US" sz="2000" dirty="0">
              <a:solidFill>
                <a:srgbClr val="000000"/>
              </a:solidFill>
              <a:highlight>
                <a:srgbClr val="FFFFFF"/>
              </a:highlight>
              <a:latin typeface="Consolas" panose="020B0609020204030204"/>
            </a:endParaRPr>
          </a:p>
          <a:p>
            <a:r>
              <a:rPr lang="en-US" altLang="zh-CN" sz="2000" dirty="0">
                <a:solidFill>
                  <a:srgbClr val="000000"/>
                </a:solidFill>
                <a:highlight>
                  <a:srgbClr val="FFFFFF"/>
                </a:highlight>
                <a:latin typeface="Consolas" panose="020B0609020204030204"/>
              </a:rPr>
              <a:t>5.</a:t>
            </a:r>
            <a:r>
              <a:rPr lang="zh-CN" altLang="en-US" sz="2000" dirty="0">
                <a:solidFill>
                  <a:srgbClr val="000000"/>
                </a:solidFill>
                <a:highlight>
                  <a:srgbClr val="FFFFFF"/>
                </a:highlight>
                <a:latin typeface="Consolas" panose="020B0609020204030204"/>
              </a:rPr>
              <a:t>当需要时，关闭服务器：</a:t>
            </a:r>
          </a:p>
          <a:p>
            <a:r>
              <a:rPr lang="en-US" altLang="zh-CN" sz="2000" dirty="0">
                <a:solidFill>
                  <a:srgbClr val="000000"/>
                </a:solidFill>
                <a:highlight>
                  <a:srgbClr val="FFFFFF"/>
                </a:highlight>
                <a:latin typeface="Consolas" panose="020B0609020204030204"/>
              </a:rPr>
              <a:t>listener.Close();</a:t>
            </a:r>
          </a:p>
        </p:txBody>
      </p:sp>
      <p:sp>
        <p:nvSpPr>
          <p:cNvPr id="3" name="灯片编号占位符 2">
            <a:extLst>
              <a:ext uri="{FF2B5EF4-FFF2-40B4-BE49-F238E27FC236}">
                <a16:creationId xmlns:a16="http://schemas.microsoft.com/office/drawing/2014/main" id="{02151A23-B6C0-4F0A-82D3-1AA4946309B6}"/>
              </a:ext>
            </a:extLst>
          </p:cNvPr>
          <p:cNvSpPr>
            <a:spLocks noGrp="1"/>
          </p:cNvSpPr>
          <p:nvPr>
            <p:ph type="sldNum" sz="quarter" idx="11"/>
          </p:nvPr>
        </p:nvSpPr>
        <p:spPr/>
        <p:txBody>
          <a:bodyPr/>
          <a:lstStyle/>
          <a:p>
            <a:fld id="{3F9C4C7F-5825-4F3A-8379-025B40755F68}" type="slidenum">
              <a:rPr lang="zh-CN" altLang="en-US" smtClean="0"/>
              <a:t>42</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7653" y="5882546"/>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spAutoFit/>
          </a:bodyPr>
          <a:lstStyle/>
          <a:p>
            <a:pPr algn="ctr" defTabSz="913765" eaLnBrk="0" hangingPunct="0"/>
            <a:r>
              <a:rPr 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 2011 Microsoft Corporation。</a:t>
            </a:r>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保留所有权利。</a:t>
            </a:r>
            <a:r>
              <a:rPr lang="en-US" sz="700" dirty="0" err="1">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Microsoft、Windows、Windows</a:t>
            </a:r>
            <a:r>
              <a:rPr 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 Vista </a:t>
            </a:r>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及其他产品名称是或者可能是在美国和</a:t>
            </a:r>
            <a:r>
              <a:rPr lang="en-US" altLang="zh-CN"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a:t>
            </a:r>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或其他国家</a:t>
            </a:r>
            <a:r>
              <a:rPr lang="en-US" altLang="zh-CN"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a:t>
            </a:r>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地区的注册商标和</a:t>
            </a:r>
            <a:r>
              <a:rPr lang="en-US" altLang="zh-CN"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a:t>
            </a:r>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或商标。</a:t>
            </a:r>
          </a:p>
          <a:p>
            <a:pPr algn="ctr" defTabSz="913765" eaLnBrk="0" hangingPunct="0"/>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此处包含的信息仅供参考，并代表 </a:t>
            </a:r>
            <a:r>
              <a:rPr 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Microsoft Corporation </a:t>
            </a:r>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截至本演示文稿发布之日的最新观点。由于 </a:t>
            </a:r>
            <a:r>
              <a:rPr 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Microsoft </a:t>
            </a:r>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必须响应不断变化的市场条件，所以不应将本文视为 </a:t>
            </a:r>
            <a:r>
              <a:rPr 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Microsoft </a:t>
            </a:r>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一方的承诺，</a:t>
            </a:r>
            <a:r>
              <a:rPr 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Microsoft Corporation  </a:t>
            </a:r>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也无法保证所提供信息在本文发布之后的准确性。</a:t>
            </a:r>
            <a:r>
              <a:rPr 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MICROSOFT  </a:t>
            </a:r>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对本演示文稿中包含的信息不做任何明示、暗示或法定的担保。</a:t>
            </a:r>
            <a:endParaRPr 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endParaRPr>
          </a:p>
        </p:txBody>
      </p:sp>
      <p:sp>
        <p:nvSpPr>
          <p:cNvPr id="5" name="TextBox 1"/>
          <p:cNvSpPr txBox="1"/>
          <p:nvPr/>
        </p:nvSpPr>
        <p:spPr>
          <a:xfrm flipH="1">
            <a:off x="4373709" y="2544142"/>
            <a:ext cx="3752373" cy="1769715"/>
          </a:xfrm>
          <a:prstGeom prst="rect">
            <a:avLst/>
          </a:prstGeom>
          <a:noFill/>
        </p:spPr>
        <p:txBody>
          <a:bodyPr wrap="square" lIns="0" tIns="0" rIns="0" bIns="0" rtlCol="0">
            <a:spAutoFit/>
          </a:bodyPr>
          <a:lst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lang="en-US" altLang="zh-CN" sz="11500" dirty="0">
                <a:gradFill>
                  <a:gsLst>
                    <a:gs pos="2917">
                      <a:schemeClr val="tx1"/>
                    </a:gs>
                    <a:gs pos="30000">
                      <a:schemeClr val="tx1"/>
                    </a:gs>
                  </a:gsLst>
                  <a:lin ang="5400000" scaled="0"/>
                </a:gradFill>
              </a:rPr>
              <a:t>Q&amp;A</a:t>
            </a:r>
            <a:endParaRPr lang="zh-CN" altLang="en-US" sz="11500" dirty="0" err="1">
              <a:gradFill>
                <a:gsLst>
                  <a:gs pos="2917">
                    <a:schemeClr val="tx1"/>
                  </a:gs>
                  <a:gs pos="30000">
                    <a:schemeClr val="tx1"/>
                  </a:gs>
                </a:gsLst>
                <a:lin ang="5400000" scaled="0"/>
              </a:gradFill>
            </a:endParaRPr>
          </a:p>
        </p:txBody>
      </p:sp>
      <p:sp>
        <p:nvSpPr>
          <p:cNvPr id="2" name="灯片编号占位符 1">
            <a:extLst>
              <a:ext uri="{FF2B5EF4-FFF2-40B4-BE49-F238E27FC236}">
                <a16:creationId xmlns:a16="http://schemas.microsoft.com/office/drawing/2014/main" id="{E2FD01BD-6750-4C16-ACA3-4D67148D3F6C}"/>
              </a:ext>
            </a:extLst>
          </p:cNvPr>
          <p:cNvSpPr>
            <a:spLocks noGrp="1"/>
          </p:cNvSpPr>
          <p:nvPr>
            <p:ph type="sldNum" sz="quarter" idx="13"/>
          </p:nvPr>
        </p:nvSpPr>
        <p:spPr>
          <a:xfrm>
            <a:off x="9222076" y="6492875"/>
            <a:ext cx="2741612" cy="365125"/>
          </a:xfrm>
        </p:spPr>
        <p:txBody>
          <a:bodyPr/>
          <a:lstStyle/>
          <a:p>
            <a:fld id="{3F9C4C7F-5825-4F3A-8379-025B40755F68}" type="slidenum">
              <a:rPr lang="zh-CN" altLang="en-US" smtClean="0"/>
              <a:t>43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a:spLocks noEditPoints="1"/>
          </p:cNvSpPr>
          <p:nvPr/>
        </p:nvSpPr>
        <p:spPr bwMode="auto">
          <a:xfrm>
            <a:off x="3664591" y="3022423"/>
            <a:ext cx="4859643" cy="813154"/>
          </a:xfrm>
          <a:custGeom>
            <a:avLst/>
            <a:gdLst>
              <a:gd name="T0" fmla="*/ 347 w 2773"/>
              <a:gd name="T1" fmla="*/ 444 h 464"/>
              <a:gd name="T2" fmla="*/ 281 w 2773"/>
              <a:gd name="T3" fmla="*/ 444 h 464"/>
              <a:gd name="T4" fmla="*/ 186 w 2773"/>
              <a:gd name="T5" fmla="*/ 208 h 464"/>
              <a:gd name="T6" fmla="*/ 0 w 2773"/>
              <a:gd name="T7" fmla="*/ 444 h 464"/>
              <a:gd name="T8" fmla="*/ 271 w 2773"/>
              <a:gd name="T9" fmla="*/ 6 h 464"/>
              <a:gd name="T10" fmla="*/ 396 w 2773"/>
              <a:gd name="T11" fmla="*/ 6 h 464"/>
              <a:gd name="T12" fmla="*/ 473 w 2773"/>
              <a:gd name="T13" fmla="*/ 444 h 464"/>
              <a:gd name="T14" fmla="*/ 502 w 2773"/>
              <a:gd name="T15" fmla="*/ 443 h 464"/>
              <a:gd name="T16" fmla="*/ 693 w 2773"/>
              <a:gd name="T17" fmla="*/ 119 h 464"/>
              <a:gd name="T18" fmla="*/ 702 w 2773"/>
              <a:gd name="T19" fmla="*/ 77 h 464"/>
              <a:gd name="T20" fmla="*/ 600 w 2773"/>
              <a:gd name="T21" fmla="*/ 6 h 464"/>
              <a:gd name="T22" fmla="*/ 702 w 2773"/>
              <a:gd name="T23" fmla="*/ 77 h 464"/>
              <a:gd name="T24" fmla="*/ 869 w 2773"/>
              <a:gd name="T25" fmla="*/ 188 h 464"/>
              <a:gd name="T26" fmla="*/ 882 w 2773"/>
              <a:gd name="T27" fmla="*/ 324 h 464"/>
              <a:gd name="T28" fmla="*/ 805 w 2773"/>
              <a:gd name="T29" fmla="*/ 453 h 464"/>
              <a:gd name="T30" fmla="*/ 1024 w 2773"/>
              <a:gd name="T31" fmla="*/ 240 h 464"/>
              <a:gd name="T32" fmla="*/ 1252 w 2773"/>
              <a:gd name="T33" fmla="*/ 184 h 464"/>
              <a:gd name="T34" fmla="*/ 1569 w 2773"/>
              <a:gd name="T35" fmla="*/ 282 h 464"/>
              <a:gd name="T36" fmla="*/ 1454 w 2773"/>
              <a:gd name="T37" fmla="*/ 332 h 464"/>
              <a:gd name="T38" fmla="*/ 1725 w 2773"/>
              <a:gd name="T39" fmla="*/ 381 h 464"/>
              <a:gd name="T40" fmla="*/ 1595 w 2773"/>
              <a:gd name="T41" fmla="*/ 202 h 464"/>
              <a:gd name="T42" fmla="*/ 1904 w 2773"/>
              <a:gd name="T43" fmla="*/ 214 h 464"/>
              <a:gd name="T44" fmla="*/ 1753 w 2773"/>
              <a:gd name="T45" fmla="*/ 172 h 464"/>
              <a:gd name="T46" fmla="*/ 1893 w 2773"/>
              <a:gd name="T47" fmla="*/ 326 h 464"/>
              <a:gd name="T48" fmla="*/ 1545 w 2773"/>
              <a:gd name="T49" fmla="*/ 348 h 464"/>
              <a:gd name="T50" fmla="*/ 1230 w 2773"/>
              <a:gd name="T51" fmla="*/ 218 h 464"/>
              <a:gd name="T52" fmla="*/ 1103 w 2773"/>
              <a:gd name="T53" fmla="*/ 444 h 464"/>
              <a:gd name="T54" fmla="*/ 1064 w 2773"/>
              <a:gd name="T55" fmla="*/ 119 h 464"/>
              <a:gd name="T56" fmla="*/ 1161 w 2773"/>
              <a:gd name="T57" fmla="*/ 159 h 464"/>
              <a:gd name="T58" fmla="*/ 1271 w 2773"/>
              <a:gd name="T59" fmla="*/ 113 h 464"/>
              <a:gd name="T60" fmla="*/ 1359 w 2773"/>
              <a:gd name="T61" fmla="*/ 371 h 464"/>
              <a:gd name="T62" fmla="*/ 1359 w 2773"/>
              <a:gd name="T63" fmla="*/ 371 h 464"/>
              <a:gd name="T64" fmla="*/ 2128 w 2773"/>
              <a:gd name="T65" fmla="*/ 106 h 464"/>
              <a:gd name="T66" fmla="*/ 2057 w 2773"/>
              <a:gd name="T67" fmla="*/ 371 h 464"/>
              <a:gd name="T68" fmla="*/ 2057 w 2773"/>
              <a:gd name="T69" fmla="*/ 371 h 464"/>
              <a:gd name="T70" fmla="*/ 2610 w 2773"/>
              <a:gd name="T71" fmla="*/ 194 h 464"/>
              <a:gd name="T72" fmla="*/ 2579 w 2773"/>
              <a:gd name="T73" fmla="*/ 360 h 464"/>
              <a:gd name="T74" fmla="*/ 2612 w 2773"/>
              <a:gd name="T75" fmla="*/ 442 h 464"/>
              <a:gd name="T76" fmla="*/ 2466 w 2773"/>
              <a:gd name="T77" fmla="*/ 358 h 464"/>
              <a:gd name="T78" fmla="*/ 2437 w 2773"/>
              <a:gd name="T79" fmla="*/ 194 h 464"/>
              <a:gd name="T80" fmla="*/ 2266 w 2773"/>
              <a:gd name="T81" fmla="*/ 443 h 464"/>
              <a:gd name="T82" fmla="*/ 2261 w 2773"/>
              <a:gd name="T83" fmla="*/ 194 h 464"/>
              <a:gd name="T84" fmla="*/ 2336 w 2773"/>
              <a:gd name="T85" fmla="*/ 119 h 464"/>
              <a:gd name="T86" fmla="*/ 2508 w 2773"/>
              <a:gd name="T87" fmla="*/ 11 h 464"/>
              <a:gd name="T88" fmla="*/ 2451 w 2773"/>
              <a:gd name="T89" fmla="*/ 110 h 464"/>
              <a:gd name="T90" fmla="*/ 2518 w 2773"/>
              <a:gd name="T91" fmla="*/ 119 h 464"/>
              <a:gd name="T92" fmla="*/ 2644 w 2773"/>
              <a:gd name="T93" fmla="*/ 40 h 464"/>
              <a:gd name="T94" fmla="*/ 2682 w 2773"/>
              <a:gd name="T95" fmla="*/ 119 h 464"/>
              <a:gd name="T96" fmla="*/ 2738 w 2773"/>
              <a:gd name="T97" fmla="*/ 187 h 464"/>
              <a:gd name="T98" fmla="*/ 2738 w 2773"/>
              <a:gd name="T99" fmla="*/ 116 h 464"/>
              <a:gd name="T100" fmla="*/ 2738 w 2773"/>
              <a:gd name="T101" fmla="*/ 187 h 464"/>
              <a:gd name="T102" fmla="*/ 2707 w 2773"/>
              <a:gd name="T103" fmla="*/ 151 h 464"/>
              <a:gd name="T104" fmla="*/ 2768 w 2773"/>
              <a:gd name="T105" fmla="*/ 151 h 464"/>
              <a:gd name="T106" fmla="*/ 2743 w 2773"/>
              <a:gd name="T107" fmla="*/ 153 h 464"/>
              <a:gd name="T108" fmla="*/ 2743 w 2773"/>
              <a:gd name="T109" fmla="*/ 169 h 464"/>
              <a:gd name="T110" fmla="*/ 2730 w 2773"/>
              <a:gd name="T111" fmla="*/ 153 h 464"/>
              <a:gd name="T112" fmla="*/ 2720 w 2773"/>
              <a:gd name="T113" fmla="*/ 169 h 464"/>
              <a:gd name="T114" fmla="*/ 2743 w 2773"/>
              <a:gd name="T115" fmla="*/ 131 h 464"/>
              <a:gd name="T116" fmla="*/ 2743 w 2773"/>
              <a:gd name="T117" fmla="*/ 153 h 464"/>
              <a:gd name="T118" fmla="*/ 2734 w 2773"/>
              <a:gd name="T119" fmla="*/ 136 h 464"/>
              <a:gd name="T120" fmla="*/ 2737 w 2773"/>
              <a:gd name="T121" fmla="*/ 147 h 464"/>
              <a:gd name="T122" fmla="*/ 2742 w 2773"/>
              <a:gd name="T123" fmla="*/ 13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73" h="464">
                <a:moveTo>
                  <a:pt x="473" y="444"/>
                </a:moveTo>
                <a:cubicBezTo>
                  <a:pt x="347" y="444"/>
                  <a:pt x="347" y="444"/>
                  <a:pt x="347" y="444"/>
                </a:cubicBezTo>
                <a:cubicBezTo>
                  <a:pt x="399" y="208"/>
                  <a:pt x="399" y="208"/>
                  <a:pt x="399" y="208"/>
                </a:cubicBezTo>
                <a:cubicBezTo>
                  <a:pt x="281" y="444"/>
                  <a:pt x="281" y="444"/>
                  <a:pt x="281" y="444"/>
                </a:cubicBezTo>
                <a:cubicBezTo>
                  <a:pt x="191" y="444"/>
                  <a:pt x="191" y="444"/>
                  <a:pt x="191" y="444"/>
                </a:cubicBezTo>
                <a:cubicBezTo>
                  <a:pt x="186" y="208"/>
                  <a:pt x="186" y="208"/>
                  <a:pt x="186" y="208"/>
                </a:cubicBezTo>
                <a:cubicBezTo>
                  <a:pt x="127" y="444"/>
                  <a:pt x="127" y="444"/>
                  <a:pt x="127" y="444"/>
                </a:cubicBezTo>
                <a:cubicBezTo>
                  <a:pt x="0" y="444"/>
                  <a:pt x="0" y="444"/>
                  <a:pt x="0" y="444"/>
                </a:cubicBezTo>
                <a:cubicBezTo>
                  <a:pt x="97" y="6"/>
                  <a:pt x="97" y="6"/>
                  <a:pt x="97" y="6"/>
                </a:cubicBezTo>
                <a:cubicBezTo>
                  <a:pt x="271" y="6"/>
                  <a:pt x="271" y="6"/>
                  <a:pt x="271" y="6"/>
                </a:cubicBezTo>
                <a:cubicBezTo>
                  <a:pt x="279" y="250"/>
                  <a:pt x="279" y="250"/>
                  <a:pt x="279" y="250"/>
                </a:cubicBezTo>
                <a:cubicBezTo>
                  <a:pt x="396" y="6"/>
                  <a:pt x="396" y="6"/>
                  <a:pt x="396" y="6"/>
                </a:cubicBezTo>
                <a:cubicBezTo>
                  <a:pt x="570" y="6"/>
                  <a:pt x="570" y="6"/>
                  <a:pt x="570" y="6"/>
                </a:cubicBezTo>
                <a:lnTo>
                  <a:pt x="473" y="444"/>
                </a:lnTo>
                <a:close/>
                <a:moveTo>
                  <a:pt x="621" y="444"/>
                </a:moveTo>
                <a:cubicBezTo>
                  <a:pt x="502" y="443"/>
                  <a:pt x="502" y="443"/>
                  <a:pt x="502" y="443"/>
                </a:cubicBezTo>
                <a:cubicBezTo>
                  <a:pt x="575" y="119"/>
                  <a:pt x="575" y="119"/>
                  <a:pt x="575" y="119"/>
                </a:cubicBezTo>
                <a:cubicBezTo>
                  <a:pt x="693" y="119"/>
                  <a:pt x="693" y="119"/>
                  <a:pt x="693" y="119"/>
                </a:cubicBezTo>
                <a:lnTo>
                  <a:pt x="621" y="444"/>
                </a:lnTo>
                <a:close/>
                <a:moveTo>
                  <a:pt x="702" y="77"/>
                </a:moveTo>
                <a:cubicBezTo>
                  <a:pt x="585" y="77"/>
                  <a:pt x="585" y="77"/>
                  <a:pt x="585" y="77"/>
                </a:cubicBezTo>
                <a:cubicBezTo>
                  <a:pt x="600" y="6"/>
                  <a:pt x="600" y="6"/>
                  <a:pt x="600" y="6"/>
                </a:cubicBezTo>
                <a:cubicBezTo>
                  <a:pt x="718" y="6"/>
                  <a:pt x="718" y="6"/>
                  <a:pt x="718" y="6"/>
                </a:cubicBezTo>
                <a:lnTo>
                  <a:pt x="702" y="77"/>
                </a:lnTo>
                <a:close/>
                <a:moveTo>
                  <a:pt x="902" y="240"/>
                </a:moveTo>
                <a:cubicBezTo>
                  <a:pt x="904" y="235"/>
                  <a:pt x="908" y="187"/>
                  <a:pt x="869" y="188"/>
                </a:cubicBezTo>
                <a:cubicBezTo>
                  <a:pt x="797" y="190"/>
                  <a:pt x="745" y="369"/>
                  <a:pt x="825" y="371"/>
                </a:cubicBezTo>
                <a:cubicBezTo>
                  <a:pt x="862" y="372"/>
                  <a:pt x="879" y="329"/>
                  <a:pt x="882" y="324"/>
                </a:cubicBezTo>
                <a:cubicBezTo>
                  <a:pt x="1005" y="324"/>
                  <a:pt x="1005" y="324"/>
                  <a:pt x="1005" y="324"/>
                </a:cubicBezTo>
                <a:cubicBezTo>
                  <a:pt x="1005" y="326"/>
                  <a:pt x="968" y="457"/>
                  <a:pt x="805" y="453"/>
                </a:cubicBezTo>
                <a:cubicBezTo>
                  <a:pt x="586" y="449"/>
                  <a:pt x="642" y="98"/>
                  <a:pt x="891" y="111"/>
                </a:cubicBezTo>
                <a:cubicBezTo>
                  <a:pt x="1032" y="117"/>
                  <a:pt x="1025" y="235"/>
                  <a:pt x="1024" y="240"/>
                </a:cubicBezTo>
                <a:lnTo>
                  <a:pt x="902" y="240"/>
                </a:lnTo>
                <a:close/>
                <a:moveTo>
                  <a:pt x="1252" y="184"/>
                </a:moveTo>
                <a:cubicBezTo>
                  <a:pt x="1291" y="136"/>
                  <a:pt x="1352" y="102"/>
                  <a:pt x="1431" y="106"/>
                </a:cubicBezTo>
                <a:cubicBezTo>
                  <a:pt x="1541" y="112"/>
                  <a:pt x="1587" y="193"/>
                  <a:pt x="1569" y="282"/>
                </a:cubicBezTo>
                <a:cubicBezTo>
                  <a:pt x="1567" y="291"/>
                  <a:pt x="1561" y="294"/>
                  <a:pt x="1551" y="298"/>
                </a:cubicBezTo>
                <a:cubicBezTo>
                  <a:pt x="1454" y="332"/>
                  <a:pt x="1454" y="332"/>
                  <a:pt x="1454" y="332"/>
                </a:cubicBezTo>
                <a:cubicBezTo>
                  <a:pt x="1672" y="332"/>
                  <a:pt x="1672" y="332"/>
                  <a:pt x="1672" y="332"/>
                </a:cubicBezTo>
                <a:cubicBezTo>
                  <a:pt x="1672" y="332"/>
                  <a:pt x="1655" y="382"/>
                  <a:pt x="1725" y="381"/>
                </a:cubicBezTo>
                <a:cubicBezTo>
                  <a:pt x="1773" y="381"/>
                  <a:pt x="1792" y="326"/>
                  <a:pt x="1727" y="315"/>
                </a:cubicBezTo>
                <a:cubicBezTo>
                  <a:pt x="1697" y="310"/>
                  <a:pt x="1583" y="291"/>
                  <a:pt x="1595" y="202"/>
                </a:cubicBezTo>
                <a:cubicBezTo>
                  <a:pt x="1606" y="129"/>
                  <a:pt x="1682" y="104"/>
                  <a:pt x="1765" y="105"/>
                </a:cubicBezTo>
                <a:cubicBezTo>
                  <a:pt x="1934" y="107"/>
                  <a:pt x="1902" y="207"/>
                  <a:pt x="1904" y="214"/>
                </a:cubicBezTo>
                <a:cubicBezTo>
                  <a:pt x="1791" y="214"/>
                  <a:pt x="1791" y="214"/>
                  <a:pt x="1791" y="214"/>
                </a:cubicBezTo>
                <a:cubicBezTo>
                  <a:pt x="1791" y="214"/>
                  <a:pt x="1803" y="172"/>
                  <a:pt x="1753" y="172"/>
                </a:cubicBezTo>
                <a:cubicBezTo>
                  <a:pt x="1706" y="172"/>
                  <a:pt x="1695" y="213"/>
                  <a:pt x="1748" y="225"/>
                </a:cubicBezTo>
                <a:cubicBezTo>
                  <a:pt x="1814" y="238"/>
                  <a:pt x="1888" y="242"/>
                  <a:pt x="1893" y="326"/>
                </a:cubicBezTo>
                <a:cubicBezTo>
                  <a:pt x="1894" y="350"/>
                  <a:pt x="1880" y="458"/>
                  <a:pt x="1710" y="456"/>
                </a:cubicBezTo>
                <a:cubicBezTo>
                  <a:pt x="1558" y="454"/>
                  <a:pt x="1541" y="385"/>
                  <a:pt x="1545" y="348"/>
                </a:cubicBezTo>
                <a:cubicBezTo>
                  <a:pt x="1515" y="407"/>
                  <a:pt x="1445" y="457"/>
                  <a:pt x="1352" y="454"/>
                </a:cubicBezTo>
                <a:cubicBezTo>
                  <a:pt x="1208" y="449"/>
                  <a:pt x="1178" y="318"/>
                  <a:pt x="1230" y="218"/>
                </a:cubicBezTo>
                <a:cubicBezTo>
                  <a:pt x="1204" y="219"/>
                  <a:pt x="1151" y="231"/>
                  <a:pt x="1130" y="328"/>
                </a:cubicBezTo>
                <a:cubicBezTo>
                  <a:pt x="1103" y="444"/>
                  <a:pt x="1103" y="444"/>
                  <a:pt x="1103" y="444"/>
                </a:cubicBezTo>
                <a:cubicBezTo>
                  <a:pt x="991" y="444"/>
                  <a:pt x="991" y="444"/>
                  <a:pt x="991" y="444"/>
                </a:cubicBezTo>
                <a:cubicBezTo>
                  <a:pt x="1064" y="119"/>
                  <a:pt x="1064" y="119"/>
                  <a:pt x="1064" y="119"/>
                </a:cubicBezTo>
                <a:cubicBezTo>
                  <a:pt x="1170" y="119"/>
                  <a:pt x="1170" y="119"/>
                  <a:pt x="1170" y="119"/>
                </a:cubicBezTo>
                <a:cubicBezTo>
                  <a:pt x="1161" y="159"/>
                  <a:pt x="1161" y="159"/>
                  <a:pt x="1161" y="159"/>
                </a:cubicBezTo>
                <a:cubicBezTo>
                  <a:pt x="1176" y="141"/>
                  <a:pt x="1193" y="130"/>
                  <a:pt x="1215" y="122"/>
                </a:cubicBezTo>
                <a:cubicBezTo>
                  <a:pt x="1233" y="116"/>
                  <a:pt x="1250" y="113"/>
                  <a:pt x="1271" y="113"/>
                </a:cubicBezTo>
                <a:lnTo>
                  <a:pt x="1252" y="184"/>
                </a:lnTo>
                <a:close/>
                <a:moveTo>
                  <a:pt x="1359" y="371"/>
                </a:moveTo>
                <a:cubicBezTo>
                  <a:pt x="1442" y="388"/>
                  <a:pt x="1498" y="194"/>
                  <a:pt x="1422" y="182"/>
                </a:cubicBezTo>
                <a:cubicBezTo>
                  <a:pt x="1346" y="170"/>
                  <a:pt x="1285" y="355"/>
                  <a:pt x="1359" y="371"/>
                </a:cubicBezTo>
                <a:close/>
                <a:moveTo>
                  <a:pt x="2051" y="454"/>
                </a:moveTo>
                <a:cubicBezTo>
                  <a:pt x="1813" y="445"/>
                  <a:pt x="1884" y="94"/>
                  <a:pt x="2128" y="106"/>
                </a:cubicBezTo>
                <a:cubicBezTo>
                  <a:pt x="2358" y="117"/>
                  <a:pt x="2292" y="464"/>
                  <a:pt x="2051" y="454"/>
                </a:cubicBezTo>
                <a:close/>
                <a:moveTo>
                  <a:pt x="2057" y="371"/>
                </a:moveTo>
                <a:cubicBezTo>
                  <a:pt x="2140" y="388"/>
                  <a:pt x="2196" y="194"/>
                  <a:pt x="2120" y="182"/>
                </a:cubicBezTo>
                <a:cubicBezTo>
                  <a:pt x="2044" y="170"/>
                  <a:pt x="1983" y="355"/>
                  <a:pt x="2057" y="371"/>
                </a:cubicBezTo>
                <a:close/>
                <a:moveTo>
                  <a:pt x="2666" y="194"/>
                </a:moveTo>
                <a:cubicBezTo>
                  <a:pt x="2610" y="194"/>
                  <a:pt x="2610" y="194"/>
                  <a:pt x="2610" y="194"/>
                </a:cubicBezTo>
                <a:cubicBezTo>
                  <a:pt x="2580" y="336"/>
                  <a:pt x="2580" y="336"/>
                  <a:pt x="2580" y="336"/>
                </a:cubicBezTo>
                <a:cubicBezTo>
                  <a:pt x="2578" y="344"/>
                  <a:pt x="2576" y="351"/>
                  <a:pt x="2579" y="360"/>
                </a:cubicBezTo>
                <a:cubicBezTo>
                  <a:pt x="2583" y="373"/>
                  <a:pt x="2629" y="367"/>
                  <a:pt x="2629" y="367"/>
                </a:cubicBezTo>
                <a:cubicBezTo>
                  <a:pt x="2612" y="442"/>
                  <a:pt x="2612" y="442"/>
                  <a:pt x="2612" y="442"/>
                </a:cubicBezTo>
                <a:cubicBezTo>
                  <a:pt x="2612" y="442"/>
                  <a:pt x="2518" y="453"/>
                  <a:pt x="2485" y="431"/>
                </a:cubicBezTo>
                <a:cubicBezTo>
                  <a:pt x="2471" y="421"/>
                  <a:pt x="2456" y="401"/>
                  <a:pt x="2466" y="358"/>
                </a:cubicBezTo>
                <a:cubicBezTo>
                  <a:pt x="2502" y="194"/>
                  <a:pt x="2502" y="194"/>
                  <a:pt x="2502" y="194"/>
                </a:cubicBezTo>
                <a:cubicBezTo>
                  <a:pt x="2437" y="194"/>
                  <a:pt x="2437" y="194"/>
                  <a:pt x="2437" y="194"/>
                </a:cubicBezTo>
                <a:cubicBezTo>
                  <a:pt x="2382" y="443"/>
                  <a:pt x="2382" y="443"/>
                  <a:pt x="2382" y="443"/>
                </a:cubicBezTo>
                <a:cubicBezTo>
                  <a:pt x="2266" y="443"/>
                  <a:pt x="2266" y="443"/>
                  <a:pt x="2266" y="443"/>
                </a:cubicBezTo>
                <a:cubicBezTo>
                  <a:pt x="2321" y="194"/>
                  <a:pt x="2321" y="194"/>
                  <a:pt x="2321" y="194"/>
                </a:cubicBezTo>
                <a:cubicBezTo>
                  <a:pt x="2261" y="194"/>
                  <a:pt x="2261" y="194"/>
                  <a:pt x="2261" y="194"/>
                </a:cubicBezTo>
                <a:cubicBezTo>
                  <a:pt x="2277" y="119"/>
                  <a:pt x="2277" y="119"/>
                  <a:pt x="2277" y="119"/>
                </a:cubicBezTo>
                <a:cubicBezTo>
                  <a:pt x="2336" y="119"/>
                  <a:pt x="2336" y="119"/>
                  <a:pt x="2336" y="119"/>
                </a:cubicBezTo>
                <a:cubicBezTo>
                  <a:pt x="2347" y="70"/>
                  <a:pt x="2356" y="47"/>
                  <a:pt x="2381" y="28"/>
                </a:cubicBezTo>
                <a:cubicBezTo>
                  <a:pt x="2417" y="0"/>
                  <a:pt x="2508" y="11"/>
                  <a:pt x="2508" y="11"/>
                </a:cubicBezTo>
                <a:cubicBezTo>
                  <a:pt x="2496" y="72"/>
                  <a:pt x="2496" y="72"/>
                  <a:pt x="2496" y="72"/>
                </a:cubicBezTo>
                <a:cubicBezTo>
                  <a:pt x="2459" y="72"/>
                  <a:pt x="2456" y="86"/>
                  <a:pt x="2451" y="110"/>
                </a:cubicBezTo>
                <a:cubicBezTo>
                  <a:pt x="2449" y="119"/>
                  <a:pt x="2449" y="119"/>
                  <a:pt x="2449" y="119"/>
                </a:cubicBezTo>
                <a:cubicBezTo>
                  <a:pt x="2518" y="119"/>
                  <a:pt x="2518" y="119"/>
                  <a:pt x="2518" y="119"/>
                </a:cubicBezTo>
                <a:cubicBezTo>
                  <a:pt x="2536" y="40"/>
                  <a:pt x="2536" y="40"/>
                  <a:pt x="2536" y="40"/>
                </a:cubicBezTo>
                <a:cubicBezTo>
                  <a:pt x="2644" y="40"/>
                  <a:pt x="2644" y="40"/>
                  <a:pt x="2644" y="40"/>
                </a:cubicBezTo>
                <a:cubicBezTo>
                  <a:pt x="2627" y="119"/>
                  <a:pt x="2627" y="119"/>
                  <a:pt x="2627" y="119"/>
                </a:cubicBezTo>
                <a:cubicBezTo>
                  <a:pt x="2682" y="119"/>
                  <a:pt x="2682" y="119"/>
                  <a:pt x="2682" y="119"/>
                </a:cubicBezTo>
                <a:lnTo>
                  <a:pt x="2666" y="194"/>
                </a:lnTo>
                <a:close/>
                <a:moveTo>
                  <a:pt x="2738" y="187"/>
                </a:moveTo>
                <a:cubicBezTo>
                  <a:pt x="2718" y="187"/>
                  <a:pt x="2702" y="171"/>
                  <a:pt x="2702" y="151"/>
                </a:cubicBezTo>
                <a:cubicBezTo>
                  <a:pt x="2702" y="131"/>
                  <a:pt x="2718" y="116"/>
                  <a:pt x="2738" y="116"/>
                </a:cubicBezTo>
                <a:cubicBezTo>
                  <a:pt x="2757" y="116"/>
                  <a:pt x="2773" y="131"/>
                  <a:pt x="2773" y="151"/>
                </a:cubicBezTo>
                <a:cubicBezTo>
                  <a:pt x="2773" y="171"/>
                  <a:pt x="2757" y="187"/>
                  <a:pt x="2738" y="187"/>
                </a:cubicBezTo>
                <a:close/>
                <a:moveTo>
                  <a:pt x="2738" y="121"/>
                </a:moveTo>
                <a:cubicBezTo>
                  <a:pt x="2721" y="121"/>
                  <a:pt x="2707" y="134"/>
                  <a:pt x="2707" y="151"/>
                </a:cubicBezTo>
                <a:cubicBezTo>
                  <a:pt x="2707" y="168"/>
                  <a:pt x="2721" y="182"/>
                  <a:pt x="2738" y="182"/>
                </a:cubicBezTo>
                <a:cubicBezTo>
                  <a:pt x="2754" y="182"/>
                  <a:pt x="2768" y="168"/>
                  <a:pt x="2768" y="151"/>
                </a:cubicBezTo>
                <a:cubicBezTo>
                  <a:pt x="2768" y="134"/>
                  <a:pt x="2754" y="121"/>
                  <a:pt x="2738" y="121"/>
                </a:cubicBezTo>
                <a:close/>
                <a:moveTo>
                  <a:pt x="2743" y="153"/>
                </a:moveTo>
                <a:cubicBezTo>
                  <a:pt x="2750" y="169"/>
                  <a:pt x="2750" y="169"/>
                  <a:pt x="2750" y="169"/>
                </a:cubicBezTo>
                <a:cubicBezTo>
                  <a:pt x="2743" y="169"/>
                  <a:pt x="2743" y="169"/>
                  <a:pt x="2743" y="169"/>
                </a:cubicBezTo>
                <a:cubicBezTo>
                  <a:pt x="2737" y="153"/>
                  <a:pt x="2737" y="153"/>
                  <a:pt x="2737" y="153"/>
                </a:cubicBezTo>
                <a:cubicBezTo>
                  <a:pt x="2730" y="153"/>
                  <a:pt x="2730" y="153"/>
                  <a:pt x="2730" y="153"/>
                </a:cubicBezTo>
                <a:cubicBezTo>
                  <a:pt x="2726" y="169"/>
                  <a:pt x="2726" y="169"/>
                  <a:pt x="2726" y="169"/>
                </a:cubicBezTo>
                <a:cubicBezTo>
                  <a:pt x="2720" y="169"/>
                  <a:pt x="2720" y="169"/>
                  <a:pt x="2720" y="169"/>
                </a:cubicBezTo>
                <a:cubicBezTo>
                  <a:pt x="2729" y="131"/>
                  <a:pt x="2729" y="131"/>
                  <a:pt x="2729" y="131"/>
                </a:cubicBezTo>
                <a:cubicBezTo>
                  <a:pt x="2743" y="131"/>
                  <a:pt x="2743" y="131"/>
                  <a:pt x="2743" y="131"/>
                </a:cubicBezTo>
                <a:cubicBezTo>
                  <a:pt x="2752" y="131"/>
                  <a:pt x="2754" y="136"/>
                  <a:pt x="2754" y="142"/>
                </a:cubicBezTo>
                <a:cubicBezTo>
                  <a:pt x="2754" y="147"/>
                  <a:pt x="2749" y="152"/>
                  <a:pt x="2743" y="153"/>
                </a:cubicBezTo>
                <a:close/>
                <a:moveTo>
                  <a:pt x="2742" y="136"/>
                </a:moveTo>
                <a:cubicBezTo>
                  <a:pt x="2734" y="136"/>
                  <a:pt x="2734" y="136"/>
                  <a:pt x="2734" y="136"/>
                </a:cubicBezTo>
                <a:cubicBezTo>
                  <a:pt x="2731" y="147"/>
                  <a:pt x="2731" y="147"/>
                  <a:pt x="2731" y="147"/>
                </a:cubicBezTo>
                <a:cubicBezTo>
                  <a:pt x="2737" y="147"/>
                  <a:pt x="2737" y="147"/>
                  <a:pt x="2737" y="147"/>
                </a:cubicBezTo>
                <a:cubicBezTo>
                  <a:pt x="2742" y="147"/>
                  <a:pt x="2749" y="147"/>
                  <a:pt x="2749" y="141"/>
                </a:cubicBezTo>
                <a:cubicBezTo>
                  <a:pt x="2749" y="137"/>
                  <a:pt x="2746" y="136"/>
                  <a:pt x="2742" y="136"/>
                </a:cubicBezTo>
                <a:close/>
              </a:path>
            </a:pathLst>
          </a:custGeom>
          <a:solidFill>
            <a:srgbClr val="FFFFFF"/>
          </a:solidFill>
          <a:ln>
            <a:noFill/>
          </a:ln>
        </p:spPr>
        <p:txBody>
          <a:bodyPr vert="horz" wrap="square" lIns="91440" tIns="45720" rIns="91440" bIns="45720" numCol="1" anchor="t" anchorCtr="0" compatLnSpc="1"/>
          <a:lstStyle/>
          <a:p>
            <a:endParaRPr lang="en-US"/>
          </a:p>
        </p:txBody>
      </p:sp>
      <p:sp>
        <p:nvSpPr>
          <p:cNvPr id="3" name="Text Box 3"/>
          <p:cNvSpPr txBox="1">
            <a:spLocks noChangeArrowheads="1"/>
          </p:cNvSpPr>
          <p:nvPr/>
        </p:nvSpPr>
        <p:spPr bwMode="blackWhite">
          <a:xfrm>
            <a:off x="520700" y="6018926"/>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spAutoFit/>
          </a:bodyPr>
          <a:lstStyle/>
          <a:p>
            <a:pPr algn="ctr" defTabSz="913765" eaLnBrk="0" hangingPunct="0"/>
            <a:r>
              <a:rPr 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 2011 Microsoft Corporation。</a:t>
            </a:r>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保留所有权利。</a:t>
            </a:r>
            <a:r>
              <a:rPr lang="en-US" sz="700" dirty="0" err="1">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Microsoft、Windows、Windows</a:t>
            </a:r>
            <a:r>
              <a:rPr 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 Vista </a:t>
            </a:r>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及其他产品名称是或者可能是在美国和</a:t>
            </a:r>
            <a:r>
              <a:rPr lang="en-US" altLang="zh-CN"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a:t>
            </a:r>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或其他国家</a:t>
            </a:r>
            <a:r>
              <a:rPr lang="en-US" altLang="zh-CN"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a:t>
            </a:r>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地区的注册商标和</a:t>
            </a:r>
            <a:r>
              <a:rPr lang="en-US" altLang="zh-CN"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a:t>
            </a:r>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或商标。</a:t>
            </a:r>
          </a:p>
          <a:p>
            <a:pPr algn="ctr" defTabSz="913765" eaLnBrk="0" hangingPunct="0"/>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此处包含的信息仅供参考，并代表 </a:t>
            </a:r>
            <a:r>
              <a:rPr 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Microsoft Corporation </a:t>
            </a:r>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截至本演示文稿发布之日的最新观点。由于 </a:t>
            </a:r>
            <a:r>
              <a:rPr 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Microsoft </a:t>
            </a:r>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必须响应不断变化的市场条件，所以不应将本文视为 </a:t>
            </a:r>
            <a:r>
              <a:rPr 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Microsoft </a:t>
            </a:r>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一方的承诺，</a:t>
            </a:r>
            <a:r>
              <a:rPr 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Microsoft Corporation  </a:t>
            </a:r>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也无法保证所提供信息在本文发布之后的准确性。</a:t>
            </a:r>
            <a:r>
              <a:rPr 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MICROSOFT  </a:t>
            </a:r>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对本演示文稿中包含的信息不做任何明示、暗示或法定的担保。</a:t>
            </a:r>
            <a:endParaRPr 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endParaRPr>
          </a:p>
        </p:txBody>
      </p:sp>
      <p:sp>
        <p:nvSpPr>
          <p:cNvPr id="2" name="灯片编号占位符 1">
            <a:extLst>
              <a:ext uri="{FF2B5EF4-FFF2-40B4-BE49-F238E27FC236}">
                <a16:creationId xmlns:a16="http://schemas.microsoft.com/office/drawing/2014/main" id="{8E401633-5B8E-4C18-806C-99DDB9A86E36}"/>
              </a:ext>
            </a:extLst>
          </p:cNvPr>
          <p:cNvSpPr>
            <a:spLocks noGrp="1"/>
          </p:cNvSpPr>
          <p:nvPr>
            <p:ph type="sldNum" sz="quarter" idx="13"/>
          </p:nvPr>
        </p:nvSpPr>
        <p:spPr>
          <a:xfrm>
            <a:off x="9055822" y="6492875"/>
            <a:ext cx="2741612" cy="365125"/>
          </a:xfrm>
        </p:spPr>
        <p:txBody>
          <a:bodyPr/>
          <a:lstStyle/>
          <a:p>
            <a:fld id="{3F9C4C7F-5825-4F3A-8379-025B40755F68}" type="slidenum">
              <a:rPr lang="zh-CN" altLang="en-US" smtClean="0"/>
              <a:t>44</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HTTP</a:t>
            </a:r>
            <a:r>
              <a:rPr lang="zh-CN" altLang="en-US" b="1" dirty="0"/>
              <a:t>协议</a:t>
            </a:r>
          </a:p>
        </p:txBody>
      </p:sp>
      <p:sp>
        <p:nvSpPr>
          <p:cNvPr id="6" name="Text Placeholder 2"/>
          <p:cNvSpPr>
            <a:spLocks noGrp="1"/>
          </p:cNvSpPr>
          <p:nvPr>
            <p:ph type="body" sz="quarter" idx="10"/>
          </p:nvPr>
        </p:nvSpPr>
        <p:spPr>
          <a:xfrm>
            <a:off x="518318" y="1447800"/>
            <a:ext cx="11152188" cy="4813300"/>
          </a:xfrm>
        </p:spPr>
        <p:txBody>
          <a:bodyPr>
            <a:normAutofit fontScale="85000" lnSpcReduction="10000"/>
          </a:bodyPr>
          <a:lstStyle/>
          <a:p>
            <a:pPr>
              <a:lnSpc>
                <a:spcPct val="150000"/>
              </a:lnSpc>
            </a:pPr>
            <a:r>
              <a:rPr lang="en-US" altLang="zh-CN" sz="2800" dirty="0">
                <a:highlight>
                  <a:srgbClr val="FFFFFF"/>
                </a:highlight>
              </a:rPr>
              <a:t>HTTP</a:t>
            </a:r>
            <a:r>
              <a:rPr lang="zh-CN" altLang="en-US" sz="2800" dirty="0">
                <a:highlight>
                  <a:srgbClr val="FFFFFF"/>
                </a:highlight>
              </a:rPr>
              <a:t>协议是</a:t>
            </a:r>
            <a:r>
              <a:rPr lang="en-US" altLang="zh-CN" sz="2800" dirty="0">
                <a:highlight>
                  <a:srgbClr val="FFFFFF"/>
                </a:highlight>
              </a:rPr>
              <a:t>Hyper Text Transfer Protocol</a:t>
            </a:r>
            <a:r>
              <a:rPr lang="zh-CN" altLang="en-US" sz="2800" dirty="0">
                <a:highlight>
                  <a:srgbClr val="FFFFFF"/>
                </a:highlight>
              </a:rPr>
              <a:t>（超文本传输协议）的缩写</a:t>
            </a:r>
            <a:r>
              <a:rPr lang="en-US" altLang="zh-CN" sz="2800" dirty="0">
                <a:highlight>
                  <a:srgbClr val="FFFFFF"/>
                </a:highlight>
              </a:rPr>
              <a:t>,</a:t>
            </a:r>
            <a:r>
              <a:rPr lang="zh-CN" altLang="en-US" sz="2800" dirty="0">
                <a:highlight>
                  <a:srgbClr val="FFFFFF"/>
                </a:highlight>
              </a:rPr>
              <a:t>是用于从万维网（</a:t>
            </a:r>
            <a:r>
              <a:rPr lang="en-US" altLang="zh-CN" sz="2800" dirty="0" err="1">
                <a:highlight>
                  <a:srgbClr val="FFFFFF"/>
                </a:highlight>
              </a:rPr>
              <a:t>WWW:World</a:t>
            </a:r>
            <a:r>
              <a:rPr lang="en-US" altLang="zh-CN" sz="2800" dirty="0">
                <a:highlight>
                  <a:srgbClr val="FFFFFF"/>
                </a:highlight>
              </a:rPr>
              <a:t> Wide Web </a:t>
            </a:r>
            <a:r>
              <a:rPr lang="zh-CN" altLang="en-US" sz="2800" dirty="0">
                <a:highlight>
                  <a:srgbClr val="FFFFFF"/>
                </a:highlight>
              </a:rPr>
              <a:t>）服务器传输超文本到本地浏览器的传送协议。</a:t>
            </a:r>
          </a:p>
          <a:p>
            <a:pPr>
              <a:lnSpc>
                <a:spcPct val="150000"/>
              </a:lnSpc>
            </a:pPr>
            <a:r>
              <a:rPr lang="en-US" altLang="zh-CN" sz="2800" dirty="0">
                <a:highlight>
                  <a:srgbClr val="FFFFFF"/>
                </a:highlight>
              </a:rPr>
              <a:t>HTTP</a:t>
            </a:r>
            <a:r>
              <a:rPr lang="zh-CN" altLang="en-US" sz="2800" dirty="0">
                <a:highlight>
                  <a:srgbClr val="FFFFFF"/>
                </a:highlight>
              </a:rPr>
              <a:t>是一个基于</a:t>
            </a:r>
            <a:r>
              <a:rPr lang="en-US" altLang="zh-CN" sz="2800" dirty="0">
                <a:highlight>
                  <a:srgbClr val="FFFFFF"/>
                </a:highlight>
              </a:rPr>
              <a:t>TCP/IP</a:t>
            </a:r>
            <a:r>
              <a:rPr lang="zh-CN" altLang="en-US" sz="2800" dirty="0">
                <a:highlight>
                  <a:srgbClr val="FFFFFF"/>
                </a:highlight>
              </a:rPr>
              <a:t>通信协议来传递数据（</a:t>
            </a:r>
            <a:r>
              <a:rPr lang="en-US" altLang="zh-CN" sz="2800" dirty="0">
                <a:highlight>
                  <a:srgbClr val="FFFFFF"/>
                </a:highlight>
              </a:rPr>
              <a:t>HTML </a:t>
            </a:r>
            <a:r>
              <a:rPr lang="zh-CN" altLang="en-US" sz="2800" dirty="0">
                <a:highlight>
                  <a:srgbClr val="FFFFFF"/>
                </a:highlight>
              </a:rPr>
              <a:t>文件</a:t>
            </a:r>
            <a:r>
              <a:rPr lang="en-US" altLang="zh-CN" sz="2800" dirty="0">
                <a:highlight>
                  <a:srgbClr val="FFFFFF"/>
                </a:highlight>
              </a:rPr>
              <a:t>, </a:t>
            </a:r>
            <a:r>
              <a:rPr lang="zh-CN" altLang="en-US" sz="2800" dirty="0">
                <a:highlight>
                  <a:srgbClr val="FFFFFF"/>
                </a:highlight>
              </a:rPr>
              <a:t>图片文件</a:t>
            </a:r>
            <a:r>
              <a:rPr lang="en-US" altLang="zh-CN" sz="2800" dirty="0">
                <a:highlight>
                  <a:srgbClr val="FFFFFF"/>
                </a:highlight>
              </a:rPr>
              <a:t>, </a:t>
            </a:r>
            <a:r>
              <a:rPr lang="zh-CN" altLang="en-US" sz="2800" dirty="0">
                <a:highlight>
                  <a:srgbClr val="FFFFFF"/>
                </a:highlight>
              </a:rPr>
              <a:t>查询结果等）。</a:t>
            </a:r>
          </a:p>
          <a:p>
            <a:pPr>
              <a:lnSpc>
                <a:spcPct val="150000"/>
              </a:lnSpc>
            </a:pPr>
            <a:r>
              <a:rPr lang="en-US" altLang="zh-CN" sz="2800" dirty="0">
                <a:highlight>
                  <a:srgbClr val="FFFFFF"/>
                </a:highlight>
              </a:rPr>
              <a:t>HTTP</a:t>
            </a:r>
            <a:r>
              <a:rPr lang="zh-CN" altLang="en-US" sz="2800" dirty="0">
                <a:highlight>
                  <a:srgbClr val="FFFFFF"/>
                </a:highlight>
              </a:rPr>
              <a:t>是一个属于应用层的面向对象的协议。</a:t>
            </a:r>
            <a:endParaRPr lang="en-US" altLang="zh-CN" sz="2800" dirty="0">
              <a:highlight>
                <a:srgbClr val="FFFFFF"/>
              </a:highlight>
            </a:endParaRPr>
          </a:p>
          <a:p>
            <a:pPr>
              <a:lnSpc>
                <a:spcPct val="150000"/>
              </a:lnSpc>
            </a:pPr>
            <a:r>
              <a:rPr lang="en-US" altLang="zh-CN" sz="2800" dirty="0">
                <a:highlight>
                  <a:srgbClr val="FFFFFF"/>
                </a:highlight>
              </a:rPr>
              <a:t>HTTP</a:t>
            </a:r>
            <a:r>
              <a:rPr lang="zh-CN" altLang="en-US" sz="2800" dirty="0">
                <a:highlight>
                  <a:srgbClr val="FFFFFF"/>
                </a:highlight>
              </a:rPr>
              <a:t>协议工作于客户端</a:t>
            </a:r>
            <a:r>
              <a:rPr lang="en-US" altLang="zh-CN" sz="2800" dirty="0">
                <a:highlight>
                  <a:srgbClr val="FFFFFF"/>
                </a:highlight>
              </a:rPr>
              <a:t>-</a:t>
            </a:r>
            <a:r>
              <a:rPr lang="zh-CN" altLang="en-US" sz="2800" dirty="0">
                <a:highlight>
                  <a:srgbClr val="FFFFFF"/>
                </a:highlight>
              </a:rPr>
              <a:t>服务端架构为上。浏览器作为</a:t>
            </a:r>
            <a:r>
              <a:rPr lang="en-US" altLang="zh-CN" sz="2800" dirty="0">
                <a:highlight>
                  <a:srgbClr val="FFFFFF"/>
                </a:highlight>
              </a:rPr>
              <a:t>HTTP</a:t>
            </a:r>
            <a:r>
              <a:rPr lang="zh-CN" altLang="en-US" sz="2800" dirty="0">
                <a:highlight>
                  <a:srgbClr val="FFFFFF"/>
                </a:highlight>
              </a:rPr>
              <a:t>客户端通过</a:t>
            </a:r>
            <a:r>
              <a:rPr lang="en-US" altLang="zh-CN" sz="2800" dirty="0">
                <a:highlight>
                  <a:srgbClr val="FFFFFF"/>
                </a:highlight>
              </a:rPr>
              <a:t>URL</a:t>
            </a:r>
            <a:r>
              <a:rPr lang="zh-CN" altLang="en-US" sz="2800" dirty="0">
                <a:highlight>
                  <a:srgbClr val="FFFFFF"/>
                </a:highlight>
              </a:rPr>
              <a:t>向</a:t>
            </a:r>
            <a:r>
              <a:rPr lang="en-US" altLang="zh-CN" sz="2800" dirty="0">
                <a:highlight>
                  <a:srgbClr val="FFFFFF"/>
                </a:highlight>
              </a:rPr>
              <a:t>HTTP</a:t>
            </a:r>
            <a:r>
              <a:rPr lang="zh-CN" altLang="en-US" sz="2800" dirty="0">
                <a:highlight>
                  <a:srgbClr val="FFFFFF"/>
                </a:highlight>
              </a:rPr>
              <a:t>服务端即</a:t>
            </a:r>
            <a:r>
              <a:rPr lang="en-US" altLang="zh-CN" sz="2800" dirty="0">
                <a:highlight>
                  <a:srgbClr val="FFFFFF"/>
                </a:highlight>
              </a:rPr>
              <a:t>WEB</a:t>
            </a:r>
            <a:r>
              <a:rPr lang="zh-CN" altLang="en-US" sz="2800" dirty="0">
                <a:highlight>
                  <a:srgbClr val="FFFFFF"/>
                </a:highlight>
              </a:rPr>
              <a:t>服务器发送所有请求。</a:t>
            </a:r>
            <a:r>
              <a:rPr lang="en-US" altLang="zh-CN" sz="2800" dirty="0">
                <a:highlight>
                  <a:srgbClr val="FFFFFF"/>
                </a:highlight>
              </a:rPr>
              <a:t>Web</a:t>
            </a:r>
            <a:r>
              <a:rPr lang="zh-CN" altLang="en-US" sz="2800" dirty="0">
                <a:highlight>
                  <a:srgbClr val="FFFFFF"/>
                </a:highlight>
              </a:rPr>
              <a:t>服务器根据接收到的请求后，向客户端发送响应信息。</a:t>
            </a:r>
          </a:p>
          <a:p>
            <a:endParaRPr lang="en-US" altLang="zh-CN" sz="2000" dirty="0">
              <a:solidFill>
                <a:srgbClr val="0000FF"/>
              </a:solidFill>
              <a:highlight>
                <a:srgbClr val="FFFFFF"/>
              </a:highlight>
              <a:latin typeface="Consolas" panose="020B0609020204030204"/>
            </a:endParaRPr>
          </a:p>
          <a:p>
            <a:endParaRPr lang="en-US" altLang="zh-CN" sz="2000" dirty="0">
              <a:solidFill>
                <a:srgbClr val="0000FF"/>
              </a:solidFill>
              <a:highlight>
                <a:srgbClr val="FFFFFF"/>
              </a:highlight>
              <a:latin typeface="Consolas" panose="020B0609020204030204"/>
            </a:endParaRPr>
          </a:p>
          <a:p>
            <a:endParaRPr lang="en-US" altLang="zh-CN" sz="2000" dirty="0">
              <a:solidFill>
                <a:srgbClr val="0000FF"/>
              </a:solidFill>
              <a:highlight>
                <a:srgbClr val="FFFFFF"/>
              </a:highlight>
              <a:latin typeface="Consolas" panose="020B0609020204030204"/>
            </a:endParaRPr>
          </a:p>
          <a:p>
            <a:endParaRPr lang="en-US" altLang="zh-CN" sz="2000" dirty="0">
              <a:solidFill>
                <a:srgbClr val="0000FF"/>
              </a:solidFill>
              <a:highlight>
                <a:srgbClr val="FFFFFF"/>
              </a:highlight>
              <a:latin typeface="Consolas" panose="020B0609020204030204"/>
            </a:endParaRPr>
          </a:p>
        </p:txBody>
      </p:sp>
      <p:sp>
        <p:nvSpPr>
          <p:cNvPr id="4" name="灯片编号占位符 3">
            <a:extLst>
              <a:ext uri="{FF2B5EF4-FFF2-40B4-BE49-F238E27FC236}">
                <a16:creationId xmlns:a16="http://schemas.microsoft.com/office/drawing/2014/main" id="{88898952-823D-48EB-92A8-3B6C99D7D28C}"/>
              </a:ext>
            </a:extLst>
          </p:cNvPr>
          <p:cNvSpPr>
            <a:spLocks noGrp="1"/>
          </p:cNvSpPr>
          <p:nvPr>
            <p:ph type="sldNum" sz="quarter" idx="11"/>
          </p:nvPr>
        </p:nvSpPr>
        <p:spPr/>
        <p:txBody>
          <a:bodyPr/>
          <a:lstStyle/>
          <a:p>
            <a:fld id="{3F9C4C7F-5825-4F3A-8379-025B40755F68}" type="slidenum">
              <a:rPr lang="zh-CN" altLang="en-US" smtClean="0"/>
              <a:t>5</a:t>
            </a:fld>
            <a:endParaRPr lang="zh-CN" altLang="en-US" dirty="0"/>
          </a:p>
        </p:txBody>
      </p:sp>
    </p:spTree>
    <p:extLst>
      <p:ext uri="{BB962C8B-B14F-4D97-AF65-F5344CB8AC3E}">
        <p14:creationId xmlns:p14="http://schemas.microsoft.com/office/powerpoint/2010/main" val="720601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D14DD6-78E7-4EAE-99BC-D8A2DE338729}"/>
              </a:ext>
            </a:extLst>
          </p:cNvPr>
          <p:cNvSpPr>
            <a:spLocks noGrp="1"/>
          </p:cNvSpPr>
          <p:nvPr>
            <p:ph type="title"/>
          </p:nvPr>
        </p:nvSpPr>
        <p:spPr/>
        <p:txBody>
          <a:bodyPr/>
          <a:lstStyle/>
          <a:p>
            <a:r>
              <a:rPr lang="en-US" altLang="zh-CN" dirty="0"/>
              <a:t>TCP/UDP</a:t>
            </a:r>
            <a:endParaRPr lang="zh-CN" altLang="en-US" dirty="0"/>
          </a:p>
        </p:txBody>
      </p:sp>
      <p:sp>
        <p:nvSpPr>
          <p:cNvPr id="3" name="文本占位符 2">
            <a:extLst>
              <a:ext uri="{FF2B5EF4-FFF2-40B4-BE49-F238E27FC236}">
                <a16:creationId xmlns:a16="http://schemas.microsoft.com/office/drawing/2014/main" id="{72E6E263-6744-4FB1-89DA-FCC0E86BEB3E}"/>
              </a:ext>
            </a:extLst>
          </p:cNvPr>
          <p:cNvSpPr>
            <a:spLocks noGrp="1"/>
          </p:cNvSpPr>
          <p:nvPr>
            <p:ph type="body" sz="quarter" idx="10"/>
          </p:nvPr>
        </p:nvSpPr>
        <p:spPr/>
        <p:txBody>
          <a:bodyPr/>
          <a:lstStyle/>
          <a:p>
            <a:r>
              <a:rPr lang="zh-CN" altLang="en-US" sz="2800" b="1" dirty="0">
                <a:latin typeface="+mj-lt"/>
              </a:rPr>
              <a:t>面向连接的</a:t>
            </a:r>
            <a:r>
              <a:rPr lang="en-US" altLang="zh-CN" sz="2800" b="1" dirty="0">
                <a:latin typeface="+mj-lt"/>
              </a:rPr>
              <a:t>TCP</a:t>
            </a:r>
          </a:p>
          <a:p>
            <a:pPr>
              <a:lnSpc>
                <a:spcPct val="150000"/>
              </a:lnSpc>
            </a:pPr>
            <a:r>
              <a:rPr lang="en-US" altLang="zh-CN" sz="1800" dirty="0"/>
              <a:t>TCP</a:t>
            </a:r>
            <a:r>
              <a:rPr lang="zh-CN" altLang="en-US" sz="1800" dirty="0"/>
              <a:t>（</a:t>
            </a:r>
            <a:r>
              <a:rPr lang="en-US" altLang="zh-CN" sz="1800" dirty="0"/>
              <a:t>Transmission Control Protocol</a:t>
            </a:r>
            <a:r>
              <a:rPr lang="zh-CN" altLang="en-US" sz="1800" dirty="0"/>
              <a:t>，传输控制协议）</a:t>
            </a:r>
            <a:endParaRPr lang="en-US" altLang="zh-CN" sz="1800" dirty="0"/>
          </a:p>
          <a:p>
            <a:pPr>
              <a:lnSpc>
                <a:spcPct val="150000"/>
              </a:lnSpc>
            </a:pPr>
            <a:r>
              <a:rPr lang="zh-CN" altLang="en-US" sz="1800" dirty="0"/>
              <a:t>是基于连接的协议，在正式收发数据前，必须和对方建立可靠的连接。</a:t>
            </a:r>
            <a:endParaRPr lang="en-US" altLang="zh-CN" sz="1800" dirty="0"/>
          </a:p>
          <a:p>
            <a:pPr>
              <a:lnSpc>
                <a:spcPct val="150000"/>
              </a:lnSpc>
            </a:pPr>
            <a:r>
              <a:rPr lang="zh-CN" altLang="en-US" sz="1800" dirty="0"/>
              <a:t>一个</a:t>
            </a:r>
            <a:r>
              <a:rPr lang="en-US" altLang="zh-CN" sz="1800" dirty="0"/>
              <a:t>TCP</a:t>
            </a:r>
            <a:r>
              <a:rPr lang="zh-CN" altLang="en-US" sz="1800" dirty="0"/>
              <a:t>连接必须要经过三次“对话”才能建立起来</a:t>
            </a:r>
            <a:endParaRPr lang="en-US" altLang="zh-CN" sz="1800" dirty="0"/>
          </a:p>
          <a:p>
            <a:pPr>
              <a:lnSpc>
                <a:spcPct val="150000"/>
              </a:lnSpc>
            </a:pPr>
            <a:endParaRPr lang="en-US" altLang="zh-CN" sz="1800" dirty="0"/>
          </a:p>
          <a:p>
            <a:r>
              <a:rPr lang="zh-CN" altLang="en-US" sz="2800" b="1" dirty="0"/>
              <a:t>面向非连接的</a:t>
            </a:r>
            <a:r>
              <a:rPr lang="en-US" altLang="zh-CN" sz="2800" b="1" dirty="0"/>
              <a:t>UDP</a:t>
            </a:r>
          </a:p>
          <a:p>
            <a:pPr>
              <a:lnSpc>
                <a:spcPct val="150000"/>
              </a:lnSpc>
            </a:pPr>
            <a:r>
              <a:rPr lang="en-US" altLang="zh-CN" sz="1800" dirty="0"/>
              <a:t>UDP</a:t>
            </a:r>
            <a:r>
              <a:rPr lang="zh-CN" altLang="en-US" sz="1800" dirty="0"/>
              <a:t>（</a:t>
            </a:r>
            <a:r>
              <a:rPr lang="en-US" altLang="zh-CN" sz="1800" dirty="0"/>
              <a:t>User Data Protocol</a:t>
            </a:r>
            <a:r>
              <a:rPr lang="zh-CN" altLang="en-US" sz="1800" dirty="0"/>
              <a:t>，用户数据报协议）</a:t>
            </a:r>
            <a:endParaRPr lang="en-US" altLang="zh-CN" sz="1800" dirty="0"/>
          </a:p>
          <a:p>
            <a:pPr>
              <a:lnSpc>
                <a:spcPct val="150000"/>
              </a:lnSpc>
            </a:pPr>
            <a:r>
              <a:rPr lang="zh-CN" altLang="en-US" sz="1800" dirty="0"/>
              <a:t>不与对方建立连接</a:t>
            </a:r>
            <a:endParaRPr lang="en-US" altLang="zh-CN" sz="1800" dirty="0"/>
          </a:p>
          <a:p>
            <a:pPr>
              <a:lnSpc>
                <a:spcPct val="150000"/>
              </a:lnSpc>
            </a:pPr>
            <a:r>
              <a:rPr lang="en-US" altLang="zh-CN" sz="1800" dirty="0"/>
              <a:t>UDP</a:t>
            </a:r>
            <a:r>
              <a:rPr lang="zh-CN" altLang="en-US" sz="1800" dirty="0"/>
              <a:t>适用于一次只传送少量数据、对可靠性要求不高的应用环境</a:t>
            </a:r>
          </a:p>
        </p:txBody>
      </p:sp>
      <p:sp>
        <p:nvSpPr>
          <p:cNvPr id="4" name="灯片编号占位符 3">
            <a:extLst>
              <a:ext uri="{FF2B5EF4-FFF2-40B4-BE49-F238E27FC236}">
                <a16:creationId xmlns:a16="http://schemas.microsoft.com/office/drawing/2014/main" id="{6869C490-5F1A-457D-B9E6-AFB83702C8EC}"/>
              </a:ext>
            </a:extLst>
          </p:cNvPr>
          <p:cNvSpPr>
            <a:spLocks noGrp="1"/>
          </p:cNvSpPr>
          <p:nvPr>
            <p:ph type="sldNum" sz="quarter" idx="11"/>
          </p:nvPr>
        </p:nvSpPr>
        <p:spPr/>
        <p:txBody>
          <a:bodyPr/>
          <a:lstStyle/>
          <a:p>
            <a:fld id="{3F9C4C7F-5825-4F3A-8379-025B40755F68}" type="slidenum">
              <a:rPr lang="zh-CN" altLang="en-US" smtClean="0"/>
              <a:t>6</a:t>
            </a:fld>
            <a:endParaRPr lang="zh-CN" altLang="en-US" dirty="0"/>
          </a:p>
        </p:txBody>
      </p:sp>
    </p:spTree>
    <p:extLst>
      <p:ext uri="{BB962C8B-B14F-4D97-AF65-F5344CB8AC3E}">
        <p14:creationId xmlns:p14="http://schemas.microsoft.com/office/powerpoint/2010/main" val="3819387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a:xfrm>
            <a:off x="519112" y="2455626"/>
            <a:ext cx="11149013" cy="2000548"/>
          </a:xfrm>
          <a:prstGeom prst="rect">
            <a:avLst/>
          </a:prstGeom>
        </p:spPr>
        <p:txBody>
          <a:bodyPr vert="horz" wrap="square" lIns="0" tIns="0" rIns="0" bIns="0" rtlCol="0">
            <a:noAutofit/>
          </a:bodyPr>
          <a:lstStyle>
            <a:lvl1pPr marL="460375" indent="-460375" algn="l" defTabSz="913765" rtl="0" eaLnBrk="1" latinLnBrk="0" hangingPunct="1">
              <a:lnSpc>
                <a:spcPct val="90000"/>
              </a:lnSpc>
              <a:spcBef>
                <a:spcPct val="20000"/>
              </a:spcBef>
              <a:buSzPct val="90000"/>
              <a:buFont typeface="Arial" panose="020B0604020202020204" pitchFamily="34" charset="0"/>
              <a:buChar char="•"/>
              <a:defRPr sz="3200" kern="1200">
                <a:gradFill>
                  <a:gsLst>
                    <a:gs pos="0">
                      <a:schemeClr val="tx1"/>
                    </a:gs>
                    <a:gs pos="86000">
                      <a:schemeClr val="tx1"/>
                    </a:gs>
                  </a:gsLst>
                  <a:lin ang="5400000" scaled="0"/>
                </a:gradFill>
                <a:latin typeface="+mn-lt"/>
                <a:ea typeface="+mn-ea"/>
                <a:cs typeface="+mn-cs"/>
              </a:defRPr>
            </a:lvl1pPr>
            <a:lvl2pPr marL="855980" indent="-395605" algn="l" defTabSz="913765" rtl="0" eaLnBrk="1" latinLnBrk="0" hangingPunct="1">
              <a:lnSpc>
                <a:spcPct val="90000"/>
              </a:lnSpc>
              <a:spcBef>
                <a:spcPct val="20000"/>
              </a:spcBef>
              <a:buSzPct val="90000"/>
              <a:buFont typeface="Arial" panose="020B0604020202020204" pitchFamily="34" charset="0"/>
              <a:buChar char="•"/>
              <a:defRPr sz="2800" kern="1200">
                <a:gradFill>
                  <a:gsLst>
                    <a:gs pos="0">
                      <a:schemeClr val="tx1"/>
                    </a:gs>
                    <a:gs pos="86000">
                      <a:schemeClr val="tx1"/>
                    </a:gs>
                  </a:gsLst>
                  <a:lin ang="5400000" scaled="0"/>
                </a:gradFill>
                <a:latin typeface="+mn-lt"/>
                <a:ea typeface="+mn-ea"/>
                <a:cs typeface="+mn-cs"/>
              </a:defRPr>
            </a:lvl2pPr>
            <a:lvl3pPr marL="1259205" indent="-403225" algn="l" defTabSz="913765" rtl="0" eaLnBrk="1" latinLnBrk="0" hangingPunct="1">
              <a:lnSpc>
                <a:spcPct val="90000"/>
              </a:lnSpc>
              <a:spcBef>
                <a:spcPct val="20000"/>
              </a:spcBef>
              <a:buSzPct val="90000"/>
              <a:buFont typeface="Arial" panose="020B0604020202020204" pitchFamily="34" charset="0"/>
              <a:buChar char="•"/>
              <a:defRPr sz="2400" kern="1200">
                <a:gradFill>
                  <a:gsLst>
                    <a:gs pos="0">
                      <a:schemeClr val="tx1"/>
                    </a:gs>
                    <a:gs pos="86000">
                      <a:schemeClr val="tx1"/>
                    </a:gs>
                  </a:gsLst>
                  <a:lin ang="5400000" scaled="0"/>
                </a:gradFill>
                <a:latin typeface="+mn-lt"/>
                <a:ea typeface="+mn-ea"/>
                <a:cs typeface="+mn-cs"/>
              </a:defRPr>
            </a:lvl3pPr>
            <a:lvl4pPr marL="1605280" indent="-346075" algn="l" defTabSz="913765" rtl="0" eaLnBrk="1" latinLnBrk="0" hangingPunct="1">
              <a:lnSpc>
                <a:spcPct val="90000"/>
              </a:lnSpc>
              <a:spcBef>
                <a:spcPct val="20000"/>
              </a:spcBef>
              <a:buSzPct val="90000"/>
              <a:buFont typeface="Arial" panose="020B0604020202020204" pitchFamily="34" charset="0"/>
              <a:buChar char="•"/>
              <a:defRPr sz="2000" kern="1200">
                <a:gradFill>
                  <a:gsLst>
                    <a:gs pos="0">
                      <a:schemeClr val="tx1"/>
                    </a:gs>
                    <a:gs pos="86000">
                      <a:schemeClr val="tx1"/>
                    </a:gs>
                  </a:gsLst>
                  <a:lin ang="5400000" scaled="0"/>
                </a:gradFill>
                <a:latin typeface="+mn-lt"/>
                <a:ea typeface="+mn-ea"/>
                <a:cs typeface="+mn-cs"/>
              </a:defRPr>
            </a:lvl4pPr>
            <a:lvl5pPr marL="1941830" indent="-336550" algn="l" defTabSz="913765" rtl="0" eaLnBrk="1" latinLnBrk="0" hangingPunct="1">
              <a:lnSpc>
                <a:spcPct val="90000"/>
              </a:lnSpc>
              <a:spcBef>
                <a:spcPct val="20000"/>
              </a:spcBef>
              <a:buSzPct val="90000"/>
              <a:buFont typeface="Arial" panose="020B0604020202020204" pitchFamily="34" charset="0"/>
              <a:buChar char="•"/>
              <a:defRPr sz="2000" kern="1200">
                <a:gradFill>
                  <a:gsLst>
                    <a:gs pos="0">
                      <a:schemeClr val="tx1"/>
                    </a:gs>
                    <a:gs pos="86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gradFill>
                <a:gsLst>
                  <a:gs pos="0">
                    <a:srgbClr val="FFFFFF"/>
                  </a:gs>
                  <a:gs pos="86000">
                    <a:srgbClr val="FFFFFF"/>
                  </a:gs>
                </a:gsLst>
                <a:lin ang="5400000" scaled="0"/>
              </a:gradFill>
            </a:endParaRPr>
          </a:p>
        </p:txBody>
      </p:sp>
      <p:sp>
        <p:nvSpPr>
          <p:cNvPr id="5" name="Content Placeholder 2"/>
          <p:cNvSpPr txBox="1"/>
          <p:nvPr/>
        </p:nvSpPr>
        <p:spPr>
          <a:xfrm>
            <a:off x="519112" y="4094552"/>
            <a:ext cx="11149013" cy="2000548"/>
          </a:xfrm>
          <a:prstGeom prst="rect">
            <a:avLst/>
          </a:prstGeom>
        </p:spPr>
        <p:txBody>
          <a:bodyPr vert="horz" wrap="square" lIns="0" tIns="0" rIns="0" bIns="0" rtlCol="0">
            <a:noAutofit/>
          </a:bodyPr>
          <a:lstStyle>
            <a:lvl1pPr marL="460375" indent="-460375" algn="l" defTabSz="913765" rtl="0" eaLnBrk="1" latinLnBrk="0" hangingPunct="1">
              <a:lnSpc>
                <a:spcPct val="90000"/>
              </a:lnSpc>
              <a:spcBef>
                <a:spcPct val="20000"/>
              </a:spcBef>
              <a:buSzPct val="90000"/>
              <a:buFont typeface="Arial" panose="020B0604020202020204" pitchFamily="34" charset="0"/>
              <a:buChar char="•"/>
              <a:defRPr sz="3200" kern="1200">
                <a:gradFill>
                  <a:gsLst>
                    <a:gs pos="0">
                      <a:schemeClr val="tx1"/>
                    </a:gs>
                    <a:gs pos="86000">
                      <a:schemeClr val="tx1"/>
                    </a:gs>
                  </a:gsLst>
                  <a:lin ang="5400000" scaled="0"/>
                </a:gradFill>
                <a:latin typeface="+mn-lt"/>
                <a:ea typeface="+mn-ea"/>
                <a:cs typeface="+mn-cs"/>
              </a:defRPr>
            </a:lvl1pPr>
            <a:lvl2pPr marL="855980" indent="-395605" algn="l" defTabSz="913765" rtl="0" eaLnBrk="1" latinLnBrk="0" hangingPunct="1">
              <a:lnSpc>
                <a:spcPct val="90000"/>
              </a:lnSpc>
              <a:spcBef>
                <a:spcPct val="20000"/>
              </a:spcBef>
              <a:buSzPct val="90000"/>
              <a:buFont typeface="Arial" panose="020B0604020202020204" pitchFamily="34" charset="0"/>
              <a:buChar char="•"/>
              <a:defRPr sz="2800" kern="1200">
                <a:gradFill>
                  <a:gsLst>
                    <a:gs pos="0">
                      <a:schemeClr val="tx1"/>
                    </a:gs>
                    <a:gs pos="86000">
                      <a:schemeClr val="tx1"/>
                    </a:gs>
                  </a:gsLst>
                  <a:lin ang="5400000" scaled="0"/>
                </a:gradFill>
                <a:latin typeface="+mn-lt"/>
                <a:ea typeface="+mn-ea"/>
                <a:cs typeface="+mn-cs"/>
              </a:defRPr>
            </a:lvl2pPr>
            <a:lvl3pPr marL="1259205" indent="-403225" algn="l" defTabSz="913765" rtl="0" eaLnBrk="1" latinLnBrk="0" hangingPunct="1">
              <a:lnSpc>
                <a:spcPct val="90000"/>
              </a:lnSpc>
              <a:spcBef>
                <a:spcPct val="20000"/>
              </a:spcBef>
              <a:buSzPct val="90000"/>
              <a:buFont typeface="Arial" panose="020B0604020202020204" pitchFamily="34" charset="0"/>
              <a:buChar char="•"/>
              <a:defRPr sz="2400" kern="1200">
                <a:gradFill>
                  <a:gsLst>
                    <a:gs pos="0">
                      <a:schemeClr val="tx1"/>
                    </a:gs>
                    <a:gs pos="86000">
                      <a:schemeClr val="tx1"/>
                    </a:gs>
                  </a:gsLst>
                  <a:lin ang="5400000" scaled="0"/>
                </a:gradFill>
                <a:latin typeface="+mn-lt"/>
                <a:ea typeface="+mn-ea"/>
                <a:cs typeface="+mn-cs"/>
              </a:defRPr>
            </a:lvl3pPr>
            <a:lvl4pPr marL="1605280" indent="-346075" algn="l" defTabSz="913765" rtl="0" eaLnBrk="1" latinLnBrk="0" hangingPunct="1">
              <a:lnSpc>
                <a:spcPct val="90000"/>
              </a:lnSpc>
              <a:spcBef>
                <a:spcPct val="20000"/>
              </a:spcBef>
              <a:buSzPct val="90000"/>
              <a:buFont typeface="Arial" panose="020B0604020202020204" pitchFamily="34" charset="0"/>
              <a:buChar char="•"/>
              <a:defRPr sz="2000" kern="1200">
                <a:gradFill>
                  <a:gsLst>
                    <a:gs pos="0">
                      <a:schemeClr val="tx1"/>
                    </a:gs>
                    <a:gs pos="86000">
                      <a:schemeClr val="tx1"/>
                    </a:gs>
                  </a:gsLst>
                  <a:lin ang="5400000" scaled="0"/>
                </a:gradFill>
                <a:latin typeface="+mn-lt"/>
                <a:ea typeface="+mn-ea"/>
                <a:cs typeface="+mn-cs"/>
              </a:defRPr>
            </a:lvl4pPr>
            <a:lvl5pPr marL="1941830" indent="-336550" algn="l" defTabSz="913765" rtl="0" eaLnBrk="1" latinLnBrk="0" hangingPunct="1">
              <a:lnSpc>
                <a:spcPct val="90000"/>
              </a:lnSpc>
              <a:spcBef>
                <a:spcPct val="20000"/>
              </a:spcBef>
              <a:buSzPct val="90000"/>
              <a:buFont typeface="Arial" panose="020B0604020202020204" pitchFamily="34" charset="0"/>
              <a:buChar char="•"/>
              <a:defRPr sz="2000" kern="1200">
                <a:gradFill>
                  <a:gsLst>
                    <a:gs pos="0">
                      <a:schemeClr val="tx1"/>
                    </a:gs>
                    <a:gs pos="86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gradFill>
                <a:gsLst>
                  <a:gs pos="0">
                    <a:srgbClr val="FFFFFF"/>
                  </a:gs>
                  <a:gs pos="86000">
                    <a:srgbClr val="FFFFFF"/>
                  </a:gs>
                </a:gsLst>
                <a:lin ang="5400000" scaled="0"/>
              </a:gradFill>
            </a:endParaRPr>
          </a:p>
        </p:txBody>
      </p:sp>
      <p:sp>
        <p:nvSpPr>
          <p:cNvPr id="9" name="Title 8"/>
          <p:cNvSpPr>
            <a:spLocks noGrp="1"/>
          </p:cNvSpPr>
          <p:nvPr>
            <p:ph type="title"/>
          </p:nvPr>
        </p:nvSpPr>
        <p:spPr>
          <a:xfrm>
            <a:off x="519112" y="228600"/>
            <a:ext cx="11149013" cy="747897"/>
          </a:xfrm>
        </p:spPr>
        <p:txBody>
          <a:bodyPr/>
          <a:lstStyle/>
          <a:p>
            <a:r>
              <a:rPr lang="en-US" b="1" dirty="0">
                <a:latin typeface="微软雅黑" panose="020B0503020204020204" pitchFamily="34" charset="-122"/>
                <a:ea typeface="微软雅黑" panose="020B0503020204020204" pitchFamily="34" charset="-122"/>
              </a:rPr>
              <a:t>Networking basic</a:t>
            </a:r>
          </a:p>
        </p:txBody>
      </p:sp>
      <p:sp>
        <p:nvSpPr>
          <p:cNvPr id="7" name="Text Placeholder 6"/>
          <p:cNvSpPr>
            <a:spLocks noGrp="1"/>
          </p:cNvSpPr>
          <p:nvPr>
            <p:ph type="body" sz="quarter" idx="10"/>
          </p:nvPr>
        </p:nvSpPr>
        <p:spPr>
          <a:xfrm>
            <a:off x="519112" y="1447798"/>
            <a:ext cx="11149013" cy="5181601"/>
          </a:xfrm>
        </p:spPr>
        <p:txBody>
          <a:bodyPr/>
          <a:lstStyle/>
          <a:p>
            <a:r>
              <a:rPr lang="en-US" altLang="zh-CN" b="1" dirty="0">
                <a:hlinkClick r:id="rId3"/>
              </a:rPr>
              <a:t>1.Capabilities</a:t>
            </a:r>
            <a:endParaRPr lang="en-US" altLang="zh-CN" b="1" dirty="0"/>
          </a:p>
          <a:p>
            <a:r>
              <a:rPr lang="en-US" altLang="zh-CN" dirty="0">
                <a:hlinkClick r:id="rId4"/>
              </a:rPr>
              <a:t>2.Communicating when your app is not in the foreground</a:t>
            </a:r>
            <a:endParaRPr lang="en-US" altLang="zh-CN" dirty="0"/>
          </a:p>
          <a:p>
            <a:r>
              <a:rPr lang="en-US" altLang="zh-CN" dirty="0">
                <a:hlinkClick r:id="rId5"/>
              </a:rPr>
              <a:t>3.Secured connections</a:t>
            </a:r>
            <a:endParaRPr lang="en-US" altLang="zh-CN" dirty="0"/>
          </a:p>
          <a:p>
            <a:r>
              <a:rPr lang="en-US" altLang="zh-CN" dirty="0">
                <a:hlinkClick r:id="rId6"/>
              </a:rPr>
              <a:t>4.Authentication</a:t>
            </a:r>
            <a:endParaRPr lang="en-US" altLang="zh-CN" dirty="0"/>
          </a:p>
          <a:p>
            <a:r>
              <a:rPr lang="en-US" altLang="zh-CN" dirty="0">
                <a:hlinkClick r:id="rId7"/>
              </a:rPr>
              <a:t>5.Handling network exceptions</a:t>
            </a:r>
            <a:endParaRPr lang="en-US" altLang="zh-CN" dirty="0"/>
          </a:p>
          <a:p>
            <a:pPr marL="0" indent="0">
              <a:buNone/>
            </a:pPr>
            <a:endParaRPr lang="en-US" altLang="zh-CN" sz="3200" dirty="0">
              <a:solidFill>
                <a:schemeClr val="bg1">
                  <a:lumMod val="65000"/>
                  <a:lumOff val="35000"/>
                  <a:alpha val="99000"/>
                </a:schemeClr>
              </a:solidFill>
              <a:latin typeface="微软雅黑" panose="020B0503020204020204" pitchFamily="34" charset="-122"/>
              <a:ea typeface="微软雅黑" panose="020B0503020204020204" pitchFamily="34" charset="-122"/>
            </a:endParaRPr>
          </a:p>
          <a:p>
            <a:endParaRPr lang="en-US" altLang="zh-CN" sz="3200" dirty="0">
              <a:solidFill>
                <a:schemeClr val="bg1">
                  <a:lumMod val="65000"/>
                  <a:lumOff val="35000"/>
                  <a:alpha val="99000"/>
                </a:schemeClr>
              </a:solidFill>
              <a:latin typeface="微软雅黑" panose="020B0503020204020204" pitchFamily="34" charset="-122"/>
              <a:ea typeface="微软雅黑" panose="020B0503020204020204" pitchFamily="34" charset="-122"/>
            </a:endParaRPr>
          </a:p>
          <a:p>
            <a:endParaRPr lang="en-US" altLang="zh-CN" sz="3200" dirty="0">
              <a:solidFill>
                <a:schemeClr val="bg1">
                  <a:lumMod val="65000"/>
                  <a:lumOff val="35000"/>
                  <a:alpha val="99000"/>
                </a:schemeClr>
              </a:solidFill>
              <a:latin typeface="微软雅黑" panose="020B0503020204020204" pitchFamily="34" charset="-122"/>
              <a:ea typeface="微软雅黑" panose="020B0503020204020204" pitchFamily="34" charset="-122"/>
            </a:endParaRPr>
          </a:p>
          <a:p>
            <a:endParaRPr lang="en-US" altLang="zh-CN" sz="3200" dirty="0">
              <a:solidFill>
                <a:schemeClr val="bg1">
                  <a:lumMod val="65000"/>
                  <a:lumOff val="35000"/>
                  <a:alpha val="99000"/>
                </a:schemeClr>
              </a:solidFill>
              <a:latin typeface="微软雅黑" panose="020B0503020204020204" pitchFamily="34" charset="-122"/>
              <a:ea typeface="微软雅黑" panose="020B0503020204020204" pitchFamily="34" charset="-122"/>
            </a:endParaRPr>
          </a:p>
          <a:p>
            <a:endParaRPr lang="en-US" altLang="zh-CN" sz="3200" dirty="0">
              <a:solidFill>
                <a:schemeClr val="bg1">
                  <a:lumMod val="65000"/>
                  <a:lumOff val="35000"/>
                  <a:alpha val="99000"/>
                </a:schemeClr>
              </a:solidFill>
              <a:latin typeface="微软雅黑" panose="020B0503020204020204" pitchFamily="34" charset="-122"/>
              <a:ea typeface="微软雅黑" panose="020B0503020204020204" pitchFamily="34" charset="-122"/>
            </a:endParaRPr>
          </a:p>
        </p:txBody>
      </p:sp>
      <p:sp>
        <p:nvSpPr>
          <p:cNvPr id="3" name="灯片编号占位符 2">
            <a:extLst>
              <a:ext uri="{FF2B5EF4-FFF2-40B4-BE49-F238E27FC236}">
                <a16:creationId xmlns:a16="http://schemas.microsoft.com/office/drawing/2014/main" id="{A8F6A67D-64F7-4924-B591-BF455D5C8646}"/>
              </a:ext>
            </a:extLst>
          </p:cNvPr>
          <p:cNvSpPr>
            <a:spLocks noGrp="1"/>
          </p:cNvSpPr>
          <p:nvPr>
            <p:ph type="sldNum" sz="quarter" idx="11"/>
          </p:nvPr>
        </p:nvSpPr>
        <p:spPr/>
        <p:txBody>
          <a:bodyPr/>
          <a:lstStyle/>
          <a:p>
            <a:fld id="{3F9C4C7F-5825-4F3A-8379-025B40755F68}" type="slidenum">
              <a:rPr lang="zh-CN" altLang="en-US" smtClean="0"/>
              <a:t>7</a:t>
            </a:fld>
            <a:endParaRPr lang="zh-CN" altLang="en-US" dirty="0"/>
          </a:p>
        </p:txBody>
      </p:sp>
    </p:spTree>
    <p:extLst>
      <p:ext uri="{BB962C8B-B14F-4D97-AF65-F5344CB8AC3E}">
        <p14:creationId xmlns:p14="http://schemas.microsoft.com/office/powerpoint/2010/main" val="1123019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Capabilities</a:t>
            </a:r>
            <a:endParaRPr lang="zh-CN" altLang="en-US" b="1" dirty="0"/>
          </a:p>
        </p:txBody>
      </p:sp>
      <p:sp>
        <p:nvSpPr>
          <p:cNvPr id="6" name="Text Placeholder 2"/>
          <p:cNvSpPr>
            <a:spLocks noGrp="1"/>
          </p:cNvSpPr>
          <p:nvPr>
            <p:ph type="body" sz="quarter" idx="10"/>
          </p:nvPr>
        </p:nvSpPr>
        <p:spPr>
          <a:xfrm>
            <a:off x="518318" y="1447800"/>
            <a:ext cx="11152188" cy="4813300"/>
          </a:xfrm>
        </p:spPr>
        <p:txBody>
          <a:bodyPr>
            <a:normAutofit/>
          </a:bodyPr>
          <a:lstStyle/>
          <a:p>
            <a:r>
              <a:rPr lang="zh-CN" altLang="en-US" sz="2000" dirty="0">
                <a:solidFill>
                  <a:srgbClr val="0000FF"/>
                </a:solidFill>
                <a:highlight>
                  <a:srgbClr val="FFFFFF"/>
                </a:highlight>
                <a:latin typeface="Consolas" panose="020B0609020204030204"/>
              </a:rPr>
              <a:t>要使用网络功能，你必须将相应的功能元素添加到你的应用清单中。</a:t>
            </a:r>
            <a:endParaRPr lang="en-US" altLang="zh-CN" sz="2000" dirty="0">
              <a:solidFill>
                <a:srgbClr val="0000FF"/>
              </a:solidFill>
              <a:highlight>
                <a:srgbClr val="FFFFFF"/>
              </a:highlight>
              <a:latin typeface="Consolas" panose="020B0609020204030204"/>
            </a:endParaRPr>
          </a:p>
          <a:p>
            <a:endParaRPr lang="en-US" altLang="zh-CN" sz="2000" dirty="0">
              <a:solidFill>
                <a:srgbClr val="0000FF"/>
              </a:solidFill>
              <a:highlight>
                <a:srgbClr val="FFFFFF"/>
              </a:highlight>
              <a:latin typeface="Consolas" panose="020B0609020204030204"/>
            </a:endParaRPr>
          </a:p>
          <a:p>
            <a:r>
              <a:rPr lang="zh-CN" altLang="en-US" sz="2000" dirty="0">
                <a:solidFill>
                  <a:srgbClr val="0000FF"/>
                </a:solidFill>
                <a:highlight>
                  <a:srgbClr val="FFFFFF"/>
                </a:highlight>
                <a:latin typeface="Consolas" panose="020B0609020204030204"/>
              </a:rPr>
              <a:t>常用的网络功能：</a:t>
            </a:r>
            <a:endParaRPr lang="en-US" altLang="zh-CN" sz="2000" dirty="0">
              <a:solidFill>
                <a:srgbClr val="0000FF"/>
              </a:solidFill>
              <a:highlight>
                <a:srgbClr val="FFFFFF"/>
              </a:highlight>
              <a:latin typeface="Consolas" panose="020B0609020204030204"/>
            </a:endParaRPr>
          </a:p>
          <a:p>
            <a:endParaRPr lang="en-US" altLang="zh-CN" sz="2000" dirty="0">
              <a:solidFill>
                <a:srgbClr val="0000FF"/>
              </a:solidFill>
              <a:highlight>
                <a:srgbClr val="FFFFFF"/>
              </a:highlight>
              <a:latin typeface="Consolas" panose="020B0609020204030204"/>
            </a:endParaRPr>
          </a:p>
          <a:p>
            <a:endParaRPr lang="en-US" altLang="zh-CN" sz="2000" dirty="0">
              <a:solidFill>
                <a:srgbClr val="0000FF"/>
              </a:solidFill>
              <a:highlight>
                <a:srgbClr val="FFFFFF"/>
              </a:highlight>
              <a:latin typeface="Consolas" panose="020B0609020204030204"/>
            </a:endParaRPr>
          </a:p>
          <a:p>
            <a:endParaRPr lang="en-US" altLang="zh-CN" sz="2000" dirty="0">
              <a:solidFill>
                <a:srgbClr val="0000FF"/>
              </a:solidFill>
              <a:highlight>
                <a:srgbClr val="FFFFFF"/>
              </a:highlight>
              <a:latin typeface="Consolas" panose="020B0609020204030204"/>
            </a:endParaRPr>
          </a:p>
          <a:p>
            <a:endParaRPr lang="en-US" altLang="zh-CN" sz="2000" dirty="0">
              <a:solidFill>
                <a:srgbClr val="0000FF"/>
              </a:solidFill>
              <a:highlight>
                <a:srgbClr val="FFFFFF"/>
              </a:highlight>
              <a:latin typeface="Consolas" panose="020B0609020204030204"/>
            </a:endParaRPr>
          </a:p>
        </p:txBody>
      </p:sp>
      <p:graphicFrame>
        <p:nvGraphicFramePr>
          <p:cNvPr id="3" name="表格 2">
            <a:extLst>
              <a:ext uri="{FF2B5EF4-FFF2-40B4-BE49-F238E27FC236}">
                <a16:creationId xmlns:a16="http://schemas.microsoft.com/office/drawing/2014/main" id="{157EF10A-37A7-4352-910B-F04BD2EC9603}"/>
              </a:ext>
            </a:extLst>
          </p:cNvPr>
          <p:cNvGraphicFramePr>
            <a:graphicFrameLocks noGrp="1"/>
          </p:cNvGraphicFramePr>
          <p:nvPr>
            <p:extLst>
              <p:ext uri="{D42A27DB-BD31-4B8C-83A1-F6EECF244321}">
                <p14:modId xmlns:p14="http://schemas.microsoft.com/office/powerpoint/2010/main" val="688101059"/>
              </p:ext>
            </p:extLst>
          </p:nvPr>
        </p:nvGraphicFramePr>
        <p:xfrm>
          <a:off x="1184804" y="2583925"/>
          <a:ext cx="9584796" cy="3225748"/>
        </p:xfrm>
        <a:graphic>
          <a:graphicData uri="http://schemas.openxmlformats.org/drawingml/2006/table">
            <a:tbl>
              <a:tblPr firstRow="1" bandRow="1">
                <a:tableStyleId>{5C22544A-7EE6-4342-B048-85BDC9FD1C3A}</a:tableStyleId>
              </a:tblPr>
              <a:tblGrid>
                <a:gridCol w="4792398">
                  <a:extLst>
                    <a:ext uri="{9D8B030D-6E8A-4147-A177-3AD203B41FA5}">
                      <a16:colId xmlns:a16="http://schemas.microsoft.com/office/drawing/2014/main" val="1053090254"/>
                    </a:ext>
                  </a:extLst>
                </a:gridCol>
                <a:gridCol w="4792398">
                  <a:extLst>
                    <a:ext uri="{9D8B030D-6E8A-4147-A177-3AD203B41FA5}">
                      <a16:colId xmlns:a16="http://schemas.microsoft.com/office/drawing/2014/main" val="653890095"/>
                    </a:ext>
                  </a:extLst>
                </a:gridCol>
              </a:tblGrid>
              <a:tr h="1132422">
                <a:tc>
                  <a:txBody>
                    <a:bodyPr/>
                    <a:lstStyle/>
                    <a:p>
                      <a:r>
                        <a:rPr lang="en-US" altLang="zh-CN" b="1" dirty="0" err="1"/>
                        <a:t>internetClient</a:t>
                      </a:r>
                      <a:endParaRPr lang="zh-CN" altLang="en-US" b="1" dirty="0"/>
                    </a:p>
                  </a:txBody>
                  <a:tcPr>
                    <a:solidFill>
                      <a:schemeClr val="accent1"/>
                    </a:solidFill>
                  </a:tcPr>
                </a:tc>
                <a:tc>
                  <a:txBody>
                    <a:bodyPr/>
                    <a:lstStyle/>
                    <a:p>
                      <a:r>
                        <a:rPr lang="zh-CN" altLang="en-US" sz="1800" b="1" i="0" u="none" strike="noStrike" kern="1200" dirty="0">
                          <a:solidFill>
                            <a:schemeClr val="lt1"/>
                          </a:solidFill>
                          <a:effectLst/>
                          <a:latin typeface="等线" panose="02010600030101010101" pitchFamily="2" charset="-122"/>
                          <a:ea typeface="等线" panose="02010600030101010101" pitchFamily="2" charset="-122"/>
                          <a:cs typeface="+mn-cs"/>
                        </a:rPr>
                        <a:t>提供对 </a:t>
                      </a:r>
                      <a:r>
                        <a:rPr lang="en-US" altLang="zh-CN" sz="1800" b="1" i="0" u="none" strike="noStrike" kern="1200" dirty="0">
                          <a:solidFill>
                            <a:schemeClr val="lt1"/>
                          </a:solidFill>
                          <a:effectLst/>
                          <a:latin typeface="等线" panose="02010600030101010101" pitchFamily="2" charset="-122"/>
                          <a:ea typeface="等线" panose="02010600030101010101" pitchFamily="2" charset="-122"/>
                          <a:cs typeface="+mn-cs"/>
                        </a:rPr>
                        <a:t>Internet </a:t>
                      </a:r>
                      <a:r>
                        <a:rPr lang="zh-CN" altLang="en-US" sz="1800" b="1" i="0" u="none" strike="noStrike" kern="1200" dirty="0">
                          <a:solidFill>
                            <a:schemeClr val="lt1"/>
                          </a:solidFill>
                          <a:effectLst/>
                          <a:latin typeface="等线" panose="02010600030101010101" pitchFamily="2" charset="-122"/>
                          <a:ea typeface="等线" panose="02010600030101010101" pitchFamily="2" charset="-122"/>
                          <a:cs typeface="+mn-cs"/>
                        </a:rPr>
                        <a:t>及公共场所（如机场和咖啡厅）网络的出站访问。</a:t>
                      </a:r>
                      <a:endParaRPr lang="zh-CN" altLang="en-US" b="1" dirty="0">
                        <a:latin typeface="等线" panose="02010600030101010101" pitchFamily="2" charset="-122"/>
                        <a:ea typeface="等线" panose="02010600030101010101" pitchFamily="2" charset="-122"/>
                      </a:endParaRPr>
                    </a:p>
                  </a:txBody>
                  <a:tcPr>
                    <a:solidFill>
                      <a:schemeClr val="accent1"/>
                    </a:solidFill>
                  </a:tcPr>
                </a:tc>
                <a:extLst>
                  <a:ext uri="{0D108BD9-81ED-4DB2-BD59-A6C34878D82A}">
                    <a16:rowId xmlns:a16="http://schemas.microsoft.com/office/drawing/2014/main" val="2535734775"/>
                  </a:ext>
                </a:extLst>
              </a:tr>
              <a:tr h="1046663">
                <a:tc>
                  <a:txBody>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lang="en-US" altLang="zh-CN" b="1" dirty="0" err="1">
                          <a:solidFill>
                            <a:schemeClr val="tx1"/>
                          </a:solidFill>
                        </a:rPr>
                        <a:t>internetClientServer</a:t>
                      </a:r>
                      <a:endParaRPr lang="zh-CN" altLang="en-US" b="1" dirty="0">
                        <a:solidFill>
                          <a:schemeClr val="tx1"/>
                        </a:solidFill>
                      </a:endParaRPr>
                    </a:p>
                  </a:txBody>
                  <a:tcPr>
                    <a:solidFill>
                      <a:schemeClr val="accent1"/>
                    </a:solidFill>
                  </a:tcPr>
                </a:tc>
                <a:tc>
                  <a:txBody>
                    <a:bodyPr/>
                    <a:lstStyle/>
                    <a:p>
                      <a:r>
                        <a:rPr lang="zh-CN" altLang="en-US" b="1" dirty="0">
                          <a:solidFill>
                            <a:schemeClr val="tx1"/>
                          </a:solidFill>
                          <a:latin typeface="等线" panose="02010600030101010101" pitchFamily="2" charset="-122"/>
                          <a:ea typeface="等线" panose="02010600030101010101" pitchFamily="2" charset="-122"/>
                        </a:rPr>
                        <a:t>为应用提供来自</a:t>
                      </a:r>
                      <a:r>
                        <a:rPr lang="en-US" altLang="zh-CN" b="1" dirty="0">
                          <a:solidFill>
                            <a:schemeClr val="tx1"/>
                          </a:solidFill>
                          <a:latin typeface="等线" panose="02010600030101010101" pitchFamily="2" charset="-122"/>
                          <a:ea typeface="等线" panose="02010600030101010101" pitchFamily="2" charset="-122"/>
                        </a:rPr>
                        <a:t>Internet</a:t>
                      </a:r>
                      <a:r>
                        <a:rPr lang="zh-CN" altLang="en-US" b="1" dirty="0">
                          <a:solidFill>
                            <a:schemeClr val="tx1"/>
                          </a:solidFill>
                          <a:latin typeface="等线" panose="02010600030101010101" pitchFamily="2" charset="-122"/>
                          <a:ea typeface="等线" panose="02010600030101010101" pitchFamily="2" charset="-122"/>
                        </a:rPr>
                        <a:t>及公共场所网络的入站和出站访问</a:t>
                      </a:r>
                    </a:p>
                  </a:txBody>
                  <a:tcPr>
                    <a:solidFill>
                      <a:schemeClr val="accent1"/>
                    </a:solidFill>
                  </a:tcPr>
                </a:tc>
                <a:extLst>
                  <a:ext uri="{0D108BD9-81ED-4DB2-BD59-A6C34878D82A}">
                    <a16:rowId xmlns:a16="http://schemas.microsoft.com/office/drawing/2014/main" val="3240694410"/>
                  </a:ext>
                </a:extLst>
              </a:tr>
              <a:tr h="1046663">
                <a:tc>
                  <a:txBody>
                    <a:bodyPr/>
                    <a:lstStyle/>
                    <a:p>
                      <a:r>
                        <a:rPr lang="en-US" altLang="zh-CN" b="1" dirty="0" err="1">
                          <a:solidFill>
                            <a:schemeClr val="tx1"/>
                          </a:solidFill>
                        </a:rPr>
                        <a:t>privateNetworkClientServer</a:t>
                      </a:r>
                      <a:endParaRPr lang="zh-CN" altLang="en-US" b="1" dirty="0">
                        <a:solidFill>
                          <a:schemeClr val="tx1"/>
                        </a:solidFill>
                      </a:endParaRPr>
                    </a:p>
                  </a:txBody>
                  <a:tcPr>
                    <a:solidFill>
                      <a:schemeClr val="accent1"/>
                    </a:solidFill>
                  </a:tcPr>
                </a:tc>
                <a:tc>
                  <a:txBody>
                    <a:bodyPr/>
                    <a:lstStyle/>
                    <a:p>
                      <a:r>
                        <a:rPr lang="zh-CN" altLang="en-US" b="1" dirty="0">
                          <a:solidFill>
                            <a:schemeClr val="tx1"/>
                          </a:solidFill>
                          <a:latin typeface="等线" panose="02010600030101010101" pitchFamily="2" charset="-122"/>
                          <a:ea typeface="等线" panose="02010600030101010101" pitchFamily="2" charset="-122"/>
                        </a:rPr>
                        <a:t>为应用提供用户信任场所中的入站和出站网络访问</a:t>
                      </a:r>
                    </a:p>
                  </a:txBody>
                  <a:tcPr>
                    <a:solidFill>
                      <a:schemeClr val="accent1"/>
                    </a:solidFill>
                  </a:tcPr>
                </a:tc>
                <a:extLst>
                  <a:ext uri="{0D108BD9-81ED-4DB2-BD59-A6C34878D82A}">
                    <a16:rowId xmlns:a16="http://schemas.microsoft.com/office/drawing/2014/main" val="364005467"/>
                  </a:ext>
                </a:extLst>
              </a:tr>
            </a:tbl>
          </a:graphicData>
        </a:graphic>
      </p:graphicFrame>
      <p:sp>
        <p:nvSpPr>
          <p:cNvPr id="4" name="灯片编号占位符 3">
            <a:extLst>
              <a:ext uri="{FF2B5EF4-FFF2-40B4-BE49-F238E27FC236}">
                <a16:creationId xmlns:a16="http://schemas.microsoft.com/office/drawing/2014/main" id="{2D35E679-C18F-4229-AE18-07341B3F6B81}"/>
              </a:ext>
            </a:extLst>
          </p:cNvPr>
          <p:cNvSpPr>
            <a:spLocks noGrp="1"/>
          </p:cNvSpPr>
          <p:nvPr>
            <p:ph type="sldNum" sz="quarter" idx="11"/>
          </p:nvPr>
        </p:nvSpPr>
        <p:spPr/>
        <p:txBody>
          <a:bodyPr/>
          <a:lstStyle/>
          <a:p>
            <a:fld id="{3F9C4C7F-5825-4F3A-8379-025B40755F68}" type="slidenum">
              <a:rPr lang="zh-CN" altLang="en-US" smtClean="0"/>
              <a:t>8</a:t>
            </a:fld>
            <a:endParaRPr lang="zh-CN" altLang="en-US" dirty="0"/>
          </a:p>
        </p:txBody>
      </p:sp>
    </p:spTree>
    <p:extLst>
      <p:ext uri="{BB962C8B-B14F-4D97-AF65-F5344CB8AC3E}">
        <p14:creationId xmlns:p14="http://schemas.microsoft.com/office/powerpoint/2010/main" val="2664182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Capabilities</a:t>
            </a:r>
            <a:endParaRPr lang="zh-CN" altLang="en-US" b="1" dirty="0"/>
          </a:p>
        </p:txBody>
      </p:sp>
      <p:sp>
        <p:nvSpPr>
          <p:cNvPr id="6" name="Text Placeholder 2"/>
          <p:cNvSpPr>
            <a:spLocks noGrp="1"/>
          </p:cNvSpPr>
          <p:nvPr>
            <p:ph type="body" sz="quarter" idx="10"/>
          </p:nvPr>
        </p:nvSpPr>
        <p:spPr>
          <a:xfrm>
            <a:off x="518318" y="1447800"/>
            <a:ext cx="11152188" cy="4813300"/>
          </a:xfrm>
        </p:spPr>
        <p:txBody>
          <a:bodyPr>
            <a:normAutofit/>
          </a:bodyPr>
          <a:lstStyle/>
          <a:p>
            <a:r>
              <a:rPr lang="zh-CN" altLang="en-US" sz="2000" dirty="0">
                <a:solidFill>
                  <a:srgbClr val="0000FF"/>
                </a:solidFill>
                <a:highlight>
                  <a:srgbClr val="FFFFFF"/>
                </a:highlight>
                <a:latin typeface="Consolas" panose="020B0609020204030204"/>
              </a:rPr>
              <a:t>其他功能：</a:t>
            </a:r>
            <a:endParaRPr lang="en-US" altLang="zh-CN" sz="2000" dirty="0">
              <a:solidFill>
                <a:srgbClr val="0000FF"/>
              </a:solidFill>
              <a:highlight>
                <a:srgbClr val="FFFFFF"/>
              </a:highlight>
              <a:latin typeface="Consolas" panose="020B0609020204030204"/>
            </a:endParaRPr>
          </a:p>
          <a:p>
            <a:endParaRPr lang="en-US" altLang="zh-CN" sz="2000" dirty="0">
              <a:solidFill>
                <a:srgbClr val="0000FF"/>
              </a:solidFill>
              <a:highlight>
                <a:srgbClr val="FFFFFF"/>
              </a:highlight>
              <a:latin typeface="Consolas" panose="020B0609020204030204"/>
            </a:endParaRPr>
          </a:p>
        </p:txBody>
      </p:sp>
      <p:graphicFrame>
        <p:nvGraphicFramePr>
          <p:cNvPr id="3" name="表格 2">
            <a:extLst>
              <a:ext uri="{FF2B5EF4-FFF2-40B4-BE49-F238E27FC236}">
                <a16:creationId xmlns:a16="http://schemas.microsoft.com/office/drawing/2014/main" id="{7CF0C65C-B4BD-4ABA-A43E-A407D9C62007}"/>
              </a:ext>
            </a:extLst>
          </p:cNvPr>
          <p:cNvGraphicFramePr>
            <a:graphicFrameLocks noGrp="1"/>
          </p:cNvGraphicFramePr>
          <p:nvPr>
            <p:extLst>
              <p:ext uri="{D42A27DB-BD31-4B8C-83A1-F6EECF244321}">
                <p14:modId xmlns:p14="http://schemas.microsoft.com/office/powerpoint/2010/main" val="1175509166"/>
              </p:ext>
            </p:extLst>
          </p:nvPr>
        </p:nvGraphicFramePr>
        <p:xfrm>
          <a:off x="1403928" y="1755811"/>
          <a:ext cx="9691543" cy="4691026"/>
        </p:xfrm>
        <a:graphic>
          <a:graphicData uri="http://schemas.openxmlformats.org/drawingml/2006/table">
            <a:tbl>
              <a:tblPr firstRow="1" bandRow="1">
                <a:tableStyleId>{5C22544A-7EE6-4342-B048-85BDC9FD1C3A}</a:tableStyleId>
              </a:tblPr>
              <a:tblGrid>
                <a:gridCol w="3251200">
                  <a:extLst>
                    <a:ext uri="{9D8B030D-6E8A-4147-A177-3AD203B41FA5}">
                      <a16:colId xmlns:a16="http://schemas.microsoft.com/office/drawing/2014/main" val="3924809098"/>
                    </a:ext>
                  </a:extLst>
                </a:gridCol>
                <a:gridCol w="6440343">
                  <a:extLst>
                    <a:ext uri="{9D8B030D-6E8A-4147-A177-3AD203B41FA5}">
                      <a16:colId xmlns:a16="http://schemas.microsoft.com/office/drawing/2014/main" val="3447825180"/>
                    </a:ext>
                  </a:extLst>
                </a:gridCol>
              </a:tblGrid>
              <a:tr h="1694499">
                <a:tc>
                  <a:txBody>
                    <a:bodyPr/>
                    <a:lstStyle/>
                    <a:p>
                      <a:r>
                        <a:rPr lang="en-US" altLang="zh-CN" sz="1800" b="1" i="0" u="none" strike="noStrike" kern="1200" dirty="0" err="1">
                          <a:solidFill>
                            <a:schemeClr val="tx1"/>
                          </a:solidFill>
                          <a:effectLst/>
                          <a:latin typeface="等线" panose="02010600030101010101" pitchFamily="2" charset="-122"/>
                          <a:ea typeface="等线" panose="02010600030101010101" pitchFamily="2" charset="-122"/>
                          <a:cs typeface="+mn-cs"/>
                        </a:rPr>
                        <a:t>enterpriseAuthentication</a:t>
                      </a:r>
                      <a:endParaRPr lang="zh-CN" altLang="en-US" b="1" dirty="0">
                        <a:solidFill>
                          <a:schemeClr val="tx1"/>
                        </a:solidFill>
                        <a:latin typeface="等线" panose="02010600030101010101" pitchFamily="2" charset="-122"/>
                        <a:ea typeface="等线" panose="02010600030101010101" pitchFamily="2" charset="-122"/>
                      </a:endParaRPr>
                    </a:p>
                  </a:txBody>
                  <a:tcPr>
                    <a:solidFill>
                      <a:schemeClr val="accent1"/>
                    </a:solidFill>
                  </a:tcPr>
                </a:tc>
                <a:tc>
                  <a:txBody>
                    <a:bodyPr/>
                    <a:lstStyle/>
                    <a:p>
                      <a:pPr>
                        <a:lnSpc>
                          <a:spcPct val="150000"/>
                        </a:lnSpc>
                      </a:pPr>
                      <a:r>
                        <a:rPr lang="zh-CN" altLang="en-US" sz="1800" b="1" i="0" u="none" strike="noStrike" kern="1200" dirty="0">
                          <a:solidFill>
                            <a:schemeClr val="tx1"/>
                          </a:solidFill>
                          <a:effectLst/>
                          <a:latin typeface="等线" panose="02010600030101010101" pitchFamily="2" charset="-122"/>
                          <a:ea typeface="等线" panose="02010600030101010101" pitchFamily="2" charset="-122"/>
                          <a:cs typeface="+mn-cs"/>
                        </a:rPr>
                        <a:t>通过此功能可以使用你的凭据来访问要求提供凭据的网络中的网络资源。 </a:t>
                      </a:r>
                      <a:endParaRPr lang="en-US" altLang="zh-CN" sz="1800" b="1" i="0" u="none" strike="noStrike" kern="1200" dirty="0">
                        <a:solidFill>
                          <a:schemeClr val="tx1"/>
                        </a:solidFill>
                        <a:effectLst/>
                        <a:latin typeface="等线" panose="02010600030101010101" pitchFamily="2" charset="-122"/>
                        <a:ea typeface="等线" panose="02010600030101010101" pitchFamily="2" charset="-122"/>
                        <a:cs typeface="+mn-cs"/>
                      </a:endParaRPr>
                    </a:p>
                    <a:p>
                      <a:pPr>
                        <a:lnSpc>
                          <a:spcPct val="150000"/>
                        </a:lnSpc>
                      </a:pPr>
                      <a:r>
                        <a:rPr lang="zh-CN" altLang="en-US" sz="1800" b="1" i="0" u="none" strike="noStrike" kern="1200" dirty="0">
                          <a:solidFill>
                            <a:schemeClr val="tx1"/>
                          </a:solidFill>
                          <a:effectLst/>
                          <a:latin typeface="等线" panose="02010600030101010101" pitchFamily="2" charset="-122"/>
                          <a:ea typeface="等线" panose="02010600030101010101" pitchFamily="2" charset="-122"/>
                          <a:cs typeface="+mn-cs"/>
                        </a:rPr>
                        <a:t>具有此功能的应用可在网络上模拟其用户。 </a:t>
                      </a:r>
                      <a:endParaRPr lang="zh-CN" altLang="en-US" b="1" dirty="0">
                        <a:solidFill>
                          <a:schemeClr val="tx1"/>
                        </a:solidFill>
                        <a:latin typeface="等线" panose="02010600030101010101" pitchFamily="2" charset="-122"/>
                        <a:ea typeface="等线" panose="02010600030101010101" pitchFamily="2" charset="-122"/>
                      </a:endParaRPr>
                    </a:p>
                  </a:txBody>
                  <a:tcPr>
                    <a:solidFill>
                      <a:schemeClr val="accent1"/>
                    </a:solidFill>
                  </a:tcPr>
                </a:tc>
                <a:extLst>
                  <a:ext uri="{0D108BD9-81ED-4DB2-BD59-A6C34878D82A}">
                    <a16:rowId xmlns:a16="http://schemas.microsoft.com/office/drawing/2014/main" val="2209598347"/>
                  </a:ext>
                </a:extLst>
              </a:tr>
              <a:tr h="1427392">
                <a:tc>
                  <a:txBody>
                    <a:bodyPr/>
                    <a:lstStyle/>
                    <a:p>
                      <a:r>
                        <a:rPr lang="en-US" altLang="zh-CN" sz="1800" b="1" i="0" u="none" strike="noStrike" kern="1200" dirty="0">
                          <a:solidFill>
                            <a:schemeClr val="tx1"/>
                          </a:solidFill>
                          <a:effectLst/>
                          <a:latin typeface="等线" panose="02010600030101010101" pitchFamily="2" charset="-122"/>
                          <a:ea typeface="等线" panose="02010600030101010101" pitchFamily="2" charset="-122"/>
                          <a:cs typeface="+mn-cs"/>
                        </a:rPr>
                        <a:t>proximity</a:t>
                      </a:r>
                      <a:endParaRPr lang="zh-CN" altLang="en-US" b="1" dirty="0">
                        <a:solidFill>
                          <a:schemeClr val="tx1"/>
                        </a:solidFill>
                        <a:latin typeface="等线" panose="02010600030101010101" pitchFamily="2" charset="-122"/>
                        <a:ea typeface="等线" panose="02010600030101010101" pitchFamily="2" charset="-122"/>
                      </a:endParaRPr>
                    </a:p>
                  </a:txBody>
                  <a:tcPr>
                    <a:solidFill>
                      <a:schemeClr val="accent1"/>
                    </a:solidFill>
                  </a:tcPr>
                </a:tc>
                <a:tc>
                  <a:txBody>
                    <a:bodyPr/>
                    <a:lstStyle/>
                    <a:p>
                      <a:pPr>
                        <a:lnSpc>
                          <a:spcPct val="150000"/>
                        </a:lnSpc>
                      </a:pPr>
                      <a:r>
                        <a:rPr lang="zh-CN" altLang="en-US" sz="1800" b="1" i="0" u="none" strike="noStrike" kern="1200" dirty="0">
                          <a:solidFill>
                            <a:schemeClr val="tx1"/>
                          </a:solidFill>
                          <a:effectLst/>
                          <a:latin typeface="等线" panose="02010600030101010101" pitchFamily="2" charset="-122"/>
                          <a:ea typeface="等线" panose="02010600030101010101" pitchFamily="2" charset="-122"/>
                          <a:cs typeface="+mn-cs"/>
                        </a:rPr>
                        <a:t>与邻近计算机的设备进行近距离感应通信所必需的功能。</a:t>
                      </a:r>
                      <a:endParaRPr lang="en-US" altLang="zh-CN" sz="1800" b="1" i="0" u="none" strike="noStrike" kern="1200" dirty="0">
                        <a:solidFill>
                          <a:schemeClr val="tx1"/>
                        </a:solidFill>
                        <a:effectLst/>
                        <a:latin typeface="等线" panose="02010600030101010101" pitchFamily="2" charset="-122"/>
                        <a:ea typeface="等线" panose="02010600030101010101" pitchFamily="2" charset="-122"/>
                        <a:cs typeface="+mn-cs"/>
                      </a:endParaRPr>
                    </a:p>
                    <a:p>
                      <a:pPr>
                        <a:lnSpc>
                          <a:spcPct val="150000"/>
                        </a:lnSpc>
                      </a:pPr>
                      <a:r>
                        <a:rPr lang="zh-CN" altLang="en-US" sz="1800" b="1" i="0" u="none" strike="noStrike" kern="1200" dirty="0">
                          <a:solidFill>
                            <a:schemeClr val="tx1"/>
                          </a:solidFill>
                          <a:effectLst/>
                          <a:latin typeface="等线" panose="02010600030101010101" pitchFamily="2" charset="-122"/>
                          <a:ea typeface="等线" panose="02010600030101010101" pitchFamily="2" charset="-122"/>
                          <a:cs typeface="+mn-cs"/>
                        </a:rPr>
                        <a:t>可用于向附近设备上的应用程序发送邀请或与其进行连接。</a:t>
                      </a:r>
                      <a:endParaRPr lang="en-US" altLang="zh-CN" sz="1800" b="1" i="0" u="none" strike="noStrike" kern="1200" dirty="0">
                        <a:solidFill>
                          <a:schemeClr val="tx1"/>
                        </a:solidFill>
                        <a:effectLst/>
                        <a:latin typeface="等线" panose="02010600030101010101" pitchFamily="2" charset="-122"/>
                        <a:ea typeface="等线" panose="02010600030101010101" pitchFamily="2" charset="-122"/>
                        <a:cs typeface="+mn-cs"/>
                      </a:endParaRPr>
                    </a:p>
                  </a:txBody>
                  <a:tcPr>
                    <a:solidFill>
                      <a:schemeClr val="accent1"/>
                    </a:solidFill>
                  </a:tcPr>
                </a:tc>
                <a:extLst>
                  <a:ext uri="{0D108BD9-81ED-4DB2-BD59-A6C34878D82A}">
                    <a16:rowId xmlns:a16="http://schemas.microsoft.com/office/drawing/2014/main" val="2087461779"/>
                  </a:ext>
                </a:extLst>
              </a:tr>
              <a:tr h="1569135">
                <a:tc>
                  <a:txBody>
                    <a:bodyPr/>
                    <a:lstStyle/>
                    <a:p>
                      <a:r>
                        <a:rPr lang="en-US" altLang="zh-CN" sz="1800" b="1" i="0" u="none" strike="noStrike" kern="1200" dirty="0" err="1">
                          <a:solidFill>
                            <a:schemeClr val="tx1"/>
                          </a:solidFill>
                          <a:effectLst/>
                          <a:latin typeface="等线" panose="02010600030101010101" pitchFamily="2" charset="-122"/>
                          <a:ea typeface="等线" panose="02010600030101010101" pitchFamily="2" charset="-122"/>
                          <a:cs typeface="+mn-cs"/>
                        </a:rPr>
                        <a:t>sharedUserCertificates</a:t>
                      </a:r>
                      <a:endParaRPr lang="zh-CN" altLang="en-US" b="1" dirty="0">
                        <a:solidFill>
                          <a:schemeClr val="tx1"/>
                        </a:solidFill>
                        <a:latin typeface="等线" panose="02010600030101010101" pitchFamily="2" charset="-122"/>
                        <a:ea typeface="等线" panose="02010600030101010101" pitchFamily="2" charset="-122"/>
                      </a:endParaRPr>
                    </a:p>
                  </a:txBody>
                  <a:tcPr>
                    <a:solidFill>
                      <a:schemeClr val="accent1"/>
                    </a:solidFill>
                  </a:tcPr>
                </a:tc>
                <a:tc>
                  <a:txBody>
                    <a:bodyPr/>
                    <a:lstStyle/>
                    <a:p>
                      <a:pPr>
                        <a:lnSpc>
                          <a:spcPct val="150000"/>
                        </a:lnSpc>
                      </a:pPr>
                      <a:r>
                        <a:rPr lang="zh-CN" altLang="en-US" sz="1800" b="1" i="0" u="none" strike="noStrike" kern="1200" dirty="0">
                          <a:solidFill>
                            <a:schemeClr val="tx1"/>
                          </a:solidFill>
                          <a:effectLst/>
                          <a:latin typeface="等线" panose="02010600030101010101" pitchFamily="2" charset="-122"/>
                          <a:ea typeface="等线" panose="02010600030101010101" pitchFamily="2" charset="-122"/>
                          <a:cs typeface="+mn-cs"/>
                        </a:rPr>
                        <a:t>此功能让应用可以访问软件和硬件证书。 </a:t>
                      </a:r>
                      <a:endParaRPr lang="en-US" altLang="zh-CN" sz="1800" b="1" i="0" u="none" strike="noStrike" kern="1200" dirty="0">
                        <a:solidFill>
                          <a:schemeClr val="tx1"/>
                        </a:solidFill>
                        <a:effectLst/>
                        <a:latin typeface="等线" panose="02010600030101010101" pitchFamily="2" charset="-122"/>
                        <a:ea typeface="等线" panose="02010600030101010101" pitchFamily="2" charset="-122"/>
                        <a:cs typeface="+mn-cs"/>
                      </a:endParaRPr>
                    </a:p>
                    <a:p>
                      <a:pPr>
                        <a:lnSpc>
                          <a:spcPct val="150000"/>
                        </a:lnSpc>
                      </a:pPr>
                      <a:r>
                        <a:rPr lang="zh-CN" altLang="en-US" sz="1800" b="1" i="0" u="none" strike="noStrike" kern="1200" dirty="0">
                          <a:solidFill>
                            <a:schemeClr val="tx1"/>
                          </a:solidFill>
                          <a:effectLst/>
                          <a:latin typeface="等线" panose="02010600030101010101" pitchFamily="2" charset="-122"/>
                          <a:ea typeface="等线" panose="02010600030101010101" pitchFamily="2" charset="-122"/>
                          <a:cs typeface="+mn-cs"/>
                        </a:rPr>
                        <a:t>使用此功能时，应用会将你的软件和硬件证书或智能卡用于识别。</a:t>
                      </a:r>
                      <a:endParaRPr lang="zh-CN" altLang="en-US" b="1" dirty="0">
                        <a:solidFill>
                          <a:schemeClr val="tx1"/>
                        </a:solidFill>
                        <a:latin typeface="等线" panose="02010600030101010101" pitchFamily="2" charset="-122"/>
                        <a:ea typeface="等线" panose="02010600030101010101" pitchFamily="2" charset="-122"/>
                      </a:endParaRPr>
                    </a:p>
                  </a:txBody>
                  <a:tcPr>
                    <a:solidFill>
                      <a:schemeClr val="accent1"/>
                    </a:solidFill>
                  </a:tcPr>
                </a:tc>
                <a:extLst>
                  <a:ext uri="{0D108BD9-81ED-4DB2-BD59-A6C34878D82A}">
                    <a16:rowId xmlns:a16="http://schemas.microsoft.com/office/drawing/2014/main" val="4059430182"/>
                  </a:ext>
                </a:extLst>
              </a:tr>
            </a:tbl>
          </a:graphicData>
        </a:graphic>
      </p:graphicFrame>
      <p:sp>
        <p:nvSpPr>
          <p:cNvPr id="4" name="灯片编号占位符 3">
            <a:extLst>
              <a:ext uri="{FF2B5EF4-FFF2-40B4-BE49-F238E27FC236}">
                <a16:creationId xmlns:a16="http://schemas.microsoft.com/office/drawing/2014/main" id="{44092FC5-102C-4125-B1AD-F637554626AC}"/>
              </a:ext>
            </a:extLst>
          </p:cNvPr>
          <p:cNvSpPr>
            <a:spLocks noGrp="1"/>
          </p:cNvSpPr>
          <p:nvPr>
            <p:ph type="sldNum" sz="quarter" idx="11"/>
          </p:nvPr>
        </p:nvSpPr>
        <p:spPr/>
        <p:txBody>
          <a:bodyPr/>
          <a:lstStyle/>
          <a:p>
            <a:fld id="{3F9C4C7F-5825-4F3A-8379-025B40755F68}" type="slidenum">
              <a:rPr lang="zh-CN" altLang="en-US" smtClean="0"/>
              <a:t>9</a:t>
            </a:fld>
            <a:endParaRPr lang="zh-CN" altLang="en-US" dirty="0"/>
          </a:p>
        </p:txBody>
      </p:sp>
    </p:spTree>
    <p:extLst>
      <p:ext uri="{BB962C8B-B14F-4D97-AF65-F5344CB8AC3E}">
        <p14:creationId xmlns:p14="http://schemas.microsoft.com/office/powerpoint/2010/main" val="4027924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tro_TT_Blue_16x9_02-12">
  <a:themeElements>
    <a:clrScheme name="DPE">
      <a:dk1>
        <a:srgbClr val="000000"/>
      </a:dk1>
      <a:lt1>
        <a:srgbClr val="FFFFFF"/>
      </a:lt1>
      <a:dk2>
        <a:srgbClr val="0072C6"/>
      </a:dk2>
      <a:lt2>
        <a:srgbClr val="61DDFF"/>
      </a:lt2>
      <a:accent1>
        <a:srgbClr val="00BCF2"/>
      </a:accent1>
      <a:accent2>
        <a:srgbClr val="7FBA00"/>
      </a:accent2>
      <a:accent3>
        <a:srgbClr val="FF8C00"/>
      </a:accent3>
      <a:accent4>
        <a:srgbClr val="B4009E"/>
      </a:accent4>
      <a:accent5>
        <a:srgbClr val="55D455"/>
      </a:accent5>
      <a:accent6>
        <a:srgbClr val="FFB900"/>
      </a:accent6>
      <a:hlink>
        <a:srgbClr val="003963"/>
      </a:hlink>
      <a:folHlink>
        <a:srgbClr val="0072C6"/>
      </a:folHlink>
    </a:clrScheme>
    <a:fontScheme name="Custom 3">
      <a:majorFont>
        <a:latin typeface="微软雅黑"/>
        <a:ea typeface="微软雅黑"/>
        <a:cs typeface=""/>
      </a:majorFont>
      <a:minorFont>
        <a:latin typeface="微软雅黑"/>
        <a:ea typeface="微软雅黑"/>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45720" tIns="45720" rIns="45720" bIns="45720" numCol="1" spcCol="0" rtlCol="0" fromWordArt="0" anchor="ctr" anchorCtr="0" forceAA="0" compatLnSpc="1">
        <a:noAutofit/>
      </a:bodyPr>
      <a:lstStyle>
        <a:defPPr algn="ctr" defTabSz="913765" fontAlgn="base">
          <a:spcBef>
            <a:spcPct val="0"/>
          </a:spcBef>
          <a:spcAft>
            <a:spcPct val="0"/>
          </a:spcAft>
          <a:defRPr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BUILD_Gold Standard 8 16</Template>
  <TotalTime>492</TotalTime>
  <Words>2866</Words>
  <Application>Microsoft Office PowerPoint</Application>
  <PresentationFormat>自定义</PresentationFormat>
  <Paragraphs>383</Paragraphs>
  <Slides>44</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44</vt:i4>
      </vt:variant>
    </vt:vector>
  </HeadingPairs>
  <TitlesOfParts>
    <vt:vector size="51" baseType="lpstr">
      <vt:lpstr>等线</vt:lpstr>
      <vt:lpstr>微软雅黑</vt:lpstr>
      <vt:lpstr>Arial</vt:lpstr>
      <vt:lpstr>Consolas</vt:lpstr>
      <vt:lpstr>Segoe UI</vt:lpstr>
      <vt:lpstr>Wingdings</vt:lpstr>
      <vt:lpstr>Metro_TT_Blue_16x9_02-12</vt:lpstr>
      <vt:lpstr>网络访问</vt:lpstr>
      <vt:lpstr>PowerPoint 演示文稿</vt:lpstr>
      <vt:lpstr>PowerPoint 演示文稿</vt:lpstr>
      <vt:lpstr>Networking basic</vt:lpstr>
      <vt:lpstr>HTTP协议</vt:lpstr>
      <vt:lpstr>TCP/UDP</vt:lpstr>
      <vt:lpstr>Networking basic</vt:lpstr>
      <vt:lpstr>Capabilities</vt:lpstr>
      <vt:lpstr>Capabilities</vt:lpstr>
      <vt:lpstr>Communicating when your app is not in the foreground</vt:lpstr>
      <vt:lpstr>Communicating when your app is not in the foreground</vt:lpstr>
      <vt:lpstr>Communicating when your app is not in the foreground</vt:lpstr>
      <vt:lpstr>Communicating when your app is not in the foreground</vt:lpstr>
      <vt:lpstr>Secured connections</vt:lpstr>
      <vt:lpstr>Secured connections</vt:lpstr>
      <vt:lpstr>Secured connections</vt:lpstr>
      <vt:lpstr>Secured connections</vt:lpstr>
      <vt:lpstr>Secured connections</vt:lpstr>
      <vt:lpstr>Authentication</vt:lpstr>
      <vt:lpstr>Authentication</vt:lpstr>
      <vt:lpstr>Authentication</vt:lpstr>
      <vt:lpstr>Handling network exceptions</vt:lpstr>
      <vt:lpstr>Networking technology</vt:lpstr>
      <vt:lpstr>套接字</vt:lpstr>
      <vt:lpstr>套接字</vt:lpstr>
      <vt:lpstr>WebSocket</vt:lpstr>
      <vt:lpstr>WebSocket</vt:lpstr>
      <vt:lpstr>HttpClient</vt:lpstr>
      <vt:lpstr>后台传输</vt:lpstr>
      <vt:lpstr>后台传输</vt:lpstr>
      <vt:lpstr>HTTP请求</vt:lpstr>
      <vt:lpstr>HttpClient类</vt:lpstr>
      <vt:lpstr>HttpClient类</vt:lpstr>
      <vt:lpstr>HttpClient类</vt:lpstr>
      <vt:lpstr>Socket通信</vt:lpstr>
      <vt:lpstr>Socket通信</vt:lpstr>
      <vt:lpstr>Socket入门</vt:lpstr>
      <vt:lpstr>Socket连接</vt:lpstr>
      <vt:lpstr>Socket连接</vt:lpstr>
      <vt:lpstr>Socket连接</vt:lpstr>
      <vt:lpstr>Socket连接</vt:lpstr>
      <vt:lpstr>Socket连接</vt:lpstr>
      <vt:lpstr>PowerPoint 演示文稿</vt:lpstr>
      <vt:lpstr>PowerPoint 演示文稿</vt:lpstr>
    </vt:vector>
  </TitlesOfParts>
  <Manager>&lt;Content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APP-406T: Search: integrating into the Windows 8 search experience</dc:title>
  <dc:subject>BUILD</dc:subject>
  <dc:creator>Priya Vaidyanathan (WINDOWS);zhangmeng_2k@hotmail.com</dc:creator>
  <cp:keywords>Developers, IT Pros, TDMs, Technical Decision Makers, PDC, Build, Developer Conference, ISVs, Programmers, Partners</cp:keywords>
  <dc:description>Template: Sam Moore, Silver Fox Productions, Inc._x000d_
Formatting: Dana Kim-Wincapaw, Silver Fox Productions, Inc._x000d_
Event Date: September 13th–16th_x000d_
Event Location: Anaheim, CA_x000d_
Audience Type: External Developers, Programmers</dc:description>
  <cp:lastModifiedBy>余明静</cp:lastModifiedBy>
  <cp:revision>616</cp:revision>
  <cp:lastPrinted>2010-05-11T05:02:00Z</cp:lastPrinted>
  <dcterms:created xsi:type="dcterms:W3CDTF">2011-08-17T21:33:00Z</dcterms:created>
  <dcterms:modified xsi:type="dcterms:W3CDTF">2018-04-18T08:43:37Z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0x0101005A9A772780AAE043B02F447FDD204C6F</vt:lpwstr>
  </property>
  <property fmtid="{D5CDD505-2E9C-101B-9397-08002B2CF9AE}" pid="3" name="Product">
    <vt:lpwstr>28;#Windows|d15bdf11-7aa9-4bf1-b584-c45e6bd87557</vt:lpwstr>
  </property>
  <property fmtid="{D5CDD505-2E9C-101B-9397-08002B2CF9AE}" pid="4" name="Event Venue">
    <vt:lpwstr>210;#Anaheim CC Anaheim, CA|c525dbc1-fb46-4f9d-a196-ce33b4962b5a</vt:lpwstr>
  </property>
  <property fmtid="{D5CDD505-2E9C-101B-9397-08002B2CF9AE}" pid="5" name="Event Location">
    <vt:lpwstr>209;#Anaheim, CA|67ffa72a-1f39-45c3-9bb1-f96b5f9c92e3</vt:lpwstr>
  </property>
  <property fmtid="{D5CDD505-2E9C-101B-9397-08002B2CF9AE}" pid="6" name="Event1">
    <vt:lpwstr>211;#BUILD|daffb02e-8105-4a1d-9c8d-6ffd36a19d83</vt:lpwstr>
  </property>
  <property fmtid="{D5CDD505-2E9C-101B-9397-08002B2CF9AE}" pid="7" name="Audience">
    <vt:lpwstr>34;#Developers|389e14a2-def5-4335-8627-c0368c2934a2;#96;#Other|1d63dafe-c6b5-450d-9d7f-2a5af3513850</vt:lpwstr>
  </property>
  <property fmtid="{D5CDD505-2E9C-101B-9397-08002B2CF9AE}" pid="8" name="TrackTaxHTField0">
    <vt:lpwstr/>
  </property>
  <property fmtid="{D5CDD505-2E9C-101B-9397-08002B2CF9AE}" pid="9" name="AudienceTaxHTField0">
    <vt:lpwstr>Developers389e14a2-def5-4335-8627-c0368c2934a2Other1d63dafe-c6b5-450d-9d7f-2a5af3513850</vt:lpwstr>
  </property>
  <property fmtid="{D5CDD505-2E9C-101B-9397-08002B2CF9AE}" pid="10" name="Event End Date">
    <vt:lpwstr>2011-09-16T07:00:00+00:00</vt:lpwstr>
  </property>
  <property fmtid="{D5CDD505-2E9C-101B-9397-08002B2CF9AE}" pid="11" name="MS Speaker">
    <vt:lpwstr/>
  </property>
  <property fmtid="{D5CDD505-2E9C-101B-9397-08002B2CF9AE}" pid="12" name="Event VenueTaxHTField0">
    <vt:lpwstr>Anaheim CC Anaheim, CAc525dbc1-fb46-4f9d-a196-ce33b4962b5a</vt:lpwstr>
  </property>
  <property fmtid="{D5CDD505-2E9C-101B-9397-08002B2CF9AE}" pid="13" name="MS Content Owner">
    <vt:lpwstr>Steven Sinofsky53</vt:lpwstr>
  </property>
  <property fmtid="{D5CDD505-2E9C-101B-9397-08002B2CF9AE}" pid="14" name="TaxCatchAll">
    <vt:lpwstr>962834211210209</vt:lpwstr>
  </property>
  <property fmtid="{D5CDD505-2E9C-101B-9397-08002B2CF9AE}" pid="15" name="CampaignTaxHTField0">
    <vt:lpwstr/>
  </property>
  <property fmtid="{D5CDD505-2E9C-101B-9397-08002B2CF9AE}" pid="16" name="Event Start Date">
    <vt:lpwstr>2011-09-13T07:00:00+00:00</vt:lpwstr>
  </property>
  <property fmtid="{D5CDD505-2E9C-101B-9397-08002B2CF9AE}" pid="17" name="ProductTaxHTField0">
    <vt:lpwstr>Windowsd15bdf11-7aa9-4bf1-b584-c45e6bd87557</vt:lpwstr>
  </property>
  <property fmtid="{D5CDD505-2E9C-101B-9397-08002B2CF9AE}" pid="18" name="Event LocationTaxHTField0">
    <vt:lpwstr>Anaheim, CA67ffa72a-1f39-45c3-9bb1-f96b5f9c92e3</vt:lpwstr>
  </property>
  <property fmtid="{D5CDD505-2E9C-101B-9397-08002B2CF9AE}" pid="19" name="Event1TaxHTField0">
    <vt:lpwstr>BUILDdaffb02e-8105-4a1d-9c8d-6ffd36a19d83</vt:lpwstr>
  </property>
  <property fmtid="{D5CDD505-2E9C-101B-9397-08002B2CF9AE}" pid="20" name="KSOProductBuildVer">
    <vt:lpwstr>2052-10.1.0.6260</vt:lpwstr>
  </property>
</Properties>
</file>