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50"/>
  </p:notesMasterIdLst>
  <p:handoutMasterIdLst>
    <p:handoutMasterId r:id="rId51"/>
  </p:handoutMasterIdLst>
  <p:sldIdLst>
    <p:sldId id="256" r:id="rId5"/>
    <p:sldId id="300" r:id="rId6"/>
    <p:sldId id="301" r:id="rId7"/>
    <p:sldId id="327" r:id="rId8"/>
    <p:sldId id="302" r:id="rId9"/>
    <p:sldId id="303" r:id="rId10"/>
    <p:sldId id="304" r:id="rId11"/>
    <p:sldId id="329" r:id="rId12"/>
    <p:sldId id="330" r:id="rId13"/>
    <p:sldId id="331" r:id="rId14"/>
    <p:sldId id="332" r:id="rId15"/>
    <p:sldId id="305" r:id="rId16"/>
    <p:sldId id="326" r:id="rId17"/>
    <p:sldId id="333" r:id="rId18"/>
    <p:sldId id="334" r:id="rId19"/>
    <p:sldId id="348" r:id="rId20"/>
    <p:sldId id="337" r:id="rId21"/>
    <p:sldId id="352" r:id="rId22"/>
    <p:sldId id="340" r:id="rId23"/>
    <p:sldId id="341" r:id="rId24"/>
    <p:sldId id="356" r:id="rId25"/>
    <p:sldId id="343" r:id="rId26"/>
    <p:sldId id="357" r:id="rId27"/>
    <p:sldId id="353" r:id="rId28"/>
    <p:sldId id="358" r:id="rId29"/>
    <p:sldId id="310" r:id="rId30"/>
    <p:sldId id="361" r:id="rId31"/>
    <p:sldId id="311" r:id="rId32"/>
    <p:sldId id="347" r:id="rId33"/>
    <p:sldId id="349" r:id="rId34"/>
    <p:sldId id="338" r:id="rId35"/>
    <p:sldId id="350" r:id="rId36"/>
    <p:sldId id="312" r:id="rId37"/>
    <p:sldId id="360" r:id="rId38"/>
    <p:sldId id="359" r:id="rId39"/>
    <p:sldId id="313" r:id="rId40"/>
    <p:sldId id="315" r:id="rId41"/>
    <p:sldId id="316" r:id="rId42"/>
    <p:sldId id="317" r:id="rId43"/>
    <p:sldId id="318" r:id="rId44"/>
    <p:sldId id="319" r:id="rId45"/>
    <p:sldId id="320" r:id="rId46"/>
    <p:sldId id="321" r:id="rId47"/>
    <p:sldId id="325" r:id="rId48"/>
    <p:sldId id="298"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67" d="100"/>
          <a:sy n="67" d="100"/>
        </p:scale>
        <p:origin x="1094" y="53"/>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3/26/2018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3/26/2018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57760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335023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39672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34</a:t>
            </a:fld>
            <a:endParaRPr lang="en-US"/>
          </a:p>
        </p:txBody>
      </p:sp>
    </p:spTree>
    <p:extLst>
      <p:ext uri="{BB962C8B-B14F-4D97-AF65-F5344CB8AC3E}">
        <p14:creationId xmlns:p14="http://schemas.microsoft.com/office/powerpoint/2010/main" val="131100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3/26/2018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07907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3/26/2018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1216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3/26/2018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8739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252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a:t>Click to edit Master title style</a:t>
            </a:r>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2777270342"/>
      </p:ext>
    </p:extLst>
  </p:cSld>
  <p:clrMapOvr>
    <a:masterClrMapping/>
  </p:clrMapOvr>
  <p:transition>
    <p:fade/>
  </p:transition>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3/26/2018</a:t>
            </a:fld>
            <a:endParaRPr lang="en-US"/>
          </a:p>
        </p:txBody>
      </p:sp>
      <p:sp>
        <p:nvSpPr>
          <p:cNvPr id="4" name="Footer Placeholder 3"/>
          <p:cNvSpPr>
            <a:spLocks noGrp="1"/>
          </p:cNvSpPr>
          <p:nvPr>
            <p:ph type="ftr" sz="quarter" idx="11"/>
          </p:nvPr>
        </p:nvSpPr>
        <p:spPr/>
        <p:txBody>
          <a:bodyPr/>
          <a:lstStyle/>
          <a:p>
            <a:r>
              <a:rPr lang="en-US"/>
              <a:t>Microsoft Confidential</a:t>
            </a:r>
            <a:endParaRPr lang="en-US" dirty="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a:t>Click to edit Master title style</a:t>
            </a:r>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a:t>Code Snippet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6209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3/26/2018</a:t>
            </a:fld>
            <a:endParaRPr lang="en-US"/>
          </a:p>
        </p:txBody>
      </p:sp>
      <p:sp>
        <p:nvSpPr>
          <p:cNvPr id="5" name="Footer Placeholder 4"/>
          <p:cNvSpPr>
            <a:spLocks noGrp="1"/>
          </p:cNvSpPr>
          <p:nvPr>
            <p:ph type="ftr" sz="quarter" idx="12"/>
          </p:nvPr>
        </p:nvSpPr>
        <p:spPr/>
        <p:txBody>
          <a:bodyPr/>
          <a:lstStyle/>
          <a:p>
            <a:r>
              <a:rPr lang="en-US"/>
              <a:t>Microsoft Confidential</a:t>
            </a:r>
            <a:endParaRPr lang="en-US"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
        <p:nvSpPr>
          <p:cNvPr id="3" name="Date Placeholder 2"/>
          <p:cNvSpPr>
            <a:spLocks noGrp="1"/>
          </p:cNvSpPr>
          <p:nvPr>
            <p:ph type="dt" sz="half" idx="13"/>
          </p:nvPr>
        </p:nvSpPr>
        <p:spPr/>
        <p:txBody>
          <a:bodyPr/>
          <a:lstStyle/>
          <a:p>
            <a:fld id="{DF8856BE-949E-4BF1-9D5E-AF39E8E54868}" type="datetime1">
              <a:rPr lang="en-US" smtClean="0"/>
              <a:t>3/26/2018</a:t>
            </a:fld>
            <a:endParaRPr lang="en-US"/>
          </a:p>
        </p:txBody>
      </p:sp>
      <p:sp>
        <p:nvSpPr>
          <p:cNvPr id="6" name="Footer Placeholder 5"/>
          <p:cNvSpPr>
            <a:spLocks noGrp="1"/>
          </p:cNvSpPr>
          <p:nvPr>
            <p:ph type="ftr" sz="quarter" idx="14"/>
          </p:nvPr>
        </p:nvSpPr>
        <p:spPr/>
        <p:txBody>
          <a:bodyPr/>
          <a:lstStyle/>
          <a:p>
            <a:r>
              <a:rPr lang="en-US"/>
              <a:t>Microsoft Confidential</a:t>
            </a:r>
            <a:endParaRPr lang="en-US" dirty="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image" Target="../media/image6.pn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theme" Target="../theme/theme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9.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Lifecycle</a:t>
            </a:r>
            <a:br>
              <a:rPr lang="en-GB" dirty="0"/>
            </a:br>
            <a:r>
              <a:rPr lang="en-GB" sz="3200" dirty="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Application.OnLaunched override</a:t>
            </a:r>
          </a:p>
        </p:txBody>
      </p:sp>
      <p:sp>
        <p:nvSpPr>
          <p:cNvPr id="6" name="Text Placeholder 5"/>
          <p:cNvSpPr>
            <a:spLocks noGrp="1"/>
          </p:cNvSpPr>
          <p:nvPr>
            <p:ph type="body" sz="quarter" idx="4294967295"/>
          </p:nvPr>
        </p:nvSpPr>
        <p:spPr>
          <a:xfrm>
            <a:off x="0" y="1563688"/>
            <a:ext cx="11652250" cy="4699748"/>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sealed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Invoked when the application is launched normally by the end user.  </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 name="</a:t>
            </a:r>
            <a:r>
              <a:rPr lang="en-GB" sz="1800" dirty="0">
                <a:solidFill>
                  <a:srgbClr val="000000"/>
                </a:solidFill>
                <a:highlight>
                  <a:srgbClr val="FFFFFF"/>
                </a:highlight>
                <a:latin typeface="Consolas" panose="020B0609020204030204" pitchFamily="49" charset="0"/>
              </a:rPr>
              <a:t>e</a:t>
            </a:r>
            <a:r>
              <a:rPr lang="en-GB" sz="1800" dirty="0">
                <a:solidFill>
                  <a:srgbClr val="808080"/>
                </a:solidFill>
                <a:highlight>
                  <a:srgbClr val="FFFFFF"/>
                </a:highlight>
                <a:latin typeface="Consolas" panose="020B0609020204030204" pitchFamily="49" charset="0"/>
              </a:rPr>
              <a:t>"&gt;</a:t>
            </a:r>
            <a:r>
              <a:rPr lang="en-GB" sz="1800" dirty="0">
                <a:solidFill>
                  <a:srgbClr val="008000"/>
                </a:solidFill>
                <a:highlight>
                  <a:srgbClr val="FFFFFF"/>
                </a:highlight>
                <a:latin typeface="Consolas" panose="020B0609020204030204" pitchFamily="49" charset="0"/>
              </a:rPr>
              <a:t>Details about the launch request and process.</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protected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override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OnLaunched</a:t>
            </a:r>
            <a:r>
              <a:rPr lang="en-GB" sz="1800" dirty="0">
                <a:solidFill>
                  <a:srgbClr val="000000"/>
                </a:solidFill>
                <a:highlight>
                  <a:srgbClr val="FFFFFF"/>
                </a:highlight>
                <a:latin typeface="Consolas" panose="020B0609020204030204" pitchFamily="49" charset="0"/>
              </a:rPr>
              <a:t>(</a:t>
            </a:r>
            <a:r>
              <a:rPr lang="en-GB" sz="1800" dirty="0" err="1">
                <a:solidFill>
                  <a:srgbClr val="2B91AF"/>
                </a:solidFill>
                <a:highlight>
                  <a:srgbClr val="FFFFFF"/>
                </a:highlight>
                <a:latin typeface="Consolas" panose="020B0609020204030204" pitchFamily="49" charset="0"/>
              </a:rPr>
              <a:t>LaunchActivatedEventArgs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How did the app exit the last time it was run (if at all)</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ApplicationExecutionState</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previousState</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e.PreviousExecutionState</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What kind of launch is this?</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e.Kind</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a:t>
            </a:r>
            <a:endParaRPr lang="en-GB" sz="1800" dirty="0"/>
          </a:p>
        </p:txBody>
      </p:sp>
      <p:grpSp>
        <p:nvGrpSpPr>
          <p:cNvPr id="13" name="Group 12"/>
          <p:cNvGrpSpPr/>
          <p:nvPr/>
        </p:nvGrpSpPr>
        <p:grpSpPr>
          <a:xfrm>
            <a:off x="1518239" y="2175697"/>
            <a:ext cx="10553843" cy="2517694"/>
            <a:chOff x="1123204" y="3785602"/>
            <a:chExt cx="10555342" cy="2518051"/>
          </a:xfrm>
        </p:grpSpPr>
        <p:sp>
          <p:nvSpPr>
            <p:cNvPr id="4" name="TextBox 3"/>
            <p:cNvSpPr txBox="1"/>
            <p:nvPr/>
          </p:nvSpPr>
          <p:spPr>
            <a:xfrm>
              <a:off x="7739277" y="3785602"/>
              <a:ext cx="3939269" cy="1764784"/>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NotRunning</a:t>
              </a:r>
            </a:p>
            <a:p>
              <a:pPr algn="ctr"/>
              <a:r>
                <a:rPr lang="en-GB" sz="1961" dirty="0">
                  <a:solidFill>
                    <a:schemeClr val="tx2">
                      <a:lumMod val="60000"/>
                      <a:lumOff val="40000"/>
                    </a:schemeClr>
                  </a:solidFill>
                </a:rPr>
                <a:t>Running</a:t>
              </a:r>
            </a:p>
            <a:p>
              <a:pPr algn="ctr"/>
              <a:r>
                <a:rPr lang="en-GB" sz="1961" dirty="0">
                  <a:solidFill>
                    <a:schemeClr val="tx2">
                      <a:lumMod val="60000"/>
                      <a:lumOff val="40000"/>
                    </a:schemeClr>
                  </a:solidFill>
                </a:rPr>
                <a:t>Suspended</a:t>
              </a:r>
            </a:p>
            <a:p>
              <a:pPr algn="ctr"/>
              <a:r>
                <a:rPr lang="en-GB" sz="1961" dirty="0">
                  <a:solidFill>
                    <a:schemeClr val="tx2">
                      <a:lumMod val="60000"/>
                      <a:lumOff val="40000"/>
                    </a:schemeClr>
                  </a:solidFill>
                </a:rPr>
                <a:t>Terminated</a:t>
              </a:r>
            </a:p>
            <a:p>
              <a:pPr algn="ctr"/>
              <a:r>
                <a:rPr lang="en-GB" sz="1961"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4667994"/>
              <a:ext cx="3306865" cy="1434181"/>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522295" y="4816742"/>
            <a:ext cx="8607659" cy="1815455"/>
            <a:chOff x="-4121818" y="4637927"/>
            <a:chExt cx="8608879" cy="1815713"/>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547792" y="4637927"/>
              <a:ext cx="3939269" cy="1815713"/>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Launch</a:t>
              </a:r>
            </a:p>
            <a:p>
              <a:pPr algn="ctr"/>
              <a:r>
                <a:rPr lang="en-GB" sz="1961" dirty="0">
                  <a:solidFill>
                    <a:schemeClr val="tx2">
                      <a:lumMod val="60000"/>
                      <a:lumOff val="40000"/>
                    </a:schemeClr>
                  </a:solidFill>
                </a:rPr>
                <a:t>File</a:t>
              </a:r>
            </a:p>
            <a:p>
              <a:pPr algn="ctr"/>
              <a:r>
                <a:rPr lang="en-GB" sz="1961" dirty="0">
                  <a:solidFill>
                    <a:schemeClr val="tx2">
                      <a:lumMod val="60000"/>
                      <a:lumOff val="40000"/>
                    </a:schemeClr>
                  </a:solidFill>
                </a:rPr>
                <a:t>Protocol</a:t>
              </a:r>
            </a:p>
            <a:p>
              <a:pPr algn="ctr"/>
              <a:r>
                <a:rPr lang="en-GB" sz="1961" dirty="0">
                  <a:solidFill>
                    <a:schemeClr val="tx2">
                      <a:lumMod val="60000"/>
                      <a:lumOff val="40000"/>
                    </a:schemeClr>
                  </a:solidFill>
                </a:rPr>
                <a:t>VoiceCommand</a:t>
              </a:r>
            </a:p>
            <a:p>
              <a:pPr algn="ctr"/>
              <a:r>
                <a:rPr lang="en-GB" sz="1961" dirty="0">
                  <a:solidFill>
                    <a:schemeClr val="tx2">
                      <a:lumMod val="60000"/>
                      <a:lumOff val="40000"/>
                    </a:schemeClr>
                  </a:solidFill>
                </a:rPr>
                <a:t>Etc.</a:t>
              </a:r>
            </a:p>
          </p:txBody>
        </p:sp>
        <p:cxnSp>
          <p:nvCxnSpPr>
            <p:cNvPr id="10" name="Curved Connector 9"/>
            <p:cNvCxnSpPr>
              <a:stCxn id="8" idx="3"/>
              <a:endCxn id="9" idx="1"/>
            </p:cNvCxnSpPr>
            <p:nvPr/>
          </p:nvCxnSpPr>
          <p:spPr>
            <a:xfrm>
              <a:off x="-2188463" y="5216988"/>
              <a:ext cx="2736255" cy="328796"/>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89575" y="1256593"/>
            <a:ext cx="2765406" cy="5209913"/>
          </a:xfrm>
          <a:prstGeom prst="rect">
            <a:avLst/>
          </a:prstGeom>
        </p:spPr>
      </p:pic>
      <p:sp>
        <p:nvSpPr>
          <p:cNvPr id="2" name="Title 1"/>
          <p:cNvSpPr>
            <a:spLocks noGrp="1"/>
          </p:cNvSpPr>
          <p:nvPr>
            <p:ph type="title"/>
          </p:nvPr>
        </p:nvSpPr>
        <p:spPr/>
        <p:txBody>
          <a:bodyPr/>
          <a:lstStyle/>
          <a:p>
            <a:r>
              <a:rPr lang="en-GB" dirty="0"/>
              <a:t>Your app is minimized or moves off screen</a:t>
            </a:r>
          </a:p>
        </p:txBody>
      </p:sp>
      <p:sp>
        <p:nvSpPr>
          <p:cNvPr id="12" name="Text Placeholder 11"/>
          <p:cNvSpPr>
            <a:spLocks noGrp="1"/>
          </p:cNvSpPr>
          <p:nvPr>
            <p:ph type="body" sz="quarter" idx="4294967295"/>
          </p:nvPr>
        </p:nvSpPr>
        <p:spPr>
          <a:xfrm>
            <a:off x="5661025" y="2189163"/>
            <a:ext cx="6530975" cy="2424112"/>
          </a:xfrm>
        </p:spPr>
        <p:txBody>
          <a:bodyPr/>
          <a:lstStyle/>
          <a:p>
            <a:r>
              <a:rPr lang="en-GB" sz="2745" dirty="0">
                <a:solidFill>
                  <a:schemeClr val="tx1"/>
                </a:solidFill>
              </a:rPr>
              <a:t>App is </a:t>
            </a:r>
            <a:r>
              <a:rPr lang="en-GB" sz="2745" b="1" dirty="0">
                <a:solidFill>
                  <a:schemeClr val="tx1"/>
                </a:solidFill>
              </a:rPr>
              <a:t>suspended</a:t>
            </a:r>
          </a:p>
          <a:p>
            <a:r>
              <a:rPr lang="en-GB" sz="2745" dirty="0">
                <a:solidFill>
                  <a:schemeClr val="tx1"/>
                </a:solidFill>
              </a:rPr>
              <a:t>All code stopped</a:t>
            </a:r>
          </a:p>
          <a:p>
            <a:r>
              <a:rPr lang="en-GB" sz="2745" dirty="0">
                <a:solidFill>
                  <a:schemeClr val="tx1"/>
                </a:solidFill>
              </a:rPr>
              <a:t>No timers tick</a:t>
            </a:r>
          </a:p>
          <a:p>
            <a:r>
              <a:rPr lang="en-GB" sz="2745" dirty="0">
                <a:solidFill>
                  <a:schemeClr val="tx1"/>
                </a:solidFill>
              </a:rPr>
              <a:t>No events fire</a:t>
            </a:r>
          </a:p>
          <a:p>
            <a:r>
              <a:rPr lang="en-GB" sz="2745" dirty="0">
                <a:solidFill>
                  <a:schemeClr val="tx1"/>
                </a:solidFill>
              </a:rPr>
              <a:t>Process still alive and in memory</a:t>
            </a:r>
          </a:p>
        </p:txBody>
      </p:sp>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bwMode="auto">
          <a:xfrm>
            <a:off x="3405188" y="2959388"/>
            <a:ext cx="2255201" cy="12037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Leaves App</a:t>
            </a:r>
          </a:p>
        </p:txBody>
      </p:sp>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342660" y="3248909"/>
            <a:ext cx="913356" cy="914270"/>
          </a:xfrm>
          <a:prstGeom prst="rect">
            <a:avLst/>
          </a:prstGeom>
          <a:ln w="28575">
            <a:solidFill>
              <a:srgbClr val="FFC000"/>
            </a:solidFill>
          </a:ln>
        </p:spPr>
      </p:pic>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36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500"/>
                                        <p:tgtEl>
                                          <p:spTgt spid="12">
                                            <p:txEl>
                                              <p:pRg st="2" end="2"/>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500"/>
                                        <p:tgtEl>
                                          <p:spTgt spid="12">
                                            <p:txEl>
                                              <p:pRg st="3" end="3"/>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Effect transition="in" filter="fade">
                                      <p:cBhvr>
                                        <p:cTn id="39" dur="500"/>
                                        <p:tgtEl>
                                          <p:spTgt spid="12">
                                            <p:txEl>
                                              <p:pRg st="4" end="4"/>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6" grpId="0" animBg="1"/>
      <p:bldP spid="7"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39472"/>
            <a:ext cx="11637012" cy="2179058"/>
          </a:xfrm>
        </p:spPr>
        <p:txBody>
          <a:bodyPr/>
          <a:lstStyle/>
          <a:p>
            <a:r>
              <a:rPr lang="en-US" sz="4800" dirty="0"/>
              <a:t>On Desktop family, UWP apps </a:t>
            </a:r>
            <a:br>
              <a:rPr lang="en-US" sz="4800" dirty="0"/>
            </a:br>
            <a:r>
              <a:rPr lang="en-US" sz="4800" dirty="0"/>
              <a:t>suspend when they are minimized</a:t>
            </a:r>
            <a:br>
              <a:rPr lang="en-US" sz="4800" dirty="0"/>
            </a:br>
            <a:r>
              <a:rPr lang="en-US" sz="4800" dirty="0"/>
              <a:t>or when Windows enters a low power state</a:t>
            </a:r>
          </a:p>
        </p:txBody>
      </p:sp>
    </p:spTree>
    <p:extLst>
      <p:ext uri="{BB962C8B-B14F-4D97-AF65-F5344CB8AC3E}">
        <p14:creationId xmlns:p14="http://schemas.microsoft.com/office/powerpoint/2010/main" val="5620304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671871"/>
            <a:ext cx="11637012" cy="1514261"/>
          </a:xfrm>
        </p:spPr>
        <p:txBody>
          <a:bodyPr/>
          <a:lstStyle/>
          <a:p>
            <a:r>
              <a:rPr lang="en-US" sz="4800" dirty="0"/>
              <a:t>On Mobile, UWP apps suspend </a:t>
            </a:r>
            <a:br>
              <a:rPr lang="en-US" sz="4800" dirty="0"/>
            </a:br>
            <a:r>
              <a:rPr lang="en-US" sz="4800" dirty="0"/>
              <a:t>when no longer the foreground app</a:t>
            </a:r>
          </a:p>
        </p:txBody>
      </p:sp>
    </p:spTree>
    <p:extLst>
      <p:ext uri="{BB962C8B-B14F-4D97-AF65-F5344CB8AC3E}">
        <p14:creationId xmlns:p14="http://schemas.microsoft.com/office/powerpoint/2010/main" val="737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40" y="1563688"/>
            <a:ext cx="11652250" cy="5309146"/>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sealed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public</a:t>
            </a:r>
            <a:r>
              <a:rPr lang="en-GB" sz="1800" dirty="0">
                <a:solidFill>
                  <a:srgbClr val="000000"/>
                </a:solidFill>
                <a:highlight>
                  <a:srgbClr val="FFFFFF"/>
                </a:highlight>
                <a:latin typeface="Consolas" panose="020B0609020204030204" pitchFamily="49" charset="0"/>
              </a:rPr>
              <a:t> App()</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.InitializeComponent</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.Suspending</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private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r>
              <a:rPr lang="en-GB" sz="1800" dirty="0">
                <a:solidFill>
                  <a:srgbClr val="0000FF"/>
                </a:solidFill>
                <a:highlight>
                  <a:srgbClr val="FFFFFF"/>
                </a:highlight>
                <a:latin typeface="Consolas" panose="020B0609020204030204" pitchFamily="49" charset="0"/>
              </a:rPr>
              <a:t>object</a:t>
            </a:r>
            <a:r>
              <a:rPr lang="en-GB" sz="1800" dirty="0">
                <a:solidFill>
                  <a:srgbClr val="000000"/>
                </a:solidFill>
                <a:highlight>
                  <a:srgbClr val="FFFFFF"/>
                </a:highlight>
                <a:latin typeface="Consolas" panose="020B0609020204030204" pitchFamily="49" charset="0"/>
              </a:rPr>
              <a:t> sender, </a:t>
            </a:r>
            <a:r>
              <a:rPr lang="en-GB" sz="1800" dirty="0" err="1">
                <a:solidFill>
                  <a:srgbClr val="2B91AF"/>
                </a:solidFill>
                <a:highlight>
                  <a:srgbClr val="FFFFFF"/>
                </a:highlight>
                <a:latin typeface="Consolas" panose="020B0609020204030204" pitchFamily="49" charset="0"/>
              </a:rPr>
              <a:t>SuspendingEventArgs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Ask for a deferral if you need to do </a:t>
            </a:r>
            <a:r>
              <a:rPr lang="en-GB" sz="1800" dirty="0" err="1">
                <a:solidFill>
                  <a:srgbClr val="008000"/>
                </a:solidFill>
                <a:highlight>
                  <a:srgbClr val="FFFFFF"/>
                </a:highlight>
                <a:latin typeface="Consolas" panose="020B0609020204030204" pitchFamily="49" charset="0"/>
              </a:rPr>
              <a:t>async</a:t>
            </a:r>
            <a:r>
              <a:rPr lang="en-GB" sz="1800" dirty="0">
                <a:solidFill>
                  <a:srgbClr val="008000"/>
                </a:solidFill>
                <a:highlight>
                  <a:srgbClr val="FFFFFF"/>
                </a:highlight>
                <a:latin typeface="Consolas" panose="020B0609020204030204" pitchFamily="49" charset="0"/>
              </a:rPr>
              <a:t> work</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var</a:t>
            </a:r>
            <a:r>
              <a:rPr lang="en-GB" sz="1800" dirty="0">
                <a:solidFill>
                  <a:srgbClr val="000000"/>
                </a:solidFill>
                <a:highlight>
                  <a:srgbClr val="FFFFFF"/>
                </a:highlight>
                <a:latin typeface="Consolas" panose="020B0609020204030204" pitchFamily="49" charset="0"/>
              </a:rPr>
              <a:t> deferral = </a:t>
            </a:r>
            <a:r>
              <a:rPr lang="en-GB" sz="1800" dirty="0" err="1">
                <a:solidFill>
                  <a:srgbClr val="000000"/>
                </a:solidFill>
                <a:highlight>
                  <a:srgbClr val="FFFFFF"/>
                </a:highlight>
                <a:latin typeface="Consolas" panose="020B0609020204030204" pitchFamily="49" charset="0"/>
              </a:rPr>
              <a:t>e.SuspendingOperation.GetDeferral</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//TODO: Save application state and stop any background activity</a:t>
            </a:r>
            <a:endParaRPr lang="en-GB" sz="1800" dirty="0">
              <a:solidFill>
                <a:srgbClr val="000000"/>
              </a:solidFill>
              <a:highlight>
                <a:srgbClr val="FFFFFF"/>
              </a:highlight>
              <a:latin typeface="Consolas" panose="020B0609020204030204" pitchFamily="49" charset="0"/>
            </a:endParaRP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deferral.Complete</a:t>
            </a: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Then mark the deferral complete</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endParaRPr lang="en-GB" sz="1800" dirty="0"/>
          </a:p>
        </p:txBody>
      </p:sp>
      <p:sp>
        <p:nvSpPr>
          <p:cNvPr id="2" name="Title 1"/>
          <p:cNvSpPr>
            <a:spLocks noGrp="1"/>
          </p:cNvSpPr>
          <p:nvPr>
            <p:ph type="title"/>
          </p:nvPr>
        </p:nvSpPr>
        <p:spPr/>
        <p:txBody>
          <a:bodyPr/>
          <a:lstStyle/>
          <a:p>
            <a:r>
              <a:rPr lang="en-GB" dirty="0"/>
              <a:t>Application.Suspending event</a:t>
            </a:r>
          </a:p>
        </p:txBody>
      </p:sp>
      <p:sp>
        <p:nvSpPr>
          <p:cNvPr id="3" name="Rectangular Callout 2"/>
          <p:cNvSpPr/>
          <p:nvPr/>
        </p:nvSpPr>
        <p:spPr bwMode="auto">
          <a:xfrm>
            <a:off x="7349837" y="1563688"/>
            <a:ext cx="4397481" cy="1241259"/>
          </a:xfrm>
          <a:prstGeom prst="wedgeRectCallout">
            <a:avLst>
              <a:gd name="adj1" fmla="val -115146"/>
              <a:gd name="adj2" fmla="val 15363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This code has limited time to run. Doing the minimum amount of work here will improve the user’s experience of your app.</a:t>
            </a:r>
          </a:p>
        </p:txBody>
      </p:sp>
      <p:sp>
        <p:nvSpPr>
          <p:cNvPr id="5" name="Rectangular Callout 4"/>
          <p:cNvSpPr/>
          <p:nvPr/>
        </p:nvSpPr>
        <p:spPr bwMode="auto">
          <a:xfrm>
            <a:off x="1213785" y="1849556"/>
            <a:ext cx="4397481" cy="1295217"/>
          </a:xfrm>
          <a:prstGeom prst="wedgeRectCallout">
            <a:avLst>
              <a:gd name="adj1" fmla="val 71894"/>
              <a:gd name="adj2" fmla="val 193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NB: Only ask for a deferral if you are doing </a:t>
            </a:r>
            <a:r>
              <a:rPr lang="en-GB" dirty="0" err="1">
                <a:gradFill>
                  <a:gsLst>
                    <a:gs pos="0">
                      <a:srgbClr val="FFFFFF"/>
                    </a:gs>
                    <a:gs pos="100000">
                      <a:srgbClr val="FFFFFF"/>
                    </a:gs>
                  </a:gsLst>
                  <a:lin ang="5400000" scaled="0"/>
                </a:gradFill>
                <a:ea typeface="Segoe UI" pitchFamily="34" charset="0"/>
                <a:cs typeface="Segoe UI" pitchFamily="34" charset="0"/>
              </a:rPr>
              <a:t>async</a:t>
            </a:r>
            <a:r>
              <a:rPr lang="en-GB" dirty="0">
                <a:gradFill>
                  <a:gsLst>
                    <a:gs pos="0">
                      <a:srgbClr val="FFFFFF"/>
                    </a:gs>
                    <a:gs pos="100000">
                      <a:srgbClr val="FFFFFF"/>
                    </a:gs>
                  </a:gsLst>
                  <a:lin ang="5400000" scaled="0"/>
                </a:gradFill>
                <a:ea typeface="Segoe UI" pitchFamily="34" charset="0"/>
                <a:cs typeface="Segoe UI" pitchFamily="34" charset="0"/>
              </a:rPr>
              <a:t> work. A deferral does not give you any more time to suspend.</a:t>
            </a:r>
          </a:p>
        </p:txBody>
      </p:sp>
    </p:spTree>
    <p:extLst>
      <p:ext uri="{BB962C8B-B14F-4D97-AF65-F5344CB8AC3E}">
        <p14:creationId xmlns:p14="http://schemas.microsoft.com/office/powerpoint/2010/main" val="3885672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returns to your app</a:t>
            </a:r>
          </a:p>
        </p:txBody>
      </p:sp>
      <p:sp>
        <p:nvSpPr>
          <p:cNvPr id="12" name="Text Placeholder 11"/>
          <p:cNvSpPr>
            <a:spLocks noGrp="1"/>
          </p:cNvSpPr>
          <p:nvPr>
            <p:ph type="body" sz="quarter" idx="4294967295"/>
          </p:nvPr>
        </p:nvSpPr>
        <p:spPr>
          <a:xfrm>
            <a:off x="8374063" y="1416050"/>
            <a:ext cx="3817937" cy="2682850"/>
          </a:xfrm>
        </p:spPr>
        <p:txBody>
          <a:bodyPr/>
          <a:lstStyle/>
          <a:p>
            <a:r>
              <a:rPr lang="en-GB" sz="2353" dirty="0">
                <a:solidFill>
                  <a:schemeClr val="tx1"/>
                </a:solidFill>
              </a:rPr>
              <a:t>Same app is </a:t>
            </a:r>
            <a:r>
              <a:rPr lang="en-GB" sz="2353" b="1" dirty="0">
                <a:solidFill>
                  <a:schemeClr val="tx1"/>
                </a:solidFill>
              </a:rPr>
              <a:t>resumed</a:t>
            </a:r>
          </a:p>
          <a:p>
            <a:r>
              <a:rPr lang="en-GB" sz="2353" dirty="0">
                <a:solidFill>
                  <a:schemeClr val="tx1"/>
                </a:solidFill>
              </a:rPr>
              <a:t>Same process, same memory so values of variables are intact</a:t>
            </a:r>
          </a:p>
          <a:p>
            <a:r>
              <a:rPr lang="en-GB" sz="2353" dirty="0">
                <a:solidFill>
                  <a:schemeClr val="tx1"/>
                </a:solidFill>
              </a:rPr>
              <a:t>All code runs</a:t>
            </a:r>
          </a:p>
          <a:p>
            <a:r>
              <a:rPr lang="en-GB" sz="2353" dirty="0">
                <a:solidFill>
                  <a:schemeClr val="tx1"/>
                </a:solidFill>
              </a:rPr>
              <a:t>Code has a chance to respond...</a:t>
            </a:r>
          </a:p>
        </p:txBody>
      </p:sp>
      <p:sp>
        <p:nvSpPr>
          <p:cNvPr id="21" name="TextBox 20"/>
          <p:cNvSpPr txBox="1"/>
          <p:nvPr/>
        </p:nvSpPr>
        <p:spPr>
          <a:xfrm>
            <a:off x="3740200" y="5662193"/>
            <a:ext cx="730968" cy="430887"/>
          </a:xfrm>
          <a:prstGeom prst="rect">
            <a:avLst/>
          </a:prstGeom>
          <a:noFill/>
        </p:spPr>
        <p:txBody>
          <a:bodyPr wrap="none" lIns="0" tIns="0" rIns="0" bIns="0" rtlCol="0">
            <a:spAutoFit/>
          </a:bodyPr>
          <a:lstStyle/>
          <a:p>
            <a:r>
              <a:rPr lang="en-GB" sz="2800" dirty="0"/>
              <a:t>Back</a:t>
            </a:r>
          </a:p>
        </p:txBody>
      </p:sp>
      <p:sp>
        <p:nvSpPr>
          <p:cNvPr id="22" name="TextBox 21"/>
          <p:cNvSpPr txBox="1"/>
          <p:nvPr/>
        </p:nvSpPr>
        <p:spPr>
          <a:xfrm>
            <a:off x="5963971" y="5662193"/>
            <a:ext cx="1330621" cy="430887"/>
          </a:xfrm>
          <a:prstGeom prst="rect">
            <a:avLst/>
          </a:prstGeom>
          <a:noFill/>
        </p:spPr>
        <p:txBody>
          <a:bodyPr wrap="none" lIns="0" tIns="0" rIns="0" bIns="0" rtlCol="0">
            <a:spAutoFit/>
          </a:bodyPr>
          <a:lstStyle/>
          <a:p>
            <a:r>
              <a:rPr lang="en-GB" sz="2800" dirty="0"/>
              <a:t>Switcher</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1120485" y="5675234"/>
            <a:ext cx="1126912" cy="430887"/>
          </a:xfrm>
          <a:prstGeom prst="rect">
            <a:avLst/>
          </a:prstGeom>
          <a:noFill/>
        </p:spPr>
        <p:txBody>
          <a:bodyPr wrap="none" lIns="0" tIns="0" rIns="0" bIns="0" rtlCol="0">
            <a:spAutoFit/>
          </a:bodyPr>
          <a:lstStyle/>
          <a:p>
            <a:r>
              <a:rPr lang="en-GB" sz="2800" dirty="0"/>
              <a:t>Launch</a:t>
            </a:r>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24125" y="1416050"/>
            <a:ext cx="8149938" cy="4668144"/>
          </a:xfrm>
          <a:prstGeom prst="rect">
            <a:avLst/>
          </a:prstGeom>
        </p:spPr>
      </p:pic>
      <p:sp>
        <p:nvSpPr>
          <p:cNvPr id="31" name="Oval 30"/>
          <p:cNvSpPr/>
          <p:nvPr/>
        </p:nvSpPr>
        <p:spPr bwMode="auto">
          <a:xfrm>
            <a:off x="2672286" y="2063622"/>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4158095" y="5655733"/>
            <a:ext cx="748033" cy="70045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Effect transition="in" filter="fade">
                                      <p:cBhvr>
                                        <p:cTn id="31" dur="500"/>
                                        <p:tgtEl>
                                          <p:spTgt spid="1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childTnLst>
                          </p:cTn>
                        </p:par>
                        <p:par>
                          <p:cTn id="61" fill="hold">
                            <p:stCondLst>
                              <p:cond delay="500"/>
                            </p:stCondLst>
                            <p:childTnLst>
                              <p:par>
                                <p:cTn id="62" presetID="14" presetClass="entr" presetSubtype="10" fill="hold" nodeType="afterEffect">
                                  <p:stCondLst>
                                    <p:cond delay="500"/>
                                  </p:stCondLst>
                                  <p:childTnLst>
                                    <p:set>
                                      <p:cBhvr>
                                        <p:cTn id="63" dur="1" fill="hold">
                                          <p:stCondLst>
                                            <p:cond delay="0"/>
                                          </p:stCondLst>
                                        </p:cTn>
                                        <p:tgtEl>
                                          <p:spTgt spid="10"/>
                                        </p:tgtEl>
                                        <p:attrNameLst>
                                          <p:attrName>style.visibility</p:attrName>
                                        </p:attrNameLst>
                                      </p:cBhvr>
                                      <p:to>
                                        <p:strVal val="visible"/>
                                      </p:to>
                                    </p:set>
                                    <p:animEffect transition="in" filter="randombar(horizontal)">
                                      <p:cBhvr>
                                        <p:cTn id="64" dur="500"/>
                                        <p:tgtEl>
                                          <p:spTgt spid="10"/>
                                        </p:tgtEl>
                                      </p:cBhvr>
                                    </p:animEffect>
                                  </p:childTnLst>
                                </p:cTn>
                              </p:par>
                            </p:childTnLst>
                          </p:cTn>
                        </p:par>
                        <p:par>
                          <p:cTn id="65" fill="hold">
                            <p:stCondLst>
                              <p:cond delay="1500"/>
                            </p:stCondLst>
                            <p:childTnLst>
                              <p:par>
                                <p:cTn id="66" presetID="21" presetClass="entr" presetSubtype="1"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heel(1)">
                                      <p:cBhvr>
                                        <p:cTn id="68" dur="1000"/>
                                        <p:tgtEl>
                                          <p:spTgt spid="31"/>
                                        </p:tgtEl>
                                      </p:cBhvr>
                                    </p:animEffect>
                                  </p:childTnLst>
                                </p:cTn>
                              </p:par>
                            </p:childTnLst>
                          </p:cTn>
                        </p:par>
                        <p:par>
                          <p:cTn id="69" fill="hold">
                            <p:stCondLst>
                              <p:cond delay="2500"/>
                            </p:stCondLst>
                            <p:childTnLst>
                              <p:par>
                                <p:cTn id="70" presetID="21" presetClass="entr" presetSubtype="1"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heel(1)">
                                      <p:cBhvr>
                                        <p:cTn id="7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1" grpId="0"/>
      <p:bldP spid="22" grpId="0"/>
      <p:bldP spid="27" grpId="0" animBg="1"/>
      <p:bldP spid="27" grpId="1" animBg="1"/>
      <p:bldP spid="28" grpId="0"/>
      <p:bldP spid="29" grpId="0" animBg="1"/>
      <p:bldP spid="29" grpId="1" animBg="1"/>
      <p:bldP spid="30" grpId="0" animBg="1"/>
      <p:bldP spid="30" grpId="1"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Application.Resuming</a:t>
            </a:r>
            <a:r>
              <a:rPr lang="en-GB" dirty="0"/>
              <a:t> event</a:t>
            </a:r>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to do on resuming?</a:t>
            </a:r>
          </a:p>
        </p:txBody>
      </p:sp>
      <p:sp>
        <p:nvSpPr>
          <p:cNvPr id="3" name="Text Placeholder 2"/>
          <p:cNvSpPr>
            <a:spLocks noGrp="1"/>
          </p:cNvSpPr>
          <p:nvPr>
            <p:ph type="body" sz="quarter" idx="10"/>
          </p:nvPr>
        </p:nvSpPr>
        <p:spPr>
          <a:xfrm>
            <a:off x="269239" y="1189177"/>
            <a:ext cx="11653523" cy="5524846"/>
          </a:xfrm>
        </p:spPr>
        <p:txBody>
          <a:bodyPr/>
          <a:lstStyle/>
          <a:p>
            <a:r>
              <a:rPr lang="en-GB" dirty="0"/>
              <a:t>Check external data or conditions that might change while the app was suspended</a:t>
            </a:r>
          </a:p>
          <a:p>
            <a:pPr lvl="1"/>
            <a:r>
              <a:rPr lang="en-GB" dirty="0"/>
              <a:t>refresh data from an online source</a:t>
            </a:r>
          </a:p>
          <a:p>
            <a:pPr lvl="1"/>
            <a:r>
              <a:rPr lang="en-GB" dirty="0"/>
              <a:t>refresh the app’s view of connectivity – online or offline?</a:t>
            </a:r>
          </a:p>
          <a:p>
            <a:pPr lvl="1"/>
            <a:r>
              <a:rPr lang="en-GB" dirty="0"/>
              <a:t>refresh sensor data such as compass, </a:t>
            </a:r>
            <a:r>
              <a:rPr lang="en-GB" dirty="0" err="1"/>
              <a:t>geolocation</a:t>
            </a:r>
            <a:endParaRPr lang="en-GB" dirty="0"/>
          </a:p>
          <a:p>
            <a:pPr lvl="1"/>
            <a:r>
              <a:rPr lang="en-GB" dirty="0"/>
              <a:t>retry a networking call that may have failed while suspended</a:t>
            </a:r>
          </a:p>
          <a:p>
            <a:pPr lvl="1"/>
            <a:r>
              <a:rPr lang="en-GB" dirty="0"/>
              <a:t>check for new data populated by background tasks or system roaming</a:t>
            </a:r>
          </a:p>
          <a:p>
            <a:pPr lvl="1"/>
            <a:endParaRPr lang="en-GB" dirty="0"/>
          </a:p>
          <a:p>
            <a:r>
              <a:rPr lang="en-GB" dirty="0"/>
              <a:t>Consider time elapsed since suspension</a:t>
            </a:r>
            <a:endParaRPr lang="en-GB" sz="440" dirty="0"/>
          </a:p>
          <a:p>
            <a:pPr lvl="1"/>
            <a:r>
              <a:rPr lang="en-GB" dirty="0"/>
              <a:t>When resuming after a short period of time, return users to the state the app was in when the user left.</a:t>
            </a:r>
          </a:p>
          <a:p>
            <a:pPr lvl="1"/>
            <a:r>
              <a:rPr lang="en-GB" dirty="0"/>
              <a:t>When resuming after a long period of time, return users to your app's default landing page.</a:t>
            </a:r>
          </a:p>
          <a:p>
            <a:pPr lvl="1"/>
            <a:r>
              <a:rPr lang="en-GB" dirty="0"/>
              <a:t>If appropriate, allow users to choose whether they want to restore their app to its previous state or start fresh</a:t>
            </a:r>
          </a:p>
          <a:p>
            <a:pPr lvl="1"/>
            <a:endParaRPr lang="en-GB" dirty="0"/>
          </a:p>
        </p:txBody>
      </p:sp>
    </p:spTree>
    <p:extLst>
      <p:ext uri="{BB962C8B-B14F-4D97-AF65-F5344CB8AC3E}">
        <p14:creationId xmlns:p14="http://schemas.microsoft.com/office/powerpoint/2010/main" val="2341739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800" dirty="0"/>
              <a:t>You must use the Debug Location toolbar to Suspend and Terminate apps that are running under the Visual Studio Debugger</a:t>
            </a:r>
          </a:p>
        </p:txBody>
      </p:sp>
      <p:pic>
        <p:nvPicPr>
          <p:cNvPr id="4" name="Picture 3"/>
          <p:cNvPicPr>
            <a:picLocks noChangeAspect="1"/>
          </p:cNvPicPr>
          <p:nvPr/>
        </p:nvPicPr>
        <p:blipFill>
          <a:blip r:embed="rId2"/>
          <a:stretch>
            <a:fillRect/>
          </a:stretch>
        </p:blipFill>
        <p:spPr>
          <a:xfrm>
            <a:off x="6696075" y="438150"/>
            <a:ext cx="4529137" cy="1867830"/>
          </a:xfrm>
          <a:prstGeom prst="rect">
            <a:avLst/>
          </a:prstGeom>
        </p:spPr>
      </p:pic>
    </p:spTree>
    <p:extLst>
      <p:ext uri="{BB962C8B-B14F-4D97-AF65-F5344CB8AC3E}">
        <p14:creationId xmlns:p14="http://schemas.microsoft.com/office/powerpoint/2010/main" val="39953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Termination</a:t>
            </a:r>
          </a:p>
        </p:txBody>
      </p:sp>
    </p:spTree>
    <p:extLst>
      <p:ext uri="{BB962C8B-B14F-4D97-AF65-F5344CB8AC3E}">
        <p14:creationId xmlns:p14="http://schemas.microsoft.com/office/powerpoint/2010/main" val="5714777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Agenda</a:t>
            </a:r>
          </a:p>
        </p:txBody>
      </p:sp>
      <p:sp>
        <p:nvSpPr>
          <p:cNvPr id="2" name="Text Placeholder 1"/>
          <p:cNvSpPr>
            <a:spLocks noGrp="1"/>
          </p:cNvSpPr>
          <p:nvPr>
            <p:ph type="body" sz="quarter" idx="10"/>
          </p:nvPr>
        </p:nvSpPr>
        <p:spPr>
          <a:xfrm>
            <a:off x="269239" y="1189177"/>
            <a:ext cx="11653523" cy="2055114"/>
          </a:xfrm>
        </p:spPr>
        <p:txBody>
          <a:bodyPr/>
          <a:lstStyle/>
          <a:p>
            <a:r>
              <a:rPr lang="en-US" dirty="0"/>
              <a:t>Application lifecycle</a:t>
            </a:r>
          </a:p>
          <a:p>
            <a:r>
              <a:rPr lang="en-US" dirty="0"/>
              <a:t>Handling Suspension</a:t>
            </a:r>
          </a:p>
          <a:p>
            <a:r>
              <a:rPr lang="en-US" dirty="0"/>
              <a:t>Extended execution</a:t>
            </a:r>
          </a:p>
        </p:txBody>
      </p:sp>
    </p:spTree>
    <p:extLst>
      <p:ext uri="{BB962C8B-B14F-4D97-AF65-F5344CB8AC3E}">
        <p14:creationId xmlns:p14="http://schemas.microsoft.com/office/powerpoint/2010/main" val="12697238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The OS can terminate your app</a:t>
            </a:r>
          </a:p>
        </p:txBody>
      </p:sp>
      <p:grpSp>
        <p:nvGrpSpPr>
          <p:cNvPr id="5" name="Group 4"/>
          <p:cNvGrpSpPr/>
          <p:nvPr/>
        </p:nvGrpSpPr>
        <p:grpSpPr>
          <a:xfrm>
            <a:off x="1349701" y="1422005"/>
            <a:ext cx="2226881" cy="4654681"/>
            <a:chOff x="1929858" y="1426191"/>
            <a:chExt cx="2226881" cy="4654681"/>
          </a:xfrm>
        </p:grpSpPr>
        <p:sp>
          <p:nvSpPr>
            <p:cNvPr id="8" name="TextBox 7"/>
            <p:cNvSpPr txBox="1"/>
            <p:nvPr/>
          </p:nvSpPr>
          <p:spPr>
            <a:xfrm>
              <a:off x="2332842" y="5477420"/>
              <a:ext cx="1426914"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User Runs </a:t>
              </a:r>
            </a:p>
            <a:p>
              <a:pPr algn="ctr"/>
              <a:r>
                <a:rPr lang="en-GB" sz="1961" dirty="0">
                  <a:gradFill>
                    <a:gsLst>
                      <a:gs pos="1250">
                        <a:schemeClr val="tx1"/>
                      </a:gs>
                      <a:gs pos="100000">
                        <a:schemeClr val="tx1"/>
                      </a:gs>
                    </a:gsLst>
                    <a:lin ang="5400000" scaled="0"/>
                  </a:gradFill>
                </a:rPr>
                <a:t>Another App</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4639838" y="1422004"/>
            <a:ext cx="2226882" cy="4654682"/>
            <a:chOff x="4761861" y="1422004"/>
            <a:chExt cx="2226882" cy="4654682"/>
          </a:xfrm>
        </p:grpSpPr>
        <p:sp>
          <p:nvSpPr>
            <p:cNvPr id="12" name="TextBox 11"/>
            <p:cNvSpPr txBox="1"/>
            <p:nvPr/>
          </p:nvSpPr>
          <p:spPr>
            <a:xfrm>
              <a:off x="5147405" y="5473234"/>
              <a:ext cx="1357327"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OS Short of </a:t>
              </a:r>
            </a:p>
            <a:p>
              <a:pPr algn="ctr"/>
              <a:r>
                <a:rPr lang="en-GB" sz="1961" dirty="0">
                  <a:gradFill>
                    <a:gsLst>
                      <a:gs pos="1250">
                        <a:schemeClr val="tx1"/>
                      </a:gs>
                      <a:gs pos="100000">
                        <a:schemeClr val="tx1"/>
                      </a:gs>
                    </a:gsLst>
                    <a:lin ang="5400000" scaled="0"/>
                  </a:gradFill>
                </a:rPr>
                <a:t>Memory</a:t>
              </a: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7964556" y="1422004"/>
            <a:ext cx="2226882" cy="4647716"/>
            <a:chOff x="7935981" y="1422004"/>
            <a:chExt cx="2226882" cy="4647716"/>
          </a:xfrm>
        </p:grpSpPr>
        <p:sp>
          <p:nvSpPr>
            <p:cNvPr id="16" name="TextBox 15"/>
            <p:cNvSpPr txBox="1"/>
            <p:nvPr/>
          </p:nvSpPr>
          <p:spPr>
            <a:xfrm>
              <a:off x="8292106" y="5466268"/>
              <a:ext cx="1588715"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OS Terminates</a:t>
              </a:r>
            </a:p>
            <a:p>
              <a:pPr algn="ctr"/>
              <a:r>
                <a:rPr lang="en-GB" sz="1961" dirty="0">
                  <a:gradFill>
                    <a:gsLst>
                      <a:gs pos="1250">
                        <a:schemeClr val="tx1"/>
                      </a:gs>
                      <a:gs pos="100000">
                        <a:schemeClr val="tx1"/>
                      </a:gs>
                    </a:gsLst>
                    <a:lin ang="5400000" scaled="0"/>
                  </a:gradFill>
                </a:rPr>
                <a:t>An App</a:t>
              </a: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4953364" y="2166429"/>
            <a:ext cx="4629936" cy="4168456"/>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 name="Rectangular Callout 1"/>
          <p:cNvSpPr/>
          <p:nvPr/>
        </p:nvSpPr>
        <p:spPr bwMode="auto">
          <a:xfrm>
            <a:off x="9880822" y="846075"/>
            <a:ext cx="2257105" cy="1320355"/>
          </a:xfrm>
          <a:prstGeom prst="wedgeRectCallout">
            <a:avLst>
              <a:gd name="adj1" fmla="val -68595"/>
              <a:gd name="adj2" fmla="val 2998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System has a priority system for determining which app to terminate.</a:t>
            </a:r>
          </a:p>
        </p:txBody>
      </p:sp>
      <p:sp>
        <p:nvSpPr>
          <p:cNvPr id="27" name="Oval 26"/>
          <p:cNvSpPr/>
          <p:nvPr/>
        </p:nvSpPr>
        <p:spPr bwMode="auto">
          <a:xfrm>
            <a:off x="2463141" y="1422004"/>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500"/>
                            </p:stCondLst>
                            <p:childTnLst>
                              <p:par>
                                <p:cTn id="9" presetID="21"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heel(1)">
                                      <p:cBhvr>
                                        <p:cTn id="11" dur="1000"/>
                                        <p:tgtEl>
                                          <p:spTgt spid="27"/>
                                        </p:tgtEl>
                                      </p:cBhvr>
                                    </p:animEffect>
                                  </p:childTnLst>
                                </p:cTn>
                              </p:par>
                            </p:childTnLst>
                          </p:cTn>
                        </p:par>
                        <p:par>
                          <p:cTn id="12" fill="hold">
                            <p:stCondLst>
                              <p:cond delay="2500"/>
                            </p:stCondLst>
                            <p:childTnLst>
                              <p:par>
                                <p:cTn id="13" presetID="10" presetClass="entr" presetSubtype="0" fill="hold" nodeType="afterEffect">
                                  <p:stCondLst>
                                    <p:cond delay="2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0"/>
                            </p:stCondLst>
                            <p:childTnLst>
                              <p:par>
                                <p:cTn id="17" presetID="10" presetClass="entr" presetSubtype="0" fill="hold" nodeType="afterEffect">
                                  <p:stCondLst>
                                    <p:cond delay="20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7500"/>
                            </p:stCondLst>
                            <p:childTnLst>
                              <p:par>
                                <p:cTn id="21" presetID="22" presetClass="entr" presetSubtype="8" fill="hold"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9000"/>
                            </p:stCondLst>
                            <p:childTnLst>
                              <p:par>
                                <p:cTn id="25" presetID="10" presetClass="entr" presetSubtype="0" fill="hold" grpId="0" nodeType="afterEffect">
                                  <p:stCondLst>
                                    <p:cond delay="2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The OS can terminate your app</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49701" y="1422005"/>
            <a:ext cx="2226881" cy="3966982"/>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9838" y="1422004"/>
            <a:ext cx="2226882" cy="3966983"/>
          </a:xfrm>
          <a:prstGeom prst="rect">
            <a:avLst/>
          </a:prstGeom>
        </p:spPr>
      </p:pic>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64556" y="1422004"/>
            <a:ext cx="2226882" cy="3966983"/>
          </a:xfrm>
          <a:prstGeom prst="rect">
            <a:avLst/>
          </a:prstGeom>
        </p:spPr>
      </p:pic>
      <p:grpSp>
        <p:nvGrpSpPr>
          <p:cNvPr id="26" name="Group 25"/>
          <p:cNvGrpSpPr/>
          <p:nvPr/>
        </p:nvGrpSpPr>
        <p:grpSpPr>
          <a:xfrm>
            <a:off x="7084295" y="2166429"/>
            <a:ext cx="2499005" cy="4168456"/>
            <a:chOff x="7084295" y="2166429"/>
            <a:chExt cx="2499005"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7500833" y="3966999"/>
              <a:ext cx="1762855" cy="430887"/>
            </a:xfrm>
            <a:prstGeom prst="rect">
              <a:avLst/>
            </a:prstGeom>
            <a:noFill/>
          </p:spPr>
          <p:txBody>
            <a:bodyPr wrap="none" lIns="0" tIns="0" rIns="0" bIns="0" rtlCol="0">
              <a:spAutoFit/>
            </a:bodyPr>
            <a:lstStyle/>
            <a:p>
              <a:r>
                <a:rPr lang="en-GB" sz="2800" dirty="0"/>
                <a:t>Terminated</a:t>
              </a:r>
            </a:p>
          </p:txBody>
        </p:sp>
      </p:grpSp>
      <p:sp>
        <p:nvSpPr>
          <p:cNvPr id="20" name="Text Placeholder 1"/>
          <p:cNvSpPr txBox="1">
            <a:spLocks/>
          </p:cNvSpPr>
          <p:nvPr/>
        </p:nvSpPr>
        <p:spPr>
          <a:xfrm>
            <a:off x="902823" y="5563071"/>
            <a:ext cx="11653523" cy="114068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GB" sz="3137" dirty="0"/>
              <a:t>OS does not wake an app to terminate it – no notification</a:t>
            </a:r>
          </a:p>
          <a:p>
            <a:pPr marL="0" indent="0">
              <a:buFont typeface="Arial" pitchFamily="34" charset="0"/>
              <a:buNone/>
            </a:pPr>
            <a:r>
              <a:rPr lang="en-GB" sz="3137" dirty="0"/>
              <a:t>App is removed from task switcher list</a:t>
            </a:r>
          </a:p>
        </p:txBody>
      </p:sp>
    </p:spTree>
    <p:extLst>
      <p:ext uri="{BB962C8B-B14F-4D97-AF65-F5344CB8AC3E}">
        <p14:creationId xmlns:p14="http://schemas.microsoft.com/office/powerpoint/2010/main" val="13127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‘returns’ to a terminated app</a:t>
            </a:r>
          </a:p>
        </p:txBody>
      </p:sp>
      <p:sp>
        <p:nvSpPr>
          <p:cNvPr id="9" name="Text Placeholder 8"/>
          <p:cNvSpPr>
            <a:spLocks noGrp="1"/>
          </p:cNvSpPr>
          <p:nvPr>
            <p:ph type="body" sz="quarter" idx="10"/>
          </p:nvPr>
        </p:nvSpPr>
        <p:spPr>
          <a:xfrm>
            <a:off x="5343525" y="1207399"/>
            <a:ext cx="6303012" cy="4730329"/>
          </a:xfrm>
        </p:spPr>
        <p:txBody>
          <a:bodyPr>
            <a:normAutofit fontScale="55000" lnSpcReduction="20000"/>
          </a:bodyPr>
          <a:lstStyle/>
          <a:p>
            <a:pPr>
              <a:lnSpc>
                <a:spcPct val="120000"/>
              </a:lnSpc>
            </a:pPr>
            <a:r>
              <a:rPr lang="en-GB" sz="5100" dirty="0">
                <a:gradFill>
                  <a:gsLst>
                    <a:gs pos="1250">
                      <a:schemeClr val="tx1"/>
                    </a:gs>
                    <a:gs pos="100000">
                      <a:schemeClr val="tx1"/>
                    </a:gs>
                  </a:gsLst>
                  <a:lin ang="5400000" scaled="0"/>
                </a:gradFill>
              </a:rPr>
              <a:t>User will be unaware that the app was terminated</a:t>
            </a:r>
          </a:p>
          <a:p>
            <a:pPr>
              <a:lnSpc>
                <a:spcPct val="120000"/>
              </a:lnSpc>
            </a:pPr>
            <a:r>
              <a:rPr lang="en-GB" sz="5100" dirty="0">
                <a:gradFill>
                  <a:gsLst>
                    <a:gs pos="1250">
                      <a:schemeClr val="tx1"/>
                    </a:gs>
                    <a:gs pos="100000">
                      <a:schemeClr val="tx1"/>
                    </a:gs>
                  </a:gsLst>
                  <a:lin ang="5400000" scaled="0"/>
                </a:gradFill>
              </a:rPr>
              <a:t>Would often expect that their experience simply continues</a:t>
            </a:r>
          </a:p>
          <a:p>
            <a:pPr>
              <a:lnSpc>
                <a:spcPct val="120000"/>
              </a:lnSpc>
            </a:pPr>
            <a:endParaRPr lang="en-GB" sz="5100" dirty="0">
              <a:gradFill>
                <a:gsLst>
                  <a:gs pos="1250">
                    <a:schemeClr val="tx1"/>
                  </a:gs>
                  <a:gs pos="100000">
                    <a:schemeClr val="tx1"/>
                  </a:gs>
                </a:gsLst>
                <a:lin ang="5400000" scaled="0"/>
              </a:gradFill>
            </a:endParaRPr>
          </a:p>
          <a:p>
            <a:pPr>
              <a:lnSpc>
                <a:spcPct val="120000"/>
              </a:lnSpc>
            </a:pPr>
            <a:r>
              <a:rPr lang="en-GB" sz="5100" dirty="0">
                <a:gradFill>
                  <a:gsLst>
                    <a:gs pos="1250">
                      <a:schemeClr val="tx1"/>
                    </a:gs>
                    <a:gs pos="100000">
                      <a:schemeClr val="tx1"/>
                    </a:gs>
                  </a:gsLst>
                  <a:lin ang="5400000" scaled="0"/>
                </a:gradFill>
              </a:rPr>
              <a:t>The developers’ job is to maintain the illusion that the app has always been running, even though it hasn’t</a:t>
            </a:r>
          </a:p>
          <a:p>
            <a:pPr marL="571390" indent="-571390">
              <a:buFont typeface="Arial" panose="020B0604020202020204" pitchFamily="34" charset="0"/>
              <a:buChar char="•"/>
            </a:pPr>
            <a:endParaRPr lang="en-GB"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‘returns’ to a terminated app</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8"/>
          <p:cNvSpPr txBox="1">
            <a:spLocks/>
          </p:cNvSpPr>
          <p:nvPr/>
        </p:nvSpPr>
        <p:spPr>
          <a:xfrm>
            <a:off x="5393469" y="1218373"/>
            <a:ext cx="6531611" cy="4962244"/>
          </a:xfrm>
        </p:spPr>
        <p:txBody>
          <a:bodyPr>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GB" sz="2800" dirty="0"/>
              <a:t>User must not lose data &amp; should continue </a:t>
            </a:r>
            <a:r>
              <a:rPr lang="en-GB" sz="2800" u="sng" dirty="0"/>
              <a:t>recent</a:t>
            </a:r>
            <a:r>
              <a:rPr lang="en-GB" sz="2800" dirty="0"/>
              <a:t> activity seamlessly</a:t>
            </a:r>
          </a:p>
          <a:p>
            <a:pPr marL="0" indent="0">
              <a:lnSpc>
                <a:spcPct val="100000"/>
              </a:lnSpc>
              <a:buNone/>
            </a:pPr>
            <a:r>
              <a:rPr lang="en-GB" sz="2800" dirty="0"/>
              <a:t>App may need to restore </a:t>
            </a:r>
            <a:r>
              <a:rPr lang="en-GB" sz="2800" b="1" dirty="0"/>
              <a:t>transient session state</a:t>
            </a:r>
          </a:p>
          <a:p>
            <a:pPr marL="0" indent="0">
              <a:lnSpc>
                <a:spcPct val="100000"/>
              </a:lnSpc>
              <a:buNone/>
            </a:pPr>
            <a:r>
              <a:rPr lang="en-GB" sz="2800" dirty="0"/>
              <a:t>Includes page navigation history, page position/parameters &amp; contents of input fields</a:t>
            </a:r>
          </a:p>
          <a:p>
            <a:pPr marL="0" indent="0">
              <a:lnSpc>
                <a:spcPct val="100000"/>
              </a:lnSpc>
              <a:buNone/>
            </a:pPr>
            <a:r>
              <a:rPr lang="en-GB" sz="2800" dirty="0"/>
              <a:t>Every app defines ‘recent’ differently</a:t>
            </a:r>
          </a:p>
        </p:txBody>
      </p:sp>
    </p:spTree>
    <p:extLst>
      <p:ext uri="{BB962C8B-B14F-4D97-AF65-F5344CB8AC3E}">
        <p14:creationId xmlns:p14="http://schemas.microsoft.com/office/powerpoint/2010/main" val="277486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Handling Session State</a:t>
            </a:r>
          </a:p>
        </p:txBody>
      </p:sp>
    </p:spTree>
    <p:extLst>
      <p:ext uri="{BB962C8B-B14F-4D97-AF65-F5344CB8AC3E}">
        <p14:creationId xmlns:p14="http://schemas.microsoft.com/office/powerpoint/2010/main" val="39948085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What do I have to do on suspending?</a:t>
            </a:r>
          </a:p>
        </p:txBody>
      </p:sp>
      <p:sp>
        <p:nvSpPr>
          <p:cNvPr id="3" name="Text Placeholder 2"/>
          <p:cNvSpPr>
            <a:spLocks noGrp="1"/>
          </p:cNvSpPr>
          <p:nvPr>
            <p:ph type="body" sz="quarter" idx="10"/>
          </p:nvPr>
        </p:nvSpPr>
        <p:spPr>
          <a:xfrm>
            <a:off x="266920" y="920571"/>
            <a:ext cx="10715405" cy="537210"/>
          </a:xfrm>
        </p:spPr>
        <p:txBody>
          <a:bodyPr/>
          <a:lstStyle/>
          <a:p>
            <a:r>
              <a:rPr lang="en-GB" dirty="0"/>
              <a:t>Save app data</a:t>
            </a:r>
          </a:p>
          <a:p>
            <a:pPr lvl="1"/>
            <a:r>
              <a:rPr lang="en-GB" dirty="0"/>
              <a:t>Ensure that the apps’ permanent data is stored</a:t>
            </a:r>
          </a:p>
          <a:p>
            <a:r>
              <a:rPr lang="en-GB" dirty="0"/>
              <a:t>While suspended, your app may be terminated</a:t>
            </a:r>
          </a:p>
          <a:p>
            <a:pPr lvl="1"/>
            <a:r>
              <a:rPr lang="en-GB" dirty="0"/>
              <a:t>No notification when terminated, so you *must* save the app permanent data on suspending </a:t>
            </a:r>
          </a:p>
          <a:p>
            <a:pPr lvl="1"/>
            <a:endParaRPr lang="en-GB" dirty="0"/>
          </a:p>
          <a:p>
            <a:r>
              <a:rPr lang="en-GB" dirty="0"/>
              <a:t>In addition to your app permanent data, save session state sufficient to return your user to where they were if they return to your app after termination</a:t>
            </a:r>
          </a:p>
          <a:p>
            <a:r>
              <a:rPr lang="en-GB" dirty="0"/>
              <a:t>the page navigation history of your Frame(s)</a:t>
            </a:r>
          </a:p>
          <a:p>
            <a:pPr lvl="1"/>
            <a:r>
              <a:rPr lang="en-GB" dirty="0" err="1"/>
              <a:t>Frame.GetNavigationState</a:t>
            </a:r>
            <a:r>
              <a:rPr lang="en-GB" dirty="0"/>
              <a:t>() returns the navigation history including parameters serialized as string</a:t>
            </a:r>
          </a:p>
        </p:txBody>
      </p:sp>
    </p:spTree>
    <p:extLst>
      <p:ext uri="{BB962C8B-B14F-4D97-AF65-F5344CB8AC3E}">
        <p14:creationId xmlns:p14="http://schemas.microsoft.com/office/powerpoint/2010/main" val="29096904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OnSuspending</a:t>
            </a:r>
            <a:endParaRPr lang="en-US" dirty="0"/>
          </a:p>
        </p:txBody>
      </p:sp>
      <p:sp>
        <p:nvSpPr>
          <p:cNvPr id="2" name="Text Placeholder 1"/>
          <p:cNvSpPr>
            <a:spLocks noGrp="1"/>
          </p:cNvSpPr>
          <p:nvPr>
            <p:ph type="body" sz="quarter" idx="10"/>
          </p:nvPr>
        </p:nvSpPr>
        <p:spPr/>
        <p:txBody>
          <a:bodyPr/>
          <a:lstStyle/>
          <a:p>
            <a:endParaRPr lang="en-GB" dirty="0"/>
          </a:p>
        </p:txBody>
      </p:sp>
      <p:sp>
        <p:nvSpPr>
          <p:cNvPr id="5" name="Rectangle 3">
            <a:extLst>
              <a:ext uri="{FF2B5EF4-FFF2-40B4-BE49-F238E27FC236}">
                <a16:creationId xmlns:a16="http://schemas.microsoft.com/office/drawing/2014/main" id="{C8BCB057-09D5-45DC-B53B-479EF8BB4AF4}"/>
              </a:ext>
            </a:extLst>
          </p:cNvPr>
          <p:cNvSpPr/>
          <p:nvPr/>
        </p:nvSpPr>
        <p:spPr>
          <a:xfrm>
            <a:off x="491491" y="3174818"/>
            <a:ext cx="10913744" cy="830997"/>
          </a:xfrm>
          <a:prstGeom prst="rect">
            <a:avLst/>
          </a:prstGeom>
        </p:spPr>
        <p:txBody>
          <a:bodyPr wrap="square">
            <a:spAutoFit/>
          </a:bodyPr>
          <a:lstStyle/>
          <a:p>
            <a:r>
              <a:rPr lang="en-GB" sz="1600" dirty="0">
                <a:solidFill>
                  <a:srgbClr val="008000"/>
                </a:solidFill>
                <a:highlight>
                  <a:srgbClr val="FFFFFF"/>
                </a:highlight>
                <a:latin typeface="Consolas" panose="020B0609020204030204" pitchFamily="49" charset="0"/>
              </a:rPr>
              <a:t>// Get the frame navigation state serialized as a string and save in settings</a:t>
            </a:r>
            <a:endParaRPr lang="en-GB" sz="1600" dirty="0">
              <a:solidFill>
                <a:srgbClr val="000000"/>
              </a:solidFill>
              <a:highlight>
                <a:srgbClr val="FFFFFF"/>
              </a:highlight>
              <a:latin typeface="Consolas" panose="020B0609020204030204" pitchFamily="49" charset="0"/>
            </a:endParaRPr>
          </a:p>
          <a:p>
            <a:r>
              <a:rPr lang="en-GB" sz="1600" dirty="0">
                <a:solidFill>
                  <a:srgbClr val="2B91AF"/>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 = </a:t>
            </a:r>
            <a:r>
              <a:rPr lang="en-GB" sz="1600" dirty="0" err="1">
                <a:solidFill>
                  <a:srgbClr val="2B91AF"/>
                </a:solidFill>
                <a:highlight>
                  <a:srgbClr val="FFFFFF"/>
                </a:highlight>
                <a:latin typeface="Consolas" panose="020B0609020204030204" pitchFamily="49" charset="0"/>
              </a:rPr>
              <a:t>Window</a:t>
            </a:r>
            <a:r>
              <a:rPr lang="en-GB" sz="1600" dirty="0" err="1">
                <a:solidFill>
                  <a:srgbClr val="000000"/>
                </a:solidFill>
                <a:highlight>
                  <a:srgbClr val="FFFFFF"/>
                </a:highlight>
                <a:latin typeface="Consolas" panose="020B0609020204030204" pitchFamily="49" charset="0"/>
              </a:rPr>
              <a:t>.Current.Content</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as</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a:t>
            </a:r>
          </a:p>
          <a:p>
            <a:r>
              <a:rPr lang="en-GB" sz="1600" dirty="0" err="1">
                <a:solidFill>
                  <a:srgbClr val="2B91AF"/>
                </a:solidFill>
                <a:highlight>
                  <a:srgbClr val="FFFFFF"/>
                </a:highlight>
                <a:latin typeface="Consolas" panose="020B0609020204030204" pitchFamily="49" charset="0"/>
              </a:rPr>
              <a:t>ApplicationData</a:t>
            </a:r>
            <a:r>
              <a:rPr lang="en-GB" sz="1600" dirty="0" err="1">
                <a:solidFill>
                  <a:srgbClr val="000000"/>
                </a:solidFill>
                <a:highlight>
                  <a:srgbClr val="FFFFFF"/>
                </a:highlight>
                <a:latin typeface="Consolas" panose="020B0609020204030204" pitchFamily="49" charset="0"/>
              </a:rPr>
              <a:t>.Current.LocalSettings.Values</a:t>
            </a:r>
            <a:r>
              <a:rPr lang="en-GB" sz="1600" dirty="0">
                <a:solidFill>
                  <a:srgbClr val="000000"/>
                </a:solidFill>
                <a:highlight>
                  <a:srgbClr val="FFFFFF"/>
                </a:highlight>
                <a:latin typeface="Consolas" panose="020B0609020204030204" pitchFamily="49" charset="0"/>
              </a:rPr>
              <a:t>[</a:t>
            </a:r>
            <a:r>
              <a:rPr lang="en-GB" sz="1600" dirty="0">
                <a:solidFill>
                  <a:srgbClr val="A31515"/>
                </a:solidFill>
                <a:highlight>
                  <a:srgbClr val="FFFFFF"/>
                </a:highlight>
                <a:latin typeface="Consolas" panose="020B0609020204030204" pitchFamily="49" charset="0"/>
              </a:rPr>
              <a:t>"</a:t>
            </a:r>
            <a:r>
              <a:rPr lang="en-GB" sz="1600" dirty="0" err="1">
                <a:solidFill>
                  <a:srgbClr val="A31515"/>
                </a:solidFill>
                <a:highlight>
                  <a:srgbClr val="FFFFFF"/>
                </a:highlight>
                <a:latin typeface="Consolas" panose="020B0609020204030204" pitchFamily="49" charset="0"/>
              </a:rPr>
              <a:t>NavigationState</a:t>
            </a:r>
            <a:r>
              <a:rPr lang="en-GB" sz="1600" dirty="0">
                <a:solidFill>
                  <a:srgbClr val="A31515"/>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 </a:t>
            </a:r>
            <a:r>
              <a:rPr lang="en-GB" sz="1600" dirty="0" err="1">
                <a:solidFill>
                  <a:srgbClr val="000000"/>
                </a:solidFill>
                <a:highlight>
                  <a:srgbClr val="FFFFFF"/>
                </a:highlight>
                <a:latin typeface="Consolas" panose="020B0609020204030204" pitchFamily="49" charset="0"/>
              </a:rPr>
              <a:t>frame.GetNavigationState</a:t>
            </a:r>
            <a:r>
              <a:rPr lang="en-GB" sz="1600" dirty="0">
                <a:solidFill>
                  <a:srgbClr val="000000"/>
                </a:solidFill>
                <a:highlight>
                  <a:srgbClr val="FFFFFF"/>
                </a:highlight>
                <a:latin typeface="Consolas" panose="020B0609020204030204" pitchFamily="49" charset="0"/>
              </a:rPr>
              <a:t>();</a:t>
            </a:r>
            <a:endParaRPr lang="en-GB" sz="1600" dirty="0"/>
          </a:p>
        </p:txBody>
      </p:sp>
    </p:spTree>
    <p:extLst>
      <p:ext uri="{BB962C8B-B14F-4D97-AF65-F5344CB8AC3E}">
        <p14:creationId xmlns:p14="http://schemas.microsoft.com/office/powerpoint/2010/main" val="36721412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OnNavigatedFrom</a:t>
            </a:r>
            <a:endParaRPr lang="en-US" dirty="0"/>
          </a:p>
        </p:txBody>
      </p:sp>
      <p:sp>
        <p:nvSpPr>
          <p:cNvPr id="2" name="Text Placeholder 1"/>
          <p:cNvSpPr>
            <a:spLocks noGrp="1"/>
          </p:cNvSpPr>
          <p:nvPr>
            <p:ph type="body" sz="quarter" idx="10"/>
          </p:nvPr>
        </p:nvSpPr>
        <p:spPr/>
        <p:txBody>
          <a:bodyPr/>
          <a:lstStyle/>
          <a:p>
            <a:endParaRPr lang="en-GB" dirty="0"/>
          </a:p>
        </p:txBody>
      </p:sp>
      <p:sp>
        <p:nvSpPr>
          <p:cNvPr id="4" name="Rectangle 3"/>
          <p:cNvSpPr/>
          <p:nvPr/>
        </p:nvSpPr>
        <p:spPr>
          <a:xfrm>
            <a:off x="269239" y="2918449"/>
            <a:ext cx="12166601" cy="1938992"/>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override 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OnNavigatedFrom</a:t>
            </a: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NavigationEventArgs</a:t>
            </a:r>
            <a:r>
              <a:rPr lang="en-US" sz="2000" dirty="0">
                <a:solidFill>
                  <a:srgbClr val="2B91AF"/>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e)</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state[</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FirstName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state[</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LastName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state[</a:t>
            </a:r>
            <a:r>
              <a:rPr lang="en-US" sz="2000" dirty="0">
                <a:solidFill>
                  <a:srgbClr val="A31515"/>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804183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OnNavigatedTo</a:t>
            </a:r>
            <a:endParaRPr lang="en-US" dirty="0"/>
          </a:p>
        </p:txBody>
      </p:sp>
      <p:sp>
        <p:nvSpPr>
          <p:cNvPr id="2" name="Text Placeholder 1"/>
          <p:cNvSpPr>
            <a:spLocks noGrp="1"/>
          </p:cNvSpPr>
          <p:nvPr>
            <p:ph type="body" sz="quarter" idx="10"/>
          </p:nvPr>
        </p:nvSpPr>
        <p:spPr/>
        <p:txBody>
          <a:bodyPr/>
          <a:lstStyle/>
          <a:p>
            <a:endParaRPr lang="en-GB"/>
          </a:p>
        </p:txBody>
      </p:sp>
      <p:sp>
        <p:nvSpPr>
          <p:cNvPr id="4" name="Rectangle 3"/>
          <p:cNvSpPr/>
          <p:nvPr/>
        </p:nvSpPr>
        <p:spPr>
          <a:xfrm>
            <a:off x="269239" y="2093227"/>
            <a:ext cx="12166601"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OnNavigatedTo</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parameter, </a:t>
            </a:r>
            <a:r>
              <a:rPr lang="en-US" dirty="0" err="1">
                <a:solidFill>
                  <a:srgbClr val="2B91AF"/>
                </a:solidFill>
                <a:highlight>
                  <a:srgbClr val="FFFFFF"/>
                </a:highlight>
                <a:latin typeface="Consolas" panose="020B0609020204030204" pitchFamily="49" charset="0"/>
              </a:rPr>
              <a:t>NavigationMode</a:t>
            </a:r>
            <a:r>
              <a:rPr lang="en-US" dirty="0">
                <a:solidFill>
                  <a:srgbClr val="000000"/>
                </a:solidFill>
                <a:highlight>
                  <a:srgbClr val="FFFFFF"/>
                </a:highlight>
                <a:latin typeface="Consolas" panose="020B0609020204030204" pitchFamily="49" charset="0"/>
              </a:rPr>
              <a:t> mode,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IDictionary</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&gt; state)</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FirstName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LastName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finally</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state.Clear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7837144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Help from the framework &amp; templates</a:t>
            </a:r>
          </a:p>
        </p:txBody>
      </p:sp>
      <p:sp>
        <p:nvSpPr>
          <p:cNvPr id="2" name="Text Placeholder 1"/>
          <p:cNvSpPr>
            <a:spLocks noGrp="1"/>
          </p:cNvSpPr>
          <p:nvPr>
            <p:ph type="body" sz="quarter" idx="10"/>
          </p:nvPr>
        </p:nvSpPr>
        <p:spPr>
          <a:xfrm>
            <a:off x="269239" y="1189177"/>
            <a:ext cx="11653523" cy="5442516"/>
          </a:xfrm>
        </p:spPr>
        <p:txBody>
          <a:bodyPr/>
          <a:lstStyle/>
          <a:p>
            <a:r>
              <a:rPr lang="en-GB" dirty="0"/>
              <a:t>The </a:t>
            </a:r>
            <a:r>
              <a:rPr lang="en-GB" b="1" dirty="0"/>
              <a:t>Frame</a:t>
            </a:r>
            <a:r>
              <a:rPr lang="en-GB" dirty="0"/>
              <a:t> class has </a:t>
            </a:r>
            <a:r>
              <a:rPr lang="en-GB" b="1" dirty="0"/>
              <a:t>[Get/Set]NavigationState </a:t>
            </a:r>
            <a:r>
              <a:rPr lang="en-GB" dirty="0"/>
              <a:t>method to (re)store navigation history as a </a:t>
            </a:r>
            <a:r>
              <a:rPr lang="en-GB" b="1" dirty="0"/>
              <a:t>String</a:t>
            </a:r>
            <a:endParaRPr lang="en-GB" dirty="0"/>
          </a:p>
          <a:p>
            <a:r>
              <a:rPr lang="en-GB" dirty="0"/>
              <a:t>Windows 8.1 Project ‘Basic Page’ Template adds:</a:t>
            </a:r>
          </a:p>
          <a:p>
            <a:pPr lvl="1"/>
            <a:r>
              <a:rPr lang="en-GB" sz="2400" dirty="0"/>
              <a:t>The </a:t>
            </a:r>
            <a:r>
              <a:rPr lang="en-GB" sz="2400" b="1" dirty="0"/>
              <a:t>SuspensionManager</a:t>
            </a:r>
            <a:r>
              <a:rPr lang="en-GB" sz="2400" dirty="0"/>
              <a:t> class helps with (re)storing </a:t>
            </a:r>
            <a:r>
              <a:rPr lang="en-GB" sz="2400" b="1" dirty="0"/>
              <a:t>global </a:t>
            </a:r>
            <a:r>
              <a:rPr lang="en-GB" sz="2400" dirty="0"/>
              <a:t>&amp; </a:t>
            </a:r>
            <a:r>
              <a:rPr lang="en-GB" sz="2400" b="1" dirty="0"/>
              <a:t>Frame</a:t>
            </a:r>
            <a:r>
              <a:rPr lang="en-GB" sz="2400" dirty="0"/>
              <a:t> state in a file</a:t>
            </a:r>
          </a:p>
          <a:p>
            <a:pPr lvl="1"/>
            <a:r>
              <a:rPr lang="en-GB" sz="2400" dirty="0"/>
              <a:t>The </a:t>
            </a:r>
            <a:r>
              <a:rPr lang="en-GB" sz="2400" b="1" dirty="0"/>
              <a:t>NavigationHelper</a:t>
            </a:r>
            <a:r>
              <a:rPr lang="en-GB" sz="2400" dirty="0"/>
              <a:t> class wires the </a:t>
            </a:r>
            <a:r>
              <a:rPr lang="en-GB" sz="2400" b="1" dirty="0"/>
              <a:t>Page</a:t>
            </a:r>
            <a:r>
              <a:rPr lang="en-GB" sz="2400" dirty="0"/>
              <a:t> to the </a:t>
            </a:r>
            <a:r>
              <a:rPr lang="en-GB" sz="2400" b="1" dirty="0"/>
              <a:t>SuspensionManager</a:t>
            </a:r>
            <a:r>
              <a:rPr lang="en-GB" sz="2400" dirty="0"/>
              <a:t> via easy page-level events</a:t>
            </a:r>
          </a:p>
          <a:p>
            <a:pPr lvl="1"/>
            <a:endParaRPr lang="en-GB" sz="2400" dirty="0"/>
          </a:p>
          <a:p>
            <a:r>
              <a:rPr lang="en-GB" sz="4360" dirty="0"/>
              <a:t>UWP project templates do not include these!</a:t>
            </a:r>
          </a:p>
          <a:p>
            <a:pPr lvl="1"/>
            <a:r>
              <a:rPr lang="en-GB" sz="2400" dirty="0"/>
              <a:t>Port them? </a:t>
            </a:r>
          </a:p>
          <a:p>
            <a:pPr lvl="1"/>
            <a:r>
              <a:rPr lang="en-GB" sz="2400" dirty="0"/>
              <a:t>Or write your own</a:t>
            </a:r>
            <a:endParaRPr lang="en-GB" b="1" u="sng" dirty="0"/>
          </a:p>
          <a:p>
            <a:pPr lvl="1"/>
            <a:r>
              <a:rPr lang="en-GB" sz="2400" dirty="0"/>
              <a:t>Or use other frameworks, such as </a:t>
            </a:r>
            <a:r>
              <a:rPr lang="en-GB" sz="2400" b="1" dirty="0"/>
              <a:t>Template10</a:t>
            </a:r>
          </a:p>
        </p:txBody>
      </p:sp>
    </p:spTree>
    <p:extLst>
      <p:ext uri="{BB962C8B-B14F-4D97-AF65-F5344CB8AC3E}">
        <p14:creationId xmlns:p14="http://schemas.microsoft.com/office/powerpoint/2010/main" val="438956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lifecycle</a:t>
            </a:r>
          </a:p>
        </p:txBody>
      </p:sp>
    </p:spTree>
    <p:extLst>
      <p:ext uri="{BB962C8B-B14F-4D97-AF65-F5344CB8AC3E}">
        <p14:creationId xmlns:p14="http://schemas.microsoft.com/office/powerpoint/2010/main" val="42772905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Closed By User</a:t>
            </a:r>
          </a:p>
        </p:txBody>
      </p:sp>
    </p:spTree>
    <p:extLst>
      <p:ext uri="{BB962C8B-B14F-4D97-AF65-F5344CB8AC3E}">
        <p14:creationId xmlns:p14="http://schemas.microsoft.com/office/powerpoint/2010/main" val="32761544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Apps can be closed by the user</a:t>
            </a:r>
          </a:p>
        </p:txBody>
      </p:sp>
      <p:sp>
        <p:nvSpPr>
          <p:cNvPr id="4" name="Text Placeholder 3"/>
          <p:cNvSpPr>
            <a:spLocks noGrp="1"/>
          </p:cNvSpPr>
          <p:nvPr>
            <p:ph type="body" sz="quarter" idx="10"/>
          </p:nvPr>
        </p:nvSpPr>
        <p:spPr>
          <a:xfrm>
            <a:off x="269239" y="1189177"/>
            <a:ext cx="11653523" cy="1292662"/>
          </a:xfrm>
        </p:spPr>
        <p:txBody>
          <a:bodyPr/>
          <a:lstStyle/>
          <a:p>
            <a:r>
              <a:rPr lang="en-GB" sz="3600" dirty="0"/>
              <a:t>Using Task Switcher on Mobile</a:t>
            </a:r>
          </a:p>
          <a:p>
            <a:r>
              <a:rPr lang="en-GB" sz="3600" dirty="0"/>
              <a:t>By </a:t>
            </a:r>
            <a:r>
              <a:rPr lang="en-GB" sz="3600" dirty="0" err="1"/>
              <a:t>TitleBar</a:t>
            </a:r>
            <a:r>
              <a:rPr lang="en-GB" sz="3600" dirty="0"/>
              <a:t> ‘X’, ALT-F4, or Close touch gesture on Desktop</a:t>
            </a: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sp>
        <p:nvSpPr>
          <p:cNvPr id="10" name="TextBox 9"/>
          <p:cNvSpPr txBox="1"/>
          <p:nvPr/>
        </p:nvSpPr>
        <p:spPr>
          <a:xfrm>
            <a:off x="625351" y="6408249"/>
            <a:ext cx="4391941" cy="301727"/>
          </a:xfrm>
          <a:prstGeom prst="rect">
            <a:avLst/>
          </a:prstGeom>
          <a:noFill/>
        </p:spPr>
        <p:txBody>
          <a:bodyPr wrap="none" lIns="0" tIns="0" rIns="0" bIns="0" rtlCol="0">
            <a:spAutoFit/>
          </a:bodyPr>
          <a:lstStyle/>
          <a:p>
            <a:r>
              <a:rPr lang="en-GB" sz="1961" dirty="0">
                <a:gradFill>
                  <a:gsLst>
                    <a:gs pos="1250">
                      <a:schemeClr val="tx1"/>
                    </a:gs>
                    <a:gs pos="100000">
                      <a:schemeClr val="tx1"/>
                    </a:gs>
                  </a:gsLst>
                  <a:lin ang="5400000" scaled="0"/>
                </a:gradFill>
              </a:rPr>
              <a:t>NB: Back button does not close the app</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29362" y="251250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Apps closed by user</a:t>
            </a:r>
          </a:p>
        </p:txBody>
      </p:sp>
      <p:sp>
        <p:nvSpPr>
          <p:cNvPr id="3" name="Text Placeholder 2"/>
          <p:cNvSpPr>
            <a:spLocks noGrp="1"/>
          </p:cNvSpPr>
          <p:nvPr>
            <p:ph type="body" sz="quarter" idx="10"/>
          </p:nvPr>
        </p:nvSpPr>
        <p:spPr>
          <a:xfrm>
            <a:off x="269239" y="1189177"/>
            <a:ext cx="11653523" cy="4581126"/>
          </a:xfrm>
        </p:spPr>
        <p:txBody>
          <a:bodyPr/>
          <a:lstStyle/>
          <a:p>
            <a:r>
              <a:rPr lang="en-GB" dirty="0"/>
              <a:t>When a user closes a UWP app, the app suspends and then after 10 seconds, it terminates</a:t>
            </a:r>
          </a:p>
          <a:p>
            <a:r>
              <a:rPr lang="en-GB" sz="3600" dirty="0"/>
              <a:t>On next launch, get the </a:t>
            </a:r>
            <a:r>
              <a:rPr lang="en-GB" sz="3600" dirty="0" err="1"/>
              <a:t>PreviousExecutionState</a:t>
            </a:r>
            <a:r>
              <a:rPr lang="en-GB" sz="3600" dirty="0"/>
              <a:t> from the </a:t>
            </a:r>
            <a:r>
              <a:rPr lang="en-GB" sz="3600" dirty="0" err="1"/>
              <a:t>LaunchActivatedEventArgs</a:t>
            </a:r>
            <a:endParaRPr lang="en-GB" sz="3600" dirty="0"/>
          </a:p>
          <a:p>
            <a:r>
              <a:rPr lang="en-GB" dirty="0"/>
              <a:t>If ‘</a:t>
            </a:r>
            <a:r>
              <a:rPr lang="en-GB" dirty="0" err="1"/>
              <a:t>ClosedByUser</a:t>
            </a:r>
            <a:r>
              <a:rPr lang="en-GB" dirty="0"/>
              <a:t>’, you probably should not restore app state to the last point the user was in</a:t>
            </a:r>
          </a:p>
          <a:p>
            <a:pPr lvl="1"/>
            <a:r>
              <a:rPr lang="en-GB" dirty="0"/>
              <a:t>May have closed it because it was not running correctly</a:t>
            </a:r>
          </a:p>
          <a:p>
            <a:pPr lvl="1"/>
            <a:r>
              <a:rPr lang="en-GB" dirty="0"/>
              <a:t>May have deliberately backed out</a:t>
            </a:r>
          </a:p>
          <a:p>
            <a:pPr lvl="1"/>
            <a:r>
              <a:rPr lang="en-GB" dirty="0"/>
              <a:t>In most cases, better to restart as a new launch</a:t>
            </a:r>
          </a:p>
        </p:txBody>
      </p:sp>
    </p:spTree>
    <p:extLst>
      <p:ext uri="{BB962C8B-B14F-4D97-AF65-F5344CB8AC3E}">
        <p14:creationId xmlns:p14="http://schemas.microsoft.com/office/powerpoint/2010/main" val="424378600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forms of Activation</a:t>
            </a:r>
          </a:p>
        </p:txBody>
      </p:sp>
    </p:spTree>
    <p:extLst>
      <p:ext uri="{BB962C8B-B14F-4D97-AF65-F5344CB8AC3E}">
        <p14:creationId xmlns:p14="http://schemas.microsoft.com/office/powerpoint/2010/main" val="13821305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Other Forms of Activation</a:t>
            </a:r>
          </a:p>
        </p:txBody>
      </p:sp>
      <p:sp>
        <p:nvSpPr>
          <p:cNvPr id="4" name="Text Placeholder 3"/>
          <p:cNvSpPr>
            <a:spLocks noGrp="1"/>
          </p:cNvSpPr>
          <p:nvPr>
            <p:ph type="body" sz="quarter" idx="10"/>
          </p:nvPr>
        </p:nvSpPr>
        <p:spPr>
          <a:xfrm>
            <a:off x="269239" y="1189177"/>
            <a:ext cx="11653523" cy="5222584"/>
          </a:xfrm>
        </p:spPr>
        <p:txBody>
          <a:bodyPr/>
          <a:lstStyle/>
          <a:p>
            <a:r>
              <a:rPr lang="en-GB" dirty="0"/>
              <a:t>You can choose to add support for other ways to activate your app</a:t>
            </a:r>
          </a:p>
          <a:p>
            <a:pPr marL="342900" lvl="1" indent="-342900">
              <a:buFont typeface="Arial" panose="020B0604020202020204" pitchFamily="34" charset="0"/>
              <a:buChar char="•"/>
            </a:pPr>
            <a:r>
              <a:rPr lang="en-GB" sz="2400" dirty="0"/>
              <a:t>Toast</a:t>
            </a:r>
          </a:p>
          <a:p>
            <a:pPr marL="342900" lvl="1" indent="-342900">
              <a:buFont typeface="Arial" panose="020B0604020202020204" pitchFamily="34" charset="0"/>
              <a:buChar char="•"/>
            </a:pPr>
            <a:r>
              <a:rPr lang="en-GB" sz="2400" dirty="0"/>
              <a:t>Secondary Tile (deep linking)</a:t>
            </a:r>
          </a:p>
          <a:p>
            <a:pPr marL="342900" lvl="1" indent="-342900">
              <a:buFont typeface="Arial" panose="020B0604020202020204" pitchFamily="34" charset="0"/>
              <a:buChar char="•"/>
            </a:pPr>
            <a:r>
              <a:rPr lang="en-GB" sz="2400" dirty="0" err="1"/>
              <a:t>Cortana</a:t>
            </a:r>
            <a:r>
              <a:rPr lang="en-GB" sz="2400" dirty="0"/>
              <a:t>/Speech commands</a:t>
            </a:r>
          </a:p>
          <a:p>
            <a:pPr marL="342900" lvl="1" indent="-342900">
              <a:buFont typeface="Arial" panose="020B0604020202020204" pitchFamily="34" charset="0"/>
              <a:buChar char="•"/>
            </a:pPr>
            <a:r>
              <a:rPr lang="en-GB" sz="2400" dirty="0"/>
              <a:t>Search contract target</a:t>
            </a:r>
          </a:p>
          <a:p>
            <a:pPr marL="342900" lvl="1" indent="-342900">
              <a:buFont typeface="Arial" panose="020B0604020202020204" pitchFamily="34" charset="0"/>
              <a:buChar char="•"/>
            </a:pPr>
            <a:r>
              <a:rPr lang="en-GB" sz="2400" dirty="0"/>
              <a:t>Uri association</a:t>
            </a:r>
          </a:p>
          <a:p>
            <a:pPr marL="342900" lvl="1" indent="-342900">
              <a:buFont typeface="Arial" panose="020B0604020202020204" pitchFamily="34" charset="0"/>
              <a:buChar char="•"/>
            </a:pPr>
            <a:r>
              <a:rPr lang="en-GB" sz="2400" dirty="0"/>
              <a:t>File association</a:t>
            </a:r>
          </a:p>
          <a:p>
            <a:pPr marL="342900" lvl="1" indent="-342900">
              <a:buFont typeface="Arial" panose="020B0604020202020204" pitchFamily="34" charset="0"/>
              <a:buChar char="•"/>
            </a:pPr>
            <a:endParaRPr lang="en-GB" sz="2400" dirty="0"/>
          </a:p>
          <a:p>
            <a:r>
              <a:rPr lang="en-GB" sz="3600" dirty="0"/>
              <a:t>Generally, you will support a specific unique UX for these, but what you should do is what is right for your app</a:t>
            </a:r>
          </a:p>
        </p:txBody>
      </p:sp>
    </p:spTree>
    <p:extLst>
      <p:ext uri="{BB962C8B-B14F-4D97-AF65-F5344CB8AC3E}">
        <p14:creationId xmlns:p14="http://schemas.microsoft.com/office/powerpoint/2010/main" val="14806492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Extended execution</a:t>
            </a:r>
          </a:p>
        </p:txBody>
      </p:sp>
    </p:spTree>
    <p:extLst>
      <p:ext uri="{BB962C8B-B14F-4D97-AF65-F5344CB8AC3E}">
        <p14:creationId xmlns:p14="http://schemas.microsoft.com/office/powerpoint/2010/main" val="25426830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Extended execution</a:t>
            </a:r>
            <a:br>
              <a:rPr lang="en-US"/>
            </a:br>
            <a:endParaRPr lang="en-US" dirty="0"/>
          </a:p>
        </p:txBody>
      </p:sp>
      <p:sp>
        <p:nvSpPr>
          <p:cNvPr id="4" name="Text Placeholder 3"/>
          <p:cNvSpPr>
            <a:spLocks noGrp="1"/>
          </p:cNvSpPr>
          <p:nvPr>
            <p:ph type="body" sz="quarter" idx="10"/>
          </p:nvPr>
        </p:nvSpPr>
        <p:spPr/>
        <p:txBody>
          <a:bodyPr/>
          <a:lstStyle/>
          <a:p>
            <a:r>
              <a:rPr lang="en-US" dirty="0"/>
              <a:t>Requesting extended execution</a:t>
            </a:r>
          </a:p>
          <a:p>
            <a:pPr lvl="1"/>
            <a:r>
              <a:rPr lang="en-US" dirty="0"/>
              <a:t>There is no guarantee resources are available</a:t>
            </a:r>
            <a:br>
              <a:rPr lang="en-US" dirty="0"/>
            </a:br>
            <a:r>
              <a:rPr lang="en-US" dirty="0"/>
              <a:t>Extended execution has no UI</a:t>
            </a:r>
          </a:p>
          <a:p>
            <a:r>
              <a:rPr lang="en-US" dirty="0"/>
              <a:t>Scenario “I have data this time”</a:t>
            </a:r>
          </a:p>
          <a:p>
            <a:pPr lvl="1"/>
            <a:r>
              <a:rPr lang="en-US" dirty="0"/>
              <a:t>Handle the Revoked event (1 second warning)</a:t>
            </a:r>
          </a:p>
          <a:p>
            <a:r>
              <a:rPr lang="en-US" dirty="0"/>
              <a:t>Scenario “I’m a special kind of app”</a:t>
            </a:r>
          </a:p>
          <a:p>
            <a:pPr lvl="1"/>
            <a:r>
              <a:rPr lang="en-US" dirty="0"/>
              <a:t>These apps run indefinitely</a:t>
            </a:r>
          </a:p>
          <a:p>
            <a:r>
              <a:rPr lang="en-US" dirty="0"/>
              <a:t>Special kinds of apps</a:t>
            </a:r>
          </a:p>
          <a:p>
            <a:pPr marL="560241" lvl="1" indent="-325252">
              <a:buFont typeface="+mj-lt"/>
              <a:buAutoNum type="arabicPeriod"/>
            </a:pPr>
            <a:r>
              <a:rPr lang="en-US" dirty="0"/>
              <a:t>Turn-by-turn (location tracking) app</a:t>
            </a:r>
          </a:p>
          <a:p>
            <a:pPr marL="560241" lvl="1" indent="-325252">
              <a:buFont typeface="+mj-lt"/>
              <a:buAutoNum type="arabicPeriod"/>
            </a:pPr>
            <a:r>
              <a:rPr lang="en-US" dirty="0"/>
              <a:t>Audio &amp; VOIP application</a:t>
            </a:r>
          </a:p>
          <a:p>
            <a:endParaRPr lang="en-US" dirty="0"/>
          </a:p>
        </p:txBody>
      </p:sp>
    </p:spTree>
    <p:extLst>
      <p:ext uri="{BB962C8B-B14F-4D97-AF65-F5344CB8AC3E}">
        <p14:creationId xmlns:p14="http://schemas.microsoft.com/office/powerpoint/2010/main" val="331813848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Extended </a:t>
            </a:r>
            <a:r>
              <a:rPr lang="en-US"/>
              <a:t>execution (type 1</a:t>
            </a:r>
            <a:r>
              <a:rPr lang="en-US" dirty="0"/>
              <a:t>)</a:t>
            </a:r>
          </a:p>
        </p:txBody>
      </p:sp>
      <p:sp>
        <p:nvSpPr>
          <p:cNvPr id="2" name="Text Placeholder 1"/>
          <p:cNvSpPr>
            <a:spLocks noGrp="1"/>
          </p:cNvSpPr>
          <p:nvPr>
            <p:ph type="body" sz="quarter" idx="10"/>
          </p:nvPr>
        </p:nvSpPr>
        <p:spPr/>
        <p:txBody>
          <a:bodyPr/>
          <a:lstStyle/>
          <a:p>
            <a:endParaRPr lang="en-GB"/>
          </a:p>
        </p:txBody>
      </p:sp>
      <p:sp>
        <p:nvSpPr>
          <p:cNvPr id="69" name="TextBox 68"/>
          <p:cNvSpPr txBox="1"/>
          <p:nvPr/>
        </p:nvSpPr>
        <p:spPr>
          <a:xfrm rot="16200000">
            <a:off x="200118" y="3433235"/>
            <a:ext cx="1438457"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2">
                    <a:lumMod val="20000"/>
                    <a:lumOff val="80000"/>
                  </a:schemeClr>
                </a:solidFill>
              </a:rPr>
              <a:t>Memory</a:t>
            </a:r>
          </a:p>
        </p:txBody>
      </p:sp>
      <p:sp>
        <p:nvSpPr>
          <p:cNvPr id="20" name="Rectangle 19"/>
          <p:cNvSpPr/>
          <p:nvPr/>
        </p:nvSpPr>
        <p:spPr bwMode="auto">
          <a:xfrm>
            <a:off x="7604225" y="4250723"/>
            <a:ext cx="2814094" cy="1120531"/>
          </a:xfrm>
          <a:prstGeom prst="rect">
            <a:avLst/>
          </a:prstGeom>
          <a:solidFill>
            <a:schemeClr val="bg1">
              <a:lumMod val="85000"/>
              <a:lumOff val="1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9" name="Straight Arrow Connector 38"/>
          <p:cNvCxnSpPr/>
          <p:nvPr/>
        </p:nvCxnSpPr>
        <p:spPr>
          <a:xfrm>
            <a:off x="5724058"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p:cNvCxnSpPr/>
          <p:nvPr/>
        </p:nvCxnSpPr>
        <p:spPr>
          <a:xfrm flipV="1">
            <a:off x="5141894"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4" name="Straight Connector 43"/>
          <p:cNvCxnSpPr/>
          <p:nvPr/>
        </p:nvCxnSpPr>
        <p:spPr>
          <a:xfrm>
            <a:off x="1389770" y="1968890"/>
            <a:ext cx="914990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14189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24058"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35553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590041"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35038" y="1427301"/>
            <a:ext cx="1147544"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Running</a:t>
            </a:r>
          </a:p>
        </p:txBody>
      </p:sp>
      <p:sp>
        <p:nvSpPr>
          <p:cNvPr id="61" name="TextBox 60"/>
          <p:cNvSpPr txBox="1"/>
          <p:nvPr/>
        </p:nvSpPr>
        <p:spPr>
          <a:xfrm>
            <a:off x="6168340" y="1412045"/>
            <a:ext cx="1000068"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Extend</a:t>
            </a:r>
          </a:p>
        </p:txBody>
      </p:sp>
      <p:sp>
        <p:nvSpPr>
          <p:cNvPr id="66" name="TextBox 65"/>
          <p:cNvSpPr txBox="1"/>
          <p:nvPr/>
        </p:nvSpPr>
        <p:spPr>
          <a:xfrm>
            <a:off x="3976318" y="6043573"/>
            <a:ext cx="2330559"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br>
              <a:rPr lang="en-US" sz="1568" dirty="0">
                <a:solidFill>
                  <a:schemeClr val="tx2"/>
                </a:solidFill>
              </a:rPr>
            </a:br>
            <a:r>
              <a:rPr lang="en-US" sz="1568" dirty="0"/>
              <a:t>(5 seconds/10 mobile)</a:t>
            </a:r>
          </a:p>
        </p:txBody>
      </p:sp>
      <p:sp>
        <p:nvSpPr>
          <p:cNvPr id="67" name="TextBox 66"/>
          <p:cNvSpPr txBox="1"/>
          <p:nvPr/>
        </p:nvSpPr>
        <p:spPr>
          <a:xfrm>
            <a:off x="5157646" y="2159065"/>
            <a:ext cx="1033730" cy="506833"/>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Request</a:t>
            </a:r>
          </a:p>
        </p:txBody>
      </p:sp>
      <p:sp>
        <p:nvSpPr>
          <p:cNvPr id="68" name="TextBox 67"/>
          <p:cNvSpPr txBox="1"/>
          <p:nvPr/>
        </p:nvSpPr>
        <p:spPr>
          <a:xfrm>
            <a:off x="6749807" y="2023243"/>
            <a:ext cx="120204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Revoked</a:t>
            </a:r>
            <a:br>
              <a:rPr lang="en-US" sz="1568" dirty="0">
                <a:solidFill>
                  <a:schemeClr val="tx2"/>
                </a:solidFill>
              </a:rPr>
            </a:br>
            <a:r>
              <a:rPr lang="en-US" sz="1568" dirty="0"/>
              <a:t>(1 second)</a:t>
            </a:r>
          </a:p>
        </p:txBody>
      </p:sp>
      <p:sp>
        <p:nvSpPr>
          <p:cNvPr id="47" name="TextBox 46"/>
          <p:cNvSpPr txBox="1"/>
          <p:nvPr/>
        </p:nvSpPr>
        <p:spPr>
          <a:xfrm>
            <a:off x="8384226" y="1427301"/>
            <a:ext cx="1413642"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Suspended</a:t>
            </a:r>
          </a:p>
        </p:txBody>
      </p:sp>
      <p:cxnSp>
        <p:nvCxnSpPr>
          <p:cNvPr id="28" name="Straight Arrow Connector 27"/>
          <p:cNvCxnSpPr/>
          <p:nvPr/>
        </p:nvCxnSpPr>
        <p:spPr>
          <a:xfrm>
            <a:off x="7369717"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7" name="Freeform 6"/>
          <p:cNvSpPr/>
          <p:nvPr/>
        </p:nvSpPr>
        <p:spPr bwMode="auto">
          <a:xfrm>
            <a:off x="5112581" y="3119298"/>
            <a:ext cx="618026" cy="2259738"/>
          </a:xfrm>
          <a:custGeom>
            <a:avLst/>
            <a:gdLst>
              <a:gd name="connsiteX0" fmla="*/ 19050 w 419100"/>
              <a:gd name="connsiteY0" fmla="*/ 0 h 2305050"/>
              <a:gd name="connsiteX1" fmla="*/ 419100 w 419100"/>
              <a:gd name="connsiteY1" fmla="*/ 619125 h 2305050"/>
              <a:gd name="connsiteX2" fmla="*/ 419100 w 419100"/>
              <a:gd name="connsiteY2" fmla="*/ 2305050 h 2305050"/>
              <a:gd name="connsiteX3" fmla="*/ 0 w 419100"/>
              <a:gd name="connsiteY3" fmla="*/ 2305050 h 2305050"/>
              <a:gd name="connsiteX4" fmla="*/ 19050 w 419100"/>
              <a:gd name="connsiteY4" fmla="*/ 0 h 2305050"/>
              <a:gd name="connsiteX0" fmla="*/ 6350 w 406400"/>
              <a:gd name="connsiteY0" fmla="*/ 0 h 2308225"/>
              <a:gd name="connsiteX1" fmla="*/ 406400 w 406400"/>
              <a:gd name="connsiteY1" fmla="*/ 619125 h 2308225"/>
              <a:gd name="connsiteX2" fmla="*/ 406400 w 406400"/>
              <a:gd name="connsiteY2" fmla="*/ 2305050 h 2308225"/>
              <a:gd name="connsiteX3" fmla="*/ 0 w 406400"/>
              <a:gd name="connsiteY3" fmla="*/ 2308225 h 2308225"/>
              <a:gd name="connsiteX4" fmla="*/ 6350 w 406400"/>
              <a:gd name="connsiteY4" fmla="*/ 0 h 2308225"/>
              <a:gd name="connsiteX0" fmla="*/ 1588 w 401638"/>
              <a:gd name="connsiteY0" fmla="*/ 0 h 2305050"/>
              <a:gd name="connsiteX1" fmla="*/ 401638 w 401638"/>
              <a:gd name="connsiteY1" fmla="*/ 619125 h 2305050"/>
              <a:gd name="connsiteX2" fmla="*/ 401638 w 401638"/>
              <a:gd name="connsiteY2" fmla="*/ 2305050 h 2305050"/>
              <a:gd name="connsiteX3" fmla="*/ 0 w 401638"/>
              <a:gd name="connsiteY3" fmla="*/ 2298700 h 2305050"/>
              <a:gd name="connsiteX4" fmla="*/ 1588 w 401638"/>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638" h="2305050">
                <a:moveTo>
                  <a:pt x="1588" y="0"/>
                </a:moveTo>
                <a:lnTo>
                  <a:pt x="401638" y="619125"/>
                </a:lnTo>
                <a:lnTo>
                  <a:pt x="401638" y="2305050"/>
                </a:lnTo>
                <a:lnTo>
                  <a:pt x="0" y="2298700"/>
                </a:lnTo>
                <a:cubicBezTo>
                  <a:pt x="2117" y="1529292"/>
                  <a:pt x="-529" y="769408"/>
                  <a:pt x="1588" y="0"/>
                </a:cubicBez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9" name="Freeform 8"/>
          <p:cNvSpPr/>
          <p:nvPr/>
        </p:nvSpPr>
        <p:spPr bwMode="auto">
          <a:xfrm>
            <a:off x="5731412" y="3727809"/>
            <a:ext cx="1626092" cy="1655899"/>
          </a:xfrm>
          <a:custGeom>
            <a:avLst/>
            <a:gdLst>
              <a:gd name="connsiteX0" fmla="*/ 0 w 1054100"/>
              <a:gd name="connsiteY0" fmla="*/ 0 h 1689100"/>
              <a:gd name="connsiteX1" fmla="*/ 1054100 w 1054100"/>
              <a:gd name="connsiteY1" fmla="*/ 0 h 1689100"/>
              <a:gd name="connsiteX2" fmla="*/ 1054100 w 1054100"/>
              <a:gd name="connsiteY2" fmla="*/ 1689100 h 1689100"/>
              <a:gd name="connsiteX3" fmla="*/ 12700 w 1054100"/>
              <a:gd name="connsiteY3" fmla="*/ 1689100 h 1689100"/>
              <a:gd name="connsiteX4" fmla="*/ 0 w 1054100"/>
              <a:gd name="connsiteY4" fmla="*/ 0 h 1689100"/>
              <a:gd name="connsiteX0" fmla="*/ 0 w 1054100"/>
              <a:gd name="connsiteY0" fmla="*/ 0 h 1689100"/>
              <a:gd name="connsiteX1" fmla="*/ 1054100 w 1054100"/>
              <a:gd name="connsiteY1" fmla="*/ 0 h 1689100"/>
              <a:gd name="connsiteX2" fmla="*/ 1054100 w 1054100"/>
              <a:gd name="connsiteY2" fmla="*/ 1689100 h 1689100"/>
              <a:gd name="connsiteX3" fmla="*/ 3175 w 1054100"/>
              <a:gd name="connsiteY3" fmla="*/ 1684325 h 1689100"/>
              <a:gd name="connsiteX4" fmla="*/ 0 w 1054100"/>
              <a:gd name="connsiteY4" fmla="*/ 0 h 1689100"/>
              <a:gd name="connsiteX0" fmla="*/ 7119 w 1061219"/>
              <a:gd name="connsiteY0" fmla="*/ 0 h 1689100"/>
              <a:gd name="connsiteX1" fmla="*/ 1061219 w 1061219"/>
              <a:gd name="connsiteY1" fmla="*/ 0 h 1689100"/>
              <a:gd name="connsiteX2" fmla="*/ 1061219 w 1061219"/>
              <a:gd name="connsiteY2" fmla="*/ 1689100 h 1689100"/>
              <a:gd name="connsiteX3" fmla="*/ 769 w 1061219"/>
              <a:gd name="connsiteY3" fmla="*/ 1684326 h 1689100"/>
              <a:gd name="connsiteX4" fmla="*/ 7119 w 1061219"/>
              <a:gd name="connsiteY4" fmla="*/ 0 h 1689100"/>
              <a:gd name="connsiteX0" fmla="*/ 2652 w 1056752"/>
              <a:gd name="connsiteY0" fmla="*/ 0 h 1693878"/>
              <a:gd name="connsiteX1" fmla="*/ 1056752 w 1056752"/>
              <a:gd name="connsiteY1" fmla="*/ 0 h 1693878"/>
              <a:gd name="connsiteX2" fmla="*/ 1056752 w 1056752"/>
              <a:gd name="connsiteY2" fmla="*/ 1689100 h 1693878"/>
              <a:gd name="connsiteX3" fmla="*/ 1064 w 1056752"/>
              <a:gd name="connsiteY3" fmla="*/ 1693878 h 1693878"/>
              <a:gd name="connsiteX4" fmla="*/ 2652 w 1056752"/>
              <a:gd name="connsiteY4" fmla="*/ 0 h 1693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52" h="1693878">
                <a:moveTo>
                  <a:pt x="2652" y="0"/>
                </a:moveTo>
                <a:lnTo>
                  <a:pt x="1056752" y="0"/>
                </a:lnTo>
                <a:lnTo>
                  <a:pt x="1056752" y="1689100"/>
                </a:lnTo>
                <a:lnTo>
                  <a:pt x="1064" y="1693878"/>
                </a:lnTo>
                <a:cubicBezTo>
                  <a:pt x="-3169" y="1130845"/>
                  <a:pt x="6885" y="563033"/>
                  <a:pt x="2652" y="0"/>
                </a:cubicBez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chemeClr val="bg1"/>
                </a:solidFill>
              </a:rPr>
              <a:t>No UI</a:t>
            </a:r>
          </a:p>
          <a:p>
            <a:pPr algn="ctr" defTabSz="914030" fontAlgn="base">
              <a:spcBef>
                <a:spcPct val="0"/>
              </a:spcBef>
              <a:spcAft>
                <a:spcPct val="0"/>
              </a:spcAft>
            </a:pPr>
            <a:r>
              <a:rPr lang="en-US" sz="1961" dirty="0">
                <a:solidFill>
                  <a:schemeClr val="bg1"/>
                </a:solidFill>
              </a:rPr>
              <a:t>(</a:t>
            </a:r>
            <a:r>
              <a:rPr lang="en-US" sz="1961">
                <a:solidFill>
                  <a:schemeClr val="bg1"/>
                </a:solidFill>
              </a:rPr>
              <a:t>short)</a:t>
            </a:r>
            <a:endParaRPr lang="en-US" sz="1961" dirty="0">
              <a:solidFill>
                <a:schemeClr val="bg1"/>
              </a:solidFill>
            </a:endParaRPr>
          </a:p>
        </p:txBody>
      </p:sp>
      <p:sp>
        <p:nvSpPr>
          <p:cNvPr id="12" name="Freeform 11"/>
          <p:cNvSpPr/>
          <p:nvPr/>
        </p:nvSpPr>
        <p:spPr bwMode="auto">
          <a:xfrm>
            <a:off x="7350178" y="3735590"/>
            <a:ext cx="254049" cy="1643445"/>
          </a:xfrm>
          <a:custGeom>
            <a:avLst/>
            <a:gdLst>
              <a:gd name="connsiteX0" fmla="*/ 0 w 466725"/>
              <a:gd name="connsiteY0" fmla="*/ 0 h 1676400"/>
              <a:gd name="connsiteX1" fmla="*/ 466725 w 466725"/>
              <a:gd name="connsiteY1" fmla="*/ 523875 h 1676400"/>
              <a:gd name="connsiteX2" fmla="*/ 466725 w 466725"/>
              <a:gd name="connsiteY2" fmla="*/ 1676400 h 1676400"/>
              <a:gd name="connsiteX3" fmla="*/ 4762 w 466725"/>
              <a:gd name="connsiteY3" fmla="*/ 1676400 h 1676400"/>
              <a:gd name="connsiteX4" fmla="*/ 0 w 466725"/>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1676400">
                <a:moveTo>
                  <a:pt x="0" y="0"/>
                </a:moveTo>
                <a:lnTo>
                  <a:pt x="466725" y="523875"/>
                </a:lnTo>
                <a:lnTo>
                  <a:pt x="466725" y="1676400"/>
                </a:lnTo>
                <a:lnTo>
                  <a:pt x="4762" y="1676400"/>
                </a:lnTo>
                <a:cubicBezTo>
                  <a:pt x="3175" y="1117600"/>
                  <a:pt x="1587" y="558800"/>
                  <a:pt x="0" y="0"/>
                </a:cubicBezTo>
                <a:close/>
              </a:path>
            </a:pathLst>
          </a:cu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7" name="Straight Arrow Connector 36"/>
          <p:cNvCxnSpPr/>
          <p:nvPr/>
        </p:nvCxnSpPr>
        <p:spPr>
          <a:xfrm flipV="1">
            <a:off x="7604225"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2" name="TextBox 41"/>
          <p:cNvSpPr txBox="1"/>
          <p:nvPr/>
        </p:nvSpPr>
        <p:spPr>
          <a:xfrm>
            <a:off x="6939103" y="6043573"/>
            <a:ext cx="1293417" cy="800951"/>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p>
          <a:p>
            <a:pPr algn="ctr">
              <a:lnSpc>
                <a:spcPct val="90000"/>
              </a:lnSpc>
              <a:spcAft>
                <a:spcPts val="588"/>
              </a:spcAft>
            </a:pPr>
            <a:r>
              <a:rPr lang="en-US" sz="1568" dirty="0"/>
              <a:t>(No event)</a:t>
            </a:r>
          </a:p>
        </p:txBody>
      </p:sp>
      <p:sp>
        <p:nvSpPr>
          <p:cNvPr id="16" name="Rectangle 15"/>
          <p:cNvSpPr/>
          <p:nvPr/>
        </p:nvSpPr>
        <p:spPr bwMode="auto">
          <a:xfrm>
            <a:off x="1389770" y="3142642"/>
            <a:ext cx="3752124" cy="2241062"/>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15" name="Straight Connector 14"/>
          <p:cNvCxnSpPr/>
          <p:nvPr/>
        </p:nvCxnSpPr>
        <p:spPr>
          <a:xfrm>
            <a:off x="1389770" y="3130192"/>
            <a:ext cx="375212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2" idx="1"/>
          </p:cNvCxnSpPr>
          <p:nvPr/>
        </p:nvCxnSpPr>
        <p:spPr>
          <a:xfrm>
            <a:off x="7357505" y="3727809"/>
            <a:ext cx="246722" cy="52135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1"/>
          </p:cNvCxnSpPr>
          <p:nvPr/>
        </p:nvCxnSpPr>
        <p:spPr>
          <a:xfrm>
            <a:off x="7604225" y="4249167"/>
            <a:ext cx="281409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9" idx="1"/>
          </p:cNvCxnSpPr>
          <p:nvPr/>
        </p:nvCxnSpPr>
        <p:spPr>
          <a:xfrm flipV="1">
            <a:off x="5724058" y="3727808"/>
            <a:ext cx="1633446" cy="12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41894" y="3130192"/>
            <a:ext cx="582164" cy="5976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89770" y="2249023"/>
            <a:ext cx="0" cy="3137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89770" y="5378728"/>
            <a:ext cx="926305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1"/>
          <p:cNvSpPr/>
          <p:nvPr/>
        </p:nvSpPr>
        <p:spPr bwMode="auto">
          <a:xfrm>
            <a:off x="4519200" y="4111401"/>
            <a:ext cx="1185151" cy="118515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30" fontAlgn="base">
              <a:spcBef>
                <a:spcPct val="0"/>
              </a:spcBef>
              <a:spcAft>
                <a:spcPct val="0"/>
              </a:spcAft>
            </a:pPr>
            <a:r>
              <a:rPr lang="en-US" sz="1961" dirty="0">
                <a:gradFill>
                  <a:gsLst>
                    <a:gs pos="16814">
                      <a:srgbClr val="FFFFFF"/>
                    </a:gs>
                    <a:gs pos="46000">
                      <a:srgbClr val="FFFFFF"/>
                    </a:gs>
                  </a:gsLst>
                  <a:lin ang="5400000" scaled="0"/>
                </a:gradFill>
              </a:rPr>
              <a:t>When</a:t>
            </a:r>
          </a:p>
          <a:p>
            <a:pPr algn="ctr" defTabSz="914030" fontAlgn="base">
              <a:spcBef>
                <a:spcPct val="0"/>
              </a:spcBef>
              <a:spcAft>
                <a:spcPct val="0"/>
              </a:spcAft>
            </a:pPr>
            <a:r>
              <a:rPr lang="en-US" sz="1176" dirty="0">
                <a:gradFill>
                  <a:gsLst>
                    <a:gs pos="16814">
                      <a:srgbClr val="FFFFFF"/>
                    </a:gs>
                    <a:gs pos="46000">
                      <a:srgbClr val="FFFFFF"/>
                    </a:gs>
                  </a:gsLst>
                  <a:lin ang="5400000" scaled="0"/>
                </a:gradFill>
              </a:rPr>
              <a:t>suspending</a:t>
            </a:r>
          </a:p>
        </p:txBody>
      </p:sp>
    </p:spTree>
    <p:extLst>
      <p:ext uri="{BB962C8B-B14F-4D97-AF65-F5344CB8AC3E}">
        <p14:creationId xmlns:p14="http://schemas.microsoft.com/office/powerpoint/2010/main" val="380324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Requesting extension in suspend</a:t>
            </a:r>
          </a:p>
        </p:txBody>
      </p:sp>
      <p:sp>
        <p:nvSpPr>
          <p:cNvPr id="5" name="Text Placeholder 4"/>
          <p:cNvSpPr>
            <a:spLocks noGrp="1"/>
          </p:cNvSpPr>
          <p:nvPr>
            <p:ph type="body" sz="quarter" idx="10"/>
          </p:nvPr>
        </p:nvSpPr>
        <p:spPr/>
        <p:txBody>
          <a:bodyPr/>
          <a:lstStyle/>
          <a:p>
            <a:pPr>
              <a:spcBef>
                <a:spcPts val="400"/>
              </a:spcBef>
            </a:pPr>
            <a:r>
              <a:rPr lang="en-US" sz="1600" dirty="0">
                <a:solidFill>
                  <a:srgbClr val="0000FF"/>
                </a:solidFill>
                <a:highlight>
                  <a:srgbClr val="FFFFFF"/>
                </a:highlight>
                <a:latin typeface="Consolas" panose="020B0609020204030204" pitchFamily="49" charset="0"/>
                <a:cs typeface="Consolas" panose="020B0609020204030204" pitchFamily="49" charset="0"/>
              </a:rPr>
              <a:t>private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FF"/>
                </a:solidFill>
                <a:highlight>
                  <a:srgbClr val="FFFFFF"/>
                </a:highlight>
                <a:latin typeface="Consolas" panose="020B0609020204030204" pitchFamily="49" charset="0"/>
                <a:cs typeface="Consolas" panose="020B0609020204030204" pitchFamily="49" charset="0"/>
              </a:rPr>
              <a:t>async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OnSuspending</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dirty="0">
                <a:solidFill>
                  <a:srgbClr val="0000FF"/>
                </a:solidFill>
                <a:highlight>
                  <a:srgbClr val="FFFFFF"/>
                </a:highlight>
                <a:latin typeface="Consolas" panose="020B0609020204030204" pitchFamily="49" charset="0"/>
                <a:cs typeface="Consolas" panose="020B0609020204030204" pitchFamily="49" charset="0"/>
              </a:rPr>
              <a:t>object</a:t>
            </a:r>
            <a:r>
              <a:rPr lang="en-US" sz="1600" dirty="0">
                <a:solidFill>
                  <a:srgbClr val="000000"/>
                </a:solidFill>
                <a:highlight>
                  <a:srgbClr val="FFFFFF"/>
                </a:highlight>
                <a:latin typeface="Consolas" panose="020B0609020204030204" pitchFamily="49" charset="0"/>
                <a:cs typeface="Consolas" panose="020B0609020204030204" pitchFamily="49" charset="0"/>
              </a:rPr>
              <a:t> sender, </a:t>
            </a:r>
            <a:r>
              <a:rPr lang="en-US" sz="1600" dirty="0" err="1">
                <a:solidFill>
                  <a:srgbClr val="2B91AF"/>
                </a:solidFill>
                <a:highlight>
                  <a:srgbClr val="FFFFFF"/>
                </a:highlight>
                <a:latin typeface="Consolas" panose="020B0609020204030204" pitchFamily="49" charset="0"/>
                <a:cs typeface="Consolas" panose="020B0609020204030204" pitchFamily="49" charset="0"/>
              </a:rPr>
              <a:t>SuspendingEventArgs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args</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FF"/>
                </a:solidFill>
                <a:highlight>
                  <a:srgbClr val="FFFFFF"/>
                </a:highlight>
                <a:latin typeface="Consolas" panose="020B0609020204030204" pitchFamily="49" charset="0"/>
                <a:cs typeface="Consolas" panose="020B0609020204030204" pitchFamily="49" charset="0"/>
              </a:rPr>
              <a:t>var</a:t>
            </a:r>
            <a:r>
              <a:rPr lang="en-US" sz="1600" dirty="0">
                <a:solidFill>
                  <a:srgbClr val="000000"/>
                </a:solidFill>
                <a:highlight>
                  <a:srgbClr val="FFFFFF"/>
                </a:highlight>
                <a:latin typeface="Consolas" panose="020B0609020204030204" pitchFamily="49" charset="0"/>
                <a:cs typeface="Consolas" panose="020B0609020204030204" pitchFamily="49" charset="0"/>
              </a:rPr>
              <a:t> deferral = </a:t>
            </a:r>
            <a:r>
              <a:rPr lang="en-US" sz="1600" dirty="0" err="1">
                <a:solidFill>
                  <a:srgbClr val="000000"/>
                </a:solidFill>
                <a:highlight>
                  <a:srgbClr val="FFFFFF"/>
                </a:highlight>
                <a:latin typeface="Consolas" panose="020B0609020204030204" pitchFamily="49" charset="0"/>
                <a:cs typeface="Consolas" panose="020B0609020204030204" pitchFamily="49" charset="0"/>
              </a:rPr>
              <a:t>e.SuspendingOperation.GetDeferral</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using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FF"/>
                </a:solidFill>
                <a:highlight>
                  <a:srgbClr val="FFFFFF"/>
                </a:highlight>
                <a:latin typeface="Consolas" panose="020B0609020204030204" pitchFamily="49" charset="0"/>
                <a:cs typeface="Consolas" panose="020B0609020204030204" pitchFamily="49" charset="0"/>
              </a:rPr>
              <a:t>var</a:t>
            </a:r>
            <a:r>
              <a:rPr lang="en-US" sz="1600" dirty="0">
                <a:solidFill>
                  <a:srgbClr val="000000"/>
                </a:solidFill>
                <a:highlight>
                  <a:srgbClr val="FFFFFF"/>
                </a:highlight>
                <a:latin typeface="Consolas" panose="020B0609020204030204" pitchFamily="49" charset="0"/>
                <a:cs typeface="Consolas" panose="020B0609020204030204" pitchFamily="49" charset="0"/>
              </a:rPr>
              <a:t> session = </a:t>
            </a:r>
            <a:r>
              <a:rPr lang="en-US" sz="1600" dirty="0">
                <a:solidFill>
                  <a:srgbClr val="0000FF"/>
                </a:solidFill>
                <a:highlight>
                  <a:srgbClr val="FFFFFF"/>
                </a:highlight>
                <a:latin typeface="Consolas" panose="020B0609020204030204" pitchFamily="49" charset="0"/>
                <a:cs typeface="Consolas" panose="020B0609020204030204" pitchFamily="49" charset="0"/>
              </a:rPr>
              <a:t>new</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ExtendedExecutionSession</a:t>
            </a:r>
            <a:r>
              <a:rPr lang="en-US" sz="1600" dirty="0">
                <a:solidFill>
                  <a:srgbClr val="000000"/>
                </a:solidFill>
                <a:highlight>
                  <a:srgbClr val="FFFFFF"/>
                </a:highlight>
                <a:latin typeface="Consolas" panose="020B0609020204030204" pitchFamily="49" charset="0"/>
                <a:cs typeface="Consolas" panose="020B0609020204030204" pitchFamily="49" charset="0"/>
              </a:rPr>
              <a:t>{ Reason =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ExtendedExecutionReason</a:t>
            </a:r>
            <a:r>
              <a:rPr lang="en-US" sz="1600" dirty="0" err="1">
                <a:solidFill>
                  <a:srgbClr val="000000"/>
                </a:solidFill>
                <a:highlight>
                  <a:srgbClr val="FFFFFF"/>
                </a:highlight>
                <a:latin typeface="Consolas" panose="020B0609020204030204" pitchFamily="49" charset="0"/>
                <a:cs typeface="Consolas" panose="020B0609020204030204" pitchFamily="49" charset="0"/>
              </a:rPr>
              <a:t>.SavingData</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session.Description</a:t>
            </a:r>
            <a:r>
              <a:rPr lang="en-US" sz="1600" dirty="0">
                <a:solidFill>
                  <a:srgbClr val="000000"/>
                </a:solidFill>
                <a:highlight>
                  <a:srgbClr val="FFFFFF"/>
                </a:highlight>
                <a:latin typeface="Consolas" panose="020B0609020204030204" pitchFamily="49" charset="0"/>
                <a:cs typeface="Consolas" panose="020B0609020204030204" pitchFamily="49" charset="0"/>
              </a:rPr>
              <a:t> = </a:t>
            </a:r>
            <a:r>
              <a:rPr lang="en-US" sz="1600" dirty="0">
                <a:solidFill>
                  <a:srgbClr val="A31515"/>
                </a:solidFill>
                <a:highlight>
                  <a:srgbClr val="FFFFFF"/>
                </a:highlight>
                <a:latin typeface="Consolas" panose="020B0609020204030204" pitchFamily="49" charset="0"/>
                <a:cs typeface="Consolas" panose="020B0609020204030204" pitchFamily="49" charset="0"/>
              </a:rPr>
              <a:t>"Upload Data"</a:t>
            </a:r>
            <a:r>
              <a:rPr lang="en-US" sz="1600" dirty="0">
                <a:solidFill>
                  <a:srgbClr val="000000"/>
                </a:solidFill>
                <a:highlight>
                  <a:srgbClr val="FFFFFF"/>
                </a:highlight>
                <a:latin typeface="Consolas" panose="020B0609020204030204" pitchFamily="49" charset="0"/>
                <a:cs typeface="Consolas" panose="020B0609020204030204" pitchFamily="49" charset="0"/>
              </a:rPr>
              <a:t>;</a:t>
            </a: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session.Revoked</a:t>
            </a:r>
            <a:r>
              <a:rPr lang="en-US" sz="1600" dirty="0">
                <a:solidFill>
                  <a:srgbClr val="000000"/>
                </a:solidFill>
                <a:highlight>
                  <a:srgbClr val="FFFFFF"/>
                </a:highlight>
                <a:latin typeface="Consolas" panose="020B0609020204030204" pitchFamily="49" charset="0"/>
                <a:cs typeface="Consolas" panose="020B0609020204030204" pitchFamily="49" charset="0"/>
              </a:rPr>
              <a:t> += (s, e) =&gt; { Log("Save incomplete");</a:t>
            </a:r>
            <a:r>
              <a:rPr lang="en-US" sz="1600" dirty="0">
                <a:solidFill>
                  <a:srgbClr val="008000"/>
                </a:solidFill>
                <a:highlight>
                  <a:srgbClr val="FFFFFF"/>
                </a:highlight>
                <a:latin typeface="Consolas" panose="020B0609020204030204" pitchFamily="49" charset="0"/>
                <a:cs typeface="Consolas" panose="020B0609020204030204" pitchFamily="49" charset="0"/>
              </a:rPr>
              <a:t> </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try</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await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session.RequestExtensionAsync</a:t>
            </a:r>
            <a:r>
              <a:rPr lang="en-US" sz="1600" dirty="0">
                <a:solidFill>
                  <a:srgbClr val="000000"/>
                </a:solidFill>
                <a:highlight>
                  <a:srgbClr val="FFFFFF"/>
                </a:highlight>
                <a:latin typeface="Consolas" panose="020B0609020204030204" pitchFamily="49" charset="0"/>
                <a:cs typeface="Consolas" panose="020B0609020204030204" pitchFamily="49" charset="0"/>
              </a:rPr>
              <a:t>() ==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ExtendedExecutionResult</a:t>
            </a:r>
            <a:r>
              <a:rPr lang="en-US" sz="1600" dirty="0" err="1">
                <a:solidFill>
                  <a:srgbClr val="000000"/>
                </a:solidFill>
                <a:highlight>
                  <a:srgbClr val="FFFFFF"/>
                </a:highlight>
                <a:latin typeface="Consolas" panose="020B0609020204030204" pitchFamily="49" charset="0"/>
                <a:cs typeface="Consolas" panose="020B0609020204030204" pitchFamily="49" charset="0"/>
              </a:rPr>
              <a:t>.Denied</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takes 3 seconds</a:t>
            </a: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UploadBasicData</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else</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takes 8 seconds</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await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UploadDataAsync</a:t>
            </a:r>
            <a:r>
              <a:rPr lang="en-US" sz="1600" dirty="0">
                <a:solidFill>
                  <a:srgbClr val="000000"/>
                </a:solidFill>
                <a:highlight>
                  <a:srgbClr val="FFFFFF"/>
                </a:highlight>
                <a:latin typeface="Consolas" panose="020B0609020204030204" pitchFamily="49" charset="0"/>
                <a:cs typeface="Consolas" panose="020B0609020204030204" pitchFamily="49" charset="0"/>
              </a:rPr>
              <a:t>(session);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Log("Save complete");</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catch </a:t>
            </a:r>
            <a:r>
              <a:rPr lang="en-US" sz="1600" dirty="0">
                <a:solidFill>
                  <a:srgbClr val="000000"/>
                </a:solidFill>
                <a:highlight>
                  <a:srgbClr val="FFFFFF"/>
                </a:highlight>
                <a:latin typeface="Consolas" panose="020B0609020204030204" pitchFamily="49" charset="0"/>
                <a:cs typeface="Consolas" panose="020B0609020204030204" pitchFamily="49" charset="0"/>
              </a:rPr>
              <a:t>{ Log("Save failed");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finally </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deferral.Complete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6" name="Rectangle 5"/>
          <p:cNvSpPr/>
          <p:nvPr/>
        </p:nvSpPr>
        <p:spPr bwMode="auto">
          <a:xfrm>
            <a:off x="372874" y="1593670"/>
            <a:ext cx="11279376" cy="79402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1948" y="3383280"/>
            <a:ext cx="9188354" cy="2011679"/>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7167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Extend the suspension </a:t>
            </a:r>
            <a:br>
              <a:rPr lang="en-US" dirty="0"/>
            </a:br>
            <a:r>
              <a:rPr lang="en-US" dirty="0"/>
              <a:t>of a foreground app</a:t>
            </a:r>
          </a:p>
        </p:txBody>
      </p:sp>
    </p:spTree>
    <p:extLst>
      <p:ext uri="{BB962C8B-B14F-4D97-AF65-F5344CB8AC3E}">
        <p14:creationId xmlns:p14="http://schemas.microsoft.com/office/powerpoint/2010/main" val="26860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Lifecycle?</a:t>
            </a:r>
          </a:p>
        </p:txBody>
      </p:sp>
      <p:grpSp>
        <p:nvGrpSpPr>
          <p:cNvPr id="4" name="Group 3"/>
          <p:cNvGrpSpPr/>
          <p:nvPr/>
        </p:nvGrpSpPr>
        <p:grpSpPr>
          <a:xfrm>
            <a:off x="1154527" y="1203403"/>
            <a:ext cx="10106720" cy="763461"/>
            <a:chOff x="1879402" y="2396011"/>
            <a:chExt cx="10108154" cy="763569"/>
          </a:xfrm>
        </p:grpSpPr>
        <p:sp>
          <p:nvSpPr>
            <p:cNvPr id="5" name="Rectangle 4"/>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Designed to protect device resources (battery especially)</a:t>
              </a:r>
            </a:p>
          </p:txBody>
        </p:sp>
        <p:sp>
          <p:nvSpPr>
            <p:cNvPr id="6" name="Isosceles Triangle 5"/>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7" name="Group 6"/>
          <p:cNvGrpSpPr/>
          <p:nvPr/>
        </p:nvGrpSpPr>
        <p:grpSpPr>
          <a:xfrm>
            <a:off x="1154527" y="2282417"/>
            <a:ext cx="10106720" cy="763461"/>
            <a:chOff x="1879402" y="2396011"/>
            <a:chExt cx="10108154" cy="763569"/>
          </a:xfrm>
        </p:grpSpPr>
        <p:sp>
          <p:nvSpPr>
            <p:cNvPr id="8" name="Rectangle 7"/>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runs one foreground app at a time on Mobile, more on Desktop</a:t>
              </a:r>
            </a:p>
          </p:txBody>
        </p:sp>
        <p:sp>
          <p:nvSpPr>
            <p:cNvPr id="9" name="Isosceles Triangle 8"/>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0" name="Group 9"/>
          <p:cNvGrpSpPr/>
          <p:nvPr/>
        </p:nvGrpSpPr>
        <p:grpSpPr>
          <a:xfrm>
            <a:off x="1154527" y="3361433"/>
            <a:ext cx="10106720" cy="763461"/>
            <a:chOff x="1879402" y="2396011"/>
            <a:chExt cx="10108154" cy="763569"/>
          </a:xfrm>
        </p:grpSpPr>
        <p:sp>
          <p:nvSpPr>
            <p:cNvPr id="11" name="Rectangle 10"/>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other apps are suspended and/or terminated</a:t>
              </a:r>
            </a:p>
          </p:txBody>
        </p:sp>
        <p:sp>
          <p:nvSpPr>
            <p:cNvPr id="12" name="Isosceles Triangle 11"/>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3" name="Group 12"/>
          <p:cNvGrpSpPr/>
          <p:nvPr/>
        </p:nvGrpSpPr>
        <p:grpSpPr>
          <a:xfrm>
            <a:off x="1154527" y="5519462"/>
            <a:ext cx="10106720" cy="763461"/>
            <a:chOff x="1879402" y="2396011"/>
            <a:chExt cx="10108154" cy="763569"/>
          </a:xfrm>
        </p:grpSpPr>
        <p:sp>
          <p:nvSpPr>
            <p:cNvPr id="14" name="Rectangle 13"/>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has controlled mechanisms for background code execution</a:t>
              </a:r>
            </a:p>
          </p:txBody>
        </p:sp>
        <p:sp>
          <p:nvSpPr>
            <p:cNvPr id="15" name="Isosceles Triangle 14"/>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6" name="Group 15"/>
          <p:cNvGrpSpPr/>
          <p:nvPr/>
        </p:nvGrpSpPr>
        <p:grpSpPr>
          <a:xfrm>
            <a:off x="1154527" y="4440447"/>
            <a:ext cx="10106720" cy="763461"/>
            <a:chOff x="1879402" y="2396011"/>
            <a:chExt cx="10108154" cy="763569"/>
          </a:xfrm>
        </p:grpSpPr>
        <p:sp>
          <p:nvSpPr>
            <p:cNvPr id="17" name="Rectangle 16"/>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has many mechanisms for an app to appear ‘alive’</a:t>
              </a:r>
            </a:p>
          </p:txBody>
        </p:sp>
        <p:sp>
          <p:nvSpPr>
            <p:cNvPr id="18" name="Isosceles Triangle 17"/>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spTree>
    <p:extLst>
      <p:ext uri="{BB962C8B-B14F-4D97-AF65-F5344CB8AC3E}">
        <p14:creationId xmlns:p14="http://schemas.microsoft.com/office/powerpoint/2010/main" val="3322880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Extended </a:t>
            </a:r>
            <a:r>
              <a:rPr lang="en-US"/>
              <a:t>execution (type 2</a:t>
            </a:r>
            <a:r>
              <a:rPr lang="en-US" dirty="0"/>
              <a:t>)</a:t>
            </a:r>
          </a:p>
        </p:txBody>
      </p:sp>
      <p:sp>
        <p:nvSpPr>
          <p:cNvPr id="2" name="Text Placeholder 1"/>
          <p:cNvSpPr>
            <a:spLocks noGrp="1"/>
          </p:cNvSpPr>
          <p:nvPr>
            <p:ph type="body" sz="quarter" idx="10"/>
          </p:nvPr>
        </p:nvSpPr>
        <p:spPr/>
        <p:txBody>
          <a:bodyPr/>
          <a:lstStyle/>
          <a:p>
            <a:endParaRPr lang="en-GB"/>
          </a:p>
        </p:txBody>
      </p:sp>
      <p:sp>
        <p:nvSpPr>
          <p:cNvPr id="69" name="TextBox 68"/>
          <p:cNvSpPr txBox="1"/>
          <p:nvPr/>
        </p:nvSpPr>
        <p:spPr>
          <a:xfrm rot="16200000">
            <a:off x="200118" y="3433235"/>
            <a:ext cx="1438457"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2">
                    <a:lumMod val="20000"/>
                    <a:lumOff val="80000"/>
                  </a:schemeClr>
                </a:solidFill>
              </a:rPr>
              <a:t>Memory</a:t>
            </a:r>
          </a:p>
        </p:txBody>
      </p:sp>
      <p:sp>
        <p:nvSpPr>
          <p:cNvPr id="20" name="Rectangle 19"/>
          <p:cNvSpPr/>
          <p:nvPr/>
        </p:nvSpPr>
        <p:spPr bwMode="auto">
          <a:xfrm>
            <a:off x="7604225" y="4250723"/>
            <a:ext cx="2814094" cy="1120531"/>
          </a:xfrm>
          <a:prstGeom prst="rect">
            <a:avLst/>
          </a:prstGeom>
          <a:solidFill>
            <a:schemeClr val="bg1">
              <a:lumMod val="85000"/>
              <a:lumOff val="1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8" name="Straight Arrow Connector 37"/>
          <p:cNvCxnSpPr/>
          <p:nvPr/>
        </p:nvCxnSpPr>
        <p:spPr>
          <a:xfrm flipV="1">
            <a:off x="5141894"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4" name="Straight Connector 43"/>
          <p:cNvCxnSpPr/>
          <p:nvPr/>
        </p:nvCxnSpPr>
        <p:spPr>
          <a:xfrm>
            <a:off x="1389770" y="1968890"/>
            <a:ext cx="914990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14189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24058"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35553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590041"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10192" y="1427301"/>
            <a:ext cx="1197237"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Running</a:t>
            </a:r>
          </a:p>
        </p:txBody>
      </p:sp>
      <p:sp>
        <p:nvSpPr>
          <p:cNvPr id="61" name="TextBox 60"/>
          <p:cNvSpPr txBox="1"/>
          <p:nvPr/>
        </p:nvSpPr>
        <p:spPr>
          <a:xfrm>
            <a:off x="6150804" y="1412045"/>
            <a:ext cx="1035141"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Extend</a:t>
            </a:r>
          </a:p>
        </p:txBody>
      </p:sp>
      <p:sp>
        <p:nvSpPr>
          <p:cNvPr id="66" name="TextBox 65"/>
          <p:cNvSpPr txBox="1"/>
          <p:nvPr/>
        </p:nvSpPr>
        <p:spPr>
          <a:xfrm>
            <a:off x="4587059" y="6043573"/>
            <a:ext cx="1109072"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Navigate</a:t>
            </a:r>
            <a:br>
              <a:rPr lang="en-US" sz="1568" dirty="0">
                <a:solidFill>
                  <a:schemeClr val="tx2"/>
                </a:solidFill>
              </a:rPr>
            </a:br>
            <a:r>
              <a:rPr lang="en-US" sz="1568" dirty="0">
                <a:solidFill>
                  <a:schemeClr val="tx2"/>
                </a:solidFill>
              </a:rPr>
              <a:t>away</a:t>
            </a:r>
            <a:endParaRPr lang="en-US" sz="1568" dirty="0">
              <a:solidFill>
                <a:schemeClr val="accent1"/>
              </a:solidFill>
            </a:endParaRPr>
          </a:p>
        </p:txBody>
      </p:sp>
      <p:sp>
        <p:nvSpPr>
          <p:cNvPr id="67" name="TextBox 66"/>
          <p:cNvSpPr txBox="1"/>
          <p:nvPr/>
        </p:nvSpPr>
        <p:spPr>
          <a:xfrm>
            <a:off x="1414670" y="6057661"/>
            <a:ext cx="2364789" cy="724143"/>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tx2"/>
                </a:solidFill>
              </a:rPr>
              <a:t>Special Request</a:t>
            </a:r>
            <a:br>
              <a:rPr lang="en-US" sz="1568" dirty="0">
                <a:solidFill>
                  <a:schemeClr val="tx2"/>
                </a:solidFill>
              </a:rPr>
            </a:br>
            <a:r>
              <a:rPr lang="en-US" sz="1568" dirty="0"/>
              <a:t>(during runtime)</a:t>
            </a:r>
          </a:p>
        </p:txBody>
      </p:sp>
      <p:sp>
        <p:nvSpPr>
          <p:cNvPr id="68" name="TextBox 67"/>
          <p:cNvSpPr txBox="1"/>
          <p:nvPr/>
        </p:nvSpPr>
        <p:spPr>
          <a:xfrm>
            <a:off x="8688278" y="2023243"/>
            <a:ext cx="120204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Revoked</a:t>
            </a:r>
            <a:br>
              <a:rPr lang="en-US" sz="1568" dirty="0">
                <a:solidFill>
                  <a:schemeClr val="tx2"/>
                </a:solidFill>
              </a:rPr>
            </a:br>
            <a:r>
              <a:rPr lang="en-US" sz="1568" dirty="0"/>
              <a:t>(1 second)</a:t>
            </a:r>
          </a:p>
        </p:txBody>
      </p:sp>
      <p:sp>
        <p:nvSpPr>
          <p:cNvPr id="47" name="TextBox 46"/>
          <p:cNvSpPr txBox="1"/>
          <p:nvPr/>
        </p:nvSpPr>
        <p:spPr>
          <a:xfrm>
            <a:off x="8355372" y="1427301"/>
            <a:ext cx="1471350"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Suspended</a:t>
            </a:r>
          </a:p>
        </p:txBody>
      </p:sp>
      <p:cxnSp>
        <p:nvCxnSpPr>
          <p:cNvPr id="28" name="Straight Arrow Connector 27"/>
          <p:cNvCxnSpPr/>
          <p:nvPr/>
        </p:nvCxnSpPr>
        <p:spPr>
          <a:xfrm>
            <a:off x="9308189"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7" name="Freeform 6"/>
          <p:cNvSpPr/>
          <p:nvPr/>
        </p:nvSpPr>
        <p:spPr bwMode="auto">
          <a:xfrm>
            <a:off x="5112581" y="3119298"/>
            <a:ext cx="618026" cy="2259738"/>
          </a:xfrm>
          <a:custGeom>
            <a:avLst/>
            <a:gdLst>
              <a:gd name="connsiteX0" fmla="*/ 19050 w 419100"/>
              <a:gd name="connsiteY0" fmla="*/ 0 h 2305050"/>
              <a:gd name="connsiteX1" fmla="*/ 419100 w 419100"/>
              <a:gd name="connsiteY1" fmla="*/ 619125 h 2305050"/>
              <a:gd name="connsiteX2" fmla="*/ 419100 w 419100"/>
              <a:gd name="connsiteY2" fmla="*/ 2305050 h 2305050"/>
              <a:gd name="connsiteX3" fmla="*/ 0 w 419100"/>
              <a:gd name="connsiteY3" fmla="*/ 2305050 h 2305050"/>
              <a:gd name="connsiteX4" fmla="*/ 19050 w 419100"/>
              <a:gd name="connsiteY4" fmla="*/ 0 h 2305050"/>
              <a:gd name="connsiteX0" fmla="*/ 6350 w 406400"/>
              <a:gd name="connsiteY0" fmla="*/ 0 h 2308225"/>
              <a:gd name="connsiteX1" fmla="*/ 406400 w 406400"/>
              <a:gd name="connsiteY1" fmla="*/ 619125 h 2308225"/>
              <a:gd name="connsiteX2" fmla="*/ 406400 w 406400"/>
              <a:gd name="connsiteY2" fmla="*/ 2305050 h 2308225"/>
              <a:gd name="connsiteX3" fmla="*/ 0 w 406400"/>
              <a:gd name="connsiteY3" fmla="*/ 2308225 h 2308225"/>
              <a:gd name="connsiteX4" fmla="*/ 6350 w 406400"/>
              <a:gd name="connsiteY4" fmla="*/ 0 h 2308225"/>
              <a:gd name="connsiteX0" fmla="*/ 1588 w 401638"/>
              <a:gd name="connsiteY0" fmla="*/ 0 h 2305050"/>
              <a:gd name="connsiteX1" fmla="*/ 401638 w 401638"/>
              <a:gd name="connsiteY1" fmla="*/ 619125 h 2305050"/>
              <a:gd name="connsiteX2" fmla="*/ 401638 w 401638"/>
              <a:gd name="connsiteY2" fmla="*/ 2305050 h 2305050"/>
              <a:gd name="connsiteX3" fmla="*/ 0 w 401638"/>
              <a:gd name="connsiteY3" fmla="*/ 2298700 h 2305050"/>
              <a:gd name="connsiteX4" fmla="*/ 1588 w 401638"/>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638" h="2305050">
                <a:moveTo>
                  <a:pt x="1588" y="0"/>
                </a:moveTo>
                <a:lnTo>
                  <a:pt x="401638" y="619125"/>
                </a:lnTo>
                <a:lnTo>
                  <a:pt x="401638" y="2305050"/>
                </a:lnTo>
                <a:lnTo>
                  <a:pt x="0" y="2298700"/>
                </a:lnTo>
                <a:cubicBezTo>
                  <a:pt x="2117" y="1529292"/>
                  <a:pt x="-529" y="769408"/>
                  <a:pt x="1588" y="0"/>
                </a:cubicBez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accent5"/>
              </a:solidFill>
            </a:endParaRPr>
          </a:p>
        </p:txBody>
      </p:sp>
      <p:sp>
        <p:nvSpPr>
          <p:cNvPr id="9" name="Freeform 8"/>
          <p:cNvSpPr/>
          <p:nvPr/>
        </p:nvSpPr>
        <p:spPr bwMode="auto">
          <a:xfrm>
            <a:off x="5731412" y="3727809"/>
            <a:ext cx="3576777" cy="1655899"/>
          </a:xfrm>
          <a:custGeom>
            <a:avLst/>
            <a:gdLst>
              <a:gd name="connsiteX0" fmla="*/ 0 w 1054100"/>
              <a:gd name="connsiteY0" fmla="*/ 0 h 1689100"/>
              <a:gd name="connsiteX1" fmla="*/ 1054100 w 1054100"/>
              <a:gd name="connsiteY1" fmla="*/ 0 h 1689100"/>
              <a:gd name="connsiteX2" fmla="*/ 1054100 w 1054100"/>
              <a:gd name="connsiteY2" fmla="*/ 1689100 h 1689100"/>
              <a:gd name="connsiteX3" fmla="*/ 12700 w 1054100"/>
              <a:gd name="connsiteY3" fmla="*/ 1689100 h 1689100"/>
              <a:gd name="connsiteX4" fmla="*/ 0 w 1054100"/>
              <a:gd name="connsiteY4" fmla="*/ 0 h 1689100"/>
              <a:gd name="connsiteX0" fmla="*/ 0 w 1054100"/>
              <a:gd name="connsiteY0" fmla="*/ 0 h 1689100"/>
              <a:gd name="connsiteX1" fmla="*/ 1054100 w 1054100"/>
              <a:gd name="connsiteY1" fmla="*/ 0 h 1689100"/>
              <a:gd name="connsiteX2" fmla="*/ 1054100 w 1054100"/>
              <a:gd name="connsiteY2" fmla="*/ 1689100 h 1689100"/>
              <a:gd name="connsiteX3" fmla="*/ 3175 w 1054100"/>
              <a:gd name="connsiteY3" fmla="*/ 1684325 h 1689100"/>
              <a:gd name="connsiteX4" fmla="*/ 0 w 1054100"/>
              <a:gd name="connsiteY4" fmla="*/ 0 h 1689100"/>
              <a:gd name="connsiteX0" fmla="*/ 7119 w 1061219"/>
              <a:gd name="connsiteY0" fmla="*/ 0 h 1689100"/>
              <a:gd name="connsiteX1" fmla="*/ 1061219 w 1061219"/>
              <a:gd name="connsiteY1" fmla="*/ 0 h 1689100"/>
              <a:gd name="connsiteX2" fmla="*/ 1061219 w 1061219"/>
              <a:gd name="connsiteY2" fmla="*/ 1689100 h 1689100"/>
              <a:gd name="connsiteX3" fmla="*/ 769 w 1061219"/>
              <a:gd name="connsiteY3" fmla="*/ 1684326 h 1689100"/>
              <a:gd name="connsiteX4" fmla="*/ 7119 w 1061219"/>
              <a:gd name="connsiteY4" fmla="*/ 0 h 1689100"/>
              <a:gd name="connsiteX0" fmla="*/ 2652 w 1056752"/>
              <a:gd name="connsiteY0" fmla="*/ 0 h 1693878"/>
              <a:gd name="connsiteX1" fmla="*/ 1056752 w 1056752"/>
              <a:gd name="connsiteY1" fmla="*/ 0 h 1693878"/>
              <a:gd name="connsiteX2" fmla="*/ 1056752 w 1056752"/>
              <a:gd name="connsiteY2" fmla="*/ 1689100 h 1693878"/>
              <a:gd name="connsiteX3" fmla="*/ 1064 w 1056752"/>
              <a:gd name="connsiteY3" fmla="*/ 1693878 h 1693878"/>
              <a:gd name="connsiteX4" fmla="*/ 2652 w 1056752"/>
              <a:gd name="connsiteY4" fmla="*/ 0 h 1693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52" h="1693878">
                <a:moveTo>
                  <a:pt x="2652" y="0"/>
                </a:moveTo>
                <a:lnTo>
                  <a:pt x="1056752" y="0"/>
                </a:lnTo>
                <a:lnTo>
                  <a:pt x="1056752" y="1689100"/>
                </a:lnTo>
                <a:lnTo>
                  <a:pt x="1064" y="1693878"/>
                </a:lnTo>
                <a:cubicBezTo>
                  <a:pt x="-3169" y="1130845"/>
                  <a:pt x="6885" y="563033"/>
                  <a:pt x="2652" y="0"/>
                </a:cubicBez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chemeClr val="bg1"/>
                </a:solidFill>
              </a:rPr>
              <a:t>No UI</a:t>
            </a:r>
          </a:p>
          <a:p>
            <a:pPr algn="ctr" defTabSz="914030" fontAlgn="base">
              <a:spcBef>
                <a:spcPct val="0"/>
              </a:spcBef>
              <a:spcAft>
                <a:spcPct val="0"/>
              </a:spcAft>
            </a:pPr>
            <a:r>
              <a:rPr lang="en-US" sz="1961" dirty="0">
                <a:solidFill>
                  <a:schemeClr val="bg1"/>
                </a:solidFill>
              </a:rPr>
              <a:t>(</a:t>
            </a:r>
            <a:r>
              <a:rPr lang="en-US" sz="1961">
                <a:solidFill>
                  <a:schemeClr val="bg1"/>
                </a:solidFill>
              </a:rPr>
              <a:t>long running)</a:t>
            </a:r>
            <a:endParaRPr lang="en-US" sz="1961" dirty="0">
              <a:solidFill>
                <a:schemeClr val="bg1"/>
              </a:solidFill>
            </a:endParaRPr>
          </a:p>
        </p:txBody>
      </p:sp>
      <p:sp>
        <p:nvSpPr>
          <p:cNvPr id="12" name="Freeform 11"/>
          <p:cNvSpPr/>
          <p:nvPr/>
        </p:nvSpPr>
        <p:spPr bwMode="auto">
          <a:xfrm>
            <a:off x="9308189" y="3735590"/>
            <a:ext cx="254049" cy="1643445"/>
          </a:xfrm>
          <a:custGeom>
            <a:avLst/>
            <a:gdLst>
              <a:gd name="connsiteX0" fmla="*/ 0 w 466725"/>
              <a:gd name="connsiteY0" fmla="*/ 0 h 1676400"/>
              <a:gd name="connsiteX1" fmla="*/ 466725 w 466725"/>
              <a:gd name="connsiteY1" fmla="*/ 523875 h 1676400"/>
              <a:gd name="connsiteX2" fmla="*/ 466725 w 466725"/>
              <a:gd name="connsiteY2" fmla="*/ 1676400 h 1676400"/>
              <a:gd name="connsiteX3" fmla="*/ 4762 w 466725"/>
              <a:gd name="connsiteY3" fmla="*/ 1676400 h 1676400"/>
              <a:gd name="connsiteX4" fmla="*/ 0 w 466725"/>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1676400">
                <a:moveTo>
                  <a:pt x="0" y="0"/>
                </a:moveTo>
                <a:lnTo>
                  <a:pt x="466725" y="523875"/>
                </a:lnTo>
                <a:lnTo>
                  <a:pt x="466725" y="1676400"/>
                </a:lnTo>
                <a:lnTo>
                  <a:pt x="4762" y="1676400"/>
                </a:lnTo>
                <a:cubicBezTo>
                  <a:pt x="3175" y="1117600"/>
                  <a:pt x="1587" y="558800"/>
                  <a:pt x="0" y="0"/>
                </a:cubicBezTo>
                <a:close/>
              </a:path>
            </a:pathLst>
          </a:cu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7" name="Straight Arrow Connector 36"/>
          <p:cNvCxnSpPr/>
          <p:nvPr/>
        </p:nvCxnSpPr>
        <p:spPr>
          <a:xfrm flipV="1">
            <a:off x="9580651"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2" name="TextBox 41"/>
          <p:cNvSpPr txBox="1"/>
          <p:nvPr/>
        </p:nvSpPr>
        <p:spPr>
          <a:xfrm>
            <a:off x="8915530" y="6043573"/>
            <a:ext cx="1293417" cy="800951"/>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p>
          <a:p>
            <a:pPr algn="ctr">
              <a:lnSpc>
                <a:spcPct val="90000"/>
              </a:lnSpc>
              <a:spcAft>
                <a:spcPts val="588"/>
              </a:spcAft>
            </a:pPr>
            <a:r>
              <a:rPr lang="en-US" sz="1568" dirty="0"/>
              <a:t>(No event)</a:t>
            </a:r>
          </a:p>
        </p:txBody>
      </p:sp>
      <p:sp>
        <p:nvSpPr>
          <p:cNvPr id="16" name="Rectangle 15"/>
          <p:cNvSpPr/>
          <p:nvPr/>
        </p:nvSpPr>
        <p:spPr bwMode="auto">
          <a:xfrm>
            <a:off x="1389770" y="3142642"/>
            <a:ext cx="3752124" cy="2241062"/>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15" name="Straight Connector 14"/>
          <p:cNvCxnSpPr/>
          <p:nvPr/>
        </p:nvCxnSpPr>
        <p:spPr>
          <a:xfrm>
            <a:off x="1389770" y="3130192"/>
            <a:ext cx="373510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2" idx="1"/>
          </p:cNvCxnSpPr>
          <p:nvPr/>
        </p:nvCxnSpPr>
        <p:spPr>
          <a:xfrm>
            <a:off x="9308189" y="3727809"/>
            <a:ext cx="254049" cy="52135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1"/>
          </p:cNvCxnSpPr>
          <p:nvPr/>
        </p:nvCxnSpPr>
        <p:spPr>
          <a:xfrm>
            <a:off x="9562238" y="4249167"/>
            <a:ext cx="8560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9" idx="1"/>
          </p:cNvCxnSpPr>
          <p:nvPr/>
        </p:nvCxnSpPr>
        <p:spPr>
          <a:xfrm flipV="1">
            <a:off x="5724058" y="3727808"/>
            <a:ext cx="3584131" cy="12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p:cNvCxnSpPr>
          <p:nvPr/>
        </p:nvCxnSpPr>
        <p:spPr>
          <a:xfrm>
            <a:off x="5115024" y="3119298"/>
            <a:ext cx="609034" cy="60851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89770" y="2249023"/>
            <a:ext cx="0" cy="3137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89770" y="5378728"/>
            <a:ext cx="926305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69638" y="2023243"/>
            <a:ext cx="122288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Automatic</a:t>
            </a:r>
            <a:br>
              <a:rPr lang="en-US" sz="1568" dirty="0">
                <a:solidFill>
                  <a:schemeClr val="tx2"/>
                </a:solidFill>
              </a:rPr>
            </a:br>
            <a:r>
              <a:rPr lang="en-US" sz="1568" dirty="0">
                <a:solidFill>
                  <a:schemeClr val="tx2"/>
                </a:solidFill>
              </a:rPr>
              <a:t>extension</a:t>
            </a:r>
          </a:p>
        </p:txBody>
      </p:sp>
      <p:cxnSp>
        <p:nvCxnSpPr>
          <p:cNvPr id="34" name="Straight Arrow Connector 33"/>
          <p:cNvCxnSpPr/>
          <p:nvPr/>
        </p:nvCxnSpPr>
        <p:spPr>
          <a:xfrm>
            <a:off x="5699966"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1"/>
          <p:cNvCxnSpPr/>
          <p:nvPr/>
        </p:nvCxnSpPr>
        <p:spPr>
          <a:xfrm flipV="1">
            <a:off x="2585003"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13" name="Oval 3"/>
          <p:cNvSpPr/>
          <p:nvPr/>
        </p:nvSpPr>
        <p:spPr bwMode="auto">
          <a:xfrm>
            <a:off x="1986282" y="4111401"/>
            <a:ext cx="1185151" cy="118515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30" fontAlgn="base">
              <a:spcBef>
                <a:spcPct val="0"/>
              </a:spcBef>
              <a:spcAft>
                <a:spcPct val="0"/>
              </a:spcAft>
            </a:pPr>
            <a:r>
              <a:rPr lang="en-US" sz="1765" dirty="0">
                <a:gradFill>
                  <a:gsLst>
                    <a:gs pos="16814">
                      <a:srgbClr val="FFFFFF"/>
                    </a:gs>
                    <a:gs pos="46000">
                      <a:srgbClr val="FFFFFF"/>
                    </a:gs>
                  </a:gsLst>
                  <a:lin ang="5400000" scaled="0"/>
                </a:gradFill>
              </a:rPr>
              <a:t>When</a:t>
            </a:r>
          </a:p>
          <a:p>
            <a:pPr algn="ctr" defTabSz="914030" fontAlgn="base">
              <a:spcBef>
                <a:spcPct val="0"/>
              </a:spcBef>
              <a:spcAft>
                <a:spcPct val="0"/>
              </a:spcAft>
            </a:pPr>
            <a:r>
              <a:rPr lang="en-US" sz="1372" dirty="0">
                <a:gradFill>
                  <a:gsLst>
                    <a:gs pos="16814">
                      <a:srgbClr val="FFFFFF"/>
                    </a:gs>
                    <a:gs pos="46000">
                      <a:srgbClr val="FFFFFF"/>
                    </a:gs>
                  </a:gsLst>
                  <a:lin ang="5400000" scaled="0"/>
                </a:gradFill>
              </a:rPr>
              <a:t>running</a:t>
            </a:r>
          </a:p>
        </p:txBody>
      </p:sp>
    </p:spTree>
    <p:extLst>
      <p:ext uri="{BB962C8B-B14F-4D97-AF65-F5344CB8AC3E}">
        <p14:creationId xmlns:p14="http://schemas.microsoft.com/office/powerpoint/2010/main" val="3780873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Prevent </a:t>
            </a:r>
            <a:r>
              <a:rPr lang="en-US"/>
              <a:t>the </a:t>
            </a:r>
            <a:r>
              <a:rPr lang="en-US" dirty="0"/>
              <a:t>termination</a:t>
            </a:r>
            <a:br>
              <a:rPr lang="en-US"/>
            </a:br>
            <a:r>
              <a:rPr lang="en-US"/>
              <a:t>of </a:t>
            </a:r>
            <a:r>
              <a:rPr lang="en-US" dirty="0"/>
              <a:t>a foreground app</a:t>
            </a:r>
          </a:p>
        </p:txBody>
      </p:sp>
    </p:spTree>
    <p:extLst>
      <p:ext uri="{BB962C8B-B14F-4D97-AF65-F5344CB8AC3E}">
        <p14:creationId xmlns:p14="http://schemas.microsoft.com/office/powerpoint/2010/main" val="4646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a:spLocks/>
          </p:cNvSpPr>
          <p:nvPr/>
        </p:nvSpPr>
        <p:spPr>
          <a:xfrm>
            <a:off x="269241" y="1197639"/>
            <a:ext cx="12923456" cy="491210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9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3044"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45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21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private</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async</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void</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InvokeMyExtension()</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    if</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 ==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null</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 =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new</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ExtendedExecutionSession</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Reason = </a:t>
            </a:r>
            <a:r>
              <a:rPr kumimoji="0" lang="en-US" sz="1568"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ExtendedExecutionReason</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.LocationTracking }</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_session.Description = </a:t>
            </a:r>
            <a:r>
              <a:rPr kumimoji="0" lang="en-US" sz="1568" b="0" i="0" u="none" strike="noStrike" kern="1200" cap="none" spc="0" normalizeH="0" baseline="0" noProof="0">
                <a:ln>
                  <a:noFill/>
                </a:ln>
                <a:solidFill>
                  <a:srgbClr val="A31515"/>
                </a:solidFill>
                <a:effectLst/>
                <a:highlight>
                  <a:srgbClr val="FFFFFF"/>
                </a:highlight>
                <a:uLnTx/>
                <a:uFillTx/>
                <a:latin typeface="Consolas" panose="020B0609020204030204" pitchFamily="49" charset="0"/>
                <a:ea typeface="+mn-ea"/>
                <a:cs typeface="Consolas" panose="020B0609020204030204" pitchFamily="49" charset="0"/>
              </a:rPr>
              <a:t>“Driving directions"</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if</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await</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._ </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session.RequestExtensionAsync() == </a:t>
            </a:r>
            <a:r>
              <a:rPr kumimoji="0" lang="en-US" sz="1568"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ExtendedExecutionResult</a:t>
            </a: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.Allowed)</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        </a:t>
            </a:r>
            <a:endParaRPr kumimoji="0" lang="en-US" sz="1568" b="0" i="0" u="none" strike="noStrike" kern="1200" cap="none" spc="0" normalizeH="0" baseline="0" noProof="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rPr>
              <a:t>            // todo approved</a:t>
            </a:r>
            <a:endPar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else </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rPr>
              <a:t>// todo denied</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 </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b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US" sz="1568"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sp>
        <p:nvSpPr>
          <p:cNvPr id="4" name="Title 3"/>
          <p:cNvSpPr>
            <a:spLocks noGrp="1"/>
          </p:cNvSpPr>
          <p:nvPr>
            <p:ph type="title"/>
          </p:nvPr>
        </p:nvSpPr>
        <p:spPr/>
        <p:txBody>
          <a:bodyPr/>
          <a:lstStyle/>
          <a:p>
            <a:r>
              <a:rPr lang="en-US" dirty="0"/>
              <a:t>Requesting extension in app</a:t>
            </a:r>
          </a:p>
        </p:txBody>
      </p:sp>
      <p:sp>
        <p:nvSpPr>
          <p:cNvPr id="6" name="Rectangle 5"/>
          <p:cNvSpPr/>
          <p:nvPr/>
        </p:nvSpPr>
        <p:spPr bwMode="auto">
          <a:xfrm>
            <a:off x="1539174" y="3269576"/>
            <a:ext cx="9038950" cy="53986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067127" y="2373151"/>
            <a:ext cx="4855635" cy="53986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5469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269241" y="1197639"/>
            <a:ext cx="11653522" cy="4607361"/>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9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3044"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45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21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ContractVersion</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typeof</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UniversalApiContract</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65536)]</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public</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enum</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ExtendedExecutionReason</a:t>
            </a:r>
            <a:endPar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Unspecified = 0,</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LocationTracking = 1,</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SavingData = 2</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ContractVersion</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typeof</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UniversalApiContract</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65536)]</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public</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enum</a:t>
            </a: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ExtendedExecutionResult</a:t>
            </a:r>
            <a:endPar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Allowed = 0,</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Denied = 1</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US" sz="1765"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sp>
        <p:nvSpPr>
          <p:cNvPr id="2" name="Title 1"/>
          <p:cNvSpPr>
            <a:spLocks noGrp="1"/>
          </p:cNvSpPr>
          <p:nvPr>
            <p:ph type="title"/>
          </p:nvPr>
        </p:nvSpPr>
        <p:spPr/>
        <p:txBody>
          <a:bodyPr/>
          <a:lstStyle/>
          <a:p>
            <a:r>
              <a:rPr lang="en-US" dirty="0" err="1"/>
              <a:t>Enum</a:t>
            </a:r>
            <a:r>
              <a:rPr lang="en-US" dirty="0"/>
              <a:t> VALUES</a:t>
            </a:r>
          </a:p>
        </p:txBody>
      </p:sp>
      <p:sp>
        <p:nvSpPr>
          <p:cNvPr id="4" name="Rectangle 3"/>
          <p:cNvSpPr/>
          <p:nvPr/>
        </p:nvSpPr>
        <p:spPr bwMode="auto">
          <a:xfrm>
            <a:off x="1090962" y="1785555"/>
            <a:ext cx="4855635"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090962" y="4165717"/>
            <a:ext cx="4855635"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2875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a:t>
            </a:r>
          </a:p>
        </p:txBody>
      </p:sp>
      <p:sp>
        <p:nvSpPr>
          <p:cNvPr id="2" name="Text Placeholder 1"/>
          <p:cNvSpPr>
            <a:spLocks noGrp="1"/>
          </p:cNvSpPr>
          <p:nvPr>
            <p:ph type="body" sz="quarter" idx="10"/>
          </p:nvPr>
        </p:nvSpPr>
        <p:spPr>
          <a:xfrm>
            <a:off x="269239" y="1189177"/>
            <a:ext cx="11653523" cy="2055114"/>
          </a:xfrm>
        </p:spPr>
        <p:txBody>
          <a:bodyPr/>
          <a:lstStyle/>
          <a:p>
            <a:r>
              <a:rPr lang="en-US" dirty="0"/>
              <a:t>Application lifecycle</a:t>
            </a:r>
          </a:p>
          <a:p>
            <a:r>
              <a:rPr lang="en-US" dirty="0"/>
              <a:t>Handling Suspension</a:t>
            </a:r>
          </a:p>
          <a:p>
            <a:r>
              <a:rPr lang="en-US" dirty="0"/>
              <a:t>Extended execution</a:t>
            </a:r>
          </a:p>
        </p:txBody>
      </p:sp>
    </p:spTree>
    <p:extLst>
      <p:ext uri="{BB962C8B-B14F-4D97-AF65-F5344CB8AC3E}">
        <p14:creationId xmlns:p14="http://schemas.microsoft.com/office/powerpoint/2010/main" val="301438184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Lifecycle</a:t>
            </a:r>
          </a:p>
        </p:txBody>
      </p:sp>
      <p:sp>
        <p:nvSpPr>
          <p:cNvPr id="5" name="Text Placeholder 4"/>
          <p:cNvSpPr>
            <a:spLocks noGrp="1"/>
          </p:cNvSpPr>
          <p:nvPr>
            <p:ph type="body" sz="quarter" idx="10"/>
          </p:nvPr>
        </p:nvSpPr>
        <p:spPr/>
        <p:txBody>
          <a:bodyPr/>
          <a:lstStyle/>
          <a:p>
            <a:endParaRPr lang="en-GB"/>
          </a:p>
        </p:txBody>
      </p:sp>
      <p:sp>
        <p:nvSpPr>
          <p:cNvPr id="4" name="Flowchart: Process 3"/>
          <p:cNvSpPr/>
          <p:nvPr/>
        </p:nvSpPr>
        <p:spPr bwMode="auto">
          <a:xfrm>
            <a:off x="520986" y="3549186"/>
            <a:ext cx="2128749"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Running</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8" name="Flowchart: Process 7"/>
          <p:cNvSpPr/>
          <p:nvPr/>
        </p:nvSpPr>
        <p:spPr bwMode="auto">
          <a:xfrm>
            <a:off x="5121904" y="3549186"/>
            <a:ext cx="2128749"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Suspended</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9" name="Right Arrow 8"/>
          <p:cNvSpPr/>
          <p:nvPr/>
        </p:nvSpPr>
        <p:spPr bwMode="auto">
          <a:xfrm>
            <a:off x="2895356" y="3778774"/>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Suspending</a:t>
            </a:r>
          </a:p>
        </p:txBody>
      </p:sp>
      <p:sp>
        <p:nvSpPr>
          <p:cNvPr id="13" name="Flowchart: Process 12"/>
          <p:cNvSpPr/>
          <p:nvPr/>
        </p:nvSpPr>
        <p:spPr bwMode="auto">
          <a:xfrm>
            <a:off x="9559087" y="3549186"/>
            <a:ext cx="2128749"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Terminated</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14" name="Right Arrow 13"/>
          <p:cNvSpPr/>
          <p:nvPr/>
        </p:nvSpPr>
        <p:spPr bwMode="auto">
          <a:xfrm>
            <a:off x="7439427" y="4113209"/>
            <a:ext cx="1964998" cy="768722"/>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Low memory</a:t>
            </a:r>
          </a:p>
        </p:txBody>
      </p:sp>
      <p:cxnSp>
        <p:nvCxnSpPr>
          <p:cNvPr id="11" name="Straight Connector 10"/>
          <p:cNvCxnSpPr/>
          <p:nvPr/>
        </p:nvCxnSpPr>
        <p:spPr>
          <a:xfrm>
            <a:off x="9981" y="3202195"/>
            <a:ext cx="12187096" cy="0"/>
          </a:xfrm>
          <a:prstGeom prst="line">
            <a:avLst/>
          </a:prstGeom>
          <a:ln w="25400">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Left Arrow 15"/>
          <p:cNvSpPr/>
          <p:nvPr/>
        </p:nvSpPr>
        <p:spPr bwMode="auto">
          <a:xfrm>
            <a:off x="2854418" y="4508878"/>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Resuming</a:t>
            </a:r>
          </a:p>
        </p:txBody>
      </p:sp>
      <p:sp>
        <p:nvSpPr>
          <p:cNvPr id="3" name="Left-Right Arrow 2"/>
          <p:cNvSpPr/>
          <p:nvPr/>
        </p:nvSpPr>
        <p:spPr bwMode="auto">
          <a:xfrm>
            <a:off x="493345" y="1412044"/>
            <a:ext cx="11205310" cy="1419339"/>
          </a:xfrm>
          <a:prstGeom prst="leftRightArrow">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gradFill>
                  <a:gsLst>
                    <a:gs pos="16814">
                      <a:srgbClr val="FFFFFF"/>
                    </a:gs>
                    <a:gs pos="46000">
                      <a:srgbClr val="FFFFFF"/>
                    </a:gs>
                  </a:gsLst>
                  <a:lin ang="5400000" scaled="0"/>
                </a:gradFill>
              </a:rPr>
              <a:t>Background task executes</a:t>
            </a:r>
          </a:p>
        </p:txBody>
      </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Predictable behavior </a:t>
            </a:r>
            <a:br>
              <a:rPr lang="en-US" dirty="0"/>
            </a:br>
            <a:r>
              <a:rPr lang="en-US" dirty="0"/>
              <a:t>on every Windows device</a:t>
            </a:r>
          </a:p>
        </p:txBody>
      </p:sp>
    </p:spTree>
    <p:extLst>
      <p:ext uri="{BB962C8B-B14F-4D97-AF65-F5344CB8AC3E}">
        <p14:creationId xmlns:p14="http://schemas.microsoft.com/office/powerpoint/2010/main" val="212073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Application Lifetime</a:t>
            </a:r>
            <a:br>
              <a:rPr lang="en-US"/>
            </a:br>
            <a:endParaRPr lang="en-US" dirty="0"/>
          </a:p>
        </p:txBody>
      </p:sp>
      <p:sp>
        <p:nvSpPr>
          <p:cNvPr id="2" name="Text Placeholder 1"/>
          <p:cNvSpPr>
            <a:spLocks noGrp="1"/>
          </p:cNvSpPr>
          <p:nvPr>
            <p:ph type="body" sz="quarter" idx="10"/>
          </p:nvPr>
        </p:nvSpPr>
        <p:spPr/>
        <p:txBody>
          <a:bodyPr/>
          <a:lstStyle/>
          <a:p>
            <a:endParaRPr lang="en-GB"/>
          </a:p>
        </p:txBody>
      </p:sp>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213015" y="1446391"/>
            <a:ext cx="1218923"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chemeClr val="bg2">
                    <a:lumMod val="25000"/>
                  </a:schemeClr>
                </a:solidFill>
              </a:rPr>
              <a:t>Running</a:t>
            </a:r>
          </a:p>
        </p:txBody>
      </p:sp>
      <p:sp>
        <p:nvSpPr>
          <p:cNvPr id="88" name="TextBox 87"/>
          <p:cNvSpPr txBox="1"/>
          <p:nvPr/>
        </p:nvSpPr>
        <p:spPr>
          <a:xfrm>
            <a:off x="4355134" y="1446391"/>
            <a:ext cx="1499448"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chemeClr val="bg2">
                    <a:lumMod val="25000"/>
                  </a:schemeClr>
                </a:solidFill>
              </a:rPr>
              <a:t>Suspended</a:t>
            </a:r>
          </a:p>
        </p:txBody>
      </p:sp>
      <p:sp>
        <p:nvSpPr>
          <p:cNvPr id="89" name="TextBox 88"/>
          <p:cNvSpPr txBox="1"/>
          <p:nvPr/>
        </p:nvSpPr>
        <p:spPr>
          <a:xfrm>
            <a:off x="6166328" y="1446391"/>
            <a:ext cx="1218923"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chemeClr val="bg2">
                    <a:lumMod val="25000"/>
                  </a:schemeClr>
                </a:solidFill>
              </a:rPr>
              <a:t>Running</a:t>
            </a:r>
          </a:p>
        </p:txBody>
      </p:sp>
      <p:sp>
        <p:nvSpPr>
          <p:cNvPr id="90" name="TextBox 89"/>
          <p:cNvSpPr txBox="1"/>
          <p:nvPr/>
        </p:nvSpPr>
        <p:spPr>
          <a:xfrm>
            <a:off x="7880415" y="1446391"/>
            <a:ext cx="1499448"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chemeClr val="bg2">
                    <a:lumMod val="25000"/>
                  </a:schemeClr>
                </a:solidFill>
              </a:rPr>
              <a:t>Suspended</a:t>
            </a:r>
          </a:p>
        </p:txBody>
      </p:sp>
      <p:sp>
        <p:nvSpPr>
          <p:cNvPr id="91" name="TextBox 90"/>
          <p:cNvSpPr txBox="1"/>
          <p:nvPr/>
        </p:nvSpPr>
        <p:spPr>
          <a:xfrm>
            <a:off x="9655873" y="1446391"/>
            <a:ext cx="1667764"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chemeClr val="bg2">
                    <a:lumMod val="25000"/>
                  </a:schemeClr>
                </a:solidFill>
              </a:rPr>
              <a:t>Not Running</a:t>
            </a:r>
          </a:p>
        </p:txBody>
      </p:sp>
      <p:sp>
        <p:nvSpPr>
          <p:cNvPr id="92" name="TextBox 91"/>
          <p:cNvSpPr txBox="1"/>
          <p:nvPr/>
        </p:nvSpPr>
        <p:spPr>
          <a:xfrm>
            <a:off x="1112837" y="6018391"/>
            <a:ext cx="123815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2"/>
                </a:solidFill>
              </a:rPr>
              <a:t>Launched</a:t>
            </a:r>
          </a:p>
        </p:txBody>
      </p:sp>
      <p:sp>
        <p:nvSpPr>
          <p:cNvPr id="93" name="TextBox 92"/>
          <p:cNvSpPr txBox="1"/>
          <p:nvPr/>
        </p:nvSpPr>
        <p:spPr>
          <a:xfrm>
            <a:off x="3246437" y="6018391"/>
            <a:ext cx="1392048" cy="738664"/>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2"/>
                </a:solidFill>
              </a:rPr>
              <a:t>Suspended</a:t>
            </a:r>
            <a:br>
              <a:rPr lang="en-US" sz="1600" dirty="0">
                <a:solidFill>
                  <a:schemeClr val="tx2"/>
                </a:solidFill>
              </a:rPr>
            </a:br>
            <a:r>
              <a:rPr lang="en-US" sz="1600" dirty="0"/>
              <a:t>(5 seconds)</a:t>
            </a:r>
          </a:p>
        </p:txBody>
      </p:sp>
      <p:sp>
        <p:nvSpPr>
          <p:cNvPr id="94" name="TextBox 93"/>
          <p:cNvSpPr txBox="1"/>
          <p:nvPr/>
        </p:nvSpPr>
        <p:spPr>
          <a:xfrm>
            <a:off x="5289414" y="6018391"/>
            <a:ext cx="1208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2"/>
                </a:solidFill>
              </a:rPr>
              <a:t>Activated</a:t>
            </a:r>
          </a:p>
        </p:txBody>
      </p:sp>
      <p:sp>
        <p:nvSpPr>
          <p:cNvPr id="95" name="TextBox 94"/>
          <p:cNvSpPr txBox="1"/>
          <p:nvPr/>
        </p:nvSpPr>
        <p:spPr>
          <a:xfrm>
            <a:off x="6827837" y="6018391"/>
            <a:ext cx="1392048" cy="738664"/>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2"/>
                </a:solidFill>
              </a:rPr>
              <a:t>Suspended</a:t>
            </a:r>
            <a:br>
              <a:rPr lang="en-US" sz="1600" dirty="0">
                <a:solidFill>
                  <a:schemeClr val="tx2"/>
                </a:solidFill>
              </a:rPr>
            </a:br>
            <a:r>
              <a:rPr lang="en-US" sz="1600" dirty="0"/>
              <a:t>(5 seconds)</a:t>
            </a:r>
          </a:p>
        </p:txBody>
      </p:sp>
      <p:sp>
        <p:nvSpPr>
          <p:cNvPr id="96" name="TextBox 95"/>
          <p:cNvSpPr txBox="1"/>
          <p:nvPr/>
        </p:nvSpPr>
        <p:spPr>
          <a:xfrm rot="16200000">
            <a:off x="177893" y="3492546"/>
            <a:ext cx="15197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03" name="TextBox 102"/>
          <p:cNvSpPr txBox="1"/>
          <p:nvPr/>
        </p:nvSpPr>
        <p:spPr>
          <a:xfrm>
            <a:off x="8961437" y="6018391"/>
            <a:ext cx="1375313" cy="738664"/>
          </a:xfrm>
          <a:prstGeom prst="rect">
            <a:avLst/>
          </a:prstGeom>
          <a:noFill/>
        </p:spPr>
        <p:txBody>
          <a:bodyPr wrap="none" lIns="182880" tIns="146304" rIns="182880" bIns="146304" rtlCol="0">
            <a:spAutoFit/>
          </a:bodyPr>
          <a:lstStyle/>
          <a:p>
            <a:pPr algn="ctr">
              <a:lnSpc>
                <a:spcPct val="90000"/>
              </a:lnSpc>
              <a:spcAft>
                <a:spcPts val="600"/>
              </a:spcAft>
            </a:pPr>
            <a:r>
              <a:rPr lang="en-US" sz="1600" dirty="0">
                <a:solidFill>
                  <a:schemeClr val="tx2"/>
                </a:solidFill>
              </a:rPr>
              <a:t>Terminated</a:t>
            </a:r>
            <a:br>
              <a:rPr lang="en-US" sz="1600" dirty="0">
                <a:solidFill>
                  <a:schemeClr val="tx2"/>
                </a:solidFill>
              </a:rPr>
            </a:br>
            <a:r>
              <a:rPr lang="en-US" sz="1600" dirty="0"/>
              <a:t>(no event)</a:t>
            </a:r>
          </a:p>
        </p:txBody>
      </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launch, suspend, resume</a:t>
            </a:r>
          </a:p>
        </p:txBody>
      </p:sp>
    </p:spTree>
    <p:extLst>
      <p:ext uri="{BB962C8B-B14F-4D97-AF65-F5344CB8AC3E}">
        <p14:creationId xmlns:p14="http://schemas.microsoft.com/office/powerpoint/2010/main" val="3920408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GB" dirty="0"/>
              <a:t>User launches app</a:t>
            </a:r>
          </a:p>
        </p:txBody>
      </p:sp>
      <p:sp>
        <p:nvSpPr>
          <p:cNvPr id="6" name="Right Arrow 5"/>
          <p:cNvSpPr/>
          <p:nvPr/>
        </p:nvSpPr>
        <p:spPr bwMode="auto">
          <a:xfrm>
            <a:off x="4968400" y="3055673"/>
            <a:ext cx="2255201" cy="12037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Launch</a:t>
            </a:r>
          </a:p>
        </p:txBody>
      </p:sp>
      <p:sp>
        <p:nvSpPr>
          <p:cNvPr id="9" name="TextBox 8"/>
          <p:cNvSpPr txBox="1"/>
          <p:nvPr/>
        </p:nvSpPr>
        <p:spPr>
          <a:xfrm>
            <a:off x="8195221" y="6283825"/>
            <a:ext cx="1327286" cy="430887"/>
          </a:xfrm>
          <a:prstGeom prst="rect">
            <a:avLst/>
          </a:prstGeom>
          <a:noFill/>
        </p:spPr>
        <p:txBody>
          <a:bodyPr wrap="none" lIns="0" tIns="0" rIns="0" bIns="0" rtlCol="0">
            <a:spAutoFit/>
          </a:bodyPr>
          <a:lstStyle/>
          <a:p>
            <a:r>
              <a:rPr lang="en-GB" sz="2800" dirty="0">
                <a:solidFill>
                  <a:srgbClr val="202124"/>
                </a:solidFill>
              </a:rPr>
              <a:t>Running</a:t>
            </a:r>
          </a:p>
        </p:txBody>
      </p:sp>
      <p:sp>
        <p:nvSpPr>
          <p:cNvPr id="12" name="Rectangle 11"/>
          <p:cNvSpPr/>
          <p:nvPr/>
        </p:nvSpPr>
        <p:spPr>
          <a:xfrm>
            <a:off x="1891548" y="6283825"/>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7870800" y="1565031"/>
            <a:ext cx="2187201" cy="4135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1889</Words>
  <Application>Microsoft Office PowerPoint</Application>
  <PresentationFormat>宽屏</PresentationFormat>
  <Paragraphs>326</Paragraphs>
  <Slides>45</Slides>
  <Notes>17</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45</vt:i4>
      </vt:variant>
    </vt:vector>
  </HeadingPairs>
  <TitlesOfParts>
    <vt:vector size="59" baseType="lpstr">
      <vt:lpstr>Avenir LT Pro 45 Book</vt:lpstr>
      <vt:lpstr>Lucida Grande</vt:lpstr>
      <vt:lpstr>ＭＳ Ｐゴシック</vt:lpstr>
      <vt:lpstr>Arial</vt:lpstr>
      <vt:lpstr>Calibri</vt:lpstr>
      <vt:lpstr>Consolas</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Application Lifecycle Developer’s Guide to Windows 10</vt:lpstr>
      <vt:lpstr>Agenda</vt:lpstr>
      <vt:lpstr>Application lifecycle</vt:lpstr>
      <vt:lpstr>Lifecycle?</vt:lpstr>
      <vt:lpstr>App Lifecycle</vt:lpstr>
      <vt:lpstr>Predictable behavior  on every Windows device</vt:lpstr>
      <vt:lpstr>Application Lifetime </vt:lpstr>
      <vt:lpstr>launch, suspend, resume</vt:lpstr>
      <vt:lpstr>User launches app</vt:lpstr>
      <vt:lpstr>Application.OnLaunched override</vt:lpstr>
      <vt:lpstr>Your app is minimized or moves off screen</vt:lpstr>
      <vt:lpstr>On Desktop family, UWP apps  suspend when they are minimized or when Windows enters a low power state</vt:lpstr>
      <vt:lpstr>On Mobile, UWP apps suspend  when no longer the foreground app</vt:lpstr>
      <vt:lpstr>Application.Suspending event</vt:lpstr>
      <vt:lpstr>User returns to your app</vt:lpstr>
      <vt:lpstr>Application.Resuming event</vt:lpstr>
      <vt:lpstr>What to do on resuming?</vt:lpstr>
      <vt:lpstr>You must use the Debug Location toolbar to Suspend and Terminate apps that are running under the Visual Studio Debugger</vt:lpstr>
      <vt:lpstr>Termination</vt:lpstr>
      <vt:lpstr>The OS can terminate your app</vt:lpstr>
      <vt:lpstr>The OS can terminate your app</vt:lpstr>
      <vt:lpstr>User ‘returns’ to a terminated app</vt:lpstr>
      <vt:lpstr>User ‘returns’ to a terminated app</vt:lpstr>
      <vt:lpstr>Handling Session State</vt:lpstr>
      <vt:lpstr>So, What do I have to do on suspending?</vt:lpstr>
      <vt:lpstr>OnSuspending</vt:lpstr>
      <vt:lpstr>OnNavigatedFrom</vt:lpstr>
      <vt:lpstr>OnNavigatedTo</vt:lpstr>
      <vt:lpstr>Help from the framework &amp; templates</vt:lpstr>
      <vt:lpstr>Closed By User</vt:lpstr>
      <vt:lpstr>Apps can be closed by the user</vt:lpstr>
      <vt:lpstr>Apps closed by user</vt:lpstr>
      <vt:lpstr>Other forms of Activation</vt:lpstr>
      <vt:lpstr>Other Forms of Activation</vt:lpstr>
      <vt:lpstr>Extended execution</vt:lpstr>
      <vt:lpstr>Extended execution </vt:lpstr>
      <vt:lpstr>Extended execution (type 1)</vt:lpstr>
      <vt:lpstr>Requesting extension in suspend</vt:lpstr>
      <vt:lpstr>Extend the suspension  of a foreground app</vt:lpstr>
      <vt:lpstr>Extended execution (type 2)</vt:lpstr>
      <vt:lpstr>Prevent the termination of a foreground app</vt:lpstr>
      <vt:lpstr>Requesting extension in app</vt:lpstr>
      <vt:lpstr>Enum VALUES</vt:lpstr>
      <vt:lpstr>Review</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2018-03-25T16:05:11Z</dcterms:modified>
</cp:coreProperties>
</file>