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4"/>
  </p:notesMasterIdLst>
  <p:handoutMasterIdLst>
    <p:handoutMasterId r:id="rId35"/>
  </p:handoutMasterIdLst>
  <p:sldIdLst>
    <p:sldId id="256" r:id="rId5"/>
    <p:sldId id="300" r:id="rId6"/>
    <p:sldId id="301" r:id="rId7"/>
    <p:sldId id="302" r:id="rId8"/>
    <p:sldId id="303" r:id="rId9"/>
    <p:sldId id="304" r:id="rId10"/>
    <p:sldId id="305" r:id="rId11"/>
    <p:sldId id="306" r:id="rId12"/>
    <p:sldId id="307" r:id="rId13"/>
    <p:sldId id="308" r:id="rId14"/>
    <p:sldId id="309"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9" r:id="rId30"/>
    <p:sldId id="330" r:id="rId31"/>
    <p:sldId id="331" r:id="rId32"/>
    <p:sldId id="298"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26" autoAdjust="0"/>
  </p:normalViewPr>
  <p:slideViewPr>
    <p:cSldViewPr snapToGrid="0">
      <p:cViewPr varScale="1">
        <p:scale>
          <a:sx n="86" d="100"/>
          <a:sy n="86" d="100"/>
        </p:scale>
        <p:origin x="192" y="67"/>
      </p:cViewPr>
      <p:guideLst/>
    </p:cSldViewPr>
  </p:slideViewPr>
  <p:notesTextViewPr>
    <p:cViewPr>
      <p:scale>
        <a:sx n="150" d="100"/>
        <a:sy n="150" d="100"/>
      </p:scale>
      <p:origin x="0" y="0"/>
    </p:cViewPr>
  </p:notesTextViewPr>
  <p:sorterViewPr>
    <p:cViewPr varScale="1">
      <p:scale>
        <a:sx n="1" d="1"/>
        <a:sy n="1" d="1"/>
      </p:scale>
      <p:origin x="0" y="-596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3/25/2018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3/25/2018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3/25/2018</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09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3/25/2018</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624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3/25/2018</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814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217490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3/25/2018</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060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a:t>Click to edit Master title style</a:t>
            </a:r>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9873983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5271271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0409754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image" Target="../media/image5.pn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theme" Target="../theme/theme4.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Background Execution</a:t>
            </a:r>
            <a:br>
              <a:rPr lang="en-GB"/>
            </a:br>
            <a:r>
              <a:rPr lang="en-GB" sz="3600">
                <a:gradFill>
                  <a:gsLst>
                    <a:gs pos="91000">
                      <a:srgbClr val="FFFFFF"/>
                    </a:gs>
                    <a:gs pos="0">
                      <a:srgbClr val="FFFFFF"/>
                    </a:gs>
                  </a:gsLst>
                  <a:lin ang="5400000" scaled="0"/>
                </a:gradFill>
              </a:rPr>
              <a:t>Developer’s Guide to Windows 10</a:t>
            </a:r>
            <a:br>
              <a:rPr lang="en-GB"/>
            </a:b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Background Permission</a:t>
            </a:r>
          </a:p>
        </p:txBody>
      </p:sp>
      <p:sp>
        <p:nvSpPr>
          <p:cNvPr id="3" name="Text Placeholder 2"/>
          <p:cNvSpPr>
            <a:spLocks noGrp="1"/>
          </p:cNvSpPr>
          <p:nvPr>
            <p:ph type="body" sz="quarter" idx="10"/>
          </p:nvPr>
        </p:nvSpPr>
        <p:spPr/>
        <p:txBody>
          <a:bodyPr/>
          <a:lstStyle/>
          <a:p>
            <a:endParaRPr lang="en-GB"/>
          </a:p>
        </p:txBody>
      </p:sp>
      <p:pic>
        <p:nvPicPr>
          <p:cNvPr id="14" name="Picture 13"/>
          <p:cNvPicPr>
            <a:picLocks noChangeAspect="1"/>
          </p:cNvPicPr>
          <p:nvPr/>
        </p:nvPicPr>
        <p:blipFill>
          <a:blip r:embed="rId3"/>
          <a:stretch>
            <a:fillRect/>
          </a:stretch>
        </p:blipFill>
        <p:spPr>
          <a:xfrm>
            <a:off x="418643" y="1651091"/>
            <a:ext cx="11485443" cy="4392482"/>
          </a:xfrm>
          <a:prstGeom prst="rect">
            <a:avLst/>
          </a:prstGeom>
        </p:spPr>
      </p:pic>
      <p:sp>
        <p:nvSpPr>
          <p:cNvPr id="15" name="Rectangle 14"/>
          <p:cNvSpPr/>
          <p:nvPr/>
        </p:nvSpPr>
        <p:spPr bwMode="auto">
          <a:xfrm>
            <a:off x="6917723" y="1488670"/>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3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&amp; register task</a:t>
            </a:r>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94536" y="1262640"/>
            <a:ext cx="11209923" cy="3809805"/>
          </a:xfrm>
          <a:prstGeom prst="rect">
            <a:avLst/>
          </a:prstGeom>
        </p:spPr>
      </p:pic>
      <p:sp>
        <p:nvSpPr>
          <p:cNvPr id="5" name="Rectangle 4"/>
          <p:cNvSpPr/>
          <p:nvPr/>
        </p:nvSpPr>
        <p:spPr bwMode="auto">
          <a:xfrm>
            <a:off x="194536" y="4359705"/>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119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27642" y="1289439"/>
            <a:ext cx="6094444" cy="4893647"/>
          </a:xfrm>
          <a:prstGeom prst="rect">
            <a:avLst/>
          </a:prstGeom>
        </p:spPr>
        <p:txBody>
          <a:bodyPr>
            <a:spAutoFit/>
          </a:bodyPr>
          <a:lstStyle/>
          <a:p>
            <a:r>
              <a:rPr lang="en-US" sz="2400" dirty="0" err="1">
                <a:solidFill>
                  <a:schemeClr val="tx2"/>
                </a:solidFill>
                <a:latin typeface="+mj-lt"/>
              </a:rPr>
              <a:t>AppointmentStoreNotificationTrigger</a:t>
            </a:r>
            <a:endParaRPr lang="en-US" sz="2400" dirty="0">
              <a:solidFill>
                <a:schemeClr val="tx2"/>
              </a:solidFill>
              <a:latin typeface="+mj-lt"/>
            </a:endParaRPr>
          </a:p>
          <a:p>
            <a:r>
              <a:rPr lang="en-US" sz="2400" dirty="0" err="1">
                <a:solidFill>
                  <a:schemeClr val="tx2"/>
                </a:solidFill>
                <a:latin typeface="+mj-lt"/>
              </a:rPr>
              <a:t>ContactStoreNotificationTrigger</a:t>
            </a:r>
            <a:endParaRPr lang="en-US" sz="2400" dirty="0">
              <a:solidFill>
                <a:schemeClr val="tx2"/>
              </a:solidFill>
              <a:latin typeface="+mj-lt"/>
            </a:endParaRPr>
          </a:p>
          <a:p>
            <a:r>
              <a:rPr lang="en-US" sz="2400" dirty="0" err="1">
                <a:solidFill>
                  <a:schemeClr val="tx2"/>
                </a:solidFill>
                <a:latin typeface="+mj-lt"/>
              </a:rPr>
              <a:t>EmailStoreNotificationTrigger</a:t>
            </a:r>
            <a:endParaRPr lang="en-US" sz="2400" dirty="0">
              <a:solidFill>
                <a:schemeClr val="tx2"/>
              </a:solidFill>
              <a:latin typeface="+mj-lt"/>
            </a:endParaRPr>
          </a:p>
          <a:p>
            <a:r>
              <a:rPr lang="en-US" sz="2400" dirty="0" err="1">
                <a:solidFill>
                  <a:schemeClr val="tx2"/>
                </a:solidFill>
                <a:latin typeface="+mj-lt"/>
              </a:rPr>
              <a:t>BluetoothLEAdvertisementWatcherTrigger</a:t>
            </a:r>
            <a:endParaRPr lang="en-US" sz="2400" dirty="0">
              <a:solidFill>
                <a:schemeClr val="tx2"/>
              </a:solidFill>
              <a:latin typeface="+mj-lt"/>
            </a:endParaRPr>
          </a:p>
          <a:p>
            <a:r>
              <a:rPr lang="en-US" sz="2400" dirty="0" err="1">
                <a:solidFill>
                  <a:schemeClr val="tx2"/>
                </a:solidFill>
                <a:latin typeface="+mj-lt"/>
              </a:rPr>
              <a:t>BluetoothLEAdvertisementPublisherTrigger</a:t>
            </a:r>
            <a:endParaRPr lang="en-US" sz="2400" dirty="0">
              <a:solidFill>
                <a:schemeClr val="tx2"/>
              </a:solidFill>
              <a:latin typeface="+mj-lt"/>
            </a:endParaRPr>
          </a:p>
          <a:p>
            <a:r>
              <a:rPr lang="en-US" sz="2400" dirty="0" err="1">
                <a:solidFill>
                  <a:schemeClr val="tx2"/>
                </a:solidFill>
                <a:latin typeface="+mj-lt"/>
              </a:rPr>
              <a:t>DeviceWatcherTrigger</a:t>
            </a:r>
            <a:endParaRPr lang="en-US" sz="2400" dirty="0">
              <a:solidFill>
                <a:schemeClr val="tx2"/>
              </a:solidFill>
              <a:latin typeface="+mj-lt"/>
            </a:endParaRPr>
          </a:p>
          <a:p>
            <a:r>
              <a:rPr lang="en-US" sz="2400" dirty="0" err="1">
                <a:solidFill>
                  <a:schemeClr val="tx2"/>
                </a:solidFill>
                <a:latin typeface="+mj-lt"/>
              </a:rPr>
              <a:t>ActivitySensorTrigger</a:t>
            </a:r>
            <a:endParaRPr lang="en-US" sz="2400" dirty="0">
              <a:solidFill>
                <a:schemeClr val="tx2"/>
              </a:solidFill>
              <a:latin typeface="+mj-lt"/>
            </a:endParaRPr>
          </a:p>
          <a:p>
            <a:r>
              <a:rPr lang="en-US" sz="2400" dirty="0" err="1">
                <a:solidFill>
                  <a:schemeClr val="tx2"/>
                </a:solidFill>
                <a:latin typeface="+mj-lt"/>
              </a:rPr>
              <a:t>SensorDataThresholdTrigger</a:t>
            </a:r>
            <a:endParaRPr lang="en-US" sz="2400" dirty="0">
              <a:solidFill>
                <a:schemeClr val="tx2"/>
              </a:solidFill>
              <a:latin typeface="+mj-lt"/>
            </a:endParaRPr>
          </a:p>
          <a:p>
            <a:r>
              <a:rPr lang="en-US" sz="2400" dirty="0" err="1">
                <a:solidFill>
                  <a:schemeClr val="tx2"/>
                </a:solidFill>
                <a:latin typeface="+mj-lt"/>
              </a:rPr>
              <a:t>ToastNotificationHistoryChangedTrigger</a:t>
            </a:r>
            <a:endParaRPr lang="en-US" sz="2400" dirty="0">
              <a:solidFill>
                <a:schemeClr val="tx2"/>
              </a:solidFill>
              <a:latin typeface="+mj-lt"/>
            </a:endParaRPr>
          </a:p>
          <a:p>
            <a:r>
              <a:rPr lang="en-US" sz="2400" dirty="0" err="1">
                <a:solidFill>
                  <a:schemeClr val="tx2"/>
                </a:solidFill>
                <a:latin typeface="+mj-lt"/>
              </a:rPr>
              <a:t>ToastNotificationActionTrigger</a:t>
            </a:r>
            <a:endParaRPr lang="en-US" sz="2400" dirty="0">
              <a:solidFill>
                <a:schemeClr val="tx2"/>
              </a:solidFill>
              <a:latin typeface="+mj-lt"/>
            </a:endParaRPr>
          </a:p>
          <a:p>
            <a:r>
              <a:rPr lang="en-US" sz="2400" dirty="0" err="1">
                <a:solidFill>
                  <a:schemeClr val="tx2"/>
                </a:solidFill>
                <a:latin typeface="+mj-lt"/>
              </a:rPr>
              <a:t>ApplicationTrigger</a:t>
            </a:r>
            <a:endParaRPr lang="en-US" sz="2400" dirty="0">
              <a:solidFill>
                <a:schemeClr val="tx2"/>
              </a:solidFill>
              <a:latin typeface="+mj-lt"/>
            </a:endParaRPr>
          </a:p>
          <a:p>
            <a:r>
              <a:rPr lang="en-US" sz="2400" dirty="0" err="1">
                <a:solidFill>
                  <a:schemeClr val="tx2"/>
                </a:solidFill>
                <a:latin typeface="+mj-lt"/>
              </a:rPr>
              <a:t>MediaProcessingTrigger</a:t>
            </a:r>
            <a:endParaRPr lang="en-US" sz="2400" dirty="0">
              <a:solidFill>
                <a:schemeClr val="tx2"/>
              </a:solidFill>
              <a:latin typeface="+mj-lt"/>
            </a:endParaRPr>
          </a:p>
          <a:p>
            <a:r>
              <a:rPr lang="en-US" sz="2400" dirty="0" err="1">
                <a:solidFill>
                  <a:schemeClr val="tx2"/>
                </a:solidFill>
                <a:latin typeface="+mj-lt"/>
              </a:rPr>
              <a:t>SocketActivityTrigger</a:t>
            </a:r>
            <a:endParaRPr lang="en-US" sz="2400" dirty="0">
              <a:solidFill>
                <a:schemeClr val="tx2"/>
              </a:solidFill>
              <a:latin typeface="+mj-lt"/>
            </a:endParaRPr>
          </a:p>
        </p:txBody>
      </p:sp>
      <p:sp>
        <p:nvSpPr>
          <p:cNvPr id="3" name="Title 2"/>
          <p:cNvSpPr>
            <a:spLocks noGrp="1"/>
          </p:cNvSpPr>
          <p:nvPr>
            <p:ph type="title"/>
          </p:nvPr>
        </p:nvSpPr>
        <p:spPr/>
        <p:txBody>
          <a:bodyPr/>
          <a:lstStyle/>
          <a:p>
            <a:r>
              <a:rPr lang="en-US" dirty="0"/>
              <a:t>Background triggers [ when? ]</a:t>
            </a:r>
          </a:p>
        </p:txBody>
      </p:sp>
      <p:grpSp>
        <p:nvGrpSpPr>
          <p:cNvPr id="17" name="Group 16"/>
          <p:cNvGrpSpPr/>
          <p:nvPr/>
        </p:nvGrpSpPr>
        <p:grpSpPr>
          <a:xfrm>
            <a:off x="70550" y="1398795"/>
            <a:ext cx="7407290" cy="2843639"/>
            <a:chOff x="290115" y="1744662"/>
            <a:chExt cx="7147322" cy="2209800"/>
          </a:xfrm>
        </p:grpSpPr>
        <p:sp>
          <p:nvSpPr>
            <p:cNvPr id="6" name="Left Bracket 5"/>
            <p:cNvSpPr/>
            <p:nvPr/>
          </p:nvSpPr>
          <p:spPr>
            <a:xfrm>
              <a:off x="847101" y="1820863"/>
              <a:ext cx="293026" cy="1803194"/>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9" name="TextBox 8"/>
            <p:cNvSpPr txBox="1"/>
            <p:nvPr/>
          </p:nvSpPr>
          <p:spPr>
            <a:xfrm rot="16200000">
              <a:off x="-141253" y="2465072"/>
              <a:ext cx="1404248" cy="541511"/>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accent6"/>
                  </a:solidFill>
                  <a:latin typeface="+mj-lt"/>
                </a:rPr>
                <a:t>Windows 8.1</a:t>
              </a:r>
            </a:p>
          </p:txBody>
        </p:sp>
        <p:sp>
          <p:nvSpPr>
            <p:cNvPr id="12" name="Text Placeholder 1"/>
            <p:cNvSpPr txBox="1">
              <a:spLocks/>
            </p:cNvSpPr>
            <p:nvPr/>
          </p:nvSpPr>
          <p:spPr>
            <a:xfrm>
              <a:off x="1209887" y="1744662"/>
              <a:ext cx="6227550" cy="2209800"/>
            </a:xfrm>
            <a:prstGeom prst="rect">
              <a:avLst/>
            </a:prstGeom>
          </p:spPr>
          <p:txBody>
            <a:bodyPr numCol="2"/>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a:solidFill>
                    <a:schemeClr val="accent6"/>
                  </a:solidFill>
                </a:rPr>
                <a:t>SystemTrigger</a:t>
              </a:r>
              <a:endParaRPr lang="en-US" sz="2400" dirty="0">
                <a:solidFill>
                  <a:schemeClr val="accent6"/>
                </a:solidFill>
              </a:endParaRPr>
            </a:p>
            <a:p>
              <a:pPr marL="0" indent="0">
                <a:buNone/>
              </a:pPr>
              <a:r>
                <a:rPr lang="en-US" sz="2400" dirty="0" err="1">
                  <a:solidFill>
                    <a:schemeClr val="accent6"/>
                  </a:solidFill>
                </a:rPr>
                <a:t>TimeTrigger</a:t>
              </a:r>
              <a:endParaRPr lang="en-US" sz="2400" dirty="0">
                <a:solidFill>
                  <a:schemeClr val="accent6"/>
                </a:solidFill>
              </a:endParaRPr>
            </a:p>
            <a:p>
              <a:pPr marL="0" indent="0">
                <a:buNone/>
              </a:pPr>
              <a:r>
                <a:rPr lang="en-US" sz="2400" dirty="0" err="1">
                  <a:solidFill>
                    <a:schemeClr val="accent6"/>
                  </a:solidFill>
                </a:rPr>
                <a:t>MaintenanceTrigger</a:t>
              </a:r>
              <a:endParaRPr lang="en-US" sz="2400" dirty="0">
                <a:solidFill>
                  <a:schemeClr val="accent6"/>
                </a:solidFill>
              </a:endParaRPr>
            </a:p>
            <a:p>
              <a:pPr marL="0" indent="0">
                <a:buNone/>
              </a:pPr>
              <a:r>
                <a:rPr lang="en-US" sz="2400" dirty="0" err="1">
                  <a:solidFill>
                    <a:schemeClr val="accent6"/>
                  </a:solidFill>
                </a:rPr>
                <a:t>DeviceUseTrigger</a:t>
              </a:r>
              <a:endParaRPr lang="en-US" sz="2400" dirty="0">
                <a:solidFill>
                  <a:schemeClr val="accent6"/>
                </a:solidFill>
              </a:endParaRPr>
            </a:p>
            <a:p>
              <a:pPr marL="0" indent="0">
                <a:buNone/>
              </a:pPr>
              <a:r>
                <a:rPr lang="en-US" sz="2400" dirty="0" err="1">
                  <a:solidFill>
                    <a:schemeClr val="accent6"/>
                  </a:solidFill>
                </a:rPr>
                <a:t>DeviceServicingTrigger</a:t>
              </a:r>
              <a:endParaRPr lang="en-US" sz="2400" dirty="0">
                <a:solidFill>
                  <a:schemeClr val="accent6"/>
                </a:solidFill>
              </a:endParaRPr>
            </a:p>
            <a:p>
              <a:pPr marL="0" indent="0">
                <a:buNone/>
              </a:pPr>
              <a:r>
                <a:rPr lang="en-US" sz="2400" dirty="0" err="1">
                  <a:solidFill>
                    <a:schemeClr val="accent6"/>
                  </a:solidFill>
                </a:rPr>
                <a:t>PushNotificationTrigger</a:t>
              </a:r>
              <a:endParaRPr lang="en-US" sz="2400" dirty="0"/>
            </a:p>
            <a:p>
              <a:pPr marL="0" indent="0">
                <a:buNone/>
              </a:pPr>
              <a:endParaRPr lang="en-US" sz="1961" dirty="0"/>
            </a:p>
          </p:txBody>
        </p:sp>
      </p:grpSp>
      <p:grpSp>
        <p:nvGrpSpPr>
          <p:cNvPr id="18" name="Group 17"/>
          <p:cNvGrpSpPr/>
          <p:nvPr/>
        </p:nvGrpSpPr>
        <p:grpSpPr>
          <a:xfrm>
            <a:off x="67183" y="4337187"/>
            <a:ext cx="7350724" cy="1940547"/>
            <a:chOff x="288565" y="4181476"/>
            <a:chExt cx="7498122" cy="1979459"/>
          </a:xfrm>
        </p:grpSpPr>
        <p:sp>
          <p:nvSpPr>
            <p:cNvPr id="8" name="Right Bracket 7"/>
            <p:cNvSpPr/>
            <p:nvPr/>
          </p:nvSpPr>
          <p:spPr>
            <a:xfrm flipH="1">
              <a:off x="893748" y="4181476"/>
              <a:ext cx="220969" cy="1823494"/>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0" name="TextBox 9"/>
            <p:cNvSpPr txBox="1"/>
            <p:nvPr/>
          </p:nvSpPr>
          <p:spPr>
            <a:xfrm rot="16200000">
              <a:off x="-129031" y="4741650"/>
              <a:ext cx="1407651"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accent2">
                      <a:lumMod val="50000"/>
                    </a:schemeClr>
                  </a:solidFill>
                  <a:latin typeface="+mj-lt"/>
                </a:rPr>
                <a:t>Phone 8.1</a:t>
              </a:r>
            </a:p>
          </p:txBody>
        </p:sp>
        <p:sp>
          <p:nvSpPr>
            <p:cNvPr id="13" name="Rectangle 12"/>
            <p:cNvSpPr/>
            <p:nvPr/>
          </p:nvSpPr>
          <p:spPr>
            <a:xfrm>
              <a:off x="1257575" y="4183062"/>
              <a:ext cx="6529112" cy="1977873"/>
            </a:xfrm>
            <a:prstGeom prst="rect">
              <a:avLst/>
            </a:prstGeom>
          </p:spPr>
          <p:txBody>
            <a:bodyPr wrap="square">
              <a:spAutoFit/>
            </a:bodyPr>
            <a:lstStyle/>
            <a:p>
              <a:r>
                <a:rPr lang="en-US" sz="2400" dirty="0" err="1">
                  <a:solidFill>
                    <a:schemeClr val="accent2">
                      <a:lumMod val="50000"/>
                    </a:schemeClr>
                  </a:solidFill>
                  <a:latin typeface="+mj-lt"/>
                </a:rPr>
                <a:t>CachedFileUpdaterTrigger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DeviceConnectionChangeTrigger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GattCharacteristicNotificationTrigger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RfcommConnectionTrigger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LocationTrigger</a:t>
              </a:r>
              <a:endParaRPr lang="en-US" sz="2400" dirty="0">
                <a:solidFill>
                  <a:schemeClr val="accent2">
                    <a:lumMod val="50000"/>
                  </a:schemeClr>
                </a:solidFill>
                <a:latin typeface="+mj-lt"/>
              </a:endParaRPr>
            </a:p>
          </p:txBody>
        </p:sp>
      </p:grpSp>
      <p:sp>
        <p:nvSpPr>
          <p:cNvPr id="7" name="Right Bracket 6"/>
          <p:cNvSpPr/>
          <p:nvPr/>
        </p:nvSpPr>
        <p:spPr>
          <a:xfrm>
            <a:off x="11402712" y="1598168"/>
            <a:ext cx="304646" cy="4584918"/>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1" name="TextBox 10"/>
          <p:cNvSpPr txBox="1"/>
          <p:nvPr/>
        </p:nvSpPr>
        <p:spPr>
          <a:xfrm rot="5400000">
            <a:off x="11124847" y="3536656"/>
            <a:ext cx="1726228" cy="561207"/>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tx2"/>
                </a:solidFill>
                <a:latin typeface="+mj-lt"/>
              </a:rPr>
              <a:t>Windows 10</a:t>
            </a:r>
          </a:p>
        </p:txBody>
      </p:sp>
      <p:sp>
        <p:nvSpPr>
          <p:cNvPr id="16" name="Rectangle 15"/>
          <p:cNvSpPr/>
          <p:nvPr/>
        </p:nvSpPr>
        <p:spPr bwMode="auto">
          <a:xfrm>
            <a:off x="5807870" y="4970912"/>
            <a:ext cx="3436295" cy="471946"/>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97844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18"/>
                                        </p:tgtEl>
                                        <p:attrNameLst>
                                          <p:attrName>style.opacity</p:attrName>
                                        </p:attrNameLst>
                                      </p:cBhvr>
                                      <p:to>
                                        <p:strVal val="0.5"/>
                                      </p:to>
                                    </p:set>
                                    <p:animEffect filter="image" prLst="opacity: 0.5">
                                      <p:cBhvr rctx="IE">
                                        <p:cTn id="15" dur="indefinite"/>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time trigger </a:t>
            </a:r>
            <a:br>
              <a:rPr lang="en-US" dirty="0"/>
            </a:br>
            <a:r>
              <a:rPr lang="en-US" dirty="0"/>
              <a:t>has a 15 minute floor</a:t>
            </a:r>
          </a:p>
        </p:txBody>
      </p:sp>
    </p:spTree>
    <p:extLst>
      <p:ext uri="{BB962C8B-B14F-4D97-AF65-F5344CB8AC3E}">
        <p14:creationId xmlns:p14="http://schemas.microsoft.com/office/powerpoint/2010/main" val="34648113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maintenance trigger</a:t>
            </a:r>
          </a:p>
        </p:txBody>
      </p:sp>
      <p:sp>
        <p:nvSpPr>
          <p:cNvPr id="3" name="Text Placeholder 2"/>
          <p:cNvSpPr>
            <a:spLocks noGrp="1"/>
          </p:cNvSpPr>
          <p:nvPr>
            <p:ph type="body" sz="quarter" idx="10"/>
          </p:nvPr>
        </p:nvSpPr>
        <p:spPr/>
        <p:txBody>
          <a:bodyPr/>
          <a:lstStyle/>
          <a:p>
            <a:r>
              <a:rPr lang="en-US" dirty="0"/>
              <a:t>Requires A/C power</a:t>
            </a:r>
          </a:p>
          <a:p>
            <a:pPr lvl="1"/>
            <a:r>
              <a:rPr lang="en-US" dirty="0"/>
              <a:t>If unplugged, it will be cancelled</a:t>
            </a:r>
          </a:p>
          <a:p>
            <a:pPr lvl="1"/>
            <a:r>
              <a:rPr lang="en-US" strike="sngStrike" dirty="0">
                <a:solidFill>
                  <a:schemeClr val="bg2">
                    <a:lumMod val="60000"/>
                    <a:lumOff val="40000"/>
                  </a:schemeClr>
                </a:solidFill>
              </a:rPr>
              <a:t>Requires Wi-Fi connection</a:t>
            </a:r>
          </a:p>
          <a:p>
            <a:pPr lvl="1"/>
            <a:r>
              <a:rPr lang="en-US" strike="sngStrike" dirty="0">
                <a:solidFill>
                  <a:schemeClr val="bg2">
                    <a:lumMod val="60000"/>
                    <a:lumOff val="40000"/>
                  </a:schemeClr>
                </a:solidFill>
              </a:rPr>
              <a:t>Requires lock screen access</a:t>
            </a:r>
          </a:p>
          <a:p>
            <a:r>
              <a:rPr lang="en-US" dirty="0"/>
              <a:t>Is a long-running task</a:t>
            </a:r>
          </a:p>
          <a:p>
            <a:pPr lvl="1"/>
            <a:r>
              <a:rPr lang="en-US" dirty="0"/>
              <a:t>Not guaranteed to run</a:t>
            </a:r>
          </a:p>
          <a:p>
            <a:pPr lvl="1"/>
            <a:r>
              <a:rPr lang="en-US" dirty="0"/>
              <a:t>Can be cancelled</a:t>
            </a:r>
          </a:p>
          <a:p>
            <a:r>
              <a:rPr lang="en-US" dirty="0"/>
              <a:t>Parameters</a:t>
            </a:r>
          </a:p>
          <a:p>
            <a:pPr lvl="1"/>
            <a:r>
              <a:rPr lang="en-US" dirty="0"/>
              <a:t>Freshness (15 minutes or more)</a:t>
            </a:r>
          </a:p>
          <a:p>
            <a:pPr lvl="1"/>
            <a:r>
              <a:rPr lang="en-US" dirty="0"/>
              <a:t>One shot (repeating)</a:t>
            </a:r>
          </a:p>
          <a:p>
            <a:pPr lvl="1"/>
            <a:endParaRPr lang="en-US" dirty="0"/>
          </a:p>
        </p:txBody>
      </p:sp>
    </p:spTree>
    <p:extLst>
      <p:ext uri="{BB962C8B-B14F-4D97-AF65-F5344CB8AC3E}">
        <p14:creationId xmlns:p14="http://schemas.microsoft.com/office/powerpoint/2010/main" val="17146332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Trigger</a:t>
            </a:r>
          </a:p>
        </p:txBody>
      </p:sp>
      <p:sp>
        <p:nvSpPr>
          <p:cNvPr id="3" name="Text Placeholder 2"/>
          <p:cNvSpPr>
            <a:spLocks noGrp="1"/>
          </p:cNvSpPr>
          <p:nvPr>
            <p:ph type="body" sz="quarter" idx="10"/>
          </p:nvPr>
        </p:nvSpPr>
        <p:spPr>
          <a:xfrm>
            <a:off x="269239" y="1189177"/>
            <a:ext cx="11653523" cy="727700"/>
          </a:xfrm>
        </p:spPr>
        <p:txBody>
          <a:bodyPr/>
          <a:lstStyle/>
          <a:p>
            <a:r>
              <a:rPr lang="en-GB" dirty="0"/>
              <a:t> </a:t>
            </a:r>
          </a:p>
        </p:txBody>
      </p:sp>
      <p:pic>
        <p:nvPicPr>
          <p:cNvPr id="6" name="Picture 5"/>
          <p:cNvPicPr>
            <a:picLocks noChangeAspect="1"/>
          </p:cNvPicPr>
          <p:nvPr/>
        </p:nvPicPr>
        <p:blipFill>
          <a:blip r:embed="rId3"/>
          <a:stretch>
            <a:fillRect/>
          </a:stretch>
        </p:blipFill>
        <p:spPr>
          <a:xfrm>
            <a:off x="269241" y="1412044"/>
            <a:ext cx="9302742" cy="1960929"/>
          </a:xfrm>
          <a:prstGeom prst="rect">
            <a:avLst/>
          </a:prstGeom>
        </p:spPr>
      </p:pic>
      <p:sp>
        <p:nvSpPr>
          <p:cNvPr id="8" name="Rectangle 7"/>
          <p:cNvSpPr/>
          <p:nvPr/>
        </p:nvSpPr>
        <p:spPr bwMode="auto">
          <a:xfrm>
            <a:off x="6693616" y="1708519"/>
            <a:ext cx="298808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389770" y="2715307"/>
            <a:ext cx="336159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46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Task execution = </a:t>
            </a:r>
            <a:br>
              <a:rPr lang="en-US"/>
            </a:br>
            <a:r>
              <a:rPr lang="en-US"/>
              <a:t>Trigger + [Condition(s)]</a:t>
            </a:r>
            <a:endParaRPr lang="en-US" dirty="0"/>
          </a:p>
        </p:txBody>
      </p:sp>
    </p:spTree>
    <p:extLst>
      <p:ext uri="{BB962C8B-B14F-4D97-AF65-F5344CB8AC3E}">
        <p14:creationId xmlns:p14="http://schemas.microsoft.com/office/powerpoint/2010/main" val="27491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condition(s) [ if? ]</a:t>
            </a:r>
          </a:p>
        </p:txBody>
      </p:sp>
      <p:sp>
        <p:nvSpPr>
          <p:cNvPr id="3" name="Text Placeholder 2"/>
          <p:cNvSpPr>
            <a:spLocks noGrp="1"/>
          </p:cNvSpPr>
          <p:nvPr>
            <p:ph type="body" sz="quarter" idx="10"/>
          </p:nvPr>
        </p:nvSpPr>
        <p:spPr/>
        <p:txBody>
          <a:bodyPr/>
          <a:lstStyle/>
          <a:p>
            <a:pPr lvl="0"/>
            <a:r>
              <a:rPr lang="en-US" dirty="0"/>
              <a:t>User Present</a:t>
            </a:r>
          </a:p>
          <a:p>
            <a:pPr lvl="1"/>
            <a:r>
              <a:rPr lang="en-US" dirty="0"/>
              <a:t>If the user is present</a:t>
            </a:r>
          </a:p>
          <a:p>
            <a:pPr lvl="0"/>
            <a:r>
              <a:rPr lang="en-US" dirty="0"/>
              <a:t>User Not Present</a:t>
            </a:r>
          </a:p>
          <a:p>
            <a:pPr lvl="1"/>
            <a:r>
              <a:rPr lang="en-US" dirty="0"/>
              <a:t>If the user is not present</a:t>
            </a:r>
          </a:p>
          <a:p>
            <a:pPr lvl="0"/>
            <a:r>
              <a:rPr lang="en-US" dirty="0"/>
              <a:t>Internet Available</a:t>
            </a:r>
          </a:p>
          <a:p>
            <a:pPr lvl="1"/>
            <a:r>
              <a:rPr lang="en-US" dirty="0"/>
              <a:t>If the internet is available</a:t>
            </a:r>
          </a:p>
          <a:p>
            <a:pPr lvl="0"/>
            <a:r>
              <a:rPr lang="en-US" dirty="0"/>
              <a:t>Internet Not Available</a:t>
            </a:r>
          </a:p>
          <a:p>
            <a:pPr lvl="1"/>
            <a:r>
              <a:rPr lang="en-US" dirty="0"/>
              <a:t>If the internet is not available</a:t>
            </a:r>
          </a:p>
        </p:txBody>
      </p:sp>
      <p:sp>
        <p:nvSpPr>
          <p:cNvPr id="4" name="Text Placeholder 3"/>
          <p:cNvSpPr>
            <a:spLocks noGrp="1"/>
          </p:cNvSpPr>
          <p:nvPr>
            <p:ph sz="quarter" idx="4294967295"/>
          </p:nvPr>
        </p:nvSpPr>
        <p:spPr>
          <a:xfrm>
            <a:off x="6096000" y="1187450"/>
            <a:ext cx="6096000" cy="5670550"/>
          </a:xfrm>
        </p:spPr>
        <p:txBody>
          <a:bodyPr/>
          <a:lstStyle/>
          <a:p>
            <a:pPr lvl="0"/>
            <a:r>
              <a:rPr lang="en-US" dirty="0"/>
              <a:t>Session Connected</a:t>
            </a:r>
          </a:p>
          <a:p>
            <a:pPr lvl="1"/>
            <a:r>
              <a:rPr lang="en-US" dirty="0"/>
              <a:t>If the user is logged in</a:t>
            </a:r>
          </a:p>
          <a:p>
            <a:pPr lvl="0"/>
            <a:r>
              <a:rPr lang="en-US" dirty="0"/>
              <a:t>Session Disconnected</a:t>
            </a:r>
          </a:p>
          <a:p>
            <a:pPr lvl="1"/>
            <a:r>
              <a:rPr lang="en-US" dirty="0"/>
              <a:t>If the user is not logged in</a:t>
            </a:r>
          </a:p>
          <a:p>
            <a:pPr lvl="0"/>
            <a:r>
              <a:rPr lang="en-US" dirty="0"/>
              <a:t>Free Network Available</a:t>
            </a:r>
          </a:p>
          <a:p>
            <a:pPr lvl="1"/>
            <a:r>
              <a:rPr lang="en-US" dirty="0"/>
              <a:t>If a non-metered network is available</a:t>
            </a:r>
          </a:p>
          <a:p>
            <a:pPr lvl="0"/>
            <a:r>
              <a:rPr lang="en-US" dirty="0"/>
              <a:t>Work Cost Not High</a:t>
            </a:r>
          </a:p>
          <a:p>
            <a:pPr lvl="1"/>
            <a:r>
              <a:rPr lang="en-US" dirty="0"/>
              <a:t>If background resources are plentiful</a:t>
            </a:r>
          </a:p>
          <a:p>
            <a:endParaRPr lang="en-US" dirty="0"/>
          </a:p>
        </p:txBody>
      </p:sp>
    </p:spTree>
    <p:extLst>
      <p:ext uri="{BB962C8B-B14F-4D97-AF65-F5344CB8AC3E}">
        <p14:creationId xmlns:p14="http://schemas.microsoft.com/office/powerpoint/2010/main" val="423020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 with a Condition</a:t>
            </a:r>
          </a:p>
        </p:txBody>
      </p:sp>
      <p:sp>
        <p:nvSpPr>
          <p:cNvPr id="3" name="Text Placeholder 2"/>
          <p:cNvSpPr>
            <a:spLocks noGrp="1"/>
          </p:cNvSpPr>
          <p:nvPr>
            <p:ph type="body" sz="quarter" idx="10"/>
          </p:nvPr>
        </p:nvSpPr>
        <p:spPr>
          <a:xfrm>
            <a:off x="269239" y="1189177"/>
            <a:ext cx="11653523" cy="727700"/>
          </a:xfrm>
        </p:spPr>
        <p:txBody>
          <a:bodyPr/>
          <a:lstStyle/>
          <a:p>
            <a:r>
              <a:rPr lang="en-GB" dirty="0"/>
              <a:t> </a:t>
            </a:r>
          </a:p>
        </p:txBody>
      </p:sp>
      <p:pic>
        <p:nvPicPr>
          <p:cNvPr id="8" name="Picture 7"/>
          <p:cNvPicPr>
            <a:picLocks noChangeAspect="1"/>
          </p:cNvPicPr>
          <p:nvPr/>
        </p:nvPicPr>
        <p:blipFill>
          <a:blip r:embed="rId3"/>
          <a:stretch>
            <a:fillRect/>
          </a:stretch>
        </p:blipFill>
        <p:spPr>
          <a:xfrm>
            <a:off x="418643" y="1486746"/>
            <a:ext cx="8765821" cy="1762502"/>
          </a:xfrm>
          <a:prstGeom prst="rect">
            <a:avLst/>
          </a:prstGeom>
        </p:spPr>
      </p:pic>
      <p:sp>
        <p:nvSpPr>
          <p:cNvPr id="7" name="Rectangle 6"/>
          <p:cNvSpPr/>
          <p:nvPr/>
        </p:nvSpPr>
        <p:spPr bwMode="auto">
          <a:xfrm>
            <a:off x="1465633" y="2756682"/>
            <a:ext cx="4107453" cy="550928"/>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193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Once triggered, tasks </a:t>
            </a:r>
            <a:br>
              <a:rPr lang="en-US" dirty="0"/>
            </a:br>
            <a:r>
              <a:rPr lang="en-US" dirty="0"/>
              <a:t>wait for all conditions</a:t>
            </a:r>
          </a:p>
        </p:txBody>
      </p:sp>
    </p:spTree>
    <p:extLst>
      <p:ext uri="{BB962C8B-B14F-4D97-AF65-F5344CB8AC3E}">
        <p14:creationId xmlns:p14="http://schemas.microsoft.com/office/powerpoint/2010/main" val="153751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tasks</a:t>
            </a:r>
          </a:p>
        </p:txBody>
      </p:sp>
    </p:spTree>
    <p:extLst>
      <p:ext uri="{BB962C8B-B14F-4D97-AF65-F5344CB8AC3E}">
        <p14:creationId xmlns:p14="http://schemas.microsoft.com/office/powerpoint/2010/main" val="37612046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en-US" dirty="0"/>
              <a:t>Managing your Background resources</a:t>
            </a:r>
          </a:p>
        </p:txBody>
      </p:sp>
    </p:spTree>
    <p:extLst>
      <p:ext uri="{BB962C8B-B14F-4D97-AF65-F5344CB8AC3E}">
        <p14:creationId xmlns:p14="http://schemas.microsoft.com/office/powerpoint/2010/main" val="18225787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constraints</a:t>
            </a:r>
            <a:endParaRPr lang="en-US" dirty="0"/>
          </a:p>
        </p:txBody>
      </p:sp>
      <p:sp>
        <p:nvSpPr>
          <p:cNvPr id="4" name="Text Placeholder 3"/>
          <p:cNvSpPr>
            <a:spLocks noGrp="1"/>
          </p:cNvSpPr>
          <p:nvPr>
            <p:ph type="body" sz="quarter" idx="10"/>
          </p:nvPr>
        </p:nvSpPr>
        <p:spPr/>
        <p:txBody>
          <a:bodyPr/>
          <a:lstStyle/>
          <a:p>
            <a:r>
              <a:rPr lang="en-US" dirty="0"/>
              <a:t>CPU time quota = NO</a:t>
            </a:r>
          </a:p>
          <a:p>
            <a:r>
              <a:rPr lang="en-US" dirty="0"/>
              <a:t>CPU guarantee = YES (10%)</a:t>
            </a:r>
          </a:p>
          <a:p>
            <a:r>
              <a:rPr lang="en-US" dirty="0"/>
              <a:t>Wall clock quota = YES (25s + 5s)</a:t>
            </a:r>
          </a:p>
          <a:p>
            <a:pPr lvl="1"/>
            <a:r>
              <a:rPr lang="en-US" dirty="0"/>
              <a:t>Except for long-running tasks</a:t>
            </a:r>
          </a:p>
          <a:p>
            <a:r>
              <a:rPr lang="en-US" dirty="0"/>
              <a:t>Memory quota = YES </a:t>
            </a:r>
          </a:p>
          <a:p>
            <a:pPr lvl="1"/>
            <a:r>
              <a:rPr lang="en-US" dirty="0"/>
              <a:t>Variable by device, min 16MB</a:t>
            </a:r>
          </a:p>
          <a:p>
            <a:r>
              <a:rPr lang="en-US" dirty="0"/>
              <a:t>Network quota = YES </a:t>
            </a:r>
          </a:p>
          <a:p>
            <a:pPr lvl="1"/>
            <a:r>
              <a:rPr lang="en-US" dirty="0"/>
              <a:t>Variable by device</a:t>
            </a:r>
          </a:p>
        </p:txBody>
      </p:sp>
      <p:sp>
        <p:nvSpPr>
          <p:cNvPr id="2" name="Oval 1"/>
          <p:cNvSpPr/>
          <p:nvPr/>
        </p:nvSpPr>
        <p:spPr bwMode="auto">
          <a:xfrm>
            <a:off x="4117839" y="939468"/>
            <a:ext cx="1195233" cy="1195233"/>
          </a:xfrm>
          <a:prstGeom prst="ellipse">
            <a:avLst/>
          </a:prstGeom>
          <a:noFill/>
          <a:ln w="381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897658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Every time a trigger fires</a:t>
            </a:r>
            <a:br>
              <a:rPr lang="en-US" dirty="0"/>
            </a:br>
            <a:r>
              <a:rPr lang="en-US" dirty="0"/>
              <a:t>the quota starts over</a:t>
            </a:r>
          </a:p>
        </p:txBody>
      </p:sp>
    </p:spTree>
    <p:extLst>
      <p:ext uri="{BB962C8B-B14F-4D97-AF65-F5344CB8AC3E}">
        <p14:creationId xmlns:p14="http://schemas.microsoft.com/office/powerpoint/2010/main" val="20482942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 management</a:t>
            </a:r>
          </a:p>
        </p:txBody>
      </p:sp>
      <p:sp>
        <p:nvSpPr>
          <p:cNvPr id="2" name="Text Placeholder 1"/>
          <p:cNvSpPr>
            <a:spLocks noGrp="1"/>
          </p:cNvSpPr>
          <p:nvPr>
            <p:ph type="body" sz="quarter" idx="10"/>
          </p:nvPr>
        </p:nvSpPr>
        <p:spPr>
          <a:xfrm>
            <a:off x="269239" y="1189177"/>
            <a:ext cx="11653523" cy="727700"/>
          </a:xfrm>
        </p:spPr>
        <p:txBody>
          <a:bodyPr/>
          <a:lstStyle/>
          <a:p>
            <a:r>
              <a:rPr lang="en-GB" dirty="0"/>
              <a:t> </a:t>
            </a:r>
          </a:p>
        </p:txBody>
      </p:sp>
      <p:grpSp>
        <p:nvGrpSpPr>
          <p:cNvPr id="56" name="Group 55"/>
          <p:cNvGrpSpPr/>
          <p:nvPr/>
        </p:nvGrpSpPr>
        <p:grpSpPr>
          <a:xfrm>
            <a:off x="1090967" y="1710852"/>
            <a:ext cx="10906497" cy="2862725"/>
            <a:chOff x="1112842" y="1744662"/>
            <a:chExt cx="11125195" cy="2920128"/>
          </a:xfrm>
        </p:grpSpPr>
        <p:grpSp>
          <p:nvGrpSpPr>
            <p:cNvPr id="32" name="Group 31"/>
            <p:cNvGrpSpPr/>
            <p:nvPr/>
          </p:nvGrpSpPr>
          <p:grpSpPr>
            <a:xfrm>
              <a:off x="1112842" y="1744662"/>
              <a:ext cx="5486395" cy="2920128"/>
              <a:chOff x="1043569" y="1390903"/>
              <a:chExt cx="5486395" cy="4022994"/>
            </a:xfrm>
          </p:grpSpPr>
          <p:cxnSp>
            <p:nvCxnSpPr>
              <p:cNvPr id="5" name="Straight Arrow Connector 4"/>
              <p:cNvCxnSpPr/>
              <p:nvPr/>
            </p:nvCxnSpPr>
            <p:spPr>
              <a:xfrm flipV="1">
                <a:off x="1767949" y="1390903"/>
                <a:ext cx="0" cy="2149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67949" y="3532126"/>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1663" y="4396448"/>
                <a:ext cx="1338974"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Cancel</a:t>
                </a:r>
                <a:br>
                  <a:rPr lang="en-US" sz="1568" dirty="0">
                    <a:solidFill>
                      <a:schemeClr val="tx2"/>
                    </a:solidFill>
                  </a:rPr>
                </a:br>
                <a:r>
                  <a:rPr lang="en-US" sz="1568" dirty="0"/>
                  <a:t>(5 seconds)</a:t>
                </a:r>
              </a:p>
            </p:txBody>
          </p:sp>
          <p:sp>
            <p:nvSpPr>
              <p:cNvPr id="11" name="TextBox 10"/>
              <p:cNvSpPr txBox="1"/>
              <p:nvPr/>
            </p:nvSpPr>
            <p:spPr>
              <a:xfrm rot="16200000">
                <a:off x="311802" y="2161446"/>
                <a:ext cx="2091391"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12" name="Rectangle 11"/>
              <p:cNvSpPr/>
              <p:nvPr/>
            </p:nvSpPr>
            <p:spPr bwMode="auto">
              <a:xfrm>
                <a:off x="2751912" y="2835706"/>
                <a:ext cx="1846929" cy="693966"/>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98841" y="2835705"/>
                <a:ext cx="618552" cy="693966"/>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2779420" y="3700633"/>
                <a:ext cx="1819421" cy="669463"/>
                <a:chOff x="3153493" y="4572230"/>
                <a:chExt cx="1819421" cy="838200"/>
              </a:xfrm>
            </p:grpSpPr>
            <p:cxnSp>
              <p:nvCxnSpPr>
                <p:cNvPr id="7" name="Straight Arrow Connector 6"/>
                <p:cNvCxnSpPr/>
                <p:nvPr/>
              </p:nvCxnSpPr>
              <p:spPr>
                <a:xfrm flipV="1">
                  <a:off x="3153493"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flipV="1">
                  <a:off x="4972914"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6" name="TextBox 15"/>
              <p:cNvSpPr txBox="1"/>
              <p:nvPr/>
            </p:nvSpPr>
            <p:spPr>
              <a:xfrm>
                <a:off x="2060483" y="4363894"/>
                <a:ext cx="1445259"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(25 seconds)</a:t>
                </a:r>
              </a:p>
            </p:txBody>
          </p:sp>
        </p:grpSp>
        <p:sp>
          <p:nvSpPr>
            <p:cNvPr id="52" name="Title 3"/>
            <p:cNvSpPr txBox="1">
              <a:spLocks/>
            </p:cNvSpPr>
            <p:nvPr/>
          </p:nvSpPr>
          <p:spPr>
            <a:xfrm>
              <a:off x="6904037" y="2354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Default tasks</a:t>
              </a:r>
            </a:p>
            <a:p>
              <a:pPr marL="236528" lvl="1" indent="0">
                <a:buNone/>
              </a:pPr>
              <a:r>
                <a:rPr lang="en-US" dirty="0">
                  <a:solidFill>
                    <a:schemeClr val="accent1"/>
                  </a:solidFill>
                </a:rPr>
                <a:t>Guaranteed minimum 25s</a:t>
              </a:r>
            </a:p>
          </p:txBody>
        </p:sp>
      </p:grpSp>
      <p:grpSp>
        <p:nvGrpSpPr>
          <p:cNvPr id="55" name="Group 54"/>
          <p:cNvGrpSpPr/>
          <p:nvPr/>
        </p:nvGrpSpPr>
        <p:grpSpPr>
          <a:xfrm>
            <a:off x="1090964" y="3951915"/>
            <a:ext cx="10906499" cy="2839558"/>
            <a:chOff x="1112840" y="4030662"/>
            <a:chExt cx="11125197" cy="2896497"/>
          </a:xfrm>
        </p:grpSpPr>
        <p:cxnSp>
          <p:nvCxnSpPr>
            <p:cNvPr id="34" name="Straight Arrow Connector 33"/>
            <p:cNvCxnSpPr/>
            <p:nvPr/>
          </p:nvCxnSpPr>
          <p:spPr>
            <a:xfrm flipV="1">
              <a:off x="1837222" y="4030662"/>
              <a:ext cx="0" cy="15599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37222" y="5584889"/>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667741" y="4503907"/>
              <a:ext cx="1518056"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39" name="Rectangle 38"/>
            <p:cNvSpPr/>
            <p:nvPr/>
          </p:nvSpPr>
          <p:spPr bwMode="auto">
            <a:xfrm>
              <a:off x="2821185" y="5079386"/>
              <a:ext cx="3397052" cy="503722"/>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Arrow Connector 43"/>
            <p:cNvCxnSpPr/>
            <p:nvPr/>
          </p:nvCxnSpPr>
          <p:spPr>
            <a:xfrm flipV="1">
              <a:off x="2848693"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2307168" y="6188634"/>
              <a:ext cx="1090432"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(no end)</a:t>
              </a:r>
            </a:p>
          </p:txBody>
        </p:sp>
        <p:cxnSp>
          <p:nvCxnSpPr>
            <p:cNvPr id="49" name="Straight Arrow Connector 48"/>
            <p:cNvCxnSpPr/>
            <p:nvPr/>
          </p:nvCxnSpPr>
          <p:spPr>
            <a:xfrm flipV="1">
              <a:off x="6211088"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5112275" y="6188634"/>
              <a:ext cx="2205013"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End</a:t>
              </a:r>
              <a:br>
                <a:rPr lang="en-US" sz="1568" dirty="0">
                  <a:solidFill>
                    <a:schemeClr val="tx2"/>
                  </a:solidFill>
                </a:rPr>
              </a:br>
              <a:r>
                <a:rPr lang="en-US" sz="1568" dirty="0"/>
                <a:t>(no warning, for now)</a:t>
              </a:r>
            </a:p>
          </p:txBody>
        </p:sp>
        <p:sp>
          <p:nvSpPr>
            <p:cNvPr id="54" name="Title 3"/>
            <p:cNvSpPr txBox="1">
              <a:spLocks/>
            </p:cNvSpPr>
            <p:nvPr/>
          </p:nvSpPr>
          <p:spPr>
            <a:xfrm>
              <a:off x="6904037" y="4640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Long-running tasks</a:t>
              </a:r>
            </a:p>
            <a:p>
              <a:pPr marL="236528" lvl="1" indent="0">
                <a:buNone/>
              </a:pPr>
              <a:r>
                <a:rPr lang="en-US" dirty="0">
                  <a:solidFill>
                    <a:schemeClr val="accent1"/>
                  </a:solidFill>
                </a:rPr>
                <a:t>As long as resources are available</a:t>
              </a:r>
            </a:p>
            <a:p>
              <a:pPr marL="236528" lvl="1" indent="0">
                <a:buNone/>
              </a:pPr>
              <a:r>
                <a:rPr lang="en-US" dirty="0">
                  <a:solidFill>
                    <a:schemeClr val="accent1"/>
                  </a:solidFill>
                </a:rPr>
                <a:t>Includes: Application, Maintenance, </a:t>
              </a:r>
              <a:br>
                <a:rPr lang="en-US" dirty="0">
                  <a:solidFill>
                    <a:schemeClr val="accent1"/>
                  </a:solidFill>
                </a:rPr>
              </a:br>
              <a:r>
                <a:rPr lang="en-US" dirty="0">
                  <a:solidFill>
                    <a:schemeClr val="accent1"/>
                  </a:solidFill>
                </a:rPr>
                <a:t>and </a:t>
              </a:r>
              <a:r>
                <a:rPr lang="en-US" dirty="0" err="1">
                  <a:solidFill>
                    <a:schemeClr val="accent1"/>
                  </a:solidFill>
                </a:rPr>
                <a:t>DeviceUse</a:t>
              </a:r>
              <a:r>
                <a:rPr lang="en-US" dirty="0">
                  <a:solidFill>
                    <a:schemeClr val="accent1"/>
                  </a:solidFill>
                </a:rPr>
                <a:t> triggers</a:t>
              </a:r>
            </a:p>
          </p:txBody>
        </p:sp>
      </p:grpSp>
    </p:spTree>
    <p:extLst>
      <p:ext uri="{BB962C8B-B14F-4D97-AF65-F5344CB8AC3E}">
        <p14:creationId xmlns:p14="http://schemas.microsoft.com/office/powerpoint/2010/main" val="682900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9" presetClass="emph" presetSubtype="0" nodeType="withEffect">
                                  <p:stCondLst>
                                    <p:cond delay="0"/>
                                  </p:stCondLst>
                                  <p:childTnLst>
                                    <p:set>
                                      <p:cBhvr rctx="PPT">
                                        <p:cTn id="9" dur="indefinite"/>
                                        <p:tgtEl>
                                          <p:spTgt spid="56"/>
                                        </p:tgtEl>
                                        <p:attrNameLst>
                                          <p:attrName>style.opacity</p:attrName>
                                        </p:attrNameLst>
                                      </p:cBhvr>
                                      <p:to>
                                        <p:strVal val="0.5"/>
                                      </p:to>
                                    </p:set>
                                    <p:animEffect filter="image" prLst="opacity: 0.5">
                                      <p:cBhvr rctx="IE">
                                        <p:cTn id="10" dur="indefinite"/>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Background tasks can be cancelled (5 sec) at any time</a:t>
            </a:r>
          </a:p>
        </p:txBody>
      </p:sp>
    </p:spTree>
    <p:extLst>
      <p:ext uri="{BB962C8B-B14F-4D97-AF65-F5344CB8AC3E}">
        <p14:creationId xmlns:p14="http://schemas.microsoft.com/office/powerpoint/2010/main" val="22598563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 tasks in foreground process</a:t>
            </a:r>
          </a:p>
        </p:txBody>
      </p:sp>
      <p:sp>
        <p:nvSpPr>
          <p:cNvPr id="6" name="Text Placeholder 5"/>
          <p:cNvSpPr>
            <a:spLocks noGrp="1"/>
          </p:cNvSpPr>
          <p:nvPr>
            <p:ph type="body" sz="quarter" idx="10"/>
          </p:nvPr>
        </p:nvSpPr>
        <p:spPr>
          <a:xfrm>
            <a:off x="269239" y="1189177"/>
            <a:ext cx="11653523" cy="456215"/>
          </a:xfrm>
        </p:spPr>
        <p:txBody>
          <a:bodyPr/>
          <a:lstStyle/>
          <a:p>
            <a:pPr lvl="1"/>
            <a:r>
              <a:rPr lang="en-US" dirty="0"/>
              <a:t> </a:t>
            </a:r>
          </a:p>
        </p:txBody>
      </p:sp>
      <p:sp>
        <p:nvSpPr>
          <p:cNvPr id="52" name="Title 3"/>
          <p:cNvSpPr txBox="1">
            <a:spLocks/>
          </p:cNvSpPr>
          <p:nvPr/>
        </p:nvSpPr>
        <p:spPr>
          <a:xfrm>
            <a:off x="7216531" y="3204894"/>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In-process</a:t>
            </a:r>
          </a:p>
          <a:p>
            <a:pPr marL="0" lvl="1" indent="0" defTabSz="914377">
              <a:spcBef>
                <a:spcPts val="600"/>
              </a:spcBef>
              <a:buNone/>
            </a:pPr>
            <a:r>
              <a:rPr lang="en-US" dirty="0">
                <a:solidFill>
                  <a:schemeClr val="accent1"/>
                </a:solidFill>
              </a:rPr>
              <a:t>Simplified communication</a:t>
            </a:r>
          </a:p>
          <a:p>
            <a:pPr marL="0" lvl="1" indent="0" defTabSz="914377">
              <a:spcBef>
                <a:spcPts val="600"/>
              </a:spcBef>
              <a:buNone/>
            </a:pPr>
            <a:r>
              <a:rPr lang="en-US" dirty="0">
                <a:solidFill>
                  <a:schemeClr val="accent1"/>
                </a:solidFill>
              </a:rPr>
              <a:t>Shares memory caps</a:t>
            </a:r>
          </a:p>
          <a:p>
            <a:pPr marL="0" lvl="1" indent="0" defTabSz="914377">
              <a:spcBef>
                <a:spcPts val="600"/>
              </a:spcBef>
              <a:buNone/>
            </a:pPr>
            <a:endParaRPr lang="en-US" dirty="0">
              <a:solidFill>
                <a:schemeClr val="accent1"/>
              </a:solidFill>
            </a:endParaRPr>
          </a:p>
          <a:p>
            <a:pPr marL="0" lvl="1" indent="0" defTabSz="914377">
              <a:spcBef>
                <a:spcPts val="600"/>
              </a:spcBef>
              <a:buNone/>
            </a:pPr>
            <a:r>
              <a:rPr lang="en-US" dirty="0">
                <a:solidFill>
                  <a:schemeClr val="accent1"/>
                </a:solidFill>
              </a:rPr>
              <a:t>Foreground app starts in app.exe</a:t>
            </a:r>
          </a:p>
          <a:p>
            <a:pPr marL="0" lvl="1" indent="0" defTabSz="914377">
              <a:spcBef>
                <a:spcPts val="600"/>
              </a:spcBef>
              <a:buNone/>
            </a:pPr>
            <a:r>
              <a:rPr lang="en-US" dirty="0">
                <a:solidFill>
                  <a:schemeClr val="accent1"/>
                </a:solidFill>
              </a:rPr>
              <a:t>Background task starts in app.exe</a:t>
            </a:r>
          </a:p>
        </p:txBody>
      </p:sp>
      <p:sp>
        <p:nvSpPr>
          <p:cNvPr id="54" name="Title 3"/>
          <p:cNvSpPr txBox="1">
            <a:spLocks/>
          </p:cNvSpPr>
          <p:nvPr/>
        </p:nvSpPr>
        <p:spPr>
          <a:xfrm>
            <a:off x="7216531" y="1710853"/>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Default process</a:t>
            </a:r>
          </a:p>
          <a:p>
            <a:pPr marL="0" lvl="1" indent="0" defTabSz="914377">
              <a:spcBef>
                <a:spcPts val="600"/>
              </a:spcBef>
              <a:buNone/>
            </a:pPr>
            <a:r>
              <a:rPr lang="en-US" dirty="0">
                <a:solidFill>
                  <a:schemeClr val="accent1"/>
                </a:solidFill>
              </a:rPr>
              <a:t>Hosted in separate process</a:t>
            </a:r>
          </a:p>
          <a:p>
            <a:pPr marL="0" lvl="1" indent="0" defTabSz="914377">
              <a:spcBef>
                <a:spcPts val="600"/>
              </a:spcBef>
              <a:buNone/>
            </a:pPr>
            <a:r>
              <a:rPr lang="en-US" dirty="0">
                <a:solidFill>
                  <a:schemeClr val="accent1"/>
                </a:solidFill>
              </a:rPr>
              <a:t>Separate memory cap</a:t>
            </a:r>
          </a:p>
        </p:txBody>
      </p:sp>
      <p:grpSp>
        <p:nvGrpSpPr>
          <p:cNvPr id="3" name="Group 2"/>
          <p:cNvGrpSpPr/>
          <p:nvPr/>
        </p:nvGrpSpPr>
        <p:grpSpPr>
          <a:xfrm>
            <a:off x="792153" y="1285222"/>
            <a:ext cx="2763976" cy="4956397"/>
            <a:chOff x="808037" y="1310496"/>
            <a:chExt cx="2819399" cy="5055783"/>
          </a:xfrm>
        </p:grpSpPr>
        <p:sp>
          <p:nvSpPr>
            <p:cNvPr id="24" name="Rectangle 23"/>
            <p:cNvSpPr/>
            <p:nvPr/>
          </p:nvSpPr>
          <p:spPr bwMode="auto">
            <a:xfrm>
              <a:off x="829819" y="1870479"/>
              <a:ext cx="2743200" cy="4495800"/>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5" name="Rectangle 24"/>
            <p:cNvSpPr/>
            <p:nvPr/>
          </p:nvSpPr>
          <p:spPr bwMode="auto">
            <a:xfrm>
              <a:off x="982219" y="2556279"/>
              <a:ext cx="2438400" cy="1905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6" name="Rectangle 25"/>
            <p:cNvSpPr/>
            <p:nvPr/>
          </p:nvSpPr>
          <p:spPr bwMode="auto">
            <a:xfrm>
              <a:off x="982219" y="4710493"/>
              <a:ext cx="2438400" cy="14097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7" name="TextBox 26"/>
            <p:cNvSpPr txBox="1"/>
            <p:nvPr/>
          </p:nvSpPr>
          <p:spPr>
            <a:xfrm>
              <a:off x="808037" y="1310496"/>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Default process</a:t>
              </a:r>
            </a:p>
          </p:txBody>
        </p:sp>
        <p:sp>
          <p:nvSpPr>
            <p:cNvPr id="28" name="TextBox 27"/>
            <p:cNvSpPr txBox="1"/>
            <p:nvPr/>
          </p:nvSpPr>
          <p:spPr>
            <a:xfrm>
              <a:off x="1620351" y="2480079"/>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endParaRPr lang="en-US" sz="1961" dirty="0">
                <a:solidFill>
                  <a:schemeClr val="bg1"/>
                </a:solidFill>
              </a:endParaRPr>
            </a:p>
          </p:txBody>
        </p:sp>
        <p:sp>
          <p:nvSpPr>
            <p:cNvPr id="29" name="TextBox 28"/>
            <p:cNvSpPr txBox="1"/>
            <p:nvPr/>
          </p:nvSpPr>
          <p:spPr>
            <a:xfrm>
              <a:off x="1707129" y="3222547"/>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30" name="TextBox 29"/>
            <p:cNvSpPr txBox="1"/>
            <p:nvPr/>
          </p:nvSpPr>
          <p:spPr>
            <a:xfrm>
              <a:off x="1625259" y="5223279"/>
              <a:ext cx="1651024"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6" name="TextBox 45"/>
            <p:cNvSpPr txBox="1"/>
            <p:nvPr/>
          </p:nvSpPr>
          <p:spPr>
            <a:xfrm>
              <a:off x="1026765" y="4650815"/>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backgroundtaskhost.exe</a:t>
              </a:r>
            </a:p>
          </p:txBody>
        </p:sp>
        <p:sp>
          <p:nvSpPr>
            <p:cNvPr id="48" name="TextBox 47"/>
            <p:cNvSpPr txBox="1"/>
            <p:nvPr/>
          </p:nvSpPr>
          <p:spPr>
            <a:xfrm>
              <a:off x="808037" y="1870479"/>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grpSp>
        <p:nvGrpSpPr>
          <p:cNvPr id="9" name="Group 8"/>
          <p:cNvGrpSpPr/>
          <p:nvPr/>
        </p:nvGrpSpPr>
        <p:grpSpPr>
          <a:xfrm>
            <a:off x="3929640" y="1311282"/>
            <a:ext cx="2988083" cy="4956397"/>
            <a:chOff x="4008437" y="1337079"/>
            <a:chExt cx="3048000" cy="5055783"/>
          </a:xfrm>
        </p:grpSpPr>
        <p:sp>
          <p:nvSpPr>
            <p:cNvPr id="31" name="Rectangle 30"/>
            <p:cNvSpPr/>
            <p:nvPr/>
          </p:nvSpPr>
          <p:spPr bwMode="auto">
            <a:xfrm>
              <a:off x="4008437" y="1870479"/>
              <a:ext cx="2999936" cy="4522383"/>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3" name="Rectangle 32"/>
            <p:cNvSpPr/>
            <p:nvPr/>
          </p:nvSpPr>
          <p:spPr bwMode="auto">
            <a:xfrm>
              <a:off x="4505075" y="2937279"/>
              <a:ext cx="2185342" cy="155058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45" name="Rectangle 44"/>
            <p:cNvSpPr/>
            <p:nvPr/>
          </p:nvSpPr>
          <p:spPr bwMode="auto">
            <a:xfrm>
              <a:off x="4163835" y="2480079"/>
              <a:ext cx="2675619" cy="3810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6" name="Rectangle 35"/>
            <p:cNvSpPr/>
            <p:nvPr/>
          </p:nvSpPr>
          <p:spPr bwMode="auto">
            <a:xfrm>
              <a:off x="4344780" y="4792662"/>
              <a:ext cx="2325277" cy="1268817"/>
            </a:xfrm>
            <a:prstGeom prst="rect">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7" name="TextBox 36"/>
            <p:cNvSpPr txBox="1"/>
            <p:nvPr/>
          </p:nvSpPr>
          <p:spPr>
            <a:xfrm>
              <a:off x="4008437" y="1337079"/>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In process</a:t>
              </a:r>
            </a:p>
          </p:txBody>
        </p:sp>
        <p:sp>
          <p:nvSpPr>
            <p:cNvPr id="40" name="TextBox 39"/>
            <p:cNvSpPr txBox="1"/>
            <p:nvPr/>
          </p:nvSpPr>
          <p:spPr>
            <a:xfrm>
              <a:off x="5027731" y="2420214"/>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p>
          </p:txBody>
        </p:sp>
        <p:sp>
          <p:nvSpPr>
            <p:cNvPr id="41" name="TextBox 40"/>
            <p:cNvSpPr txBox="1"/>
            <p:nvPr/>
          </p:nvSpPr>
          <p:spPr>
            <a:xfrm>
              <a:off x="5114347" y="3249130"/>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42" name="TextBox 41"/>
            <p:cNvSpPr txBox="1"/>
            <p:nvPr/>
          </p:nvSpPr>
          <p:spPr>
            <a:xfrm>
              <a:off x="5032476" y="5249862"/>
              <a:ext cx="1651025"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7" name="TextBox 46"/>
            <p:cNvSpPr txBox="1"/>
            <p:nvPr/>
          </p:nvSpPr>
          <p:spPr>
            <a:xfrm>
              <a:off x="4357782" y="4706214"/>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strike="sngStrike" dirty="0">
                  <a:solidFill>
                    <a:schemeClr val="bg1"/>
                  </a:solidFill>
                </a:rPr>
                <a:t>backgroundtaskhost.exe</a:t>
              </a:r>
            </a:p>
          </p:txBody>
        </p:sp>
        <p:sp>
          <p:nvSpPr>
            <p:cNvPr id="51" name="TextBox 50"/>
            <p:cNvSpPr txBox="1"/>
            <p:nvPr/>
          </p:nvSpPr>
          <p:spPr>
            <a:xfrm>
              <a:off x="4008437" y="1897062"/>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spTree>
    <p:extLst>
      <p:ext uri="{BB962C8B-B14F-4D97-AF65-F5344CB8AC3E}">
        <p14:creationId xmlns:p14="http://schemas.microsoft.com/office/powerpoint/2010/main" val="3466701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9" presetClass="emph" presetSubtype="0" grpId="0" nodeType="withEffect">
                                  <p:stCondLst>
                                    <p:cond delay="0"/>
                                  </p:stCondLst>
                                  <p:childTnLst>
                                    <p:set>
                                      <p:cBhvr rctx="PPT">
                                        <p:cTn id="12" dur="indefinite"/>
                                        <p:tgtEl>
                                          <p:spTgt spid="54"/>
                                        </p:tgtEl>
                                        <p:attrNameLst>
                                          <p:attrName>style.opacity</p:attrName>
                                        </p:attrNameLst>
                                      </p:cBhvr>
                                      <p:to>
                                        <p:strVal val="0.5"/>
                                      </p:to>
                                    </p:set>
                                    <p:animEffect filter="image" prLst="opacity: 0.5">
                                      <p:cBhvr rctx="IE">
                                        <p:cTn id="13" dur="indefinite"/>
                                        <p:tgtEl>
                                          <p:spTgt spid="54"/>
                                        </p:tgtEl>
                                      </p:cBhvr>
                                    </p:animEffect>
                                  </p:childTnLst>
                                </p:cTn>
                              </p:par>
                              <p:par>
                                <p:cTn id="14" presetID="9" presetClass="emph" presetSubtype="0" nodeType="withEffect">
                                  <p:stCondLst>
                                    <p:cond delay="0"/>
                                  </p:stCondLst>
                                  <p:childTnLst>
                                    <p:set>
                                      <p:cBhvr rctx="PPT">
                                        <p:cTn id="15" dur="indefinite"/>
                                        <p:tgtEl>
                                          <p:spTgt spid="3"/>
                                        </p:tgtEl>
                                        <p:attrNameLst>
                                          <p:attrName>style.opacity</p:attrName>
                                        </p:attrNameLst>
                                      </p:cBhvr>
                                      <p:to>
                                        <p:strVal val="0.5"/>
                                      </p:to>
                                    </p:set>
                                    <p:animEffect filter="image" prLst="opacity: 0.5">
                                      <p:cBhvr rctx="IE">
                                        <p:cTn id="1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User-invoked constraints</a:t>
            </a:r>
          </a:p>
        </p:txBody>
      </p:sp>
      <p:sp>
        <p:nvSpPr>
          <p:cNvPr id="4" name="Text Placeholder 3"/>
          <p:cNvSpPr>
            <a:spLocks noGrp="1"/>
          </p:cNvSpPr>
          <p:nvPr>
            <p:ph type="body" sz="quarter" idx="10"/>
          </p:nvPr>
        </p:nvSpPr>
        <p:spPr>
          <a:xfrm>
            <a:off x="269239" y="1189177"/>
            <a:ext cx="11653523" cy="3382786"/>
          </a:xfrm>
        </p:spPr>
        <p:txBody>
          <a:bodyPr/>
          <a:lstStyle/>
          <a:p>
            <a:r>
              <a:rPr lang="en-US" dirty="0"/>
              <a:t>Quiet hours</a:t>
            </a:r>
          </a:p>
          <a:p>
            <a:pPr lvl="1"/>
            <a:r>
              <a:rPr lang="en-US" dirty="0"/>
              <a:t>Only when the user is not using device</a:t>
            </a:r>
          </a:p>
          <a:p>
            <a:pPr lvl="1"/>
            <a:r>
              <a:rPr lang="en-US" dirty="0"/>
              <a:t>No toasts occur</a:t>
            </a:r>
          </a:p>
          <a:p>
            <a:pPr lvl="1"/>
            <a:r>
              <a:rPr lang="en-US" dirty="0"/>
              <a:t>No background tasks start</a:t>
            </a:r>
          </a:p>
          <a:p>
            <a:pPr lvl="1"/>
            <a:r>
              <a:rPr lang="en-US" dirty="0"/>
              <a:t>Active tasks are canceled</a:t>
            </a:r>
          </a:p>
          <a:p>
            <a:pPr lvl="1"/>
            <a:endParaRPr lang="en-US" dirty="0"/>
          </a:p>
          <a:p>
            <a:pPr lvl="1"/>
            <a:r>
              <a:rPr lang="en-US" dirty="0">
                <a:solidFill>
                  <a:schemeClr val="accent4"/>
                </a:solidFill>
              </a:rPr>
              <a:t>Still allowed:</a:t>
            </a:r>
          </a:p>
          <a:p>
            <a:pPr marL="336145" lvl="1" indent="-336145">
              <a:buFont typeface="Arial" panose="020B0604020202020204" pitchFamily="34" charset="0"/>
              <a:buChar char="•"/>
            </a:pPr>
            <a:r>
              <a:rPr lang="en-US" dirty="0"/>
              <a:t>VOIP toast</a:t>
            </a:r>
          </a:p>
          <a:p>
            <a:pPr marL="336145" lvl="1" indent="-336145">
              <a:buFont typeface="Arial" panose="020B0604020202020204" pitchFamily="34" charset="0"/>
              <a:buChar char="•"/>
            </a:pPr>
            <a:r>
              <a:rPr lang="en-US" dirty="0"/>
              <a:t>Alarm toast</a:t>
            </a:r>
          </a:p>
        </p:txBody>
      </p:sp>
      <p:sp>
        <p:nvSpPr>
          <p:cNvPr id="2" name="Content Placeholder 1"/>
          <p:cNvSpPr>
            <a:spLocks noGrp="1"/>
          </p:cNvSpPr>
          <p:nvPr>
            <p:ph sz="quarter" idx="4294967295"/>
          </p:nvPr>
        </p:nvSpPr>
        <p:spPr>
          <a:xfrm>
            <a:off x="6096000" y="1187450"/>
            <a:ext cx="6096000" cy="3449021"/>
          </a:xfrm>
        </p:spPr>
        <p:txBody>
          <a:bodyPr/>
          <a:lstStyle/>
          <a:p>
            <a:pPr marL="0" indent="0">
              <a:buNone/>
            </a:pPr>
            <a:r>
              <a:rPr lang="en-US" dirty="0">
                <a:gradFill>
                  <a:gsLst>
                    <a:gs pos="1250">
                      <a:schemeClr val="tx2"/>
                    </a:gs>
                    <a:gs pos="99000">
                      <a:schemeClr val="tx2"/>
                    </a:gs>
                  </a:gsLst>
                  <a:lin ang="5400000" scaled="0"/>
                </a:gradFill>
              </a:rPr>
              <a:t>Battery saver</a:t>
            </a:r>
          </a:p>
          <a:p>
            <a:pPr marL="0" lvl="1" indent="0">
              <a:buNone/>
            </a:pPr>
            <a:r>
              <a:rPr lang="en-US" sz="1961" dirty="0"/>
              <a:t>User manages apps that can execute</a:t>
            </a:r>
          </a:p>
          <a:p>
            <a:pPr marL="0" lvl="1" indent="0">
              <a:buNone/>
            </a:pPr>
            <a:r>
              <a:rPr lang="en-US" sz="1961" dirty="0"/>
              <a:t>Controls the number of tasks (heuristic)</a:t>
            </a:r>
          </a:p>
          <a:p>
            <a:pPr marL="0" lvl="1" indent="0">
              <a:buNone/>
            </a:pPr>
            <a:r>
              <a:rPr lang="en-US" sz="1961" dirty="0"/>
              <a:t>Reveals abusive tasks to the user</a:t>
            </a:r>
          </a:p>
          <a:p>
            <a:pPr marL="0" lvl="1" indent="0">
              <a:buNone/>
            </a:pPr>
            <a:r>
              <a:rPr lang="en-US" dirty="0">
                <a:solidFill>
                  <a:schemeClr val="accent6"/>
                </a:solidFill>
              </a:rPr>
              <a:t>User can "exempt" select apps</a:t>
            </a:r>
          </a:p>
          <a:p>
            <a:endParaRPr lang="en-US" dirty="0"/>
          </a:p>
          <a:p>
            <a:endParaRPr lang="en-US" dirty="0"/>
          </a:p>
        </p:txBody>
      </p:sp>
    </p:spTree>
    <p:extLst>
      <p:ext uri="{BB962C8B-B14F-4D97-AF65-F5344CB8AC3E}">
        <p14:creationId xmlns:p14="http://schemas.microsoft.com/office/powerpoint/2010/main" val="41585925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29826"/>
            <a:ext cx="11637012" cy="2398349"/>
          </a:xfrm>
        </p:spPr>
        <p:txBody>
          <a:bodyPr/>
          <a:lstStyle/>
          <a:p>
            <a:r>
              <a:rPr lang="en-US" dirty="0"/>
              <a:t>With battery saver, the </a:t>
            </a:r>
            <a:br>
              <a:rPr lang="en-US" dirty="0"/>
            </a:br>
            <a:r>
              <a:rPr lang="en-US" dirty="0"/>
              <a:t>background execution manager </a:t>
            </a:r>
            <a:br>
              <a:rPr lang="en-US" dirty="0"/>
            </a:br>
            <a:r>
              <a:rPr lang="en-US" dirty="0"/>
              <a:t>still returns Approved</a:t>
            </a:r>
          </a:p>
        </p:txBody>
      </p:sp>
    </p:spTree>
    <p:extLst>
      <p:ext uri="{BB962C8B-B14F-4D97-AF65-F5344CB8AC3E}">
        <p14:creationId xmlns:p14="http://schemas.microsoft.com/office/powerpoint/2010/main" val="17634877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Debugging background tasks</a:t>
            </a:r>
            <a:endParaRPr lang="en-US" dirty="0"/>
          </a:p>
        </p:txBody>
      </p:sp>
      <p:sp>
        <p:nvSpPr>
          <p:cNvPr id="3" name="Text Placeholder 2"/>
          <p:cNvSpPr>
            <a:spLocks noGrp="1"/>
          </p:cNvSpPr>
          <p:nvPr>
            <p:ph type="body" sz="quarter" idx="10"/>
          </p:nvPr>
        </p:nvSpPr>
        <p:spPr>
          <a:xfrm>
            <a:off x="269239" y="1189177"/>
            <a:ext cx="11653523" cy="5041958"/>
          </a:xfrm>
        </p:spPr>
        <p:txBody>
          <a:bodyPr/>
          <a:lstStyle/>
          <a:p>
            <a:r>
              <a:rPr lang="en-US" dirty="0"/>
              <a:t>Visual Studio can trigger</a:t>
            </a:r>
          </a:p>
          <a:p>
            <a:endParaRPr lang="en-US" dirty="0"/>
          </a:p>
          <a:p>
            <a:r>
              <a:rPr lang="en-US" dirty="0"/>
              <a:t>Application log</a:t>
            </a:r>
          </a:p>
          <a:p>
            <a:pPr lvl="1"/>
            <a:r>
              <a:rPr lang="en-US" dirty="0"/>
              <a:t>Application &amp; Services Logs &gt; Microsoft &gt; </a:t>
            </a:r>
            <a:r>
              <a:rPr lang="en-US" dirty="0" err="1"/>
              <a:t>BackgroundTaskInfrastructure</a:t>
            </a:r>
            <a:endParaRPr lang="en-US" dirty="0"/>
          </a:p>
          <a:p>
            <a:endParaRPr lang="en-US" dirty="0"/>
          </a:p>
          <a:p>
            <a:r>
              <a:rPr lang="en-US" dirty="0"/>
              <a:t>PowerShell cmdlets</a:t>
            </a:r>
          </a:p>
          <a:p>
            <a:pPr lvl="1"/>
            <a:r>
              <a:rPr lang="en-US" dirty="0"/>
              <a:t>Test with global pool disabled</a:t>
            </a:r>
          </a:p>
          <a:p>
            <a:pPr marL="211629" lvl="2" indent="0">
              <a:buNone/>
            </a:pPr>
            <a:r>
              <a:rPr lang="en-US" dirty="0">
                <a:solidFill>
                  <a:schemeClr val="accent6"/>
                </a:solidFill>
                <a:latin typeface="Consolas" panose="020B0609020204030204" pitchFamily="49" charset="0"/>
                <a:cs typeface="Consolas" panose="020B0609020204030204" pitchFamily="49" charset="0"/>
              </a:rPr>
              <a:t>Set-</a:t>
            </a:r>
            <a:r>
              <a:rPr lang="en-US" dirty="0" err="1">
                <a:solidFill>
                  <a:schemeClr val="accent6"/>
                </a:solidFill>
                <a:latin typeface="Consolas" panose="020B0609020204030204" pitchFamily="49" charset="0"/>
                <a:cs typeface="Consolas" panose="020B0609020204030204" pitchFamily="49" charset="0"/>
              </a:rPr>
              <a:t>AppBackgroundTaskResourcePolicy</a:t>
            </a:r>
            <a:r>
              <a:rPr lang="en-US" dirty="0">
                <a:solidFill>
                  <a:schemeClr val="accent6"/>
                </a:solidFill>
                <a:latin typeface="Consolas" panose="020B0609020204030204" pitchFamily="49" charset="0"/>
                <a:cs typeface="Consolas" panose="020B0609020204030204" pitchFamily="49" charset="0"/>
              </a:rPr>
              <a:t> –Mode Conservative</a:t>
            </a:r>
          </a:p>
          <a:p>
            <a:pPr lvl="1"/>
            <a:r>
              <a:rPr lang="en-US" dirty="0"/>
              <a:t>See resource usage</a:t>
            </a:r>
          </a:p>
          <a:p>
            <a:pPr marL="211629" lvl="2" indent="0">
              <a:buNone/>
            </a:pPr>
            <a:r>
              <a:rPr lang="en-US" dirty="0">
                <a:solidFill>
                  <a:schemeClr val="accent6"/>
                </a:solidFill>
                <a:latin typeface="Consolas" panose="020B0609020204030204" pitchFamily="49" charset="0"/>
                <a:cs typeface="Consolas" panose="020B0609020204030204" pitchFamily="49" charset="0"/>
              </a:rPr>
              <a:t>Get-</a:t>
            </a:r>
            <a:r>
              <a:rPr lang="en-US" dirty="0" err="1">
                <a:solidFill>
                  <a:schemeClr val="accent6"/>
                </a:solidFill>
                <a:latin typeface="Consolas" panose="020B0609020204030204" pitchFamily="49" charset="0"/>
                <a:cs typeface="Consolas" panose="020B0609020204030204" pitchFamily="49" charset="0"/>
              </a:rPr>
              <a:t>AppBackgroundTask</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ResourceUsage</a:t>
            </a:r>
            <a:endParaRPr lang="en-US" dirty="0">
              <a:solidFill>
                <a:schemeClr val="accent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512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 Execution</a:t>
            </a:r>
            <a:endParaRPr lang="en-US" dirty="0"/>
          </a:p>
        </p:txBody>
      </p:sp>
      <p:sp>
        <p:nvSpPr>
          <p:cNvPr id="97" name="Content Placeholder 96"/>
          <p:cNvSpPr>
            <a:spLocks noGrp="1"/>
          </p:cNvSpPr>
          <p:nvPr>
            <p:ph type="body" sz="quarter" idx="10"/>
          </p:nvPr>
        </p:nvSpPr>
        <p:spPr/>
        <p:txBody>
          <a:bodyPr/>
          <a:lstStyle/>
          <a:p>
            <a:r>
              <a:rPr lang="en-US" dirty="0"/>
              <a:t>Provide real-time content while suspended</a:t>
            </a:r>
          </a:p>
        </p:txBody>
      </p:sp>
      <p:sp>
        <p:nvSpPr>
          <p:cNvPr id="15" name="Rectangle 14"/>
          <p:cNvSpPr/>
          <p:nvPr/>
        </p:nvSpPr>
        <p:spPr>
          <a:xfrm>
            <a:off x="4229467" y="2607276"/>
            <a:ext cx="3585699" cy="358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nSpc>
                <a:spcPct val="90000"/>
              </a:lnSpc>
              <a:spcBef>
                <a:spcPts val="800"/>
              </a:spcBef>
            </a:pPr>
            <a:r>
              <a:rPr lang="en-US" sz="2666" dirty="0">
                <a:solidFill>
                  <a:srgbClr val="FFFFFF"/>
                </a:solidFill>
              </a:rPr>
              <a:t>Draw users into your app</a:t>
            </a: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r>
              <a:rPr lang="en-US" sz="2666" dirty="0">
                <a:solidFill>
                  <a:srgbClr val="FFFFFF"/>
                </a:solidFill>
              </a:rPr>
              <a:t>Delight them with features</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5384" y="2607875"/>
            <a:ext cx="3585102" cy="3585102"/>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814148" y="2607277"/>
            <a:ext cx="3585699" cy="3585699"/>
          </a:xfrm>
          <a:prstGeom prst="rect">
            <a:avLst/>
          </a:prstGeom>
        </p:spPr>
      </p:pic>
    </p:spTree>
    <p:extLst>
      <p:ext uri="{BB962C8B-B14F-4D97-AF65-F5344CB8AC3E}">
        <p14:creationId xmlns:p14="http://schemas.microsoft.com/office/powerpoint/2010/main" val="294006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US" dirty="0"/>
              <a:t>Allowing your app to run logic</a:t>
            </a:r>
            <a:br>
              <a:rPr lang="en-US" dirty="0"/>
            </a:br>
            <a:r>
              <a:rPr lang="en-US" dirty="0"/>
              <a:t>when it’s not running in front of the user</a:t>
            </a:r>
          </a:p>
        </p:txBody>
      </p:sp>
    </p:spTree>
    <p:extLst>
      <p:ext uri="{BB962C8B-B14F-4D97-AF65-F5344CB8AC3E}">
        <p14:creationId xmlns:p14="http://schemas.microsoft.com/office/powerpoint/2010/main" val="5442807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 background task</a:t>
            </a:r>
          </a:p>
        </p:txBody>
      </p:sp>
      <p:sp>
        <p:nvSpPr>
          <p:cNvPr id="4" name="Text Placeholder 3"/>
          <p:cNvSpPr>
            <a:spLocks noGrp="1"/>
          </p:cNvSpPr>
          <p:nvPr>
            <p:ph type="body" sz="quarter" idx="10"/>
          </p:nvPr>
        </p:nvSpPr>
        <p:spPr/>
        <p:txBody>
          <a:bodyPr/>
          <a:lstStyle/>
          <a:p>
            <a:r>
              <a:rPr lang="en-US" dirty="0"/>
              <a:t>Respect cost</a:t>
            </a:r>
          </a:p>
          <a:p>
            <a:pPr lvl="1"/>
            <a:r>
              <a:rPr lang="en-US" dirty="0" err="1"/>
              <a:t>BackgroundWorkCostValue.High</a:t>
            </a:r>
            <a:r>
              <a:rPr lang="en-US" dirty="0"/>
              <a:t> means the task should not do work</a:t>
            </a:r>
          </a:p>
          <a:p>
            <a:r>
              <a:rPr lang="en-US" dirty="0"/>
              <a:t>Handling cancelation</a:t>
            </a:r>
          </a:p>
          <a:p>
            <a:pPr lvl="1"/>
            <a:r>
              <a:rPr lang="en-US" dirty="0"/>
              <a:t>Tasks can be cancelled by the app or operating system heuristics</a:t>
            </a:r>
          </a:p>
          <a:p>
            <a:r>
              <a:rPr lang="en-US" dirty="0"/>
              <a:t>Running in deferral</a:t>
            </a:r>
          </a:p>
          <a:p>
            <a:pPr lvl="1"/>
            <a:r>
              <a:rPr lang="en-US" dirty="0"/>
              <a:t>Background tasks do not have to operate asynchronously</a:t>
            </a:r>
          </a:p>
          <a:p>
            <a:r>
              <a:rPr lang="en-US" dirty="0"/>
              <a:t>Progress feedback</a:t>
            </a:r>
          </a:p>
          <a:p>
            <a:pPr lvl="1"/>
            <a:r>
              <a:rPr lang="en-US" dirty="0"/>
              <a:t>Progress is a numeric value</a:t>
            </a:r>
          </a:p>
        </p:txBody>
      </p:sp>
    </p:spTree>
    <p:extLst>
      <p:ext uri="{BB962C8B-B14F-4D97-AF65-F5344CB8AC3E}">
        <p14:creationId xmlns:p14="http://schemas.microsoft.com/office/powerpoint/2010/main" val="3753348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Respecting cost</a:t>
            </a:r>
            <a:endParaRPr lang="en-US" dirty="0"/>
          </a:p>
        </p:txBody>
      </p:sp>
      <p:sp>
        <p:nvSpPr>
          <p:cNvPr id="5" name="Text Placeholder 4"/>
          <p:cNvSpPr>
            <a:spLocks noGrp="1"/>
          </p:cNvSpPr>
          <p:nvPr>
            <p:ph type="body" sz="quarter" idx="10"/>
          </p:nvPr>
        </p:nvSpPr>
        <p:spPr>
          <a:xfrm>
            <a:off x="269239" y="1189177"/>
            <a:ext cx="11653523" cy="1270732"/>
          </a:xfrm>
        </p:spPr>
        <p:txBody>
          <a:bodyPr/>
          <a:lstStyle/>
          <a:p>
            <a:r>
              <a:rPr lang="en-US" dirty="0"/>
              <a:t>Querying cost can prevent cancellation and incomplete operations</a:t>
            </a:r>
          </a:p>
        </p:txBody>
      </p:sp>
      <p:pic>
        <p:nvPicPr>
          <p:cNvPr id="2" name="Picture 1"/>
          <p:cNvPicPr>
            <a:picLocks noChangeAspect="1"/>
          </p:cNvPicPr>
          <p:nvPr/>
        </p:nvPicPr>
        <p:blipFill>
          <a:blip r:embed="rId2"/>
          <a:stretch>
            <a:fillRect/>
          </a:stretch>
        </p:blipFill>
        <p:spPr>
          <a:xfrm>
            <a:off x="341809" y="2880519"/>
            <a:ext cx="8037941" cy="1792850"/>
          </a:xfrm>
          <a:prstGeom prst="rect">
            <a:avLst/>
          </a:prstGeom>
        </p:spPr>
      </p:pic>
      <p:sp>
        <p:nvSpPr>
          <p:cNvPr id="6" name="Rectangle 5"/>
          <p:cNvSpPr/>
          <p:nvPr/>
        </p:nvSpPr>
        <p:spPr bwMode="auto">
          <a:xfrm>
            <a:off x="1910553" y="3124162"/>
            <a:ext cx="4183316"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434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cancelation</a:t>
            </a:r>
          </a:p>
        </p:txBody>
      </p:sp>
      <p:sp>
        <p:nvSpPr>
          <p:cNvPr id="5" name="Text Placeholder 4"/>
          <p:cNvSpPr>
            <a:spLocks noGrp="1"/>
          </p:cNvSpPr>
          <p:nvPr>
            <p:ph type="body" sz="quarter" idx="10"/>
          </p:nvPr>
        </p:nvSpPr>
        <p:spPr/>
        <p:txBody>
          <a:bodyPr/>
          <a:lstStyle/>
          <a:p>
            <a:r>
              <a:rPr lang="en-US" dirty="0">
                <a:solidFill>
                  <a:schemeClr val="accent1"/>
                </a:solidFill>
                <a:latin typeface="+mj-lt"/>
              </a:rPr>
              <a:t>Cancellation can result from resource constraints</a:t>
            </a:r>
          </a:p>
        </p:txBody>
      </p:sp>
      <p:pic>
        <p:nvPicPr>
          <p:cNvPr id="7" name="Picture 6"/>
          <p:cNvPicPr>
            <a:picLocks noChangeAspect="1"/>
          </p:cNvPicPr>
          <p:nvPr/>
        </p:nvPicPr>
        <p:blipFill>
          <a:blip r:embed="rId2"/>
          <a:stretch>
            <a:fillRect/>
          </a:stretch>
        </p:blipFill>
        <p:spPr>
          <a:xfrm>
            <a:off x="418643" y="1934959"/>
            <a:ext cx="8018800" cy="4650204"/>
          </a:xfrm>
          <a:prstGeom prst="rect">
            <a:avLst/>
          </a:prstGeom>
        </p:spPr>
      </p:pic>
      <p:sp>
        <p:nvSpPr>
          <p:cNvPr id="8" name="Rectangle 7"/>
          <p:cNvSpPr/>
          <p:nvPr/>
        </p:nvSpPr>
        <p:spPr bwMode="auto">
          <a:xfrm>
            <a:off x="2211493" y="2626697"/>
            <a:ext cx="1269935" cy="476226"/>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3086" y="5100459"/>
            <a:ext cx="2689274" cy="56960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2296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Running in a deferral</a:t>
            </a:r>
          </a:p>
        </p:txBody>
      </p:sp>
      <p:sp>
        <p:nvSpPr>
          <p:cNvPr id="5" name="Text Placeholder 4"/>
          <p:cNvSpPr>
            <a:spLocks noGrp="1"/>
          </p:cNvSpPr>
          <p:nvPr>
            <p:ph type="body" sz="quarter" idx="10"/>
          </p:nvPr>
        </p:nvSpPr>
        <p:spPr/>
        <p:txBody>
          <a:bodyPr/>
          <a:lstStyle/>
          <a:p>
            <a:endParaRPr lang="en-GB"/>
          </a:p>
        </p:txBody>
      </p:sp>
      <p:pic>
        <p:nvPicPr>
          <p:cNvPr id="2" name="Picture 1"/>
          <p:cNvPicPr>
            <a:picLocks noChangeAspect="1"/>
          </p:cNvPicPr>
          <p:nvPr/>
        </p:nvPicPr>
        <p:blipFill>
          <a:blip r:embed="rId2"/>
          <a:stretch>
            <a:fillRect/>
          </a:stretch>
        </p:blipFill>
        <p:spPr>
          <a:xfrm>
            <a:off x="194536" y="1507907"/>
            <a:ext cx="7320803" cy="5058580"/>
          </a:xfrm>
          <a:prstGeom prst="rect">
            <a:avLst/>
          </a:prstGeom>
        </p:spPr>
      </p:pic>
      <p:sp>
        <p:nvSpPr>
          <p:cNvPr id="6" name="Rectangle 5"/>
          <p:cNvSpPr/>
          <p:nvPr/>
        </p:nvSpPr>
        <p:spPr bwMode="auto">
          <a:xfrm>
            <a:off x="4079044" y="1433205"/>
            <a:ext cx="2689274"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464472" y="5753404"/>
            <a:ext cx="380980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837982" y="4101319"/>
            <a:ext cx="126993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8465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2579602"/>
            <a:ext cx="11637012" cy="1698798"/>
          </a:xfrm>
        </p:spPr>
        <p:txBody>
          <a:bodyPr/>
          <a:lstStyle/>
          <a:p>
            <a:r>
              <a:rPr lang="en-US" dirty="0"/>
              <a:t>An app can have more </a:t>
            </a:r>
            <a:br>
              <a:rPr lang="en-US" dirty="0"/>
            </a:br>
            <a:r>
              <a:rPr lang="en-US" dirty="0"/>
              <a:t>than one background task</a:t>
            </a:r>
          </a:p>
        </p:txBody>
      </p:sp>
    </p:spTree>
    <p:extLst>
      <p:ext uri="{BB962C8B-B14F-4D97-AF65-F5344CB8AC3E}">
        <p14:creationId xmlns:p14="http://schemas.microsoft.com/office/powerpoint/2010/main" val="387322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宽屏</PresentationFormat>
  <Paragraphs>178</Paragraphs>
  <Slides>29</Slides>
  <Notes>5</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29</vt:i4>
      </vt:variant>
    </vt:vector>
  </HeadingPairs>
  <TitlesOfParts>
    <vt:vector size="42" baseType="lpstr">
      <vt:lpstr>Avenir LT Pro 45 Book</vt:lpstr>
      <vt:lpstr>ＭＳ Ｐゴシック</vt:lpstr>
      <vt:lpstr>Arial</vt:lpstr>
      <vt:lpstr>Calibri</vt:lpstr>
      <vt:lpstr>Consolas</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Background Execution Developer’s Guide to Windows 10 </vt:lpstr>
      <vt:lpstr>Background tasks</vt:lpstr>
      <vt:lpstr>Background Execution</vt:lpstr>
      <vt:lpstr>Allowing your app to run logic when it’s not running in front of the user</vt:lpstr>
      <vt:lpstr>Building a background task</vt:lpstr>
      <vt:lpstr>Respecting cost</vt:lpstr>
      <vt:lpstr>Handling cancelation</vt:lpstr>
      <vt:lpstr>Running in a deferral</vt:lpstr>
      <vt:lpstr>An app can have more  than one background task</vt:lpstr>
      <vt:lpstr>Request Background Permission</vt:lpstr>
      <vt:lpstr>Build &amp; register task</vt:lpstr>
      <vt:lpstr>Background triggers [ when? ]</vt:lpstr>
      <vt:lpstr>The time trigger  has a 15 minute floor</vt:lpstr>
      <vt:lpstr>About the maintenance trigger</vt:lpstr>
      <vt:lpstr>Add a Trigger</vt:lpstr>
      <vt:lpstr>Task execution =  Trigger + [Condition(s)]</vt:lpstr>
      <vt:lpstr>System condition(s) [ if? ]</vt:lpstr>
      <vt:lpstr>Register with a Condition</vt:lpstr>
      <vt:lpstr>Once triggered, tasks  wait for all conditions</vt:lpstr>
      <vt:lpstr>Managing your Background resources</vt:lpstr>
      <vt:lpstr>Task constraints</vt:lpstr>
      <vt:lpstr>Every time a trigger fires the quota starts over</vt:lpstr>
      <vt:lpstr>Resource management</vt:lpstr>
      <vt:lpstr>Background tasks can be cancelled (5 sec) at any time</vt:lpstr>
      <vt:lpstr>Host tasks in foreground process</vt:lpstr>
      <vt:lpstr>User-invoked constraints</vt:lpstr>
      <vt:lpstr>With battery saver, the  background execution manager  still returns Approved</vt:lpstr>
      <vt:lpstr>Debugging background tasks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2015-08-17T15:16:41Z</dcterms:created>
  <dcterms:modified xsi:type="dcterms:W3CDTF">2018-03-25T05:24:46Z</dcterms:modified>
</cp:coreProperties>
</file>