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9" r:id="rId43"/>
    <p:sldId id="298" r:id="rId44"/>
    <p:sldId id="301" r:id="rId45"/>
    <p:sldId id="302" r:id="rId46"/>
    <p:sldId id="303" r:id="rId47"/>
    <p:sldId id="304" r:id="rId48"/>
    <p:sldId id="305" r:id="rId49"/>
    <p:sldId id="314" r:id="rId50"/>
    <p:sldId id="315" r:id="rId51"/>
    <p:sldId id="306" r:id="rId52"/>
    <p:sldId id="307" r:id="rId53"/>
    <p:sldId id="308" r:id="rId54"/>
    <p:sldId id="309" r:id="rId55"/>
    <p:sldId id="310" r:id="rId56"/>
    <p:sldId id="311" r:id="rId57"/>
    <p:sldId id="312" r:id="rId58"/>
    <p:sldId id="316" r:id="rId59"/>
    <p:sldId id="313" r:id="rId60"/>
  </p:sldIdLst>
  <p:sldSz cx="12192000" cy="6858000"/>
  <p:notesSz cx="12192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108659" y="798829"/>
            <a:ext cx="9974681" cy="670560"/>
          </a:xfrm>
          <a:prstGeom prst="rect">
            <a:avLst/>
          </a:prstGeom>
        </p:spPr>
        <p:txBody>
          <a:bodyPr wrap="square" lIns="0" tIns="0" rIns="0" bIns="0">
            <a:spAutoFit/>
          </a:bodyPr>
          <a:lstStyle>
            <a:lvl1pPr>
              <a:defRPr sz="4400" b="1" i="0">
                <a:solidFill>
                  <a:srgbClr val="33B5F0"/>
                </a:solidFill>
                <a:latin typeface="Microsoft YaHei"/>
                <a:cs typeface="Microsoft YaHe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5/25/2017</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33B5F0"/>
                </a:solidFill>
                <a:latin typeface="Microsoft YaHei"/>
                <a:cs typeface="Microsoft YaHei"/>
              </a:defRPr>
            </a:lvl1pPr>
          </a:lstStyle>
          <a:p>
            <a:endParaRPr/>
          </a:p>
        </p:txBody>
      </p:sp>
      <p:sp>
        <p:nvSpPr>
          <p:cNvPr id="3" name="Holder 3"/>
          <p:cNvSpPr>
            <a:spLocks noGrp="1"/>
          </p:cNvSpPr>
          <p:nvPr>
            <p:ph type="body" idx="1"/>
          </p:nvPr>
        </p:nvSpPr>
        <p:spPr/>
        <p:txBody>
          <a:bodyPr lIns="0" tIns="0" rIns="0" bIns="0"/>
          <a:lstStyle>
            <a:lvl1pPr>
              <a:defRPr sz="3200" b="0" i="0">
                <a:solidFill>
                  <a:srgbClr val="00AFEF"/>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5/25/2017</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33B5F0"/>
                </a:solidFill>
                <a:latin typeface="Microsoft YaHei"/>
                <a:cs typeface="Microsoft YaHe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5/25/2017</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33B5F0"/>
                </a:solidFill>
                <a:latin typeface="Microsoft YaHei"/>
                <a:cs typeface="Microsoft YaHe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5/25/2017</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1999" cy="6857997"/>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5495542"/>
            <a:ext cx="1623060" cy="1362456"/>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9300971" y="6288022"/>
            <a:ext cx="1656587" cy="484631"/>
          </a:xfrm>
          <a:prstGeom prst="rect">
            <a:avLst/>
          </a:prstGeom>
          <a:blipFill>
            <a:blip r:embed="rId4" cstate="print"/>
            <a:stretch>
              <a:fillRect/>
            </a:stretch>
          </a:blipFill>
        </p:spPr>
        <p:txBody>
          <a:bodyPr wrap="square" lIns="0" tIns="0" rIns="0" bIns="0" rtlCol="0"/>
          <a:lstStyle/>
          <a:p>
            <a:endParaRPr/>
          </a:p>
        </p:txBody>
      </p:sp>
      <p:sp>
        <p:nvSpPr>
          <p:cNvPr id="19" name="bk object 19"/>
          <p:cNvSpPr/>
          <p:nvPr/>
        </p:nvSpPr>
        <p:spPr>
          <a:xfrm>
            <a:off x="9950195" y="6214870"/>
            <a:ext cx="2212848" cy="566928"/>
          </a:xfrm>
          <a:prstGeom prst="rect">
            <a:avLst/>
          </a:prstGeom>
          <a:blipFill>
            <a:blip r:embed="rId5"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5/25/2017</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1999" cy="6857997"/>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1108659" y="756158"/>
            <a:ext cx="9974681" cy="1143000"/>
          </a:xfrm>
          <a:prstGeom prst="rect">
            <a:avLst/>
          </a:prstGeom>
        </p:spPr>
        <p:txBody>
          <a:bodyPr wrap="square" lIns="0" tIns="0" rIns="0" bIns="0">
            <a:spAutoFit/>
          </a:bodyPr>
          <a:lstStyle>
            <a:lvl1pPr>
              <a:defRPr sz="4400" b="1" i="0">
                <a:solidFill>
                  <a:srgbClr val="33B5F0"/>
                </a:solidFill>
                <a:latin typeface="Microsoft YaHei"/>
                <a:cs typeface="Microsoft YaHei"/>
              </a:defRPr>
            </a:lvl1pPr>
          </a:lstStyle>
          <a:p>
            <a:endParaRPr/>
          </a:p>
        </p:txBody>
      </p:sp>
      <p:sp>
        <p:nvSpPr>
          <p:cNvPr id="3" name="Holder 3"/>
          <p:cNvSpPr>
            <a:spLocks noGrp="1"/>
          </p:cNvSpPr>
          <p:nvPr>
            <p:ph type="body" idx="1"/>
          </p:nvPr>
        </p:nvSpPr>
        <p:spPr>
          <a:xfrm>
            <a:off x="1267460" y="1728723"/>
            <a:ext cx="9657079" cy="4666615"/>
          </a:xfrm>
          <a:prstGeom prst="rect">
            <a:avLst/>
          </a:prstGeom>
        </p:spPr>
        <p:txBody>
          <a:bodyPr wrap="square" lIns="0" tIns="0" rIns="0" bIns="0">
            <a:spAutoFit/>
          </a:bodyPr>
          <a:lstStyle>
            <a:lvl1pPr>
              <a:defRPr sz="3200" b="0" i="0">
                <a:solidFill>
                  <a:srgbClr val="00AFEF"/>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5/25/2017</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16.jp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17.gif"/><Relationship Id="rId5" Type="http://schemas.openxmlformats.org/officeDocument/2006/relationships/hyperlink" Target="http://www.cocos2d-x.org/docs/programmers-guide/physics-img/CorrelationSprite.gif" TargetMode="Externa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1.jp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2.jp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3.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7.jpg"/><Relationship Id="rId5" Type="http://schemas.openxmlformats.org/officeDocument/2006/relationships/image" Target="../media/image26.jp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8.jp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32.jpg"/><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hyperlink" Target="http://www.cocoachina.com/bbs/read.php?tid-236333-page-1.html" TargetMode="Externa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35.png"/><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36.png"/><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37.gif"/><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jpg"/><Relationship Id="rId1" Type="http://schemas.openxmlformats.org/officeDocument/2006/relationships/slideLayout" Target="../slideLayouts/slideLayout5.xml"/><Relationship Id="rId4" Type="http://schemas.openxmlformats.org/officeDocument/2006/relationships/image" Target="../media/image40.jp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7.jp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42.jpg"/><Relationship Id="rId5" Type="http://schemas.openxmlformats.org/officeDocument/2006/relationships/image" Target="../media/image41.png"/><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43.png"/><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4.jpg"/><Relationship Id="rId5" Type="http://schemas.openxmlformats.org/officeDocument/2006/relationships/hyperlink" Target="https://71squared.com/particledesigner" TargetMode="External"/><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6.jp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hyperlink" Target="http://games.v-play.net/particleeditor/" TargetMode="External"/><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7.jpg"/><Relationship Id="rId5" Type="http://schemas.openxmlformats.org/officeDocument/2006/relationships/hyperlink" Target="http://www.effecthub.com/particle2dx" TargetMode="External"/><Relationship Id="rId4" Type="http://schemas.openxmlformats.org/officeDocument/2006/relationships/image" Target="../media/image4.png"/></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jpg"/><Relationship Id="rId4" Type="http://schemas.openxmlformats.org/officeDocument/2006/relationships/image" Target="../media/image4.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www.cocos.com/docs/native/v3/particle-system/zh.html" TargetMode="External"/><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57163" y="1981200"/>
            <a:ext cx="9891015" cy="2044149"/>
          </a:xfrm>
          <a:prstGeom prst="rect">
            <a:avLst/>
          </a:prstGeom>
        </p:spPr>
        <p:txBody>
          <a:bodyPr vert="horz" wrap="square" lIns="0" tIns="0" rIns="0" bIns="0" rtlCol="0">
            <a:spAutoFit/>
          </a:bodyPr>
          <a:lstStyle/>
          <a:p>
            <a:pPr marL="5080" algn="ctr">
              <a:lnSpc>
                <a:spcPct val="100000"/>
              </a:lnSpc>
            </a:pPr>
            <a:r>
              <a:rPr lang="en-US" altLang="zh-CN" sz="6600" b="1" spc="-10" dirty="0">
                <a:solidFill>
                  <a:srgbClr val="33B5F0"/>
                </a:solidFill>
                <a:latin typeface="Calibri"/>
                <a:cs typeface="Calibri"/>
              </a:rPr>
              <a:t>Cocos2d-x</a:t>
            </a:r>
            <a:endParaRPr lang="zh-CN" altLang="en-US" sz="6600" dirty="0">
              <a:latin typeface="Calibri"/>
              <a:cs typeface="Calibri"/>
            </a:endParaRPr>
          </a:p>
          <a:p>
            <a:pPr algn="ctr">
              <a:lnSpc>
                <a:spcPct val="100000"/>
              </a:lnSpc>
              <a:spcBef>
                <a:spcPts val="120"/>
              </a:spcBef>
            </a:pPr>
            <a:r>
              <a:rPr lang="zh-CN" altLang="en-US" sz="6600" b="1" dirty="0">
                <a:solidFill>
                  <a:srgbClr val="33B5F0"/>
                </a:solidFill>
                <a:latin typeface="Microsoft YaHei"/>
                <a:cs typeface="Microsoft YaHei"/>
              </a:rPr>
              <a:t>物</a:t>
            </a:r>
            <a:r>
              <a:rPr lang="zh-CN" altLang="en-US" sz="6600" b="1" spc="15" dirty="0">
                <a:solidFill>
                  <a:srgbClr val="33B5F0"/>
                </a:solidFill>
                <a:latin typeface="Microsoft YaHei"/>
                <a:cs typeface="Microsoft YaHei"/>
              </a:rPr>
              <a:t>理</a:t>
            </a:r>
            <a:r>
              <a:rPr lang="zh-CN" altLang="en-US" sz="6600" b="1" dirty="0">
                <a:solidFill>
                  <a:srgbClr val="33B5F0"/>
                </a:solidFill>
                <a:latin typeface="Microsoft YaHei"/>
                <a:cs typeface="Microsoft YaHei"/>
              </a:rPr>
              <a:t>引</a:t>
            </a:r>
            <a:r>
              <a:rPr lang="zh-CN" altLang="en-US" sz="6600" b="1" spc="15" dirty="0">
                <a:solidFill>
                  <a:srgbClr val="33B5F0"/>
                </a:solidFill>
                <a:latin typeface="Microsoft YaHei"/>
                <a:cs typeface="Microsoft YaHei"/>
              </a:rPr>
              <a:t>擎与</a:t>
            </a:r>
            <a:r>
              <a:rPr lang="zh-CN" altLang="en-US" sz="6600" b="1" spc="25" dirty="0">
                <a:solidFill>
                  <a:srgbClr val="33B5F0"/>
                </a:solidFill>
                <a:latin typeface="Microsoft YaHei"/>
                <a:cs typeface="Microsoft YaHei"/>
              </a:rPr>
              <a:t>粒</a:t>
            </a:r>
            <a:r>
              <a:rPr lang="zh-CN" altLang="en-US" sz="6600" b="1" spc="15" dirty="0">
                <a:solidFill>
                  <a:srgbClr val="33B5F0"/>
                </a:solidFill>
                <a:latin typeface="Microsoft YaHei"/>
                <a:cs typeface="Microsoft YaHei"/>
              </a:rPr>
              <a:t>子系</a:t>
            </a:r>
            <a:r>
              <a:rPr lang="zh-CN" altLang="en-US" sz="6600" b="1" dirty="0">
                <a:solidFill>
                  <a:srgbClr val="33B5F0"/>
                </a:solidFill>
                <a:latin typeface="Microsoft YaHei"/>
                <a:cs typeface="Microsoft YaHei"/>
              </a:rPr>
              <a:t>统</a:t>
            </a:r>
            <a:endParaRPr lang="zh-CN" altLang="en-US" sz="6600" dirty="0">
              <a:latin typeface="Microsoft YaHei"/>
              <a:cs typeface="Microsoft YaHei"/>
            </a:endParaRPr>
          </a:p>
        </p:txBody>
      </p:sp>
      <p:sp>
        <p:nvSpPr>
          <p:cNvPr id="4" name="object 4"/>
          <p:cNvSpPr/>
          <p:nvPr/>
        </p:nvSpPr>
        <p:spPr>
          <a:xfrm>
            <a:off x="0" y="5518402"/>
            <a:ext cx="1584959" cy="133959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9264395" y="6309359"/>
            <a:ext cx="1656588" cy="48615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913619" y="6237730"/>
            <a:ext cx="2212848" cy="565404"/>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9724" y="1845564"/>
            <a:ext cx="10369296" cy="396087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839724" y="1845564"/>
            <a:ext cx="10369550" cy="3961129"/>
          </a:xfrm>
          <a:custGeom>
            <a:avLst/>
            <a:gdLst/>
            <a:ahLst/>
            <a:cxnLst/>
            <a:rect l="l" t="t" r="r" b="b"/>
            <a:pathLst>
              <a:path w="10369550" h="3961129">
                <a:moveTo>
                  <a:pt x="0" y="660146"/>
                </a:moveTo>
                <a:lnTo>
                  <a:pt x="1657" y="612997"/>
                </a:lnTo>
                <a:lnTo>
                  <a:pt x="6555" y="566744"/>
                </a:lnTo>
                <a:lnTo>
                  <a:pt x="14582" y="521498"/>
                </a:lnTo>
                <a:lnTo>
                  <a:pt x="25627" y="477371"/>
                </a:lnTo>
                <a:lnTo>
                  <a:pt x="39577" y="434473"/>
                </a:lnTo>
                <a:lnTo>
                  <a:pt x="56320" y="392918"/>
                </a:lnTo>
                <a:lnTo>
                  <a:pt x="75746" y="352816"/>
                </a:lnTo>
                <a:lnTo>
                  <a:pt x="97742" y="314280"/>
                </a:lnTo>
                <a:lnTo>
                  <a:pt x="122196" y="277420"/>
                </a:lnTo>
                <a:lnTo>
                  <a:pt x="148997" y="242350"/>
                </a:lnTo>
                <a:lnTo>
                  <a:pt x="178034" y="209179"/>
                </a:lnTo>
                <a:lnTo>
                  <a:pt x="209194" y="178020"/>
                </a:lnTo>
                <a:lnTo>
                  <a:pt x="242365" y="148985"/>
                </a:lnTo>
                <a:lnTo>
                  <a:pt x="277437" y="122185"/>
                </a:lnTo>
                <a:lnTo>
                  <a:pt x="314297" y="97733"/>
                </a:lnTo>
                <a:lnTo>
                  <a:pt x="352833" y="75738"/>
                </a:lnTo>
                <a:lnTo>
                  <a:pt x="392934" y="56314"/>
                </a:lnTo>
                <a:lnTo>
                  <a:pt x="434488" y="39572"/>
                </a:lnTo>
                <a:lnTo>
                  <a:pt x="477384" y="25624"/>
                </a:lnTo>
                <a:lnTo>
                  <a:pt x="521509" y="14581"/>
                </a:lnTo>
                <a:lnTo>
                  <a:pt x="566752" y="6554"/>
                </a:lnTo>
                <a:lnTo>
                  <a:pt x="613002" y="1657"/>
                </a:lnTo>
                <a:lnTo>
                  <a:pt x="660145" y="0"/>
                </a:lnTo>
                <a:lnTo>
                  <a:pt x="9709150" y="0"/>
                </a:lnTo>
                <a:lnTo>
                  <a:pt x="9756298" y="1657"/>
                </a:lnTo>
                <a:lnTo>
                  <a:pt x="9802551" y="6554"/>
                </a:lnTo>
                <a:lnTo>
                  <a:pt x="9847797" y="14581"/>
                </a:lnTo>
                <a:lnTo>
                  <a:pt x="9891924" y="25624"/>
                </a:lnTo>
                <a:lnTo>
                  <a:pt x="9934822" y="39572"/>
                </a:lnTo>
                <a:lnTo>
                  <a:pt x="9976377" y="56314"/>
                </a:lnTo>
                <a:lnTo>
                  <a:pt x="10016479" y="75738"/>
                </a:lnTo>
                <a:lnTo>
                  <a:pt x="10055015" y="97733"/>
                </a:lnTo>
                <a:lnTo>
                  <a:pt x="10091875" y="122185"/>
                </a:lnTo>
                <a:lnTo>
                  <a:pt x="10126945" y="148985"/>
                </a:lnTo>
                <a:lnTo>
                  <a:pt x="10160116" y="178020"/>
                </a:lnTo>
                <a:lnTo>
                  <a:pt x="10191275" y="209179"/>
                </a:lnTo>
                <a:lnTo>
                  <a:pt x="10220310" y="242350"/>
                </a:lnTo>
                <a:lnTo>
                  <a:pt x="10247110" y="277420"/>
                </a:lnTo>
                <a:lnTo>
                  <a:pt x="10271562" y="314280"/>
                </a:lnTo>
                <a:lnTo>
                  <a:pt x="10293557" y="352816"/>
                </a:lnTo>
                <a:lnTo>
                  <a:pt x="10312981" y="392918"/>
                </a:lnTo>
                <a:lnTo>
                  <a:pt x="10329723" y="434473"/>
                </a:lnTo>
                <a:lnTo>
                  <a:pt x="10343671" y="477371"/>
                </a:lnTo>
                <a:lnTo>
                  <a:pt x="10354714" y="521498"/>
                </a:lnTo>
                <a:lnTo>
                  <a:pt x="10362741" y="566744"/>
                </a:lnTo>
                <a:lnTo>
                  <a:pt x="10367638" y="612997"/>
                </a:lnTo>
                <a:lnTo>
                  <a:pt x="10369296" y="660146"/>
                </a:lnTo>
                <a:lnTo>
                  <a:pt x="10369296" y="3300729"/>
                </a:lnTo>
                <a:lnTo>
                  <a:pt x="10367638" y="3347878"/>
                </a:lnTo>
                <a:lnTo>
                  <a:pt x="10362741" y="3394131"/>
                </a:lnTo>
                <a:lnTo>
                  <a:pt x="10354714" y="3439377"/>
                </a:lnTo>
                <a:lnTo>
                  <a:pt x="10343671" y="3483504"/>
                </a:lnTo>
                <a:lnTo>
                  <a:pt x="10329723" y="3526402"/>
                </a:lnTo>
                <a:lnTo>
                  <a:pt x="10312981" y="3567957"/>
                </a:lnTo>
                <a:lnTo>
                  <a:pt x="10293557" y="3608059"/>
                </a:lnTo>
                <a:lnTo>
                  <a:pt x="10271562" y="3646595"/>
                </a:lnTo>
                <a:lnTo>
                  <a:pt x="10247110" y="3683455"/>
                </a:lnTo>
                <a:lnTo>
                  <a:pt x="10220310" y="3718525"/>
                </a:lnTo>
                <a:lnTo>
                  <a:pt x="10191275" y="3751696"/>
                </a:lnTo>
                <a:lnTo>
                  <a:pt x="10160116" y="3782855"/>
                </a:lnTo>
                <a:lnTo>
                  <a:pt x="10126945" y="3811890"/>
                </a:lnTo>
                <a:lnTo>
                  <a:pt x="10091875" y="3838690"/>
                </a:lnTo>
                <a:lnTo>
                  <a:pt x="10055015" y="3863142"/>
                </a:lnTo>
                <a:lnTo>
                  <a:pt x="10016479" y="3885137"/>
                </a:lnTo>
                <a:lnTo>
                  <a:pt x="9976377" y="3904561"/>
                </a:lnTo>
                <a:lnTo>
                  <a:pt x="9934822" y="3921303"/>
                </a:lnTo>
                <a:lnTo>
                  <a:pt x="9891924" y="3935251"/>
                </a:lnTo>
                <a:lnTo>
                  <a:pt x="9847797" y="3946294"/>
                </a:lnTo>
                <a:lnTo>
                  <a:pt x="9802551" y="3954321"/>
                </a:lnTo>
                <a:lnTo>
                  <a:pt x="9756298" y="3959218"/>
                </a:lnTo>
                <a:lnTo>
                  <a:pt x="9709150" y="3960876"/>
                </a:lnTo>
                <a:lnTo>
                  <a:pt x="660145" y="3960876"/>
                </a:lnTo>
                <a:lnTo>
                  <a:pt x="613002" y="3959218"/>
                </a:lnTo>
                <a:lnTo>
                  <a:pt x="566752" y="3954321"/>
                </a:lnTo>
                <a:lnTo>
                  <a:pt x="521509" y="3946294"/>
                </a:lnTo>
                <a:lnTo>
                  <a:pt x="477384" y="3935251"/>
                </a:lnTo>
                <a:lnTo>
                  <a:pt x="434488" y="3921303"/>
                </a:lnTo>
                <a:lnTo>
                  <a:pt x="392934" y="3904561"/>
                </a:lnTo>
                <a:lnTo>
                  <a:pt x="352833" y="3885137"/>
                </a:lnTo>
                <a:lnTo>
                  <a:pt x="314297" y="3863142"/>
                </a:lnTo>
                <a:lnTo>
                  <a:pt x="277437" y="3838690"/>
                </a:lnTo>
                <a:lnTo>
                  <a:pt x="242365" y="3811890"/>
                </a:lnTo>
                <a:lnTo>
                  <a:pt x="209194" y="3782855"/>
                </a:lnTo>
                <a:lnTo>
                  <a:pt x="178034" y="3751696"/>
                </a:lnTo>
                <a:lnTo>
                  <a:pt x="148997" y="3718525"/>
                </a:lnTo>
                <a:lnTo>
                  <a:pt x="122196" y="3683455"/>
                </a:lnTo>
                <a:lnTo>
                  <a:pt x="97742" y="3646595"/>
                </a:lnTo>
                <a:lnTo>
                  <a:pt x="75746" y="3608059"/>
                </a:lnTo>
                <a:lnTo>
                  <a:pt x="56320" y="3567957"/>
                </a:lnTo>
                <a:lnTo>
                  <a:pt x="39577" y="3526402"/>
                </a:lnTo>
                <a:lnTo>
                  <a:pt x="25627" y="3483504"/>
                </a:lnTo>
                <a:lnTo>
                  <a:pt x="14582" y="3439377"/>
                </a:lnTo>
                <a:lnTo>
                  <a:pt x="6555" y="3394131"/>
                </a:lnTo>
                <a:lnTo>
                  <a:pt x="1657" y="3347878"/>
                </a:lnTo>
                <a:lnTo>
                  <a:pt x="0" y="3300729"/>
                </a:lnTo>
                <a:lnTo>
                  <a:pt x="0" y="660146"/>
                </a:lnTo>
                <a:close/>
              </a:path>
            </a:pathLst>
          </a:custGeom>
          <a:ln w="9144">
            <a:solidFill>
              <a:srgbClr val="FFFFFF"/>
            </a:solidFill>
          </a:ln>
        </p:spPr>
        <p:txBody>
          <a:bodyPr wrap="square" lIns="0" tIns="0" rIns="0" bIns="0" rtlCol="0"/>
          <a:lstStyle/>
          <a:p>
            <a:endParaRPr/>
          </a:p>
        </p:txBody>
      </p:sp>
      <p:sp>
        <p:nvSpPr>
          <p:cNvPr id="4" name="object 4"/>
          <p:cNvSpPr txBox="1">
            <a:spLocks noGrp="1"/>
          </p:cNvSpPr>
          <p:nvPr>
            <p:ph type="title"/>
          </p:nvPr>
        </p:nvSpPr>
        <p:spPr>
          <a:xfrm>
            <a:off x="625246" y="549275"/>
            <a:ext cx="6330315" cy="812800"/>
          </a:xfrm>
          <a:prstGeom prst="rect">
            <a:avLst/>
          </a:prstGeom>
        </p:spPr>
        <p:txBody>
          <a:bodyPr vert="horz" wrap="square" lIns="0" tIns="0" rIns="0" bIns="0" rtlCol="0">
            <a:spAutoFit/>
          </a:bodyPr>
          <a:lstStyle/>
          <a:p>
            <a:pPr marL="12700">
              <a:lnSpc>
                <a:spcPct val="100000"/>
              </a:lnSpc>
            </a:pPr>
            <a:r>
              <a:rPr sz="4800" dirty="0"/>
              <a:t>基础</a:t>
            </a:r>
            <a:r>
              <a:rPr sz="4800" dirty="0">
                <a:latin typeface="Arial"/>
                <a:cs typeface="Arial"/>
              </a:rPr>
              <a:t>-</a:t>
            </a:r>
            <a:r>
              <a:rPr sz="4800" dirty="0"/>
              <a:t>物理引擎重要元素</a:t>
            </a:r>
            <a:endParaRPr sz="4800">
              <a:latin typeface="Arial"/>
              <a:cs typeface="Arial"/>
            </a:endParaRPr>
          </a:p>
        </p:txBody>
      </p:sp>
      <p:sp>
        <p:nvSpPr>
          <p:cNvPr id="5" name="object 5"/>
          <p:cNvSpPr txBox="1"/>
          <p:nvPr/>
        </p:nvSpPr>
        <p:spPr>
          <a:xfrm>
            <a:off x="1278382" y="2184019"/>
            <a:ext cx="2560320" cy="3341370"/>
          </a:xfrm>
          <a:prstGeom prst="rect">
            <a:avLst/>
          </a:prstGeom>
        </p:spPr>
        <p:txBody>
          <a:bodyPr vert="horz" wrap="square" lIns="0" tIns="0" rIns="0" bIns="0" rtlCol="0">
            <a:spAutoFit/>
          </a:bodyPr>
          <a:lstStyle/>
          <a:p>
            <a:pPr marL="469900" indent="-457200">
              <a:lnSpc>
                <a:spcPct val="100000"/>
              </a:lnSpc>
              <a:buFont typeface="Arial"/>
              <a:buChar char="•"/>
              <a:tabLst>
                <a:tab pos="469265" algn="l"/>
                <a:tab pos="469900" algn="l"/>
              </a:tabLst>
            </a:pPr>
            <a:r>
              <a:rPr sz="2800" spc="-10" dirty="0">
                <a:solidFill>
                  <a:srgbClr val="33B5F0"/>
                </a:solidFill>
                <a:latin typeface="Microsoft YaHei"/>
                <a:cs typeface="Microsoft YaHei"/>
              </a:rPr>
              <a:t>Body</a:t>
            </a:r>
            <a:r>
              <a:rPr sz="2800" spc="-75" dirty="0">
                <a:solidFill>
                  <a:srgbClr val="33B5F0"/>
                </a:solidFill>
                <a:latin typeface="Microsoft YaHei"/>
                <a:cs typeface="Microsoft YaHei"/>
              </a:rPr>
              <a:t> </a:t>
            </a:r>
            <a:r>
              <a:rPr sz="2800" spc="-5" dirty="0">
                <a:solidFill>
                  <a:srgbClr val="33B5F0"/>
                </a:solidFill>
                <a:latin typeface="Microsoft YaHei"/>
                <a:cs typeface="Microsoft YaHei"/>
              </a:rPr>
              <a:t>刚体</a:t>
            </a:r>
            <a:endParaRPr sz="2800">
              <a:latin typeface="Microsoft YaHei"/>
              <a:cs typeface="Microsoft YaHei"/>
            </a:endParaRPr>
          </a:p>
          <a:p>
            <a:pPr marL="469900" indent="-457200">
              <a:lnSpc>
                <a:spcPct val="100000"/>
              </a:lnSpc>
              <a:spcBef>
                <a:spcPts val="2350"/>
              </a:spcBef>
              <a:buChar char="•"/>
              <a:tabLst>
                <a:tab pos="469265" algn="l"/>
                <a:tab pos="469900" algn="l"/>
              </a:tabLst>
            </a:pPr>
            <a:r>
              <a:rPr sz="2800" spc="-5" dirty="0">
                <a:solidFill>
                  <a:srgbClr val="00AFEF"/>
                </a:solidFill>
                <a:latin typeface="Arial"/>
                <a:cs typeface="Arial"/>
              </a:rPr>
              <a:t>Material</a:t>
            </a:r>
            <a:r>
              <a:rPr sz="2800" spc="-35" dirty="0">
                <a:solidFill>
                  <a:srgbClr val="00AFEF"/>
                </a:solidFill>
                <a:latin typeface="Arial"/>
                <a:cs typeface="Arial"/>
              </a:rPr>
              <a:t> </a:t>
            </a:r>
            <a:r>
              <a:rPr sz="2800" spc="-10" dirty="0">
                <a:solidFill>
                  <a:srgbClr val="00AFEF"/>
                </a:solidFill>
                <a:latin typeface="Microsoft YaHei"/>
                <a:cs typeface="Microsoft YaHei"/>
              </a:rPr>
              <a:t>材质</a:t>
            </a:r>
            <a:endParaRPr sz="2800">
              <a:latin typeface="Microsoft YaHei"/>
              <a:cs typeface="Microsoft YaHei"/>
            </a:endParaRPr>
          </a:p>
          <a:p>
            <a:pPr marL="469900" indent="-457200">
              <a:lnSpc>
                <a:spcPct val="100000"/>
              </a:lnSpc>
              <a:spcBef>
                <a:spcPts val="2350"/>
              </a:spcBef>
              <a:buChar char="•"/>
              <a:tabLst>
                <a:tab pos="469265" algn="l"/>
                <a:tab pos="469900" algn="l"/>
              </a:tabLst>
            </a:pPr>
            <a:r>
              <a:rPr sz="2800" spc="-5" dirty="0">
                <a:solidFill>
                  <a:srgbClr val="00AFEF"/>
                </a:solidFill>
                <a:latin typeface="Arial"/>
                <a:cs typeface="Arial"/>
              </a:rPr>
              <a:t>Shapes</a:t>
            </a:r>
            <a:r>
              <a:rPr sz="2800" spc="-65" dirty="0">
                <a:solidFill>
                  <a:srgbClr val="00AFEF"/>
                </a:solidFill>
                <a:latin typeface="Arial"/>
                <a:cs typeface="Arial"/>
              </a:rPr>
              <a:t> </a:t>
            </a:r>
            <a:r>
              <a:rPr sz="2800" spc="-5" dirty="0">
                <a:solidFill>
                  <a:srgbClr val="00AFEF"/>
                </a:solidFill>
                <a:latin typeface="Microsoft YaHei"/>
                <a:cs typeface="Microsoft YaHei"/>
              </a:rPr>
              <a:t>形状</a:t>
            </a:r>
            <a:endParaRPr sz="2800">
              <a:latin typeface="Microsoft YaHei"/>
              <a:cs typeface="Microsoft YaHei"/>
            </a:endParaRPr>
          </a:p>
          <a:p>
            <a:pPr marL="469900" indent="-457200">
              <a:lnSpc>
                <a:spcPct val="100000"/>
              </a:lnSpc>
              <a:spcBef>
                <a:spcPts val="2350"/>
              </a:spcBef>
              <a:buChar char="•"/>
              <a:tabLst>
                <a:tab pos="469265" algn="l"/>
                <a:tab pos="469900" algn="l"/>
              </a:tabLst>
            </a:pPr>
            <a:r>
              <a:rPr sz="2800" dirty="0">
                <a:solidFill>
                  <a:srgbClr val="00AFEF"/>
                </a:solidFill>
                <a:latin typeface="Arial"/>
                <a:cs typeface="Arial"/>
              </a:rPr>
              <a:t>Joints</a:t>
            </a:r>
            <a:r>
              <a:rPr sz="2800" spc="-90" dirty="0">
                <a:solidFill>
                  <a:srgbClr val="00AFEF"/>
                </a:solidFill>
                <a:latin typeface="Arial"/>
                <a:cs typeface="Arial"/>
              </a:rPr>
              <a:t> </a:t>
            </a:r>
            <a:r>
              <a:rPr sz="2800" spc="-10" dirty="0">
                <a:solidFill>
                  <a:srgbClr val="00AFEF"/>
                </a:solidFill>
                <a:latin typeface="Microsoft YaHei"/>
                <a:cs typeface="Microsoft YaHei"/>
              </a:rPr>
              <a:t>关节</a:t>
            </a:r>
            <a:endParaRPr sz="2800">
              <a:latin typeface="Microsoft YaHei"/>
              <a:cs typeface="Microsoft YaHei"/>
            </a:endParaRPr>
          </a:p>
          <a:p>
            <a:pPr marL="469900" indent="-457200">
              <a:lnSpc>
                <a:spcPct val="100000"/>
              </a:lnSpc>
              <a:spcBef>
                <a:spcPts val="2355"/>
              </a:spcBef>
              <a:buChar char="•"/>
              <a:tabLst>
                <a:tab pos="469265" algn="l"/>
                <a:tab pos="469900" algn="l"/>
              </a:tabLst>
            </a:pPr>
            <a:r>
              <a:rPr sz="2800" spc="-15" dirty="0">
                <a:solidFill>
                  <a:srgbClr val="00AFEF"/>
                </a:solidFill>
                <a:latin typeface="Arial"/>
                <a:cs typeface="Arial"/>
              </a:rPr>
              <a:t>World</a:t>
            </a:r>
            <a:r>
              <a:rPr sz="2800" spc="-70" dirty="0">
                <a:solidFill>
                  <a:srgbClr val="00AFEF"/>
                </a:solidFill>
                <a:latin typeface="Arial"/>
                <a:cs typeface="Arial"/>
              </a:rPr>
              <a:t> </a:t>
            </a:r>
            <a:r>
              <a:rPr sz="2800" spc="-5" dirty="0">
                <a:solidFill>
                  <a:srgbClr val="00AFEF"/>
                </a:solidFill>
                <a:latin typeface="Microsoft YaHei"/>
                <a:cs typeface="Microsoft YaHei"/>
              </a:rPr>
              <a:t>世界</a:t>
            </a:r>
            <a:endParaRPr sz="2800">
              <a:latin typeface="Microsoft YaHei"/>
              <a:cs typeface="Microsoft YaHei"/>
            </a:endParaRPr>
          </a:p>
        </p:txBody>
      </p:sp>
      <p:sp>
        <p:nvSpPr>
          <p:cNvPr id="6" name="object 6"/>
          <p:cNvSpPr/>
          <p:nvPr/>
        </p:nvSpPr>
        <p:spPr>
          <a:xfrm>
            <a:off x="0" y="5518402"/>
            <a:ext cx="1584959" cy="1339596"/>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9262871" y="6309359"/>
            <a:ext cx="1655064" cy="486156"/>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9910571" y="6237730"/>
            <a:ext cx="2211324" cy="565404"/>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95542"/>
            <a:ext cx="1623060" cy="13624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00971" y="6288022"/>
            <a:ext cx="1656587" cy="48463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50195" y="6214870"/>
            <a:ext cx="2212848" cy="566928"/>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2053208" y="2131567"/>
            <a:ext cx="8104505" cy="3093720"/>
          </a:xfrm>
          <a:prstGeom prst="rect">
            <a:avLst/>
          </a:prstGeom>
        </p:spPr>
        <p:txBody>
          <a:bodyPr vert="horz" wrap="square" lIns="0" tIns="0" rIns="0" bIns="0" rtlCol="0">
            <a:spAutoFit/>
          </a:bodyPr>
          <a:lstStyle/>
          <a:p>
            <a:pPr marL="469900">
              <a:lnSpc>
                <a:spcPct val="100000"/>
              </a:lnSpc>
            </a:pPr>
            <a:r>
              <a:rPr sz="2800" spc="-5" dirty="0">
                <a:solidFill>
                  <a:srgbClr val="00AFEF"/>
                </a:solidFill>
                <a:latin typeface="Arial"/>
                <a:cs typeface="Arial"/>
              </a:rPr>
              <a:t>1</a:t>
            </a:r>
            <a:r>
              <a:rPr sz="2800" spc="-5" dirty="0">
                <a:solidFill>
                  <a:srgbClr val="00AFEF"/>
                </a:solidFill>
                <a:latin typeface="Microsoft YaHei"/>
                <a:cs typeface="Microsoft YaHei"/>
              </a:rPr>
              <a:t>、</a:t>
            </a:r>
            <a:r>
              <a:rPr sz="2800" spc="-5" dirty="0">
                <a:solidFill>
                  <a:srgbClr val="00AFEF"/>
                </a:solidFill>
                <a:latin typeface="Arial"/>
                <a:cs typeface="Arial"/>
              </a:rPr>
              <a:t>Body</a:t>
            </a:r>
            <a:r>
              <a:rPr sz="2800" spc="-70" dirty="0">
                <a:solidFill>
                  <a:srgbClr val="00AFEF"/>
                </a:solidFill>
                <a:latin typeface="Arial"/>
                <a:cs typeface="Arial"/>
              </a:rPr>
              <a:t> </a:t>
            </a:r>
            <a:r>
              <a:rPr sz="2800" spc="-5" dirty="0">
                <a:solidFill>
                  <a:srgbClr val="00AFEF"/>
                </a:solidFill>
                <a:latin typeface="Microsoft YaHei"/>
                <a:cs typeface="Microsoft YaHei"/>
              </a:rPr>
              <a:t>刚体</a:t>
            </a:r>
            <a:endParaRPr sz="2800" dirty="0">
              <a:latin typeface="Microsoft YaHei"/>
              <a:cs typeface="Microsoft YaHei"/>
            </a:endParaRPr>
          </a:p>
          <a:p>
            <a:pPr marL="12700" marR="5080" indent="457200">
              <a:lnSpc>
                <a:spcPct val="100000"/>
              </a:lnSpc>
              <a:spcBef>
                <a:spcPts val="1215"/>
              </a:spcBef>
            </a:pPr>
            <a:r>
              <a:rPr sz="2400" spc="-5" dirty="0">
                <a:solidFill>
                  <a:srgbClr val="548ED4"/>
                </a:solidFill>
                <a:latin typeface="Arial"/>
                <a:cs typeface="Arial"/>
              </a:rPr>
              <a:t>PhysicsBody</a:t>
            </a:r>
            <a:r>
              <a:rPr sz="2400" spc="-45" dirty="0">
                <a:solidFill>
                  <a:srgbClr val="548ED4"/>
                </a:solidFill>
                <a:latin typeface="Arial"/>
                <a:cs typeface="Arial"/>
              </a:rPr>
              <a:t> </a:t>
            </a:r>
            <a:r>
              <a:rPr sz="2400" dirty="0">
                <a:solidFill>
                  <a:srgbClr val="FFFFFF"/>
                </a:solidFill>
                <a:latin typeface="Microsoft YaHei"/>
                <a:cs typeface="Microsoft YaHei"/>
              </a:rPr>
              <a:t>保存物体的物理属性，包括质量，位置，旋  转，速度，阻尼等，是物理引擎中可相互交互的基本对象。</a:t>
            </a:r>
            <a:endParaRPr sz="2400" dirty="0">
              <a:latin typeface="Microsoft YaHei"/>
              <a:cs typeface="Microsoft YaHei"/>
            </a:endParaRPr>
          </a:p>
          <a:p>
            <a:pPr marL="12700" marR="5715" indent="457200">
              <a:lnSpc>
                <a:spcPct val="100400"/>
              </a:lnSpc>
              <a:spcBef>
                <a:spcPts val="1175"/>
              </a:spcBef>
            </a:pPr>
            <a:r>
              <a:rPr sz="2400" dirty="0">
                <a:solidFill>
                  <a:srgbClr val="FFFFFF"/>
                </a:solidFill>
                <a:latin typeface="Microsoft YaHei"/>
                <a:cs typeface="Microsoft YaHei"/>
              </a:rPr>
              <a:t>开发人员可以应用一个力，力矩或者脉冲到这个实体上，  也可以直接设置速度加速度等属性。</a:t>
            </a:r>
            <a:endParaRPr sz="2400" dirty="0">
              <a:latin typeface="Microsoft YaHei"/>
              <a:cs typeface="Microsoft YaHei"/>
            </a:endParaRPr>
          </a:p>
          <a:p>
            <a:pPr marL="12700" marR="635000" indent="457200">
              <a:lnSpc>
                <a:spcPct val="100000"/>
              </a:lnSpc>
              <a:spcBef>
                <a:spcPts val="1200"/>
              </a:spcBef>
            </a:pPr>
            <a:r>
              <a:rPr sz="2400" spc="-5" dirty="0">
                <a:solidFill>
                  <a:srgbClr val="548ED4"/>
                </a:solidFill>
                <a:latin typeface="Arial"/>
                <a:cs typeface="Arial"/>
              </a:rPr>
              <a:t>PhysicsBody</a:t>
            </a:r>
            <a:r>
              <a:rPr sz="2400" spc="-5" dirty="0">
                <a:solidFill>
                  <a:srgbClr val="FFFFFF"/>
                </a:solidFill>
                <a:latin typeface="Microsoft YaHei"/>
                <a:cs typeface="Microsoft YaHei"/>
              </a:rPr>
              <a:t>对象是形状的核心。只有当形状和  </a:t>
            </a:r>
            <a:r>
              <a:rPr sz="2400" spc="-5" dirty="0">
                <a:solidFill>
                  <a:srgbClr val="548ED4"/>
                </a:solidFill>
                <a:latin typeface="Arial"/>
                <a:cs typeface="Arial"/>
              </a:rPr>
              <a:t>PhysicsBody</a:t>
            </a:r>
            <a:r>
              <a:rPr sz="2400" spc="-5" dirty="0">
                <a:solidFill>
                  <a:srgbClr val="FFFFFF"/>
                </a:solidFill>
                <a:latin typeface="Microsoft YaHei"/>
                <a:cs typeface="Microsoft YaHei"/>
              </a:rPr>
              <a:t>关联后，</a:t>
            </a:r>
            <a:r>
              <a:rPr sz="2400" spc="-5" dirty="0">
                <a:solidFill>
                  <a:srgbClr val="548ED4"/>
                </a:solidFill>
                <a:latin typeface="Arial"/>
                <a:cs typeface="Arial"/>
              </a:rPr>
              <a:t>PhysicsBody</a:t>
            </a:r>
            <a:r>
              <a:rPr sz="2400" spc="-5" dirty="0">
                <a:solidFill>
                  <a:srgbClr val="FFFFFF"/>
                </a:solidFill>
                <a:latin typeface="Microsoft YaHei"/>
                <a:cs typeface="Microsoft YaHei"/>
              </a:rPr>
              <a:t>对象才能具有形状。</a:t>
            </a:r>
            <a:endParaRPr sz="2400" dirty="0">
              <a:latin typeface="Microsoft YaHei"/>
              <a:cs typeface="Microsoft YaHei"/>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基础</a:t>
            </a:r>
            <a:r>
              <a:rPr spc="5" dirty="0">
                <a:latin typeface="Arial"/>
                <a:cs typeface="Arial"/>
              </a:rPr>
              <a:t>-</a:t>
            </a:r>
            <a:r>
              <a:rPr spc="5" dirty="0"/>
              <a:t>物理引擎重要元素</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95542"/>
            <a:ext cx="1623060" cy="13624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00971" y="6288022"/>
            <a:ext cx="1656587" cy="48463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50195" y="6214870"/>
            <a:ext cx="2212848" cy="566928"/>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基础</a:t>
            </a:r>
            <a:r>
              <a:rPr spc="5" dirty="0">
                <a:latin typeface="Arial"/>
                <a:cs typeface="Arial"/>
              </a:rPr>
              <a:t>-</a:t>
            </a:r>
            <a:r>
              <a:rPr spc="5" dirty="0"/>
              <a:t>物理引擎重要元素</a:t>
            </a:r>
          </a:p>
        </p:txBody>
      </p:sp>
      <p:sp>
        <p:nvSpPr>
          <p:cNvPr id="6" name="object 6"/>
          <p:cNvSpPr txBox="1"/>
          <p:nvPr/>
        </p:nvSpPr>
        <p:spPr>
          <a:xfrm>
            <a:off x="1073490" y="1410949"/>
            <a:ext cx="9525000" cy="3577518"/>
          </a:xfrm>
          <a:prstGeom prst="rect">
            <a:avLst/>
          </a:prstGeom>
        </p:spPr>
        <p:txBody>
          <a:bodyPr vert="horz" wrap="square" lIns="0" tIns="0" rIns="0" bIns="0" rtlCol="0">
            <a:spAutoFit/>
          </a:bodyPr>
          <a:lstStyle/>
          <a:p>
            <a:pPr marL="12700">
              <a:lnSpc>
                <a:spcPct val="100000"/>
              </a:lnSpc>
            </a:pPr>
            <a:r>
              <a:rPr sz="2800" spc="-5" dirty="0">
                <a:solidFill>
                  <a:srgbClr val="00AFEF"/>
                </a:solidFill>
                <a:latin typeface="Arial"/>
                <a:cs typeface="Arial"/>
              </a:rPr>
              <a:t>2</a:t>
            </a:r>
            <a:r>
              <a:rPr sz="2800" spc="-5" dirty="0">
                <a:solidFill>
                  <a:srgbClr val="00AFEF"/>
                </a:solidFill>
                <a:latin typeface="Microsoft YaHei"/>
                <a:cs typeface="Microsoft YaHei"/>
              </a:rPr>
              <a:t>、</a:t>
            </a:r>
            <a:r>
              <a:rPr sz="2800" spc="-5" dirty="0">
                <a:solidFill>
                  <a:srgbClr val="00AFEF"/>
                </a:solidFill>
                <a:latin typeface="Arial"/>
                <a:cs typeface="Arial"/>
              </a:rPr>
              <a:t>Material</a:t>
            </a:r>
            <a:r>
              <a:rPr sz="2800" spc="-35" dirty="0">
                <a:solidFill>
                  <a:srgbClr val="00AFEF"/>
                </a:solidFill>
                <a:latin typeface="Arial"/>
                <a:cs typeface="Arial"/>
              </a:rPr>
              <a:t> </a:t>
            </a:r>
            <a:r>
              <a:rPr sz="2800" spc="-5" dirty="0">
                <a:solidFill>
                  <a:srgbClr val="00AFEF"/>
                </a:solidFill>
                <a:latin typeface="Microsoft YaHei"/>
                <a:cs typeface="Microsoft YaHei"/>
              </a:rPr>
              <a:t>材质</a:t>
            </a:r>
            <a:endParaRPr sz="2800" dirty="0">
              <a:latin typeface="Microsoft YaHei"/>
              <a:cs typeface="Microsoft YaHei"/>
            </a:endParaRPr>
          </a:p>
          <a:p>
            <a:pPr marL="469900" marR="2054860" indent="-457200">
              <a:lnSpc>
                <a:spcPct val="141700"/>
              </a:lnSpc>
              <a:spcBef>
                <a:spcPts val="15"/>
              </a:spcBef>
              <a:tabLst>
                <a:tab pos="2057400" algn="l"/>
              </a:tabLst>
            </a:pPr>
            <a:r>
              <a:rPr sz="2400" spc="-5" dirty="0">
                <a:solidFill>
                  <a:srgbClr val="548ED4"/>
                </a:solidFill>
                <a:latin typeface="Arial"/>
                <a:cs typeface="Arial"/>
              </a:rPr>
              <a:t>Material</a:t>
            </a:r>
            <a:r>
              <a:rPr lang="en-US" altLang="zh-CN" sz="2400" spc="-5" dirty="0">
                <a:solidFill>
                  <a:srgbClr val="548ED4"/>
                </a:solidFill>
                <a:latin typeface="Arial"/>
                <a:cs typeface="Arial"/>
              </a:rPr>
              <a:t> </a:t>
            </a:r>
            <a:r>
              <a:rPr sz="2400" spc="-5" dirty="0" err="1">
                <a:solidFill>
                  <a:srgbClr val="FFFFFF"/>
                </a:solidFill>
                <a:latin typeface="Microsoft YaHei"/>
                <a:cs typeface="Microsoft YaHei"/>
              </a:rPr>
              <a:t>描述一种材料的属性，包括</a:t>
            </a:r>
            <a:r>
              <a:rPr sz="2400" spc="-5" dirty="0">
                <a:solidFill>
                  <a:srgbClr val="FFFFFF"/>
                </a:solidFill>
                <a:latin typeface="Microsoft YaHei"/>
                <a:cs typeface="Microsoft YaHei"/>
              </a:rPr>
              <a:t> </a:t>
            </a:r>
            <a:endParaRPr lang="en-US" altLang="zh-CN" sz="2400" spc="-5" dirty="0">
              <a:solidFill>
                <a:srgbClr val="FFFFFF"/>
              </a:solidFill>
              <a:latin typeface="Microsoft YaHei"/>
              <a:cs typeface="Microsoft YaHei"/>
            </a:endParaRPr>
          </a:p>
          <a:p>
            <a:pPr marL="469900" marR="2054860" indent="-457200">
              <a:lnSpc>
                <a:spcPct val="141700"/>
              </a:lnSpc>
              <a:spcBef>
                <a:spcPts val="15"/>
              </a:spcBef>
              <a:tabLst>
                <a:tab pos="2057400" algn="l"/>
              </a:tabLst>
            </a:pPr>
            <a:r>
              <a:rPr lang="en-US" altLang="zh-CN" sz="2400" spc="-5" dirty="0">
                <a:solidFill>
                  <a:srgbClr val="FFFFFF"/>
                </a:solidFill>
                <a:latin typeface="Microsoft YaHei"/>
                <a:cs typeface="Microsoft YaHei"/>
              </a:rPr>
              <a:t>     </a:t>
            </a:r>
            <a:r>
              <a:rPr sz="2400" dirty="0" err="1">
                <a:solidFill>
                  <a:srgbClr val="FFFFFF"/>
                </a:solidFill>
                <a:latin typeface="Microsoft YaHei"/>
                <a:cs typeface="Microsoft YaHei"/>
              </a:rPr>
              <a:t>密度</a:t>
            </a:r>
            <a:r>
              <a:rPr sz="2400" dirty="0">
                <a:solidFill>
                  <a:srgbClr val="FFFFFF"/>
                </a:solidFill>
                <a:latin typeface="Microsoft YaHei"/>
                <a:cs typeface="Microsoft YaHei"/>
              </a:rPr>
              <a:t>：	</a:t>
            </a:r>
            <a:r>
              <a:rPr sz="2400" dirty="0" err="1">
                <a:solidFill>
                  <a:srgbClr val="FFFFFF"/>
                </a:solidFill>
                <a:latin typeface="Microsoft YaHei"/>
                <a:cs typeface="Microsoft YaHei"/>
              </a:rPr>
              <a:t>用于计算母体的质量属性</a:t>
            </a:r>
            <a:r>
              <a:rPr sz="2400" dirty="0">
                <a:solidFill>
                  <a:srgbClr val="FFFFFF"/>
                </a:solidFill>
                <a:latin typeface="Microsoft YaHei"/>
                <a:cs typeface="Microsoft YaHei"/>
              </a:rPr>
              <a:t>  </a:t>
            </a:r>
            <a:endParaRPr lang="en-US" altLang="zh-CN" sz="2400" dirty="0">
              <a:solidFill>
                <a:srgbClr val="FFFFFF"/>
              </a:solidFill>
              <a:latin typeface="Microsoft YaHei"/>
              <a:cs typeface="Microsoft YaHei"/>
            </a:endParaRPr>
          </a:p>
          <a:p>
            <a:pPr marL="469900" marR="2054860" indent="-457200">
              <a:lnSpc>
                <a:spcPct val="141700"/>
              </a:lnSpc>
              <a:spcBef>
                <a:spcPts val="15"/>
              </a:spcBef>
              <a:tabLst>
                <a:tab pos="2057400" algn="l"/>
              </a:tabLst>
            </a:pPr>
            <a:r>
              <a:rPr lang="zh-CN" altLang="en-US" sz="2400" spc="-5" dirty="0">
                <a:solidFill>
                  <a:srgbClr val="FFFFFF"/>
                </a:solidFill>
                <a:latin typeface="Microsoft YaHei"/>
                <a:cs typeface="Microsoft YaHei"/>
              </a:rPr>
              <a:t>    恢复系数：用于计算物体的反弹情况</a:t>
            </a:r>
            <a:endParaRPr lang="en-US" altLang="zh-CN" sz="2400" spc="-5" dirty="0">
              <a:solidFill>
                <a:srgbClr val="FFFFFF"/>
              </a:solidFill>
              <a:latin typeface="Microsoft YaHei"/>
              <a:cs typeface="Microsoft YaHei"/>
            </a:endParaRPr>
          </a:p>
          <a:p>
            <a:pPr marL="469900" marR="2054860" indent="-457200">
              <a:lnSpc>
                <a:spcPct val="141700"/>
              </a:lnSpc>
              <a:spcBef>
                <a:spcPts val="15"/>
              </a:spcBef>
              <a:tabLst>
                <a:tab pos="2057400" algn="l"/>
              </a:tabLst>
            </a:pPr>
            <a:r>
              <a:rPr lang="en-US" altLang="zh-CN" sz="2400" spc="-5" dirty="0">
                <a:solidFill>
                  <a:srgbClr val="FFFFFF"/>
                </a:solidFill>
                <a:latin typeface="Microsoft YaHei"/>
                <a:cs typeface="Microsoft YaHei"/>
              </a:rPr>
              <a:t>                     </a:t>
            </a:r>
            <a:r>
              <a:rPr lang="zh-CN" altLang="en-US" sz="2400" spc="-5" dirty="0">
                <a:solidFill>
                  <a:srgbClr val="FFFFFF"/>
                </a:solidFill>
                <a:latin typeface="Microsoft YaHei"/>
                <a:cs typeface="Microsoft YaHei"/>
              </a:rPr>
              <a:t>取值范围一般在</a:t>
            </a:r>
            <a:r>
              <a:rPr lang="en-US" altLang="zh-CN" sz="2400" spc="-5" dirty="0">
                <a:solidFill>
                  <a:srgbClr val="FFFFFF"/>
                </a:solidFill>
                <a:latin typeface="Arial"/>
                <a:cs typeface="Arial"/>
              </a:rPr>
              <a:t>0</a:t>
            </a:r>
            <a:r>
              <a:rPr lang="zh-CN" altLang="en-US" sz="2400" spc="-5" dirty="0">
                <a:solidFill>
                  <a:srgbClr val="FFFFFF"/>
                </a:solidFill>
                <a:latin typeface="Microsoft YaHei"/>
                <a:cs typeface="Microsoft YaHei"/>
              </a:rPr>
              <a:t>到</a:t>
            </a:r>
            <a:r>
              <a:rPr lang="en-US" altLang="zh-CN" sz="2400" spc="-5" dirty="0">
                <a:solidFill>
                  <a:srgbClr val="FFFFFF"/>
                </a:solidFill>
                <a:latin typeface="Arial"/>
                <a:cs typeface="Arial"/>
              </a:rPr>
              <a:t>1</a:t>
            </a:r>
            <a:r>
              <a:rPr lang="zh-CN" altLang="en-US" sz="2400" spc="-5" dirty="0">
                <a:solidFill>
                  <a:srgbClr val="FFFFFF"/>
                </a:solidFill>
                <a:latin typeface="Microsoft YaHei"/>
                <a:cs typeface="Microsoft YaHei"/>
              </a:rPr>
              <a:t>之间</a:t>
            </a:r>
            <a:r>
              <a:rPr lang="en-US" altLang="zh-CN" sz="2400" spc="-5" dirty="0">
                <a:solidFill>
                  <a:srgbClr val="FFFFFF"/>
                </a:solidFill>
                <a:latin typeface="Microsoft YaHei"/>
                <a:cs typeface="Microsoft YaHei"/>
              </a:rPr>
              <a:t>.</a:t>
            </a:r>
            <a:r>
              <a:rPr lang="zh-CN" altLang="en-US" sz="2400" spc="-5" dirty="0">
                <a:solidFill>
                  <a:srgbClr val="FFFFFF"/>
                </a:solidFill>
                <a:latin typeface="Microsoft YaHei"/>
                <a:cs typeface="Microsoft YaHei"/>
              </a:rPr>
              <a:t>      </a:t>
            </a:r>
            <a:endParaRPr lang="en-US" altLang="zh-CN" sz="2400" spc="-5" dirty="0">
              <a:solidFill>
                <a:srgbClr val="FFFFFF"/>
              </a:solidFill>
              <a:latin typeface="Microsoft YaHei"/>
              <a:cs typeface="Microsoft YaHei"/>
            </a:endParaRPr>
          </a:p>
          <a:p>
            <a:pPr marL="469900" marR="2054860" indent="-457200">
              <a:lnSpc>
                <a:spcPct val="141700"/>
              </a:lnSpc>
              <a:spcBef>
                <a:spcPts val="15"/>
              </a:spcBef>
              <a:tabLst>
                <a:tab pos="2057400" algn="l"/>
              </a:tabLst>
            </a:pPr>
            <a:r>
              <a:rPr lang="en-US" altLang="zh-CN" sz="2400" dirty="0">
                <a:solidFill>
                  <a:srgbClr val="FFFFFF"/>
                </a:solidFill>
                <a:latin typeface="Microsoft YaHei"/>
                <a:cs typeface="Microsoft YaHei"/>
              </a:rPr>
              <a:t>                     1</a:t>
            </a:r>
            <a:r>
              <a:rPr lang="zh-CN" altLang="en-US" sz="2400" dirty="0">
                <a:solidFill>
                  <a:srgbClr val="FFFFFF"/>
                </a:solidFill>
                <a:latin typeface="Microsoft YaHei"/>
                <a:cs typeface="Microsoft YaHei"/>
              </a:rPr>
              <a:t>是完全弹性碰撞</a:t>
            </a:r>
            <a:r>
              <a:rPr lang="en-US" altLang="zh-CN" sz="2400" dirty="0">
                <a:solidFill>
                  <a:srgbClr val="FFFFFF"/>
                </a:solidFill>
                <a:latin typeface="Microsoft YaHei"/>
                <a:cs typeface="Microsoft YaHei"/>
              </a:rPr>
              <a:t>, 0</a:t>
            </a:r>
            <a:r>
              <a:rPr lang="zh-CN" altLang="en-US" sz="2400" dirty="0">
                <a:solidFill>
                  <a:srgbClr val="FFFFFF"/>
                </a:solidFill>
                <a:latin typeface="Microsoft YaHei"/>
                <a:cs typeface="Microsoft YaHei"/>
              </a:rPr>
              <a:t>是完全非弹性碰撞</a:t>
            </a:r>
            <a:endParaRPr lang="en-US" altLang="zh-CN" sz="2400" dirty="0">
              <a:solidFill>
                <a:srgbClr val="FFFFFF"/>
              </a:solidFill>
              <a:latin typeface="Microsoft YaHei"/>
              <a:cs typeface="Microsoft YaHei"/>
            </a:endParaRPr>
          </a:p>
          <a:p>
            <a:pPr marL="469900" marR="2054860" indent="-457200">
              <a:lnSpc>
                <a:spcPct val="141700"/>
              </a:lnSpc>
              <a:spcBef>
                <a:spcPts val="15"/>
              </a:spcBef>
              <a:tabLst>
                <a:tab pos="2057400" algn="l"/>
              </a:tabLst>
            </a:pPr>
            <a:r>
              <a:rPr lang="en-US" altLang="zh-CN" sz="2400" dirty="0">
                <a:solidFill>
                  <a:srgbClr val="FFFFFF"/>
                </a:solidFill>
                <a:latin typeface="Microsoft YaHei"/>
                <a:cs typeface="Microsoft YaHei"/>
              </a:rPr>
              <a:t>     </a:t>
            </a:r>
            <a:r>
              <a:rPr sz="2400" dirty="0" err="1">
                <a:solidFill>
                  <a:srgbClr val="FFFFFF"/>
                </a:solidFill>
                <a:latin typeface="Microsoft YaHei"/>
                <a:cs typeface="Microsoft YaHei"/>
              </a:rPr>
              <a:t>摩擦系数</a:t>
            </a:r>
            <a:r>
              <a:rPr sz="2400" dirty="0">
                <a:solidFill>
                  <a:srgbClr val="FFFFFF"/>
                </a:solidFill>
                <a:latin typeface="Microsoft YaHei"/>
                <a:cs typeface="Microsoft YaHei"/>
              </a:rPr>
              <a:t>：</a:t>
            </a:r>
            <a:r>
              <a:rPr sz="2400" spc="-155" dirty="0">
                <a:solidFill>
                  <a:srgbClr val="FFFFFF"/>
                </a:solidFill>
                <a:latin typeface="Microsoft YaHei"/>
                <a:cs typeface="Microsoft YaHei"/>
              </a:rPr>
              <a:t> </a:t>
            </a:r>
            <a:r>
              <a:rPr sz="2400" dirty="0" err="1">
                <a:solidFill>
                  <a:srgbClr val="FFFFFF"/>
                </a:solidFill>
                <a:latin typeface="Microsoft YaHei"/>
                <a:cs typeface="Microsoft YaHei"/>
              </a:rPr>
              <a:t>用于物体间相对运动的计算</a:t>
            </a:r>
            <a:endParaRPr sz="2400" dirty="0">
              <a:latin typeface="Microsoft YaHei"/>
              <a:cs typeface="Microsoft YaHei"/>
            </a:endParaRPr>
          </a:p>
        </p:txBody>
      </p:sp>
      <p:sp>
        <p:nvSpPr>
          <p:cNvPr id="7" name="object 6"/>
          <p:cNvSpPr txBox="1"/>
          <p:nvPr/>
        </p:nvSpPr>
        <p:spPr>
          <a:xfrm>
            <a:off x="1295400" y="4988467"/>
            <a:ext cx="10023194" cy="1048877"/>
          </a:xfrm>
          <a:prstGeom prst="rect">
            <a:avLst/>
          </a:prstGeom>
        </p:spPr>
        <p:txBody>
          <a:bodyPr vert="horz" wrap="square" lIns="0" tIns="0" rIns="0" bIns="0" rtlCol="0">
            <a:spAutoFit/>
          </a:bodyPr>
          <a:lstStyle/>
          <a:p>
            <a:pPr marL="469900" marR="2054860" indent="-457200">
              <a:lnSpc>
                <a:spcPct val="141700"/>
              </a:lnSpc>
              <a:spcBef>
                <a:spcPts val="15"/>
              </a:spcBef>
              <a:tabLst>
                <a:tab pos="2057400" algn="l"/>
              </a:tabLst>
            </a:pPr>
            <a:r>
              <a:rPr lang="zh-CN" altLang="en-US" sz="2400" spc="-5" dirty="0">
                <a:solidFill>
                  <a:srgbClr val="548ED4"/>
                </a:solidFill>
                <a:latin typeface="Arial"/>
                <a:cs typeface="Arial"/>
              </a:rPr>
              <a:t>默认材质</a:t>
            </a:r>
            <a:endParaRPr lang="en-US" altLang="zh-CN" sz="2400" spc="-5" dirty="0">
              <a:solidFill>
                <a:srgbClr val="548ED4"/>
              </a:solidFill>
              <a:latin typeface="Arial"/>
              <a:cs typeface="Arial"/>
            </a:endParaRPr>
          </a:p>
          <a:p>
            <a:pPr marL="469900" marR="2054860" indent="-457200">
              <a:lnSpc>
                <a:spcPct val="141700"/>
              </a:lnSpc>
              <a:spcBef>
                <a:spcPts val="15"/>
              </a:spcBef>
              <a:tabLst>
                <a:tab pos="2057400" algn="l"/>
              </a:tabLst>
            </a:pPr>
            <a:r>
              <a:rPr lang="zh-CN" altLang="en-US" sz="2400" spc="-5" dirty="0">
                <a:solidFill>
                  <a:schemeClr val="bg1"/>
                </a:solidFill>
                <a:latin typeface="Arial"/>
                <a:cs typeface="Arial"/>
              </a:rPr>
              <a:t>        刚体默认材质密度为</a:t>
            </a:r>
            <a:r>
              <a:rPr lang="en-US" altLang="zh-CN" sz="2400" spc="-5" dirty="0">
                <a:solidFill>
                  <a:schemeClr val="bg1"/>
                </a:solidFill>
                <a:latin typeface="Arial"/>
                <a:cs typeface="Arial"/>
              </a:rPr>
              <a:t>0.1, </a:t>
            </a:r>
            <a:r>
              <a:rPr lang="zh-CN" altLang="en-US" sz="2400" spc="-5" dirty="0">
                <a:solidFill>
                  <a:schemeClr val="bg1"/>
                </a:solidFill>
                <a:latin typeface="Arial"/>
                <a:cs typeface="Arial"/>
              </a:rPr>
              <a:t>恢复系数和摩擦系数均为</a:t>
            </a:r>
            <a:r>
              <a:rPr lang="en-US" altLang="zh-CN" sz="2400" spc="-5" dirty="0">
                <a:solidFill>
                  <a:schemeClr val="bg1"/>
                </a:solidFill>
                <a:latin typeface="Arial"/>
                <a:cs typeface="Arial"/>
              </a:rPr>
              <a:t>0.5</a:t>
            </a:r>
          </a:p>
        </p:txBody>
      </p:sp>
      <p:pic>
        <p:nvPicPr>
          <p:cNvPr id="9" name="图片 8"/>
          <p:cNvPicPr>
            <a:picLocks noChangeAspect="1"/>
          </p:cNvPicPr>
          <p:nvPr/>
        </p:nvPicPr>
        <p:blipFill>
          <a:blip r:embed="rId5"/>
          <a:stretch>
            <a:fillRect/>
          </a:stretch>
        </p:blipFill>
        <p:spPr>
          <a:xfrm>
            <a:off x="2045111" y="6021206"/>
            <a:ext cx="7930875" cy="53363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95542"/>
            <a:ext cx="1623060" cy="13624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00971" y="6288022"/>
            <a:ext cx="1656587" cy="48463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50195" y="6214870"/>
            <a:ext cx="2212848" cy="566928"/>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基础</a:t>
            </a:r>
            <a:r>
              <a:rPr spc="5" dirty="0">
                <a:latin typeface="Arial"/>
                <a:cs typeface="Arial"/>
              </a:rPr>
              <a:t>-</a:t>
            </a:r>
            <a:r>
              <a:rPr spc="5" dirty="0"/>
              <a:t>物理引擎重要元素</a:t>
            </a:r>
          </a:p>
        </p:txBody>
      </p:sp>
      <p:sp>
        <p:nvSpPr>
          <p:cNvPr id="6" name="object 6"/>
          <p:cNvSpPr txBox="1">
            <a:spLocks noGrp="1"/>
          </p:cNvSpPr>
          <p:nvPr>
            <p:ph type="body" idx="1"/>
          </p:nvPr>
        </p:nvSpPr>
        <p:spPr>
          <a:xfrm>
            <a:off x="811530" y="2294687"/>
            <a:ext cx="9657079" cy="1820113"/>
          </a:xfrm>
          <a:prstGeom prst="rect">
            <a:avLst/>
          </a:prstGeom>
        </p:spPr>
        <p:txBody>
          <a:bodyPr vert="horz" wrap="square" lIns="0" tIns="126110" rIns="0" bIns="0" rtlCol="0">
            <a:spAutoFit/>
          </a:bodyPr>
          <a:lstStyle/>
          <a:p>
            <a:pPr marL="1255395">
              <a:lnSpc>
                <a:spcPct val="100000"/>
              </a:lnSpc>
            </a:pPr>
            <a:r>
              <a:rPr sz="2800" spc="-5" dirty="0"/>
              <a:t>3</a:t>
            </a:r>
            <a:r>
              <a:rPr sz="2800" spc="-5" dirty="0">
                <a:latin typeface="Microsoft YaHei"/>
                <a:cs typeface="Microsoft YaHei"/>
              </a:rPr>
              <a:t>、</a:t>
            </a:r>
            <a:r>
              <a:rPr sz="2800" spc="-5" dirty="0"/>
              <a:t>Shape</a:t>
            </a:r>
            <a:r>
              <a:rPr lang="en-US" sz="2800" spc="-5" dirty="0"/>
              <a:t>s</a:t>
            </a:r>
            <a:r>
              <a:rPr sz="2800" spc="-45" dirty="0"/>
              <a:t> </a:t>
            </a:r>
            <a:r>
              <a:rPr sz="2800" spc="-10" dirty="0">
                <a:latin typeface="Microsoft YaHei"/>
                <a:cs typeface="Microsoft YaHei"/>
              </a:rPr>
              <a:t>形状</a:t>
            </a:r>
            <a:endParaRPr sz="2800" dirty="0">
              <a:latin typeface="Microsoft YaHei"/>
              <a:cs typeface="Microsoft YaHei"/>
            </a:endParaRPr>
          </a:p>
          <a:p>
            <a:pPr marL="798195" marR="158750" indent="457200">
              <a:lnSpc>
                <a:spcPct val="100000"/>
              </a:lnSpc>
              <a:spcBef>
                <a:spcPts val="1215"/>
              </a:spcBef>
            </a:pPr>
            <a:r>
              <a:rPr sz="2400" spc="-5" dirty="0">
                <a:solidFill>
                  <a:srgbClr val="548ED4"/>
                </a:solidFill>
                <a:latin typeface="微软雅黑" panose="020B0503020204020204" pitchFamily="34" charset="-122"/>
                <a:ea typeface="微软雅黑" panose="020B0503020204020204" pitchFamily="34" charset="-122"/>
              </a:rPr>
              <a:t>Shape</a:t>
            </a:r>
            <a:r>
              <a:rPr lang="en-US" altLang="zh-CN" sz="2400" spc="-5" dirty="0">
                <a:solidFill>
                  <a:srgbClr val="548ED4"/>
                </a:solidFill>
                <a:latin typeface="微软雅黑" panose="020B0503020204020204" pitchFamily="34" charset="-122"/>
                <a:ea typeface="微软雅黑" panose="020B0503020204020204" pitchFamily="34" charset="-122"/>
              </a:rPr>
              <a:t> </a:t>
            </a:r>
            <a:r>
              <a:rPr sz="2400" spc="-5" dirty="0" err="1">
                <a:solidFill>
                  <a:srgbClr val="FFFFFF"/>
                </a:solidFill>
                <a:latin typeface="微软雅黑" panose="020B0503020204020204" pitchFamily="34" charset="-122"/>
                <a:ea typeface="微软雅黑" panose="020B0503020204020204" pitchFamily="34" charset="-122"/>
                <a:cs typeface="Microsoft YaHei"/>
              </a:rPr>
              <a:t>描述物体的几何学属性。将形状与刚体关联，就定</a:t>
            </a:r>
            <a:r>
              <a:rPr sz="2400" dirty="0" err="1">
                <a:solidFill>
                  <a:srgbClr val="FFFFFF"/>
                </a:solidFill>
                <a:latin typeface="微软雅黑" panose="020B0503020204020204" pitchFamily="34" charset="-122"/>
                <a:ea typeface="微软雅黑" panose="020B0503020204020204" pitchFamily="34" charset="-122"/>
                <a:cs typeface="Microsoft YaHei"/>
              </a:rPr>
              <a:t>义了这个刚体的形状</a:t>
            </a:r>
            <a:r>
              <a:rPr lang="en-US" altLang="zh-CN" sz="2400" dirty="0">
                <a:solidFill>
                  <a:srgbClr val="FFFFFF"/>
                </a:solidFill>
                <a:latin typeface="微软雅黑" panose="020B0503020204020204" pitchFamily="34" charset="-122"/>
                <a:ea typeface="微软雅黑" panose="020B0503020204020204" pitchFamily="34" charset="-122"/>
                <a:cs typeface="Microsoft YaHei"/>
              </a:rPr>
              <a:t>, </a:t>
            </a:r>
            <a:r>
              <a:rPr lang="zh-CN" altLang="en-US" sz="2400" dirty="0">
                <a:solidFill>
                  <a:srgbClr val="FFFFFF"/>
                </a:solidFill>
                <a:latin typeface="微软雅黑" panose="020B0503020204020204" pitchFamily="34" charset="-122"/>
                <a:ea typeface="微软雅黑" panose="020B0503020204020204" pitchFamily="34" charset="-122"/>
                <a:cs typeface="Microsoft YaHei"/>
              </a:rPr>
              <a:t>可以通过将多个形状与一个刚体关联来定义复杂的形状</a:t>
            </a:r>
            <a:r>
              <a:rPr sz="2400" dirty="0">
                <a:solidFill>
                  <a:srgbClr val="FFFFFF"/>
                </a:solidFill>
                <a:latin typeface="微软雅黑" panose="020B0503020204020204" pitchFamily="34" charset="-122"/>
                <a:ea typeface="微软雅黑" panose="020B0503020204020204" pitchFamily="34" charset="-122"/>
                <a:cs typeface="Microsoft YaHei"/>
              </a:rPr>
              <a:t>。</a:t>
            </a:r>
            <a:endParaRPr sz="2400" dirty="0">
              <a:latin typeface="微软雅黑" panose="020B0503020204020204" pitchFamily="34" charset="-122"/>
              <a:ea typeface="微软雅黑" panose="020B0503020204020204" pitchFamily="34" charset="-122"/>
              <a:cs typeface="Microsoft YaHe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95542"/>
            <a:ext cx="1623060" cy="13624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00971" y="6288022"/>
            <a:ext cx="1656587" cy="48463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50195" y="6214870"/>
            <a:ext cx="2212848" cy="566928"/>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基础</a:t>
            </a:r>
            <a:r>
              <a:rPr spc="5" dirty="0">
                <a:latin typeface="Arial"/>
                <a:cs typeface="Arial"/>
              </a:rPr>
              <a:t>-</a:t>
            </a:r>
            <a:r>
              <a:rPr spc="5" dirty="0"/>
              <a:t>物理引擎重要元素</a:t>
            </a:r>
          </a:p>
        </p:txBody>
      </p:sp>
      <p:sp>
        <p:nvSpPr>
          <p:cNvPr id="9" name="object 6"/>
          <p:cNvSpPr txBox="1">
            <a:spLocks noGrp="1"/>
          </p:cNvSpPr>
          <p:nvPr>
            <p:ph type="body" idx="1"/>
          </p:nvPr>
        </p:nvSpPr>
        <p:spPr>
          <a:xfrm>
            <a:off x="811530" y="1524000"/>
            <a:ext cx="9657079" cy="5853204"/>
          </a:xfrm>
          <a:prstGeom prst="rect">
            <a:avLst/>
          </a:prstGeom>
        </p:spPr>
        <p:txBody>
          <a:bodyPr vert="horz" wrap="square" lIns="0" tIns="126110" rIns="0" bIns="0" rtlCol="0">
            <a:spAutoFit/>
          </a:bodyPr>
          <a:lstStyle/>
          <a:p>
            <a:pPr marL="1255395">
              <a:lnSpc>
                <a:spcPct val="100000"/>
              </a:lnSpc>
            </a:pPr>
            <a:r>
              <a:rPr sz="2800" spc="-5" dirty="0"/>
              <a:t>3</a:t>
            </a:r>
            <a:r>
              <a:rPr sz="2800" spc="-5" dirty="0">
                <a:latin typeface="Microsoft YaHei"/>
                <a:cs typeface="Microsoft YaHei"/>
              </a:rPr>
              <a:t>、</a:t>
            </a:r>
            <a:r>
              <a:rPr sz="2800" spc="-5" dirty="0"/>
              <a:t>Shape</a:t>
            </a:r>
            <a:r>
              <a:rPr lang="en-US" sz="2800" spc="-5" dirty="0"/>
              <a:t>s</a:t>
            </a:r>
            <a:r>
              <a:rPr sz="2800" spc="-45" dirty="0"/>
              <a:t> </a:t>
            </a:r>
            <a:r>
              <a:rPr sz="2800" spc="-10" dirty="0">
                <a:latin typeface="Microsoft YaHei"/>
                <a:cs typeface="Microsoft YaHei"/>
              </a:rPr>
              <a:t>形状</a:t>
            </a:r>
            <a:endParaRPr sz="2800" dirty="0">
              <a:latin typeface="Microsoft YaHei"/>
              <a:cs typeface="Microsoft YaHei"/>
            </a:endParaRPr>
          </a:p>
          <a:p>
            <a:pPr marL="1255395">
              <a:lnSpc>
                <a:spcPct val="100000"/>
              </a:lnSpc>
              <a:spcBef>
                <a:spcPts val="1200"/>
              </a:spcBef>
            </a:pPr>
            <a:r>
              <a:rPr sz="2400" spc="-5" dirty="0" err="1">
                <a:solidFill>
                  <a:srgbClr val="FFFFFF"/>
                </a:solidFill>
                <a:latin typeface="微软雅黑" panose="020B0503020204020204" pitchFamily="34" charset="-122"/>
                <a:ea typeface="微软雅黑" panose="020B0503020204020204" pitchFamily="34" charset="-122"/>
                <a:cs typeface="Microsoft YaHei"/>
              </a:rPr>
              <a:t>每个</a:t>
            </a:r>
            <a:r>
              <a:rPr sz="2400" spc="-5" dirty="0" err="1">
                <a:solidFill>
                  <a:srgbClr val="FFFFFF"/>
                </a:solidFill>
                <a:latin typeface="微软雅黑" panose="020B0503020204020204" pitchFamily="34" charset="-122"/>
                <a:ea typeface="微软雅黑" panose="020B0503020204020204" pitchFamily="34" charset="-122"/>
              </a:rPr>
              <a:t>Shape</a:t>
            </a:r>
            <a:r>
              <a:rPr sz="2400" spc="-5" dirty="0" err="1">
                <a:solidFill>
                  <a:srgbClr val="FFFFFF"/>
                </a:solidFill>
                <a:latin typeface="微软雅黑" panose="020B0503020204020204" pitchFamily="34" charset="-122"/>
                <a:ea typeface="微软雅黑" panose="020B0503020204020204" pitchFamily="34" charset="-122"/>
                <a:cs typeface="Microsoft YaHei"/>
              </a:rPr>
              <a:t>都和一个</a:t>
            </a:r>
            <a:r>
              <a:rPr sz="2400" spc="-5" dirty="0" err="1">
                <a:solidFill>
                  <a:srgbClr val="548ED4"/>
                </a:solidFill>
                <a:latin typeface="微软雅黑" panose="020B0503020204020204" pitchFamily="34" charset="-122"/>
                <a:ea typeface="微软雅黑" panose="020B0503020204020204" pitchFamily="34" charset="-122"/>
              </a:rPr>
              <a:t>Material</a:t>
            </a:r>
            <a:r>
              <a:rPr sz="2400" spc="-5" dirty="0" err="1">
                <a:solidFill>
                  <a:srgbClr val="FFFFFF"/>
                </a:solidFill>
                <a:latin typeface="微软雅黑" panose="020B0503020204020204" pitchFamily="34" charset="-122"/>
                <a:ea typeface="微软雅黑" panose="020B0503020204020204" pitchFamily="34" charset="-122"/>
                <a:cs typeface="Microsoft YaHei"/>
              </a:rPr>
              <a:t>对象相关，其属性</a:t>
            </a:r>
            <a:r>
              <a:rPr lang="zh-CN" altLang="en-US" sz="2400" spc="-5" dirty="0">
                <a:solidFill>
                  <a:srgbClr val="FFFFFF"/>
                </a:solidFill>
                <a:latin typeface="微软雅黑" panose="020B0503020204020204" pitchFamily="34" charset="-122"/>
                <a:ea typeface="微软雅黑" panose="020B0503020204020204" pitchFamily="34" charset="-122"/>
                <a:cs typeface="Microsoft YaHei"/>
              </a:rPr>
              <a:t>有</a:t>
            </a:r>
            <a:r>
              <a:rPr sz="2400" spc="-5" dirty="0">
                <a:solidFill>
                  <a:srgbClr val="FFFFFF"/>
                </a:solidFill>
                <a:latin typeface="微软雅黑" panose="020B0503020204020204" pitchFamily="34" charset="-122"/>
                <a:ea typeface="微软雅黑" panose="020B0503020204020204" pitchFamily="34" charset="-122"/>
                <a:cs typeface="Microsoft YaHei"/>
              </a:rPr>
              <a:t>：</a:t>
            </a:r>
            <a:endParaRPr sz="2400" dirty="0">
              <a:latin typeface="微软雅黑" panose="020B0503020204020204" pitchFamily="34" charset="-122"/>
              <a:ea typeface="微软雅黑" panose="020B0503020204020204" pitchFamily="34" charset="-122"/>
              <a:cs typeface="Microsoft YaHei"/>
            </a:endParaRPr>
          </a:p>
          <a:p>
            <a:pPr marL="1255395">
              <a:lnSpc>
                <a:spcPct val="100000"/>
              </a:lnSpc>
              <a:spcBef>
                <a:spcPts val="1200"/>
              </a:spcBef>
            </a:pPr>
            <a:r>
              <a:rPr lang="en-US" sz="2400" spc="-5" dirty="0">
                <a:solidFill>
                  <a:srgbClr val="FFFFFF"/>
                </a:solidFill>
                <a:latin typeface="微软雅黑" panose="020B0503020204020204" pitchFamily="34" charset="-122"/>
                <a:ea typeface="微软雅黑" panose="020B0503020204020204" pitchFamily="34" charset="-122"/>
              </a:rPr>
              <a:t>t</a:t>
            </a:r>
            <a:r>
              <a:rPr sz="2400" spc="-5" dirty="0">
                <a:solidFill>
                  <a:srgbClr val="FFFFFF"/>
                </a:solidFill>
                <a:latin typeface="微软雅黑" panose="020B0503020204020204" pitchFamily="34" charset="-122"/>
                <a:ea typeface="微软雅黑" panose="020B0503020204020204" pitchFamily="34" charset="-122"/>
              </a:rPr>
              <a:t>ype</a:t>
            </a:r>
            <a:r>
              <a:rPr lang="en-US" altLang="zh-CN" sz="2400" spc="-5" dirty="0">
                <a:solidFill>
                  <a:srgbClr val="FFFFFF"/>
                </a:solidFill>
                <a:latin typeface="微软雅黑" panose="020B0503020204020204" pitchFamily="34" charset="-122"/>
                <a:ea typeface="微软雅黑" panose="020B0503020204020204" pitchFamily="34" charset="-122"/>
              </a:rPr>
              <a:t>:</a:t>
            </a:r>
            <a:r>
              <a:rPr sz="2400" spc="-55" dirty="0">
                <a:solidFill>
                  <a:srgbClr val="FFFFFF"/>
                </a:solidFill>
                <a:latin typeface="微软雅黑" panose="020B0503020204020204" pitchFamily="34" charset="-122"/>
                <a:ea typeface="微软雅黑" panose="020B0503020204020204" pitchFamily="34" charset="-122"/>
                <a:cs typeface="Microsoft YaHei"/>
              </a:rPr>
              <a:t> </a:t>
            </a:r>
            <a:r>
              <a:rPr lang="en-US" altLang="zh-CN" sz="2400" spc="-55" dirty="0">
                <a:solidFill>
                  <a:srgbClr val="FFFFFF"/>
                </a:solidFill>
                <a:latin typeface="微软雅黑" panose="020B0503020204020204" pitchFamily="34" charset="-122"/>
                <a:ea typeface="微软雅黑" panose="020B0503020204020204" pitchFamily="34" charset="-122"/>
                <a:cs typeface="Microsoft YaHei"/>
              </a:rPr>
              <a:t> </a:t>
            </a:r>
            <a:r>
              <a:rPr sz="2400" spc="-5" dirty="0" err="1">
                <a:solidFill>
                  <a:srgbClr val="FFFFFF"/>
                </a:solidFill>
                <a:latin typeface="微软雅黑" panose="020B0503020204020204" pitchFamily="34" charset="-122"/>
                <a:ea typeface="微软雅黑" panose="020B0503020204020204" pitchFamily="34" charset="-122"/>
                <a:cs typeface="Microsoft YaHei"/>
              </a:rPr>
              <a:t>描述形状，如圆形，矩形，多边形等</a:t>
            </a:r>
            <a:endParaRPr sz="2400" dirty="0">
              <a:latin typeface="微软雅黑" panose="020B0503020204020204" pitchFamily="34" charset="-122"/>
              <a:ea typeface="微软雅黑" panose="020B0503020204020204" pitchFamily="34" charset="-122"/>
              <a:cs typeface="Microsoft YaHei"/>
            </a:endParaRPr>
          </a:p>
          <a:p>
            <a:pPr marL="1255395">
              <a:lnSpc>
                <a:spcPct val="100000"/>
              </a:lnSpc>
              <a:spcBef>
                <a:spcPts val="1200"/>
              </a:spcBef>
            </a:pPr>
            <a:r>
              <a:rPr lang="en-US" sz="2400" spc="-5" dirty="0">
                <a:solidFill>
                  <a:srgbClr val="FFFFFF"/>
                </a:solidFill>
                <a:latin typeface="微软雅黑" panose="020B0503020204020204" pitchFamily="34" charset="-122"/>
                <a:ea typeface="微软雅黑" panose="020B0503020204020204" pitchFamily="34" charset="-122"/>
              </a:rPr>
              <a:t>a</a:t>
            </a:r>
            <a:r>
              <a:rPr sz="2400" spc="-5" dirty="0">
                <a:solidFill>
                  <a:srgbClr val="FFFFFF"/>
                </a:solidFill>
                <a:latin typeface="微软雅黑" panose="020B0503020204020204" pitchFamily="34" charset="-122"/>
                <a:ea typeface="微软雅黑" panose="020B0503020204020204" pitchFamily="34" charset="-122"/>
              </a:rPr>
              <a:t>rea</a:t>
            </a:r>
            <a:r>
              <a:rPr lang="en-US" altLang="zh-CN" sz="2400" spc="-5" dirty="0">
                <a:solidFill>
                  <a:srgbClr val="FFFFFF"/>
                </a:solidFill>
                <a:latin typeface="微软雅黑" panose="020B0503020204020204" pitchFamily="34" charset="-122"/>
                <a:ea typeface="微软雅黑" panose="020B0503020204020204" pitchFamily="34" charset="-122"/>
              </a:rPr>
              <a:t>:</a:t>
            </a:r>
            <a:r>
              <a:rPr sz="2400" spc="-125" dirty="0">
                <a:solidFill>
                  <a:srgbClr val="FFFFFF"/>
                </a:solidFill>
                <a:latin typeface="微软雅黑" panose="020B0503020204020204" pitchFamily="34" charset="-122"/>
                <a:ea typeface="微软雅黑" panose="020B0503020204020204" pitchFamily="34" charset="-122"/>
                <a:cs typeface="Microsoft YaHei"/>
              </a:rPr>
              <a:t> </a:t>
            </a:r>
            <a:r>
              <a:rPr lang="en-US" altLang="zh-CN" sz="2400" spc="-125" dirty="0">
                <a:solidFill>
                  <a:srgbClr val="FFFFFF"/>
                </a:solidFill>
                <a:latin typeface="微软雅黑" panose="020B0503020204020204" pitchFamily="34" charset="-122"/>
                <a:ea typeface="微软雅黑" panose="020B0503020204020204" pitchFamily="34" charset="-122"/>
                <a:cs typeface="Microsoft YaHei"/>
              </a:rPr>
              <a:t> </a:t>
            </a:r>
            <a:r>
              <a:rPr sz="2400" dirty="0" err="1">
                <a:solidFill>
                  <a:srgbClr val="FFFFFF"/>
                </a:solidFill>
                <a:latin typeface="微软雅黑" panose="020B0503020204020204" pitchFamily="34" charset="-122"/>
                <a:ea typeface="微软雅黑" panose="020B0503020204020204" pitchFamily="34" charset="-122"/>
                <a:cs typeface="Microsoft YaHei"/>
              </a:rPr>
              <a:t>描述面积，用于和密度一起计算刚体质量</a:t>
            </a:r>
            <a:r>
              <a:rPr sz="2400" dirty="0">
                <a:solidFill>
                  <a:srgbClr val="FFFFFF"/>
                </a:solidFill>
                <a:latin typeface="微软雅黑" panose="020B0503020204020204" pitchFamily="34" charset="-122"/>
                <a:ea typeface="微软雅黑" panose="020B0503020204020204" pitchFamily="34" charset="-122"/>
                <a:cs typeface="Microsoft YaHei"/>
              </a:rPr>
              <a:t>。</a:t>
            </a:r>
            <a:endParaRPr sz="2400" dirty="0">
              <a:latin typeface="微软雅黑" panose="020B0503020204020204" pitchFamily="34" charset="-122"/>
              <a:ea typeface="微软雅黑" panose="020B0503020204020204" pitchFamily="34" charset="-122"/>
              <a:cs typeface="Microsoft YaHei"/>
            </a:endParaRPr>
          </a:p>
          <a:p>
            <a:pPr marL="798195" marR="5080" indent="457200">
              <a:lnSpc>
                <a:spcPct val="100000"/>
              </a:lnSpc>
              <a:spcBef>
                <a:spcPts val="1200"/>
              </a:spcBef>
            </a:pPr>
            <a:r>
              <a:rPr lang="en-US" sz="2400" spc="-5" dirty="0">
                <a:solidFill>
                  <a:srgbClr val="FFFFFF"/>
                </a:solidFill>
                <a:latin typeface="微软雅黑" panose="020B0503020204020204" pitchFamily="34" charset="-122"/>
                <a:ea typeface="微软雅黑" panose="020B0503020204020204" pitchFamily="34" charset="-122"/>
              </a:rPr>
              <a:t>m</a:t>
            </a:r>
            <a:r>
              <a:rPr sz="2400" spc="-5" dirty="0">
                <a:solidFill>
                  <a:srgbClr val="FFFFFF"/>
                </a:solidFill>
                <a:latin typeface="微软雅黑" panose="020B0503020204020204" pitchFamily="34" charset="-122"/>
                <a:ea typeface="微软雅黑" panose="020B0503020204020204" pitchFamily="34" charset="-122"/>
              </a:rPr>
              <a:t>ass</a:t>
            </a:r>
            <a:r>
              <a:rPr lang="en-US" altLang="zh-CN" sz="2400" spc="-5" dirty="0">
                <a:solidFill>
                  <a:srgbClr val="FFFFFF"/>
                </a:solidFill>
                <a:latin typeface="微软雅黑" panose="020B0503020204020204" pitchFamily="34" charset="-122"/>
                <a:ea typeface="微软雅黑" panose="020B0503020204020204" pitchFamily="34" charset="-122"/>
              </a:rPr>
              <a:t>: </a:t>
            </a:r>
            <a:r>
              <a:rPr sz="2400" spc="-5" dirty="0" err="1">
                <a:solidFill>
                  <a:srgbClr val="FFFFFF"/>
                </a:solidFill>
                <a:latin typeface="微软雅黑" panose="020B0503020204020204" pitchFamily="34" charset="-122"/>
                <a:ea typeface="微软雅黑" panose="020B0503020204020204" pitchFamily="34" charset="-122"/>
                <a:cs typeface="Microsoft YaHei"/>
              </a:rPr>
              <a:t>描述物体质量</a:t>
            </a:r>
            <a:endParaRPr lang="en-US" altLang="zh-CN" sz="2400" spc="-5" dirty="0">
              <a:solidFill>
                <a:srgbClr val="FFFFFF"/>
              </a:solidFill>
              <a:latin typeface="微软雅黑" panose="020B0503020204020204" pitchFamily="34" charset="-122"/>
              <a:ea typeface="微软雅黑" panose="020B0503020204020204" pitchFamily="34" charset="-122"/>
              <a:cs typeface="Microsoft YaHei"/>
            </a:endParaRPr>
          </a:p>
          <a:p>
            <a:pPr marL="798195" marR="5080" indent="457200">
              <a:lnSpc>
                <a:spcPct val="100000"/>
              </a:lnSpc>
              <a:spcBef>
                <a:spcPts val="1200"/>
              </a:spcBef>
            </a:pPr>
            <a:r>
              <a:rPr lang="en-US" altLang="zh-CN" sz="2400" spc="-5" dirty="0">
                <a:solidFill>
                  <a:srgbClr val="FFFFFF"/>
                </a:solidFill>
                <a:latin typeface="微软雅黑" panose="020B0503020204020204" pitchFamily="34" charset="-122"/>
                <a:ea typeface="微软雅黑" panose="020B0503020204020204" pitchFamily="34" charset="-122"/>
                <a:cs typeface="Microsoft YaHei"/>
              </a:rPr>
              <a:t>tag:   </a:t>
            </a:r>
            <a:r>
              <a:rPr lang="zh-CN" altLang="en-US" sz="2400" spc="-5" dirty="0">
                <a:solidFill>
                  <a:srgbClr val="FFFFFF"/>
                </a:solidFill>
                <a:latin typeface="微软雅黑" panose="020B0503020204020204" pitchFamily="34" charset="-122"/>
                <a:ea typeface="微软雅黑" panose="020B0503020204020204" pitchFamily="34" charset="-122"/>
                <a:cs typeface="Microsoft YaHei"/>
              </a:rPr>
              <a:t>标签</a:t>
            </a:r>
            <a:r>
              <a:rPr lang="en-US" altLang="zh-CN" sz="2400" spc="-5" dirty="0">
                <a:solidFill>
                  <a:srgbClr val="FFFFFF"/>
                </a:solidFill>
                <a:latin typeface="微软雅黑" panose="020B0503020204020204" pitchFamily="34" charset="-122"/>
                <a:ea typeface="微软雅黑" panose="020B0503020204020204" pitchFamily="34" charset="-122"/>
                <a:cs typeface="Microsoft YaHei"/>
              </a:rPr>
              <a:t>, </a:t>
            </a:r>
            <a:r>
              <a:rPr lang="zh-CN" altLang="en-US" sz="2400" spc="-5" dirty="0">
                <a:solidFill>
                  <a:srgbClr val="FFFFFF"/>
                </a:solidFill>
                <a:latin typeface="微软雅黑" panose="020B0503020204020204" pitchFamily="34" charset="-122"/>
                <a:ea typeface="微软雅黑" panose="020B0503020204020204" pitchFamily="34" charset="-122"/>
                <a:cs typeface="Microsoft YaHei"/>
              </a:rPr>
              <a:t>可为不同</a:t>
            </a:r>
            <a:r>
              <a:rPr lang="en-US" altLang="zh-CN" sz="2400" spc="-5" dirty="0">
                <a:solidFill>
                  <a:srgbClr val="FFFFFF"/>
                </a:solidFill>
                <a:latin typeface="微软雅黑" panose="020B0503020204020204" pitchFamily="34" charset="-122"/>
                <a:ea typeface="微软雅黑" panose="020B0503020204020204" pitchFamily="34" charset="-122"/>
                <a:cs typeface="Microsoft YaHei"/>
              </a:rPr>
              <a:t>Shape</a:t>
            </a:r>
            <a:r>
              <a:rPr lang="zh-CN" altLang="en-US" sz="2400" spc="-5" dirty="0">
                <a:solidFill>
                  <a:srgbClr val="FFFFFF"/>
                </a:solidFill>
                <a:latin typeface="微软雅黑" panose="020B0503020204020204" pitchFamily="34" charset="-122"/>
                <a:ea typeface="微软雅黑" panose="020B0503020204020204" pitchFamily="34" charset="-122"/>
                <a:cs typeface="Microsoft YaHei"/>
              </a:rPr>
              <a:t>设置不同标签</a:t>
            </a:r>
            <a:r>
              <a:rPr lang="en-US" altLang="zh-CN" sz="2400" spc="-5" dirty="0">
                <a:solidFill>
                  <a:srgbClr val="FFFFFF"/>
                </a:solidFill>
                <a:latin typeface="微软雅黑" panose="020B0503020204020204" pitchFamily="34" charset="-122"/>
                <a:ea typeface="微软雅黑" panose="020B0503020204020204" pitchFamily="34" charset="-122"/>
                <a:cs typeface="Microsoft YaHei"/>
              </a:rPr>
              <a:t>, </a:t>
            </a:r>
            <a:r>
              <a:rPr lang="zh-CN" altLang="en-US" sz="2400" spc="-5" dirty="0">
                <a:solidFill>
                  <a:srgbClr val="FFFFFF"/>
                </a:solidFill>
                <a:latin typeface="微软雅黑" panose="020B0503020204020204" pitchFamily="34" charset="-122"/>
                <a:ea typeface="微软雅黑" panose="020B0503020204020204" pitchFamily="34" charset="-122"/>
                <a:cs typeface="Microsoft YaHei"/>
              </a:rPr>
              <a:t>方便区分</a:t>
            </a:r>
            <a:endParaRPr lang="en-US" altLang="zh-CN" sz="2400" spc="-5" dirty="0">
              <a:solidFill>
                <a:srgbClr val="FFFFFF"/>
              </a:solidFill>
              <a:latin typeface="微软雅黑" panose="020B0503020204020204" pitchFamily="34" charset="-122"/>
              <a:ea typeface="微软雅黑" panose="020B0503020204020204" pitchFamily="34" charset="-122"/>
              <a:cs typeface="Microsoft YaHei"/>
            </a:endParaRPr>
          </a:p>
          <a:p>
            <a:pPr marL="798195" marR="5080" indent="457200">
              <a:spcBef>
                <a:spcPts val="1200"/>
              </a:spcBef>
            </a:pPr>
            <a:r>
              <a:rPr lang="en-US" altLang="zh-CN" sz="2400" spc="-5" dirty="0">
                <a:solidFill>
                  <a:srgbClr val="FFFFFF"/>
                </a:solidFill>
                <a:latin typeface="微软雅黑" panose="020B0503020204020204" pitchFamily="34" charset="-122"/>
                <a:ea typeface="微软雅黑" panose="020B0503020204020204" pitchFamily="34" charset="-122"/>
              </a:rPr>
              <a:t>moment</a:t>
            </a:r>
            <a:r>
              <a:rPr lang="zh-CN" altLang="en-US" sz="2400" spc="-5" dirty="0">
                <a:solidFill>
                  <a:srgbClr val="FFFFFF"/>
                </a:solidFill>
                <a:latin typeface="微软雅黑" panose="020B0503020204020204" pitchFamily="34" charset="-122"/>
                <a:ea typeface="微软雅黑" panose="020B0503020204020204" pitchFamily="34" charset="-122"/>
                <a:cs typeface="Microsoft YaHei"/>
              </a:rPr>
              <a:t>：力矩</a:t>
            </a:r>
            <a:r>
              <a:rPr lang="en-US" altLang="zh-CN" sz="2400" spc="-5" dirty="0">
                <a:solidFill>
                  <a:srgbClr val="FFFFFF"/>
                </a:solidFill>
                <a:latin typeface="微软雅黑" panose="020B0503020204020204" pitchFamily="34" charset="-122"/>
                <a:ea typeface="微软雅黑" panose="020B0503020204020204" pitchFamily="34" charset="-122"/>
                <a:cs typeface="Microsoft YaHei"/>
              </a:rPr>
              <a:t>, </a:t>
            </a:r>
            <a:r>
              <a:rPr lang="zh-CN" altLang="en-US" sz="2400" spc="-5" dirty="0">
                <a:solidFill>
                  <a:srgbClr val="FFFFFF"/>
                </a:solidFill>
                <a:latin typeface="微软雅黑" panose="020B0503020204020204" pitchFamily="34" charset="-122"/>
                <a:ea typeface="微软雅黑" panose="020B0503020204020204" pitchFamily="34" charset="-122"/>
                <a:cs typeface="Microsoft YaHei"/>
              </a:rPr>
              <a:t>决定了获得特定角加速度所需的转矩</a:t>
            </a:r>
            <a:endParaRPr lang="en-US" altLang="zh-CN" sz="2400" spc="-5" dirty="0">
              <a:solidFill>
                <a:srgbClr val="FFFFFF"/>
              </a:solidFill>
              <a:latin typeface="微软雅黑" panose="020B0503020204020204" pitchFamily="34" charset="-122"/>
              <a:ea typeface="微软雅黑" panose="020B0503020204020204" pitchFamily="34" charset="-122"/>
              <a:cs typeface="Microsoft YaHei"/>
            </a:endParaRPr>
          </a:p>
          <a:p>
            <a:pPr marL="798195" marR="5080" indent="457200">
              <a:spcBef>
                <a:spcPts val="1200"/>
              </a:spcBef>
            </a:pPr>
            <a:r>
              <a:rPr lang="en-US" altLang="zh-CN" sz="2400" spc="-5" dirty="0">
                <a:solidFill>
                  <a:srgbClr val="FFFFFF"/>
                </a:solidFill>
                <a:latin typeface="微软雅黑" panose="020B0503020204020204" pitchFamily="34" charset="-122"/>
                <a:ea typeface="微软雅黑" panose="020B0503020204020204" pitchFamily="34" charset="-122"/>
                <a:cs typeface="Microsoft YaHei"/>
              </a:rPr>
              <a:t>offset: </a:t>
            </a:r>
            <a:r>
              <a:rPr lang="zh-CN" altLang="en-US" sz="2400" spc="-5" dirty="0">
                <a:solidFill>
                  <a:srgbClr val="FFFFFF"/>
                </a:solidFill>
                <a:latin typeface="微软雅黑" panose="020B0503020204020204" pitchFamily="34" charset="-122"/>
                <a:ea typeface="微软雅黑" panose="020B0503020204020204" pitchFamily="34" charset="-122"/>
                <a:cs typeface="Microsoft YaHei"/>
              </a:rPr>
              <a:t>偏移</a:t>
            </a:r>
            <a:r>
              <a:rPr lang="en-US" altLang="zh-CN" sz="2400" spc="-5" dirty="0">
                <a:solidFill>
                  <a:srgbClr val="FFFFFF"/>
                </a:solidFill>
                <a:latin typeface="微软雅黑" panose="020B0503020204020204" pitchFamily="34" charset="-122"/>
                <a:ea typeface="微软雅黑" panose="020B0503020204020204" pitchFamily="34" charset="-122"/>
                <a:cs typeface="Microsoft YaHei"/>
              </a:rPr>
              <a:t>, </a:t>
            </a:r>
            <a:r>
              <a:rPr lang="zh-CN" altLang="en-US" sz="2400" spc="-5" dirty="0">
                <a:solidFill>
                  <a:srgbClr val="FFFFFF"/>
                </a:solidFill>
                <a:latin typeface="微软雅黑" panose="020B0503020204020204" pitchFamily="34" charset="-122"/>
                <a:ea typeface="微软雅黑" panose="020B0503020204020204" pitchFamily="34" charset="-122"/>
                <a:cs typeface="Microsoft YaHei"/>
              </a:rPr>
              <a:t>物体坐标系下重心所在的坐标  </a:t>
            </a:r>
          </a:p>
          <a:p>
            <a:pPr marL="798195" marR="5080" indent="457200">
              <a:spcBef>
                <a:spcPts val="1200"/>
              </a:spcBef>
            </a:pPr>
            <a:endParaRPr lang="zh-CN" altLang="en-US" sz="2400" dirty="0">
              <a:latin typeface="Microsoft YaHei"/>
              <a:cs typeface="Microsoft YaHei"/>
            </a:endParaRPr>
          </a:p>
          <a:p>
            <a:pPr marL="798195" marR="5080" indent="457200">
              <a:lnSpc>
                <a:spcPct val="100000"/>
              </a:lnSpc>
              <a:spcBef>
                <a:spcPts val="1200"/>
              </a:spcBef>
            </a:pPr>
            <a:endParaRPr lang="en-US" altLang="zh-CN" sz="2400" spc="-5" dirty="0">
              <a:solidFill>
                <a:srgbClr val="FFFFFF"/>
              </a:solidFill>
              <a:latin typeface="微软雅黑" panose="020B0503020204020204" pitchFamily="34" charset="-122"/>
              <a:ea typeface="微软雅黑" panose="020B0503020204020204" pitchFamily="34" charset="-122"/>
              <a:cs typeface="Microsoft YaHei"/>
            </a:endParaRPr>
          </a:p>
          <a:p>
            <a:pPr marL="798195" marR="5080" indent="457200">
              <a:lnSpc>
                <a:spcPct val="100000"/>
              </a:lnSpc>
              <a:spcBef>
                <a:spcPts val="1200"/>
              </a:spcBef>
            </a:pPr>
            <a:endParaRPr sz="2400" dirty="0">
              <a:latin typeface="Microsoft YaHei"/>
              <a:cs typeface="Microsoft YaHe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95542"/>
            <a:ext cx="1623060" cy="13624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00971" y="6288022"/>
            <a:ext cx="1656587" cy="48463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50195" y="6214870"/>
            <a:ext cx="2212848" cy="566928"/>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基础</a:t>
            </a:r>
            <a:r>
              <a:rPr spc="5" dirty="0">
                <a:latin typeface="Arial"/>
                <a:cs typeface="Arial"/>
              </a:rPr>
              <a:t>-</a:t>
            </a:r>
            <a:r>
              <a:rPr spc="5" dirty="0"/>
              <a:t>物理引擎重要元素</a:t>
            </a:r>
          </a:p>
        </p:txBody>
      </p:sp>
      <p:sp>
        <p:nvSpPr>
          <p:cNvPr id="6" name="object 6"/>
          <p:cNvSpPr txBox="1"/>
          <p:nvPr/>
        </p:nvSpPr>
        <p:spPr>
          <a:xfrm>
            <a:off x="1828800" y="1540903"/>
            <a:ext cx="10210800" cy="5317097"/>
          </a:xfrm>
          <a:prstGeom prst="rect">
            <a:avLst/>
          </a:prstGeom>
        </p:spPr>
        <p:txBody>
          <a:bodyPr vert="horz" wrap="square" lIns="0" tIns="0" rIns="0" bIns="0" rtlCol="0">
            <a:spAutoFit/>
          </a:bodyPr>
          <a:lstStyle/>
          <a:p>
            <a:pPr marL="12700" marR="3067685">
              <a:lnSpc>
                <a:spcPct val="133300"/>
              </a:lnSpc>
            </a:pPr>
            <a:r>
              <a:rPr sz="3200" spc="-5" dirty="0">
                <a:solidFill>
                  <a:srgbClr val="00AFEF"/>
                </a:solidFill>
                <a:latin typeface="Arial"/>
                <a:cs typeface="Arial"/>
              </a:rPr>
              <a:t>3</a:t>
            </a:r>
            <a:r>
              <a:rPr sz="3200" spc="-5" dirty="0">
                <a:solidFill>
                  <a:srgbClr val="00AFEF"/>
                </a:solidFill>
                <a:latin typeface="Microsoft YaHei"/>
                <a:cs typeface="Microsoft YaHei"/>
              </a:rPr>
              <a:t>、</a:t>
            </a:r>
            <a:r>
              <a:rPr sz="3200" spc="-5" dirty="0">
                <a:solidFill>
                  <a:srgbClr val="00AFEF"/>
                </a:solidFill>
                <a:latin typeface="Arial"/>
                <a:cs typeface="Arial"/>
              </a:rPr>
              <a:t>Shapes </a:t>
            </a:r>
            <a:r>
              <a:rPr sz="3200" dirty="0" err="1">
                <a:solidFill>
                  <a:srgbClr val="00AFEF"/>
                </a:solidFill>
                <a:latin typeface="Microsoft YaHei"/>
                <a:cs typeface="Microsoft YaHei"/>
              </a:rPr>
              <a:t>形状</a:t>
            </a:r>
            <a:r>
              <a:rPr sz="3200" dirty="0">
                <a:solidFill>
                  <a:srgbClr val="00AFEF"/>
                </a:solidFill>
                <a:latin typeface="Microsoft YaHei"/>
                <a:cs typeface="Microsoft YaHei"/>
              </a:rPr>
              <a:t>  </a:t>
            </a:r>
            <a:r>
              <a:rPr sz="2800" spc="-10" dirty="0" err="1">
                <a:solidFill>
                  <a:srgbClr val="FFFFFF"/>
                </a:solidFill>
                <a:latin typeface="Microsoft YaHei"/>
                <a:cs typeface="Microsoft YaHei"/>
              </a:rPr>
              <a:t>各种不同的</a:t>
            </a:r>
            <a:r>
              <a:rPr lang="zh-CN" altLang="en-US" sz="2800" spc="-10" dirty="0">
                <a:solidFill>
                  <a:srgbClr val="FFFFFF"/>
                </a:solidFill>
                <a:latin typeface="Microsoft YaHei"/>
                <a:cs typeface="Microsoft YaHei"/>
              </a:rPr>
              <a:t>实</a:t>
            </a:r>
            <a:r>
              <a:rPr sz="2800" spc="-10" dirty="0" err="1">
                <a:solidFill>
                  <a:srgbClr val="FFFFFF"/>
                </a:solidFill>
                <a:latin typeface="Microsoft YaHei"/>
                <a:cs typeface="Microsoft YaHei"/>
              </a:rPr>
              <a:t>现类</a:t>
            </a:r>
            <a:r>
              <a:rPr sz="2800" spc="-10" dirty="0">
                <a:solidFill>
                  <a:srgbClr val="FFFFFF"/>
                </a:solidFill>
                <a:latin typeface="Microsoft YaHei"/>
                <a:cs typeface="Microsoft YaHei"/>
              </a:rPr>
              <a:t>：  </a:t>
            </a:r>
            <a:r>
              <a:rPr sz="2800" spc="-15" dirty="0">
                <a:solidFill>
                  <a:srgbClr val="FFFFFF"/>
                </a:solidFill>
                <a:latin typeface="Calibri"/>
                <a:cs typeface="Calibri"/>
              </a:rPr>
              <a:t>PhysicsShape</a:t>
            </a:r>
            <a:r>
              <a:rPr sz="2800" spc="-15" dirty="0">
                <a:solidFill>
                  <a:srgbClr val="FFFFFF"/>
                </a:solidFill>
                <a:latin typeface="SimSun"/>
                <a:cs typeface="SimSun"/>
              </a:rPr>
              <a:t>：</a:t>
            </a:r>
            <a:r>
              <a:rPr sz="2800" spc="-715" dirty="0">
                <a:solidFill>
                  <a:srgbClr val="FFFFFF"/>
                </a:solidFill>
                <a:latin typeface="SimSun"/>
                <a:cs typeface="SimSun"/>
              </a:rPr>
              <a:t> </a:t>
            </a:r>
            <a:r>
              <a:rPr sz="2800" spc="-15" dirty="0" err="1">
                <a:solidFill>
                  <a:srgbClr val="FFFFFF"/>
                </a:solidFill>
                <a:latin typeface="Calibri"/>
                <a:cs typeface="Calibri"/>
              </a:rPr>
              <a:t>PhysicsShape</a:t>
            </a:r>
            <a:r>
              <a:rPr sz="2800" spc="-15" dirty="0" err="1">
                <a:solidFill>
                  <a:srgbClr val="FFFFFF"/>
                </a:solidFill>
                <a:latin typeface="SimSun"/>
                <a:cs typeface="SimSun"/>
              </a:rPr>
              <a:t>的基类</a:t>
            </a:r>
            <a:endParaRPr lang="en-US" altLang="zh-CN" sz="2800" spc="-15" dirty="0">
              <a:solidFill>
                <a:srgbClr val="FFFFFF"/>
              </a:solidFill>
              <a:latin typeface="SimSun"/>
              <a:cs typeface="SimSun"/>
            </a:endParaRPr>
          </a:p>
          <a:p>
            <a:pPr marL="12700" marR="3067685">
              <a:lnSpc>
                <a:spcPct val="133300"/>
              </a:lnSpc>
            </a:pPr>
            <a:r>
              <a:rPr lang="en-US" altLang="zh-CN" sz="2800" spc="-10" dirty="0" err="1">
                <a:solidFill>
                  <a:srgbClr val="FFFFFF"/>
                </a:solidFill>
                <a:cs typeface="Calibri"/>
              </a:rPr>
              <a:t>PhsicsShapeBox</a:t>
            </a:r>
            <a:r>
              <a:rPr lang="zh-CN" altLang="en-US" sz="2800" spc="-10" dirty="0">
                <a:solidFill>
                  <a:srgbClr val="FFFFFF"/>
                </a:solidFill>
                <a:latin typeface="SimSun"/>
                <a:cs typeface="SimSun"/>
              </a:rPr>
              <a:t>：实心矩形</a:t>
            </a:r>
            <a:endParaRPr sz="2800" dirty="0">
              <a:latin typeface="SimSun"/>
              <a:cs typeface="SimSun"/>
            </a:endParaRPr>
          </a:p>
          <a:p>
            <a:pPr marL="12700" marR="5080">
              <a:lnSpc>
                <a:spcPct val="135700"/>
              </a:lnSpc>
            </a:pPr>
            <a:r>
              <a:rPr sz="2800" spc="-10" dirty="0" err="1">
                <a:solidFill>
                  <a:srgbClr val="FFFFFF"/>
                </a:solidFill>
                <a:latin typeface="Calibri"/>
                <a:cs typeface="Calibri"/>
              </a:rPr>
              <a:t>PhysicsShapeCircle</a:t>
            </a:r>
            <a:r>
              <a:rPr sz="2800" spc="-10" dirty="0" err="1">
                <a:solidFill>
                  <a:srgbClr val="FFFFFF"/>
                </a:solidFill>
                <a:latin typeface="SimSun"/>
                <a:cs typeface="SimSun"/>
              </a:rPr>
              <a:t>：实心圆，无法用其实现圆环的效</a:t>
            </a:r>
            <a:r>
              <a:rPr lang="zh-CN" altLang="en-US" sz="2800" spc="-10" dirty="0">
                <a:solidFill>
                  <a:srgbClr val="FFFFFF"/>
                </a:solidFill>
                <a:latin typeface="SimSun"/>
                <a:cs typeface="SimSun"/>
              </a:rPr>
              <a:t>果 </a:t>
            </a:r>
            <a:endParaRPr lang="en-US" altLang="zh-CN" sz="2800" spc="-10" dirty="0">
              <a:solidFill>
                <a:srgbClr val="FFFFFF"/>
              </a:solidFill>
              <a:latin typeface="SimSun"/>
              <a:cs typeface="SimSun"/>
            </a:endParaRPr>
          </a:p>
          <a:p>
            <a:pPr marL="12700" marR="5080">
              <a:lnSpc>
                <a:spcPct val="135700"/>
              </a:lnSpc>
            </a:pPr>
            <a:r>
              <a:rPr sz="2800" spc="-15" dirty="0" err="1">
                <a:solidFill>
                  <a:srgbClr val="FFFFFF"/>
                </a:solidFill>
                <a:latin typeface="Calibri"/>
                <a:cs typeface="Calibri"/>
              </a:rPr>
              <a:t>PhysicsShapePolygon</a:t>
            </a:r>
            <a:r>
              <a:rPr sz="2800" spc="-15" dirty="0" err="1">
                <a:solidFill>
                  <a:srgbClr val="FFFFFF"/>
                </a:solidFill>
                <a:latin typeface="SimSun"/>
                <a:cs typeface="SimSun"/>
              </a:rPr>
              <a:t>：实心的凸多边形</a:t>
            </a:r>
            <a:endParaRPr lang="en-US" altLang="zh-CN" sz="2800" spc="-15" dirty="0">
              <a:solidFill>
                <a:srgbClr val="FFFFFF"/>
              </a:solidFill>
              <a:latin typeface="SimSun"/>
              <a:cs typeface="SimSun"/>
            </a:endParaRPr>
          </a:p>
          <a:p>
            <a:pPr marL="12700" marR="5080">
              <a:lnSpc>
                <a:spcPct val="135700"/>
              </a:lnSpc>
            </a:pPr>
            <a:r>
              <a:rPr lang="en-US" altLang="zh-CN" sz="2800" spc="-10" dirty="0" err="1">
                <a:solidFill>
                  <a:srgbClr val="FFFFFF"/>
                </a:solidFill>
                <a:cs typeface="Calibri"/>
              </a:rPr>
              <a:t>PhsicsShapeEdgeBox</a:t>
            </a:r>
            <a:r>
              <a:rPr lang="zh-CN" altLang="en-US" sz="2800" spc="-10" dirty="0">
                <a:solidFill>
                  <a:srgbClr val="FFFFFF"/>
                </a:solidFill>
                <a:latin typeface="SimSun"/>
                <a:cs typeface="SimSun"/>
              </a:rPr>
              <a:t>：空心矩形</a:t>
            </a:r>
            <a:endParaRPr lang="en-US" altLang="zh-CN" sz="2800" spc="-15" dirty="0">
              <a:solidFill>
                <a:srgbClr val="FFFFFF"/>
              </a:solidFill>
              <a:cs typeface="Calibri"/>
            </a:endParaRPr>
          </a:p>
          <a:p>
            <a:pPr marL="12700" marR="5080">
              <a:lnSpc>
                <a:spcPct val="135700"/>
              </a:lnSpc>
            </a:pPr>
            <a:r>
              <a:rPr lang="en-US" altLang="zh-CN" sz="2800" spc="-15" dirty="0" err="1">
                <a:solidFill>
                  <a:srgbClr val="FFFFFF"/>
                </a:solidFill>
                <a:cs typeface="Calibri"/>
              </a:rPr>
              <a:t>PhysicsShapeEdgePolygon</a:t>
            </a:r>
            <a:r>
              <a:rPr lang="zh-CN" altLang="en-US" sz="2800" spc="-15" dirty="0">
                <a:solidFill>
                  <a:srgbClr val="FFFFFF"/>
                </a:solidFill>
                <a:latin typeface="SimSun"/>
                <a:cs typeface="SimSun"/>
              </a:rPr>
              <a:t>：空心的凸多边形</a:t>
            </a:r>
            <a:endParaRPr lang="en-US" altLang="zh-CN" sz="2800" spc="-15" dirty="0">
              <a:solidFill>
                <a:srgbClr val="FFFFFF"/>
              </a:solidFill>
              <a:latin typeface="SimSun"/>
              <a:cs typeface="SimSun"/>
            </a:endParaRPr>
          </a:p>
          <a:p>
            <a:pPr marL="12700" marR="5080">
              <a:lnSpc>
                <a:spcPct val="135700"/>
              </a:lnSpc>
            </a:pPr>
            <a:r>
              <a:rPr lang="en-US" altLang="zh-CN" sz="2800" spc="-5" dirty="0" err="1">
                <a:solidFill>
                  <a:srgbClr val="FFFFFF"/>
                </a:solidFill>
              </a:rPr>
              <a:t>PhysicsShapeEdgeChain</a:t>
            </a:r>
            <a:r>
              <a:rPr lang="en-US" altLang="zh-CN" sz="2800" spc="-5" dirty="0">
                <a:solidFill>
                  <a:srgbClr val="FFFFFF"/>
                </a:solidFill>
                <a:latin typeface="Microsoft YaHei"/>
                <a:cs typeface="Microsoft YaHei"/>
              </a:rPr>
              <a:t>：</a:t>
            </a:r>
            <a:r>
              <a:rPr lang="zh-CN" altLang="en-US" sz="2800" spc="-5" dirty="0">
                <a:solidFill>
                  <a:srgbClr val="FFFFFF"/>
                </a:solidFill>
                <a:latin typeface="Microsoft YaHei"/>
                <a:cs typeface="Microsoft YaHei"/>
              </a:rPr>
              <a:t>链形形状</a:t>
            </a:r>
            <a:r>
              <a:rPr lang="zh-CN" altLang="en-US" sz="2800" dirty="0">
                <a:solidFill>
                  <a:srgbClr val="FFFFFF"/>
                </a:solidFill>
                <a:latin typeface="Microsoft YaHei"/>
                <a:cs typeface="Microsoft YaHei"/>
              </a:rPr>
              <a:t>可以有</a:t>
            </a:r>
            <a:r>
              <a:rPr lang="zh-CN" altLang="en-US" sz="2800" spc="-10" dirty="0">
                <a:solidFill>
                  <a:srgbClr val="FFFFFF"/>
                </a:solidFill>
                <a:latin typeface="Microsoft YaHei"/>
                <a:cs typeface="Microsoft YaHei"/>
              </a:rPr>
              <a:t>效地把许多边缘联结起来。</a:t>
            </a:r>
            <a:endParaRPr lang="zh-CN" altLang="en-US" sz="2800" dirty="0">
              <a:latin typeface="Microsoft YaHei"/>
              <a:cs typeface="Microsoft YaHei"/>
            </a:endParaRPr>
          </a:p>
          <a:p>
            <a:pPr marL="12700" marR="5080">
              <a:lnSpc>
                <a:spcPct val="135700"/>
              </a:lnSpc>
            </a:pPr>
            <a:endParaRPr lang="en-US" altLang="zh-CN" sz="2800" spc="-15" dirty="0">
              <a:solidFill>
                <a:srgbClr val="FFFFFF"/>
              </a:solidFill>
              <a:latin typeface="SimSun"/>
              <a:cs typeface="SimSu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95542"/>
            <a:ext cx="1623060" cy="13624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00971" y="6288022"/>
            <a:ext cx="1656587" cy="48463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50195" y="6214870"/>
            <a:ext cx="2212848" cy="566928"/>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基础</a:t>
            </a:r>
            <a:r>
              <a:rPr spc="5" dirty="0">
                <a:latin typeface="Arial"/>
                <a:cs typeface="Arial"/>
              </a:rPr>
              <a:t>-</a:t>
            </a:r>
            <a:r>
              <a:rPr spc="5" dirty="0"/>
              <a:t>物理引擎重要元素</a:t>
            </a:r>
          </a:p>
        </p:txBody>
      </p:sp>
      <p:sp>
        <p:nvSpPr>
          <p:cNvPr id="6" name="object 6"/>
          <p:cNvSpPr txBox="1"/>
          <p:nvPr/>
        </p:nvSpPr>
        <p:spPr>
          <a:xfrm>
            <a:off x="1752600" y="2057400"/>
            <a:ext cx="9583420" cy="2513965"/>
          </a:xfrm>
          <a:prstGeom prst="rect">
            <a:avLst/>
          </a:prstGeom>
        </p:spPr>
        <p:txBody>
          <a:bodyPr vert="horz" wrap="square" lIns="0" tIns="0" rIns="0" bIns="0" rtlCol="0">
            <a:spAutoFit/>
          </a:bodyPr>
          <a:lstStyle/>
          <a:p>
            <a:pPr marL="469900">
              <a:lnSpc>
                <a:spcPct val="100000"/>
              </a:lnSpc>
            </a:pPr>
            <a:r>
              <a:rPr sz="3200" spc="-5" dirty="0">
                <a:solidFill>
                  <a:srgbClr val="00AFEF"/>
                </a:solidFill>
                <a:latin typeface="Arial"/>
                <a:cs typeface="Arial"/>
              </a:rPr>
              <a:t>4</a:t>
            </a:r>
            <a:r>
              <a:rPr sz="3200" spc="-5" dirty="0">
                <a:solidFill>
                  <a:srgbClr val="00AFEF"/>
                </a:solidFill>
                <a:latin typeface="Microsoft YaHei"/>
                <a:cs typeface="Microsoft YaHei"/>
              </a:rPr>
              <a:t>、 </a:t>
            </a:r>
            <a:r>
              <a:rPr sz="3200" dirty="0">
                <a:solidFill>
                  <a:srgbClr val="00AFEF"/>
                </a:solidFill>
                <a:latin typeface="Arial"/>
                <a:cs typeface="Arial"/>
              </a:rPr>
              <a:t>Joints</a:t>
            </a:r>
            <a:r>
              <a:rPr sz="3200" spc="-170" dirty="0">
                <a:solidFill>
                  <a:srgbClr val="00AFEF"/>
                </a:solidFill>
                <a:latin typeface="Arial"/>
                <a:cs typeface="Arial"/>
              </a:rPr>
              <a:t> </a:t>
            </a:r>
            <a:r>
              <a:rPr sz="3200" dirty="0">
                <a:solidFill>
                  <a:srgbClr val="00AFEF"/>
                </a:solidFill>
                <a:latin typeface="Microsoft YaHei"/>
                <a:cs typeface="Microsoft YaHei"/>
              </a:rPr>
              <a:t>关节</a:t>
            </a:r>
            <a:endParaRPr sz="3200" dirty="0">
              <a:latin typeface="Microsoft YaHei"/>
              <a:cs typeface="Microsoft YaHei"/>
            </a:endParaRPr>
          </a:p>
          <a:p>
            <a:pPr marL="469900">
              <a:lnSpc>
                <a:spcPct val="100000"/>
              </a:lnSpc>
              <a:spcBef>
                <a:spcPts val="1215"/>
              </a:spcBef>
            </a:pPr>
            <a:r>
              <a:rPr sz="2800" spc="-5" dirty="0">
                <a:solidFill>
                  <a:srgbClr val="00AFEF"/>
                </a:solidFill>
                <a:latin typeface="Arial"/>
                <a:cs typeface="Arial"/>
              </a:rPr>
              <a:t>Joints</a:t>
            </a:r>
            <a:r>
              <a:rPr sz="2800" spc="-5" dirty="0">
                <a:solidFill>
                  <a:srgbClr val="FFFFFF"/>
                </a:solidFill>
                <a:latin typeface="Microsoft YaHei"/>
                <a:cs typeface="Microsoft YaHei"/>
              </a:rPr>
              <a:t>是两个刚体的链接部位，它可以影响和约束不同刚体</a:t>
            </a:r>
            <a:endParaRPr sz="2800" dirty="0">
              <a:latin typeface="Microsoft YaHei"/>
              <a:cs typeface="Microsoft YaHei"/>
            </a:endParaRPr>
          </a:p>
          <a:p>
            <a:pPr marL="12700">
              <a:lnSpc>
                <a:spcPct val="100000"/>
              </a:lnSpc>
            </a:pPr>
            <a:r>
              <a:rPr sz="2800" spc="-5" dirty="0">
                <a:solidFill>
                  <a:srgbClr val="FFFFFF"/>
                </a:solidFill>
                <a:latin typeface="Microsoft YaHei"/>
                <a:cs typeface="Microsoft YaHei"/>
              </a:rPr>
              <a:t>之间的行为和运动方式。</a:t>
            </a:r>
            <a:endParaRPr sz="2800" dirty="0">
              <a:latin typeface="Microsoft YaHei"/>
              <a:cs typeface="Microsoft YaHei"/>
            </a:endParaRPr>
          </a:p>
          <a:p>
            <a:pPr marL="469900">
              <a:lnSpc>
                <a:spcPct val="100000"/>
              </a:lnSpc>
              <a:spcBef>
                <a:spcPts val="1185"/>
              </a:spcBef>
            </a:pPr>
            <a:r>
              <a:rPr sz="2800" spc="-5" dirty="0">
                <a:solidFill>
                  <a:srgbClr val="FFFFFF"/>
                </a:solidFill>
                <a:latin typeface="Microsoft YaHei"/>
                <a:cs typeface="Microsoft YaHei"/>
              </a:rPr>
              <a:t>在游戏中的典型应用有滑轮，链条和合页等。通过各种巧</a:t>
            </a:r>
            <a:endParaRPr sz="2800" dirty="0">
              <a:latin typeface="Microsoft YaHei"/>
              <a:cs typeface="Microsoft YaHei"/>
            </a:endParaRPr>
          </a:p>
          <a:p>
            <a:pPr marL="12700">
              <a:lnSpc>
                <a:spcPct val="100000"/>
              </a:lnSpc>
              <a:spcBef>
                <a:spcPts val="10"/>
              </a:spcBef>
            </a:pPr>
            <a:r>
              <a:rPr sz="2800" spc="-5" dirty="0">
                <a:solidFill>
                  <a:srgbClr val="FFFFFF"/>
                </a:solidFill>
                <a:latin typeface="Microsoft YaHei"/>
                <a:cs typeface="Microsoft YaHei"/>
              </a:rPr>
              <a:t>妙的不同组合，各种关节能够拼凑出很多有趣的运动方式。</a:t>
            </a:r>
            <a:endParaRPr sz="2800" dirty="0">
              <a:latin typeface="Microsoft YaHei"/>
              <a:cs typeface="Microsoft YaHe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95542"/>
            <a:ext cx="1623060" cy="13624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00971" y="6288022"/>
            <a:ext cx="1656587" cy="48463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50195" y="6214870"/>
            <a:ext cx="2212848" cy="566928"/>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基础</a:t>
            </a:r>
            <a:r>
              <a:rPr spc="5" dirty="0">
                <a:latin typeface="Arial"/>
                <a:cs typeface="Arial"/>
              </a:rPr>
              <a:t>-</a:t>
            </a:r>
            <a:r>
              <a:rPr spc="5" dirty="0"/>
              <a:t>物理引擎重要元素</a:t>
            </a:r>
          </a:p>
        </p:txBody>
      </p:sp>
      <p:sp>
        <p:nvSpPr>
          <p:cNvPr id="6" name="object 6"/>
          <p:cNvSpPr txBox="1"/>
          <p:nvPr/>
        </p:nvSpPr>
        <p:spPr>
          <a:xfrm>
            <a:off x="1410969" y="2021585"/>
            <a:ext cx="9480550" cy="3477895"/>
          </a:xfrm>
          <a:prstGeom prst="rect">
            <a:avLst/>
          </a:prstGeom>
        </p:spPr>
        <p:txBody>
          <a:bodyPr vert="horz" wrap="square" lIns="0" tIns="0" rIns="0" bIns="0" rtlCol="0">
            <a:spAutoFit/>
          </a:bodyPr>
          <a:lstStyle/>
          <a:p>
            <a:pPr marL="469900">
              <a:lnSpc>
                <a:spcPct val="100000"/>
              </a:lnSpc>
            </a:pPr>
            <a:r>
              <a:rPr sz="3200" spc="-5" dirty="0">
                <a:solidFill>
                  <a:srgbClr val="00AFEF"/>
                </a:solidFill>
                <a:latin typeface="Arial"/>
                <a:cs typeface="Arial"/>
              </a:rPr>
              <a:t>5</a:t>
            </a:r>
            <a:r>
              <a:rPr sz="3200" spc="-5" dirty="0">
                <a:solidFill>
                  <a:srgbClr val="00AFEF"/>
                </a:solidFill>
                <a:latin typeface="Microsoft YaHei"/>
                <a:cs typeface="Microsoft YaHei"/>
              </a:rPr>
              <a:t>、 </a:t>
            </a:r>
            <a:r>
              <a:rPr sz="3200" spc="-15" dirty="0">
                <a:solidFill>
                  <a:srgbClr val="00AFEF"/>
                </a:solidFill>
                <a:latin typeface="Arial"/>
                <a:cs typeface="Arial"/>
              </a:rPr>
              <a:t>World</a:t>
            </a:r>
            <a:r>
              <a:rPr sz="3200" spc="-145" dirty="0">
                <a:solidFill>
                  <a:srgbClr val="00AFEF"/>
                </a:solidFill>
                <a:latin typeface="Arial"/>
                <a:cs typeface="Arial"/>
              </a:rPr>
              <a:t> </a:t>
            </a:r>
            <a:r>
              <a:rPr sz="3200" dirty="0">
                <a:solidFill>
                  <a:srgbClr val="00AFEF"/>
                </a:solidFill>
                <a:latin typeface="Microsoft YaHei"/>
                <a:cs typeface="Microsoft YaHei"/>
              </a:rPr>
              <a:t>世界</a:t>
            </a:r>
            <a:endParaRPr sz="3200" dirty="0">
              <a:latin typeface="Microsoft YaHei"/>
              <a:cs typeface="Microsoft YaHei"/>
            </a:endParaRPr>
          </a:p>
          <a:p>
            <a:pPr marL="469900">
              <a:lnSpc>
                <a:spcPct val="100000"/>
              </a:lnSpc>
              <a:spcBef>
                <a:spcPts val="1225"/>
              </a:spcBef>
            </a:pPr>
            <a:r>
              <a:rPr sz="3200" spc="-5" dirty="0">
                <a:solidFill>
                  <a:srgbClr val="00AFEF"/>
                </a:solidFill>
                <a:latin typeface="Arial"/>
                <a:cs typeface="Arial"/>
              </a:rPr>
              <a:t>Node</a:t>
            </a:r>
            <a:r>
              <a:rPr sz="2800" spc="-5" dirty="0">
                <a:solidFill>
                  <a:srgbClr val="FFFFFF"/>
                </a:solidFill>
                <a:latin typeface="Microsoft YaHei"/>
                <a:cs typeface="Microsoft YaHei"/>
              </a:rPr>
              <a:t>或者说</a:t>
            </a:r>
            <a:r>
              <a:rPr sz="3200" spc="-5" dirty="0">
                <a:solidFill>
                  <a:srgbClr val="00AFEF"/>
                </a:solidFill>
                <a:latin typeface="Arial"/>
                <a:cs typeface="Arial"/>
              </a:rPr>
              <a:t>Sprite</a:t>
            </a:r>
            <a:r>
              <a:rPr sz="2800" spc="-5" dirty="0">
                <a:solidFill>
                  <a:srgbClr val="FFFFFF"/>
                </a:solidFill>
                <a:latin typeface="Microsoft YaHei"/>
                <a:cs typeface="Microsoft YaHei"/>
              </a:rPr>
              <a:t>的</a:t>
            </a:r>
            <a:r>
              <a:rPr sz="3200" spc="-5" dirty="0">
                <a:solidFill>
                  <a:srgbClr val="00AFEF"/>
                </a:solidFill>
                <a:latin typeface="Arial"/>
                <a:cs typeface="Arial"/>
              </a:rPr>
              <a:t>PhysicsBody</a:t>
            </a:r>
            <a:r>
              <a:rPr sz="2800" spc="-5" dirty="0">
                <a:solidFill>
                  <a:srgbClr val="FFFFFF"/>
                </a:solidFill>
                <a:latin typeface="Microsoft YaHei"/>
                <a:cs typeface="Microsoft YaHei"/>
              </a:rPr>
              <a:t>会被添加到一个</a:t>
            </a:r>
            <a:endParaRPr sz="2800" dirty="0">
              <a:latin typeface="Microsoft YaHei"/>
              <a:cs typeface="Microsoft YaHei"/>
            </a:endParaRPr>
          </a:p>
          <a:p>
            <a:pPr marL="12700">
              <a:lnSpc>
                <a:spcPct val="100000"/>
              </a:lnSpc>
            </a:pPr>
            <a:r>
              <a:rPr sz="3200" spc="-10" dirty="0">
                <a:solidFill>
                  <a:srgbClr val="00AFEF"/>
                </a:solidFill>
                <a:latin typeface="Arial"/>
                <a:cs typeface="Arial"/>
              </a:rPr>
              <a:t>World</a:t>
            </a:r>
            <a:r>
              <a:rPr sz="2800" spc="-10" dirty="0">
                <a:solidFill>
                  <a:srgbClr val="FFFFFF"/>
                </a:solidFill>
                <a:latin typeface="Microsoft YaHei"/>
                <a:cs typeface="Microsoft YaHei"/>
              </a:rPr>
              <a:t>的容器里，这也是它们被模拟的场所。</a:t>
            </a:r>
            <a:endParaRPr sz="2800" dirty="0">
              <a:latin typeface="Microsoft YaHei"/>
              <a:cs typeface="Microsoft YaHei"/>
            </a:endParaRPr>
          </a:p>
          <a:p>
            <a:pPr marL="12700" marR="5080" indent="457200">
              <a:lnSpc>
                <a:spcPct val="100000"/>
              </a:lnSpc>
              <a:spcBef>
                <a:spcPts val="1190"/>
              </a:spcBef>
            </a:pPr>
            <a:r>
              <a:rPr sz="2800" spc="-5" dirty="0">
                <a:solidFill>
                  <a:srgbClr val="FFFFFF"/>
                </a:solidFill>
                <a:latin typeface="Microsoft YaHei"/>
                <a:cs typeface="Microsoft YaHei"/>
              </a:rPr>
              <a:t>将</a:t>
            </a:r>
            <a:r>
              <a:rPr sz="2800" spc="-5" dirty="0">
                <a:solidFill>
                  <a:srgbClr val="FFFFFF"/>
                </a:solidFill>
                <a:latin typeface="Arial"/>
                <a:cs typeface="Arial"/>
              </a:rPr>
              <a:t>Bodies, Shapes, Joints</a:t>
            </a:r>
            <a:r>
              <a:rPr sz="2800" spc="-5" dirty="0">
                <a:solidFill>
                  <a:srgbClr val="FFFFFF"/>
                </a:solidFill>
                <a:latin typeface="Microsoft YaHei"/>
                <a:cs typeface="Microsoft YaHei"/>
              </a:rPr>
              <a:t>这些对象添加到物理世界中，将  整个物理世界作为一个整体进行更新。物理世界决定了所有  这些部件在一起的互动方式。其中</a:t>
            </a:r>
            <a:r>
              <a:rPr sz="2800" dirty="0">
                <a:solidFill>
                  <a:srgbClr val="FFFFFF"/>
                </a:solidFill>
                <a:latin typeface="Microsoft YaHei"/>
                <a:cs typeface="Microsoft YaHei"/>
              </a:rPr>
              <a:t>，</a:t>
            </a:r>
            <a:r>
              <a:rPr sz="2800" spc="-5" dirty="0">
                <a:solidFill>
                  <a:srgbClr val="FFFFFF"/>
                </a:solidFill>
                <a:latin typeface="Microsoft YaHei"/>
                <a:cs typeface="Microsoft YaHei"/>
              </a:rPr>
              <a:t>用物</a:t>
            </a:r>
            <a:r>
              <a:rPr sz="2800" spc="-30" dirty="0">
                <a:solidFill>
                  <a:srgbClr val="FFFFFF"/>
                </a:solidFill>
                <a:latin typeface="Microsoft YaHei"/>
                <a:cs typeface="Microsoft YaHei"/>
              </a:rPr>
              <a:t>理</a:t>
            </a:r>
            <a:r>
              <a:rPr sz="2800" spc="-15" dirty="0">
                <a:solidFill>
                  <a:srgbClr val="FFFFFF"/>
                </a:solidFill>
                <a:latin typeface="Arial"/>
                <a:cs typeface="Arial"/>
              </a:rPr>
              <a:t>AP</a:t>
            </a:r>
            <a:r>
              <a:rPr sz="2800" spc="-5" dirty="0">
                <a:solidFill>
                  <a:srgbClr val="FFFFFF"/>
                </a:solidFill>
                <a:latin typeface="Arial"/>
                <a:cs typeface="Arial"/>
              </a:rPr>
              <a:t>I</a:t>
            </a:r>
            <a:r>
              <a:rPr sz="2800" spc="-5" dirty="0">
                <a:solidFill>
                  <a:srgbClr val="FFFFFF"/>
                </a:solidFill>
                <a:latin typeface="Microsoft YaHei"/>
                <a:cs typeface="Microsoft YaHei"/>
              </a:rPr>
              <a:t>实现的许多互  动都是与</a:t>
            </a:r>
            <a:r>
              <a:rPr sz="2800" spc="-5" dirty="0">
                <a:solidFill>
                  <a:srgbClr val="FFFFFF"/>
                </a:solidFill>
                <a:latin typeface="Arial"/>
                <a:cs typeface="Arial"/>
              </a:rPr>
              <a:t>PhysicsWorld</a:t>
            </a:r>
            <a:r>
              <a:rPr sz="2800" spc="-5" dirty="0">
                <a:solidFill>
                  <a:srgbClr val="FFFFFF"/>
                </a:solidFill>
                <a:latin typeface="Microsoft YaHei"/>
                <a:cs typeface="Microsoft YaHei"/>
              </a:rPr>
              <a:t>这个对象有关的。</a:t>
            </a:r>
            <a:endParaRPr sz="2800" dirty="0">
              <a:latin typeface="Microsoft YaHei"/>
              <a:cs typeface="Microsoft YaHe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95542"/>
            <a:ext cx="1623060" cy="13624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00971" y="6288022"/>
            <a:ext cx="1656587" cy="48463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50195" y="6214870"/>
            <a:ext cx="2212848" cy="566928"/>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基础</a:t>
            </a:r>
            <a:r>
              <a:rPr spc="45" dirty="0">
                <a:latin typeface="Arial"/>
                <a:cs typeface="Arial"/>
              </a:rPr>
              <a:t>-</a:t>
            </a:r>
            <a:r>
              <a:rPr spc="5" dirty="0"/>
              <a:t>物理引擎的</a:t>
            </a:r>
            <a:r>
              <a:rPr spc="-25" dirty="0"/>
              <a:t>使</a:t>
            </a:r>
            <a:r>
              <a:rPr spc="5" dirty="0"/>
              <a:t>用</a:t>
            </a:r>
          </a:p>
        </p:txBody>
      </p:sp>
      <p:sp>
        <p:nvSpPr>
          <p:cNvPr id="6" name="object 6"/>
          <p:cNvSpPr txBox="1"/>
          <p:nvPr/>
        </p:nvSpPr>
        <p:spPr>
          <a:xfrm>
            <a:off x="1279652" y="1851278"/>
            <a:ext cx="9444990" cy="2256790"/>
          </a:xfrm>
          <a:prstGeom prst="rect">
            <a:avLst/>
          </a:prstGeom>
        </p:spPr>
        <p:txBody>
          <a:bodyPr vert="horz" wrap="square" lIns="0" tIns="0" rIns="0" bIns="0" rtlCol="0">
            <a:spAutoFit/>
          </a:bodyPr>
          <a:lstStyle/>
          <a:p>
            <a:pPr marL="469265">
              <a:lnSpc>
                <a:spcPct val="100000"/>
              </a:lnSpc>
            </a:pPr>
            <a:r>
              <a:rPr sz="3200" spc="-5" dirty="0">
                <a:solidFill>
                  <a:srgbClr val="00AFEF"/>
                </a:solidFill>
                <a:latin typeface="Arial"/>
                <a:cs typeface="Arial"/>
              </a:rPr>
              <a:t>PhysicsWorld</a:t>
            </a:r>
            <a:r>
              <a:rPr sz="3200" spc="-100" dirty="0">
                <a:solidFill>
                  <a:srgbClr val="00AFEF"/>
                </a:solidFill>
                <a:latin typeface="Arial"/>
                <a:cs typeface="Arial"/>
              </a:rPr>
              <a:t> </a:t>
            </a:r>
            <a:r>
              <a:rPr sz="3200" dirty="0">
                <a:solidFill>
                  <a:srgbClr val="00AFEF"/>
                </a:solidFill>
                <a:latin typeface="Microsoft YaHei"/>
                <a:cs typeface="Microsoft YaHei"/>
              </a:rPr>
              <a:t>物理世界</a:t>
            </a:r>
            <a:endParaRPr sz="3200">
              <a:latin typeface="Microsoft YaHei"/>
              <a:cs typeface="Microsoft YaHei"/>
            </a:endParaRPr>
          </a:p>
          <a:p>
            <a:pPr marL="12700" marR="5080" indent="457200" algn="just">
              <a:lnSpc>
                <a:spcPct val="100000"/>
              </a:lnSpc>
              <a:spcBef>
                <a:spcPts val="1205"/>
              </a:spcBef>
            </a:pPr>
            <a:r>
              <a:rPr sz="2400" dirty="0">
                <a:solidFill>
                  <a:srgbClr val="548ED4"/>
                </a:solidFill>
                <a:latin typeface="Calibri"/>
                <a:cs typeface="Calibri"/>
              </a:rPr>
              <a:t>P</a:t>
            </a:r>
            <a:r>
              <a:rPr sz="2400" spc="-55" dirty="0">
                <a:solidFill>
                  <a:srgbClr val="548ED4"/>
                </a:solidFill>
                <a:latin typeface="Calibri"/>
                <a:cs typeface="Calibri"/>
              </a:rPr>
              <a:t>h</a:t>
            </a:r>
            <a:r>
              <a:rPr sz="2400" spc="-20" dirty="0">
                <a:solidFill>
                  <a:srgbClr val="548ED4"/>
                </a:solidFill>
                <a:latin typeface="Calibri"/>
                <a:cs typeface="Calibri"/>
              </a:rPr>
              <a:t>y</a:t>
            </a:r>
            <a:r>
              <a:rPr sz="2400" spc="-5" dirty="0">
                <a:solidFill>
                  <a:srgbClr val="548ED4"/>
                </a:solidFill>
                <a:latin typeface="Calibri"/>
                <a:cs typeface="Calibri"/>
              </a:rPr>
              <a:t>sics</a:t>
            </a:r>
            <a:r>
              <a:rPr sz="2400" spc="-95" dirty="0">
                <a:solidFill>
                  <a:srgbClr val="548ED4"/>
                </a:solidFill>
                <a:latin typeface="Calibri"/>
                <a:cs typeface="Calibri"/>
              </a:rPr>
              <a:t>W</a:t>
            </a:r>
            <a:r>
              <a:rPr sz="2400" spc="-5" dirty="0">
                <a:solidFill>
                  <a:srgbClr val="548ED4"/>
                </a:solidFill>
                <a:latin typeface="Calibri"/>
                <a:cs typeface="Calibri"/>
              </a:rPr>
              <a:t>orl</a:t>
            </a:r>
            <a:r>
              <a:rPr sz="2400" dirty="0">
                <a:solidFill>
                  <a:srgbClr val="548ED4"/>
                </a:solidFill>
                <a:latin typeface="Calibri"/>
                <a:cs typeface="Calibri"/>
              </a:rPr>
              <a:t>d</a:t>
            </a:r>
            <a:r>
              <a:rPr sz="2400" dirty="0">
                <a:solidFill>
                  <a:srgbClr val="FFFFFF"/>
                </a:solidFill>
                <a:latin typeface="SimSun"/>
                <a:cs typeface="SimSun"/>
              </a:rPr>
              <a:t>对象是进行物理模拟时的一个核</a:t>
            </a:r>
            <a:r>
              <a:rPr sz="2400" spc="5" dirty="0">
                <a:solidFill>
                  <a:srgbClr val="FFFFFF"/>
                </a:solidFill>
                <a:latin typeface="SimSun"/>
                <a:cs typeface="SimSun"/>
              </a:rPr>
              <a:t>心</a:t>
            </a:r>
            <a:r>
              <a:rPr sz="2400" dirty="0">
                <a:solidFill>
                  <a:srgbClr val="FFFFFF"/>
                </a:solidFill>
                <a:latin typeface="SimSun"/>
                <a:cs typeface="SimSun"/>
              </a:rPr>
              <a:t>部件，与场景</a:t>
            </a:r>
            <a:r>
              <a:rPr sz="2400" dirty="0">
                <a:solidFill>
                  <a:srgbClr val="FFFFFF"/>
                </a:solidFill>
                <a:latin typeface="Calibri"/>
                <a:cs typeface="Calibri"/>
              </a:rPr>
              <a:t>(</a:t>
            </a:r>
            <a:r>
              <a:rPr sz="2400" spc="-5" dirty="0">
                <a:solidFill>
                  <a:srgbClr val="548ED4"/>
                </a:solidFill>
                <a:latin typeface="Calibri"/>
                <a:cs typeface="Calibri"/>
              </a:rPr>
              <a:t>S</a:t>
            </a:r>
            <a:r>
              <a:rPr sz="2400" spc="5" dirty="0">
                <a:solidFill>
                  <a:srgbClr val="548ED4"/>
                </a:solidFill>
                <a:latin typeface="Calibri"/>
                <a:cs typeface="Calibri"/>
              </a:rPr>
              <a:t>c</a:t>
            </a:r>
            <a:r>
              <a:rPr sz="2400" dirty="0">
                <a:solidFill>
                  <a:srgbClr val="548ED4"/>
                </a:solidFill>
                <a:latin typeface="Calibri"/>
                <a:cs typeface="Calibri"/>
              </a:rPr>
              <a:t>en</a:t>
            </a:r>
            <a:r>
              <a:rPr sz="2400" spc="10" dirty="0">
                <a:solidFill>
                  <a:srgbClr val="548ED4"/>
                </a:solidFill>
                <a:latin typeface="Calibri"/>
                <a:cs typeface="Calibri"/>
              </a:rPr>
              <a:t>e</a:t>
            </a:r>
            <a:r>
              <a:rPr sz="2400" dirty="0">
                <a:solidFill>
                  <a:srgbClr val="FFFFFF"/>
                </a:solidFill>
                <a:latin typeface="Calibri"/>
                <a:cs typeface="Calibri"/>
              </a:rPr>
              <a:t>)  </a:t>
            </a:r>
            <a:r>
              <a:rPr sz="2400" spc="-5" dirty="0">
                <a:solidFill>
                  <a:srgbClr val="FFFFFF"/>
                </a:solidFill>
                <a:latin typeface="SimSun"/>
                <a:cs typeface="SimSun"/>
              </a:rPr>
              <a:t>紧密整合在一起。就像我们的现实世界一样，所有的物理刚体</a:t>
            </a:r>
            <a:r>
              <a:rPr sz="2400" spc="-5" dirty="0">
                <a:solidFill>
                  <a:srgbClr val="FFFFFF"/>
                </a:solidFill>
                <a:latin typeface="Calibri"/>
                <a:cs typeface="Calibri"/>
              </a:rPr>
              <a:t>(</a:t>
            </a:r>
            <a:r>
              <a:rPr sz="2400" spc="-5" dirty="0">
                <a:solidFill>
                  <a:srgbClr val="548ED4"/>
                </a:solidFill>
                <a:latin typeface="Calibri"/>
                <a:cs typeface="Calibri"/>
              </a:rPr>
              <a:t>body</a:t>
            </a:r>
            <a:r>
              <a:rPr sz="2400" spc="-5" dirty="0">
                <a:solidFill>
                  <a:srgbClr val="FFFFFF"/>
                </a:solidFill>
                <a:latin typeface="Calibri"/>
                <a:cs typeface="Calibri"/>
              </a:rPr>
              <a:t>)</a:t>
            </a:r>
            <a:r>
              <a:rPr sz="2400" spc="-5" dirty="0">
                <a:solidFill>
                  <a:srgbClr val="FFFFFF"/>
                </a:solidFill>
                <a:latin typeface="SimSun"/>
                <a:cs typeface="SimSun"/>
              </a:rPr>
              <a:t>都  </a:t>
            </a:r>
            <a:r>
              <a:rPr sz="2400" dirty="0">
                <a:solidFill>
                  <a:srgbClr val="FFFFFF"/>
                </a:solidFill>
                <a:latin typeface="SimSun"/>
                <a:cs typeface="SimSun"/>
              </a:rPr>
              <a:t>会受到所在物理世界的影响。</a:t>
            </a:r>
            <a:endParaRPr sz="2400">
              <a:latin typeface="SimSun"/>
              <a:cs typeface="SimSun"/>
            </a:endParaRPr>
          </a:p>
          <a:p>
            <a:pPr marL="469265">
              <a:lnSpc>
                <a:spcPct val="100000"/>
              </a:lnSpc>
              <a:spcBef>
                <a:spcPts val="1200"/>
              </a:spcBef>
            </a:pPr>
            <a:r>
              <a:rPr sz="2400" spc="-10" dirty="0">
                <a:solidFill>
                  <a:srgbClr val="FFFFFF"/>
                </a:solidFill>
                <a:latin typeface="SimSun"/>
                <a:cs typeface="SimSun"/>
              </a:rPr>
              <a:t>创建一个包含有</a:t>
            </a:r>
            <a:r>
              <a:rPr sz="2400" spc="-10" dirty="0">
                <a:solidFill>
                  <a:srgbClr val="FFFFFF"/>
                </a:solidFill>
                <a:latin typeface="Calibri"/>
                <a:cs typeface="Calibri"/>
              </a:rPr>
              <a:t>PhysicsWorld</a:t>
            </a:r>
            <a:r>
              <a:rPr sz="2400" spc="-10" dirty="0">
                <a:solidFill>
                  <a:srgbClr val="FFFFFF"/>
                </a:solidFill>
                <a:latin typeface="SimSun"/>
                <a:cs typeface="SimSun"/>
              </a:rPr>
              <a:t>的</a:t>
            </a:r>
            <a:r>
              <a:rPr sz="2400" spc="-10" dirty="0">
                <a:solidFill>
                  <a:srgbClr val="FFFFFF"/>
                </a:solidFill>
                <a:latin typeface="Calibri"/>
                <a:cs typeface="Calibri"/>
              </a:rPr>
              <a:t>Scene</a:t>
            </a:r>
            <a:r>
              <a:rPr sz="2400" spc="-10" dirty="0">
                <a:solidFill>
                  <a:srgbClr val="FFFFFF"/>
                </a:solidFill>
                <a:latin typeface="SimSun"/>
                <a:cs typeface="SimSun"/>
              </a:rPr>
              <a:t>对象：</a:t>
            </a:r>
            <a:endParaRPr sz="2400">
              <a:latin typeface="SimSun"/>
              <a:cs typeface="SimSun"/>
            </a:endParaRPr>
          </a:p>
        </p:txBody>
      </p:sp>
      <p:sp>
        <p:nvSpPr>
          <p:cNvPr id="7" name="object 7"/>
          <p:cNvSpPr/>
          <p:nvPr/>
        </p:nvSpPr>
        <p:spPr>
          <a:xfrm>
            <a:off x="1623060" y="4372355"/>
            <a:ext cx="7790688" cy="519684"/>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95542"/>
            <a:ext cx="1623060" cy="13624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00971" y="6288022"/>
            <a:ext cx="1656587" cy="48463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50195" y="6214870"/>
            <a:ext cx="2212848" cy="566928"/>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基础</a:t>
            </a:r>
            <a:r>
              <a:rPr spc="45" dirty="0">
                <a:latin typeface="Arial"/>
                <a:cs typeface="Arial"/>
              </a:rPr>
              <a:t>-</a:t>
            </a:r>
            <a:r>
              <a:rPr spc="5" dirty="0"/>
              <a:t>物理引擎的</a:t>
            </a:r>
            <a:r>
              <a:rPr spc="-25" dirty="0"/>
              <a:t>使</a:t>
            </a:r>
            <a:r>
              <a:rPr spc="5" dirty="0"/>
              <a:t>用</a:t>
            </a:r>
          </a:p>
        </p:txBody>
      </p:sp>
      <p:sp>
        <p:nvSpPr>
          <p:cNvPr id="6" name="object 6"/>
          <p:cNvSpPr txBox="1">
            <a:spLocks noGrp="1"/>
          </p:cNvSpPr>
          <p:nvPr>
            <p:ph type="body" idx="1"/>
          </p:nvPr>
        </p:nvSpPr>
        <p:spPr>
          <a:xfrm>
            <a:off x="1267460" y="1728723"/>
            <a:ext cx="9657079" cy="4188838"/>
          </a:xfrm>
          <a:prstGeom prst="rect">
            <a:avLst/>
          </a:prstGeom>
        </p:spPr>
        <p:txBody>
          <a:bodyPr vert="horz" wrap="square" lIns="0" tIns="122554" rIns="0" bIns="0" rtlCol="0">
            <a:spAutoFit/>
          </a:bodyPr>
          <a:lstStyle/>
          <a:p>
            <a:pPr marL="481330">
              <a:lnSpc>
                <a:spcPct val="100000"/>
              </a:lnSpc>
            </a:pPr>
            <a:r>
              <a:rPr spc="-5" dirty="0"/>
              <a:t>PhysicsWorld</a:t>
            </a:r>
            <a:r>
              <a:rPr spc="-100" dirty="0"/>
              <a:t> </a:t>
            </a:r>
            <a:r>
              <a:rPr dirty="0">
                <a:latin typeface="Microsoft YaHei"/>
                <a:cs typeface="Microsoft YaHei"/>
              </a:rPr>
              <a:t>物理世界</a:t>
            </a:r>
          </a:p>
          <a:p>
            <a:pPr marL="481330" marR="5080">
              <a:lnSpc>
                <a:spcPct val="141700"/>
              </a:lnSpc>
              <a:spcBef>
                <a:spcPts val="5"/>
              </a:spcBef>
            </a:pPr>
            <a:r>
              <a:rPr sz="2400" spc="-10" dirty="0">
                <a:solidFill>
                  <a:srgbClr val="FFFFFF"/>
                </a:solidFill>
                <a:latin typeface="SimSun"/>
                <a:cs typeface="SimSun"/>
              </a:rPr>
              <a:t>每一个物理世界</a:t>
            </a:r>
            <a:r>
              <a:rPr sz="2400" spc="-10" dirty="0">
                <a:solidFill>
                  <a:srgbClr val="FFFFFF"/>
                </a:solidFill>
                <a:latin typeface="Calibri"/>
                <a:cs typeface="Calibri"/>
              </a:rPr>
              <a:t>(</a:t>
            </a:r>
            <a:r>
              <a:rPr sz="2400" spc="-10" dirty="0">
                <a:solidFill>
                  <a:srgbClr val="548ED4"/>
                </a:solidFill>
                <a:latin typeface="Calibri"/>
                <a:cs typeface="Calibri"/>
              </a:rPr>
              <a:t>PhysicsWorld</a:t>
            </a:r>
            <a:r>
              <a:rPr sz="2400" spc="-10" dirty="0">
                <a:solidFill>
                  <a:srgbClr val="FFFFFF"/>
                </a:solidFill>
                <a:latin typeface="Calibri"/>
                <a:cs typeface="Calibri"/>
              </a:rPr>
              <a:t>)</a:t>
            </a:r>
            <a:r>
              <a:rPr sz="2400" spc="-10" dirty="0">
                <a:solidFill>
                  <a:srgbClr val="FFFFFF"/>
                </a:solidFill>
                <a:latin typeface="SimSun"/>
                <a:cs typeface="SimSun"/>
              </a:rPr>
              <a:t>都具有与之相关的属性：  </a:t>
            </a:r>
            <a:endParaRPr lang="en-US" altLang="zh-CN" sz="2400" spc="-10" dirty="0">
              <a:solidFill>
                <a:srgbClr val="FFFFFF"/>
              </a:solidFill>
              <a:latin typeface="SimSun"/>
              <a:cs typeface="SimSun"/>
            </a:endParaRPr>
          </a:p>
          <a:p>
            <a:pPr marL="481330" marR="5080">
              <a:lnSpc>
                <a:spcPct val="141700"/>
              </a:lnSpc>
              <a:spcBef>
                <a:spcPts val="5"/>
              </a:spcBef>
            </a:pPr>
            <a:r>
              <a:rPr sz="2400" spc="-10" dirty="0" err="1">
                <a:solidFill>
                  <a:srgbClr val="FFFFFF"/>
                </a:solidFill>
                <a:latin typeface="SimSun"/>
                <a:cs typeface="SimSun"/>
              </a:rPr>
              <a:t>重力</a:t>
            </a:r>
            <a:r>
              <a:rPr sz="2400" spc="-10" dirty="0">
                <a:solidFill>
                  <a:srgbClr val="FFFFFF"/>
                </a:solidFill>
                <a:latin typeface="Calibri"/>
                <a:cs typeface="Calibri"/>
              </a:rPr>
              <a:t>(</a:t>
            </a:r>
            <a:r>
              <a:rPr sz="2400" spc="-10" dirty="0">
                <a:solidFill>
                  <a:srgbClr val="548ED4"/>
                </a:solidFill>
                <a:latin typeface="Calibri"/>
                <a:cs typeface="Calibri"/>
              </a:rPr>
              <a:t>gravity</a:t>
            </a:r>
            <a:r>
              <a:rPr sz="2400" spc="-10" dirty="0">
                <a:solidFill>
                  <a:srgbClr val="FFFFFF"/>
                </a:solidFill>
                <a:latin typeface="Calibri"/>
                <a:cs typeface="Calibri"/>
              </a:rPr>
              <a:t>)</a:t>
            </a:r>
            <a:r>
              <a:rPr sz="2400" spc="-10" dirty="0">
                <a:solidFill>
                  <a:srgbClr val="FFFFFF"/>
                </a:solidFill>
                <a:latin typeface="SimSun"/>
                <a:cs typeface="SimSun"/>
              </a:rPr>
              <a:t>：全局重力，应用于整个物理世界。默认值为</a:t>
            </a:r>
            <a:r>
              <a:rPr sz="2400" spc="-10" dirty="0">
                <a:solidFill>
                  <a:srgbClr val="FFFFFF"/>
                </a:solidFill>
                <a:latin typeface="Calibri"/>
                <a:cs typeface="Calibri"/>
              </a:rPr>
              <a:t>Vec2(0.0f,-</a:t>
            </a:r>
            <a:endParaRPr sz="2400" dirty="0">
              <a:latin typeface="Calibri"/>
              <a:cs typeface="Calibri"/>
            </a:endParaRPr>
          </a:p>
          <a:p>
            <a:pPr marL="24765">
              <a:lnSpc>
                <a:spcPct val="100000"/>
              </a:lnSpc>
            </a:pPr>
            <a:r>
              <a:rPr sz="2400" dirty="0">
                <a:solidFill>
                  <a:srgbClr val="FFFFFF"/>
                </a:solidFill>
                <a:latin typeface="Calibri"/>
                <a:cs typeface="Calibri"/>
              </a:rPr>
              <a:t>98.0f)</a:t>
            </a:r>
            <a:r>
              <a:rPr lang="en-US" altLang="zh-CN" sz="2400" dirty="0">
                <a:solidFill>
                  <a:srgbClr val="FFFFFF"/>
                </a:solidFill>
                <a:latin typeface="SimSun"/>
                <a:cs typeface="Calibri"/>
              </a:rPr>
              <a:t>,</a:t>
            </a:r>
            <a:r>
              <a:rPr lang="zh-CN" altLang="en-US" sz="2400" dirty="0">
                <a:solidFill>
                  <a:srgbClr val="FFFFFF"/>
                </a:solidFill>
                <a:latin typeface="SimSun"/>
                <a:cs typeface="Calibri"/>
              </a:rPr>
              <a:t>即</a:t>
            </a:r>
            <a:r>
              <a:rPr lang="en-US" altLang="zh-CN" sz="2400" dirty="0">
                <a:solidFill>
                  <a:srgbClr val="FFFFFF"/>
                </a:solidFill>
                <a:latin typeface="SimSun"/>
                <a:cs typeface="Calibri"/>
              </a:rPr>
              <a:t>9.8</a:t>
            </a:r>
            <a:r>
              <a:rPr lang="zh-CN" altLang="en-US" sz="2400" dirty="0">
                <a:solidFill>
                  <a:srgbClr val="FFFFFF"/>
                </a:solidFill>
                <a:latin typeface="SimSun"/>
                <a:cs typeface="Calibri"/>
              </a:rPr>
              <a:t>米每二次方秒</a:t>
            </a:r>
            <a:r>
              <a:rPr lang="en-US" altLang="zh-CN" sz="2400" dirty="0">
                <a:solidFill>
                  <a:srgbClr val="FFFFFF"/>
                </a:solidFill>
                <a:latin typeface="SimSun"/>
                <a:cs typeface="Calibri"/>
              </a:rPr>
              <a:t>,</a:t>
            </a:r>
            <a:r>
              <a:rPr lang="zh-CN" altLang="en-US" sz="2400" dirty="0">
                <a:solidFill>
                  <a:srgbClr val="FFFFFF"/>
                </a:solidFill>
                <a:latin typeface="SimSun"/>
                <a:cs typeface="Calibri"/>
              </a:rPr>
              <a:t>方向竖直向下</a:t>
            </a:r>
            <a:endParaRPr sz="2400" dirty="0">
              <a:latin typeface="SimSun"/>
              <a:cs typeface="SimSun"/>
            </a:endParaRPr>
          </a:p>
          <a:p>
            <a:pPr marL="24765" marR="170180" indent="478155">
              <a:lnSpc>
                <a:spcPct val="100000"/>
              </a:lnSpc>
            </a:pPr>
            <a:r>
              <a:rPr sz="2400" spc="-5" dirty="0">
                <a:solidFill>
                  <a:srgbClr val="FFFFFF"/>
                </a:solidFill>
                <a:latin typeface="SimSun"/>
                <a:cs typeface="SimSun"/>
              </a:rPr>
              <a:t>速度</a:t>
            </a:r>
            <a:r>
              <a:rPr sz="2400" spc="-5" dirty="0">
                <a:solidFill>
                  <a:srgbClr val="FFFFFF"/>
                </a:solidFill>
                <a:latin typeface="Calibri"/>
                <a:cs typeface="Calibri"/>
              </a:rPr>
              <a:t>(</a:t>
            </a:r>
            <a:r>
              <a:rPr sz="2400" spc="-5" dirty="0">
                <a:solidFill>
                  <a:srgbClr val="548ED4"/>
                </a:solidFill>
                <a:latin typeface="Calibri"/>
                <a:cs typeface="Calibri"/>
              </a:rPr>
              <a:t>speed</a:t>
            </a:r>
            <a:r>
              <a:rPr sz="2400" spc="-5" dirty="0">
                <a:solidFill>
                  <a:srgbClr val="FFFFFF"/>
                </a:solidFill>
                <a:latin typeface="Calibri"/>
                <a:cs typeface="Calibri"/>
              </a:rPr>
              <a:t>)</a:t>
            </a:r>
            <a:r>
              <a:rPr sz="2400" spc="-5" dirty="0">
                <a:solidFill>
                  <a:srgbClr val="FFFFFF"/>
                </a:solidFill>
                <a:latin typeface="SimSun"/>
                <a:cs typeface="SimSun"/>
              </a:rPr>
              <a:t>：</a:t>
            </a:r>
            <a:r>
              <a:rPr sz="2400" spc="-5" dirty="0" err="1">
                <a:solidFill>
                  <a:srgbClr val="FFFFFF"/>
                </a:solidFill>
                <a:latin typeface="SimSun"/>
                <a:cs typeface="SimSun"/>
              </a:rPr>
              <a:t>设定了物理世界的速度</a:t>
            </a:r>
            <a:r>
              <a:rPr lang="en-US" altLang="zh-CN" sz="2400" spc="-5" dirty="0">
                <a:solidFill>
                  <a:srgbClr val="FFFFFF"/>
                </a:solidFill>
                <a:latin typeface="SimSun"/>
                <a:cs typeface="SimSun"/>
              </a:rPr>
              <a:t>, </a:t>
            </a:r>
            <a:r>
              <a:rPr sz="2400" spc="-5" dirty="0">
                <a:solidFill>
                  <a:srgbClr val="FFFFFF"/>
                </a:solidFill>
                <a:latin typeface="SimSun"/>
                <a:cs typeface="SimSun"/>
              </a:rPr>
              <a:t>指的是这个模拟世界运动的一种比率。默认值为</a:t>
            </a:r>
            <a:r>
              <a:rPr sz="2400" spc="-5" dirty="0">
                <a:solidFill>
                  <a:srgbClr val="FFFFFF"/>
                </a:solidFill>
                <a:latin typeface="Calibri"/>
                <a:cs typeface="Calibri"/>
              </a:rPr>
              <a:t>1.0</a:t>
            </a:r>
            <a:r>
              <a:rPr sz="2400" spc="-5" dirty="0">
                <a:solidFill>
                  <a:srgbClr val="FFFFFF"/>
                </a:solidFill>
                <a:latin typeface="SimSun"/>
                <a:cs typeface="SimSun"/>
              </a:rPr>
              <a:t>。</a:t>
            </a:r>
            <a:endParaRPr sz="2400" dirty="0">
              <a:latin typeface="SimSun"/>
              <a:cs typeface="SimSun"/>
            </a:endParaRPr>
          </a:p>
          <a:p>
            <a:pPr marL="24765" marR="44450" indent="457200">
              <a:lnSpc>
                <a:spcPct val="100000"/>
              </a:lnSpc>
              <a:spcBef>
                <a:spcPts val="1200"/>
              </a:spcBef>
            </a:pPr>
            <a:r>
              <a:rPr sz="2400" spc="-10" dirty="0">
                <a:solidFill>
                  <a:srgbClr val="FFFFFF"/>
                </a:solidFill>
                <a:latin typeface="SimSun"/>
                <a:cs typeface="SimSun"/>
              </a:rPr>
              <a:t>刷新率</a:t>
            </a:r>
            <a:r>
              <a:rPr sz="2400" spc="-10" dirty="0">
                <a:solidFill>
                  <a:srgbClr val="FFFFFF"/>
                </a:solidFill>
                <a:latin typeface="Calibri"/>
                <a:cs typeface="Calibri"/>
              </a:rPr>
              <a:t>(</a:t>
            </a:r>
            <a:r>
              <a:rPr sz="2400" spc="-10" dirty="0">
                <a:solidFill>
                  <a:srgbClr val="548ED4"/>
                </a:solidFill>
                <a:latin typeface="Calibri"/>
                <a:cs typeface="Calibri"/>
              </a:rPr>
              <a:t>updateRate</a:t>
            </a:r>
            <a:r>
              <a:rPr sz="2400" spc="-85" dirty="0">
                <a:solidFill>
                  <a:srgbClr val="548ED4"/>
                </a:solidFill>
                <a:latin typeface="Calibri"/>
                <a:cs typeface="Calibri"/>
              </a:rPr>
              <a:t> </a:t>
            </a:r>
            <a:r>
              <a:rPr sz="2400" dirty="0">
                <a:solidFill>
                  <a:srgbClr val="FFFFFF"/>
                </a:solidFill>
                <a:latin typeface="Calibri"/>
                <a:cs typeface="Calibri"/>
              </a:rPr>
              <a:t>)</a:t>
            </a:r>
            <a:r>
              <a:rPr sz="2400" dirty="0">
                <a:solidFill>
                  <a:srgbClr val="FFFFFF"/>
                </a:solidFill>
                <a:latin typeface="SimSun"/>
                <a:cs typeface="SimSun"/>
              </a:rPr>
              <a:t>：设定了物理世界的刷新率，这里刷新率指的是  </a:t>
            </a:r>
            <a:r>
              <a:rPr sz="2400" spc="-10" dirty="0">
                <a:solidFill>
                  <a:srgbClr val="FFFFFF"/>
                </a:solidFill>
                <a:latin typeface="Calibri"/>
                <a:cs typeface="Calibri"/>
              </a:rPr>
              <a:t>EngineUpdateTimes/PhysicsWorldUpdateTimes</a:t>
            </a:r>
            <a:r>
              <a:rPr sz="2400" spc="-10" dirty="0">
                <a:solidFill>
                  <a:srgbClr val="FFFFFF"/>
                </a:solidFill>
                <a:latin typeface="SimSun"/>
                <a:cs typeface="SimSun"/>
              </a:rPr>
              <a:t>的比值。</a:t>
            </a:r>
            <a:endParaRPr sz="2400" dirty="0">
              <a:latin typeface="SimSun"/>
              <a:cs typeface="SimSun"/>
            </a:endParaRPr>
          </a:p>
          <a:p>
            <a:pPr marL="481330">
              <a:lnSpc>
                <a:spcPct val="100000"/>
              </a:lnSpc>
              <a:spcBef>
                <a:spcPts val="1200"/>
              </a:spcBef>
            </a:pPr>
            <a:r>
              <a:rPr sz="2400" spc="-5" dirty="0">
                <a:solidFill>
                  <a:srgbClr val="FFFFFF"/>
                </a:solidFill>
                <a:latin typeface="SimSun"/>
                <a:cs typeface="SimSun"/>
              </a:rPr>
              <a:t>子步</a:t>
            </a:r>
            <a:r>
              <a:rPr sz="2400" spc="-5" dirty="0">
                <a:solidFill>
                  <a:srgbClr val="FFFFFF"/>
                </a:solidFill>
                <a:latin typeface="Calibri"/>
                <a:cs typeface="Calibri"/>
              </a:rPr>
              <a:t>(</a:t>
            </a:r>
            <a:r>
              <a:rPr sz="2400" spc="-5" dirty="0">
                <a:solidFill>
                  <a:srgbClr val="548ED4"/>
                </a:solidFill>
                <a:latin typeface="Calibri"/>
                <a:cs typeface="Calibri"/>
              </a:rPr>
              <a:t>substeps</a:t>
            </a:r>
            <a:r>
              <a:rPr sz="2400" spc="-5" dirty="0">
                <a:solidFill>
                  <a:srgbClr val="FFFFFF"/>
                </a:solidFill>
                <a:latin typeface="Calibri"/>
                <a:cs typeface="Calibri"/>
              </a:rPr>
              <a:t>)</a:t>
            </a:r>
            <a:r>
              <a:rPr sz="2400" spc="-5" dirty="0">
                <a:solidFill>
                  <a:srgbClr val="FFFFFF"/>
                </a:solidFill>
                <a:latin typeface="SimSun"/>
                <a:cs typeface="SimSun"/>
              </a:rPr>
              <a:t>：设定了物理世界中每次刷新的子步数量。</a:t>
            </a:r>
            <a:endParaRPr sz="2400" dirty="0">
              <a:latin typeface="SimSun"/>
              <a:cs typeface="SimSu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03040" y="655063"/>
            <a:ext cx="432434" cy="2265680"/>
          </a:xfrm>
          <a:prstGeom prst="rect">
            <a:avLst/>
          </a:prstGeom>
        </p:spPr>
        <p:txBody>
          <a:bodyPr vert="vert270" wrap="square" lIns="0" tIns="0" rIns="0" bIns="0" rtlCol="0">
            <a:spAutoFit/>
          </a:bodyPr>
          <a:lstStyle/>
          <a:p>
            <a:pPr marL="12700">
              <a:lnSpc>
                <a:spcPts val="3335"/>
              </a:lnSpc>
            </a:pPr>
            <a:r>
              <a:rPr sz="3200" dirty="0">
                <a:solidFill>
                  <a:srgbClr val="FFFFFF"/>
                </a:solidFill>
                <a:latin typeface="Arial"/>
                <a:cs typeface="Arial"/>
              </a:rPr>
              <a:t>C</a:t>
            </a:r>
            <a:r>
              <a:rPr sz="3200" spc="5" dirty="0">
                <a:solidFill>
                  <a:srgbClr val="FFFFFF"/>
                </a:solidFill>
                <a:latin typeface="Arial"/>
                <a:cs typeface="Arial"/>
              </a:rPr>
              <a:t>O</a:t>
            </a:r>
            <a:r>
              <a:rPr sz="3200" dirty="0">
                <a:solidFill>
                  <a:srgbClr val="FFFFFF"/>
                </a:solidFill>
                <a:latin typeface="Arial"/>
                <a:cs typeface="Arial"/>
              </a:rPr>
              <a:t>NTE</a:t>
            </a:r>
            <a:r>
              <a:rPr sz="3200" spc="5" dirty="0">
                <a:solidFill>
                  <a:srgbClr val="FFFFFF"/>
                </a:solidFill>
                <a:latin typeface="Arial"/>
                <a:cs typeface="Arial"/>
              </a:rPr>
              <a:t>N</a:t>
            </a:r>
            <a:r>
              <a:rPr sz="3200" dirty="0">
                <a:solidFill>
                  <a:srgbClr val="FFFFFF"/>
                </a:solidFill>
                <a:latin typeface="Arial"/>
                <a:cs typeface="Arial"/>
              </a:rPr>
              <a:t>TS</a:t>
            </a:r>
            <a:endParaRPr sz="3200">
              <a:latin typeface="Arial"/>
              <a:cs typeface="Arial"/>
            </a:endParaRPr>
          </a:p>
        </p:txBody>
      </p:sp>
      <p:sp>
        <p:nvSpPr>
          <p:cNvPr id="3" name="object 3"/>
          <p:cNvSpPr/>
          <p:nvPr/>
        </p:nvSpPr>
        <p:spPr>
          <a:xfrm>
            <a:off x="1007363" y="0"/>
            <a:ext cx="76200" cy="2990850"/>
          </a:xfrm>
          <a:custGeom>
            <a:avLst/>
            <a:gdLst/>
            <a:ahLst/>
            <a:cxnLst/>
            <a:rect l="l" t="t" r="r" b="b"/>
            <a:pathLst>
              <a:path w="76200" h="2990850">
                <a:moveTo>
                  <a:pt x="31789" y="2915929"/>
                </a:moveTo>
                <a:lnTo>
                  <a:pt x="23278" y="2917656"/>
                </a:lnTo>
                <a:lnTo>
                  <a:pt x="11187" y="2925794"/>
                </a:lnTo>
                <a:lnTo>
                  <a:pt x="3010" y="2937902"/>
                </a:lnTo>
                <a:lnTo>
                  <a:pt x="0" y="2952750"/>
                </a:lnTo>
                <a:lnTo>
                  <a:pt x="2977" y="2967543"/>
                </a:lnTo>
                <a:lnTo>
                  <a:pt x="11129" y="2979658"/>
                </a:lnTo>
                <a:lnTo>
                  <a:pt x="23233" y="2987843"/>
                </a:lnTo>
                <a:lnTo>
                  <a:pt x="38061" y="2990850"/>
                </a:lnTo>
                <a:lnTo>
                  <a:pt x="52921" y="2987843"/>
                </a:lnTo>
                <a:lnTo>
                  <a:pt x="65012" y="2979705"/>
                </a:lnTo>
                <a:lnTo>
                  <a:pt x="73189" y="2967597"/>
                </a:lnTo>
                <a:lnTo>
                  <a:pt x="76200" y="2952750"/>
                </a:lnTo>
                <a:lnTo>
                  <a:pt x="31750" y="2952750"/>
                </a:lnTo>
                <a:lnTo>
                  <a:pt x="31789" y="2915929"/>
                </a:lnTo>
                <a:close/>
              </a:path>
              <a:path w="76200" h="2990850">
                <a:moveTo>
                  <a:pt x="38138" y="2914650"/>
                </a:moveTo>
                <a:lnTo>
                  <a:pt x="31789" y="2915929"/>
                </a:lnTo>
                <a:lnTo>
                  <a:pt x="31750" y="2952750"/>
                </a:lnTo>
                <a:lnTo>
                  <a:pt x="44450" y="2952750"/>
                </a:lnTo>
                <a:lnTo>
                  <a:pt x="44446" y="2915929"/>
                </a:lnTo>
                <a:lnTo>
                  <a:pt x="38138" y="2914650"/>
                </a:lnTo>
                <a:close/>
              </a:path>
              <a:path w="76200" h="2990850">
                <a:moveTo>
                  <a:pt x="44489" y="2915937"/>
                </a:moveTo>
                <a:lnTo>
                  <a:pt x="44450" y="2952750"/>
                </a:lnTo>
                <a:lnTo>
                  <a:pt x="76200" y="2952750"/>
                </a:lnTo>
                <a:lnTo>
                  <a:pt x="73222" y="2937956"/>
                </a:lnTo>
                <a:lnTo>
                  <a:pt x="65070" y="2925841"/>
                </a:lnTo>
                <a:lnTo>
                  <a:pt x="52966" y="2917656"/>
                </a:lnTo>
                <a:lnTo>
                  <a:pt x="44489" y="2915937"/>
                </a:lnTo>
                <a:close/>
              </a:path>
              <a:path w="76200" h="2990850">
                <a:moveTo>
                  <a:pt x="44490" y="2914650"/>
                </a:moveTo>
                <a:lnTo>
                  <a:pt x="38138" y="2914650"/>
                </a:lnTo>
                <a:lnTo>
                  <a:pt x="44489" y="2915937"/>
                </a:lnTo>
                <a:lnTo>
                  <a:pt x="44490" y="2914650"/>
                </a:lnTo>
                <a:close/>
              </a:path>
              <a:path w="76200" h="2990850">
                <a:moveTo>
                  <a:pt x="47625" y="0"/>
                </a:moveTo>
                <a:lnTo>
                  <a:pt x="34925" y="0"/>
                </a:lnTo>
                <a:lnTo>
                  <a:pt x="31789" y="2915929"/>
                </a:lnTo>
                <a:lnTo>
                  <a:pt x="38138" y="2914650"/>
                </a:lnTo>
                <a:lnTo>
                  <a:pt x="44490" y="2914650"/>
                </a:lnTo>
                <a:lnTo>
                  <a:pt x="47625" y="0"/>
                </a:lnTo>
                <a:close/>
              </a:path>
            </a:pathLst>
          </a:custGeom>
          <a:solidFill>
            <a:srgbClr val="FFFFFF"/>
          </a:solidFill>
        </p:spPr>
        <p:txBody>
          <a:bodyPr wrap="square" lIns="0" tIns="0" rIns="0" bIns="0" rtlCol="0"/>
          <a:lstStyle/>
          <a:p>
            <a:endParaRPr/>
          </a:p>
        </p:txBody>
      </p:sp>
      <p:sp>
        <p:nvSpPr>
          <p:cNvPr id="4" name="object 4"/>
          <p:cNvSpPr/>
          <p:nvPr/>
        </p:nvSpPr>
        <p:spPr>
          <a:xfrm>
            <a:off x="4265676" y="3585971"/>
            <a:ext cx="6497320" cy="573405"/>
          </a:xfrm>
          <a:custGeom>
            <a:avLst/>
            <a:gdLst/>
            <a:ahLst/>
            <a:cxnLst/>
            <a:rect l="l" t="t" r="r" b="b"/>
            <a:pathLst>
              <a:path w="6497320" h="573404">
                <a:moveTo>
                  <a:pt x="6401308" y="0"/>
                </a:moveTo>
                <a:lnTo>
                  <a:pt x="95503" y="0"/>
                </a:lnTo>
                <a:lnTo>
                  <a:pt x="58346" y="7510"/>
                </a:lnTo>
                <a:lnTo>
                  <a:pt x="27987" y="27987"/>
                </a:lnTo>
                <a:lnTo>
                  <a:pt x="7510" y="58346"/>
                </a:lnTo>
                <a:lnTo>
                  <a:pt x="0" y="95503"/>
                </a:lnTo>
                <a:lnTo>
                  <a:pt x="0" y="477519"/>
                </a:lnTo>
                <a:lnTo>
                  <a:pt x="7510" y="514677"/>
                </a:lnTo>
                <a:lnTo>
                  <a:pt x="27987" y="545036"/>
                </a:lnTo>
                <a:lnTo>
                  <a:pt x="58346" y="565513"/>
                </a:lnTo>
                <a:lnTo>
                  <a:pt x="95503" y="573023"/>
                </a:lnTo>
                <a:lnTo>
                  <a:pt x="6401308" y="573023"/>
                </a:lnTo>
                <a:lnTo>
                  <a:pt x="6438465" y="565513"/>
                </a:lnTo>
                <a:lnTo>
                  <a:pt x="6468824" y="545036"/>
                </a:lnTo>
                <a:lnTo>
                  <a:pt x="6489301" y="514677"/>
                </a:lnTo>
                <a:lnTo>
                  <a:pt x="6496812" y="477519"/>
                </a:lnTo>
                <a:lnTo>
                  <a:pt x="6496812" y="95503"/>
                </a:lnTo>
                <a:lnTo>
                  <a:pt x="6489301" y="58346"/>
                </a:lnTo>
                <a:lnTo>
                  <a:pt x="6468824" y="27987"/>
                </a:lnTo>
                <a:lnTo>
                  <a:pt x="6438465" y="7510"/>
                </a:lnTo>
                <a:lnTo>
                  <a:pt x="6401308" y="0"/>
                </a:lnTo>
                <a:close/>
              </a:path>
            </a:pathLst>
          </a:custGeom>
          <a:solidFill>
            <a:srgbClr val="4F81BC"/>
          </a:solidFill>
        </p:spPr>
        <p:txBody>
          <a:bodyPr wrap="square" lIns="0" tIns="0" rIns="0" bIns="0" rtlCol="0"/>
          <a:lstStyle/>
          <a:p>
            <a:endParaRPr/>
          </a:p>
        </p:txBody>
      </p:sp>
      <p:sp>
        <p:nvSpPr>
          <p:cNvPr id="5" name="object 5"/>
          <p:cNvSpPr/>
          <p:nvPr/>
        </p:nvSpPr>
        <p:spPr>
          <a:xfrm>
            <a:off x="4265676" y="3585971"/>
            <a:ext cx="6497320" cy="573405"/>
          </a:xfrm>
          <a:custGeom>
            <a:avLst/>
            <a:gdLst/>
            <a:ahLst/>
            <a:cxnLst/>
            <a:rect l="l" t="t" r="r" b="b"/>
            <a:pathLst>
              <a:path w="6497320" h="573404">
                <a:moveTo>
                  <a:pt x="0" y="95503"/>
                </a:moveTo>
                <a:lnTo>
                  <a:pt x="7510" y="58346"/>
                </a:lnTo>
                <a:lnTo>
                  <a:pt x="27987" y="27987"/>
                </a:lnTo>
                <a:lnTo>
                  <a:pt x="58346" y="7510"/>
                </a:lnTo>
                <a:lnTo>
                  <a:pt x="95503" y="0"/>
                </a:lnTo>
                <a:lnTo>
                  <a:pt x="6401308" y="0"/>
                </a:lnTo>
                <a:lnTo>
                  <a:pt x="6438465" y="7510"/>
                </a:lnTo>
                <a:lnTo>
                  <a:pt x="6468824" y="27987"/>
                </a:lnTo>
                <a:lnTo>
                  <a:pt x="6489301" y="58346"/>
                </a:lnTo>
                <a:lnTo>
                  <a:pt x="6496812" y="95503"/>
                </a:lnTo>
                <a:lnTo>
                  <a:pt x="6496812" y="477519"/>
                </a:lnTo>
                <a:lnTo>
                  <a:pt x="6489301" y="514677"/>
                </a:lnTo>
                <a:lnTo>
                  <a:pt x="6468824" y="545036"/>
                </a:lnTo>
                <a:lnTo>
                  <a:pt x="6438465" y="565513"/>
                </a:lnTo>
                <a:lnTo>
                  <a:pt x="6401308" y="573023"/>
                </a:lnTo>
                <a:lnTo>
                  <a:pt x="95503" y="573023"/>
                </a:lnTo>
                <a:lnTo>
                  <a:pt x="58346" y="565513"/>
                </a:lnTo>
                <a:lnTo>
                  <a:pt x="27987" y="545036"/>
                </a:lnTo>
                <a:lnTo>
                  <a:pt x="7510" y="514677"/>
                </a:lnTo>
                <a:lnTo>
                  <a:pt x="0" y="477519"/>
                </a:lnTo>
                <a:lnTo>
                  <a:pt x="0" y="95503"/>
                </a:lnTo>
                <a:close/>
              </a:path>
            </a:pathLst>
          </a:custGeom>
          <a:ln w="12192">
            <a:solidFill>
              <a:srgbClr val="FFFFFF"/>
            </a:solidFill>
          </a:ln>
        </p:spPr>
        <p:txBody>
          <a:bodyPr wrap="square" lIns="0" tIns="0" rIns="0" bIns="0" rtlCol="0"/>
          <a:lstStyle/>
          <a:p>
            <a:endParaRPr/>
          </a:p>
        </p:txBody>
      </p:sp>
      <p:sp>
        <p:nvSpPr>
          <p:cNvPr id="6" name="object 6"/>
          <p:cNvSpPr txBox="1"/>
          <p:nvPr/>
        </p:nvSpPr>
        <p:spPr>
          <a:xfrm>
            <a:off x="4358132" y="3720338"/>
            <a:ext cx="3133090" cy="317500"/>
          </a:xfrm>
          <a:prstGeom prst="rect">
            <a:avLst/>
          </a:prstGeom>
        </p:spPr>
        <p:txBody>
          <a:bodyPr vert="horz" wrap="square" lIns="0" tIns="0" rIns="0" bIns="0" rtlCol="0">
            <a:spAutoFit/>
          </a:bodyPr>
          <a:lstStyle/>
          <a:p>
            <a:pPr marL="12700">
              <a:lnSpc>
                <a:spcPct val="100000"/>
              </a:lnSpc>
              <a:tabLst>
                <a:tab pos="1000760" algn="l"/>
              </a:tabLst>
            </a:pPr>
            <a:r>
              <a:rPr sz="2000" dirty="0">
                <a:solidFill>
                  <a:srgbClr val="FFFFFF"/>
                </a:solidFill>
                <a:latin typeface="Arial"/>
                <a:cs typeface="Arial"/>
              </a:rPr>
              <a:t>Particle	</a:t>
            </a:r>
            <a:r>
              <a:rPr sz="2000" spc="-10" dirty="0">
                <a:solidFill>
                  <a:srgbClr val="FFFFFF"/>
                </a:solidFill>
                <a:latin typeface="Arial"/>
                <a:cs typeface="Arial"/>
              </a:rPr>
              <a:t>S</a:t>
            </a:r>
            <a:r>
              <a:rPr sz="2000" dirty="0">
                <a:solidFill>
                  <a:srgbClr val="FFFFFF"/>
                </a:solidFill>
                <a:latin typeface="Arial"/>
                <a:cs typeface="Arial"/>
              </a:rPr>
              <a:t>yste</a:t>
            </a:r>
            <a:r>
              <a:rPr sz="2000" spc="-5" dirty="0">
                <a:solidFill>
                  <a:srgbClr val="FFFFFF"/>
                </a:solidFill>
                <a:latin typeface="Arial"/>
                <a:cs typeface="Arial"/>
              </a:rPr>
              <a:t>m</a:t>
            </a:r>
            <a:r>
              <a:rPr sz="2000" dirty="0">
                <a:solidFill>
                  <a:srgbClr val="FFFFFF"/>
                </a:solidFill>
                <a:latin typeface="Microsoft YaHei"/>
                <a:cs typeface="Microsoft YaHei"/>
              </a:rPr>
              <a:t>，粒子系统</a:t>
            </a:r>
            <a:endParaRPr sz="2000" dirty="0">
              <a:latin typeface="Microsoft YaHei"/>
              <a:cs typeface="Microsoft YaHei"/>
            </a:endParaRPr>
          </a:p>
        </p:txBody>
      </p:sp>
      <p:sp>
        <p:nvSpPr>
          <p:cNvPr id="7" name="object 7"/>
          <p:cNvSpPr/>
          <p:nvPr/>
        </p:nvSpPr>
        <p:spPr>
          <a:xfrm>
            <a:off x="2089404" y="3256788"/>
            <a:ext cx="1247140" cy="1237615"/>
          </a:xfrm>
          <a:custGeom>
            <a:avLst/>
            <a:gdLst/>
            <a:ahLst/>
            <a:cxnLst/>
            <a:rect l="l" t="t" r="r" b="b"/>
            <a:pathLst>
              <a:path w="1247139" h="1237614">
                <a:moveTo>
                  <a:pt x="623315" y="0"/>
                </a:moveTo>
                <a:lnTo>
                  <a:pt x="574597" y="1861"/>
                </a:lnTo>
                <a:lnTo>
                  <a:pt x="526906" y="7353"/>
                </a:lnTo>
                <a:lnTo>
                  <a:pt x="480379" y="16339"/>
                </a:lnTo>
                <a:lnTo>
                  <a:pt x="435157" y="28681"/>
                </a:lnTo>
                <a:lnTo>
                  <a:pt x="391376" y="44242"/>
                </a:lnTo>
                <a:lnTo>
                  <a:pt x="349175" y="62883"/>
                </a:lnTo>
                <a:lnTo>
                  <a:pt x="308694" y="84469"/>
                </a:lnTo>
                <a:lnTo>
                  <a:pt x="270070" y="108860"/>
                </a:lnTo>
                <a:lnTo>
                  <a:pt x="233443" y="135920"/>
                </a:lnTo>
                <a:lnTo>
                  <a:pt x="198949" y="165511"/>
                </a:lnTo>
                <a:lnTo>
                  <a:pt x="166729" y="197496"/>
                </a:lnTo>
                <a:lnTo>
                  <a:pt x="136920" y="231736"/>
                </a:lnTo>
                <a:lnTo>
                  <a:pt x="109660" y="268096"/>
                </a:lnTo>
                <a:lnTo>
                  <a:pt x="85089" y="306436"/>
                </a:lnTo>
                <a:lnTo>
                  <a:pt x="63345" y="346621"/>
                </a:lnTo>
                <a:lnTo>
                  <a:pt x="44567" y="388511"/>
                </a:lnTo>
                <a:lnTo>
                  <a:pt x="28892" y="431970"/>
                </a:lnTo>
                <a:lnTo>
                  <a:pt x="16459" y="476860"/>
                </a:lnTo>
                <a:lnTo>
                  <a:pt x="7407" y="523044"/>
                </a:lnTo>
                <a:lnTo>
                  <a:pt x="1875" y="570385"/>
                </a:lnTo>
                <a:lnTo>
                  <a:pt x="0" y="618744"/>
                </a:lnTo>
                <a:lnTo>
                  <a:pt x="1875" y="667102"/>
                </a:lnTo>
                <a:lnTo>
                  <a:pt x="7407" y="714443"/>
                </a:lnTo>
                <a:lnTo>
                  <a:pt x="16459" y="760627"/>
                </a:lnTo>
                <a:lnTo>
                  <a:pt x="28892" y="805517"/>
                </a:lnTo>
                <a:lnTo>
                  <a:pt x="44567" y="848976"/>
                </a:lnTo>
                <a:lnTo>
                  <a:pt x="63345" y="890866"/>
                </a:lnTo>
                <a:lnTo>
                  <a:pt x="85089" y="931051"/>
                </a:lnTo>
                <a:lnTo>
                  <a:pt x="109660" y="969391"/>
                </a:lnTo>
                <a:lnTo>
                  <a:pt x="136920" y="1005751"/>
                </a:lnTo>
                <a:lnTo>
                  <a:pt x="166729" y="1039991"/>
                </a:lnTo>
                <a:lnTo>
                  <a:pt x="198949" y="1071976"/>
                </a:lnTo>
                <a:lnTo>
                  <a:pt x="233443" y="1101567"/>
                </a:lnTo>
                <a:lnTo>
                  <a:pt x="270070" y="1128627"/>
                </a:lnTo>
                <a:lnTo>
                  <a:pt x="308694" y="1153018"/>
                </a:lnTo>
                <a:lnTo>
                  <a:pt x="349175" y="1174604"/>
                </a:lnTo>
                <a:lnTo>
                  <a:pt x="391376" y="1193245"/>
                </a:lnTo>
                <a:lnTo>
                  <a:pt x="435157" y="1208806"/>
                </a:lnTo>
                <a:lnTo>
                  <a:pt x="480379" y="1221148"/>
                </a:lnTo>
                <a:lnTo>
                  <a:pt x="526906" y="1230134"/>
                </a:lnTo>
                <a:lnTo>
                  <a:pt x="574597" y="1235626"/>
                </a:lnTo>
                <a:lnTo>
                  <a:pt x="623315" y="1237488"/>
                </a:lnTo>
                <a:lnTo>
                  <a:pt x="672034" y="1235626"/>
                </a:lnTo>
                <a:lnTo>
                  <a:pt x="719725" y="1230134"/>
                </a:lnTo>
                <a:lnTo>
                  <a:pt x="766252" y="1221148"/>
                </a:lnTo>
                <a:lnTo>
                  <a:pt x="811474" y="1208806"/>
                </a:lnTo>
                <a:lnTo>
                  <a:pt x="855255" y="1193245"/>
                </a:lnTo>
                <a:lnTo>
                  <a:pt x="897456" y="1174604"/>
                </a:lnTo>
                <a:lnTo>
                  <a:pt x="937937" y="1153018"/>
                </a:lnTo>
                <a:lnTo>
                  <a:pt x="976561" y="1128627"/>
                </a:lnTo>
                <a:lnTo>
                  <a:pt x="1013188" y="1101567"/>
                </a:lnTo>
                <a:lnTo>
                  <a:pt x="1047682" y="1071976"/>
                </a:lnTo>
                <a:lnTo>
                  <a:pt x="1079902" y="1039991"/>
                </a:lnTo>
                <a:lnTo>
                  <a:pt x="1109711" y="1005751"/>
                </a:lnTo>
                <a:lnTo>
                  <a:pt x="1136971" y="969391"/>
                </a:lnTo>
                <a:lnTo>
                  <a:pt x="1161541" y="931051"/>
                </a:lnTo>
                <a:lnTo>
                  <a:pt x="1183286" y="890866"/>
                </a:lnTo>
                <a:lnTo>
                  <a:pt x="1202064" y="848976"/>
                </a:lnTo>
                <a:lnTo>
                  <a:pt x="1217739" y="805517"/>
                </a:lnTo>
                <a:lnTo>
                  <a:pt x="1230172" y="760627"/>
                </a:lnTo>
                <a:lnTo>
                  <a:pt x="1239224" y="714443"/>
                </a:lnTo>
                <a:lnTo>
                  <a:pt x="1244756" y="667102"/>
                </a:lnTo>
                <a:lnTo>
                  <a:pt x="1246632" y="618744"/>
                </a:lnTo>
                <a:lnTo>
                  <a:pt x="1244756" y="570385"/>
                </a:lnTo>
                <a:lnTo>
                  <a:pt x="1239224" y="523044"/>
                </a:lnTo>
                <a:lnTo>
                  <a:pt x="1230172" y="476860"/>
                </a:lnTo>
                <a:lnTo>
                  <a:pt x="1217739" y="431970"/>
                </a:lnTo>
                <a:lnTo>
                  <a:pt x="1202064" y="388511"/>
                </a:lnTo>
                <a:lnTo>
                  <a:pt x="1183286" y="346621"/>
                </a:lnTo>
                <a:lnTo>
                  <a:pt x="1161541" y="306436"/>
                </a:lnTo>
                <a:lnTo>
                  <a:pt x="1136971" y="268096"/>
                </a:lnTo>
                <a:lnTo>
                  <a:pt x="1109711" y="231736"/>
                </a:lnTo>
                <a:lnTo>
                  <a:pt x="1079902" y="197496"/>
                </a:lnTo>
                <a:lnTo>
                  <a:pt x="1047682" y="165511"/>
                </a:lnTo>
                <a:lnTo>
                  <a:pt x="1013188" y="135920"/>
                </a:lnTo>
                <a:lnTo>
                  <a:pt x="976561" y="108860"/>
                </a:lnTo>
                <a:lnTo>
                  <a:pt x="937937" y="84469"/>
                </a:lnTo>
                <a:lnTo>
                  <a:pt x="897456" y="62883"/>
                </a:lnTo>
                <a:lnTo>
                  <a:pt x="855255" y="44242"/>
                </a:lnTo>
                <a:lnTo>
                  <a:pt x="811474" y="28681"/>
                </a:lnTo>
                <a:lnTo>
                  <a:pt x="766252" y="16339"/>
                </a:lnTo>
                <a:lnTo>
                  <a:pt x="719725" y="7353"/>
                </a:lnTo>
                <a:lnTo>
                  <a:pt x="672034" y="1861"/>
                </a:lnTo>
                <a:lnTo>
                  <a:pt x="623315" y="0"/>
                </a:lnTo>
                <a:close/>
              </a:path>
            </a:pathLst>
          </a:custGeom>
          <a:solidFill>
            <a:srgbClr val="548ED4"/>
          </a:solidFill>
        </p:spPr>
        <p:txBody>
          <a:bodyPr wrap="square" lIns="0" tIns="0" rIns="0" bIns="0" rtlCol="0"/>
          <a:lstStyle/>
          <a:p>
            <a:endParaRPr/>
          </a:p>
        </p:txBody>
      </p:sp>
      <p:sp>
        <p:nvSpPr>
          <p:cNvPr id="8" name="object 8"/>
          <p:cNvSpPr/>
          <p:nvPr/>
        </p:nvSpPr>
        <p:spPr>
          <a:xfrm>
            <a:off x="2089404" y="3256788"/>
            <a:ext cx="1247140" cy="1237615"/>
          </a:xfrm>
          <a:custGeom>
            <a:avLst/>
            <a:gdLst/>
            <a:ahLst/>
            <a:cxnLst/>
            <a:rect l="l" t="t" r="r" b="b"/>
            <a:pathLst>
              <a:path w="1247139" h="1237614">
                <a:moveTo>
                  <a:pt x="0" y="618744"/>
                </a:moveTo>
                <a:lnTo>
                  <a:pt x="1875" y="570385"/>
                </a:lnTo>
                <a:lnTo>
                  <a:pt x="7407" y="523044"/>
                </a:lnTo>
                <a:lnTo>
                  <a:pt x="16459" y="476860"/>
                </a:lnTo>
                <a:lnTo>
                  <a:pt x="28892" y="431970"/>
                </a:lnTo>
                <a:lnTo>
                  <a:pt x="44567" y="388511"/>
                </a:lnTo>
                <a:lnTo>
                  <a:pt x="63345" y="346621"/>
                </a:lnTo>
                <a:lnTo>
                  <a:pt x="85089" y="306436"/>
                </a:lnTo>
                <a:lnTo>
                  <a:pt x="109660" y="268096"/>
                </a:lnTo>
                <a:lnTo>
                  <a:pt x="136920" y="231736"/>
                </a:lnTo>
                <a:lnTo>
                  <a:pt x="166729" y="197496"/>
                </a:lnTo>
                <a:lnTo>
                  <a:pt x="198949" y="165511"/>
                </a:lnTo>
                <a:lnTo>
                  <a:pt x="233443" y="135920"/>
                </a:lnTo>
                <a:lnTo>
                  <a:pt x="270070" y="108860"/>
                </a:lnTo>
                <a:lnTo>
                  <a:pt x="308694" y="84469"/>
                </a:lnTo>
                <a:lnTo>
                  <a:pt x="349175" y="62883"/>
                </a:lnTo>
                <a:lnTo>
                  <a:pt x="391376" y="44242"/>
                </a:lnTo>
                <a:lnTo>
                  <a:pt x="435157" y="28681"/>
                </a:lnTo>
                <a:lnTo>
                  <a:pt x="480379" y="16339"/>
                </a:lnTo>
                <a:lnTo>
                  <a:pt x="526906" y="7353"/>
                </a:lnTo>
                <a:lnTo>
                  <a:pt x="574597" y="1861"/>
                </a:lnTo>
                <a:lnTo>
                  <a:pt x="623315" y="0"/>
                </a:lnTo>
                <a:lnTo>
                  <a:pt x="672034" y="1861"/>
                </a:lnTo>
                <a:lnTo>
                  <a:pt x="719725" y="7353"/>
                </a:lnTo>
                <a:lnTo>
                  <a:pt x="766252" y="16339"/>
                </a:lnTo>
                <a:lnTo>
                  <a:pt x="811474" y="28681"/>
                </a:lnTo>
                <a:lnTo>
                  <a:pt x="855255" y="44242"/>
                </a:lnTo>
                <a:lnTo>
                  <a:pt x="897456" y="62883"/>
                </a:lnTo>
                <a:lnTo>
                  <a:pt x="937937" y="84469"/>
                </a:lnTo>
                <a:lnTo>
                  <a:pt x="976561" y="108860"/>
                </a:lnTo>
                <a:lnTo>
                  <a:pt x="1013188" y="135920"/>
                </a:lnTo>
                <a:lnTo>
                  <a:pt x="1047682" y="165511"/>
                </a:lnTo>
                <a:lnTo>
                  <a:pt x="1079902" y="197496"/>
                </a:lnTo>
                <a:lnTo>
                  <a:pt x="1109711" y="231736"/>
                </a:lnTo>
                <a:lnTo>
                  <a:pt x="1136971" y="268096"/>
                </a:lnTo>
                <a:lnTo>
                  <a:pt x="1161541" y="306436"/>
                </a:lnTo>
                <a:lnTo>
                  <a:pt x="1183286" y="346621"/>
                </a:lnTo>
                <a:lnTo>
                  <a:pt x="1202064" y="388511"/>
                </a:lnTo>
                <a:lnTo>
                  <a:pt x="1217739" y="431970"/>
                </a:lnTo>
                <a:lnTo>
                  <a:pt x="1230172" y="476860"/>
                </a:lnTo>
                <a:lnTo>
                  <a:pt x="1239224" y="523044"/>
                </a:lnTo>
                <a:lnTo>
                  <a:pt x="1244756" y="570385"/>
                </a:lnTo>
                <a:lnTo>
                  <a:pt x="1246632" y="618744"/>
                </a:lnTo>
                <a:lnTo>
                  <a:pt x="1244756" y="667102"/>
                </a:lnTo>
                <a:lnTo>
                  <a:pt x="1239224" y="714443"/>
                </a:lnTo>
                <a:lnTo>
                  <a:pt x="1230172" y="760627"/>
                </a:lnTo>
                <a:lnTo>
                  <a:pt x="1217739" y="805517"/>
                </a:lnTo>
                <a:lnTo>
                  <a:pt x="1202064" y="848976"/>
                </a:lnTo>
                <a:lnTo>
                  <a:pt x="1183286" y="890866"/>
                </a:lnTo>
                <a:lnTo>
                  <a:pt x="1161541" y="931051"/>
                </a:lnTo>
                <a:lnTo>
                  <a:pt x="1136971" y="969391"/>
                </a:lnTo>
                <a:lnTo>
                  <a:pt x="1109711" y="1005751"/>
                </a:lnTo>
                <a:lnTo>
                  <a:pt x="1079902" y="1039991"/>
                </a:lnTo>
                <a:lnTo>
                  <a:pt x="1047682" y="1071976"/>
                </a:lnTo>
                <a:lnTo>
                  <a:pt x="1013188" y="1101567"/>
                </a:lnTo>
                <a:lnTo>
                  <a:pt x="976561" y="1128627"/>
                </a:lnTo>
                <a:lnTo>
                  <a:pt x="937937" y="1153018"/>
                </a:lnTo>
                <a:lnTo>
                  <a:pt x="897456" y="1174604"/>
                </a:lnTo>
                <a:lnTo>
                  <a:pt x="855255" y="1193245"/>
                </a:lnTo>
                <a:lnTo>
                  <a:pt x="811474" y="1208806"/>
                </a:lnTo>
                <a:lnTo>
                  <a:pt x="766252" y="1221148"/>
                </a:lnTo>
                <a:lnTo>
                  <a:pt x="719725" y="1230134"/>
                </a:lnTo>
                <a:lnTo>
                  <a:pt x="672034" y="1235626"/>
                </a:lnTo>
                <a:lnTo>
                  <a:pt x="623315" y="1237488"/>
                </a:lnTo>
                <a:lnTo>
                  <a:pt x="574597" y="1235626"/>
                </a:lnTo>
                <a:lnTo>
                  <a:pt x="526906" y="1230134"/>
                </a:lnTo>
                <a:lnTo>
                  <a:pt x="480379" y="1221148"/>
                </a:lnTo>
                <a:lnTo>
                  <a:pt x="435157" y="1208806"/>
                </a:lnTo>
                <a:lnTo>
                  <a:pt x="391376" y="1193245"/>
                </a:lnTo>
                <a:lnTo>
                  <a:pt x="349175" y="1174604"/>
                </a:lnTo>
                <a:lnTo>
                  <a:pt x="308694" y="1153018"/>
                </a:lnTo>
                <a:lnTo>
                  <a:pt x="270070" y="1128627"/>
                </a:lnTo>
                <a:lnTo>
                  <a:pt x="233443" y="1101567"/>
                </a:lnTo>
                <a:lnTo>
                  <a:pt x="198949" y="1071976"/>
                </a:lnTo>
                <a:lnTo>
                  <a:pt x="166729" y="1039991"/>
                </a:lnTo>
                <a:lnTo>
                  <a:pt x="136920" y="1005751"/>
                </a:lnTo>
                <a:lnTo>
                  <a:pt x="109660" y="969391"/>
                </a:lnTo>
                <a:lnTo>
                  <a:pt x="85089" y="931051"/>
                </a:lnTo>
                <a:lnTo>
                  <a:pt x="63345" y="890866"/>
                </a:lnTo>
                <a:lnTo>
                  <a:pt x="44567" y="848976"/>
                </a:lnTo>
                <a:lnTo>
                  <a:pt x="28892" y="805517"/>
                </a:lnTo>
                <a:lnTo>
                  <a:pt x="16459" y="760627"/>
                </a:lnTo>
                <a:lnTo>
                  <a:pt x="7407" y="714443"/>
                </a:lnTo>
                <a:lnTo>
                  <a:pt x="1875" y="667102"/>
                </a:lnTo>
                <a:lnTo>
                  <a:pt x="0" y="618744"/>
                </a:lnTo>
                <a:close/>
              </a:path>
            </a:pathLst>
          </a:custGeom>
          <a:ln w="12191">
            <a:solidFill>
              <a:srgbClr val="8EB4E2"/>
            </a:solidFill>
          </a:ln>
        </p:spPr>
        <p:txBody>
          <a:bodyPr wrap="square" lIns="0" tIns="0" rIns="0" bIns="0" rtlCol="0"/>
          <a:lstStyle/>
          <a:p>
            <a:endParaRPr/>
          </a:p>
        </p:txBody>
      </p:sp>
      <p:sp>
        <p:nvSpPr>
          <p:cNvPr id="9" name="object 9"/>
          <p:cNvSpPr txBox="1"/>
          <p:nvPr/>
        </p:nvSpPr>
        <p:spPr>
          <a:xfrm>
            <a:off x="2267839" y="3712336"/>
            <a:ext cx="974090" cy="315595"/>
          </a:xfrm>
          <a:prstGeom prst="rect">
            <a:avLst/>
          </a:prstGeom>
        </p:spPr>
        <p:txBody>
          <a:bodyPr vert="horz" wrap="square" lIns="0" tIns="0" rIns="0" bIns="0" rtlCol="0">
            <a:spAutoFit/>
          </a:bodyPr>
          <a:lstStyle/>
          <a:p>
            <a:pPr marL="12700">
              <a:lnSpc>
                <a:spcPct val="100000"/>
              </a:lnSpc>
            </a:pPr>
            <a:r>
              <a:rPr sz="2000" dirty="0">
                <a:latin typeface="Arial"/>
                <a:cs typeface="Arial"/>
              </a:rPr>
              <a:t>s</a:t>
            </a:r>
            <a:r>
              <a:rPr sz="2000" spc="5" dirty="0">
                <a:latin typeface="Arial"/>
                <a:cs typeface="Arial"/>
              </a:rPr>
              <a:t>e</a:t>
            </a:r>
            <a:r>
              <a:rPr sz="2000" dirty="0">
                <a:latin typeface="Arial"/>
                <a:cs typeface="Arial"/>
              </a:rPr>
              <a:t>ction2</a:t>
            </a:r>
            <a:endParaRPr sz="2000">
              <a:latin typeface="Arial"/>
              <a:cs typeface="Arial"/>
            </a:endParaRPr>
          </a:p>
        </p:txBody>
      </p:sp>
      <p:sp>
        <p:nvSpPr>
          <p:cNvPr id="10" name="object 10"/>
          <p:cNvSpPr/>
          <p:nvPr/>
        </p:nvSpPr>
        <p:spPr>
          <a:xfrm>
            <a:off x="3389629" y="3835146"/>
            <a:ext cx="810895" cy="76200"/>
          </a:xfrm>
          <a:custGeom>
            <a:avLst/>
            <a:gdLst/>
            <a:ahLst/>
            <a:cxnLst/>
            <a:rect l="l" t="t" r="r" b="b"/>
            <a:pathLst>
              <a:path w="810895" h="76200">
                <a:moveTo>
                  <a:pt x="772668" y="0"/>
                </a:moveTo>
                <a:lnTo>
                  <a:pt x="757820" y="2988"/>
                </a:lnTo>
                <a:lnTo>
                  <a:pt x="745712" y="11144"/>
                </a:lnTo>
                <a:lnTo>
                  <a:pt x="737556" y="23252"/>
                </a:lnTo>
                <a:lnTo>
                  <a:pt x="734568" y="38099"/>
                </a:lnTo>
                <a:lnTo>
                  <a:pt x="737556" y="52947"/>
                </a:lnTo>
                <a:lnTo>
                  <a:pt x="745712" y="65055"/>
                </a:lnTo>
                <a:lnTo>
                  <a:pt x="757820" y="73211"/>
                </a:lnTo>
                <a:lnTo>
                  <a:pt x="772668" y="76199"/>
                </a:lnTo>
                <a:lnTo>
                  <a:pt x="787461" y="73211"/>
                </a:lnTo>
                <a:lnTo>
                  <a:pt x="799576" y="65055"/>
                </a:lnTo>
                <a:lnTo>
                  <a:pt x="807761" y="52947"/>
                </a:lnTo>
                <a:lnTo>
                  <a:pt x="808762" y="48005"/>
                </a:lnTo>
                <a:lnTo>
                  <a:pt x="772668" y="48005"/>
                </a:lnTo>
                <a:lnTo>
                  <a:pt x="772668" y="28193"/>
                </a:lnTo>
                <a:lnTo>
                  <a:pt x="808762" y="28193"/>
                </a:lnTo>
                <a:lnTo>
                  <a:pt x="807761" y="23252"/>
                </a:lnTo>
                <a:lnTo>
                  <a:pt x="799576" y="11144"/>
                </a:lnTo>
                <a:lnTo>
                  <a:pt x="787461" y="2988"/>
                </a:lnTo>
                <a:lnTo>
                  <a:pt x="772668" y="0"/>
                </a:lnTo>
                <a:close/>
              </a:path>
              <a:path w="810895" h="76200">
                <a:moveTo>
                  <a:pt x="736561" y="28193"/>
                </a:moveTo>
                <a:lnTo>
                  <a:pt x="693420" y="28193"/>
                </a:lnTo>
                <a:lnTo>
                  <a:pt x="693420" y="48005"/>
                </a:lnTo>
                <a:lnTo>
                  <a:pt x="736561" y="48005"/>
                </a:lnTo>
                <a:lnTo>
                  <a:pt x="734568" y="38099"/>
                </a:lnTo>
                <a:lnTo>
                  <a:pt x="736561" y="28193"/>
                </a:lnTo>
                <a:close/>
              </a:path>
              <a:path w="810895" h="76200">
                <a:moveTo>
                  <a:pt x="808762" y="28193"/>
                </a:moveTo>
                <a:lnTo>
                  <a:pt x="772668" y="28193"/>
                </a:lnTo>
                <a:lnTo>
                  <a:pt x="772668" y="48005"/>
                </a:lnTo>
                <a:lnTo>
                  <a:pt x="808762" y="48005"/>
                </a:lnTo>
                <a:lnTo>
                  <a:pt x="810768" y="38099"/>
                </a:lnTo>
                <a:lnTo>
                  <a:pt x="808762" y="28193"/>
                </a:lnTo>
                <a:close/>
              </a:path>
              <a:path w="810895" h="76200">
                <a:moveTo>
                  <a:pt x="633984" y="28193"/>
                </a:moveTo>
                <a:lnTo>
                  <a:pt x="554736" y="28193"/>
                </a:lnTo>
                <a:lnTo>
                  <a:pt x="554736" y="48005"/>
                </a:lnTo>
                <a:lnTo>
                  <a:pt x="633984" y="48005"/>
                </a:lnTo>
                <a:lnTo>
                  <a:pt x="633984" y="28193"/>
                </a:lnTo>
                <a:close/>
              </a:path>
              <a:path w="810895" h="76200">
                <a:moveTo>
                  <a:pt x="495300" y="28193"/>
                </a:moveTo>
                <a:lnTo>
                  <a:pt x="416052" y="28193"/>
                </a:lnTo>
                <a:lnTo>
                  <a:pt x="416052" y="48005"/>
                </a:lnTo>
                <a:lnTo>
                  <a:pt x="495300" y="48005"/>
                </a:lnTo>
                <a:lnTo>
                  <a:pt x="495300" y="28193"/>
                </a:lnTo>
                <a:close/>
              </a:path>
              <a:path w="810895" h="76200">
                <a:moveTo>
                  <a:pt x="356616" y="28193"/>
                </a:moveTo>
                <a:lnTo>
                  <a:pt x="277368" y="28193"/>
                </a:lnTo>
                <a:lnTo>
                  <a:pt x="277368" y="48005"/>
                </a:lnTo>
                <a:lnTo>
                  <a:pt x="356616" y="48005"/>
                </a:lnTo>
                <a:lnTo>
                  <a:pt x="356616" y="28193"/>
                </a:lnTo>
                <a:close/>
              </a:path>
              <a:path w="810895" h="76200">
                <a:moveTo>
                  <a:pt x="217932" y="28193"/>
                </a:moveTo>
                <a:lnTo>
                  <a:pt x="138684" y="28193"/>
                </a:lnTo>
                <a:lnTo>
                  <a:pt x="138684" y="48005"/>
                </a:lnTo>
                <a:lnTo>
                  <a:pt x="217932" y="48005"/>
                </a:lnTo>
                <a:lnTo>
                  <a:pt x="217932" y="28193"/>
                </a:lnTo>
                <a:close/>
              </a:path>
              <a:path w="810895" h="76200">
                <a:moveTo>
                  <a:pt x="79248" y="28193"/>
                </a:moveTo>
                <a:lnTo>
                  <a:pt x="0" y="28193"/>
                </a:lnTo>
                <a:lnTo>
                  <a:pt x="0" y="48005"/>
                </a:lnTo>
                <a:lnTo>
                  <a:pt x="79248" y="48005"/>
                </a:lnTo>
                <a:lnTo>
                  <a:pt x="79248" y="28193"/>
                </a:lnTo>
                <a:close/>
              </a:path>
            </a:pathLst>
          </a:custGeom>
          <a:solidFill>
            <a:srgbClr val="FFFFFF"/>
          </a:solidFill>
        </p:spPr>
        <p:txBody>
          <a:bodyPr wrap="square" lIns="0" tIns="0" rIns="0" bIns="0" rtlCol="0"/>
          <a:lstStyle/>
          <a:p>
            <a:endParaRPr/>
          </a:p>
        </p:txBody>
      </p:sp>
      <p:sp>
        <p:nvSpPr>
          <p:cNvPr id="11" name="object 11"/>
          <p:cNvSpPr/>
          <p:nvPr/>
        </p:nvSpPr>
        <p:spPr>
          <a:xfrm>
            <a:off x="4241291" y="1600200"/>
            <a:ext cx="6510655" cy="577850"/>
          </a:xfrm>
          <a:custGeom>
            <a:avLst/>
            <a:gdLst/>
            <a:ahLst/>
            <a:cxnLst/>
            <a:rect l="l" t="t" r="r" b="b"/>
            <a:pathLst>
              <a:path w="6510655" h="577850">
                <a:moveTo>
                  <a:pt x="6414262" y="0"/>
                </a:moveTo>
                <a:lnTo>
                  <a:pt x="96266" y="0"/>
                </a:lnTo>
                <a:lnTo>
                  <a:pt x="58775" y="7558"/>
                </a:lnTo>
                <a:lnTo>
                  <a:pt x="28178" y="28178"/>
                </a:lnTo>
                <a:lnTo>
                  <a:pt x="7558" y="58775"/>
                </a:lnTo>
                <a:lnTo>
                  <a:pt x="0" y="96265"/>
                </a:lnTo>
                <a:lnTo>
                  <a:pt x="0" y="481329"/>
                </a:lnTo>
                <a:lnTo>
                  <a:pt x="7558" y="518820"/>
                </a:lnTo>
                <a:lnTo>
                  <a:pt x="28178" y="549417"/>
                </a:lnTo>
                <a:lnTo>
                  <a:pt x="58775" y="570037"/>
                </a:lnTo>
                <a:lnTo>
                  <a:pt x="96266" y="577596"/>
                </a:lnTo>
                <a:lnTo>
                  <a:pt x="6414262" y="577596"/>
                </a:lnTo>
                <a:lnTo>
                  <a:pt x="6451752" y="570037"/>
                </a:lnTo>
                <a:lnTo>
                  <a:pt x="6482349" y="549417"/>
                </a:lnTo>
                <a:lnTo>
                  <a:pt x="6502969" y="518820"/>
                </a:lnTo>
                <a:lnTo>
                  <a:pt x="6510528" y="481329"/>
                </a:lnTo>
                <a:lnTo>
                  <a:pt x="6510528" y="96265"/>
                </a:lnTo>
                <a:lnTo>
                  <a:pt x="6502969" y="58775"/>
                </a:lnTo>
                <a:lnTo>
                  <a:pt x="6482349" y="28178"/>
                </a:lnTo>
                <a:lnTo>
                  <a:pt x="6451752" y="7558"/>
                </a:lnTo>
                <a:lnTo>
                  <a:pt x="6414262" y="0"/>
                </a:lnTo>
                <a:close/>
              </a:path>
            </a:pathLst>
          </a:custGeom>
          <a:solidFill>
            <a:srgbClr val="4F81BC"/>
          </a:solidFill>
        </p:spPr>
        <p:txBody>
          <a:bodyPr wrap="square" lIns="0" tIns="0" rIns="0" bIns="0" rtlCol="0"/>
          <a:lstStyle/>
          <a:p>
            <a:endParaRPr/>
          </a:p>
        </p:txBody>
      </p:sp>
      <p:sp>
        <p:nvSpPr>
          <p:cNvPr id="12" name="object 12"/>
          <p:cNvSpPr/>
          <p:nvPr/>
        </p:nvSpPr>
        <p:spPr>
          <a:xfrm>
            <a:off x="4241291" y="1600200"/>
            <a:ext cx="6510655" cy="577850"/>
          </a:xfrm>
          <a:custGeom>
            <a:avLst/>
            <a:gdLst/>
            <a:ahLst/>
            <a:cxnLst/>
            <a:rect l="l" t="t" r="r" b="b"/>
            <a:pathLst>
              <a:path w="6510655" h="577850">
                <a:moveTo>
                  <a:pt x="0" y="96265"/>
                </a:moveTo>
                <a:lnTo>
                  <a:pt x="7558" y="58775"/>
                </a:lnTo>
                <a:lnTo>
                  <a:pt x="28178" y="28178"/>
                </a:lnTo>
                <a:lnTo>
                  <a:pt x="58775" y="7558"/>
                </a:lnTo>
                <a:lnTo>
                  <a:pt x="96266" y="0"/>
                </a:lnTo>
                <a:lnTo>
                  <a:pt x="6414262" y="0"/>
                </a:lnTo>
                <a:lnTo>
                  <a:pt x="6451752" y="7558"/>
                </a:lnTo>
                <a:lnTo>
                  <a:pt x="6482349" y="28178"/>
                </a:lnTo>
                <a:lnTo>
                  <a:pt x="6502969" y="58775"/>
                </a:lnTo>
                <a:lnTo>
                  <a:pt x="6510528" y="96265"/>
                </a:lnTo>
                <a:lnTo>
                  <a:pt x="6510528" y="481329"/>
                </a:lnTo>
                <a:lnTo>
                  <a:pt x="6502969" y="518820"/>
                </a:lnTo>
                <a:lnTo>
                  <a:pt x="6482349" y="549417"/>
                </a:lnTo>
                <a:lnTo>
                  <a:pt x="6451752" y="570037"/>
                </a:lnTo>
                <a:lnTo>
                  <a:pt x="6414262" y="577596"/>
                </a:lnTo>
                <a:lnTo>
                  <a:pt x="96266" y="577596"/>
                </a:lnTo>
                <a:lnTo>
                  <a:pt x="58775" y="570037"/>
                </a:lnTo>
                <a:lnTo>
                  <a:pt x="28178" y="549417"/>
                </a:lnTo>
                <a:lnTo>
                  <a:pt x="7558" y="518820"/>
                </a:lnTo>
                <a:lnTo>
                  <a:pt x="0" y="481329"/>
                </a:lnTo>
                <a:lnTo>
                  <a:pt x="0" y="96265"/>
                </a:lnTo>
                <a:close/>
              </a:path>
            </a:pathLst>
          </a:custGeom>
          <a:ln w="12192">
            <a:solidFill>
              <a:srgbClr val="FFFFFF"/>
            </a:solidFill>
          </a:ln>
        </p:spPr>
        <p:txBody>
          <a:bodyPr wrap="square" lIns="0" tIns="0" rIns="0" bIns="0" rtlCol="0"/>
          <a:lstStyle/>
          <a:p>
            <a:endParaRPr/>
          </a:p>
        </p:txBody>
      </p:sp>
      <p:sp>
        <p:nvSpPr>
          <p:cNvPr id="13" name="object 13"/>
          <p:cNvSpPr txBox="1"/>
          <p:nvPr/>
        </p:nvSpPr>
        <p:spPr>
          <a:xfrm>
            <a:off x="4333747" y="1736090"/>
            <a:ext cx="3038475" cy="317500"/>
          </a:xfrm>
          <a:prstGeom prst="rect">
            <a:avLst/>
          </a:prstGeom>
        </p:spPr>
        <p:txBody>
          <a:bodyPr vert="horz" wrap="square" lIns="0" tIns="0" rIns="0" bIns="0" rtlCol="0">
            <a:spAutoFit/>
          </a:bodyPr>
          <a:lstStyle/>
          <a:p>
            <a:pPr marL="12700">
              <a:lnSpc>
                <a:spcPct val="100000"/>
              </a:lnSpc>
            </a:pPr>
            <a:r>
              <a:rPr sz="2000" dirty="0">
                <a:solidFill>
                  <a:srgbClr val="FFFFFF"/>
                </a:solidFill>
                <a:latin typeface="Arial"/>
                <a:cs typeface="Arial"/>
              </a:rPr>
              <a:t>Physics</a:t>
            </a:r>
            <a:r>
              <a:rPr sz="2000" spc="-75" dirty="0">
                <a:solidFill>
                  <a:srgbClr val="FFFFFF"/>
                </a:solidFill>
                <a:latin typeface="Arial"/>
                <a:cs typeface="Arial"/>
              </a:rPr>
              <a:t> </a:t>
            </a:r>
            <a:r>
              <a:rPr sz="2000" dirty="0">
                <a:solidFill>
                  <a:srgbClr val="FFFFFF"/>
                </a:solidFill>
                <a:latin typeface="Arial"/>
                <a:cs typeface="Arial"/>
              </a:rPr>
              <a:t>Engine</a:t>
            </a:r>
            <a:r>
              <a:rPr sz="2000" dirty="0">
                <a:solidFill>
                  <a:srgbClr val="FFFFFF"/>
                </a:solidFill>
                <a:latin typeface="SimSun"/>
                <a:cs typeface="SimSun"/>
              </a:rPr>
              <a:t>，</a:t>
            </a:r>
            <a:r>
              <a:rPr sz="2000" dirty="0">
                <a:solidFill>
                  <a:srgbClr val="FFFFFF"/>
                </a:solidFill>
                <a:latin typeface="Microsoft YaHei"/>
                <a:cs typeface="Microsoft YaHei"/>
              </a:rPr>
              <a:t>物理引擎</a:t>
            </a:r>
            <a:endParaRPr sz="2000" dirty="0">
              <a:latin typeface="Microsoft YaHei"/>
              <a:cs typeface="Microsoft YaHei"/>
            </a:endParaRPr>
          </a:p>
        </p:txBody>
      </p:sp>
      <p:sp>
        <p:nvSpPr>
          <p:cNvPr id="14" name="object 14"/>
          <p:cNvSpPr/>
          <p:nvPr/>
        </p:nvSpPr>
        <p:spPr>
          <a:xfrm>
            <a:off x="2109216" y="1161288"/>
            <a:ext cx="1248410" cy="1236345"/>
          </a:xfrm>
          <a:custGeom>
            <a:avLst/>
            <a:gdLst/>
            <a:ahLst/>
            <a:cxnLst/>
            <a:rect l="l" t="t" r="r" b="b"/>
            <a:pathLst>
              <a:path w="1248410" h="1236345">
                <a:moveTo>
                  <a:pt x="624077" y="0"/>
                </a:moveTo>
                <a:lnTo>
                  <a:pt x="575305" y="1859"/>
                </a:lnTo>
                <a:lnTo>
                  <a:pt x="527559" y="7346"/>
                </a:lnTo>
                <a:lnTo>
                  <a:pt x="480979" y="16324"/>
                </a:lnTo>
                <a:lnTo>
                  <a:pt x="435703" y="28654"/>
                </a:lnTo>
                <a:lnTo>
                  <a:pt x="391871" y="44199"/>
                </a:lnTo>
                <a:lnTo>
                  <a:pt x="349620" y="62821"/>
                </a:lnTo>
                <a:lnTo>
                  <a:pt x="309089" y="84384"/>
                </a:lnTo>
                <a:lnTo>
                  <a:pt x="270418" y="108749"/>
                </a:lnTo>
                <a:lnTo>
                  <a:pt x="233745" y="135780"/>
                </a:lnTo>
                <a:lnTo>
                  <a:pt x="199208" y="165338"/>
                </a:lnTo>
                <a:lnTo>
                  <a:pt x="166947" y="197286"/>
                </a:lnTo>
                <a:lnTo>
                  <a:pt x="137100" y="231488"/>
                </a:lnTo>
                <a:lnTo>
                  <a:pt x="109805" y="267804"/>
                </a:lnTo>
                <a:lnTo>
                  <a:pt x="85202" y="306098"/>
                </a:lnTo>
                <a:lnTo>
                  <a:pt x="63430" y="346232"/>
                </a:lnTo>
                <a:lnTo>
                  <a:pt x="44626" y="388069"/>
                </a:lnTo>
                <a:lnTo>
                  <a:pt x="28931" y="431471"/>
                </a:lnTo>
                <a:lnTo>
                  <a:pt x="16481" y="476301"/>
                </a:lnTo>
                <a:lnTo>
                  <a:pt x="7417" y="522421"/>
                </a:lnTo>
                <a:lnTo>
                  <a:pt x="1877" y="569693"/>
                </a:lnTo>
                <a:lnTo>
                  <a:pt x="0" y="617982"/>
                </a:lnTo>
                <a:lnTo>
                  <a:pt x="1877" y="666270"/>
                </a:lnTo>
                <a:lnTo>
                  <a:pt x="7417" y="713542"/>
                </a:lnTo>
                <a:lnTo>
                  <a:pt x="16481" y="759662"/>
                </a:lnTo>
                <a:lnTo>
                  <a:pt x="28931" y="804492"/>
                </a:lnTo>
                <a:lnTo>
                  <a:pt x="44626" y="847894"/>
                </a:lnTo>
                <a:lnTo>
                  <a:pt x="63430" y="889731"/>
                </a:lnTo>
                <a:lnTo>
                  <a:pt x="85202" y="929865"/>
                </a:lnTo>
                <a:lnTo>
                  <a:pt x="109805" y="968159"/>
                </a:lnTo>
                <a:lnTo>
                  <a:pt x="137100" y="1004475"/>
                </a:lnTo>
                <a:lnTo>
                  <a:pt x="166947" y="1038677"/>
                </a:lnTo>
                <a:lnTo>
                  <a:pt x="199208" y="1070625"/>
                </a:lnTo>
                <a:lnTo>
                  <a:pt x="233745" y="1100183"/>
                </a:lnTo>
                <a:lnTo>
                  <a:pt x="270418" y="1127214"/>
                </a:lnTo>
                <a:lnTo>
                  <a:pt x="309089" y="1151579"/>
                </a:lnTo>
                <a:lnTo>
                  <a:pt x="349620" y="1173142"/>
                </a:lnTo>
                <a:lnTo>
                  <a:pt x="391871" y="1191764"/>
                </a:lnTo>
                <a:lnTo>
                  <a:pt x="435703" y="1207309"/>
                </a:lnTo>
                <a:lnTo>
                  <a:pt x="480979" y="1219639"/>
                </a:lnTo>
                <a:lnTo>
                  <a:pt x="527559" y="1228617"/>
                </a:lnTo>
                <a:lnTo>
                  <a:pt x="575305" y="1234104"/>
                </a:lnTo>
                <a:lnTo>
                  <a:pt x="624077" y="1235964"/>
                </a:lnTo>
                <a:lnTo>
                  <a:pt x="672850" y="1234104"/>
                </a:lnTo>
                <a:lnTo>
                  <a:pt x="720596" y="1228617"/>
                </a:lnTo>
                <a:lnTo>
                  <a:pt x="767176" y="1219639"/>
                </a:lnTo>
                <a:lnTo>
                  <a:pt x="812452" y="1207309"/>
                </a:lnTo>
                <a:lnTo>
                  <a:pt x="856284" y="1191764"/>
                </a:lnTo>
                <a:lnTo>
                  <a:pt x="898535" y="1173142"/>
                </a:lnTo>
                <a:lnTo>
                  <a:pt x="939066" y="1151579"/>
                </a:lnTo>
                <a:lnTo>
                  <a:pt x="977737" y="1127214"/>
                </a:lnTo>
                <a:lnTo>
                  <a:pt x="1014410" y="1100183"/>
                </a:lnTo>
                <a:lnTo>
                  <a:pt x="1048947" y="1070625"/>
                </a:lnTo>
                <a:lnTo>
                  <a:pt x="1081208" y="1038677"/>
                </a:lnTo>
                <a:lnTo>
                  <a:pt x="1111055" y="1004475"/>
                </a:lnTo>
                <a:lnTo>
                  <a:pt x="1138350" y="968159"/>
                </a:lnTo>
                <a:lnTo>
                  <a:pt x="1162953" y="929865"/>
                </a:lnTo>
                <a:lnTo>
                  <a:pt x="1184725" y="889731"/>
                </a:lnTo>
                <a:lnTo>
                  <a:pt x="1203529" y="847894"/>
                </a:lnTo>
                <a:lnTo>
                  <a:pt x="1219224" y="804492"/>
                </a:lnTo>
                <a:lnTo>
                  <a:pt x="1231674" y="759662"/>
                </a:lnTo>
                <a:lnTo>
                  <a:pt x="1240738" y="713542"/>
                </a:lnTo>
                <a:lnTo>
                  <a:pt x="1246278" y="666270"/>
                </a:lnTo>
                <a:lnTo>
                  <a:pt x="1248156" y="617982"/>
                </a:lnTo>
                <a:lnTo>
                  <a:pt x="1246278" y="569693"/>
                </a:lnTo>
                <a:lnTo>
                  <a:pt x="1240738" y="522421"/>
                </a:lnTo>
                <a:lnTo>
                  <a:pt x="1231674" y="476301"/>
                </a:lnTo>
                <a:lnTo>
                  <a:pt x="1219224" y="431471"/>
                </a:lnTo>
                <a:lnTo>
                  <a:pt x="1203529" y="388069"/>
                </a:lnTo>
                <a:lnTo>
                  <a:pt x="1184725" y="346232"/>
                </a:lnTo>
                <a:lnTo>
                  <a:pt x="1162953" y="306098"/>
                </a:lnTo>
                <a:lnTo>
                  <a:pt x="1138350" y="267804"/>
                </a:lnTo>
                <a:lnTo>
                  <a:pt x="1111055" y="231488"/>
                </a:lnTo>
                <a:lnTo>
                  <a:pt x="1081208" y="197286"/>
                </a:lnTo>
                <a:lnTo>
                  <a:pt x="1048947" y="165338"/>
                </a:lnTo>
                <a:lnTo>
                  <a:pt x="1014410" y="135780"/>
                </a:lnTo>
                <a:lnTo>
                  <a:pt x="977737" y="108749"/>
                </a:lnTo>
                <a:lnTo>
                  <a:pt x="939066" y="84384"/>
                </a:lnTo>
                <a:lnTo>
                  <a:pt x="898535" y="62821"/>
                </a:lnTo>
                <a:lnTo>
                  <a:pt x="856284" y="44199"/>
                </a:lnTo>
                <a:lnTo>
                  <a:pt x="812452" y="28654"/>
                </a:lnTo>
                <a:lnTo>
                  <a:pt x="767176" y="16324"/>
                </a:lnTo>
                <a:lnTo>
                  <a:pt x="720596" y="7346"/>
                </a:lnTo>
                <a:lnTo>
                  <a:pt x="672850" y="1859"/>
                </a:lnTo>
                <a:lnTo>
                  <a:pt x="624077" y="0"/>
                </a:lnTo>
                <a:close/>
              </a:path>
            </a:pathLst>
          </a:custGeom>
          <a:solidFill>
            <a:srgbClr val="4F81BC"/>
          </a:solidFill>
        </p:spPr>
        <p:txBody>
          <a:bodyPr wrap="square" lIns="0" tIns="0" rIns="0" bIns="0" rtlCol="0"/>
          <a:lstStyle/>
          <a:p>
            <a:endParaRPr/>
          </a:p>
        </p:txBody>
      </p:sp>
      <p:sp>
        <p:nvSpPr>
          <p:cNvPr id="15" name="object 15"/>
          <p:cNvSpPr/>
          <p:nvPr/>
        </p:nvSpPr>
        <p:spPr>
          <a:xfrm>
            <a:off x="2109216" y="1161288"/>
            <a:ext cx="1248410" cy="1236345"/>
          </a:xfrm>
          <a:custGeom>
            <a:avLst/>
            <a:gdLst/>
            <a:ahLst/>
            <a:cxnLst/>
            <a:rect l="l" t="t" r="r" b="b"/>
            <a:pathLst>
              <a:path w="1248410" h="1236345">
                <a:moveTo>
                  <a:pt x="0" y="617982"/>
                </a:moveTo>
                <a:lnTo>
                  <a:pt x="1877" y="569693"/>
                </a:lnTo>
                <a:lnTo>
                  <a:pt x="7417" y="522421"/>
                </a:lnTo>
                <a:lnTo>
                  <a:pt x="16481" y="476301"/>
                </a:lnTo>
                <a:lnTo>
                  <a:pt x="28931" y="431471"/>
                </a:lnTo>
                <a:lnTo>
                  <a:pt x="44626" y="388069"/>
                </a:lnTo>
                <a:lnTo>
                  <a:pt x="63430" y="346232"/>
                </a:lnTo>
                <a:lnTo>
                  <a:pt x="85202" y="306098"/>
                </a:lnTo>
                <a:lnTo>
                  <a:pt x="109805" y="267804"/>
                </a:lnTo>
                <a:lnTo>
                  <a:pt x="137100" y="231488"/>
                </a:lnTo>
                <a:lnTo>
                  <a:pt x="166947" y="197286"/>
                </a:lnTo>
                <a:lnTo>
                  <a:pt x="199208" y="165338"/>
                </a:lnTo>
                <a:lnTo>
                  <a:pt x="233745" y="135780"/>
                </a:lnTo>
                <a:lnTo>
                  <a:pt x="270418" y="108749"/>
                </a:lnTo>
                <a:lnTo>
                  <a:pt x="309089" y="84384"/>
                </a:lnTo>
                <a:lnTo>
                  <a:pt x="349620" y="62821"/>
                </a:lnTo>
                <a:lnTo>
                  <a:pt x="391871" y="44199"/>
                </a:lnTo>
                <a:lnTo>
                  <a:pt x="435703" y="28654"/>
                </a:lnTo>
                <a:lnTo>
                  <a:pt x="480979" y="16324"/>
                </a:lnTo>
                <a:lnTo>
                  <a:pt x="527559" y="7346"/>
                </a:lnTo>
                <a:lnTo>
                  <a:pt x="575305" y="1859"/>
                </a:lnTo>
                <a:lnTo>
                  <a:pt x="624077" y="0"/>
                </a:lnTo>
                <a:lnTo>
                  <a:pt x="672850" y="1859"/>
                </a:lnTo>
                <a:lnTo>
                  <a:pt x="720596" y="7346"/>
                </a:lnTo>
                <a:lnTo>
                  <a:pt x="767176" y="16324"/>
                </a:lnTo>
                <a:lnTo>
                  <a:pt x="812452" y="28654"/>
                </a:lnTo>
                <a:lnTo>
                  <a:pt x="856284" y="44199"/>
                </a:lnTo>
                <a:lnTo>
                  <a:pt x="898535" y="62821"/>
                </a:lnTo>
                <a:lnTo>
                  <a:pt x="939066" y="84384"/>
                </a:lnTo>
                <a:lnTo>
                  <a:pt x="977737" y="108749"/>
                </a:lnTo>
                <a:lnTo>
                  <a:pt x="1014410" y="135780"/>
                </a:lnTo>
                <a:lnTo>
                  <a:pt x="1048947" y="165338"/>
                </a:lnTo>
                <a:lnTo>
                  <a:pt x="1081208" y="197286"/>
                </a:lnTo>
                <a:lnTo>
                  <a:pt x="1111055" y="231488"/>
                </a:lnTo>
                <a:lnTo>
                  <a:pt x="1138350" y="267804"/>
                </a:lnTo>
                <a:lnTo>
                  <a:pt x="1162953" y="306098"/>
                </a:lnTo>
                <a:lnTo>
                  <a:pt x="1184725" y="346232"/>
                </a:lnTo>
                <a:lnTo>
                  <a:pt x="1203529" y="388069"/>
                </a:lnTo>
                <a:lnTo>
                  <a:pt x="1219224" y="431471"/>
                </a:lnTo>
                <a:lnTo>
                  <a:pt x="1231674" y="476301"/>
                </a:lnTo>
                <a:lnTo>
                  <a:pt x="1240738" y="522421"/>
                </a:lnTo>
                <a:lnTo>
                  <a:pt x="1246278" y="569693"/>
                </a:lnTo>
                <a:lnTo>
                  <a:pt x="1248156" y="617982"/>
                </a:lnTo>
                <a:lnTo>
                  <a:pt x="1246278" y="666270"/>
                </a:lnTo>
                <a:lnTo>
                  <a:pt x="1240738" y="713542"/>
                </a:lnTo>
                <a:lnTo>
                  <a:pt x="1231674" y="759662"/>
                </a:lnTo>
                <a:lnTo>
                  <a:pt x="1219224" y="804492"/>
                </a:lnTo>
                <a:lnTo>
                  <a:pt x="1203529" y="847894"/>
                </a:lnTo>
                <a:lnTo>
                  <a:pt x="1184725" y="889731"/>
                </a:lnTo>
                <a:lnTo>
                  <a:pt x="1162953" y="929865"/>
                </a:lnTo>
                <a:lnTo>
                  <a:pt x="1138350" y="968159"/>
                </a:lnTo>
                <a:lnTo>
                  <a:pt x="1111055" y="1004475"/>
                </a:lnTo>
                <a:lnTo>
                  <a:pt x="1081208" y="1038677"/>
                </a:lnTo>
                <a:lnTo>
                  <a:pt x="1048947" y="1070625"/>
                </a:lnTo>
                <a:lnTo>
                  <a:pt x="1014410" y="1100183"/>
                </a:lnTo>
                <a:lnTo>
                  <a:pt x="977737" y="1127214"/>
                </a:lnTo>
                <a:lnTo>
                  <a:pt x="939066" y="1151579"/>
                </a:lnTo>
                <a:lnTo>
                  <a:pt x="898535" y="1173142"/>
                </a:lnTo>
                <a:lnTo>
                  <a:pt x="856284" y="1191764"/>
                </a:lnTo>
                <a:lnTo>
                  <a:pt x="812452" y="1207309"/>
                </a:lnTo>
                <a:lnTo>
                  <a:pt x="767176" y="1219639"/>
                </a:lnTo>
                <a:lnTo>
                  <a:pt x="720596" y="1228617"/>
                </a:lnTo>
                <a:lnTo>
                  <a:pt x="672850" y="1234104"/>
                </a:lnTo>
                <a:lnTo>
                  <a:pt x="624077" y="1235964"/>
                </a:lnTo>
                <a:lnTo>
                  <a:pt x="575305" y="1234104"/>
                </a:lnTo>
                <a:lnTo>
                  <a:pt x="527559" y="1228617"/>
                </a:lnTo>
                <a:lnTo>
                  <a:pt x="480979" y="1219639"/>
                </a:lnTo>
                <a:lnTo>
                  <a:pt x="435703" y="1207309"/>
                </a:lnTo>
                <a:lnTo>
                  <a:pt x="391871" y="1191764"/>
                </a:lnTo>
                <a:lnTo>
                  <a:pt x="349620" y="1173142"/>
                </a:lnTo>
                <a:lnTo>
                  <a:pt x="309089" y="1151579"/>
                </a:lnTo>
                <a:lnTo>
                  <a:pt x="270418" y="1127214"/>
                </a:lnTo>
                <a:lnTo>
                  <a:pt x="233745" y="1100183"/>
                </a:lnTo>
                <a:lnTo>
                  <a:pt x="199208" y="1070625"/>
                </a:lnTo>
                <a:lnTo>
                  <a:pt x="166947" y="1038677"/>
                </a:lnTo>
                <a:lnTo>
                  <a:pt x="137100" y="1004475"/>
                </a:lnTo>
                <a:lnTo>
                  <a:pt x="109805" y="968159"/>
                </a:lnTo>
                <a:lnTo>
                  <a:pt x="85202" y="929865"/>
                </a:lnTo>
                <a:lnTo>
                  <a:pt x="63430" y="889731"/>
                </a:lnTo>
                <a:lnTo>
                  <a:pt x="44626" y="847894"/>
                </a:lnTo>
                <a:lnTo>
                  <a:pt x="28931" y="804492"/>
                </a:lnTo>
                <a:lnTo>
                  <a:pt x="16481" y="759662"/>
                </a:lnTo>
                <a:lnTo>
                  <a:pt x="7417" y="713542"/>
                </a:lnTo>
                <a:lnTo>
                  <a:pt x="1877" y="666270"/>
                </a:lnTo>
                <a:lnTo>
                  <a:pt x="0" y="617982"/>
                </a:lnTo>
                <a:close/>
              </a:path>
            </a:pathLst>
          </a:custGeom>
          <a:ln w="12192">
            <a:solidFill>
              <a:srgbClr val="8EB4E2"/>
            </a:solidFill>
          </a:ln>
        </p:spPr>
        <p:txBody>
          <a:bodyPr wrap="square" lIns="0" tIns="0" rIns="0" bIns="0" rtlCol="0"/>
          <a:lstStyle/>
          <a:p>
            <a:endParaRPr/>
          </a:p>
        </p:txBody>
      </p:sp>
      <p:sp>
        <p:nvSpPr>
          <p:cNvPr id="16" name="object 16"/>
          <p:cNvSpPr txBox="1">
            <a:spLocks noGrp="1"/>
          </p:cNvSpPr>
          <p:nvPr>
            <p:ph type="title"/>
          </p:nvPr>
        </p:nvSpPr>
        <p:spPr>
          <a:prstGeom prst="rect">
            <a:avLst/>
          </a:prstGeom>
        </p:spPr>
        <p:txBody>
          <a:bodyPr vert="horz" wrap="square" lIns="0" tIns="826007" rIns="0" bIns="0" rtlCol="0">
            <a:spAutoFit/>
          </a:bodyPr>
          <a:lstStyle/>
          <a:p>
            <a:pPr marL="1171575">
              <a:lnSpc>
                <a:spcPct val="100000"/>
              </a:lnSpc>
            </a:pPr>
            <a:r>
              <a:rPr sz="2000" b="0" dirty="0">
                <a:solidFill>
                  <a:srgbClr val="000000"/>
                </a:solidFill>
                <a:latin typeface="Arial"/>
                <a:cs typeface="Arial"/>
              </a:rPr>
              <a:t>s</a:t>
            </a:r>
            <a:r>
              <a:rPr sz="2000" b="0" spc="5" dirty="0">
                <a:solidFill>
                  <a:srgbClr val="000000"/>
                </a:solidFill>
                <a:latin typeface="Arial"/>
                <a:cs typeface="Arial"/>
              </a:rPr>
              <a:t>e</a:t>
            </a:r>
            <a:r>
              <a:rPr sz="2000" b="0" dirty="0">
                <a:solidFill>
                  <a:srgbClr val="000000"/>
                </a:solidFill>
                <a:latin typeface="Arial"/>
                <a:cs typeface="Arial"/>
              </a:rPr>
              <a:t>ction1</a:t>
            </a:r>
            <a:endParaRPr sz="2000">
              <a:latin typeface="Arial"/>
              <a:cs typeface="Arial"/>
            </a:endParaRPr>
          </a:p>
        </p:txBody>
      </p:sp>
      <p:sp>
        <p:nvSpPr>
          <p:cNvPr id="17" name="object 17"/>
          <p:cNvSpPr/>
          <p:nvPr/>
        </p:nvSpPr>
        <p:spPr>
          <a:xfrm>
            <a:off x="3389629" y="1832610"/>
            <a:ext cx="810895" cy="76200"/>
          </a:xfrm>
          <a:custGeom>
            <a:avLst/>
            <a:gdLst/>
            <a:ahLst/>
            <a:cxnLst/>
            <a:rect l="l" t="t" r="r" b="b"/>
            <a:pathLst>
              <a:path w="810895" h="76200">
                <a:moveTo>
                  <a:pt x="772668" y="0"/>
                </a:moveTo>
                <a:lnTo>
                  <a:pt x="757820" y="2988"/>
                </a:lnTo>
                <a:lnTo>
                  <a:pt x="745712" y="11144"/>
                </a:lnTo>
                <a:lnTo>
                  <a:pt x="737556" y="23252"/>
                </a:lnTo>
                <a:lnTo>
                  <a:pt x="734568" y="38100"/>
                </a:lnTo>
                <a:lnTo>
                  <a:pt x="737556" y="52947"/>
                </a:lnTo>
                <a:lnTo>
                  <a:pt x="745712" y="65055"/>
                </a:lnTo>
                <a:lnTo>
                  <a:pt x="757820" y="73211"/>
                </a:lnTo>
                <a:lnTo>
                  <a:pt x="772668" y="76200"/>
                </a:lnTo>
                <a:lnTo>
                  <a:pt x="787461" y="73211"/>
                </a:lnTo>
                <a:lnTo>
                  <a:pt x="799576" y="65055"/>
                </a:lnTo>
                <a:lnTo>
                  <a:pt x="807761" y="52947"/>
                </a:lnTo>
                <a:lnTo>
                  <a:pt x="808762" y="48005"/>
                </a:lnTo>
                <a:lnTo>
                  <a:pt x="772668" y="48005"/>
                </a:lnTo>
                <a:lnTo>
                  <a:pt x="772668" y="28193"/>
                </a:lnTo>
                <a:lnTo>
                  <a:pt x="808762" y="28193"/>
                </a:lnTo>
                <a:lnTo>
                  <a:pt x="807761" y="23252"/>
                </a:lnTo>
                <a:lnTo>
                  <a:pt x="799576" y="11144"/>
                </a:lnTo>
                <a:lnTo>
                  <a:pt x="787461" y="2988"/>
                </a:lnTo>
                <a:lnTo>
                  <a:pt x="772668" y="0"/>
                </a:lnTo>
                <a:close/>
              </a:path>
              <a:path w="810895" h="76200">
                <a:moveTo>
                  <a:pt x="736561" y="28193"/>
                </a:moveTo>
                <a:lnTo>
                  <a:pt x="693420" y="28193"/>
                </a:lnTo>
                <a:lnTo>
                  <a:pt x="693420" y="48005"/>
                </a:lnTo>
                <a:lnTo>
                  <a:pt x="736561" y="48005"/>
                </a:lnTo>
                <a:lnTo>
                  <a:pt x="734568" y="38100"/>
                </a:lnTo>
                <a:lnTo>
                  <a:pt x="736561" y="28193"/>
                </a:lnTo>
                <a:close/>
              </a:path>
              <a:path w="810895" h="76200">
                <a:moveTo>
                  <a:pt x="808762" y="28193"/>
                </a:moveTo>
                <a:lnTo>
                  <a:pt x="772668" y="28193"/>
                </a:lnTo>
                <a:lnTo>
                  <a:pt x="772668" y="48005"/>
                </a:lnTo>
                <a:lnTo>
                  <a:pt x="808762" y="48005"/>
                </a:lnTo>
                <a:lnTo>
                  <a:pt x="810768" y="38100"/>
                </a:lnTo>
                <a:lnTo>
                  <a:pt x="808762" y="28193"/>
                </a:lnTo>
                <a:close/>
              </a:path>
              <a:path w="810895" h="76200">
                <a:moveTo>
                  <a:pt x="633984" y="28193"/>
                </a:moveTo>
                <a:lnTo>
                  <a:pt x="554736" y="28193"/>
                </a:lnTo>
                <a:lnTo>
                  <a:pt x="554736" y="48005"/>
                </a:lnTo>
                <a:lnTo>
                  <a:pt x="633984" y="48005"/>
                </a:lnTo>
                <a:lnTo>
                  <a:pt x="633984" y="28193"/>
                </a:lnTo>
                <a:close/>
              </a:path>
              <a:path w="810895" h="76200">
                <a:moveTo>
                  <a:pt x="495300" y="28193"/>
                </a:moveTo>
                <a:lnTo>
                  <a:pt x="416052" y="28193"/>
                </a:lnTo>
                <a:lnTo>
                  <a:pt x="416052" y="48005"/>
                </a:lnTo>
                <a:lnTo>
                  <a:pt x="495300" y="48005"/>
                </a:lnTo>
                <a:lnTo>
                  <a:pt x="495300" y="28193"/>
                </a:lnTo>
                <a:close/>
              </a:path>
              <a:path w="810895" h="76200">
                <a:moveTo>
                  <a:pt x="356616" y="28193"/>
                </a:moveTo>
                <a:lnTo>
                  <a:pt x="277368" y="28193"/>
                </a:lnTo>
                <a:lnTo>
                  <a:pt x="277368" y="48005"/>
                </a:lnTo>
                <a:lnTo>
                  <a:pt x="356616" y="48005"/>
                </a:lnTo>
                <a:lnTo>
                  <a:pt x="356616" y="28193"/>
                </a:lnTo>
                <a:close/>
              </a:path>
              <a:path w="810895" h="76200">
                <a:moveTo>
                  <a:pt x="217932" y="28193"/>
                </a:moveTo>
                <a:lnTo>
                  <a:pt x="138684" y="28193"/>
                </a:lnTo>
                <a:lnTo>
                  <a:pt x="138684" y="48005"/>
                </a:lnTo>
                <a:lnTo>
                  <a:pt x="217932" y="48005"/>
                </a:lnTo>
                <a:lnTo>
                  <a:pt x="217932" y="28193"/>
                </a:lnTo>
                <a:close/>
              </a:path>
              <a:path w="810895" h="76200">
                <a:moveTo>
                  <a:pt x="79248" y="28193"/>
                </a:moveTo>
                <a:lnTo>
                  <a:pt x="0" y="28193"/>
                </a:lnTo>
                <a:lnTo>
                  <a:pt x="0" y="48005"/>
                </a:lnTo>
                <a:lnTo>
                  <a:pt x="79248" y="48005"/>
                </a:lnTo>
                <a:lnTo>
                  <a:pt x="79248" y="28193"/>
                </a:lnTo>
                <a:close/>
              </a:path>
            </a:pathLst>
          </a:custGeom>
          <a:solidFill>
            <a:srgbClr val="FFFFFF"/>
          </a:solidFill>
        </p:spPr>
        <p:txBody>
          <a:bodyPr wrap="square" lIns="0" tIns="0" rIns="0" bIns="0" rtlCol="0"/>
          <a:lstStyle/>
          <a:p>
            <a:endParaRPr/>
          </a:p>
        </p:txBody>
      </p:sp>
      <p:sp>
        <p:nvSpPr>
          <p:cNvPr id="18" name="object 18"/>
          <p:cNvSpPr/>
          <p:nvPr/>
        </p:nvSpPr>
        <p:spPr>
          <a:xfrm>
            <a:off x="0" y="5495542"/>
            <a:ext cx="1623060" cy="1362456"/>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9300971" y="6288022"/>
            <a:ext cx="1656587" cy="484631"/>
          </a:xfrm>
          <a:prstGeom prst="rect">
            <a:avLst/>
          </a:prstGeom>
          <a:blipFill>
            <a:blip r:embed="rId3" cstate="print"/>
            <a:stretch>
              <a:fillRect/>
            </a:stretch>
          </a:blipFill>
        </p:spPr>
        <p:txBody>
          <a:bodyPr wrap="square" lIns="0" tIns="0" rIns="0" bIns="0" rtlCol="0"/>
          <a:lstStyle/>
          <a:p>
            <a:endParaRPr/>
          </a:p>
        </p:txBody>
      </p:sp>
      <p:sp>
        <p:nvSpPr>
          <p:cNvPr id="20" name="object 20"/>
          <p:cNvSpPr/>
          <p:nvPr/>
        </p:nvSpPr>
        <p:spPr>
          <a:xfrm>
            <a:off x="9950195" y="6214870"/>
            <a:ext cx="2212848" cy="566928"/>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95542"/>
            <a:ext cx="1623060" cy="13624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00971" y="6288022"/>
            <a:ext cx="1656587" cy="48463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50195" y="6214870"/>
            <a:ext cx="2212848" cy="566928"/>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基础</a:t>
            </a:r>
            <a:r>
              <a:rPr spc="45" dirty="0">
                <a:latin typeface="Arial"/>
                <a:cs typeface="Arial"/>
              </a:rPr>
              <a:t>-</a:t>
            </a:r>
            <a:r>
              <a:rPr spc="5" dirty="0"/>
              <a:t>物理引擎的</a:t>
            </a:r>
            <a:r>
              <a:rPr spc="-25" dirty="0"/>
              <a:t>使</a:t>
            </a:r>
            <a:r>
              <a:rPr spc="5" dirty="0"/>
              <a:t>用</a:t>
            </a:r>
          </a:p>
        </p:txBody>
      </p:sp>
      <p:sp>
        <p:nvSpPr>
          <p:cNvPr id="6" name="object 6"/>
          <p:cNvSpPr txBox="1">
            <a:spLocks noGrp="1"/>
          </p:cNvSpPr>
          <p:nvPr>
            <p:ph type="body" idx="1"/>
          </p:nvPr>
        </p:nvSpPr>
        <p:spPr>
          <a:xfrm>
            <a:off x="1199783" y="1809290"/>
            <a:ext cx="9657079" cy="4666615"/>
          </a:xfrm>
          <a:prstGeom prst="rect">
            <a:avLst/>
          </a:prstGeom>
        </p:spPr>
        <p:txBody>
          <a:bodyPr vert="horz" wrap="square" lIns="0" tIns="122554" rIns="0" bIns="0" rtlCol="0">
            <a:spAutoFit/>
          </a:bodyPr>
          <a:lstStyle/>
          <a:p>
            <a:pPr marL="481330">
              <a:lnSpc>
                <a:spcPct val="100000"/>
              </a:lnSpc>
            </a:pPr>
            <a:r>
              <a:rPr spc="-5" dirty="0"/>
              <a:t>PhysicsWorld</a:t>
            </a:r>
            <a:r>
              <a:rPr spc="-100" dirty="0"/>
              <a:t> </a:t>
            </a:r>
            <a:r>
              <a:rPr dirty="0">
                <a:latin typeface="Microsoft YaHei"/>
                <a:cs typeface="Microsoft YaHei"/>
              </a:rPr>
              <a:t>物理世界</a:t>
            </a:r>
          </a:p>
          <a:p>
            <a:pPr marL="638810">
              <a:lnSpc>
                <a:spcPct val="100000"/>
              </a:lnSpc>
              <a:spcBef>
                <a:spcPts val="605"/>
              </a:spcBef>
            </a:pPr>
            <a:r>
              <a:rPr sz="2400" spc="-5" dirty="0">
                <a:solidFill>
                  <a:srgbClr val="FFFFFF"/>
                </a:solidFill>
                <a:latin typeface="SimSun"/>
                <a:cs typeface="SimSun"/>
              </a:rPr>
              <a:t>刷新物理世界的过程也被称为步进</a:t>
            </a:r>
            <a:r>
              <a:rPr sz="2400" spc="-5" dirty="0">
                <a:solidFill>
                  <a:srgbClr val="FFFFFF"/>
                </a:solidFill>
                <a:latin typeface="Calibri"/>
                <a:cs typeface="Calibri"/>
              </a:rPr>
              <a:t>(</a:t>
            </a:r>
            <a:r>
              <a:rPr sz="2400" spc="-5" dirty="0">
                <a:solidFill>
                  <a:srgbClr val="548ED4"/>
                </a:solidFill>
                <a:latin typeface="Calibri"/>
                <a:cs typeface="Calibri"/>
              </a:rPr>
              <a:t>stepping</a:t>
            </a:r>
            <a:r>
              <a:rPr sz="2400" spc="-5" dirty="0">
                <a:solidFill>
                  <a:srgbClr val="FFFFFF"/>
                </a:solidFill>
                <a:latin typeface="Calibri"/>
                <a:cs typeface="Calibri"/>
              </a:rPr>
              <a:t>)</a:t>
            </a:r>
            <a:r>
              <a:rPr sz="2400" spc="-5" dirty="0">
                <a:solidFill>
                  <a:srgbClr val="FFFFFF"/>
                </a:solidFill>
                <a:latin typeface="SimSun"/>
                <a:cs typeface="SimSun"/>
              </a:rPr>
              <a:t>。</a:t>
            </a:r>
            <a:endParaRPr sz="2400" dirty="0">
              <a:latin typeface="SimSun"/>
              <a:cs typeface="SimSun"/>
            </a:endParaRPr>
          </a:p>
          <a:p>
            <a:pPr marL="638810">
              <a:lnSpc>
                <a:spcPct val="100000"/>
              </a:lnSpc>
            </a:pPr>
            <a:r>
              <a:rPr sz="2400" dirty="0">
                <a:solidFill>
                  <a:srgbClr val="FFFFFF"/>
                </a:solidFill>
                <a:latin typeface="SimSun"/>
                <a:cs typeface="SimSun"/>
              </a:rPr>
              <a:t>按照默认设置，物理世界会不停地进行自动刷新。这被称为“自动</a:t>
            </a:r>
            <a:endParaRPr sz="2400" dirty="0">
              <a:latin typeface="SimSun"/>
              <a:cs typeface="SimSun"/>
            </a:endParaRPr>
          </a:p>
          <a:p>
            <a:pPr marL="24765">
              <a:lnSpc>
                <a:spcPct val="100000"/>
              </a:lnSpc>
            </a:pPr>
            <a:r>
              <a:rPr sz="2400" spc="-5" dirty="0">
                <a:solidFill>
                  <a:srgbClr val="FFFFFF"/>
                </a:solidFill>
                <a:latin typeface="SimSun"/>
                <a:cs typeface="SimSun"/>
              </a:rPr>
              <a:t>步进</a:t>
            </a:r>
            <a:r>
              <a:rPr sz="2400" spc="-5" dirty="0">
                <a:solidFill>
                  <a:srgbClr val="FFFFFF"/>
                </a:solidFill>
                <a:latin typeface="Calibri"/>
                <a:cs typeface="Calibri"/>
              </a:rPr>
              <a:t>(auto</a:t>
            </a:r>
            <a:r>
              <a:rPr sz="2400" spc="-65" dirty="0">
                <a:solidFill>
                  <a:srgbClr val="FFFFFF"/>
                </a:solidFill>
                <a:latin typeface="Calibri"/>
                <a:cs typeface="Calibri"/>
              </a:rPr>
              <a:t> </a:t>
            </a:r>
            <a:r>
              <a:rPr sz="2400" spc="-5" dirty="0">
                <a:solidFill>
                  <a:srgbClr val="FFFFFF"/>
                </a:solidFill>
                <a:latin typeface="Calibri"/>
                <a:cs typeface="Calibri"/>
              </a:rPr>
              <a:t>stepping)”</a:t>
            </a:r>
            <a:r>
              <a:rPr sz="2400" spc="-5" dirty="0">
                <a:solidFill>
                  <a:srgbClr val="FFFFFF"/>
                </a:solidFill>
                <a:latin typeface="SimSun"/>
                <a:cs typeface="SimSun"/>
              </a:rPr>
              <a:t>，它会自动地进行。</a:t>
            </a:r>
            <a:endParaRPr sz="2400" dirty="0">
              <a:latin typeface="SimSun"/>
              <a:cs typeface="SimSun"/>
            </a:endParaRPr>
          </a:p>
        </p:txBody>
      </p:sp>
      <p:sp>
        <p:nvSpPr>
          <p:cNvPr id="7" name="object 7"/>
          <p:cNvSpPr txBox="1"/>
          <p:nvPr/>
        </p:nvSpPr>
        <p:spPr>
          <a:xfrm>
            <a:off x="3735578" y="3563111"/>
            <a:ext cx="4081145" cy="332105"/>
          </a:xfrm>
          <a:prstGeom prst="rect">
            <a:avLst/>
          </a:prstGeom>
        </p:spPr>
        <p:txBody>
          <a:bodyPr vert="horz" wrap="square" lIns="0" tIns="0" rIns="0" bIns="0" rtlCol="0">
            <a:spAutoFit/>
          </a:bodyPr>
          <a:lstStyle/>
          <a:p>
            <a:pPr>
              <a:lnSpc>
                <a:spcPts val="2490"/>
              </a:lnSpc>
            </a:pPr>
            <a:r>
              <a:rPr sz="2400" spc="-15" dirty="0">
                <a:solidFill>
                  <a:srgbClr val="548ED4"/>
                </a:solidFill>
                <a:latin typeface="Calibri"/>
                <a:cs typeface="Calibri"/>
              </a:rPr>
              <a:t>PhysicsWorld::setAutoStep(false)</a:t>
            </a:r>
            <a:endParaRPr sz="2400">
              <a:latin typeface="Calibri"/>
              <a:cs typeface="Calibri"/>
            </a:endParaRPr>
          </a:p>
        </p:txBody>
      </p:sp>
      <p:sp>
        <p:nvSpPr>
          <p:cNvPr id="8" name="object 8"/>
          <p:cNvSpPr txBox="1"/>
          <p:nvPr/>
        </p:nvSpPr>
        <p:spPr>
          <a:xfrm>
            <a:off x="1279652" y="3513708"/>
            <a:ext cx="3320415" cy="759460"/>
          </a:xfrm>
          <a:prstGeom prst="rect">
            <a:avLst/>
          </a:prstGeom>
        </p:spPr>
        <p:txBody>
          <a:bodyPr vert="horz" wrap="square" lIns="0" tIns="0" rIns="0" bIns="0" rtlCol="0">
            <a:spAutoFit/>
          </a:bodyPr>
          <a:lstStyle/>
          <a:p>
            <a:pPr marL="626745">
              <a:lnSpc>
                <a:spcPct val="100000"/>
              </a:lnSpc>
            </a:pPr>
            <a:r>
              <a:rPr sz="2400" spc="-5" dirty="0">
                <a:solidFill>
                  <a:srgbClr val="FFFFFF"/>
                </a:solidFill>
                <a:latin typeface="SimSun"/>
                <a:cs typeface="SimSun"/>
              </a:rPr>
              <a:t>可以通过设定</a:t>
            </a:r>
            <a:endParaRPr sz="2400" dirty="0">
              <a:latin typeface="SimSun"/>
              <a:cs typeface="SimSun"/>
            </a:endParaRPr>
          </a:p>
          <a:p>
            <a:pPr marL="12700">
              <a:lnSpc>
                <a:spcPct val="100000"/>
              </a:lnSpc>
            </a:pPr>
            <a:r>
              <a:rPr sz="2400" spc="-10" dirty="0">
                <a:solidFill>
                  <a:srgbClr val="FFFFFF"/>
                </a:solidFill>
                <a:latin typeface="Calibri"/>
                <a:cs typeface="Calibri"/>
              </a:rPr>
              <a:t>auto</a:t>
            </a:r>
            <a:r>
              <a:rPr sz="2400" spc="-45" dirty="0">
                <a:solidFill>
                  <a:srgbClr val="FFFFFF"/>
                </a:solidFill>
                <a:latin typeface="Calibri"/>
                <a:cs typeface="Calibri"/>
              </a:rPr>
              <a:t> </a:t>
            </a:r>
            <a:r>
              <a:rPr sz="2400" spc="-10" dirty="0">
                <a:solidFill>
                  <a:srgbClr val="FFFFFF"/>
                </a:solidFill>
                <a:latin typeface="Calibri"/>
                <a:cs typeface="Calibri"/>
              </a:rPr>
              <a:t>step</a:t>
            </a:r>
            <a:r>
              <a:rPr sz="2400" spc="-10" dirty="0">
                <a:solidFill>
                  <a:srgbClr val="FFFFFF"/>
                </a:solidFill>
                <a:latin typeface="SimSun"/>
                <a:cs typeface="SimSun"/>
              </a:rPr>
              <a:t>，然后通过设定</a:t>
            </a:r>
            <a:endParaRPr sz="2400" dirty="0">
              <a:latin typeface="SimSun"/>
              <a:cs typeface="SimSun"/>
            </a:endParaRPr>
          </a:p>
        </p:txBody>
      </p:sp>
      <p:sp>
        <p:nvSpPr>
          <p:cNvPr id="9" name="object 9"/>
          <p:cNvSpPr txBox="1"/>
          <p:nvPr/>
        </p:nvSpPr>
        <p:spPr>
          <a:xfrm>
            <a:off x="4565903" y="3939540"/>
            <a:ext cx="3131820" cy="321310"/>
          </a:xfrm>
          <a:prstGeom prst="rect">
            <a:avLst/>
          </a:prstGeom>
        </p:spPr>
        <p:txBody>
          <a:bodyPr vert="horz" wrap="square" lIns="0" tIns="0" rIns="0" bIns="0" rtlCol="0">
            <a:spAutoFit/>
          </a:bodyPr>
          <a:lstStyle/>
          <a:p>
            <a:pPr marL="19685">
              <a:lnSpc>
                <a:spcPts val="2405"/>
              </a:lnSpc>
            </a:pPr>
            <a:r>
              <a:rPr sz="2400" spc="-15" dirty="0">
                <a:solidFill>
                  <a:srgbClr val="548ED4"/>
                </a:solidFill>
                <a:latin typeface="Calibri"/>
                <a:cs typeface="Calibri"/>
              </a:rPr>
              <a:t>PhysicsWorld::step(time)</a:t>
            </a:r>
            <a:endParaRPr sz="2400">
              <a:latin typeface="Calibri"/>
              <a:cs typeface="Calibri"/>
            </a:endParaRPr>
          </a:p>
        </p:txBody>
      </p:sp>
      <p:sp>
        <p:nvSpPr>
          <p:cNvPr id="10" name="object 10"/>
          <p:cNvSpPr txBox="1"/>
          <p:nvPr/>
        </p:nvSpPr>
        <p:spPr>
          <a:xfrm>
            <a:off x="7655179" y="3513708"/>
            <a:ext cx="3493135" cy="759460"/>
          </a:xfrm>
          <a:prstGeom prst="rect">
            <a:avLst/>
          </a:prstGeom>
        </p:spPr>
        <p:txBody>
          <a:bodyPr vert="horz" wrap="square" lIns="0" tIns="0" rIns="0" bIns="0" rtlCol="0">
            <a:spAutoFit/>
          </a:bodyPr>
          <a:lstStyle/>
          <a:p>
            <a:pPr marL="12700" marR="5080" indent="150495">
              <a:lnSpc>
                <a:spcPct val="100000"/>
              </a:lnSpc>
            </a:pPr>
            <a:r>
              <a:rPr sz="2400" spc="-5" dirty="0">
                <a:solidFill>
                  <a:srgbClr val="FFFFFF"/>
                </a:solidFill>
                <a:latin typeface="SimSun"/>
                <a:cs typeface="SimSun"/>
              </a:rPr>
              <a:t>禁用一个物理世界的  </a:t>
            </a:r>
            <a:r>
              <a:rPr sz="2400" dirty="0">
                <a:solidFill>
                  <a:srgbClr val="FFFFFF"/>
                </a:solidFill>
                <a:latin typeface="SimSun"/>
                <a:cs typeface="SimSun"/>
              </a:rPr>
              <a:t>来手动刷</a:t>
            </a:r>
            <a:r>
              <a:rPr sz="2400" spc="-10" dirty="0">
                <a:solidFill>
                  <a:srgbClr val="FFFFFF"/>
                </a:solidFill>
                <a:latin typeface="SimSun"/>
                <a:cs typeface="SimSun"/>
              </a:rPr>
              <a:t>新</a:t>
            </a:r>
            <a:r>
              <a:rPr sz="2400" dirty="0">
                <a:solidFill>
                  <a:srgbClr val="548ED4"/>
                </a:solidFill>
                <a:latin typeface="Calibri"/>
                <a:cs typeface="Calibri"/>
              </a:rPr>
              <a:t>P</a:t>
            </a:r>
            <a:r>
              <a:rPr sz="2400" spc="-55" dirty="0">
                <a:solidFill>
                  <a:srgbClr val="548ED4"/>
                </a:solidFill>
                <a:latin typeface="Calibri"/>
                <a:cs typeface="Calibri"/>
              </a:rPr>
              <a:t>h</a:t>
            </a:r>
            <a:r>
              <a:rPr sz="2400" spc="-20" dirty="0">
                <a:solidFill>
                  <a:srgbClr val="548ED4"/>
                </a:solidFill>
                <a:latin typeface="Calibri"/>
                <a:cs typeface="Calibri"/>
              </a:rPr>
              <a:t>y</a:t>
            </a:r>
            <a:r>
              <a:rPr sz="2400" spc="-5" dirty="0">
                <a:solidFill>
                  <a:srgbClr val="548ED4"/>
                </a:solidFill>
                <a:latin typeface="Calibri"/>
                <a:cs typeface="Calibri"/>
              </a:rPr>
              <a:t>sics</a:t>
            </a:r>
            <a:r>
              <a:rPr sz="2400" spc="-95" dirty="0">
                <a:solidFill>
                  <a:srgbClr val="548ED4"/>
                </a:solidFill>
                <a:latin typeface="Calibri"/>
                <a:cs typeface="Calibri"/>
              </a:rPr>
              <a:t>W</a:t>
            </a:r>
            <a:r>
              <a:rPr sz="2400" spc="-5" dirty="0">
                <a:solidFill>
                  <a:srgbClr val="548ED4"/>
                </a:solidFill>
                <a:latin typeface="Calibri"/>
                <a:cs typeface="Calibri"/>
              </a:rPr>
              <a:t>orl</a:t>
            </a:r>
            <a:r>
              <a:rPr sz="2400" dirty="0">
                <a:solidFill>
                  <a:srgbClr val="548ED4"/>
                </a:solidFill>
                <a:latin typeface="Calibri"/>
                <a:cs typeface="Calibri"/>
              </a:rPr>
              <a:t>d</a:t>
            </a:r>
            <a:r>
              <a:rPr sz="2400" dirty="0">
                <a:solidFill>
                  <a:srgbClr val="FFFFFF"/>
                </a:solidFill>
                <a:latin typeface="SimSun"/>
                <a:cs typeface="SimSun"/>
              </a:rPr>
              <a:t>。</a:t>
            </a:r>
            <a:endParaRPr sz="2400" dirty="0">
              <a:latin typeface="SimSun"/>
              <a:cs typeface="SimSun"/>
            </a:endParaRPr>
          </a:p>
        </p:txBody>
      </p:sp>
      <p:sp>
        <p:nvSpPr>
          <p:cNvPr id="11" name="object 11"/>
          <p:cNvSpPr txBox="1"/>
          <p:nvPr/>
        </p:nvSpPr>
        <p:spPr>
          <a:xfrm>
            <a:off x="1358581" y="4449697"/>
            <a:ext cx="9474835" cy="1477328"/>
          </a:xfrm>
          <a:prstGeom prst="rect">
            <a:avLst/>
          </a:prstGeom>
        </p:spPr>
        <p:txBody>
          <a:bodyPr vert="horz" wrap="square" lIns="0" tIns="0" rIns="0" bIns="0" rtlCol="0">
            <a:spAutoFit/>
          </a:bodyPr>
          <a:lstStyle/>
          <a:p>
            <a:pPr marL="12700" indent="682625">
              <a:lnSpc>
                <a:spcPct val="100000"/>
              </a:lnSpc>
            </a:pPr>
            <a:r>
              <a:rPr sz="2400" spc="-5" dirty="0">
                <a:solidFill>
                  <a:srgbClr val="548ED4"/>
                </a:solidFill>
                <a:latin typeface="Calibri"/>
                <a:cs typeface="Calibri"/>
              </a:rPr>
              <a:t>substeps</a:t>
            </a:r>
            <a:r>
              <a:rPr sz="2400" spc="-5" dirty="0">
                <a:solidFill>
                  <a:srgbClr val="FFFFFF"/>
                </a:solidFill>
                <a:latin typeface="SimSun"/>
                <a:cs typeface="SimSun"/>
              </a:rPr>
              <a:t>使用比单一框架更加精确的时间增量来刷新物理世界。使</a:t>
            </a:r>
            <a:endParaRPr sz="2400" dirty="0">
              <a:latin typeface="SimSun"/>
              <a:cs typeface="SimSun"/>
            </a:endParaRPr>
          </a:p>
          <a:p>
            <a:r>
              <a:rPr sz="2400" spc="-5" dirty="0">
                <a:solidFill>
                  <a:srgbClr val="FFFFFF"/>
                </a:solidFill>
                <a:latin typeface="SimSun"/>
                <a:cs typeface="SimSun"/>
              </a:rPr>
              <a:t>用它，我们就可以实现更加细致的对步进过程的控制，包括更加流畅的  </a:t>
            </a:r>
            <a:r>
              <a:rPr sz="2400" dirty="0" err="1">
                <a:solidFill>
                  <a:srgbClr val="FFFFFF"/>
                </a:solidFill>
                <a:latin typeface="SimSun"/>
                <a:cs typeface="SimSun"/>
              </a:rPr>
              <a:t>运动</a:t>
            </a:r>
            <a:r>
              <a:rPr sz="2400" dirty="0">
                <a:solidFill>
                  <a:srgbClr val="FFFFFF"/>
                </a:solidFill>
                <a:latin typeface="SimSun"/>
                <a:cs typeface="SimSun"/>
              </a:rPr>
              <a:t>。</a:t>
            </a:r>
            <a:br>
              <a:rPr lang="zh-CN" altLang="en-US" sz="2400" dirty="0"/>
            </a:br>
            <a:endParaRPr sz="2400" dirty="0">
              <a:latin typeface="SimSun"/>
              <a:cs typeface="SimSun"/>
            </a:endParaRPr>
          </a:p>
        </p:txBody>
      </p:sp>
      <p:sp>
        <p:nvSpPr>
          <p:cNvPr id="12" name="object 12"/>
          <p:cNvSpPr/>
          <p:nvPr/>
        </p:nvSpPr>
        <p:spPr>
          <a:xfrm>
            <a:off x="3739896" y="3563111"/>
            <a:ext cx="4066032" cy="315468"/>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4565903" y="3939540"/>
            <a:ext cx="3131820" cy="286512"/>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95542"/>
            <a:ext cx="1623060" cy="13624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00971" y="6288022"/>
            <a:ext cx="1656587" cy="48463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50195" y="6214870"/>
            <a:ext cx="2212848" cy="566928"/>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ts val="5225"/>
              </a:lnSpc>
            </a:pPr>
            <a:r>
              <a:rPr dirty="0"/>
              <a:t>基础</a:t>
            </a:r>
            <a:r>
              <a:rPr spc="45" dirty="0">
                <a:latin typeface="Arial"/>
                <a:cs typeface="Arial"/>
              </a:rPr>
              <a:t>-</a:t>
            </a:r>
            <a:r>
              <a:rPr spc="5" dirty="0"/>
              <a:t>物理引擎的</a:t>
            </a:r>
            <a:r>
              <a:rPr spc="-25" dirty="0"/>
              <a:t>使</a:t>
            </a:r>
            <a:r>
              <a:rPr spc="5" dirty="0"/>
              <a:t>用</a:t>
            </a:r>
          </a:p>
        </p:txBody>
      </p:sp>
      <p:sp>
        <p:nvSpPr>
          <p:cNvPr id="6" name="object 6"/>
          <p:cNvSpPr txBox="1"/>
          <p:nvPr/>
        </p:nvSpPr>
        <p:spPr>
          <a:xfrm>
            <a:off x="1347978" y="1878168"/>
            <a:ext cx="9871710" cy="3503267"/>
          </a:xfrm>
          <a:prstGeom prst="rect">
            <a:avLst/>
          </a:prstGeom>
        </p:spPr>
        <p:txBody>
          <a:bodyPr vert="horz" wrap="square" lIns="0" tIns="0" rIns="0" bIns="0" rtlCol="0">
            <a:spAutoFit/>
          </a:bodyPr>
          <a:lstStyle/>
          <a:p>
            <a:pPr marL="469265">
              <a:lnSpc>
                <a:spcPts val="3785"/>
              </a:lnSpc>
            </a:pPr>
            <a:r>
              <a:rPr sz="3200" dirty="0">
                <a:solidFill>
                  <a:srgbClr val="00AFEF"/>
                </a:solidFill>
                <a:latin typeface="Arial"/>
                <a:cs typeface="Arial"/>
              </a:rPr>
              <a:t>PhysicsBody</a:t>
            </a:r>
            <a:r>
              <a:rPr sz="3200" spc="-100" dirty="0">
                <a:solidFill>
                  <a:srgbClr val="00AFEF"/>
                </a:solidFill>
                <a:latin typeface="Arial"/>
                <a:cs typeface="Arial"/>
              </a:rPr>
              <a:t> </a:t>
            </a:r>
            <a:r>
              <a:rPr sz="3200" dirty="0">
                <a:solidFill>
                  <a:srgbClr val="00AFEF"/>
                </a:solidFill>
                <a:latin typeface="Microsoft YaHei"/>
                <a:cs typeface="Microsoft YaHei"/>
              </a:rPr>
              <a:t>物理刚体</a:t>
            </a:r>
            <a:endParaRPr sz="3200" dirty="0">
              <a:latin typeface="Microsoft YaHei"/>
              <a:cs typeface="Microsoft YaHei"/>
            </a:endParaRPr>
          </a:p>
          <a:p>
            <a:pPr marL="469265" marR="5080">
              <a:lnSpc>
                <a:spcPct val="141700"/>
              </a:lnSpc>
              <a:spcBef>
                <a:spcPts val="5"/>
              </a:spcBef>
            </a:pPr>
            <a:r>
              <a:rPr sz="2400" spc="-5" dirty="0">
                <a:solidFill>
                  <a:srgbClr val="FFFFFF"/>
                </a:solidFill>
                <a:latin typeface="SimSun"/>
                <a:cs typeface="SimSun"/>
              </a:rPr>
              <a:t>物理刚体</a:t>
            </a:r>
            <a:r>
              <a:rPr sz="2400" spc="-5" dirty="0">
                <a:solidFill>
                  <a:srgbClr val="FFFFFF"/>
                </a:solidFill>
                <a:latin typeface="Calibri"/>
                <a:cs typeface="Calibri"/>
              </a:rPr>
              <a:t>(</a:t>
            </a:r>
            <a:r>
              <a:rPr sz="2400" spc="-5" dirty="0">
                <a:solidFill>
                  <a:srgbClr val="548ED4"/>
                </a:solidFill>
                <a:latin typeface="Calibri"/>
                <a:cs typeface="Calibri"/>
              </a:rPr>
              <a:t>PhyicsBody</a:t>
            </a:r>
            <a:r>
              <a:rPr sz="2400" spc="-5" dirty="0">
                <a:solidFill>
                  <a:srgbClr val="FFFFFF"/>
                </a:solidFill>
                <a:latin typeface="Calibri"/>
                <a:cs typeface="Calibri"/>
              </a:rPr>
              <a:t>)</a:t>
            </a:r>
            <a:r>
              <a:rPr sz="2400" spc="-5" dirty="0">
                <a:solidFill>
                  <a:srgbClr val="FFFFFF"/>
                </a:solidFill>
                <a:latin typeface="SimSun"/>
                <a:cs typeface="SimSun"/>
              </a:rPr>
              <a:t>对象具有位置</a:t>
            </a:r>
            <a:r>
              <a:rPr sz="2400" spc="-5" dirty="0">
                <a:solidFill>
                  <a:srgbClr val="FFFFFF"/>
                </a:solidFill>
                <a:latin typeface="Calibri"/>
                <a:cs typeface="Calibri"/>
              </a:rPr>
              <a:t>(</a:t>
            </a:r>
            <a:r>
              <a:rPr sz="2400" spc="-5" dirty="0">
                <a:solidFill>
                  <a:srgbClr val="548ED4"/>
                </a:solidFill>
                <a:latin typeface="Calibri"/>
                <a:cs typeface="Calibri"/>
              </a:rPr>
              <a:t>position</a:t>
            </a:r>
            <a:r>
              <a:rPr sz="2400" spc="-5" dirty="0">
                <a:solidFill>
                  <a:srgbClr val="FFFFFF"/>
                </a:solidFill>
                <a:latin typeface="Calibri"/>
                <a:cs typeface="Calibri"/>
              </a:rPr>
              <a:t>)</a:t>
            </a:r>
            <a:r>
              <a:rPr sz="2400" spc="-5" dirty="0">
                <a:solidFill>
                  <a:srgbClr val="FFFFFF"/>
                </a:solidFill>
                <a:latin typeface="SimSun"/>
                <a:cs typeface="SimSun"/>
              </a:rPr>
              <a:t>和速度</a:t>
            </a:r>
            <a:r>
              <a:rPr sz="2400" spc="-5" dirty="0">
                <a:solidFill>
                  <a:srgbClr val="FFFFFF"/>
                </a:solidFill>
                <a:latin typeface="Calibri"/>
                <a:cs typeface="Calibri"/>
              </a:rPr>
              <a:t>(</a:t>
            </a:r>
            <a:r>
              <a:rPr sz="2400" spc="-5" dirty="0">
                <a:solidFill>
                  <a:srgbClr val="548ED4"/>
                </a:solidFill>
                <a:latin typeface="Calibri"/>
                <a:cs typeface="Calibri"/>
              </a:rPr>
              <a:t>velocity</a:t>
            </a:r>
            <a:r>
              <a:rPr sz="2400" spc="-5" dirty="0">
                <a:solidFill>
                  <a:srgbClr val="FFFFFF"/>
                </a:solidFill>
                <a:latin typeface="Calibri"/>
                <a:cs typeface="Calibri"/>
              </a:rPr>
              <a:t>)</a:t>
            </a:r>
            <a:r>
              <a:rPr sz="2400" spc="-5" dirty="0">
                <a:solidFill>
                  <a:srgbClr val="FFFFFF"/>
                </a:solidFill>
                <a:latin typeface="SimSun"/>
                <a:cs typeface="SimSun"/>
              </a:rPr>
              <a:t>两个属性。  </a:t>
            </a:r>
            <a:r>
              <a:rPr sz="2400" dirty="0" err="1">
                <a:solidFill>
                  <a:srgbClr val="FFFFFF"/>
                </a:solidFill>
                <a:latin typeface="SimSun"/>
                <a:cs typeface="SimSun"/>
              </a:rPr>
              <a:t>物理刚体可以是静态的，也可以是动态的。静态的刚体在模拟世界</a:t>
            </a:r>
            <a:r>
              <a:rPr sz="2400" dirty="0">
                <a:solidFill>
                  <a:srgbClr val="FFFFFF"/>
                </a:solidFill>
                <a:latin typeface="SimSun"/>
                <a:cs typeface="SimSun"/>
              </a:rPr>
              <a:t>  </a:t>
            </a:r>
            <a:r>
              <a:rPr sz="2400" dirty="0" err="1">
                <a:solidFill>
                  <a:srgbClr val="FFFFFF"/>
                </a:solidFill>
                <a:latin typeface="SimSun"/>
                <a:cs typeface="SimSun"/>
              </a:rPr>
              <a:t>中不会移动，看起来就像它拥有无限大的质量一</a:t>
            </a:r>
            <a:r>
              <a:rPr sz="2400" spc="5" dirty="0" err="1">
                <a:solidFill>
                  <a:srgbClr val="FFFFFF"/>
                </a:solidFill>
                <a:latin typeface="SimSun"/>
                <a:cs typeface="SimSun"/>
              </a:rPr>
              <a:t>样</a:t>
            </a:r>
            <a:r>
              <a:rPr sz="2400" dirty="0" err="1">
                <a:solidFill>
                  <a:srgbClr val="FFFFFF"/>
                </a:solidFill>
                <a:latin typeface="SimSun"/>
                <a:cs typeface="SimSun"/>
              </a:rPr>
              <a:t>。比如地面，墙壁等</a:t>
            </a:r>
            <a:r>
              <a:rPr sz="2400" spc="-5" dirty="0" err="1">
                <a:solidFill>
                  <a:srgbClr val="FFFFFF"/>
                </a:solidFill>
                <a:latin typeface="SimSun"/>
                <a:cs typeface="SimSun"/>
              </a:rPr>
              <a:t>物体，在游戏中通常就会被声明为静态的</a:t>
            </a:r>
            <a:r>
              <a:rPr sz="2400" spc="-5" dirty="0">
                <a:solidFill>
                  <a:srgbClr val="FFFFFF"/>
                </a:solidFill>
                <a:latin typeface="SimSun"/>
                <a:cs typeface="SimSun"/>
              </a:rPr>
              <a:t>。</a:t>
            </a:r>
            <a:endParaRPr sz="2400" dirty="0">
              <a:latin typeface="SimSun"/>
              <a:cs typeface="SimSun"/>
            </a:endParaRPr>
          </a:p>
          <a:p>
            <a:pPr marL="12700" marR="401955" indent="457200">
              <a:lnSpc>
                <a:spcPct val="100000"/>
              </a:lnSpc>
              <a:spcBef>
                <a:spcPts val="1380"/>
              </a:spcBef>
            </a:pPr>
            <a:r>
              <a:rPr sz="2400" dirty="0">
                <a:solidFill>
                  <a:srgbClr val="FFFFFF"/>
                </a:solidFill>
                <a:latin typeface="SimSun"/>
                <a:cs typeface="SimSun"/>
              </a:rPr>
              <a:t>动态的刚体则是一种完全仿真的模拟。它可以被用户手动移动，但  更常见的是它们受到力的作用而移动。动态刚体可以与所有的刚体类型</a:t>
            </a:r>
            <a:endParaRPr sz="2400" dirty="0">
              <a:latin typeface="SimSun"/>
              <a:cs typeface="SimSun"/>
            </a:endParaRPr>
          </a:p>
        </p:txBody>
      </p:sp>
      <p:sp>
        <p:nvSpPr>
          <p:cNvPr id="7" name="object 7"/>
          <p:cNvSpPr txBox="1"/>
          <p:nvPr/>
        </p:nvSpPr>
        <p:spPr>
          <a:xfrm>
            <a:off x="5097779" y="5513832"/>
            <a:ext cx="4415155" cy="304800"/>
          </a:xfrm>
          <a:prstGeom prst="rect">
            <a:avLst/>
          </a:prstGeom>
        </p:spPr>
        <p:txBody>
          <a:bodyPr vert="horz" wrap="square" lIns="0" tIns="0" rIns="0" bIns="0" rtlCol="0">
            <a:spAutoFit/>
          </a:bodyPr>
          <a:lstStyle/>
          <a:p>
            <a:pPr>
              <a:lnSpc>
                <a:spcPts val="2280"/>
              </a:lnSpc>
            </a:pPr>
            <a:r>
              <a:rPr sz="2400" spc="-10" dirty="0">
                <a:solidFill>
                  <a:srgbClr val="548ED4"/>
                </a:solidFill>
                <a:latin typeface="Calibri"/>
                <a:cs typeface="Calibri"/>
              </a:rPr>
              <a:t>Node::setPhysicsbody(Physicsbody)</a:t>
            </a:r>
            <a:endParaRPr sz="2400">
              <a:latin typeface="Calibri"/>
              <a:cs typeface="Calibri"/>
            </a:endParaRPr>
          </a:p>
        </p:txBody>
      </p:sp>
      <p:sp>
        <p:nvSpPr>
          <p:cNvPr id="8" name="object 8"/>
          <p:cNvSpPr txBox="1"/>
          <p:nvPr/>
        </p:nvSpPr>
        <p:spPr>
          <a:xfrm>
            <a:off x="9530519" y="5564122"/>
            <a:ext cx="1244600" cy="360680"/>
          </a:xfrm>
          <a:prstGeom prst="rect">
            <a:avLst/>
          </a:prstGeom>
        </p:spPr>
        <p:txBody>
          <a:bodyPr vert="horz" wrap="square" lIns="0" tIns="0" rIns="0" bIns="0" rtlCol="0">
            <a:spAutoFit/>
          </a:bodyPr>
          <a:lstStyle/>
          <a:p>
            <a:pPr marL="12700">
              <a:lnSpc>
                <a:spcPts val="2835"/>
              </a:lnSpc>
            </a:pPr>
            <a:r>
              <a:rPr sz="2400" dirty="0">
                <a:solidFill>
                  <a:srgbClr val="FFFFFF"/>
                </a:solidFill>
                <a:latin typeface="SimSun"/>
                <a:cs typeface="SimSun"/>
              </a:rPr>
              <a:t>来将物理</a:t>
            </a:r>
            <a:endParaRPr sz="2400">
              <a:latin typeface="SimSun"/>
              <a:cs typeface="SimSun"/>
            </a:endParaRPr>
          </a:p>
        </p:txBody>
      </p:sp>
      <p:sp>
        <p:nvSpPr>
          <p:cNvPr id="9" name="object 9"/>
          <p:cNvSpPr txBox="1"/>
          <p:nvPr/>
        </p:nvSpPr>
        <p:spPr>
          <a:xfrm>
            <a:off x="1347978" y="5561582"/>
            <a:ext cx="4598670" cy="726440"/>
          </a:xfrm>
          <a:prstGeom prst="rect">
            <a:avLst/>
          </a:prstGeom>
        </p:spPr>
        <p:txBody>
          <a:bodyPr vert="horz" wrap="square" lIns="0" tIns="0" rIns="0" bIns="0" rtlCol="0">
            <a:spAutoFit/>
          </a:bodyPr>
          <a:lstStyle/>
          <a:p>
            <a:pPr marL="12700">
              <a:lnSpc>
                <a:spcPct val="100000"/>
              </a:lnSpc>
            </a:pPr>
            <a:r>
              <a:rPr sz="2400" spc="-5" dirty="0">
                <a:solidFill>
                  <a:srgbClr val="FFFFFF"/>
                </a:solidFill>
                <a:latin typeface="SimSun"/>
                <a:cs typeface="SimSun"/>
              </a:rPr>
              <a:t>发生碰撞。</a:t>
            </a:r>
            <a:r>
              <a:rPr sz="2400" spc="-5" dirty="0">
                <a:solidFill>
                  <a:srgbClr val="FFFFFF"/>
                </a:solidFill>
                <a:latin typeface="Calibri"/>
                <a:cs typeface="Calibri"/>
              </a:rPr>
              <a:t>Cocos2d-x</a:t>
            </a:r>
            <a:r>
              <a:rPr sz="2400" spc="-5" dirty="0">
                <a:solidFill>
                  <a:srgbClr val="FFFFFF"/>
                </a:solidFill>
                <a:latin typeface="SimSun"/>
                <a:cs typeface="SimSun"/>
              </a:rPr>
              <a:t>提供了</a:t>
            </a:r>
            <a:endParaRPr sz="2400" dirty="0">
              <a:latin typeface="SimSun"/>
              <a:cs typeface="SimSun"/>
            </a:endParaRPr>
          </a:p>
          <a:p>
            <a:pPr marL="12700">
              <a:lnSpc>
                <a:spcPts val="2840"/>
              </a:lnSpc>
            </a:pPr>
            <a:r>
              <a:rPr sz="2400" spc="-5" dirty="0">
                <a:solidFill>
                  <a:srgbClr val="FFFFFF"/>
                </a:solidFill>
                <a:latin typeface="SimSun"/>
                <a:cs typeface="SimSun"/>
              </a:rPr>
              <a:t>刚体与一个节点对象关联在一起。</a:t>
            </a:r>
            <a:endParaRPr sz="2400" dirty="0">
              <a:latin typeface="SimSun"/>
              <a:cs typeface="SimSun"/>
            </a:endParaRPr>
          </a:p>
        </p:txBody>
      </p:sp>
      <p:sp>
        <p:nvSpPr>
          <p:cNvPr id="10" name="object 10"/>
          <p:cNvSpPr/>
          <p:nvPr/>
        </p:nvSpPr>
        <p:spPr>
          <a:xfrm>
            <a:off x="5097779" y="5572096"/>
            <a:ext cx="4408932" cy="257556"/>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95542"/>
            <a:ext cx="1623060" cy="13624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00971" y="6288022"/>
            <a:ext cx="1656587" cy="48463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50195" y="6214870"/>
            <a:ext cx="2212848" cy="566928"/>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基础</a:t>
            </a:r>
            <a:r>
              <a:rPr spc="45" dirty="0">
                <a:latin typeface="Arial"/>
                <a:cs typeface="Arial"/>
              </a:rPr>
              <a:t>-</a:t>
            </a:r>
            <a:r>
              <a:rPr spc="5" dirty="0"/>
              <a:t>物理引擎的</a:t>
            </a:r>
            <a:r>
              <a:rPr spc="-25" dirty="0"/>
              <a:t>使</a:t>
            </a:r>
            <a:r>
              <a:rPr spc="5" dirty="0"/>
              <a:t>用</a:t>
            </a:r>
          </a:p>
        </p:txBody>
      </p:sp>
      <p:sp>
        <p:nvSpPr>
          <p:cNvPr id="6" name="object 6"/>
          <p:cNvSpPr/>
          <p:nvPr/>
        </p:nvSpPr>
        <p:spPr>
          <a:xfrm>
            <a:off x="2546427" y="1597923"/>
            <a:ext cx="6496812" cy="4847844"/>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95542"/>
            <a:ext cx="1623060" cy="13624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00971" y="6288022"/>
            <a:ext cx="1656587" cy="48463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50195" y="6214870"/>
            <a:ext cx="2212848" cy="566928"/>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086627" y="535178"/>
            <a:ext cx="9974681" cy="1143000"/>
          </a:xfrm>
          <a:prstGeom prst="rect">
            <a:avLst/>
          </a:prstGeom>
        </p:spPr>
        <p:txBody>
          <a:bodyPr vert="horz" wrap="square" lIns="0" tIns="0" rIns="0" bIns="0" rtlCol="0">
            <a:spAutoFit/>
          </a:bodyPr>
          <a:lstStyle/>
          <a:p>
            <a:pPr marL="12700">
              <a:lnSpc>
                <a:spcPct val="100000"/>
              </a:lnSpc>
            </a:pPr>
            <a:r>
              <a:rPr dirty="0"/>
              <a:t>基础</a:t>
            </a:r>
            <a:r>
              <a:rPr spc="45" dirty="0">
                <a:latin typeface="Arial"/>
                <a:cs typeface="Arial"/>
              </a:rPr>
              <a:t>-</a:t>
            </a:r>
            <a:r>
              <a:rPr spc="5" dirty="0"/>
              <a:t>物理引擎的</a:t>
            </a:r>
            <a:r>
              <a:rPr spc="-25" dirty="0"/>
              <a:t>使</a:t>
            </a:r>
            <a:r>
              <a:rPr spc="5" dirty="0"/>
              <a:t>用</a:t>
            </a:r>
          </a:p>
        </p:txBody>
      </p:sp>
      <p:sp>
        <p:nvSpPr>
          <p:cNvPr id="7" name="矩形 6"/>
          <p:cNvSpPr/>
          <p:nvPr/>
        </p:nvSpPr>
        <p:spPr>
          <a:xfrm>
            <a:off x="811530" y="1293775"/>
            <a:ext cx="11201400" cy="830997"/>
          </a:xfrm>
          <a:prstGeom prst="rect">
            <a:avLst/>
          </a:prstGeom>
        </p:spPr>
        <p:txBody>
          <a:bodyPr wrap="square">
            <a:spAutoFit/>
          </a:bodyPr>
          <a:lstStyle/>
          <a:p>
            <a:r>
              <a:rPr lang="zh-CN" altLang="en-US" sz="2400" dirty="0">
                <a:hlinkClick r:id="rId5"/>
              </a:rPr>
              <a:t>http://www.cocos2d-x.org/docs/programmers-guide/physics-img/CorrelationSprite.gif</a:t>
            </a:r>
            <a:endParaRPr lang="en-US" altLang="zh-CN" sz="2400" dirty="0"/>
          </a:p>
          <a:p>
            <a:endParaRPr lang="en-US" altLang="zh-CN" sz="2400" dirty="0"/>
          </a:p>
        </p:txBody>
      </p:sp>
      <p:pic>
        <p:nvPicPr>
          <p:cNvPr id="1026" name="Picture 2" descr="http://www.cocos2d-x.org/docs/programmers-guide/physics-img/CorrelationSprite.gif"/>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3185636" y="2022126"/>
            <a:ext cx="6453187" cy="42658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95542"/>
            <a:ext cx="1623060" cy="13624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00971" y="6288022"/>
            <a:ext cx="1656587" cy="48463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50195" y="6214870"/>
            <a:ext cx="2212848" cy="566928"/>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进阶-Contacts/Joints</a:t>
            </a:r>
            <a:r>
              <a:rPr spc="-50" dirty="0"/>
              <a:t> </a:t>
            </a:r>
            <a:r>
              <a:rPr spc="-5" dirty="0"/>
              <a:t>接触</a:t>
            </a:r>
            <a:r>
              <a:rPr spc="-5" dirty="0">
                <a:latin typeface="Arial"/>
                <a:cs typeface="Arial"/>
              </a:rPr>
              <a:t>/</a:t>
            </a:r>
            <a:r>
              <a:rPr spc="-5" dirty="0"/>
              <a:t>关节</a:t>
            </a:r>
          </a:p>
        </p:txBody>
      </p:sp>
      <p:sp>
        <p:nvSpPr>
          <p:cNvPr id="6" name="object 6"/>
          <p:cNvSpPr txBox="1"/>
          <p:nvPr/>
        </p:nvSpPr>
        <p:spPr>
          <a:xfrm>
            <a:off x="3831335" y="3942588"/>
            <a:ext cx="3907790" cy="304800"/>
          </a:xfrm>
          <a:prstGeom prst="rect">
            <a:avLst/>
          </a:prstGeom>
        </p:spPr>
        <p:txBody>
          <a:bodyPr vert="horz" wrap="square" lIns="0" tIns="0" rIns="0" bIns="0" rtlCol="0">
            <a:spAutoFit/>
          </a:bodyPr>
          <a:lstStyle/>
          <a:p>
            <a:pPr marL="2540">
              <a:lnSpc>
                <a:spcPts val="2280"/>
              </a:lnSpc>
            </a:pPr>
            <a:r>
              <a:rPr sz="2400" spc="-5" dirty="0">
                <a:solidFill>
                  <a:srgbClr val="FFFFFF"/>
                </a:solidFill>
                <a:latin typeface="Calibri"/>
                <a:cs typeface="Calibri"/>
              </a:rPr>
              <a:t>joi</a:t>
            </a:r>
            <a:r>
              <a:rPr sz="2400" spc="-30" dirty="0">
                <a:solidFill>
                  <a:srgbClr val="FFFFFF"/>
                </a:solidFill>
                <a:latin typeface="Calibri"/>
                <a:cs typeface="Calibri"/>
              </a:rPr>
              <a:t>n</a:t>
            </a:r>
            <a:r>
              <a:rPr sz="2400" dirty="0">
                <a:solidFill>
                  <a:srgbClr val="FFFFFF"/>
                </a:solidFill>
                <a:latin typeface="Calibri"/>
                <a:cs typeface="Calibri"/>
              </a:rPr>
              <a:t>t</a:t>
            </a:r>
            <a:r>
              <a:rPr sz="2400" spc="-5" dirty="0">
                <a:solidFill>
                  <a:srgbClr val="FFFFFF"/>
                </a:solidFill>
                <a:latin typeface="Calibri"/>
                <a:cs typeface="Calibri"/>
              </a:rPr>
              <a:t>-</a:t>
            </a:r>
            <a:r>
              <a:rPr sz="2400" dirty="0">
                <a:solidFill>
                  <a:srgbClr val="FFFFFF"/>
                </a:solidFill>
                <a:latin typeface="Calibri"/>
                <a:cs typeface="Calibri"/>
              </a:rPr>
              <a:t>&gt;</a:t>
            </a:r>
            <a:r>
              <a:rPr sz="2400" spc="-5" dirty="0">
                <a:solidFill>
                  <a:srgbClr val="FFFFFF"/>
                </a:solidFill>
                <a:latin typeface="Calibri"/>
                <a:cs typeface="Calibri"/>
              </a:rPr>
              <a:t>s</a:t>
            </a:r>
            <a:r>
              <a:rPr sz="2400" spc="-10" dirty="0">
                <a:solidFill>
                  <a:srgbClr val="FFFFFF"/>
                </a:solidFill>
                <a:latin typeface="Calibri"/>
                <a:cs typeface="Calibri"/>
              </a:rPr>
              <a:t>e</a:t>
            </a:r>
            <a:r>
              <a:rPr sz="2400" dirty="0">
                <a:solidFill>
                  <a:srgbClr val="FFFFFF"/>
                </a:solidFill>
                <a:latin typeface="Calibri"/>
                <a:cs typeface="Calibri"/>
              </a:rPr>
              <a:t>tCollisi</a:t>
            </a:r>
            <a:r>
              <a:rPr sz="2400" spc="-10" dirty="0">
                <a:solidFill>
                  <a:srgbClr val="FFFFFF"/>
                </a:solidFill>
                <a:latin typeface="Calibri"/>
                <a:cs typeface="Calibri"/>
              </a:rPr>
              <a:t>o</a:t>
            </a:r>
            <a:r>
              <a:rPr sz="2400" spc="-5" dirty="0">
                <a:solidFill>
                  <a:srgbClr val="FFFFFF"/>
                </a:solidFill>
                <a:latin typeface="Calibri"/>
                <a:cs typeface="Calibri"/>
              </a:rPr>
              <a:t>nEn</a:t>
            </a:r>
            <a:r>
              <a:rPr sz="2400" spc="5" dirty="0">
                <a:solidFill>
                  <a:srgbClr val="FFFFFF"/>
                </a:solidFill>
                <a:latin typeface="Calibri"/>
                <a:cs typeface="Calibri"/>
              </a:rPr>
              <a:t>a</a:t>
            </a:r>
            <a:r>
              <a:rPr sz="2400" spc="-5" dirty="0">
                <a:solidFill>
                  <a:srgbClr val="FFFFFF"/>
                </a:solidFill>
                <a:latin typeface="Calibri"/>
                <a:cs typeface="Calibri"/>
              </a:rPr>
              <a:t>bl</a:t>
            </a:r>
            <a:r>
              <a:rPr sz="2400" spc="10" dirty="0">
                <a:solidFill>
                  <a:srgbClr val="FFFFFF"/>
                </a:solidFill>
                <a:latin typeface="Calibri"/>
                <a:cs typeface="Calibri"/>
              </a:rPr>
              <a:t>e</a:t>
            </a:r>
            <a:r>
              <a:rPr sz="2400" spc="-5" dirty="0">
                <a:solidFill>
                  <a:srgbClr val="FFFFFF"/>
                </a:solidFill>
                <a:latin typeface="Calibri"/>
                <a:cs typeface="Calibri"/>
              </a:rPr>
              <a:t>(</a:t>
            </a:r>
            <a:r>
              <a:rPr sz="2400" spc="-45" dirty="0">
                <a:solidFill>
                  <a:srgbClr val="FFFFFF"/>
                </a:solidFill>
                <a:latin typeface="Calibri"/>
                <a:cs typeface="Calibri"/>
              </a:rPr>
              <a:t>f</a:t>
            </a:r>
            <a:r>
              <a:rPr sz="2400" dirty="0">
                <a:solidFill>
                  <a:srgbClr val="FFFFFF"/>
                </a:solidFill>
                <a:latin typeface="Calibri"/>
                <a:cs typeface="Calibri"/>
              </a:rPr>
              <a:t>als</a:t>
            </a:r>
            <a:r>
              <a:rPr sz="2400" spc="5" dirty="0">
                <a:solidFill>
                  <a:srgbClr val="FFFFFF"/>
                </a:solidFill>
                <a:latin typeface="Calibri"/>
                <a:cs typeface="Calibri"/>
              </a:rPr>
              <a:t>e</a:t>
            </a:r>
            <a:r>
              <a:rPr sz="2400" dirty="0">
                <a:solidFill>
                  <a:srgbClr val="FFFFFF"/>
                </a:solidFill>
                <a:latin typeface="Calibri"/>
                <a:cs typeface="Calibri"/>
              </a:rPr>
              <a:t>);</a:t>
            </a:r>
            <a:endParaRPr sz="2400">
              <a:latin typeface="Calibri"/>
              <a:cs typeface="Calibri"/>
            </a:endParaRPr>
          </a:p>
        </p:txBody>
      </p:sp>
      <p:sp>
        <p:nvSpPr>
          <p:cNvPr id="7" name="object 7"/>
          <p:cNvSpPr txBox="1"/>
          <p:nvPr/>
        </p:nvSpPr>
        <p:spPr>
          <a:xfrm>
            <a:off x="1378458" y="1685416"/>
            <a:ext cx="9487535" cy="3639185"/>
          </a:xfrm>
          <a:prstGeom prst="rect">
            <a:avLst/>
          </a:prstGeom>
        </p:spPr>
        <p:txBody>
          <a:bodyPr vert="horz" wrap="square" lIns="0" tIns="0" rIns="0" bIns="0" rtlCol="0">
            <a:spAutoFit/>
          </a:bodyPr>
          <a:lstStyle/>
          <a:p>
            <a:pPr marL="469265">
              <a:lnSpc>
                <a:spcPct val="100000"/>
              </a:lnSpc>
            </a:pPr>
            <a:r>
              <a:rPr sz="3200" dirty="0">
                <a:solidFill>
                  <a:srgbClr val="00AFEF"/>
                </a:solidFill>
                <a:latin typeface="Microsoft YaHei"/>
                <a:cs typeface="Microsoft YaHei"/>
              </a:rPr>
              <a:t>关节和连接</a:t>
            </a:r>
            <a:endParaRPr sz="3200" dirty="0">
              <a:latin typeface="Microsoft YaHei"/>
              <a:cs typeface="Microsoft YaHei"/>
            </a:endParaRPr>
          </a:p>
          <a:p>
            <a:pPr marL="12700" marR="29209" indent="594360">
              <a:lnSpc>
                <a:spcPct val="100000"/>
              </a:lnSpc>
              <a:spcBef>
                <a:spcPts val="1210"/>
              </a:spcBef>
            </a:pPr>
            <a:r>
              <a:rPr sz="2400" spc="-5" dirty="0">
                <a:solidFill>
                  <a:srgbClr val="FFFFFF"/>
                </a:solidFill>
                <a:latin typeface="SimSun"/>
                <a:cs typeface="SimSun"/>
              </a:rPr>
              <a:t>关节是一种把接触点联结在一起的方式，你可以把它类比为自己身  体上的关节。每一个关节都有一个从</a:t>
            </a:r>
            <a:r>
              <a:rPr sz="2400" spc="-5" dirty="0">
                <a:solidFill>
                  <a:srgbClr val="8EB4E2"/>
                </a:solidFill>
                <a:latin typeface="Calibri"/>
                <a:cs typeface="Calibri"/>
              </a:rPr>
              <a:t>PhysicsJoint</a:t>
            </a:r>
            <a:r>
              <a:rPr sz="2400" spc="-5" dirty="0">
                <a:solidFill>
                  <a:srgbClr val="FFFFFF"/>
                </a:solidFill>
                <a:latin typeface="SimSun"/>
                <a:cs typeface="SimSun"/>
              </a:rPr>
              <a:t>对象获得的定义。</a:t>
            </a:r>
            <a:endParaRPr sz="2400" dirty="0">
              <a:latin typeface="SimSun"/>
              <a:cs typeface="SimSun"/>
            </a:endParaRPr>
          </a:p>
          <a:p>
            <a:pPr marL="558165">
              <a:lnSpc>
                <a:spcPct val="100000"/>
              </a:lnSpc>
              <a:spcBef>
                <a:spcPts val="600"/>
              </a:spcBef>
            </a:pPr>
            <a:r>
              <a:rPr sz="2400" dirty="0">
                <a:solidFill>
                  <a:srgbClr val="FFFFFF"/>
                </a:solidFill>
                <a:latin typeface="SimSun"/>
                <a:cs typeface="SimSun"/>
              </a:rPr>
              <a:t>在两个不同的刚体之间，所有的关节都是联结在一起的，刚体可以</a:t>
            </a:r>
            <a:endParaRPr sz="2400" dirty="0">
              <a:latin typeface="SimSun"/>
              <a:cs typeface="SimSun"/>
            </a:endParaRPr>
          </a:p>
          <a:p>
            <a:pPr marL="12700">
              <a:lnSpc>
                <a:spcPct val="100000"/>
              </a:lnSpc>
            </a:pPr>
            <a:r>
              <a:rPr sz="2400" spc="-5" dirty="0">
                <a:solidFill>
                  <a:srgbClr val="FFFFFF"/>
                </a:solidFill>
                <a:latin typeface="SimSun"/>
                <a:cs typeface="SimSun"/>
              </a:rPr>
              <a:t>是静态的。</a:t>
            </a:r>
            <a:endParaRPr sz="2400" dirty="0">
              <a:latin typeface="SimSun"/>
              <a:cs typeface="SimSun"/>
            </a:endParaRPr>
          </a:p>
          <a:p>
            <a:pPr marL="12700" marR="71755" indent="614045">
              <a:lnSpc>
                <a:spcPct val="100000"/>
              </a:lnSpc>
              <a:tabLst>
                <a:tab pos="6358890" algn="l"/>
              </a:tabLst>
            </a:pPr>
            <a:r>
              <a:rPr sz="2400" dirty="0">
                <a:solidFill>
                  <a:srgbClr val="FFFFFF"/>
                </a:solidFill>
                <a:latin typeface="SimSun"/>
                <a:cs typeface="SimSun"/>
              </a:rPr>
              <a:t>我们可以使用	来避免相关联的刚体相  互碰撞。</a:t>
            </a:r>
            <a:endParaRPr sz="2400" dirty="0">
              <a:latin typeface="SimSun"/>
              <a:cs typeface="SimSun"/>
            </a:endParaRPr>
          </a:p>
          <a:p>
            <a:pPr marL="626745">
              <a:lnSpc>
                <a:spcPct val="100000"/>
              </a:lnSpc>
            </a:pPr>
            <a:r>
              <a:rPr sz="2400" dirty="0">
                <a:solidFill>
                  <a:srgbClr val="FFFFFF"/>
                </a:solidFill>
                <a:latin typeface="SimSun"/>
                <a:cs typeface="SimSun"/>
              </a:rPr>
              <a:t>很多关节的定义需要你提供一些几何数据。很多情况下，关节由锚</a:t>
            </a:r>
            <a:endParaRPr sz="2400" dirty="0">
              <a:latin typeface="SimSun"/>
              <a:cs typeface="SimSun"/>
            </a:endParaRPr>
          </a:p>
          <a:p>
            <a:pPr marL="12700">
              <a:lnSpc>
                <a:spcPts val="2840"/>
              </a:lnSpc>
            </a:pPr>
            <a:r>
              <a:rPr sz="2400" spc="-5" dirty="0">
                <a:solidFill>
                  <a:srgbClr val="FFFFFF"/>
                </a:solidFill>
                <a:latin typeface="SimSun"/>
                <a:cs typeface="SimSun"/>
              </a:rPr>
              <a:t>点来定义，其余的关节定义数据取决于关节的类型。</a:t>
            </a:r>
            <a:endParaRPr sz="2400" dirty="0">
              <a:latin typeface="SimSun"/>
              <a:cs typeface="SimSun"/>
            </a:endParaRPr>
          </a:p>
        </p:txBody>
      </p:sp>
      <p:sp>
        <p:nvSpPr>
          <p:cNvPr id="8" name="object 8"/>
          <p:cNvSpPr/>
          <p:nvPr/>
        </p:nvSpPr>
        <p:spPr>
          <a:xfrm>
            <a:off x="3831335" y="3950208"/>
            <a:ext cx="3907536" cy="280415"/>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95542"/>
            <a:ext cx="1623060" cy="13624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00971" y="6288022"/>
            <a:ext cx="1656587" cy="48463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50195" y="6214870"/>
            <a:ext cx="2212848" cy="566928"/>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进阶-Contacts/Joints</a:t>
            </a:r>
            <a:r>
              <a:rPr spc="-50" dirty="0"/>
              <a:t> </a:t>
            </a:r>
            <a:r>
              <a:rPr spc="-5" dirty="0"/>
              <a:t>接触</a:t>
            </a:r>
            <a:r>
              <a:rPr spc="-5" dirty="0">
                <a:latin typeface="Arial"/>
                <a:cs typeface="Arial"/>
              </a:rPr>
              <a:t>/</a:t>
            </a:r>
            <a:r>
              <a:rPr spc="-5" dirty="0"/>
              <a:t>关节</a:t>
            </a:r>
          </a:p>
        </p:txBody>
      </p:sp>
      <p:sp>
        <p:nvSpPr>
          <p:cNvPr id="6" name="object 6"/>
          <p:cNvSpPr txBox="1"/>
          <p:nvPr/>
        </p:nvSpPr>
        <p:spPr>
          <a:xfrm>
            <a:off x="1378458" y="1685416"/>
            <a:ext cx="9569450" cy="1663064"/>
          </a:xfrm>
          <a:prstGeom prst="rect">
            <a:avLst/>
          </a:prstGeom>
        </p:spPr>
        <p:txBody>
          <a:bodyPr vert="horz" wrap="square" lIns="0" tIns="0" rIns="0" bIns="0" rtlCol="0">
            <a:spAutoFit/>
          </a:bodyPr>
          <a:lstStyle/>
          <a:p>
            <a:pPr marL="469265">
              <a:lnSpc>
                <a:spcPct val="100000"/>
              </a:lnSpc>
            </a:pPr>
            <a:r>
              <a:rPr sz="3200" dirty="0">
                <a:solidFill>
                  <a:srgbClr val="00AFEF"/>
                </a:solidFill>
                <a:latin typeface="Microsoft YaHei"/>
                <a:cs typeface="Microsoft YaHei"/>
              </a:rPr>
              <a:t>关节和连接</a:t>
            </a:r>
            <a:r>
              <a:rPr sz="3200" spc="-175" dirty="0">
                <a:solidFill>
                  <a:srgbClr val="00AFEF"/>
                </a:solidFill>
                <a:latin typeface="Microsoft YaHei"/>
                <a:cs typeface="Microsoft YaHei"/>
              </a:rPr>
              <a:t> </a:t>
            </a:r>
            <a:r>
              <a:rPr sz="3200" dirty="0">
                <a:solidFill>
                  <a:srgbClr val="00AFEF"/>
                </a:solidFill>
                <a:latin typeface="Microsoft YaHei"/>
                <a:cs typeface="Microsoft YaHei"/>
              </a:rPr>
              <a:t>类型</a:t>
            </a:r>
            <a:endParaRPr sz="3200">
              <a:latin typeface="Microsoft YaHei"/>
              <a:cs typeface="Microsoft YaHei"/>
            </a:endParaRPr>
          </a:p>
          <a:p>
            <a:pPr marL="353695" marR="5080" indent="-341630">
              <a:lnSpc>
                <a:spcPct val="100000"/>
              </a:lnSpc>
              <a:spcBef>
                <a:spcPts val="610"/>
              </a:spcBef>
              <a:tabLst>
                <a:tab pos="423545" algn="l"/>
              </a:tabLst>
            </a:pPr>
            <a:r>
              <a:rPr sz="2400" spc="-5" dirty="0">
                <a:solidFill>
                  <a:srgbClr val="FFFFFF"/>
                </a:solidFill>
                <a:latin typeface="Arial"/>
                <a:cs typeface="Arial"/>
              </a:rPr>
              <a:t>•		</a:t>
            </a:r>
            <a:r>
              <a:rPr sz="2400" spc="-5" dirty="0">
                <a:solidFill>
                  <a:srgbClr val="8EB4E2"/>
                </a:solidFill>
                <a:latin typeface="Calibri"/>
                <a:cs typeface="Calibri"/>
              </a:rPr>
              <a:t>P</a:t>
            </a:r>
            <a:r>
              <a:rPr sz="2400" spc="-55" dirty="0">
                <a:solidFill>
                  <a:srgbClr val="8EB4E2"/>
                </a:solidFill>
                <a:latin typeface="Calibri"/>
                <a:cs typeface="Calibri"/>
              </a:rPr>
              <a:t>h</a:t>
            </a:r>
            <a:r>
              <a:rPr sz="2400" spc="-20" dirty="0">
                <a:solidFill>
                  <a:srgbClr val="8EB4E2"/>
                </a:solidFill>
                <a:latin typeface="Calibri"/>
                <a:cs typeface="Calibri"/>
              </a:rPr>
              <a:t>y</a:t>
            </a:r>
            <a:r>
              <a:rPr sz="2400" spc="-5" dirty="0">
                <a:solidFill>
                  <a:srgbClr val="8EB4E2"/>
                </a:solidFill>
                <a:latin typeface="Calibri"/>
                <a:cs typeface="Calibri"/>
              </a:rPr>
              <a:t>sicsJoi</a:t>
            </a:r>
            <a:r>
              <a:rPr sz="2400" spc="-25" dirty="0">
                <a:solidFill>
                  <a:srgbClr val="8EB4E2"/>
                </a:solidFill>
                <a:latin typeface="Calibri"/>
                <a:cs typeface="Calibri"/>
              </a:rPr>
              <a:t>n</a:t>
            </a:r>
            <a:r>
              <a:rPr sz="2400" dirty="0">
                <a:solidFill>
                  <a:srgbClr val="8EB4E2"/>
                </a:solidFill>
                <a:latin typeface="Calibri"/>
                <a:cs typeface="Calibri"/>
              </a:rPr>
              <a:t>tFi</a:t>
            </a:r>
            <a:r>
              <a:rPr sz="2400" spc="-55" dirty="0">
                <a:solidFill>
                  <a:srgbClr val="8EB4E2"/>
                </a:solidFill>
                <a:latin typeface="Calibri"/>
                <a:cs typeface="Calibri"/>
              </a:rPr>
              <a:t>x</a:t>
            </a:r>
            <a:r>
              <a:rPr sz="2400" dirty="0">
                <a:solidFill>
                  <a:srgbClr val="8EB4E2"/>
                </a:solidFill>
                <a:latin typeface="Calibri"/>
                <a:cs typeface="Calibri"/>
              </a:rPr>
              <a:t>e</a:t>
            </a:r>
            <a:r>
              <a:rPr sz="2400" spc="5" dirty="0">
                <a:solidFill>
                  <a:srgbClr val="8EB4E2"/>
                </a:solidFill>
                <a:latin typeface="Calibri"/>
                <a:cs typeface="Calibri"/>
              </a:rPr>
              <a:t>d</a:t>
            </a:r>
            <a:r>
              <a:rPr sz="2400" dirty="0">
                <a:solidFill>
                  <a:srgbClr val="FFFFFF"/>
                </a:solidFill>
                <a:latin typeface="SimSun"/>
                <a:cs typeface="SimSun"/>
              </a:rPr>
              <a:t>：固定关节在一个特定的点上，将两个刚体结合在一  起。  如果要创建一些以后会断裂的复杂形状，固定关节是非常有用的。</a:t>
            </a:r>
            <a:endParaRPr sz="2400">
              <a:latin typeface="SimSun"/>
              <a:cs typeface="SimSun"/>
            </a:endParaRPr>
          </a:p>
        </p:txBody>
      </p:sp>
      <p:sp>
        <p:nvSpPr>
          <p:cNvPr id="7" name="object 7"/>
          <p:cNvSpPr/>
          <p:nvPr/>
        </p:nvSpPr>
        <p:spPr>
          <a:xfrm>
            <a:off x="3448811" y="3700271"/>
            <a:ext cx="4401312" cy="2476500"/>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95542"/>
            <a:ext cx="1623060" cy="13624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00971" y="6288022"/>
            <a:ext cx="1656587" cy="48463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50195" y="6214870"/>
            <a:ext cx="2212848" cy="566928"/>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进阶-Contacts/Joints</a:t>
            </a:r>
            <a:r>
              <a:rPr spc="-50" dirty="0"/>
              <a:t> </a:t>
            </a:r>
            <a:r>
              <a:rPr spc="-5" dirty="0"/>
              <a:t>接触</a:t>
            </a:r>
            <a:r>
              <a:rPr spc="-5" dirty="0">
                <a:latin typeface="Arial"/>
                <a:cs typeface="Arial"/>
              </a:rPr>
              <a:t>/</a:t>
            </a:r>
            <a:r>
              <a:rPr spc="-5" dirty="0"/>
              <a:t>关节</a:t>
            </a:r>
          </a:p>
        </p:txBody>
      </p:sp>
      <p:sp>
        <p:nvSpPr>
          <p:cNvPr id="6" name="object 6"/>
          <p:cNvSpPr txBox="1"/>
          <p:nvPr/>
        </p:nvSpPr>
        <p:spPr>
          <a:xfrm>
            <a:off x="1378458" y="1677796"/>
            <a:ext cx="9464040" cy="1304925"/>
          </a:xfrm>
          <a:prstGeom prst="rect">
            <a:avLst/>
          </a:prstGeom>
        </p:spPr>
        <p:txBody>
          <a:bodyPr vert="horz" wrap="square" lIns="0" tIns="0" rIns="0" bIns="0" rtlCol="0">
            <a:spAutoFit/>
          </a:bodyPr>
          <a:lstStyle/>
          <a:p>
            <a:pPr marL="469265">
              <a:lnSpc>
                <a:spcPct val="100000"/>
              </a:lnSpc>
            </a:pPr>
            <a:r>
              <a:rPr sz="3200" dirty="0">
                <a:solidFill>
                  <a:srgbClr val="00AFEF"/>
                </a:solidFill>
                <a:latin typeface="Microsoft YaHei"/>
                <a:cs typeface="Microsoft YaHei"/>
              </a:rPr>
              <a:t>关节和连接</a:t>
            </a:r>
            <a:r>
              <a:rPr sz="3200" spc="-175" dirty="0">
                <a:solidFill>
                  <a:srgbClr val="00AFEF"/>
                </a:solidFill>
                <a:latin typeface="Microsoft YaHei"/>
                <a:cs typeface="Microsoft YaHei"/>
              </a:rPr>
              <a:t> </a:t>
            </a:r>
            <a:r>
              <a:rPr sz="3200" dirty="0">
                <a:solidFill>
                  <a:srgbClr val="00AFEF"/>
                </a:solidFill>
                <a:latin typeface="Microsoft YaHei"/>
                <a:cs typeface="Microsoft YaHei"/>
              </a:rPr>
              <a:t>类型</a:t>
            </a:r>
            <a:endParaRPr sz="3200">
              <a:latin typeface="Microsoft YaHei"/>
              <a:cs typeface="Microsoft YaHei"/>
            </a:endParaRPr>
          </a:p>
          <a:p>
            <a:pPr marL="354965" marR="5080" indent="-342900">
              <a:lnSpc>
                <a:spcPct val="100000"/>
              </a:lnSpc>
              <a:spcBef>
                <a:spcPts val="670"/>
              </a:spcBef>
              <a:tabLst>
                <a:tab pos="354965" algn="l"/>
              </a:tabLst>
            </a:pPr>
            <a:r>
              <a:rPr sz="2400" spc="-5" dirty="0">
                <a:solidFill>
                  <a:srgbClr val="8EB4E2"/>
                </a:solidFill>
                <a:latin typeface="Arial"/>
                <a:cs typeface="Arial"/>
              </a:rPr>
              <a:t>•	</a:t>
            </a:r>
            <a:r>
              <a:rPr sz="2400" spc="-5" dirty="0">
                <a:solidFill>
                  <a:srgbClr val="8EB4E2"/>
                </a:solidFill>
                <a:latin typeface="Calibri"/>
                <a:cs typeface="Calibri"/>
              </a:rPr>
              <a:t>PhysicsJointLimit</a:t>
            </a:r>
            <a:r>
              <a:rPr sz="2400" spc="-5" dirty="0">
                <a:solidFill>
                  <a:srgbClr val="FFFFFF"/>
                </a:solidFill>
                <a:latin typeface="SimSun"/>
                <a:cs typeface="SimSun"/>
              </a:rPr>
              <a:t>：一种限制关节，它限制了两个刚体间最大距离，就  </a:t>
            </a:r>
            <a:r>
              <a:rPr sz="2400" dirty="0">
                <a:solidFill>
                  <a:srgbClr val="FFFFFF"/>
                </a:solidFill>
                <a:latin typeface="SimSun"/>
                <a:cs typeface="SimSun"/>
              </a:rPr>
              <a:t>如同两个刚体被绳子连在一起一样。</a:t>
            </a:r>
            <a:endParaRPr sz="2400">
              <a:latin typeface="SimSun"/>
              <a:cs typeface="SimSun"/>
            </a:endParaRPr>
          </a:p>
        </p:txBody>
      </p:sp>
      <p:sp>
        <p:nvSpPr>
          <p:cNvPr id="7" name="object 7"/>
          <p:cNvSpPr/>
          <p:nvPr/>
        </p:nvSpPr>
        <p:spPr>
          <a:xfrm>
            <a:off x="3709415" y="3197351"/>
            <a:ext cx="5001768" cy="2875788"/>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95542"/>
            <a:ext cx="1623060" cy="13624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00971" y="6288022"/>
            <a:ext cx="1656587" cy="48463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50195" y="6214870"/>
            <a:ext cx="2212848" cy="566928"/>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进阶-Contacts/Joints</a:t>
            </a:r>
            <a:r>
              <a:rPr spc="-50" dirty="0"/>
              <a:t> </a:t>
            </a:r>
            <a:r>
              <a:rPr spc="-5" dirty="0"/>
              <a:t>接触</a:t>
            </a:r>
            <a:r>
              <a:rPr spc="-5" dirty="0">
                <a:latin typeface="Arial"/>
                <a:cs typeface="Arial"/>
              </a:rPr>
              <a:t>/</a:t>
            </a:r>
            <a:r>
              <a:rPr spc="-5" dirty="0"/>
              <a:t>关节</a:t>
            </a:r>
          </a:p>
        </p:txBody>
      </p:sp>
      <p:sp>
        <p:nvSpPr>
          <p:cNvPr id="6" name="object 6"/>
          <p:cNvSpPr txBox="1"/>
          <p:nvPr/>
        </p:nvSpPr>
        <p:spPr>
          <a:xfrm>
            <a:off x="1378458" y="1677796"/>
            <a:ext cx="9300845" cy="1304925"/>
          </a:xfrm>
          <a:prstGeom prst="rect">
            <a:avLst/>
          </a:prstGeom>
        </p:spPr>
        <p:txBody>
          <a:bodyPr vert="horz" wrap="square" lIns="0" tIns="0" rIns="0" bIns="0" rtlCol="0">
            <a:spAutoFit/>
          </a:bodyPr>
          <a:lstStyle/>
          <a:p>
            <a:pPr marL="469265">
              <a:lnSpc>
                <a:spcPct val="100000"/>
              </a:lnSpc>
            </a:pPr>
            <a:r>
              <a:rPr sz="3200" dirty="0">
                <a:solidFill>
                  <a:srgbClr val="00AFEF"/>
                </a:solidFill>
                <a:latin typeface="Microsoft YaHei"/>
                <a:cs typeface="Microsoft YaHei"/>
              </a:rPr>
              <a:t>关节和连接</a:t>
            </a:r>
            <a:r>
              <a:rPr sz="3200" spc="-175" dirty="0">
                <a:solidFill>
                  <a:srgbClr val="00AFEF"/>
                </a:solidFill>
                <a:latin typeface="Microsoft YaHei"/>
                <a:cs typeface="Microsoft YaHei"/>
              </a:rPr>
              <a:t> </a:t>
            </a:r>
            <a:r>
              <a:rPr sz="3200" dirty="0">
                <a:solidFill>
                  <a:srgbClr val="00AFEF"/>
                </a:solidFill>
                <a:latin typeface="Microsoft YaHei"/>
                <a:cs typeface="Microsoft YaHei"/>
              </a:rPr>
              <a:t>类型</a:t>
            </a:r>
            <a:endParaRPr sz="3200">
              <a:latin typeface="Microsoft YaHei"/>
              <a:cs typeface="Microsoft YaHei"/>
            </a:endParaRPr>
          </a:p>
          <a:p>
            <a:pPr marL="354965" marR="5080" indent="-342900">
              <a:lnSpc>
                <a:spcPct val="100000"/>
              </a:lnSpc>
              <a:spcBef>
                <a:spcPts val="670"/>
              </a:spcBef>
              <a:tabLst>
                <a:tab pos="354965" algn="l"/>
              </a:tabLst>
            </a:pPr>
            <a:r>
              <a:rPr sz="2400" spc="-5" dirty="0">
                <a:solidFill>
                  <a:srgbClr val="8EB4E2"/>
                </a:solidFill>
                <a:latin typeface="Arial"/>
                <a:cs typeface="Arial"/>
              </a:rPr>
              <a:t>•	</a:t>
            </a:r>
            <a:r>
              <a:rPr sz="2400" spc="-5" dirty="0">
                <a:solidFill>
                  <a:srgbClr val="8EB4E2"/>
                </a:solidFill>
                <a:latin typeface="Calibri"/>
                <a:cs typeface="Calibri"/>
              </a:rPr>
              <a:t>P</a:t>
            </a:r>
            <a:r>
              <a:rPr sz="2400" spc="-55" dirty="0">
                <a:solidFill>
                  <a:srgbClr val="8EB4E2"/>
                </a:solidFill>
                <a:latin typeface="Calibri"/>
                <a:cs typeface="Calibri"/>
              </a:rPr>
              <a:t>h</a:t>
            </a:r>
            <a:r>
              <a:rPr sz="2400" spc="-20" dirty="0">
                <a:solidFill>
                  <a:srgbClr val="8EB4E2"/>
                </a:solidFill>
                <a:latin typeface="Calibri"/>
                <a:cs typeface="Calibri"/>
              </a:rPr>
              <a:t>y</a:t>
            </a:r>
            <a:r>
              <a:rPr sz="2400" spc="-5" dirty="0">
                <a:solidFill>
                  <a:srgbClr val="8EB4E2"/>
                </a:solidFill>
                <a:latin typeface="Calibri"/>
                <a:cs typeface="Calibri"/>
              </a:rPr>
              <a:t>sicsJoi</a:t>
            </a:r>
            <a:r>
              <a:rPr sz="2400" spc="-25" dirty="0">
                <a:solidFill>
                  <a:srgbClr val="8EB4E2"/>
                </a:solidFill>
                <a:latin typeface="Calibri"/>
                <a:cs typeface="Calibri"/>
              </a:rPr>
              <a:t>n</a:t>
            </a:r>
            <a:r>
              <a:rPr sz="2400" dirty="0">
                <a:solidFill>
                  <a:srgbClr val="8EB4E2"/>
                </a:solidFill>
                <a:latin typeface="Calibri"/>
                <a:cs typeface="Calibri"/>
              </a:rPr>
              <a:t>tDi</a:t>
            </a:r>
            <a:r>
              <a:rPr sz="2400" spc="-30" dirty="0">
                <a:solidFill>
                  <a:srgbClr val="8EB4E2"/>
                </a:solidFill>
                <a:latin typeface="Calibri"/>
                <a:cs typeface="Calibri"/>
              </a:rPr>
              <a:t>s</a:t>
            </a:r>
            <a:r>
              <a:rPr sz="2400" spc="-25" dirty="0">
                <a:solidFill>
                  <a:srgbClr val="8EB4E2"/>
                </a:solidFill>
                <a:latin typeface="Calibri"/>
                <a:cs typeface="Calibri"/>
              </a:rPr>
              <a:t>t</a:t>
            </a:r>
            <a:r>
              <a:rPr sz="2400" dirty="0">
                <a:solidFill>
                  <a:srgbClr val="8EB4E2"/>
                </a:solidFill>
                <a:latin typeface="Calibri"/>
                <a:cs typeface="Calibri"/>
              </a:rPr>
              <a:t>anc</a:t>
            </a:r>
            <a:r>
              <a:rPr sz="2400" spc="10" dirty="0">
                <a:solidFill>
                  <a:srgbClr val="8EB4E2"/>
                </a:solidFill>
                <a:latin typeface="Calibri"/>
                <a:cs typeface="Calibri"/>
              </a:rPr>
              <a:t>e</a:t>
            </a:r>
            <a:r>
              <a:rPr sz="2400" dirty="0">
                <a:solidFill>
                  <a:srgbClr val="FFFFFF"/>
                </a:solidFill>
                <a:latin typeface="SimSun"/>
                <a:cs typeface="SimSun"/>
              </a:rPr>
              <a:t>：设定两个刚体间的固定距离。就像两个物体被  钢棍连接在了一起。</a:t>
            </a:r>
            <a:endParaRPr sz="2400">
              <a:latin typeface="SimSun"/>
              <a:cs typeface="SimSun"/>
            </a:endParaRPr>
          </a:p>
        </p:txBody>
      </p:sp>
      <p:sp>
        <p:nvSpPr>
          <p:cNvPr id="7" name="object 7"/>
          <p:cNvSpPr/>
          <p:nvPr/>
        </p:nvSpPr>
        <p:spPr>
          <a:xfrm>
            <a:off x="3505200" y="3163823"/>
            <a:ext cx="4997196" cy="2845308"/>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95542"/>
            <a:ext cx="1623060" cy="13624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00971" y="6288022"/>
            <a:ext cx="1656587" cy="48463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50195" y="6214870"/>
            <a:ext cx="2212848" cy="566928"/>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进阶-Contacts/Joints</a:t>
            </a:r>
            <a:r>
              <a:rPr spc="-50" dirty="0"/>
              <a:t> </a:t>
            </a:r>
            <a:r>
              <a:rPr spc="-5" dirty="0"/>
              <a:t>接触</a:t>
            </a:r>
            <a:r>
              <a:rPr spc="-5" dirty="0">
                <a:latin typeface="Arial"/>
                <a:cs typeface="Arial"/>
              </a:rPr>
              <a:t>/</a:t>
            </a:r>
            <a:r>
              <a:rPr spc="-5" dirty="0"/>
              <a:t>关节</a:t>
            </a:r>
          </a:p>
        </p:txBody>
      </p:sp>
      <p:sp>
        <p:nvSpPr>
          <p:cNvPr id="6" name="object 6"/>
          <p:cNvSpPr txBox="1"/>
          <p:nvPr/>
        </p:nvSpPr>
        <p:spPr>
          <a:xfrm>
            <a:off x="1378458" y="1677796"/>
            <a:ext cx="6887209" cy="939165"/>
          </a:xfrm>
          <a:prstGeom prst="rect">
            <a:avLst/>
          </a:prstGeom>
        </p:spPr>
        <p:txBody>
          <a:bodyPr vert="horz" wrap="square" lIns="0" tIns="0" rIns="0" bIns="0" rtlCol="0">
            <a:spAutoFit/>
          </a:bodyPr>
          <a:lstStyle/>
          <a:p>
            <a:pPr marL="469265">
              <a:lnSpc>
                <a:spcPct val="100000"/>
              </a:lnSpc>
            </a:pPr>
            <a:r>
              <a:rPr sz="3200" dirty="0">
                <a:solidFill>
                  <a:srgbClr val="00AFEF"/>
                </a:solidFill>
                <a:latin typeface="Microsoft YaHei"/>
                <a:cs typeface="Microsoft YaHei"/>
              </a:rPr>
              <a:t>关节和连接</a:t>
            </a:r>
            <a:r>
              <a:rPr sz="3200" spc="-175" dirty="0">
                <a:solidFill>
                  <a:srgbClr val="00AFEF"/>
                </a:solidFill>
                <a:latin typeface="Microsoft YaHei"/>
                <a:cs typeface="Microsoft YaHei"/>
              </a:rPr>
              <a:t> </a:t>
            </a:r>
            <a:r>
              <a:rPr sz="3200" dirty="0">
                <a:solidFill>
                  <a:srgbClr val="00AFEF"/>
                </a:solidFill>
                <a:latin typeface="Microsoft YaHei"/>
                <a:cs typeface="Microsoft YaHei"/>
              </a:rPr>
              <a:t>类型</a:t>
            </a:r>
            <a:endParaRPr sz="3200">
              <a:latin typeface="Microsoft YaHei"/>
              <a:cs typeface="Microsoft YaHei"/>
            </a:endParaRPr>
          </a:p>
          <a:p>
            <a:pPr marL="355600" indent="-342900">
              <a:lnSpc>
                <a:spcPct val="100000"/>
              </a:lnSpc>
              <a:spcBef>
                <a:spcPts val="670"/>
              </a:spcBef>
              <a:buFont typeface="Arial"/>
              <a:buChar char="•"/>
              <a:tabLst>
                <a:tab pos="354965" algn="l"/>
                <a:tab pos="355600" algn="l"/>
              </a:tabLst>
            </a:pPr>
            <a:r>
              <a:rPr sz="2400" spc="-5" dirty="0">
                <a:solidFill>
                  <a:srgbClr val="8EB4E2"/>
                </a:solidFill>
                <a:latin typeface="Calibri"/>
                <a:cs typeface="Calibri"/>
              </a:rPr>
              <a:t>PhysicsJointSpring</a:t>
            </a:r>
            <a:r>
              <a:rPr sz="2400" spc="-5" dirty="0">
                <a:solidFill>
                  <a:srgbClr val="FFFFFF"/>
                </a:solidFill>
                <a:latin typeface="SimSun"/>
                <a:cs typeface="SimSun"/>
              </a:rPr>
              <a:t>：用弹簧来联结两个物理刚体。</a:t>
            </a:r>
            <a:endParaRPr sz="2400">
              <a:latin typeface="SimSun"/>
              <a:cs typeface="SimSun"/>
            </a:endParaRPr>
          </a:p>
        </p:txBody>
      </p:sp>
      <p:sp>
        <p:nvSpPr>
          <p:cNvPr id="7" name="object 7"/>
          <p:cNvSpPr/>
          <p:nvPr/>
        </p:nvSpPr>
        <p:spPr>
          <a:xfrm>
            <a:off x="3774947" y="2961132"/>
            <a:ext cx="4806696" cy="2755392"/>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95542"/>
            <a:ext cx="1623060" cy="13624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00971" y="6288022"/>
            <a:ext cx="1656587" cy="48463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50195" y="6214870"/>
            <a:ext cx="2212848" cy="566928"/>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进阶-Contacts/Joints</a:t>
            </a:r>
            <a:r>
              <a:rPr spc="-50" dirty="0"/>
              <a:t> </a:t>
            </a:r>
            <a:r>
              <a:rPr spc="-5" dirty="0"/>
              <a:t>接触</a:t>
            </a:r>
            <a:r>
              <a:rPr spc="-5" dirty="0">
                <a:latin typeface="Arial"/>
                <a:cs typeface="Arial"/>
              </a:rPr>
              <a:t>/</a:t>
            </a:r>
            <a:r>
              <a:rPr spc="-5" dirty="0"/>
              <a:t>关节</a:t>
            </a:r>
          </a:p>
        </p:txBody>
      </p:sp>
      <p:sp>
        <p:nvSpPr>
          <p:cNvPr id="6" name="object 6"/>
          <p:cNvSpPr txBox="1"/>
          <p:nvPr/>
        </p:nvSpPr>
        <p:spPr>
          <a:xfrm>
            <a:off x="1378458" y="1677796"/>
            <a:ext cx="8834755" cy="939165"/>
          </a:xfrm>
          <a:prstGeom prst="rect">
            <a:avLst/>
          </a:prstGeom>
        </p:spPr>
        <p:txBody>
          <a:bodyPr vert="horz" wrap="square" lIns="0" tIns="0" rIns="0" bIns="0" rtlCol="0">
            <a:spAutoFit/>
          </a:bodyPr>
          <a:lstStyle/>
          <a:p>
            <a:pPr marL="469265">
              <a:lnSpc>
                <a:spcPct val="100000"/>
              </a:lnSpc>
            </a:pPr>
            <a:r>
              <a:rPr sz="3200" dirty="0">
                <a:solidFill>
                  <a:srgbClr val="00AFEF"/>
                </a:solidFill>
                <a:latin typeface="Microsoft YaHei"/>
                <a:cs typeface="Microsoft YaHei"/>
              </a:rPr>
              <a:t>关节和连接</a:t>
            </a:r>
            <a:r>
              <a:rPr sz="3200" spc="-175" dirty="0">
                <a:solidFill>
                  <a:srgbClr val="00AFEF"/>
                </a:solidFill>
                <a:latin typeface="Microsoft YaHei"/>
                <a:cs typeface="Microsoft YaHei"/>
              </a:rPr>
              <a:t> </a:t>
            </a:r>
            <a:r>
              <a:rPr sz="3200" dirty="0">
                <a:solidFill>
                  <a:srgbClr val="00AFEF"/>
                </a:solidFill>
                <a:latin typeface="Microsoft YaHei"/>
                <a:cs typeface="Microsoft YaHei"/>
              </a:rPr>
              <a:t>类型</a:t>
            </a:r>
            <a:endParaRPr sz="3200">
              <a:latin typeface="Microsoft YaHei"/>
              <a:cs typeface="Microsoft YaHei"/>
            </a:endParaRPr>
          </a:p>
          <a:p>
            <a:pPr marL="12700">
              <a:lnSpc>
                <a:spcPct val="100000"/>
              </a:lnSpc>
              <a:spcBef>
                <a:spcPts val="670"/>
              </a:spcBef>
              <a:tabLst>
                <a:tab pos="354965" algn="l"/>
              </a:tabLst>
            </a:pPr>
            <a:r>
              <a:rPr sz="2400" spc="-5" dirty="0">
                <a:solidFill>
                  <a:srgbClr val="8EB4E2"/>
                </a:solidFill>
                <a:latin typeface="Arial"/>
                <a:cs typeface="Arial"/>
              </a:rPr>
              <a:t>•	</a:t>
            </a:r>
            <a:r>
              <a:rPr sz="2400" spc="-10" dirty="0">
                <a:solidFill>
                  <a:srgbClr val="8EB4E2"/>
                </a:solidFill>
                <a:latin typeface="Calibri"/>
                <a:cs typeface="Calibri"/>
              </a:rPr>
              <a:t>PhysicsJointGroove</a:t>
            </a:r>
            <a:r>
              <a:rPr sz="2400" spc="-10" dirty="0">
                <a:solidFill>
                  <a:srgbClr val="FFFFFF"/>
                </a:solidFill>
                <a:latin typeface="SimSun"/>
                <a:cs typeface="SimSun"/>
              </a:rPr>
              <a:t>：将第一个刚体连到线上，第二个连到点上。</a:t>
            </a:r>
            <a:endParaRPr sz="2400">
              <a:latin typeface="SimSun"/>
              <a:cs typeface="SimSun"/>
            </a:endParaRPr>
          </a:p>
        </p:txBody>
      </p:sp>
      <p:sp>
        <p:nvSpPr>
          <p:cNvPr id="7" name="object 7"/>
          <p:cNvSpPr/>
          <p:nvPr/>
        </p:nvSpPr>
        <p:spPr>
          <a:xfrm>
            <a:off x="3622547" y="2961132"/>
            <a:ext cx="5111496" cy="2938272"/>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03040" y="655063"/>
            <a:ext cx="432434" cy="2265680"/>
          </a:xfrm>
          <a:prstGeom prst="rect">
            <a:avLst/>
          </a:prstGeom>
        </p:spPr>
        <p:txBody>
          <a:bodyPr vert="vert270" wrap="square" lIns="0" tIns="0" rIns="0" bIns="0" rtlCol="0">
            <a:spAutoFit/>
          </a:bodyPr>
          <a:lstStyle/>
          <a:p>
            <a:pPr marL="12700">
              <a:lnSpc>
                <a:spcPts val="3335"/>
              </a:lnSpc>
            </a:pPr>
            <a:r>
              <a:rPr sz="3200" dirty="0">
                <a:solidFill>
                  <a:srgbClr val="FFFFFF"/>
                </a:solidFill>
                <a:latin typeface="Arial"/>
                <a:cs typeface="Arial"/>
              </a:rPr>
              <a:t>C</a:t>
            </a:r>
            <a:r>
              <a:rPr sz="3200" spc="5" dirty="0">
                <a:solidFill>
                  <a:srgbClr val="FFFFFF"/>
                </a:solidFill>
                <a:latin typeface="Arial"/>
                <a:cs typeface="Arial"/>
              </a:rPr>
              <a:t>O</a:t>
            </a:r>
            <a:r>
              <a:rPr sz="3200" dirty="0">
                <a:solidFill>
                  <a:srgbClr val="FFFFFF"/>
                </a:solidFill>
                <a:latin typeface="Arial"/>
                <a:cs typeface="Arial"/>
              </a:rPr>
              <a:t>NTE</a:t>
            </a:r>
            <a:r>
              <a:rPr sz="3200" spc="5" dirty="0">
                <a:solidFill>
                  <a:srgbClr val="FFFFFF"/>
                </a:solidFill>
                <a:latin typeface="Arial"/>
                <a:cs typeface="Arial"/>
              </a:rPr>
              <a:t>N</a:t>
            </a:r>
            <a:r>
              <a:rPr sz="3200" dirty="0">
                <a:solidFill>
                  <a:srgbClr val="FFFFFF"/>
                </a:solidFill>
                <a:latin typeface="Arial"/>
                <a:cs typeface="Arial"/>
              </a:rPr>
              <a:t>TS</a:t>
            </a:r>
            <a:endParaRPr sz="3200">
              <a:latin typeface="Arial"/>
              <a:cs typeface="Arial"/>
            </a:endParaRPr>
          </a:p>
        </p:txBody>
      </p:sp>
      <p:sp>
        <p:nvSpPr>
          <p:cNvPr id="3" name="object 3"/>
          <p:cNvSpPr/>
          <p:nvPr/>
        </p:nvSpPr>
        <p:spPr>
          <a:xfrm>
            <a:off x="1007363" y="0"/>
            <a:ext cx="76200" cy="2990850"/>
          </a:xfrm>
          <a:custGeom>
            <a:avLst/>
            <a:gdLst/>
            <a:ahLst/>
            <a:cxnLst/>
            <a:rect l="l" t="t" r="r" b="b"/>
            <a:pathLst>
              <a:path w="76200" h="2990850">
                <a:moveTo>
                  <a:pt x="31789" y="2915929"/>
                </a:moveTo>
                <a:lnTo>
                  <a:pt x="23278" y="2917656"/>
                </a:lnTo>
                <a:lnTo>
                  <a:pt x="11187" y="2925794"/>
                </a:lnTo>
                <a:lnTo>
                  <a:pt x="3010" y="2937902"/>
                </a:lnTo>
                <a:lnTo>
                  <a:pt x="0" y="2952750"/>
                </a:lnTo>
                <a:lnTo>
                  <a:pt x="2977" y="2967543"/>
                </a:lnTo>
                <a:lnTo>
                  <a:pt x="11129" y="2979658"/>
                </a:lnTo>
                <a:lnTo>
                  <a:pt x="23233" y="2987843"/>
                </a:lnTo>
                <a:lnTo>
                  <a:pt x="38061" y="2990850"/>
                </a:lnTo>
                <a:lnTo>
                  <a:pt x="52921" y="2987843"/>
                </a:lnTo>
                <a:lnTo>
                  <a:pt x="65012" y="2979705"/>
                </a:lnTo>
                <a:lnTo>
                  <a:pt x="73189" y="2967597"/>
                </a:lnTo>
                <a:lnTo>
                  <a:pt x="76200" y="2952750"/>
                </a:lnTo>
                <a:lnTo>
                  <a:pt x="31750" y="2952750"/>
                </a:lnTo>
                <a:lnTo>
                  <a:pt x="31789" y="2915929"/>
                </a:lnTo>
                <a:close/>
              </a:path>
              <a:path w="76200" h="2990850">
                <a:moveTo>
                  <a:pt x="38138" y="2914650"/>
                </a:moveTo>
                <a:lnTo>
                  <a:pt x="31789" y="2915929"/>
                </a:lnTo>
                <a:lnTo>
                  <a:pt x="31750" y="2952750"/>
                </a:lnTo>
                <a:lnTo>
                  <a:pt x="44450" y="2952750"/>
                </a:lnTo>
                <a:lnTo>
                  <a:pt x="44446" y="2915929"/>
                </a:lnTo>
                <a:lnTo>
                  <a:pt x="38138" y="2914650"/>
                </a:lnTo>
                <a:close/>
              </a:path>
              <a:path w="76200" h="2990850">
                <a:moveTo>
                  <a:pt x="44489" y="2915937"/>
                </a:moveTo>
                <a:lnTo>
                  <a:pt x="44450" y="2952750"/>
                </a:lnTo>
                <a:lnTo>
                  <a:pt x="76200" y="2952750"/>
                </a:lnTo>
                <a:lnTo>
                  <a:pt x="73222" y="2937956"/>
                </a:lnTo>
                <a:lnTo>
                  <a:pt x="65070" y="2925841"/>
                </a:lnTo>
                <a:lnTo>
                  <a:pt x="52966" y="2917656"/>
                </a:lnTo>
                <a:lnTo>
                  <a:pt x="44489" y="2915937"/>
                </a:lnTo>
                <a:close/>
              </a:path>
              <a:path w="76200" h="2990850">
                <a:moveTo>
                  <a:pt x="44490" y="2914650"/>
                </a:moveTo>
                <a:lnTo>
                  <a:pt x="38138" y="2914650"/>
                </a:lnTo>
                <a:lnTo>
                  <a:pt x="44489" y="2915937"/>
                </a:lnTo>
                <a:lnTo>
                  <a:pt x="44490" y="2914650"/>
                </a:lnTo>
                <a:close/>
              </a:path>
              <a:path w="76200" h="2990850">
                <a:moveTo>
                  <a:pt x="47625" y="0"/>
                </a:moveTo>
                <a:lnTo>
                  <a:pt x="34925" y="0"/>
                </a:lnTo>
                <a:lnTo>
                  <a:pt x="31789" y="2915929"/>
                </a:lnTo>
                <a:lnTo>
                  <a:pt x="38138" y="2914650"/>
                </a:lnTo>
                <a:lnTo>
                  <a:pt x="44490" y="2914650"/>
                </a:lnTo>
                <a:lnTo>
                  <a:pt x="47625" y="0"/>
                </a:lnTo>
                <a:close/>
              </a:path>
            </a:pathLst>
          </a:custGeom>
          <a:solidFill>
            <a:srgbClr val="FFFFFF"/>
          </a:solidFill>
        </p:spPr>
        <p:txBody>
          <a:bodyPr wrap="square" lIns="0" tIns="0" rIns="0" bIns="0" rtlCol="0"/>
          <a:lstStyle/>
          <a:p>
            <a:endParaRPr/>
          </a:p>
        </p:txBody>
      </p:sp>
      <p:sp>
        <p:nvSpPr>
          <p:cNvPr id="4" name="object 4"/>
          <p:cNvSpPr/>
          <p:nvPr/>
        </p:nvSpPr>
        <p:spPr>
          <a:xfrm>
            <a:off x="4255008" y="3183635"/>
            <a:ext cx="6510655" cy="577850"/>
          </a:xfrm>
          <a:custGeom>
            <a:avLst/>
            <a:gdLst/>
            <a:ahLst/>
            <a:cxnLst/>
            <a:rect l="l" t="t" r="r" b="b"/>
            <a:pathLst>
              <a:path w="6510655" h="577850">
                <a:moveTo>
                  <a:pt x="6414262" y="0"/>
                </a:moveTo>
                <a:lnTo>
                  <a:pt x="96265" y="0"/>
                </a:lnTo>
                <a:lnTo>
                  <a:pt x="58775" y="7558"/>
                </a:lnTo>
                <a:lnTo>
                  <a:pt x="28178" y="28178"/>
                </a:lnTo>
                <a:lnTo>
                  <a:pt x="7558" y="58775"/>
                </a:lnTo>
                <a:lnTo>
                  <a:pt x="0" y="96265"/>
                </a:lnTo>
                <a:lnTo>
                  <a:pt x="0" y="481330"/>
                </a:lnTo>
                <a:lnTo>
                  <a:pt x="7558" y="518820"/>
                </a:lnTo>
                <a:lnTo>
                  <a:pt x="28178" y="549417"/>
                </a:lnTo>
                <a:lnTo>
                  <a:pt x="58775" y="570037"/>
                </a:lnTo>
                <a:lnTo>
                  <a:pt x="96265" y="577595"/>
                </a:lnTo>
                <a:lnTo>
                  <a:pt x="6414262" y="577595"/>
                </a:lnTo>
                <a:lnTo>
                  <a:pt x="6451752" y="570037"/>
                </a:lnTo>
                <a:lnTo>
                  <a:pt x="6482349" y="549417"/>
                </a:lnTo>
                <a:lnTo>
                  <a:pt x="6502969" y="518820"/>
                </a:lnTo>
                <a:lnTo>
                  <a:pt x="6510527" y="481330"/>
                </a:lnTo>
                <a:lnTo>
                  <a:pt x="6510527" y="96265"/>
                </a:lnTo>
                <a:lnTo>
                  <a:pt x="6502969" y="58775"/>
                </a:lnTo>
                <a:lnTo>
                  <a:pt x="6482349" y="28178"/>
                </a:lnTo>
                <a:lnTo>
                  <a:pt x="6451752" y="7558"/>
                </a:lnTo>
                <a:lnTo>
                  <a:pt x="6414262" y="0"/>
                </a:lnTo>
                <a:close/>
              </a:path>
            </a:pathLst>
          </a:custGeom>
          <a:solidFill>
            <a:srgbClr val="4F81BC"/>
          </a:solidFill>
        </p:spPr>
        <p:txBody>
          <a:bodyPr wrap="square" lIns="0" tIns="0" rIns="0" bIns="0" rtlCol="0"/>
          <a:lstStyle/>
          <a:p>
            <a:endParaRPr/>
          </a:p>
        </p:txBody>
      </p:sp>
      <p:sp>
        <p:nvSpPr>
          <p:cNvPr id="5" name="object 5"/>
          <p:cNvSpPr/>
          <p:nvPr/>
        </p:nvSpPr>
        <p:spPr>
          <a:xfrm>
            <a:off x="4255008" y="3183635"/>
            <a:ext cx="6510655" cy="577850"/>
          </a:xfrm>
          <a:custGeom>
            <a:avLst/>
            <a:gdLst/>
            <a:ahLst/>
            <a:cxnLst/>
            <a:rect l="l" t="t" r="r" b="b"/>
            <a:pathLst>
              <a:path w="6510655" h="577850">
                <a:moveTo>
                  <a:pt x="0" y="96265"/>
                </a:moveTo>
                <a:lnTo>
                  <a:pt x="7558" y="58775"/>
                </a:lnTo>
                <a:lnTo>
                  <a:pt x="28178" y="28178"/>
                </a:lnTo>
                <a:lnTo>
                  <a:pt x="58775" y="7558"/>
                </a:lnTo>
                <a:lnTo>
                  <a:pt x="96265" y="0"/>
                </a:lnTo>
                <a:lnTo>
                  <a:pt x="6414262" y="0"/>
                </a:lnTo>
                <a:lnTo>
                  <a:pt x="6451752" y="7558"/>
                </a:lnTo>
                <a:lnTo>
                  <a:pt x="6482349" y="28178"/>
                </a:lnTo>
                <a:lnTo>
                  <a:pt x="6502969" y="58775"/>
                </a:lnTo>
                <a:lnTo>
                  <a:pt x="6510527" y="96265"/>
                </a:lnTo>
                <a:lnTo>
                  <a:pt x="6510527" y="481330"/>
                </a:lnTo>
                <a:lnTo>
                  <a:pt x="6502969" y="518820"/>
                </a:lnTo>
                <a:lnTo>
                  <a:pt x="6482349" y="549417"/>
                </a:lnTo>
                <a:lnTo>
                  <a:pt x="6451752" y="570037"/>
                </a:lnTo>
                <a:lnTo>
                  <a:pt x="6414262" y="577595"/>
                </a:lnTo>
                <a:lnTo>
                  <a:pt x="96265" y="577595"/>
                </a:lnTo>
                <a:lnTo>
                  <a:pt x="58775" y="570037"/>
                </a:lnTo>
                <a:lnTo>
                  <a:pt x="28178" y="549417"/>
                </a:lnTo>
                <a:lnTo>
                  <a:pt x="7558" y="518820"/>
                </a:lnTo>
                <a:lnTo>
                  <a:pt x="0" y="481330"/>
                </a:lnTo>
                <a:lnTo>
                  <a:pt x="0" y="96265"/>
                </a:lnTo>
                <a:close/>
              </a:path>
            </a:pathLst>
          </a:custGeom>
          <a:ln w="12192">
            <a:solidFill>
              <a:srgbClr val="FFFFFF"/>
            </a:solidFill>
          </a:ln>
        </p:spPr>
        <p:txBody>
          <a:bodyPr wrap="square" lIns="0" tIns="0" rIns="0" bIns="0" rtlCol="0"/>
          <a:lstStyle/>
          <a:p>
            <a:endParaRPr/>
          </a:p>
        </p:txBody>
      </p:sp>
      <p:sp>
        <p:nvSpPr>
          <p:cNvPr id="6" name="object 6"/>
          <p:cNvSpPr txBox="1"/>
          <p:nvPr/>
        </p:nvSpPr>
        <p:spPr>
          <a:xfrm>
            <a:off x="4347209" y="3319526"/>
            <a:ext cx="3037205" cy="317500"/>
          </a:xfrm>
          <a:prstGeom prst="rect">
            <a:avLst/>
          </a:prstGeom>
        </p:spPr>
        <p:txBody>
          <a:bodyPr vert="horz" wrap="square" lIns="0" tIns="0" rIns="0" bIns="0" rtlCol="0">
            <a:spAutoFit/>
          </a:bodyPr>
          <a:lstStyle/>
          <a:p>
            <a:pPr marL="12700">
              <a:lnSpc>
                <a:spcPct val="100000"/>
              </a:lnSpc>
            </a:pPr>
            <a:r>
              <a:rPr sz="2000" dirty="0">
                <a:solidFill>
                  <a:srgbClr val="FFFFFF"/>
                </a:solidFill>
                <a:latin typeface="Arial"/>
                <a:cs typeface="Arial"/>
              </a:rPr>
              <a:t>Physics</a:t>
            </a:r>
            <a:r>
              <a:rPr sz="2000" spc="-75" dirty="0">
                <a:solidFill>
                  <a:srgbClr val="FFFFFF"/>
                </a:solidFill>
                <a:latin typeface="Arial"/>
                <a:cs typeface="Arial"/>
              </a:rPr>
              <a:t> </a:t>
            </a:r>
            <a:r>
              <a:rPr sz="2000" dirty="0">
                <a:solidFill>
                  <a:srgbClr val="FFFFFF"/>
                </a:solidFill>
                <a:latin typeface="Arial"/>
                <a:cs typeface="Arial"/>
              </a:rPr>
              <a:t>Engine</a:t>
            </a:r>
            <a:r>
              <a:rPr sz="2000" dirty="0">
                <a:solidFill>
                  <a:srgbClr val="FFFFFF"/>
                </a:solidFill>
                <a:latin typeface="SimSun"/>
                <a:cs typeface="SimSun"/>
              </a:rPr>
              <a:t>，</a:t>
            </a:r>
            <a:r>
              <a:rPr sz="2000" dirty="0">
                <a:solidFill>
                  <a:srgbClr val="FFFFFF"/>
                </a:solidFill>
                <a:latin typeface="Microsoft YaHei"/>
                <a:cs typeface="Microsoft YaHei"/>
              </a:rPr>
              <a:t>物理引擎</a:t>
            </a:r>
            <a:endParaRPr sz="2000">
              <a:latin typeface="Microsoft YaHei"/>
              <a:cs typeface="Microsoft YaHei"/>
            </a:endParaRPr>
          </a:p>
        </p:txBody>
      </p:sp>
      <p:sp>
        <p:nvSpPr>
          <p:cNvPr id="7" name="object 7"/>
          <p:cNvSpPr/>
          <p:nvPr/>
        </p:nvSpPr>
        <p:spPr>
          <a:xfrm>
            <a:off x="2122932" y="2743200"/>
            <a:ext cx="1248410" cy="1237615"/>
          </a:xfrm>
          <a:custGeom>
            <a:avLst/>
            <a:gdLst/>
            <a:ahLst/>
            <a:cxnLst/>
            <a:rect l="l" t="t" r="r" b="b"/>
            <a:pathLst>
              <a:path w="1248410" h="1237614">
                <a:moveTo>
                  <a:pt x="624078" y="0"/>
                </a:moveTo>
                <a:lnTo>
                  <a:pt x="575305" y="1861"/>
                </a:lnTo>
                <a:lnTo>
                  <a:pt x="527559" y="7353"/>
                </a:lnTo>
                <a:lnTo>
                  <a:pt x="480979" y="16339"/>
                </a:lnTo>
                <a:lnTo>
                  <a:pt x="435703" y="28681"/>
                </a:lnTo>
                <a:lnTo>
                  <a:pt x="391871" y="44242"/>
                </a:lnTo>
                <a:lnTo>
                  <a:pt x="349620" y="62883"/>
                </a:lnTo>
                <a:lnTo>
                  <a:pt x="309089" y="84469"/>
                </a:lnTo>
                <a:lnTo>
                  <a:pt x="270418" y="108860"/>
                </a:lnTo>
                <a:lnTo>
                  <a:pt x="233745" y="135920"/>
                </a:lnTo>
                <a:lnTo>
                  <a:pt x="199208" y="165511"/>
                </a:lnTo>
                <a:lnTo>
                  <a:pt x="166947" y="197496"/>
                </a:lnTo>
                <a:lnTo>
                  <a:pt x="137100" y="231736"/>
                </a:lnTo>
                <a:lnTo>
                  <a:pt x="109805" y="268096"/>
                </a:lnTo>
                <a:lnTo>
                  <a:pt x="85202" y="306436"/>
                </a:lnTo>
                <a:lnTo>
                  <a:pt x="63430" y="346621"/>
                </a:lnTo>
                <a:lnTo>
                  <a:pt x="44626" y="388511"/>
                </a:lnTo>
                <a:lnTo>
                  <a:pt x="28931" y="431970"/>
                </a:lnTo>
                <a:lnTo>
                  <a:pt x="16481" y="476860"/>
                </a:lnTo>
                <a:lnTo>
                  <a:pt x="7417" y="523044"/>
                </a:lnTo>
                <a:lnTo>
                  <a:pt x="1877" y="570385"/>
                </a:lnTo>
                <a:lnTo>
                  <a:pt x="0" y="618744"/>
                </a:lnTo>
                <a:lnTo>
                  <a:pt x="1877" y="667102"/>
                </a:lnTo>
                <a:lnTo>
                  <a:pt x="7417" y="714443"/>
                </a:lnTo>
                <a:lnTo>
                  <a:pt x="16481" y="760627"/>
                </a:lnTo>
                <a:lnTo>
                  <a:pt x="28931" y="805517"/>
                </a:lnTo>
                <a:lnTo>
                  <a:pt x="44626" y="848976"/>
                </a:lnTo>
                <a:lnTo>
                  <a:pt x="63430" y="890866"/>
                </a:lnTo>
                <a:lnTo>
                  <a:pt x="85202" y="931051"/>
                </a:lnTo>
                <a:lnTo>
                  <a:pt x="109805" y="969391"/>
                </a:lnTo>
                <a:lnTo>
                  <a:pt x="137100" y="1005751"/>
                </a:lnTo>
                <a:lnTo>
                  <a:pt x="166947" y="1039991"/>
                </a:lnTo>
                <a:lnTo>
                  <a:pt x="199208" y="1071976"/>
                </a:lnTo>
                <a:lnTo>
                  <a:pt x="233745" y="1101567"/>
                </a:lnTo>
                <a:lnTo>
                  <a:pt x="270418" y="1128627"/>
                </a:lnTo>
                <a:lnTo>
                  <a:pt x="309089" y="1153018"/>
                </a:lnTo>
                <a:lnTo>
                  <a:pt x="349620" y="1174604"/>
                </a:lnTo>
                <a:lnTo>
                  <a:pt x="391871" y="1193245"/>
                </a:lnTo>
                <a:lnTo>
                  <a:pt x="435703" y="1208806"/>
                </a:lnTo>
                <a:lnTo>
                  <a:pt x="480979" y="1221148"/>
                </a:lnTo>
                <a:lnTo>
                  <a:pt x="527559" y="1230134"/>
                </a:lnTo>
                <a:lnTo>
                  <a:pt x="575305" y="1235626"/>
                </a:lnTo>
                <a:lnTo>
                  <a:pt x="624078" y="1237488"/>
                </a:lnTo>
                <a:lnTo>
                  <a:pt x="672850" y="1235626"/>
                </a:lnTo>
                <a:lnTo>
                  <a:pt x="720596" y="1230134"/>
                </a:lnTo>
                <a:lnTo>
                  <a:pt x="767176" y="1221148"/>
                </a:lnTo>
                <a:lnTo>
                  <a:pt x="812452" y="1208806"/>
                </a:lnTo>
                <a:lnTo>
                  <a:pt x="856284" y="1193245"/>
                </a:lnTo>
                <a:lnTo>
                  <a:pt x="898535" y="1174604"/>
                </a:lnTo>
                <a:lnTo>
                  <a:pt x="939066" y="1153018"/>
                </a:lnTo>
                <a:lnTo>
                  <a:pt x="977737" y="1128627"/>
                </a:lnTo>
                <a:lnTo>
                  <a:pt x="1014410" y="1101567"/>
                </a:lnTo>
                <a:lnTo>
                  <a:pt x="1048947" y="1071976"/>
                </a:lnTo>
                <a:lnTo>
                  <a:pt x="1081208" y="1039991"/>
                </a:lnTo>
                <a:lnTo>
                  <a:pt x="1111055" y="1005751"/>
                </a:lnTo>
                <a:lnTo>
                  <a:pt x="1138350" y="969391"/>
                </a:lnTo>
                <a:lnTo>
                  <a:pt x="1162953" y="931051"/>
                </a:lnTo>
                <a:lnTo>
                  <a:pt x="1184725" y="890866"/>
                </a:lnTo>
                <a:lnTo>
                  <a:pt x="1203529" y="848976"/>
                </a:lnTo>
                <a:lnTo>
                  <a:pt x="1219224" y="805517"/>
                </a:lnTo>
                <a:lnTo>
                  <a:pt x="1231674" y="760627"/>
                </a:lnTo>
                <a:lnTo>
                  <a:pt x="1240738" y="714443"/>
                </a:lnTo>
                <a:lnTo>
                  <a:pt x="1246278" y="667102"/>
                </a:lnTo>
                <a:lnTo>
                  <a:pt x="1248156" y="618744"/>
                </a:lnTo>
                <a:lnTo>
                  <a:pt x="1246278" y="570385"/>
                </a:lnTo>
                <a:lnTo>
                  <a:pt x="1240738" y="523044"/>
                </a:lnTo>
                <a:lnTo>
                  <a:pt x="1231674" y="476860"/>
                </a:lnTo>
                <a:lnTo>
                  <a:pt x="1219224" y="431970"/>
                </a:lnTo>
                <a:lnTo>
                  <a:pt x="1203529" y="388511"/>
                </a:lnTo>
                <a:lnTo>
                  <a:pt x="1184725" y="346621"/>
                </a:lnTo>
                <a:lnTo>
                  <a:pt x="1162953" y="306436"/>
                </a:lnTo>
                <a:lnTo>
                  <a:pt x="1138350" y="268096"/>
                </a:lnTo>
                <a:lnTo>
                  <a:pt x="1111055" y="231736"/>
                </a:lnTo>
                <a:lnTo>
                  <a:pt x="1081208" y="197496"/>
                </a:lnTo>
                <a:lnTo>
                  <a:pt x="1048947" y="165511"/>
                </a:lnTo>
                <a:lnTo>
                  <a:pt x="1014410" y="135920"/>
                </a:lnTo>
                <a:lnTo>
                  <a:pt x="977737" y="108860"/>
                </a:lnTo>
                <a:lnTo>
                  <a:pt x="939066" y="84469"/>
                </a:lnTo>
                <a:lnTo>
                  <a:pt x="898535" y="62883"/>
                </a:lnTo>
                <a:lnTo>
                  <a:pt x="856284" y="44242"/>
                </a:lnTo>
                <a:lnTo>
                  <a:pt x="812452" y="28681"/>
                </a:lnTo>
                <a:lnTo>
                  <a:pt x="767176" y="16339"/>
                </a:lnTo>
                <a:lnTo>
                  <a:pt x="720596" y="7353"/>
                </a:lnTo>
                <a:lnTo>
                  <a:pt x="672850" y="1861"/>
                </a:lnTo>
                <a:lnTo>
                  <a:pt x="624078" y="0"/>
                </a:lnTo>
                <a:close/>
              </a:path>
            </a:pathLst>
          </a:custGeom>
          <a:solidFill>
            <a:srgbClr val="4F81BC"/>
          </a:solidFill>
        </p:spPr>
        <p:txBody>
          <a:bodyPr wrap="square" lIns="0" tIns="0" rIns="0" bIns="0" rtlCol="0"/>
          <a:lstStyle/>
          <a:p>
            <a:endParaRPr/>
          </a:p>
        </p:txBody>
      </p:sp>
      <p:sp>
        <p:nvSpPr>
          <p:cNvPr id="8" name="object 8"/>
          <p:cNvSpPr/>
          <p:nvPr/>
        </p:nvSpPr>
        <p:spPr>
          <a:xfrm>
            <a:off x="2122932" y="2743200"/>
            <a:ext cx="1248410" cy="1237615"/>
          </a:xfrm>
          <a:custGeom>
            <a:avLst/>
            <a:gdLst/>
            <a:ahLst/>
            <a:cxnLst/>
            <a:rect l="l" t="t" r="r" b="b"/>
            <a:pathLst>
              <a:path w="1248410" h="1237614">
                <a:moveTo>
                  <a:pt x="0" y="618744"/>
                </a:moveTo>
                <a:lnTo>
                  <a:pt x="1877" y="570385"/>
                </a:lnTo>
                <a:lnTo>
                  <a:pt x="7417" y="523044"/>
                </a:lnTo>
                <a:lnTo>
                  <a:pt x="16481" y="476860"/>
                </a:lnTo>
                <a:lnTo>
                  <a:pt x="28931" y="431970"/>
                </a:lnTo>
                <a:lnTo>
                  <a:pt x="44626" y="388511"/>
                </a:lnTo>
                <a:lnTo>
                  <a:pt x="63430" y="346621"/>
                </a:lnTo>
                <a:lnTo>
                  <a:pt x="85202" y="306436"/>
                </a:lnTo>
                <a:lnTo>
                  <a:pt x="109805" y="268096"/>
                </a:lnTo>
                <a:lnTo>
                  <a:pt x="137100" y="231736"/>
                </a:lnTo>
                <a:lnTo>
                  <a:pt x="166947" y="197496"/>
                </a:lnTo>
                <a:lnTo>
                  <a:pt x="199208" y="165511"/>
                </a:lnTo>
                <a:lnTo>
                  <a:pt x="233745" y="135920"/>
                </a:lnTo>
                <a:lnTo>
                  <a:pt x="270418" y="108860"/>
                </a:lnTo>
                <a:lnTo>
                  <a:pt x="309089" y="84469"/>
                </a:lnTo>
                <a:lnTo>
                  <a:pt x="349620" y="62883"/>
                </a:lnTo>
                <a:lnTo>
                  <a:pt x="391871" y="44242"/>
                </a:lnTo>
                <a:lnTo>
                  <a:pt x="435703" y="28681"/>
                </a:lnTo>
                <a:lnTo>
                  <a:pt x="480979" y="16339"/>
                </a:lnTo>
                <a:lnTo>
                  <a:pt x="527559" y="7353"/>
                </a:lnTo>
                <a:lnTo>
                  <a:pt x="575305" y="1861"/>
                </a:lnTo>
                <a:lnTo>
                  <a:pt x="624078" y="0"/>
                </a:lnTo>
                <a:lnTo>
                  <a:pt x="672850" y="1861"/>
                </a:lnTo>
                <a:lnTo>
                  <a:pt x="720596" y="7353"/>
                </a:lnTo>
                <a:lnTo>
                  <a:pt x="767176" y="16339"/>
                </a:lnTo>
                <a:lnTo>
                  <a:pt x="812452" y="28681"/>
                </a:lnTo>
                <a:lnTo>
                  <a:pt x="856284" y="44242"/>
                </a:lnTo>
                <a:lnTo>
                  <a:pt x="898535" y="62883"/>
                </a:lnTo>
                <a:lnTo>
                  <a:pt x="939066" y="84469"/>
                </a:lnTo>
                <a:lnTo>
                  <a:pt x="977737" y="108860"/>
                </a:lnTo>
                <a:lnTo>
                  <a:pt x="1014410" y="135920"/>
                </a:lnTo>
                <a:lnTo>
                  <a:pt x="1048947" y="165511"/>
                </a:lnTo>
                <a:lnTo>
                  <a:pt x="1081208" y="197496"/>
                </a:lnTo>
                <a:lnTo>
                  <a:pt x="1111055" y="231736"/>
                </a:lnTo>
                <a:lnTo>
                  <a:pt x="1138350" y="268096"/>
                </a:lnTo>
                <a:lnTo>
                  <a:pt x="1162953" y="306436"/>
                </a:lnTo>
                <a:lnTo>
                  <a:pt x="1184725" y="346621"/>
                </a:lnTo>
                <a:lnTo>
                  <a:pt x="1203529" y="388511"/>
                </a:lnTo>
                <a:lnTo>
                  <a:pt x="1219224" y="431970"/>
                </a:lnTo>
                <a:lnTo>
                  <a:pt x="1231674" y="476860"/>
                </a:lnTo>
                <a:lnTo>
                  <a:pt x="1240738" y="523044"/>
                </a:lnTo>
                <a:lnTo>
                  <a:pt x="1246278" y="570385"/>
                </a:lnTo>
                <a:lnTo>
                  <a:pt x="1248156" y="618744"/>
                </a:lnTo>
                <a:lnTo>
                  <a:pt x="1246278" y="667102"/>
                </a:lnTo>
                <a:lnTo>
                  <a:pt x="1240738" y="714443"/>
                </a:lnTo>
                <a:lnTo>
                  <a:pt x="1231674" y="760627"/>
                </a:lnTo>
                <a:lnTo>
                  <a:pt x="1219224" y="805517"/>
                </a:lnTo>
                <a:lnTo>
                  <a:pt x="1203529" y="848976"/>
                </a:lnTo>
                <a:lnTo>
                  <a:pt x="1184725" y="890866"/>
                </a:lnTo>
                <a:lnTo>
                  <a:pt x="1162953" y="931051"/>
                </a:lnTo>
                <a:lnTo>
                  <a:pt x="1138350" y="969391"/>
                </a:lnTo>
                <a:lnTo>
                  <a:pt x="1111055" y="1005751"/>
                </a:lnTo>
                <a:lnTo>
                  <a:pt x="1081208" y="1039991"/>
                </a:lnTo>
                <a:lnTo>
                  <a:pt x="1048947" y="1071976"/>
                </a:lnTo>
                <a:lnTo>
                  <a:pt x="1014410" y="1101567"/>
                </a:lnTo>
                <a:lnTo>
                  <a:pt x="977737" y="1128627"/>
                </a:lnTo>
                <a:lnTo>
                  <a:pt x="939066" y="1153018"/>
                </a:lnTo>
                <a:lnTo>
                  <a:pt x="898535" y="1174604"/>
                </a:lnTo>
                <a:lnTo>
                  <a:pt x="856284" y="1193245"/>
                </a:lnTo>
                <a:lnTo>
                  <a:pt x="812452" y="1208806"/>
                </a:lnTo>
                <a:lnTo>
                  <a:pt x="767176" y="1221148"/>
                </a:lnTo>
                <a:lnTo>
                  <a:pt x="720596" y="1230134"/>
                </a:lnTo>
                <a:lnTo>
                  <a:pt x="672850" y="1235626"/>
                </a:lnTo>
                <a:lnTo>
                  <a:pt x="624078" y="1237488"/>
                </a:lnTo>
                <a:lnTo>
                  <a:pt x="575305" y="1235626"/>
                </a:lnTo>
                <a:lnTo>
                  <a:pt x="527559" y="1230134"/>
                </a:lnTo>
                <a:lnTo>
                  <a:pt x="480979" y="1221148"/>
                </a:lnTo>
                <a:lnTo>
                  <a:pt x="435703" y="1208806"/>
                </a:lnTo>
                <a:lnTo>
                  <a:pt x="391871" y="1193245"/>
                </a:lnTo>
                <a:lnTo>
                  <a:pt x="349620" y="1174604"/>
                </a:lnTo>
                <a:lnTo>
                  <a:pt x="309089" y="1153018"/>
                </a:lnTo>
                <a:lnTo>
                  <a:pt x="270418" y="1128627"/>
                </a:lnTo>
                <a:lnTo>
                  <a:pt x="233745" y="1101567"/>
                </a:lnTo>
                <a:lnTo>
                  <a:pt x="199208" y="1071976"/>
                </a:lnTo>
                <a:lnTo>
                  <a:pt x="166947" y="1039991"/>
                </a:lnTo>
                <a:lnTo>
                  <a:pt x="137100" y="1005751"/>
                </a:lnTo>
                <a:lnTo>
                  <a:pt x="109805" y="969391"/>
                </a:lnTo>
                <a:lnTo>
                  <a:pt x="85202" y="931051"/>
                </a:lnTo>
                <a:lnTo>
                  <a:pt x="63430" y="890866"/>
                </a:lnTo>
                <a:lnTo>
                  <a:pt x="44626" y="848976"/>
                </a:lnTo>
                <a:lnTo>
                  <a:pt x="28931" y="805517"/>
                </a:lnTo>
                <a:lnTo>
                  <a:pt x="16481" y="760627"/>
                </a:lnTo>
                <a:lnTo>
                  <a:pt x="7417" y="714443"/>
                </a:lnTo>
                <a:lnTo>
                  <a:pt x="1877" y="667102"/>
                </a:lnTo>
                <a:lnTo>
                  <a:pt x="0" y="618744"/>
                </a:lnTo>
                <a:close/>
              </a:path>
            </a:pathLst>
          </a:custGeom>
          <a:ln w="12192">
            <a:solidFill>
              <a:srgbClr val="8EB4E2"/>
            </a:solidFill>
          </a:ln>
        </p:spPr>
        <p:txBody>
          <a:bodyPr wrap="square" lIns="0" tIns="0" rIns="0" bIns="0" rtlCol="0"/>
          <a:lstStyle/>
          <a:p>
            <a:endParaRPr/>
          </a:p>
        </p:txBody>
      </p:sp>
      <p:sp>
        <p:nvSpPr>
          <p:cNvPr id="9" name="object 9"/>
          <p:cNvSpPr txBox="1">
            <a:spLocks noGrp="1"/>
          </p:cNvSpPr>
          <p:nvPr>
            <p:ph type="title"/>
          </p:nvPr>
        </p:nvSpPr>
        <p:spPr>
          <a:xfrm>
            <a:off x="2281554" y="3165602"/>
            <a:ext cx="974090" cy="315595"/>
          </a:xfrm>
          <a:prstGeom prst="rect">
            <a:avLst/>
          </a:prstGeom>
        </p:spPr>
        <p:txBody>
          <a:bodyPr vert="horz" wrap="square" lIns="0" tIns="0" rIns="0" bIns="0" rtlCol="0">
            <a:spAutoFit/>
          </a:bodyPr>
          <a:lstStyle/>
          <a:p>
            <a:pPr marL="12700">
              <a:lnSpc>
                <a:spcPct val="100000"/>
              </a:lnSpc>
            </a:pPr>
            <a:r>
              <a:rPr sz="2000" b="0" dirty="0">
                <a:solidFill>
                  <a:srgbClr val="000000"/>
                </a:solidFill>
                <a:latin typeface="Arial"/>
                <a:cs typeface="Arial"/>
              </a:rPr>
              <a:t>s</a:t>
            </a:r>
            <a:r>
              <a:rPr sz="2000" b="0" spc="5" dirty="0">
                <a:solidFill>
                  <a:srgbClr val="000000"/>
                </a:solidFill>
                <a:latin typeface="Arial"/>
                <a:cs typeface="Arial"/>
              </a:rPr>
              <a:t>e</a:t>
            </a:r>
            <a:r>
              <a:rPr sz="2000" b="0" dirty="0">
                <a:solidFill>
                  <a:srgbClr val="000000"/>
                </a:solidFill>
                <a:latin typeface="Arial"/>
                <a:cs typeface="Arial"/>
              </a:rPr>
              <a:t>ction1</a:t>
            </a:r>
            <a:endParaRPr sz="2000">
              <a:latin typeface="Arial"/>
              <a:cs typeface="Arial"/>
            </a:endParaRPr>
          </a:p>
        </p:txBody>
      </p:sp>
      <p:sp>
        <p:nvSpPr>
          <p:cNvPr id="10" name="object 10"/>
          <p:cNvSpPr/>
          <p:nvPr/>
        </p:nvSpPr>
        <p:spPr>
          <a:xfrm>
            <a:off x="3403346" y="3416046"/>
            <a:ext cx="810895" cy="76200"/>
          </a:xfrm>
          <a:custGeom>
            <a:avLst/>
            <a:gdLst/>
            <a:ahLst/>
            <a:cxnLst/>
            <a:rect l="l" t="t" r="r" b="b"/>
            <a:pathLst>
              <a:path w="810895" h="76200">
                <a:moveTo>
                  <a:pt x="772667" y="0"/>
                </a:moveTo>
                <a:lnTo>
                  <a:pt x="757820" y="2988"/>
                </a:lnTo>
                <a:lnTo>
                  <a:pt x="745712" y="11144"/>
                </a:lnTo>
                <a:lnTo>
                  <a:pt x="737556" y="23252"/>
                </a:lnTo>
                <a:lnTo>
                  <a:pt x="734567" y="38100"/>
                </a:lnTo>
                <a:lnTo>
                  <a:pt x="737556" y="52947"/>
                </a:lnTo>
                <a:lnTo>
                  <a:pt x="745712" y="65055"/>
                </a:lnTo>
                <a:lnTo>
                  <a:pt x="757820" y="73211"/>
                </a:lnTo>
                <a:lnTo>
                  <a:pt x="772667" y="76200"/>
                </a:lnTo>
                <a:lnTo>
                  <a:pt x="787461" y="73211"/>
                </a:lnTo>
                <a:lnTo>
                  <a:pt x="799576" y="65055"/>
                </a:lnTo>
                <a:lnTo>
                  <a:pt x="807761" y="52947"/>
                </a:lnTo>
                <a:lnTo>
                  <a:pt x="808762" y="48005"/>
                </a:lnTo>
                <a:lnTo>
                  <a:pt x="772667" y="48005"/>
                </a:lnTo>
                <a:lnTo>
                  <a:pt x="772667" y="28193"/>
                </a:lnTo>
                <a:lnTo>
                  <a:pt x="808762" y="28193"/>
                </a:lnTo>
                <a:lnTo>
                  <a:pt x="807761" y="23252"/>
                </a:lnTo>
                <a:lnTo>
                  <a:pt x="799576" y="11144"/>
                </a:lnTo>
                <a:lnTo>
                  <a:pt x="787461" y="2988"/>
                </a:lnTo>
                <a:lnTo>
                  <a:pt x="772667" y="0"/>
                </a:lnTo>
                <a:close/>
              </a:path>
              <a:path w="810895" h="76200">
                <a:moveTo>
                  <a:pt x="736561" y="28193"/>
                </a:moveTo>
                <a:lnTo>
                  <a:pt x="693419" y="28193"/>
                </a:lnTo>
                <a:lnTo>
                  <a:pt x="693419" y="48005"/>
                </a:lnTo>
                <a:lnTo>
                  <a:pt x="736561" y="48005"/>
                </a:lnTo>
                <a:lnTo>
                  <a:pt x="734567" y="38100"/>
                </a:lnTo>
                <a:lnTo>
                  <a:pt x="736561" y="28193"/>
                </a:lnTo>
                <a:close/>
              </a:path>
              <a:path w="810895" h="76200">
                <a:moveTo>
                  <a:pt x="808762" y="28193"/>
                </a:moveTo>
                <a:lnTo>
                  <a:pt x="772667" y="28193"/>
                </a:lnTo>
                <a:lnTo>
                  <a:pt x="772667" y="48005"/>
                </a:lnTo>
                <a:lnTo>
                  <a:pt x="808762" y="48005"/>
                </a:lnTo>
                <a:lnTo>
                  <a:pt x="810767" y="38100"/>
                </a:lnTo>
                <a:lnTo>
                  <a:pt x="808762" y="28193"/>
                </a:lnTo>
                <a:close/>
              </a:path>
              <a:path w="810895" h="76200">
                <a:moveTo>
                  <a:pt x="633983" y="28193"/>
                </a:moveTo>
                <a:lnTo>
                  <a:pt x="554736" y="28193"/>
                </a:lnTo>
                <a:lnTo>
                  <a:pt x="554736" y="48005"/>
                </a:lnTo>
                <a:lnTo>
                  <a:pt x="633983" y="48005"/>
                </a:lnTo>
                <a:lnTo>
                  <a:pt x="633983" y="28193"/>
                </a:lnTo>
                <a:close/>
              </a:path>
              <a:path w="810895" h="76200">
                <a:moveTo>
                  <a:pt x="495300" y="28193"/>
                </a:moveTo>
                <a:lnTo>
                  <a:pt x="416051" y="28193"/>
                </a:lnTo>
                <a:lnTo>
                  <a:pt x="416051" y="48005"/>
                </a:lnTo>
                <a:lnTo>
                  <a:pt x="495300" y="48005"/>
                </a:lnTo>
                <a:lnTo>
                  <a:pt x="495300" y="28193"/>
                </a:lnTo>
                <a:close/>
              </a:path>
              <a:path w="810895" h="76200">
                <a:moveTo>
                  <a:pt x="356615" y="28193"/>
                </a:moveTo>
                <a:lnTo>
                  <a:pt x="277367" y="28193"/>
                </a:lnTo>
                <a:lnTo>
                  <a:pt x="277367" y="48005"/>
                </a:lnTo>
                <a:lnTo>
                  <a:pt x="356615" y="48005"/>
                </a:lnTo>
                <a:lnTo>
                  <a:pt x="356615" y="28193"/>
                </a:lnTo>
                <a:close/>
              </a:path>
              <a:path w="810895" h="76200">
                <a:moveTo>
                  <a:pt x="217931" y="28193"/>
                </a:moveTo>
                <a:lnTo>
                  <a:pt x="138683" y="28193"/>
                </a:lnTo>
                <a:lnTo>
                  <a:pt x="138683" y="48005"/>
                </a:lnTo>
                <a:lnTo>
                  <a:pt x="217931" y="48005"/>
                </a:lnTo>
                <a:lnTo>
                  <a:pt x="217931" y="28193"/>
                </a:lnTo>
                <a:close/>
              </a:path>
              <a:path w="810895" h="76200">
                <a:moveTo>
                  <a:pt x="79248" y="28193"/>
                </a:moveTo>
                <a:lnTo>
                  <a:pt x="0" y="28193"/>
                </a:lnTo>
                <a:lnTo>
                  <a:pt x="0" y="48005"/>
                </a:lnTo>
                <a:lnTo>
                  <a:pt x="79248" y="48005"/>
                </a:lnTo>
                <a:lnTo>
                  <a:pt x="79248" y="28193"/>
                </a:lnTo>
                <a:close/>
              </a:path>
            </a:pathLst>
          </a:custGeom>
          <a:solidFill>
            <a:srgbClr val="FFFFFF"/>
          </a:solidFill>
        </p:spPr>
        <p:txBody>
          <a:bodyPr wrap="square" lIns="0" tIns="0" rIns="0" bIns="0" rtlCol="0"/>
          <a:lstStyle/>
          <a:p>
            <a:endParaRPr/>
          </a:p>
        </p:txBody>
      </p:sp>
      <p:sp>
        <p:nvSpPr>
          <p:cNvPr id="11" name="object 11"/>
          <p:cNvSpPr/>
          <p:nvPr/>
        </p:nvSpPr>
        <p:spPr>
          <a:xfrm>
            <a:off x="0" y="5495542"/>
            <a:ext cx="1623060" cy="1362456"/>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9300971" y="6288022"/>
            <a:ext cx="1656587" cy="484631"/>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9950195" y="6214870"/>
            <a:ext cx="2212848" cy="566928"/>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95542"/>
            <a:ext cx="1623060" cy="13624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00971" y="6288022"/>
            <a:ext cx="1656587" cy="48463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50195" y="6214870"/>
            <a:ext cx="2212848" cy="566928"/>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进阶-Contacts/Joints</a:t>
            </a:r>
            <a:r>
              <a:rPr spc="-50" dirty="0"/>
              <a:t> </a:t>
            </a:r>
            <a:r>
              <a:rPr spc="-5" dirty="0"/>
              <a:t>接触</a:t>
            </a:r>
            <a:r>
              <a:rPr spc="-5" dirty="0">
                <a:latin typeface="Arial"/>
                <a:cs typeface="Arial"/>
              </a:rPr>
              <a:t>/</a:t>
            </a:r>
            <a:r>
              <a:rPr spc="-5" dirty="0"/>
              <a:t>关节</a:t>
            </a:r>
          </a:p>
        </p:txBody>
      </p:sp>
      <p:sp>
        <p:nvSpPr>
          <p:cNvPr id="6" name="object 6"/>
          <p:cNvSpPr txBox="1"/>
          <p:nvPr/>
        </p:nvSpPr>
        <p:spPr>
          <a:xfrm>
            <a:off x="1378458" y="1677796"/>
            <a:ext cx="8313420" cy="1304925"/>
          </a:xfrm>
          <a:prstGeom prst="rect">
            <a:avLst/>
          </a:prstGeom>
        </p:spPr>
        <p:txBody>
          <a:bodyPr vert="horz" wrap="square" lIns="0" tIns="0" rIns="0" bIns="0" rtlCol="0">
            <a:spAutoFit/>
          </a:bodyPr>
          <a:lstStyle/>
          <a:p>
            <a:pPr marL="469265">
              <a:lnSpc>
                <a:spcPct val="100000"/>
              </a:lnSpc>
            </a:pPr>
            <a:r>
              <a:rPr sz="3200" dirty="0">
                <a:solidFill>
                  <a:srgbClr val="00AFEF"/>
                </a:solidFill>
                <a:latin typeface="Microsoft YaHei"/>
                <a:cs typeface="Microsoft YaHei"/>
              </a:rPr>
              <a:t>关节和连接</a:t>
            </a:r>
            <a:r>
              <a:rPr sz="3200" spc="-175" dirty="0">
                <a:solidFill>
                  <a:srgbClr val="00AFEF"/>
                </a:solidFill>
                <a:latin typeface="Microsoft YaHei"/>
                <a:cs typeface="Microsoft YaHei"/>
              </a:rPr>
              <a:t> </a:t>
            </a:r>
            <a:r>
              <a:rPr sz="3200" dirty="0">
                <a:solidFill>
                  <a:srgbClr val="00AFEF"/>
                </a:solidFill>
                <a:latin typeface="Microsoft YaHei"/>
                <a:cs typeface="Microsoft YaHei"/>
              </a:rPr>
              <a:t>类型</a:t>
            </a:r>
            <a:endParaRPr sz="3200">
              <a:latin typeface="Microsoft YaHei"/>
              <a:cs typeface="Microsoft YaHei"/>
            </a:endParaRPr>
          </a:p>
          <a:p>
            <a:pPr marL="355600" indent="-342900">
              <a:lnSpc>
                <a:spcPct val="100000"/>
              </a:lnSpc>
              <a:spcBef>
                <a:spcPts val="670"/>
              </a:spcBef>
              <a:buFont typeface="Arial"/>
              <a:buChar char="•"/>
              <a:tabLst>
                <a:tab pos="354965" algn="l"/>
                <a:tab pos="355600" algn="l"/>
              </a:tabLst>
            </a:pPr>
            <a:r>
              <a:rPr sz="2400" spc="-10" dirty="0">
                <a:solidFill>
                  <a:srgbClr val="8EB4E2"/>
                </a:solidFill>
                <a:latin typeface="Calibri"/>
                <a:cs typeface="Calibri"/>
              </a:rPr>
              <a:t>PhysicsJointRotarySpring</a:t>
            </a:r>
            <a:r>
              <a:rPr sz="2400" spc="-10" dirty="0">
                <a:solidFill>
                  <a:srgbClr val="FFFFFF"/>
                </a:solidFill>
                <a:latin typeface="SimSun"/>
                <a:cs typeface="SimSun"/>
              </a:rPr>
              <a:t>：与弹簧关节相似，但是增加了自旋</a:t>
            </a:r>
            <a:endParaRPr sz="2400">
              <a:latin typeface="SimSun"/>
              <a:cs typeface="SimSun"/>
            </a:endParaRPr>
          </a:p>
          <a:p>
            <a:pPr marL="355600" indent="-342900">
              <a:lnSpc>
                <a:spcPct val="100000"/>
              </a:lnSpc>
              <a:buFont typeface="Arial"/>
              <a:buChar char="•"/>
              <a:tabLst>
                <a:tab pos="354965" algn="l"/>
                <a:tab pos="355600" algn="l"/>
              </a:tabLst>
            </a:pPr>
            <a:r>
              <a:rPr sz="2400" spc="-10" dirty="0">
                <a:solidFill>
                  <a:srgbClr val="8EB4E2"/>
                </a:solidFill>
                <a:latin typeface="Calibri"/>
                <a:cs typeface="Calibri"/>
              </a:rPr>
              <a:t>PhysicsJointRotaryLimit</a:t>
            </a:r>
            <a:r>
              <a:rPr sz="2400" spc="-10" dirty="0">
                <a:solidFill>
                  <a:srgbClr val="FFFFFF"/>
                </a:solidFill>
                <a:latin typeface="SimSun"/>
                <a:cs typeface="SimSun"/>
              </a:rPr>
              <a:t>：与限制关节相似，但是增加了自旋</a:t>
            </a:r>
            <a:endParaRPr sz="2400">
              <a:latin typeface="SimSun"/>
              <a:cs typeface="SimSun"/>
            </a:endParaRPr>
          </a:p>
        </p:txBody>
      </p:sp>
      <p:sp>
        <p:nvSpPr>
          <p:cNvPr id="7" name="object 7"/>
          <p:cNvSpPr/>
          <p:nvPr/>
        </p:nvSpPr>
        <p:spPr>
          <a:xfrm>
            <a:off x="1623060" y="3142488"/>
            <a:ext cx="3878579" cy="2220468"/>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5870447" y="3127248"/>
            <a:ext cx="3851148" cy="2220467"/>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95542"/>
            <a:ext cx="1623060" cy="13624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00971" y="6288022"/>
            <a:ext cx="1656587" cy="48463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50195" y="6214870"/>
            <a:ext cx="2212848" cy="566928"/>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进阶-Contacts/Joints</a:t>
            </a:r>
            <a:r>
              <a:rPr spc="-50" dirty="0"/>
              <a:t> </a:t>
            </a:r>
            <a:r>
              <a:rPr spc="-5" dirty="0"/>
              <a:t>接触</a:t>
            </a:r>
            <a:r>
              <a:rPr spc="-5" dirty="0">
                <a:latin typeface="Arial"/>
                <a:cs typeface="Arial"/>
              </a:rPr>
              <a:t>/</a:t>
            </a:r>
            <a:r>
              <a:rPr spc="-5" dirty="0"/>
              <a:t>关节</a:t>
            </a:r>
          </a:p>
        </p:txBody>
      </p:sp>
      <p:sp>
        <p:nvSpPr>
          <p:cNvPr id="6" name="object 6"/>
          <p:cNvSpPr txBox="1"/>
          <p:nvPr/>
        </p:nvSpPr>
        <p:spPr>
          <a:xfrm>
            <a:off x="1378458" y="1677796"/>
            <a:ext cx="6142990" cy="1015365"/>
          </a:xfrm>
          <a:prstGeom prst="rect">
            <a:avLst/>
          </a:prstGeom>
        </p:spPr>
        <p:txBody>
          <a:bodyPr vert="horz" wrap="square" lIns="0" tIns="0" rIns="0" bIns="0" rtlCol="0">
            <a:spAutoFit/>
          </a:bodyPr>
          <a:lstStyle/>
          <a:p>
            <a:pPr marL="469265">
              <a:lnSpc>
                <a:spcPct val="100000"/>
              </a:lnSpc>
            </a:pPr>
            <a:r>
              <a:rPr sz="3200" dirty="0">
                <a:solidFill>
                  <a:srgbClr val="00AFEF"/>
                </a:solidFill>
                <a:latin typeface="Microsoft YaHei"/>
                <a:cs typeface="Microsoft YaHei"/>
              </a:rPr>
              <a:t>关节和连接</a:t>
            </a:r>
            <a:r>
              <a:rPr sz="3200" spc="-175" dirty="0">
                <a:solidFill>
                  <a:srgbClr val="00AFEF"/>
                </a:solidFill>
                <a:latin typeface="Microsoft YaHei"/>
                <a:cs typeface="Microsoft YaHei"/>
              </a:rPr>
              <a:t> </a:t>
            </a:r>
            <a:r>
              <a:rPr sz="3200" dirty="0">
                <a:solidFill>
                  <a:srgbClr val="00AFEF"/>
                </a:solidFill>
                <a:latin typeface="Microsoft YaHei"/>
                <a:cs typeface="Microsoft YaHei"/>
              </a:rPr>
              <a:t>类型</a:t>
            </a:r>
            <a:endParaRPr sz="3200">
              <a:latin typeface="Microsoft YaHei"/>
              <a:cs typeface="Microsoft YaHei"/>
            </a:endParaRPr>
          </a:p>
          <a:p>
            <a:pPr marL="355600" indent="-342900">
              <a:lnSpc>
                <a:spcPct val="100000"/>
              </a:lnSpc>
              <a:spcBef>
                <a:spcPts val="1270"/>
              </a:spcBef>
              <a:buFont typeface="Arial"/>
              <a:buChar char="•"/>
              <a:tabLst>
                <a:tab pos="354965" algn="l"/>
                <a:tab pos="355600" algn="l"/>
              </a:tabLst>
            </a:pPr>
            <a:r>
              <a:rPr sz="2400" spc="-10" dirty="0">
                <a:solidFill>
                  <a:srgbClr val="8EB4E2"/>
                </a:solidFill>
                <a:latin typeface="Calibri"/>
                <a:cs typeface="Calibri"/>
              </a:rPr>
              <a:t>PhysicsJointRatchet</a:t>
            </a:r>
            <a:r>
              <a:rPr sz="2400" spc="-10" dirty="0">
                <a:solidFill>
                  <a:srgbClr val="FFFFFF"/>
                </a:solidFill>
                <a:latin typeface="SimSun"/>
                <a:cs typeface="SimSun"/>
              </a:rPr>
              <a:t>：与套筒扳手的工作类似</a:t>
            </a:r>
            <a:endParaRPr sz="2400">
              <a:latin typeface="SimSun"/>
              <a:cs typeface="SimSun"/>
            </a:endParaRPr>
          </a:p>
        </p:txBody>
      </p:sp>
      <p:sp>
        <p:nvSpPr>
          <p:cNvPr id="7" name="object 7"/>
          <p:cNvSpPr/>
          <p:nvPr/>
        </p:nvSpPr>
        <p:spPr>
          <a:xfrm>
            <a:off x="6993635" y="3168395"/>
            <a:ext cx="3689604" cy="2141219"/>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623060" y="3168395"/>
            <a:ext cx="4713732" cy="2025395"/>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95542"/>
            <a:ext cx="1623060" cy="13624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00971" y="6288022"/>
            <a:ext cx="1656587" cy="48463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50195" y="6214870"/>
            <a:ext cx="2212848" cy="566928"/>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进阶-Contacts/Joints</a:t>
            </a:r>
            <a:r>
              <a:rPr spc="-50" dirty="0"/>
              <a:t> </a:t>
            </a:r>
            <a:r>
              <a:rPr spc="-5" dirty="0"/>
              <a:t>接触</a:t>
            </a:r>
            <a:r>
              <a:rPr spc="-5" dirty="0">
                <a:latin typeface="Arial"/>
                <a:cs typeface="Arial"/>
              </a:rPr>
              <a:t>/</a:t>
            </a:r>
            <a:r>
              <a:rPr spc="-5" dirty="0"/>
              <a:t>关节</a:t>
            </a:r>
          </a:p>
        </p:txBody>
      </p:sp>
      <p:sp>
        <p:nvSpPr>
          <p:cNvPr id="6" name="object 6"/>
          <p:cNvSpPr txBox="1"/>
          <p:nvPr/>
        </p:nvSpPr>
        <p:spPr>
          <a:xfrm>
            <a:off x="1378458" y="1677796"/>
            <a:ext cx="9447530" cy="2036445"/>
          </a:xfrm>
          <a:prstGeom prst="rect">
            <a:avLst/>
          </a:prstGeom>
        </p:spPr>
        <p:txBody>
          <a:bodyPr vert="horz" wrap="square" lIns="0" tIns="0" rIns="0" bIns="0" rtlCol="0">
            <a:spAutoFit/>
          </a:bodyPr>
          <a:lstStyle/>
          <a:p>
            <a:pPr marL="469265">
              <a:lnSpc>
                <a:spcPct val="100000"/>
              </a:lnSpc>
            </a:pPr>
            <a:r>
              <a:rPr sz="3200" dirty="0">
                <a:solidFill>
                  <a:srgbClr val="00AFEF"/>
                </a:solidFill>
                <a:latin typeface="Microsoft YaHei"/>
                <a:cs typeface="Microsoft YaHei"/>
              </a:rPr>
              <a:t>关节和连接</a:t>
            </a:r>
            <a:r>
              <a:rPr sz="3200" spc="-175" dirty="0">
                <a:solidFill>
                  <a:srgbClr val="00AFEF"/>
                </a:solidFill>
                <a:latin typeface="Microsoft YaHei"/>
                <a:cs typeface="Microsoft YaHei"/>
              </a:rPr>
              <a:t> </a:t>
            </a:r>
            <a:r>
              <a:rPr sz="3200" dirty="0">
                <a:solidFill>
                  <a:srgbClr val="00AFEF"/>
                </a:solidFill>
                <a:latin typeface="Microsoft YaHei"/>
                <a:cs typeface="Microsoft YaHei"/>
              </a:rPr>
              <a:t>类型</a:t>
            </a:r>
            <a:endParaRPr sz="3200">
              <a:latin typeface="Microsoft YaHei"/>
              <a:cs typeface="Microsoft YaHei"/>
            </a:endParaRPr>
          </a:p>
          <a:p>
            <a:pPr marL="354965" marR="5080" indent="-342900">
              <a:lnSpc>
                <a:spcPct val="100000"/>
              </a:lnSpc>
              <a:spcBef>
                <a:spcPts val="670"/>
              </a:spcBef>
              <a:tabLst>
                <a:tab pos="354965" algn="l"/>
              </a:tabLst>
            </a:pPr>
            <a:r>
              <a:rPr sz="2400" spc="-5" dirty="0">
                <a:solidFill>
                  <a:srgbClr val="8EB4E2"/>
                </a:solidFill>
                <a:latin typeface="Arial"/>
                <a:cs typeface="Arial"/>
              </a:rPr>
              <a:t>•	</a:t>
            </a:r>
            <a:r>
              <a:rPr sz="2400" spc="-5" dirty="0">
                <a:solidFill>
                  <a:srgbClr val="8EB4E2"/>
                </a:solidFill>
                <a:latin typeface="Calibri"/>
                <a:cs typeface="Calibri"/>
              </a:rPr>
              <a:t>PhysicsJointGear</a:t>
            </a:r>
            <a:r>
              <a:rPr sz="2400" spc="-5" dirty="0">
                <a:solidFill>
                  <a:srgbClr val="FFFFFF"/>
                </a:solidFill>
                <a:latin typeface="SimSun"/>
                <a:cs typeface="SimSun"/>
              </a:rPr>
              <a:t>：模仿齿轮，使一对刚体的角速度比率保持是一个常  </a:t>
            </a:r>
            <a:r>
              <a:rPr sz="2400" dirty="0">
                <a:solidFill>
                  <a:srgbClr val="FFFFFF"/>
                </a:solidFill>
                <a:latin typeface="SimSun"/>
                <a:cs typeface="SimSun"/>
              </a:rPr>
              <a:t>数。</a:t>
            </a:r>
            <a:endParaRPr sz="2400">
              <a:latin typeface="SimSun"/>
              <a:cs typeface="SimSun"/>
            </a:endParaRPr>
          </a:p>
          <a:p>
            <a:pPr marL="354965" marR="120650" indent="-342900">
              <a:lnSpc>
                <a:spcPct val="100000"/>
              </a:lnSpc>
              <a:tabLst>
                <a:tab pos="354965" algn="l"/>
              </a:tabLst>
            </a:pPr>
            <a:r>
              <a:rPr sz="2400" spc="-5" dirty="0">
                <a:solidFill>
                  <a:srgbClr val="8EB4E2"/>
                </a:solidFill>
                <a:latin typeface="Arial"/>
                <a:cs typeface="Arial"/>
              </a:rPr>
              <a:t>•	</a:t>
            </a:r>
            <a:r>
              <a:rPr sz="2400" spc="-5" dirty="0">
                <a:solidFill>
                  <a:srgbClr val="8EB4E2"/>
                </a:solidFill>
                <a:latin typeface="Calibri"/>
                <a:cs typeface="Calibri"/>
              </a:rPr>
              <a:t>P</a:t>
            </a:r>
            <a:r>
              <a:rPr sz="2400" spc="-55" dirty="0">
                <a:solidFill>
                  <a:srgbClr val="8EB4E2"/>
                </a:solidFill>
                <a:latin typeface="Calibri"/>
                <a:cs typeface="Calibri"/>
              </a:rPr>
              <a:t>h</a:t>
            </a:r>
            <a:r>
              <a:rPr sz="2400" spc="-20" dirty="0">
                <a:solidFill>
                  <a:srgbClr val="8EB4E2"/>
                </a:solidFill>
                <a:latin typeface="Calibri"/>
                <a:cs typeface="Calibri"/>
              </a:rPr>
              <a:t>y</a:t>
            </a:r>
            <a:r>
              <a:rPr sz="2400" spc="-5" dirty="0">
                <a:solidFill>
                  <a:srgbClr val="8EB4E2"/>
                </a:solidFill>
                <a:latin typeface="Calibri"/>
                <a:cs typeface="Calibri"/>
              </a:rPr>
              <a:t>sicsJoi</a:t>
            </a:r>
            <a:r>
              <a:rPr sz="2400" spc="-25" dirty="0">
                <a:solidFill>
                  <a:srgbClr val="8EB4E2"/>
                </a:solidFill>
                <a:latin typeface="Calibri"/>
                <a:cs typeface="Calibri"/>
              </a:rPr>
              <a:t>n</a:t>
            </a:r>
            <a:r>
              <a:rPr sz="2400" dirty="0">
                <a:solidFill>
                  <a:srgbClr val="8EB4E2"/>
                </a:solidFill>
                <a:latin typeface="Calibri"/>
                <a:cs typeface="Calibri"/>
              </a:rPr>
              <a:t>tMo</a:t>
            </a:r>
            <a:r>
              <a:rPr sz="2400" spc="-30" dirty="0">
                <a:solidFill>
                  <a:srgbClr val="8EB4E2"/>
                </a:solidFill>
                <a:latin typeface="Calibri"/>
                <a:cs typeface="Calibri"/>
              </a:rPr>
              <a:t>t</a:t>
            </a:r>
            <a:r>
              <a:rPr sz="2400" spc="-5" dirty="0">
                <a:solidFill>
                  <a:srgbClr val="8EB4E2"/>
                </a:solidFill>
                <a:latin typeface="Calibri"/>
                <a:cs typeface="Calibri"/>
              </a:rPr>
              <a:t>o</a:t>
            </a:r>
            <a:r>
              <a:rPr sz="2400" dirty="0">
                <a:solidFill>
                  <a:srgbClr val="8EB4E2"/>
                </a:solidFill>
                <a:latin typeface="Calibri"/>
                <a:cs typeface="Calibri"/>
              </a:rPr>
              <a:t>r</a:t>
            </a:r>
            <a:r>
              <a:rPr sz="2400" dirty="0">
                <a:solidFill>
                  <a:srgbClr val="FFFFFF"/>
                </a:solidFill>
                <a:latin typeface="SimSun"/>
                <a:cs typeface="SimSun"/>
              </a:rPr>
              <a:t>：模仿马达，使一对刚体的相对角速度保持是一个  常数。</a:t>
            </a:r>
            <a:endParaRPr sz="2400">
              <a:latin typeface="SimSun"/>
              <a:cs typeface="SimSun"/>
            </a:endParaRPr>
          </a:p>
        </p:txBody>
      </p:sp>
      <p:sp>
        <p:nvSpPr>
          <p:cNvPr id="7" name="object 7"/>
          <p:cNvSpPr/>
          <p:nvPr/>
        </p:nvSpPr>
        <p:spPr>
          <a:xfrm>
            <a:off x="2798063" y="4063930"/>
            <a:ext cx="6595872" cy="1909572"/>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95542"/>
            <a:ext cx="1623060" cy="13624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00971" y="6288022"/>
            <a:ext cx="1656587" cy="48463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50195" y="6214870"/>
            <a:ext cx="2212848" cy="566928"/>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进阶-Contacts/Joints</a:t>
            </a:r>
            <a:r>
              <a:rPr spc="-50" dirty="0"/>
              <a:t> </a:t>
            </a:r>
            <a:r>
              <a:rPr spc="-5" dirty="0"/>
              <a:t>接触</a:t>
            </a:r>
            <a:r>
              <a:rPr spc="-5" dirty="0">
                <a:latin typeface="Arial"/>
                <a:cs typeface="Arial"/>
              </a:rPr>
              <a:t>/</a:t>
            </a:r>
            <a:r>
              <a:rPr spc="-5" dirty="0"/>
              <a:t>关节</a:t>
            </a:r>
          </a:p>
        </p:txBody>
      </p:sp>
      <p:sp>
        <p:nvSpPr>
          <p:cNvPr id="6" name="object 6"/>
          <p:cNvSpPr txBox="1"/>
          <p:nvPr/>
        </p:nvSpPr>
        <p:spPr>
          <a:xfrm>
            <a:off x="1378458" y="1685416"/>
            <a:ext cx="8679180" cy="931544"/>
          </a:xfrm>
          <a:prstGeom prst="rect">
            <a:avLst/>
          </a:prstGeom>
        </p:spPr>
        <p:txBody>
          <a:bodyPr vert="horz" wrap="square" lIns="0" tIns="0" rIns="0" bIns="0" rtlCol="0">
            <a:spAutoFit/>
          </a:bodyPr>
          <a:lstStyle/>
          <a:p>
            <a:pPr marL="469265">
              <a:lnSpc>
                <a:spcPct val="100000"/>
              </a:lnSpc>
            </a:pPr>
            <a:r>
              <a:rPr sz="3200" dirty="0">
                <a:solidFill>
                  <a:srgbClr val="00AFEF"/>
                </a:solidFill>
                <a:latin typeface="Microsoft YaHei"/>
                <a:cs typeface="Microsoft YaHei"/>
              </a:rPr>
              <a:t>关节和连接</a:t>
            </a:r>
            <a:r>
              <a:rPr sz="3200" spc="-175" dirty="0">
                <a:solidFill>
                  <a:srgbClr val="00AFEF"/>
                </a:solidFill>
                <a:latin typeface="Microsoft YaHei"/>
                <a:cs typeface="Microsoft YaHei"/>
              </a:rPr>
              <a:t> </a:t>
            </a:r>
            <a:r>
              <a:rPr sz="3200" dirty="0">
                <a:solidFill>
                  <a:srgbClr val="00AFEF"/>
                </a:solidFill>
                <a:latin typeface="Microsoft YaHei"/>
                <a:cs typeface="Microsoft YaHei"/>
              </a:rPr>
              <a:t>使用</a:t>
            </a:r>
            <a:endParaRPr sz="3200" dirty="0">
              <a:latin typeface="Microsoft YaHei"/>
              <a:cs typeface="Microsoft YaHei"/>
            </a:endParaRPr>
          </a:p>
          <a:p>
            <a:pPr marL="12700">
              <a:lnSpc>
                <a:spcPct val="100000"/>
              </a:lnSpc>
              <a:spcBef>
                <a:spcPts val="610"/>
              </a:spcBef>
            </a:pPr>
            <a:r>
              <a:rPr sz="2400" spc="-5" dirty="0" err="1">
                <a:solidFill>
                  <a:srgbClr val="FFFFFF"/>
                </a:solidFill>
                <a:latin typeface="SimSun"/>
                <a:cs typeface="SimSun"/>
              </a:rPr>
              <a:t>像</a:t>
            </a:r>
            <a:r>
              <a:rPr sz="2400" spc="-5" dirty="0" err="1">
                <a:solidFill>
                  <a:srgbClr val="FFFFFF"/>
                </a:solidFill>
                <a:latin typeface="Calibri"/>
                <a:cs typeface="Calibri"/>
              </a:rPr>
              <a:t>Sprite</a:t>
            </a:r>
            <a:r>
              <a:rPr sz="2400" spc="-5" dirty="0" err="1">
                <a:solidFill>
                  <a:srgbClr val="FFFFFF"/>
                </a:solidFill>
                <a:latin typeface="SimSun"/>
                <a:cs typeface="SimSun"/>
              </a:rPr>
              <a:t>一样根据接口确定参数，创建关节后添加到物理世界即可</a:t>
            </a:r>
            <a:endParaRPr sz="2400" dirty="0">
              <a:latin typeface="SimSun"/>
              <a:cs typeface="SimSun"/>
            </a:endParaRPr>
          </a:p>
        </p:txBody>
      </p:sp>
      <p:sp>
        <p:nvSpPr>
          <p:cNvPr id="7" name="object 7"/>
          <p:cNvSpPr/>
          <p:nvPr/>
        </p:nvSpPr>
        <p:spPr>
          <a:xfrm>
            <a:off x="1524000" y="3306443"/>
            <a:ext cx="10096500" cy="1146047"/>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524000" y="4639000"/>
            <a:ext cx="6928104" cy="409956"/>
          </a:xfrm>
          <a:prstGeom prst="rect">
            <a:avLst/>
          </a:prstGeom>
          <a:blipFill>
            <a:blip r:embed="rId6" cstate="print"/>
            <a:stretch>
              <a:fillRect/>
            </a:stretch>
          </a:blipFill>
        </p:spPr>
        <p:txBody>
          <a:bodyPr wrap="square" lIns="0" tIns="0" rIns="0" bIns="0" rtlCol="0"/>
          <a:lstStyle/>
          <a:p>
            <a:endParaRPr/>
          </a:p>
        </p:txBody>
      </p:sp>
      <p:sp>
        <p:nvSpPr>
          <p:cNvPr id="9" name="object 9"/>
          <p:cNvSpPr txBox="1"/>
          <p:nvPr/>
        </p:nvSpPr>
        <p:spPr>
          <a:xfrm>
            <a:off x="1529862" y="5410704"/>
            <a:ext cx="9652255" cy="654025"/>
          </a:xfrm>
          <a:prstGeom prst="rect">
            <a:avLst/>
          </a:prstGeom>
        </p:spPr>
        <p:txBody>
          <a:bodyPr vert="horz" wrap="square" lIns="0" tIns="0" rIns="0" bIns="0" rtlCol="0">
            <a:spAutoFit/>
          </a:bodyPr>
          <a:lstStyle/>
          <a:p>
            <a:pPr marL="12700">
              <a:lnSpc>
                <a:spcPts val="2875"/>
              </a:lnSpc>
            </a:pPr>
            <a:r>
              <a:rPr sz="2400" spc="-5" dirty="0">
                <a:solidFill>
                  <a:srgbClr val="FFFFFF"/>
                </a:solidFill>
                <a:latin typeface="SimSun"/>
                <a:cs typeface="SimSun"/>
              </a:rPr>
              <a:t>详细的</a:t>
            </a:r>
            <a:r>
              <a:rPr sz="2400" spc="-5" dirty="0">
                <a:solidFill>
                  <a:srgbClr val="FFFFFF"/>
                </a:solidFill>
                <a:latin typeface="Calibri"/>
                <a:cs typeface="Calibri"/>
              </a:rPr>
              <a:t>API</a:t>
            </a:r>
            <a:r>
              <a:rPr sz="2400" spc="-5" dirty="0">
                <a:solidFill>
                  <a:srgbClr val="FFFFFF"/>
                </a:solidFill>
                <a:latin typeface="SimSun"/>
                <a:cs typeface="SimSun"/>
              </a:rPr>
              <a:t>列表：</a:t>
            </a:r>
            <a:endParaRPr sz="2400" dirty="0">
              <a:latin typeface="SimSun"/>
              <a:cs typeface="SimSun"/>
            </a:endParaRPr>
          </a:p>
          <a:p>
            <a:pPr marL="12700">
              <a:lnSpc>
                <a:spcPts val="2155"/>
              </a:lnSpc>
            </a:pPr>
            <a:r>
              <a:rPr lang="en-US" u="sng" spc="-5" dirty="0">
                <a:solidFill>
                  <a:srgbClr val="0000FF"/>
                </a:solidFill>
                <a:cs typeface="Calibri"/>
              </a:rPr>
              <a:t>http://www.cocos2d-x.org/docs/api-ref/cplusplus/v3x/d2/d8a/classcocos2d_1_1_physics_joint.html</a:t>
            </a:r>
            <a:endParaRPr sz="1800" dirty="0">
              <a:latin typeface="Calibri"/>
              <a:cs typeface="Calibri"/>
            </a:endParaRPr>
          </a:p>
        </p:txBody>
      </p:sp>
      <p:sp>
        <p:nvSpPr>
          <p:cNvPr id="10" name="object 6"/>
          <p:cNvSpPr txBox="1"/>
          <p:nvPr/>
        </p:nvSpPr>
        <p:spPr>
          <a:xfrm>
            <a:off x="1258120" y="2807071"/>
            <a:ext cx="8679180" cy="369332"/>
          </a:xfrm>
          <a:prstGeom prst="rect">
            <a:avLst/>
          </a:prstGeom>
        </p:spPr>
        <p:txBody>
          <a:bodyPr vert="horz" wrap="square" lIns="0" tIns="0" rIns="0" bIns="0" rtlCol="0">
            <a:spAutoFit/>
          </a:bodyPr>
          <a:lstStyle/>
          <a:p>
            <a:pPr marL="12700">
              <a:lnSpc>
                <a:spcPct val="100000"/>
              </a:lnSpc>
              <a:spcBef>
                <a:spcPts val="610"/>
              </a:spcBef>
            </a:pPr>
            <a:r>
              <a:rPr lang="en-US" altLang="zh-CN" sz="2400" spc="-5" dirty="0">
                <a:solidFill>
                  <a:srgbClr val="FFFFFF"/>
                </a:solidFill>
                <a:latin typeface="SimSun"/>
                <a:cs typeface="SimSun"/>
              </a:rPr>
              <a:t> </a:t>
            </a:r>
            <a:r>
              <a:rPr lang="zh-CN" altLang="en-US" sz="2400" spc="-5" dirty="0">
                <a:solidFill>
                  <a:srgbClr val="FFFFFF"/>
                </a:solidFill>
                <a:latin typeface="SimSun"/>
                <a:cs typeface="SimSun"/>
              </a:rPr>
              <a:t>创建一个弹簧关节</a:t>
            </a:r>
            <a:r>
              <a:rPr lang="en-US" altLang="zh-CN" sz="2400" spc="-5" dirty="0">
                <a:solidFill>
                  <a:srgbClr val="FFFFFF"/>
                </a:solidFill>
                <a:latin typeface="SimSun"/>
                <a:cs typeface="SimSun"/>
              </a:rPr>
              <a:t>,</a:t>
            </a:r>
            <a:r>
              <a:rPr lang="zh-CN" altLang="en-US" sz="2400" spc="-5" dirty="0">
                <a:solidFill>
                  <a:srgbClr val="FFFFFF"/>
                </a:solidFill>
                <a:latin typeface="SimSun"/>
                <a:cs typeface="SimSun"/>
              </a:rPr>
              <a:t>传入两个刚体和对应的锚点</a:t>
            </a:r>
            <a:endParaRPr sz="2400" dirty="0">
              <a:latin typeface="SimSun"/>
              <a:cs typeface="SimSu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95542"/>
            <a:ext cx="1623060" cy="13624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00971" y="6288022"/>
            <a:ext cx="1656587" cy="48463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50195" y="6214870"/>
            <a:ext cx="2212848" cy="566928"/>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进阶</a:t>
            </a:r>
            <a:r>
              <a:rPr spc="45" dirty="0">
                <a:latin typeface="Arial"/>
                <a:cs typeface="Arial"/>
              </a:rPr>
              <a:t>-</a:t>
            </a:r>
            <a:r>
              <a:rPr dirty="0"/>
              <a:t>碰撞</a:t>
            </a:r>
          </a:p>
        </p:txBody>
      </p:sp>
      <p:sp>
        <p:nvSpPr>
          <p:cNvPr id="6" name="object 6"/>
          <p:cNvSpPr txBox="1"/>
          <p:nvPr/>
        </p:nvSpPr>
        <p:spPr>
          <a:xfrm>
            <a:off x="1378458" y="1685416"/>
            <a:ext cx="9578975" cy="2867452"/>
          </a:xfrm>
          <a:prstGeom prst="rect">
            <a:avLst/>
          </a:prstGeom>
        </p:spPr>
        <p:txBody>
          <a:bodyPr vert="horz" wrap="square" lIns="0" tIns="0" rIns="0" bIns="0" rtlCol="0">
            <a:spAutoFit/>
          </a:bodyPr>
          <a:lstStyle/>
          <a:p>
            <a:pPr marL="469265">
              <a:lnSpc>
                <a:spcPct val="100000"/>
              </a:lnSpc>
            </a:pPr>
            <a:r>
              <a:rPr sz="3200" dirty="0">
                <a:solidFill>
                  <a:srgbClr val="00AFEF"/>
                </a:solidFill>
                <a:latin typeface="Microsoft YaHei"/>
                <a:cs typeface="Microsoft YaHei"/>
              </a:rPr>
              <a:t>碰撞和碰撞掩码</a:t>
            </a:r>
            <a:endParaRPr sz="3200" dirty="0">
              <a:latin typeface="Microsoft YaHei"/>
              <a:cs typeface="Microsoft YaHei"/>
            </a:endParaRPr>
          </a:p>
          <a:p>
            <a:pPr marL="626745" marR="104139">
              <a:lnSpc>
                <a:spcPct val="100000"/>
              </a:lnSpc>
              <a:spcBef>
                <a:spcPts val="610"/>
              </a:spcBef>
            </a:pPr>
            <a:r>
              <a:rPr sz="2400" spc="-5" dirty="0">
                <a:solidFill>
                  <a:srgbClr val="FFFFFF"/>
                </a:solidFill>
                <a:latin typeface="SimSun"/>
                <a:cs typeface="SimSun"/>
              </a:rPr>
              <a:t>物理刚体对象可以互相接触。当它们接触的时候，就发生了碰撞。  </a:t>
            </a:r>
            <a:r>
              <a:rPr sz="2400" dirty="0">
                <a:solidFill>
                  <a:srgbClr val="FFFFFF"/>
                </a:solidFill>
                <a:latin typeface="SimSun"/>
                <a:cs typeface="SimSun"/>
              </a:rPr>
              <a:t>当碰撞发生时，它可以被完全忽略，也可以引起一系列事件。  </a:t>
            </a:r>
            <a:endParaRPr lang="en-US" altLang="zh-CN" sz="2400" dirty="0">
              <a:solidFill>
                <a:srgbClr val="FFFFFF"/>
              </a:solidFill>
              <a:latin typeface="SimSun"/>
              <a:cs typeface="SimSun"/>
            </a:endParaRPr>
          </a:p>
          <a:p>
            <a:pPr marL="626745" marR="104139">
              <a:lnSpc>
                <a:spcPct val="100000"/>
              </a:lnSpc>
              <a:spcBef>
                <a:spcPts val="610"/>
              </a:spcBef>
            </a:pPr>
            <a:r>
              <a:rPr sz="2400" spc="-5" dirty="0" err="1">
                <a:solidFill>
                  <a:srgbClr val="FFFFFF"/>
                </a:solidFill>
                <a:latin typeface="SimSun"/>
                <a:cs typeface="SimSun"/>
              </a:rPr>
              <a:t>物理引擎每时每刻都在更新，而且刚体的碰撞检测又是一个复杂的</a:t>
            </a:r>
            <a:endParaRPr sz="2400" dirty="0">
              <a:latin typeface="SimSun"/>
              <a:cs typeface="SimSun"/>
            </a:endParaRPr>
          </a:p>
          <a:p>
            <a:pPr marL="12700">
              <a:lnSpc>
                <a:spcPct val="100000"/>
              </a:lnSpc>
            </a:pPr>
            <a:r>
              <a:rPr sz="2400" spc="-5" dirty="0">
                <a:solidFill>
                  <a:srgbClr val="FFFFFF"/>
                </a:solidFill>
                <a:latin typeface="SimSun"/>
                <a:cs typeface="SimSun"/>
              </a:rPr>
              <a:t>过程，需要耗费大量资源。所以</a:t>
            </a:r>
            <a:r>
              <a:rPr sz="2400" spc="-5" dirty="0">
                <a:solidFill>
                  <a:srgbClr val="FFFFFF"/>
                </a:solidFill>
                <a:latin typeface="Calibri"/>
                <a:cs typeface="Calibri"/>
              </a:rPr>
              <a:t>Cocos</a:t>
            </a:r>
            <a:r>
              <a:rPr sz="2400" spc="-5" dirty="0">
                <a:solidFill>
                  <a:srgbClr val="FFFFFF"/>
                </a:solidFill>
                <a:latin typeface="SimSun"/>
                <a:cs typeface="SimSun"/>
              </a:rPr>
              <a:t>在</a:t>
            </a:r>
            <a:r>
              <a:rPr sz="2400" spc="-5" dirty="0">
                <a:solidFill>
                  <a:srgbClr val="548ED4"/>
                </a:solidFill>
                <a:latin typeface="Calibri"/>
                <a:cs typeface="Calibri"/>
              </a:rPr>
              <a:t>PhysicsBody</a:t>
            </a:r>
            <a:r>
              <a:rPr sz="2400" spc="-5" dirty="0">
                <a:solidFill>
                  <a:srgbClr val="FFFFFF"/>
                </a:solidFill>
                <a:latin typeface="SimSun"/>
                <a:cs typeface="SimSun"/>
              </a:rPr>
              <a:t>中设置了四个碰撞掩</a:t>
            </a:r>
            <a:endParaRPr sz="2400" dirty="0">
              <a:latin typeface="SimSun"/>
              <a:cs typeface="SimSun"/>
            </a:endParaRPr>
          </a:p>
          <a:p>
            <a:pPr marL="12700" marR="100965">
              <a:lnSpc>
                <a:spcPts val="2700"/>
              </a:lnSpc>
              <a:spcBef>
                <a:spcPts val="420"/>
              </a:spcBef>
            </a:pPr>
            <a:r>
              <a:rPr sz="2400" dirty="0">
                <a:solidFill>
                  <a:srgbClr val="FFFFFF"/>
                </a:solidFill>
                <a:latin typeface="SimSun"/>
                <a:cs typeface="SimSun"/>
              </a:rPr>
              <a:t>码，通过合理地设置这四个属性值，可以过滤不必要的碰撞检测，减小  开销。</a:t>
            </a:r>
            <a:endParaRPr sz="2400" dirty="0">
              <a:latin typeface="SimSun"/>
              <a:cs typeface="SimSun"/>
            </a:endParaRPr>
          </a:p>
        </p:txBody>
      </p:sp>
      <p:sp>
        <p:nvSpPr>
          <p:cNvPr id="7" name="object 7"/>
          <p:cNvSpPr/>
          <p:nvPr/>
        </p:nvSpPr>
        <p:spPr>
          <a:xfrm>
            <a:off x="1961261" y="4813893"/>
            <a:ext cx="8996172" cy="1066800"/>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95542"/>
            <a:ext cx="1623060" cy="13624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00971" y="6288022"/>
            <a:ext cx="1656587" cy="48463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50195" y="6214870"/>
            <a:ext cx="2212848" cy="566928"/>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1426963" y="1439448"/>
            <a:ext cx="9303385" cy="5045099"/>
          </a:xfrm>
          <a:prstGeom prst="rect">
            <a:avLst/>
          </a:prstGeom>
        </p:spPr>
        <p:txBody>
          <a:bodyPr vert="horz" wrap="square" lIns="0" tIns="0" rIns="0" bIns="0" rtlCol="0">
            <a:spAutoFit/>
          </a:bodyPr>
          <a:lstStyle/>
          <a:p>
            <a:pPr marL="393700" marR="5080" indent="-381000">
              <a:lnSpc>
                <a:spcPct val="116399"/>
              </a:lnSpc>
              <a:tabLst>
                <a:tab pos="354965" algn="l"/>
              </a:tabLst>
            </a:pPr>
            <a:r>
              <a:rPr sz="2000" dirty="0">
                <a:solidFill>
                  <a:srgbClr val="548ED4"/>
                </a:solidFill>
                <a:latin typeface="Arial"/>
                <a:cs typeface="Arial"/>
              </a:rPr>
              <a:t>•	</a:t>
            </a:r>
            <a:r>
              <a:rPr sz="2000" dirty="0">
                <a:solidFill>
                  <a:schemeClr val="tx2">
                    <a:lumMod val="40000"/>
                    <a:lumOff val="60000"/>
                  </a:schemeClr>
                </a:solidFill>
                <a:latin typeface="SimSun"/>
                <a:cs typeface="SimSun"/>
              </a:rPr>
              <a:t>group</a:t>
            </a:r>
            <a:r>
              <a:rPr sz="2000" dirty="0">
                <a:solidFill>
                  <a:srgbClr val="FFFFFF"/>
                </a:solidFill>
                <a:latin typeface="SimSun"/>
                <a:cs typeface="SimSun"/>
              </a:rPr>
              <a:t>标明物体所属</a:t>
            </a:r>
            <a:r>
              <a:rPr sz="2400" b="1" dirty="0">
                <a:solidFill>
                  <a:srgbClr val="FFFFFF"/>
                </a:solidFill>
                <a:latin typeface="Microsoft YaHei"/>
                <a:cs typeface="Microsoft YaHei"/>
              </a:rPr>
              <a:t>组别</a:t>
            </a:r>
            <a:r>
              <a:rPr sz="2000" dirty="0">
                <a:solidFill>
                  <a:srgbClr val="FFFFFF"/>
                </a:solidFill>
                <a:latin typeface="SimSun"/>
                <a:cs typeface="SimSun"/>
              </a:rPr>
              <a:t>。优先级比其他bitmask的高。  </a:t>
            </a:r>
            <a:endParaRPr lang="en-US" altLang="zh-CN" sz="2000" dirty="0">
              <a:solidFill>
                <a:srgbClr val="FFFFFF"/>
              </a:solidFill>
              <a:latin typeface="SimSun"/>
              <a:cs typeface="SimSun"/>
            </a:endParaRPr>
          </a:p>
          <a:p>
            <a:pPr marL="393700" marR="5080" indent="-381000">
              <a:lnSpc>
                <a:spcPct val="116399"/>
              </a:lnSpc>
              <a:tabLst>
                <a:tab pos="354965" algn="l"/>
              </a:tabLst>
            </a:pPr>
            <a:r>
              <a:rPr lang="en-US" altLang="zh-CN" sz="2000" spc="5" dirty="0">
                <a:solidFill>
                  <a:srgbClr val="FFFFFF"/>
                </a:solidFill>
                <a:latin typeface="SimSun"/>
                <a:cs typeface="SimSun"/>
              </a:rPr>
              <a:t>	</a:t>
            </a:r>
            <a:r>
              <a:rPr sz="2000" spc="5" dirty="0" err="1">
                <a:solidFill>
                  <a:schemeClr val="tx2">
                    <a:lumMod val="40000"/>
                    <a:lumOff val="60000"/>
                  </a:schemeClr>
                </a:solidFill>
                <a:latin typeface="SimSun"/>
                <a:cs typeface="SimSun"/>
              </a:rPr>
              <a:t>grou</a:t>
            </a:r>
            <a:r>
              <a:rPr sz="2000" spc="-5" dirty="0" err="1">
                <a:solidFill>
                  <a:schemeClr val="tx2">
                    <a:lumMod val="40000"/>
                    <a:lumOff val="60000"/>
                  </a:schemeClr>
                </a:solidFill>
                <a:latin typeface="SimSun"/>
                <a:cs typeface="SimSun"/>
              </a:rPr>
              <a:t>p</a:t>
            </a:r>
            <a:r>
              <a:rPr sz="2000" spc="-15" dirty="0" err="1">
                <a:solidFill>
                  <a:srgbClr val="FFFFFF"/>
                </a:solidFill>
                <a:latin typeface="SimSun"/>
                <a:cs typeface="SimSun"/>
              </a:rPr>
              <a:t>是</a:t>
            </a:r>
            <a:r>
              <a:rPr sz="2000" dirty="0" err="1">
                <a:solidFill>
                  <a:srgbClr val="FFFFFF"/>
                </a:solidFill>
                <a:latin typeface="SimSun"/>
                <a:cs typeface="SimSun"/>
              </a:rPr>
              <a:t>正数</a:t>
            </a:r>
            <a:r>
              <a:rPr sz="2000" spc="-15" dirty="0" err="1">
                <a:solidFill>
                  <a:srgbClr val="FFFFFF"/>
                </a:solidFill>
                <a:latin typeface="SimSun"/>
                <a:cs typeface="SimSun"/>
              </a:rPr>
              <a:t>且</a:t>
            </a:r>
            <a:r>
              <a:rPr sz="2000" dirty="0" err="1">
                <a:solidFill>
                  <a:srgbClr val="FFFFFF"/>
                </a:solidFill>
                <a:latin typeface="SimSun"/>
                <a:cs typeface="SimSun"/>
              </a:rPr>
              <a:t>相等</a:t>
            </a:r>
            <a:r>
              <a:rPr sz="2000" spc="-15" dirty="0" err="1">
                <a:solidFill>
                  <a:srgbClr val="FFFFFF"/>
                </a:solidFill>
                <a:latin typeface="SimSun"/>
                <a:cs typeface="SimSun"/>
              </a:rPr>
              <a:t>的</a:t>
            </a:r>
            <a:r>
              <a:rPr sz="2000" dirty="0" err="1">
                <a:solidFill>
                  <a:srgbClr val="FFFFFF"/>
                </a:solidFill>
                <a:latin typeface="SimSun"/>
                <a:cs typeface="SimSun"/>
              </a:rPr>
              <a:t>话，</a:t>
            </a:r>
            <a:r>
              <a:rPr sz="2000" spc="-15" dirty="0" err="1">
                <a:solidFill>
                  <a:srgbClr val="FFFFFF"/>
                </a:solidFill>
                <a:latin typeface="SimSun"/>
                <a:cs typeface="SimSun"/>
              </a:rPr>
              <a:t>就</a:t>
            </a:r>
            <a:r>
              <a:rPr sz="2000" dirty="0" err="1">
                <a:solidFill>
                  <a:srgbClr val="FFFFFF"/>
                </a:solidFill>
                <a:latin typeface="SimSun"/>
                <a:cs typeface="SimSun"/>
              </a:rPr>
              <a:t>一定</a:t>
            </a:r>
            <a:r>
              <a:rPr sz="2000" spc="-15" dirty="0" err="1">
                <a:solidFill>
                  <a:srgbClr val="FFFFFF"/>
                </a:solidFill>
                <a:latin typeface="SimSun"/>
                <a:cs typeface="SimSun"/>
              </a:rPr>
              <a:t>碰</a:t>
            </a:r>
            <a:r>
              <a:rPr sz="2000" dirty="0" err="1">
                <a:solidFill>
                  <a:srgbClr val="FFFFFF"/>
                </a:solidFill>
                <a:latin typeface="SimSun"/>
                <a:cs typeface="SimSun"/>
              </a:rPr>
              <a:t>撞，</a:t>
            </a:r>
            <a:r>
              <a:rPr sz="2000" dirty="0" err="1">
                <a:solidFill>
                  <a:schemeClr val="tx2">
                    <a:lumMod val="40000"/>
                    <a:lumOff val="60000"/>
                  </a:schemeClr>
                </a:solidFill>
                <a:latin typeface="SimSun"/>
                <a:cs typeface="SimSun"/>
              </a:rPr>
              <a:t>g</a:t>
            </a:r>
            <a:r>
              <a:rPr sz="2000" spc="-15" dirty="0" err="1">
                <a:solidFill>
                  <a:schemeClr val="tx2">
                    <a:lumMod val="40000"/>
                    <a:lumOff val="60000"/>
                  </a:schemeClr>
                </a:solidFill>
                <a:latin typeface="SimSun"/>
                <a:cs typeface="SimSun"/>
              </a:rPr>
              <a:t>r</a:t>
            </a:r>
            <a:r>
              <a:rPr sz="2000" dirty="0" err="1">
                <a:solidFill>
                  <a:schemeClr val="tx2">
                    <a:lumMod val="40000"/>
                    <a:lumOff val="60000"/>
                  </a:schemeClr>
                </a:solidFill>
                <a:latin typeface="SimSun"/>
                <a:cs typeface="SimSun"/>
              </a:rPr>
              <a:t>ou</a:t>
            </a:r>
            <a:r>
              <a:rPr sz="2000" spc="-10" dirty="0" err="1">
                <a:solidFill>
                  <a:schemeClr val="tx2">
                    <a:lumMod val="40000"/>
                    <a:lumOff val="60000"/>
                  </a:schemeClr>
                </a:solidFill>
                <a:latin typeface="SimSun"/>
                <a:cs typeface="SimSun"/>
              </a:rPr>
              <a:t>p</a:t>
            </a:r>
            <a:r>
              <a:rPr sz="2000" dirty="0" err="1">
                <a:solidFill>
                  <a:srgbClr val="FFFFFF"/>
                </a:solidFill>
                <a:latin typeface="SimSun"/>
                <a:cs typeface="SimSun"/>
              </a:rPr>
              <a:t>是负数且相</a:t>
            </a:r>
            <a:r>
              <a:rPr sz="2000" spc="-10" dirty="0" err="1">
                <a:solidFill>
                  <a:srgbClr val="FFFFFF"/>
                </a:solidFill>
                <a:latin typeface="SimSun"/>
                <a:cs typeface="SimSun"/>
              </a:rPr>
              <a:t>等</a:t>
            </a:r>
            <a:r>
              <a:rPr sz="2000" dirty="0" err="1">
                <a:solidFill>
                  <a:srgbClr val="FFFFFF"/>
                </a:solidFill>
                <a:latin typeface="SimSun"/>
                <a:cs typeface="SimSun"/>
              </a:rPr>
              <a:t>的话，就一</a:t>
            </a:r>
            <a:r>
              <a:rPr sz="2000" spc="-10" dirty="0" err="1">
                <a:solidFill>
                  <a:srgbClr val="FFFFFF"/>
                </a:solidFill>
                <a:latin typeface="SimSun"/>
                <a:cs typeface="SimSun"/>
              </a:rPr>
              <a:t>定</a:t>
            </a:r>
            <a:r>
              <a:rPr sz="2000" dirty="0" err="1">
                <a:solidFill>
                  <a:srgbClr val="FFFFFF"/>
                </a:solidFill>
                <a:latin typeface="SimSun"/>
                <a:cs typeface="SimSun"/>
              </a:rPr>
              <a:t>不</a:t>
            </a:r>
            <a:r>
              <a:rPr sz="2000" spc="-25" dirty="0" err="1">
                <a:solidFill>
                  <a:srgbClr val="FFFFFF"/>
                </a:solidFill>
                <a:latin typeface="SimSun"/>
                <a:cs typeface="SimSun"/>
              </a:rPr>
              <a:t>会</a:t>
            </a:r>
            <a:r>
              <a:rPr sz="2000" dirty="0" err="1">
                <a:solidFill>
                  <a:srgbClr val="FFFFFF"/>
                </a:solidFill>
                <a:latin typeface="SimSun"/>
                <a:cs typeface="SimSun"/>
              </a:rPr>
              <a:t>碰</a:t>
            </a:r>
            <a:endParaRPr sz="2000" dirty="0">
              <a:latin typeface="SimSun"/>
              <a:cs typeface="SimSun"/>
            </a:endParaRPr>
          </a:p>
          <a:p>
            <a:pPr marL="12700">
              <a:lnSpc>
                <a:spcPct val="100000"/>
              </a:lnSpc>
            </a:pPr>
            <a:r>
              <a:rPr sz="2000" dirty="0">
                <a:solidFill>
                  <a:srgbClr val="FFFFFF"/>
                </a:solidFill>
                <a:latin typeface="SimSun"/>
                <a:cs typeface="SimSun"/>
              </a:rPr>
              <a:t>撞，其他情况则取决于bit</a:t>
            </a:r>
            <a:r>
              <a:rPr sz="2000" spc="-95" dirty="0">
                <a:solidFill>
                  <a:srgbClr val="FFFFFF"/>
                </a:solidFill>
                <a:latin typeface="SimSun"/>
                <a:cs typeface="SimSun"/>
              </a:rPr>
              <a:t> </a:t>
            </a:r>
            <a:r>
              <a:rPr sz="2000" spc="5" dirty="0">
                <a:solidFill>
                  <a:srgbClr val="FFFFFF"/>
                </a:solidFill>
                <a:latin typeface="SimSun"/>
                <a:cs typeface="SimSun"/>
              </a:rPr>
              <a:t>masks。</a:t>
            </a:r>
            <a:endParaRPr sz="2000" dirty="0">
              <a:latin typeface="SimSun"/>
              <a:cs typeface="SimSun"/>
            </a:endParaRPr>
          </a:p>
          <a:p>
            <a:pPr>
              <a:lnSpc>
                <a:spcPct val="100000"/>
              </a:lnSpc>
            </a:pPr>
            <a:endParaRPr sz="2000" dirty="0">
              <a:latin typeface="Times New Roman"/>
              <a:cs typeface="Times New Roman"/>
            </a:endParaRPr>
          </a:p>
          <a:p>
            <a:pPr marL="355600" indent="-342900">
              <a:lnSpc>
                <a:spcPct val="100000"/>
              </a:lnSpc>
              <a:spcBef>
                <a:spcPts val="1165"/>
              </a:spcBef>
              <a:buFont typeface="Arial"/>
              <a:buChar char="•"/>
              <a:tabLst>
                <a:tab pos="354965" algn="l"/>
                <a:tab pos="355600" algn="l"/>
              </a:tabLst>
            </a:pPr>
            <a:r>
              <a:rPr sz="2000" dirty="0" err="1">
                <a:solidFill>
                  <a:schemeClr val="tx2">
                    <a:lumMod val="40000"/>
                    <a:lumOff val="60000"/>
                  </a:schemeClr>
                </a:solidFill>
                <a:latin typeface="SimSun"/>
                <a:cs typeface="SimSun"/>
              </a:rPr>
              <a:t>categoryBitmask</a:t>
            </a:r>
            <a:r>
              <a:rPr lang="en-US" altLang="zh-CN" sz="2000" dirty="0">
                <a:solidFill>
                  <a:srgbClr val="548ED4"/>
                </a:solidFill>
                <a:latin typeface="SimSun"/>
                <a:cs typeface="SimSun"/>
              </a:rPr>
              <a:t> </a:t>
            </a:r>
            <a:r>
              <a:rPr lang="en-US" altLang="zh-CN" sz="2000" dirty="0">
                <a:solidFill>
                  <a:srgbClr val="FFFFFF"/>
                </a:solidFill>
                <a:latin typeface="SimSun"/>
                <a:cs typeface="SimSun"/>
              </a:rPr>
              <a:t> </a:t>
            </a:r>
            <a:r>
              <a:rPr lang="zh-CN" altLang="en-US" sz="2000" dirty="0">
                <a:solidFill>
                  <a:srgbClr val="FFFFFF"/>
                </a:solidFill>
                <a:latin typeface="SimSun"/>
                <a:cs typeface="SimSun"/>
              </a:rPr>
              <a:t>类别掩码</a:t>
            </a:r>
            <a:r>
              <a:rPr lang="en-US" altLang="zh-CN" sz="2000" dirty="0">
                <a:solidFill>
                  <a:srgbClr val="FFFFFF"/>
                </a:solidFill>
                <a:latin typeface="SimSun"/>
                <a:cs typeface="SimSun"/>
              </a:rPr>
              <a:t>,</a:t>
            </a:r>
            <a:r>
              <a:rPr lang="zh-CN" altLang="en-US" sz="2000" dirty="0">
                <a:solidFill>
                  <a:srgbClr val="FFFFFF"/>
                </a:solidFill>
                <a:latin typeface="SimSun"/>
                <a:cs typeface="SimSun"/>
              </a:rPr>
              <a:t>标</a:t>
            </a:r>
            <a:r>
              <a:rPr sz="2000" dirty="0" err="1">
                <a:solidFill>
                  <a:srgbClr val="FFFFFF"/>
                </a:solidFill>
                <a:latin typeface="SimSun"/>
                <a:cs typeface="SimSun"/>
              </a:rPr>
              <a:t>明物体的</a:t>
            </a:r>
            <a:r>
              <a:rPr sz="2400" b="1" dirty="0" err="1">
                <a:solidFill>
                  <a:srgbClr val="FFFFFF"/>
                </a:solidFill>
                <a:latin typeface="Microsoft YaHei"/>
                <a:cs typeface="Microsoft YaHei"/>
              </a:rPr>
              <a:t>类别</a:t>
            </a:r>
            <a:r>
              <a:rPr sz="2400" b="1" dirty="0">
                <a:solidFill>
                  <a:srgbClr val="FFFFFF"/>
                </a:solidFill>
                <a:latin typeface="Microsoft YaHei"/>
                <a:cs typeface="Microsoft YaHei"/>
              </a:rPr>
              <a:t>。</a:t>
            </a:r>
            <a:endParaRPr sz="2400" dirty="0">
              <a:latin typeface="Microsoft YaHei"/>
              <a:cs typeface="Microsoft YaHei"/>
            </a:endParaRPr>
          </a:p>
          <a:p>
            <a:pPr>
              <a:lnSpc>
                <a:spcPct val="100000"/>
              </a:lnSpc>
              <a:spcBef>
                <a:spcPts val="10"/>
              </a:spcBef>
            </a:pPr>
            <a:endParaRPr sz="2700" dirty="0">
              <a:latin typeface="Times New Roman"/>
              <a:cs typeface="Times New Roman"/>
            </a:endParaRPr>
          </a:p>
          <a:p>
            <a:pPr marL="355600" marR="22860" indent="-342900">
              <a:lnSpc>
                <a:spcPct val="103299"/>
              </a:lnSpc>
              <a:tabLst>
                <a:tab pos="354965" algn="l"/>
              </a:tabLst>
            </a:pPr>
            <a:r>
              <a:rPr sz="2000" dirty="0">
                <a:solidFill>
                  <a:srgbClr val="548ED4"/>
                </a:solidFill>
                <a:latin typeface="Arial"/>
                <a:cs typeface="Arial"/>
              </a:rPr>
              <a:t>•	</a:t>
            </a:r>
            <a:r>
              <a:rPr sz="2000" spc="-5" dirty="0" err="1">
                <a:solidFill>
                  <a:schemeClr val="tx2">
                    <a:lumMod val="40000"/>
                    <a:lumOff val="60000"/>
                  </a:schemeClr>
                </a:solidFill>
                <a:latin typeface="Calibri"/>
                <a:cs typeface="Calibri"/>
              </a:rPr>
              <a:t>collisionBitmask</a:t>
            </a:r>
            <a:r>
              <a:rPr sz="2000" spc="35" dirty="0">
                <a:solidFill>
                  <a:srgbClr val="548ED4"/>
                </a:solidFill>
                <a:latin typeface="Calibri"/>
                <a:cs typeface="Calibri"/>
              </a:rPr>
              <a:t> </a:t>
            </a:r>
            <a:r>
              <a:rPr lang="en-US" altLang="zh-CN" sz="2000" spc="35" dirty="0">
                <a:solidFill>
                  <a:srgbClr val="548ED4"/>
                </a:solidFill>
                <a:latin typeface="Calibri"/>
                <a:cs typeface="Calibri"/>
              </a:rPr>
              <a:t>   </a:t>
            </a:r>
            <a:r>
              <a:rPr lang="zh-CN" altLang="en-US" sz="2000" spc="35" dirty="0">
                <a:solidFill>
                  <a:srgbClr val="FFFFFF"/>
                </a:solidFill>
                <a:latin typeface="SimSun"/>
                <a:cs typeface="Calibri"/>
              </a:rPr>
              <a:t>碰撞</a:t>
            </a:r>
            <a:r>
              <a:rPr lang="zh-CN" altLang="en-US" sz="2000" dirty="0">
                <a:solidFill>
                  <a:srgbClr val="FFFFFF"/>
                </a:solidFill>
                <a:latin typeface="SimSun"/>
                <a:cs typeface="SimSun"/>
              </a:rPr>
              <a:t>掩码</a:t>
            </a:r>
            <a:r>
              <a:rPr lang="en-US" altLang="zh-CN" sz="2000" dirty="0">
                <a:solidFill>
                  <a:srgbClr val="FFFFFF"/>
                </a:solidFill>
                <a:latin typeface="SimSun"/>
                <a:cs typeface="SimSun"/>
              </a:rPr>
              <a:t>,</a:t>
            </a:r>
            <a:r>
              <a:rPr lang="zh-CN" altLang="en-US" sz="2000" dirty="0">
                <a:solidFill>
                  <a:srgbClr val="FFFFFF"/>
                </a:solidFill>
                <a:latin typeface="SimSun"/>
                <a:cs typeface="SimSun"/>
              </a:rPr>
              <a:t>标明</a:t>
            </a:r>
            <a:r>
              <a:rPr sz="2000" dirty="0" err="1">
                <a:solidFill>
                  <a:srgbClr val="FFFFFF"/>
                </a:solidFill>
                <a:latin typeface="SimSun"/>
                <a:cs typeface="SimSun"/>
              </a:rPr>
              <a:t>该物体会和哪种类别的物体发生碰撞。和对方的</a:t>
            </a:r>
            <a:r>
              <a:rPr sz="2000" dirty="0">
                <a:solidFill>
                  <a:srgbClr val="FFFFFF"/>
                </a:solidFill>
                <a:latin typeface="SimSun"/>
                <a:cs typeface="SimSun"/>
              </a:rPr>
              <a:t>  </a:t>
            </a:r>
            <a:r>
              <a:rPr sz="2000" spc="-5" dirty="0">
                <a:solidFill>
                  <a:schemeClr val="tx2">
                    <a:lumMod val="40000"/>
                    <a:lumOff val="60000"/>
                  </a:schemeClr>
                </a:solidFill>
                <a:latin typeface="SimSun"/>
                <a:cs typeface="SimSun"/>
              </a:rPr>
              <a:t>categoryBitmask</a:t>
            </a:r>
            <a:r>
              <a:rPr sz="2000" spc="-5" dirty="0">
                <a:solidFill>
                  <a:srgbClr val="FFFFFF"/>
                </a:solidFill>
                <a:latin typeface="SimSun"/>
                <a:cs typeface="SimSun"/>
              </a:rPr>
              <a:t>相与不为0，且对方的</a:t>
            </a:r>
            <a:r>
              <a:rPr sz="2000" spc="-5" dirty="0">
                <a:solidFill>
                  <a:schemeClr val="tx2">
                    <a:lumMod val="40000"/>
                    <a:lumOff val="60000"/>
                  </a:schemeClr>
                </a:solidFill>
                <a:latin typeface="Calibri"/>
                <a:cs typeface="Calibri"/>
              </a:rPr>
              <a:t>collisionBitmask</a:t>
            </a:r>
            <a:r>
              <a:rPr sz="2000" spc="-5" dirty="0">
                <a:solidFill>
                  <a:srgbClr val="FFFFFF"/>
                </a:solidFill>
                <a:latin typeface="SimSun"/>
                <a:cs typeface="SimSun"/>
              </a:rPr>
              <a:t>和自己的</a:t>
            </a:r>
            <a:r>
              <a:rPr lang="en-US" altLang="zh-CN" sz="2000" dirty="0">
                <a:solidFill>
                  <a:schemeClr val="tx2">
                    <a:lumMod val="40000"/>
                    <a:lumOff val="60000"/>
                  </a:schemeClr>
                </a:solidFill>
                <a:latin typeface="SimSun"/>
                <a:cs typeface="SimSun"/>
              </a:rPr>
              <a:t>categoryBitmask</a:t>
            </a:r>
            <a:r>
              <a:rPr sz="2000" spc="-5" dirty="0">
                <a:solidFill>
                  <a:srgbClr val="FFFFFF"/>
                </a:solidFill>
                <a:latin typeface="SimSun"/>
                <a:cs typeface="SimSun"/>
              </a:rPr>
              <a:t>相</a:t>
            </a:r>
            <a:r>
              <a:rPr sz="2000" dirty="0">
                <a:solidFill>
                  <a:srgbClr val="FFFFFF"/>
                </a:solidFill>
                <a:latin typeface="SimSun"/>
                <a:cs typeface="SimSun"/>
              </a:rPr>
              <a:t>与也不为0，则会发生碰撞。</a:t>
            </a:r>
            <a:endParaRPr sz="2000" dirty="0">
              <a:latin typeface="SimSun"/>
              <a:cs typeface="SimSun"/>
            </a:endParaRPr>
          </a:p>
          <a:p>
            <a:pPr>
              <a:lnSpc>
                <a:spcPct val="100000"/>
              </a:lnSpc>
            </a:pPr>
            <a:endParaRPr sz="2000" dirty="0">
              <a:latin typeface="Times New Roman"/>
              <a:cs typeface="Times New Roman"/>
            </a:endParaRPr>
          </a:p>
          <a:p>
            <a:pPr marL="355600" marR="39370" indent="-342900" algn="just">
              <a:lnSpc>
                <a:spcPct val="100000"/>
              </a:lnSpc>
              <a:spcBef>
                <a:spcPts val="1165"/>
              </a:spcBef>
            </a:pPr>
            <a:r>
              <a:rPr sz="2000" dirty="0">
                <a:solidFill>
                  <a:srgbClr val="548ED4"/>
                </a:solidFill>
                <a:latin typeface="Arial"/>
                <a:cs typeface="Arial"/>
              </a:rPr>
              <a:t>• </a:t>
            </a:r>
            <a:r>
              <a:rPr sz="2000" dirty="0" err="1">
                <a:solidFill>
                  <a:schemeClr val="tx2">
                    <a:lumMod val="40000"/>
                    <a:lumOff val="60000"/>
                  </a:schemeClr>
                </a:solidFill>
                <a:latin typeface="SimSun"/>
                <a:cs typeface="SimSun"/>
              </a:rPr>
              <a:t>contactTestBitmask</a:t>
            </a:r>
            <a:r>
              <a:rPr lang="en-US" altLang="zh-CN" sz="2000" dirty="0">
                <a:solidFill>
                  <a:srgbClr val="FFFFFF"/>
                </a:solidFill>
                <a:latin typeface="SimSun"/>
                <a:cs typeface="SimSun"/>
              </a:rPr>
              <a:t>  </a:t>
            </a:r>
            <a:r>
              <a:rPr lang="zh-CN" altLang="en-US" sz="2000" dirty="0">
                <a:solidFill>
                  <a:srgbClr val="FFFFFF"/>
                </a:solidFill>
                <a:latin typeface="SimSun"/>
                <a:cs typeface="SimSun"/>
              </a:rPr>
              <a:t>接触测试掩码</a:t>
            </a:r>
            <a:r>
              <a:rPr lang="en-US" altLang="zh-CN" sz="2000" dirty="0">
                <a:solidFill>
                  <a:srgbClr val="FFFFFF"/>
                </a:solidFill>
                <a:latin typeface="SimSun"/>
                <a:cs typeface="SimSun"/>
              </a:rPr>
              <a:t>,</a:t>
            </a:r>
            <a:r>
              <a:rPr lang="zh-CN" altLang="en-US" sz="2000" dirty="0">
                <a:solidFill>
                  <a:srgbClr val="FFFFFF"/>
                </a:solidFill>
                <a:latin typeface="SimSun"/>
                <a:cs typeface="SimSun"/>
              </a:rPr>
              <a:t>标明</a:t>
            </a:r>
            <a:r>
              <a:rPr sz="2000" dirty="0">
                <a:solidFill>
                  <a:srgbClr val="FFFFFF"/>
                </a:solidFill>
                <a:latin typeface="SimSun"/>
                <a:cs typeface="SimSun"/>
              </a:rPr>
              <a:t>该物体对和谁的</a:t>
            </a:r>
            <a:r>
              <a:rPr sz="2400" b="1" dirty="0">
                <a:solidFill>
                  <a:srgbClr val="FFFFFF"/>
                </a:solidFill>
                <a:latin typeface="Microsoft YaHei"/>
                <a:cs typeface="Microsoft YaHei"/>
              </a:rPr>
              <a:t>碰撞检测</a:t>
            </a:r>
            <a:r>
              <a:rPr sz="2000" dirty="0">
                <a:solidFill>
                  <a:srgbClr val="FFFFFF"/>
                </a:solidFill>
                <a:latin typeface="SimSun"/>
                <a:cs typeface="SimSun"/>
              </a:rPr>
              <a:t>感兴趣，若双方的</a:t>
            </a:r>
            <a:r>
              <a:rPr lang="en-US" altLang="zh-CN" sz="2000" dirty="0">
                <a:solidFill>
                  <a:schemeClr val="tx2">
                    <a:lumMod val="40000"/>
                    <a:lumOff val="60000"/>
                  </a:schemeClr>
                </a:solidFill>
                <a:latin typeface="SimSun"/>
                <a:cs typeface="SimSun"/>
              </a:rPr>
              <a:t>contactTestBitmask</a:t>
            </a:r>
            <a:r>
              <a:rPr sz="2000" spc="5" dirty="0">
                <a:solidFill>
                  <a:srgbClr val="FFFFFF"/>
                </a:solidFill>
                <a:latin typeface="SimSun"/>
                <a:cs typeface="SimSun"/>
              </a:rPr>
              <a:t>和</a:t>
            </a:r>
            <a:r>
              <a:rPr lang="en-US" altLang="zh-CN" sz="2000" dirty="0">
                <a:solidFill>
                  <a:schemeClr val="tx2">
                    <a:lumMod val="40000"/>
                    <a:lumOff val="60000"/>
                  </a:schemeClr>
                </a:solidFill>
                <a:latin typeface="SimSun"/>
                <a:cs typeface="SimSun"/>
              </a:rPr>
              <a:t>categoryBitmask</a:t>
            </a:r>
            <a:r>
              <a:rPr sz="2000" spc="5" dirty="0">
                <a:solidFill>
                  <a:srgbClr val="FFFFFF"/>
                </a:solidFill>
                <a:latin typeface="SimSun"/>
                <a:cs typeface="SimSun"/>
              </a:rPr>
              <a:t>相与都不</a:t>
            </a:r>
            <a:r>
              <a:rPr sz="2000" spc="-20" dirty="0">
                <a:solidFill>
                  <a:srgbClr val="FFFFFF"/>
                </a:solidFill>
                <a:latin typeface="SimSun"/>
                <a:cs typeface="SimSun"/>
              </a:rPr>
              <a:t>为</a:t>
            </a:r>
            <a:r>
              <a:rPr sz="2000" spc="-5" dirty="0">
                <a:solidFill>
                  <a:srgbClr val="FFFFFF"/>
                </a:solidFill>
                <a:latin typeface="SimSun"/>
                <a:cs typeface="SimSun"/>
              </a:rPr>
              <a:t>0</a:t>
            </a:r>
            <a:r>
              <a:rPr sz="2000" spc="5" dirty="0">
                <a:solidFill>
                  <a:srgbClr val="FFFFFF"/>
                </a:solidFill>
                <a:latin typeface="SimSun"/>
                <a:cs typeface="SimSun"/>
              </a:rPr>
              <a:t>，</a:t>
            </a:r>
            <a:r>
              <a:rPr sz="2000" spc="-15" dirty="0">
                <a:solidFill>
                  <a:srgbClr val="FFFFFF"/>
                </a:solidFill>
                <a:latin typeface="SimSun"/>
                <a:cs typeface="SimSun"/>
              </a:rPr>
              <a:t>则</a:t>
            </a:r>
            <a:r>
              <a:rPr sz="2000" spc="5" dirty="0">
                <a:solidFill>
                  <a:srgbClr val="FFFFFF"/>
                </a:solidFill>
                <a:latin typeface="SimSun"/>
                <a:cs typeface="SimSun"/>
              </a:rPr>
              <a:t>系统</a:t>
            </a:r>
            <a:r>
              <a:rPr sz="2000" spc="-15" dirty="0">
                <a:solidFill>
                  <a:srgbClr val="FFFFFF"/>
                </a:solidFill>
                <a:latin typeface="SimSun"/>
                <a:cs typeface="SimSun"/>
              </a:rPr>
              <a:t>会</a:t>
            </a:r>
            <a:r>
              <a:rPr sz="2000" b="1" spc="10" dirty="0">
                <a:solidFill>
                  <a:srgbClr val="FFFFFF"/>
                </a:solidFill>
                <a:latin typeface="Microsoft YaHei"/>
                <a:cs typeface="Microsoft YaHei"/>
              </a:rPr>
              <a:t>传达</a:t>
            </a:r>
            <a:r>
              <a:rPr sz="2000" spc="-10" dirty="0">
                <a:solidFill>
                  <a:srgbClr val="FFFFFF"/>
                </a:solidFill>
                <a:latin typeface="SimSun"/>
                <a:cs typeface="SimSun"/>
              </a:rPr>
              <a:t>碰</a:t>
            </a:r>
            <a:r>
              <a:rPr sz="2000" spc="5" dirty="0">
                <a:solidFill>
                  <a:srgbClr val="FFFFFF"/>
                </a:solidFill>
                <a:latin typeface="SimSun"/>
                <a:cs typeface="SimSun"/>
              </a:rPr>
              <a:t>撞信</a:t>
            </a:r>
            <a:r>
              <a:rPr sz="2000" spc="-15" dirty="0">
                <a:solidFill>
                  <a:srgbClr val="FFFFFF"/>
                </a:solidFill>
                <a:latin typeface="SimSun"/>
                <a:cs typeface="SimSun"/>
              </a:rPr>
              <a:t>息</a:t>
            </a:r>
            <a:r>
              <a:rPr sz="2000" spc="5" dirty="0">
                <a:solidFill>
                  <a:srgbClr val="FFFFFF"/>
                </a:solidFill>
                <a:latin typeface="SimSun"/>
                <a:cs typeface="SimSun"/>
              </a:rPr>
              <a:t>。如</a:t>
            </a:r>
            <a:r>
              <a:rPr sz="2000" spc="-15" dirty="0">
                <a:solidFill>
                  <a:srgbClr val="FFFFFF"/>
                </a:solidFill>
                <a:latin typeface="SimSun"/>
                <a:cs typeface="SimSun"/>
              </a:rPr>
              <a:t>掩</a:t>
            </a:r>
            <a:r>
              <a:rPr sz="2000" spc="5" dirty="0">
                <a:solidFill>
                  <a:srgbClr val="FFFFFF"/>
                </a:solidFill>
                <a:latin typeface="SimSun"/>
                <a:cs typeface="SimSun"/>
              </a:rPr>
              <a:t>码与</a:t>
            </a:r>
            <a:r>
              <a:rPr sz="2000" spc="-15" dirty="0">
                <a:solidFill>
                  <a:srgbClr val="FFFFFF"/>
                </a:solidFill>
                <a:latin typeface="SimSun"/>
                <a:cs typeface="SimSun"/>
              </a:rPr>
              <a:t>为</a:t>
            </a:r>
            <a:r>
              <a:rPr sz="2000" dirty="0">
                <a:solidFill>
                  <a:srgbClr val="FFFFFF"/>
                </a:solidFill>
                <a:latin typeface="SimSun"/>
                <a:cs typeface="SimSun"/>
              </a:rPr>
              <a:t>0</a:t>
            </a:r>
            <a:r>
              <a:rPr sz="2000" spc="-10" dirty="0">
                <a:solidFill>
                  <a:srgbClr val="FFFFFF"/>
                </a:solidFill>
                <a:latin typeface="SimSun"/>
                <a:cs typeface="SimSun"/>
              </a:rPr>
              <a:t>，</a:t>
            </a:r>
            <a:r>
              <a:rPr sz="2000" spc="5" dirty="0">
                <a:solidFill>
                  <a:srgbClr val="FFFFFF"/>
                </a:solidFill>
                <a:latin typeface="SimSun"/>
                <a:cs typeface="SimSun"/>
              </a:rPr>
              <a:t>则不</a:t>
            </a:r>
            <a:r>
              <a:rPr sz="2000" spc="-15" dirty="0">
                <a:solidFill>
                  <a:srgbClr val="FFFFFF"/>
                </a:solidFill>
                <a:latin typeface="SimSun"/>
                <a:cs typeface="SimSun"/>
              </a:rPr>
              <a:t>传</a:t>
            </a:r>
            <a:r>
              <a:rPr sz="2000" spc="5" dirty="0">
                <a:solidFill>
                  <a:srgbClr val="FFFFFF"/>
                </a:solidFill>
                <a:latin typeface="SimSun"/>
                <a:cs typeface="SimSun"/>
              </a:rPr>
              <a:t>达碰撞</a:t>
            </a:r>
            <a:r>
              <a:rPr sz="2000" dirty="0">
                <a:solidFill>
                  <a:srgbClr val="FFFFFF"/>
                </a:solidFill>
                <a:latin typeface="SimSun"/>
                <a:cs typeface="SimSun"/>
              </a:rPr>
              <a:t>信息，即使发生了碰撞，系统也不会做出反馈（比如调用监听器）</a:t>
            </a:r>
            <a:endParaRPr sz="2000" dirty="0">
              <a:latin typeface="SimSun"/>
              <a:cs typeface="SimSun"/>
            </a:endParaRPr>
          </a:p>
        </p:txBody>
      </p:sp>
      <p:sp>
        <p:nvSpPr>
          <p:cNvPr id="6" name="object 6"/>
          <p:cNvSpPr txBox="1">
            <a:spLocks noGrp="1"/>
          </p:cNvSpPr>
          <p:nvPr>
            <p:ph type="title"/>
          </p:nvPr>
        </p:nvSpPr>
        <p:spPr>
          <a:xfrm>
            <a:off x="1091316" y="533400"/>
            <a:ext cx="9974681" cy="1143000"/>
          </a:xfrm>
          <a:prstGeom prst="rect">
            <a:avLst/>
          </a:prstGeom>
        </p:spPr>
        <p:txBody>
          <a:bodyPr vert="horz" wrap="square" lIns="0" tIns="0" rIns="0" bIns="0" rtlCol="0">
            <a:spAutoFit/>
          </a:bodyPr>
          <a:lstStyle/>
          <a:p>
            <a:pPr marL="12700">
              <a:lnSpc>
                <a:spcPct val="100000"/>
              </a:lnSpc>
            </a:pPr>
            <a:r>
              <a:rPr dirty="0"/>
              <a:t>进阶</a:t>
            </a:r>
            <a:r>
              <a:rPr spc="45" dirty="0">
                <a:latin typeface="Arial"/>
                <a:cs typeface="Arial"/>
              </a:rPr>
              <a:t>-</a:t>
            </a:r>
            <a:r>
              <a:rPr dirty="0"/>
              <a:t>碰撞</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95542"/>
            <a:ext cx="1623060" cy="13624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00971" y="6288022"/>
            <a:ext cx="1656587" cy="48463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50195" y="6214870"/>
            <a:ext cx="2212848" cy="566928"/>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进阶</a:t>
            </a:r>
            <a:r>
              <a:rPr spc="10" dirty="0">
                <a:latin typeface="Arial"/>
                <a:cs typeface="Arial"/>
              </a:rPr>
              <a:t>-</a:t>
            </a:r>
            <a:r>
              <a:rPr spc="10" dirty="0"/>
              <a:t>碰撞</a:t>
            </a:r>
          </a:p>
          <a:p>
            <a:pPr marL="339090">
              <a:lnSpc>
                <a:spcPts val="2380"/>
              </a:lnSpc>
              <a:spcBef>
                <a:spcPts val="610"/>
              </a:spcBef>
            </a:pPr>
            <a:r>
              <a:rPr sz="2000" b="0" dirty="0">
                <a:solidFill>
                  <a:srgbClr val="FFFFFF"/>
                </a:solidFill>
                <a:latin typeface="SimSun"/>
                <a:cs typeface="SimSun"/>
              </a:rPr>
              <a:t>如下是cocos中进行碰撞检测的源码：</a:t>
            </a:r>
            <a:endParaRPr sz="2000">
              <a:latin typeface="SimSun"/>
              <a:cs typeface="SimSun"/>
            </a:endParaRPr>
          </a:p>
        </p:txBody>
      </p:sp>
      <p:sp>
        <p:nvSpPr>
          <p:cNvPr id="6" name="object 6"/>
          <p:cNvSpPr/>
          <p:nvPr/>
        </p:nvSpPr>
        <p:spPr>
          <a:xfrm>
            <a:off x="1923288" y="2095500"/>
            <a:ext cx="8574023" cy="4047744"/>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95542"/>
            <a:ext cx="1623060" cy="13624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00971" y="6288022"/>
            <a:ext cx="1656587" cy="48463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50195" y="6214870"/>
            <a:ext cx="2212848" cy="566928"/>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1464944" y="1653159"/>
            <a:ext cx="9356725" cy="1291590"/>
          </a:xfrm>
          <a:prstGeom prst="rect">
            <a:avLst/>
          </a:prstGeom>
        </p:spPr>
        <p:txBody>
          <a:bodyPr vert="horz" wrap="square" lIns="0" tIns="0" rIns="0" bIns="0" rtlCol="0">
            <a:spAutoFit/>
          </a:bodyPr>
          <a:lstStyle/>
          <a:p>
            <a:pPr marL="12700">
              <a:lnSpc>
                <a:spcPct val="100000"/>
              </a:lnSpc>
            </a:pPr>
            <a:r>
              <a:rPr sz="3200" b="1" spc="10" dirty="0">
                <a:solidFill>
                  <a:srgbClr val="8EB4E2"/>
                </a:solidFill>
                <a:latin typeface="Microsoft YaHei"/>
                <a:cs typeface="Microsoft YaHei"/>
              </a:rPr>
              <a:t>碰撞事件监听器</a:t>
            </a:r>
            <a:endParaRPr sz="3200" dirty="0">
              <a:latin typeface="Microsoft YaHei"/>
              <a:cs typeface="Microsoft YaHei"/>
            </a:endParaRPr>
          </a:p>
          <a:p>
            <a:pPr marL="12700">
              <a:lnSpc>
                <a:spcPct val="100000"/>
              </a:lnSpc>
              <a:spcBef>
                <a:spcPts val="605"/>
              </a:spcBef>
            </a:pPr>
            <a:r>
              <a:rPr sz="2400" b="1" spc="-5" dirty="0">
                <a:solidFill>
                  <a:srgbClr val="FFFFFF"/>
                </a:solidFill>
                <a:latin typeface="Microsoft YaHei"/>
                <a:cs typeface="Microsoft YaHei"/>
              </a:rPr>
              <a:t>写法和其他监听器一样，使用</a:t>
            </a:r>
            <a:r>
              <a:rPr sz="2400" b="1" spc="-5" dirty="0">
                <a:solidFill>
                  <a:srgbClr val="FFFFFF"/>
                </a:solidFill>
                <a:latin typeface="Calibri"/>
                <a:cs typeface="Calibri"/>
              </a:rPr>
              <a:t>EventListenerPhysicsContact::create()</a:t>
            </a:r>
            <a:r>
              <a:rPr sz="2400" b="1" spc="-5" dirty="0">
                <a:solidFill>
                  <a:srgbClr val="FFFFFF"/>
                </a:solidFill>
                <a:latin typeface="Microsoft YaHei"/>
                <a:cs typeface="Microsoft YaHei"/>
              </a:rPr>
              <a:t>来创</a:t>
            </a:r>
            <a:endParaRPr sz="2400" dirty="0">
              <a:latin typeface="Microsoft YaHei"/>
              <a:cs typeface="Microsoft YaHei"/>
            </a:endParaRPr>
          </a:p>
          <a:p>
            <a:pPr marL="12700">
              <a:lnSpc>
                <a:spcPts val="2840"/>
              </a:lnSpc>
            </a:pPr>
            <a:r>
              <a:rPr sz="2400" b="1" spc="5" dirty="0">
                <a:solidFill>
                  <a:srgbClr val="FFFFFF"/>
                </a:solidFill>
                <a:latin typeface="Microsoft YaHei"/>
                <a:cs typeface="Microsoft YaHei"/>
              </a:rPr>
              <a:t>建一个碰撞监听器，并将对应的事件和响应函数绑定。</a:t>
            </a:r>
            <a:endParaRPr sz="2400" dirty="0">
              <a:latin typeface="Microsoft YaHei"/>
              <a:cs typeface="Microsoft YaHei"/>
            </a:endParaRPr>
          </a:p>
        </p:txBody>
      </p:sp>
      <p:sp>
        <p:nvSpPr>
          <p:cNvPr id="6" name="object 6"/>
          <p:cNvSpPr/>
          <p:nvPr/>
        </p:nvSpPr>
        <p:spPr>
          <a:xfrm>
            <a:off x="1295400" y="3331335"/>
            <a:ext cx="10425684" cy="2237231"/>
          </a:xfrm>
          <a:prstGeom prst="rect">
            <a:avLst/>
          </a:prstGeom>
          <a:blipFill>
            <a:blip r:embed="rId5" cstate="print"/>
            <a:stretch>
              <a:fillRect/>
            </a:stretch>
          </a:blip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进阶</a:t>
            </a:r>
            <a:r>
              <a:rPr spc="45" dirty="0">
                <a:latin typeface="Arial"/>
                <a:cs typeface="Arial"/>
              </a:rPr>
              <a:t>-</a:t>
            </a:r>
            <a:r>
              <a:rPr dirty="0"/>
              <a:t>碰撞</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95542"/>
            <a:ext cx="1623060" cy="13624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00971" y="6288022"/>
            <a:ext cx="1656587" cy="48463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50195" y="6214870"/>
            <a:ext cx="2212848" cy="566928"/>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1464944" y="1653159"/>
            <a:ext cx="9558020" cy="3970318"/>
          </a:xfrm>
          <a:prstGeom prst="rect">
            <a:avLst/>
          </a:prstGeom>
        </p:spPr>
        <p:txBody>
          <a:bodyPr vert="horz" wrap="square" lIns="0" tIns="0" rIns="0" bIns="0" rtlCol="0">
            <a:spAutoFit/>
          </a:bodyPr>
          <a:lstStyle/>
          <a:p>
            <a:pPr marL="12700">
              <a:lnSpc>
                <a:spcPct val="100000"/>
              </a:lnSpc>
            </a:pPr>
            <a:r>
              <a:rPr sz="3200" b="1" spc="10" dirty="0">
                <a:solidFill>
                  <a:srgbClr val="8EB4E2"/>
                </a:solidFill>
                <a:latin typeface="Microsoft YaHei"/>
                <a:cs typeface="Microsoft YaHei"/>
              </a:rPr>
              <a:t>碰撞事件监听器</a:t>
            </a:r>
            <a:endParaRPr sz="3200" dirty="0">
              <a:latin typeface="Microsoft YaHei"/>
              <a:cs typeface="Microsoft YaHei"/>
            </a:endParaRPr>
          </a:p>
          <a:p>
            <a:pPr marL="355600" marR="34925" indent="-342900" algn="just">
              <a:lnSpc>
                <a:spcPct val="100000"/>
              </a:lnSpc>
              <a:spcBef>
                <a:spcPts val="605"/>
              </a:spcBef>
            </a:pPr>
            <a:r>
              <a:rPr sz="2400" spc="-5" dirty="0">
                <a:solidFill>
                  <a:srgbClr val="8EB4E2"/>
                </a:solidFill>
                <a:latin typeface="Arial"/>
                <a:cs typeface="Arial"/>
              </a:rPr>
              <a:t>• </a:t>
            </a:r>
            <a:r>
              <a:rPr sz="2400" b="1" spc="5" dirty="0">
                <a:solidFill>
                  <a:srgbClr val="8EB4E2"/>
                </a:solidFill>
                <a:latin typeface="Calibri"/>
                <a:cs typeface="Calibri"/>
              </a:rPr>
              <a:t>begin()</a:t>
            </a:r>
            <a:r>
              <a:rPr sz="2400" b="1" spc="5" dirty="0">
                <a:solidFill>
                  <a:srgbClr val="FFFFFF"/>
                </a:solidFill>
                <a:latin typeface="Microsoft YaHei"/>
                <a:cs typeface="Microsoft YaHei"/>
              </a:rPr>
              <a:t>：</a:t>
            </a:r>
            <a:r>
              <a:rPr sz="2400" spc="5" dirty="0">
                <a:solidFill>
                  <a:srgbClr val="FFFFFF"/>
                </a:solidFill>
                <a:latin typeface="Microsoft YaHei"/>
                <a:cs typeface="Microsoft YaHei"/>
              </a:rPr>
              <a:t>在这一步骤中，两个形状刚刚开始接触。从回调函数中返回  </a:t>
            </a:r>
            <a:r>
              <a:rPr sz="2400" dirty="0">
                <a:solidFill>
                  <a:srgbClr val="FFFFFF"/>
                </a:solidFill>
                <a:latin typeface="Calibri"/>
                <a:cs typeface="Calibri"/>
              </a:rPr>
              <a:t>true</a:t>
            </a:r>
            <a:r>
              <a:rPr sz="2400" dirty="0">
                <a:solidFill>
                  <a:srgbClr val="FFFFFF"/>
                </a:solidFill>
                <a:latin typeface="Microsoft YaHei"/>
                <a:cs typeface="Microsoft YaHei"/>
              </a:rPr>
              <a:t>，可以使碰撞正常发生，若返回</a:t>
            </a:r>
            <a:r>
              <a:rPr sz="2400" dirty="0">
                <a:solidFill>
                  <a:srgbClr val="FFFFFF"/>
                </a:solidFill>
                <a:latin typeface="Calibri"/>
                <a:cs typeface="Calibri"/>
              </a:rPr>
              <a:t>false</a:t>
            </a:r>
            <a:r>
              <a:rPr sz="2400" dirty="0">
                <a:solidFill>
                  <a:srgbClr val="FFFFFF"/>
                </a:solidFill>
                <a:latin typeface="Microsoft YaHei"/>
                <a:cs typeface="Microsoft YaHei"/>
              </a:rPr>
              <a:t>，则物理引擎会将碰撞整个  忽略掉。如果返回</a:t>
            </a:r>
            <a:r>
              <a:rPr sz="2400" dirty="0">
                <a:solidFill>
                  <a:srgbClr val="FFFFFF"/>
                </a:solidFill>
                <a:latin typeface="Calibri"/>
                <a:cs typeface="Calibri"/>
              </a:rPr>
              <a:t>false</a:t>
            </a:r>
            <a:r>
              <a:rPr sz="2400" dirty="0">
                <a:solidFill>
                  <a:srgbClr val="FFFFFF"/>
                </a:solidFill>
                <a:latin typeface="Microsoft YaHei"/>
                <a:cs typeface="Microsoft YaHei"/>
              </a:rPr>
              <a:t>值，</a:t>
            </a:r>
            <a:r>
              <a:rPr sz="2400" b="1" dirty="0">
                <a:solidFill>
                  <a:srgbClr val="8EB4E2"/>
                </a:solidFill>
                <a:latin typeface="Calibri"/>
                <a:cs typeface="Calibri"/>
              </a:rPr>
              <a:t>preSolve()</a:t>
            </a:r>
            <a:r>
              <a:rPr sz="2400" b="1" dirty="0">
                <a:solidFill>
                  <a:srgbClr val="FFFFFF"/>
                </a:solidFill>
                <a:latin typeface="Microsoft YaHei"/>
                <a:cs typeface="Microsoft YaHei"/>
              </a:rPr>
              <a:t>和</a:t>
            </a:r>
            <a:r>
              <a:rPr sz="2400" b="1" dirty="0">
                <a:solidFill>
                  <a:srgbClr val="8EB4E2"/>
                </a:solidFill>
                <a:latin typeface="Calibri"/>
                <a:cs typeface="Calibri"/>
              </a:rPr>
              <a:t>postSolve()</a:t>
            </a:r>
            <a:r>
              <a:rPr sz="2400" dirty="0">
                <a:solidFill>
                  <a:srgbClr val="FFFFFF"/>
                </a:solidFill>
                <a:latin typeface="Microsoft YaHei"/>
                <a:cs typeface="Microsoft YaHei"/>
              </a:rPr>
              <a:t>回调函数会被禁止  运行。不过</a:t>
            </a:r>
            <a:r>
              <a:rPr sz="2400" dirty="0">
                <a:solidFill>
                  <a:srgbClr val="8EB4E2"/>
                </a:solidFill>
                <a:latin typeface="Calibri"/>
                <a:cs typeface="Calibri"/>
              </a:rPr>
              <a:t>separate()</a:t>
            </a:r>
            <a:r>
              <a:rPr sz="2400" dirty="0">
                <a:solidFill>
                  <a:srgbClr val="FFFFFF"/>
                </a:solidFill>
                <a:latin typeface="Microsoft YaHei"/>
                <a:cs typeface="Microsoft YaHei"/>
              </a:rPr>
              <a:t>还是会被调用。</a:t>
            </a:r>
            <a:endParaRPr sz="2400" dirty="0">
              <a:latin typeface="Microsoft YaHei"/>
              <a:cs typeface="Microsoft YaHei"/>
            </a:endParaRPr>
          </a:p>
          <a:p>
            <a:pPr marL="355600" marR="5080" indent="-342900">
              <a:lnSpc>
                <a:spcPct val="100000"/>
              </a:lnSpc>
              <a:spcBef>
                <a:spcPts val="575"/>
              </a:spcBef>
              <a:tabLst>
                <a:tab pos="354965" algn="l"/>
              </a:tabLst>
            </a:pPr>
            <a:r>
              <a:rPr sz="2400" spc="-5" dirty="0">
                <a:solidFill>
                  <a:srgbClr val="8EB4E2"/>
                </a:solidFill>
                <a:latin typeface="Arial"/>
                <a:cs typeface="Arial"/>
              </a:rPr>
              <a:t>•	</a:t>
            </a:r>
            <a:r>
              <a:rPr sz="2400" b="1" spc="5" dirty="0">
                <a:solidFill>
                  <a:srgbClr val="8EB4E2"/>
                </a:solidFill>
                <a:latin typeface="Calibri"/>
                <a:cs typeface="Calibri"/>
              </a:rPr>
              <a:t>preSolve()</a:t>
            </a:r>
            <a:r>
              <a:rPr sz="2400" b="1" spc="5" dirty="0">
                <a:solidFill>
                  <a:srgbClr val="FFFFFF"/>
                </a:solidFill>
                <a:latin typeface="Microsoft YaHei"/>
                <a:cs typeface="Microsoft YaHei"/>
              </a:rPr>
              <a:t>：</a:t>
            </a:r>
            <a:r>
              <a:rPr sz="2400" spc="5" dirty="0">
                <a:solidFill>
                  <a:srgbClr val="FFFFFF"/>
                </a:solidFill>
                <a:latin typeface="Microsoft YaHei"/>
                <a:cs typeface="Microsoft YaHei"/>
              </a:rPr>
              <a:t>在这一步骤中，两个形状接触在一起。如果在回调函数  </a:t>
            </a:r>
            <a:r>
              <a:rPr sz="2400" dirty="0">
                <a:solidFill>
                  <a:srgbClr val="FFFFFF"/>
                </a:solidFill>
                <a:latin typeface="Microsoft YaHei"/>
                <a:cs typeface="Microsoft YaHei"/>
              </a:rPr>
              <a:t>中返回</a:t>
            </a:r>
            <a:r>
              <a:rPr sz="2400" dirty="0">
                <a:solidFill>
                  <a:srgbClr val="FFFFFF"/>
                </a:solidFill>
                <a:latin typeface="Calibri"/>
                <a:cs typeface="Calibri"/>
              </a:rPr>
              <a:t>false</a:t>
            </a:r>
            <a:r>
              <a:rPr sz="2400" dirty="0">
                <a:solidFill>
                  <a:srgbClr val="FFFFFF"/>
                </a:solidFill>
                <a:latin typeface="Microsoft YaHei"/>
                <a:cs typeface="Microsoft YaHei"/>
              </a:rPr>
              <a:t>值，则物理引擎会忽略掉此次碰撞；若返回</a:t>
            </a:r>
            <a:r>
              <a:rPr sz="2400" dirty="0">
                <a:solidFill>
                  <a:srgbClr val="FFFFFF"/>
                </a:solidFill>
                <a:latin typeface="Calibri"/>
                <a:cs typeface="Calibri"/>
              </a:rPr>
              <a:t>true</a:t>
            </a:r>
            <a:r>
              <a:rPr sz="2400" dirty="0">
                <a:solidFill>
                  <a:srgbClr val="FFFFFF"/>
                </a:solidFill>
                <a:latin typeface="Microsoft YaHei"/>
                <a:cs typeface="Microsoft YaHei"/>
              </a:rPr>
              <a:t>，碰撞则  </a:t>
            </a:r>
            <a:r>
              <a:rPr sz="2400" spc="-5" dirty="0">
                <a:solidFill>
                  <a:srgbClr val="FFFFFF"/>
                </a:solidFill>
                <a:latin typeface="Microsoft YaHei"/>
                <a:cs typeface="Microsoft YaHei"/>
              </a:rPr>
              <a:t>会正常进行。此外，你可以使用</a:t>
            </a:r>
            <a:r>
              <a:rPr sz="2400" spc="-5" dirty="0">
                <a:solidFill>
                  <a:srgbClr val="8EB4E2"/>
                </a:solidFill>
                <a:latin typeface="Calibri"/>
                <a:cs typeface="Calibri"/>
              </a:rPr>
              <a:t>setRestitution()</a:t>
            </a:r>
            <a:r>
              <a:rPr sz="2400" spc="-5" dirty="0">
                <a:solidFill>
                  <a:srgbClr val="FFFFFF"/>
                </a:solidFill>
                <a:latin typeface="Microsoft YaHei"/>
                <a:cs typeface="Microsoft YaHei"/>
              </a:rPr>
              <a:t>和</a:t>
            </a:r>
            <a:r>
              <a:rPr sz="2400" spc="-5" dirty="0">
                <a:solidFill>
                  <a:srgbClr val="8EB4E2"/>
                </a:solidFill>
                <a:latin typeface="Calibri"/>
                <a:cs typeface="Calibri"/>
              </a:rPr>
              <a:t>setSurfaceVelocity()  </a:t>
            </a:r>
            <a:r>
              <a:rPr sz="2400" spc="10" dirty="0">
                <a:solidFill>
                  <a:srgbClr val="FFFFFF"/>
                </a:solidFill>
                <a:latin typeface="Microsoft YaHei"/>
                <a:cs typeface="Microsoft YaHei"/>
              </a:rPr>
              <a:t>函数来忽略碰撞值，这样就可以提供自定义的恢复系数、摩擦系数和  </a:t>
            </a:r>
            <a:r>
              <a:rPr sz="2400" spc="5" dirty="0">
                <a:solidFill>
                  <a:srgbClr val="FFFFFF"/>
                </a:solidFill>
                <a:latin typeface="Microsoft YaHei"/>
                <a:cs typeface="Microsoft YaHei"/>
              </a:rPr>
              <a:t>表面速度值。</a:t>
            </a:r>
            <a:endParaRPr sz="2400" dirty="0">
              <a:latin typeface="Microsoft YaHei"/>
              <a:cs typeface="Microsoft YaHei"/>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进阶</a:t>
            </a:r>
            <a:r>
              <a:rPr spc="45" dirty="0">
                <a:latin typeface="Arial"/>
                <a:cs typeface="Arial"/>
              </a:rPr>
              <a:t>-</a:t>
            </a:r>
            <a:r>
              <a:rPr dirty="0"/>
              <a:t>碰撞</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95542"/>
            <a:ext cx="1623060" cy="13624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00971" y="6288022"/>
            <a:ext cx="1656587" cy="48463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50195" y="6214870"/>
            <a:ext cx="2212848" cy="566928"/>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1464944" y="1653159"/>
            <a:ext cx="9558655" cy="3961277"/>
          </a:xfrm>
          <a:prstGeom prst="rect">
            <a:avLst/>
          </a:prstGeom>
        </p:spPr>
        <p:txBody>
          <a:bodyPr vert="horz" wrap="square" lIns="0" tIns="0" rIns="0" bIns="0" rtlCol="0">
            <a:spAutoFit/>
          </a:bodyPr>
          <a:lstStyle/>
          <a:p>
            <a:pPr marL="12700">
              <a:lnSpc>
                <a:spcPct val="100000"/>
              </a:lnSpc>
            </a:pPr>
            <a:r>
              <a:rPr sz="3200" b="1" spc="10" dirty="0">
                <a:solidFill>
                  <a:srgbClr val="8EB4E2"/>
                </a:solidFill>
                <a:latin typeface="Microsoft YaHei"/>
                <a:cs typeface="Microsoft YaHei"/>
              </a:rPr>
              <a:t>碰撞事件监听器</a:t>
            </a:r>
            <a:endParaRPr sz="3200" dirty="0">
              <a:latin typeface="Microsoft YaHei"/>
              <a:cs typeface="Microsoft YaHei"/>
            </a:endParaRPr>
          </a:p>
          <a:p>
            <a:pPr marL="12700">
              <a:lnSpc>
                <a:spcPct val="100000"/>
              </a:lnSpc>
              <a:spcBef>
                <a:spcPts val="605"/>
              </a:spcBef>
              <a:tabLst>
                <a:tab pos="354965" algn="l"/>
              </a:tabLst>
            </a:pPr>
            <a:r>
              <a:rPr sz="2400" spc="-5" dirty="0">
                <a:solidFill>
                  <a:srgbClr val="8EB4E2"/>
                </a:solidFill>
                <a:latin typeface="Arial"/>
                <a:cs typeface="Arial"/>
              </a:rPr>
              <a:t>•	</a:t>
            </a:r>
            <a:r>
              <a:rPr sz="2400" b="1" spc="5" dirty="0">
                <a:solidFill>
                  <a:srgbClr val="8EB4E2"/>
                </a:solidFill>
                <a:latin typeface="Calibri"/>
                <a:cs typeface="Calibri"/>
              </a:rPr>
              <a:t>postSolve()</a:t>
            </a:r>
            <a:r>
              <a:rPr sz="2400" b="1" spc="5" dirty="0">
                <a:solidFill>
                  <a:srgbClr val="FFFFFF"/>
                </a:solidFill>
                <a:latin typeface="Microsoft YaHei"/>
                <a:cs typeface="Microsoft YaHei"/>
              </a:rPr>
              <a:t>：</a:t>
            </a:r>
            <a:r>
              <a:rPr sz="2400" spc="5" dirty="0">
                <a:solidFill>
                  <a:srgbClr val="FFFFFF"/>
                </a:solidFill>
                <a:latin typeface="Microsoft YaHei"/>
                <a:cs typeface="Microsoft YaHei"/>
              </a:rPr>
              <a:t>两个形状相接触，而它们之间的碰撞已被处理。</a:t>
            </a:r>
            <a:endParaRPr sz="2400" dirty="0">
              <a:latin typeface="Microsoft YaHei"/>
              <a:cs typeface="Microsoft YaHei"/>
            </a:endParaRPr>
          </a:p>
          <a:p>
            <a:pPr marL="12700">
              <a:lnSpc>
                <a:spcPct val="100000"/>
              </a:lnSpc>
              <a:spcBef>
                <a:spcPts val="575"/>
              </a:spcBef>
              <a:tabLst>
                <a:tab pos="354965" algn="l"/>
              </a:tabLst>
            </a:pPr>
            <a:r>
              <a:rPr sz="2400" dirty="0">
                <a:solidFill>
                  <a:srgbClr val="8EB4E2"/>
                </a:solidFill>
                <a:latin typeface="Arial"/>
                <a:cs typeface="Arial"/>
              </a:rPr>
              <a:t>•	</a:t>
            </a:r>
            <a:r>
              <a:rPr sz="2400" b="1" spc="-10" dirty="0">
                <a:solidFill>
                  <a:srgbClr val="8EB4E2"/>
                </a:solidFill>
                <a:latin typeface="Calibri"/>
                <a:cs typeface="Calibri"/>
              </a:rPr>
              <a:t>separate()</a:t>
            </a:r>
            <a:r>
              <a:rPr sz="2400" b="1" spc="-10" dirty="0">
                <a:solidFill>
                  <a:srgbClr val="FFFFFF"/>
                </a:solidFill>
                <a:latin typeface="Microsoft YaHei"/>
                <a:cs typeface="Microsoft YaHei"/>
              </a:rPr>
              <a:t>：</a:t>
            </a:r>
            <a:r>
              <a:rPr sz="2400" b="1" spc="-210" dirty="0">
                <a:solidFill>
                  <a:srgbClr val="FFFFFF"/>
                </a:solidFill>
                <a:latin typeface="Microsoft YaHei"/>
                <a:cs typeface="Microsoft YaHei"/>
              </a:rPr>
              <a:t> </a:t>
            </a:r>
            <a:r>
              <a:rPr sz="2400" spc="5" dirty="0">
                <a:solidFill>
                  <a:srgbClr val="FFFFFF"/>
                </a:solidFill>
                <a:latin typeface="Microsoft YaHei"/>
                <a:cs typeface="Microsoft YaHei"/>
              </a:rPr>
              <a:t>在这一步骤中，两个形状刚刚停止接触。</a:t>
            </a:r>
            <a:endParaRPr sz="2400" dirty="0">
              <a:latin typeface="Microsoft YaHei"/>
              <a:cs typeface="Microsoft YaHei"/>
            </a:endParaRPr>
          </a:p>
          <a:p>
            <a:pPr marL="355600" marR="176530" indent="-342900">
              <a:lnSpc>
                <a:spcPct val="100800"/>
              </a:lnSpc>
              <a:spcBef>
                <a:spcPts val="570"/>
              </a:spcBef>
              <a:buFont typeface="Arial"/>
              <a:buChar char="•"/>
              <a:tabLst>
                <a:tab pos="354965" algn="l"/>
                <a:tab pos="355600" algn="l"/>
              </a:tabLst>
            </a:pPr>
            <a:r>
              <a:rPr sz="2400" spc="-10" dirty="0">
                <a:solidFill>
                  <a:srgbClr val="FFFFFF"/>
                </a:solidFill>
                <a:latin typeface="Microsoft YaHei"/>
                <a:cs typeface="Microsoft YaHei"/>
              </a:rPr>
              <a:t>也可以使用</a:t>
            </a:r>
            <a:r>
              <a:rPr sz="2400" spc="-10" dirty="0">
                <a:solidFill>
                  <a:srgbClr val="8EB4E2"/>
                </a:solidFill>
                <a:latin typeface="Calibri"/>
                <a:cs typeface="Calibri"/>
              </a:rPr>
              <a:t>EventListenerPhysicsContactWith</a:t>
            </a:r>
            <a:r>
              <a:rPr sz="2800" b="1" spc="-10" dirty="0">
                <a:solidFill>
                  <a:srgbClr val="8EB4E2"/>
                </a:solidFill>
                <a:latin typeface="Calibri"/>
                <a:cs typeface="Calibri"/>
              </a:rPr>
              <a:t>Bodies</a:t>
            </a:r>
            <a:r>
              <a:rPr sz="2400" b="1" spc="-10" dirty="0">
                <a:solidFill>
                  <a:srgbClr val="FFFFFF"/>
                </a:solidFill>
                <a:latin typeface="Calibri"/>
                <a:cs typeface="Calibri"/>
              </a:rPr>
              <a:t>,  </a:t>
            </a:r>
            <a:r>
              <a:rPr sz="2400" spc="-10" dirty="0">
                <a:solidFill>
                  <a:srgbClr val="8EB4E2"/>
                </a:solidFill>
                <a:latin typeface="Calibri"/>
                <a:cs typeface="Calibri"/>
              </a:rPr>
              <a:t>EventListenerPhysicsContactWith</a:t>
            </a:r>
            <a:r>
              <a:rPr sz="2800" b="1" spc="-10" dirty="0">
                <a:solidFill>
                  <a:srgbClr val="8EB4E2"/>
                </a:solidFill>
                <a:latin typeface="Calibri"/>
                <a:cs typeface="Calibri"/>
              </a:rPr>
              <a:t>Shapes</a:t>
            </a:r>
            <a:r>
              <a:rPr sz="2400" b="1" spc="-10" dirty="0">
                <a:solidFill>
                  <a:srgbClr val="FFFFFF"/>
                </a:solidFill>
                <a:latin typeface="Calibri"/>
                <a:cs typeface="Calibri"/>
              </a:rPr>
              <a:t>,  </a:t>
            </a:r>
            <a:r>
              <a:rPr sz="2400" spc="-60" dirty="0">
                <a:solidFill>
                  <a:srgbClr val="8EB4E2"/>
                </a:solidFill>
                <a:latin typeface="Calibri"/>
                <a:cs typeface="Calibri"/>
              </a:rPr>
              <a:t>E</a:t>
            </a:r>
            <a:r>
              <a:rPr sz="2400" spc="-30" dirty="0">
                <a:solidFill>
                  <a:srgbClr val="8EB4E2"/>
                </a:solidFill>
                <a:latin typeface="Calibri"/>
                <a:cs typeface="Calibri"/>
              </a:rPr>
              <a:t>v</a:t>
            </a:r>
            <a:r>
              <a:rPr sz="2400" dirty="0">
                <a:solidFill>
                  <a:srgbClr val="8EB4E2"/>
                </a:solidFill>
                <a:latin typeface="Calibri"/>
                <a:cs typeface="Calibri"/>
              </a:rPr>
              <a:t>e</a:t>
            </a:r>
            <a:r>
              <a:rPr sz="2400" spc="-25" dirty="0">
                <a:solidFill>
                  <a:srgbClr val="8EB4E2"/>
                </a:solidFill>
                <a:latin typeface="Calibri"/>
                <a:cs typeface="Calibri"/>
              </a:rPr>
              <a:t>n</a:t>
            </a:r>
            <a:r>
              <a:rPr sz="2400" dirty="0">
                <a:solidFill>
                  <a:srgbClr val="8EB4E2"/>
                </a:solidFill>
                <a:latin typeface="Calibri"/>
                <a:cs typeface="Calibri"/>
              </a:rPr>
              <a:t>tLi</a:t>
            </a:r>
            <a:r>
              <a:rPr sz="2400" spc="-30" dirty="0">
                <a:solidFill>
                  <a:srgbClr val="8EB4E2"/>
                </a:solidFill>
                <a:latin typeface="Calibri"/>
                <a:cs typeface="Calibri"/>
              </a:rPr>
              <a:t>s</a:t>
            </a:r>
            <a:r>
              <a:rPr sz="2400" spc="-25" dirty="0">
                <a:solidFill>
                  <a:srgbClr val="8EB4E2"/>
                </a:solidFill>
                <a:latin typeface="Calibri"/>
                <a:cs typeface="Calibri"/>
              </a:rPr>
              <a:t>t</a:t>
            </a:r>
            <a:r>
              <a:rPr sz="2400" dirty="0">
                <a:solidFill>
                  <a:srgbClr val="8EB4E2"/>
                </a:solidFill>
                <a:latin typeface="Calibri"/>
                <a:cs typeface="Calibri"/>
              </a:rPr>
              <a:t>en</a:t>
            </a:r>
            <a:r>
              <a:rPr sz="2400" spc="5" dirty="0">
                <a:solidFill>
                  <a:srgbClr val="8EB4E2"/>
                </a:solidFill>
                <a:latin typeface="Calibri"/>
                <a:cs typeface="Calibri"/>
              </a:rPr>
              <a:t>e</a:t>
            </a:r>
            <a:r>
              <a:rPr sz="2400" dirty="0">
                <a:solidFill>
                  <a:srgbClr val="8EB4E2"/>
                </a:solidFill>
                <a:latin typeface="Calibri"/>
                <a:cs typeface="Calibri"/>
              </a:rPr>
              <a:t>rP</a:t>
            </a:r>
            <a:r>
              <a:rPr sz="2400" spc="-55" dirty="0">
                <a:solidFill>
                  <a:srgbClr val="8EB4E2"/>
                </a:solidFill>
                <a:latin typeface="Calibri"/>
                <a:cs typeface="Calibri"/>
              </a:rPr>
              <a:t>h</a:t>
            </a:r>
            <a:r>
              <a:rPr sz="2400" spc="-20" dirty="0">
                <a:solidFill>
                  <a:srgbClr val="8EB4E2"/>
                </a:solidFill>
                <a:latin typeface="Calibri"/>
                <a:cs typeface="Calibri"/>
              </a:rPr>
              <a:t>y</a:t>
            </a:r>
            <a:r>
              <a:rPr sz="2400" spc="-5" dirty="0">
                <a:solidFill>
                  <a:srgbClr val="8EB4E2"/>
                </a:solidFill>
                <a:latin typeface="Calibri"/>
                <a:cs typeface="Calibri"/>
              </a:rPr>
              <a:t>sicsCo</a:t>
            </a:r>
            <a:r>
              <a:rPr sz="2400" spc="-25" dirty="0">
                <a:solidFill>
                  <a:srgbClr val="8EB4E2"/>
                </a:solidFill>
                <a:latin typeface="Calibri"/>
                <a:cs typeface="Calibri"/>
              </a:rPr>
              <a:t>nt</a:t>
            </a:r>
            <a:r>
              <a:rPr sz="2400" dirty="0">
                <a:solidFill>
                  <a:srgbClr val="8EB4E2"/>
                </a:solidFill>
                <a:latin typeface="Calibri"/>
                <a:cs typeface="Calibri"/>
              </a:rPr>
              <a:t>ac</a:t>
            </a:r>
            <a:r>
              <a:rPr sz="2400" spc="5" dirty="0">
                <a:solidFill>
                  <a:srgbClr val="8EB4E2"/>
                </a:solidFill>
                <a:latin typeface="Calibri"/>
                <a:cs typeface="Calibri"/>
              </a:rPr>
              <a:t>t</a:t>
            </a:r>
            <a:r>
              <a:rPr sz="2400" dirty="0">
                <a:solidFill>
                  <a:srgbClr val="8EB4E2"/>
                </a:solidFill>
                <a:latin typeface="Calibri"/>
                <a:cs typeface="Calibri"/>
              </a:rPr>
              <a:t>Wit</a:t>
            </a:r>
            <a:r>
              <a:rPr sz="2400" spc="5" dirty="0">
                <a:solidFill>
                  <a:srgbClr val="8EB4E2"/>
                </a:solidFill>
                <a:latin typeface="Calibri"/>
                <a:cs typeface="Calibri"/>
              </a:rPr>
              <a:t>h</a:t>
            </a:r>
            <a:r>
              <a:rPr sz="2800" b="1" spc="-10" dirty="0">
                <a:solidFill>
                  <a:srgbClr val="8EB4E2"/>
                </a:solidFill>
                <a:latin typeface="Calibri"/>
                <a:cs typeface="Calibri"/>
              </a:rPr>
              <a:t>G</a:t>
            </a:r>
            <a:r>
              <a:rPr sz="2800" b="1" spc="-50" dirty="0">
                <a:solidFill>
                  <a:srgbClr val="8EB4E2"/>
                </a:solidFill>
                <a:latin typeface="Calibri"/>
                <a:cs typeface="Calibri"/>
              </a:rPr>
              <a:t>r</a:t>
            </a:r>
            <a:r>
              <a:rPr sz="2800" b="1" spc="-5" dirty="0">
                <a:solidFill>
                  <a:srgbClr val="8EB4E2"/>
                </a:solidFill>
                <a:latin typeface="Calibri"/>
                <a:cs typeface="Calibri"/>
              </a:rPr>
              <a:t>ou</a:t>
            </a:r>
            <a:r>
              <a:rPr sz="2800" b="1" spc="-20" dirty="0">
                <a:solidFill>
                  <a:srgbClr val="8EB4E2"/>
                </a:solidFill>
                <a:latin typeface="Calibri"/>
                <a:cs typeface="Calibri"/>
              </a:rPr>
              <a:t>p</a:t>
            </a:r>
            <a:r>
              <a:rPr sz="2400" spc="10" dirty="0">
                <a:solidFill>
                  <a:srgbClr val="FFFFFF"/>
                </a:solidFill>
                <a:latin typeface="Microsoft YaHei"/>
                <a:cs typeface="Microsoft YaHei"/>
              </a:rPr>
              <a:t>来监听你感兴趣的刚体、形状  </a:t>
            </a:r>
            <a:r>
              <a:rPr sz="2400" spc="5" dirty="0">
                <a:solidFill>
                  <a:srgbClr val="FFFFFF"/>
                </a:solidFill>
                <a:latin typeface="Microsoft YaHei"/>
                <a:cs typeface="Microsoft YaHei"/>
              </a:rPr>
              <a:t>和组的一些事件。</a:t>
            </a:r>
            <a:endParaRPr sz="2400" dirty="0">
              <a:latin typeface="Microsoft YaHei"/>
              <a:cs typeface="Microsoft YaHei"/>
            </a:endParaRPr>
          </a:p>
          <a:p>
            <a:pPr marL="355600" marR="5080" indent="-342900">
              <a:lnSpc>
                <a:spcPts val="2700"/>
              </a:lnSpc>
              <a:spcBef>
                <a:spcPts val="994"/>
              </a:spcBef>
              <a:tabLst>
                <a:tab pos="354965" algn="l"/>
              </a:tabLst>
            </a:pPr>
            <a:r>
              <a:rPr sz="2400" spc="-5" dirty="0">
                <a:solidFill>
                  <a:srgbClr val="FFFFFF"/>
                </a:solidFill>
                <a:latin typeface="Arial"/>
                <a:cs typeface="Arial"/>
              </a:rPr>
              <a:t>•	</a:t>
            </a:r>
            <a:r>
              <a:rPr sz="2400" spc="10" dirty="0">
                <a:solidFill>
                  <a:srgbClr val="FFFFFF"/>
                </a:solidFill>
                <a:latin typeface="Microsoft YaHei"/>
                <a:cs typeface="Microsoft YaHei"/>
              </a:rPr>
              <a:t>除此之外，</a:t>
            </a:r>
            <a:r>
              <a:rPr sz="2400" spc="15" dirty="0">
                <a:solidFill>
                  <a:srgbClr val="FFFFFF"/>
                </a:solidFill>
                <a:latin typeface="Microsoft YaHei"/>
                <a:cs typeface="Microsoft YaHei"/>
              </a:rPr>
              <a:t>还</a:t>
            </a:r>
            <a:r>
              <a:rPr sz="2400" spc="10" dirty="0">
                <a:solidFill>
                  <a:srgbClr val="FFFFFF"/>
                </a:solidFill>
                <a:latin typeface="Microsoft YaHei"/>
                <a:cs typeface="Microsoft YaHei"/>
              </a:rPr>
              <a:t>需要设定与物理接触相关的掩码，因为就算你创建了相  </a:t>
            </a:r>
            <a:r>
              <a:rPr sz="2400" dirty="0">
                <a:solidFill>
                  <a:srgbClr val="FFFFFF"/>
                </a:solidFill>
                <a:latin typeface="Microsoft YaHei"/>
                <a:cs typeface="Microsoft YaHei"/>
              </a:rPr>
              <a:t>关的</a:t>
            </a:r>
            <a:r>
              <a:rPr sz="2400" b="1" dirty="0">
                <a:solidFill>
                  <a:srgbClr val="8EB4E2"/>
                </a:solidFill>
                <a:latin typeface="Calibri"/>
                <a:cs typeface="Calibri"/>
              </a:rPr>
              <a:t>EventListener</a:t>
            </a:r>
            <a:r>
              <a:rPr sz="2400" dirty="0">
                <a:solidFill>
                  <a:srgbClr val="FFFFFF"/>
                </a:solidFill>
                <a:latin typeface="Microsoft YaHei"/>
                <a:cs typeface="Microsoft YaHei"/>
              </a:rPr>
              <a:t>，碰撞事件还是不会在默认状态下被接收。</a:t>
            </a:r>
            <a:endParaRPr sz="2400" dirty="0">
              <a:latin typeface="Microsoft YaHei"/>
              <a:cs typeface="Microsoft YaHei"/>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进阶</a:t>
            </a:r>
            <a:r>
              <a:rPr spc="45" dirty="0">
                <a:latin typeface="Arial"/>
                <a:cs typeface="Arial"/>
              </a:rPr>
              <a:t>-</a:t>
            </a:r>
            <a:r>
              <a:rPr dirty="0"/>
              <a:t>碰撞</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28344" y="233172"/>
            <a:ext cx="10113264" cy="567385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95542"/>
            <a:ext cx="1623060" cy="13624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00971" y="6288022"/>
            <a:ext cx="1656587" cy="48463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50195" y="6214870"/>
            <a:ext cx="2212848" cy="566928"/>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1695195" y="4235281"/>
            <a:ext cx="8255000" cy="1768048"/>
          </a:xfrm>
          <a:prstGeom prst="rect">
            <a:avLst/>
          </a:prstGeom>
        </p:spPr>
        <p:txBody>
          <a:bodyPr vert="horz" wrap="square" lIns="0" tIns="0" rIns="0" bIns="0" rtlCol="0">
            <a:spAutoFit/>
          </a:bodyPr>
          <a:lstStyle/>
          <a:p>
            <a:pPr marL="12700" marR="5080">
              <a:lnSpc>
                <a:spcPct val="126299"/>
              </a:lnSpc>
            </a:pPr>
            <a:r>
              <a:rPr sz="2400" spc="-5" dirty="0">
                <a:solidFill>
                  <a:srgbClr val="FFFFFF"/>
                </a:solidFill>
                <a:latin typeface="SimSun"/>
                <a:cs typeface="SimSun"/>
              </a:rPr>
              <a:t>注意到函数只有一个参数，故应使用</a:t>
            </a:r>
            <a:r>
              <a:rPr sz="2400" spc="-5" dirty="0">
                <a:solidFill>
                  <a:srgbClr val="1F487C"/>
                </a:solidFill>
                <a:latin typeface="Calibri"/>
                <a:cs typeface="Calibri"/>
              </a:rPr>
              <a:t>CC_CALLBACK_1  </a:t>
            </a:r>
            <a:endParaRPr lang="en-US" altLang="zh-CN" sz="2400" spc="-5" dirty="0">
              <a:solidFill>
                <a:srgbClr val="1F487C"/>
              </a:solidFill>
              <a:latin typeface="Calibri"/>
              <a:cs typeface="Calibri"/>
            </a:endParaRPr>
          </a:p>
          <a:p>
            <a:pPr marL="12700" marR="5080">
              <a:lnSpc>
                <a:spcPct val="126299"/>
              </a:lnSpc>
            </a:pPr>
            <a:r>
              <a:rPr sz="2400" dirty="0" err="1">
                <a:solidFill>
                  <a:srgbClr val="FFFFFF"/>
                </a:solidFill>
                <a:latin typeface="SimSun"/>
                <a:cs typeface="SimSun"/>
              </a:rPr>
              <a:t>另外如果某个物体和另一个物体发生摩擦</a:t>
            </a:r>
            <a:r>
              <a:rPr sz="2400" dirty="0">
                <a:solidFill>
                  <a:srgbClr val="FFFFFF"/>
                </a:solidFill>
                <a:latin typeface="SimSun"/>
                <a:cs typeface="SimSun"/>
              </a:rPr>
              <a:t>，</a:t>
            </a:r>
            <a:r>
              <a:rPr lang="zh-CN" altLang="en-US" sz="2400" dirty="0">
                <a:solidFill>
                  <a:srgbClr val="FFFFFF"/>
                </a:solidFill>
                <a:latin typeface="SimSun"/>
                <a:cs typeface="SimSun"/>
              </a:rPr>
              <a:t>即一个物体在另一个物体上移动</a:t>
            </a:r>
            <a:r>
              <a:rPr sz="2400" spc="-5" dirty="0">
                <a:solidFill>
                  <a:srgbClr val="FFFFFF"/>
                </a:solidFill>
                <a:latin typeface="SimSun"/>
                <a:cs typeface="SimSun"/>
              </a:rPr>
              <a:t>，</a:t>
            </a:r>
            <a:r>
              <a:rPr sz="2400" spc="-5" dirty="0" err="1">
                <a:solidFill>
                  <a:srgbClr val="FFFFFF"/>
                </a:solidFill>
                <a:latin typeface="SimSun"/>
                <a:cs typeface="SimSun"/>
              </a:rPr>
              <a:t>会</a:t>
            </a:r>
            <a:r>
              <a:rPr sz="2400" b="1" spc="-5" dirty="0" err="1">
                <a:solidFill>
                  <a:srgbClr val="FFFFFF"/>
                </a:solidFill>
                <a:latin typeface="Microsoft YaHei"/>
                <a:cs typeface="Microsoft YaHei"/>
              </a:rPr>
              <a:t>不停</a:t>
            </a:r>
            <a:r>
              <a:rPr sz="2400" spc="-5" dirty="0" err="1">
                <a:solidFill>
                  <a:srgbClr val="FFFFFF"/>
                </a:solidFill>
                <a:latin typeface="SimSun"/>
                <a:cs typeface="SimSun"/>
              </a:rPr>
              <a:t>调用</a:t>
            </a:r>
            <a:r>
              <a:rPr sz="2400" spc="-10" dirty="0" err="1">
                <a:solidFill>
                  <a:srgbClr val="00AFEF"/>
                </a:solidFill>
                <a:latin typeface="Calibri"/>
                <a:cs typeface="Calibri"/>
              </a:rPr>
              <a:t>onConcactBegan</a:t>
            </a:r>
            <a:r>
              <a:rPr sz="2400" spc="-10" dirty="0" err="1">
                <a:solidFill>
                  <a:srgbClr val="FFFFFF"/>
                </a:solidFill>
                <a:latin typeface="SimSun"/>
                <a:cs typeface="SimSun"/>
              </a:rPr>
              <a:t>函数</a:t>
            </a:r>
            <a:r>
              <a:rPr sz="2400" spc="-10" dirty="0">
                <a:solidFill>
                  <a:srgbClr val="FFFFFF"/>
                </a:solidFill>
                <a:latin typeface="SimSun"/>
                <a:cs typeface="SimSun"/>
              </a:rPr>
              <a:t>。</a:t>
            </a:r>
            <a:endParaRPr sz="2400" dirty="0">
              <a:latin typeface="SimSun"/>
              <a:cs typeface="SimSun"/>
            </a:endParaRPr>
          </a:p>
          <a:p>
            <a:pPr marL="12700">
              <a:lnSpc>
                <a:spcPct val="100000"/>
              </a:lnSpc>
              <a:spcBef>
                <a:spcPts val="459"/>
              </a:spcBef>
            </a:pPr>
            <a:r>
              <a:rPr sz="2000" u="sng" spc="-5" dirty="0">
                <a:solidFill>
                  <a:srgbClr val="0000FF"/>
                </a:solidFill>
                <a:latin typeface="Calibri"/>
                <a:cs typeface="Calibri"/>
                <a:hlinkClick r:id="rId5"/>
              </a:rPr>
              <a:t>http://www.cocoachina.com/bbs/read.php?tid-236333-page-1.html</a:t>
            </a:r>
            <a:endParaRPr sz="2000" dirty="0">
              <a:latin typeface="Calibri"/>
              <a:cs typeface="Calibri"/>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进阶</a:t>
            </a:r>
            <a:r>
              <a:rPr spc="10" dirty="0">
                <a:latin typeface="Arial"/>
                <a:cs typeface="Arial"/>
              </a:rPr>
              <a:t>-</a:t>
            </a:r>
            <a:r>
              <a:rPr spc="10" dirty="0"/>
              <a:t>碰撞</a:t>
            </a:r>
          </a:p>
          <a:p>
            <a:pPr marL="313690">
              <a:lnSpc>
                <a:spcPts val="3295"/>
              </a:lnSpc>
              <a:spcBef>
                <a:spcPts val="420"/>
              </a:spcBef>
            </a:pPr>
            <a:r>
              <a:rPr sz="2800" spc="0" dirty="0">
                <a:solidFill>
                  <a:srgbClr val="8EB4E2"/>
                </a:solidFill>
              </a:rPr>
              <a:t>响应函数写法</a:t>
            </a:r>
            <a:endParaRPr sz="2800" dirty="0"/>
          </a:p>
        </p:txBody>
      </p:sp>
      <p:sp>
        <p:nvSpPr>
          <p:cNvPr id="7" name="object 7"/>
          <p:cNvSpPr/>
          <p:nvPr/>
        </p:nvSpPr>
        <p:spPr>
          <a:xfrm>
            <a:off x="3962400" y="1653666"/>
            <a:ext cx="6399276" cy="2439923"/>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95542"/>
            <a:ext cx="1623060" cy="13624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00971" y="6288022"/>
            <a:ext cx="1656587" cy="48463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50195" y="6214870"/>
            <a:ext cx="2212848" cy="566928"/>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进阶</a:t>
            </a:r>
            <a:r>
              <a:rPr spc="45" dirty="0">
                <a:latin typeface="Arial"/>
                <a:cs typeface="Arial"/>
              </a:rPr>
              <a:t>-</a:t>
            </a:r>
            <a:r>
              <a:rPr dirty="0"/>
              <a:t>碰撞</a:t>
            </a:r>
          </a:p>
        </p:txBody>
      </p:sp>
      <p:sp>
        <p:nvSpPr>
          <p:cNvPr id="6" name="object 6"/>
          <p:cNvSpPr/>
          <p:nvPr/>
        </p:nvSpPr>
        <p:spPr>
          <a:xfrm>
            <a:off x="3810000" y="999742"/>
            <a:ext cx="6541009" cy="5215128"/>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95542"/>
            <a:ext cx="1623060" cy="13624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00971" y="6288022"/>
            <a:ext cx="1656587" cy="48463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50195" y="6214870"/>
            <a:ext cx="2212848" cy="566928"/>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进阶</a:t>
            </a:r>
            <a:r>
              <a:rPr spc="45" dirty="0">
                <a:latin typeface="Arial"/>
                <a:cs typeface="Arial"/>
              </a:rPr>
              <a:t>-</a:t>
            </a:r>
            <a:r>
              <a:rPr dirty="0"/>
              <a:t>碰撞</a:t>
            </a:r>
          </a:p>
        </p:txBody>
      </p:sp>
      <p:sp>
        <p:nvSpPr>
          <p:cNvPr id="6" name="object 6"/>
          <p:cNvSpPr/>
          <p:nvPr/>
        </p:nvSpPr>
        <p:spPr>
          <a:xfrm>
            <a:off x="1776983" y="1606295"/>
            <a:ext cx="9200388" cy="3889248"/>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95542"/>
            <a:ext cx="1623060" cy="13624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00971" y="6288022"/>
            <a:ext cx="1656587" cy="48463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50195" y="6214870"/>
            <a:ext cx="2212848" cy="566928"/>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进阶</a:t>
            </a:r>
            <a:r>
              <a:rPr spc="45" dirty="0">
                <a:latin typeface="Arial"/>
                <a:cs typeface="Arial"/>
              </a:rPr>
              <a:t>-</a:t>
            </a:r>
            <a:r>
              <a:rPr dirty="0"/>
              <a:t>碰撞</a:t>
            </a:r>
          </a:p>
        </p:txBody>
      </p:sp>
      <p:pic>
        <p:nvPicPr>
          <p:cNvPr id="2050" name="Picture 2" descr="http://www.cocos2d-x.org/attachments/download/5589"/>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3184589" y="1936672"/>
            <a:ext cx="6116382" cy="4043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95542"/>
            <a:ext cx="1623060" cy="13624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00971" y="6288022"/>
            <a:ext cx="1656587" cy="48463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50195" y="6214870"/>
            <a:ext cx="2212848" cy="566928"/>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进阶</a:t>
            </a:r>
            <a:r>
              <a:rPr spc="45" dirty="0">
                <a:latin typeface="Arial"/>
                <a:cs typeface="Arial"/>
              </a:rPr>
              <a:t>-</a:t>
            </a:r>
            <a:r>
              <a:rPr dirty="0"/>
              <a:t>碰撞</a:t>
            </a:r>
          </a:p>
        </p:txBody>
      </p:sp>
      <p:sp>
        <p:nvSpPr>
          <p:cNvPr id="6" name="object 6"/>
          <p:cNvSpPr txBox="1"/>
          <p:nvPr/>
        </p:nvSpPr>
        <p:spPr>
          <a:xfrm>
            <a:off x="1635955" y="1993412"/>
            <a:ext cx="9795256" cy="1477328"/>
          </a:xfrm>
          <a:prstGeom prst="rect">
            <a:avLst/>
          </a:prstGeom>
        </p:spPr>
        <p:txBody>
          <a:bodyPr vert="horz" wrap="square" lIns="0" tIns="0" rIns="0" bIns="0" rtlCol="0">
            <a:spAutoFit/>
          </a:bodyPr>
          <a:lstStyle/>
          <a:p>
            <a:pPr marL="12700">
              <a:lnSpc>
                <a:spcPct val="100000"/>
              </a:lnSpc>
            </a:pPr>
            <a:r>
              <a:rPr sz="2400" dirty="0">
                <a:solidFill>
                  <a:srgbClr val="FFFFFF"/>
                </a:solidFill>
                <a:latin typeface="SimSun"/>
                <a:cs typeface="SimSun"/>
              </a:rPr>
              <a:t>更多参考文档：</a:t>
            </a:r>
            <a:endParaRPr sz="2400" dirty="0">
              <a:latin typeface="SimSun"/>
              <a:cs typeface="SimSun"/>
            </a:endParaRPr>
          </a:p>
          <a:p>
            <a:pPr>
              <a:lnSpc>
                <a:spcPct val="100000"/>
              </a:lnSpc>
              <a:spcBef>
                <a:spcPts val="10"/>
              </a:spcBef>
            </a:pPr>
            <a:endParaRPr sz="3200" dirty="0">
              <a:latin typeface="Times New Roman"/>
              <a:cs typeface="Times New Roman"/>
            </a:endParaRPr>
          </a:p>
          <a:p>
            <a:pPr marL="355600" indent="-342900">
              <a:lnSpc>
                <a:spcPct val="100000"/>
              </a:lnSpc>
              <a:buClr>
                <a:srgbClr val="FFFFFF"/>
              </a:buClr>
              <a:buFont typeface="Arial"/>
              <a:buChar char="•"/>
              <a:tabLst>
                <a:tab pos="354965" algn="l"/>
                <a:tab pos="355600" algn="l"/>
              </a:tabLst>
            </a:pPr>
            <a:r>
              <a:rPr lang="en-US" sz="2000" u="sng" spc="-5" dirty="0">
                <a:solidFill>
                  <a:srgbClr val="0000FF"/>
                </a:solidFill>
                <a:cs typeface="Calibri"/>
              </a:rPr>
              <a:t>http://www.cocos2d-x.org/docs/programmers-guide/physics/index.html </a:t>
            </a:r>
          </a:p>
          <a:p>
            <a:pPr marL="355600" indent="-342900">
              <a:lnSpc>
                <a:spcPct val="100000"/>
              </a:lnSpc>
              <a:buClr>
                <a:srgbClr val="FFFFFF"/>
              </a:buClr>
              <a:buFont typeface="Arial"/>
              <a:buChar char="•"/>
              <a:tabLst>
                <a:tab pos="354965" algn="l"/>
                <a:tab pos="355600" algn="l"/>
              </a:tabLst>
            </a:pPr>
            <a:r>
              <a:rPr lang="en-US" sz="2000" u="sng" spc="-10" dirty="0">
                <a:solidFill>
                  <a:srgbClr val="0000FF"/>
                </a:solidFill>
                <a:cs typeface="Calibri"/>
              </a:rPr>
              <a:t>http://blog.csdn.net/fansongy/article/details/14142323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03040" y="655063"/>
            <a:ext cx="432434" cy="2265680"/>
          </a:xfrm>
          <a:prstGeom prst="rect">
            <a:avLst/>
          </a:prstGeom>
        </p:spPr>
        <p:txBody>
          <a:bodyPr vert="vert270" wrap="square" lIns="0" tIns="0" rIns="0" bIns="0" rtlCol="0">
            <a:spAutoFit/>
          </a:bodyPr>
          <a:lstStyle/>
          <a:p>
            <a:pPr marL="12700">
              <a:lnSpc>
                <a:spcPts val="3335"/>
              </a:lnSpc>
            </a:pPr>
            <a:r>
              <a:rPr sz="3200" dirty="0">
                <a:solidFill>
                  <a:srgbClr val="FFFFFF"/>
                </a:solidFill>
                <a:latin typeface="Arial"/>
                <a:cs typeface="Arial"/>
              </a:rPr>
              <a:t>C</a:t>
            </a:r>
            <a:r>
              <a:rPr sz="3200" spc="5" dirty="0">
                <a:solidFill>
                  <a:srgbClr val="FFFFFF"/>
                </a:solidFill>
                <a:latin typeface="Arial"/>
                <a:cs typeface="Arial"/>
              </a:rPr>
              <a:t>O</a:t>
            </a:r>
            <a:r>
              <a:rPr sz="3200" dirty="0">
                <a:solidFill>
                  <a:srgbClr val="FFFFFF"/>
                </a:solidFill>
                <a:latin typeface="Arial"/>
                <a:cs typeface="Arial"/>
              </a:rPr>
              <a:t>NTE</a:t>
            </a:r>
            <a:r>
              <a:rPr sz="3200" spc="5" dirty="0">
                <a:solidFill>
                  <a:srgbClr val="FFFFFF"/>
                </a:solidFill>
                <a:latin typeface="Arial"/>
                <a:cs typeface="Arial"/>
              </a:rPr>
              <a:t>N</a:t>
            </a:r>
            <a:r>
              <a:rPr sz="3200" dirty="0">
                <a:solidFill>
                  <a:srgbClr val="FFFFFF"/>
                </a:solidFill>
                <a:latin typeface="Arial"/>
                <a:cs typeface="Arial"/>
              </a:rPr>
              <a:t>TS</a:t>
            </a:r>
            <a:endParaRPr sz="3200">
              <a:latin typeface="Arial"/>
              <a:cs typeface="Arial"/>
            </a:endParaRPr>
          </a:p>
        </p:txBody>
      </p:sp>
      <p:sp>
        <p:nvSpPr>
          <p:cNvPr id="3" name="object 3"/>
          <p:cNvSpPr/>
          <p:nvPr/>
        </p:nvSpPr>
        <p:spPr>
          <a:xfrm>
            <a:off x="1007363" y="0"/>
            <a:ext cx="76200" cy="2990850"/>
          </a:xfrm>
          <a:custGeom>
            <a:avLst/>
            <a:gdLst/>
            <a:ahLst/>
            <a:cxnLst/>
            <a:rect l="l" t="t" r="r" b="b"/>
            <a:pathLst>
              <a:path w="76200" h="2990850">
                <a:moveTo>
                  <a:pt x="31789" y="2915929"/>
                </a:moveTo>
                <a:lnTo>
                  <a:pt x="23278" y="2917656"/>
                </a:lnTo>
                <a:lnTo>
                  <a:pt x="11187" y="2925794"/>
                </a:lnTo>
                <a:lnTo>
                  <a:pt x="3010" y="2937902"/>
                </a:lnTo>
                <a:lnTo>
                  <a:pt x="0" y="2952750"/>
                </a:lnTo>
                <a:lnTo>
                  <a:pt x="2977" y="2967543"/>
                </a:lnTo>
                <a:lnTo>
                  <a:pt x="11129" y="2979658"/>
                </a:lnTo>
                <a:lnTo>
                  <a:pt x="23233" y="2987843"/>
                </a:lnTo>
                <a:lnTo>
                  <a:pt x="38061" y="2990850"/>
                </a:lnTo>
                <a:lnTo>
                  <a:pt x="52921" y="2987843"/>
                </a:lnTo>
                <a:lnTo>
                  <a:pt x="65012" y="2979705"/>
                </a:lnTo>
                <a:lnTo>
                  <a:pt x="73189" y="2967597"/>
                </a:lnTo>
                <a:lnTo>
                  <a:pt x="76200" y="2952750"/>
                </a:lnTo>
                <a:lnTo>
                  <a:pt x="31750" y="2952750"/>
                </a:lnTo>
                <a:lnTo>
                  <a:pt x="31789" y="2915929"/>
                </a:lnTo>
                <a:close/>
              </a:path>
              <a:path w="76200" h="2990850">
                <a:moveTo>
                  <a:pt x="38138" y="2914650"/>
                </a:moveTo>
                <a:lnTo>
                  <a:pt x="31789" y="2915929"/>
                </a:lnTo>
                <a:lnTo>
                  <a:pt x="31750" y="2952750"/>
                </a:lnTo>
                <a:lnTo>
                  <a:pt x="44450" y="2952750"/>
                </a:lnTo>
                <a:lnTo>
                  <a:pt x="44446" y="2915929"/>
                </a:lnTo>
                <a:lnTo>
                  <a:pt x="38138" y="2914650"/>
                </a:lnTo>
                <a:close/>
              </a:path>
              <a:path w="76200" h="2990850">
                <a:moveTo>
                  <a:pt x="44489" y="2915937"/>
                </a:moveTo>
                <a:lnTo>
                  <a:pt x="44450" y="2952750"/>
                </a:lnTo>
                <a:lnTo>
                  <a:pt x="76200" y="2952750"/>
                </a:lnTo>
                <a:lnTo>
                  <a:pt x="73222" y="2937956"/>
                </a:lnTo>
                <a:lnTo>
                  <a:pt x="65070" y="2925841"/>
                </a:lnTo>
                <a:lnTo>
                  <a:pt x="52966" y="2917656"/>
                </a:lnTo>
                <a:lnTo>
                  <a:pt x="44489" y="2915937"/>
                </a:lnTo>
                <a:close/>
              </a:path>
              <a:path w="76200" h="2990850">
                <a:moveTo>
                  <a:pt x="44490" y="2914650"/>
                </a:moveTo>
                <a:lnTo>
                  <a:pt x="38138" y="2914650"/>
                </a:lnTo>
                <a:lnTo>
                  <a:pt x="44489" y="2915937"/>
                </a:lnTo>
                <a:lnTo>
                  <a:pt x="44490" y="2914650"/>
                </a:lnTo>
                <a:close/>
              </a:path>
              <a:path w="76200" h="2990850">
                <a:moveTo>
                  <a:pt x="47625" y="0"/>
                </a:moveTo>
                <a:lnTo>
                  <a:pt x="34925" y="0"/>
                </a:lnTo>
                <a:lnTo>
                  <a:pt x="31789" y="2915929"/>
                </a:lnTo>
                <a:lnTo>
                  <a:pt x="38138" y="2914650"/>
                </a:lnTo>
                <a:lnTo>
                  <a:pt x="44490" y="2914650"/>
                </a:lnTo>
                <a:lnTo>
                  <a:pt x="47625" y="0"/>
                </a:lnTo>
                <a:close/>
              </a:path>
            </a:pathLst>
          </a:custGeom>
          <a:solidFill>
            <a:srgbClr val="FFFFFF"/>
          </a:solidFill>
        </p:spPr>
        <p:txBody>
          <a:bodyPr wrap="square" lIns="0" tIns="0" rIns="0" bIns="0" rtlCol="0"/>
          <a:lstStyle/>
          <a:p>
            <a:endParaRPr/>
          </a:p>
        </p:txBody>
      </p:sp>
      <p:sp>
        <p:nvSpPr>
          <p:cNvPr id="4" name="object 4"/>
          <p:cNvSpPr/>
          <p:nvPr/>
        </p:nvSpPr>
        <p:spPr>
          <a:xfrm>
            <a:off x="4255008" y="3183635"/>
            <a:ext cx="6510655" cy="577850"/>
          </a:xfrm>
          <a:custGeom>
            <a:avLst/>
            <a:gdLst/>
            <a:ahLst/>
            <a:cxnLst/>
            <a:rect l="l" t="t" r="r" b="b"/>
            <a:pathLst>
              <a:path w="6510655" h="577850">
                <a:moveTo>
                  <a:pt x="6414262" y="0"/>
                </a:moveTo>
                <a:lnTo>
                  <a:pt x="96265" y="0"/>
                </a:lnTo>
                <a:lnTo>
                  <a:pt x="58775" y="7558"/>
                </a:lnTo>
                <a:lnTo>
                  <a:pt x="28178" y="28178"/>
                </a:lnTo>
                <a:lnTo>
                  <a:pt x="7558" y="58775"/>
                </a:lnTo>
                <a:lnTo>
                  <a:pt x="0" y="96265"/>
                </a:lnTo>
                <a:lnTo>
                  <a:pt x="0" y="481330"/>
                </a:lnTo>
                <a:lnTo>
                  <a:pt x="7558" y="518820"/>
                </a:lnTo>
                <a:lnTo>
                  <a:pt x="28178" y="549417"/>
                </a:lnTo>
                <a:lnTo>
                  <a:pt x="58775" y="570037"/>
                </a:lnTo>
                <a:lnTo>
                  <a:pt x="96265" y="577595"/>
                </a:lnTo>
                <a:lnTo>
                  <a:pt x="6414262" y="577595"/>
                </a:lnTo>
                <a:lnTo>
                  <a:pt x="6451752" y="570037"/>
                </a:lnTo>
                <a:lnTo>
                  <a:pt x="6482349" y="549417"/>
                </a:lnTo>
                <a:lnTo>
                  <a:pt x="6502969" y="518820"/>
                </a:lnTo>
                <a:lnTo>
                  <a:pt x="6510527" y="481330"/>
                </a:lnTo>
                <a:lnTo>
                  <a:pt x="6510527" y="96265"/>
                </a:lnTo>
                <a:lnTo>
                  <a:pt x="6502969" y="58775"/>
                </a:lnTo>
                <a:lnTo>
                  <a:pt x="6482349" y="28178"/>
                </a:lnTo>
                <a:lnTo>
                  <a:pt x="6451752" y="7558"/>
                </a:lnTo>
                <a:lnTo>
                  <a:pt x="6414262" y="0"/>
                </a:lnTo>
                <a:close/>
              </a:path>
            </a:pathLst>
          </a:custGeom>
          <a:solidFill>
            <a:srgbClr val="4F81BC"/>
          </a:solidFill>
        </p:spPr>
        <p:txBody>
          <a:bodyPr wrap="square" lIns="0" tIns="0" rIns="0" bIns="0" rtlCol="0"/>
          <a:lstStyle/>
          <a:p>
            <a:endParaRPr/>
          </a:p>
        </p:txBody>
      </p:sp>
      <p:sp>
        <p:nvSpPr>
          <p:cNvPr id="5" name="object 5"/>
          <p:cNvSpPr/>
          <p:nvPr/>
        </p:nvSpPr>
        <p:spPr>
          <a:xfrm>
            <a:off x="4255008" y="3183635"/>
            <a:ext cx="6510655" cy="577850"/>
          </a:xfrm>
          <a:custGeom>
            <a:avLst/>
            <a:gdLst/>
            <a:ahLst/>
            <a:cxnLst/>
            <a:rect l="l" t="t" r="r" b="b"/>
            <a:pathLst>
              <a:path w="6510655" h="577850">
                <a:moveTo>
                  <a:pt x="0" y="96265"/>
                </a:moveTo>
                <a:lnTo>
                  <a:pt x="7558" y="58775"/>
                </a:lnTo>
                <a:lnTo>
                  <a:pt x="28178" y="28178"/>
                </a:lnTo>
                <a:lnTo>
                  <a:pt x="58775" y="7558"/>
                </a:lnTo>
                <a:lnTo>
                  <a:pt x="96265" y="0"/>
                </a:lnTo>
                <a:lnTo>
                  <a:pt x="6414262" y="0"/>
                </a:lnTo>
                <a:lnTo>
                  <a:pt x="6451752" y="7558"/>
                </a:lnTo>
                <a:lnTo>
                  <a:pt x="6482349" y="28178"/>
                </a:lnTo>
                <a:lnTo>
                  <a:pt x="6502969" y="58775"/>
                </a:lnTo>
                <a:lnTo>
                  <a:pt x="6510527" y="96265"/>
                </a:lnTo>
                <a:lnTo>
                  <a:pt x="6510527" y="481330"/>
                </a:lnTo>
                <a:lnTo>
                  <a:pt x="6502969" y="518820"/>
                </a:lnTo>
                <a:lnTo>
                  <a:pt x="6482349" y="549417"/>
                </a:lnTo>
                <a:lnTo>
                  <a:pt x="6451752" y="570037"/>
                </a:lnTo>
                <a:lnTo>
                  <a:pt x="6414262" y="577595"/>
                </a:lnTo>
                <a:lnTo>
                  <a:pt x="96265" y="577595"/>
                </a:lnTo>
                <a:lnTo>
                  <a:pt x="58775" y="570037"/>
                </a:lnTo>
                <a:lnTo>
                  <a:pt x="28178" y="549417"/>
                </a:lnTo>
                <a:lnTo>
                  <a:pt x="7558" y="518820"/>
                </a:lnTo>
                <a:lnTo>
                  <a:pt x="0" y="481330"/>
                </a:lnTo>
                <a:lnTo>
                  <a:pt x="0" y="96265"/>
                </a:lnTo>
                <a:close/>
              </a:path>
            </a:pathLst>
          </a:custGeom>
          <a:ln w="12192">
            <a:solidFill>
              <a:srgbClr val="FFFFFF"/>
            </a:solidFill>
          </a:ln>
        </p:spPr>
        <p:txBody>
          <a:bodyPr wrap="square" lIns="0" tIns="0" rIns="0" bIns="0" rtlCol="0"/>
          <a:lstStyle/>
          <a:p>
            <a:endParaRPr/>
          </a:p>
        </p:txBody>
      </p:sp>
      <p:sp>
        <p:nvSpPr>
          <p:cNvPr id="6" name="object 6"/>
          <p:cNvSpPr txBox="1"/>
          <p:nvPr/>
        </p:nvSpPr>
        <p:spPr>
          <a:xfrm>
            <a:off x="4347209" y="3319526"/>
            <a:ext cx="3133090" cy="317500"/>
          </a:xfrm>
          <a:prstGeom prst="rect">
            <a:avLst/>
          </a:prstGeom>
        </p:spPr>
        <p:txBody>
          <a:bodyPr vert="horz" wrap="square" lIns="0" tIns="0" rIns="0" bIns="0" rtlCol="0">
            <a:spAutoFit/>
          </a:bodyPr>
          <a:lstStyle/>
          <a:p>
            <a:pPr marL="12700">
              <a:lnSpc>
                <a:spcPct val="100000"/>
              </a:lnSpc>
              <a:tabLst>
                <a:tab pos="1000760" algn="l"/>
              </a:tabLst>
            </a:pPr>
            <a:r>
              <a:rPr sz="2000" dirty="0">
                <a:solidFill>
                  <a:srgbClr val="FFFFFF"/>
                </a:solidFill>
                <a:latin typeface="Arial"/>
                <a:cs typeface="Arial"/>
              </a:rPr>
              <a:t>Particle	</a:t>
            </a:r>
            <a:r>
              <a:rPr sz="2000" spc="-10" dirty="0">
                <a:solidFill>
                  <a:srgbClr val="FFFFFF"/>
                </a:solidFill>
                <a:latin typeface="Arial"/>
                <a:cs typeface="Arial"/>
              </a:rPr>
              <a:t>S</a:t>
            </a:r>
            <a:r>
              <a:rPr sz="2000" dirty="0">
                <a:solidFill>
                  <a:srgbClr val="FFFFFF"/>
                </a:solidFill>
                <a:latin typeface="Arial"/>
                <a:cs typeface="Arial"/>
              </a:rPr>
              <a:t>yste</a:t>
            </a:r>
            <a:r>
              <a:rPr sz="2000" spc="-5" dirty="0">
                <a:solidFill>
                  <a:srgbClr val="FFFFFF"/>
                </a:solidFill>
                <a:latin typeface="Arial"/>
                <a:cs typeface="Arial"/>
              </a:rPr>
              <a:t>m</a:t>
            </a:r>
            <a:r>
              <a:rPr sz="2000" dirty="0">
                <a:solidFill>
                  <a:srgbClr val="FFFFFF"/>
                </a:solidFill>
                <a:latin typeface="Microsoft YaHei"/>
                <a:cs typeface="Microsoft YaHei"/>
              </a:rPr>
              <a:t>，粒子系统</a:t>
            </a:r>
            <a:endParaRPr sz="2000">
              <a:latin typeface="Microsoft YaHei"/>
              <a:cs typeface="Microsoft YaHei"/>
            </a:endParaRPr>
          </a:p>
        </p:txBody>
      </p:sp>
      <p:sp>
        <p:nvSpPr>
          <p:cNvPr id="7" name="object 7"/>
          <p:cNvSpPr/>
          <p:nvPr/>
        </p:nvSpPr>
        <p:spPr>
          <a:xfrm>
            <a:off x="2122932" y="2743200"/>
            <a:ext cx="1248410" cy="1237615"/>
          </a:xfrm>
          <a:custGeom>
            <a:avLst/>
            <a:gdLst/>
            <a:ahLst/>
            <a:cxnLst/>
            <a:rect l="l" t="t" r="r" b="b"/>
            <a:pathLst>
              <a:path w="1248410" h="1237614">
                <a:moveTo>
                  <a:pt x="624078" y="0"/>
                </a:moveTo>
                <a:lnTo>
                  <a:pt x="575305" y="1861"/>
                </a:lnTo>
                <a:lnTo>
                  <a:pt x="527559" y="7353"/>
                </a:lnTo>
                <a:lnTo>
                  <a:pt x="480979" y="16339"/>
                </a:lnTo>
                <a:lnTo>
                  <a:pt x="435703" y="28681"/>
                </a:lnTo>
                <a:lnTo>
                  <a:pt x="391871" y="44242"/>
                </a:lnTo>
                <a:lnTo>
                  <a:pt x="349620" y="62883"/>
                </a:lnTo>
                <a:lnTo>
                  <a:pt x="309089" y="84469"/>
                </a:lnTo>
                <a:lnTo>
                  <a:pt x="270418" y="108860"/>
                </a:lnTo>
                <a:lnTo>
                  <a:pt x="233745" y="135920"/>
                </a:lnTo>
                <a:lnTo>
                  <a:pt x="199208" y="165511"/>
                </a:lnTo>
                <a:lnTo>
                  <a:pt x="166947" y="197496"/>
                </a:lnTo>
                <a:lnTo>
                  <a:pt x="137100" y="231736"/>
                </a:lnTo>
                <a:lnTo>
                  <a:pt x="109805" y="268096"/>
                </a:lnTo>
                <a:lnTo>
                  <a:pt x="85202" y="306436"/>
                </a:lnTo>
                <a:lnTo>
                  <a:pt x="63430" y="346621"/>
                </a:lnTo>
                <a:lnTo>
                  <a:pt x="44626" y="388511"/>
                </a:lnTo>
                <a:lnTo>
                  <a:pt x="28931" y="431970"/>
                </a:lnTo>
                <a:lnTo>
                  <a:pt x="16481" y="476860"/>
                </a:lnTo>
                <a:lnTo>
                  <a:pt x="7417" y="523044"/>
                </a:lnTo>
                <a:lnTo>
                  <a:pt x="1877" y="570385"/>
                </a:lnTo>
                <a:lnTo>
                  <a:pt x="0" y="618744"/>
                </a:lnTo>
                <a:lnTo>
                  <a:pt x="1877" y="667102"/>
                </a:lnTo>
                <a:lnTo>
                  <a:pt x="7417" y="714443"/>
                </a:lnTo>
                <a:lnTo>
                  <a:pt x="16481" y="760627"/>
                </a:lnTo>
                <a:lnTo>
                  <a:pt x="28931" y="805517"/>
                </a:lnTo>
                <a:lnTo>
                  <a:pt x="44626" y="848976"/>
                </a:lnTo>
                <a:lnTo>
                  <a:pt x="63430" y="890866"/>
                </a:lnTo>
                <a:lnTo>
                  <a:pt x="85202" y="931051"/>
                </a:lnTo>
                <a:lnTo>
                  <a:pt x="109805" y="969391"/>
                </a:lnTo>
                <a:lnTo>
                  <a:pt x="137100" y="1005751"/>
                </a:lnTo>
                <a:lnTo>
                  <a:pt x="166947" y="1039991"/>
                </a:lnTo>
                <a:lnTo>
                  <a:pt x="199208" y="1071976"/>
                </a:lnTo>
                <a:lnTo>
                  <a:pt x="233745" y="1101567"/>
                </a:lnTo>
                <a:lnTo>
                  <a:pt x="270418" y="1128627"/>
                </a:lnTo>
                <a:lnTo>
                  <a:pt x="309089" y="1153018"/>
                </a:lnTo>
                <a:lnTo>
                  <a:pt x="349620" y="1174604"/>
                </a:lnTo>
                <a:lnTo>
                  <a:pt x="391871" y="1193245"/>
                </a:lnTo>
                <a:lnTo>
                  <a:pt x="435703" y="1208806"/>
                </a:lnTo>
                <a:lnTo>
                  <a:pt x="480979" y="1221148"/>
                </a:lnTo>
                <a:lnTo>
                  <a:pt x="527559" y="1230134"/>
                </a:lnTo>
                <a:lnTo>
                  <a:pt x="575305" y="1235626"/>
                </a:lnTo>
                <a:lnTo>
                  <a:pt x="624078" y="1237488"/>
                </a:lnTo>
                <a:lnTo>
                  <a:pt x="672850" y="1235626"/>
                </a:lnTo>
                <a:lnTo>
                  <a:pt x="720596" y="1230134"/>
                </a:lnTo>
                <a:lnTo>
                  <a:pt x="767176" y="1221148"/>
                </a:lnTo>
                <a:lnTo>
                  <a:pt x="812452" y="1208806"/>
                </a:lnTo>
                <a:lnTo>
                  <a:pt x="856284" y="1193245"/>
                </a:lnTo>
                <a:lnTo>
                  <a:pt x="898535" y="1174604"/>
                </a:lnTo>
                <a:lnTo>
                  <a:pt x="939066" y="1153018"/>
                </a:lnTo>
                <a:lnTo>
                  <a:pt x="977737" y="1128627"/>
                </a:lnTo>
                <a:lnTo>
                  <a:pt x="1014410" y="1101567"/>
                </a:lnTo>
                <a:lnTo>
                  <a:pt x="1048947" y="1071976"/>
                </a:lnTo>
                <a:lnTo>
                  <a:pt x="1081208" y="1039991"/>
                </a:lnTo>
                <a:lnTo>
                  <a:pt x="1111055" y="1005751"/>
                </a:lnTo>
                <a:lnTo>
                  <a:pt x="1138350" y="969391"/>
                </a:lnTo>
                <a:lnTo>
                  <a:pt x="1162953" y="931051"/>
                </a:lnTo>
                <a:lnTo>
                  <a:pt x="1184725" y="890866"/>
                </a:lnTo>
                <a:lnTo>
                  <a:pt x="1203529" y="848976"/>
                </a:lnTo>
                <a:lnTo>
                  <a:pt x="1219224" y="805517"/>
                </a:lnTo>
                <a:lnTo>
                  <a:pt x="1231674" y="760627"/>
                </a:lnTo>
                <a:lnTo>
                  <a:pt x="1240738" y="714443"/>
                </a:lnTo>
                <a:lnTo>
                  <a:pt x="1246278" y="667102"/>
                </a:lnTo>
                <a:lnTo>
                  <a:pt x="1248156" y="618744"/>
                </a:lnTo>
                <a:lnTo>
                  <a:pt x="1246278" y="570385"/>
                </a:lnTo>
                <a:lnTo>
                  <a:pt x="1240738" y="523044"/>
                </a:lnTo>
                <a:lnTo>
                  <a:pt x="1231674" y="476860"/>
                </a:lnTo>
                <a:lnTo>
                  <a:pt x="1219224" y="431970"/>
                </a:lnTo>
                <a:lnTo>
                  <a:pt x="1203529" y="388511"/>
                </a:lnTo>
                <a:lnTo>
                  <a:pt x="1184725" y="346621"/>
                </a:lnTo>
                <a:lnTo>
                  <a:pt x="1162953" y="306436"/>
                </a:lnTo>
                <a:lnTo>
                  <a:pt x="1138350" y="268096"/>
                </a:lnTo>
                <a:lnTo>
                  <a:pt x="1111055" y="231736"/>
                </a:lnTo>
                <a:lnTo>
                  <a:pt x="1081208" y="197496"/>
                </a:lnTo>
                <a:lnTo>
                  <a:pt x="1048947" y="165511"/>
                </a:lnTo>
                <a:lnTo>
                  <a:pt x="1014410" y="135920"/>
                </a:lnTo>
                <a:lnTo>
                  <a:pt x="977737" y="108860"/>
                </a:lnTo>
                <a:lnTo>
                  <a:pt x="939066" y="84469"/>
                </a:lnTo>
                <a:lnTo>
                  <a:pt x="898535" y="62883"/>
                </a:lnTo>
                <a:lnTo>
                  <a:pt x="856284" y="44242"/>
                </a:lnTo>
                <a:lnTo>
                  <a:pt x="812452" y="28681"/>
                </a:lnTo>
                <a:lnTo>
                  <a:pt x="767176" y="16339"/>
                </a:lnTo>
                <a:lnTo>
                  <a:pt x="720596" y="7353"/>
                </a:lnTo>
                <a:lnTo>
                  <a:pt x="672850" y="1861"/>
                </a:lnTo>
                <a:lnTo>
                  <a:pt x="624078" y="0"/>
                </a:lnTo>
                <a:close/>
              </a:path>
            </a:pathLst>
          </a:custGeom>
          <a:solidFill>
            <a:srgbClr val="4F81BC"/>
          </a:solidFill>
        </p:spPr>
        <p:txBody>
          <a:bodyPr wrap="square" lIns="0" tIns="0" rIns="0" bIns="0" rtlCol="0"/>
          <a:lstStyle/>
          <a:p>
            <a:endParaRPr/>
          </a:p>
        </p:txBody>
      </p:sp>
      <p:sp>
        <p:nvSpPr>
          <p:cNvPr id="8" name="object 8"/>
          <p:cNvSpPr/>
          <p:nvPr/>
        </p:nvSpPr>
        <p:spPr>
          <a:xfrm>
            <a:off x="2122932" y="2743200"/>
            <a:ext cx="1248410" cy="1237615"/>
          </a:xfrm>
          <a:custGeom>
            <a:avLst/>
            <a:gdLst/>
            <a:ahLst/>
            <a:cxnLst/>
            <a:rect l="l" t="t" r="r" b="b"/>
            <a:pathLst>
              <a:path w="1248410" h="1237614">
                <a:moveTo>
                  <a:pt x="0" y="618744"/>
                </a:moveTo>
                <a:lnTo>
                  <a:pt x="1877" y="570385"/>
                </a:lnTo>
                <a:lnTo>
                  <a:pt x="7417" y="523044"/>
                </a:lnTo>
                <a:lnTo>
                  <a:pt x="16481" y="476860"/>
                </a:lnTo>
                <a:lnTo>
                  <a:pt x="28931" y="431970"/>
                </a:lnTo>
                <a:lnTo>
                  <a:pt x="44626" y="388511"/>
                </a:lnTo>
                <a:lnTo>
                  <a:pt x="63430" y="346621"/>
                </a:lnTo>
                <a:lnTo>
                  <a:pt x="85202" y="306436"/>
                </a:lnTo>
                <a:lnTo>
                  <a:pt x="109805" y="268096"/>
                </a:lnTo>
                <a:lnTo>
                  <a:pt x="137100" y="231736"/>
                </a:lnTo>
                <a:lnTo>
                  <a:pt x="166947" y="197496"/>
                </a:lnTo>
                <a:lnTo>
                  <a:pt x="199208" y="165511"/>
                </a:lnTo>
                <a:lnTo>
                  <a:pt x="233745" y="135920"/>
                </a:lnTo>
                <a:lnTo>
                  <a:pt x="270418" y="108860"/>
                </a:lnTo>
                <a:lnTo>
                  <a:pt x="309089" y="84469"/>
                </a:lnTo>
                <a:lnTo>
                  <a:pt x="349620" y="62883"/>
                </a:lnTo>
                <a:lnTo>
                  <a:pt x="391871" y="44242"/>
                </a:lnTo>
                <a:lnTo>
                  <a:pt x="435703" y="28681"/>
                </a:lnTo>
                <a:lnTo>
                  <a:pt x="480979" y="16339"/>
                </a:lnTo>
                <a:lnTo>
                  <a:pt x="527559" y="7353"/>
                </a:lnTo>
                <a:lnTo>
                  <a:pt x="575305" y="1861"/>
                </a:lnTo>
                <a:lnTo>
                  <a:pt x="624078" y="0"/>
                </a:lnTo>
                <a:lnTo>
                  <a:pt x="672850" y="1861"/>
                </a:lnTo>
                <a:lnTo>
                  <a:pt x="720596" y="7353"/>
                </a:lnTo>
                <a:lnTo>
                  <a:pt x="767176" y="16339"/>
                </a:lnTo>
                <a:lnTo>
                  <a:pt x="812452" y="28681"/>
                </a:lnTo>
                <a:lnTo>
                  <a:pt x="856284" y="44242"/>
                </a:lnTo>
                <a:lnTo>
                  <a:pt x="898535" y="62883"/>
                </a:lnTo>
                <a:lnTo>
                  <a:pt x="939066" y="84469"/>
                </a:lnTo>
                <a:lnTo>
                  <a:pt x="977737" y="108860"/>
                </a:lnTo>
                <a:lnTo>
                  <a:pt x="1014410" y="135920"/>
                </a:lnTo>
                <a:lnTo>
                  <a:pt x="1048947" y="165511"/>
                </a:lnTo>
                <a:lnTo>
                  <a:pt x="1081208" y="197496"/>
                </a:lnTo>
                <a:lnTo>
                  <a:pt x="1111055" y="231736"/>
                </a:lnTo>
                <a:lnTo>
                  <a:pt x="1138350" y="268096"/>
                </a:lnTo>
                <a:lnTo>
                  <a:pt x="1162953" y="306436"/>
                </a:lnTo>
                <a:lnTo>
                  <a:pt x="1184725" y="346621"/>
                </a:lnTo>
                <a:lnTo>
                  <a:pt x="1203529" y="388511"/>
                </a:lnTo>
                <a:lnTo>
                  <a:pt x="1219224" y="431970"/>
                </a:lnTo>
                <a:lnTo>
                  <a:pt x="1231674" y="476860"/>
                </a:lnTo>
                <a:lnTo>
                  <a:pt x="1240738" y="523044"/>
                </a:lnTo>
                <a:lnTo>
                  <a:pt x="1246278" y="570385"/>
                </a:lnTo>
                <a:lnTo>
                  <a:pt x="1248156" y="618744"/>
                </a:lnTo>
                <a:lnTo>
                  <a:pt x="1246278" y="667102"/>
                </a:lnTo>
                <a:lnTo>
                  <a:pt x="1240738" y="714443"/>
                </a:lnTo>
                <a:lnTo>
                  <a:pt x="1231674" y="760627"/>
                </a:lnTo>
                <a:lnTo>
                  <a:pt x="1219224" y="805517"/>
                </a:lnTo>
                <a:lnTo>
                  <a:pt x="1203529" y="848976"/>
                </a:lnTo>
                <a:lnTo>
                  <a:pt x="1184725" y="890866"/>
                </a:lnTo>
                <a:lnTo>
                  <a:pt x="1162953" y="931051"/>
                </a:lnTo>
                <a:lnTo>
                  <a:pt x="1138350" y="969391"/>
                </a:lnTo>
                <a:lnTo>
                  <a:pt x="1111055" y="1005751"/>
                </a:lnTo>
                <a:lnTo>
                  <a:pt x="1081208" y="1039991"/>
                </a:lnTo>
                <a:lnTo>
                  <a:pt x="1048947" y="1071976"/>
                </a:lnTo>
                <a:lnTo>
                  <a:pt x="1014410" y="1101567"/>
                </a:lnTo>
                <a:lnTo>
                  <a:pt x="977737" y="1128627"/>
                </a:lnTo>
                <a:lnTo>
                  <a:pt x="939066" y="1153018"/>
                </a:lnTo>
                <a:lnTo>
                  <a:pt x="898535" y="1174604"/>
                </a:lnTo>
                <a:lnTo>
                  <a:pt x="856284" y="1193245"/>
                </a:lnTo>
                <a:lnTo>
                  <a:pt x="812452" y="1208806"/>
                </a:lnTo>
                <a:lnTo>
                  <a:pt x="767176" y="1221148"/>
                </a:lnTo>
                <a:lnTo>
                  <a:pt x="720596" y="1230134"/>
                </a:lnTo>
                <a:lnTo>
                  <a:pt x="672850" y="1235626"/>
                </a:lnTo>
                <a:lnTo>
                  <a:pt x="624078" y="1237488"/>
                </a:lnTo>
                <a:lnTo>
                  <a:pt x="575305" y="1235626"/>
                </a:lnTo>
                <a:lnTo>
                  <a:pt x="527559" y="1230134"/>
                </a:lnTo>
                <a:lnTo>
                  <a:pt x="480979" y="1221148"/>
                </a:lnTo>
                <a:lnTo>
                  <a:pt x="435703" y="1208806"/>
                </a:lnTo>
                <a:lnTo>
                  <a:pt x="391871" y="1193245"/>
                </a:lnTo>
                <a:lnTo>
                  <a:pt x="349620" y="1174604"/>
                </a:lnTo>
                <a:lnTo>
                  <a:pt x="309089" y="1153018"/>
                </a:lnTo>
                <a:lnTo>
                  <a:pt x="270418" y="1128627"/>
                </a:lnTo>
                <a:lnTo>
                  <a:pt x="233745" y="1101567"/>
                </a:lnTo>
                <a:lnTo>
                  <a:pt x="199208" y="1071976"/>
                </a:lnTo>
                <a:lnTo>
                  <a:pt x="166947" y="1039991"/>
                </a:lnTo>
                <a:lnTo>
                  <a:pt x="137100" y="1005751"/>
                </a:lnTo>
                <a:lnTo>
                  <a:pt x="109805" y="969391"/>
                </a:lnTo>
                <a:lnTo>
                  <a:pt x="85202" y="931051"/>
                </a:lnTo>
                <a:lnTo>
                  <a:pt x="63430" y="890866"/>
                </a:lnTo>
                <a:lnTo>
                  <a:pt x="44626" y="848976"/>
                </a:lnTo>
                <a:lnTo>
                  <a:pt x="28931" y="805517"/>
                </a:lnTo>
                <a:lnTo>
                  <a:pt x="16481" y="760627"/>
                </a:lnTo>
                <a:lnTo>
                  <a:pt x="7417" y="714443"/>
                </a:lnTo>
                <a:lnTo>
                  <a:pt x="1877" y="667102"/>
                </a:lnTo>
                <a:lnTo>
                  <a:pt x="0" y="618744"/>
                </a:lnTo>
                <a:close/>
              </a:path>
            </a:pathLst>
          </a:custGeom>
          <a:ln w="12192">
            <a:solidFill>
              <a:srgbClr val="8EB4E2"/>
            </a:solidFill>
          </a:ln>
        </p:spPr>
        <p:txBody>
          <a:bodyPr wrap="square" lIns="0" tIns="0" rIns="0" bIns="0" rtlCol="0"/>
          <a:lstStyle/>
          <a:p>
            <a:endParaRPr/>
          </a:p>
        </p:txBody>
      </p:sp>
      <p:sp>
        <p:nvSpPr>
          <p:cNvPr id="9" name="object 9"/>
          <p:cNvSpPr txBox="1">
            <a:spLocks noGrp="1"/>
          </p:cNvSpPr>
          <p:nvPr>
            <p:ph type="title"/>
          </p:nvPr>
        </p:nvSpPr>
        <p:spPr>
          <a:xfrm>
            <a:off x="2281554" y="3165602"/>
            <a:ext cx="974090" cy="315595"/>
          </a:xfrm>
          <a:prstGeom prst="rect">
            <a:avLst/>
          </a:prstGeom>
        </p:spPr>
        <p:txBody>
          <a:bodyPr vert="horz" wrap="square" lIns="0" tIns="0" rIns="0" bIns="0" rtlCol="0">
            <a:spAutoFit/>
          </a:bodyPr>
          <a:lstStyle/>
          <a:p>
            <a:pPr marL="12700">
              <a:lnSpc>
                <a:spcPct val="100000"/>
              </a:lnSpc>
            </a:pPr>
            <a:r>
              <a:rPr sz="2000" b="0" dirty="0">
                <a:solidFill>
                  <a:srgbClr val="000000"/>
                </a:solidFill>
                <a:latin typeface="Arial"/>
                <a:cs typeface="Arial"/>
              </a:rPr>
              <a:t>s</a:t>
            </a:r>
            <a:r>
              <a:rPr sz="2000" b="0" spc="5" dirty="0">
                <a:solidFill>
                  <a:srgbClr val="000000"/>
                </a:solidFill>
                <a:latin typeface="Arial"/>
                <a:cs typeface="Arial"/>
              </a:rPr>
              <a:t>e</a:t>
            </a:r>
            <a:r>
              <a:rPr sz="2000" b="0" dirty="0">
                <a:solidFill>
                  <a:srgbClr val="000000"/>
                </a:solidFill>
                <a:latin typeface="Arial"/>
                <a:cs typeface="Arial"/>
              </a:rPr>
              <a:t>ction2</a:t>
            </a:r>
            <a:endParaRPr sz="2000">
              <a:latin typeface="Arial"/>
              <a:cs typeface="Arial"/>
            </a:endParaRPr>
          </a:p>
        </p:txBody>
      </p:sp>
      <p:sp>
        <p:nvSpPr>
          <p:cNvPr id="10" name="object 10"/>
          <p:cNvSpPr/>
          <p:nvPr/>
        </p:nvSpPr>
        <p:spPr>
          <a:xfrm>
            <a:off x="3403346" y="3416046"/>
            <a:ext cx="810895" cy="76200"/>
          </a:xfrm>
          <a:custGeom>
            <a:avLst/>
            <a:gdLst/>
            <a:ahLst/>
            <a:cxnLst/>
            <a:rect l="l" t="t" r="r" b="b"/>
            <a:pathLst>
              <a:path w="810895" h="76200">
                <a:moveTo>
                  <a:pt x="772667" y="0"/>
                </a:moveTo>
                <a:lnTo>
                  <a:pt x="757820" y="2988"/>
                </a:lnTo>
                <a:lnTo>
                  <a:pt x="745712" y="11144"/>
                </a:lnTo>
                <a:lnTo>
                  <a:pt x="737556" y="23252"/>
                </a:lnTo>
                <a:lnTo>
                  <a:pt x="734567" y="38100"/>
                </a:lnTo>
                <a:lnTo>
                  <a:pt x="737556" y="52947"/>
                </a:lnTo>
                <a:lnTo>
                  <a:pt x="745712" y="65055"/>
                </a:lnTo>
                <a:lnTo>
                  <a:pt x="757820" y="73211"/>
                </a:lnTo>
                <a:lnTo>
                  <a:pt x="772667" y="76200"/>
                </a:lnTo>
                <a:lnTo>
                  <a:pt x="787461" y="73211"/>
                </a:lnTo>
                <a:lnTo>
                  <a:pt x="799576" y="65055"/>
                </a:lnTo>
                <a:lnTo>
                  <a:pt x="807761" y="52947"/>
                </a:lnTo>
                <a:lnTo>
                  <a:pt x="808762" y="48005"/>
                </a:lnTo>
                <a:lnTo>
                  <a:pt x="772667" y="48005"/>
                </a:lnTo>
                <a:lnTo>
                  <a:pt x="772667" y="28193"/>
                </a:lnTo>
                <a:lnTo>
                  <a:pt x="808762" y="28193"/>
                </a:lnTo>
                <a:lnTo>
                  <a:pt x="807761" y="23252"/>
                </a:lnTo>
                <a:lnTo>
                  <a:pt x="799576" y="11144"/>
                </a:lnTo>
                <a:lnTo>
                  <a:pt x="787461" y="2988"/>
                </a:lnTo>
                <a:lnTo>
                  <a:pt x="772667" y="0"/>
                </a:lnTo>
                <a:close/>
              </a:path>
              <a:path w="810895" h="76200">
                <a:moveTo>
                  <a:pt x="736561" y="28193"/>
                </a:moveTo>
                <a:lnTo>
                  <a:pt x="693419" y="28193"/>
                </a:lnTo>
                <a:lnTo>
                  <a:pt x="693419" y="48005"/>
                </a:lnTo>
                <a:lnTo>
                  <a:pt x="736561" y="48005"/>
                </a:lnTo>
                <a:lnTo>
                  <a:pt x="734567" y="38100"/>
                </a:lnTo>
                <a:lnTo>
                  <a:pt x="736561" y="28193"/>
                </a:lnTo>
                <a:close/>
              </a:path>
              <a:path w="810895" h="76200">
                <a:moveTo>
                  <a:pt x="808762" y="28193"/>
                </a:moveTo>
                <a:lnTo>
                  <a:pt x="772667" y="28193"/>
                </a:lnTo>
                <a:lnTo>
                  <a:pt x="772667" y="48005"/>
                </a:lnTo>
                <a:lnTo>
                  <a:pt x="808762" y="48005"/>
                </a:lnTo>
                <a:lnTo>
                  <a:pt x="810767" y="38100"/>
                </a:lnTo>
                <a:lnTo>
                  <a:pt x="808762" y="28193"/>
                </a:lnTo>
                <a:close/>
              </a:path>
              <a:path w="810895" h="76200">
                <a:moveTo>
                  <a:pt x="633983" y="28193"/>
                </a:moveTo>
                <a:lnTo>
                  <a:pt x="554736" y="28193"/>
                </a:lnTo>
                <a:lnTo>
                  <a:pt x="554736" y="48005"/>
                </a:lnTo>
                <a:lnTo>
                  <a:pt x="633983" y="48005"/>
                </a:lnTo>
                <a:lnTo>
                  <a:pt x="633983" y="28193"/>
                </a:lnTo>
                <a:close/>
              </a:path>
              <a:path w="810895" h="76200">
                <a:moveTo>
                  <a:pt x="495300" y="28193"/>
                </a:moveTo>
                <a:lnTo>
                  <a:pt x="416051" y="28193"/>
                </a:lnTo>
                <a:lnTo>
                  <a:pt x="416051" y="48005"/>
                </a:lnTo>
                <a:lnTo>
                  <a:pt x="495300" y="48005"/>
                </a:lnTo>
                <a:lnTo>
                  <a:pt x="495300" y="28193"/>
                </a:lnTo>
                <a:close/>
              </a:path>
              <a:path w="810895" h="76200">
                <a:moveTo>
                  <a:pt x="356615" y="28193"/>
                </a:moveTo>
                <a:lnTo>
                  <a:pt x="277367" y="28193"/>
                </a:lnTo>
                <a:lnTo>
                  <a:pt x="277367" y="48005"/>
                </a:lnTo>
                <a:lnTo>
                  <a:pt x="356615" y="48005"/>
                </a:lnTo>
                <a:lnTo>
                  <a:pt x="356615" y="28193"/>
                </a:lnTo>
                <a:close/>
              </a:path>
              <a:path w="810895" h="76200">
                <a:moveTo>
                  <a:pt x="217931" y="28193"/>
                </a:moveTo>
                <a:lnTo>
                  <a:pt x="138683" y="28193"/>
                </a:lnTo>
                <a:lnTo>
                  <a:pt x="138683" y="48005"/>
                </a:lnTo>
                <a:lnTo>
                  <a:pt x="217931" y="48005"/>
                </a:lnTo>
                <a:lnTo>
                  <a:pt x="217931" y="28193"/>
                </a:lnTo>
                <a:close/>
              </a:path>
              <a:path w="810895" h="76200">
                <a:moveTo>
                  <a:pt x="79248" y="28193"/>
                </a:moveTo>
                <a:lnTo>
                  <a:pt x="0" y="28193"/>
                </a:lnTo>
                <a:lnTo>
                  <a:pt x="0" y="48005"/>
                </a:lnTo>
                <a:lnTo>
                  <a:pt x="79248" y="48005"/>
                </a:lnTo>
                <a:lnTo>
                  <a:pt x="79248" y="28193"/>
                </a:lnTo>
                <a:close/>
              </a:path>
            </a:pathLst>
          </a:custGeom>
          <a:solidFill>
            <a:srgbClr val="FFFFFF"/>
          </a:solidFill>
        </p:spPr>
        <p:txBody>
          <a:bodyPr wrap="square" lIns="0" tIns="0" rIns="0" bIns="0" rtlCol="0"/>
          <a:lstStyle/>
          <a:p>
            <a:endParaRPr/>
          </a:p>
        </p:txBody>
      </p:sp>
      <p:sp>
        <p:nvSpPr>
          <p:cNvPr id="11" name="object 11"/>
          <p:cNvSpPr/>
          <p:nvPr/>
        </p:nvSpPr>
        <p:spPr>
          <a:xfrm>
            <a:off x="0" y="5495542"/>
            <a:ext cx="1623060" cy="1362456"/>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9300971" y="6288022"/>
            <a:ext cx="1656587" cy="484631"/>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9950195" y="6214870"/>
            <a:ext cx="2212848" cy="566928"/>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95542"/>
            <a:ext cx="1623060" cy="13624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00971" y="6288022"/>
            <a:ext cx="1656587" cy="48463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50195" y="6214870"/>
            <a:ext cx="2212848" cy="566928"/>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1531747" y="1893823"/>
            <a:ext cx="9271635" cy="3447098"/>
          </a:xfrm>
          <a:prstGeom prst="rect">
            <a:avLst/>
          </a:prstGeom>
        </p:spPr>
        <p:txBody>
          <a:bodyPr vert="horz" wrap="square" lIns="0" tIns="0" rIns="0" bIns="0" rtlCol="0">
            <a:spAutoFit/>
          </a:bodyPr>
          <a:lstStyle/>
          <a:p>
            <a:pPr marL="12700" marR="5080" algn="just">
              <a:lnSpc>
                <a:spcPct val="100000"/>
              </a:lnSpc>
            </a:pPr>
            <a:r>
              <a:rPr sz="2800" spc="-5" dirty="0" err="1">
                <a:solidFill>
                  <a:srgbClr val="00AFEF"/>
                </a:solidFill>
                <a:latin typeface="SimSun"/>
                <a:cs typeface="SimSun"/>
              </a:rPr>
              <a:t>粒子系统</a:t>
            </a:r>
            <a:r>
              <a:rPr lang="zh-CN" altLang="en-US" sz="2800" spc="-5" dirty="0">
                <a:solidFill>
                  <a:srgbClr val="FFFFFF"/>
                </a:solidFill>
                <a:latin typeface="SimSun"/>
                <a:cs typeface="SimSun"/>
              </a:rPr>
              <a:t>是指三维计算机图形学中模拟特定现象的技术，它在模仿自然现象、物理现象及空间扭曲上具备得天独厚的优势，为我们实现一些真实自然而又带有随机性的特效提供了方便。</a:t>
            </a:r>
            <a:r>
              <a:rPr sz="2800" spc="-5" dirty="0">
                <a:solidFill>
                  <a:srgbClr val="FFFFFF"/>
                </a:solidFill>
                <a:latin typeface="SimSun"/>
                <a:cs typeface="SimSun"/>
              </a:rPr>
              <a:t>该技术使用了大量非常小的精灵或其他图形对象来模拟某种模糊的现象，而这些现象用其它传统的渲染技术难以实现。经常使用粒子系统模拟的现象有火、爆炸、烟、水  </a:t>
            </a:r>
            <a:r>
              <a:rPr sz="2800" spc="-5" dirty="0" err="1">
                <a:solidFill>
                  <a:srgbClr val="FFFFFF"/>
                </a:solidFill>
                <a:latin typeface="SimSun"/>
                <a:cs typeface="SimSun"/>
              </a:rPr>
              <a:t>流、火花、落叶、云、雾、雪、尘、流星尾迹或者发光轨迹这样的抽象视觉效果等等</a:t>
            </a:r>
            <a:r>
              <a:rPr sz="2800" spc="-5" dirty="0">
                <a:solidFill>
                  <a:srgbClr val="FFFFFF"/>
                </a:solidFill>
                <a:latin typeface="SimSun"/>
                <a:cs typeface="SimSun"/>
              </a:rPr>
              <a:t>。</a:t>
            </a:r>
            <a:endParaRPr sz="2800" dirty="0">
              <a:latin typeface="SimSun"/>
              <a:cs typeface="SimSun"/>
            </a:endParaRPr>
          </a:p>
        </p:txBody>
      </p:sp>
      <p:sp>
        <p:nvSpPr>
          <p:cNvPr id="6" name="object 6"/>
          <p:cNvSpPr txBox="1">
            <a:spLocks noGrp="1"/>
          </p:cNvSpPr>
          <p:nvPr>
            <p:ph type="title"/>
          </p:nvPr>
        </p:nvSpPr>
        <p:spPr>
          <a:prstGeom prst="rect">
            <a:avLst/>
          </a:prstGeom>
        </p:spPr>
        <p:txBody>
          <a:bodyPr vert="horz" wrap="square" lIns="0" tIns="42671" rIns="0" bIns="0" rtlCol="0">
            <a:spAutoFit/>
          </a:bodyPr>
          <a:lstStyle/>
          <a:p>
            <a:pPr marL="12700">
              <a:lnSpc>
                <a:spcPct val="100000"/>
              </a:lnSpc>
            </a:pPr>
            <a:r>
              <a:rPr dirty="0"/>
              <a:t>粒子系统</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41119" y="1274063"/>
            <a:ext cx="3421379" cy="298094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18276" y="1274063"/>
            <a:ext cx="5583935" cy="3907536"/>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3681984" y="4690871"/>
            <a:ext cx="1886712" cy="1514855"/>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95542"/>
            <a:ext cx="1623060" cy="13624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00971" y="6288022"/>
            <a:ext cx="1656587" cy="48463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50195" y="6214870"/>
            <a:ext cx="2212848" cy="566928"/>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1518285" y="1767332"/>
            <a:ext cx="8195945" cy="2125980"/>
          </a:xfrm>
          <a:prstGeom prst="rect">
            <a:avLst/>
          </a:prstGeom>
        </p:spPr>
        <p:txBody>
          <a:bodyPr vert="horz" wrap="square" lIns="0" tIns="0" rIns="0" bIns="0" rtlCol="0">
            <a:spAutoFit/>
          </a:bodyPr>
          <a:lstStyle/>
          <a:p>
            <a:pPr marL="12700">
              <a:lnSpc>
                <a:spcPct val="100000"/>
              </a:lnSpc>
            </a:pPr>
            <a:r>
              <a:rPr sz="2800" spc="-5" dirty="0">
                <a:solidFill>
                  <a:srgbClr val="00AFEF"/>
                </a:solidFill>
                <a:latin typeface="SimSun"/>
                <a:cs typeface="SimSun"/>
              </a:rPr>
              <a:t>帧动画</a:t>
            </a:r>
            <a:r>
              <a:rPr sz="2800" spc="-5" dirty="0">
                <a:solidFill>
                  <a:srgbClr val="FFFFFF"/>
                </a:solidFill>
                <a:latin typeface="SimSun"/>
                <a:cs typeface="SimSun"/>
              </a:rPr>
              <a:t>也能实现特效效果，但相对于粒子系统缺点：</a:t>
            </a:r>
            <a:endParaRPr sz="2800">
              <a:latin typeface="SimSun"/>
              <a:cs typeface="SimSun"/>
            </a:endParaRPr>
          </a:p>
          <a:p>
            <a:pPr>
              <a:lnSpc>
                <a:spcPct val="100000"/>
              </a:lnSpc>
              <a:spcBef>
                <a:spcPts val="25"/>
              </a:spcBef>
            </a:pPr>
            <a:endParaRPr sz="2900">
              <a:latin typeface="Times New Roman"/>
              <a:cs typeface="Times New Roman"/>
            </a:endParaRPr>
          </a:p>
          <a:p>
            <a:pPr marL="12700">
              <a:lnSpc>
                <a:spcPct val="100000"/>
              </a:lnSpc>
            </a:pPr>
            <a:r>
              <a:rPr sz="2800" spc="-5" dirty="0">
                <a:solidFill>
                  <a:srgbClr val="FFFFFF"/>
                </a:solidFill>
                <a:latin typeface="SimSun"/>
                <a:cs typeface="SimSun"/>
              </a:rPr>
              <a:t>1.画面效果弱</a:t>
            </a:r>
            <a:endParaRPr sz="2800">
              <a:latin typeface="SimSun"/>
              <a:cs typeface="SimSun"/>
            </a:endParaRPr>
          </a:p>
          <a:p>
            <a:pPr marL="12700">
              <a:lnSpc>
                <a:spcPct val="100000"/>
              </a:lnSpc>
            </a:pPr>
            <a:r>
              <a:rPr sz="2800" spc="-5" dirty="0">
                <a:solidFill>
                  <a:srgbClr val="FFFFFF"/>
                </a:solidFill>
                <a:latin typeface="SimSun"/>
                <a:cs typeface="SimSun"/>
              </a:rPr>
              <a:t>2.细节不自然</a:t>
            </a:r>
            <a:endParaRPr sz="2800">
              <a:latin typeface="SimSun"/>
              <a:cs typeface="SimSun"/>
            </a:endParaRPr>
          </a:p>
          <a:p>
            <a:pPr marL="12700">
              <a:lnSpc>
                <a:spcPts val="3295"/>
              </a:lnSpc>
            </a:pPr>
            <a:r>
              <a:rPr sz="2800" spc="-5" dirty="0">
                <a:solidFill>
                  <a:srgbClr val="FFFFFF"/>
                </a:solidFill>
                <a:latin typeface="SimSun"/>
                <a:cs typeface="SimSun"/>
              </a:rPr>
              <a:t>3.修改不方便</a:t>
            </a:r>
            <a:endParaRPr sz="2800">
              <a:latin typeface="SimSun"/>
              <a:cs typeface="SimSun"/>
            </a:endParaRPr>
          </a:p>
        </p:txBody>
      </p:sp>
      <p:sp>
        <p:nvSpPr>
          <p:cNvPr id="6" name="object 6"/>
          <p:cNvSpPr txBox="1">
            <a:spLocks noGrp="1"/>
          </p:cNvSpPr>
          <p:nvPr>
            <p:ph type="title"/>
          </p:nvPr>
        </p:nvSpPr>
        <p:spPr>
          <a:prstGeom prst="rect">
            <a:avLst/>
          </a:prstGeom>
        </p:spPr>
        <p:txBody>
          <a:bodyPr vert="horz" wrap="square" lIns="0" tIns="42671" rIns="0" bIns="0" rtlCol="0">
            <a:spAutoFit/>
          </a:bodyPr>
          <a:lstStyle/>
          <a:p>
            <a:pPr marL="12700">
              <a:lnSpc>
                <a:spcPct val="100000"/>
              </a:lnSpc>
            </a:pPr>
            <a:r>
              <a:rPr dirty="0"/>
              <a:t>粒子系统</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95542"/>
            <a:ext cx="1623060" cy="13624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00971" y="6288022"/>
            <a:ext cx="1656587" cy="48463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50195" y="6214870"/>
            <a:ext cx="2212848" cy="566928"/>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1518285" y="1767332"/>
            <a:ext cx="8195945" cy="3385542"/>
          </a:xfrm>
          <a:prstGeom prst="rect">
            <a:avLst/>
          </a:prstGeom>
        </p:spPr>
        <p:txBody>
          <a:bodyPr vert="horz" wrap="square" lIns="0" tIns="0" rIns="0" bIns="0" rtlCol="0">
            <a:spAutoFit/>
          </a:bodyPr>
          <a:lstStyle/>
          <a:p>
            <a:pPr marL="12700">
              <a:lnSpc>
                <a:spcPct val="100000"/>
              </a:lnSpc>
            </a:pPr>
            <a:r>
              <a:rPr lang="zh-CN" altLang="en-US" sz="2800" spc="-5" dirty="0">
                <a:solidFill>
                  <a:srgbClr val="00AFEF"/>
                </a:solidFill>
                <a:latin typeface="SimSun"/>
                <a:cs typeface="SimSun"/>
              </a:rPr>
              <a:t>主要属性</a:t>
            </a:r>
            <a:r>
              <a:rPr sz="2800" spc="-5" dirty="0">
                <a:solidFill>
                  <a:srgbClr val="FFFFFF"/>
                </a:solidFill>
                <a:latin typeface="SimSun"/>
                <a:cs typeface="SimSun"/>
              </a:rPr>
              <a:t>：</a:t>
            </a:r>
            <a:endParaRPr sz="2900" dirty="0">
              <a:latin typeface="Times New Roman"/>
              <a:cs typeface="Times New Roman"/>
            </a:endParaRPr>
          </a:p>
          <a:p>
            <a:pPr marL="12700">
              <a:lnSpc>
                <a:spcPct val="100000"/>
              </a:lnSpc>
            </a:pPr>
            <a:r>
              <a:rPr sz="2400" spc="-5" dirty="0">
                <a:solidFill>
                  <a:srgbClr val="FFFFFF"/>
                </a:solidFill>
                <a:latin typeface="SimSun"/>
                <a:cs typeface="SimSun"/>
              </a:rPr>
              <a:t>1.</a:t>
            </a:r>
            <a:r>
              <a:rPr lang="en-US" altLang="zh-CN" sz="2400" spc="-5" dirty="0">
                <a:solidFill>
                  <a:srgbClr val="00B0F0"/>
                </a:solidFill>
                <a:latin typeface="SimSun"/>
                <a:cs typeface="SimSun"/>
              </a:rPr>
              <a:t>_duration</a:t>
            </a:r>
            <a:r>
              <a:rPr lang="en-US" altLang="zh-CN" sz="2400" spc="-5" dirty="0">
                <a:solidFill>
                  <a:srgbClr val="FF0000"/>
                </a:solidFill>
                <a:latin typeface="SimSun"/>
                <a:cs typeface="SimSun"/>
              </a:rPr>
              <a:t> </a:t>
            </a:r>
            <a:r>
              <a:rPr lang="zh-CN" altLang="en-US" sz="2400" spc="-5" dirty="0">
                <a:solidFill>
                  <a:srgbClr val="FFFFFF"/>
                </a:solidFill>
                <a:latin typeface="SimSun"/>
                <a:cs typeface="SimSun"/>
              </a:rPr>
              <a:t>发射器生存时间，即它可以发射粒子的时间，注意这个时间和粒子生存时间不同。单位秒，</a:t>
            </a:r>
            <a:r>
              <a:rPr lang="en-US" altLang="zh-CN" sz="2400" spc="-5" dirty="0">
                <a:solidFill>
                  <a:srgbClr val="FFFFFF"/>
                </a:solidFill>
                <a:latin typeface="SimSun"/>
                <a:cs typeface="SimSun"/>
              </a:rPr>
              <a:t>-1</a:t>
            </a:r>
            <a:r>
              <a:rPr lang="zh-CN" altLang="en-US" sz="2400" spc="-5" dirty="0">
                <a:solidFill>
                  <a:srgbClr val="FFFFFF"/>
                </a:solidFill>
                <a:latin typeface="SimSun"/>
                <a:cs typeface="SimSun"/>
              </a:rPr>
              <a:t>表示永远；粒子发射结束后可点击工具栏的播放按钮再次发射</a:t>
            </a:r>
          </a:p>
          <a:p>
            <a:pPr marL="12700">
              <a:lnSpc>
                <a:spcPct val="100000"/>
              </a:lnSpc>
            </a:pPr>
            <a:r>
              <a:rPr lang="en-US" altLang="zh-CN" sz="2400" spc="-5" dirty="0">
                <a:solidFill>
                  <a:srgbClr val="FFFFFF"/>
                </a:solidFill>
                <a:latin typeface="SimSun"/>
                <a:cs typeface="SimSun"/>
              </a:rPr>
              <a:t>2</a:t>
            </a:r>
            <a:r>
              <a:rPr lang="en-US" altLang="zh-CN" sz="2400" spc="-5" dirty="0">
                <a:solidFill>
                  <a:schemeClr val="bg1"/>
                </a:solidFill>
                <a:latin typeface="SimSun"/>
                <a:cs typeface="SimSun"/>
              </a:rPr>
              <a:t>.</a:t>
            </a:r>
            <a:r>
              <a:rPr lang="en-US" altLang="zh-CN" sz="2400" spc="-5" dirty="0">
                <a:solidFill>
                  <a:srgbClr val="00B0F0"/>
                </a:solidFill>
                <a:latin typeface="SimSun"/>
                <a:cs typeface="SimSun"/>
              </a:rPr>
              <a:t>_emissionRate </a:t>
            </a:r>
            <a:r>
              <a:rPr lang="zh-CN" altLang="en-US" sz="2400" spc="-5" dirty="0">
                <a:solidFill>
                  <a:srgbClr val="FFFFFF"/>
                </a:solidFill>
                <a:latin typeface="SimSun"/>
                <a:cs typeface="SimSun"/>
              </a:rPr>
              <a:t>每秒发射的粒子数目</a:t>
            </a:r>
          </a:p>
          <a:p>
            <a:pPr marL="12700">
              <a:lnSpc>
                <a:spcPct val="100000"/>
              </a:lnSpc>
            </a:pPr>
            <a:r>
              <a:rPr lang="en-US" altLang="zh-CN" sz="2400" spc="-5" dirty="0">
                <a:solidFill>
                  <a:srgbClr val="FFFFFF"/>
                </a:solidFill>
                <a:latin typeface="SimSun"/>
                <a:cs typeface="SimSun"/>
              </a:rPr>
              <a:t>3</a:t>
            </a:r>
            <a:r>
              <a:rPr lang="en-US" altLang="zh-CN" sz="2400" spc="-5" dirty="0">
                <a:solidFill>
                  <a:schemeClr val="bg1"/>
                </a:solidFill>
                <a:latin typeface="SimSun"/>
                <a:cs typeface="SimSun"/>
              </a:rPr>
              <a:t>.</a:t>
            </a:r>
            <a:r>
              <a:rPr lang="en-US" altLang="zh-CN" sz="2400" spc="-5" dirty="0">
                <a:solidFill>
                  <a:srgbClr val="00B0F0"/>
                </a:solidFill>
                <a:latin typeface="SimSun"/>
                <a:cs typeface="SimSun"/>
              </a:rPr>
              <a:t>_emitterMode </a:t>
            </a:r>
            <a:r>
              <a:rPr lang="zh-CN" altLang="en-US" sz="2400" spc="-5" dirty="0">
                <a:solidFill>
                  <a:srgbClr val="FFFFFF"/>
                </a:solidFill>
                <a:latin typeface="SimSun"/>
                <a:cs typeface="SimSun"/>
              </a:rPr>
              <a:t>发射器模式，有重力模式（</a:t>
            </a:r>
            <a:r>
              <a:rPr lang="en-US" altLang="zh-CN" sz="2400" spc="-5" dirty="0">
                <a:solidFill>
                  <a:srgbClr val="FFFFFF"/>
                </a:solidFill>
                <a:latin typeface="SimSun"/>
                <a:cs typeface="SimSun"/>
              </a:rPr>
              <a:t>GRAVITY</a:t>
            </a:r>
            <a:r>
              <a:rPr lang="zh-CN" altLang="en-US" sz="2400" spc="-5" dirty="0">
                <a:solidFill>
                  <a:srgbClr val="FFFFFF"/>
                </a:solidFill>
                <a:latin typeface="SimSun"/>
                <a:cs typeface="SimSun"/>
              </a:rPr>
              <a:t>）和半径模式（</a:t>
            </a:r>
            <a:r>
              <a:rPr lang="en-US" altLang="zh-CN" sz="2400" spc="-5" dirty="0">
                <a:solidFill>
                  <a:srgbClr val="FFFFFF"/>
                </a:solidFill>
                <a:latin typeface="SimSun"/>
                <a:cs typeface="SimSun"/>
              </a:rPr>
              <a:t>RADIUS</a:t>
            </a:r>
            <a:r>
              <a:rPr lang="zh-CN" altLang="en-US" sz="2400" spc="-5" dirty="0">
                <a:solidFill>
                  <a:srgbClr val="FFFFFF"/>
                </a:solidFill>
                <a:latin typeface="SimSun"/>
                <a:cs typeface="SimSun"/>
              </a:rPr>
              <a:t>，也叫放射模式）两种</a:t>
            </a:r>
          </a:p>
          <a:p>
            <a:pPr marL="12700">
              <a:lnSpc>
                <a:spcPct val="100000"/>
              </a:lnSpc>
            </a:pPr>
            <a:r>
              <a:rPr lang="en-US" altLang="zh-CN" sz="2400" spc="-5" dirty="0">
                <a:solidFill>
                  <a:srgbClr val="FFFFFF"/>
                </a:solidFill>
                <a:latin typeface="SimSun"/>
                <a:cs typeface="SimSun"/>
              </a:rPr>
              <a:t>4</a:t>
            </a:r>
            <a:r>
              <a:rPr lang="en-US" altLang="zh-CN" sz="2400" spc="-5" dirty="0">
                <a:solidFill>
                  <a:schemeClr val="bg1"/>
                </a:solidFill>
                <a:latin typeface="SimSun"/>
                <a:cs typeface="SimSun"/>
              </a:rPr>
              <a:t>.</a:t>
            </a:r>
            <a:r>
              <a:rPr lang="en-US" altLang="zh-CN" sz="2400" spc="-5" dirty="0">
                <a:solidFill>
                  <a:srgbClr val="00B0F0"/>
                </a:solidFill>
                <a:latin typeface="SimSun"/>
                <a:cs typeface="SimSun"/>
              </a:rPr>
              <a:t>_totalParticles </a:t>
            </a:r>
            <a:r>
              <a:rPr lang="zh-CN" altLang="en-US" sz="2400" spc="-5" dirty="0">
                <a:solidFill>
                  <a:srgbClr val="FFFFFF"/>
                </a:solidFill>
                <a:latin typeface="SimSun"/>
                <a:cs typeface="SimSun"/>
              </a:rPr>
              <a:t>场景中存在的最大粒子数目</a:t>
            </a:r>
            <a:r>
              <a:rPr lang="en-US" altLang="zh-CN" sz="2000" spc="-5" dirty="0">
                <a:solidFill>
                  <a:srgbClr val="FFFFFF"/>
                </a:solidFill>
                <a:latin typeface="SimSun"/>
                <a:cs typeface="SimSun"/>
              </a:rPr>
              <a:t>5.</a:t>
            </a:r>
            <a:r>
              <a:rPr lang="en-US" altLang="zh-CN" sz="2400" spc="-5" dirty="0">
                <a:solidFill>
                  <a:srgbClr val="00B0F0"/>
                </a:solidFill>
                <a:latin typeface="SimSun"/>
                <a:cs typeface="SimSun"/>
              </a:rPr>
              <a:t>_isAutoRemoveOnFinish </a:t>
            </a:r>
            <a:r>
              <a:rPr lang="zh-CN" altLang="en-US" sz="2400" spc="-5" dirty="0">
                <a:solidFill>
                  <a:srgbClr val="FFFFFF"/>
                </a:solidFill>
                <a:latin typeface="SimSun"/>
                <a:cs typeface="SimSun"/>
              </a:rPr>
              <a:t>粒子结束时是否自动删除</a:t>
            </a:r>
          </a:p>
        </p:txBody>
      </p:sp>
      <p:sp>
        <p:nvSpPr>
          <p:cNvPr id="6" name="object 6"/>
          <p:cNvSpPr txBox="1">
            <a:spLocks noGrp="1"/>
          </p:cNvSpPr>
          <p:nvPr>
            <p:ph type="title"/>
          </p:nvPr>
        </p:nvSpPr>
        <p:spPr>
          <a:prstGeom prst="rect">
            <a:avLst/>
          </a:prstGeom>
        </p:spPr>
        <p:txBody>
          <a:bodyPr vert="horz" wrap="square" lIns="0" tIns="42671" rIns="0" bIns="0" rtlCol="0">
            <a:spAutoFit/>
          </a:bodyPr>
          <a:lstStyle/>
          <a:p>
            <a:pPr marL="12700">
              <a:lnSpc>
                <a:spcPct val="100000"/>
              </a:lnSpc>
            </a:pPr>
            <a:r>
              <a:rPr dirty="0"/>
              <a:t>粒子系统</a:t>
            </a:r>
          </a:p>
        </p:txBody>
      </p:sp>
    </p:spTree>
    <p:extLst>
      <p:ext uri="{BB962C8B-B14F-4D97-AF65-F5344CB8AC3E}">
        <p14:creationId xmlns:p14="http://schemas.microsoft.com/office/powerpoint/2010/main" val="362116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95542"/>
            <a:ext cx="1623060" cy="13624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00971" y="6288022"/>
            <a:ext cx="1656587" cy="48463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50195" y="6214870"/>
            <a:ext cx="2212848" cy="566928"/>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491362" y="1487169"/>
            <a:ext cx="381000" cy="1789430"/>
          </a:xfrm>
          <a:prstGeom prst="rect">
            <a:avLst/>
          </a:prstGeom>
        </p:spPr>
        <p:txBody>
          <a:bodyPr vert="horz" wrap="square" lIns="0" tIns="0" rIns="0" bIns="0" rtlCol="0">
            <a:spAutoFit/>
          </a:bodyPr>
          <a:lstStyle/>
          <a:p>
            <a:pPr marL="12700" marR="5080" algn="just">
              <a:lnSpc>
                <a:spcPts val="2800"/>
              </a:lnSpc>
            </a:pPr>
            <a:r>
              <a:rPr sz="2800" spc="-5" dirty="0">
                <a:solidFill>
                  <a:srgbClr val="FFFFFF"/>
                </a:solidFill>
              </a:rPr>
              <a:t>蜡  笔  物  理  学</a:t>
            </a:r>
            <a:endParaRPr sz="2800"/>
          </a:p>
        </p:txBody>
      </p:sp>
      <p:sp>
        <p:nvSpPr>
          <p:cNvPr id="6" name="object 6"/>
          <p:cNvSpPr/>
          <p:nvPr/>
        </p:nvSpPr>
        <p:spPr>
          <a:xfrm>
            <a:off x="1962911" y="179831"/>
            <a:ext cx="8106156" cy="6080760"/>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95542"/>
            <a:ext cx="1623060" cy="13624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00971" y="6288022"/>
            <a:ext cx="1656587" cy="48463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50195" y="6214870"/>
            <a:ext cx="2212848" cy="566928"/>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1518285" y="1767332"/>
            <a:ext cx="8195945" cy="2816156"/>
          </a:xfrm>
          <a:prstGeom prst="rect">
            <a:avLst/>
          </a:prstGeom>
        </p:spPr>
        <p:txBody>
          <a:bodyPr vert="horz" wrap="square" lIns="0" tIns="0" rIns="0" bIns="0" rtlCol="0">
            <a:spAutoFit/>
          </a:bodyPr>
          <a:lstStyle/>
          <a:p>
            <a:pPr marL="12700">
              <a:lnSpc>
                <a:spcPct val="100000"/>
              </a:lnSpc>
            </a:pPr>
            <a:r>
              <a:rPr lang="zh-CN" altLang="en-US" sz="2800" spc="-5" dirty="0">
                <a:solidFill>
                  <a:srgbClr val="00B0F0"/>
                </a:solidFill>
                <a:latin typeface="SimSun"/>
                <a:cs typeface="SimSun"/>
              </a:rPr>
              <a:t>发射器模式</a:t>
            </a:r>
            <a:r>
              <a:rPr sz="2800" spc="-5" dirty="0">
                <a:solidFill>
                  <a:srgbClr val="00B0F0"/>
                </a:solidFill>
                <a:latin typeface="SimSun"/>
                <a:cs typeface="SimSun"/>
              </a:rPr>
              <a:t>：</a:t>
            </a:r>
            <a:endParaRPr lang="en-US" altLang="zh-CN" sz="2800" spc="-5" dirty="0">
              <a:solidFill>
                <a:srgbClr val="00B0F0"/>
              </a:solidFill>
              <a:latin typeface="SimSun"/>
              <a:cs typeface="SimSun"/>
            </a:endParaRPr>
          </a:p>
          <a:p>
            <a:pPr marL="12700">
              <a:lnSpc>
                <a:spcPct val="100000"/>
              </a:lnSpc>
            </a:pPr>
            <a:endParaRPr sz="2900" dirty="0">
              <a:solidFill>
                <a:srgbClr val="00B0F0"/>
              </a:solidFill>
              <a:latin typeface="Times New Roman"/>
              <a:cs typeface="Times New Roman"/>
            </a:endParaRPr>
          </a:p>
          <a:p>
            <a:r>
              <a:rPr lang="zh-CN" altLang="en-US" b="1" dirty="0">
                <a:solidFill>
                  <a:srgbClr val="00B0F0"/>
                </a:solidFill>
              </a:rPr>
              <a:t>重力模式（</a:t>
            </a:r>
            <a:r>
              <a:rPr lang="en-US" altLang="zh-CN" spc="-5" dirty="0">
                <a:solidFill>
                  <a:srgbClr val="00B0F0"/>
                </a:solidFill>
                <a:latin typeface="SimSun"/>
                <a:cs typeface="SimSun"/>
              </a:rPr>
              <a:t>gravity</a:t>
            </a:r>
            <a:r>
              <a:rPr lang="zh-CN" altLang="en-US" b="1" dirty="0">
                <a:solidFill>
                  <a:srgbClr val="00B0F0"/>
                </a:solidFill>
              </a:rPr>
              <a:t>）：</a:t>
            </a:r>
          </a:p>
          <a:p>
            <a:r>
              <a:rPr lang="en-US" altLang="zh-CN" dirty="0">
                <a:solidFill>
                  <a:schemeClr val="bg1"/>
                </a:solidFill>
              </a:rPr>
              <a:t>        </a:t>
            </a:r>
            <a:r>
              <a:rPr lang="zh-CN" altLang="en-US" dirty="0">
                <a:solidFill>
                  <a:schemeClr val="bg1"/>
                </a:solidFill>
              </a:rPr>
              <a:t>模拟重力，可让粒子围绕一个中心点移近或移远，它的优点是非常动态，而且移动有规则。</a:t>
            </a:r>
            <a:endParaRPr lang="en-US" altLang="zh-CN" dirty="0">
              <a:solidFill>
                <a:schemeClr val="bg1"/>
              </a:solidFill>
            </a:endParaRPr>
          </a:p>
          <a:p>
            <a:endParaRPr lang="en-US" altLang="zh-CN" dirty="0">
              <a:solidFill>
                <a:schemeClr val="bg1"/>
              </a:solidFill>
            </a:endParaRPr>
          </a:p>
          <a:p>
            <a:r>
              <a:rPr lang="zh-CN" altLang="en-US" b="1" dirty="0">
                <a:solidFill>
                  <a:srgbClr val="00B0F0"/>
                </a:solidFill>
              </a:rPr>
              <a:t>半径模式（</a:t>
            </a:r>
            <a:r>
              <a:rPr lang="en-US" altLang="zh-CN" b="1" dirty="0">
                <a:solidFill>
                  <a:srgbClr val="00B0F0"/>
                </a:solidFill>
              </a:rPr>
              <a:t>radius</a:t>
            </a:r>
            <a:r>
              <a:rPr lang="zh-CN" altLang="en-US" b="1" dirty="0">
                <a:solidFill>
                  <a:srgbClr val="00B0F0"/>
                </a:solidFill>
              </a:rPr>
              <a:t>）：</a:t>
            </a:r>
            <a:endParaRPr lang="en-US" altLang="zh-CN" dirty="0">
              <a:solidFill>
                <a:schemeClr val="bg1"/>
              </a:solidFill>
            </a:endParaRPr>
          </a:p>
          <a:p>
            <a:r>
              <a:rPr lang="en-US" altLang="zh-CN" dirty="0">
                <a:solidFill>
                  <a:schemeClr val="bg1"/>
                </a:solidFill>
              </a:rPr>
              <a:t>        </a:t>
            </a:r>
            <a:r>
              <a:rPr lang="zh-CN" altLang="en-US" dirty="0">
                <a:solidFill>
                  <a:schemeClr val="bg1"/>
                </a:solidFill>
              </a:rPr>
              <a:t>半径模式可以使粒子以圆圈方式旋转，它也可以创造螺旋效果让粒子急速前进或后退。</a:t>
            </a:r>
          </a:p>
        </p:txBody>
      </p:sp>
      <p:sp>
        <p:nvSpPr>
          <p:cNvPr id="6" name="object 6"/>
          <p:cNvSpPr txBox="1">
            <a:spLocks noGrp="1"/>
          </p:cNvSpPr>
          <p:nvPr>
            <p:ph type="title"/>
          </p:nvPr>
        </p:nvSpPr>
        <p:spPr>
          <a:prstGeom prst="rect">
            <a:avLst/>
          </a:prstGeom>
        </p:spPr>
        <p:txBody>
          <a:bodyPr vert="horz" wrap="square" lIns="0" tIns="42671" rIns="0" bIns="0" rtlCol="0">
            <a:spAutoFit/>
          </a:bodyPr>
          <a:lstStyle/>
          <a:p>
            <a:pPr marL="12700">
              <a:lnSpc>
                <a:spcPct val="100000"/>
              </a:lnSpc>
            </a:pPr>
            <a:r>
              <a:rPr dirty="0"/>
              <a:t>粒子系统</a:t>
            </a:r>
          </a:p>
        </p:txBody>
      </p:sp>
    </p:spTree>
    <p:extLst>
      <p:ext uri="{BB962C8B-B14F-4D97-AF65-F5344CB8AC3E}">
        <p14:creationId xmlns:p14="http://schemas.microsoft.com/office/powerpoint/2010/main" val="19749630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95542"/>
            <a:ext cx="1623060" cy="13624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00971" y="6288022"/>
            <a:ext cx="1656587" cy="48463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50195" y="6214870"/>
            <a:ext cx="2212848" cy="566928"/>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1908810" y="1558797"/>
            <a:ext cx="7188834" cy="4390390"/>
          </a:xfrm>
          <a:prstGeom prst="rect">
            <a:avLst/>
          </a:prstGeom>
        </p:spPr>
        <p:txBody>
          <a:bodyPr vert="horz" wrap="square" lIns="0" tIns="0" rIns="0" bIns="0" rtlCol="0">
            <a:spAutoFit/>
          </a:bodyPr>
          <a:lstStyle/>
          <a:p>
            <a:pPr marL="12700" marR="5080">
              <a:lnSpc>
                <a:spcPct val="100000"/>
              </a:lnSpc>
            </a:pPr>
            <a:r>
              <a:rPr sz="2400" spc="-5" dirty="0">
                <a:solidFill>
                  <a:srgbClr val="00AFEF"/>
                </a:solidFill>
                <a:latin typeface="SimSun"/>
                <a:cs typeface="SimSun"/>
              </a:rPr>
              <a:t>cocos2d-x内嵌了如下的11种粒子系统：  </a:t>
            </a:r>
            <a:r>
              <a:rPr sz="2400" dirty="0">
                <a:solidFill>
                  <a:srgbClr val="FFFFFF"/>
                </a:solidFill>
                <a:latin typeface="SimSun"/>
                <a:cs typeface="SimSun"/>
              </a:rPr>
              <a:t>ParticleExplosion。爆炸粒子效果，属于半径模式。  ParticleFire。火焰粒子效果，属于重力径模式。  ParticleFireworks。烟花粒子效果，属于重力模式。  </a:t>
            </a:r>
            <a:r>
              <a:rPr sz="2400" spc="-5" dirty="0">
                <a:solidFill>
                  <a:srgbClr val="FFFFFF"/>
                </a:solidFill>
                <a:latin typeface="SimSun"/>
                <a:cs typeface="SimSun"/>
              </a:rPr>
              <a:t>ParticleFlower。花粒子效果，属于重力模式。  </a:t>
            </a:r>
            <a:r>
              <a:rPr sz="2400" dirty="0">
                <a:solidFill>
                  <a:srgbClr val="FFFFFF"/>
                </a:solidFill>
                <a:latin typeface="SimSun"/>
                <a:cs typeface="SimSun"/>
              </a:rPr>
              <a:t>ParticleGalaxy。星系粒子效果，属于半径模式。  ParticleMeteor。流星粒子效果，属于重力模式。  ParticleSpiral。漩涡粒子效果，属于半径模式。  </a:t>
            </a:r>
            <a:r>
              <a:rPr sz="2400" spc="-5" dirty="0">
                <a:solidFill>
                  <a:srgbClr val="FFFFFF"/>
                </a:solidFill>
                <a:latin typeface="SimSun"/>
                <a:cs typeface="SimSun"/>
              </a:rPr>
              <a:t>ParticleSnow。雪粒子效果，属于重力模式。  </a:t>
            </a:r>
            <a:r>
              <a:rPr sz="2400" dirty="0">
                <a:solidFill>
                  <a:srgbClr val="FFFFFF"/>
                </a:solidFill>
                <a:latin typeface="SimSun"/>
                <a:cs typeface="SimSun"/>
              </a:rPr>
              <a:t>ParticleSmoke。烟粒子效果，属于重力模式。  ParticleSun。太阳粒子效果，属于重力模式。  ParticleRain。雨粒子效果，属于重力模式。</a:t>
            </a:r>
            <a:endParaRPr sz="2400" dirty="0">
              <a:latin typeface="SimSun"/>
              <a:cs typeface="SimSun"/>
            </a:endParaRPr>
          </a:p>
        </p:txBody>
      </p:sp>
      <p:sp>
        <p:nvSpPr>
          <p:cNvPr id="6" name="object 6"/>
          <p:cNvSpPr txBox="1">
            <a:spLocks noGrp="1"/>
          </p:cNvSpPr>
          <p:nvPr>
            <p:ph type="title"/>
          </p:nvPr>
        </p:nvSpPr>
        <p:spPr>
          <a:prstGeom prst="rect">
            <a:avLst/>
          </a:prstGeom>
        </p:spPr>
        <p:txBody>
          <a:bodyPr vert="horz" wrap="square" lIns="0" tIns="42671" rIns="0" bIns="0" rtlCol="0">
            <a:spAutoFit/>
          </a:bodyPr>
          <a:lstStyle/>
          <a:p>
            <a:pPr marL="12700">
              <a:lnSpc>
                <a:spcPct val="100000"/>
              </a:lnSpc>
            </a:pPr>
            <a:r>
              <a:rPr dirty="0"/>
              <a:t>粒子系统</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95542"/>
            <a:ext cx="1623060" cy="13624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00971" y="6288022"/>
            <a:ext cx="1656587" cy="48463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50195" y="6214870"/>
            <a:ext cx="2212848" cy="566928"/>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914144" y="2097023"/>
            <a:ext cx="9358884" cy="98602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4908803" y="3156204"/>
            <a:ext cx="2392679" cy="2761488"/>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108659" y="798829"/>
            <a:ext cx="4551045" cy="1176655"/>
          </a:xfrm>
          <a:prstGeom prst="rect">
            <a:avLst/>
          </a:prstGeom>
        </p:spPr>
        <p:txBody>
          <a:bodyPr vert="horz" wrap="square" lIns="0" tIns="0" rIns="0" bIns="0" rtlCol="0">
            <a:spAutoFit/>
          </a:bodyPr>
          <a:lstStyle/>
          <a:p>
            <a:pPr marL="12700">
              <a:lnSpc>
                <a:spcPct val="100000"/>
              </a:lnSpc>
            </a:pPr>
            <a:r>
              <a:rPr dirty="0"/>
              <a:t>粒子系统</a:t>
            </a:r>
          </a:p>
          <a:p>
            <a:pPr marL="605155">
              <a:lnSpc>
                <a:spcPct val="100000"/>
              </a:lnSpc>
              <a:spcBef>
                <a:spcPts val="1005"/>
              </a:spcBef>
            </a:pPr>
            <a:r>
              <a:rPr sz="2400" b="0" spc="-5" dirty="0">
                <a:solidFill>
                  <a:srgbClr val="8EB4E2"/>
                </a:solidFill>
                <a:latin typeface="Microsoft YaHei"/>
                <a:cs typeface="Microsoft YaHei"/>
              </a:rPr>
              <a:t>使用cocos2d-x内置粒子系统</a:t>
            </a:r>
            <a:endParaRPr sz="2400">
              <a:latin typeface="Microsoft YaHei"/>
              <a:cs typeface="Microsoft YaHei"/>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95542"/>
            <a:ext cx="1623060" cy="13624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00971" y="6288022"/>
            <a:ext cx="1656587" cy="48463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50195" y="6214870"/>
            <a:ext cx="2212848" cy="566928"/>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108659" y="798829"/>
            <a:ext cx="5495290" cy="1176655"/>
          </a:xfrm>
          <a:prstGeom prst="rect">
            <a:avLst/>
          </a:prstGeom>
        </p:spPr>
        <p:txBody>
          <a:bodyPr vert="horz" wrap="square" lIns="0" tIns="0" rIns="0" bIns="0" rtlCol="0">
            <a:spAutoFit/>
          </a:bodyPr>
          <a:lstStyle/>
          <a:p>
            <a:pPr marL="12700">
              <a:lnSpc>
                <a:spcPct val="100000"/>
              </a:lnSpc>
            </a:pPr>
            <a:r>
              <a:rPr dirty="0"/>
              <a:t>粒子系统</a:t>
            </a:r>
          </a:p>
          <a:p>
            <a:pPr marL="605155">
              <a:lnSpc>
                <a:spcPct val="100000"/>
              </a:lnSpc>
              <a:spcBef>
                <a:spcPts val="1005"/>
              </a:spcBef>
            </a:pPr>
            <a:r>
              <a:rPr sz="2400" b="0" spc="-5" dirty="0">
                <a:solidFill>
                  <a:srgbClr val="8EB4E2"/>
                </a:solidFill>
                <a:latin typeface="Microsoft YaHei"/>
                <a:cs typeface="Microsoft YaHei"/>
              </a:rPr>
              <a:t>也可以手动对原生粒子系统进行调整</a:t>
            </a:r>
            <a:endParaRPr sz="2400">
              <a:latin typeface="Microsoft YaHei"/>
              <a:cs typeface="Microsoft YaHei"/>
            </a:endParaRPr>
          </a:p>
        </p:txBody>
      </p:sp>
      <p:sp>
        <p:nvSpPr>
          <p:cNvPr id="6" name="object 6"/>
          <p:cNvSpPr/>
          <p:nvPr/>
        </p:nvSpPr>
        <p:spPr>
          <a:xfrm>
            <a:off x="3258311" y="2211323"/>
            <a:ext cx="5903976" cy="3294888"/>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95542"/>
            <a:ext cx="1623060" cy="13624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00971" y="6288022"/>
            <a:ext cx="1656587" cy="48463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50195" y="6214870"/>
            <a:ext cx="2212848" cy="566928"/>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1376552" y="1644396"/>
            <a:ext cx="7828915" cy="365760"/>
          </a:xfrm>
          <a:prstGeom prst="rect">
            <a:avLst/>
          </a:prstGeom>
        </p:spPr>
        <p:txBody>
          <a:bodyPr vert="horz" wrap="square" lIns="0" tIns="0" rIns="0" bIns="0" rtlCol="0">
            <a:spAutoFit/>
          </a:bodyPr>
          <a:lstStyle/>
          <a:p>
            <a:pPr marL="12700">
              <a:lnSpc>
                <a:spcPct val="100000"/>
              </a:lnSpc>
            </a:pPr>
            <a:r>
              <a:rPr sz="2400" u="heavy" spc="-10" dirty="0">
                <a:solidFill>
                  <a:srgbClr val="0000FF"/>
                </a:solidFill>
                <a:latin typeface="Calibri"/>
                <a:cs typeface="Calibri"/>
                <a:hlinkClick r:id="rId5"/>
              </a:rPr>
              <a:t>Particle</a:t>
            </a:r>
            <a:r>
              <a:rPr sz="2400" u="heavy" dirty="0">
                <a:solidFill>
                  <a:srgbClr val="0000FF"/>
                </a:solidFill>
                <a:latin typeface="Calibri"/>
                <a:cs typeface="Calibri"/>
                <a:hlinkClick r:id="rId5"/>
              </a:rPr>
              <a:t> </a:t>
            </a:r>
            <a:r>
              <a:rPr sz="2400" u="heavy" spc="-5" dirty="0">
                <a:solidFill>
                  <a:srgbClr val="0000FF"/>
                </a:solidFill>
                <a:latin typeface="Calibri"/>
                <a:cs typeface="Calibri"/>
                <a:hlinkClick r:id="rId5"/>
              </a:rPr>
              <a:t>Designer</a:t>
            </a:r>
            <a:r>
              <a:rPr sz="2400" spc="-5" dirty="0">
                <a:solidFill>
                  <a:srgbClr val="FFFFFF"/>
                </a:solidFill>
                <a:latin typeface="SimSun"/>
                <a:cs typeface="SimSun"/>
              </a:rPr>
              <a:t>：一个在</a:t>
            </a:r>
            <a:r>
              <a:rPr sz="2400" spc="-5" dirty="0">
                <a:solidFill>
                  <a:srgbClr val="FFFFFF"/>
                </a:solidFill>
                <a:latin typeface="Calibri"/>
                <a:cs typeface="Calibri"/>
              </a:rPr>
              <a:t>Mac</a:t>
            </a:r>
            <a:r>
              <a:rPr sz="2400" spc="-5" dirty="0">
                <a:solidFill>
                  <a:srgbClr val="FFFFFF"/>
                </a:solidFill>
                <a:latin typeface="SimSun"/>
                <a:cs typeface="SimSun"/>
              </a:rPr>
              <a:t>上非常强大的粒子效果编辑器</a:t>
            </a:r>
            <a:endParaRPr sz="2400">
              <a:latin typeface="SimSun"/>
              <a:cs typeface="SimSun"/>
            </a:endParaRPr>
          </a:p>
        </p:txBody>
      </p:sp>
      <p:sp>
        <p:nvSpPr>
          <p:cNvPr id="6" name="object 6"/>
          <p:cNvSpPr txBox="1">
            <a:spLocks noGrp="1"/>
          </p:cNvSpPr>
          <p:nvPr>
            <p:ph type="ctrTitle"/>
          </p:nvPr>
        </p:nvSpPr>
        <p:spPr>
          <a:prstGeom prst="rect">
            <a:avLst/>
          </a:prstGeom>
        </p:spPr>
        <p:txBody>
          <a:bodyPr vert="horz" wrap="square" lIns="0" tIns="0" rIns="0" bIns="0" rtlCol="0">
            <a:spAutoFit/>
          </a:bodyPr>
          <a:lstStyle/>
          <a:p>
            <a:pPr marL="12700">
              <a:lnSpc>
                <a:spcPct val="100000"/>
              </a:lnSpc>
            </a:pPr>
            <a:r>
              <a:rPr dirty="0"/>
              <a:t>粒子系统</a:t>
            </a:r>
          </a:p>
        </p:txBody>
      </p:sp>
      <p:sp>
        <p:nvSpPr>
          <p:cNvPr id="7" name="object 7"/>
          <p:cNvSpPr/>
          <p:nvPr/>
        </p:nvSpPr>
        <p:spPr>
          <a:xfrm>
            <a:off x="2750820" y="2327148"/>
            <a:ext cx="6918959" cy="4203192"/>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95542"/>
            <a:ext cx="1623060" cy="13624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00971" y="6288022"/>
            <a:ext cx="1656587" cy="48463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50195" y="6214870"/>
            <a:ext cx="2212848" cy="566928"/>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1376552" y="1644396"/>
            <a:ext cx="7854950" cy="365760"/>
          </a:xfrm>
          <a:prstGeom prst="rect">
            <a:avLst/>
          </a:prstGeom>
        </p:spPr>
        <p:txBody>
          <a:bodyPr vert="horz" wrap="square" lIns="0" tIns="0" rIns="0" bIns="0" rtlCol="0">
            <a:spAutoFit/>
          </a:bodyPr>
          <a:lstStyle/>
          <a:p>
            <a:pPr marL="12700">
              <a:lnSpc>
                <a:spcPct val="100000"/>
              </a:lnSpc>
            </a:pPr>
            <a:r>
              <a:rPr sz="2400" u="heavy" spc="-15" dirty="0">
                <a:solidFill>
                  <a:srgbClr val="0000FF"/>
                </a:solidFill>
                <a:latin typeface="Calibri"/>
                <a:cs typeface="Calibri"/>
                <a:hlinkClick r:id="rId5"/>
              </a:rPr>
              <a:t>V-play </a:t>
            </a:r>
            <a:r>
              <a:rPr sz="2400" u="heavy" spc="-5" dirty="0">
                <a:solidFill>
                  <a:srgbClr val="0000FF"/>
                </a:solidFill>
                <a:latin typeface="Calibri"/>
                <a:cs typeface="Calibri"/>
                <a:hlinkClick r:id="rId5"/>
              </a:rPr>
              <a:t>particle</a:t>
            </a:r>
            <a:r>
              <a:rPr sz="2400" u="heavy" spc="30" dirty="0">
                <a:solidFill>
                  <a:srgbClr val="0000FF"/>
                </a:solidFill>
                <a:latin typeface="Calibri"/>
                <a:cs typeface="Calibri"/>
                <a:hlinkClick r:id="rId5"/>
              </a:rPr>
              <a:t> </a:t>
            </a:r>
            <a:r>
              <a:rPr sz="2400" u="heavy" spc="-5" dirty="0">
                <a:solidFill>
                  <a:srgbClr val="0000FF"/>
                </a:solidFill>
                <a:latin typeface="Calibri"/>
                <a:cs typeface="Calibri"/>
                <a:hlinkClick r:id="rId5"/>
              </a:rPr>
              <a:t>editor</a:t>
            </a:r>
            <a:r>
              <a:rPr sz="2400" spc="-5" dirty="0">
                <a:solidFill>
                  <a:srgbClr val="FFFFFF"/>
                </a:solidFill>
                <a:latin typeface="SimSun"/>
                <a:cs typeface="SimSun"/>
              </a:rPr>
              <a:t>：一个</a:t>
            </a:r>
            <a:r>
              <a:rPr sz="2400" spc="-5" dirty="0">
                <a:solidFill>
                  <a:srgbClr val="FFFFFF"/>
                </a:solidFill>
                <a:latin typeface="Calibri"/>
                <a:cs typeface="Calibri"/>
              </a:rPr>
              <a:t>Cocos2d-x</a:t>
            </a:r>
            <a:r>
              <a:rPr sz="2400" spc="-5" dirty="0">
                <a:solidFill>
                  <a:srgbClr val="FFFFFF"/>
                </a:solidFill>
                <a:latin typeface="SimSun"/>
                <a:cs typeface="SimSun"/>
              </a:rPr>
              <a:t>上的跨平台粒子编辑器</a:t>
            </a:r>
            <a:endParaRPr sz="2400">
              <a:latin typeface="SimSun"/>
              <a:cs typeface="SimSun"/>
            </a:endParaRPr>
          </a:p>
        </p:txBody>
      </p:sp>
      <p:sp>
        <p:nvSpPr>
          <p:cNvPr id="6" name="object 6"/>
          <p:cNvSpPr txBox="1">
            <a:spLocks noGrp="1"/>
          </p:cNvSpPr>
          <p:nvPr>
            <p:ph type="ctrTitle"/>
          </p:nvPr>
        </p:nvSpPr>
        <p:spPr>
          <a:prstGeom prst="rect">
            <a:avLst/>
          </a:prstGeom>
        </p:spPr>
        <p:txBody>
          <a:bodyPr vert="horz" wrap="square" lIns="0" tIns="0" rIns="0" bIns="0" rtlCol="0">
            <a:spAutoFit/>
          </a:bodyPr>
          <a:lstStyle/>
          <a:p>
            <a:pPr marL="12700">
              <a:lnSpc>
                <a:spcPct val="100000"/>
              </a:lnSpc>
            </a:pPr>
            <a:r>
              <a:rPr dirty="0"/>
              <a:t>粒子系统</a:t>
            </a:r>
          </a:p>
        </p:txBody>
      </p:sp>
      <p:sp>
        <p:nvSpPr>
          <p:cNvPr id="7" name="object 7"/>
          <p:cNvSpPr/>
          <p:nvPr/>
        </p:nvSpPr>
        <p:spPr>
          <a:xfrm>
            <a:off x="1296924" y="2231135"/>
            <a:ext cx="2810255" cy="571500"/>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4331208" y="2231135"/>
            <a:ext cx="6914388" cy="3956304"/>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95542"/>
            <a:ext cx="1623060" cy="13624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00971" y="6288022"/>
            <a:ext cx="1656587" cy="48463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50195" y="6214870"/>
            <a:ext cx="2212848" cy="566928"/>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1376552" y="1645920"/>
            <a:ext cx="6838950" cy="365760"/>
          </a:xfrm>
          <a:prstGeom prst="rect">
            <a:avLst/>
          </a:prstGeom>
        </p:spPr>
        <p:txBody>
          <a:bodyPr vert="horz" wrap="square" lIns="0" tIns="0" rIns="0" bIns="0" rtlCol="0">
            <a:spAutoFit/>
          </a:bodyPr>
          <a:lstStyle/>
          <a:p>
            <a:pPr marL="12700">
              <a:lnSpc>
                <a:spcPct val="100000"/>
              </a:lnSpc>
            </a:pPr>
            <a:r>
              <a:rPr sz="2400" u="heavy" spc="-5" dirty="0">
                <a:solidFill>
                  <a:srgbClr val="0000FF"/>
                </a:solidFill>
                <a:latin typeface="Microsoft YaHei"/>
                <a:cs typeface="Microsoft YaHei"/>
                <a:hlinkClick r:id="rId5"/>
              </a:rPr>
              <a:t>EffectHub</a:t>
            </a:r>
            <a:r>
              <a:rPr sz="2400" spc="-5" dirty="0">
                <a:solidFill>
                  <a:srgbClr val="8EB4E2"/>
                </a:solidFill>
                <a:latin typeface="Microsoft YaHei"/>
                <a:cs typeface="Microsoft YaHei"/>
              </a:rPr>
              <a:t>：</a:t>
            </a:r>
            <a:r>
              <a:rPr sz="2400" spc="-5" dirty="0">
                <a:solidFill>
                  <a:srgbClr val="FFFFFF"/>
                </a:solidFill>
                <a:latin typeface="Microsoft YaHei"/>
                <a:cs typeface="Microsoft YaHei"/>
              </a:rPr>
              <a:t>一个在线的Cocos2dx粒子特效编辑器</a:t>
            </a:r>
            <a:endParaRPr sz="2400">
              <a:latin typeface="Microsoft YaHei"/>
              <a:cs typeface="Microsoft YaHei"/>
            </a:endParaRPr>
          </a:p>
        </p:txBody>
      </p:sp>
      <p:sp>
        <p:nvSpPr>
          <p:cNvPr id="6" name="object 6"/>
          <p:cNvSpPr txBox="1">
            <a:spLocks noGrp="1"/>
          </p:cNvSpPr>
          <p:nvPr>
            <p:ph type="ctrTitle"/>
          </p:nvPr>
        </p:nvSpPr>
        <p:spPr>
          <a:prstGeom prst="rect">
            <a:avLst/>
          </a:prstGeom>
        </p:spPr>
        <p:txBody>
          <a:bodyPr vert="horz" wrap="square" lIns="0" tIns="0" rIns="0" bIns="0" rtlCol="0">
            <a:spAutoFit/>
          </a:bodyPr>
          <a:lstStyle/>
          <a:p>
            <a:pPr marL="12700">
              <a:lnSpc>
                <a:spcPct val="100000"/>
              </a:lnSpc>
            </a:pPr>
            <a:r>
              <a:rPr dirty="0"/>
              <a:t>粒子系统</a:t>
            </a:r>
          </a:p>
        </p:txBody>
      </p:sp>
      <p:sp>
        <p:nvSpPr>
          <p:cNvPr id="7" name="object 7"/>
          <p:cNvSpPr/>
          <p:nvPr/>
        </p:nvSpPr>
        <p:spPr>
          <a:xfrm>
            <a:off x="1937004" y="2145792"/>
            <a:ext cx="7903464" cy="4030979"/>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95542"/>
            <a:ext cx="1623060" cy="13624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00971" y="6288022"/>
            <a:ext cx="1656587" cy="48463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50195" y="6214870"/>
            <a:ext cx="2212848" cy="566928"/>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496567" y="2575560"/>
            <a:ext cx="9299448" cy="1272539"/>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4000500" y="3898391"/>
            <a:ext cx="4357115" cy="2481072"/>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42671" rIns="0" bIns="0" rtlCol="0">
            <a:spAutoFit/>
          </a:bodyPr>
          <a:lstStyle/>
          <a:p>
            <a:pPr marL="12700">
              <a:lnSpc>
                <a:spcPct val="100000"/>
              </a:lnSpc>
            </a:pPr>
            <a:r>
              <a:rPr dirty="0"/>
              <a:t>粒子系统</a:t>
            </a:r>
          </a:p>
        </p:txBody>
      </p:sp>
      <p:sp>
        <p:nvSpPr>
          <p:cNvPr id="8" name="object 8"/>
          <p:cNvSpPr txBox="1"/>
          <p:nvPr/>
        </p:nvSpPr>
        <p:spPr>
          <a:xfrm>
            <a:off x="1376552" y="1645920"/>
            <a:ext cx="4479925" cy="821690"/>
          </a:xfrm>
          <a:prstGeom prst="rect">
            <a:avLst/>
          </a:prstGeom>
        </p:spPr>
        <p:txBody>
          <a:bodyPr vert="horz" wrap="square" lIns="0" tIns="0" rIns="0" bIns="0" rtlCol="0">
            <a:spAutoFit/>
          </a:bodyPr>
          <a:lstStyle/>
          <a:p>
            <a:pPr marL="12700">
              <a:lnSpc>
                <a:spcPct val="100000"/>
              </a:lnSpc>
            </a:pPr>
            <a:r>
              <a:rPr sz="2400" spc="-5" dirty="0">
                <a:solidFill>
                  <a:srgbClr val="8EB4E2"/>
                </a:solidFill>
                <a:latin typeface="Microsoft YaHei"/>
                <a:cs typeface="Microsoft YaHei"/>
              </a:rPr>
              <a:t>使用自定义的粒子效果：</a:t>
            </a:r>
            <a:endParaRPr sz="2400">
              <a:latin typeface="Microsoft YaHei"/>
              <a:cs typeface="Microsoft YaHei"/>
            </a:endParaRPr>
          </a:p>
          <a:p>
            <a:pPr marL="135255">
              <a:lnSpc>
                <a:spcPct val="100000"/>
              </a:lnSpc>
              <a:spcBef>
                <a:spcPts val="1425"/>
              </a:spcBef>
            </a:pPr>
            <a:r>
              <a:rPr sz="1800" spc="-5" dirty="0">
                <a:solidFill>
                  <a:srgbClr val="FFFFFF"/>
                </a:solidFill>
                <a:latin typeface="SimSun"/>
                <a:cs typeface="SimSun"/>
              </a:rPr>
              <a:t>各种粒子生成工具通常都可以导出</a:t>
            </a:r>
            <a:r>
              <a:rPr sz="1800" spc="-5" dirty="0">
                <a:solidFill>
                  <a:srgbClr val="8EB4E2"/>
                </a:solidFill>
                <a:latin typeface="Calibri"/>
                <a:cs typeface="Calibri"/>
              </a:rPr>
              <a:t>.plist</a:t>
            </a:r>
            <a:r>
              <a:rPr sz="1800" spc="-5" dirty="0">
                <a:solidFill>
                  <a:srgbClr val="FFFFFF"/>
                </a:solidFill>
                <a:latin typeface="SimSun"/>
                <a:cs typeface="SimSun"/>
              </a:rPr>
              <a:t>文件</a:t>
            </a:r>
            <a:endParaRPr sz="1800">
              <a:latin typeface="SimSun"/>
              <a:cs typeface="SimSun"/>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95542"/>
            <a:ext cx="1623060" cy="13624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00971" y="6288022"/>
            <a:ext cx="1656587" cy="48463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50195" y="6214870"/>
            <a:ext cx="2212848" cy="566928"/>
          </a:xfrm>
          <a:prstGeom prst="rect">
            <a:avLst/>
          </a:prstGeom>
          <a:blipFill>
            <a:blip r:embed="rId4" cstate="print"/>
            <a:stretch>
              <a:fillRect/>
            </a:stretch>
          </a:blip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42671" rIns="0" bIns="0" rtlCol="0">
            <a:spAutoFit/>
          </a:bodyPr>
          <a:lstStyle/>
          <a:p>
            <a:pPr marL="12700">
              <a:lnSpc>
                <a:spcPct val="100000"/>
              </a:lnSpc>
            </a:pPr>
            <a:r>
              <a:rPr dirty="0"/>
              <a:t>粒子系统</a:t>
            </a:r>
          </a:p>
        </p:txBody>
      </p:sp>
      <p:sp>
        <p:nvSpPr>
          <p:cNvPr id="8" name="object 8"/>
          <p:cNvSpPr txBox="1"/>
          <p:nvPr/>
        </p:nvSpPr>
        <p:spPr>
          <a:xfrm>
            <a:off x="1518664" y="2286000"/>
            <a:ext cx="8610600" cy="1472198"/>
          </a:xfrm>
          <a:prstGeom prst="rect">
            <a:avLst/>
          </a:prstGeom>
        </p:spPr>
        <p:txBody>
          <a:bodyPr vert="horz" wrap="square" lIns="0" tIns="0" rIns="0" bIns="0" rtlCol="0">
            <a:spAutoFit/>
          </a:bodyPr>
          <a:lstStyle/>
          <a:p>
            <a:pPr marL="12700">
              <a:lnSpc>
                <a:spcPct val="100000"/>
              </a:lnSpc>
            </a:pPr>
            <a:r>
              <a:rPr lang="zh-CN" altLang="en-US" sz="2400" spc="-5" dirty="0">
                <a:solidFill>
                  <a:srgbClr val="8EB4E2"/>
                </a:solidFill>
                <a:latin typeface="Microsoft YaHei"/>
                <a:cs typeface="Microsoft YaHei"/>
              </a:rPr>
              <a:t>粒子系统属性和应用详细介绍</a:t>
            </a:r>
            <a:r>
              <a:rPr sz="2400" spc="-5" dirty="0">
                <a:solidFill>
                  <a:srgbClr val="8EB4E2"/>
                </a:solidFill>
                <a:latin typeface="Microsoft YaHei"/>
                <a:cs typeface="Microsoft YaHei"/>
              </a:rPr>
              <a:t>：</a:t>
            </a:r>
            <a:endParaRPr lang="en-US" altLang="zh-CN" sz="2400" spc="-5" dirty="0">
              <a:solidFill>
                <a:srgbClr val="8EB4E2"/>
              </a:solidFill>
              <a:latin typeface="Microsoft YaHei"/>
              <a:cs typeface="Microsoft YaHei"/>
            </a:endParaRPr>
          </a:p>
          <a:p>
            <a:pPr marL="12700">
              <a:lnSpc>
                <a:spcPct val="100000"/>
              </a:lnSpc>
            </a:pPr>
            <a:endParaRPr lang="en-US" altLang="zh-CN" sz="2400" spc="-5" dirty="0">
              <a:solidFill>
                <a:srgbClr val="8EB4E2"/>
              </a:solidFill>
              <a:latin typeface="Microsoft YaHei"/>
              <a:cs typeface="Microsoft YaHei"/>
            </a:endParaRPr>
          </a:p>
          <a:p>
            <a:pPr marL="12700">
              <a:lnSpc>
                <a:spcPct val="100000"/>
              </a:lnSpc>
            </a:pPr>
            <a:r>
              <a:rPr lang="zh-CN" altLang="en-US" spc="-5" dirty="0">
                <a:solidFill>
                  <a:schemeClr val="bg1"/>
                </a:solidFill>
                <a:latin typeface="Microsoft YaHei"/>
                <a:cs typeface="Microsoft YaHei"/>
              </a:rPr>
              <a:t>官方文档</a:t>
            </a:r>
            <a:r>
              <a:rPr lang="en-US" altLang="zh-CN" spc="-5" dirty="0">
                <a:solidFill>
                  <a:srgbClr val="FFFFFF"/>
                </a:solidFill>
                <a:latin typeface="SimSun"/>
                <a:cs typeface="Microsoft YaHei"/>
              </a:rPr>
              <a:t> </a:t>
            </a:r>
            <a:r>
              <a:rPr lang="en-US" spc="-5" dirty="0">
                <a:solidFill>
                  <a:srgbClr val="FFFFFF"/>
                </a:solidFill>
                <a:latin typeface="SimSun"/>
                <a:cs typeface="SimSun"/>
                <a:hlinkClick r:id="rId5"/>
              </a:rPr>
              <a:t>http://www.cocos.com/docs/native/v3/particle-system/zh.html</a:t>
            </a:r>
            <a:endParaRPr lang="en-US" spc="-5" dirty="0">
              <a:solidFill>
                <a:srgbClr val="FFFFFF"/>
              </a:solidFill>
              <a:latin typeface="SimSun"/>
              <a:cs typeface="SimSun"/>
            </a:endParaRPr>
          </a:p>
          <a:p>
            <a:pPr marL="135255">
              <a:lnSpc>
                <a:spcPct val="100000"/>
              </a:lnSpc>
              <a:spcBef>
                <a:spcPts val="1425"/>
              </a:spcBef>
            </a:pPr>
            <a:endParaRPr sz="1800" dirty="0">
              <a:latin typeface="SimSun"/>
              <a:cs typeface="SimSun"/>
            </a:endParaRPr>
          </a:p>
        </p:txBody>
      </p:sp>
    </p:spTree>
    <p:extLst>
      <p:ext uri="{BB962C8B-B14F-4D97-AF65-F5344CB8AC3E}">
        <p14:creationId xmlns:p14="http://schemas.microsoft.com/office/powerpoint/2010/main" val="37103526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19421" y="1387602"/>
            <a:ext cx="3168650" cy="2988945"/>
          </a:xfrm>
          <a:custGeom>
            <a:avLst/>
            <a:gdLst/>
            <a:ahLst/>
            <a:cxnLst/>
            <a:rect l="l" t="t" r="r" b="b"/>
            <a:pathLst>
              <a:path w="3168650" h="2988945">
                <a:moveTo>
                  <a:pt x="1584198" y="0"/>
                </a:moveTo>
                <a:lnTo>
                  <a:pt x="1534855" y="711"/>
                </a:lnTo>
                <a:lnTo>
                  <a:pt x="1485889" y="2830"/>
                </a:lnTo>
                <a:lnTo>
                  <a:pt x="1437319" y="6337"/>
                </a:lnTo>
                <a:lnTo>
                  <a:pt x="1389170" y="11211"/>
                </a:lnTo>
                <a:lnTo>
                  <a:pt x="1341462" y="17432"/>
                </a:lnTo>
                <a:lnTo>
                  <a:pt x="1294217" y="24978"/>
                </a:lnTo>
                <a:lnTo>
                  <a:pt x="1247457" y="33830"/>
                </a:lnTo>
                <a:lnTo>
                  <a:pt x="1201204" y="43966"/>
                </a:lnTo>
                <a:lnTo>
                  <a:pt x="1155481" y="55365"/>
                </a:lnTo>
                <a:lnTo>
                  <a:pt x="1110308" y="68008"/>
                </a:lnTo>
                <a:lnTo>
                  <a:pt x="1065708" y="81873"/>
                </a:lnTo>
                <a:lnTo>
                  <a:pt x="1021703" y="96939"/>
                </a:lnTo>
                <a:lnTo>
                  <a:pt x="978315" y="113187"/>
                </a:lnTo>
                <a:lnTo>
                  <a:pt x="935565" y="130595"/>
                </a:lnTo>
                <a:lnTo>
                  <a:pt x="893476" y="149143"/>
                </a:lnTo>
                <a:lnTo>
                  <a:pt x="852069" y="168809"/>
                </a:lnTo>
                <a:lnTo>
                  <a:pt x="811367" y="189575"/>
                </a:lnTo>
                <a:lnTo>
                  <a:pt x="771390" y="211417"/>
                </a:lnTo>
                <a:lnTo>
                  <a:pt x="732162" y="234317"/>
                </a:lnTo>
                <a:lnTo>
                  <a:pt x="693704" y="258254"/>
                </a:lnTo>
                <a:lnTo>
                  <a:pt x="656038" y="283205"/>
                </a:lnTo>
                <a:lnTo>
                  <a:pt x="619186" y="309152"/>
                </a:lnTo>
                <a:lnTo>
                  <a:pt x="583169" y="336074"/>
                </a:lnTo>
                <a:lnTo>
                  <a:pt x="548011" y="363949"/>
                </a:lnTo>
                <a:lnTo>
                  <a:pt x="513731" y="392757"/>
                </a:lnTo>
                <a:lnTo>
                  <a:pt x="480354" y="422477"/>
                </a:lnTo>
                <a:lnTo>
                  <a:pt x="447900" y="453089"/>
                </a:lnTo>
                <a:lnTo>
                  <a:pt x="416391" y="484573"/>
                </a:lnTo>
                <a:lnTo>
                  <a:pt x="385849" y="516906"/>
                </a:lnTo>
                <a:lnTo>
                  <a:pt x="356297" y="550069"/>
                </a:lnTo>
                <a:lnTo>
                  <a:pt x="327755" y="584042"/>
                </a:lnTo>
                <a:lnTo>
                  <a:pt x="300247" y="618802"/>
                </a:lnTo>
                <a:lnTo>
                  <a:pt x="273794" y="654330"/>
                </a:lnTo>
                <a:lnTo>
                  <a:pt x="248417" y="690606"/>
                </a:lnTo>
                <a:lnTo>
                  <a:pt x="224139" y="727607"/>
                </a:lnTo>
                <a:lnTo>
                  <a:pt x="200982" y="765315"/>
                </a:lnTo>
                <a:lnTo>
                  <a:pt x="178967" y="803707"/>
                </a:lnTo>
                <a:lnTo>
                  <a:pt x="158117" y="842764"/>
                </a:lnTo>
                <a:lnTo>
                  <a:pt x="138453" y="882464"/>
                </a:lnTo>
                <a:lnTo>
                  <a:pt x="119998" y="922787"/>
                </a:lnTo>
                <a:lnTo>
                  <a:pt x="102772" y="963713"/>
                </a:lnTo>
                <a:lnTo>
                  <a:pt x="86799" y="1005221"/>
                </a:lnTo>
                <a:lnTo>
                  <a:pt x="72100" y="1047289"/>
                </a:lnTo>
                <a:lnTo>
                  <a:pt x="58697" y="1089898"/>
                </a:lnTo>
                <a:lnTo>
                  <a:pt x="46611" y="1133026"/>
                </a:lnTo>
                <a:lnTo>
                  <a:pt x="35866" y="1176653"/>
                </a:lnTo>
                <a:lnTo>
                  <a:pt x="26482" y="1220759"/>
                </a:lnTo>
                <a:lnTo>
                  <a:pt x="18481" y="1265323"/>
                </a:lnTo>
                <a:lnTo>
                  <a:pt x="11886" y="1310323"/>
                </a:lnTo>
                <a:lnTo>
                  <a:pt x="6719" y="1355740"/>
                </a:lnTo>
                <a:lnTo>
                  <a:pt x="3000" y="1401552"/>
                </a:lnTo>
                <a:lnTo>
                  <a:pt x="753" y="1447740"/>
                </a:lnTo>
                <a:lnTo>
                  <a:pt x="0" y="1494282"/>
                </a:lnTo>
                <a:lnTo>
                  <a:pt x="753" y="1540823"/>
                </a:lnTo>
                <a:lnTo>
                  <a:pt x="3000" y="1587011"/>
                </a:lnTo>
                <a:lnTo>
                  <a:pt x="6719" y="1632823"/>
                </a:lnTo>
                <a:lnTo>
                  <a:pt x="11886" y="1678240"/>
                </a:lnTo>
                <a:lnTo>
                  <a:pt x="18481" y="1723240"/>
                </a:lnTo>
                <a:lnTo>
                  <a:pt x="26482" y="1767804"/>
                </a:lnTo>
                <a:lnTo>
                  <a:pt x="35866" y="1811910"/>
                </a:lnTo>
                <a:lnTo>
                  <a:pt x="46611" y="1855537"/>
                </a:lnTo>
                <a:lnTo>
                  <a:pt x="58697" y="1898665"/>
                </a:lnTo>
                <a:lnTo>
                  <a:pt x="72100" y="1941274"/>
                </a:lnTo>
                <a:lnTo>
                  <a:pt x="86799" y="1983342"/>
                </a:lnTo>
                <a:lnTo>
                  <a:pt x="102772" y="2024850"/>
                </a:lnTo>
                <a:lnTo>
                  <a:pt x="119998" y="2065776"/>
                </a:lnTo>
                <a:lnTo>
                  <a:pt x="138453" y="2106099"/>
                </a:lnTo>
                <a:lnTo>
                  <a:pt x="158117" y="2145799"/>
                </a:lnTo>
                <a:lnTo>
                  <a:pt x="178967" y="2184856"/>
                </a:lnTo>
                <a:lnTo>
                  <a:pt x="200982" y="2223248"/>
                </a:lnTo>
                <a:lnTo>
                  <a:pt x="224139" y="2260956"/>
                </a:lnTo>
                <a:lnTo>
                  <a:pt x="248417" y="2297957"/>
                </a:lnTo>
                <a:lnTo>
                  <a:pt x="273794" y="2334233"/>
                </a:lnTo>
                <a:lnTo>
                  <a:pt x="300247" y="2369761"/>
                </a:lnTo>
                <a:lnTo>
                  <a:pt x="327755" y="2404521"/>
                </a:lnTo>
                <a:lnTo>
                  <a:pt x="356297" y="2438494"/>
                </a:lnTo>
                <a:lnTo>
                  <a:pt x="385849" y="2471657"/>
                </a:lnTo>
                <a:lnTo>
                  <a:pt x="416391" y="2503990"/>
                </a:lnTo>
                <a:lnTo>
                  <a:pt x="447900" y="2535474"/>
                </a:lnTo>
                <a:lnTo>
                  <a:pt x="480354" y="2566086"/>
                </a:lnTo>
                <a:lnTo>
                  <a:pt x="513731" y="2595806"/>
                </a:lnTo>
                <a:lnTo>
                  <a:pt x="548011" y="2624614"/>
                </a:lnTo>
                <a:lnTo>
                  <a:pt x="583169" y="2652489"/>
                </a:lnTo>
                <a:lnTo>
                  <a:pt x="619186" y="2679411"/>
                </a:lnTo>
                <a:lnTo>
                  <a:pt x="656038" y="2705358"/>
                </a:lnTo>
                <a:lnTo>
                  <a:pt x="693704" y="2730309"/>
                </a:lnTo>
                <a:lnTo>
                  <a:pt x="732162" y="2754246"/>
                </a:lnTo>
                <a:lnTo>
                  <a:pt x="771390" y="2777146"/>
                </a:lnTo>
                <a:lnTo>
                  <a:pt x="811367" y="2798988"/>
                </a:lnTo>
                <a:lnTo>
                  <a:pt x="852069" y="2819754"/>
                </a:lnTo>
                <a:lnTo>
                  <a:pt x="893476" y="2839420"/>
                </a:lnTo>
                <a:lnTo>
                  <a:pt x="935565" y="2857968"/>
                </a:lnTo>
                <a:lnTo>
                  <a:pt x="978315" y="2875376"/>
                </a:lnTo>
                <a:lnTo>
                  <a:pt x="1021703" y="2891624"/>
                </a:lnTo>
                <a:lnTo>
                  <a:pt x="1065708" y="2906690"/>
                </a:lnTo>
                <a:lnTo>
                  <a:pt x="1110308" y="2920555"/>
                </a:lnTo>
                <a:lnTo>
                  <a:pt x="1155481" y="2933198"/>
                </a:lnTo>
                <a:lnTo>
                  <a:pt x="1201204" y="2944597"/>
                </a:lnTo>
                <a:lnTo>
                  <a:pt x="1247457" y="2954733"/>
                </a:lnTo>
                <a:lnTo>
                  <a:pt x="1294217" y="2963585"/>
                </a:lnTo>
                <a:lnTo>
                  <a:pt x="1341462" y="2971131"/>
                </a:lnTo>
                <a:lnTo>
                  <a:pt x="1389170" y="2977352"/>
                </a:lnTo>
                <a:lnTo>
                  <a:pt x="1437319" y="2982226"/>
                </a:lnTo>
                <a:lnTo>
                  <a:pt x="1485889" y="2985733"/>
                </a:lnTo>
                <a:lnTo>
                  <a:pt x="1534855" y="2987852"/>
                </a:lnTo>
                <a:lnTo>
                  <a:pt x="1584198" y="2988564"/>
                </a:lnTo>
                <a:lnTo>
                  <a:pt x="1633540" y="2987852"/>
                </a:lnTo>
                <a:lnTo>
                  <a:pt x="1682506" y="2985733"/>
                </a:lnTo>
                <a:lnTo>
                  <a:pt x="1731076" y="2982226"/>
                </a:lnTo>
                <a:lnTo>
                  <a:pt x="1779225" y="2977352"/>
                </a:lnTo>
                <a:lnTo>
                  <a:pt x="1826933" y="2971131"/>
                </a:lnTo>
                <a:lnTo>
                  <a:pt x="1874178" y="2963585"/>
                </a:lnTo>
                <a:lnTo>
                  <a:pt x="1920938" y="2954733"/>
                </a:lnTo>
                <a:lnTo>
                  <a:pt x="1967191" y="2944597"/>
                </a:lnTo>
                <a:lnTo>
                  <a:pt x="2012914" y="2933198"/>
                </a:lnTo>
                <a:lnTo>
                  <a:pt x="2058087" y="2920555"/>
                </a:lnTo>
                <a:lnTo>
                  <a:pt x="2102687" y="2906690"/>
                </a:lnTo>
                <a:lnTo>
                  <a:pt x="2146692" y="2891624"/>
                </a:lnTo>
                <a:lnTo>
                  <a:pt x="2190080" y="2875376"/>
                </a:lnTo>
                <a:lnTo>
                  <a:pt x="2232830" y="2857968"/>
                </a:lnTo>
                <a:lnTo>
                  <a:pt x="2274919" y="2839420"/>
                </a:lnTo>
                <a:lnTo>
                  <a:pt x="2316326" y="2819754"/>
                </a:lnTo>
                <a:lnTo>
                  <a:pt x="2357028" y="2798988"/>
                </a:lnTo>
                <a:lnTo>
                  <a:pt x="2397005" y="2777146"/>
                </a:lnTo>
                <a:lnTo>
                  <a:pt x="2436233" y="2754246"/>
                </a:lnTo>
                <a:lnTo>
                  <a:pt x="2474691" y="2730309"/>
                </a:lnTo>
                <a:lnTo>
                  <a:pt x="2512357" y="2705358"/>
                </a:lnTo>
                <a:lnTo>
                  <a:pt x="2549209" y="2679411"/>
                </a:lnTo>
                <a:lnTo>
                  <a:pt x="2585226" y="2652489"/>
                </a:lnTo>
                <a:lnTo>
                  <a:pt x="2620384" y="2624614"/>
                </a:lnTo>
                <a:lnTo>
                  <a:pt x="2654664" y="2595806"/>
                </a:lnTo>
                <a:lnTo>
                  <a:pt x="2688041" y="2566086"/>
                </a:lnTo>
                <a:lnTo>
                  <a:pt x="2720495" y="2535474"/>
                </a:lnTo>
                <a:lnTo>
                  <a:pt x="2752004" y="2503990"/>
                </a:lnTo>
                <a:lnTo>
                  <a:pt x="2782546" y="2471657"/>
                </a:lnTo>
                <a:lnTo>
                  <a:pt x="2812098" y="2438494"/>
                </a:lnTo>
                <a:lnTo>
                  <a:pt x="2840640" y="2404521"/>
                </a:lnTo>
                <a:lnTo>
                  <a:pt x="2868148" y="2369761"/>
                </a:lnTo>
                <a:lnTo>
                  <a:pt x="2894601" y="2334233"/>
                </a:lnTo>
                <a:lnTo>
                  <a:pt x="2919978" y="2297957"/>
                </a:lnTo>
                <a:lnTo>
                  <a:pt x="2944256" y="2260956"/>
                </a:lnTo>
                <a:lnTo>
                  <a:pt x="2967413" y="2223248"/>
                </a:lnTo>
                <a:lnTo>
                  <a:pt x="2989428" y="2184856"/>
                </a:lnTo>
                <a:lnTo>
                  <a:pt x="3010278" y="2145799"/>
                </a:lnTo>
                <a:lnTo>
                  <a:pt x="3029942" y="2106099"/>
                </a:lnTo>
                <a:lnTo>
                  <a:pt x="3048397" y="2065776"/>
                </a:lnTo>
                <a:lnTo>
                  <a:pt x="3065623" y="2024850"/>
                </a:lnTo>
                <a:lnTo>
                  <a:pt x="3081596" y="1983342"/>
                </a:lnTo>
                <a:lnTo>
                  <a:pt x="3096295" y="1941274"/>
                </a:lnTo>
                <a:lnTo>
                  <a:pt x="3109698" y="1898665"/>
                </a:lnTo>
                <a:lnTo>
                  <a:pt x="3121784" y="1855537"/>
                </a:lnTo>
                <a:lnTo>
                  <a:pt x="3132529" y="1811910"/>
                </a:lnTo>
                <a:lnTo>
                  <a:pt x="3141913" y="1767804"/>
                </a:lnTo>
                <a:lnTo>
                  <a:pt x="3149914" y="1723240"/>
                </a:lnTo>
                <a:lnTo>
                  <a:pt x="3156509" y="1678240"/>
                </a:lnTo>
                <a:lnTo>
                  <a:pt x="3161676" y="1632823"/>
                </a:lnTo>
                <a:lnTo>
                  <a:pt x="3165395" y="1587011"/>
                </a:lnTo>
                <a:lnTo>
                  <a:pt x="3167642" y="1540823"/>
                </a:lnTo>
                <a:lnTo>
                  <a:pt x="3168396" y="1494282"/>
                </a:lnTo>
                <a:lnTo>
                  <a:pt x="3167642" y="1447740"/>
                </a:lnTo>
                <a:lnTo>
                  <a:pt x="3165395" y="1401552"/>
                </a:lnTo>
                <a:lnTo>
                  <a:pt x="3161676" y="1355740"/>
                </a:lnTo>
                <a:lnTo>
                  <a:pt x="3156509" y="1310323"/>
                </a:lnTo>
                <a:lnTo>
                  <a:pt x="3149914" y="1265323"/>
                </a:lnTo>
                <a:lnTo>
                  <a:pt x="3141913" y="1220759"/>
                </a:lnTo>
                <a:lnTo>
                  <a:pt x="3132529" y="1176653"/>
                </a:lnTo>
                <a:lnTo>
                  <a:pt x="3121784" y="1133026"/>
                </a:lnTo>
                <a:lnTo>
                  <a:pt x="3109698" y="1089898"/>
                </a:lnTo>
                <a:lnTo>
                  <a:pt x="3096295" y="1047289"/>
                </a:lnTo>
                <a:lnTo>
                  <a:pt x="3081596" y="1005221"/>
                </a:lnTo>
                <a:lnTo>
                  <a:pt x="3065623" y="963713"/>
                </a:lnTo>
                <a:lnTo>
                  <a:pt x="3048397" y="922787"/>
                </a:lnTo>
                <a:lnTo>
                  <a:pt x="3029942" y="882464"/>
                </a:lnTo>
                <a:lnTo>
                  <a:pt x="3010278" y="842764"/>
                </a:lnTo>
                <a:lnTo>
                  <a:pt x="2989428" y="803707"/>
                </a:lnTo>
                <a:lnTo>
                  <a:pt x="2967413" y="765315"/>
                </a:lnTo>
                <a:lnTo>
                  <a:pt x="2944256" y="727607"/>
                </a:lnTo>
                <a:lnTo>
                  <a:pt x="2919978" y="690606"/>
                </a:lnTo>
                <a:lnTo>
                  <a:pt x="2894601" y="654330"/>
                </a:lnTo>
                <a:lnTo>
                  <a:pt x="2868148" y="618802"/>
                </a:lnTo>
                <a:lnTo>
                  <a:pt x="2840640" y="584042"/>
                </a:lnTo>
                <a:lnTo>
                  <a:pt x="2812098" y="550069"/>
                </a:lnTo>
                <a:lnTo>
                  <a:pt x="2782546" y="516906"/>
                </a:lnTo>
                <a:lnTo>
                  <a:pt x="2752004" y="484573"/>
                </a:lnTo>
                <a:lnTo>
                  <a:pt x="2720495" y="453089"/>
                </a:lnTo>
                <a:lnTo>
                  <a:pt x="2688041" y="422477"/>
                </a:lnTo>
                <a:lnTo>
                  <a:pt x="2654664" y="392757"/>
                </a:lnTo>
                <a:lnTo>
                  <a:pt x="2620384" y="363949"/>
                </a:lnTo>
                <a:lnTo>
                  <a:pt x="2585226" y="336074"/>
                </a:lnTo>
                <a:lnTo>
                  <a:pt x="2549209" y="309152"/>
                </a:lnTo>
                <a:lnTo>
                  <a:pt x="2512357" y="283205"/>
                </a:lnTo>
                <a:lnTo>
                  <a:pt x="2474691" y="258254"/>
                </a:lnTo>
                <a:lnTo>
                  <a:pt x="2436233" y="234317"/>
                </a:lnTo>
                <a:lnTo>
                  <a:pt x="2397005" y="211417"/>
                </a:lnTo>
                <a:lnTo>
                  <a:pt x="2357028" y="189575"/>
                </a:lnTo>
                <a:lnTo>
                  <a:pt x="2316326" y="168809"/>
                </a:lnTo>
                <a:lnTo>
                  <a:pt x="2274919" y="149143"/>
                </a:lnTo>
                <a:lnTo>
                  <a:pt x="2232830" y="130595"/>
                </a:lnTo>
                <a:lnTo>
                  <a:pt x="2190080" y="113187"/>
                </a:lnTo>
                <a:lnTo>
                  <a:pt x="2146692" y="96939"/>
                </a:lnTo>
                <a:lnTo>
                  <a:pt x="2102687" y="81873"/>
                </a:lnTo>
                <a:lnTo>
                  <a:pt x="2058087" y="68008"/>
                </a:lnTo>
                <a:lnTo>
                  <a:pt x="2012914" y="55365"/>
                </a:lnTo>
                <a:lnTo>
                  <a:pt x="1967191" y="43966"/>
                </a:lnTo>
                <a:lnTo>
                  <a:pt x="1920938" y="33830"/>
                </a:lnTo>
                <a:lnTo>
                  <a:pt x="1874178" y="24978"/>
                </a:lnTo>
                <a:lnTo>
                  <a:pt x="1826933" y="17432"/>
                </a:lnTo>
                <a:lnTo>
                  <a:pt x="1779225" y="11211"/>
                </a:lnTo>
                <a:lnTo>
                  <a:pt x="1731076" y="6337"/>
                </a:lnTo>
                <a:lnTo>
                  <a:pt x="1682506" y="2830"/>
                </a:lnTo>
                <a:lnTo>
                  <a:pt x="1633540" y="711"/>
                </a:lnTo>
                <a:lnTo>
                  <a:pt x="1584198" y="0"/>
                </a:lnTo>
                <a:close/>
              </a:path>
            </a:pathLst>
          </a:custGeom>
          <a:solidFill>
            <a:srgbClr val="4F81BC"/>
          </a:solidFill>
        </p:spPr>
        <p:txBody>
          <a:bodyPr wrap="square" lIns="0" tIns="0" rIns="0" bIns="0" rtlCol="0"/>
          <a:lstStyle/>
          <a:p>
            <a:endParaRPr/>
          </a:p>
        </p:txBody>
      </p:sp>
      <p:sp>
        <p:nvSpPr>
          <p:cNvPr id="3" name="object 3"/>
          <p:cNvSpPr/>
          <p:nvPr/>
        </p:nvSpPr>
        <p:spPr>
          <a:xfrm>
            <a:off x="4519421" y="1387602"/>
            <a:ext cx="3168650" cy="2988945"/>
          </a:xfrm>
          <a:custGeom>
            <a:avLst/>
            <a:gdLst/>
            <a:ahLst/>
            <a:cxnLst/>
            <a:rect l="l" t="t" r="r" b="b"/>
            <a:pathLst>
              <a:path w="3168650" h="2988945">
                <a:moveTo>
                  <a:pt x="0" y="1494282"/>
                </a:moveTo>
                <a:lnTo>
                  <a:pt x="753" y="1447740"/>
                </a:lnTo>
                <a:lnTo>
                  <a:pt x="3000" y="1401552"/>
                </a:lnTo>
                <a:lnTo>
                  <a:pt x="6719" y="1355740"/>
                </a:lnTo>
                <a:lnTo>
                  <a:pt x="11886" y="1310323"/>
                </a:lnTo>
                <a:lnTo>
                  <a:pt x="18481" y="1265323"/>
                </a:lnTo>
                <a:lnTo>
                  <a:pt x="26482" y="1220759"/>
                </a:lnTo>
                <a:lnTo>
                  <a:pt x="35866" y="1176653"/>
                </a:lnTo>
                <a:lnTo>
                  <a:pt x="46611" y="1133026"/>
                </a:lnTo>
                <a:lnTo>
                  <a:pt x="58697" y="1089898"/>
                </a:lnTo>
                <a:lnTo>
                  <a:pt x="72100" y="1047289"/>
                </a:lnTo>
                <a:lnTo>
                  <a:pt x="86799" y="1005221"/>
                </a:lnTo>
                <a:lnTo>
                  <a:pt x="102772" y="963713"/>
                </a:lnTo>
                <a:lnTo>
                  <a:pt x="119998" y="922787"/>
                </a:lnTo>
                <a:lnTo>
                  <a:pt x="138453" y="882464"/>
                </a:lnTo>
                <a:lnTo>
                  <a:pt x="158117" y="842764"/>
                </a:lnTo>
                <a:lnTo>
                  <a:pt x="178967" y="803707"/>
                </a:lnTo>
                <a:lnTo>
                  <a:pt x="200982" y="765315"/>
                </a:lnTo>
                <a:lnTo>
                  <a:pt x="224139" y="727607"/>
                </a:lnTo>
                <a:lnTo>
                  <a:pt x="248417" y="690606"/>
                </a:lnTo>
                <a:lnTo>
                  <a:pt x="273794" y="654330"/>
                </a:lnTo>
                <a:lnTo>
                  <a:pt x="300247" y="618802"/>
                </a:lnTo>
                <a:lnTo>
                  <a:pt x="327755" y="584042"/>
                </a:lnTo>
                <a:lnTo>
                  <a:pt x="356297" y="550069"/>
                </a:lnTo>
                <a:lnTo>
                  <a:pt x="385849" y="516906"/>
                </a:lnTo>
                <a:lnTo>
                  <a:pt x="416391" y="484573"/>
                </a:lnTo>
                <a:lnTo>
                  <a:pt x="447900" y="453089"/>
                </a:lnTo>
                <a:lnTo>
                  <a:pt x="480354" y="422477"/>
                </a:lnTo>
                <a:lnTo>
                  <a:pt x="513731" y="392757"/>
                </a:lnTo>
                <a:lnTo>
                  <a:pt x="548011" y="363949"/>
                </a:lnTo>
                <a:lnTo>
                  <a:pt x="583169" y="336074"/>
                </a:lnTo>
                <a:lnTo>
                  <a:pt x="619186" y="309152"/>
                </a:lnTo>
                <a:lnTo>
                  <a:pt x="656038" y="283205"/>
                </a:lnTo>
                <a:lnTo>
                  <a:pt x="693704" y="258254"/>
                </a:lnTo>
                <a:lnTo>
                  <a:pt x="732162" y="234317"/>
                </a:lnTo>
                <a:lnTo>
                  <a:pt x="771390" y="211417"/>
                </a:lnTo>
                <a:lnTo>
                  <a:pt x="811367" y="189575"/>
                </a:lnTo>
                <a:lnTo>
                  <a:pt x="852069" y="168809"/>
                </a:lnTo>
                <a:lnTo>
                  <a:pt x="893476" y="149143"/>
                </a:lnTo>
                <a:lnTo>
                  <a:pt x="935565" y="130595"/>
                </a:lnTo>
                <a:lnTo>
                  <a:pt x="978315" y="113187"/>
                </a:lnTo>
                <a:lnTo>
                  <a:pt x="1021703" y="96939"/>
                </a:lnTo>
                <a:lnTo>
                  <a:pt x="1065708" y="81873"/>
                </a:lnTo>
                <a:lnTo>
                  <a:pt x="1110308" y="68008"/>
                </a:lnTo>
                <a:lnTo>
                  <a:pt x="1155481" y="55365"/>
                </a:lnTo>
                <a:lnTo>
                  <a:pt x="1201204" y="43966"/>
                </a:lnTo>
                <a:lnTo>
                  <a:pt x="1247457" y="33830"/>
                </a:lnTo>
                <a:lnTo>
                  <a:pt x="1294217" y="24978"/>
                </a:lnTo>
                <a:lnTo>
                  <a:pt x="1341462" y="17432"/>
                </a:lnTo>
                <a:lnTo>
                  <a:pt x="1389170" y="11211"/>
                </a:lnTo>
                <a:lnTo>
                  <a:pt x="1437319" y="6337"/>
                </a:lnTo>
                <a:lnTo>
                  <a:pt x="1485889" y="2830"/>
                </a:lnTo>
                <a:lnTo>
                  <a:pt x="1534855" y="711"/>
                </a:lnTo>
                <a:lnTo>
                  <a:pt x="1584198" y="0"/>
                </a:lnTo>
                <a:lnTo>
                  <a:pt x="1633540" y="711"/>
                </a:lnTo>
                <a:lnTo>
                  <a:pt x="1682506" y="2830"/>
                </a:lnTo>
                <a:lnTo>
                  <a:pt x="1731076" y="6337"/>
                </a:lnTo>
                <a:lnTo>
                  <a:pt x="1779225" y="11211"/>
                </a:lnTo>
                <a:lnTo>
                  <a:pt x="1826933" y="17432"/>
                </a:lnTo>
                <a:lnTo>
                  <a:pt x="1874178" y="24978"/>
                </a:lnTo>
                <a:lnTo>
                  <a:pt x="1920938" y="33830"/>
                </a:lnTo>
                <a:lnTo>
                  <a:pt x="1967191" y="43966"/>
                </a:lnTo>
                <a:lnTo>
                  <a:pt x="2012914" y="55365"/>
                </a:lnTo>
                <a:lnTo>
                  <a:pt x="2058087" y="68008"/>
                </a:lnTo>
                <a:lnTo>
                  <a:pt x="2102687" y="81873"/>
                </a:lnTo>
                <a:lnTo>
                  <a:pt x="2146692" y="96939"/>
                </a:lnTo>
                <a:lnTo>
                  <a:pt x="2190080" y="113187"/>
                </a:lnTo>
                <a:lnTo>
                  <a:pt x="2232830" y="130595"/>
                </a:lnTo>
                <a:lnTo>
                  <a:pt x="2274919" y="149143"/>
                </a:lnTo>
                <a:lnTo>
                  <a:pt x="2316326" y="168809"/>
                </a:lnTo>
                <a:lnTo>
                  <a:pt x="2357028" y="189575"/>
                </a:lnTo>
                <a:lnTo>
                  <a:pt x="2397005" y="211417"/>
                </a:lnTo>
                <a:lnTo>
                  <a:pt x="2436233" y="234317"/>
                </a:lnTo>
                <a:lnTo>
                  <a:pt x="2474691" y="258254"/>
                </a:lnTo>
                <a:lnTo>
                  <a:pt x="2512357" y="283205"/>
                </a:lnTo>
                <a:lnTo>
                  <a:pt x="2549209" y="309152"/>
                </a:lnTo>
                <a:lnTo>
                  <a:pt x="2585226" y="336074"/>
                </a:lnTo>
                <a:lnTo>
                  <a:pt x="2620384" y="363949"/>
                </a:lnTo>
                <a:lnTo>
                  <a:pt x="2654664" y="392757"/>
                </a:lnTo>
                <a:lnTo>
                  <a:pt x="2688041" y="422477"/>
                </a:lnTo>
                <a:lnTo>
                  <a:pt x="2720495" y="453089"/>
                </a:lnTo>
                <a:lnTo>
                  <a:pt x="2752004" y="484573"/>
                </a:lnTo>
                <a:lnTo>
                  <a:pt x="2782546" y="516906"/>
                </a:lnTo>
                <a:lnTo>
                  <a:pt x="2812098" y="550069"/>
                </a:lnTo>
                <a:lnTo>
                  <a:pt x="2840640" y="584042"/>
                </a:lnTo>
                <a:lnTo>
                  <a:pt x="2868148" y="618802"/>
                </a:lnTo>
                <a:lnTo>
                  <a:pt x="2894601" y="654330"/>
                </a:lnTo>
                <a:lnTo>
                  <a:pt x="2919978" y="690606"/>
                </a:lnTo>
                <a:lnTo>
                  <a:pt x="2944256" y="727607"/>
                </a:lnTo>
                <a:lnTo>
                  <a:pt x="2967413" y="765315"/>
                </a:lnTo>
                <a:lnTo>
                  <a:pt x="2989428" y="803707"/>
                </a:lnTo>
                <a:lnTo>
                  <a:pt x="3010278" y="842764"/>
                </a:lnTo>
                <a:lnTo>
                  <a:pt x="3029942" y="882464"/>
                </a:lnTo>
                <a:lnTo>
                  <a:pt x="3048397" y="922787"/>
                </a:lnTo>
                <a:lnTo>
                  <a:pt x="3065623" y="963713"/>
                </a:lnTo>
                <a:lnTo>
                  <a:pt x="3081596" y="1005221"/>
                </a:lnTo>
                <a:lnTo>
                  <a:pt x="3096295" y="1047289"/>
                </a:lnTo>
                <a:lnTo>
                  <a:pt x="3109698" y="1089898"/>
                </a:lnTo>
                <a:lnTo>
                  <a:pt x="3121784" y="1133026"/>
                </a:lnTo>
                <a:lnTo>
                  <a:pt x="3132529" y="1176653"/>
                </a:lnTo>
                <a:lnTo>
                  <a:pt x="3141913" y="1220759"/>
                </a:lnTo>
                <a:lnTo>
                  <a:pt x="3149914" y="1265323"/>
                </a:lnTo>
                <a:lnTo>
                  <a:pt x="3156509" y="1310323"/>
                </a:lnTo>
                <a:lnTo>
                  <a:pt x="3161676" y="1355740"/>
                </a:lnTo>
                <a:lnTo>
                  <a:pt x="3165395" y="1401552"/>
                </a:lnTo>
                <a:lnTo>
                  <a:pt x="3167642" y="1447740"/>
                </a:lnTo>
                <a:lnTo>
                  <a:pt x="3168396" y="1494282"/>
                </a:lnTo>
                <a:lnTo>
                  <a:pt x="3167642" y="1540823"/>
                </a:lnTo>
                <a:lnTo>
                  <a:pt x="3165395" y="1587011"/>
                </a:lnTo>
                <a:lnTo>
                  <a:pt x="3161676" y="1632823"/>
                </a:lnTo>
                <a:lnTo>
                  <a:pt x="3156509" y="1678240"/>
                </a:lnTo>
                <a:lnTo>
                  <a:pt x="3149914" y="1723240"/>
                </a:lnTo>
                <a:lnTo>
                  <a:pt x="3141913" y="1767804"/>
                </a:lnTo>
                <a:lnTo>
                  <a:pt x="3132529" y="1811910"/>
                </a:lnTo>
                <a:lnTo>
                  <a:pt x="3121784" y="1855537"/>
                </a:lnTo>
                <a:lnTo>
                  <a:pt x="3109698" y="1898665"/>
                </a:lnTo>
                <a:lnTo>
                  <a:pt x="3096295" y="1941274"/>
                </a:lnTo>
                <a:lnTo>
                  <a:pt x="3081596" y="1983342"/>
                </a:lnTo>
                <a:lnTo>
                  <a:pt x="3065623" y="2024850"/>
                </a:lnTo>
                <a:lnTo>
                  <a:pt x="3048397" y="2065776"/>
                </a:lnTo>
                <a:lnTo>
                  <a:pt x="3029942" y="2106099"/>
                </a:lnTo>
                <a:lnTo>
                  <a:pt x="3010278" y="2145799"/>
                </a:lnTo>
                <a:lnTo>
                  <a:pt x="2989428" y="2184856"/>
                </a:lnTo>
                <a:lnTo>
                  <a:pt x="2967413" y="2223248"/>
                </a:lnTo>
                <a:lnTo>
                  <a:pt x="2944256" y="2260956"/>
                </a:lnTo>
                <a:lnTo>
                  <a:pt x="2919978" y="2297957"/>
                </a:lnTo>
                <a:lnTo>
                  <a:pt x="2894601" y="2334233"/>
                </a:lnTo>
                <a:lnTo>
                  <a:pt x="2868148" y="2369761"/>
                </a:lnTo>
                <a:lnTo>
                  <a:pt x="2840640" y="2404521"/>
                </a:lnTo>
                <a:lnTo>
                  <a:pt x="2812098" y="2438494"/>
                </a:lnTo>
                <a:lnTo>
                  <a:pt x="2782546" y="2471657"/>
                </a:lnTo>
                <a:lnTo>
                  <a:pt x="2752004" y="2503990"/>
                </a:lnTo>
                <a:lnTo>
                  <a:pt x="2720495" y="2535474"/>
                </a:lnTo>
                <a:lnTo>
                  <a:pt x="2688041" y="2566086"/>
                </a:lnTo>
                <a:lnTo>
                  <a:pt x="2654664" y="2595806"/>
                </a:lnTo>
                <a:lnTo>
                  <a:pt x="2620384" y="2624614"/>
                </a:lnTo>
                <a:lnTo>
                  <a:pt x="2585226" y="2652489"/>
                </a:lnTo>
                <a:lnTo>
                  <a:pt x="2549209" y="2679411"/>
                </a:lnTo>
                <a:lnTo>
                  <a:pt x="2512357" y="2705358"/>
                </a:lnTo>
                <a:lnTo>
                  <a:pt x="2474691" y="2730309"/>
                </a:lnTo>
                <a:lnTo>
                  <a:pt x="2436233" y="2754246"/>
                </a:lnTo>
                <a:lnTo>
                  <a:pt x="2397005" y="2777146"/>
                </a:lnTo>
                <a:lnTo>
                  <a:pt x="2357028" y="2798988"/>
                </a:lnTo>
                <a:lnTo>
                  <a:pt x="2316326" y="2819754"/>
                </a:lnTo>
                <a:lnTo>
                  <a:pt x="2274919" y="2839420"/>
                </a:lnTo>
                <a:lnTo>
                  <a:pt x="2232830" y="2857968"/>
                </a:lnTo>
                <a:lnTo>
                  <a:pt x="2190080" y="2875376"/>
                </a:lnTo>
                <a:lnTo>
                  <a:pt x="2146692" y="2891624"/>
                </a:lnTo>
                <a:lnTo>
                  <a:pt x="2102687" y="2906690"/>
                </a:lnTo>
                <a:lnTo>
                  <a:pt x="2058087" y="2920555"/>
                </a:lnTo>
                <a:lnTo>
                  <a:pt x="2012914" y="2933198"/>
                </a:lnTo>
                <a:lnTo>
                  <a:pt x="1967191" y="2944597"/>
                </a:lnTo>
                <a:lnTo>
                  <a:pt x="1920938" y="2954733"/>
                </a:lnTo>
                <a:lnTo>
                  <a:pt x="1874178" y="2963585"/>
                </a:lnTo>
                <a:lnTo>
                  <a:pt x="1826933" y="2971131"/>
                </a:lnTo>
                <a:lnTo>
                  <a:pt x="1779225" y="2977352"/>
                </a:lnTo>
                <a:lnTo>
                  <a:pt x="1731076" y="2982226"/>
                </a:lnTo>
                <a:lnTo>
                  <a:pt x="1682506" y="2985733"/>
                </a:lnTo>
                <a:lnTo>
                  <a:pt x="1633540" y="2987852"/>
                </a:lnTo>
                <a:lnTo>
                  <a:pt x="1584198" y="2988564"/>
                </a:lnTo>
                <a:lnTo>
                  <a:pt x="1534855" y="2987852"/>
                </a:lnTo>
                <a:lnTo>
                  <a:pt x="1485889" y="2985733"/>
                </a:lnTo>
                <a:lnTo>
                  <a:pt x="1437319" y="2982226"/>
                </a:lnTo>
                <a:lnTo>
                  <a:pt x="1389170" y="2977352"/>
                </a:lnTo>
                <a:lnTo>
                  <a:pt x="1341462" y="2971131"/>
                </a:lnTo>
                <a:lnTo>
                  <a:pt x="1294217" y="2963585"/>
                </a:lnTo>
                <a:lnTo>
                  <a:pt x="1247457" y="2954733"/>
                </a:lnTo>
                <a:lnTo>
                  <a:pt x="1201204" y="2944597"/>
                </a:lnTo>
                <a:lnTo>
                  <a:pt x="1155481" y="2933198"/>
                </a:lnTo>
                <a:lnTo>
                  <a:pt x="1110308" y="2920555"/>
                </a:lnTo>
                <a:lnTo>
                  <a:pt x="1065708" y="2906690"/>
                </a:lnTo>
                <a:lnTo>
                  <a:pt x="1021703" y="2891624"/>
                </a:lnTo>
                <a:lnTo>
                  <a:pt x="978315" y="2875376"/>
                </a:lnTo>
                <a:lnTo>
                  <a:pt x="935565" y="2857968"/>
                </a:lnTo>
                <a:lnTo>
                  <a:pt x="893476" y="2839420"/>
                </a:lnTo>
                <a:lnTo>
                  <a:pt x="852069" y="2819754"/>
                </a:lnTo>
                <a:lnTo>
                  <a:pt x="811367" y="2798988"/>
                </a:lnTo>
                <a:lnTo>
                  <a:pt x="771390" y="2777146"/>
                </a:lnTo>
                <a:lnTo>
                  <a:pt x="732162" y="2754246"/>
                </a:lnTo>
                <a:lnTo>
                  <a:pt x="693704" y="2730309"/>
                </a:lnTo>
                <a:lnTo>
                  <a:pt x="656038" y="2705358"/>
                </a:lnTo>
                <a:lnTo>
                  <a:pt x="619186" y="2679411"/>
                </a:lnTo>
                <a:lnTo>
                  <a:pt x="583169" y="2652489"/>
                </a:lnTo>
                <a:lnTo>
                  <a:pt x="548011" y="2624614"/>
                </a:lnTo>
                <a:lnTo>
                  <a:pt x="513731" y="2595806"/>
                </a:lnTo>
                <a:lnTo>
                  <a:pt x="480354" y="2566086"/>
                </a:lnTo>
                <a:lnTo>
                  <a:pt x="447900" y="2535474"/>
                </a:lnTo>
                <a:lnTo>
                  <a:pt x="416391" y="2503990"/>
                </a:lnTo>
                <a:lnTo>
                  <a:pt x="385849" y="2471657"/>
                </a:lnTo>
                <a:lnTo>
                  <a:pt x="356297" y="2438494"/>
                </a:lnTo>
                <a:lnTo>
                  <a:pt x="327755" y="2404521"/>
                </a:lnTo>
                <a:lnTo>
                  <a:pt x="300247" y="2369761"/>
                </a:lnTo>
                <a:lnTo>
                  <a:pt x="273794" y="2334233"/>
                </a:lnTo>
                <a:lnTo>
                  <a:pt x="248417" y="2297957"/>
                </a:lnTo>
                <a:lnTo>
                  <a:pt x="224139" y="2260956"/>
                </a:lnTo>
                <a:lnTo>
                  <a:pt x="200982" y="2223248"/>
                </a:lnTo>
                <a:lnTo>
                  <a:pt x="178967" y="2184856"/>
                </a:lnTo>
                <a:lnTo>
                  <a:pt x="158117" y="2145799"/>
                </a:lnTo>
                <a:lnTo>
                  <a:pt x="138453" y="2106099"/>
                </a:lnTo>
                <a:lnTo>
                  <a:pt x="119998" y="2065776"/>
                </a:lnTo>
                <a:lnTo>
                  <a:pt x="102772" y="2024850"/>
                </a:lnTo>
                <a:lnTo>
                  <a:pt x="86799" y="1983342"/>
                </a:lnTo>
                <a:lnTo>
                  <a:pt x="72100" y="1941274"/>
                </a:lnTo>
                <a:lnTo>
                  <a:pt x="58697" y="1898665"/>
                </a:lnTo>
                <a:lnTo>
                  <a:pt x="46611" y="1855537"/>
                </a:lnTo>
                <a:lnTo>
                  <a:pt x="35866" y="1811910"/>
                </a:lnTo>
                <a:lnTo>
                  <a:pt x="26482" y="1767804"/>
                </a:lnTo>
                <a:lnTo>
                  <a:pt x="18481" y="1723240"/>
                </a:lnTo>
                <a:lnTo>
                  <a:pt x="11886" y="1678240"/>
                </a:lnTo>
                <a:lnTo>
                  <a:pt x="6719" y="1632823"/>
                </a:lnTo>
                <a:lnTo>
                  <a:pt x="3000" y="1587011"/>
                </a:lnTo>
                <a:lnTo>
                  <a:pt x="753" y="1540823"/>
                </a:lnTo>
                <a:lnTo>
                  <a:pt x="0" y="1494282"/>
                </a:lnTo>
                <a:close/>
              </a:path>
            </a:pathLst>
          </a:custGeom>
          <a:ln w="25908">
            <a:solidFill>
              <a:srgbClr val="385D89"/>
            </a:solidFill>
          </a:ln>
        </p:spPr>
        <p:txBody>
          <a:bodyPr wrap="square" lIns="0" tIns="0" rIns="0" bIns="0" rtlCol="0"/>
          <a:lstStyle/>
          <a:p>
            <a:endParaRPr/>
          </a:p>
        </p:txBody>
      </p:sp>
      <p:sp>
        <p:nvSpPr>
          <p:cNvPr id="4" name="object 4"/>
          <p:cNvSpPr txBox="1"/>
          <p:nvPr/>
        </p:nvSpPr>
        <p:spPr>
          <a:xfrm>
            <a:off x="4210558" y="4404614"/>
            <a:ext cx="3702685" cy="375920"/>
          </a:xfrm>
          <a:prstGeom prst="rect">
            <a:avLst/>
          </a:prstGeom>
        </p:spPr>
        <p:txBody>
          <a:bodyPr vert="horz" wrap="square" lIns="0" tIns="0" rIns="0" bIns="0" rtlCol="0">
            <a:spAutoFit/>
          </a:bodyPr>
          <a:lstStyle/>
          <a:p>
            <a:pPr marL="12700">
              <a:lnSpc>
                <a:spcPct val="100000"/>
              </a:lnSpc>
            </a:pPr>
            <a:r>
              <a:rPr sz="2400" spc="-5" dirty="0">
                <a:solidFill>
                  <a:srgbClr val="FFFFFF"/>
                </a:solidFill>
                <a:latin typeface="Arial"/>
                <a:cs typeface="Arial"/>
              </a:rPr>
              <a:t>THANKS </a:t>
            </a:r>
            <a:r>
              <a:rPr sz="2400" dirty="0">
                <a:solidFill>
                  <a:srgbClr val="FFFFFF"/>
                </a:solidFill>
                <a:latin typeface="Arial"/>
                <a:cs typeface="Arial"/>
              </a:rPr>
              <a:t>FOR</a:t>
            </a:r>
            <a:r>
              <a:rPr sz="2400" spc="-50" dirty="0">
                <a:solidFill>
                  <a:srgbClr val="FFFFFF"/>
                </a:solidFill>
                <a:latin typeface="Arial"/>
                <a:cs typeface="Arial"/>
              </a:rPr>
              <a:t> </a:t>
            </a:r>
            <a:r>
              <a:rPr sz="2400" spc="-35" dirty="0">
                <a:solidFill>
                  <a:srgbClr val="FFFFFF"/>
                </a:solidFill>
                <a:latin typeface="Arial"/>
                <a:cs typeface="Arial"/>
              </a:rPr>
              <a:t>WATCHING</a:t>
            </a:r>
            <a:endParaRPr sz="2400">
              <a:latin typeface="Arial"/>
              <a:cs typeface="Arial"/>
            </a:endParaRPr>
          </a:p>
        </p:txBody>
      </p:sp>
      <p:sp>
        <p:nvSpPr>
          <p:cNvPr id="5" name="object 5"/>
          <p:cNvSpPr/>
          <p:nvPr/>
        </p:nvSpPr>
        <p:spPr>
          <a:xfrm>
            <a:off x="6059423" y="0"/>
            <a:ext cx="76200" cy="1314450"/>
          </a:xfrm>
          <a:custGeom>
            <a:avLst/>
            <a:gdLst/>
            <a:ahLst/>
            <a:cxnLst/>
            <a:rect l="l" t="t" r="r" b="b"/>
            <a:pathLst>
              <a:path w="76200" h="1314450">
                <a:moveTo>
                  <a:pt x="31750" y="1239528"/>
                </a:moveTo>
                <a:lnTo>
                  <a:pt x="23252" y="1241238"/>
                </a:lnTo>
                <a:lnTo>
                  <a:pt x="11144" y="1249394"/>
                </a:lnTo>
                <a:lnTo>
                  <a:pt x="2988" y="1261502"/>
                </a:lnTo>
                <a:lnTo>
                  <a:pt x="0" y="1276350"/>
                </a:lnTo>
                <a:lnTo>
                  <a:pt x="2988" y="1291197"/>
                </a:lnTo>
                <a:lnTo>
                  <a:pt x="11144" y="1303305"/>
                </a:lnTo>
                <a:lnTo>
                  <a:pt x="23252" y="1311461"/>
                </a:lnTo>
                <a:lnTo>
                  <a:pt x="38100" y="1314450"/>
                </a:lnTo>
                <a:lnTo>
                  <a:pt x="52947" y="1311461"/>
                </a:lnTo>
                <a:lnTo>
                  <a:pt x="65055" y="1303305"/>
                </a:lnTo>
                <a:lnTo>
                  <a:pt x="73211" y="1291197"/>
                </a:lnTo>
                <a:lnTo>
                  <a:pt x="76200" y="1276350"/>
                </a:lnTo>
                <a:lnTo>
                  <a:pt x="31750" y="1276350"/>
                </a:lnTo>
                <a:lnTo>
                  <a:pt x="31750" y="1239528"/>
                </a:lnTo>
                <a:close/>
              </a:path>
              <a:path w="76200" h="1314450">
                <a:moveTo>
                  <a:pt x="38100" y="1238250"/>
                </a:moveTo>
                <a:lnTo>
                  <a:pt x="31750" y="1239528"/>
                </a:lnTo>
                <a:lnTo>
                  <a:pt x="31750" y="1276350"/>
                </a:lnTo>
                <a:lnTo>
                  <a:pt x="44450" y="1276350"/>
                </a:lnTo>
                <a:lnTo>
                  <a:pt x="44450" y="1239528"/>
                </a:lnTo>
                <a:lnTo>
                  <a:pt x="38100" y="1238250"/>
                </a:lnTo>
                <a:close/>
              </a:path>
              <a:path w="76200" h="1314450">
                <a:moveTo>
                  <a:pt x="44450" y="1239528"/>
                </a:moveTo>
                <a:lnTo>
                  <a:pt x="44450" y="1276350"/>
                </a:lnTo>
                <a:lnTo>
                  <a:pt x="76200" y="1276350"/>
                </a:lnTo>
                <a:lnTo>
                  <a:pt x="73211" y="1261502"/>
                </a:lnTo>
                <a:lnTo>
                  <a:pt x="65055" y="1249394"/>
                </a:lnTo>
                <a:lnTo>
                  <a:pt x="52947" y="1241238"/>
                </a:lnTo>
                <a:lnTo>
                  <a:pt x="44450" y="1239528"/>
                </a:lnTo>
                <a:close/>
              </a:path>
              <a:path w="76200" h="1314450">
                <a:moveTo>
                  <a:pt x="44450" y="0"/>
                </a:moveTo>
                <a:lnTo>
                  <a:pt x="31750" y="0"/>
                </a:lnTo>
                <a:lnTo>
                  <a:pt x="31750" y="1239528"/>
                </a:lnTo>
                <a:lnTo>
                  <a:pt x="38100" y="1238250"/>
                </a:lnTo>
                <a:lnTo>
                  <a:pt x="44450" y="1238250"/>
                </a:lnTo>
                <a:lnTo>
                  <a:pt x="44450" y="0"/>
                </a:lnTo>
                <a:close/>
              </a:path>
              <a:path w="76200" h="1314450">
                <a:moveTo>
                  <a:pt x="44450" y="1238250"/>
                </a:moveTo>
                <a:lnTo>
                  <a:pt x="38100" y="1238250"/>
                </a:lnTo>
                <a:lnTo>
                  <a:pt x="44450" y="1239528"/>
                </a:lnTo>
                <a:lnTo>
                  <a:pt x="44450" y="1238250"/>
                </a:lnTo>
                <a:close/>
              </a:path>
            </a:pathLst>
          </a:custGeom>
          <a:solidFill>
            <a:srgbClr val="FFFFFF"/>
          </a:solidFill>
        </p:spPr>
        <p:txBody>
          <a:bodyPr wrap="square" lIns="0" tIns="0" rIns="0" bIns="0" rtlCol="0"/>
          <a:lstStyle/>
          <a:p>
            <a:endParaRPr/>
          </a:p>
        </p:txBody>
      </p:sp>
      <p:sp>
        <p:nvSpPr>
          <p:cNvPr id="6" name="object 6"/>
          <p:cNvSpPr txBox="1"/>
          <p:nvPr/>
        </p:nvSpPr>
        <p:spPr>
          <a:xfrm>
            <a:off x="4697729" y="2464942"/>
            <a:ext cx="2701290" cy="738505"/>
          </a:xfrm>
          <a:prstGeom prst="rect">
            <a:avLst/>
          </a:prstGeom>
        </p:spPr>
        <p:txBody>
          <a:bodyPr vert="horz" wrap="square" lIns="0" tIns="0" rIns="0" bIns="0" rtlCol="0">
            <a:spAutoFit/>
          </a:bodyPr>
          <a:lstStyle/>
          <a:p>
            <a:pPr marL="12700">
              <a:lnSpc>
                <a:spcPct val="100000"/>
              </a:lnSpc>
            </a:pPr>
            <a:r>
              <a:rPr sz="4800" dirty="0">
                <a:latin typeface="Arial"/>
                <a:cs typeface="Arial"/>
              </a:rPr>
              <a:t>THE</a:t>
            </a:r>
            <a:r>
              <a:rPr sz="4800" spc="-90" dirty="0">
                <a:latin typeface="Arial"/>
                <a:cs typeface="Arial"/>
              </a:rPr>
              <a:t> </a:t>
            </a:r>
            <a:r>
              <a:rPr sz="4800" spc="-5" dirty="0">
                <a:latin typeface="Arial"/>
                <a:cs typeface="Arial"/>
              </a:rPr>
              <a:t>END</a:t>
            </a:r>
            <a:endParaRPr sz="4800">
              <a:latin typeface="Arial"/>
              <a:cs typeface="Arial"/>
            </a:endParaRPr>
          </a:p>
        </p:txBody>
      </p:sp>
      <p:sp>
        <p:nvSpPr>
          <p:cNvPr id="7" name="object 7"/>
          <p:cNvSpPr/>
          <p:nvPr/>
        </p:nvSpPr>
        <p:spPr>
          <a:xfrm>
            <a:off x="0" y="5518402"/>
            <a:ext cx="1584959" cy="1339596"/>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9262871" y="6309359"/>
            <a:ext cx="1656587" cy="486156"/>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9912095" y="6237730"/>
            <a:ext cx="2212848" cy="565404"/>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1362" y="1487169"/>
            <a:ext cx="381000" cy="1078865"/>
          </a:xfrm>
          <a:prstGeom prst="rect">
            <a:avLst/>
          </a:prstGeom>
        </p:spPr>
        <p:txBody>
          <a:bodyPr vert="horz" wrap="square" lIns="0" tIns="0" rIns="0" bIns="0" rtlCol="0">
            <a:spAutoFit/>
          </a:bodyPr>
          <a:lstStyle/>
          <a:p>
            <a:pPr marL="12700" marR="5080" algn="just">
              <a:lnSpc>
                <a:spcPts val="2800"/>
              </a:lnSpc>
            </a:pPr>
            <a:r>
              <a:rPr sz="2800" b="1" spc="-5" dirty="0">
                <a:solidFill>
                  <a:srgbClr val="FFFFFF"/>
                </a:solidFill>
                <a:latin typeface="Microsoft YaHei"/>
                <a:cs typeface="Microsoft YaHei"/>
              </a:rPr>
              <a:t>传  送  门</a:t>
            </a:r>
            <a:endParaRPr sz="2800" dirty="0">
              <a:latin typeface="Microsoft YaHei"/>
              <a:cs typeface="Microsoft YaHei"/>
            </a:endParaRPr>
          </a:p>
        </p:txBody>
      </p:sp>
      <p:sp>
        <p:nvSpPr>
          <p:cNvPr id="4" name="object 4"/>
          <p:cNvSpPr/>
          <p:nvPr/>
        </p:nvSpPr>
        <p:spPr>
          <a:xfrm>
            <a:off x="1897379" y="257556"/>
            <a:ext cx="4277868" cy="603046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822947" y="257556"/>
            <a:ext cx="4386072" cy="6030468"/>
          </a:xfrm>
          <a:prstGeom prst="rect">
            <a:avLst/>
          </a:prstGeom>
          <a:blipFill>
            <a:blip r:embed="rId3" cstate="print"/>
            <a:stretch>
              <a:fillRect/>
            </a:stretch>
          </a:blipFill>
        </p:spPr>
        <p:txBody>
          <a:bodyPr wrap="square" lIns="0" tIns="0" rIns="0" bIns="0" rtlCol="0"/>
          <a:lstStyle/>
          <a:p>
            <a:endParaRPr/>
          </a:p>
        </p:txBody>
      </p:sp>
      <p:sp>
        <p:nvSpPr>
          <p:cNvPr id="6" name="文本框 5"/>
          <p:cNvSpPr txBox="1"/>
          <p:nvPr/>
        </p:nvSpPr>
        <p:spPr>
          <a:xfrm>
            <a:off x="491362" y="2667001"/>
            <a:ext cx="344016" cy="1169552"/>
          </a:xfrm>
          <a:prstGeom prst="rect">
            <a:avLst/>
          </a:prstGeom>
          <a:noFill/>
        </p:spPr>
        <p:txBody>
          <a:bodyPr wrap="square" rtlCol="0">
            <a:spAutoFit/>
          </a:bodyPr>
          <a:lstStyle/>
          <a:p>
            <a:pPr marL="12700" marR="5080" algn="just">
              <a:lnSpc>
                <a:spcPts val="2800"/>
              </a:lnSpc>
            </a:pPr>
            <a:r>
              <a:rPr lang="en-US" altLang="zh-CN" sz="2800" b="1" spc="-5" dirty="0">
                <a:solidFill>
                  <a:srgbClr val="FFFFFF"/>
                </a:solidFill>
                <a:latin typeface="Microsoft YaHei"/>
              </a:rPr>
              <a:t>1 &amp; 2</a:t>
            </a:r>
            <a:endParaRPr lang="zh-CN" altLang="en-US" sz="2800" b="1" spc="-5" dirty="0">
              <a:solidFill>
                <a:srgbClr val="FFFFFF"/>
              </a:solidFill>
              <a:latin typeface="Microsoft YaHe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95542"/>
            <a:ext cx="1623060" cy="13624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00971" y="6288022"/>
            <a:ext cx="1656587" cy="48463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50195" y="6214870"/>
            <a:ext cx="2212848" cy="566928"/>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1483867" y="2127884"/>
            <a:ext cx="9286240" cy="2573020"/>
          </a:xfrm>
          <a:prstGeom prst="rect">
            <a:avLst/>
          </a:prstGeom>
        </p:spPr>
        <p:txBody>
          <a:bodyPr vert="horz" wrap="square" lIns="0" tIns="0" rIns="0" bIns="0" rtlCol="0">
            <a:spAutoFit/>
          </a:bodyPr>
          <a:lstStyle/>
          <a:p>
            <a:pPr marL="12700" marR="28575" indent="942975">
              <a:lnSpc>
                <a:spcPct val="100000"/>
              </a:lnSpc>
            </a:pPr>
            <a:r>
              <a:rPr sz="2800" spc="-5" dirty="0">
                <a:solidFill>
                  <a:srgbClr val="FFC000"/>
                </a:solidFill>
                <a:latin typeface="Microsoft YaHei"/>
                <a:cs typeface="Microsoft YaHei"/>
              </a:rPr>
              <a:t>物理引擎</a:t>
            </a:r>
            <a:r>
              <a:rPr sz="2800" spc="-5" dirty="0">
                <a:solidFill>
                  <a:srgbClr val="FFFFFF"/>
                </a:solidFill>
                <a:latin typeface="Microsoft YaHei"/>
                <a:cs typeface="Microsoft YaHei"/>
              </a:rPr>
              <a:t>使用</a:t>
            </a:r>
            <a:r>
              <a:rPr sz="2800" spc="-5" dirty="0">
                <a:solidFill>
                  <a:srgbClr val="00AFEF"/>
                </a:solidFill>
                <a:latin typeface="Microsoft YaHei"/>
                <a:cs typeface="Microsoft YaHei"/>
              </a:rPr>
              <a:t>对象属性</a:t>
            </a:r>
            <a:r>
              <a:rPr sz="2800" spc="-5" dirty="0">
                <a:solidFill>
                  <a:srgbClr val="FFFFFF"/>
                </a:solidFill>
                <a:latin typeface="Microsoft YaHei"/>
                <a:cs typeface="Microsoft YaHei"/>
              </a:rPr>
              <a:t>（动量、扭矩或者弹性）来</a:t>
            </a:r>
            <a:r>
              <a:rPr sz="2800" spc="-5" dirty="0">
                <a:solidFill>
                  <a:srgbClr val="00AFEF"/>
                </a:solidFill>
                <a:latin typeface="Microsoft YaHei"/>
                <a:cs typeface="Microsoft YaHei"/>
              </a:rPr>
              <a:t>模  </a:t>
            </a:r>
            <a:r>
              <a:rPr sz="2800" spc="-10" dirty="0">
                <a:solidFill>
                  <a:srgbClr val="00AFEF"/>
                </a:solidFill>
                <a:latin typeface="Microsoft YaHei"/>
                <a:cs typeface="Microsoft YaHei"/>
              </a:rPr>
              <a:t>拟刚体</a:t>
            </a:r>
            <a:r>
              <a:rPr sz="2800" spc="-10" dirty="0">
                <a:solidFill>
                  <a:srgbClr val="FFFFFF"/>
                </a:solidFill>
                <a:latin typeface="Microsoft YaHei"/>
                <a:cs typeface="Microsoft YaHei"/>
              </a:rPr>
              <a:t>行为，这不仅可以得到更加</a:t>
            </a:r>
            <a:r>
              <a:rPr sz="2800" dirty="0">
                <a:solidFill>
                  <a:srgbClr val="FFFFFF"/>
                </a:solidFill>
                <a:latin typeface="Microsoft YaHei"/>
                <a:cs typeface="Microsoft YaHei"/>
              </a:rPr>
              <a:t>真</a:t>
            </a:r>
            <a:r>
              <a:rPr sz="2800" spc="-10" dirty="0">
                <a:solidFill>
                  <a:srgbClr val="FFFFFF"/>
                </a:solidFill>
                <a:latin typeface="Microsoft YaHei"/>
                <a:cs typeface="Microsoft YaHei"/>
              </a:rPr>
              <a:t>实的</a:t>
            </a:r>
            <a:r>
              <a:rPr sz="2800" dirty="0">
                <a:solidFill>
                  <a:srgbClr val="FFFFFF"/>
                </a:solidFill>
                <a:latin typeface="Microsoft YaHei"/>
                <a:cs typeface="Microsoft YaHei"/>
              </a:rPr>
              <a:t>结</a:t>
            </a:r>
            <a:r>
              <a:rPr sz="2800" spc="-10" dirty="0">
                <a:solidFill>
                  <a:srgbClr val="FFFFFF"/>
                </a:solidFill>
                <a:latin typeface="Microsoft YaHei"/>
                <a:cs typeface="Microsoft YaHei"/>
              </a:rPr>
              <a:t>果，</a:t>
            </a:r>
            <a:r>
              <a:rPr sz="2800" dirty="0">
                <a:solidFill>
                  <a:srgbClr val="FFFFFF"/>
                </a:solidFill>
                <a:latin typeface="Microsoft YaHei"/>
                <a:cs typeface="Microsoft YaHei"/>
              </a:rPr>
              <a:t>对</a:t>
            </a:r>
            <a:r>
              <a:rPr sz="2800" spc="-10" dirty="0">
                <a:solidFill>
                  <a:srgbClr val="FFFFFF"/>
                </a:solidFill>
                <a:latin typeface="Microsoft YaHei"/>
                <a:cs typeface="Microsoft YaHei"/>
              </a:rPr>
              <a:t>于开</a:t>
            </a:r>
            <a:r>
              <a:rPr sz="2800" dirty="0">
                <a:solidFill>
                  <a:srgbClr val="FFFFFF"/>
                </a:solidFill>
                <a:latin typeface="Microsoft YaHei"/>
                <a:cs typeface="Microsoft YaHei"/>
              </a:rPr>
              <a:t>发</a:t>
            </a:r>
            <a:r>
              <a:rPr sz="2800" spc="-5" dirty="0">
                <a:solidFill>
                  <a:srgbClr val="FFFFFF"/>
                </a:solidFill>
                <a:latin typeface="Microsoft YaHei"/>
                <a:cs typeface="Microsoft YaHei"/>
              </a:rPr>
              <a:t>人  员来说也比编写行为脚本要更加容易掌握。</a:t>
            </a:r>
            <a:endParaRPr sz="2800" dirty="0">
              <a:latin typeface="Microsoft YaHei"/>
              <a:cs typeface="Microsoft YaHei"/>
            </a:endParaRPr>
          </a:p>
          <a:p>
            <a:pPr marL="12700" marR="5080" indent="732790" algn="just">
              <a:lnSpc>
                <a:spcPct val="100000"/>
              </a:lnSpc>
            </a:pPr>
            <a:r>
              <a:rPr sz="2800" spc="-5" dirty="0">
                <a:solidFill>
                  <a:srgbClr val="FFFFFF"/>
                </a:solidFill>
                <a:latin typeface="Microsoft YaHei"/>
                <a:cs typeface="Microsoft YaHei"/>
              </a:rPr>
              <a:t>好的物理引擎允许有复杂的机械</a:t>
            </a:r>
            <a:r>
              <a:rPr sz="2800" dirty="0">
                <a:solidFill>
                  <a:srgbClr val="FFFFFF"/>
                </a:solidFill>
                <a:latin typeface="Microsoft YaHei"/>
                <a:cs typeface="Microsoft YaHei"/>
              </a:rPr>
              <a:t>装</a:t>
            </a:r>
            <a:r>
              <a:rPr sz="2800" spc="-5" dirty="0">
                <a:solidFill>
                  <a:srgbClr val="FFFFFF"/>
                </a:solidFill>
                <a:latin typeface="Microsoft YaHei"/>
                <a:cs typeface="Microsoft YaHei"/>
              </a:rPr>
              <a:t>置，</a:t>
            </a:r>
            <a:r>
              <a:rPr sz="2800" dirty="0">
                <a:solidFill>
                  <a:srgbClr val="FFFFFF"/>
                </a:solidFill>
                <a:latin typeface="Microsoft YaHei"/>
                <a:cs typeface="Microsoft YaHei"/>
              </a:rPr>
              <a:t>像</a:t>
            </a:r>
            <a:r>
              <a:rPr sz="2800" spc="-5" dirty="0">
                <a:solidFill>
                  <a:srgbClr val="FFFFFF"/>
                </a:solidFill>
                <a:latin typeface="Microsoft YaHei"/>
                <a:cs typeface="Microsoft YaHei"/>
              </a:rPr>
              <a:t>球</a:t>
            </a:r>
            <a:r>
              <a:rPr sz="2800" spc="0" dirty="0">
                <a:solidFill>
                  <a:srgbClr val="FFFFFF"/>
                </a:solidFill>
                <a:latin typeface="Microsoft YaHei"/>
                <a:cs typeface="Microsoft YaHei"/>
              </a:rPr>
              <a:t>形</a:t>
            </a:r>
            <a:r>
              <a:rPr sz="2800" spc="0" dirty="0">
                <a:solidFill>
                  <a:srgbClr val="00AFEF"/>
                </a:solidFill>
                <a:latin typeface="Microsoft YaHei"/>
                <a:cs typeface="Microsoft YaHei"/>
              </a:rPr>
              <a:t>关</a:t>
            </a:r>
            <a:r>
              <a:rPr sz="2800" spc="-5" dirty="0">
                <a:solidFill>
                  <a:srgbClr val="00AFEF"/>
                </a:solidFill>
                <a:latin typeface="Microsoft YaHei"/>
                <a:cs typeface="Microsoft YaHei"/>
              </a:rPr>
              <a:t>节</a:t>
            </a:r>
            <a:r>
              <a:rPr sz="2800" spc="-5" dirty="0">
                <a:solidFill>
                  <a:srgbClr val="FFFFFF"/>
                </a:solidFill>
                <a:latin typeface="Microsoft YaHei"/>
                <a:cs typeface="Microsoft YaHei"/>
              </a:rPr>
              <a:t>、轮  子、气缸或者</a:t>
            </a:r>
            <a:r>
              <a:rPr sz="2800" spc="-5" dirty="0">
                <a:solidFill>
                  <a:srgbClr val="00AFEF"/>
                </a:solidFill>
                <a:latin typeface="Microsoft YaHei"/>
                <a:cs typeface="Microsoft YaHei"/>
              </a:rPr>
              <a:t>铰链</a:t>
            </a:r>
            <a:r>
              <a:rPr sz="2800" spc="-5" dirty="0">
                <a:solidFill>
                  <a:srgbClr val="FFFFFF"/>
                </a:solidFill>
                <a:latin typeface="Microsoft YaHei"/>
                <a:cs typeface="Microsoft YaHei"/>
              </a:rPr>
              <a:t>。有些也支持</a:t>
            </a:r>
            <a:r>
              <a:rPr sz="2800" spc="-5" dirty="0">
                <a:solidFill>
                  <a:srgbClr val="00AFEF"/>
                </a:solidFill>
                <a:latin typeface="Microsoft YaHei"/>
                <a:cs typeface="Microsoft YaHei"/>
              </a:rPr>
              <a:t>非刚性体</a:t>
            </a:r>
            <a:r>
              <a:rPr sz="2800" spc="-5" dirty="0">
                <a:solidFill>
                  <a:srgbClr val="FFFFFF"/>
                </a:solidFill>
                <a:latin typeface="Microsoft YaHei"/>
                <a:cs typeface="Microsoft YaHei"/>
              </a:rPr>
              <a:t>的物理属性，比如  流体。</a:t>
            </a:r>
            <a:endParaRPr sz="2800" dirty="0">
              <a:latin typeface="Microsoft YaHei"/>
              <a:cs typeface="Microsoft YaHei"/>
            </a:endParaRPr>
          </a:p>
        </p:txBody>
      </p:sp>
      <p:sp>
        <p:nvSpPr>
          <p:cNvPr id="6" name="object 6"/>
          <p:cNvSpPr txBox="1">
            <a:spLocks noGrp="1"/>
          </p:cNvSpPr>
          <p:nvPr>
            <p:ph type="title"/>
          </p:nvPr>
        </p:nvSpPr>
        <p:spPr>
          <a:xfrm>
            <a:off x="1041908" y="697229"/>
            <a:ext cx="4692015" cy="746125"/>
          </a:xfrm>
          <a:prstGeom prst="rect">
            <a:avLst/>
          </a:prstGeom>
        </p:spPr>
        <p:txBody>
          <a:bodyPr vert="horz" wrap="square" lIns="0" tIns="0" rIns="0" bIns="0" rtlCol="0">
            <a:spAutoFit/>
          </a:bodyPr>
          <a:lstStyle/>
          <a:p>
            <a:pPr marL="12700">
              <a:lnSpc>
                <a:spcPct val="100000"/>
              </a:lnSpc>
            </a:pPr>
            <a:r>
              <a:rPr spc="5" dirty="0"/>
              <a:t>基础</a:t>
            </a:r>
            <a:r>
              <a:rPr spc="5" dirty="0">
                <a:latin typeface="Arial"/>
                <a:cs typeface="Arial"/>
              </a:rPr>
              <a:t>-</a:t>
            </a:r>
            <a:r>
              <a:rPr spc="5" dirty="0"/>
              <a:t>游戏物理引擎</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95542"/>
            <a:ext cx="1623060" cy="13624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00971" y="6288022"/>
            <a:ext cx="1656587" cy="48463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50195" y="6214870"/>
            <a:ext cx="2212848" cy="566928"/>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1108659" y="2379217"/>
            <a:ext cx="9645015" cy="1963420"/>
          </a:xfrm>
          <a:prstGeom prst="rect">
            <a:avLst/>
          </a:prstGeom>
        </p:spPr>
        <p:txBody>
          <a:bodyPr vert="horz" wrap="square" lIns="0" tIns="0" rIns="0" bIns="0" rtlCol="0">
            <a:spAutoFit/>
          </a:bodyPr>
          <a:lstStyle/>
          <a:p>
            <a:pPr marL="12700" marR="5080" indent="457200">
              <a:lnSpc>
                <a:spcPct val="100000"/>
              </a:lnSpc>
            </a:pPr>
            <a:r>
              <a:rPr sz="3200" spc="-5" dirty="0">
                <a:solidFill>
                  <a:srgbClr val="FFFFFF"/>
                </a:solidFill>
                <a:latin typeface="Microsoft YaHei"/>
                <a:cs typeface="Microsoft YaHei"/>
              </a:rPr>
              <a:t>在</a:t>
            </a:r>
            <a:r>
              <a:rPr sz="3200" spc="-5" dirty="0">
                <a:solidFill>
                  <a:srgbClr val="FFFFFF"/>
                </a:solidFill>
                <a:latin typeface="Arial"/>
                <a:cs typeface="Arial"/>
              </a:rPr>
              <a:t>Cocs2d-x </a:t>
            </a:r>
            <a:r>
              <a:rPr sz="3200" dirty="0">
                <a:solidFill>
                  <a:srgbClr val="FFFFFF"/>
                </a:solidFill>
                <a:latin typeface="Arial"/>
                <a:cs typeface="Arial"/>
              </a:rPr>
              <a:t>3.0 </a:t>
            </a:r>
            <a:r>
              <a:rPr sz="3200" dirty="0">
                <a:solidFill>
                  <a:srgbClr val="FFFFFF"/>
                </a:solidFill>
                <a:latin typeface="Microsoft YaHei"/>
                <a:cs typeface="Microsoft YaHei"/>
              </a:rPr>
              <a:t>之后，全新的</a:t>
            </a:r>
            <a:r>
              <a:rPr sz="3200" dirty="0">
                <a:solidFill>
                  <a:srgbClr val="00AFEF"/>
                </a:solidFill>
                <a:latin typeface="Arial"/>
                <a:cs typeface="Arial"/>
              </a:rPr>
              <a:t>Physics</a:t>
            </a:r>
            <a:r>
              <a:rPr sz="3200" spc="-70" dirty="0">
                <a:solidFill>
                  <a:srgbClr val="00AFEF"/>
                </a:solidFill>
                <a:latin typeface="Arial"/>
                <a:cs typeface="Arial"/>
              </a:rPr>
              <a:t> </a:t>
            </a:r>
            <a:r>
              <a:rPr sz="3200" spc="-5" dirty="0">
                <a:solidFill>
                  <a:srgbClr val="00AFEF"/>
                </a:solidFill>
                <a:latin typeface="Arial"/>
                <a:cs typeface="Arial"/>
              </a:rPr>
              <a:t>integration</a:t>
            </a:r>
            <a:r>
              <a:rPr sz="3200" spc="-5" dirty="0">
                <a:solidFill>
                  <a:srgbClr val="FFFFFF"/>
                </a:solidFill>
                <a:latin typeface="Microsoft YaHei"/>
                <a:cs typeface="Microsoft YaHei"/>
              </a:rPr>
              <a:t>，  </a:t>
            </a:r>
            <a:r>
              <a:rPr sz="3200" dirty="0">
                <a:solidFill>
                  <a:srgbClr val="FFFFFF"/>
                </a:solidFill>
                <a:latin typeface="Microsoft YaHei"/>
                <a:cs typeface="Microsoft YaHei"/>
              </a:rPr>
              <a:t>把</a:t>
            </a:r>
            <a:r>
              <a:rPr sz="3200" dirty="0">
                <a:solidFill>
                  <a:srgbClr val="FFFFFF"/>
                </a:solidFill>
                <a:latin typeface="Arial"/>
                <a:cs typeface="Arial"/>
              </a:rPr>
              <a:t>chipmunk</a:t>
            </a:r>
            <a:r>
              <a:rPr sz="3200" dirty="0">
                <a:solidFill>
                  <a:srgbClr val="FFFFFF"/>
                </a:solidFill>
                <a:latin typeface="Microsoft YaHei"/>
                <a:cs typeface="Microsoft YaHei"/>
              </a:rPr>
              <a:t>和</a:t>
            </a:r>
            <a:r>
              <a:rPr sz="3200" dirty="0">
                <a:solidFill>
                  <a:srgbClr val="FFFFFF"/>
                </a:solidFill>
                <a:latin typeface="Arial"/>
                <a:cs typeface="Arial"/>
              </a:rPr>
              <a:t>Box2D</a:t>
            </a:r>
            <a:r>
              <a:rPr sz="3200" dirty="0">
                <a:solidFill>
                  <a:srgbClr val="FFFFFF"/>
                </a:solidFill>
                <a:latin typeface="Microsoft YaHei"/>
                <a:cs typeface="Microsoft YaHei"/>
              </a:rPr>
              <a:t>封装到引擎内部，游戏开发不  </a:t>
            </a:r>
            <a:r>
              <a:rPr sz="3200" dirty="0" err="1">
                <a:solidFill>
                  <a:srgbClr val="FFFFFF"/>
                </a:solidFill>
                <a:latin typeface="Microsoft YaHei"/>
                <a:cs typeface="Microsoft YaHei"/>
              </a:rPr>
              <a:t>用关心底层具体是用的哪个物理引擎，不用直接调用物理引擎的接口</a:t>
            </a:r>
            <a:r>
              <a:rPr sz="3200" dirty="0">
                <a:solidFill>
                  <a:srgbClr val="FFFFFF"/>
                </a:solidFill>
                <a:latin typeface="Microsoft YaHei"/>
                <a:cs typeface="Microsoft YaHei"/>
              </a:rPr>
              <a:t>。</a:t>
            </a:r>
            <a:endParaRPr sz="3200" dirty="0">
              <a:latin typeface="Microsoft YaHei"/>
              <a:cs typeface="Microsoft YaHei"/>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基础</a:t>
            </a:r>
            <a:r>
              <a:rPr spc="5" dirty="0">
                <a:latin typeface="Arial"/>
                <a:cs typeface="Arial"/>
              </a:rPr>
              <a:t>-</a:t>
            </a:r>
            <a:r>
              <a:rPr spc="5" dirty="0"/>
              <a:t>游戏物理引擎</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95542"/>
            <a:ext cx="1623060" cy="13624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00971" y="6288022"/>
            <a:ext cx="1656587" cy="48463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50195" y="6214870"/>
            <a:ext cx="2212848" cy="566928"/>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1442401" y="2405783"/>
            <a:ext cx="9307195" cy="3477875"/>
          </a:xfrm>
          <a:prstGeom prst="rect">
            <a:avLst/>
          </a:prstGeom>
        </p:spPr>
        <p:txBody>
          <a:bodyPr vert="horz" wrap="square" lIns="0" tIns="0" rIns="0" bIns="0" rtlCol="0">
            <a:spAutoFit/>
          </a:bodyPr>
          <a:lstStyle/>
          <a:p>
            <a:pPr marL="12700" marR="5080" indent="457200">
              <a:lnSpc>
                <a:spcPct val="100000"/>
              </a:lnSpc>
            </a:pPr>
            <a:r>
              <a:rPr sz="2800" spc="-5" dirty="0" err="1">
                <a:solidFill>
                  <a:srgbClr val="FFFFFF"/>
                </a:solidFill>
                <a:latin typeface="Microsoft YaHei"/>
                <a:cs typeface="Microsoft YaHei"/>
              </a:rPr>
              <a:t>物理世界被集</a:t>
            </a:r>
            <a:r>
              <a:rPr sz="2800" spc="-10" dirty="0" err="1">
                <a:solidFill>
                  <a:srgbClr val="FFFFFF"/>
                </a:solidFill>
                <a:latin typeface="Microsoft YaHei"/>
                <a:cs typeface="Microsoft YaHei"/>
              </a:rPr>
              <a:t>成</a:t>
            </a:r>
            <a:r>
              <a:rPr sz="2800" spc="-5" dirty="0" err="1">
                <a:solidFill>
                  <a:srgbClr val="FFFFFF"/>
                </a:solidFill>
                <a:latin typeface="Microsoft YaHei"/>
                <a:cs typeface="Microsoft YaHei"/>
              </a:rPr>
              <a:t>到</a:t>
            </a:r>
            <a:r>
              <a:rPr sz="2800" spc="-5" dirty="0" err="1">
                <a:solidFill>
                  <a:srgbClr val="FFFFFF"/>
                </a:solidFill>
                <a:latin typeface="Arial"/>
                <a:cs typeface="Arial"/>
              </a:rPr>
              <a:t>Sce</a:t>
            </a:r>
            <a:r>
              <a:rPr sz="2800" dirty="0" err="1">
                <a:solidFill>
                  <a:srgbClr val="FFFFFF"/>
                </a:solidFill>
                <a:latin typeface="Arial"/>
                <a:cs typeface="Arial"/>
              </a:rPr>
              <a:t>ne</a:t>
            </a:r>
            <a:r>
              <a:rPr sz="2800" spc="-5" dirty="0" err="1">
                <a:solidFill>
                  <a:srgbClr val="FFFFFF"/>
                </a:solidFill>
                <a:latin typeface="Microsoft YaHei"/>
                <a:cs typeface="Microsoft YaHei"/>
              </a:rPr>
              <a:t>中，当创</a:t>
            </a:r>
            <a:r>
              <a:rPr sz="2800" dirty="0" err="1">
                <a:solidFill>
                  <a:srgbClr val="FFFFFF"/>
                </a:solidFill>
                <a:latin typeface="Microsoft YaHei"/>
                <a:cs typeface="Microsoft YaHei"/>
              </a:rPr>
              <a:t>建</a:t>
            </a:r>
            <a:r>
              <a:rPr sz="2800" spc="-5" dirty="0" err="1">
                <a:solidFill>
                  <a:srgbClr val="FFFFFF"/>
                </a:solidFill>
                <a:latin typeface="Microsoft YaHei"/>
                <a:cs typeface="Microsoft YaHei"/>
              </a:rPr>
              <a:t>一个</a:t>
            </a:r>
            <a:r>
              <a:rPr sz="2800" dirty="0" err="1">
                <a:solidFill>
                  <a:srgbClr val="FFFFFF"/>
                </a:solidFill>
                <a:latin typeface="Microsoft YaHei"/>
                <a:cs typeface="Microsoft YaHei"/>
              </a:rPr>
              <a:t>场</a:t>
            </a:r>
            <a:r>
              <a:rPr sz="2800" spc="-5" dirty="0" err="1">
                <a:solidFill>
                  <a:srgbClr val="FFFFFF"/>
                </a:solidFill>
                <a:latin typeface="Microsoft YaHei"/>
                <a:cs typeface="Microsoft YaHei"/>
              </a:rPr>
              <a:t>景时</a:t>
            </a:r>
            <a:r>
              <a:rPr sz="2800" dirty="0" err="1">
                <a:solidFill>
                  <a:srgbClr val="FFFFFF"/>
                </a:solidFill>
                <a:latin typeface="Microsoft YaHei"/>
                <a:cs typeface="Microsoft YaHei"/>
              </a:rPr>
              <a:t>，</a:t>
            </a:r>
            <a:r>
              <a:rPr sz="2800" spc="-5" dirty="0" err="1">
                <a:solidFill>
                  <a:srgbClr val="FFFFFF"/>
                </a:solidFill>
                <a:latin typeface="Microsoft YaHei"/>
                <a:cs typeface="Microsoft YaHei"/>
              </a:rPr>
              <a:t>就可</a:t>
            </a:r>
            <a:r>
              <a:rPr sz="2800" spc="-5" dirty="0">
                <a:solidFill>
                  <a:srgbClr val="FFFFFF"/>
                </a:solidFill>
                <a:latin typeface="Microsoft YaHei"/>
                <a:cs typeface="Microsoft YaHei"/>
              </a:rPr>
              <a:t>  以指定这个场景是否使用物理引擎。</a:t>
            </a:r>
            <a:endParaRPr sz="2800" dirty="0">
              <a:latin typeface="Microsoft YaHei"/>
              <a:cs typeface="Microsoft YaHei"/>
            </a:endParaRPr>
          </a:p>
          <a:p>
            <a:pPr>
              <a:lnSpc>
                <a:spcPct val="100000"/>
              </a:lnSpc>
              <a:spcBef>
                <a:spcPts val="25"/>
              </a:spcBef>
            </a:pPr>
            <a:endParaRPr sz="2900" dirty="0">
              <a:latin typeface="Times New Roman"/>
              <a:cs typeface="Times New Roman"/>
            </a:endParaRPr>
          </a:p>
          <a:p>
            <a:pPr marL="469900">
              <a:lnSpc>
                <a:spcPct val="100000"/>
              </a:lnSpc>
            </a:pPr>
            <a:r>
              <a:rPr sz="2800" spc="-5" dirty="0">
                <a:solidFill>
                  <a:srgbClr val="FFFFFF"/>
                </a:solidFill>
                <a:latin typeface="Arial"/>
                <a:cs typeface="Arial"/>
              </a:rPr>
              <a:t>Node</a:t>
            </a:r>
            <a:r>
              <a:rPr sz="2800" spc="-5" dirty="0">
                <a:solidFill>
                  <a:srgbClr val="FFFFFF"/>
                </a:solidFill>
                <a:latin typeface="Microsoft YaHei"/>
                <a:cs typeface="Microsoft YaHei"/>
              </a:rPr>
              <a:t>和</a:t>
            </a:r>
            <a:r>
              <a:rPr sz="2800" spc="-5" dirty="0">
                <a:solidFill>
                  <a:srgbClr val="FFFFFF"/>
                </a:solidFill>
                <a:latin typeface="Arial"/>
                <a:cs typeface="Arial"/>
              </a:rPr>
              <a:t>Sprite</a:t>
            </a:r>
            <a:r>
              <a:rPr sz="2800" spc="-5" dirty="0">
                <a:solidFill>
                  <a:srgbClr val="FFFFFF"/>
                </a:solidFill>
                <a:latin typeface="Microsoft YaHei"/>
                <a:cs typeface="Microsoft YaHei"/>
              </a:rPr>
              <a:t>自带</a:t>
            </a:r>
            <a:r>
              <a:rPr sz="2800" spc="-5" dirty="0">
                <a:solidFill>
                  <a:srgbClr val="FFFFFF"/>
                </a:solidFill>
                <a:latin typeface="Arial"/>
                <a:cs typeface="Arial"/>
              </a:rPr>
              <a:t>body</a:t>
            </a:r>
            <a:r>
              <a:rPr sz="2800" spc="-5" dirty="0">
                <a:solidFill>
                  <a:srgbClr val="FFFFFF"/>
                </a:solidFill>
                <a:latin typeface="Microsoft YaHei"/>
                <a:cs typeface="Microsoft YaHei"/>
              </a:rPr>
              <a:t>属性。</a:t>
            </a:r>
            <a:endParaRPr sz="2800" dirty="0">
              <a:latin typeface="Microsoft YaHei"/>
              <a:cs typeface="Microsoft YaHei"/>
            </a:endParaRPr>
          </a:p>
          <a:p>
            <a:pPr>
              <a:lnSpc>
                <a:spcPct val="100000"/>
              </a:lnSpc>
              <a:spcBef>
                <a:spcPts val="25"/>
              </a:spcBef>
            </a:pPr>
            <a:endParaRPr sz="2900" dirty="0">
              <a:latin typeface="Times New Roman"/>
              <a:cs typeface="Times New Roman"/>
            </a:endParaRPr>
          </a:p>
          <a:p>
            <a:pPr marL="12700" marR="147955" indent="457200">
              <a:lnSpc>
                <a:spcPct val="100000"/>
              </a:lnSpc>
            </a:pPr>
            <a:r>
              <a:rPr sz="2800" dirty="0">
                <a:solidFill>
                  <a:srgbClr val="FFFFFF"/>
                </a:solidFill>
                <a:latin typeface="Arial"/>
                <a:cs typeface="Arial"/>
              </a:rPr>
              <a:t>Cocos2d-x </a:t>
            </a:r>
            <a:r>
              <a:rPr sz="2800" spc="-5" dirty="0">
                <a:solidFill>
                  <a:srgbClr val="FFFFFF"/>
                </a:solidFill>
                <a:latin typeface="Arial"/>
                <a:cs typeface="Arial"/>
              </a:rPr>
              <a:t>3.0</a:t>
            </a:r>
            <a:r>
              <a:rPr sz="2800" spc="-5" dirty="0">
                <a:solidFill>
                  <a:srgbClr val="FFFFFF"/>
                </a:solidFill>
                <a:latin typeface="Microsoft YaHei"/>
                <a:cs typeface="Microsoft YaHei"/>
              </a:rPr>
              <a:t>已经封装好了物理属性</a:t>
            </a:r>
            <a:r>
              <a:rPr sz="2800" spc="-5" dirty="0">
                <a:solidFill>
                  <a:srgbClr val="FFFFFF"/>
                </a:solidFill>
                <a:latin typeface="Arial"/>
                <a:cs typeface="Arial"/>
              </a:rPr>
              <a:t>Body</a:t>
            </a:r>
            <a:r>
              <a:rPr sz="2800" spc="-5" dirty="0">
                <a:solidFill>
                  <a:srgbClr val="FFFFFF"/>
                </a:solidFill>
                <a:latin typeface="Microsoft YaHei"/>
                <a:cs typeface="Microsoft YaHei"/>
              </a:rPr>
              <a:t>、</a:t>
            </a:r>
            <a:r>
              <a:rPr sz="2800" spc="-5" dirty="0">
                <a:solidFill>
                  <a:srgbClr val="FFFFFF"/>
                </a:solidFill>
                <a:latin typeface="Arial"/>
                <a:cs typeface="Arial"/>
              </a:rPr>
              <a:t>Shape</a:t>
            </a:r>
            <a:r>
              <a:rPr sz="2800" spc="-5" dirty="0">
                <a:solidFill>
                  <a:srgbClr val="FFFFFF"/>
                </a:solidFill>
                <a:latin typeface="Microsoft YaHei"/>
                <a:cs typeface="Microsoft YaHei"/>
              </a:rPr>
              <a:t>、  </a:t>
            </a:r>
            <a:r>
              <a:rPr sz="2800" spc="-5" dirty="0">
                <a:solidFill>
                  <a:srgbClr val="FFFFFF"/>
                </a:solidFill>
                <a:latin typeface="Arial"/>
                <a:cs typeface="Arial"/>
              </a:rPr>
              <a:t>Contact</a:t>
            </a:r>
            <a:r>
              <a:rPr sz="2800" spc="-5" dirty="0">
                <a:solidFill>
                  <a:srgbClr val="FFFFFF"/>
                </a:solidFill>
                <a:latin typeface="Microsoft YaHei"/>
                <a:cs typeface="Microsoft YaHei"/>
              </a:rPr>
              <a:t>、</a:t>
            </a:r>
            <a:r>
              <a:rPr sz="2800" spc="-5" dirty="0">
                <a:solidFill>
                  <a:srgbClr val="FFFFFF"/>
                </a:solidFill>
                <a:latin typeface="Arial"/>
                <a:cs typeface="Arial"/>
              </a:rPr>
              <a:t>Joint </a:t>
            </a:r>
            <a:r>
              <a:rPr sz="2800" spc="-5" dirty="0">
                <a:solidFill>
                  <a:srgbClr val="FFFFFF"/>
                </a:solidFill>
                <a:latin typeface="Microsoft YaHei"/>
                <a:cs typeface="Microsoft YaHei"/>
              </a:rPr>
              <a:t>和 </a:t>
            </a:r>
            <a:r>
              <a:rPr sz="2800" spc="-10" dirty="0" err="1">
                <a:solidFill>
                  <a:srgbClr val="FFFFFF"/>
                </a:solidFill>
                <a:latin typeface="Arial"/>
                <a:cs typeface="Arial"/>
              </a:rPr>
              <a:t>World</a:t>
            </a:r>
            <a:r>
              <a:rPr sz="2800" spc="-10" dirty="0" err="1">
                <a:solidFill>
                  <a:srgbClr val="FFFFFF"/>
                </a:solidFill>
                <a:latin typeface="Microsoft YaHei"/>
                <a:cs typeface="Microsoft YaHei"/>
              </a:rPr>
              <a:t>，更加方便使用，并且能够方便地</a:t>
            </a:r>
            <a:r>
              <a:rPr sz="2800" spc="-10" dirty="0">
                <a:solidFill>
                  <a:srgbClr val="FFFFFF"/>
                </a:solidFill>
                <a:latin typeface="Microsoft YaHei"/>
                <a:cs typeface="Microsoft YaHei"/>
              </a:rPr>
              <a:t>  </a:t>
            </a:r>
            <a:r>
              <a:rPr sz="2800" dirty="0" err="1">
                <a:solidFill>
                  <a:srgbClr val="FFFFFF"/>
                </a:solidFill>
                <a:latin typeface="Microsoft YaHei"/>
                <a:cs typeface="Microsoft YaHei"/>
              </a:rPr>
              <a:t>使用</a:t>
            </a:r>
            <a:r>
              <a:rPr sz="2800" dirty="0" err="1">
                <a:solidFill>
                  <a:srgbClr val="FFFFFF"/>
                </a:solidFill>
                <a:latin typeface="Arial"/>
                <a:cs typeface="Arial"/>
              </a:rPr>
              <a:t>EventListenerPhysicsContact</a:t>
            </a:r>
            <a:r>
              <a:rPr sz="2800" dirty="0" err="1">
                <a:solidFill>
                  <a:srgbClr val="FFFFFF"/>
                </a:solidFill>
                <a:latin typeface="Microsoft YaHei"/>
                <a:cs typeface="Microsoft YaHei"/>
              </a:rPr>
              <a:t>进行碰撞检测</a:t>
            </a:r>
            <a:endParaRPr sz="2800" dirty="0">
              <a:latin typeface="Microsoft YaHei"/>
              <a:cs typeface="Microsoft YaHei"/>
            </a:endParaRPr>
          </a:p>
        </p:txBody>
      </p:sp>
      <p:sp>
        <p:nvSpPr>
          <p:cNvPr id="6" name="object 6"/>
          <p:cNvSpPr txBox="1">
            <a:spLocks noGrp="1"/>
          </p:cNvSpPr>
          <p:nvPr>
            <p:ph type="title"/>
          </p:nvPr>
        </p:nvSpPr>
        <p:spPr>
          <a:xfrm>
            <a:off x="1108659" y="756158"/>
            <a:ext cx="9974681" cy="677108"/>
          </a:xfrm>
          <a:prstGeom prst="rect">
            <a:avLst/>
          </a:prstGeom>
        </p:spPr>
        <p:txBody>
          <a:bodyPr vert="horz" wrap="square" lIns="0" tIns="0" rIns="0" bIns="0" rtlCol="0">
            <a:spAutoFit/>
          </a:bodyPr>
          <a:lstStyle/>
          <a:p>
            <a:pPr marL="12700">
              <a:lnSpc>
                <a:spcPct val="100000"/>
              </a:lnSpc>
            </a:pPr>
            <a:r>
              <a:rPr spc="5" dirty="0" err="1"/>
              <a:t>基础</a:t>
            </a:r>
            <a:r>
              <a:rPr spc="5" dirty="0" err="1">
                <a:latin typeface="Arial"/>
                <a:cs typeface="Arial"/>
              </a:rPr>
              <a:t>-</a:t>
            </a:r>
            <a:r>
              <a:rPr spc="5" dirty="0" err="1"/>
              <a:t>游戏物理引擎</a:t>
            </a:r>
            <a:endParaRPr sz="2800" dirty="0">
              <a:latin typeface="Microsoft YaHei"/>
              <a:cs typeface="Microsoft YaHei"/>
            </a:endParaRPr>
          </a:p>
        </p:txBody>
      </p:sp>
      <p:sp>
        <p:nvSpPr>
          <p:cNvPr id="7" name="object 6"/>
          <p:cNvSpPr txBox="1">
            <a:spLocks/>
          </p:cNvSpPr>
          <p:nvPr/>
        </p:nvSpPr>
        <p:spPr>
          <a:xfrm>
            <a:off x="1114521" y="1685905"/>
            <a:ext cx="9974681" cy="430887"/>
          </a:xfrm>
          <a:prstGeom prst="rect">
            <a:avLst/>
          </a:prstGeom>
        </p:spPr>
        <p:txBody>
          <a:bodyPr vert="horz" wrap="square" lIns="0" tIns="0" rIns="0" bIns="0" rtlCol="0">
            <a:spAutoFit/>
          </a:bodyPr>
          <a:lstStyle>
            <a:lvl1pPr>
              <a:defRPr sz="4400" b="1" i="0">
                <a:solidFill>
                  <a:srgbClr val="33B5F0"/>
                </a:solidFill>
                <a:latin typeface="Microsoft YaHei"/>
                <a:ea typeface="+mj-ea"/>
                <a:cs typeface="Microsoft YaHei"/>
              </a:defRPr>
            </a:lvl1pPr>
          </a:lstStyle>
          <a:p>
            <a:pPr marL="12700"/>
            <a:r>
              <a:rPr lang="zh-CN" altLang="en-US" sz="2800" b="0" kern="0" spc="-5" dirty="0">
                <a:solidFill>
                  <a:srgbClr val="FFFFFF"/>
                </a:solidFill>
              </a:rPr>
              <a:t>物理引擎和</a:t>
            </a:r>
            <a:r>
              <a:rPr lang="en-US" altLang="zh-CN" sz="2800" b="0" kern="0" spc="-5" dirty="0">
                <a:solidFill>
                  <a:srgbClr val="FFFFFF"/>
                </a:solidFill>
                <a:latin typeface="Arial"/>
                <a:cs typeface="Arial"/>
              </a:rPr>
              <a:t>Cocos2d-x</a:t>
            </a:r>
            <a:r>
              <a:rPr lang="zh-CN" altLang="en-US" sz="2800" b="0" kern="0" spc="-5" dirty="0">
                <a:solidFill>
                  <a:srgbClr val="FFFFFF"/>
                </a:solidFill>
              </a:rPr>
              <a:t>进行了</a:t>
            </a:r>
            <a:r>
              <a:rPr lang="zh-CN" altLang="en-US" sz="2800" b="0" kern="0" spc="-5" dirty="0">
                <a:solidFill>
                  <a:srgbClr val="FFFF00"/>
                </a:solidFill>
              </a:rPr>
              <a:t>深度融合</a:t>
            </a:r>
            <a:r>
              <a:rPr lang="zh-CN" altLang="en-US" sz="2800" b="0" kern="0" spc="-5" dirty="0">
                <a:solidFill>
                  <a:srgbClr val="FFFFFF"/>
                </a:solidFill>
              </a:rPr>
              <a:t>：</a:t>
            </a:r>
            <a:endParaRPr lang="zh-CN" altLang="en-US" sz="2800" kern="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426</TotalTime>
  <Words>1469</Words>
  <Application>Microsoft Office PowerPoint</Application>
  <PresentationFormat>宽屏</PresentationFormat>
  <Paragraphs>245</Paragraphs>
  <Slides>59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59</vt:i4>
      </vt:variant>
    </vt:vector>
  </HeadingPairs>
  <TitlesOfParts>
    <vt:vector size="67" baseType="lpstr">
      <vt:lpstr>SimSun</vt:lpstr>
      <vt:lpstr>SimSun</vt:lpstr>
      <vt:lpstr>Microsoft YaHei</vt:lpstr>
      <vt:lpstr>Microsoft YaHei</vt:lpstr>
      <vt:lpstr>Arial</vt:lpstr>
      <vt:lpstr>Calibri</vt:lpstr>
      <vt:lpstr>Times New Roman</vt:lpstr>
      <vt:lpstr>Office Theme</vt:lpstr>
      <vt:lpstr>PowerPoint 演示文稿</vt:lpstr>
      <vt:lpstr>section1</vt:lpstr>
      <vt:lpstr>section1</vt:lpstr>
      <vt:lpstr>PowerPoint 演示文稿</vt:lpstr>
      <vt:lpstr>蜡  笔  物  理  学</vt:lpstr>
      <vt:lpstr>PowerPoint 演示文稿</vt:lpstr>
      <vt:lpstr>基础-游戏物理引擎</vt:lpstr>
      <vt:lpstr>基础-游戏物理引擎</vt:lpstr>
      <vt:lpstr>基础-游戏物理引擎</vt:lpstr>
      <vt:lpstr>基础-物理引擎重要元素</vt:lpstr>
      <vt:lpstr>基础-物理引擎重要元素</vt:lpstr>
      <vt:lpstr>基础-物理引擎重要元素</vt:lpstr>
      <vt:lpstr>基础-物理引擎重要元素</vt:lpstr>
      <vt:lpstr>基础-物理引擎重要元素</vt:lpstr>
      <vt:lpstr>基础-物理引擎重要元素</vt:lpstr>
      <vt:lpstr>基础-物理引擎重要元素</vt:lpstr>
      <vt:lpstr>基础-物理引擎重要元素</vt:lpstr>
      <vt:lpstr>基础-物理引擎的使用</vt:lpstr>
      <vt:lpstr>基础-物理引擎的使用</vt:lpstr>
      <vt:lpstr>基础-物理引擎的使用</vt:lpstr>
      <vt:lpstr>基础-物理引擎的使用</vt:lpstr>
      <vt:lpstr>基础-物理引擎的使用</vt:lpstr>
      <vt:lpstr>基础-物理引擎的使用</vt:lpstr>
      <vt:lpstr>进阶-Contacts/Joints 接触/关节</vt:lpstr>
      <vt:lpstr>进阶-Contacts/Joints 接触/关节</vt:lpstr>
      <vt:lpstr>进阶-Contacts/Joints 接触/关节</vt:lpstr>
      <vt:lpstr>进阶-Contacts/Joints 接触/关节</vt:lpstr>
      <vt:lpstr>进阶-Contacts/Joints 接触/关节</vt:lpstr>
      <vt:lpstr>进阶-Contacts/Joints 接触/关节</vt:lpstr>
      <vt:lpstr>进阶-Contacts/Joints 接触/关节</vt:lpstr>
      <vt:lpstr>进阶-Contacts/Joints 接触/关节</vt:lpstr>
      <vt:lpstr>进阶-Contacts/Joints 接触/关节</vt:lpstr>
      <vt:lpstr>进阶-Contacts/Joints 接触/关节</vt:lpstr>
      <vt:lpstr>进阶-碰撞</vt:lpstr>
      <vt:lpstr>进阶-碰撞</vt:lpstr>
      <vt:lpstr>进阶-碰撞 如下是cocos中进行碰撞检测的源码：</vt:lpstr>
      <vt:lpstr>进阶-碰撞</vt:lpstr>
      <vt:lpstr>进阶-碰撞</vt:lpstr>
      <vt:lpstr>进阶-碰撞</vt:lpstr>
      <vt:lpstr>进阶-碰撞 响应函数写法</vt:lpstr>
      <vt:lpstr>进阶-碰撞</vt:lpstr>
      <vt:lpstr>进阶-碰撞</vt:lpstr>
      <vt:lpstr>进阶-碰撞</vt:lpstr>
      <vt:lpstr>进阶-碰撞</vt:lpstr>
      <vt:lpstr>section2</vt:lpstr>
      <vt:lpstr>粒子系统</vt:lpstr>
      <vt:lpstr>PowerPoint 演示文稿</vt:lpstr>
      <vt:lpstr>粒子系统</vt:lpstr>
      <vt:lpstr>粒子系统</vt:lpstr>
      <vt:lpstr>粒子系统</vt:lpstr>
      <vt:lpstr>粒子系统</vt:lpstr>
      <vt:lpstr>粒子系统 使用cocos2d-x内置粒子系统</vt:lpstr>
      <vt:lpstr>粒子系统 也可以手动对原生粒子系统进行调整</vt:lpstr>
      <vt:lpstr>粒子系统</vt:lpstr>
      <vt:lpstr>粒子系统</vt:lpstr>
      <vt:lpstr>粒子系统</vt:lpstr>
      <vt:lpstr>粒子系统</vt:lpstr>
      <vt:lpstr>粒子系统</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Cocos2dx 游戏开发教程</dc:title>
  <dc:creator>coco</dc:creator>
  <cp:lastModifiedBy>黄建武</cp:lastModifiedBy>
  <cp:revision>19</cp:revision>
  <dcterms:created xsi:type="dcterms:W3CDTF">2017-05-22T12:20:05Z</dcterms:created>
  <dcterms:modified xsi:type="dcterms:W3CDTF">2017-05-25T02:05:44Z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2016-05-17T00:00:00Z</vt:filetime>
  </property>
  <property fmtid="{D5CDD505-2E9C-101B-9397-08002B2CF9AE}" pid="3" name="Creator">
    <vt:lpwstr>Microsoft® PowerPoint® 2013</vt:lpwstr>
  </property>
  <property fmtid="{D5CDD505-2E9C-101B-9397-08002B2CF9AE}" pid="4" name="LastSaved">
    <vt:filetime>2017-05-22T00:00:00Z</vt:filetime>
  </property>
</Properties>
</file>