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43"/>
  </p:notesMasterIdLst>
  <p:handoutMasterIdLst>
    <p:handoutMasterId r:id="rId44"/>
  </p:handoutMasterIdLst>
  <p:sldIdLst>
    <p:sldId id="256" r:id="rId5"/>
    <p:sldId id="343" r:id="rId6"/>
    <p:sldId id="299" r:id="rId7"/>
    <p:sldId id="300" r:id="rId8"/>
    <p:sldId id="301" r:id="rId9"/>
    <p:sldId id="302" r:id="rId10"/>
    <p:sldId id="303" r:id="rId11"/>
    <p:sldId id="304" r:id="rId12"/>
    <p:sldId id="305" r:id="rId13"/>
    <p:sldId id="306" r:id="rId14"/>
    <p:sldId id="307" r:id="rId15"/>
    <p:sldId id="310" r:id="rId16"/>
    <p:sldId id="311" r:id="rId17"/>
    <p:sldId id="312" r:id="rId18"/>
    <p:sldId id="313" r:id="rId19"/>
    <p:sldId id="315" r:id="rId20"/>
    <p:sldId id="316" r:id="rId21"/>
    <p:sldId id="317" r:id="rId22"/>
    <p:sldId id="318" r:id="rId23"/>
    <p:sldId id="319" r:id="rId24"/>
    <p:sldId id="320" r:id="rId25"/>
    <p:sldId id="322" r:id="rId26"/>
    <p:sldId id="324" r:id="rId27"/>
    <p:sldId id="327" r:id="rId28"/>
    <p:sldId id="328" r:id="rId29"/>
    <p:sldId id="329" r:id="rId30"/>
    <p:sldId id="330" r:id="rId31"/>
    <p:sldId id="331" r:id="rId32"/>
    <p:sldId id="332" r:id="rId33"/>
    <p:sldId id="335" r:id="rId34"/>
    <p:sldId id="336" r:id="rId35"/>
    <p:sldId id="337" r:id="rId36"/>
    <p:sldId id="339" r:id="rId37"/>
    <p:sldId id="340" r:id="rId38"/>
    <p:sldId id="341" r:id="rId39"/>
    <p:sldId id="342" r:id="rId40"/>
    <p:sldId id="345" r:id="rId41"/>
    <p:sldId id="298" r:id="rId4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02124"/>
    <a:srgbClr val="2F5994"/>
    <a:srgbClr val="0B5A99"/>
    <a:srgbClr val="216398"/>
    <a:srgbClr val="0078D7"/>
    <a:srgbClr val="69A1C7"/>
    <a:srgbClr val="206296"/>
    <a:srgbClr val="6BA2C9"/>
    <a:srgbClr val="6FA7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52703" autoAdjust="0"/>
  </p:normalViewPr>
  <p:slideViewPr>
    <p:cSldViewPr snapToGrid="0">
      <p:cViewPr varScale="1">
        <p:scale>
          <a:sx n="51" d="100"/>
          <a:sy n="51" d="100"/>
        </p:scale>
        <p:origin x="1704" y="53"/>
      </p:cViewPr>
      <p:guideLst/>
    </p:cSldViewPr>
  </p:slideViewPr>
  <p:notesTextViewPr>
    <p:cViewPr>
      <p:scale>
        <a:sx n="150" d="100"/>
        <a:sy n="150" d="100"/>
      </p:scale>
      <p:origin x="0" y="0"/>
    </p:cViewPr>
  </p:notesTextViewPr>
  <p:sorterViewPr>
    <p:cViewPr varScale="1">
      <p:scale>
        <a:sx n="1" d="1"/>
        <a:sy n="1" d="1"/>
      </p:scale>
      <p:origin x="0" y="0"/>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4/5/2018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4/5/2018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defRPr/>
            </a:pPr>
            <a:r>
              <a:rPr lang="en-GB" dirty="0"/>
              <a:t>The growth of mobile devices has led to a set of revolutionary experiences allowing developers to reach their customers in new and unique ways .</a:t>
            </a:r>
          </a:p>
          <a:p>
            <a:pPr defTabSz="924916">
              <a:defRPr/>
            </a:pPr>
            <a:endParaRPr lang="en-GB" dirty="0"/>
          </a:p>
          <a:p>
            <a:pPr defTabSz="924916">
              <a:defRPr/>
            </a:pPr>
            <a:r>
              <a:rPr lang="en-GB" dirty="0"/>
              <a:t>However, up until now, mobility has been attached to “mobile devices” – or devices that you carry on your person like a phone or tablet.  You sort of “bring the experience with you”.  However, this is a very constrained experience as the screens are small, batteries are limiting, and sharing the experience is typically challenging. How many times have you tried to show everyone in the room a photo?  You have to pass around your phone or have everyone look over your shoulder.</a:t>
            </a:r>
          </a:p>
          <a:p>
            <a:pPr defTabSz="924916">
              <a:defRPr/>
            </a:pPr>
            <a:endParaRPr lang="en-GB" dirty="0"/>
          </a:p>
          <a:p>
            <a:pPr defTabSz="924916">
              <a:defRPr/>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656611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Sounds great?</a:t>
            </a:r>
          </a:p>
          <a:p>
            <a:r>
              <a:rPr lang="en-GB" dirty="0"/>
              <a:t>Well, yes and no.</a:t>
            </a:r>
          </a:p>
          <a:p>
            <a:r>
              <a:rPr lang="en-GB" dirty="0"/>
              <a:t>Roaming Data comes with some pretty major restrictions that means that while it is great for synchronising preferences and settings around a users’ devices, you shouldn’t use it as your primary application data synchronisation mechanism.</a:t>
            </a:r>
          </a:p>
          <a:p>
            <a:pPr marL="171450" indent="-171450">
              <a:buFont typeface="Arial" panose="020B0604020202020204" pitchFamily="34" charset="0"/>
              <a:buChar char="•"/>
            </a:pPr>
            <a:r>
              <a:rPr lang="en-GB" dirty="0"/>
              <a:t>Firstly, synch stops if the volume of roaming data exceeds 100KB. If that happens, your reads and writes to roaming settings or data will still work, except that roaming synchronization</a:t>
            </a:r>
            <a:r>
              <a:rPr lang="en-GB" baseline="0" dirty="0"/>
              <a:t> stops and the APIs operate exactly the same as local settings and the local folder</a:t>
            </a:r>
          </a:p>
          <a:p>
            <a:pPr marL="171450" indent="-171450">
              <a:buFont typeface="Arial" panose="020B0604020202020204" pitchFamily="34" charset="0"/>
              <a:buChar char="•"/>
            </a:pPr>
            <a:r>
              <a:rPr lang="en-GB" baseline="0" dirty="0"/>
              <a:t>There’s no conflict detection, so if you have multiple instances of your app writing to the same files or settings, it will just be last updater wins. And which device that is </a:t>
            </a:r>
            <a:r>
              <a:rPr lang="en-GB" baseline="0" dirty="0" err="1"/>
              <a:t>is</a:t>
            </a:r>
            <a:r>
              <a:rPr lang="en-GB" baseline="0" dirty="0"/>
              <a:t> dependent on factors such as network conditions.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12</a:t>
            </a:fld>
            <a:endParaRPr lang="en-US"/>
          </a:p>
        </p:txBody>
      </p:sp>
    </p:spTree>
    <p:extLst>
      <p:ext uri="{BB962C8B-B14F-4D97-AF65-F5344CB8AC3E}">
        <p14:creationId xmlns:p14="http://schemas.microsoft.com/office/powerpoint/2010/main" val="1599130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Roaming Data is a useful tool for synchronizing preferences, settings, MRU</a:t>
            </a:r>
            <a:r>
              <a:rPr lang="en-GB" baseline="0" dirty="0"/>
              <a:t> (most recently used) lists. But do not use it for your apps primary application data.</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3032467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Credential Locker is a special case of Roaming Settings intended for roaming user credentials</a:t>
            </a:r>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2356259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Credential Locker works in</a:t>
            </a:r>
            <a:r>
              <a:rPr lang="en-GB" baseline="0" dirty="0"/>
              <a:t> a similar way to Roaming Settings, except it stores user credential objects and the data is encrypted.</a:t>
            </a:r>
          </a:p>
          <a:p>
            <a:r>
              <a:rPr lang="en-GB" baseline="0" dirty="0"/>
              <a:t>It allows scenarios such as querying a user for their credentials the first time they run your app. Then when they install your app onto another device and run it, the app logs onto your cloud service silently without querying for credentials again, as it has retrieved them from the credential locker.</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15</a:t>
            </a:fld>
            <a:endParaRPr lang="en-US"/>
          </a:p>
        </p:txBody>
      </p:sp>
    </p:spTree>
    <p:extLst>
      <p:ext uri="{BB962C8B-B14F-4D97-AF65-F5344CB8AC3E}">
        <p14:creationId xmlns:p14="http://schemas.microsoft.com/office/powerpoint/2010/main" val="4012271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Credentials stored in Credential Locker roam via the public</a:t>
            </a:r>
            <a:r>
              <a:rPr lang="en-US" baseline="0" dirty="0"/>
              <a:t> cloud for apps installed from the public Windows Store, secured by a users’ MSA (Microsoft Account) identity.</a:t>
            </a:r>
          </a:p>
          <a:p>
            <a:pPr marL="0" indent="0">
              <a:buFontTx/>
              <a:buNone/>
            </a:pPr>
            <a:r>
              <a:rPr lang="en-US" baseline="0" dirty="0"/>
              <a:t>For apps installed from the Business Store, the identity used is the users’ AAD (Azure </a:t>
            </a:r>
            <a:r>
              <a:rPr lang="en-US" baseline="0" dirty="0" err="1"/>
              <a:t>ctive</a:t>
            </a:r>
            <a:r>
              <a:rPr lang="en-US" baseline="0" dirty="0"/>
              <a:t> Directory) identity and data is roamed via the commercial cloud.</a:t>
            </a:r>
          </a:p>
          <a:p>
            <a:pPr marL="0" indent="0">
              <a:buFontTx/>
              <a:buNone/>
            </a:pPr>
            <a:endParaRPr lang="en-US" baseline="0" dirty="0"/>
          </a:p>
          <a:p>
            <a:pPr marL="0" indent="0">
              <a:buFontTx/>
              <a:buNone/>
            </a:pPr>
            <a:r>
              <a:rPr lang="en-US" baseline="0" dirty="0"/>
              <a:t>From the app developers point of view, usage of the APIs is identical in either case.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66334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store credentials in Credential Locker, you create </a:t>
            </a:r>
            <a:r>
              <a:rPr lang="en-GB" dirty="0" err="1"/>
              <a:t>PasswordCredential</a:t>
            </a:r>
            <a:r>
              <a:rPr lang="en-GB" baseline="0" dirty="0"/>
              <a:t> objects and save them in the </a:t>
            </a:r>
            <a:r>
              <a:rPr lang="en-GB" baseline="0" dirty="0" err="1"/>
              <a:t>PasswordVault</a:t>
            </a:r>
            <a:r>
              <a:rPr lang="en-GB" baseline="0" dirty="0"/>
              <a:t>.</a:t>
            </a:r>
          </a:p>
          <a:p>
            <a:r>
              <a:rPr lang="en-GB" baseline="0" dirty="0"/>
              <a:t>You store them identified with a string key value – use this key to locate credentials in the vault and read them out.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17</a:t>
            </a:fld>
            <a:endParaRPr lang="en-US"/>
          </a:p>
        </p:txBody>
      </p:sp>
    </p:spTree>
    <p:extLst>
      <p:ext uri="{BB962C8B-B14F-4D97-AF65-F5344CB8AC3E}">
        <p14:creationId xmlns:p14="http://schemas.microsoft.com/office/powerpoint/2010/main" val="2803283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considering what kind of cloud storage to use for sharing your app data across multiple devices, consider using OneDrive. OneDrive is free online storage that comes with your Microsoft account. Save your files there and you'll be able to get to them from any PC, tablet or phone.</a:t>
            </a:r>
          </a:p>
        </p:txBody>
      </p:sp>
      <p:sp>
        <p:nvSpPr>
          <p:cNvPr id="4" name="Slide Number Placeholder 3"/>
          <p:cNvSpPr>
            <a:spLocks noGrp="1"/>
          </p:cNvSpPr>
          <p:nvPr>
            <p:ph type="sldNum" sz="quarter" idx="10"/>
          </p:nvPr>
        </p:nvSpPr>
        <p:spPr/>
        <p:txBody>
          <a:bodyPr/>
          <a:lstStyle/>
          <a:p>
            <a:fld id="{3FAC0659-34C9-4BAF-A7FA-59E8DF72899F}" type="slidenum">
              <a:rPr lang="en-US" smtClean="0"/>
              <a:t>18</a:t>
            </a:fld>
            <a:endParaRPr lang="en-US"/>
          </a:p>
        </p:txBody>
      </p:sp>
    </p:spTree>
    <p:extLst>
      <p:ext uri="{BB962C8B-B14F-4D97-AF65-F5344CB8AC3E}">
        <p14:creationId xmlns:p14="http://schemas.microsoft.com/office/powerpoint/2010/main" val="23701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a user installs apps from the public Windows Store, they authenticate using their Microsoft Account credentials</a:t>
            </a:r>
            <a:r>
              <a:rPr lang="en-GB" baseline="0" dirty="0"/>
              <a:t>. This comes with free OneDrive cloud storage which is primarily intended to be used by the user for storing their personal files and photos.</a:t>
            </a:r>
          </a:p>
          <a:p>
            <a:r>
              <a:rPr lang="en-GB" baseline="0" dirty="0"/>
              <a:t>For Windows 10 machines that are setup for business or education use, users authenticate against Azure Active Directory and install apps from the Business Store. Services such as Office 365 come with OneDrive for Business.</a:t>
            </a:r>
          </a:p>
          <a:p>
            <a:endParaRPr lang="en-GB" baseline="0" dirty="0"/>
          </a:p>
          <a:p>
            <a:r>
              <a:rPr lang="en-GB" baseline="0" dirty="0"/>
              <a:t>For the app developer, you have the possibility of storing app data files in OneDrive or OneDrive for Business. Be aware though, that such files are visible to the user and could be deleted by them at any time. If you enable this functionality, it is advisable for your app to provide a dialog for the user to agree to OneDrive storage being used so that they are aware.</a:t>
            </a:r>
          </a:p>
        </p:txBody>
      </p:sp>
      <p:sp>
        <p:nvSpPr>
          <p:cNvPr id="4" name="Slide Number Placeholder 3"/>
          <p:cNvSpPr>
            <a:spLocks noGrp="1"/>
          </p:cNvSpPr>
          <p:nvPr>
            <p:ph type="sldNum" sz="quarter" idx="10"/>
          </p:nvPr>
        </p:nvSpPr>
        <p:spPr/>
        <p:txBody>
          <a:bodyPr/>
          <a:lstStyle/>
          <a:p>
            <a:fld id="{3FAC0659-34C9-4BAF-A7FA-59E8DF72899F}" type="slidenum">
              <a:rPr lang="en-US" smtClean="0"/>
              <a:t>19</a:t>
            </a:fld>
            <a:endParaRPr lang="en-US"/>
          </a:p>
        </p:txBody>
      </p:sp>
    </p:spTree>
    <p:extLst>
      <p:ext uri="{BB962C8B-B14F-4D97-AF65-F5344CB8AC3E}">
        <p14:creationId xmlns:p14="http://schemas.microsoft.com/office/powerpoint/2010/main" val="4139868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ways for an app to integrate with OneDrive storage.</a:t>
            </a:r>
          </a:p>
          <a:p>
            <a:r>
              <a:rPr lang="en-US" dirty="0"/>
              <a:t>File Pickers and Savers APIs are available for</a:t>
            </a:r>
            <a:r>
              <a:rPr lang="en-US" baseline="0" dirty="0"/>
              <a:t> Windows, iOS, Android and JavaScript. For deeper integrations, the OneDrive REST web API is available to enable integrations with OneDrive. </a:t>
            </a:r>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34715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OneDrive offers file based cloud storage. However, for a fully functional cloud backend for your mobile app,</a:t>
            </a:r>
            <a:r>
              <a:rPr lang="en-GB" baseline="0" dirty="0"/>
              <a:t> you should consider using Microsoft Azure, and in particular Azure App Service Mobile Apps.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21</a:t>
            </a:fld>
            <a:endParaRPr lang="en-US"/>
          </a:p>
        </p:txBody>
      </p:sp>
    </p:spTree>
    <p:extLst>
      <p:ext uri="{BB962C8B-B14F-4D97-AF65-F5344CB8AC3E}">
        <p14:creationId xmlns:p14="http://schemas.microsoft.com/office/powerpoint/2010/main" val="243232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4916">
              <a:defRPr/>
            </a:pPr>
            <a:r>
              <a:rPr lang="en-GB" dirty="0"/>
              <a:t>Increasingly, end users are itching to break out of these constraints and have truly mobile EXPERIENCES where they can bring the experience with them to whatever device is most convenient or productive to use. </a:t>
            </a:r>
          </a:p>
          <a:p>
            <a:pPr defTabSz="924916">
              <a:defRPr/>
            </a:pPr>
            <a:endParaRPr lang="en-GB" dirty="0"/>
          </a:p>
          <a:p>
            <a:pPr defTabSz="924916">
              <a:defRPr/>
            </a:pPr>
            <a:r>
              <a:rPr lang="en-GB" dirty="0"/>
              <a:t>People want to be at the </a:t>
            </a:r>
            <a:r>
              <a:rPr lang="en-GB" dirty="0" err="1"/>
              <a:t>center</a:t>
            </a:r>
            <a:r>
              <a:rPr lang="en-GB" dirty="0"/>
              <a:t> of the experience – not their device.  If there is a big screen and you want to share an experience with a group – you should be able to bring the experience to that screen.</a:t>
            </a:r>
          </a:p>
          <a:p>
            <a:pPr defTabSz="924916">
              <a:defRPr/>
            </a:pPr>
            <a:endParaRPr lang="en-GB" dirty="0"/>
          </a:p>
          <a:p>
            <a:pPr defTabSz="924916">
              <a:defRPr/>
            </a:pPr>
            <a:r>
              <a:rPr lang="en-GB" dirty="0"/>
              <a:t>End users want their experiences available on the right device at the right time – allowing them the simplicity of sharing and collaboration.</a:t>
            </a:r>
          </a:p>
          <a:p>
            <a:pPr defTabSz="924916">
              <a:defRPr/>
            </a:pPr>
            <a:endParaRPr lang="en-GB" dirty="0"/>
          </a:p>
          <a:p>
            <a:pPr defTabSz="924916">
              <a:defRPr/>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807668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anose="020B0604020202020204" pitchFamily="34" charset="0"/>
              <a:buNone/>
            </a:pPr>
            <a:r>
              <a:rPr lang="en-US" baseline="0" dirty="0"/>
              <a:t>App service – What is it?</a:t>
            </a:r>
          </a:p>
          <a:p>
            <a:pPr marL="0" indent="0">
              <a:buFont typeface="Arial" panose="020B0604020202020204" pitchFamily="34" charset="0"/>
              <a:buNone/>
            </a:pPr>
            <a:r>
              <a:rPr lang="en-US" baseline="0" dirty="0"/>
              <a:t>It is an integrated offering that gives you four components.</a:t>
            </a:r>
          </a:p>
          <a:p>
            <a:pPr marL="0" indent="0">
              <a:buFont typeface="Arial" panose="020B0604020202020204" pitchFamily="34" charset="0"/>
              <a:buNone/>
            </a:pPr>
            <a:r>
              <a:rPr lang="en-US" baseline="0" dirty="0"/>
              <a:t>The first of these is Web Apps, which is basically Azure Websites rebranded – with some new features of course. The reason for this rebranding is that Azure Websites are a great way of hosting code, not just websites. And in fact under the wrappers, Mobile Apps and API Apps are built on top of Azure Web Apps.</a:t>
            </a:r>
          </a:p>
          <a:p>
            <a:pPr marL="0" indent="0">
              <a:buFont typeface="Arial" panose="020B0604020202020204" pitchFamily="34" charset="0"/>
              <a:buNone/>
            </a:pPr>
            <a:r>
              <a:rPr lang="en-US" baseline="0" dirty="0"/>
              <a:t>The cool thing about App Service is that all these components can share all the features of Web Apps, because the hosting environment is actually shared.</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[Click] So Mobile Apps you can think of as Mobile Services </a:t>
            </a:r>
            <a:r>
              <a:rPr lang="en-US" baseline="0" dirty="0" err="1"/>
              <a:t>platformed</a:t>
            </a:r>
            <a:r>
              <a:rPr lang="en-US" baseline="0" dirty="0"/>
              <a:t> onto Azure App Service.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Logic apps is about orchestrating multiple pieces of your system together, so business processes. Example is a customer sends an email and a LOGIC app posts the details into your CRM.</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API apps are kind of the glue that connects everything together. You can build an API app that is custom, or you can use one of the connectors that we have in the gallery. So for example, there is </a:t>
            </a:r>
            <a:r>
              <a:rPr lang="en-US" baseline="0" dirty="0" err="1"/>
              <a:t>SalesForce</a:t>
            </a:r>
            <a:r>
              <a:rPr lang="en-US" baseline="0" dirty="0"/>
              <a:t> and there’s SQL and a bunch of enterprise connectors. There’s also social network connectors such as </a:t>
            </a:r>
            <a:r>
              <a:rPr lang="en-US" baseline="0" dirty="0" err="1"/>
              <a:t>Twilio</a:t>
            </a:r>
            <a:r>
              <a:rPr lang="en-US" baseline="0" dirty="0"/>
              <a:t> and things like that.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1722464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this means for Mobile Services customers is that you have more control.</a:t>
            </a:r>
          </a:p>
          <a:p>
            <a:r>
              <a:rPr lang="en-GB" dirty="0"/>
              <a:t>You</a:t>
            </a:r>
            <a:r>
              <a:rPr lang="en-GB" baseline="0" dirty="0"/>
              <a:t> have one billing model for all your App Services. You can manage resources so that your busy website gets more resources, while your mobile app clients which use offline sync so are not very chatty , they get less.</a:t>
            </a:r>
          </a:p>
          <a:p>
            <a:endParaRPr lang="en-GB" baseline="0" dirty="0"/>
          </a:p>
          <a:p>
            <a:r>
              <a:rPr lang="en-GB" baseline="0" dirty="0"/>
              <a:t>Another important aspect of App Services is that you have a single Gateway, which is technically part of API Apps, which is used by all the components of App Services and provides a single point that handles authentication. </a:t>
            </a:r>
            <a:endParaRPr lang="en-GB" dirty="0"/>
          </a:p>
          <a:p>
            <a:endParaRPr lang="en-GB"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4/5/2018 3:26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07426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great features of Azure App Service Mobile Apps is how easy it is to configure the backend database during</a:t>
            </a:r>
            <a:r>
              <a:rPr lang="en-GB" baseline="0" dirty="0"/>
              <a:t> development</a:t>
            </a:r>
            <a:r>
              <a:rPr lang="en-GB" dirty="0"/>
              <a:t>.</a:t>
            </a:r>
          </a:p>
          <a:p>
            <a:endParaRPr lang="en-GB" dirty="0"/>
          </a:p>
          <a:p>
            <a:r>
              <a:rPr lang="en-GB" dirty="0"/>
              <a:t>You simply define your classes for your data objects, a Controller class for each data item and code a database initializer function in your </a:t>
            </a:r>
            <a:r>
              <a:rPr lang="en-GB" dirty="0" err="1"/>
              <a:t>WebApiConfig</a:t>
            </a:r>
            <a:r>
              <a:rPr lang="en-GB" dirty="0"/>
              <a:t> class.</a:t>
            </a:r>
            <a:r>
              <a:rPr lang="en-GB" baseline="0" dirty="0"/>
              <a:t> O</a:t>
            </a:r>
            <a:r>
              <a:rPr lang="en-GB" dirty="0"/>
              <a:t>n the first request from a client, the tables in your backend database are automatically configured with columns to match the data item, with the addition of offline sync tracking columns.</a:t>
            </a:r>
          </a:p>
          <a:p>
            <a:endParaRPr lang="en-GB" dirty="0"/>
          </a:p>
          <a:p>
            <a:r>
              <a:rPr lang="en-GB" dirty="0"/>
              <a:t>During</a:t>
            </a:r>
            <a:r>
              <a:rPr lang="en-GB" baseline="0" dirty="0"/>
              <a:t> development, if you change your data object columns, by default, the table is automatically dropped and then re-created. If you do not want to lose your data, you can use Entity Framework data migrations to migrate your data to the new table layout.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24</a:t>
            </a:fld>
            <a:endParaRPr lang="en-US"/>
          </a:p>
        </p:txBody>
      </p:sp>
    </p:spTree>
    <p:extLst>
      <p:ext uri="{BB962C8B-B14F-4D97-AF65-F5344CB8AC3E}">
        <p14:creationId xmlns:p14="http://schemas.microsoft.com/office/powerpoint/2010/main" val="3643320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best features of</a:t>
            </a:r>
            <a:r>
              <a:rPr lang="en-GB" baseline="0" dirty="0"/>
              <a:t> Azure App Service Mobile Apps is its support for offline data sync</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25</a:t>
            </a:fld>
            <a:endParaRPr lang="en-US"/>
          </a:p>
        </p:txBody>
      </p:sp>
    </p:spTree>
    <p:extLst>
      <p:ext uri="{BB962C8B-B14F-4D97-AF65-F5344CB8AC3E}">
        <p14:creationId xmlns:p14="http://schemas.microsoft.com/office/powerpoint/2010/main" val="3514766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Mobile apps operate on mobile devices, and uninterrupted network connectivity cannot be guaranteed.</a:t>
            </a:r>
          </a:p>
          <a:p>
            <a:r>
              <a:rPr lang="en-GB" dirty="0"/>
              <a:t>The best mobile apps can handle periods of offline operation</a:t>
            </a:r>
            <a:r>
              <a:rPr lang="en-GB" baseline="0" dirty="0"/>
              <a:t> and still offer some level of functionality to the user when offline.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26</a:t>
            </a:fld>
            <a:endParaRPr lang="en-US"/>
          </a:p>
        </p:txBody>
      </p:sp>
    </p:spTree>
    <p:extLst>
      <p:ext uri="{BB962C8B-B14F-4D97-AF65-F5344CB8AC3E}">
        <p14:creationId xmlns:p14="http://schemas.microsoft.com/office/powerpoint/2010/main" val="2847616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synchronization from a client to a backend service when connectivity is restored is a notoriously difficult thing to achieve. Timestamping of changes,</a:t>
            </a:r>
            <a:r>
              <a:rPr lang="en-GB" baseline="0" dirty="0"/>
              <a:t> pushing updates to the server and pulling the consolidated updates back to the client, while handling update conflicts is difficult to achieve.</a:t>
            </a:r>
          </a:p>
          <a:p>
            <a:endParaRPr lang="en-GB" baseline="0" dirty="0"/>
          </a:p>
          <a:p>
            <a:r>
              <a:rPr lang="en-GB" baseline="0" dirty="0"/>
              <a:t>With Azure Mobile App, this is easy!</a:t>
            </a:r>
          </a:p>
        </p:txBody>
      </p:sp>
      <p:sp>
        <p:nvSpPr>
          <p:cNvPr id="4" name="Slide Number Placeholder 3"/>
          <p:cNvSpPr>
            <a:spLocks noGrp="1"/>
          </p:cNvSpPr>
          <p:nvPr>
            <p:ph type="sldNum" sz="quarter" idx="10"/>
          </p:nvPr>
        </p:nvSpPr>
        <p:spPr/>
        <p:txBody>
          <a:bodyPr/>
          <a:lstStyle/>
          <a:p>
            <a:fld id="{3FAC0659-34C9-4BAF-A7FA-59E8DF72899F}" type="slidenum">
              <a:rPr lang="en-US" smtClean="0"/>
              <a:t>27</a:t>
            </a:fld>
            <a:endParaRPr lang="en-US"/>
          </a:p>
        </p:txBody>
      </p:sp>
    </p:spTree>
    <p:extLst>
      <p:ext uri="{BB962C8B-B14F-4D97-AF65-F5344CB8AC3E}">
        <p14:creationId xmlns:p14="http://schemas.microsoft.com/office/powerpoint/2010/main" val="2133852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Azure Mobile App offline sync support uses SQLite by default on the client. Data is pulled from the backend service and cached locally on the client in SQLite so that lookups can be performed locally and can still operate against cached data when offline.</a:t>
            </a:r>
          </a:p>
          <a:p>
            <a:r>
              <a:rPr lang="en-GB" dirty="0"/>
              <a:t>An app on an</a:t>
            </a:r>
            <a:r>
              <a:rPr lang="en-GB" baseline="0" dirty="0"/>
              <a:t> offline device can still make changes and additions to application data even when offline, working against the local data cache. When connectivity is restored, the app can push local changes back up to the server.</a:t>
            </a:r>
          </a:p>
        </p:txBody>
      </p:sp>
      <p:sp>
        <p:nvSpPr>
          <p:cNvPr id="4" name="Slide Number Placeholder 3"/>
          <p:cNvSpPr>
            <a:spLocks noGrp="1"/>
          </p:cNvSpPr>
          <p:nvPr>
            <p:ph type="sldNum" sz="quarter" idx="10"/>
          </p:nvPr>
        </p:nvSpPr>
        <p:spPr/>
        <p:txBody>
          <a:bodyPr/>
          <a:lstStyle/>
          <a:p>
            <a:fld id="{3FAC0659-34C9-4BAF-A7FA-59E8DF72899F}" type="slidenum">
              <a:rPr lang="en-US" smtClean="0"/>
              <a:t>28</a:t>
            </a:fld>
            <a:endParaRPr lang="en-US"/>
          </a:p>
        </p:txBody>
      </p:sp>
    </p:spTree>
    <p:extLst>
      <p:ext uri="{BB962C8B-B14F-4D97-AF65-F5344CB8AC3E}">
        <p14:creationId xmlns:p14="http://schemas.microsoft.com/office/powerpoint/2010/main" val="3419030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All changes are tracked, so that when connectivity is restored, local changes can be pushed back up to the server and any changes applied server-side by other clients can be pulled back to get the client back in sync.</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Allowing offline data changes introduces the possibility of two clients updating the same data object. Azure Mobile Apps can detect change conflicts and allows your application code to resolve them.</a:t>
            </a: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29</a:t>
            </a:fld>
            <a:endParaRPr lang="en-US"/>
          </a:p>
        </p:txBody>
      </p:sp>
    </p:spTree>
    <p:extLst>
      <p:ext uri="{BB962C8B-B14F-4D97-AF65-F5344CB8AC3E}">
        <p14:creationId xmlns:p14="http://schemas.microsoft.com/office/powerpoint/2010/main" val="2558490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Azure App Service Mobile Apps uses a technique called Optimistic Concurrency to detect update conflicts. This is a fancy name for version stamping – when</a:t>
            </a:r>
            <a:r>
              <a:rPr lang="en-GB" baseline="0" dirty="0"/>
              <a:t> changes from a client get pushed up to the server, the server can check whether the version the client has changed is the same as the version it currently holds on the backend, and if they are the same the update is allowed.</a:t>
            </a:r>
          </a:p>
          <a:p>
            <a:r>
              <a:rPr lang="en-GB" baseline="0" dirty="0"/>
              <a:t>If the server-side version is later than the version the client has updated, then another client has updated the same record in the meantime, and a conflict has occurred.</a:t>
            </a:r>
          </a:p>
          <a:p>
            <a:r>
              <a:rPr lang="en-GB" baseline="0" dirty="0"/>
              <a:t>You can write code to resolve update conflicts either on the server-side in your backend service code, or you can push an error report back to the client and have code on the client determine how to resolve the conflict – perhaps by allowing the server-side changes to prevail, and display a warning message to the user.</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30</a:t>
            </a:fld>
            <a:endParaRPr lang="en-US"/>
          </a:p>
        </p:txBody>
      </p:sp>
    </p:spTree>
    <p:extLst>
      <p:ext uri="{BB962C8B-B14F-4D97-AF65-F5344CB8AC3E}">
        <p14:creationId xmlns:p14="http://schemas.microsoft.com/office/powerpoint/2010/main" val="778662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This shows at a simple level how optimistic concurrency works:</a:t>
            </a:r>
          </a:p>
          <a:p>
            <a:r>
              <a:rPr lang="en-US" dirty="0"/>
              <a:t>&lt;Click&gt; Device 1 creates</a:t>
            </a:r>
            <a:r>
              <a:rPr lang="en-US" baseline="0" dirty="0"/>
              <a:t> a data item, which is V1 and is a triangle</a:t>
            </a:r>
          </a:p>
          <a:p>
            <a:r>
              <a:rPr lang="en-US" baseline="0" dirty="0"/>
              <a:t>&lt;Click&gt; It pushes this addition to the server.</a:t>
            </a:r>
          </a:p>
          <a:p>
            <a:r>
              <a:rPr lang="en-US" baseline="0" dirty="0"/>
              <a:t>&lt;Click&gt; At this point, client 1 and the server both hold version 1</a:t>
            </a:r>
          </a:p>
          <a:p>
            <a:r>
              <a:rPr lang="en-US" baseline="0" dirty="0"/>
              <a:t>&lt;Click&gt; Device 2 now syncs with the service, so it pulls down V1 of our data object</a:t>
            </a:r>
          </a:p>
          <a:p>
            <a:r>
              <a:rPr lang="en-US" baseline="0" dirty="0"/>
              <a:t>&lt;Click&gt; So now both devices and the server hold the same version of our data object.</a:t>
            </a:r>
          </a:p>
          <a:p>
            <a:r>
              <a:rPr lang="en-US" baseline="0" dirty="0"/>
              <a:t>&lt;Click&gt; Device 2 now changes our data object to a square, and this is version 2 of our data object</a:t>
            </a:r>
          </a:p>
          <a:p>
            <a:r>
              <a:rPr lang="en-US" baseline="0" dirty="0"/>
              <a:t>&lt;Click&gt; It pushes its updates back to the server</a:t>
            </a:r>
          </a:p>
          <a:p>
            <a:r>
              <a:rPr lang="en-US" baseline="0" dirty="0"/>
              <a:t>&lt;Click&gt; So at this point, the server and Device 2 have V2 of our data object, but Device 1 still has V1 since it hasn’t synchronized with the service yet.</a:t>
            </a:r>
          </a:p>
          <a:p>
            <a:r>
              <a:rPr lang="en-US" baseline="0" dirty="0"/>
              <a:t>&lt;Click&gt; Device 1 also makes a change to the data object – but does so before synchronizing because it is offline. So it changes the data object to a circle and increments the version number to V2 as well</a:t>
            </a:r>
          </a:p>
          <a:p>
            <a:r>
              <a:rPr lang="en-US" baseline="0" dirty="0"/>
              <a:t>&lt;Click&gt; When it tries to push the update to the server, the server code detects that the ‘Version 2’ that device 1 is </a:t>
            </a:r>
            <a:r>
              <a:rPr lang="en-US" baseline="0" dirty="0" err="1"/>
              <a:t>tryong</a:t>
            </a:r>
            <a:r>
              <a:rPr lang="en-US" baseline="0" dirty="0"/>
              <a:t> to push up is not the same as the ‘Version 2’ that it already has in the server-side database, so it detects that an </a:t>
            </a:r>
            <a:r>
              <a:rPr lang="en-US" baseline="0" dirty="0" err="1"/>
              <a:t>udate</a:t>
            </a:r>
            <a:r>
              <a:rPr lang="en-US" baseline="0" dirty="0"/>
              <a:t> conflict has occurred.</a:t>
            </a:r>
          </a:p>
          <a:p>
            <a:r>
              <a:rPr lang="en-US" baseline="0" dirty="0"/>
              <a:t>At this point, code in your application, either on the server or on the client must take action to either overwrite the server copy of the data, or to rollback the change that Device 1 is trying to make, in order to get all clients and the server synchronized.</a:t>
            </a: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4/5/2018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937983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Windows 10 we are blazing a new path forward for MOBILE EXPERIENCES – breaking out of the limited box of just “mobile devices” and all of this is powered with Universal Apps as they can target and run on all devices in the Windows ecosystem.</a:t>
            </a:r>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5</a:t>
            </a:fld>
            <a:endParaRPr lang="en-US"/>
          </a:p>
        </p:txBody>
      </p:sp>
    </p:spTree>
    <p:extLst>
      <p:ext uri="{BB962C8B-B14F-4D97-AF65-F5344CB8AC3E}">
        <p14:creationId xmlns:p14="http://schemas.microsoft.com/office/powerpoint/2010/main" val="3789240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Support for offline sync in Azure App Service Mobile App is easy to implement and a powerful solution.</a:t>
            </a:r>
          </a:p>
          <a:p>
            <a:r>
              <a:rPr lang="en-GB" dirty="0"/>
              <a:t>By default, it works with SQL Azure for your backend data store, but you can also link it to an on premises SQL Server, or you can use other</a:t>
            </a:r>
            <a:r>
              <a:rPr lang="en-GB" baseline="0" dirty="0"/>
              <a:t> cloud storage such as SQL Azure Tables, Mongo DB and others.</a:t>
            </a:r>
          </a:p>
          <a:p>
            <a:r>
              <a:rPr lang="en-GB" baseline="0" dirty="0"/>
              <a:t>Azure App Service is not a Windows client only solution! It supports iOS, Android and Xamarin clients as well.</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32</a:t>
            </a:fld>
            <a:endParaRPr lang="en-US"/>
          </a:p>
        </p:txBody>
      </p:sp>
    </p:spTree>
    <p:extLst>
      <p:ext uri="{BB962C8B-B14F-4D97-AF65-F5344CB8AC3E}">
        <p14:creationId xmlns:p14="http://schemas.microsoft.com/office/powerpoint/2010/main" val="424694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attractive feature of Azure App Service Mobile Apps is how easy it is to implement cross-platform push notifications from your backend code.</a:t>
            </a:r>
          </a:p>
        </p:txBody>
      </p:sp>
      <p:sp>
        <p:nvSpPr>
          <p:cNvPr id="4" name="Slide Number Placeholder 3"/>
          <p:cNvSpPr>
            <a:spLocks noGrp="1"/>
          </p:cNvSpPr>
          <p:nvPr>
            <p:ph type="sldNum" sz="quarter" idx="10"/>
          </p:nvPr>
        </p:nvSpPr>
        <p:spPr/>
        <p:txBody>
          <a:bodyPr/>
          <a:lstStyle/>
          <a:p>
            <a:fld id="{3FAC0659-34C9-4BAF-A7FA-59E8DF72899F}" type="slidenum">
              <a:rPr lang="en-US" smtClean="0"/>
              <a:t>33</a:t>
            </a:fld>
            <a:endParaRPr lang="en-US"/>
          </a:p>
        </p:txBody>
      </p:sp>
    </p:spTree>
    <p:extLst>
      <p:ext uri="{BB962C8B-B14F-4D97-AF65-F5344CB8AC3E}">
        <p14:creationId xmlns:p14="http://schemas.microsoft.com/office/powerpoint/2010/main" val="28262252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mobile OS’s – Windows, iOS, Android – support cloud-based notifications. Named differently</a:t>
            </a:r>
            <a:r>
              <a:rPr lang="en-GB" baseline="0" dirty="0"/>
              <a:t> of course, but they all operate in broadly the same way:</a:t>
            </a:r>
          </a:p>
          <a:p>
            <a:pPr marL="171450" indent="-171450">
              <a:buFont typeface="Arial" panose="020B0604020202020204" pitchFamily="34" charset="0"/>
              <a:buChar char="•"/>
            </a:pPr>
            <a:r>
              <a:rPr lang="en-GB" baseline="0" dirty="0"/>
              <a:t>The client app registers with its push notifications infrastructure for a push channel handle</a:t>
            </a:r>
          </a:p>
          <a:p>
            <a:pPr marL="171450" indent="-171450">
              <a:buFont typeface="Arial" panose="020B0604020202020204" pitchFamily="34" charset="0"/>
              <a:buChar char="•"/>
            </a:pPr>
            <a:r>
              <a:rPr lang="en-GB" baseline="0" dirty="0"/>
              <a:t>It must then send its unique push channel handle to some kind of cloud service that you build to support your app. That cloud service must maintain a register of all the channel handles from all the clients of the app, including pruning out those for expired clients</a:t>
            </a:r>
          </a:p>
          <a:p>
            <a:pPr marL="171450" indent="-171450">
              <a:buFont typeface="Arial" panose="020B0604020202020204" pitchFamily="34" charset="0"/>
              <a:buChar char="•"/>
            </a:pPr>
            <a:r>
              <a:rPr lang="en-GB" baseline="0" dirty="0"/>
              <a:t>When the app backend system has a push notification to send to one or more clients, it calls the platform notifications services passing the channel handle. The platform notifications services take care of delivering the notification(s) to the client devices.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34</a:t>
            </a:fld>
            <a:endParaRPr lang="en-US"/>
          </a:p>
        </p:txBody>
      </p:sp>
    </p:spTree>
    <p:extLst>
      <p:ext uri="{BB962C8B-B14F-4D97-AF65-F5344CB8AC3E}">
        <p14:creationId xmlns:p14="http://schemas.microsoft.com/office/powerpoint/2010/main" val="17894818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Any app that implements push notifications from the cloud can benefit by using Azure Notification Hubs. Azure App Services Mobile apps uses</a:t>
            </a:r>
            <a:r>
              <a:rPr lang="en-GB" baseline="0" dirty="0"/>
              <a:t> Notification Hubs.</a:t>
            </a:r>
          </a:p>
          <a:p>
            <a:endParaRPr lang="en-GB" baseline="0" dirty="0"/>
          </a:p>
          <a:p>
            <a:r>
              <a:rPr lang="en-GB" baseline="0" dirty="0"/>
              <a:t>Notifications Hubs is a service that abstracts away the platform differences of sending notifications to Windows, iOS or Android clients. It provides an easy to use REST API for sending notifications.</a:t>
            </a:r>
          </a:p>
          <a:p>
            <a:r>
              <a:rPr lang="en-GB" baseline="0" dirty="0"/>
              <a:t>It also automatically manages the list of client channel handles and maintains that list, freeing your own cloud services from having to perform that task.</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35</a:t>
            </a:fld>
            <a:endParaRPr lang="en-US"/>
          </a:p>
        </p:txBody>
      </p:sp>
    </p:spTree>
    <p:extLst>
      <p:ext uri="{BB962C8B-B14F-4D97-AF65-F5344CB8AC3E}">
        <p14:creationId xmlns:p14="http://schemas.microsoft.com/office/powerpoint/2010/main" val="731622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try Azure App Service Mobile App for free, and learn more at http://aka.ms/AppServiceMobile </a:t>
            </a:r>
          </a:p>
        </p:txBody>
      </p:sp>
      <p:sp>
        <p:nvSpPr>
          <p:cNvPr id="4" name="Slide Number Placeholder 3"/>
          <p:cNvSpPr>
            <a:spLocks noGrp="1"/>
          </p:cNvSpPr>
          <p:nvPr>
            <p:ph type="sldNum" sz="quarter" idx="10"/>
          </p:nvPr>
        </p:nvSpPr>
        <p:spPr/>
        <p:txBody>
          <a:bodyPr/>
          <a:lstStyle/>
          <a:p>
            <a:fld id="{3FAC0659-34C9-4BAF-A7FA-59E8DF72899F}" type="slidenum">
              <a:rPr lang="en-US" smtClean="0"/>
              <a:t>36</a:t>
            </a:fld>
            <a:endParaRPr lang="en-US"/>
          </a:p>
        </p:txBody>
      </p:sp>
    </p:spTree>
    <p:extLst>
      <p:ext uri="{BB962C8B-B14F-4D97-AF65-F5344CB8AC3E}">
        <p14:creationId xmlns:p14="http://schemas.microsoft.com/office/powerpoint/2010/main" val="3280722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many tools to help you build mobile connected experiences, and the first of those to look at are the UWP Roaming Data APIs</a:t>
            </a:r>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109034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you store in Roaming Settings or in the Roaming Folder is automatically roamed (i.e. synchronized) across a users’ different devices where your app is installed via the cloud. </a:t>
            </a:r>
          </a:p>
          <a:p>
            <a:endParaRPr lang="en-GB" dirty="0"/>
          </a:p>
          <a:p>
            <a:r>
              <a:rPr lang="en-GB" dirty="0"/>
              <a:t>The Roaming Settings API is a simple</a:t>
            </a:r>
            <a:r>
              <a:rPr lang="en-GB" baseline="0" dirty="0"/>
              <a:t> string-object dictionary where you can store serializable objects against a string key value. You can also store composite values as shown here that are roamed together.</a:t>
            </a:r>
          </a:p>
          <a:p>
            <a:endParaRPr lang="en-GB" baseline="0" dirty="0"/>
          </a:p>
          <a:p>
            <a:r>
              <a:rPr lang="en-GB" baseline="0" dirty="0"/>
              <a:t>The key value you use is just an identifier, but if you use the key value “</a:t>
            </a:r>
            <a:r>
              <a:rPr lang="en-GB" baseline="0" dirty="0" err="1"/>
              <a:t>HighPriority</a:t>
            </a:r>
            <a:r>
              <a:rPr lang="en-GB" baseline="0" dirty="0"/>
              <a:t>”, on Windows 10 Desktop, that value will be roamed immediately. On other device families this value has no special effect and it is roamed at the same priority as other settings.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3200400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read </a:t>
            </a:r>
            <a:r>
              <a:rPr lang="en-GB" dirty="0" err="1"/>
              <a:t>valyes</a:t>
            </a:r>
            <a:r>
              <a:rPr lang="en-GB" dirty="0"/>
              <a:t> out of the Roaming Settings in exactly the same way as any other Dictionary.</a:t>
            </a:r>
          </a:p>
        </p:txBody>
      </p:sp>
      <p:sp>
        <p:nvSpPr>
          <p:cNvPr id="4" name="Slide Number Placeholder 3"/>
          <p:cNvSpPr>
            <a:spLocks noGrp="1"/>
          </p:cNvSpPr>
          <p:nvPr>
            <p:ph type="sldNum" sz="quarter" idx="10"/>
          </p:nvPr>
        </p:nvSpPr>
        <p:spPr/>
        <p:txBody>
          <a:bodyPr/>
          <a:lstStyle/>
          <a:p>
            <a:fld id="{3FAC0659-34C9-4BAF-A7FA-59E8DF72899F}" type="slidenum">
              <a:rPr lang="en-US" smtClean="0"/>
              <a:t>8</a:t>
            </a:fld>
            <a:endParaRPr lang="en-US"/>
          </a:p>
        </p:txBody>
      </p:sp>
    </p:spTree>
    <p:extLst>
      <p:ext uri="{BB962C8B-B14F-4D97-AF65-F5344CB8AC3E}">
        <p14:creationId xmlns:p14="http://schemas.microsoft.com/office/powerpoint/2010/main" val="1937654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Alongside Roaming Settings, we have the Roaming Folder. </a:t>
            </a:r>
          </a:p>
          <a:p>
            <a:r>
              <a:rPr lang="en-GB" dirty="0"/>
              <a:t>You use this just as you would a local</a:t>
            </a:r>
            <a:r>
              <a:rPr lang="en-GB" baseline="0" dirty="0"/>
              <a:t> folder, so you can create directories and files – with the difference that files you store in here are roamed across a users’ devices.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9</a:t>
            </a:fld>
            <a:endParaRPr lang="en-US"/>
          </a:p>
        </p:txBody>
      </p:sp>
    </p:spTree>
    <p:extLst>
      <p:ext uri="{BB962C8B-B14F-4D97-AF65-F5344CB8AC3E}">
        <p14:creationId xmlns:p14="http://schemas.microsoft.com/office/powerpoint/2010/main" val="4263312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an app is currently active, and data </a:t>
            </a:r>
            <a:r>
              <a:rPr lang="en-GB" dirty="0" err="1"/>
              <a:t>inroaming</a:t>
            </a:r>
            <a:r>
              <a:rPr lang="en-GB" dirty="0"/>
              <a:t> settings or the roaming folder is synchronized to the device at the time the app is running, then your</a:t>
            </a:r>
            <a:r>
              <a:rPr lang="en-GB" baseline="0" dirty="0"/>
              <a:t> app can be notified through the </a:t>
            </a:r>
            <a:r>
              <a:rPr lang="en-GB" baseline="0" dirty="0" err="1"/>
              <a:t>ApplicationData.DataChanged</a:t>
            </a:r>
            <a:r>
              <a:rPr lang="en-GB" baseline="0" dirty="0"/>
              <a:t> event.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10</a:t>
            </a:fld>
            <a:endParaRPr lang="en-US"/>
          </a:p>
        </p:txBody>
      </p:sp>
    </p:spTree>
    <p:extLst>
      <p:ext uri="{BB962C8B-B14F-4D97-AF65-F5344CB8AC3E}">
        <p14:creationId xmlns:p14="http://schemas.microsoft.com/office/powerpoint/2010/main" val="202537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Debugging apps that use roaming data can be tricky!</a:t>
            </a:r>
          </a:p>
          <a:p>
            <a:r>
              <a:rPr lang="en-GB" dirty="0"/>
              <a:t>In general, minimising an app and then putting the device into a low-power sate – such as turning off a Windows Phone so that the lock screen is up when you turn it back on – will cause roaming data to be synchronized</a:t>
            </a:r>
            <a:r>
              <a:rPr lang="en-GB" baseline="0" dirty="0"/>
              <a:t> to the cloud and then onto other devices.</a:t>
            </a:r>
          </a:p>
          <a:p>
            <a:r>
              <a:rPr lang="en-GB" baseline="0" dirty="0"/>
              <a:t>Make sure you have good network connectivity on all your devices. Note also that running under the debugger may prevent an app from suspending and may inhibit roaming synchronization.</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11</a:t>
            </a:fld>
            <a:endParaRPr lang="en-US"/>
          </a:p>
        </p:txBody>
      </p:sp>
    </p:spTree>
    <p:extLst>
      <p:ext uri="{BB962C8B-B14F-4D97-AF65-F5344CB8AC3E}">
        <p14:creationId xmlns:p14="http://schemas.microsoft.com/office/powerpoint/2010/main" val="1497511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884141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225947487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535720379"/>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05210767"/>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7925575"/>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Edit Master text styles</a:t>
            </a:r>
          </a:p>
        </p:txBody>
      </p:sp>
    </p:spTree>
    <p:extLst>
      <p:ext uri="{BB962C8B-B14F-4D97-AF65-F5344CB8AC3E}">
        <p14:creationId xmlns:p14="http://schemas.microsoft.com/office/powerpoint/2010/main" val="2032532893"/>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031277975"/>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82560543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998627987"/>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6448595"/>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81278130"/>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2932865"/>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a:t>1</a:t>
            </a:r>
          </a:p>
        </p:txBody>
      </p:sp>
      <p:sp>
        <p:nvSpPr>
          <p:cNvPr id="2" name="Title 1"/>
          <p:cNvSpPr>
            <a:spLocks noGrp="1"/>
          </p:cNvSpPr>
          <p:nvPr>
            <p:ph type="title"/>
          </p:nvPr>
        </p:nvSpPr>
        <p:spPr>
          <a:xfrm>
            <a:off x="201168" y="47625"/>
            <a:ext cx="10270135" cy="914400"/>
          </a:xfrm>
        </p:spPr>
        <p:txBody>
          <a:bodyPr/>
          <a:lstStyle/>
          <a:p>
            <a:r>
              <a:rPr lang="en-US" dirty="0"/>
              <a:t>Click to edit Master title style</a:t>
            </a:r>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a:t>2</a:t>
            </a:r>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069093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688812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505451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77202189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a:t>Click to edit Master title style</a:t>
            </a:r>
          </a:p>
        </p:txBody>
      </p:sp>
    </p:spTree>
    <p:extLst>
      <p:ext uri="{BB962C8B-B14F-4D97-AF65-F5344CB8AC3E}">
        <p14:creationId xmlns:p14="http://schemas.microsoft.com/office/powerpoint/2010/main" val="367065626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Click to edit title</a:t>
            </a:r>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Click to edit title</a:t>
            </a:r>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562006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99910271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0753782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539704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a:t>Click icon to add media</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94526303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6618551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5235333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9910376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75023533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1918100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16214761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542964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a:t>0:00</a:t>
            </a:r>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Tree>
    <p:extLst>
      <p:ext uri="{BB962C8B-B14F-4D97-AF65-F5344CB8AC3E}">
        <p14:creationId xmlns:p14="http://schemas.microsoft.com/office/powerpoint/2010/main" val="35274638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sp>
        <p:nvSpPr>
          <p:cNvPr id="7" name="Title 1"/>
          <p:cNvSpPr>
            <a:spLocks noGrp="1"/>
          </p:cNvSpPr>
          <p:nvPr>
            <p:ph type="title"/>
          </p:nvPr>
        </p:nvSpPr>
        <p:spPr>
          <a:xfrm>
            <a:off x="269240" y="289511"/>
            <a:ext cx="11655840" cy="899665"/>
          </a:xfrm>
        </p:spPr>
        <p:txBody>
          <a:bodyPr/>
          <a:lstStyle/>
          <a:p>
            <a:r>
              <a:rPr lang="en-US"/>
              <a:t>Click to edit Master title style</a:t>
            </a:r>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a:t>Code Snippet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463458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11651658"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7844087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a:t>Click to edit Master title style</a:t>
            </a:r>
          </a:p>
        </p:txBody>
      </p:sp>
    </p:spTree>
    <p:extLst>
      <p:ext uri="{BB962C8B-B14F-4D97-AF65-F5344CB8AC3E}">
        <p14:creationId xmlns:p14="http://schemas.microsoft.com/office/powerpoint/2010/main" val="394025257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90970211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a:t>Presentation title</a:t>
            </a:r>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6956611"/>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421912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a:t>Click to edit title</a:t>
            </a:r>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a:t>Click icon to add media</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Video title</a:t>
            </a:r>
          </a:p>
        </p:txBody>
      </p:sp>
    </p:spTree>
    <p:extLst>
      <p:ext uri="{BB962C8B-B14F-4D97-AF65-F5344CB8AC3E}">
        <p14:creationId xmlns:p14="http://schemas.microsoft.com/office/powerpoint/2010/main" val="1376524351"/>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7049235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30346415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theme" Target="../theme/theme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theme" Target="../theme/theme3.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image" Target="../media/image5.png"/><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theme" Target="../theme/theme4.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9" r:id="rId39"/>
    <p:sldLayoutId id="2147485080" r:id="rId4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2.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8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3" Type="http://schemas.openxmlformats.org/officeDocument/2006/relationships/hyperlink" Target="http://channel9.msdn.com/Events/Build/2015/3-734" TargetMode="External"/><Relationship Id="rId2" Type="http://schemas.openxmlformats.org/officeDocument/2006/relationships/notesSlide" Target="../notesSlides/notesSlide18.xml"/><Relationship Id="rId1" Type="http://schemas.openxmlformats.org/officeDocument/2006/relationships/slideLayout" Target="../slideLayouts/slideLayout8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46.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8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8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6.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90.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emf"/><Relationship Id="rId9"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90.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86.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86.xml"/><Relationship Id="rId6" Type="http://schemas.openxmlformats.org/officeDocument/2006/relationships/image" Target="../media/image45.png"/><Relationship Id="rId5" Type="http://schemas.openxmlformats.org/officeDocument/2006/relationships/image" Target="../media/image44.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hyperlink" Target="http://aka.ms/trymobileapp" TargetMode="External"/><Relationship Id="rId2" Type="http://schemas.openxmlformats.org/officeDocument/2006/relationships/notesSlide" Target="../notesSlides/notesSlide34.xml"/><Relationship Id="rId1" Type="http://schemas.openxmlformats.org/officeDocument/2006/relationships/slideLayout" Target="../slideLayouts/slideLayout82.xml"/><Relationship Id="rId4" Type="http://schemas.openxmlformats.org/officeDocument/2006/relationships/hyperlink" Target="http://aka.ms/AppServiceMobil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6.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jpe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Integration</a:t>
            </a:r>
            <a:br>
              <a:rPr lang="en-GB" dirty="0"/>
            </a:br>
            <a:r>
              <a:rPr lang="en-GB" sz="3600" dirty="0"/>
              <a:t>Developer’s Guide to Windows 10</a:t>
            </a:r>
          </a:p>
        </p:txBody>
      </p:sp>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DataChanged</a:t>
            </a:r>
            <a:r>
              <a:rPr lang="en-US" dirty="0"/>
              <a:t> notification</a:t>
            </a:r>
          </a:p>
        </p:txBody>
      </p:sp>
      <p:sp>
        <p:nvSpPr>
          <p:cNvPr id="9" name="Text Placeholder 8"/>
          <p:cNvSpPr>
            <a:spLocks noGrp="1"/>
          </p:cNvSpPr>
          <p:nvPr>
            <p:ph type="body" sz="quarter" idx="10"/>
          </p:nvPr>
        </p:nvSpPr>
        <p:spPr/>
        <p:txBody>
          <a:bodyPr/>
          <a:lstStyle/>
          <a:p>
            <a:r>
              <a:rPr lang="en-US" dirty="0"/>
              <a:t>The </a:t>
            </a:r>
            <a:r>
              <a:rPr lang="en-US" dirty="0" err="1"/>
              <a:t>DataChanged</a:t>
            </a:r>
            <a:r>
              <a:rPr lang="en-US" dirty="0"/>
              <a:t> event fires when the roaming data has changed</a:t>
            </a:r>
          </a:p>
        </p:txBody>
      </p:sp>
      <p:sp>
        <p:nvSpPr>
          <p:cNvPr id="6" name="Slide Number Placeholder 5"/>
          <p:cNvSpPr>
            <a:spLocks noGrp="1"/>
          </p:cNvSpPr>
          <p:nvPr>
            <p:ph type="sldNum" sz="quarter" idx="4294967295"/>
          </p:nvPr>
        </p:nvSpPr>
        <p:spPr/>
        <p:txBody>
          <a:bodyPr/>
          <a:lstStyle/>
          <a:p>
            <a:r>
              <a:rPr lang="en-US" dirty="0"/>
              <a:t> </a:t>
            </a:r>
          </a:p>
        </p:txBody>
      </p:sp>
      <p:sp>
        <p:nvSpPr>
          <p:cNvPr id="7" name="Rectangle 6"/>
          <p:cNvSpPr/>
          <p:nvPr/>
        </p:nvSpPr>
        <p:spPr>
          <a:xfrm>
            <a:off x="378009" y="2442586"/>
            <a:ext cx="11653523" cy="2202602"/>
          </a:xfrm>
          <a:prstGeom prst="rect">
            <a:avLst/>
          </a:prstGeom>
          <a:solidFill>
            <a:schemeClr val="bg1">
              <a:lumMod val="95000"/>
            </a:schemeClr>
          </a:solidFill>
        </p:spPr>
        <p:txBody>
          <a:bodyPr wrap="square">
            <a:spAutoFit/>
          </a:bodyPr>
          <a:lstStyle/>
          <a:p>
            <a:r>
              <a:rPr lang="en-GB" sz="1961" dirty="0">
                <a:solidFill>
                  <a:srgbClr val="000000"/>
                </a:solidFill>
                <a:highlight>
                  <a:srgbClr val="F2F2F2"/>
                </a:highlight>
                <a:latin typeface="Consolas" panose="020B0609020204030204" pitchFamily="49" charset="0"/>
              </a:rPr>
              <a:t>Windows.Storage.</a:t>
            </a:r>
            <a:r>
              <a:rPr lang="en-GB" sz="1961" dirty="0">
                <a:solidFill>
                  <a:srgbClr val="2B91AF"/>
                </a:solidFill>
                <a:highlight>
                  <a:srgbClr val="F2F2F2"/>
                </a:highlight>
                <a:latin typeface="Consolas" panose="020B0609020204030204" pitchFamily="49" charset="0"/>
              </a:rPr>
              <a:t>ApplicationData</a:t>
            </a:r>
            <a:r>
              <a:rPr lang="en-GB" sz="1961" dirty="0">
                <a:solidFill>
                  <a:srgbClr val="000000"/>
                </a:solidFill>
                <a:highlight>
                  <a:srgbClr val="F2F2F2"/>
                </a:highlight>
                <a:latin typeface="Consolas" panose="020B0609020204030204" pitchFamily="49" charset="0"/>
              </a:rPr>
              <a:t>.Current.DataChanged += </a:t>
            </a:r>
            <a:r>
              <a:rPr lang="en-GB" sz="1961" dirty="0" err="1">
                <a:solidFill>
                  <a:srgbClr val="000000"/>
                </a:solidFill>
                <a:highlight>
                  <a:srgbClr val="F2F2F2"/>
                </a:highlight>
                <a:latin typeface="Consolas" panose="020B0609020204030204" pitchFamily="49" charset="0"/>
              </a:rPr>
              <a:t>Current_DataChanged</a:t>
            </a:r>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a:t>
            </a:r>
          </a:p>
          <a:p>
            <a:endParaRPr lang="en-GB" sz="1961" dirty="0">
              <a:solidFill>
                <a:srgbClr val="000000"/>
              </a:solidFill>
              <a:highlight>
                <a:srgbClr val="F2F2F2"/>
              </a:highlight>
              <a:latin typeface="Consolas" panose="020B0609020204030204" pitchFamily="49" charset="0"/>
            </a:endParaRPr>
          </a:p>
          <a:p>
            <a:r>
              <a:rPr lang="en-GB" sz="1961" dirty="0">
                <a:solidFill>
                  <a:srgbClr val="0000FF"/>
                </a:solidFill>
                <a:highlight>
                  <a:srgbClr val="F2F2F2"/>
                </a:highlight>
                <a:latin typeface="Consolas" panose="020B0609020204030204" pitchFamily="49" charset="0"/>
              </a:rPr>
              <a:t>void</a:t>
            </a:r>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Current_DataChanged</a:t>
            </a:r>
            <a:r>
              <a:rPr lang="en-GB" sz="1961" dirty="0">
                <a:solidFill>
                  <a:srgbClr val="000000"/>
                </a:solidFill>
                <a:highlight>
                  <a:srgbClr val="F2F2F2"/>
                </a:highlight>
                <a:latin typeface="Consolas" panose="020B0609020204030204" pitchFamily="49" charset="0"/>
              </a:rPr>
              <a:t>(</a:t>
            </a:r>
            <a:r>
              <a:rPr lang="en-GB" sz="1961" dirty="0" err="1">
                <a:solidFill>
                  <a:srgbClr val="2B91AF"/>
                </a:solidFill>
                <a:highlight>
                  <a:srgbClr val="F2F2F2"/>
                </a:highlight>
                <a:latin typeface="Consolas" panose="020B0609020204030204" pitchFamily="49" charset="0"/>
              </a:rPr>
              <a:t>ApplicationData</a:t>
            </a:r>
            <a:r>
              <a:rPr lang="en-GB" sz="1961" dirty="0">
                <a:solidFill>
                  <a:srgbClr val="000000"/>
                </a:solidFill>
                <a:highlight>
                  <a:srgbClr val="F2F2F2"/>
                </a:highlight>
                <a:latin typeface="Consolas" panose="020B0609020204030204" pitchFamily="49" charset="0"/>
              </a:rPr>
              <a:t> sender, </a:t>
            </a:r>
            <a:r>
              <a:rPr lang="en-GB" sz="1961" dirty="0">
                <a:solidFill>
                  <a:srgbClr val="0000FF"/>
                </a:solidFill>
                <a:highlight>
                  <a:srgbClr val="F2F2F2"/>
                </a:highlight>
                <a:latin typeface="Consolas" panose="020B0609020204030204" pitchFamily="49" charset="0"/>
              </a:rPr>
              <a:t>object</a:t>
            </a:r>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args</a:t>
            </a:r>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    </a:t>
            </a:r>
            <a:r>
              <a:rPr lang="en-GB" sz="1961" dirty="0">
                <a:solidFill>
                  <a:srgbClr val="008000"/>
                </a:solidFill>
                <a:highlight>
                  <a:srgbClr val="F2F2F2"/>
                </a:highlight>
                <a:latin typeface="Consolas" panose="020B0609020204030204" pitchFamily="49" charset="0"/>
              </a:rPr>
              <a:t>// Refresh your settings...</a:t>
            </a:r>
            <a:endParaRPr lang="en-GB" sz="1961" dirty="0">
              <a:solidFill>
                <a:srgbClr val="000000"/>
              </a:solidFill>
              <a:highlight>
                <a:srgbClr val="F2F2F2"/>
              </a:highlight>
              <a:latin typeface="Consolas" panose="020B0609020204030204" pitchFamily="49" charset="0"/>
            </a:endParaRPr>
          </a:p>
          <a:p>
            <a:r>
              <a:rPr lang="en-GB" sz="1961" dirty="0">
                <a:solidFill>
                  <a:srgbClr val="000000"/>
                </a:solidFill>
                <a:highlight>
                  <a:srgbClr val="F2F2F2"/>
                </a:highlight>
                <a:latin typeface="Consolas" panose="020B0609020204030204" pitchFamily="49" charset="0"/>
              </a:rPr>
              <a:t>}</a:t>
            </a:r>
            <a:endParaRPr lang="en-GB" sz="1961" dirty="0">
              <a:solidFill>
                <a:srgbClr val="000000"/>
              </a:solidFill>
              <a:highlight>
                <a:srgbClr val="FFFFFF"/>
              </a:highlight>
              <a:latin typeface="Consolas" panose="020B0609020204030204" pitchFamily="49" charset="0"/>
            </a:endParaRPr>
          </a:p>
        </p:txBody>
      </p:sp>
      <p:sp>
        <p:nvSpPr>
          <p:cNvPr id="10" name="Text Placeholder 8"/>
          <p:cNvSpPr txBox="1">
            <a:spLocks/>
          </p:cNvSpPr>
          <p:nvPr/>
        </p:nvSpPr>
        <p:spPr>
          <a:xfrm>
            <a:off x="269239" y="4739650"/>
            <a:ext cx="11653523" cy="1085128"/>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gradFill>
                  <a:gsLst>
                    <a:gs pos="1250">
                      <a:schemeClr val="tx2"/>
                    </a:gs>
                    <a:gs pos="99000">
                      <a:schemeClr val="tx2"/>
                    </a:gs>
                  </a:gsLst>
                  <a:lin ang="5400000" scaled="0"/>
                </a:gradFill>
              </a:rPr>
              <a:t>The event only fires if the application is active </a:t>
            </a:r>
          </a:p>
          <a:p>
            <a:pPr marL="0" indent="0">
              <a:buNone/>
            </a:pPr>
            <a:r>
              <a:rPr lang="en-GB" sz="2133" b="1" dirty="0">
                <a:solidFill>
                  <a:schemeClr val="tx1"/>
                </a:solidFill>
              </a:rPr>
              <a:t>You should still load up all your data when your app starts</a:t>
            </a:r>
          </a:p>
        </p:txBody>
      </p:sp>
    </p:spTree>
    <p:extLst>
      <p:ext uri="{BB962C8B-B14F-4D97-AF65-F5344CB8AC3E}">
        <p14:creationId xmlns:p14="http://schemas.microsoft.com/office/powerpoint/2010/main" val="507757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Debugging apps using Roaming Data</a:t>
            </a:r>
          </a:p>
        </p:txBody>
      </p:sp>
      <p:sp>
        <p:nvSpPr>
          <p:cNvPr id="2" name="Text Placeholder 1"/>
          <p:cNvSpPr>
            <a:spLocks noGrp="1"/>
          </p:cNvSpPr>
          <p:nvPr>
            <p:ph type="body" sz="quarter" idx="10"/>
          </p:nvPr>
        </p:nvSpPr>
        <p:spPr/>
        <p:txBody>
          <a:bodyPr/>
          <a:lstStyle/>
          <a:p>
            <a:r>
              <a:rPr lang="en-GB" dirty="0"/>
              <a:t>Developers can install an application on multiple unlocked devices</a:t>
            </a:r>
          </a:p>
          <a:p>
            <a:r>
              <a:rPr lang="en-GB" dirty="0"/>
              <a:t>Locking a developer device will trigger the synchronisation </a:t>
            </a:r>
          </a:p>
          <a:p>
            <a:r>
              <a:rPr lang="en-GB" dirty="0"/>
              <a:t>If you have problems:</a:t>
            </a:r>
          </a:p>
          <a:p>
            <a:pPr lvl="1"/>
            <a:r>
              <a:rPr lang="en-GB" sz="2745" dirty="0"/>
              <a:t>Make sure that files are closed correctly</a:t>
            </a:r>
          </a:p>
          <a:p>
            <a:pPr lvl="1"/>
            <a:r>
              <a:rPr lang="en-GB" sz="2745" dirty="0"/>
              <a:t>Make sure that the devices are running the same version of the application</a:t>
            </a:r>
          </a:p>
        </p:txBody>
      </p:sp>
      <p:sp>
        <p:nvSpPr>
          <p:cNvPr id="6" name="Slide Number Placeholder 5"/>
          <p:cNvSpPr>
            <a:spLocks noGrp="1"/>
          </p:cNvSpPr>
          <p:nvPr>
            <p:ph type="sldNum" sz="quarter" idx="4294967295"/>
          </p:nvPr>
        </p:nvSpPr>
        <p:spPr/>
        <p:txBody>
          <a:bodyPr/>
          <a:lstStyle/>
          <a:p>
            <a:r>
              <a:rPr lang="en-US" dirty="0"/>
              <a:t> </a:t>
            </a:r>
          </a:p>
        </p:txBody>
      </p:sp>
    </p:spTree>
    <p:extLst>
      <p:ext uri="{BB962C8B-B14F-4D97-AF65-F5344CB8AC3E}">
        <p14:creationId xmlns:p14="http://schemas.microsoft.com/office/powerpoint/2010/main" val="108188642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Tips on using roaming data</a:t>
            </a:r>
          </a:p>
        </p:txBody>
      </p:sp>
      <p:sp>
        <p:nvSpPr>
          <p:cNvPr id="2" name="Text Placeholder 1"/>
          <p:cNvSpPr>
            <a:spLocks noGrp="1"/>
          </p:cNvSpPr>
          <p:nvPr>
            <p:ph type="body" sz="quarter" idx="10"/>
          </p:nvPr>
        </p:nvSpPr>
        <p:spPr>
          <a:xfrm>
            <a:off x="269239" y="1189177"/>
            <a:ext cx="11653523" cy="4782912"/>
          </a:xfrm>
        </p:spPr>
        <p:txBody>
          <a:bodyPr/>
          <a:lstStyle/>
          <a:p>
            <a:r>
              <a:rPr lang="en-GB" sz="3137" dirty="0"/>
              <a:t>Use roaming folder and roaming settings in the same way as local folder and settings</a:t>
            </a:r>
          </a:p>
          <a:p>
            <a:pPr lvl="1"/>
            <a:r>
              <a:rPr lang="en-GB" b="1" dirty="0" err="1"/>
              <a:t>HighPriority</a:t>
            </a:r>
            <a:r>
              <a:rPr lang="en-GB" dirty="0"/>
              <a:t> setting is available on Windows Desktop for quick sync,  but has no effect on Windows Mobile</a:t>
            </a:r>
          </a:p>
          <a:p>
            <a:r>
              <a:rPr lang="en-GB" sz="3137" dirty="0"/>
              <a:t>Good for app customisation settings, most recent activity, partially completed work</a:t>
            </a:r>
          </a:p>
          <a:p>
            <a:r>
              <a:rPr lang="en-GB" sz="3137" dirty="0"/>
              <a:t>Synchronisation </a:t>
            </a:r>
            <a:r>
              <a:rPr lang="en-GB" sz="3137" u="sng" dirty="0"/>
              <a:t>stops</a:t>
            </a:r>
            <a:r>
              <a:rPr lang="en-GB" sz="3137" dirty="0"/>
              <a:t> if roaming data &gt; 100KB</a:t>
            </a:r>
          </a:p>
          <a:p>
            <a:r>
              <a:rPr lang="en-GB" sz="3137" dirty="0"/>
              <a:t>Bad for synchronising large amounts of data or “instant syncing” scenarios</a:t>
            </a:r>
          </a:p>
          <a:p>
            <a:pPr lvl="1"/>
            <a:r>
              <a:rPr lang="en-GB" dirty="0"/>
              <a:t>Last writer wins</a:t>
            </a:r>
          </a:p>
          <a:p>
            <a:pPr lvl="1"/>
            <a:r>
              <a:rPr lang="en-GB" dirty="0"/>
              <a:t>Data deleted from cloud if app not used for “a period of time” (~30 days)</a:t>
            </a:r>
          </a:p>
        </p:txBody>
      </p:sp>
      <p:sp>
        <p:nvSpPr>
          <p:cNvPr id="6" name="Slide Number Placeholder 5"/>
          <p:cNvSpPr>
            <a:spLocks noGrp="1"/>
          </p:cNvSpPr>
          <p:nvPr>
            <p:ph type="sldNum" sz="quarter" idx="4294967295"/>
          </p:nvPr>
        </p:nvSpPr>
        <p:spPr/>
        <p:txBody>
          <a:bodyPr/>
          <a:lstStyle/>
          <a:p>
            <a:r>
              <a:rPr lang="en-US" dirty="0"/>
              <a:t> </a:t>
            </a:r>
          </a:p>
        </p:txBody>
      </p:sp>
    </p:spTree>
    <p:extLst>
      <p:ext uri="{BB962C8B-B14F-4D97-AF65-F5344CB8AC3E}">
        <p14:creationId xmlns:p14="http://schemas.microsoft.com/office/powerpoint/2010/main" val="1167282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210302"/>
            <a:ext cx="11637012" cy="2437399"/>
          </a:xfrm>
        </p:spPr>
        <p:txBody>
          <a:bodyPr/>
          <a:lstStyle/>
          <a:p>
            <a:r>
              <a:rPr lang="en-GB" dirty="0"/>
              <a:t>Do not use Roaming Data as a general purpose data syncing mechanism</a:t>
            </a:r>
          </a:p>
        </p:txBody>
      </p:sp>
    </p:spTree>
    <p:extLst>
      <p:ext uri="{BB962C8B-B14F-4D97-AF65-F5344CB8AC3E}">
        <p14:creationId xmlns:p14="http://schemas.microsoft.com/office/powerpoint/2010/main" val="5798710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Credential Locker</a:t>
            </a:r>
            <a:br>
              <a:rPr lang="en-US" dirty="0"/>
            </a:br>
            <a:r>
              <a:rPr lang="en-US" sz="4400" dirty="0"/>
              <a:t>securely store and roam user credentials</a:t>
            </a:r>
            <a:endParaRPr lang="en-US" sz="5294" dirty="0"/>
          </a:p>
        </p:txBody>
      </p:sp>
    </p:spTree>
    <p:extLst>
      <p:ext uri="{BB962C8B-B14F-4D97-AF65-F5344CB8AC3E}">
        <p14:creationId xmlns:p14="http://schemas.microsoft.com/office/powerpoint/2010/main" val="34170586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Overview</a:t>
            </a:r>
          </a:p>
        </p:txBody>
      </p:sp>
      <p:sp>
        <p:nvSpPr>
          <p:cNvPr id="8" name="Text Placeholder 7"/>
          <p:cNvSpPr>
            <a:spLocks noGrp="1"/>
          </p:cNvSpPr>
          <p:nvPr>
            <p:ph type="body" sz="quarter" idx="10"/>
          </p:nvPr>
        </p:nvSpPr>
        <p:spPr/>
        <p:txBody>
          <a:bodyPr/>
          <a:lstStyle/>
          <a:p>
            <a:r>
              <a:rPr lang="en-US" dirty="0"/>
              <a:t>APIs to store credentials (user name, password) securely</a:t>
            </a:r>
          </a:p>
          <a:p>
            <a:pPr lvl="1"/>
            <a:r>
              <a:rPr lang="en-US" dirty="0" err="1"/>
              <a:t>Windows.Security.Credentials</a:t>
            </a:r>
            <a:endParaRPr lang="en-US" dirty="0"/>
          </a:p>
          <a:p>
            <a:pPr lvl="1"/>
            <a:endParaRPr lang="en-US" dirty="0"/>
          </a:p>
          <a:p>
            <a:r>
              <a:rPr lang="en-US" dirty="0"/>
              <a:t>Benefits:</a:t>
            </a:r>
          </a:p>
          <a:p>
            <a:pPr lvl="1"/>
            <a:r>
              <a:rPr lang="en-US" dirty="0"/>
              <a:t>Secure storage</a:t>
            </a:r>
          </a:p>
          <a:p>
            <a:pPr lvl="1"/>
            <a:r>
              <a:rPr lang="en-US" dirty="0"/>
              <a:t>Credential isolation</a:t>
            </a:r>
          </a:p>
          <a:p>
            <a:pPr lvl="1"/>
            <a:r>
              <a:rPr lang="en-US" dirty="0"/>
              <a:t>Roaming</a:t>
            </a:r>
          </a:p>
        </p:txBody>
      </p:sp>
    </p:spTree>
    <p:extLst>
      <p:ext uri="{BB962C8B-B14F-4D97-AF65-F5344CB8AC3E}">
        <p14:creationId xmlns:p14="http://schemas.microsoft.com/office/powerpoint/2010/main" val="33135294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Roaming</a:t>
            </a:r>
          </a:p>
        </p:txBody>
      </p:sp>
      <p:sp>
        <p:nvSpPr>
          <p:cNvPr id="8" name="Text Placeholder 7"/>
          <p:cNvSpPr>
            <a:spLocks noGrp="1"/>
          </p:cNvSpPr>
          <p:nvPr>
            <p:ph type="body" sz="quarter" idx="10"/>
          </p:nvPr>
        </p:nvSpPr>
        <p:spPr>
          <a:xfrm>
            <a:off x="269239" y="1189177"/>
            <a:ext cx="11653523" cy="1150187"/>
          </a:xfrm>
        </p:spPr>
        <p:txBody>
          <a:bodyPr/>
          <a:lstStyle/>
          <a:p>
            <a:r>
              <a:rPr lang="en-US" sz="3137" dirty="0"/>
              <a:t>Credentials roam across trusted devices</a:t>
            </a:r>
          </a:p>
          <a:p>
            <a:r>
              <a:rPr lang="en-US" sz="3137" dirty="0"/>
              <a:t>Uses public or business cloud according to primary user identity</a:t>
            </a:r>
          </a:p>
        </p:txBody>
      </p:sp>
      <p:pic>
        <p:nvPicPr>
          <p:cNvPr id="21" name="Picture 20"/>
          <p:cNvPicPr>
            <a:picLocks noChangeAspect="1"/>
          </p:cNvPicPr>
          <p:nvPr/>
        </p:nvPicPr>
        <p:blipFill>
          <a:blip r:embed="rId3"/>
          <a:stretch>
            <a:fillRect/>
          </a:stretch>
        </p:blipFill>
        <p:spPr>
          <a:xfrm>
            <a:off x="1091072" y="3698378"/>
            <a:ext cx="3183070" cy="2429396"/>
          </a:xfrm>
          <a:prstGeom prst="rect">
            <a:avLst/>
          </a:prstGeom>
        </p:spPr>
      </p:pic>
      <p:grpSp>
        <p:nvGrpSpPr>
          <p:cNvPr id="23" name="Group 22"/>
          <p:cNvGrpSpPr/>
          <p:nvPr/>
        </p:nvGrpSpPr>
        <p:grpSpPr>
          <a:xfrm>
            <a:off x="9005307" y="3159845"/>
            <a:ext cx="1604316" cy="2741441"/>
            <a:chOff x="8231285" y="3798347"/>
            <a:chExt cx="1636719" cy="2796810"/>
          </a:xfrm>
        </p:grpSpPr>
        <p:pic>
          <p:nvPicPr>
            <p:cNvPr id="24" name="Picture 2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231285" y="3798347"/>
              <a:ext cx="1636719" cy="2796810"/>
            </a:xfrm>
            <a:prstGeom prst="rect">
              <a:avLst/>
            </a:prstGeom>
          </p:spPr>
        </p:pic>
        <p:pic>
          <p:nvPicPr>
            <p:cNvPr id="25" name="Picture 2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049644" y="5196778"/>
              <a:ext cx="623036" cy="638612"/>
            </a:xfrm>
            <a:prstGeom prst="rect">
              <a:avLst/>
            </a:prstGeom>
          </p:spPr>
        </p:pic>
      </p:grpSp>
      <p:cxnSp>
        <p:nvCxnSpPr>
          <p:cNvPr id="26" name="Straight Arrow Connector 25"/>
          <p:cNvCxnSpPr/>
          <p:nvPr/>
        </p:nvCxnSpPr>
        <p:spPr>
          <a:xfrm flipV="1">
            <a:off x="4054461" y="3374455"/>
            <a:ext cx="1136995" cy="541612"/>
          </a:xfrm>
          <a:prstGeom prst="straightConnector1">
            <a:avLst/>
          </a:prstGeom>
          <a:ln w="889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5381530" y="2526606"/>
            <a:ext cx="2185250" cy="1504850"/>
            <a:chOff x="4664791" y="3153858"/>
            <a:chExt cx="2904541" cy="2176927"/>
          </a:xfrm>
        </p:grpSpPr>
        <p:sp>
          <p:nvSpPr>
            <p:cNvPr id="28" name="Cloud Callout 27"/>
            <p:cNvSpPr/>
            <p:nvPr/>
          </p:nvSpPr>
          <p:spPr>
            <a:xfrm>
              <a:off x="4664791" y="3153858"/>
              <a:ext cx="2904541" cy="2176927"/>
            </a:xfrm>
            <a:prstGeom prst="cloudCallou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4445" tIns="89630" rIns="134445" bIns="89630" rtlCol="0" anchor="t" anchorCtr="0"/>
            <a:lstStyle/>
            <a:p>
              <a:pPr algn="ctr"/>
              <a:endParaRPr lang="en-US" sz="1766" dirty="0" err="1">
                <a:solidFill>
                  <a:schemeClr val="tx2"/>
                </a:solidFill>
              </a:endParaRPr>
            </a:p>
          </p:txBody>
        </p:sp>
        <p:pic>
          <p:nvPicPr>
            <p:cNvPr id="29" name="Picture 28"/>
            <p:cNvPicPr>
              <a:picLocks noChangeAspect="1"/>
            </p:cNvPicPr>
            <p:nvPr/>
          </p:nvPicPr>
          <p:blipFill>
            <a:blip r:embed="rId6"/>
            <a:stretch>
              <a:fillRect/>
            </a:stretch>
          </p:blipFill>
          <p:spPr>
            <a:xfrm>
              <a:off x="4948190" y="3934544"/>
              <a:ext cx="857259" cy="911688"/>
            </a:xfrm>
            <a:prstGeom prst="rect">
              <a:avLst/>
            </a:prstGeom>
          </p:spPr>
        </p:pic>
        <p:sp>
          <p:nvSpPr>
            <p:cNvPr id="30" name="TextBox 29"/>
            <p:cNvSpPr txBox="1"/>
            <p:nvPr/>
          </p:nvSpPr>
          <p:spPr>
            <a:xfrm>
              <a:off x="5876470" y="3945854"/>
              <a:ext cx="1004123" cy="615426"/>
            </a:xfrm>
            <a:prstGeom prst="rect">
              <a:avLst/>
            </a:prstGeom>
            <a:noFill/>
          </p:spPr>
          <p:txBody>
            <a:bodyPr wrap="none" lIns="0" tIns="0" rIns="0" bIns="0" rtlCol="0">
              <a:spAutoFit/>
            </a:bodyPr>
            <a:lstStyle/>
            <a:p>
              <a:r>
                <a:rPr lang="en-US" sz="3920" dirty="0">
                  <a:solidFill>
                    <a:schemeClr val="accent1"/>
                  </a:solidFill>
                </a:rPr>
                <a:t>MSA</a:t>
              </a:r>
            </a:p>
          </p:txBody>
        </p:sp>
      </p:grpSp>
      <p:cxnSp>
        <p:nvCxnSpPr>
          <p:cNvPr id="31" name="Straight Arrow Connector 30"/>
          <p:cNvCxnSpPr/>
          <p:nvPr/>
        </p:nvCxnSpPr>
        <p:spPr>
          <a:xfrm flipH="1" flipV="1">
            <a:off x="7646263" y="3286805"/>
            <a:ext cx="1251006" cy="629262"/>
          </a:xfrm>
          <a:prstGeom prst="straightConnector1">
            <a:avLst/>
          </a:prstGeom>
          <a:ln w="889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auto">
          <a:xfrm>
            <a:off x="9161322" y="4530566"/>
            <a:ext cx="1256845" cy="6259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pPr>
            <a:r>
              <a:rPr lang="en-US" sz="1766" dirty="0">
                <a:gradFill>
                  <a:gsLst>
                    <a:gs pos="0">
                      <a:srgbClr val="FFFFFF"/>
                    </a:gs>
                    <a:gs pos="100000">
                      <a:srgbClr val="FFFFFF"/>
                    </a:gs>
                  </a:gsLst>
                  <a:lin ang="5400000" scaled="0"/>
                </a:gradFill>
                <a:ea typeface="Segoe UI" pitchFamily="34" charset="0"/>
                <a:cs typeface="Segoe UI" pitchFamily="34" charset="0"/>
              </a:rPr>
              <a:t>App</a:t>
            </a:r>
          </a:p>
        </p:txBody>
      </p:sp>
      <p:grpSp>
        <p:nvGrpSpPr>
          <p:cNvPr id="18" name="Group 17"/>
          <p:cNvGrpSpPr/>
          <p:nvPr/>
        </p:nvGrpSpPr>
        <p:grpSpPr>
          <a:xfrm>
            <a:off x="5435704" y="4622925"/>
            <a:ext cx="2185250" cy="1504850"/>
            <a:chOff x="4664791" y="3153858"/>
            <a:chExt cx="2904541" cy="2176927"/>
          </a:xfrm>
        </p:grpSpPr>
        <p:sp>
          <p:nvSpPr>
            <p:cNvPr id="19" name="Cloud Callout 18"/>
            <p:cNvSpPr/>
            <p:nvPr/>
          </p:nvSpPr>
          <p:spPr>
            <a:xfrm>
              <a:off x="4664791" y="3153858"/>
              <a:ext cx="2904541" cy="2176927"/>
            </a:xfrm>
            <a:prstGeom prst="cloudCallou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4445" tIns="89630" rIns="134445" bIns="89630" rtlCol="0" anchor="t" anchorCtr="0"/>
            <a:lstStyle/>
            <a:p>
              <a:pPr algn="ctr"/>
              <a:endParaRPr lang="en-US" sz="1766" dirty="0" err="1">
                <a:solidFill>
                  <a:schemeClr val="tx2"/>
                </a:solidFill>
              </a:endParaRPr>
            </a:p>
          </p:txBody>
        </p:sp>
        <p:sp>
          <p:nvSpPr>
            <p:cNvPr id="34" name="TextBox 33"/>
            <p:cNvSpPr txBox="1"/>
            <p:nvPr/>
          </p:nvSpPr>
          <p:spPr>
            <a:xfrm>
              <a:off x="5876469" y="3945854"/>
              <a:ext cx="1289039" cy="872654"/>
            </a:xfrm>
            <a:prstGeom prst="rect">
              <a:avLst/>
            </a:prstGeom>
            <a:noFill/>
          </p:spPr>
          <p:txBody>
            <a:bodyPr wrap="none" lIns="0" tIns="0" rIns="0" bIns="0" rtlCol="0">
              <a:spAutoFit/>
            </a:bodyPr>
            <a:lstStyle/>
            <a:p>
              <a:r>
                <a:rPr lang="en-US" sz="3920" dirty="0">
                  <a:solidFill>
                    <a:schemeClr val="accent1"/>
                  </a:solidFill>
                </a:rPr>
                <a:t>AAD</a:t>
              </a:r>
            </a:p>
          </p:txBody>
        </p:sp>
      </p:grpSp>
      <p:pic>
        <p:nvPicPr>
          <p:cNvPr id="2" name="Picture 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587838" y="4939178"/>
            <a:ext cx="684675" cy="684675"/>
          </a:xfrm>
          <a:prstGeom prst="rect">
            <a:avLst/>
          </a:prstGeom>
        </p:spPr>
      </p:pic>
      <p:cxnSp>
        <p:nvCxnSpPr>
          <p:cNvPr id="35" name="Straight Arrow Connector 34"/>
          <p:cNvCxnSpPr/>
          <p:nvPr/>
        </p:nvCxnSpPr>
        <p:spPr>
          <a:xfrm>
            <a:off x="3994226" y="4734933"/>
            <a:ext cx="1190615" cy="421627"/>
          </a:xfrm>
          <a:prstGeom prst="straightConnector1">
            <a:avLst/>
          </a:prstGeom>
          <a:ln w="889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7773088" y="4702996"/>
            <a:ext cx="1124181" cy="453564"/>
          </a:xfrm>
          <a:prstGeom prst="straightConnector1">
            <a:avLst/>
          </a:prstGeom>
          <a:ln w="889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46235" y="4394111"/>
            <a:ext cx="4749848"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pic>
        <p:nvPicPr>
          <p:cNvPr id="37" name="Content Placeholder 8"/>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450608" y="3913619"/>
            <a:ext cx="2191908" cy="13535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Picture 21"/>
          <p:cNvPicPr>
            <a:picLocks noChangeAspect="1"/>
          </p:cNvPicPr>
          <p:nvPr/>
        </p:nvPicPr>
        <p:blipFill>
          <a:blip r:embed="rId5"/>
          <a:stretch>
            <a:fillRect/>
          </a:stretch>
        </p:blipFill>
        <p:spPr>
          <a:xfrm>
            <a:off x="2522144" y="3913619"/>
            <a:ext cx="1120372" cy="1148381"/>
          </a:xfrm>
          <a:prstGeom prst="rect">
            <a:avLst/>
          </a:prstGeom>
        </p:spPr>
      </p:pic>
      <p:sp>
        <p:nvSpPr>
          <p:cNvPr id="5" name="Rectangle 4"/>
          <p:cNvSpPr/>
          <p:nvPr/>
        </p:nvSpPr>
        <p:spPr bwMode="auto">
          <a:xfrm>
            <a:off x="2531692" y="3888934"/>
            <a:ext cx="1123899" cy="11324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App</a:t>
            </a:r>
          </a:p>
        </p:txBody>
      </p:sp>
    </p:spTree>
    <p:extLst>
      <p:ext uri="{BB962C8B-B14F-4D97-AF65-F5344CB8AC3E}">
        <p14:creationId xmlns:p14="http://schemas.microsoft.com/office/powerpoint/2010/main" val="4855282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Credential Locker sample</a:t>
            </a:r>
          </a:p>
        </p:txBody>
      </p:sp>
      <p:sp>
        <p:nvSpPr>
          <p:cNvPr id="3" name="Text Placeholder 2"/>
          <p:cNvSpPr>
            <a:spLocks noGrp="1"/>
          </p:cNvSpPr>
          <p:nvPr>
            <p:ph type="body" sz="quarter" idx="4294967295"/>
          </p:nvPr>
        </p:nvSpPr>
        <p:spPr>
          <a:xfrm>
            <a:off x="448056" y="1563688"/>
            <a:ext cx="11204194" cy="3425553"/>
          </a:xfrm>
          <a:solidFill>
            <a:srgbClr val="F2F2F2"/>
          </a:solidFill>
        </p:spPr>
        <p:txBody>
          <a:bodyPr/>
          <a:lstStyle/>
          <a:p>
            <a:pPr marL="0" indent="0">
              <a:buNone/>
            </a:pPr>
            <a:r>
              <a:rPr lang="en-GB" sz="1800" dirty="0">
                <a:solidFill>
                  <a:srgbClr val="0000FF"/>
                </a:solidFill>
                <a:highlight>
                  <a:srgbClr val="F2F2F2"/>
                </a:highlight>
                <a:latin typeface="Consolas" panose="020B0609020204030204" pitchFamily="49" charset="0"/>
              </a:rPr>
              <a:t>void</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SaveCredential</a:t>
            </a:r>
            <a:r>
              <a:rPr lang="en-GB" sz="1800" dirty="0">
                <a:solidFill>
                  <a:srgbClr val="000000"/>
                </a:solidFill>
                <a:highlight>
                  <a:srgbClr val="F2F2F2"/>
                </a:highlight>
                <a:latin typeface="Consolas" panose="020B0609020204030204" pitchFamily="49" charset="0"/>
              </a:rPr>
              <a:t>(</a:t>
            </a:r>
            <a:r>
              <a:rPr lang="en-GB" sz="1800" dirty="0">
                <a:solidFill>
                  <a:srgbClr val="0000FF"/>
                </a:solidFill>
                <a:highlight>
                  <a:srgbClr val="F2F2F2"/>
                </a:highlight>
                <a:latin typeface="Consolas" panose="020B0609020204030204" pitchFamily="49" charset="0"/>
              </a:rPr>
              <a:t>string</a:t>
            </a:r>
            <a:r>
              <a:rPr lang="en-GB" sz="1800" dirty="0">
                <a:solidFill>
                  <a:srgbClr val="000000"/>
                </a:solidFill>
                <a:highlight>
                  <a:srgbClr val="F2F2F2"/>
                </a:highlight>
                <a:latin typeface="Consolas" panose="020B0609020204030204" pitchFamily="49" charset="0"/>
              </a:rPr>
              <a:t> username, </a:t>
            </a:r>
            <a:r>
              <a:rPr lang="en-GB" sz="1800" dirty="0">
                <a:solidFill>
                  <a:srgbClr val="0000FF"/>
                </a:solidFill>
                <a:highlight>
                  <a:srgbClr val="F2F2F2"/>
                </a:highlight>
                <a:latin typeface="Consolas" panose="020B0609020204030204" pitchFamily="49" charset="0"/>
              </a:rPr>
              <a:t>string</a:t>
            </a:r>
            <a:r>
              <a:rPr lang="en-GB" sz="1800" dirty="0">
                <a:solidFill>
                  <a:srgbClr val="000000"/>
                </a:solidFill>
                <a:highlight>
                  <a:srgbClr val="F2F2F2"/>
                </a:highlight>
                <a:latin typeface="Consolas" panose="020B0609020204030204" pitchFamily="49" charset="0"/>
              </a:rPr>
              <a:t> password)</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PasswordVault</a:t>
            </a:r>
            <a:r>
              <a:rPr lang="en-GB" sz="1800" dirty="0">
                <a:solidFill>
                  <a:srgbClr val="000000"/>
                </a:solidFill>
                <a:highlight>
                  <a:srgbClr val="F2F2F2"/>
                </a:highlight>
                <a:latin typeface="Consolas" panose="020B0609020204030204" pitchFamily="49" charset="0"/>
              </a:rPr>
              <a:t> vault = </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PasswordVault</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PasswordCredential</a:t>
            </a:r>
            <a:r>
              <a:rPr lang="en-GB" sz="1800" dirty="0">
                <a:solidFill>
                  <a:srgbClr val="000000"/>
                </a:solidFill>
                <a:highlight>
                  <a:srgbClr val="F2F2F2"/>
                </a:highlight>
                <a:latin typeface="Consolas" panose="020B0609020204030204" pitchFamily="49" charset="0"/>
              </a:rPr>
              <a:t> cred = </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PasswordCredential</a:t>
            </a:r>
            <a:r>
              <a:rPr lang="en-GB" sz="1800" dirty="0">
                <a:solidFill>
                  <a:srgbClr val="000000"/>
                </a:solidFill>
                <a:highlight>
                  <a:srgbClr val="F2F2F2"/>
                </a:highlight>
                <a:latin typeface="Consolas" panose="020B0609020204030204" pitchFamily="49" charset="0"/>
              </a:rPr>
              <a:t>(</a:t>
            </a:r>
            <a:r>
              <a:rPr lang="en-GB" sz="1800" dirty="0">
                <a:solidFill>
                  <a:srgbClr val="A31515"/>
                </a:solidFill>
                <a:highlight>
                  <a:srgbClr val="F2F2F2"/>
                </a:highlight>
                <a:latin typeface="Consolas" panose="020B0609020204030204" pitchFamily="49" charset="0"/>
              </a:rPr>
              <a:t>"</a:t>
            </a:r>
            <a:r>
              <a:rPr lang="en-GB" sz="1800" dirty="0" err="1">
                <a:solidFill>
                  <a:srgbClr val="A31515"/>
                </a:solidFill>
                <a:highlight>
                  <a:srgbClr val="F2F2F2"/>
                </a:highlight>
                <a:latin typeface="Consolas" panose="020B0609020204030204" pitchFamily="49" charset="0"/>
              </a:rPr>
              <a:t>MyAppResource</a:t>
            </a:r>
            <a:r>
              <a:rPr lang="en-GB" sz="1800" dirty="0">
                <a:solidFill>
                  <a:srgbClr val="A31515"/>
                </a:solidFill>
                <a:highlight>
                  <a:srgbClr val="F2F2F2"/>
                </a:highlight>
                <a:latin typeface="Consolas" panose="020B0609020204030204" pitchFamily="49" charset="0"/>
              </a:rPr>
              <a:t>"</a:t>
            </a:r>
            <a:r>
              <a:rPr lang="en-GB" sz="1800" dirty="0">
                <a:solidFill>
                  <a:srgbClr val="000000"/>
                </a:solidFill>
                <a:highlight>
                  <a:srgbClr val="F2F2F2"/>
                </a:highlight>
                <a:latin typeface="Consolas" panose="020B0609020204030204" pitchFamily="49" charset="0"/>
              </a:rPr>
              <a:t>, username, password);</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vault.Add</a:t>
            </a:r>
            <a:r>
              <a:rPr lang="en-GB" sz="1800" dirty="0">
                <a:solidFill>
                  <a:srgbClr val="000000"/>
                </a:solidFill>
                <a:highlight>
                  <a:srgbClr val="F2F2F2"/>
                </a:highlight>
                <a:latin typeface="Consolas" panose="020B0609020204030204" pitchFamily="49" charset="0"/>
              </a:rPr>
              <a:t>(cred);</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br>
              <a:rPr lang="en-GB" sz="1800" dirty="0">
                <a:solidFill>
                  <a:srgbClr val="000000"/>
                </a:solidFill>
                <a:highlight>
                  <a:srgbClr val="F2F2F2"/>
                </a:highlight>
                <a:latin typeface="Consolas" panose="020B0609020204030204" pitchFamily="49" charset="0"/>
              </a:rPr>
            </a:br>
            <a:r>
              <a:rPr lang="en-GB" sz="1800" dirty="0" err="1">
                <a:solidFill>
                  <a:srgbClr val="2B91AF"/>
                </a:solidFill>
                <a:highlight>
                  <a:srgbClr val="F2F2F2"/>
                </a:highlight>
                <a:latin typeface="Consolas" panose="020B0609020204030204" pitchFamily="49" charset="0"/>
              </a:rPr>
              <a:t>IReadOnlyList</a:t>
            </a:r>
            <a:r>
              <a:rPr lang="en-GB" sz="1800" dirty="0">
                <a:solidFill>
                  <a:srgbClr val="000000"/>
                </a:solidFill>
                <a:highlight>
                  <a:srgbClr val="F2F2F2"/>
                </a:highlight>
                <a:latin typeface="Consolas" panose="020B0609020204030204" pitchFamily="49" charset="0"/>
              </a:rPr>
              <a:t>&lt;</a:t>
            </a:r>
            <a:r>
              <a:rPr lang="en-GB" sz="1800" dirty="0" err="1">
                <a:solidFill>
                  <a:srgbClr val="2B91AF"/>
                </a:solidFill>
                <a:highlight>
                  <a:srgbClr val="F2F2F2"/>
                </a:highlight>
                <a:latin typeface="Consolas" panose="020B0609020204030204" pitchFamily="49" charset="0"/>
              </a:rPr>
              <a:t>PasswordCredential</a:t>
            </a:r>
            <a:r>
              <a:rPr lang="en-GB" sz="1800" dirty="0">
                <a:solidFill>
                  <a:srgbClr val="000000"/>
                </a:solidFill>
                <a:highlight>
                  <a:srgbClr val="F2F2F2"/>
                </a:highlight>
                <a:latin typeface="Consolas" panose="020B0609020204030204" pitchFamily="49" charset="0"/>
              </a:rPr>
              <a:t>&gt; </a:t>
            </a:r>
            <a:r>
              <a:rPr lang="en-GB" sz="1800" dirty="0" err="1">
                <a:solidFill>
                  <a:srgbClr val="000000"/>
                </a:solidFill>
                <a:highlight>
                  <a:srgbClr val="F2F2F2"/>
                </a:highlight>
                <a:latin typeface="Consolas" panose="020B0609020204030204" pitchFamily="49" charset="0"/>
              </a:rPr>
              <a:t>RetrieveCredential</a:t>
            </a:r>
            <a:r>
              <a:rPr lang="en-GB" sz="1800" dirty="0">
                <a:solidFill>
                  <a:srgbClr val="000000"/>
                </a:solidFill>
                <a:highlight>
                  <a:srgbClr val="F2F2F2"/>
                </a:highlight>
                <a:latin typeface="Consolas" panose="020B0609020204030204" pitchFamily="49" charset="0"/>
              </a:rPr>
              <a:t>(</a:t>
            </a:r>
            <a:r>
              <a:rPr lang="en-GB" sz="1800" dirty="0">
                <a:solidFill>
                  <a:srgbClr val="0000FF"/>
                </a:solidFill>
                <a:highlight>
                  <a:srgbClr val="F2F2F2"/>
                </a:highlight>
                <a:latin typeface="Consolas" panose="020B0609020204030204" pitchFamily="49" charset="0"/>
              </a:rPr>
              <a:t>string</a:t>
            </a:r>
            <a:r>
              <a:rPr lang="en-GB" sz="1800" dirty="0">
                <a:solidFill>
                  <a:srgbClr val="000000"/>
                </a:solidFill>
                <a:highlight>
                  <a:srgbClr val="F2F2F2"/>
                </a:highlight>
                <a:latin typeface="Consolas" panose="020B0609020204030204" pitchFamily="49" charset="0"/>
              </a:rPr>
              <a:t> resource)</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PasswordVault</a:t>
            </a:r>
            <a:r>
              <a:rPr lang="en-GB" sz="1800" dirty="0">
                <a:solidFill>
                  <a:srgbClr val="000000"/>
                </a:solidFill>
                <a:highlight>
                  <a:srgbClr val="F2F2F2"/>
                </a:highlight>
                <a:latin typeface="Consolas" panose="020B0609020204030204" pitchFamily="49" charset="0"/>
              </a:rPr>
              <a:t> vault = </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PasswordVault</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return</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vault.FindAllByResource</a:t>
            </a:r>
            <a:r>
              <a:rPr lang="en-GB" sz="1800" dirty="0">
                <a:solidFill>
                  <a:srgbClr val="000000"/>
                </a:solidFill>
                <a:highlight>
                  <a:srgbClr val="F2F2F2"/>
                </a:highlight>
                <a:latin typeface="Consolas" panose="020B0609020204030204" pitchFamily="49" charset="0"/>
              </a:rPr>
              <a:t>(resource);</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endParaRPr lang="en-GB" sz="1800" dirty="0"/>
          </a:p>
        </p:txBody>
      </p:sp>
    </p:spTree>
    <p:extLst>
      <p:ext uri="{BB962C8B-B14F-4D97-AF65-F5344CB8AC3E}">
        <p14:creationId xmlns:p14="http://schemas.microsoft.com/office/powerpoint/2010/main" val="332118059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Sharing State using OneDrive</a:t>
            </a:r>
          </a:p>
        </p:txBody>
      </p:sp>
    </p:spTree>
    <p:extLst>
      <p:ext uri="{BB962C8B-B14F-4D97-AF65-F5344CB8AC3E}">
        <p14:creationId xmlns:p14="http://schemas.microsoft.com/office/powerpoint/2010/main" val="395353315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OneDrive Cloud Storage</a:t>
            </a:r>
          </a:p>
        </p:txBody>
      </p:sp>
      <p:sp>
        <p:nvSpPr>
          <p:cNvPr id="2" name="Text Placeholder 1"/>
          <p:cNvSpPr>
            <a:spLocks noGrp="1"/>
          </p:cNvSpPr>
          <p:nvPr>
            <p:ph type="body" sz="quarter" idx="10"/>
          </p:nvPr>
        </p:nvSpPr>
        <p:spPr/>
        <p:txBody>
          <a:bodyPr/>
          <a:lstStyle/>
          <a:p>
            <a:r>
              <a:rPr lang="en-US" dirty="0"/>
              <a:t>OneDrive</a:t>
            </a:r>
          </a:p>
          <a:p>
            <a:pPr lvl="1"/>
            <a:r>
              <a:rPr lang="en-US" dirty="0"/>
              <a:t>Accessible cloud storage for personal documents, photos, and files that can be accessed from anywhere.</a:t>
            </a:r>
          </a:p>
          <a:p>
            <a:pPr lvl="1"/>
            <a:r>
              <a:rPr lang="en-US" dirty="0"/>
              <a:t>Best for user owned content.</a:t>
            </a:r>
          </a:p>
          <a:p>
            <a:r>
              <a:rPr lang="en-US" dirty="0"/>
              <a:t>OneDrive for Business</a:t>
            </a:r>
          </a:p>
          <a:p>
            <a:pPr lvl="1"/>
            <a:r>
              <a:rPr lang="en-US" dirty="0"/>
              <a:t>Secure enterprise grade storage for business documents and files.</a:t>
            </a:r>
          </a:p>
          <a:p>
            <a:pPr lvl="1"/>
            <a:r>
              <a:rPr lang="en-US" dirty="0"/>
              <a:t>Best for business / enterprise owned content.</a:t>
            </a:r>
          </a:p>
          <a:p>
            <a:r>
              <a:rPr lang="en-US" dirty="0"/>
              <a:t>Depending on your app targeting both is appropriate.</a:t>
            </a:r>
          </a:p>
        </p:txBody>
      </p:sp>
      <p:pic>
        <p:nvPicPr>
          <p:cNvPr id="4" name="Picture Placeholder 5"/>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855993" y="205487"/>
            <a:ext cx="1504753" cy="150125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pic>
    </p:spTree>
    <p:extLst>
      <p:ext uri="{BB962C8B-B14F-4D97-AF65-F5344CB8AC3E}">
        <p14:creationId xmlns:p14="http://schemas.microsoft.com/office/powerpoint/2010/main" val="34643302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Agenda</a:t>
            </a:r>
          </a:p>
        </p:txBody>
      </p:sp>
      <p:sp>
        <p:nvSpPr>
          <p:cNvPr id="5" name="Text Placeholder 4"/>
          <p:cNvSpPr>
            <a:spLocks noGrp="1"/>
          </p:cNvSpPr>
          <p:nvPr>
            <p:ph type="body" sz="quarter" idx="10"/>
          </p:nvPr>
        </p:nvSpPr>
        <p:spPr>
          <a:xfrm>
            <a:off x="269239" y="1189177"/>
            <a:ext cx="11653523" cy="3714478"/>
          </a:xfrm>
        </p:spPr>
        <p:txBody>
          <a:bodyPr/>
          <a:lstStyle/>
          <a:p>
            <a:r>
              <a:rPr lang="en-GB" dirty="0"/>
              <a:t>Connected Mobile Experiences</a:t>
            </a:r>
          </a:p>
          <a:p>
            <a:r>
              <a:rPr lang="en-GB" dirty="0"/>
              <a:t>Roaming Data</a:t>
            </a:r>
          </a:p>
          <a:p>
            <a:r>
              <a:rPr lang="en-GB" dirty="0"/>
              <a:t>Sharing State using OneDrive</a:t>
            </a:r>
          </a:p>
          <a:p>
            <a:r>
              <a:rPr lang="en-GB" dirty="0"/>
              <a:t>Azure Mobile Apps</a:t>
            </a:r>
          </a:p>
          <a:p>
            <a:pPr lvl="1"/>
            <a:r>
              <a:rPr lang="en-GB" dirty="0"/>
              <a:t>Creating an Azure Mobile Apps Service</a:t>
            </a:r>
          </a:p>
          <a:p>
            <a:pPr lvl="1"/>
            <a:r>
              <a:rPr lang="en-GB" dirty="0"/>
              <a:t>Offline sync</a:t>
            </a:r>
          </a:p>
          <a:p>
            <a:pPr lvl="1"/>
            <a:r>
              <a:rPr lang="en-GB"/>
              <a:t>Push </a:t>
            </a:r>
            <a:r>
              <a:rPr lang="en-GB" dirty="0"/>
              <a:t>Notifications</a:t>
            </a:r>
          </a:p>
        </p:txBody>
      </p:sp>
    </p:spTree>
    <p:extLst>
      <p:ext uri="{BB962C8B-B14F-4D97-AF65-F5344CB8AC3E}">
        <p14:creationId xmlns:p14="http://schemas.microsoft.com/office/powerpoint/2010/main" val="230745458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OneDrive Integration choices</a:t>
            </a:r>
          </a:p>
        </p:txBody>
      </p:sp>
      <p:sp>
        <p:nvSpPr>
          <p:cNvPr id="2" name="Text Placeholder 1"/>
          <p:cNvSpPr>
            <a:spLocks noGrp="1"/>
          </p:cNvSpPr>
          <p:nvPr>
            <p:ph type="body" sz="quarter" idx="10"/>
          </p:nvPr>
        </p:nvSpPr>
        <p:spPr>
          <a:xfrm>
            <a:off x="342393" y="2171711"/>
            <a:ext cx="5378548" cy="2289858"/>
          </a:xfrm>
        </p:spPr>
        <p:txBody>
          <a:bodyPr/>
          <a:lstStyle/>
          <a:p>
            <a:r>
              <a:rPr lang="en-US" sz="3600" dirty="0"/>
              <a:t>Pickers and savers for quick integrations.</a:t>
            </a:r>
          </a:p>
          <a:p>
            <a:pPr lvl="1"/>
            <a:r>
              <a:rPr lang="en-US" sz="1800" dirty="0"/>
              <a:t>Quickly open files from OneDrive and save files back.</a:t>
            </a:r>
          </a:p>
          <a:p>
            <a:pPr lvl="1"/>
            <a:r>
              <a:rPr lang="en-US" sz="1800" dirty="0"/>
              <a:t>Supported for JavaScript, iOS, Android, and Windows Universal apps.</a:t>
            </a:r>
          </a:p>
        </p:txBody>
      </p:sp>
      <p:sp>
        <p:nvSpPr>
          <p:cNvPr id="4" name="Content Placeholder 3"/>
          <p:cNvSpPr>
            <a:spLocks noGrp="1"/>
          </p:cNvSpPr>
          <p:nvPr>
            <p:ph type="body" sz="quarter" idx="11"/>
          </p:nvPr>
        </p:nvSpPr>
        <p:spPr>
          <a:xfrm>
            <a:off x="269239" y="1189175"/>
            <a:ext cx="11653523" cy="619144"/>
          </a:xfrm>
        </p:spPr>
        <p:txBody>
          <a:bodyPr/>
          <a:lstStyle/>
          <a:p>
            <a:r>
              <a:rPr lang="en-US" dirty="0"/>
              <a:t>Two pathways to light up OneDrive&lt;-&gt;app integration</a:t>
            </a:r>
          </a:p>
        </p:txBody>
      </p:sp>
      <p:sp>
        <p:nvSpPr>
          <p:cNvPr id="5" name="TextBox 4"/>
          <p:cNvSpPr txBox="1"/>
          <p:nvPr/>
        </p:nvSpPr>
        <p:spPr>
          <a:xfrm>
            <a:off x="269239" y="5142352"/>
            <a:ext cx="11653523" cy="1372683"/>
          </a:xfrm>
          <a:prstGeom prst="rect">
            <a:avLst/>
          </a:prstGeom>
          <a:noFill/>
        </p:spPr>
        <p:txBody>
          <a:bodyPr wrap="square" lIns="137160" tIns="109728" rIns="137160" bIns="109728" rtlCol="0">
            <a:spAutoFit/>
          </a:bodyPr>
          <a:lstStyle/>
          <a:p>
            <a:pPr>
              <a:lnSpc>
                <a:spcPct val="90000"/>
              </a:lnSpc>
              <a:spcBef>
                <a:spcPts val="600"/>
              </a:spcBef>
            </a:pPr>
            <a:r>
              <a:rPr lang="en-GB" sz="2800" b="1" dirty="0"/>
              <a:t>More information: </a:t>
            </a:r>
            <a:r>
              <a:rPr lang="en-GB" sz="2400" dirty="0"/>
              <a:t>//BUILD/ session 3-734</a:t>
            </a:r>
          </a:p>
          <a:p>
            <a:pPr>
              <a:lnSpc>
                <a:spcPct val="90000"/>
              </a:lnSpc>
              <a:spcBef>
                <a:spcPts val="600"/>
              </a:spcBef>
            </a:pPr>
            <a:r>
              <a:rPr lang="en-GB" sz="2000" b="1" dirty="0"/>
              <a:t>New OneDrive APIs for Developing Against OneDrive AND OneDrive for Business</a:t>
            </a:r>
          </a:p>
          <a:p>
            <a:pPr>
              <a:lnSpc>
                <a:spcPct val="90000"/>
              </a:lnSpc>
              <a:spcBef>
                <a:spcPts val="600"/>
              </a:spcBef>
            </a:pPr>
            <a:r>
              <a:rPr lang="en-GB" sz="2400" dirty="0">
                <a:hlinkClick r:id="rId3"/>
              </a:rPr>
              <a:t>http://channel9.msdn.com/Events/Build/2015/3-734</a:t>
            </a:r>
            <a:r>
              <a:rPr lang="en-GB" sz="2400" dirty="0"/>
              <a:t> </a:t>
            </a:r>
          </a:p>
        </p:txBody>
      </p:sp>
      <p:sp>
        <p:nvSpPr>
          <p:cNvPr id="6" name="Text Placeholder 1"/>
          <p:cNvSpPr txBox="1">
            <a:spLocks/>
          </p:cNvSpPr>
          <p:nvPr/>
        </p:nvSpPr>
        <p:spPr>
          <a:xfrm>
            <a:off x="6096000" y="2171711"/>
            <a:ext cx="5378548" cy="2040559"/>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sz="3137"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2pPr>
            <a:lvl3pPr marL="227209"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5130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600" dirty="0"/>
              <a:t>OneDrive API for deeper / robust integrations.</a:t>
            </a:r>
          </a:p>
          <a:p>
            <a:pPr lvl="1"/>
            <a:r>
              <a:rPr lang="en-US" sz="1800" dirty="0"/>
              <a:t>Rich web API that enables all integrations with OneDrive.</a:t>
            </a:r>
          </a:p>
          <a:p>
            <a:pPr lvl="1"/>
            <a:r>
              <a:rPr lang="en-US" sz="1800" dirty="0"/>
              <a:t>First party applications built on this.</a:t>
            </a:r>
          </a:p>
        </p:txBody>
      </p:sp>
    </p:spTree>
    <p:extLst>
      <p:ext uri="{BB962C8B-B14F-4D97-AF65-F5344CB8AC3E}">
        <p14:creationId xmlns:p14="http://schemas.microsoft.com/office/powerpoint/2010/main" val="262815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6076" y="2238872"/>
            <a:ext cx="11106686" cy="1813958"/>
          </a:xfrm>
        </p:spPr>
        <p:txBody>
          <a:bodyPr/>
          <a:lstStyle/>
          <a:p>
            <a:r>
              <a:rPr lang="en-US" dirty="0"/>
              <a:t>Azure App Service</a:t>
            </a:r>
            <a:br>
              <a:rPr lang="en-US" dirty="0"/>
            </a:br>
            <a:r>
              <a:rPr lang="en-US" dirty="0"/>
              <a:t>Mobile Apps</a:t>
            </a:r>
          </a:p>
        </p:txBody>
      </p:sp>
    </p:spTree>
    <p:extLst>
      <p:ext uri="{BB962C8B-B14F-4D97-AF65-F5344CB8AC3E}">
        <p14:creationId xmlns:p14="http://schemas.microsoft.com/office/powerpoint/2010/main" val="26605330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one integrated offering</a:t>
            </a:r>
          </a:p>
        </p:txBody>
      </p:sp>
      <p:grpSp>
        <p:nvGrpSpPr>
          <p:cNvPr id="41" name="Group 40"/>
          <p:cNvGrpSpPr/>
          <p:nvPr/>
        </p:nvGrpSpPr>
        <p:grpSpPr>
          <a:xfrm>
            <a:off x="4524813" y="3578384"/>
            <a:ext cx="453483" cy="267063"/>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471800" y="4143749"/>
            <a:ext cx="2582978" cy="1665527"/>
            <a:chOff x="8728103" y="4231511"/>
            <a:chExt cx="2635145" cy="1699165"/>
          </a:xfrm>
        </p:grpSpPr>
        <p:pic>
          <p:nvPicPr>
            <p:cNvPr id="42" name="Picture 4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486620"/>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Easily build and consume APIs in the cloud</a:t>
              </a:r>
            </a:p>
          </p:txBody>
        </p:sp>
      </p:grpSp>
      <p:grpSp>
        <p:nvGrpSpPr>
          <p:cNvPr id="55" name="Group 54"/>
          <p:cNvGrpSpPr/>
          <p:nvPr/>
        </p:nvGrpSpPr>
        <p:grpSpPr>
          <a:xfrm>
            <a:off x="5359556" y="1739535"/>
            <a:ext cx="3314024" cy="1688614"/>
            <a:chOff x="5434663" y="1339128"/>
            <a:chExt cx="3380957" cy="1722718"/>
          </a:xfrm>
        </p:grpSpPr>
        <p:sp>
          <p:nvSpPr>
            <p:cNvPr id="56" name="TextBox 55"/>
            <p:cNvSpPr txBox="1"/>
            <p:nvPr/>
          </p:nvSpPr>
          <p:spPr>
            <a:xfrm>
              <a:off x="5648241" y="2147024"/>
              <a:ext cx="2929173"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Web Apps</a:t>
              </a:r>
            </a:p>
          </p:txBody>
        </p:sp>
        <p:sp>
          <p:nvSpPr>
            <p:cNvPr id="57" name="TextBox 56"/>
            <p:cNvSpPr txBox="1"/>
            <p:nvPr/>
          </p:nvSpPr>
          <p:spPr>
            <a:xfrm>
              <a:off x="5434663" y="2575226"/>
              <a:ext cx="3380957" cy="486620"/>
            </a:xfrm>
            <a:prstGeom prst="rect">
              <a:avLst/>
            </a:prstGeom>
            <a:noFill/>
          </p:spPr>
          <p:txBody>
            <a:bodyPr wrap="square" lIns="182802" rIns="182802" rtlCol="0">
              <a:spAutoFit/>
            </a:bodyPr>
            <a:lstStyle/>
            <a:p>
              <a:pPr algn="ctr" defTabSz="914192">
                <a:lnSpc>
                  <a:spcPts val="1500"/>
                </a:lnSpc>
                <a:defRPr/>
              </a:pPr>
              <a:r>
                <a:rPr lang="en-US" sz="1400" kern="0" dirty="0">
                  <a:gradFill>
                    <a:gsLst>
                      <a:gs pos="0">
                        <a:srgbClr val="ECECEC">
                          <a:lumMod val="75000"/>
                        </a:srgbClr>
                      </a:gs>
                      <a:gs pos="100000">
                        <a:srgbClr val="ECECEC">
                          <a:lumMod val="75000"/>
                        </a:srgbClr>
                      </a:gs>
                    </a:gsLst>
                    <a:lin ang="5400000" scaled="0"/>
                  </a:gradFill>
                  <a:latin typeface="Segoe UI Light"/>
                </a:rPr>
                <a:t>Web apps that scale </a:t>
              </a:r>
              <a:br>
                <a:rPr lang="en-US" sz="1400" kern="0" dirty="0">
                  <a:gradFill>
                    <a:gsLst>
                      <a:gs pos="0">
                        <a:srgbClr val="ECECEC">
                          <a:lumMod val="75000"/>
                        </a:srgbClr>
                      </a:gs>
                      <a:gs pos="100000">
                        <a:srgbClr val="ECECEC">
                          <a:lumMod val="75000"/>
                        </a:srgbClr>
                      </a:gs>
                    </a:gsLst>
                    <a:lin ang="5400000" scaled="0"/>
                  </a:gradFill>
                  <a:latin typeface="Segoe UI Light"/>
                </a:rPr>
              </a:br>
              <a:r>
                <a:rPr lang="en-US" sz="1400" kern="0" dirty="0">
                  <a:gradFill>
                    <a:gsLst>
                      <a:gs pos="0">
                        <a:srgbClr val="ECECEC">
                          <a:lumMod val="75000"/>
                        </a:srgbClr>
                      </a:gs>
                      <a:gs pos="100000">
                        <a:srgbClr val="ECECEC">
                          <a:lumMod val="75000"/>
                        </a:srgbClr>
                      </a:gs>
                    </a:gsLst>
                    <a:lin ang="5400000" scaled="0"/>
                  </a:gradFill>
                  <a:latin typeface="Segoe UI Light"/>
                </a:rPr>
                <a:t>with your business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471801" y="1692651"/>
            <a:ext cx="2582979" cy="1735498"/>
            <a:chOff x="8642021" y="1291297"/>
            <a:chExt cx="2635146" cy="1770549"/>
          </a:xfrm>
        </p:grpSpPr>
        <p:sp>
          <p:nvSpPr>
            <p:cNvPr id="60" name="TextBox 59"/>
            <p:cNvSpPr txBox="1"/>
            <p:nvPr/>
          </p:nvSpPr>
          <p:spPr>
            <a:xfrm>
              <a:off x="8642022" y="21470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Mobile Apps</a:t>
              </a:r>
            </a:p>
          </p:txBody>
        </p:sp>
        <p:sp>
          <p:nvSpPr>
            <p:cNvPr id="61" name="TextBox 60"/>
            <p:cNvSpPr txBox="1"/>
            <p:nvPr/>
          </p:nvSpPr>
          <p:spPr>
            <a:xfrm>
              <a:off x="8642021" y="2575226"/>
              <a:ext cx="2635145" cy="486620"/>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Build Mobile apps </a:t>
              </a:r>
              <a:br>
                <a:rPr lang="en-US" sz="1400" dirty="0">
                  <a:gradFill>
                    <a:gsLst>
                      <a:gs pos="0">
                        <a:srgbClr val="ECECEC">
                          <a:lumMod val="75000"/>
                        </a:srgbClr>
                      </a:gs>
                      <a:gs pos="100000">
                        <a:srgbClr val="ECECEC">
                          <a:lumMod val="75000"/>
                        </a:srgbClr>
                      </a:gs>
                    </a:gsLst>
                    <a:lin ang="5400000" scaled="0"/>
                  </a:gradFill>
                </a:rPr>
              </a:br>
              <a:r>
                <a:rPr lang="en-US" sz="1400" dirty="0">
                  <a:gradFill>
                    <a:gsLst>
                      <a:gs pos="0">
                        <a:srgbClr val="ECECEC">
                          <a:lumMod val="75000"/>
                        </a:srgbClr>
                      </a:gs>
                      <a:gs pos="100000">
                        <a:srgbClr val="ECECEC">
                          <a:lumMod val="75000"/>
                        </a:srgbClr>
                      </a:gs>
                    </a:gsLst>
                    <a:lin ang="5400000" scaled="0"/>
                  </a:gradFill>
                </a:rPr>
                <a:t>for any device</a:t>
              </a: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411436" y="1734726"/>
            <a:ext cx="0" cy="4050253"/>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647853" y="3702111"/>
            <a:ext cx="5406925" cy="0"/>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725080" y="4107559"/>
            <a:ext cx="2582978" cy="1677421"/>
            <a:chOff x="5839825" y="1775527"/>
            <a:chExt cx="2635145" cy="1711300"/>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551"/>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Automate business process across SaaS and on-premises </a:t>
              </a:r>
            </a:p>
          </p:txBody>
        </p:sp>
      </p:grpSp>
      <p:grpSp>
        <p:nvGrpSpPr>
          <p:cNvPr id="34" name="Group 33"/>
          <p:cNvGrpSpPr/>
          <p:nvPr/>
        </p:nvGrpSpPr>
        <p:grpSpPr>
          <a:xfrm>
            <a:off x="867599" y="2071138"/>
            <a:ext cx="3326461" cy="3350561"/>
            <a:chOff x="827088" y="-3463925"/>
            <a:chExt cx="3891829" cy="3920025"/>
          </a:xfrm>
        </p:grpSpPr>
        <p:sp>
          <p:nvSpPr>
            <p:cNvPr id="36" name="Freeform 5"/>
            <p:cNvSpPr>
              <a:spLocks/>
            </p:cNvSpPr>
            <p:nvPr/>
          </p:nvSpPr>
          <p:spPr bwMode="auto">
            <a:xfrm>
              <a:off x="2921867" y="-1340950"/>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1" name="Freeform 7"/>
            <p:cNvSpPr>
              <a:spLocks/>
            </p:cNvSpPr>
            <p:nvPr/>
          </p:nvSpPr>
          <p:spPr bwMode="auto">
            <a:xfrm>
              <a:off x="2863850" y="-3423640"/>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6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7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7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sp>
        <p:nvSpPr>
          <p:cNvPr id="2" name="Rectangle 1"/>
          <p:cNvSpPr/>
          <p:nvPr/>
        </p:nvSpPr>
        <p:spPr bwMode="auto">
          <a:xfrm>
            <a:off x="8523654" y="1429139"/>
            <a:ext cx="2418907" cy="2166340"/>
          </a:xfrm>
          <a:prstGeom prst="rect">
            <a:avLst/>
          </a:prstGeom>
          <a:noFill/>
          <a:ln w="444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734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 Service</a:t>
            </a:r>
          </a:p>
        </p:txBody>
      </p:sp>
      <p:sp>
        <p:nvSpPr>
          <p:cNvPr id="7" name="Text Placeholder 6"/>
          <p:cNvSpPr>
            <a:spLocks noGrp="1"/>
          </p:cNvSpPr>
          <p:nvPr>
            <p:ph type="body" sz="quarter" idx="10"/>
          </p:nvPr>
        </p:nvSpPr>
        <p:spPr>
          <a:xfrm>
            <a:off x="269239" y="1189177"/>
            <a:ext cx="11653523" cy="4727448"/>
          </a:xfrm>
        </p:spPr>
        <p:txBody>
          <a:bodyPr/>
          <a:lstStyle/>
          <a:p>
            <a:r>
              <a:rPr lang="en-US" sz="3600" dirty="0"/>
              <a:t>Create web and mobile experiences that share data access and business logic</a:t>
            </a:r>
          </a:p>
          <a:p>
            <a:r>
              <a:rPr lang="en-US" sz="3600" dirty="0"/>
              <a:t>Automate business processes with logic apps</a:t>
            </a:r>
          </a:p>
          <a:p>
            <a:r>
              <a:rPr lang="en-US" sz="3600" dirty="0"/>
              <a:t>Build custom APIs or consume connectors from Marketplace</a:t>
            </a:r>
          </a:p>
          <a:p>
            <a:r>
              <a:rPr lang="en-US" sz="3600" b="1" dirty="0"/>
              <a:t>One common billing model</a:t>
            </a:r>
            <a:r>
              <a:rPr lang="en-US" sz="3600" dirty="0"/>
              <a:t> for all of your App Services</a:t>
            </a:r>
          </a:p>
          <a:p>
            <a:pPr marL="0" indent="0">
              <a:buNone/>
            </a:pPr>
            <a:endParaRPr lang="en-US" sz="3600" dirty="0"/>
          </a:p>
          <a:p>
            <a:r>
              <a:rPr lang="en-US" sz="3600" b="1" dirty="0">
                <a:solidFill>
                  <a:schemeClr val="tx1"/>
                </a:solidFill>
              </a:rPr>
              <a:t>Use a common Gateway to authenticate</a:t>
            </a:r>
          </a:p>
        </p:txBody>
      </p:sp>
    </p:spTree>
    <p:extLst>
      <p:ext uri="{BB962C8B-B14F-4D97-AF65-F5344CB8AC3E}">
        <p14:creationId xmlns:p14="http://schemas.microsoft.com/office/powerpoint/2010/main" val="320615140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Mobile Apps Dynamic Schema</a:t>
            </a:r>
          </a:p>
        </p:txBody>
      </p:sp>
      <p:sp>
        <p:nvSpPr>
          <p:cNvPr id="2" name="Text Placeholder 1"/>
          <p:cNvSpPr>
            <a:spLocks noGrp="1"/>
          </p:cNvSpPr>
          <p:nvPr>
            <p:ph type="body" sz="quarter" idx="10"/>
          </p:nvPr>
        </p:nvSpPr>
        <p:spPr>
          <a:xfrm>
            <a:off x="344545" y="1694784"/>
            <a:ext cx="5378548" cy="4638065"/>
          </a:xfrm>
        </p:spPr>
        <p:txBody>
          <a:bodyPr/>
          <a:lstStyle/>
          <a:p>
            <a:r>
              <a:rPr lang="en-GB" dirty="0"/>
              <a:t>Very easy to configure backend data tables!</a:t>
            </a:r>
          </a:p>
          <a:p>
            <a:r>
              <a:rPr lang="en-GB" dirty="0"/>
              <a:t>Create new table in backend store</a:t>
            </a:r>
          </a:p>
          <a:p>
            <a:r>
              <a:rPr lang="en-GB" dirty="0"/>
              <a:t>Define data objects and a Database Initializer function</a:t>
            </a:r>
          </a:p>
          <a:p>
            <a:pPr lvl="1"/>
            <a:r>
              <a:rPr lang="en-GB" dirty="0"/>
              <a:t>Table auto-configured on first client request with columns, plus sync tracking columns</a:t>
            </a:r>
          </a:p>
          <a:p>
            <a:pPr lvl="1"/>
            <a:r>
              <a:rPr lang="en-GB" dirty="0"/>
              <a:t>During dev, schema changes cause table to be dropped and re-created</a:t>
            </a:r>
          </a:p>
          <a:p>
            <a:pPr lvl="1"/>
            <a:r>
              <a:rPr lang="en-GB" dirty="0"/>
              <a:t>Or use Entity Framework </a:t>
            </a:r>
            <a:r>
              <a:rPr lang="en-GB" dirty="0" err="1"/>
              <a:t>datamigrations</a:t>
            </a:r>
            <a:endParaRPr lang="en-GB" dirty="0"/>
          </a:p>
        </p:txBody>
      </p:sp>
      <p:sp>
        <p:nvSpPr>
          <p:cNvPr id="5" name="Text Placeholder 4"/>
          <p:cNvSpPr>
            <a:spLocks noGrp="1"/>
          </p:cNvSpPr>
          <p:nvPr>
            <p:ph type="body" sz="quarter" idx="11"/>
          </p:nvPr>
        </p:nvSpPr>
        <p:spPr>
          <a:xfrm>
            <a:off x="6544214" y="1189175"/>
            <a:ext cx="5378548" cy="619144"/>
          </a:xfrm>
        </p:spPr>
        <p:txBody>
          <a:bodyPr/>
          <a:lstStyle/>
          <a:p>
            <a:r>
              <a:rPr lang="en-GB" dirty="0"/>
              <a:t> </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1820" y="1694784"/>
            <a:ext cx="6000942" cy="3299180"/>
          </a:xfrm>
          <a:prstGeom prst="rect">
            <a:avLst/>
          </a:prstGeom>
        </p:spPr>
      </p:pic>
    </p:spTree>
    <p:extLst>
      <p:ext uri="{BB962C8B-B14F-4D97-AF65-F5344CB8AC3E}">
        <p14:creationId xmlns:p14="http://schemas.microsoft.com/office/powerpoint/2010/main" val="391790387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Mobile</a:t>
            </a:r>
            <a:br>
              <a:rPr lang="en-US" dirty="0"/>
            </a:br>
            <a:r>
              <a:rPr lang="en-US" dirty="0"/>
              <a:t>Offline data sync</a:t>
            </a:r>
          </a:p>
        </p:txBody>
      </p:sp>
    </p:spTree>
    <p:extLst>
      <p:ext uri="{BB962C8B-B14F-4D97-AF65-F5344CB8AC3E}">
        <p14:creationId xmlns:p14="http://schemas.microsoft.com/office/powerpoint/2010/main" val="219540763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598773"/>
            <a:ext cx="11637012" cy="1660455"/>
          </a:xfrm>
        </p:spPr>
        <p:txBody>
          <a:bodyPr/>
          <a:lstStyle/>
          <a:p>
            <a:r>
              <a:rPr lang="en-US" dirty="0"/>
              <a:t>The best mobile apps handle network interruptions gracefully</a:t>
            </a:r>
          </a:p>
        </p:txBody>
      </p:sp>
    </p:spTree>
    <p:extLst>
      <p:ext uri="{BB962C8B-B14F-4D97-AF65-F5344CB8AC3E}">
        <p14:creationId xmlns:p14="http://schemas.microsoft.com/office/powerpoint/2010/main" val="147013607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Adding offline sync to an app is usually hard.</a:t>
            </a:r>
            <a:br>
              <a:rPr lang="en-US" dirty="0"/>
            </a:br>
            <a:br>
              <a:rPr lang="en-US" dirty="0"/>
            </a:br>
            <a:r>
              <a:rPr lang="en-US" dirty="0"/>
              <a:t>With Azure Mobile App, it’s easy.</a:t>
            </a:r>
          </a:p>
        </p:txBody>
      </p:sp>
    </p:spTree>
    <p:extLst>
      <p:ext uri="{BB962C8B-B14F-4D97-AF65-F5344CB8AC3E}">
        <p14:creationId xmlns:p14="http://schemas.microsoft.com/office/powerpoint/2010/main" val="39760156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use mobile offline sync?</a:t>
            </a:r>
          </a:p>
        </p:txBody>
      </p:sp>
      <p:sp>
        <p:nvSpPr>
          <p:cNvPr id="2" name="Content Placeholder 1"/>
          <p:cNvSpPr>
            <a:spLocks noGrp="1"/>
          </p:cNvSpPr>
          <p:nvPr>
            <p:ph type="body" sz="quarter" idx="10"/>
          </p:nvPr>
        </p:nvSpPr>
        <p:spPr>
          <a:xfrm>
            <a:off x="269239" y="1189177"/>
            <a:ext cx="11653523" cy="4124206"/>
          </a:xfrm>
        </p:spPr>
        <p:txBody>
          <a:bodyPr/>
          <a:lstStyle/>
          <a:p>
            <a:r>
              <a:rPr lang="en-US" sz="3200" dirty="0"/>
              <a:t>Improve app responsiveness by caching server data locally on the device</a:t>
            </a:r>
          </a:p>
          <a:p>
            <a:r>
              <a:rPr lang="en-US" sz="3200" dirty="0"/>
              <a:t>Make apps resilient against intermittent network connectivity </a:t>
            </a:r>
          </a:p>
          <a:p>
            <a:r>
              <a:rPr lang="en-US" sz="3200" dirty="0"/>
              <a:t>Allow end-users to create and modify data even when there is no network access</a:t>
            </a:r>
          </a:p>
          <a:p>
            <a:r>
              <a:rPr lang="en-US" sz="3200" dirty="0"/>
              <a:t>Sync data across multiple devices </a:t>
            </a:r>
          </a:p>
          <a:p>
            <a:r>
              <a:rPr lang="en-US" sz="3200" dirty="0"/>
              <a:t>Detect and handle conflicts when the same record is modified by more than one client</a:t>
            </a:r>
          </a:p>
        </p:txBody>
      </p:sp>
    </p:spTree>
    <p:extLst>
      <p:ext uri="{BB962C8B-B14F-4D97-AF65-F5344CB8AC3E}">
        <p14:creationId xmlns:p14="http://schemas.microsoft.com/office/powerpoint/2010/main" val="290240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it works</a:t>
            </a:r>
            <a:endParaRPr lang="en-US" dirty="0"/>
          </a:p>
        </p:txBody>
      </p:sp>
      <p:sp>
        <p:nvSpPr>
          <p:cNvPr id="3" name="Text Placeholder 2"/>
          <p:cNvSpPr>
            <a:spLocks noGrp="1"/>
          </p:cNvSpPr>
          <p:nvPr>
            <p:ph type="body" sz="quarter" idx="10"/>
          </p:nvPr>
        </p:nvSpPr>
        <p:spPr>
          <a:xfrm>
            <a:off x="3991087" y="1189177"/>
            <a:ext cx="7931675" cy="4407360"/>
          </a:xfrm>
        </p:spPr>
        <p:txBody>
          <a:bodyPr/>
          <a:lstStyle/>
          <a:p>
            <a:r>
              <a:rPr lang="en-US" sz="2800" dirty="0"/>
              <a:t>Access data from Mobile Services tables even when app is offline</a:t>
            </a:r>
          </a:p>
          <a:p>
            <a:r>
              <a:rPr lang="en-US" sz="2800" dirty="0"/>
              <a:t>Keep a local queue of Create, Update, Delete operations and synchronize with server when app is back online</a:t>
            </a:r>
          </a:p>
          <a:p>
            <a:r>
              <a:rPr lang="en-US" sz="2800" dirty="0"/>
              <a:t>Detect conflicts when same item is changed both locally and on server</a:t>
            </a:r>
          </a:p>
          <a:p>
            <a:r>
              <a:rPr lang="en-US" sz="2800" dirty="0"/>
              <a:t>Use soft delete to remove deleted records from client data stores</a:t>
            </a:r>
          </a:p>
          <a:p>
            <a:r>
              <a:rPr lang="en-US" sz="2800" dirty="0"/>
              <a:t>Can use push notifications to trigger client sync</a:t>
            </a:r>
          </a:p>
        </p:txBody>
      </p:sp>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8642" y="1710853"/>
            <a:ext cx="2347779" cy="1494041"/>
          </a:xfrm>
          <a:prstGeom prst="rect">
            <a:avLst/>
          </a:prstGeom>
        </p:spPr>
      </p:pic>
    </p:spTree>
    <p:extLst>
      <p:ext uri="{BB962C8B-B14F-4D97-AF65-F5344CB8AC3E}">
        <p14:creationId xmlns:p14="http://schemas.microsoft.com/office/powerpoint/2010/main" val="73089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Evolution of Mobile </a:t>
            </a:r>
            <a:r>
              <a:rPr lang="en-US" sz="4000" i="1" dirty="0"/>
              <a:t>Experiences</a:t>
            </a:r>
          </a:p>
        </p:txBody>
      </p:sp>
      <p:sp>
        <p:nvSpPr>
          <p:cNvPr id="5" name="Text Placeholder 4"/>
          <p:cNvSpPr>
            <a:spLocks noGrp="1"/>
          </p:cNvSpPr>
          <p:nvPr>
            <p:ph type="body" sz="quarter" idx="10"/>
          </p:nvPr>
        </p:nvSpPr>
        <p:spPr>
          <a:xfrm>
            <a:off x="269241" y="1189175"/>
            <a:ext cx="5378548" cy="619144"/>
          </a:xfrm>
        </p:spPr>
        <p:txBody>
          <a:bodyPr/>
          <a:lstStyle/>
          <a:p>
            <a:r>
              <a:rPr lang="en-GB" dirty="0"/>
              <a:t> </a:t>
            </a:r>
          </a:p>
        </p:txBody>
      </p:sp>
      <p:sp>
        <p:nvSpPr>
          <p:cNvPr id="8" name="Text Placeholder 7"/>
          <p:cNvSpPr>
            <a:spLocks noGrp="1"/>
          </p:cNvSpPr>
          <p:nvPr>
            <p:ph type="body" sz="quarter" idx="11"/>
          </p:nvPr>
        </p:nvSpPr>
        <p:spPr>
          <a:xfrm>
            <a:off x="6544214" y="1189175"/>
            <a:ext cx="5378548" cy="619144"/>
          </a:xfrm>
        </p:spPr>
        <p:txBody>
          <a:bodyPr/>
          <a:lstStyle/>
          <a:p>
            <a:r>
              <a:rPr lang="en-GB" dirty="0"/>
              <a:t> </a:t>
            </a:r>
          </a:p>
        </p:txBody>
      </p:sp>
      <p:sp>
        <p:nvSpPr>
          <p:cNvPr id="4" name="Content Placeholder 3"/>
          <p:cNvSpPr txBox="1">
            <a:spLocks/>
          </p:cNvSpPr>
          <p:nvPr/>
        </p:nvSpPr>
        <p:spPr>
          <a:xfrm>
            <a:off x="6293797" y="1807227"/>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endParaRPr lang="en-US" sz="2000" dirty="0">
              <a:solidFill>
                <a:schemeClr val="tx1"/>
              </a:solidFill>
              <a:latin typeface="+mn-lt"/>
            </a:endParaRPr>
          </a:p>
        </p:txBody>
      </p:sp>
      <p:sp>
        <p:nvSpPr>
          <p:cNvPr id="16" name="Rectangle 15"/>
          <p:cNvSpPr/>
          <p:nvPr/>
        </p:nvSpPr>
        <p:spPr>
          <a:xfrm>
            <a:off x="300183" y="866015"/>
            <a:ext cx="9374907" cy="369332"/>
          </a:xfrm>
          <a:prstGeom prst="rect">
            <a:avLst/>
          </a:prstGeom>
        </p:spPr>
        <p:txBody>
          <a:bodyPr wrap="square">
            <a:spAutoFit/>
          </a:bodyPr>
          <a:lstStyle/>
          <a:p>
            <a:r>
              <a:rPr lang="en-US" dirty="0"/>
              <a:t>Reaching your customers in new and unique ways</a:t>
            </a:r>
          </a:p>
        </p:txBody>
      </p:sp>
      <p:sp>
        <p:nvSpPr>
          <p:cNvPr id="24" name="Content Placeholder 3"/>
          <p:cNvSpPr txBox="1">
            <a:spLocks/>
          </p:cNvSpPr>
          <p:nvPr/>
        </p:nvSpPr>
        <p:spPr>
          <a:xfrm>
            <a:off x="6112563" y="2083007"/>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r>
              <a:rPr lang="en-US" sz="2000" dirty="0">
                <a:solidFill>
                  <a:schemeClr val="tx1"/>
                </a:solidFill>
                <a:latin typeface="+mn-lt"/>
              </a:rPr>
              <a:t>Mobile “Devices” led to revolutionary Experiences</a:t>
            </a:r>
          </a:p>
          <a:p>
            <a:pPr>
              <a:spcBef>
                <a:spcPts val="1200"/>
              </a:spcBef>
              <a:spcAft>
                <a:spcPts val="1200"/>
              </a:spcAft>
            </a:pPr>
            <a:r>
              <a:rPr lang="en-US" sz="2000" dirty="0">
                <a:solidFill>
                  <a:schemeClr val="tx1"/>
                </a:solidFill>
                <a:latin typeface="+mn-lt"/>
              </a:rPr>
              <a:t>“Bring the experience with you”</a:t>
            </a:r>
          </a:p>
          <a:p>
            <a:pPr>
              <a:spcBef>
                <a:spcPts val="1200"/>
              </a:spcBef>
              <a:spcAft>
                <a:spcPts val="1200"/>
              </a:spcAft>
            </a:pPr>
            <a:r>
              <a:rPr lang="en-US" sz="2000" dirty="0">
                <a:solidFill>
                  <a:schemeClr val="tx1"/>
                </a:solidFill>
                <a:latin typeface="+mn-lt"/>
              </a:rPr>
              <a:t>Came with many constraints (small screen, battery, etc.)</a:t>
            </a:r>
          </a:p>
          <a:p>
            <a:pPr>
              <a:spcBef>
                <a:spcPts val="0"/>
              </a:spcBef>
              <a:spcAft>
                <a:spcPts val="1200"/>
              </a:spcAft>
            </a:pPr>
            <a:endParaRPr lang="en-US" sz="2000" dirty="0">
              <a:solidFill>
                <a:schemeClr val="tx1"/>
              </a:solidFill>
              <a:latin typeface="+mn-lt"/>
            </a:endParaRPr>
          </a:p>
          <a:p>
            <a:pPr>
              <a:spcBef>
                <a:spcPts val="0"/>
              </a:spcBef>
              <a:spcAft>
                <a:spcPts val="1200"/>
              </a:spcAft>
            </a:pPr>
            <a:endParaRPr lang="en-US" sz="2000" dirty="0">
              <a:solidFill>
                <a:schemeClr val="tx1"/>
              </a:solidFill>
              <a:latin typeface="+mn-lt"/>
            </a:endParaRPr>
          </a:p>
        </p:txBody>
      </p:sp>
      <p:pic>
        <p:nvPicPr>
          <p:cNvPr id="6" name="Small Tablet"/>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934659" y="2275661"/>
            <a:ext cx="3173214" cy="2718393"/>
          </a:xfrm>
          <a:prstGeom prst="rect">
            <a:avLst/>
          </a:prstGeom>
        </p:spPr>
      </p:pic>
      <p:pic>
        <p:nvPicPr>
          <p:cNvPr id="7" name="Phone"/>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99625" y="2324933"/>
            <a:ext cx="1870455" cy="1720818"/>
          </a:xfrm>
          <a:prstGeom prst="rect">
            <a:avLst/>
          </a:prstGeom>
        </p:spPr>
      </p:pic>
    </p:spTree>
    <p:extLst>
      <p:ext uri="{BB962C8B-B14F-4D97-AF65-F5344CB8AC3E}">
        <p14:creationId xmlns:p14="http://schemas.microsoft.com/office/powerpoint/2010/main" val="3643021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98033" y="1307676"/>
            <a:ext cx="11370833" cy="4781152"/>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Handle client sync conflicts</a:t>
            </a:r>
          </a:p>
        </p:txBody>
      </p:sp>
      <p:grpSp>
        <p:nvGrpSpPr>
          <p:cNvPr id="38" name="Group 37"/>
          <p:cNvGrpSpPr/>
          <p:nvPr/>
        </p:nvGrpSpPr>
        <p:grpSpPr>
          <a:xfrm>
            <a:off x="9184444" y="1697969"/>
            <a:ext cx="2113034" cy="905179"/>
            <a:chOff x="5421783" y="2490195"/>
            <a:chExt cx="2198935" cy="941979"/>
          </a:xfrm>
        </p:grpSpPr>
        <p:sp>
          <p:nvSpPr>
            <p:cNvPr id="39" name="Lightning Bolt 38"/>
            <p:cNvSpPr/>
            <p:nvPr/>
          </p:nvSpPr>
          <p:spPr bwMode="auto">
            <a:xfrm>
              <a:off x="5421783" y="2637666"/>
              <a:ext cx="312291" cy="364442"/>
            </a:xfrm>
            <a:prstGeom prst="lightningBol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endParaRPr lang="en-US" sz="2307" dirty="0" err="1">
                <a:solidFill>
                  <a:srgbClr val="FFFFFF"/>
                </a:solidFill>
                <a:ea typeface="Segoe UI" pitchFamily="34" charset="0"/>
                <a:cs typeface="Segoe UI" pitchFamily="34" charset="0"/>
              </a:endParaRPr>
            </a:p>
          </p:txBody>
        </p:sp>
        <p:sp>
          <p:nvSpPr>
            <p:cNvPr id="40" name="TextBox 39"/>
            <p:cNvSpPr txBox="1"/>
            <p:nvPr/>
          </p:nvSpPr>
          <p:spPr>
            <a:xfrm>
              <a:off x="5804736" y="2490195"/>
              <a:ext cx="1815982" cy="941979"/>
            </a:xfrm>
            <a:prstGeom prst="rect">
              <a:avLst/>
            </a:prstGeom>
            <a:noFill/>
          </p:spPr>
          <p:txBody>
            <a:bodyPr wrap="square" rtlCol="0">
              <a:spAutoFit/>
            </a:bodyPr>
            <a:lstStyle/>
            <a:p>
              <a:r>
                <a:rPr lang="en-US" sz="1765" dirty="0">
                  <a:solidFill>
                    <a:srgbClr val="00B294">
                      <a:lumMod val="40000"/>
                      <a:lumOff val="60000"/>
                    </a:srgbClr>
                  </a:solidFill>
                </a:rPr>
                <a:t>Client</a:t>
              </a:r>
            </a:p>
            <a:p>
              <a:r>
                <a:rPr lang="en-US" sz="1765" dirty="0">
                  <a:solidFill>
                    <a:srgbClr val="00B294">
                      <a:lumMod val="40000"/>
                      <a:lumOff val="60000"/>
                    </a:srgbClr>
                  </a:solidFill>
                </a:rPr>
                <a:t>Conflict resolution</a:t>
              </a:r>
            </a:p>
          </p:txBody>
        </p:sp>
      </p:grpSp>
      <p:pic>
        <p:nvPicPr>
          <p:cNvPr id="22" name="Picture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96997" y="3137031"/>
            <a:ext cx="1256659" cy="1256659"/>
          </a:xfrm>
          <a:prstGeom prst="rect">
            <a:avLst/>
          </a:prstGeom>
        </p:spPr>
      </p:pic>
      <p:cxnSp>
        <p:nvCxnSpPr>
          <p:cNvPr id="24" name="Curved Connector 23"/>
          <p:cNvCxnSpPr>
            <a:stCxn id="22" idx="0"/>
            <a:endCxn id="9" idx="0"/>
          </p:cNvCxnSpPr>
          <p:nvPr/>
        </p:nvCxnSpPr>
        <p:spPr>
          <a:xfrm rot="16200000" flipH="1" flipV="1">
            <a:off x="5439943" y="792159"/>
            <a:ext cx="203727" cy="4893461"/>
          </a:xfrm>
          <a:prstGeom prst="curvedConnector3">
            <a:avLst>
              <a:gd name="adj1" fmla="val -294195"/>
            </a:avLst>
          </a:prstGeom>
          <a:ln w="41275">
            <a:solidFill>
              <a:srgbClr val="714B6C"/>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9368410" y="2819952"/>
            <a:ext cx="1144541" cy="1987531"/>
            <a:chOff x="10455499" y="2510603"/>
            <a:chExt cx="1167491" cy="2027385"/>
          </a:xfrm>
        </p:grpSpPr>
        <p:pic>
          <p:nvPicPr>
            <p:cNvPr id="25" name="Picture 24"/>
            <p:cNvPicPr>
              <a:picLocks noChangeAspect="1"/>
            </p:cNvPicPr>
            <p:nvPr/>
          </p:nvPicPr>
          <p:blipFill>
            <a:blip r:embed="rId4">
              <a:biLevel thresh="25000"/>
            </a:blip>
            <a:stretch>
              <a:fillRect/>
            </a:stretch>
          </p:blipFill>
          <p:spPr>
            <a:xfrm>
              <a:off x="11200725" y="2510603"/>
              <a:ext cx="422265" cy="595427"/>
            </a:xfrm>
            <a:prstGeom prst="rect">
              <a:avLst/>
            </a:prstGeom>
          </p:spPr>
        </p:pic>
        <p:pic>
          <p:nvPicPr>
            <p:cNvPr id="26" name="Picture 25"/>
            <p:cNvPicPr>
              <a:picLocks noChangeAspect="1"/>
            </p:cNvPicPr>
            <p:nvPr/>
          </p:nvPicPr>
          <p:blipFill>
            <a:blip r:embed="rId4">
              <a:biLevel thresh="25000"/>
            </a:blip>
            <a:stretch>
              <a:fillRect/>
            </a:stretch>
          </p:blipFill>
          <p:spPr>
            <a:xfrm>
              <a:off x="11200725" y="3226582"/>
              <a:ext cx="422265" cy="595427"/>
            </a:xfrm>
            <a:prstGeom prst="rect">
              <a:avLst/>
            </a:prstGeom>
          </p:spPr>
        </p:pic>
        <p:pic>
          <p:nvPicPr>
            <p:cNvPr id="27" name="Picture 26"/>
            <p:cNvPicPr>
              <a:picLocks noChangeAspect="1"/>
            </p:cNvPicPr>
            <p:nvPr/>
          </p:nvPicPr>
          <p:blipFill>
            <a:blip r:embed="rId4">
              <a:biLevel thresh="25000"/>
            </a:blip>
            <a:stretch>
              <a:fillRect/>
            </a:stretch>
          </p:blipFill>
          <p:spPr>
            <a:xfrm>
              <a:off x="11200725" y="3942561"/>
              <a:ext cx="422265" cy="595427"/>
            </a:xfrm>
            <a:prstGeom prst="rect">
              <a:avLst/>
            </a:prstGeom>
          </p:spPr>
        </p:pic>
        <p:pic>
          <p:nvPicPr>
            <p:cNvPr id="34" name="Picture 33"/>
            <p:cNvPicPr>
              <a:picLocks noChangeAspect="1"/>
            </p:cNvPicPr>
            <p:nvPr/>
          </p:nvPicPr>
          <p:blipFill>
            <a:blip r:embed="rId5" cstate="screen">
              <a:grayscl/>
              <a:extLst>
                <a:ext uri="{28A0092B-C50C-407E-A947-70E740481C1C}">
                  <a14:useLocalDpi xmlns:a14="http://schemas.microsoft.com/office/drawing/2010/main"/>
                </a:ext>
              </a:extLst>
            </a:blip>
            <a:stretch>
              <a:fillRect/>
            </a:stretch>
          </p:blipFill>
          <p:spPr>
            <a:xfrm>
              <a:off x="10457004" y="2651214"/>
              <a:ext cx="306312" cy="306312"/>
            </a:xfrm>
            <a:prstGeom prst="rect">
              <a:avLst/>
            </a:prstGeom>
          </p:spPr>
        </p:pic>
        <p:pic>
          <p:nvPicPr>
            <p:cNvPr id="35" name="Picture 34"/>
            <p:cNvPicPr>
              <a:picLocks noChangeAspect="1"/>
            </p:cNvPicPr>
            <p:nvPr/>
          </p:nvPicPr>
          <p:blipFill>
            <a:blip r:embed="rId5" cstate="screen">
              <a:grayscl/>
              <a:extLst>
                <a:ext uri="{28A0092B-C50C-407E-A947-70E740481C1C}">
                  <a14:useLocalDpi xmlns:a14="http://schemas.microsoft.com/office/drawing/2010/main"/>
                </a:ext>
              </a:extLst>
            </a:blip>
            <a:stretch>
              <a:fillRect/>
            </a:stretch>
          </p:blipFill>
          <p:spPr>
            <a:xfrm>
              <a:off x="10455499" y="3367193"/>
              <a:ext cx="306312" cy="306312"/>
            </a:xfrm>
            <a:prstGeom prst="rect">
              <a:avLst/>
            </a:prstGeom>
          </p:spPr>
        </p:pic>
        <p:pic>
          <p:nvPicPr>
            <p:cNvPr id="36" name="Picture 35"/>
            <p:cNvPicPr>
              <a:picLocks noChangeAspect="1"/>
            </p:cNvPicPr>
            <p:nvPr/>
          </p:nvPicPr>
          <p:blipFill>
            <a:blip r:embed="rId5" cstate="screen">
              <a:grayscl/>
              <a:extLst>
                <a:ext uri="{28A0092B-C50C-407E-A947-70E740481C1C}">
                  <a14:useLocalDpi xmlns:a14="http://schemas.microsoft.com/office/drawing/2010/main"/>
                </a:ext>
              </a:extLst>
            </a:blip>
            <a:stretch>
              <a:fillRect/>
            </a:stretch>
          </p:blipFill>
          <p:spPr>
            <a:xfrm>
              <a:off x="10455499" y="4083172"/>
              <a:ext cx="306312" cy="306312"/>
            </a:xfrm>
            <a:prstGeom prst="rect">
              <a:avLst/>
            </a:prstGeom>
          </p:spPr>
        </p:pic>
      </p:grpSp>
      <p:cxnSp>
        <p:nvCxnSpPr>
          <p:cNvPr id="6" name="Straight Connector 5"/>
          <p:cNvCxnSpPr/>
          <p:nvPr/>
        </p:nvCxnSpPr>
        <p:spPr>
          <a:xfrm>
            <a:off x="3706140" y="3801800"/>
            <a:ext cx="1841800" cy="0"/>
          </a:xfrm>
          <a:prstGeom prst="line">
            <a:avLst/>
          </a:prstGeom>
          <a:ln w="41275">
            <a:solidFill>
              <a:schemeClr val="accent5">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screen">
            <a:grayscl/>
            <a:extLst>
              <a:ext uri="{28A0092B-C50C-407E-A947-70E740481C1C}">
                <a14:useLocalDpi xmlns:a14="http://schemas.microsoft.com/office/drawing/2010/main"/>
              </a:ext>
            </a:extLst>
          </a:blip>
          <a:stretch>
            <a:fillRect/>
          </a:stretch>
        </p:blipFill>
        <p:spPr>
          <a:xfrm>
            <a:off x="4195771" y="3939062"/>
            <a:ext cx="970717" cy="970717"/>
          </a:xfrm>
          <a:prstGeom prst="rect">
            <a:avLst/>
          </a:prstGeom>
        </p:spPr>
      </p:pic>
      <p:pic>
        <p:nvPicPr>
          <p:cNvPr id="9" name="Picture 8"/>
          <p:cNvPicPr>
            <a:picLocks noChangeAspect="1"/>
          </p:cNvPicPr>
          <p:nvPr/>
        </p:nvPicPr>
        <p:blipFill>
          <a:blip r:embed="rId7" cstate="print">
            <a:grayscl/>
            <a:extLst>
              <a:ext uri="{28A0092B-C50C-407E-A947-70E740481C1C}">
                <a14:useLocalDpi xmlns:a14="http://schemas.microsoft.com/office/drawing/2010/main"/>
              </a:ext>
            </a:extLst>
          </a:blip>
          <a:stretch>
            <a:fillRect/>
          </a:stretch>
        </p:blipFill>
        <p:spPr>
          <a:xfrm>
            <a:off x="2490034" y="3340758"/>
            <a:ext cx="1083663" cy="1083663"/>
          </a:xfrm>
          <a:prstGeom prst="rect">
            <a:avLst/>
          </a:prstGeom>
        </p:spPr>
      </p:pic>
      <p:cxnSp>
        <p:nvCxnSpPr>
          <p:cNvPr id="10" name="Straight Arrow Connector 9"/>
          <p:cNvCxnSpPr/>
          <p:nvPr/>
        </p:nvCxnSpPr>
        <p:spPr>
          <a:xfrm>
            <a:off x="1874090" y="3807986"/>
            <a:ext cx="543047" cy="0"/>
          </a:xfrm>
          <a:prstGeom prst="straightConnector1">
            <a:avLst/>
          </a:prstGeom>
          <a:ln w="41275">
            <a:solidFill>
              <a:schemeClr val="accent5">
                <a:lumMod val="40000"/>
                <a:lumOff val="6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8" cstate="screen">
            <a:grayscl/>
            <a:extLst>
              <a:ext uri="{28A0092B-C50C-407E-A947-70E740481C1C}">
                <a14:useLocalDpi xmlns:a14="http://schemas.microsoft.com/office/drawing/2010/main"/>
              </a:ext>
            </a:extLst>
          </a:blip>
          <a:stretch>
            <a:fillRect/>
          </a:stretch>
        </p:blipFill>
        <p:spPr>
          <a:xfrm>
            <a:off x="4429063" y="3249097"/>
            <a:ext cx="438398" cy="442689"/>
          </a:xfrm>
          <a:prstGeom prst="rect">
            <a:avLst/>
          </a:prstGeom>
        </p:spPr>
      </p:pic>
      <p:pic>
        <p:nvPicPr>
          <p:cNvPr id="12" name="Picture 11"/>
          <p:cNvPicPr>
            <a:picLocks noChangeAspect="1"/>
          </p:cNvPicPr>
          <p:nvPr/>
        </p:nvPicPr>
        <p:blipFill>
          <a:blip r:embed="rId9">
            <a:grayscl/>
            <a:extLst>
              <a:ext uri="{28A0092B-C50C-407E-A947-70E740481C1C}">
                <a14:useLocalDpi xmlns:a14="http://schemas.microsoft.com/office/drawing/2010/main"/>
              </a:ext>
            </a:extLst>
          </a:blip>
          <a:stretch>
            <a:fillRect/>
          </a:stretch>
        </p:blipFill>
        <p:spPr>
          <a:xfrm>
            <a:off x="817812" y="3464118"/>
            <a:ext cx="948922" cy="691463"/>
          </a:xfrm>
          <a:prstGeom prst="rect">
            <a:avLst/>
          </a:prstGeom>
        </p:spPr>
      </p:pic>
      <p:cxnSp>
        <p:nvCxnSpPr>
          <p:cNvPr id="23" name="Straight Arrow Connector 22"/>
          <p:cNvCxnSpPr/>
          <p:nvPr/>
        </p:nvCxnSpPr>
        <p:spPr>
          <a:xfrm flipH="1">
            <a:off x="6543914" y="3807986"/>
            <a:ext cx="805858" cy="0"/>
          </a:xfrm>
          <a:prstGeom prst="straightConnector1">
            <a:avLst/>
          </a:prstGeom>
          <a:ln w="41275">
            <a:solidFill>
              <a:srgbClr val="714B6C"/>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685797" y="3379838"/>
            <a:ext cx="843923" cy="843923"/>
          </a:xfrm>
          <a:prstGeom prst="rect">
            <a:avLst/>
          </a:prstGeom>
        </p:spPr>
      </p:pic>
      <p:grpSp>
        <p:nvGrpSpPr>
          <p:cNvPr id="53" name="Group 52"/>
          <p:cNvGrpSpPr/>
          <p:nvPr/>
        </p:nvGrpSpPr>
        <p:grpSpPr>
          <a:xfrm>
            <a:off x="7167489" y="4661898"/>
            <a:ext cx="2113034" cy="905179"/>
            <a:chOff x="5421783" y="2490194"/>
            <a:chExt cx="2198935" cy="941979"/>
          </a:xfrm>
        </p:grpSpPr>
        <p:sp>
          <p:nvSpPr>
            <p:cNvPr id="54" name="Lightning Bolt 53"/>
            <p:cNvSpPr/>
            <p:nvPr/>
          </p:nvSpPr>
          <p:spPr bwMode="auto">
            <a:xfrm>
              <a:off x="5421783" y="2637666"/>
              <a:ext cx="312291" cy="364442"/>
            </a:xfrm>
            <a:prstGeom prst="lightningBol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endParaRPr lang="en-US" sz="2307" dirty="0" err="1">
                <a:solidFill>
                  <a:srgbClr val="FFFFFF"/>
                </a:solidFill>
                <a:ea typeface="Segoe UI" pitchFamily="34" charset="0"/>
                <a:cs typeface="Segoe UI" pitchFamily="34" charset="0"/>
              </a:endParaRPr>
            </a:p>
          </p:txBody>
        </p:sp>
        <p:sp>
          <p:nvSpPr>
            <p:cNvPr id="55" name="TextBox 54"/>
            <p:cNvSpPr txBox="1"/>
            <p:nvPr/>
          </p:nvSpPr>
          <p:spPr>
            <a:xfrm>
              <a:off x="5804736" y="2490194"/>
              <a:ext cx="1815982" cy="941979"/>
            </a:xfrm>
            <a:prstGeom prst="rect">
              <a:avLst/>
            </a:prstGeom>
            <a:noFill/>
          </p:spPr>
          <p:txBody>
            <a:bodyPr wrap="square" rtlCol="0">
              <a:spAutoFit/>
            </a:bodyPr>
            <a:lstStyle/>
            <a:p>
              <a:r>
                <a:rPr lang="en-US" sz="1765" dirty="0">
                  <a:solidFill>
                    <a:srgbClr val="FF8C00"/>
                  </a:solidFill>
                </a:rPr>
                <a:t>Server</a:t>
              </a:r>
            </a:p>
            <a:p>
              <a:r>
                <a:rPr lang="en-US" sz="1765" dirty="0">
                  <a:solidFill>
                    <a:srgbClr val="FF8C00"/>
                  </a:solidFill>
                </a:rPr>
                <a:t>Conflict resolution</a:t>
              </a:r>
            </a:p>
          </p:txBody>
        </p:sp>
      </p:grpSp>
    </p:spTree>
    <p:extLst>
      <p:ext uri="{BB962C8B-B14F-4D97-AF65-F5344CB8AC3E}">
        <p14:creationId xmlns:p14="http://schemas.microsoft.com/office/powerpoint/2010/main" val="35494560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132661" y="4039239"/>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1</a:t>
            </a:r>
          </a:p>
        </p:txBody>
      </p:sp>
      <p:sp>
        <p:nvSpPr>
          <p:cNvPr id="43" name="TextBox 42"/>
          <p:cNvSpPr txBox="1"/>
          <p:nvPr/>
        </p:nvSpPr>
        <p:spPr>
          <a:xfrm>
            <a:off x="5126504" y="4039239"/>
            <a:ext cx="1702947" cy="621947"/>
          </a:xfrm>
          <a:prstGeom prst="rect">
            <a:avLst/>
          </a:prstGeom>
          <a:solidFill>
            <a:schemeClr val="bg1"/>
          </a:solidFill>
        </p:spPr>
        <p:txBody>
          <a:bodyPr wrap="square" lIns="179214" tIns="143372" rIns="179214" bIns="143372" rtlCol="0">
            <a:spAutoFit/>
          </a:bodyPr>
          <a:lstStyle/>
          <a:p>
            <a:pPr algn="ctr">
              <a:lnSpc>
                <a:spcPct val="90000"/>
              </a:lnSpc>
              <a:spcAft>
                <a:spcPts val="588"/>
              </a:spcAft>
            </a:pPr>
            <a:r>
              <a:rPr lang="en-US" sz="2400" dirty="0">
                <a:solidFill>
                  <a:srgbClr val="B4009E"/>
                </a:solidFill>
                <a:latin typeface="Segoe UI Symbol" panose="020B0502040204020203" pitchFamily="34" charset="0"/>
                <a:ea typeface="Segoe UI Symbol" panose="020B0502040204020203" pitchFamily="34" charset="0"/>
              </a:rPr>
              <a:t>■, 2</a:t>
            </a:r>
            <a:r>
              <a:rPr lang="en-US" sz="2400" dirty="0">
                <a:solidFill>
                  <a:srgbClr val="B4009E"/>
                </a:solidFill>
              </a:rPr>
              <a:t> </a:t>
            </a:r>
          </a:p>
        </p:txBody>
      </p:sp>
      <p:sp>
        <p:nvSpPr>
          <p:cNvPr id="50" name="TextBox 49"/>
          <p:cNvSpPr txBox="1"/>
          <p:nvPr/>
        </p:nvSpPr>
        <p:spPr>
          <a:xfrm>
            <a:off x="1933286" y="4960980"/>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1</a:t>
            </a:r>
          </a:p>
        </p:txBody>
      </p:sp>
      <p:sp>
        <p:nvSpPr>
          <p:cNvPr id="49" name="TextBox 48"/>
          <p:cNvSpPr txBox="1"/>
          <p:nvPr/>
        </p:nvSpPr>
        <p:spPr>
          <a:xfrm>
            <a:off x="8295232" y="4039239"/>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B294">
                    <a:lumMod val="75000"/>
                  </a:srgbClr>
                </a:solidFill>
                <a:latin typeface="Segoe UI Symbol" panose="020B0502040204020203" pitchFamily="34" charset="0"/>
                <a:ea typeface="Segoe UI Symbol" panose="020B0502040204020203" pitchFamily="34" charset="0"/>
              </a:rPr>
              <a:t>▲, 1</a:t>
            </a:r>
            <a:r>
              <a:rPr lang="en-US" sz="2400" dirty="0">
                <a:solidFill>
                  <a:srgbClr val="00B294">
                    <a:lumMod val="75000"/>
                  </a:srgbClr>
                </a:solidFill>
              </a:rPr>
              <a:t> </a:t>
            </a:r>
          </a:p>
        </p:txBody>
      </p:sp>
      <p:sp>
        <p:nvSpPr>
          <p:cNvPr id="22" name="TextBox 21"/>
          <p:cNvSpPr txBox="1"/>
          <p:nvPr/>
        </p:nvSpPr>
        <p:spPr>
          <a:xfrm>
            <a:off x="1910710" y="4960980"/>
            <a:ext cx="1702947" cy="621947"/>
          </a:xfrm>
          <a:prstGeom prst="rect">
            <a:avLst/>
          </a:prstGeom>
          <a:solidFill>
            <a:schemeClr val="bg1"/>
          </a:solidFill>
        </p:spPr>
        <p:txBody>
          <a:bodyPr wrap="square" lIns="179214" tIns="143372" rIns="179214" bIns="143372" rtlCol="0">
            <a:spAutoFit/>
          </a:bodyPr>
          <a:lstStyle/>
          <a:p>
            <a:pPr algn="ctr">
              <a:lnSpc>
                <a:spcPct val="90000"/>
              </a:lnSpc>
              <a:spcAft>
                <a:spcPts val="588"/>
              </a:spcAft>
            </a:pPr>
            <a:r>
              <a:rPr lang="en-US" sz="2400" dirty="0">
                <a:solidFill>
                  <a:srgbClr val="FF8C00"/>
                </a:solidFill>
                <a:latin typeface="Segoe UI Symbol" panose="020B0502040204020203" pitchFamily="34" charset="0"/>
                <a:ea typeface="Segoe UI Symbol" panose="020B0502040204020203" pitchFamily="34" charset="0"/>
              </a:rPr>
              <a:t>●, 2</a:t>
            </a:r>
            <a:endParaRPr lang="en-US" sz="2400" dirty="0">
              <a:solidFill>
                <a:srgbClr val="FF8C00"/>
              </a:solidFill>
            </a:endParaRPr>
          </a:p>
        </p:txBody>
      </p:sp>
      <p:sp>
        <p:nvSpPr>
          <p:cNvPr id="39" name="TextBox 38"/>
          <p:cNvSpPr txBox="1"/>
          <p:nvPr/>
        </p:nvSpPr>
        <p:spPr>
          <a:xfrm>
            <a:off x="8303866" y="4039239"/>
            <a:ext cx="1702947" cy="621947"/>
          </a:xfrm>
          <a:prstGeom prst="rect">
            <a:avLst/>
          </a:prstGeom>
          <a:solidFill>
            <a:schemeClr val="bg1"/>
          </a:solidFill>
        </p:spPr>
        <p:txBody>
          <a:bodyPr wrap="square" lIns="179214" tIns="143372" rIns="179214" bIns="143372" rtlCol="0">
            <a:spAutoFit/>
          </a:bodyPr>
          <a:lstStyle/>
          <a:p>
            <a:pPr algn="ctr">
              <a:lnSpc>
                <a:spcPct val="90000"/>
              </a:lnSpc>
              <a:spcAft>
                <a:spcPts val="588"/>
              </a:spcAft>
            </a:pPr>
            <a:r>
              <a:rPr lang="en-US" sz="2400" dirty="0">
                <a:solidFill>
                  <a:srgbClr val="B4009E"/>
                </a:solidFill>
                <a:latin typeface="Segoe UI Symbol" panose="020B0502040204020203" pitchFamily="34" charset="0"/>
                <a:ea typeface="Segoe UI Symbol" panose="020B0502040204020203" pitchFamily="34" charset="0"/>
              </a:rPr>
              <a:t>■, 2</a:t>
            </a:r>
            <a:r>
              <a:rPr lang="en-US" sz="2400" dirty="0">
                <a:solidFill>
                  <a:srgbClr val="B4009E"/>
                </a:solidFill>
              </a:rPr>
              <a:t> </a:t>
            </a:r>
          </a:p>
        </p:txBody>
      </p:sp>
      <p:sp>
        <p:nvSpPr>
          <p:cNvPr id="3" name="Title 2"/>
          <p:cNvSpPr>
            <a:spLocks noGrp="1"/>
          </p:cNvSpPr>
          <p:nvPr>
            <p:ph type="title"/>
          </p:nvPr>
        </p:nvSpPr>
        <p:spPr>
          <a:prstGeom prst="rect">
            <a:avLst/>
          </a:prstGeom>
        </p:spPr>
        <p:txBody>
          <a:bodyPr vert="horz" wrap="square" lIns="121870" tIns="60935" rIns="121870" bIns="60935" rtlCol="0" anchor="t">
            <a:noAutofit/>
          </a:bodyPr>
          <a:lstStyle/>
          <a:p>
            <a:pPr algn="l"/>
            <a:r>
              <a:rPr lang="en-US" sz="3333" dirty="0"/>
              <a:t>Detect Conflicts with Optimistic Concurrency</a:t>
            </a:r>
          </a:p>
        </p:txBody>
      </p:sp>
      <p:pic>
        <p:nvPicPr>
          <p:cNvPr id="5" name="Picture 7"/>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a:ext>
            </a:extLst>
          </a:blip>
          <a:srcRect/>
          <a:stretch>
            <a:fillRect/>
          </a:stretch>
        </p:blipFill>
        <p:spPr bwMode="auto">
          <a:xfrm>
            <a:off x="718664" y="2330236"/>
            <a:ext cx="1031171" cy="16827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a:ext>
            </a:extLst>
          </a:blip>
          <a:srcRect/>
          <a:stretch>
            <a:fillRect/>
          </a:stretch>
        </p:blipFill>
        <p:spPr bwMode="auto">
          <a:xfrm>
            <a:off x="10195366" y="2330236"/>
            <a:ext cx="978992" cy="16827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286101" y="1622272"/>
            <a:ext cx="1926580"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404040"/>
                </a:solidFill>
                <a:latin typeface="Segoe UI Light"/>
              </a:rPr>
              <a:t>Device 1</a:t>
            </a:r>
          </a:p>
        </p:txBody>
      </p:sp>
      <p:sp>
        <p:nvSpPr>
          <p:cNvPr id="9" name="TextBox 8"/>
          <p:cNvSpPr txBox="1"/>
          <p:nvPr/>
        </p:nvSpPr>
        <p:spPr>
          <a:xfrm>
            <a:off x="5132659" y="1438135"/>
            <a:ext cx="1523691"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404040"/>
                </a:solidFill>
                <a:latin typeface="Segoe UI Light"/>
              </a:rPr>
              <a:t>Server</a:t>
            </a:r>
          </a:p>
        </p:txBody>
      </p:sp>
      <p:sp>
        <p:nvSpPr>
          <p:cNvPr id="10" name="TextBox 9"/>
          <p:cNvSpPr txBox="1"/>
          <p:nvPr/>
        </p:nvSpPr>
        <p:spPr>
          <a:xfrm>
            <a:off x="9833388" y="1622272"/>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404040"/>
                </a:solidFill>
                <a:latin typeface="Segoe UI Light"/>
              </a:rPr>
              <a:t>Device 2</a:t>
            </a:r>
          </a:p>
        </p:txBody>
      </p:sp>
      <p:sp>
        <p:nvSpPr>
          <p:cNvPr id="11" name="TextBox 10"/>
          <p:cNvSpPr txBox="1"/>
          <p:nvPr/>
        </p:nvSpPr>
        <p:spPr>
          <a:xfrm>
            <a:off x="2205815" y="2253254"/>
            <a:ext cx="1163642" cy="621947"/>
          </a:xfrm>
          <a:prstGeom prst="rect">
            <a:avLst/>
          </a:prstGeom>
          <a:noFill/>
        </p:spPr>
        <p:txBody>
          <a:bodyPr wrap="square" lIns="179214" tIns="143372" rIns="179214" bIns="143372" rtlCol="0">
            <a:spAutoFit/>
          </a:bodyPr>
          <a:lstStyle/>
          <a:p>
            <a:pPr>
              <a:lnSpc>
                <a:spcPct val="90000"/>
              </a:lnSpc>
              <a:spcAft>
                <a:spcPts val="588"/>
              </a:spcAft>
            </a:pPr>
            <a:r>
              <a:rPr lang="en-US" sz="2400" dirty="0">
                <a:solidFill>
                  <a:srgbClr val="00188F"/>
                </a:solidFill>
              </a:rPr>
              <a:t> </a:t>
            </a:r>
            <a:r>
              <a:rPr lang="en-US" sz="2400" dirty="0">
                <a:solidFill>
                  <a:srgbClr val="00188F"/>
                </a:solidFill>
                <a:latin typeface="Segoe UI Symbol" panose="020B0502040204020203" pitchFamily="34" charset="0"/>
                <a:ea typeface="Segoe UI Symbol" panose="020B0502040204020203" pitchFamily="34" charset="0"/>
              </a:rPr>
              <a:t>▲, 1</a:t>
            </a:r>
            <a:r>
              <a:rPr lang="en-US" sz="2400" dirty="0">
                <a:solidFill>
                  <a:srgbClr val="00188F"/>
                </a:solidFill>
              </a:rPr>
              <a:t> </a:t>
            </a:r>
          </a:p>
        </p:txBody>
      </p:sp>
      <p:sp>
        <p:nvSpPr>
          <p:cNvPr id="12" name="TextBox 11"/>
          <p:cNvSpPr txBox="1"/>
          <p:nvPr/>
        </p:nvSpPr>
        <p:spPr>
          <a:xfrm>
            <a:off x="5132661" y="2253254"/>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 1</a:t>
            </a:r>
            <a:r>
              <a:rPr lang="en-US" sz="2400" dirty="0">
                <a:solidFill>
                  <a:srgbClr val="00188F"/>
                </a:solidFill>
              </a:rPr>
              <a:t> </a:t>
            </a:r>
          </a:p>
        </p:txBody>
      </p:sp>
      <p:sp>
        <p:nvSpPr>
          <p:cNvPr id="14" name="TextBox 13"/>
          <p:cNvSpPr txBox="1"/>
          <p:nvPr/>
        </p:nvSpPr>
        <p:spPr>
          <a:xfrm>
            <a:off x="1906024" y="3097736"/>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1</a:t>
            </a:r>
          </a:p>
        </p:txBody>
      </p:sp>
      <p:sp>
        <p:nvSpPr>
          <p:cNvPr id="17" name="TextBox 16"/>
          <p:cNvSpPr txBox="1"/>
          <p:nvPr/>
        </p:nvSpPr>
        <p:spPr>
          <a:xfrm>
            <a:off x="5132661" y="3097736"/>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1</a:t>
            </a:r>
          </a:p>
        </p:txBody>
      </p:sp>
      <p:sp>
        <p:nvSpPr>
          <p:cNvPr id="20" name="TextBox 19"/>
          <p:cNvSpPr txBox="1"/>
          <p:nvPr/>
        </p:nvSpPr>
        <p:spPr>
          <a:xfrm>
            <a:off x="1906024" y="4039239"/>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a:t>
            </a:r>
            <a:r>
              <a:rPr lang="en-US" sz="2400" dirty="0">
                <a:solidFill>
                  <a:srgbClr val="00188F"/>
                </a:solidFill>
              </a:rPr>
              <a:t>, 1</a:t>
            </a:r>
          </a:p>
        </p:txBody>
      </p:sp>
      <p:sp>
        <p:nvSpPr>
          <p:cNvPr id="27" name="TextBox 26"/>
          <p:cNvSpPr txBox="1"/>
          <p:nvPr/>
        </p:nvSpPr>
        <p:spPr>
          <a:xfrm>
            <a:off x="5132661" y="4960980"/>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B4009E"/>
                </a:solidFill>
                <a:latin typeface="Segoe UI Symbol" panose="020B0502040204020203" pitchFamily="34" charset="0"/>
                <a:ea typeface="Segoe UI Symbol" panose="020B0502040204020203" pitchFamily="34" charset="0"/>
              </a:rPr>
              <a:t>■, 2</a:t>
            </a:r>
            <a:endParaRPr lang="en-US" sz="2400" dirty="0">
              <a:solidFill>
                <a:srgbClr val="B4009E"/>
              </a:solidFill>
            </a:endParaRPr>
          </a:p>
        </p:txBody>
      </p:sp>
      <p:cxnSp>
        <p:nvCxnSpPr>
          <p:cNvPr id="31" name="Straight Arrow Connector 30"/>
          <p:cNvCxnSpPr/>
          <p:nvPr/>
        </p:nvCxnSpPr>
        <p:spPr>
          <a:xfrm>
            <a:off x="3429713" y="2582771"/>
            <a:ext cx="1702947" cy="3017"/>
          </a:xfrm>
          <a:prstGeom prst="straightConnector1">
            <a:avLst/>
          </a:prstGeom>
          <a:ln w="444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656349" y="3463217"/>
            <a:ext cx="1523691" cy="0"/>
          </a:xfrm>
          <a:prstGeom prst="straightConnector1">
            <a:avLst/>
          </a:prstGeom>
          <a:ln w="444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03866" y="3097736"/>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00188F"/>
                </a:solidFill>
                <a:latin typeface="Segoe UI Symbol" panose="020B0502040204020203" pitchFamily="34" charset="0"/>
                <a:ea typeface="Segoe UI Symbol" panose="020B0502040204020203" pitchFamily="34" charset="0"/>
              </a:rPr>
              <a:t>▲, 1</a:t>
            </a:r>
            <a:r>
              <a:rPr lang="en-US" sz="2400" dirty="0">
                <a:solidFill>
                  <a:srgbClr val="00188F"/>
                </a:solidFill>
              </a:rPr>
              <a:t> </a:t>
            </a:r>
          </a:p>
        </p:txBody>
      </p:sp>
      <p:sp>
        <p:nvSpPr>
          <p:cNvPr id="36" name="TextBox 35"/>
          <p:cNvSpPr txBox="1"/>
          <p:nvPr/>
        </p:nvSpPr>
        <p:spPr>
          <a:xfrm>
            <a:off x="3769793" y="2067798"/>
            <a:ext cx="1010766" cy="529606"/>
          </a:xfrm>
          <a:prstGeom prst="rect">
            <a:avLst/>
          </a:prstGeom>
          <a:noFill/>
        </p:spPr>
        <p:txBody>
          <a:bodyPr wrap="none" lIns="179214" tIns="143372" rIns="179214" bIns="143372" rtlCol="0">
            <a:spAutoFit/>
          </a:bodyPr>
          <a:lstStyle/>
          <a:p>
            <a:pPr>
              <a:lnSpc>
                <a:spcPct val="90000"/>
              </a:lnSpc>
              <a:spcAft>
                <a:spcPts val="588"/>
              </a:spcAft>
            </a:pPr>
            <a:r>
              <a:rPr lang="en-US" sz="1733" i="1" dirty="0">
                <a:solidFill>
                  <a:srgbClr val="00B0F0"/>
                </a:solidFill>
                <a:latin typeface="Segoe UI Semibold" panose="020B0702040204020203" pitchFamily="34" charset="0"/>
                <a:cs typeface="Segoe UI Semibold" panose="020B0702040204020203" pitchFamily="34" charset="0"/>
              </a:rPr>
              <a:t>Create</a:t>
            </a:r>
          </a:p>
        </p:txBody>
      </p:sp>
      <p:sp>
        <p:nvSpPr>
          <p:cNvPr id="37" name="TextBox 36"/>
          <p:cNvSpPr txBox="1"/>
          <p:nvPr/>
        </p:nvSpPr>
        <p:spPr>
          <a:xfrm>
            <a:off x="6968733" y="2985281"/>
            <a:ext cx="888315" cy="529606"/>
          </a:xfrm>
          <a:prstGeom prst="rect">
            <a:avLst/>
          </a:prstGeom>
          <a:noFill/>
        </p:spPr>
        <p:txBody>
          <a:bodyPr wrap="none" lIns="179214" tIns="143372" rIns="179214" bIns="143372" rtlCol="0">
            <a:spAutoFit/>
          </a:bodyPr>
          <a:lstStyle/>
          <a:p>
            <a:pPr>
              <a:lnSpc>
                <a:spcPct val="90000"/>
              </a:lnSpc>
              <a:spcAft>
                <a:spcPts val="588"/>
              </a:spcAft>
            </a:pPr>
            <a:r>
              <a:rPr lang="en-US" sz="1733" i="1" dirty="0">
                <a:solidFill>
                  <a:srgbClr val="00B0F0"/>
                </a:solidFill>
                <a:latin typeface="Segoe UI Semibold" panose="020B0702040204020203" pitchFamily="34" charset="0"/>
                <a:cs typeface="Segoe UI Semibold" panose="020B0702040204020203" pitchFamily="34" charset="0"/>
              </a:rPr>
              <a:t>Fetch</a:t>
            </a:r>
          </a:p>
        </p:txBody>
      </p:sp>
      <p:cxnSp>
        <p:nvCxnSpPr>
          <p:cNvPr id="40" name="Straight Arrow Connector 39"/>
          <p:cNvCxnSpPr/>
          <p:nvPr/>
        </p:nvCxnSpPr>
        <p:spPr>
          <a:xfrm>
            <a:off x="6677448" y="4352441"/>
            <a:ext cx="1523691" cy="0"/>
          </a:xfrm>
          <a:prstGeom prst="straightConnector1">
            <a:avLst/>
          </a:prstGeom>
          <a:ln w="4445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889688" y="3846784"/>
            <a:ext cx="1084690" cy="529606"/>
          </a:xfrm>
          <a:prstGeom prst="rect">
            <a:avLst/>
          </a:prstGeom>
          <a:noFill/>
        </p:spPr>
        <p:txBody>
          <a:bodyPr wrap="none" lIns="179214" tIns="143372" rIns="179214" bIns="143372" rtlCol="0">
            <a:spAutoFit/>
          </a:bodyPr>
          <a:lstStyle/>
          <a:p>
            <a:pPr>
              <a:lnSpc>
                <a:spcPct val="90000"/>
              </a:lnSpc>
              <a:spcAft>
                <a:spcPts val="588"/>
              </a:spcAft>
            </a:pPr>
            <a:r>
              <a:rPr lang="en-US" sz="1733" i="1" dirty="0">
                <a:solidFill>
                  <a:srgbClr val="00B0F0"/>
                </a:solidFill>
                <a:latin typeface="Segoe UI Semibold" panose="020B0702040204020203" pitchFamily="34" charset="0"/>
                <a:cs typeface="Segoe UI Semibold" panose="020B0702040204020203" pitchFamily="34" charset="0"/>
              </a:rPr>
              <a:t>Update</a:t>
            </a:r>
          </a:p>
        </p:txBody>
      </p:sp>
      <p:cxnSp>
        <p:nvCxnSpPr>
          <p:cNvPr id="44" name="Straight Arrow Connector 43"/>
          <p:cNvCxnSpPr/>
          <p:nvPr/>
        </p:nvCxnSpPr>
        <p:spPr>
          <a:xfrm>
            <a:off x="3450746" y="5256250"/>
            <a:ext cx="1675757" cy="0"/>
          </a:xfrm>
          <a:prstGeom prst="straightConnector1">
            <a:avLst/>
          </a:prstGeom>
          <a:ln w="444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739018" y="4736764"/>
            <a:ext cx="1084690" cy="529606"/>
          </a:xfrm>
          <a:prstGeom prst="rect">
            <a:avLst/>
          </a:prstGeom>
          <a:noFill/>
        </p:spPr>
        <p:txBody>
          <a:bodyPr wrap="none" lIns="179214" tIns="143372" rIns="179214" bIns="143372" rtlCol="0">
            <a:spAutoFit/>
          </a:bodyPr>
          <a:lstStyle/>
          <a:p>
            <a:pPr>
              <a:lnSpc>
                <a:spcPct val="90000"/>
              </a:lnSpc>
              <a:spcAft>
                <a:spcPts val="588"/>
              </a:spcAft>
            </a:pPr>
            <a:r>
              <a:rPr lang="en-US" sz="1733" i="1" dirty="0">
                <a:solidFill>
                  <a:srgbClr val="00B0F0"/>
                </a:solidFill>
                <a:latin typeface="Segoe UI Semibold" panose="020B0702040204020203" pitchFamily="34" charset="0"/>
                <a:cs typeface="Segoe UI Semibold" panose="020B0702040204020203" pitchFamily="34" charset="0"/>
              </a:rPr>
              <a:t>Update</a:t>
            </a:r>
          </a:p>
        </p:txBody>
      </p:sp>
      <p:sp>
        <p:nvSpPr>
          <p:cNvPr id="51" name="TextBox 50"/>
          <p:cNvSpPr txBox="1"/>
          <p:nvPr/>
        </p:nvSpPr>
        <p:spPr>
          <a:xfrm>
            <a:off x="8303866" y="4960980"/>
            <a:ext cx="1702947" cy="621947"/>
          </a:xfrm>
          <a:prstGeom prst="rect">
            <a:avLst/>
          </a:prstGeom>
          <a:noFill/>
        </p:spPr>
        <p:txBody>
          <a:bodyPr wrap="square" lIns="179214" tIns="143372" rIns="179214" bIns="143372" rtlCol="0">
            <a:spAutoFit/>
          </a:bodyPr>
          <a:lstStyle/>
          <a:p>
            <a:pPr algn="ctr">
              <a:lnSpc>
                <a:spcPct val="90000"/>
              </a:lnSpc>
              <a:spcAft>
                <a:spcPts val="588"/>
              </a:spcAft>
            </a:pPr>
            <a:r>
              <a:rPr lang="en-US" sz="2400" dirty="0">
                <a:solidFill>
                  <a:srgbClr val="B4009E"/>
                </a:solidFill>
                <a:latin typeface="Segoe UI Symbol" panose="020B0502040204020203" pitchFamily="34" charset="0"/>
                <a:ea typeface="Segoe UI Symbol" panose="020B0502040204020203" pitchFamily="34" charset="0"/>
              </a:rPr>
              <a:t>■, 2</a:t>
            </a:r>
            <a:r>
              <a:rPr lang="en-US" sz="2400" dirty="0">
                <a:solidFill>
                  <a:srgbClr val="B4009E"/>
                </a:solidFill>
              </a:rPr>
              <a:t> </a:t>
            </a:r>
          </a:p>
        </p:txBody>
      </p:sp>
      <p:sp>
        <p:nvSpPr>
          <p:cNvPr id="52" name="TextBox 51"/>
          <p:cNvSpPr txBox="1"/>
          <p:nvPr/>
        </p:nvSpPr>
        <p:spPr>
          <a:xfrm>
            <a:off x="4594890" y="4752866"/>
            <a:ext cx="921380" cy="1028146"/>
          </a:xfrm>
          <a:prstGeom prst="rect">
            <a:avLst/>
          </a:prstGeom>
          <a:noFill/>
        </p:spPr>
        <p:txBody>
          <a:bodyPr wrap="none" lIns="179214" tIns="143372" rIns="179214" bIns="143372" rtlCol="0">
            <a:spAutoFit/>
          </a:bodyPr>
          <a:lstStyle/>
          <a:p>
            <a:pPr>
              <a:lnSpc>
                <a:spcPct val="90000"/>
              </a:lnSpc>
              <a:spcAft>
                <a:spcPts val="588"/>
              </a:spcAft>
            </a:pPr>
            <a:r>
              <a:rPr lang="en-US" sz="5333" dirty="0">
                <a:solidFill>
                  <a:srgbClr val="A50021"/>
                </a:solidFill>
                <a:latin typeface="Segoe UI Symbol" panose="020B0502040204020203" pitchFamily="34" charset="0"/>
                <a:ea typeface="Segoe UI Symbol" panose="020B0502040204020203" pitchFamily="34" charset="0"/>
              </a:rPr>
              <a:t>✘</a:t>
            </a:r>
            <a:endParaRPr lang="en-US" sz="2400" dirty="0">
              <a:solidFill>
                <a:srgbClr val="A50021"/>
              </a:solidFill>
            </a:endParaRPr>
          </a:p>
        </p:txBody>
      </p:sp>
    </p:spTree>
    <p:extLst>
      <p:ext uri="{BB962C8B-B14F-4D97-AF65-F5344CB8AC3E}">
        <p14:creationId xmlns:p14="http://schemas.microsoft.com/office/powerpoint/2010/main" val="142831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ppt_x</p:attrName>
                                        </p:attrNameLst>
                                      </p:cBhvr>
                                      <p:tavLst>
                                        <p:tav tm="0">
                                          <p:val>
                                            <p:strVal val="#ppt_x-#ppt_w/2"/>
                                          </p:val>
                                        </p:tav>
                                        <p:tav tm="100000">
                                          <p:val>
                                            <p:strVal val="#ppt_x"/>
                                          </p:val>
                                        </p:tav>
                                      </p:tavLst>
                                    </p:anim>
                                    <p:anim calcmode="lin" valueType="num">
                                      <p:cBhvr>
                                        <p:cTn id="13" dur="500" fill="hold"/>
                                        <p:tgtEl>
                                          <p:spTgt spid="31"/>
                                        </p:tgtEl>
                                        <p:attrNameLst>
                                          <p:attrName>ppt_y</p:attrName>
                                        </p:attrNameLst>
                                      </p:cBhvr>
                                      <p:tavLst>
                                        <p:tav tm="0">
                                          <p:val>
                                            <p:strVal val="#ppt_y"/>
                                          </p:val>
                                        </p:tav>
                                        <p:tav tm="100000">
                                          <p:val>
                                            <p:strVal val="#ppt_y"/>
                                          </p:val>
                                        </p:tav>
                                      </p:tavLst>
                                    </p:anim>
                                    <p:anim calcmode="lin" valueType="num">
                                      <p:cBhvr>
                                        <p:cTn id="14" dur="500" fill="hold"/>
                                        <p:tgtEl>
                                          <p:spTgt spid="31"/>
                                        </p:tgtEl>
                                        <p:attrNameLst>
                                          <p:attrName>ppt_w</p:attrName>
                                        </p:attrNameLst>
                                      </p:cBhvr>
                                      <p:tavLst>
                                        <p:tav tm="0">
                                          <p:val>
                                            <p:fltVal val="0"/>
                                          </p:val>
                                        </p:tav>
                                        <p:tav tm="100000">
                                          <p:val>
                                            <p:strVal val="#ppt_w"/>
                                          </p:val>
                                        </p:tav>
                                      </p:tavLst>
                                    </p:anim>
                                    <p:anim calcmode="lin" valueType="num">
                                      <p:cBhvr>
                                        <p:cTn id="15" dur="500" fill="hold"/>
                                        <p:tgtEl>
                                          <p:spTgt spid="31"/>
                                        </p:tgtEl>
                                        <p:attrNameLst>
                                          <p:attrName>ppt_h</p:attrName>
                                        </p:attrNameLst>
                                      </p:cBhvr>
                                      <p:tavLst>
                                        <p:tav tm="0">
                                          <p:val>
                                            <p:strVal val="#ppt_h"/>
                                          </p:val>
                                        </p:tav>
                                        <p:tav tm="100000">
                                          <p:val>
                                            <p:strVal val="#ppt_h"/>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7"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ppt_x</p:attrName>
                                        </p:attrNameLst>
                                      </p:cBhvr>
                                      <p:tavLst>
                                        <p:tav tm="0">
                                          <p:val>
                                            <p:strVal val="#ppt_x-#ppt_w/2"/>
                                          </p:val>
                                        </p:tav>
                                        <p:tav tm="100000">
                                          <p:val>
                                            <p:strVal val="#ppt_x"/>
                                          </p:val>
                                        </p:tav>
                                      </p:tavLst>
                                    </p:anim>
                                    <p:anim calcmode="lin" valueType="num">
                                      <p:cBhvr>
                                        <p:cTn id="39" dur="500" fill="hold"/>
                                        <p:tgtEl>
                                          <p:spTgt spid="32"/>
                                        </p:tgtEl>
                                        <p:attrNameLst>
                                          <p:attrName>ppt_y</p:attrName>
                                        </p:attrNameLst>
                                      </p:cBhvr>
                                      <p:tavLst>
                                        <p:tav tm="0">
                                          <p:val>
                                            <p:strVal val="#ppt_y"/>
                                          </p:val>
                                        </p:tav>
                                        <p:tav tm="100000">
                                          <p:val>
                                            <p:strVal val="#ppt_y"/>
                                          </p:val>
                                        </p:tav>
                                      </p:tavLst>
                                    </p:anim>
                                    <p:anim calcmode="lin" valueType="num">
                                      <p:cBhvr>
                                        <p:cTn id="40" dur="500" fill="hold"/>
                                        <p:tgtEl>
                                          <p:spTgt spid="32"/>
                                        </p:tgtEl>
                                        <p:attrNameLst>
                                          <p:attrName>ppt_w</p:attrName>
                                        </p:attrNameLst>
                                      </p:cBhvr>
                                      <p:tavLst>
                                        <p:tav tm="0">
                                          <p:val>
                                            <p:fltVal val="0"/>
                                          </p:val>
                                        </p:tav>
                                        <p:tav tm="100000">
                                          <p:val>
                                            <p:strVal val="#ppt_w"/>
                                          </p:val>
                                        </p:tav>
                                      </p:tavLst>
                                    </p:anim>
                                    <p:anim calcmode="lin" valueType="num">
                                      <p:cBhvr>
                                        <p:cTn id="41" dur="500" fill="hold"/>
                                        <p:tgtEl>
                                          <p:spTgt spid="32"/>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500"/>
                                        <p:tgtEl>
                                          <p:spTgt spid="49"/>
                                        </p:tgtEl>
                                      </p:cBhvr>
                                    </p:animEffect>
                                  </p:childTnLst>
                                </p:cTn>
                              </p:par>
                            </p:childTnLst>
                          </p:cTn>
                        </p:par>
                      </p:childTnLst>
                    </p:cTn>
                  </p:par>
                  <p:par>
                    <p:cTn id="57" fill="hold">
                      <p:stCondLst>
                        <p:cond delay="indefinite"/>
                      </p:stCondLst>
                      <p:childTnLst>
                        <p:par>
                          <p:cTn id="58" fill="hold">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p:cTn id="61" dur="750" fill="hold"/>
                                        <p:tgtEl>
                                          <p:spTgt spid="39"/>
                                        </p:tgtEl>
                                        <p:attrNameLst>
                                          <p:attrName>ppt_w</p:attrName>
                                        </p:attrNameLst>
                                      </p:cBhvr>
                                      <p:tavLst>
                                        <p:tav tm="0">
                                          <p:val>
                                            <p:fltVal val="0"/>
                                          </p:val>
                                        </p:tav>
                                        <p:tav tm="100000">
                                          <p:val>
                                            <p:strVal val="#ppt_w"/>
                                          </p:val>
                                        </p:tav>
                                      </p:tavLst>
                                    </p:anim>
                                    <p:anim calcmode="lin" valueType="num">
                                      <p:cBhvr>
                                        <p:cTn id="62" dur="75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par>
                                <p:cTn id="68" presetID="17" presetClass="entr" presetSubtype="2"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 calcmode="lin" valueType="num">
                                      <p:cBhvr>
                                        <p:cTn id="70" dur="500" fill="hold"/>
                                        <p:tgtEl>
                                          <p:spTgt spid="40"/>
                                        </p:tgtEl>
                                        <p:attrNameLst>
                                          <p:attrName>ppt_x</p:attrName>
                                        </p:attrNameLst>
                                      </p:cBhvr>
                                      <p:tavLst>
                                        <p:tav tm="0">
                                          <p:val>
                                            <p:strVal val="#ppt_x+#ppt_w/2"/>
                                          </p:val>
                                        </p:tav>
                                        <p:tav tm="100000">
                                          <p:val>
                                            <p:strVal val="#ppt_x"/>
                                          </p:val>
                                        </p:tav>
                                      </p:tavLst>
                                    </p:anim>
                                    <p:anim calcmode="lin" valueType="num">
                                      <p:cBhvr>
                                        <p:cTn id="71" dur="500" fill="hold"/>
                                        <p:tgtEl>
                                          <p:spTgt spid="40"/>
                                        </p:tgtEl>
                                        <p:attrNameLst>
                                          <p:attrName>ppt_y</p:attrName>
                                        </p:attrNameLst>
                                      </p:cBhvr>
                                      <p:tavLst>
                                        <p:tav tm="0">
                                          <p:val>
                                            <p:strVal val="#ppt_y"/>
                                          </p:val>
                                        </p:tav>
                                        <p:tav tm="100000">
                                          <p:val>
                                            <p:strVal val="#ppt_y"/>
                                          </p:val>
                                        </p:tav>
                                      </p:tavLst>
                                    </p:anim>
                                    <p:anim calcmode="lin" valueType="num">
                                      <p:cBhvr>
                                        <p:cTn id="72" dur="500" fill="hold"/>
                                        <p:tgtEl>
                                          <p:spTgt spid="40"/>
                                        </p:tgtEl>
                                        <p:attrNameLst>
                                          <p:attrName>ppt_w</p:attrName>
                                        </p:attrNameLst>
                                      </p:cBhvr>
                                      <p:tavLst>
                                        <p:tav tm="0">
                                          <p:val>
                                            <p:fltVal val="0"/>
                                          </p:val>
                                        </p:tav>
                                        <p:tav tm="100000">
                                          <p:val>
                                            <p:strVal val="#ppt_w"/>
                                          </p:val>
                                        </p:tav>
                                      </p:tavLst>
                                    </p:anim>
                                    <p:anim calcmode="lin" valueType="num">
                                      <p:cBhvr>
                                        <p:cTn id="73" dur="500" fill="hold"/>
                                        <p:tgtEl>
                                          <p:spTgt spid="40"/>
                                        </p:tgtEl>
                                        <p:attrNameLst>
                                          <p:attrName>ppt_h</p:attrName>
                                        </p:attrNameLst>
                                      </p:cBhvr>
                                      <p:tavLst>
                                        <p:tav tm="0">
                                          <p:val>
                                            <p:strVal val="#ppt_h"/>
                                          </p:val>
                                        </p:tav>
                                        <p:tav tm="100000">
                                          <p:val>
                                            <p:strVal val="#ppt_h"/>
                                          </p:val>
                                        </p:tav>
                                      </p:tavLst>
                                    </p:anim>
                                  </p:childTnLst>
                                </p:cTn>
                              </p:par>
                            </p:childTnLst>
                          </p:cTn>
                        </p:par>
                        <p:par>
                          <p:cTn id="74" fill="hold">
                            <p:stCondLst>
                              <p:cond delay="500"/>
                            </p:stCondLst>
                            <p:childTnLst>
                              <p:par>
                                <p:cTn id="75" presetID="17" presetClass="entr" presetSubtype="10" fill="hold" grpId="0" nodeType="after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p:cTn id="77" dur="750" fill="hold"/>
                                        <p:tgtEl>
                                          <p:spTgt spid="43"/>
                                        </p:tgtEl>
                                        <p:attrNameLst>
                                          <p:attrName>ppt_w</p:attrName>
                                        </p:attrNameLst>
                                      </p:cBhvr>
                                      <p:tavLst>
                                        <p:tav tm="0">
                                          <p:val>
                                            <p:fltVal val="0"/>
                                          </p:val>
                                        </p:tav>
                                        <p:tav tm="100000">
                                          <p:val>
                                            <p:strVal val="#ppt_w"/>
                                          </p:val>
                                        </p:tav>
                                      </p:tavLst>
                                    </p:anim>
                                    <p:anim calcmode="lin" valueType="num">
                                      <p:cBhvr>
                                        <p:cTn id="78" dur="750" fill="hold"/>
                                        <p:tgtEl>
                                          <p:spTgt spid="43"/>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fade">
                                      <p:cBhvr>
                                        <p:cTn id="83" dur="500"/>
                                        <p:tgtEl>
                                          <p:spTgt spid="5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fade">
                                      <p:cBhvr>
                                        <p:cTn id="86" dur="500"/>
                                        <p:tgtEl>
                                          <p:spTgt spid="5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childTnLst>
                          </p:cTn>
                        </p:par>
                      </p:childTnLst>
                    </p:cTn>
                  </p:par>
                  <p:par>
                    <p:cTn id="90" fill="hold">
                      <p:stCondLst>
                        <p:cond delay="indefinite"/>
                      </p:stCondLst>
                      <p:childTnLst>
                        <p:par>
                          <p:cTn id="91" fill="hold">
                            <p:stCondLst>
                              <p:cond delay="0"/>
                            </p:stCondLst>
                            <p:childTnLst>
                              <p:par>
                                <p:cTn id="92" presetID="17" presetClass="entr" presetSubtype="10" fill="hold" grpId="0" nodeType="clickEffect">
                                  <p:stCondLst>
                                    <p:cond delay="0"/>
                                  </p:stCondLst>
                                  <p:childTnLst>
                                    <p:set>
                                      <p:cBhvr>
                                        <p:cTn id="93" dur="1" fill="hold">
                                          <p:stCondLst>
                                            <p:cond delay="0"/>
                                          </p:stCondLst>
                                        </p:cTn>
                                        <p:tgtEl>
                                          <p:spTgt spid="22"/>
                                        </p:tgtEl>
                                        <p:attrNameLst>
                                          <p:attrName>style.visibility</p:attrName>
                                        </p:attrNameLst>
                                      </p:cBhvr>
                                      <p:to>
                                        <p:strVal val="visible"/>
                                      </p:to>
                                    </p:set>
                                    <p:anim calcmode="lin" valueType="num">
                                      <p:cBhvr>
                                        <p:cTn id="94" dur="500" fill="hold"/>
                                        <p:tgtEl>
                                          <p:spTgt spid="22"/>
                                        </p:tgtEl>
                                        <p:attrNameLst>
                                          <p:attrName>ppt_w</p:attrName>
                                        </p:attrNameLst>
                                      </p:cBhvr>
                                      <p:tavLst>
                                        <p:tav tm="0">
                                          <p:val>
                                            <p:fltVal val="0"/>
                                          </p:val>
                                        </p:tav>
                                        <p:tav tm="100000">
                                          <p:val>
                                            <p:strVal val="#ppt_w"/>
                                          </p:val>
                                        </p:tav>
                                      </p:tavLst>
                                    </p:anim>
                                    <p:anim calcmode="lin" valueType="num">
                                      <p:cBhvr>
                                        <p:cTn id="95"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par>
                                <p:cTn id="101" presetID="17" presetClass="entr" presetSubtype="8"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anim calcmode="lin" valueType="num">
                                      <p:cBhvr>
                                        <p:cTn id="103" dur="500" fill="hold"/>
                                        <p:tgtEl>
                                          <p:spTgt spid="44"/>
                                        </p:tgtEl>
                                        <p:attrNameLst>
                                          <p:attrName>ppt_x</p:attrName>
                                        </p:attrNameLst>
                                      </p:cBhvr>
                                      <p:tavLst>
                                        <p:tav tm="0">
                                          <p:val>
                                            <p:strVal val="#ppt_x-#ppt_w/2"/>
                                          </p:val>
                                        </p:tav>
                                        <p:tav tm="100000">
                                          <p:val>
                                            <p:strVal val="#ppt_x"/>
                                          </p:val>
                                        </p:tav>
                                      </p:tavLst>
                                    </p:anim>
                                    <p:anim calcmode="lin" valueType="num">
                                      <p:cBhvr>
                                        <p:cTn id="104" dur="500" fill="hold"/>
                                        <p:tgtEl>
                                          <p:spTgt spid="44"/>
                                        </p:tgtEl>
                                        <p:attrNameLst>
                                          <p:attrName>ppt_y</p:attrName>
                                        </p:attrNameLst>
                                      </p:cBhvr>
                                      <p:tavLst>
                                        <p:tav tm="0">
                                          <p:val>
                                            <p:strVal val="#ppt_y"/>
                                          </p:val>
                                        </p:tav>
                                        <p:tav tm="100000">
                                          <p:val>
                                            <p:strVal val="#ppt_y"/>
                                          </p:val>
                                        </p:tav>
                                      </p:tavLst>
                                    </p:anim>
                                    <p:anim calcmode="lin" valueType="num">
                                      <p:cBhvr>
                                        <p:cTn id="105" dur="500" fill="hold"/>
                                        <p:tgtEl>
                                          <p:spTgt spid="44"/>
                                        </p:tgtEl>
                                        <p:attrNameLst>
                                          <p:attrName>ppt_w</p:attrName>
                                        </p:attrNameLst>
                                      </p:cBhvr>
                                      <p:tavLst>
                                        <p:tav tm="0">
                                          <p:val>
                                            <p:fltVal val="0"/>
                                          </p:val>
                                        </p:tav>
                                        <p:tav tm="100000">
                                          <p:val>
                                            <p:strVal val="#ppt_w"/>
                                          </p:val>
                                        </p:tav>
                                      </p:tavLst>
                                    </p:anim>
                                    <p:anim calcmode="lin" valueType="num">
                                      <p:cBhvr>
                                        <p:cTn id="106" dur="500" fill="hold"/>
                                        <p:tgtEl>
                                          <p:spTgt spid="44"/>
                                        </p:tgtEl>
                                        <p:attrNameLst>
                                          <p:attrName>ppt_h</p:attrName>
                                        </p:attrNameLst>
                                      </p:cBhvr>
                                      <p:tavLst>
                                        <p:tav tm="0">
                                          <p:val>
                                            <p:strVal val="#ppt_h"/>
                                          </p:val>
                                        </p:tav>
                                        <p:tav tm="100000">
                                          <p:val>
                                            <p:strVal val="#ppt_h"/>
                                          </p:val>
                                        </p:tav>
                                      </p:tavLst>
                                    </p:anim>
                                  </p:childTnLst>
                                </p:cTn>
                              </p:par>
                            </p:childTnLst>
                          </p:cTn>
                        </p:par>
                        <p:par>
                          <p:cTn id="107" fill="hold">
                            <p:stCondLst>
                              <p:cond delay="500"/>
                            </p:stCondLst>
                            <p:childTnLst>
                              <p:par>
                                <p:cTn id="108" presetID="41" presetClass="entr" presetSubtype="0" fill="hold" grpId="0" nodeType="afterEffect">
                                  <p:stCondLst>
                                    <p:cond delay="0"/>
                                  </p:stCondLst>
                                  <p:iterate type="lt">
                                    <p:tmPct val="10000"/>
                                  </p:iterate>
                                  <p:childTnLst>
                                    <p:set>
                                      <p:cBhvr>
                                        <p:cTn id="109" dur="1" fill="hold">
                                          <p:stCondLst>
                                            <p:cond delay="0"/>
                                          </p:stCondLst>
                                        </p:cTn>
                                        <p:tgtEl>
                                          <p:spTgt spid="52"/>
                                        </p:tgtEl>
                                        <p:attrNameLst>
                                          <p:attrName>style.visibility</p:attrName>
                                        </p:attrNameLst>
                                      </p:cBhvr>
                                      <p:to>
                                        <p:strVal val="visible"/>
                                      </p:to>
                                    </p:set>
                                    <p:anim calcmode="lin" valueType="num">
                                      <p:cBhvr>
                                        <p:cTn id="110"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111" dur="500" fill="hold"/>
                                        <p:tgtEl>
                                          <p:spTgt spid="52"/>
                                        </p:tgtEl>
                                        <p:attrNameLst>
                                          <p:attrName>ppt_y</p:attrName>
                                        </p:attrNameLst>
                                      </p:cBhvr>
                                      <p:tavLst>
                                        <p:tav tm="0">
                                          <p:val>
                                            <p:strVal val="#ppt_y"/>
                                          </p:val>
                                        </p:tav>
                                        <p:tav tm="100000">
                                          <p:val>
                                            <p:strVal val="#ppt_y"/>
                                          </p:val>
                                        </p:tav>
                                      </p:tavLst>
                                    </p:anim>
                                    <p:anim calcmode="lin" valueType="num">
                                      <p:cBhvr>
                                        <p:cTn id="112"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13"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4" dur="5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3" grpId="0" animBg="1"/>
      <p:bldP spid="50" grpId="0"/>
      <p:bldP spid="49" grpId="0"/>
      <p:bldP spid="22" grpId="0" animBg="1"/>
      <p:bldP spid="39" grpId="0" animBg="1"/>
      <p:bldP spid="11" grpId="0"/>
      <p:bldP spid="12" grpId="0"/>
      <p:bldP spid="14" grpId="0"/>
      <p:bldP spid="17" grpId="0"/>
      <p:bldP spid="20" grpId="0"/>
      <p:bldP spid="27" grpId="0"/>
      <p:bldP spid="33" grpId="0"/>
      <p:bldP spid="36" grpId="0"/>
      <p:bldP spid="37" grpId="0"/>
      <p:bldP spid="41" grpId="0"/>
      <p:bldP spid="45" grpId="0"/>
      <p:bldP spid="51" grpId="0"/>
      <p:bldP spid="5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Azure Mobile App offline sync</a:t>
            </a:r>
          </a:p>
        </p:txBody>
      </p:sp>
      <p:sp>
        <p:nvSpPr>
          <p:cNvPr id="6" name="Text Placeholder 5"/>
          <p:cNvSpPr>
            <a:spLocks noGrp="1"/>
          </p:cNvSpPr>
          <p:nvPr>
            <p:ph type="body" sz="quarter" idx="10"/>
          </p:nvPr>
        </p:nvSpPr>
        <p:spPr>
          <a:xfrm>
            <a:off x="269239" y="1189177"/>
            <a:ext cx="11653523" cy="5253169"/>
          </a:xfrm>
        </p:spPr>
        <p:txBody>
          <a:bodyPr/>
          <a:lstStyle/>
          <a:p>
            <a:r>
              <a:rPr lang="en-US" dirty="0"/>
              <a:t>Supports both “primarily online” and </a:t>
            </a:r>
            <a:br>
              <a:rPr lang="en-US" dirty="0"/>
            </a:br>
            <a:r>
              <a:rPr lang="en-US" dirty="0"/>
              <a:t>“occasionally connected” scenarios</a:t>
            </a:r>
          </a:p>
          <a:p>
            <a:pPr marL="334963" lvl="1" indent="-334963">
              <a:buNone/>
            </a:pPr>
            <a:r>
              <a:rPr lang="en-US" dirty="0"/>
              <a:t>Explicit push and pull leaves control to the developer</a:t>
            </a:r>
          </a:p>
          <a:p>
            <a:r>
              <a:rPr lang="en-US" dirty="0"/>
              <a:t>Works with a variety of server data stores</a:t>
            </a:r>
          </a:p>
          <a:p>
            <a:pPr marL="334963" lvl="1" indent="-334963">
              <a:buNone/>
            </a:pPr>
            <a:r>
              <a:rPr lang="en-US" dirty="0"/>
              <a:t>SQL, Azure Tables, Mongo, Dynamics CRM, Salesforce, etc.</a:t>
            </a:r>
          </a:p>
          <a:p>
            <a:pPr marL="334963" indent="-334963"/>
            <a:r>
              <a:rPr lang="en-US" dirty="0"/>
              <a:t>Cross-platform client SDKs</a:t>
            </a:r>
          </a:p>
          <a:p>
            <a:pPr marL="334963" lvl="1" indent="-334963">
              <a:buNone/>
            </a:pPr>
            <a:r>
              <a:rPr lang="en-US" dirty="0"/>
              <a:t>Windows Universal, Xamarin, iOS, Android</a:t>
            </a:r>
          </a:p>
          <a:p>
            <a:pPr marL="334963" indent="-334963"/>
            <a:r>
              <a:rPr lang="en-US" dirty="0"/>
              <a:t>Flexible and powerful</a:t>
            </a:r>
          </a:p>
          <a:p>
            <a:pPr marL="334963" lvl="1" indent="-334963">
              <a:buNone/>
            </a:pPr>
            <a:r>
              <a:rPr lang="en-US" dirty="0"/>
              <a:t>Supports custom local storage layers</a:t>
            </a:r>
          </a:p>
          <a:p>
            <a:pPr marL="334963" lvl="1" indent="-334963">
              <a:buNone/>
            </a:pPr>
            <a:r>
              <a:rPr lang="en-US" dirty="0"/>
              <a:t>Detect and handle conflicts on server or client</a:t>
            </a:r>
          </a:p>
          <a:p>
            <a:pPr marL="336145" lvl="1" indent="0">
              <a:buNone/>
            </a:pPr>
            <a:endParaRPr lang="en-US" dirty="0"/>
          </a:p>
        </p:txBody>
      </p:sp>
    </p:spTree>
    <p:extLst>
      <p:ext uri="{BB962C8B-B14F-4D97-AF65-F5344CB8AC3E}">
        <p14:creationId xmlns:p14="http://schemas.microsoft.com/office/powerpoint/2010/main" val="265245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push notifications</a:t>
            </a:r>
          </a:p>
        </p:txBody>
      </p:sp>
    </p:spTree>
    <p:extLst>
      <p:ext uri="{BB962C8B-B14F-4D97-AF65-F5344CB8AC3E}">
        <p14:creationId xmlns:p14="http://schemas.microsoft.com/office/powerpoint/2010/main" val="326139564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Push Notifications 101</a:t>
            </a:r>
            <a:endParaRPr lang="en-US" dirty="0"/>
          </a:p>
        </p:txBody>
      </p:sp>
      <p:sp>
        <p:nvSpPr>
          <p:cNvPr id="5" name="Text Placeholder 4"/>
          <p:cNvSpPr>
            <a:spLocks noGrp="1"/>
          </p:cNvSpPr>
          <p:nvPr>
            <p:ph type="body" sz="quarter" idx="10"/>
          </p:nvPr>
        </p:nvSpPr>
        <p:spPr>
          <a:xfrm>
            <a:off x="269240" y="1189175"/>
            <a:ext cx="7675231" cy="1877004"/>
          </a:xfrm>
        </p:spPr>
        <p:txBody>
          <a:bodyPr>
            <a:noAutofit/>
          </a:bodyPr>
          <a:lstStyle/>
          <a:p>
            <a:pPr marL="0" indent="0">
              <a:buNone/>
            </a:pPr>
            <a:r>
              <a:rPr lang="en-US" sz="2800" dirty="0"/>
              <a:t>Register device handle at app launch</a:t>
            </a:r>
          </a:p>
          <a:p>
            <a:pPr marL="448096" lvl="1" indent="-448096">
              <a:buFont typeface="+mj-lt"/>
              <a:buAutoNum type="arabicPeriod"/>
            </a:pPr>
            <a:r>
              <a:rPr lang="en-US" sz="2000" dirty="0"/>
              <a:t>Client app retrieves handle from Platform Notification Service (PNS)</a:t>
            </a:r>
          </a:p>
          <a:p>
            <a:pPr marL="448096" lvl="1" indent="-448096">
              <a:buFont typeface="+mj-lt"/>
              <a:buAutoNum type="arabicPeriod"/>
            </a:pPr>
            <a:r>
              <a:rPr lang="en-US" sz="2000" dirty="0"/>
              <a:t>Client app sends handle to your custom backend</a:t>
            </a:r>
          </a:p>
          <a:p>
            <a:pPr marL="0" lvl="1" indent="0">
              <a:buNone/>
            </a:pPr>
            <a:endParaRPr lang="en-US" sz="2000" dirty="0"/>
          </a:p>
          <a:p>
            <a:pPr marL="0" indent="0">
              <a:buNone/>
            </a:pPr>
            <a:r>
              <a:rPr lang="en-US" sz="2800" dirty="0"/>
              <a:t>Send Notification</a:t>
            </a:r>
          </a:p>
          <a:p>
            <a:pPr marL="448096" lvl="1" indent="-448096">
              <a:buFont typeface="+mj-lt"/>
              <a:buAutoNum type="arabicPeriod" startAt="3"/>
            </a:pPr>
            <a:r>
              <a:rPr lang="en-US" sz="2000" i="1" dirty="0">
                <a:solidFill>
                  <a:schemeClr val="accent6"/>
                </a:solidFill>
              </a:rPr>
              <a:t>Your backend connects to PNS and requests push</a:t>
            </a:r>
            <a:br>
              <a:rPr lang="en-US" sz="2000" dirty="0">
                <a:solidFill>
                  <a:schemeClr val="accent6"/>
                </a:solidFill>
              </a:rPr>
            </a:br>
            <a:r>
              <a:rPr lang="en-US" sz="2000" i="1" dirty="0">
                <a:solidFill>
                  <a:schemeClr val="accent6"/>
                </a:solidFill>
              </a:rPr>
              <a:t>Your code has to manage scale</a:t>
            </a:r>
            <a:br>
              <a:rPr lang="en-US" sz="2000" i="1" dirty="0">
                <a:solidFill>
                  <a:schemeClr val="accent6"/>
                </a:solidFill>
              </a:rPr>
            </a:br>
            <a:r>
              <a:rPr lang="en-US" sz="2000" i="1" dirty="0">
                <a:solidFill>
                  <a:schemeClr val="accent6"/>
                </a:solidFill>
              </a:rPr>
              <a:t>Your code has to map between logical users and device handles</a:t>
            </a:r>
          </a:p>
          <a:p>
            <a:pPr marL="448096" lvl="1" indent="-448096">
              <a:buFont typeface="+mj-lt"/>
              <a:buAutoNum type="arabicPeriod" startAt="3"/>
            </a:pPr>
            <a:r>
              <a:rPr lang="en-US" sz="2000" dirty="0"/>
              <a:t>PNS pushes notification to device</a:t>
            </a:r>
          </a:p>
          <a:p>
            <a:pPr marL="0" lvl="1" indent="0">
              <a:buNone/>
            </a:pPr>
            <a:endParaRPr lang="en-US" sz="2000" dirty="0"/>
          </a:p>
          <a:p>
            <a:pPr marL="0" indent="0">
              <a:buNone/>
            </a:pPr>
            <a:r>
              <a:rPr lang="en-US" sz="2800" dirty="0"/>
              <a:t>Maintain backend device handles</a:t>
            </a:r>
          </a:p>
          <a:p>
            <a:pPr marL="448096" lvl="1" indent="-448096">
              <a:buFont typeface="+mj-lt"/>
              <a:buAutoNum type="arabicPeriod" startAt="5"/>
            </a:pPr>
            <a:r>
              <a:rPr lang="en-US" sz="2000" i="1" dirty="0">
                <a:solidFill>
                  <a:schemeClr val="accent6"/>
                </a:solidFill>
              </a:rPr>
              <a:t>Your code </a:t>
            </a:r>
            <a:r>
              <a:rPr lang="en-US" sz="2000" dirty="0">
                <a:solidFill>
                  <a:schemeClr val="accent6"/>
                </a:solidFill>
              </a:rPr>
              <a:t>must delete expired handles when PNS rejects them</a:t>
            </a:r>
          </a:p>
          <a:p>
            <a:pPr marL="448096" lvl="1" indent="-448096">
              <a:buFont typeface="+mj-lt"/>
              <a:buAutoNum type="arabicPeriod" startAt="5"/>
            </a:pPr>
            <a:r>
              <a:rPr lang="en-US" sz="2000" i="1" dirty="0">
                <a:solidFill>
                  <a:schemeClr val="accent6"/>
                </a:solidFill>
              </a:rPr>
              <a:t>Your code </a:t>
            </a:r>
            <a:r>
              <a:rPr lang="en-US" sz="2000" dirty="0">
                <a:solidFill>
                  <a:schemeClr val="accent6"/>
                </a:solidFill>
              </a:rPr>
              <a:t>must map between logical users and device handles</a:t>
            </a:r>
          </a:p>
        </p:txBody>
      </p:sp>
      <p:grpSp>
        <p:nvGrpSpPr>
          <p:cNvPr id="50" name="Group 49"/>
          <p:cNvGrpSpPr/>
          <p:nvPr/>
        </p:nvGrpSpPr>
        <p:grpSpPr>
          <a:xfrm>
            <a:off x="10646462" y="2406227"/>
            <a:ext cx="1131196" cy="1735546"/>
            <a:chOff x="10550594" y="2514600"/>
            <a:chExt cx="1154043" cy="1770597"/>
          </a:xfrm>
        </p:grpSpPr>
        <p:sp>
          <p:nvSpPr>
            <p:cNvPr id="21" name="TextBox 20"/>
            <p:cNvSpPr txBox="1"/>
            <p:nvPr/>
          </p:nvSpPr>
          <p:spPr>
            <a:xfrm>
              <a:off x="10550594" y="3594217"/>
              <a:ext cx="1154043" cy="690980"/>
            </a:xfrm>
            <a:prstGeom prst="rect">
              <a:avLst/>
            </a:prstGeom>
            <a:noFill/>
          </p:spPr>
          <p:txBody>
            <a:bodyPr wrap="square" lIns="0" tIns="0" rIns="0" bIns="0" rtlCol="0">
              <a:spAutoFit/>
            </a:bodyPr>
            <a:lstStyle/>
            <a:p>
              <a:pPr algn="ctr" defTabSz="914026"/>
              <a:r>
                <a:rPr lang="en-US" sz="1467" dirty="0">
                  <a:solidFill>
                    <a:prstClr val="black"/>
                  </a:solidFill>
                  <a:latin typeface="Segoe" pitchFamily="34" charset="0"/>
                </a:rPr>
                <a:t>Platform</a:t>
              </a:r>
            </a:p>
            <a:p>
              <a:pPr algn="ctr" defTabSz="914026"/>
              <a:r>
                <a:rPr lang="en-US" sz="1467" dirty="0">
                  <a:solidFill>
                    <a:prstClr val="black"/>
                  </a:solidFill>
                  <a:latin typeface="Segoe" pitchFamily="34" charset="0"/>
                </a:rPr>
                <a:t>Notification</a:t>
              </a:r>
            </a:p>
            <a:p>
              <a:pPr algn="ctr" defTabSz="914026"/>
              <a:r>
                <a:rPr lang="en-US" sz="1467" dirty="0">
                  <a:solidFill>
                    <a:prstClr val="black"/>
                  </a:solidFill>
                  <a:latin typeface="Segoe" pitchFamily="34" charset="0"/>
                </a:rPr>
                <a:t>Service</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1886" tIns="60943" rIns="121886" bIns="60943" numCol="1" anchor="t" anchorCtr="0" compatLnSpc="1">
              <a:prstTxWarp prst="textNoShape">
                <a:avLst/>
              </a:prstTxWarp>
            </a:bodyPr>
            <a:lstStyle/>
            <a:p>
              <a:pPr defTabSz="914026"/>
              <a:endParaRPr lang="en-US" sz="1866">
                <a:solidFill>
                  <a:prstClr val="white"/>
                </a:solidFill>
              </a:endParaRPr>
            </a:p>
          </p:txBody>
        </p:sp>
      </p:grpSp>
      <p:grpSp>
        <p:nvGrpSpPr>
          <p:cNvPr id="49" name="Group 48"/>
          <p:cNvGrpSpPr/>
          <p:nvPr/>
        </p:nvGrpSpPr>
        <p:grpSpPr>
          <a:xfrm>
            <a:off x="7944472" y="4198815"/>
            <a:ext cx="1205888" cy="1206286"/>
            <a:chOff x="7794034" y="4343400"/>
            <a:chExt cx="1230243" cy="1230650"/>
          </a:xfrm>
        </p:grpSpPr>
        <p:sp>
          <p:nvSpPr>
            <p:cNvPr id="35" name="Freeform 80"/>
            <p:cNvSpPr>
              <a:spLocks noEditPoints="1"/>
            </p:cNvSpPr>
            <p:nvPr/>
          </p:nvSpPr>
          <p:spPr bwMode="auto">
            <a:xfrm>
              <a:off x="7972447" y="4343400"/>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1414" tIns="45706" rIns="91414" bIns="45706" numCol="1" anchor="t" anchorCtr="0" compatLnSpc="1">
              <a:prstTxWarp prst="textNoShape">
                <a:avLst/>
              </a:prstTxWarp>
            </a:bodyPr>
            <a:lstStyle/>
            <a:p>
              <a:endParaRPr lang="en-US" sz="1300">
                <a:solidFill>
                  <a:prstClr val="white"/>
                </a:solidFill>
              </a:endParaRPr>
            </a:p>
          </p:txBody>
        </p:sp>
        <p:sp>
          <p:nvSpPr>
            <p:cNvPr id="45" name="TextBox 44"/>
            <p:cNvSpPr txBox="1"/>
            <p:nvPr/>
          </p:nvSpPr>
          <p:spPr>
            <a:xfrm>
              <a:off x="7794034" y="5343723"/>
              <a:ext cx="1230243" cy="230327"/>
            </a:xfrm>
            <a:prstGeom prst="rect">
              <a:avLst/>
            </a:prstGeom>
            <a:noFill/>
            <a:ln>
              <a:solidFill>
                <a:schemeClr val="bg1"/>
              </a:solidFill>
            </a:ln>
          </p:spPr>
          <p:txBody>
            <a:bodyPr wrap="square" lIns="0" tIns="0" rIns="0" bIns="0" rtlCol="0">
              <a:spAutoFit/>
            </a:bodyPr>
            <a:lstStyle/>
            <a:p>
              <a:pPr algn="ctr" defTabSz="914026"/>
              <a:r>
                <a:rPr lang="en-US" sz="1467" dirty="0">
                  <a:solidFill>
                    <a:prstClr val="black"/>
                  </a:solidFill>
                  <a:latin typeface="Segoe" pitchFamily="34" charset="0"/>
                </a:rPr>
                <a:t>App back-end</a:t>
              </a:r>
            </a:p>
          </p:txBody>
        </p:sp>
      </p:grpSp>
      <p:grpSp>
        <p:nvGrpSpPr>
          <p:cNvPr id="27" name="Group 26"/>
          <p:cNvGrpSpPr/>
          <p:nvPr/>
        </p:nvGrpSpPr>
        <p:grpSpPr>
          <a:xfrm>
            <a:off x="8148469" y="1551517"/>
            <a:ext cx="862340" cy="1004188"/>
            <a:chOff x="7742237" y="1551625"/>
            <a:chExt cx="879757" cy="1024470"/>
          </a:xfrm>
          <a:solidFill>
            <a:schemeClr val="tx1"/>
          </a:solidFill>
        </p:grpSpPr>
        <p:grpSp>
          <p:nvGrpSpPr>
            <p:cNvPr id="28" name="Group 27"/>
            <p:cNvGrpSpPr/>
            <p:nvPr/>
          </p:nvGrpSpPr>
          <p:grpSpPr>
            <a:xfrm>
              <a:off x="7742237" y="1551625"/>
              <a:ext cx="644337" cy="746700"/>
              <a:chOff x="2916435" y="3914152"/>
              <a:chExt cx="930763" cy="918513"/>
            </a:xfrm>
            <a:grpFill/>
          </p:grpSpPr>
          <p:pic>
            <p:nvPicPr>
              <p:cNvPr id="30" name="Picture 29"/>
              <p:cNvPicPr>
                <a:picLocks noChangeAspect="1"/>
              </p:cNvPicPr>
              <p:nvPr/>
            </p:nvPicPr>
            <p:blipFill>
              <a:blip r:embed="rId3" cstate="screen">
                <a:duotone>
                  <a:prstClr val="black"/>
                  <a:schemeClr val="tx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a:solidFill>
                <a:schemeClr val="bg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grpFill/>
              <a:extLst/>
            </p:spPr>
            <p:txBody>
              <a:bodyPr vert="horz" wrap="square" lIns="91414" tIns="45706" rIns="91414" bIns="45706" numCol="1" anchor="t" anchorCtr="0" compatLnSpc="1">
                <a:prstTxWarp prst="textNoShape">
                  <a:avLst/>
                </a:prstTxWarp>
              </a:bodyPr>
              <a:lstStyle/>
              <a:p>
                <a:endParaRPr lang="en-US" sz="1100" dirty="0">
                  <a:solidFill>
                    <a:srgbClr val="000000"/>
                  </a:solidFill>
                </a:endParaRPr>
              </a:p>
            </p:txBody>
          </p:sp>
        </p:grpSp>
        <p:sp>
          <p:nvSpPr>
            <p:cNvPr id="29" name="TextBox 28"/>
            <p:cNvSpPr txBox="1"/>
            <p:nvPr/>
          </p:nvSpPr>
          <p:spPr>
            <a:xfrm>
              <a:off x="7758512" y="2345768"/>
              <a:ext cx="863482" cy="230327"/>
            </a:xfrm>
            <a:prstGeom prst="rect">
              <a:avLst/>
            </a:prstGeom>
            <a:noFill/>
          </p:spPr>
          <p:txBody>
            <a:bodyPr wrap="none" lIns="0" tIns="0" rIns="0" bIns="0" rtlCol="0">
              <a:spAutoFit/>
            </a:bodyPr>
            <a:lstStyle/>
            <a:p>
              <a:pPr algn="ctr" defTabSz="914026"/>
              <a:r>
                <a:rPr lang="en-US" sz="1467" dirty="0">
                  <a:solidFill>
                    <a:prstClr val="black"/>
                  </a:solidFill>
                  <a:latin typeface="Segoe" pitchFamily="34" charset="0"/>
                </a:rPr>
                <a:t>Client app</a:t>
              </a:r>
            </a:p>
          </p:txBody>
        </p:sp>
      </p:grpSp>
      <p:sp>
        <p:nvSpPr>
          <p:cNvPr id="2" name="Oval 1"/>
          <p:cNvSpPr/>
          <p:nvPr/>
        </p:nvSpPr>
        <p:spPr>
          <a:xfrm>
            <a:off x="9432739" y="1510332"/>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1</a:t>
            </a:r>
          </a:p>
        </p:txBody>
      </p:sp>
      <p:sp>
        <p:nvSpPr>
          <p:cNvPr id="23" name="Oval 22"/>
          <p:cNvSpPr/>
          <p:nvPr/>
        </p:nvSpPr>
        <p:spPr>
          <a:xfrm>
            <a:off x="8102041" y="3213254"/>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2</a:t>
            </a:r>
          </a:p>
        </p:txBody>
      </p:sp>
      <p:sp>
        <p:nvSpPr>
          <p:cNvPr id="24" name="Oval 23"/>
          <p:cNvSpPr/>
          <p:nvPr/>
        </p:nvSpPr>
        <p:spPr>
          <a:xfrm>
            <a:off x="9518917" y="3370527"/>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3</a:t>
            </a:r>
          </a:p>
        </p:txBody>
      </p:sp>
      <p:sp>
        <p:nvSpPr>
          <p:cNvPr id="25" name="Oval 24"/>
          <p:cNvSpPr/>
          <p:nvPr/>
        </p:nvSpPr>
        <p:spPr>
          <a:xfrm>
            <a:off x="10164860" y="1855289"/>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4</a:t>
            </a:r>
          </a:p>
        </p:txBody>
      </p:sp>
      <p:sp>
        <p:nvSpPr>
          <p:cNvPr id="26" name="Oval 25"/>
          <p:cNvSpPr/>
          <p:nvPr/>
        </p:nvSpPr>
        <p:spPr>
          <a:xfrm>
            <a:off x="10155146" y="4232560"/>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5</a:t>
            </a:r>
          </a:p>
        </p:txBody>
      </p:sp>
      <p:sp>
        <p:nvSpPr>
          <p:cNvPr id="32" name="Oval 31"/>
          <p:cNvSpPr/>
          <p:nvPr/>
        </p:nvSpPr>
        <p:spPr>
          <a:xfrm>
            <a:off x="8338891" y="5489199"/>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6</a:t>
            </a:r>
          </a:p>
        </p:txBody>
      </p:sp>
      <p:sp>
        <p:nvSpPr>
          <p:cNvPr id="33" name="Right Arrow 32"/>
          <p:cNvSpPr/>
          <p:nvPr/>
        </p:nvSpPr>
        <p:spPr>
          <a:xfrm rot="12473754">
            <a:off x="9335085" y="2172231"/>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34" name="Right Arrow 33"/>
          <p:cNvSpPr/>
          <p:nvPr/>
        </p:nvSpPr>
        <p:spPr>
          <a:xfrm rot="5400000">
            <a:off x="8026538" y="3160848"/>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38" name="Right Arrow 37"/>
          <p:cNvSpPr/>
          <p:nvPr/>
        </p:nvSpPr>
        <p:spPr>
          <a:xfrm rot="19633316">
            <a:off x="9287246" y="3626062"/>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40" name="Right Arrow 39"/>
          <p:cNvSpPr/>
          <p:nvPr/>
        </p:nvSpPr>
        <p:spPr>
          <a:xfrm rot="8773141">
            <a:off x="9452150" y="4003876"/>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Tree>
    <p:extLst>
      <p:ext uri="{BB962C8B-B14F-4D97-AF65-F5344CB8AC3E}">
        <p14:creationId xmlns:p14="http://schemas.microsoft.com/office/powerpoint/2010/main" val="61726365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Notification Hubs</a:t>
            </a:r>
          </a:p>
        </p:txBody>
      </p:sp>
      <p:sp>
        <p:nvSpPr>
          <p:cNvPr id="5" name="Text Placeholder 4"/>
          <p:cNvSpPr>
            <a:spLocks noGrp="1"/>
          </p:cNvSpPr>
          <p:nvPr>
            <p:ph type="body" sz="quarter" idx="10"/>
          </p:nvPr>
        </p:nvSpPr>
        <p:spPr>
          <a:xfrm>
            <a:off x="269240" y="1123703"/>
            <a:ext cx="8202021" cy="1877004"/>
          </a:xfrm>
        </p:spPr>
        <p:txBody>
          <a:bodyPr>
            <a:noAutofit/>
          </a:bodyPr>
          <a:lstStyle/>
          <a:p>
            <a:pPr marL="0" indent="0">
              <a:buNone/>
            </a:pPr>
            <a:r>
              <a:rPr lang="en-US" sz="2800" dirty="0"/>
              <a:t>Register device handle at app launch</a:t>
            </a:r>
          </a:p>
          <a:p>
            <a:pPr marL="448096" lvl="1" indent="-448096">
              <a:buFont typeface="+mj-lt"/>
              <a:buAutoNum type="arabicPeriod"/>
            </a:pPr>
            <a:r>
              <a:rPr lang="en-US" sz="2000" dirty="0"/>
              <a:t>Client app retrieves handle from Platform Notification Service</a:t>
            </a:r>
          </a:p>
          <a:p>
            <a:pPr marL="448096" lvl="1" indent="-448096">
              <a:buFont typeface="+mj-lt"/>
              <a:buAutoNum type="arabicPeriod"/>
            </a:pPr>
            <a:r>
              <a:rPr lang="en-US" sz="2000" dirty="0"/>
              <a:t>Client sends handle to your backend</a:t>
            </a:r>
            <a:br>
              <a:rPr lang="en-US" sz="2000" dirty="0"/>
            </a:br>
            <a:r>
              <a:rPr lang="en-US" sz="2000" dirty="0" err="1"/>
              <a:t>Backend</a:t>
            </a:r>
            <a:r>
              <a:rPr lang="en-US" sz="2000" dirty="0"/>
              <a:t> </a:t>
            </a:r>
            <a:r>
              <a:rPr lang="en-US" sz="2000" b="1" dirty="0">
                <a:solidFill>
                  <a:schemeClr val="tx1"/>
                </a:solidFill>
              </a:rPr>
              <a:t>registers with Notification Hub </a:t>
            </a:r>
            <a:r>
              <a:rPr lang="en-US" sz="2000" dirty="0">
                <a:solidFill>
                  <a:schemeClr val="tx1"/>
                </a:solidFill>
              </a:rPr>
              <a:t>using </a:t>
            </a:r>
            <a:r>
              <a:rPr lang="en-US" sz="2000" i="1" dirty="0">
                <a:solidFill>
                  <a:schemeClr val="tx1"/>
                </a:solidFill>
              </a:rPr>
              <a:t>tags</a:t>
            </a:r>
            <a:r>
              <a:rPr lang="en-US" sz="2000" dirty="0">
                <a:solidFill>
                  <a:schemeClr val="tx1"/>
                </a:solidFill>
              </a:rPr>
              <a:t> to </a:t>
            </a:r>
            <a:br>
              <a:rPr lang="en-US" sz="2000" dirty="0">
                <a:solidFill>
                  <a:schemeClr val="tx1"/>
                </a:solidFill>
              </a:rPr>
            </a:br>
            <a:r>
              <a:rPr lang="en-US" sz="2000" dirty="0">
                <a:solidFill>
                  <a:schemeClr val="tx1"/>
                </a:solidFill>
              </a:rPr>
              <a:t>represent logical users and groups</a:t>
            </a:r>
            <a:endParaRPr lang="en-US" sz="2000" i="1" dirty="0">
              <a:solidFill>
                <a:schemeClr val="tx1"/>
              </a:solidFill>
            </a:endParaRPr>
          </a:p>
          <a:p>
            <a:pPr marL="0" lvl="1" indent="0">
              <a:buNone/>
            </a:pPr>
            <a:endParaRPr lang="en-US" sz="2000" dirty="0"/>
          </a:p>
          <a:p>
            <a:pPr marL="0" indent="0">
              <a:buNone/>
            </a:pPr>
            <a:r>
              <a:rPr lang="en-US" sz="2800" dirty="0"/>
              <a:t>Send Notification</a:t>
            </a:r>
          </a:p>
          <a:p>
            <a:pPr marL="448096" lvl="1" indent="-448096">
              <a:buFont typeface="+mj-lt"/>
              <a:buAutoNum type="arabicPeriod" startAt="3"/>
            </a:pPr>
            <a:r>
              <a:rPr lang="en-US" sz="2000" dirty="0"/>
              <a:t>Backend sends request to Notification Hub using a tag</a:t>
            </a:r>
            <a:br>
              <a:rPr lang="en-US" sz="2000" dirty="0"/>
            </a:br>
            <a:r>
              <a:rPr lang="en-US" sz="2000" b="1" dirty="0">
                <a:solidFill>
                  <a:schemeClr val="tx1"/>
                </a:solidFill>
              </a:rPr>
              <a:t>Notification Hub</a:t>
            </a:r>
            <a:r>
              <a:rPr lang="en-US" sz="2000" dirty="0">
                <a:solidFill>
                  <a:schemeClr val="tx1"/>
                </a:solidFill>
              </a:rPr>
              <a:t> manages scale</a:t>
            </a:r>
            <a:br>
              <a:rPr lang="en-US" sz="2000" b="1" dirty="0">
                <a:solidFill>
                  <a:schemeClr val="tx1"/>
                </a:solidFill>
              </a:rPr>
            </a:br>
            <a:r>
              <a:rPr lang="en-US" sz="2000" b="1" dirty="0">
                <a:solidFill>
                  <a:schemeClr val="tx1"/>
                </a:solidFill>
              </a:rPr>
              <a:t>Notification Hub </a:t>
            </a:r>
            <a:r>
              <a:rPr lang="en-US" sz="2000" dirty="0">
                <a:solidFill>
                  <a:schemeClr val="tx1"/>
                </a:solidFill>
              </a:rPr>
              <a:t>maps logical users/groups to device handles</a:t>
            </a:r>
          </a:p>
          <a:p>
            <a:pPr marL="448096" lvl="1" indent="-448096">
              <a:buFont typeface="+mj-lt"/>
              <a:buAutoNum type="arabicPeriod" startAt="3"/>
            </a:pPr>
            <a:r>
              <a:rPr lang="en-US" sz="2000" b="1" dirty="0">
                <a:solidFill>
                  <a:schemeClr val="tx1"/>
                </a:solidFill>
              </a:rPr>
              <a:t>Notification Hub </a:t>
            </a:r>
            <a:r>
              <a:rPr lang="en-US" sz="2000" dirty="0">
                <a:solidFill>
                  <a:schemeClr val="tx1"/>
                </a:solidFill>
              </a:rPr>
              <a:t>delivers notifications to matching devices</a:t>
            </a:r>
          </a:p>
          <a:p>
            <a:pPr marL="0" lvl="1" indent="0">
              <a:buNone/>
            </a:pPr>
            <a:endParaRPr lang="en-US" sz="2000" dirty="0"/>
          </a:p>
          <a:p>
            <a:pPr marL="0" indent="0">
              <a:buNone/>
            </a:pPr>
            <a:r>
              <a:rPr lang="en-US" sz="2800" dirty="0"/>
              <a:t>Maintain backend device handles</a:t>
            </a:r>
          </a:p>
          <a:p>
            <a:pPr marL="448096" lvl="1" indent="-448096">
              <a:buFont typeface="+mj-lt"/>
              <a:buAutoNum type="arabicPeriod" startAt="5"/>
            </a:pPr>
            <a:r>
              <a:rPr lang="en-US" sz="2000" b="1" dirty="0">
                <a:solidFill>
                  <a:schemeClr val="tx1"/>
                </a:solidFill>
              </a:rPr>
              <a:t>Notification Hub</a:t>
            </a:r>
            <a:r>
              <a:rPr lang="en-US" sz="2000" dirty="0">
                <a:solidFill>
                  <a:schemeClr val="tx1"/>
                </a:solidFill>
              </a:rPr>
              <a:t> deletes expired handles when PNS rejects</a:t>
            </a:r>
          </a:p>
          <a:p>
            <a:pPr marL="448096" lvl="1" indent="-448096">
              <a:buFont typeface="+mj-lt"/>
              <a:buAutoNum type="arabicPeriod" startAt="5"/>
            </a:pPr>
            <a:r>
              <a:rPr lang="en-US" sz="2000" b="1" dirty="0">
                <a:solidFill>
                  <a:schemeClr val="tx1"/>
                </a:solidFill>
              </a:rPr>
              <a:t>Notification Hub</a:t>
            </a:r>
            <a:r>
              <a:rPr lang="en-US" sz="2000" dirty="0">
                <a:solidFill>
                  <a:schemeClr val="tx1"/>
                </a:solidFill>
              </a:rPr>
              <a:t> maintains mapping between logical users/groups and device handles</a:t>
            </a:r>
          </a:p>
        </p:txBody>
      </p:sp>
      <p:grpSp>
        <p:nvGrpSpPr>
          <p:cNvPr id="50" name="Group 49"/>
          <p:cNvGrpSpPr/>
          <p:nvPr/>
        </p:nvGrpSpPr>
        <p:grpSpPr>
          <a:xfrm>
            <a:off x="10769519" y="2335114"/>
            <a:ext cx="912782" cy="1043479"/>
            <a:chOff x="10550594" y="2514600"/>
            <a:chExt cx="1154043" cy="1377691"/>
          </a:xfrm>
        </p:grpSpPr>
        <p:sp>
          <p:nvSpPr>
            <p:cNvPr id="21" name="TextBox 20"/>
            <p:cNvSpPr txBox="1"/>
            <p:nvPr/>
          </p:nvSpPr>
          <p:spPr>
            <a:xfrm>
              <a:off x="10550594" y="3594214"/>
              <a:ext cx="1154043" cy="298077"/>
            </a:xfrm>
            <a:prstGeom prst="rect">
              <a:avLst/>
            </a:prstGeom>
            <a:noFill/>
          </p:spPr>
          <p:txBody>
            <a:bodyPr wrap="square" lIns="0" tIns="0" rIns="0" bIns="0" rtlCol="0">
              <a:spAutoFit/>
            </a:bodyPr>
            <a:lstStyle/>
            <a:p>
              <a:pPr algn="ctr" defTabSz="914026"/>
              <a:r>
                <a:rPr lang="en-US" sz="1467" dirty="0">
                  <a:solidFill>
                    <a:prstClr val="black"/>
                  </a:solidFill>
                  <a:latin typeface="Segoe" pitchFamily="34" charset="0"/>
                </a:rPr>
                <a:t>PNS</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1886" tIns="60943" rIns="121886" bIns="60943" numCol="1" anchor="t" anchorCtr="0" compatLnSpc="1">
              <a:prstTxWarp prst="textNoShape">
                <a:avLst/>
              </a:prstTxWarp>
            </a:bodyPr>
            <a:lstStyle/>
            <a:p>
              <a:pPr defTabSz="914026"/>
              <a:endParaRPr lang="en-US" sz="1866">
                <a:solidFill>
                  <a:prstClr val="white"/>
                </a:solidFill>
              </a:endParaRPr>
            </a:p>
          </p:txBody>
        </p:sp>
      </p:grpSp>
      <p:grpSp>
        <p:nvGrpSpPr>
          <p:cNvPr id="49" name="Group 48"/>
          <p:cNvGrpSpPr/>
          <p:nvPr/>
        </p:nvGrpSpPr>
        <p:grpSpPr>
          <a:xfrm>
            <a:off x="8053392" y="4976757"/>
            <a:ext cx="1205888" cy="945014"/>
            <a:chOff x="7794034" y="4609951"/>
            <a:chExt cx="1230243" cy="964100"/>
          </a:xfrm>
        </p:grpSpPr>
        <p:sp>
          <p:nvSpPr>
            <p:cNvPr id="35" name="Freeform 80"/>
            <p:cNvSpPr>
              <a:spLocks noEditPoints="1"/>
            </p:cNvSpPr>
            <p:nvPr/>
          </p:nvSpPr>
          <p:spPr bwMode="auto">
            <a:xfrm>
              <a:off x="8062153" y="4609951"/>
              <a:ext cx="695312" cy="67149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1414" tIns="45706" rIns="91414" bIns="45706" numCol="1" anchor="t" anchorCtr="0" compatLnSpc="1">
              <a:prstTxWarp prst="textNoShape">
                <a:avLst/>
              </a:prstTxWarp>
            </a:bodyPr>
            <a:lstStyle/>
            <a:p>
              <a:endParaRPr lang="en-US" sz="1300">
                <a:solidFill>
                  <a:prstClr val="white"/>
                </a:solidFill>
              </a:endParaRPr>
            </a:p>
          </p:txBody>
        </p:sp>
        <p:sp>
          <p:nvSpPr>
            <p:cNvPr id="45" name="TextBox 44"/>
            <p:cNvSpPr txBox="1"/>
            <p:nvPr/>
          </p:nvSpPr>
          <p:spPr>
            <a:xfrm>
              <a:off x="7794034" y="5343724"/>
              <a:ext cx="1230243" cy="230327"/>
            </a:xfrm>
            <a:prstGeom prst="rect">
              <a:avLst/>
            </a:prstGeom>
            <a:noFill/>
          </p:spPr>
          <p:txBody>
            <a:bodyPr wrap="square" lIns="0" tIns="0" rIns="0" bIns="0" rtlCol="0">
              <a:spAutoFit/>
            </a:bodyPr>
            <a:lstStyle/>
            <a:p>
              <a:pPr algn="ctr" defTabSz="914026"/>
              <a:r>
                <a:rPr lang="en-US" sz="1467" dirty="0">
                  <a:solidFill>
                    <a:prstClr val="black"/>
                  </a:solidFill>
                  <a:latin typeface="Segoe" pitchFamily="34" charset="0"/>
                </a:rPr>
                <a:t>App back-end</a:t>
              </a:r>
            </a:p>
          </p:txBody>
        </p:sp>
      </p:grpSp>
      <p:grpSp>
        <p:nvGrpSpPr>
          <p:cNvPr id="27" name="Group 26"/>
          <p:cNvGrpSpPr/>
          <p:nvPr/>
        </p:nvGrpSpPr>
        <p:grpSpPr>
          <a:xfrm>
            <a:off x="8226269" y="2359541"/>
            <a:ext cx="862342" cy="1004191"/>
            <a:chOff x="7742235" y="1551623"/>
            <a:chExt cx="879759" cy="1024472"/>
          </a:xfrm>
        </p:grpSpPr>
        <p:grpSp>
          <p:nvGrpSpPr>
            <p:cNvPr id="28" name="Group 27"/>
            <p:cNvGrpSpPr/>
            <p:nvPr/>
          </p:nvGrpSpPr>
          <p:grpSpPr>
            <a:xfrm>
              <a:off x="7742235" y="1551623"/>
              <a:ext cx="644337" cy="746699"/>
              <a:chOff x="2916436" y="3914152"/>
              <a:chExt cx="930762" cy="918513"/>
            </a:xfrm>
          </p:grpSpPr>
          <p:pic>
            <p:nvPicPr>
              <p:cNvPr id="30" name="Picture 29"/>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6" y="4302640"/>
                <a:ext cx="394556" cy="530025"/>
              </a:xfrm>
              <a:prstGeom prst="rect">
                <a:avLst/>
              </a:prstGeom>
              <a:solidFill>
                <a:schemeClr val="tx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chemeClr val="tx1"/>
              </a:solidFill>
              <a:extLst/>
            </p:spPr>
            <p:txBody>
              <a:bodyPr vert="horz" wrap="square" lIns="91414" tIns="45706" rIns="91414" bIns="45706" numCol="1" anchor="t" anchorCtr="0" compatLnSpc="1">
                <a:prstTxWarp prst="textNoShape">
                  <a:avLst/>
                </a:prstTxWarp>
              </a:bodyPr>
              <a:lstStyle/>
              <a:p>
                <a:endParaRPr lang="en-US" sz="1100" dirty="0">
                  <a:solidFill>
                    <a:srgbClr val="000000"/>
                  </a:solidFill>
                </a:endParaRPr>
              </a:p>
            </p:txBody>
          </p:sp>
        </p:grpSp>
        <p:sp>
          <p:nvSpPr>
            <p:cNvPr id="29" name="TextBox 28"/>
            <p:cNvSpPr txBox="1"/>
            <p:nvPr/>
          </p:nvSpPr>
          <p:spPr>
            <a:xfrm>
              <a:off x="7758512" y="2345768"/>
              <a:ext cx="863482" cy="230327"/>
            </a:xfrm>
            <a:prstGeom prst="rect">
              <a:avLst/>
            </a:prstGeom>
            <a:noFill/>
          </p:spPr>
          <p:txBody>
            <a:bodyPr wrap="none" lIns="0" tIns="0" rIns="0" bIns="0" rtlCol="0">
              <a:spAutoFit/>
            </a:bodyPr>
            <a:lstStyle/>
            <a:p>
              <a:pPr algn="ctr" defTabSz="914026"/>
              <a:r>
                <a:rPr lang="en-US" sz="1467" dirty="0">
                  <a:solidFill>
                    <a:prstClr val="black"/>
                  </a:solidFill>
                  <a:latin typeface="Segoe" pitchFamily="34" charset="0"/>
                </a:rPr>
                <a:t>Client app</a:t>
              </a:r>
            </a:p>
          </p:txBody>
        </p:sp>
      </p:grpSp>
      <p:sp>
        <p:nvSpPr>
          <p:cNvPr id="2" name="Oval 1"/>
          <p:cNvSpPr/>
          <p:nvPr/>
        </p:nvSpPr>
        <p:spPr>
          <a:xfrm>
            <a:off x="9621295" y="2311585"/>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1</a:t>
            </a:r>
          </a:p>
        </p:txBody>
      </p:sp>
      <p:sp>
        <p:nvSpPr>
          <p:cNvPr id="23" name="Oval 22"/>
          <p:cNvSpPr/>
          <p:nvPr/>
        </p:nvSpPr>
        <p:spPr>
          <a:xfrm>
            <a:off x="8163470" y="4096052"/>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2</a:t>
            </a:r>
          </a:p>
        </p:txBody>
      </p:sp>
      <p:sp>
        <p:nvSpPr>
          <p:cNvPr id="24" name="Oval 23"/>
          <p:cNvSpPr/>
          <p:nvPr/>
        </p:nvSpPr>
        <p:spPr>
          <a:xfrm>
            <a:off x="9482709" y="5351775"/>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2</a:t>
            </a:r>
          </a:p>
        </p:txBody>
      </p:sp>
      <p:sp>
        <p:nvSpPr>
          <p:cNvPr id="25" name="Oval 24"/>
          <p:cNvSpPr/>
          <p:nvPr/>
        </p:nvSpPr>
        <p:spPr>
          <a:xfrm>
            <a:off x="10082015" y="2311585"/>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4</a:t>
            </a:r>
          </a:p>
        </p:txBody>
      </p:sp>
      <p:sp>
        <p:nvSpPr>
          <p:cNvPr id="26" name="Oval 25"/>
          <p:cNvSpPr/>
          <p:nvPr/>
        </p:nvSpPr>
        <p:spPr>
          <a:xfrm>
            <a:off x="11545508" y="3888242"/>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5</a:t>
            </a:r>
          </a:p>
        </p:txBody>
      </p:sp>
      <p:sp>
        <p:nvSpPr>
          <p:cNvPr id="32" name="Oval 31"/>
          <p:cNvSpPr/>
          <p:nvPr/>
        </p:nvSpPr>
        <p:spPr>
          <a:xfrm>
            <a:off x="11549061" y="5157922"/>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6</a:t>
            </a:r>
          </a:p>
        </p:txBody>
      </p:sp>
      <p:sp>
        <p:nvSpPr>
          <p:cNvPr id="33" name="Right Arrow 32"/>
          <p:cNvSpPr/>
          <p:nvPr/>
        </p:nvSpPr>
        <p:spPr>
          <a:xfrm rot="10800000">
            <a:off x="9348805" y="2643464"/>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34" name="Right Arrow 33"/>
          <p:cNvSpPr/>
          <p:nvPr/>
        </p:nvSpPr>
        <p:spPr>
          <a:xfrm rot="5400000">
            <a:off x="8087967" y="4043646"/>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38" name="Right Arrow 37"/>
          <p:cNvSpPr/>
          <p:nvPr/>
        </p:nvSpPr>
        <p:spPr>
          <a:xfrm>
            <a:off x="9436701" y="5639069"/>
            <a:ext cx="1111381"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40" name="Right Arrow 39"/>
          <p:cNvSpPr/>
          <p:nvPr/>
        </p:nvSpPr>
        <p:spPr>
          <a:xfrm rot="5400000">
            <a:off x="10912470" y="3993260"/>
            <a:ext cx="959483"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grpSp>
        <p:nvGrpSpPr>
          <p:cNvPr id="37" name="Group 36"/>
          <p:cNvGrpSpPr/>
          <p:nvPr/>
        </p:nvGrpSpPr>
        <p:grpSpPr>
          <a:xfrm>
            <a:off x="10474938" y="5046396"/>
            <a:ext cx="1489071" cy="1058272"/>
            <a:chOff x="4879203" y="2324936"/>
            <a:chExt cx="1726696" cy="1285482"/>
          </a:xfrm>
          <a:solidFill>
            <a:schemeClr val="bg2"/>
          </a:solidFill>
        </p:grpSpPr>
        <p:sp>
          <p:nvSpPr>
            <p:cNvPr id="41" name="Rectangle 40"/>
            <p:cNvSpPr/>
            <p:nvPr/>
          </p:nvSpPr>
          <p:spPr bwMode="auto">
            <a:xfrm>
              <a:off x="4879203" y="2324936"/>
              <a:ext cx="1726696" cy="1185519"/>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882" tIns="60940" rIns="121882" bIns="60940" numCol="1" rtlCol="0" anchor="ctr" anchorCtr="0" compatLnSpc="1">
              <a:prstTxWarp prst="textNoShape">
                <a:avLst/>
              </a:prstTxWarp>
            </a:bodyPr>
            <a:lstStyle/>
            <a:p>
              <a:pPr algn="ctr" defTabSz="913725" fontAlgn="base">
                <a:spcBef>
                  <a:spcPct val="0"/>
                </a:spcBef>
                <a:spcAft>
                  <a:spcPct val="0"/>
                </a:spcAft>
              </a:pPr>
              <a:endParaRPr lang="en-US" sz="1467" dirty="0">
                <a:solidFill>
                  <a:prstClr val="white"/>
                </a:solidFill>
              </a:endParaRPr>
            </a:p>
          </p:txBody>
        </p:sp>
        <p:sp>
          <p:nvSpPr>
            <p:cNvPr id="42" name="TextBox 41"/>
            <p:cNvSpPr txBox="1"/>
            <p:nvPr/>
          </p:nvSpPr>
          <p:spPr>
            <a:xfrm>
              <a:off x="5053857" y="3061940"/>
              <a:ext cx="1222686" cy="548478"/>
            </a:xfrm>
            <a:prstGeom prst="rect">
              <a:avLst/>
            </a:prstGeom>
            <a:noFill/>
          </p:spPr>
          <p:txBody>
            <a:bodyPr wrap="none" lIns="121886" tIns="0" rIns="0" bIns="0" rtlCol="0">
              <a:spAutoFit/>
            </a:bodyPr>
            <a:lstStyle/>
            <a:p>
              <a:pPr algn="ctr" defTabSz="914026"/>
              <a:r>
                <a:rPr lang="en-US" sz="1467" dirty="0">
                  <a:solidFill>
                    <a:prstClr val="black"/>
                  </a:solidFill>
                  <a:latin typeface="Segoe" pitchFamily="34" charset="0"/>
                </a:rPr>
                <a:t>Notification</a:t>
              </a:r>
            </a:p>
            <a:p>
              <a:pPr algn="ctr" defTabSz="914026"/>
              <a:r>
                <a:rPr lang="en-US" sz="1467" dirty="0">
                  <a:solidFill>
                    <a:prstClr val="black"/>
                  </a:solidFill>
                  <a:latin typeface="Segoe" pitchFamily="34" charset="0"/>
                </a:rPr>
                <a:t>Hub</a:t>
              </a:r>
            </a:p>
          </p:txBody>
        </p:sp>
      </p:grpSp>
      <p:sp>
        <p:nvSpPr>
          <p:cNvPr id="43" name="Right Arrow 42"/>
          <p:cNvSpPr/>
          <p:nvPr/>
        </p:nvSpPr>
        <p:spPr>
          <a:xfrm rot="16200000">
            <a:off x="10515370" y="3976443"/>
            <a:ext cx="959483" cy="39099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00">
              <a:solidFill>
                <a:prstClr val="white"/>
              </a:solidFill>
            </a:endParaRPr>
          </a:p>
        </p:txBody>
      </p:sp>
      <p:sp>
        <p:nvSpPr>
          <p:cNvPr id="44" name="Oval 43"/>
          <p:cNvSpPr/>
          <p:nvPr/>
        </p:nvSpPr>
        <p:spPr>
          <a:xfrm>
            <a:off x="9930021" y="5351775"/>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3</a:t>
            </a:r>
          </a:p>
        </p:txBody>
      </p:sp>
      <p:sp>
        <p:nvSpPr>
          <p:cNvPr id="46" name="Oval 45"/>
          <p:cNvSpPr/>
          <p:nvPr/>
        </p:nvSpPr>
        <p:spPr>
          <a:xfrm>
            <a:off x="10485989" y="3888242"/>
            <a:ext cx="376463" cy="3764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prstClr val="white"/>
                </a:solidFill>
              </a:rPr>
              <a:t>4</a:t>
            </a:r>
          </a:p>
        </p:txBody>
      </p:sp>
      <p:pic>
        <p:nvPicPr>
          <p:cNvPr id="7" name="Picture 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826542" y="4976760"/>
            <a:ext cx="652448" cy="652448"/>
          </a:xfrm>
          <a:prstGeom prst="rect">
            <a:avLst/>
          </a:prstGeom>
        </p:spPr>
      </p:pic>
      <p:pic>
        <p:nvPicPr>
          <p:cNvPr id="36" name="Picture 3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555149" y="289956"/>
            <a:ext cx="1195233" cy="1195233"/>
          </a:xfrm>
          <a:prstGeom prst="rect">
            <a:avLst/>
          </a:prstGeom>
        </p:spPr>
      </p:pic>
    </p:spTree>
    <p:extLst>
      <p:ext uri="{BB962C8B-B14F-4D97-AF65-F5344CB8AC3E}">
        <p14:creationId xmlns:p14="http://schemas.microsoft.com/office/powerpoint/2010/main" val="50895263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now</a:t>
            </a:r>
          </a:p>
        </p:txBody>
      </p:sp>
      <p:sp>
        <p:nvSpPr>
          <p:cNvPr id="5" name="Text Placeholder 4"/>
          <p:cNvSpPr>
            <a:spLocks noGrp="1"/>
          </p:cNvSpPr>
          <p:nvPr>
            <p:ph type="body" sz="quarter" idx="10"/>
          </p:nvPr>
        </p:nvSpPr>
        <p:spPr>
          <a:xfrm>
            <a:off x="269239" y="1189177"/>
            <a:ext cx="11653523" cy="3754618"/>
          </a:xfrm>
        </p:spPr>
        <p:txBody>
          <a:bodyPr/>
          <a:lstStyle/>
          <a:p>
            <a:r>
              <a:rPr lang="en-US" dirty="0"/>
              <a:t>Try Azure Mobile App for free!</a:t>
            </a:r>
          </a:p>
          <a:p>
            <a:pPr marL="334963" lvl="1" indent="-334963">
              <a:buNone/>
            </a:pPr>
            <a:r>
              <a:rPr lang="en-US" sz="2400" dirty="0"/>
              <a:t>No credit card required!</a:t>
            </a:r>
          </a:p>
          <a:p>
            <a:pPr marL="334963" lvl="1" indent="-334963">
              <a:buNone/>
            </a:pPr>
            <a:r>
              <a:rPr lang="en-US" sz="2400" dirty="0"/>
              <a:t>Go to </a:t>
            </a:r>
            <a:r>
              <a:rPr lang="en-US" sz="2400" dirty="0">
                <a:hlinkClick r:id="rId3" tooltip="http://aka.ms/trymobileapp"/>
              </a:rPr>
              <a:t>aka.ms/</a:t>
            </a:r>
            <a:r>
              <a:rPr lang="en-US" sz="2400" dirty="0" err="1">
                <a:hlinkClick r:id="rId3" tooltip="http://aka.ms/trymobileapp"/>
              </a:rPr>
              <a:t>TryMobileApp</a:t>
            </a:r>
            <a:r>
              <a:rPr lang="en-US" sz="2400" dirty="0"/>
              <a:t> </a:t>
            </a:r>
          </a:p>
          <a:p>
            <a:pPr marL="334963" lvl="1" indent="-334963">
              <a:buNone/>
            </a:pPr>
            <a:endParaRPr lang="en-US" dirty="0"/>
          </a:p>
          <a:p>
            <a:pPr marL="334963" indent="-334963"/>
            <a:r>
              <a:rPr lang="en-US" dirty="0"/>
              <a:t>Learn more</a:t>
            </a:r>
          </a:p>
          <a:p>
            <a:pPr marL="334963" lvl="1" indent="-334963">
              <a:buNone/>
            </a:pPr>
            <a:r>
              <a:rPr lang="en-US" sz="2400" dirty="0"/>
              <a:t>Go to </a:t>
            </a:r>
            <a:r>
              <a:rPr lang="en-US" sz="2400" dirty="0">
                <a:hlinkClick r:id="rId4"/>
              </a:rPr>
              <a:t>aka.ms/</a:t>
            </a:r>
            <a:r>
              <a:rPr lang="en-US" sz="2400" dirty="0" err="1">
                <a:hlinkClick r:id="rId4"/>
              </a:rPr>
              <a:t>AppServiceMobile</a:t>
            </a:r>
            <a:r>
              <a:rPr lang="en-US" sz="2400" dirty="0"/>
              <a:t>  </a:t>
            </a:r>
          </a:p>
          <a:p>
            <a:pPr marL="334963" lvl="1" indent="-334963">
              <a:buNone/>
            </a:pPr>
            <a:endParaRPr lang="en-US" sz="2400" dirty="0"/>
          </a:p>
          <a:p>
            <a:pPr marL="334963" lvl="1" indent="-334963">
              <a:buNone/>
            </a:pPr>
            <a:r>
              <a:rPr lang="en-US" sz="2400" dirty="0"/>
              <a:t>Tweet @</a:t>
            </a:r>
            <a:r>
              <a:rPr lang="en-US" sz="2400" dirty="0" err="1"/>
              <a:t>azuremobile</a:t>
            </a:r>
            <a:endParaRPr lang="en-US" sz="2400" dirty="0"/>
          </a:p>
        </p:txBody>
      </p:sp>
    </p:spTree>
    <p:extLst>
      <p:ext uri="{BB962C8B-B14F-4D97-AF65-F5344CB8AC3E}">
        <p14:creationId xmlns:p14="http://schemas.microsoft.com/office/powerpoint/2010/main" val="282327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Review</a:t>
            </a:r>
          </a:p>
        </p:txBody>
      </p:sp>
      <p:sp>
        <p:nvSpPr>
          <p:cNvPr id="5" name="Text Placeholder 4"/>
          <p:cNvSpPr>
            <a:spLocks noGrp="1"/>
          </p:cNvSpPr>
          <p:nvPr>
            <p:ph type="body" sz="quarter" idx="10"/>
          </p:nvPr>
        </p:nvSpPr>
        <p:spPr>
          <a:xfrm>
            <a:off x="269239" y="1189177"/>
            <a:ext cx="11653523" cy="3714478"/>
          </a:xfrm>
        </p:spPr>
        <p:txBody>
          <a:bodyPr/>
          <a:lstStyle/>
          <a:p>
            <a:r>
              <a:rPr lang="en-GB" dirty="0"/>
              <a:t>Connected Mobile Experiences</a:t>
            </a:r>
          </a:p>
          <a:p>
            <a:r>
              <a:rPr lang="en-GB" dirty="0"/>
              <a:t>Roaming Data</a:t>
            </a:r>
          </a:p>
          <a:p>
            <a:r>
              <a:rPr lang="en-GB" dirty="0"/>
              <a:t>Sharing State using OneDrive</a:t>
            </a:r>
          </a:p>
          <a:p>
            <a:r>
              <a:rPr lang="en-GB" dirty="0"/>
              <a:t>Azure Mobile Apps</a:t>
            </a:r>
          </a:p>
          <a:p>
            <a:pPr lvl="1"/>
            <a:r>
              <a:rPr lang="en-GB" dirty="0"/>
              <a:t>Creating an Azure Mobile Apps Service</a:t>
            </a:r>
          </a:p>
          <a:p>
            <a:pPr lvl="1"/>
            <a:r>
              <a:rPr lang="en-GB" dirty="0"/>
              <a:t>Offline sync</a:t>
            </a:r>
          </a:p>
          <a:p>
            <a:pPr lvl="1"/>
            <a:r>
              <a:rPr lang="en-GB" dirty="0"/>
              <a:t>Push Notifications</a:t>
            </a:r>
          </a:p>
        </p:txBody>
      </p:sp>
    </p:spTree>
    <p:extLst>
      <p:ext uri="{BB962C8B-B14F-4D97-AF65-F5344CB8AC3E}">
        <p14:creationId xmlns:p14="http://schemas.microsoft.com/office/powerpoint/2010/main" val="177972966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Mobile Experiences - not just mobile devices</a:t>
            </a:r>
          </a:p>
        </p:txBody>
      </p:sp>
      <p:sp>
        <p:nvSpPr>
          <p:cNvPr id="7" name="Text Placeholder 6"/>
          <p:cNvSpPr>
            <a:spLocks noGrp="1"/>
          </p:cNvSpPr>
          <p:nvPr>
            <p:ph type="body" sz="quarter" idx="11"/>
          </p:nvPr>
        </p:nvSpPr>
        <p:spPr>
          <a:xfrm>
            <a:off x="6544214" y="1189175"/>
            <a:ext cx="5378548" cy="619144"/>
          </a:xfrm>
        </p:spPr>
        <p:txBody>
          <a:bodyPr/>
          <a:lstStyle/>
          <a:p>
            <a:r>
              <a:rPr lang="en-GB" dirty="0"/>
              <a:t> </a:t>
            </a:r>
          </a:p>
        </p:txBody>
      </p:sp>
      <p:sp>
        <p:nvSpPr>
          <p:cNvPr id="4" name="Content Placeholder 3"/>
          <p:cNvSpPr txBox="1">
            <a:spLocks/>
          </p:cNvSpPr>
          <p:nvPr/>
        </p:nvSpPr>
        <p:spPr>
          <a:xfrm>
            <a:off x="6666215" y="2094216"/>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r>
              <a:rPr lang="en-US" sz="2000" dirty="0">
                <a:solidFill>
                  <a:schemeClr val="tx1"/>
                </a:solidFill>
                <a:latin typeface="+mn-lt"/>
              </a:rPr>
              <a:t>User is the center of the experience, not the device.</a:t>
            </a:r>
          </a:p>
          <a:p>
            <a:pPr>
              <a:spcBef>
                <a:spcPts val="1200"/>
              </a:spcBef>
              <a:spcAft>
                <a:spcPts val="1200"/>
              </a:spcAft>
            </a:pPr>
            <a:r>
              <a:rPr lang="en-US" sz="2000" dirty="0">
                <a:solidFill>
                  <a:schemeClr val="tx1"/>
                </a:solidFill>
                <a:latin typeface="+mn-lt"/>
              </a:rPr>
              <a:t>Available on the right device at the right time</a:t>
            </a:r>
          </a:p>
          <a:p>
            <a:pPr>
              <a:spcBef>
                <a:spcPts val="1200"/>
              </a:spcBef>
              <a:spcAft>
                <a:spcPts val="1200"/>
              </a:spcAft>
            </a:pPr>
            <a:r>
              <a:rPr lang="en-US" sz="2000" dirty="0">
                <a:solidFill>
                  <a:schemeClr val="tx1"/>
                </a:solidFill>
                <a:latin typeface="+mn-lt"/>
              </a:rPr>
              <a:t>Input model optimized for the experience.</a:t>
            </a:r>
          </a:p>
          <a:p>
            <a:pPr>
              <a:spcBef>
                <a:spcPts val="1200"/>
              </a:spcBef>
              <a:spcAft>
                <a:spcPts val="1200"/>
              </a:spcAft>
            </a:pPr>
            <a:r>
              <a:rPr lang="en-US" sz="2000" dirty="0">
                <a:solidFill>
                  <a:schemeClr val="tx1"/>
                </a:solidFill>
                <a:latin typeface="+mn-lt"/>
              </a:rPr>
              <a:t>Enabling Mobile Experiences with Universal Apps</a:t>
            </a:r>
          </a:p>
          <a:p>
            <a:pPr>
              <a:spcBef>
                <a:spcPts val="0"/>
              </a:spcBef>
              <a:spcAft>
                <a:spcPts val="1200"/>
              </a:spcAft>
            </a:pPr>
            <a:endParaRPr lang="en-US" sz="2000" dirty="0">
              <a:solidFill>
                <a:schemeClr val="tx1"/>
              </a:solidFill>
              <a:latin typeface="+mn-lt"/>
            </a:endParaRPr>
          </a:p>
          <a:p>
            <a:pPr>
              <a:spcBef>
                <a:spcPts val="0"/>
              </a:spcBef>
              <a:spcAft>
                <a:spcPts val="1200"/>
              </a:spcAft>
            </a:pPr>
            <a:endParaRPr lang="en-US" sz="2000" dirty="0">
              <a:solidFill>
                <a:schemeClr val="tx1"/>
              </a:solidFill>
              <a:latin typeface="+mn-lt"/>
            </a:endParaRPr>
          </a:p>
        </p:txBody>
      </p:sp>
      <p:sp>
        <p:nvSpPr>
          <p:cNvPr id="16" name="Rectangle 15"/>
          <p:cNvSpPr/>
          <p:nvPr/>
        </p:nvSpPr>
        <p:spPr>
          <a:xfrm>
            <a:off x="300183" y="866015"/>
            <a:ext cx="9374907" cy="369332"/>
          </a:xfrm>
          <a:prstGeom prst="rect">
            <a:avLst/>
          </a:prstGeom>
        </p:spPr>
        <p:txBody>
          <a:bodyPr wrap="square">
            <a:spAutoFit/>
          </a:bodyPr>
          <a:lstStyle/>
          <a:p>
            <a:r>
              <a:rPr lang="en-US" dirty="0"/>
              <a:t>The Experience you want on the device you want</a:t>
            </a:r>
          </a:p>
        </p:txBody>
      </p:sp>
      <p:grpSp>
        <p:nvGrpSpPr>
          <p:cNvPr id="5" name="Group 4"/>
          <p:cNvGrpSpPr>
            <a:grpSpLocks noChangeAspect="1"/>
          </p:cNvGrpSpPr>
          <p:nvPr/>
        </p:nvGrpSpPr>
        <p:grpSpPr>
          <a:xfrm>
            <a:off x="460809" y="1367918"/>
            <a:ext cx="3000262" cy="1684239"/>
            <a:chOff x="2345760" y="1273610"/>
            <a:chExt cx="3569638" cy="200386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345760" y="1273610"/>
              <a:ext cx="3569638" cy="2003866"/>
            </a:xfrm>
            <a:prstGeom prst="rect">
              <a:avLst/>
            </a:prstGeom>
            <a:noFill/>
            <a:effectLst/>
            <a:extLst>
              <a:ext uri="{909E8E84-426E-40dd-AFC4-6F175D3DCCD1}">
                <a14:hiddenFill xmlns="" xmlns:a14="http://schemas.microsoft.com/office/drawing/2010/main">
                  <a:solidFill>
                    <a:srgbClr val="FFFFFF"/>
                  </a:solidFill>
                </a14:hiddenFill>
              </a:ext>
            </a:extLst>
          </p:spPr>
        </p:pic>
        <p:pic>
          <p:nvPicPr>
            <p:cNvPr id="20" name="Picture 1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72123" y="1375175"/>
              <a:ext cx="3169920" cy="1783080"/>
            </a:xfrm>
            <a:prstGeom prst="rect">
              <a:avLst/>
            </a:prstGeom>
          </p:spPr>
        </p:pic>
      </p:grpSp>
      <p:pic>
        <p:nvPicPr>
          <p:cNvPr id="24" name="Desktop"/>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026878" y="4015880"/>
            <a:ext cx="2357737" cy="1330101"/>
          </a:xfrm>
          <a:prstGeom prst="rect">
            <a:avLst/>
          </a:prstGeom>
        </p:spPr>
      </p:pic>
      <p:pic>
        <p:nvPicPr>
          <p:cNvPr id="25" name="Small Tablet"/>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026878" y="2096409"/>
            <a:ext cx="1424587" cy="1301825"/>
          </a:xfrm>
          <a:prstGeom prst="rect">
            <a:avLst/>
          </a:prstGeom>
        </p:spPr>
      </p:pic>
      <p:pic>
        <p:nvPicPr>
          <p:cNvPr id="26" name="Phone"/>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016060" y="5563154"/>
            <a:ext cx="1122273" cy="1032491"/>
          </a:xfrm>
          <a:prstGeom prst="rect">
            <a:avLst/>
          </a:prstGeom>
        </p:spPr>
      </p:pic>
      <p:pic>
        <p:nvPicPr>
          <p:cNvPr id="27" name="2-in-1"/>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40861" y="5073742"/>
            <a:ext cx="2373894" cy="1431936"/>
          </a:xfrm>
          <a:prstGeom prst="rect">
            <a:avLst/>
          </a:prstGeom>
        </p:spPr>
      </p:pic>
      <p:pic>
        <p:nvPicPr>
          <p:cNvPr id="28" name="Picture 27" descr="141215_B-hero_01.png"/>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367667" y="3854843"/>
            <a:ext cx="1593273" cy="628734"/>
          </a:xfrm>
          <a:prstGeom prst="rect">
            <a:avLst/>
          </a:prstGeom>
          <a:noFill/>
          <a:ln>
            <a:noFill/>
          </a:ln>
        </p:spPr>
      </p:pic>
      <p:grpSp>
        <p:nvGrpSpPr>
          <p:cNvPr id="15" name="Group 14"/>
          <p:cNvGrpSpPr/>
          <p:nvPr/>
        </p:nvGrpSpPr>
        <p:grpSpPr>
          <a:xfrm>
            <a:off x="1876811" y="3526220"/>
            <a:ext cx="2278497" cy="1293245"/>
            <a:chOff x="1876811" y="3526220"/>
            <a:chExt cx="2278497" cy="1293245"/>
          </a:xfrm>
        </p:grpSpPr>
        <p:grpSp>
          <p:nvGrpSpPr>
            <p:cNvPr id="13" name="Group 12"/>
            <p:cNvGrpSpPr/>
            <p:nvPr/>
          </p:nvGrpSpPr>
          <p:grpSpPr>
            <a:xfrm>
              <a:off x="1876811" y="3526220"/>
              <a:ext cx="2278497" cy="1235112"/>
              <a:chOff x="1876811" y="3526220"/>
              <a:chExt cx="2278497" cy="1235112"/>
            </a:xfrm>
          </p:grpSpPr>
          <p:sp>
            <p:nvSpPr>
              <p:cNvPr id="12" name="Oval 11"/>
              <p:cNvSpPr/>
              <p:nvPr/>
            </p:nvSpPr>
            <p:spPr>
              <a:xfrm>
                <a:off x="2399856" y="3526220"/>
                <a:ext cx="1237785" cy="1235112"/>
              </a:xfrm>
              <a:prstGeom prst="ellipse">
                <a:avLst/>
              </a:prstGeom>
              <a:solidFill>
                <a:schemeClr val="bg1">
                  <a:lumMod val="85000"/>
                </a:schemeClr>
              </a:solidFill>
              <a:ln w="25400">
                <a:solidFill>
                  <a:schemeClr val="tx2">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pic>
            <p:nvPicPr>
              <p:cNvPr id="19" name="Picture 18"/>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1876811" y="3754639"/>
                <a:ext cx="2278497" cy="641050"/>
              </a:xfrm>
              <a:prstGeom prst="rect">
                <a:avLst/>
              </a:prstGeom>
            </p:spPr>
          </p:pic>
        </p:grpSp>
        <p:sp>
          <p:nvSpPr>
            <p:cNvPr id="14" name="TextBox 13"/>
            <p:cNvSpPr txBox="1"/>
            <p:nvPr/>
          </p:nvSpPr>
          <p:spPr>
            <a:xfrm>
              <a:off x="2642446" y="4348567"/>
              <a:ext cx="733855" cy="470898"/>
            </a:xfrm>
            <a:prstGeom prst="rect">
              <a:avLst/>
            </a:prstGeom>
            <a:noFill/>
          </p:spPr>
          <p:txBody>
            <a:bodyPr wrap="none" lIns="137160" tIns="109728" rIns="137160" bIns="109728" rtlCol="0">
              <a:spAutoFit/>
            </a:bodyPr>
            <a:lstStyle/>
            <a:p>
              <a:pPr>
                <a:lnSpc>
                  <a:spcPct val="90000"/>
                </a:lnSpc>
                <a:spcBef>
                  <a:spcPts val="600"/>
                </a:spcBef>
              </a:pPr>
              <a:r>
                <a:rPr lang="en-US" dirty="0">
                  <a:solidFill>
                    <a:schemeClr val="tx2">
                      <a:lumMod val="95000"/>
                      <a:lumOff val="5000"/>
                    </a:schemeClr>
                  </a:solidFill>
                </a:rPr>
                <a:t>User</a:t>
              </a:r>
            </a:p>
          </p:txBody>
        </p:sp>
      </p:grpSp>
    </p:spTree>
    <p:extLst>
      <p:ext uri="{BB962C8B-B14F-4D97-AF65-F5344CB8AC3E}">
        <p14:creationId xmlns:p14="http://schemas.microsoft.com/office/powerpoint/2010/main" val="3293808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210301"/>
            <a:ext cx="11637012" cy="2437399"/>
          </a:xfrm>
        </p:spPr>
        <p:txBody>
          <a:bodyPr/>
          <a:lstStyle/>
          <a:p>
            <a:r>
              <a:rPr lang="en-GB" dirty="0"/>
              <a:t>Create shared mobile experiences whatever the device</a:t>
            </a:r>
            <a:br>
              <a:rPr lang="en-GB" dirty="0"/>
            </a:br>
            <a:endParaRPr lang="en-GB" dirty="0"/>
          </a:p>
        </p:txBody>
      </p:sp>
    </p:spTree>
    <p:extLst>
      <p:ext uri="{BB962C8B-B14F-4D97-AF65-F5344CB8AC3E}">
        <p14:creationId xmlns:p14="http://schemas.microsoft.com/office/powerpoint/2010/main" val="3140427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Roaming Data APIs</a:t>
            </a:r>
          </a:p>
        </p:txBody>
      </p:sp>
    </p:spTree>
    <p:extLst>
      <p:ext uri="{BB962C8B-B14F-4D97-AF65-F5344CB8AC3E}">
        <p14:creationId xmlns:p14="http://schemas.microsoft.com/office/powerpoint/2010/main" val="528371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the Roaming settings</a:t>
            </a:r>
          </a:p>
        </p:txBody>
      </p:sp>
      <p:sp>
        <p:nvSpPr>
          <p:cNvPr id="9" name="Text Placeholder 8"/>
          <p:cNvSpPr>
            <a:spLocks noGrp="1"/>
          </p:cNvSpPr>
          <p:nvPr>
            <p:ph type="body" sz="quarter" idx="10"/>
          </p:nvPr>
        </p:nvSpPr>
        <p:spPr>
          <a:xfrm>
            <a:off x="269239" y="1189177"/>
            <a:ext cx="11653523" cy="4969950"/>
          </a:xfrm>
        </p:spPr>
        <p:txBody>
          <a:bodyPr/>
          <a:lstStyle/>
          <a:p>
            <a:r>
              <a:rPr lang="en-US" sz="3137" dirty="0"/>
              <a:t>The </a:t>
            </a:r>
            <a:r>
              <a:rPr lang="en-US" sz="3137" dirty="0" err="1"/>
              <a:t>RoamingSettings</a:t>
            </a:r>
            <a:r>
              <a:rPr lang="en-US" sz="3137" dirty="0"/>
              <a:t> are exposed as a dictionary into which an application can save data</a:t>
            </a:r>
          </a:p>
          <a:p>
            <a:endParaRPr lang="en-US" sz="3137" dirty="0"/>
          </a:p>
          <a:p>
            <a:endParaRPr lang="en-US" sz="3137" dirty="0"/>
          </a:p>
          <a:p>
            <a:endParaRPr lang="en-US" sz="3137"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Note: On Windows Desktop, there is a special </a:t>
            </a:r>
            <a:r>
              <a:rPr lang="en-US" b="1" dirty="0" err="1"/>
              <a:t>HighPriority</a:t>
            </a:r>
            <a:r>
              <a:rPr lang="en-US" dirty="0"/>
              <a:t> key. This has no effect on Windows Mobile.</a:t>
            </a:r>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7</a:t>
            </a:fld>
            <a:endParaRPr lang="en-US"/>
          </a:p>
        </p:txBody>
      </p:sp>
      <p:sp>
        <p:nvSpPr>
          <p:cNvPr id="7" name="Rectangle 6"/>
          <p:cNvSpPr/>
          <p:nvPr/>
        </p:nvSpPr>
        <p:spPr>
          <a:xfrm>
            <a:off x="269239" y="2376150"/>
            <a:ext cx="11653523" cy="2832186"/>
          </a:xfrm>
          <a:prstGeom prst="rect">
            <a:avLst/>
          </a:prstGeom>
          <a:solidFill>
            <a:schemeClr val="bg1">
              <a:lumMod val="95000"/>
            </a:schemeClr>
          </a:solidFill>
        </p:spPr>
        <p:txBody>
          <a:bodyPr wrap="square">
            <a:spAutoFit/>
          </a:bodyPr>
          <a:lstStyle/>
          <a:p>
            <a:r>
              <a:rPr lang="en-GB" sz="1961" dirty="0" err="1">
                <a:solidFill>
                  <a:srgbClr val="000000"/>
                </a:solidFill>
                <a:highlight>
                  <a:srgbClr val="F2F2F2"/>
                </a:highlight>
                <a:latin typeface="Consolas" panose="020B0609020204030204" pitchFamily="49" charset="0"/>
              </a:rPr>
              <a:t>Windows.Storage.</a:t>
            </a:r>
            <a:r>
              <a:rPr lang="en-GB" sz="1961" dirty="0" err="1">
                <a:solidFill>
                  <a:srgbClr val="2B91AF"/>
                </a:solidFill>
                <a:highlight>
                  <a:srgbClr val="F2F2F2"/>
                </a:highlight>
                <a:latin typeface="Consolas" panose="020B0609020204030204" pitchFamily="49" charset="0"/>
              </a:rPr>
              <a:t>ApplicationDataContainer</a:t>
            </a:r>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roamingSettings</a:t>
            </a:r>
            <a:r>
              <a:rPr lang="en-GB" sz="1961" dirty="0">
                <a:solidFill>
                  <a:srgbClr val="000000"/>
                </a:solidFill>
                <a:highlight>
                  <a:srgbClr val="F2F2F2"/>
                </a:highlight>
                <a:latin typeface="Consolas" panose="020B0609020204030204" pitchFamily="49" charset="0"/>
              </a:rPr>
              <a:t> = </a:t>
            </a:r>
          </a:p>
          <a:p>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Windows.Storage.</a:t>
            </a:r>
            <a:r>
              <a:rPr lang="en-GB" sz="1961" dirty="0" err="1">
                <a:solidFill>
                  <a:srgbClr val="2B91AF"/>
                </a:solidFill>
                <a:highlight>
                  <a:srgbClr val="F2F2F2"/>
                </a:highlight>
                <a:latin typeface="Consolas" panose="020B0609020204030204" pitchFamily="49" charset="0"/>
              </a:rPr>
              <a:t>ApplicationData</a:t>
            </a:r>
            <a:r>
              <a:rPr lang="en-GB" sz="1961" dirty="0" err="1">
                <a:solidFill>
                  <a:srgbClr val="000000"/>
                </a:solidFill>
                <a:highlight>
                  <a:srgbClr val="F2F2F2"/>
                </a:highlight>
                <a:latin typeface="Consolas" panose="020B0609020204030204" pitchFamily="49" charset="0"/>
              </a:rPr>
              <a:t>.Current.RoamingSettings</a:t>
            </a:r>
            <a:r>
              <a:rPr lang="en-GB" sz="1961" dirty="0">
                <a:solidFill>
                  <a:srgbClr val="000000"/>
                </a:solidFill>
                <a:highlight>
                  <a:srgbClr val="F2F2F2"/>
                </a:highlight>
                <a:latin typeface="Consolas" panose="020B0609020204030204" pitchFamily="49" charset="0"/>
              </a:rPr>
              <a:t>;</a:t>
            </a:r>
          </a:p>
          <a:p>
            <a:br>
              <a:rPr lang="en-GB" sz="1961" dirty="0">
                <a:solidFill>
                  <a:srgbClr val="000000"/>
                </a:solidFill>
                <a:highlight>
                  <a:srgbClr val="F2F2F2"/>
                </a:highlight>
                <a:latin typeface="Consolas" panose="020B0609020204030204" pitchFamily="49" charset="0"/>
              </a:rPr>
            </a:br>
            <a:r>
              <a:rPr lang="en-GB" sz="1961" dirty="0" err="1">
                <a:solidFill>
                  <a:srgbClr val="000000"/>
                </a:solidFill>
                <a:highlight>
                  <a:srgbClr val="F2F2F2"/>
                </a:highlight>
                <a:latin typeface="Consolas" panose="020B0609020204030204" pitchFamily="49" charset="0"/>
              </a:rPr>
              <a:t>roamingSettings.Values</a:t>
            </a:r>
            <a:r>
              <a:rPr lang="en-GB" sz="1961" dirty="0">
                <a:solidFill>
                  <a:srgbClr val="000000"/>
                </a:solidFill>
                <a:highlight>
                  <a:srgbClr val="F2F2F2"/>
                </a:highlight>
                <a:latin typeface="Consolas" panose="020B0609020204030204" pitchFamily="49" charset="0"/>
              </a:rPr>
              <a:t>[</a:t>
            </a:r>
            <a:r>
              <a:rPr lang="en-GB" sz="1961" dirty="0">
                <a:solidFill>
                  <a:srgbClr val="A31515"/>
                </a:solidFill>
                <a:highlight>
                  <a:srgbClr val="F2F2F2"/>
                </a:highlight>
                <a:latin typeface="Consolas" panose="020B0609020204030204" pitchFamily="49" charset="0"/>
              </a:rPr>
              <a:t>"</a:t>
            </a:r>
            <a:r>
              <a:rPr lang="en-GB" sz="1961" dirty="0" err="1">
                <a:solidFill>
                  <a:srgbClr val="A31515"/>
                </a:solidFill>
                <a:highlight>
                  <a:srgbClr val="F2F2F2"/>
                </a:highlight>
                <a:latin typeface="Consolas" panose="020B0609020204030204" pitchFamily="49" charset="0"/>
              </a:rPr>
              <a:t>userName</a:t>
            </a:r>
            <a:r>
              <a:rPr lang="en-GB" sz="1961" dirty="0">
                <a:solidFill>
                  <a:srgbClr val="A31515"/>
                </a:solidFill>
                <a:highlight>
                  <a:srgbClr val="F2F2F2"/>
                </a:highlight>
                <a:latin typeface="Consolas" panose="020B0609020204030204" pitchFamily="49" charset="0"/>
              </a:rPr>
              <a:t>"</a:t>
            </a:r>
            <a:r>
              <a:rPr lang="en-GB" sz="1961" dirty="0">
                <a:solidFill>
                  <a:srgbClr val="000000"/>
                </a:solidFill>
                <a:highlight>
                  <a:srgbClr val="F2F2F2"/>
                </a:highlight>
                <a:latin typeface="Consolas" panose="020B0609020204030204" pitchFamily="49" charset="0"/>
              </a:rPr>
              <a:t>] = </a:t>
            </a:r>
            <a:r>
              <a:rPr lang="en-GB" sz="1961" dirty="0" err="1">
                <a:solidFill>
                  <a:srgbClr val="000000"/>
                </a:solidFill>
                <a:highlight>
                  <a:srgbClr val="F2F2F2"/>
                </a:highlight>
                <a:latin typeface="Consolas" panose="020B0609020204030204" pitchFamily="49" charset="0"/>
              </a:rPr>
              <a:t>name.Text</a:t>
            </a:r>
            <a:r>
              <a:rPr lang="en-GB" sz="1961" dirty="0">
                <a:solidFill>
                  <a:srgbClr val="000000"/>
                </a:solidFill>
                <a:highlight>
                  <a:srgbClr val="F2F2F2"/>
                </a:highlight>
                <a:latin typeface="Consolas" panose="020B0609020204030204" pitchFamily="49" charset="0"/>
              </a:rPr>
              <a:t>;</a:t>
            </a:r>
            <a:br>
              <a:rPr lang="en-GB" sz="1961" dirty="0">
                <a:solidFill>
                  <a:srgbClr val="000000"/>
                </a:solidFill>
                <a:highlight>
                  <a:srgbClr val="F2F2F2"/>
                </a:highlight>
                <a:latin typeface="Consolas" panose="020B0609020204030204" pitchFamily="49" charset="0"/>
              </a:rPr>
            </a:br>
            <a:br>
              <a:rPr lang="en-GB" sz="1961" dirty="0">
                <a:solidFill>
                  <a:srgbClr val="000000"/>
                </a:solidFill>
                <a:highlight>
                  <a:srgbClr val="F2F2F2"/>
                </a:highlight>
                <a:latin typeface="Consolas" panose="020B0609020204030204" pitchFamily="49" charset="0"/>
              </a:rPr>
            </a:br>
            <a:r>
              <a:rPr lang="en-GB" sz="2000" dirty="0" err="1">
                <a:solidFill>
                  <a:srgbClr val="0000FF"/>
                </a:solidFill>
                <a:latin typeface="Consolas" panose="020B0609020204030204" pitchFamily="49" charset="0"/>
                <a:cs typeface="Consolas" panose="020B0609020204030204" pitchFamily="49" charset="0"/>
              </a:rPr>
              <a:t>var</a:t>
            </a:r>
            <a:r>
              <a:rPr lang="en-GB" sz="2000" dirty="0">
                <a:solidFill>
                  <a:srgbClr val="000000"/>
                </a:solidFill>
                <a:latin typeface="Consolas" panose="020B0609020204030204" pitchFamily="49" charset="0"/>
                <a:cs typeface="Consolas" panose="020B0609020204030204" pitchFamily="49" charset="0"/>
              </a:rPr>
              <a:t> composite = </a:t>
            </a:r>
            <a:r>
              <a:rPr lang="en-GB" sz="2000" dirty="0">
                <a:solidFill>
                  <a:srgbClr val="0000FF"/>
                </a:solidFill>
                <a:latin typeface="Consolas" panose="020B0609020204030204" pitchFamily="49" charset="0"/>
                <a:cs typeface="Consolas" panose="020B0609020204030204" pitchFamily="49" charset="0"/>
              </a:rPr>
              <a:t>new</a:t>
            </a:r>
            <a:r>
              <a:rPr lang="en-GB" sz="2000" dirty="0">
                <a:solidFill>
                  <a:srgbClr val="000000"/>
                </a:solidFill>
                <a:latin typeface="Consolas" panose="020B0609020204030204" pitchFamily="49" charset="0"/>
                <a:cs typeface="Consolas" panose="020B0609020204030204" pitchFamily="49" charset="0"/>
              </a:rPr>
              <a:t> </a:t>
            </a:r>
            <a:r>
              <a:rPr lang="en-GB" sz="2000" dirty="0" err="1">
                <a:solidFill>
                  <a:srgbClr val="000000"/>
                </a:solidFill>
                <a:latin typeface="Consolas" panose="020B0609020204030204" pitchFamily="49" charset="0"/>
                <a:cs typeface="Consolas" panose="020B0609020204030204" pitchFamily="49" charset="0"/>
              </a:rPr>
              <a:t>Windows.Storage.ApplicationDataCompositeValue</a:t>
            </a:r>
            <a:r>
              <a:rPr lang="en-GB" sz="2000" dirty="0">
                <a:solidFill>
                  <a:srgbClr val="000000"/>
                </a:solidFill>
                <a:latin typeface="Consolas" panose="020B0609020204030204" pitchFamily="49" charset="0"/>
                <a:cs typeface="Consolas" panose="020B0609020204030204" pitchFamily="49" charset="0"/>
              </a:rPr>
              <a:t>(); </a:t>
            </a:r>
            <a:br>
              <a:rPr lang="en-GB" sz="2000" dirty="0">
                <a:solidFill>
                  <a:srgbClr val="000000"/>
                </a:solidFill>
                <a:latin typeface="Consolas" panose="020B0609020204030204" pitchFamily="49" charset="0"/>
                <a:cs typeface="Consolas" panose="020B0609020204030204" pitchFamily="49" charset="0"/>
              </a:rPr>
            </a:br>
            <a:r>
              <a:rPr lang="en-GB" sz="2000" dirty="0">
                <a:solidFill>
                  <a:srgbClr val="000000"/>
                </a:solidFill>
                <a:latin typeface="Consolas" panose="020B0609020204030204" pitchFamily="49" charset="0"/>
                <a:cs typeface="Consolas" panose="020B0609020204030204" pitchFamily="49" charset="0"/>
              </a:rPr>
              <a:t>composite[</a:t>
            </a:r>
            <a:r>
              <a:rPr lang="en-GB" sz="2000" dirty="0">
                <a:solidFill>
                  <a:srgbClr val="A31515"/>
                </a:solidFill>
                <a:latin typeface="Consolas" panose="020B0609020204030204" pitchFamily="49" charset="0"/>
                <a:cs typeface="Consolas" panose="020B0609020204030204" pitchFamily="49" charset="0"/>
              </a:rPr>
              <a:t>"</a:t>
            </a:r>
            <a:r>
              <a:rPr lang="en-GB" sz="2000" dirty="0" err="1">
                <a:solidFill>
                  <a:srgbClr val="A31515"/>
                </a:solidFill>
                <a:latin typeface="Consolas" panose="020B0609020204030204" pitchFamily="49" charset="0"/>
                <a:cs typeface="Consolas" panose="020B0609020204030204" pitchFamily="49" charset="0"/>
              </a:rPr>
              <a:t>intVal</a:t>
            </a:r>
            <a:r>
              <a:rPr lang="en-GB" sz="2000" dirty="0">
                <a:solidFill>
                  <a:srgbClr val="A31515"/>
                </a:solidFill>
                <a:latin typeface="Consolas" panose="020B0609020204030204" pitchFamily="49" charset="0"/>
                <a:cs typeface="Consolas" panose="020B0609020204030204" pitchFamily="49" charset="0"/>
              </a:rPr>
              <a:t>"</a:t>
            </a:r>
            <a:r>
              <a:rPr lang="en-GB" sz="2000" dirty="0">
                <a:solidFill>
                  <a:srgbClr val="000000"/>
                </a:solidFill>
                <a:latin typeface="Consolas" panose="020B0609020204030204" pitchFamily="49" charset="0"/>
                <a:cs typeface="Consolas" panose="020B0609020204030204" pitchFamily="49" charset="0"/>
              </a:rPr>
              <a:t>] = 1; </a:t>
            </a:r>
            <a:br>
              <a:rPr lang="en-GB" sz="2000" dirty="0">
                <a:solidFill>
                  <a:srgbClr val="000000"/>
                </a:solidFill>
                <a:latin typeface="Consolas" panose="020B0609020204030204" pitchFamily="49" charset="0"/>
                <a:cs typeface="Consolas" panose="020B0609020204030204" pitchFamily="49" charset="0"/>
              </a:rPr>
            </a:br>
            <a:r>
              <a:rPr lang="en-GB" sz="2000" dirty="0">
                <a:solidFill>
                  <a:srgbClr val="000000"/>
                </a:solidFill>
                <a:latin typeface="Consolas" panose="020B0609020204030204" pitchFamily="49" charset="0"/>
                <a:cs typeface="Consolas" panose="020B0609020204030204" pitchFamily="49" charset="0"/>
              </a:rPr>
              <a:t>composite[</a:t>
            </a:r>
            <a:r>
              <a:rPr lang="en-GB" sz="2000" dirty="0">
                <a:solidFill>
                  <a:srgbClr val="A31515"/>
                </a:solidFill>
                <a:latin typeface="Consolas" panose="020B0609020204030204" pitchFamily="49" charset="0"/>
                <a:cs typeface="Consolas" panose="020B0609020204030204" pitchFamily="49" charset="0"/>
              </a:rPr>
              <a:t>"</a:t>
            </a:r>
            <a:r>
              <a:rPr lang="en-GB" sz="2000" dirty="0" err="1">
                <a:solidFill>
                  <a:srgbClr val="A31515"/>
                </a:solidFill>
                <a:latin typeface="Consolas" panose="020B0609020204030204" pitchFamily="49" charset="0"/>
                <a:cs typeface="Consolas" panose="020B0609020204030204" pitchFamily="49" charset="0"/>
              </a:rPr>
              <a:t>strVal</a:t>
            </a:r>
            <a:r>
              <a:rPr lang="en-GB" sz="2000" dirty="0">
                <a:solidFill>
                  <a:srgbClr val="A31515"/>
                </a:solidFill>
                <a:latin typeface="Consolas" panose="020B0609020204030204" pitchFamily="49" charset="0"/>
                <a:cs typeface="Consolas" panose="020B0609020204030204" pitchFamily="49" charset="0"/>
              </a:rPr>
              <a:t>"</a:t>
            </a:r>
            <a:r>
              <a:rPr lang="en-GB" sz="2000" dirty="0">
                <a:solidFill>
                  <a:srgbClr val="000000"/>
                </a:solidFill>
                <a:latin typeface="Consolas" panose="020B0609020204030204" pitchFamily="49" charset="0"/>
                <a:cs typeface="Consolas" panose="020B0609020204030204" pitchFamily="49" charset="0"/>
              </a:rPr>
              <a:t>] = </a:t>
            </a:r>
            <a:r>
              <a:rPr lang="en-GB" sz="2000" dirty="0">
                <a:solidFill>
                  <a:srgbClr val="A31515"/>
                </a:solidFill>
                <a:latin typeface="Consolas" panose="020B0609020204030204" pitchFamily="49" charset="0"/>
                <a:cs typeface="Consolas" panose="020B0609020204030204" pitchFamily="49" charset="0"/>
              </a:rPr>
              <a:t>"string"</a:t>
            </a:r>
            <a:r>
              <a:rPr lang="en-GB" sz="2000" dirty="0">
                <a:solidFill>
                  <a:srgbClr val="000000"/>
                </a:solidFill>
                <a:latin typeface="Consolas" panose="020B0609020204030204" pitchFamily="49" charset="0"/>
                <a:cs typeface="Consolas" panose="020B0609020204030204" pitchFamily="49" charset="0"/>
              </a:rPr>
              <a:t>; </a:t>
            </a:r>
            <a:br>
              <a:rPr lang="en-GB" sz="2000" dirty="0">
                <a:solidFill>
                  <a:srgbClr val="000000"/>
                </a:solidFill>
                <a:latin typeface="Consolas" panose="020B0609020204030204" pitchFamily="49" charset="0"/>
                <a:cs typeface="Consolas" panose="020B0609020204030204" pitchFamily="49" charset="0"/>
              </a:rPr>
            </a:br>
            <a:r>
              <a:rPr lang="en-GB" sz="2000" dirty="0" err="1">
                <a:solidFill>
                  <a:srgbClr val="000000"/>
                </a:solidFill>
                <a:latin typeface="Consolas" panose="020B0609020204030204" pitchFamily="49" charset="0"/>
                <a:cs typeface="Consolas" panose="020B0609020204030204" pitchFamily="49" charset="0"/>
              </a:rPr>
              <a:t>roamingSettings.Values</a:t>
            </a:r>
            <a:r>
              <a:rPr lang="en-GB" sz="2000" dirty="0">
                <a:solidFill>
                  <a:srgbClr val="000000"/>
                </a:solidFill>
                <a:latin typeface="Consolas" panose="020B0609020204030204" pitchFamily="49" charset="0"/>
                <a:cs typeface="Consolas" panose="020B0609020204030204" pitchFamily="49" charset="0"/>
              </a:rPr>
              <a:t>[</a:t>
            </a:r>
            <a:r>
              <a:rPr lang="en-GB" sz="2000" dirty="0">
                <a:solidFill>
                  <a:srgbClr val="A31515"/>
                </a:solidFill>
                <a:latin typeface="Consolas" panose="020B0609020204030204" pitchFamily="49" charset="0"/>
                <a:cs typeface="Consolas" panose="020B0609020204030204" pitchFamily="49" charset="0"/>
              </a:rPr>
              <a:t>"</a:t>
            </a:r>
            <a:r>
              <a:rPr lang="en-GB" sz="2000" dirty="0" err="1">
                <a:solidFill>
                  <a:srgbClr val="A31515"/>
                </a:solidFill>
                <a:latin typeface="Consolas" panose="020B0609020204030204" pitchFamily="49" charset="0"/>
                <a:cs typeface="Consolas" panose="020B0609020204030204" pitchFamily="49" charset="0"/>
              </a:rPr>
              <a:t>exampleCompositeSetting</a:t>
            </a:r>
            <a:r>
              <a:rPr lang="en-GB" sz="2000" dirty="0">
                <a:solidFill>
                  <a:srgbClr val="A31515"/>
                </a:solidFill>
                <a:latin typeface="Consolas" panose="020B0609020204030204" pitchFamily="49" charset="0"/>
                <a:cs typeface="Consolas" panose="020B0609020204030204" pitchFamily="49" charset="0"/>
              </a:rPr>
              <a:t>"</a:t>
            </a:r>
            <a:r>
              <a:rPr lang="en-GB" sz="2000" dirty="0">
                <a:solidFill>
                  <a:srgbClr val="000000"/>
                </a:solidFill>
                <a:latin typeface="Consolas" panose="020B0609020204030204" pitchFamily="49" charset="0"/>
                <a:cs typeface="Consolas" panose="020B0609020204030204" pitchFamily="49" charset="0"/>
              </a:rPr>
              <a:t>] = composite;</a:t>
            </a:r>
            <a:endParaRPr lang="en-GB"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149273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Reading the Roaming settings</a:t>
            </a:r>
          </a:p>
        </p:txBody>
      </p:sp>
      <p:sp>
        <p:nvSpPr>
          <p:cNvPr id="9" name="Text Placeholder 8"/>
          <p:cNvSpPr>
            <a:spLocks noGrp="1"/>
          </p:cNvSpPr>
          <p:nvPr>
            <p:ph type="body" sz="quarter" idx="10"/>
          </p:nvPr>
        </p:nvSpPr>
        <p:spPr/>
        <p:txBody>
          <a:bodyPr/>
          <a:lstStyle/>
          <a:p>
            <a:r>
              <a:rPr lang="en-GB" dirty="0"/>
              <a:t>Query the roaming settings by using the key name</a:t>
            </a:r>
          </a:p>
          <a:p>
            <a:endParaRPr lang="en-GB" dirty="0"/>
          </a:p>
          <a:p>
            <a:endParaRPr lang="en-GB" dirty="0"/>
          </a:p>
          <a:p>
            <a:endParaRPr lang="en-GB"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8</a:t>
            </a:fld>
            <a:endParaRPr lang="en-US"/>
          </a:p>
        </p:txBody>
      </p:sp>
      <p:sp>
        <p:nvSpPr>
          <p:cNvPr id="7" name="Rectangle 6"/>
          <p:cNvSpPr/>
          <p:nvPr/>
        </p:nvSpPr>
        <p:spPr>
          <a:xfrm>
            <a:off x="257174" y="2244174"/>
            <a:ext cx="11653523" cy="2202602"/>
          </a:xfrm>
          <a:prstGeom prst="rect">
            <a:avLst/>
          </a:prstGeom>
          <a:solidFill>
            <a:schemeClr val="bg1">
              <a:lumMod val="95000"/>
            </a:schemeClr>
          </a:solidFill>
        </p:spPr>
        <p:txBody>
          <a:bodyPr wrap="square">
            <a:spAutoFit/>
          </a:bodyPr>
          <a:lstStyle/>
          <a:p>
            <a:r>
              <a:rPr lang="en-GB" sz="1961" dirty="0">
                <a:solidFill>
                  <a:srgbClr val="000000"/>
                </a:solidFill>
                <a:highlight>
                  <a:srgbClr val="F2F2F2"/>
                </a:highlight>
                <a:latin typeface="Consolas" panose="020B0609020204030204" pitchFamily="49" charset="0"/>
              </a:rPr>
              <a:t>Windows.Storage.</a:t>
            </a:r>
            <a:r>
              <a:rPr lang="en-GB" sz="1961" dirty="0">
                <a:solidFill>
                  <a:srgbClr val="2B91AF"/>
                </a:solidFill>
                <a:highlight>
                  <a:srgbClr val="F2F2F2"/>
                </a:highlight>
                <a:latin typeface="Consolas" panose="020B0609020204030204" pitchFamily="49" charset="0"/>
              </a:rPr>
              <a:t>ApplicationDataContainer</a:t>
            </a:r>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roamingSettings</a:t>
            </a:r>
            <a:r>
              <a:rPr lang="en-GB" sz="1961" dirty="0">
                <a:solidFill>
                  <a:srgbClr val="000000"/>
                </a:solidFill>
                <a:highlight>
                  <a:srgbClr val="F2F2F2"/>
                </a:highlight>
                <a:latin typeface="Consolas" panose="020B0609020204030204" pitchFamily="49" charset="0"/>
              </a:rPr>
              <a:t> =</a:t>
            </a:r>
          </a:p>
          <a:p>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Windows.Storage.</a:t>
            </a:r>
            <a:r>
              <a:rPr lang="en-GB" sz="1961" dirty="0" err="1">
                <a:solidFill>
                  <a:srgbClr val="2B91AF"/>
                </a:solidFill>
                <a:highlight>
                  <a:srgbClr val="F2F2F2"/>
                </a:highlight>
                <a:latin typeface="Consolas" panose="020B0609020204030204" pitchFamily="49" charset="0"/>
              </a:rPr>
              <a:t>ApplicationData</a:t>
            </a:r>
            <a:r>
              <a:rPr lang="en-GB" sz="1961" dirty="0" err="1">
                <a:solidFill>
                  <a:srgbClr val="000000"/>
                </a:solidFill>
                <a:highlight>
                  <a:srgbClr val="F2F2F2"/>
                </a:highlight>
                <a:latin typeface="Consolas" panose="020B0609020204030204" pitchFamily="49" charset="0"/>
              </a:rPr>
              <a:t>.Current.RoamingSettings</a:t>
            </a:r>
            <a:r>
              <a:rPr lang="en-GB" sz="1961" dirty="0">
                <a:solidFill>
                  <a:srgbClr val="000000"/>
                </a:solidFill>
                <a:highlight>
                  <a:srgbClr val="F2F2F2"/>
                </a:highlight>
                <a:latin typeface="Consolas" panose="020B0609020204030204" pitchFamily="49" charset="0"/>
              </a:rPr>
              <a:t>;</a:t>
            </a:r>
          </a:p>
          <a:p>
            <a:endParaRPr lang="en-GB" sz="1961" dirty="0">
              <a:solidFill>
                <a:srgbClr val="000000"/>
              </a:solidFill>
              <a:highlight>
                <a:srgbClr val="F2F2F2"/>
              </a:highlight>
              <a:latin typeface="Consolas" panose="020B0609020204030204" pitchFamily="49" charset="0"/>
            </a:endParaRPr>
          </a:p>
          <a:p>
            <a:r>
              <a:rPr lang="en-GB" sz="1961" dirty="0">
                <a:solidFill>
                  <a:srgbClr val="0000FF"/>
                </a:solidFill>
                <a:highlight>
                  <a:srgbClr val="F2F2F2"/>
                </a:highlight>
                <a:latin typeface="Consolas" panose="020B0609020204030204" pitchFamily="49" charset="0"/>
              </a:rPr>
              <a:t>if</a:t>
            </a:r>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roamingSettings.Values.ContainsKey</a:t>
            </a:r>
            <a:r>
              <a:rPr lang="en-GB" sz="1961" dirty="0">
                <a:solidFill>
                  <a:srgbClr val="000000"/>
                </a:solidFill>
                <a:highlight>
                  <a:srgbClr val="F2F2F2"/>
                </a:highlight>
                <a:latin typeface="Consolas" panose="020B0609020204030204" pitchFamily="49" charset="0"/>
              </a:rPr>
              <a:t>(</a:t>
            </a:r>
            <a:r>
              <a:rPr lang="en-GB" sz="1961" dirty="0">
                <a:solidFill>
                  <a:srgbClr val="A31515"/>
                </a:solidFill>
                <a:highlight>
                  <a:srgbClr val="F2F2F2"/>
                </a:highlight>
                <a:latin typeface="Consolas" panose="020B0609020204030204" pitchFamily="49" charset="0"/>
              </a:rPr>
              <a:t>"</a:t>
            </a:r>
            <a:r>
              <a:rPr lang="en-GB" sz="1961" dirty="0" err="1">
                <a:solidFill>
                  <a:srgbClr val="A31515"/>
                </a:solidFill>
                <a:highlight>
                  <a:srgbClr val="F2F2F2"/>
                </a:highlight>
                <a:latin typeface="Consolas" panose="020B0609020204030204" pitchFamily="49" charset="0"/>
              </a:rPr>
              <a:t>userName</a:t>
            </a:r>
            <a:r>
              <a:rPr lang="en-GB" sz="1961" dirty="0">
                <a:solidFill>
                  <a:srgbClr val="A31515"/>
                </a:solidFill>
                <a:highlight>
                  <a:srgbClr val="F2F2F2"/>
                </a:highlight>
                <a:latin typeface="Consolas" panose="020B0609020204030204" pitchFamily="49" charset="0"/>
              </a:rPr>
              <a:t>"</a:t>
            </a:r>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    </a:t>
            </a:r>
            <a:r>
              <a:rPr lang="en-GB" sz="1961" dirty="0" err="1">
                <a:solidFill>
                  <a:srgbClr val="000000"/>
                </a:solidFill>
                <a:highlight>
                  <a:srgbClr val="F2F2F2"/>
                </a:highlight>
                <a:latin typeface="Consolas" panose="020B0609020204030204" pitchFamily="49" charset="0"/>
              </a:rPr>
              <a:t>name.Text</a:t>
            </a:r>
            <a:r>
              <a:rPr lang="en-GB" sz="1961" dirty="0">
                <a:solidFill>
                  <a:srgbClr val="000000"/>
                </a:solidFill>
                <a:highlight>
                  <a:srgbClr val="F2F2F2"/>
                </a:highlight>
                <a:latin typeface="Consolas" panose="020B0609020204030204" pitchFamily="49" charset="0"/>
              </a:rPr>
              <a:t> = </a:t>
            </a:r>
            <a:r>
              <a:rPr lang="en-GB" sz="1961" dirty="0" err="1">
                <a:solidFill>
                  <a:srgbClr val="000000"/>
                </a:solidFill>
                <a:highlight>
                  <a:srgbClr val="F2F2F2"/>
                </a:highlight>
                <a:latin typeface="Consolas" panose="020B0609020204030204" pitchFamily="49" charset="0"/>
              </a:rPr>
              <a:t>roamingSettings.Values</a:t>
            </a:r>
            <a:r>
              <a:rPr lang="en-GB" sz="1961" dirty="0">
                <a:solidFill>
                  <a:srgbClr val="000000"/>
                </a:solidFill>
                <a:highlight>
                  <a:srgbClr val="F2F2F2"/>
                </a:highlight>
                <a:latin typeface="Consolas" panose="020B0609020204030204" pitchFamily="49" charset="0"/>
              </a:rPr>
              <a:t>[</a:t>
            </a:r>
            <a:r>
              <a:rPr lang="en-GB" sz="1961" dirty="0">
                <a:solidFill>
                  <a:srgbClr val="A31515"/>
                </a:solidFill>
                <a:highlight>
                  <a:srgbClr val="F2F2F2"/>
                </a:highlight>
                <a:latin typeface="Consolas" panose="020B0609020204030204" pitchFamily="49" charset="0"/>
              </a:rPr>
              <a:t>"</a:t>
            </a:r>
            <a:r>
              <a:rPr lang="en-GB" sz="1961" dirty="0" err="1">
                <a:solidFill>
                  <a:srgbClr val="A31515"/>
                </a:solidFill>
                <a:highlight>
                  <a:srgbClr val="F2F2F2"/>
                </a:highlight>
                <a:latin typeface="Consolas" panose="020B0609020204030204" pitchFamily="49" charset="0"/>
              </a:rPr>
              <a:t>userName</a:t>
            </a:r>
            <a:r>
              <a:rPr lang="en-GB" sz="1961" dirty="0">
                <a:solidFill>
                  <a:srgbClr val="A31515"/>
                </a:solidFill>
                <a:highlight>
                  <a:srgbClr val="F2F2F2"/>
                </a:highlight>
                <a:latin typeface="Consolas" panose="020B0609020204030204" pitchFamily="49" charset="0"/>
              </a:rPr>
              <a:t>"</a:t>
            </a:r>
            <a:r>
              <a:rPr lang="en-GB" sz="1961" dirty="0">
                <a:solidFill>
                  <a:srgbClr val="000000"/>
                </a:solidFill>
                <a:highlight>
                  <a:srgbClr val="F2F2F2"/>
                </a:highlight>
                <a:latin typeface="Consolas" panose="020B0609020204030204" pitchFamily="49" charset="0"/>
              </a:rPr>
              <a:t>].</a:t>
            </a:r>
            <a:r>
              <a:rPr lang="en-GB" sz="1961" dirty="0" err="1">
                <a:solidFill>
                  <a:srgbClr val="000000"/>
                </a:solidFill>
                <a:highlight>
                  <a:srgbClr val="F2F2F2"/>
                </a:highlight>
                <a:latin typeface="Consolas" panose="020B0609020204030204" pitchFamily="49" charset="0"/>
              </a:rPr>
              <a:t>ToString</a:t>
            </a:r>
            <a:r>
              <a:rPr lang="en-GB" sz="1961" dirty="0">
                <a:solidFill>
                  <a:srgbClr val="000000"/>
                </a:solidFill>
                <a:highlight>
                  <a:srgbClr val="F2F2F2"/>
                </a:highlight>
                <a:latin typeface="Consolas" panose="020B0609020204030204" pitchFamily="49" charset="0"/>
              </a:rPr>
              <a:t>();</a:t>
            </a:r>
          </a:p>
          <a:p>
            <a:r>
              <a:rPr lang="en-GB" sz="1961" dirty="0">
                <a:solidFill>
                  <a:srgbClr val="000000"/>
                </a:solidFill>
                <a:highlight>
                  <a:srgbClr val="F2F2F2"/>
                </a:highlight>
                <a:latin typeface="Consolas" panose="020B0609020204030204" pitchFamily="49" charset="0"/>
              </a:rPr>
              <a:t>}</a:t>
            </a:r>
            <a:endParaRPr lang="en-GB" sz="1961"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3320238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Roaming Folder</a:t>
            </a:r>
          </a:p>
        </p:txBody>
      </p:sp>
      <p:sp>
        <p:nvSpPr>
          <p:cNvPr id="3" name="Text Placeholder 2"/>
          <p:cNvSpPr>
            <a:spLocks noGrp="1"/>
          </p:cNvSpPr>
          <p:nvPr>
            <p:ph type="body" sz="quarter" idx="10"/>
          </p:nvPr>
        </p:nvSpPr>
        <p:spPr/>
        <p:txBody>
          <a:bodyPr/>
          <a:lstStyle/>
          <a:p>
            <a:r>
              <a:rPr lang="en-GB" dirty="0"/>
              <a:t>Use the roaming app data store to read/write files and folders</a:t>
            </a:r>
          </a:p>
          <a:p>
            <a:endParaRPr lang="en-GB" dirty="0"/>
          </a:p>
        </p:txBody>
      </p:sp>
      <p:pic>
        <p:nvPicPr>
          <p:cNvPr id="4" name="Picture 3"/>
          <p:cNvPicPr>
            <a:picLocks noChangeAspect="1"/>
          </p:cNvPicPr>
          <p:nvPr/>
        </p:nvPicPr>
        <p:blipFill>
          <a:blip r:embed="rId3"/>
          <a:stretch>
            <a:fillRect/>
          </a:stretch>
        </p:blipFill>
        <p:spPr>
          <a:xfrm>
            <a:off x="382361" y="2848318"/>
            <a:ext cx="10624228" cy="3448788"/>
          </a:xfrm>
          <a:prstGeom prst="rect">
            <a:avLst/>
          </a:prstGeom>
        </p:spPr>
      </p:pic>
    </p:spTree>
    <p:extLst>
      <p:ext uri="{BB962C8B-B14F-4D97-AF65-F5344CB8AC3E}">
        <p14:creationId xmlns:p14="http://schemas.microsoft.com/office/powerpoint/2010/main" val="1937762875"/>
      </p:ext>
    </p:extLst>
  </p:cSld>
  <p:clrMapOvr>
    <a:masterClrMapping/>
  </p:clrMapOvr>
  <p:transition>
    <p:fade/>
  </p:transition>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4531</Words>
  <Application>Microsoft Office PowerPoint</Application>
  <PresentationFormat>宽屏</PresentationFormat>
  <Paragraphs>415</Paragraphs>
  <Slides>38</Slides>
  <Notes>34</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38</vt:i4>
      </vt:variant>
    </vt:vector>
  </HeadingPairs>
  <TitlesOfParts>
    <vt:vector size="55" baseType="lpstr">
      <vt:lpstr>Avenir LT Pro 45 Book</vt:lpstr>
      <vt:lpstr>Lucida Grande</vt:lpstr>
      <vt:lpstr>ＭＳ Ｐゴシック</vt:lpstr>
      <vt:lpstr>Segoe</vt:lpstr>
      <vt:lpstr>Arial</vt:lpstr>
      <vt:lpstr>Calibri</vt:lpstr>
      <vt:lpstr>Consolas</vt:lpstr>
      <vt:lpstr>Segoe UI</vt:lpstr>
      <vt:lpstr>Segoe UI Light</vt:lpstr>
      <vt:lpstr>Segoe UI Semibold</vt:lpstr>
      <vt:lpstr>Segoe UI Semilight</vt:lpstr>
      <vt:lpstr>Segoe UI Symbol</vt:lpstr>
      <vt:lpstr>Wingdings</vt:lpstr>
      <vt:lpstr>BUILD CHARCOAL BACKGROUND</vt:lpstr>
      <vt:lpstr>1_BUILD CHARCOAL BACKGROUND</vt:lpstr>
      <vt:lpstr>BUILD WHITE TEMPLATE</vt:lpstr>
      <vt:lpstr>5-30629_Build_Template_WHITE</vt:lpstr>
      <vt:lpstr>Cloud Integration Developer’s Guide to Windows 10</vt:lpstr>
      <vt:lpstr>Agenda</vt:lpstr>
      <vt:lpstr>Evolution of Mobile Experiences</vt:lpstr>
      <vt:lpstr>Mobile Experiences - not just mobile devices</vt:lpstr>
      <vt:lpstr>Create shared mobile experiences whatever the device </vt:lpstr>
      <vt:lpstr>Roaming Data APIs</vt:lpstr>
      <vt:lpstr>Using the Roaming settings</vt:lpstr>
      <vt:lpstr>Reading the Roaming settings</vt:lpstr>
      <vt:lpstr>Roaming Folder</vt:lpstr>
      <vt:lpstr>DataChanged notification</vt:lpstr>
      <vt:lpstr>Debugging apps using Roaming Data</vt:lpstr>
      <vt:lpstr>Tips on using roaming data</vt:lpstr>
      <vt:lpstr>Do not use Roaming Data as a general purpose data syncing mechanism</vt:lpstr>
      <vt:lpstr>Credential Locker securely store and roam user credentials</vt:lpstr>
      <vt:lpstr>Overview</vt:lpstr>
      <vt:lpstr>Roaming</vt:lpstr>
      <vt:lpstr>Credential Locker sample</vt:lpstr>
      <vt:lpstr>Sharing State using OneDrive</vt:lpstr>
      <vt:lpstr>OneDrive Cloud Storage</vt:lpstr>
      <vt:lpstr>OneDrive Integration choices</vt:lpstr>
      <vt:lpstr>Azure App Service Mobile Apps</vt:lpstr>
      <vt:lpstr>App Service: one integrated offering</vt:lpstr>
      <vt:lpstr>App Service</vt:lpstr>
      <vt:lpstr>Mobile Apps Dynamic Schema</vt:lpstr>
      <vt:lpstr>Azure Mobile Offline data sync</vt:lpstr>
      <vt:lpstr>The best mobile apps handle network interruptions gracefully</vt:lpstr>
      <vt:lpstr>Adding offline sync to an app is usually hard.  With Azure Mobile App, it’s easy.</vt:lpstr>
      <vt:lpstr>Why use mobile offline sync?</vt:lpstr>
      <vt:lpstr>How it works</vt:lpstr>
      <vt:lpstr>Handle client sync conflicts</vt:lpstr>
      <vt:lpstr>Detect Conflicts with Optimistic Concurrency</vt:lpstr>
      <vt:lpstr>Summary: Azure Mobile App offline sync</vt:lpstr>
      <vt:lpstr>Adding push notifications</vt:lpstr>
      <vt:lpstr>Push Notifications 101</vt:lpstr>
      <vt:lpstr>Azure Notification Hubs</vt:lpstr>
      <vt:lpstr>Try it now</vt:lpstr>
      <vt:lpstr>Review</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2015-08-17T15:20:38Z</dcterms:created>
  <dcterms:modified xsi:type="dcterms:W3CDTF">2018-04-05T07:26:41Z</dcterms:modified>
</cp:coreProperties>
</file>