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39"/>
  </p:notesMasterIdLst>
  <p:sldIdLst>
    <p:sldId id="256" r:id="rId2"/>
    <p:sldId id="257" r:id="rId3"/>
    <p:sldId id="259" r:id="rId4"/>
    <p:sldId id="260" r:id="rId5"/>
    <p:sldId id="261" r:id="rId6"/>
    <p:sldId id="268" r:id="rId7"/>
    <p:sldId id="262" r:id="rId8"/>
    <p:sldId id="267" r:id="rId9"/>
    <p:sldId id="269" r:id="rId10"/>
    <p:sldId id="270" r:id="rId11"/>
    <p:sldId id="273" r:id="rId12"/>
    <p:sldId id="274" r:id="rId13"/>
    <p:sldId id="309" r:id="rId14"/>
    <p:sldId id="271" r:id="rId15"/>
    <p:sldId id="264" r:id="rId16"/>
    <p:sldId id="265" r:id="rId17"/>
    <p:sldId id="266" r:id="rId18"/>
    <p:sldId id="278" r:id="rId19"/>
    <p:sldId id="279" r:id="rId20"/>
    <p:sldId id="280" r:id="rId21"/>
    <p:sldId id="281" r:id="rId22"/>
    <p:sldId id="310" r:id="rId23"/>
    <p:sldId id="286" r:id="rId24"/>
    <p:sldId id="288" r:id="rId25"/>
    <p:sldId id="289" r:id="rId26"/>
    <p:sldId id="306" r:id="rId27"/>
    <p:sldId id="307" r:id="rId28"/>
    <p:sldId id="297" r:id="rId29"/>
    <p:sldId id="299" r:id="rId30"/>
    <p:sldId id="311" r:id="rId31"/>
    <p:sldId id="300" r:id="rId32"/>
    <p:sldId id="301" r:id="rId33"/>
    <p:sldId id="302" r:id="rId34"/>
    <p:sldId id="303" r:id="rId35"/>
    <p:sldId id="304" r:id="rId36"/>
    <p:sldId id="308"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98" d="100"/>
          <a:sy n="98" d="100"/>
        </p:scale>
        <p:origin x="139" y="91"/>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91907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2538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0742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1642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638767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855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6</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3106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4/7/2018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9421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15</a:t>
            </a:fld>
            <a:endParaRPr lang="en-US"/>
          </a:p>
        </p:txBody>
      </p:sp>
    </p:spTree>
    <p:extLst>
      <p:ext uri="{BB962C8B-B14F-4D97-AF65-F5344CB8AC3E}">
        <p14:creationId xmlns:p14="http://schemas.microsoft.com/office/powerpoint/2010/main" val="359703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16</a:t>
            </a:fld>
            <a:endParaRPr lang="en-US"/>
          </a:p>
        </p:txBody>
      </p:sp>
    </p:spTree>
    <p:extLst>
      <p:ext uri="{BB962C8B-B14F-4D97-AF65-F5344CB8AC3E}">
        <p14:creationId xmlns:p14="http://schemas.microsoft.com/office/powerpoint/2010/main" val="268063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1857538631"/>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2524599731"/>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1"/>
          </p:nvPr>
        </p:nvSpPr>
        <p:spPr/>
        <p:txBody>
          <a:bodyPr/>
          <a:lstStyle/>
          <a:p>
            <a:fld id="{9CDF5C6C-1D7F-4181-894D-D1D5CDC09395}" type="datetime1">
              <a:rPr lang="en-US" smtClean="0"/>
              <a:t>4/7/2018</a:t>
            </a:fld>
            <a:endParaRPr lang="en-US"/>
          </a:p>
        </p:txBody>
      </p:sp>
      <p:sp>
        <p:nvSpPr>
          <p:cNvPr id="3" name="Footer Placeholder 2"/>
          <p:cNvSpPr>
            <a:spLocks noGrp="1"/>
          </p:cNvSpPr>
          <p:nvPr>
            <p:ph type="ftr" sz="quarter" idx="12"/>
          </p:nvPr>
        </p:nvSpPr>
        <p:spPr/>
        <p:txBody>
          <a:bodyPr/>
          <a:lstStyle/>
          <a:p>
            <a:r>
              <a:rPr lang="en-US"/>
              <a:t>Microsoft Confidential</a:t>
            </a:r>
            <a:endParaRPr lang="en-US"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4/7/2018</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a:t>Microsoft Confidential</a:t>
            </a:r>
            <a:endParaRPr lang="en-US" dirty="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4/7/2018</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a:t>Microsoft Confidential</a:t>
            </a:r>
            <a:endParaRPr lang="en-US" dirty="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4/7/2018</a:t>
            </a:fld>
            <a:endParaRPr lang="en-US"/>
          </a:p>
        </p:txBody>
      </p:sp>
      <p:sp>
        <p:nvSpPr>
          <p:cNvPr id="5" name="Footer Placeholder 4"/>
          <p:cNvSpPr>
            <a:spLocks noGrp="1"/>
          </p:cNvSpPr>
          <p:nvPr>
            <p:ph type="ftr" sz="quarter" idx="12"/>
          </p:nvPr>
        </p:nvSpPr>
        <p:spPr/>
        <p:txBody>
          <a:bodyPr/>
          <a:lstStyle/>
          <a:p>
            <a:r>
              <a:rPr lang="en-US"/>
              <a:t>Microsoft Confidential</a:t>
            </a:r>
            <a:endParaRPr lang="en-US" dirty="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4/7/2018</a:t>
            </a:fld>
            <a:endParaRPr lang="en-US"/>
          </a:p>
        </p:txBody>
      </p:sp>
      <p:sp>
        <p:nvSpPr>
          <p:cNvPr id="7" name="Footer Placeholder 6"/>
          <p:cNvSpPr>
            <a:spLocks noGrp="1"/>
          </p:cNvSpPr>
          <p:nvPr>
            <p:ph type="ftr" sz="quarter" idx="13"/>
          </p:nvPr>
        </p:nvSpPr>
        <p:spPr/>
        <p:txBody>
          <a:bodyPr/>
          <a:lstStyle/>
          <a:p>
            <a:r>
              <a:rPr lang="en-US"/>
              <a:t>Microsoft Confidential</a:t>
            </a:r>
            <a:endParaRPr lang="en-US" dirty="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4/7/2018</a:t>
            </a:fld>
            <a:endParaRPr lang="en-US"/>
          </a:p>
        </p:txBody>
      </p:sp>
      <p:sp>
        <p:nvSpPr>
          <p:cNvPr id="4" name="Footer Placeholder 3"/>
          <p:cNvSpPr>
            <a:spLocks noGrp="1"/>
          </p:cNvSpPr>
          <p:nvPr>
            <p:ph type="ftr" sz="quarter" idx="11"/>
          </p:nvPr>
        </p:nvSpPr>
        <p:spPr/>
        <p:txBody>
          <a:bodyPr/>
          <a:lstStyle/>
          <a:p>
            <a:r>
              <a:rPr lang="en-US"/>
              <a:t>Microsoft Confidential</a:t>
            </a:r>
            <a:endParaRPr lang="en-US" dirty="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a:t>Click to edit Master title style</a:t>
            </a:r>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a:t>Code Snippet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287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File Management</a:t>
            </a:r>
            <a:endParaRPr lang="en-GB" dirty="0"/>
          </a:p>
        </p:txBody>
      </p:sp>
      <p:sp>
        <p:nvSpPr>
          <p:cNvPr id="3" name="Subtitle 2"/>
          <p:cNvSpPr>
            <a:spLocks noGrp="1"/>
          </p:cNvSpPr>
          <p:nvPr>
            <p:ph type="subTitle" idx="1"/>
          </p:nvPr>
        </p:nvSpPr>
        <p:spPr>
          <a:xfrm>
            <a:off x="728296" y="3431828"/>
            <a:ext cx="9216982" cy="2238552"/>
          </a:xfrm>
        </p:spPr>
        <p:txBody>
          <a:bodyPr/>
          <a:lstStyle/>
          <a:p>
            <a:r>
              <a:rPr lang="en-GB" dirty="0"/>
              <a:t>A Developer's Guide to Windows 1</a:t>
            </a:r>
            <a:r>
              <a:rPr lang="en-US" altLang="zh-CN" dirty="0"/>
              <a:t>0</a:t>
            </a:r>
          </a:p>
          <a:p>
            <a:endParaRPr lang="en-GB" dirty="0"/>
          </a:p>
        </p:txBody>
      </p:sp>
    </p:spTree>
    <p:extLst>
      <p:ext uri="{BB962C8B-B14F-4D97-AF65-F5344CB8AC3E}">
        <p14:creationId xmlns:p14="http://schemas.microsoft.com/office/powerpoint/2010/main" val="97429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9239" y="2903456"/>
            <a:ext cx="11585542" cy="35256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
        <p:nvSpPr>
          <p:cNvPr id="3" name="Title 2"/>
          <p:cNvSpPr>
            <a:spLocks noGrp="1"/>
          </p:cNvSpPr>
          <p:nvPr>
            <p:ph type="title"/>
          </p:nvPr>
        </p:nvSpPr>
        <p:spPr/>
        <p:txBody>
          <a:bodyPr/>
          <a:lstStyle/>
          <a:p>
            <a:r>
              <a:rPr lang="en-US" dirty="0"/>
              <a:t>Reading a complete file</a:t>
            </a:r>
          </a:p>
        </p:txBody>
      </p:sp>
      <p:sp>
        <p:nvSpPr>
          <p:cNvPr id="9" name="Text Placeholder 8"/>
          <p:cNvSpPr>
            <a:spLocks noGrp="1"/>
          </p:cNvSpPr>
          <p:nvPr>
            <p:ph type="body" sz="quarter" idx="10"/>
          </p:nvPr>
        </p:nvSpPr>
        <p:spPr>
          <a:xfrm>
            <a:off x="257175" y="1204913"/>
            <a:ext cx="11413210" cy="5653087"/>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10</a:t>
            </a:fld>
            <a:endParaRPr lang="en-US"/>
          </a:p>
        </p:txBody>
      </p:sp>
      <p:sp>
        <p:nvSpPr>
          <p:cNvPr id="2" name="TextBox 1"/>
          <p:cNvSpPr txBox="1"/>
          <p:nvPr/>
        </p:nvSpPr>
        <p:spPr>
          <a:xfrm>
            <a:off x="269240" y="1168510"/>
            <a:ext cx="11653522" cy="1593115"/>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read contents of a file into a string</a:t>
            </a:r>
          </a:p>
          <a:p>
            <a:pPr>
              <a:lnSpc>
                <a:spcPct val="90000"/>
              </a:lnSpc>
            </a:pPr>
            <a:endParaRPr lang="en-GB" sz="3529" dirty="0">
              <a:gradFill>
                <a:gsLst>
                  <a:gs pos="1250">
                    <a:schemeClr val="tx2"/>
                  </a:gs>
                  <a:gs pos="99000">
                    <a:schemeClr val="tx2"/>
                  </a:gs>
                </a:gsLst>
                <a:lin ang="5400000" scaled="0"/>
              </a:gradFill>
              <a:latin typeface="+mj-lt"/>
            </a:endParaRPr>
          </a:p>
        </p:txBody>
      </p:sp>
    </p:spTree>
    <p:extLst>
      <p:ext uri="{BB962C8B-B14F-4D97-AF65-F5344CB8AC3E}">
        <p14:creationId xmlns:p14="http://schemas.microsoft.com/office/powerpoint/2010/main" val="2631655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Local Settings</a:t>
            </a: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11</a:t>
            </a:fld>
            <a:endParaRPr lang="en-US"/>
          </a:p>
        </p:txBody>
      </p:sp>
      <p:sp>
        <p:nvSpPr>
          <p:cNvPr id="2" name="Text Placeholder 1"/>
          <p:cNvSpPr>
            <a:spLocks noGrp="1"/>
          </p:cNvSpPr>
          <p:nvPr>
            <p:ph type="body" sz="quarter" idx="10"/>
          </p:nvPr>
        </p:nvSpPr>
        <p:spPr/>
        <p:txBody>
          <a:bodyPr/>
          <a:lstStyle/>
          <a:p>
            <a:pPr>
              <a:lnSpc>
                <a:spcPct val="107000"/>
              </a:lnSpc>
              <a:spcAft>
                <a:spcPts val="0"/>
              </a:spcAft>
            </a:pPr>
            <a:r>
              <a:rPr lang="en-GB" sz="1600" b="0" dirty="0" err="1">
                <a:solidFill>
                  <a:srgbClr val="000000"/>
                </a:solidFill>
                <a:highlight>
                  <a:srgbClr val="FFFFFF"/>
                </a:highlight>
                <a:latin typeface="Consolas" panose="020B0609020204030204" pitchFamily="49" charset="0"/>
              </a:rPr>
              <a:t>Windows.Storage.</a:t>
            </a:r>
            <a:r>
              <a:rPr lang="en-GB" sz="1600" b="0" dirty="0" err="1">
                <a:solidFill>
                  <a:srgbClr val="2B91AF"/>
                </a:solidFill>
                <a:highlight>
                  <a:srgbClr val="FFFFFF"/>
                </a:highlight>
                <a:latin typeface="Consolas" panose="020B0609020204030204" pitchFamily="49" charset="0"/>
              </a:rPr>
              <a:t>ApplicationDataContainer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localSettings</a:t>
            </a:r>
            <a:r>
              <a:rPr lang="en-GB" sz="1600" b="0" dirty="0">
                <a:solidFill>
                  <a:srgbClr val="000000"/>
                </a:solidFill>
                <a:highlight>
                  <a:srgbClr val="FFFFFF"/>
                </a:highlight>
                <a:latin typeface="Consolas" panose="020B0609020204030204" pitchFamily="49" charset="0"/>
              </a:rPr>
              <a:t> = </a:t>
            </a:r>
            <a:br>
              <a:rPr lang="en-GB" sz="1600" b="0" dirty="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Windows.Storage.</a:t>
            </a:r>
            <a:r>
              <a:rPr lang="en-GB" sz="1600" b="0" dirty="0" err="1">
                <a:solidFill>
                  <a:srgbClr val="2B91AF"/>
                </a:solidFill>
                <a:highlight>
                  <a:srgbClr val="FFFFFF"/>
                </a:highlight>
                <a:latin typeface="Consolas" panose="020B0609020204030204" pitchFamily="49" charset="0"/>
              </a:rPr>
              <a:t>ApplicationData</a:t>
            </a:r>
            <a:r>
              <a:rPr lang="en-GB" sz="1600" b="0" dirty="0" err="1">
                <a:solidFill>
                  <a:srgbClr val="000000"/>
                </a:solidFill>
                <a:highlight>
                  <a:srgbClr val="FFFFFF"/>
                </a:highlight>
                <a:latin typeface="Consolas" panose="020B0609020204030204" pitchFamily="49" charset="0"/>
              </a:rPr>
              <a:t>.Current.LocalSettings</a:t>
            </a:r>
            <a:r>
              <a:rPr lang="en-GB" sz="1600" b="0" dirty="0">
                <a:solidFill>
                  <a:srgbClr val="000000"/>
                </a:solidFill>
                <a:highlight>
                  <a:srgbClr val="FFFFFF"/>
                </a:highlight>
                <a:latin typeface="Consolas" panose="020B0609020204030204" pitchFamily="49" charset="0"/>
              </a:rPr>
              <a:t>;</a:t>
            </a:r>
          </a:p>
          <a:p>
            <a:r>
              <a:rPr lang="en-GB" sz="1600" b="0" dirty="0">
                <a:solidFill>
                  <a:srgbClr val="008000"/>
                </a:solidFill>
                <a:highlight>
                  <a:srgbClr val="FFFFFF"/>
                </a:highlight>
                <a:latin typeface="Consolas" panose="020B0609020204030204" pitchFamily="49" charset="0"/>
              </a:rPr>
              <a:t>// Create a simple setting</a:t>
            </a: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a:solidFill>
                  <a:srgbClr val="000000"/>
                </a:solidFill>
                <a:highlight>
                  <a:srgbClr val="FFFFFF"/>
                </a:highlight>
                <a:latin typeface="Consolas" panose="020B0609020204030204" pitchFamily="49" charset="0"/>
              </a:rPr>
              <a:t>localSettings.Values</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a:t>
            </a:r>
            <a:r>
              <a:rPr lang="en-GB" sz="1600" b="0" dirty="0">
                <a:solidFill>
                  <a:srgbClr val="000000"/>
                </a:solidFill>
                <a:highlight>
                  <a:srgbClr val="FFFFFF"/>
                </a:highlight>
                <a:latin typeface="Consolas" panose="020B0609020204030204" pitchFamily="49" charset="0"/>
              </a:rPr>
              <a:t>] = </a:t>
            </a:r>
            <a:r>
              <a:rPr lang="en-GB" sz="1600" b="0" dirty="0">
                <a:solidFill>
                  <a:srgbClr val="A31515"/>
                </a:solidFill>
                <a:highlight>
                  <a:srgbClr val="FFFFFF"/>
                </a:highlight>
                <a:latin typeface="Consolas" panose="020B0609020204030204" pitchFamily="49" charset="0"/>
              </a:rPr>
              <a:t>"Hello Windows"</a:t>
            </a: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a:solidFill>
                  <a:srgbClr val="008000"/>
                </a:solidFill>
                <a:highlight>
                  <a:srgbClr val="FFFFFF"/>
                </a:highlight>
                <a:latin typeface="Consolas" panose="020B0609020204030204" pitchFamily="49" charset="0"/>
              </a:rPr>
              <a:t>// Read data from a simple setting</a:t>
            </a:r>
            <a:br>
              <a:rPr lang="en-GB" sz="1600" b="0" dirty="0">
                <a:solidFill>
                  <a:srgbClr val="008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if (</a:t>
            </a:r>
            <a:r>
              <a:rPr lang="en-GB" sz="1600" b="0" dirty="0" err="1">
                <a:solidFill>
                  <a:srgbClr val="000000"/>
                </a:solidFill>
                <a:highlight>
                  <a:srgbClr val="FFFFFF"/>
                </a:highlight>
                <a:latin typeface="Consolas" panose="020B0609020204030204" pitchFamily="49" charset="0"/>
              </a:rPr>
              <a:t>localSettings.ContainsKey</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a:t>
            </a:r>
            <a:r>
              <a:rPr lang="en-GB" sz="1600" b="0" dirty="0">
                <a:solidFill>
                  <a:srgbClr val="000000"/>
                </a:solidFill>
                <a:highlight>
                  <a:srgbClr val="FFFFFF"/>
                </a:highlight>
                <a:latin typeface="Consolas" panose="020B0609020204030204" pitchFamily="49" charset="0"/>
              </a:rPr>
              <a:t>))</a:t>
            </a: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Access data in value</a:t>
            </a:r>
            <a:br>
              <a:rPr lang="en-GB" sz="1600" b="0" dirty="0">
                <a:solidFill>
                  <a:srgbClr val="008000"/>
                </a:solidFill>
                <a:highlight>
                  <a:srgbClr val="FFFFFF"/>
                </a:highlight>
                <a:latin typeface="Consolas" panose="020B0609020204030204" pitchFamily="49" charset="0"/>
              </a:rPr>
            </a:br>
            <a:r>
              <a:rPr lang="en-GB" sz="1600" b="0" dirty="0">
                <a:solidFill>
                  <a:srgbClr val="008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data = </a:t>
            </a:r>
            <a:r>
              <a:rPr lang="en-GB" sz="1600" b="0" dirty="0" err="1">
                <a:solidFill>
                  <a:srgbClr val="000000"/>
                </a:solidFill>
                <a:highlight>
                  <a:srgbClr val="FFFFFF"/>
                </a:highlight>
                <a:latin typeface="Consolas" panose="020B0609020204030204" pitchFamily="49" charset="0"/>
              </a:rPr>
              <a:t>localSettings.Values</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ToString</a:t>
            </a:r>
            <a:r>
              <a:rPr lang="en-GB" sz="1600" b="0" dirty="0">
                <a:solidFill>
                  <a:srgbClr val="000000"/>
                </a:solidFill>
                <a:highlight>
                  <a:srgbClr val="FFFFFF"/>
                </a:highlight>
                <a:latin typeface="Consolas" panose="020B0609020204030204" pitchFamily="49" charset="0"/>
              </a:rPr>
              <a:t>();</a:t>
            </a: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a:solidFill>
                  <a:srgbClr val="008000"/>
                </a:solidFill>
                <a:highlight>
                  <a:srgbClr val="FFFFFF"/>
                </a:highlight>
                <a:latin typeface="Consolas" panose="020B0609020204030204" pitchFamily="49" charset="0"/>
              </a:rPr>
              <a:t>// Delete a simple setting</a:t>
            </a:r>
            <a:br>
              <a:rPr lang="en-GB" sz="1600" b="0" dirty="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a:solidFill>
                  <a:srgbClr val="000000"/>
                </a:solidFill>
                <a:highlight>
                  <a:srgbClr val="FFFFFF"/>
                </a:highlight>
                <a:latin typeface="Consolas" panose="020B0609020204030204" pitchFamily="49" charset="0"/>
              </a:rPr>
              <a:t>localSettings.Values.Remove</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a:t>
            </a: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br>
              <a:rPr lang="en-GB" sz="1600" b="0" dirty="0">
                <a:solidFill>
                  <a:srgbClr val="000000"/>
                </a:solidFill>
                <a:highlight>
                  <a:srgbClr val="FFFFFF"/>
                </a:highlight>
                <a:latin typeface="Consolas" panose="020B0609020204030204" pitchFamily="49" charset="0"/>
              </a:rPr>
            </a:br>
            <a:r>
              <a:rPr lang="en-GB" sz="1600" b="0" dirty="0">
                <a:solidFill>
                  <a:srgbClr val="008000"/>
                </a:solidFill>
                <a:latin typeface="Consolas" panose="020B0609020204030204" pitchFamily="49" charset="0"/>
                <a:cs typeface="Consolas" panose="020B0609020204030204" pitchFamily="49" charset="0"/>
              </a:rPr>
              <a:t>// Composite setting</a:t>
            </a:r>
            <a:r>
              <a:rPr lang="en-GB" sz="1600" b="0" dirty="0">
                <a:solidFill>
                  <a:srgbClr val="000000"/>
                </a:solidFill>
                <a:latin typeface="Consolas" panose="020B0609020204030204" pitchFamily="49" charset="0"/>
                <a:cs typeface="Consolas" panose="020B0609020204030204" pitchFamily="49" charset="0"/>
              </a:rPr>
              <a:t> </a:t>
            </a:r>
            <a:br>
              <a:rPr lang="en-GB" sz="1600" b="0" dirty="0">
                <a:solidFill>
                  <a:srgbClr val="000000"/>
                </a:solidFill>
                <a:latin typeface="Consolas" panose="020B0609020204030204" pitchFamily="49" charset="0"/>
                <a:cs typeface="Consolas" panose="020B0609020204030204" pitchFamily="49" charset="0"/>
              </a:rPr>
            </a:br>
            <a:r>
              <a:rPr lang="en-GB" sz="1600" b="0" dirty="0" err="1">
                <a:solidFill>
                  <a:srgbClr val="000000"/>
                </a:solidFill>
                <a:latin typeface="Consolas" panose="020B0609020204030204" pitchFamily="49" charset="0"/>
                <a:cs typeface="Consolas" panose="020B0609020204030204" pitchFamily="49" charset="0"/>
              </a:rPr>
              <a:t>Windows.Storage.ApplicationDataCompositeValue</a:t>
            </a:r>
            <a:r>
              <a:rPr lang="en-GB" sz="1600" b="0" dirty="0">
                <a:solidFill>
                  <a:srgbClr val="000000"/>
                </a:solidFill>
                <a:latin typeface="Consolas" panose="020B0609020204030204" pitchFamily="49" charset="0"/>
                <a:cs typeface="Consolas" panose="020B0609020204030204" pitchFamily="49" charset="0"/>
              </a:rPr>
              <a:t> composite = </a:t>
            </a:r>
            <a:br>
              <a:rPr lang="en-GB" sz="1600" b="0" dirty="0">
                <a:solidFill>
                  <a:srgbClr val="000000"/>
                </a:solidFill>
                <a:latin typeface="Consolas" panose="020B0609020204030204" pitchFamily="49" charset="0"/>
                <a:cs typeface="Consolas" panose="020B0609020204030204" pitchFamily="49" charset="0"/>
              </a:rPr>
            </a:br>
            <a:r>
              <a:rPr lang="en-GB" sz="1600" b="0" dirty="0">
                <a:solidFill>
                  <a:srgbClr val="000000"/>
                </a:solidFill>
                <a:latin typeface="Consolas" panose="020B0609020204030204" pitchFamily="49" charset="0"/>
                <a:cs typeface="Consolas" panose="020B0609020204030204" pitchFamily="49" charset="0"/>
              </a:rPr>
              <a:t>    </a:t>
            </a:r>
            <a:r>
              <a:rPr lang="en-GB" sz="1600" b="0" dirty="0">
                <a:solidFill>
                  <a:srgbClr val="0000FF"/>
                </a:solidFill>
                <a:latin typeface="Consolas" panose="020B0609020204030204" pitchFamily="49" charset="0"/>
                <a:cs typeface="Consolas" panose="020B0609020204030204" pitchFamily="49" charset="0"/>
              </a:rPr>
              <a:t>new</a:t>
            </a:r>
            <a:r>
              <a:rPr lang="en-GB" sz="1600" b="0" dirty="0">
                <a:solidFill>
                  <a:srgbClr val="000000"/>
                </a:solidFill>
                <a:latin typeface="Consolas" panose="020B0609020204030204" pitchFamily="49" charset="0"/>
                <a:cs typeface="Consolas" panose="020B0609020204030204" pitchFamily="49" charset="0"/>
              </a:rPr>
              <a:t> </a:t>
            </a:r>
            <a:r>
              <a:rPr lang="en-GB" sz="1600" b="0" dirty="0" err="1">
                <a:solidFill>
                  <a:srgbClr val="000000"/>
                </a:solidFill>
                <a:latin typeface="Consolas" panose="020B0609020204030204" pitchFamily="49" charset="0"/>
                <a:cs typeface="Consolas" panose="020B0609020204030204" pitchFamily="49" charset="0"/>
              </a:rPr>
              <a:t>Windows.Storage.ApplicationDataCompositeValue</a:t>
            </a:r>
            <a:r>
              <a:rPr lang="en-GB" sz="1600" b="0" dirty="0">
                <a:solidFill>
                  <a:srgbClr val="000000"/>
                </a:solidFill>
                <a:latin typeface="Consolas" panose="020B0609020204030204" pitchFamily="49" charset="0"/>
                <a:cs typeface="Consolas" panose="020B0609020204030204" pitchFamily="49" charset="0"/>
              </a:rPr>
              <a:t>(); </a:t>
            </a:r>
            <a:br>
              <a:rPr lang="en-GB" sz="1600" b="0" dirty="0">
                <a:solidFill>
                  <a:srgbClr val="000000"/>
                </a:solidFill>
                <a:latin typeface="Consolas" panose="020B0609020204030204" pitchFamily="49" charset="0"/>
                <a:cs typeface="Consolas" panose="020B0609020204030204" pitchFamily="49" charset="0"/>
              </a:rPr>
            </a:br>
            <a:r>
              <a:rPr lang="en-GB" sz="1600" b="0" dirty="0">
                <a:solidFill>
                  <a:srgbClr val="000000"/>
                </a:solidFill>
                <a:latin typeface="Consolas" panose="020B0609020204030204" pitchFamily="49" charset="0"/>
                <a:cs typeface="Consolas" panose="020B0609020204030204" pitchFamily="49" charset="0"/>
              </a:rPr>
              <a:t>composite[</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intVal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1; </a:t>
            </a:r>
            <a:br>
              <a:rPr lang="en-GB" sz="1600" b="0" dirty="0">
                <a:solidFill>
                  <a:srgbClr val="000000"/>
                </a:solidFill>
                <a:latin typeface="Consolas" panose="020B0609020204030204" pitchFamily="49" charset="0"/>
                <a:cs typeface="Consolas" panose="020B0609020204030204" pitchFamily="49" charset="0"/>
              </a:rPr>
            </a:br>
            <a:r>
              <a:rPr lang="en-GB" sz="1600" b="0" dirty="0">
                <a:solidFill>
                  <a:srgbClr val="000000"/>
                </a:solidFill>
                <a:latin typeface="Consolas" panose="020B0609020204030204" pitchFamily="49" charset="0"/>
                <a:cs typeface="Consolas" panose="020B0609020204030204" pitchFamily="49" charset="0"/>
              </a:rPr>
              <a:t>composite[</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strVal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a:t>
            </a:r>
            <a:r>
              <a:rPr lang="en-GB" sz="1600" b="0" dirty="0">
                <a:solidFill>
                  <a:srgbClr val="A31515"/>
                </a:solidFill>
                <a:latin typeface="Consolas" panose="020B0609020204030204" pitchFamily="49" charset="0"/>
                <a:cs typeface="Consolas" panose="020B0609020204030204" pitchFamily="49" charset="0"/>
              </a:rPr>
              <a:t>"string"</a:t>
            </a:r>
            <a:r>
              <a:rPr lang="en-GB" sz="1600" b="0" dirty="0">
                <a:solidFill>
                  <a:srgbClr val="000000"/>
                </a:solidFill>
                <a:latin typeface="Consolas" panose="020B0609020204030204" pitchFamily="49" charset="0"/>
                <a:cs typeface="Consolas" panose="020B0609020204030204" pitchFamily="49" charset="0"/>
              </a:rPr>
              <a:t>; </a:t>
            </a:r>
            <a:br>
              <a:rPr lang="en-GB" sz="1600" b="0" dirty="0">
                <a:solidFill>
                  <a:srgbClr val="000000"/>
                </a:solidFill>
                <a:latin typeface="Consolas" panose="020B0609020204030204" pitchFamily="49" charset="0"/>
                <a:cs typeface="Consolas" panose="020B0609020204030204" pitchFamily="49" charset="0"/>
              </a:rPr>
            </a:br>
            <a:r>
              <a:rPr lang="en-GB" sz="1600" b="0" dirty="0" err="1">
                <a:solidFill>
                  <a:srgbClr val="000000"/>
                </a:solidFill>
                <a:latin typeface="Consolas" panose="020B0609020204030204" pitchFamily="49" charset="0"/>
                <a:cs typeface="Consolas" panose="020B0609020204030204" pitchFamily="49" charset="0"/>
              </a:rPr>
              <a:t>localSettings.Values</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exampleCompositeSetting</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composite;</a:t>
            </a:r>
            <a:endParaRPr lang="en-GB" sz="16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85493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Roaming Settings and Roaming Folder</a:t>
            </a:r>
          </a:p>
        </p:txBody>
      </p:sp>
      <p:sp>
        <p:nvSpPr>
          <p:cNvPr id="7" name="Text Placeholder 6"/>
          <p:cNvSpPr>
            <a:spLocks noGrp="1"/>
          </p:cNvSpPr>
          <p:nvPr>
            <p:ph type="body" sz="quarter" idx="10"/>
          </p:nvPr>
        </p:nvSpPr>
        <p:spPr/>
        <p:txBody>
          <a:bodyPr/>
          <a:lstStyle/>
          <a:p>
            <a:pPr lvl="1"/>
            <a:r>
              <a:rPr lang="en-GB" sz="3137" b="1" dirty="0">
                <a:solidFill>
                  <a:schemeClr val="tx1"/>
                </a:solidFill>
                <a:latin typeface="+mj-lt"/>
              </a:rPr>
              <a:t>Roaming data enables an application to synchronise data and/or settings across different devices</a:t>
            </a:r>
          </a:p>
          <a:p>
            <a:pPr lvl="1"/>
            <a:r>
              <a:rPr lang="en-GB" sz="1804" dirty="0"/>
              <a:t>Synced across all the users’ devices where the same app is installed</a:t>
            </a:r>
          </a:p>
          <a:p>
            <a:r>
              <a:rPr lang="en-GB" sz="3137" dirty="0" err="1"/>
              <a:t>RoamingFolder</a:t>
            </a:r>
            <a:r>
              <a:rPr lang="en-GB" sz="3137" dirty="0"/>
              <a:t> and </a:t>
            </a:r>
            <a:r>
              <a:rPr lang="en-GB" sz="3137" dirty="0" err="1"/>
              <a:t>RoamingSettings</a:t>
            </a:r>
            <a:r>
              <a:rPr lang="en-GB" sz="3137" dirty="0"/>
              <a:t> are synced through the cloud</a:t>
            </a:r>
          </a:p>
          <a:p>
            <a:pPr lvl="1"/>
            <a:r>
              <a:rPr lang="en-GB" sz="1804" dirty="0"/>
              <a:t>Limited to max 100KB for apps acquired from the consumer store</a:t>
            </a:r>
          </a:p>
          <a:p>
            <a:pPr lvl="1"/>
            <a:endParaRPr lang="en-GB"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12</a:t>
            </a:fld>
            <a:endParaRPr lang="en-US"/>
          </a:p>
        </p:txBody>
      </p:sp>
    </p:spTree>
    <p:extLst>
      <p:ext uri="{BB962C8B-B14F-4D97-AF65-F5344CB8AC3E}">
        <p14:creationId xmlns:p14="http://schemas.microsoft.com/office/powerpoint/2010/main" val="16822420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Credential Locker</a:t>
            </a:r>
          </a:p>
        </p:txBody>
      </p:sp>
      <p:sp>
        <p:nvSpPr>
          <p:cNvPr id="3" name="Text Placeholder 2"/>
          <p:cNvSpPr>
            <a:spLocks noGrp="1"/>
          </p:cNvSpPr>
          <p:nvPr>
            <p:ph type="body" sz="quarter" idx="10"/>
          </p:nvPr>
        </p:nvSpPr>
        <p:spPr/>
        <p:txBody>
          <a:bodyPr/>
          <a:lstStyle/>
          <a:p>
            <a:r>
              <a:rPr lang="en-GB" dirty="0"/>
              <a:t>Encrypted, roamed storage for </a:t>
            </a:r>
            <a:r>
              <a:rPr lang="en-GB" dirty="0" err="1"/>
              <a:t>PasswordCredential</a:t>
            </a:r>
            <a:r>
              <a:rPr lang="en-GB" dirty="0"/>
              <a:t> objects</a:t>
            </a:r>
          </a:p>
        </p:txBody>
      </p:sp>
      <p:sp>
        <p:nvSpPr>
          <p:cNvPr id="4" name="Text Placeholder 2"/>
          <p:cNvSpPr txBox="1">
            <a:spLocks/>
          </p:cNvSpPr>
          <p:nvPr/>
        </p:nvSpPr>
        <p:spPr>
          <a:xfrm>
            <a:off x="269240" y="2449766"/>
            <a:ext cx="11653522" cy="3536255"/>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a:solidFill>
                  <a:srgbClr val="0000FF"/>
                </a:solidFill>
                <a:highlight>
                  <a:srgbClr val="F2F2F2"/>
                </a:highlight>
                <a:latin typeface="Consolas" panose="020B0609020204030204" pitchFamily="49" charset="0"/>
              </a:rPr>
              <a:t>void</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SaveCredential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username, </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password)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 cred = </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MyAppResource</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 username, password);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vault.Add</a:t>
            </a:r>
            <a:r>
              <a:rPr lang="en-GB" sz="1800" dirty="0">
                <a:solidFill>
                  <a:srgbClr val="000000"/>
                </a:solidFill>
                <a:highlight>
                  <a:srgbClr val="F2F2F2"/>
                </a:highlight>
                <a:latin typeface="Consolas" panose="020B0609020204030204" pitchFamily="49" charset="0"/>
              </a:rPr>
              <a:t>(cred);</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IReadOnlyList</a:t>
            </a:r>
            <a:r>
              <a:rPr lang="en-GB" sz="1800" dirty="0">
                <a:solidFill>
                  <a:srgbClr val="000000"/>
                </a:solidFill>
                <a:highlight>
                  <a:srgbClr val="F2F2F2"/>
                </a:highlight>
                <a:latin typeface="Consolas" panose="020B0609020204030204" pitchFamily="49" charset="0"/>
              </a:rPr>
              <a:t>&lt;</a:t>
            </a:r>
            <a:r>
              <a:rPr lang="en-GB" sz="1800" dirty="0" err="1">
                <a:solidFill>
                  <a:srgbClr val="2B91AF"/>
                </a:solidFill>
                <a:highlight>
                  <a:srgbClr val="F2F2F2"/>
                </a:highlight>
                <a:latin typeface="Consolas" panose="020B0609020204030204" pitchFamily="49" charset="0"/>
              </a:rPr>
              <a:t>PasswordCredential</a:t>
            </a:r>
            <a:r>
              <a:rPr lang="en-GB" sz="1800" dirty="0">
                <a:solidFill>
                  <a:srgbClr val="000000"/>
                </a:solidFill>
                <a:highlight>
                  <a:srgbClr val="F2F2F2"/>
                </a:highlight>
                <a:latin typeface="Consolas" panose="020B0609020204030204" pitchFamily="49" charset="0"/>
              </a:rPr>
              <a:t>&gt; </a:t>
            </a:r>
            <a:r>
              <a:rPr lang="en-GB" sz="1800" dirty="0" err="1">
                <a:solidFill>
                  <a:srgbClr val="000000"/>
                </a:solidFill>
                <a:highlight>
                  <a:srgbClr val="F2F2F2"/>
                </a:highlight>
                <a:latin typeface="Consolas" panose="020B0609020204030204" pitchFamily="49" charset="0"/>
              </a:rPr>
              <a:t>RetrieveCredential</a:t>
            </a:r>
            <a:r>
              <a:rPr lang="en-GB" sz="1800" dirty="0">
                <a:solidFill>
                  <a:srgbClr val="000000"/>
                </a:solidFill>
                <a:highlight>
                  <a:srgbClr val="F2F2F2"/>
                </a:highlight>
                <a:latin typeface="Consolas" panose="020B0609020204030204" pitchFamily="49" charset="0"/>
              </a:rPr>
              <a:t>(</a:t>
            </a:r>
            <a:r>
              <a:rPr lang="en-GB" sz="1800" dirty="0">
                <a:solidFill>
                  <a:srgbClr val="0000FF"/>
                </a:solidFill>
                <a:highlight>
                  <a:srgbClr val="F2F2F2"/>
                </a:highlight>
                <a:latin typeface="Consolas" panose="020B0609020204030204" pitchFamily="49" charset="0"/>
              </a:rPr>
              <a:t>string</a:t>
            </a:r>
            <a:r>
              <a:rPr lang="en-GB" sz="1800" dirty="0">
                <a:solidFill>
                  <a:srgbClr val="000000"/>
                </a:solidFill>
                <a:highlight>
                  <a:srgbClr val="F2F2F2"/>
                </a:highlight>
                <a:latin typeface="Consolas" panose="020B0609020204030204" pitchFamily="49" charset="0"/>
              </a:rPr>
              <a:t> resource)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 vault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PasswordVault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00FF"/>
                </a:solidFill>
                <a:highlight>
                  <a:srgbClr val="F2F2F2"/>
                </a:highlight>
                <a:latin typeface="Consolas" panose="020B0609020204030204" pitchFamily="49" charset="0"/>
              </a:rPr>
              <a:t>return</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vault.FindAllByResource</a:t>
            </a:r>
            <a:r>
              <a:rPr lang="en-GB" sz="1800" dirty="0">
                <a:solidFill>
                  <a:srgbClr val="000000"/>
                </a:solidFill>
                <a:highlight>
                  <a:srgbClr val="F2F2F2"/>
                </a:highlight>
                <a:latin typeface="Consolas" panose="020B0609020204030204" pitchFamily="49" charset="0"/>
              </a:rPr>
              <a:t>(resource);</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endParaRPr lang="en-GB" sz="1800" dirty="0"/>
          </a:p>
        </p:txBody>
      </p:sp>
      <p:sp>
        <p:nvSpPr>
          <p:cNvPr id="5" name="Rectangle 4"/>
          <p:cNvSpPr/>
          <p:nvPr/>
        </p:nvSpPr>
        <p:spPr>
          <a:xfrm>
            <a:off x="257174" y="6166644"/>
            <a:ext cx="8688212" cy="535531"/>
          </a:xfrm>
          <a:prstGeom prst="rect">
            <a:avLst/>
          </a:prstGeom>
        </p:spPr>
        <p:txBody>
          <a:bodyPr wrap="none">
            <a:spAutoFit/>
          </a:bodyPr>
          <a:lstStyle/>
          <a:p>
            <a:pPr lvl="0" defTabSz="914377">
              <a:lnSpc>
                <a:spcPct val="90000"/>
              </a:lnSpc>
              <a:spcBef>
                <a:spcPts val="2400"/>
              </a:spcBef>
            </a:pPr>
            <a:r>
              <a:rPr lang="en-GB" sz="3200" b="1" u="sng" dirty="0">
                <a:solidFill>
                  <a:srgbClr val="737373"/>
                </a:solidFill>
                <a:latin typeface="Segoe UI"/>
              </a:rPr>
              <a:t>Learn More</a:t>
            </a:r>
            <a:r>
              <a:rPr lang="en-GB" sz="3200" b="1" dirty="0">
                <a:solidFill>
                  <a:srgbClr val="737373"/>
                </a:solidFill>
                <a:latin typeface="Segoe UI"/>
              </a:rPr>
              <a:t>: </a:t>
            </a:r>
            <a:r>
              <a:rPr lang="en-GB" sz="2800" b="1" dirty="0">
                <a:solidFill>
                  <a:srgbClr val="737373"/>
                </a:solidFill>
              </a:rPr>
              <a:t>See Module 1-12 Connected Experiences</a:t>
            </a:r>
          </a:p>
        </p:txBody>
      </p:sp>
    </p:spTree>
    <p:extLst>
      <p:ext uri="{BB962C8B-B14F-4D97-AF65-F5344CB8AC3E}">
        <p14:creationId xmlns:p14="http://schemas.microsoft.com/office/powerpoint/2010/main" val="17466507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GB"/>
          </a:p>
        </p:txBody>
      </p:sp>
      <p:sp>
        <p:nvSpPr>
          <p:cNvPr id="4" name="Title 3"/>
          <p:cNvSpPr>
            <a:spLocks noGrp="1"/>
          </p:cNvSpPr>
          <p:nvPr>
            <p:ph type="ctrTitle"/>
          </p:nvPr>
        </p:nvSpPr>
        <p:spPr/>
        <p:txBody>
          <a:bodyPr/>
          <a:lstStyle/>
          <a:p>
            <a:r>
              <a:rPr lang="en-GB" dirty="0"/>
              <a:t>File Handling</a:t>
            </a:r>
          </a:p>
        </p:txBody>
      </p:sp>
    </p:spTree>
    <p:extLst>
      <p:ext uri="{BB962C8B-B14F-4D97-AF65-F5344CB8AC3E}">
        <p14:creationId xmlns:p14="http://schemas.microsoft.com/office/powerpoint/2010/main" val="7516480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570304"/>
            <a:ext cx="11637012" cy="1717393"/>
          </a:xfrm>
        </p:spPr>
        <p:txBody>
          <a:bodyPr/>
          <a:lstStyle/>
          <a:p>
            <a:r>
              <a:rPr lang="en-GB" sz="5400" dirty="0"/>
              <a:t>Apps from the same publisher may share files and settings</a:t>
            </a:r>
            <a:endParaRPr lang="en-US" dirty="0"/>
          </a:p>
        </p:txBody>
      </p:sp>
    </p:spTree>
    <p:extLst>
      <p:ext uri="{BB962C8B-B14F-4D97-AF65-F5344CB8AC3E}">
        <p14:creationId xmlns:p14="http://schemas.microsoft.com/office/powerpoint/2010/main" val="43782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77015" y="4137102"/>
            <a:ext cx="4538546" cy="57986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5" name="Content Placeholder 4"/>
          <p:cNvSpPr>
            <a:spLocks noGrp="1"/>
          </p:cNvSpPr>
          <p:nvPr>
            <p:ph sz="quarter" idx="4294967295"/>
          </p:nvPr>
        </p:nvSpPr>
        <p:spPr/>
        <p:txBody>
          <a:bodyPr/>
          <a:lstStyle/>
          <a:p>
            <a:r>
              <a:rPr lang="en-GB" dirty="0"/>
              <a:t>A subfolder is required. Edit app manifest to add.</a:t>
            </a:r>
            <a:br>
              <a:rPr lang="en-GB" dirty="0"/>
            </a:br>
            <a:r>
              <a:rPr lang="en-GB" dirty="0"/>
              <a:t>Folders are automatically provisioned.</a:t>
            </a:r>
          </a:p>
          <a:p>
            <a:r>
              <a:rPr lang="en-GB" sz="2400" dirty="0">
                <a:solidFill>
                  <a:schemeClr val="tx2"/>
                </a:solidFill>
                <a:latin typeface="Consolas" panose="020B0609020204030204" pitchFamily="49" charset="0"/>
                <a:cs typeface="Consolas" panose="020B0609020204030204" pitchFamily="49" charset="0"/>
              </a:rPr>
              <a:t>&lt;Package&gt;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    &lt;Extensions&gt;</a:t>
            </a:r>
          </a:p>
          <a:p>
            <a:r>
              <a:rPr lang="en-GB" sz="2400" dirty="0">
                <a:solidFill>
                  <a:schemeClr val="tx2"/>
                </a:solidFill>
                <a:latin typeface="Consolas" panose="020B0609020204030204" pitchFamily="49" charset="0"/>
                <a:cs typeface="Consolas" panose="020B0609020204030204" pitchFamily="49" charset="0"/>
              </a:rPr>
              <a:t>        &lt;Extension Category="</a:t>
            </a:r>
            <a:r>
              <a:rPr lang="en-GB" sz="2400" dirty="0" err="1">
                <a:solidFill>
                  <a:schemeClr val="tx2"/>
                </a:solidFill>
                <a:latin typeface="Consolas" panose="020B0609020204030204" pitchFamily="49" charset="0"/>
                <a:cs typeface="Consolas" panose="020B0609020204030204" pitchFamily="49" charset="0"/>
              </a:rPr>
              <a:t>windows.publisherCacheFolder</a:t>
            </a:r>
            <a:r>
              <a:rPr lang="en-GB" sz="2400" dirty="0">
                <a:solidFill>
                  <a:schemeClr val="tx2"/>
                </a:solidFill>
                <a:latin typeface="Consolas" panose="020B0609020204030204" pitchFamily="49" charset="0"/>
                <a:cs typeface="Consolas" panose="020B0609020204030204" pitchFamily="49" charset="0"/>
              </a:rPr>
              <a:t>"&gt;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            &lt;</a:t>
            </a:r>
            <a:r>
              <a:rPr lang="en-GB" sz="2400" dirty="0" err="1">
                <a:solidFill>
                  <a:schemeClr val="tx2"/>
                </a:solidFill>
                <a:latin typeface="Consolas" panose="020B0609020204030204" pitchFamily="49" charset="0"/>
                <a:cs typeface="Consolas" panose="020B0609020204030204" pitchFamily="49" charset="0"/>
              </a:rPr>
              <a:t>PublisherCacheFolder</a:t>
            </a:r>
            <a:r>
              <a:rPr lang="en-GB" sz="2400" dirty="0">
                <a:solidFill>
                  <a:schemeClr val="tx2"/>
                </a:solidFill>
                <a:latin typeface="Consolas" panose="020B0609020204030204" pitchFamily="49" charset="0"/>
                <a:cs typeface="Consolas" panose="020B0609020204030204" pitchFamily="49" charset="0"/>
              </a:rPr>
              <a:t>&gt;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                &lt;Folder Name="Folder1"&gt;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            &lt;/</a:t>
            </a:r>
            <a:r>
              <a:rPr lang="en-GB" sz="2400" dirty="0" err="1">
                <a:solidFill>
                  <a:schemeClr val="tx2"/>
                </a:solidFill>
                <a:latin typeface="Consolas" panose="020B0609020204030204" pitchFamily="49" charset="0"/>
                <a:cs typeface="Consolas" panose="020B0609020204030204" pitchFamily="49" charset="0"/>
              </a:rPr>
              <a:t>PublisherCacheFolder</a:t>
            </a:r>
            <a:r>
              <a:rPr lang="en-GB" sz="2400" dirty="0">
                <a:solidFill>
                  <a:schemeClr val="tx2"/>
                </a:solidFill>
                <a:latin typeface="Consolas" panose="020B0609020204030204" pitchFamily="49" charset="0"/>
                <a:cs typeface="Consolas" panose="020B0609020204030204" pitchFamily="49" charset="0"/>
              </a:rPr>
              <a:t>&gt;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        &lt;/Extension&gt;</a:t>
            </a:r>
          </a:p>
          <a:p>
            <a:r>
              <a:rPr lang="en-GB" sz="2400" dirty="0">
                <a:solidFill>
                  <a:schemeClr val="tx2"/>
                </a:solidFill>
                <a:latin typeface="Consolas" panose="020B0609020204030204" pitchFamily="49" charset="0"/>
                <a:cs typeface="Consolas" panose="020B0609020204030204" pitchFamily="49" charset="0"/>
              </a:rPr>
              <a:t>    &lt;/Extensions&gt;</a:t>
            </a:r>
            <a:br>
              <a:rPr lang="en-GB" sz="2400" dirty="0">
                <a:solidFill>
                  <a:schemeClr val="tx2"/>
                </a:solidFill>
                <a:latin typeface="Consolas" panose="020B0609020204030204" pitchFamily="49" charset="0"/>
                <a:cs typeface="Consolas" panose="020B0609020204030204" pitchFamily="49" charset="0"/>
              </a:rPr>
            </a:br>
            <a:r>
              <a:rPr lang="en-GB" sz="2400" dirty="0">
                <a:solidFill>
                  <a:schemeClr val="tx2"/>
                </a:solidFill>
                <a:latin typeface="Consolas" panose="020B0609020204030204" pitchFamily="49" charset="0"/>
                <a:cs typeface="Consolas" panose="020B0609020204030204" pitchFamily="49" charset="0"/>
              </a:rPr>
              <a:t>&lt;/Package&gt;</a:t>
            </a:r>
          </a:p>
        </p:txBody>
      </p:sp>
      <p:sp>
        <p:nvSpPr>
          <p:cNvPr id="4" name="Title 3"/>
          <p:cNvSpPr>
            <a:spLocks noGrp="1"/>
          </p:cNvSpPr>
          <p:nvPr>
            <p:ph type="title"/>
          </p:nvPr>
        </p:nvSpPr>
        <p:spPr/>
        <p:txBody>
          <a:bodyPr/>
          <a:lstStyle/>
          <a:p>
            <a:r>
              <a:rPr lang="en-GB" dirty="0"/>
              <a:t>Publisher’s shared storage folder</a:t>
            </a:r>
          </a:p>
        </p:txBody>
      </p:sp>
    </p:spTree>
    <p:extLst>
      <p:ext uri="{BB962C8B-B14F-4D97-AF65-F5344CB8AC3E}">
        <p14:creationId xmlns:p14="http://schemas.microsoft.com/office/powerpoint/2010/main" val="123149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3113" y="2397512"/>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5" name="Rectangle 4"/>
          <p:cNvSpPr/>
          <p:nvPr/>
        </p:nvSpPr>
        <p:spPr>
          <a:xfrm>
            <a:off x="1483113" y="4560849"/>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3" name="Title 2"/>
          <p:cNvSpPr>
            <a:spLocks noGrp="1"/>
          </p:cNvSpPr>
          <p:nvPr>
            <p:ph type="title"/>
          </p:nvPr>
        </p:nvSpPr>
        <p:spPr/>
        <p:txBody>
          <a:bodyPr/>
          <a:lstStyle/>
          <a:p>
            <a:r>
              <a:rPr lang="en-US" dirty="0"/>
              <a:t>Shared storage folder interaction</a:t>
            </a:r>
          </a:p>
        </p:txBody>
      </p:sp>
      <p:sp>
        <p:nvSpPr>
          <p:cNvPr id="2" name="Content Placeholder 1"/>
          <p:cNvSpPr>
            <a:spLocks noGrp="1"/>
          </p:cNvSpPr>
          <p:nvPr>
            <p:ph type="body" sz="quarter" idx="10"/>
          </p:nvPr>
        </p:nvSpPr>
        <p:spPr/>
        <p:txBody>
          <a:bodyPr/>
          <a:lstStyle/>
          <a:p>
            <a:r>
              <a:rPr lang="en-GB" b="1" dirty="0">
                <a:solidFill>
                  <a:schemeClr val="tx1"/>
                </a:solidFill>
              </a:rPr>
              <a:t>Access folder named “fonts”</a:t>
            </a:r>
          </a:p>
          <a:p>
            <a:r>
              <a:rPr lang="en-GB" dirty="0" err="1">
                <a:solidFill>
                  <a:schemeClr val="accent3">
                    <a:lumMod val="75000"/>
                  </a:schemeClr>
                </a:solidFill>
                <a:latin typeface="Consolas" panose="020B0609020204030204" pitchFamily="49" charset="0"/>
                <a:cs typeface="Consolas" panose="020B0609020204030204" pitchFamily="49" charset="0"/>
              </a:rPr>
              <a:t>Windows.Storage.ApplicationData.Current</a:t>
            </a:r>
            <a:br>
              <a:rPr lang="en-GB" dirty="0">
                <a:solidFill>
                  <a:schemeClr val="accent3">
                    <a:lumMod val="75000"/>
                  </a:schemeClr>
                </a:solidFill>
                <a:latin typeface="Consolas" panose="020B0609020204030204" pitchFamily="49" charset="0"/>
                <a:cs typeface="Consolas" panose="020B0609020204030204" pitchFamily="49" charset="0"/>
              </a:rPr>
            </a:br>
            <a:r>
              <a:rPr lang="en-GB" dirty="0">
                <a:solidFill>
                  <a:schemeClr val="accent3"/>
                </a:solidFill>
                <a:latin typeface="Consolas" panose="020B0609020204030204" pitchFamily="49" charset="0"/>
                <a:cs typeface="Consolas" panose="020B0609020204030204" pitchFamily="49" charset="0"/>
              </a:rPr>
              <a:t>    .</a:t>
            </a:r>
            <a:r>
              <a:rPr lang="en-GB" dirty="0" err="1">
                <a:solidFill>
                  <a:schemeClr val="accent3"/>
                </a:solidFill>
                <a:latin typeface="Consolas" panose="020B0609020204030204" pitchFamily="49" charset="0"/>
                <a:cs typeface="Consolas" panose="020B0609020204030204" pitchFamily="49" charset="0"/>
              </a:rPr>
              <a:t>GetPublisherCacheFolder</a:t>
            </a:r>
            <a:r>
              <a:rPr lang="en-GB" dirty="0">
                <a:solidFill>
                  <a:schemeClr val="accent3"/>
                </a:solidFill>
                <a:latin typeface="Consolas" panose="020B0609020204030204" pitchFamily="49" charset="0"/>
                <a:cs typeface="Consolas" panose="020B0609020204030204" pitchFamily="49" charset="0"/>
              </a:rPr>
              <a:t>("fonts");</a:t>
            </a:r>
          </a:p>
          <a:p>
            <a:r>
              <a:rPr lang="en-GB" b="1" dirty="0">
                <a:solidFill>
                  <a:schemeClr val="tx1"/>
                </a:solidFill>
              </a:rPr>
              <a:t>Clear shared storage</a:t>
            </a:r>
          </a:p>
          <a:p>
            <a:r>
              <a:rPr lang="en-GB" dirty="0" err="1">
                <a:solidFill>
                  <a:schemeClr val="accent3">
                    <a:lumMod val="75000"/>
                  </a:schemeClr>
                </a:solidFill>
                <a:latin typeface="Consolas" panose="020B0609020204030204" pitchFamily="49" charset="0"/>
                <a:cs typeface="Consolas" panose="020B0609020204030204" pitchFamily="49" charset="0"/>
              </a:rPr>
              <a:t>Windows.Storage.ApplicationData.Current</a:t>
            </a:r>
            <a:br>
              <a:rPr lang="en-GB" dirty="0">
                <a:solidFill>
                  <a:schemeClr val="accent3">
                    <a:lumMod val="75000"/>
                  </a:schemeClr>
                </a:solidFill>
                <a:latin typeface="Consolas" panose="020B0609020204030204" pitchFamily="49" charset="0"/>
                <a:cs typeface="Consolas" panose="020B0609020204030204" pitchFamily="49" charset="0"/>
              </a:rPr>
            </a:br>
            <a:r>
              <a:rPr lang="en-GB" dirty="0">
                <a:solidFill>
                  <a:schemeClr val="accent3"/>
                </a:solidFill>
                <a:latin typeface="Consolas" panose="020B0609020204030204" pitchFamily="49" charset="0"/>
                <a:cs typeface="Consolas" panose="020B0609020204030204" pitchFamily="49" charset="0"/>
              </a:rPr>
              <a:t>    .</a:t>
            </a:r>
            <a:r>
              <a:rPr lang="en-GB" dirty="0" err="1">
                <a:solidFill>
                  <a:schemeClr val="accent3"/>
                </a:solidFill>
                <a:latin typeface="Consolas" panose="020B0609020204030204" pitchFamily="49" charset="0"/>
                <a:cs typeface="Consolas" panose="020B0609020204030204" pitchFamily="49" charset="0"/>
              </a:rPr>
              <a:t>ClearPublisherCacheFolderAsync</a:t>
            </a:r>
            <a:r>
              <a:rPr lang="en-GB" dirty="0">
                <a:solidFill>
                  <a:schemeClr val="accent3"/>
                </a:solidFill>
                <a:latin typeface="Consolas" panose="020B0609020204030204" pitchFamily="49" charset="0"/>
                <a:cs typeface="Consolas" panose="020B0609020204030204" pitchFamily="49" charset="0"/>
              </a:rPr>
              <a:t>();</a:t>
            </a:r>
            <a:endParaRPr lang="en-US"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97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Known Folders</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18</a:t>
            </a:fld>
            <a:endParaRPr lang="en-US"/>
          </a:p>
        </p:txBody>
      </p:sp>
    </p:spTree>
    <p:extLst>
      <p:ext uri="{BB962C8B-B14F-4D97-AF65-F5344CB8AC3E}">
        <p14:creationId xmlns:p14="http://schemas.microsoft.com/office/powerpoint/2010/main" val="7510539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KnownFolders</a:t>
            </a:r>
            <a:endParaRPr lang="en-US" dirty="0"/>
          </a:p>
        </p:txBody>
      </p:sp>
      <p:sp>
        <p:nvSpPr>
          <p:cNvPr id="2" name="Text Placeholder 1"/>
          <p:cNvSpPr>
            <a:spLocks noGrp="1"/>
          </p:cNvSpPr>
          <p:nvPr>
            <p:ph type="body" sz="quarter" idx="10"/>
          </p:nvPr>
        </p:nvSpPr>
        <p:spPr/>
        <p:txBody>
          <a:bodyPr/>
          <a:lstStyle/>
          <a:p>
            <a:r>
              <a:rPr lang="en-US" sz="3137" dirty="0" err="1">
                <a:latin typeface="Consolas" panose="020B0609020204030204" pitchFamily="49" charset="0"/>
                <a:cs typeface="Consolas" panose="020B0609020204030204" pitchFamily="49" charset="0"/>
              </a:rPr>
              <a:t>KnownFolders</a:t>
            </a:r>
            <a:r>
              <a:rPr lang="en-US" sz="3137" dirty="0"/>
              <a:t> is an API which simplifies the view the developer has of accessible user data on the phone</a:t>
            </a:r>
          </a:p>
          <a:p>
            <a:pPr lvl="1"/>
            <a:r>
              <a:rPr lang="en-US" dirty="0"/>
              <a:t>Rather than searching through all the possible different locations on the device for a particular type of file a program can request a single list of all the files </a:t>
            </a:r>
          </a:p>
          <a:p>
            <a:pPr lvl="1"/>
            <a:r>
              <a:rPr lang="en-US" dirty="0"/>
              <a:t>This includes files on the SD card (if inserted) along with files held on the device</a:t>
            </a:r>
          </a:p>
          <a:p>
            <a:r>
              <a:rPr lang="en-US" sz="3137" dirty="0"/>
              <a:t>Files in </a:t>
            </a:r>
            <a:r>
              <a:rPr lang="en-US" sz="3137" dirty="0" err="1">
                <a:latin typeface="Consolas" panose="020B0609020204030204" pitchFamily="49" charset="0"/>
                <a:cs typeface="Consolas" panose="020B0609020204030204" pitchFamily="49" charset="0"/>
              </a:rPr>
              <a:t>KnownFolders</a:t>
            </a:r>
            <a:r>
              <a:rPr lang="en-US" sz="3137" dirty="0"/>
              <a:t> are visible to all apps (that have registered the proper capabilities)</a:t>
            </a:r>
          </a:p>
          <a:p>
            <a:r>
              <a:rPr lang="en-US" sz="3137" dirty="0"/>
              <a:t>Consider using the </a:t>
            </a:r>
            <a:r>
              <a:rPr lang="en-US" sz="3137" dirty="0" err="1"/>
              <a:t>FileOpenPicker</a:t>
            </a:r>
            <a:r>
              <a:rPr lang="en-US" sz="3137" dirty="0"/>
              <a:t> API as an alternative to allow users to select a file in these folders</a:t>
            </a:r>
          </a:p>
          <a:p>
            <a:pPr lvl="1"/>
            <a:r>
              <a:rPr lang="en-US" dirty="0"/>
              <a:t>No capabilities required as consent is implied</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19</a:t>
            </a:fld>
            <a:endParaRPr lang="en-US"/>
          </a:p>
        </p:txBody>
      </p:sp>
    </p:spTree>
    <p:extLst>
      <p:ext uri="{BB962C8B-B14F-4D97-AF65-F5344CB8AC3E}">
        <p14:creationId xmlns:p14="http://schemas.microsoft.com/office/powerpoint/2010/main" val="15349150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dirty="0"/>
              <a:t>File Management</a:t>
            </a:r>
          </a:p>
          <a:p>
            <a:pPr lvl="1"/>
            <a:r>
              <a:rPr lang="en-GB" sz="1867" dirty="0"/>
              <a:t>Read/write files </a:t>
            </a:r>
          </a:p>
          <a:p>
            <a:pPr lvl="1"/>
            <a:r>
              <a:rPr lang="en-GB" sz="1867" dirty="0"/>
              <a:t>Publisher folder</a:t>
            </a:r>
          </a:p>
          <a:p>
            <a:pPr lvl="1"/>
            <a:r>
              <a:rPr lang="en-GB" sz="1867" dirty="0"/>
              <a:t>Data encryption</a:t>
            </a:r>
          </a:p>
          <a:p>
            <a:r>
              <a:rPr lang="en-GB" sz="3200" dirty="0"/>
              <a:t>File Open/Save Pickers</a:t>
            </a:r>
          </a:p>
          <a:p>
            <a:pPr lvl="1"/>
            <a:r>
              <a:rPr lang="en-GB" sz="1867" dirty="0"/>
              <a:t>Known Folders</a:t>
            </a:r>
          </a:p>
          <a:p>
            <a:pPr lvl="1"/>
            <a:r>
              <a:rPr lang="en-GB" sz="1867" dirty="0" err="1"/>
              <a:t>Windows.Storage.AccessCache</a:t>
            </a:r>
            <a:endParaRPr lang="en-GB" sz="1867" dirty="0"/>
          </a:p>
        </p:txBody>
      </p:sp>
    </p:spTree>
    <p:extLst>
      <p:ext uri="{BB962C8B-B14F-4D97-AF65-F5344CB8AC3E}">
        <p14:creationId xmlns:p14="http://schemas.microsoft.com/office/powerpoint/2010/main" val="317262345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KnownFolders</a:t>
            </a:r>
            <a:endParaRPr lang="en-US" dirty="0"/>
          </a:p>
        </p:txBody>
      </p:sp>
      <p:sp>
        <p:nvSpPr>
          <p:cNvPr id="4" name="Text Placeholder 3"/>
          <p:cNvSpPr>
            <a:spLocks noGrp="1"/>
          </p:cNvSpPr>
          <p:nvPr>
            <p:ph type="body" sz="quarter" idx="10"/>
          </p:nvPr>
        </p:nvSpPr>
        <p:spPr>
          <a:xfrm>
            <a:off x="1492956" y="1061160"/>
            <a:ext cx="5377785" cy="710387"/>
          </a:xfrm>
        </p:spPr>
        <p:txBody>
          <a:bodyPr/>
          <a:lstStyle/>
          <a:p>
            <a:r>
              <a:rPr lang="en-US" dirty="0"/>
              <a:t>Physical View</a:t>
            </a:r>
          </a:p>
        </p:txBody>
      </p:sp>
      <p:sp>
        <p:nvSpPr>
          <p:cNvPr id="5" name="Text Placeholder 4"/>
          <p:cNvSpPr>
            <a:spLocks noGrp="1"/>
          </p:cNvSpPr>
          <p:nvPr>
            <p:ph type="body" sz="quarter" idx="11"/>
          </p:nvPr>
        </p:nvSpPr>
        <p:spPr>
          <a:xfrm>
            <a:off x="6296258" y="1061160"/>
            <a:ext cx="5377785" cy="710387"/>
          </a:xfrm>
        </p:spPr>
        <p:txBody>
          <a:bodyPr/>
          <a:lstStyle/>
          <a:p>
            <a:r>
              <a:rPr lang="en-US" dirty="0"/>
              <a:t>Logical View</a:t>
            </a:r>
          </a:p>
        </p:txBody>
      </p:sp>
      <p:sp>
        <p:nvSpPr>
          <p:cNvPr id="6" name="Rectangle 5"/>
          <p:cNvSpPr/>
          <p:nvPr/>
        </p:nvSpPr>
        <p:spPr bwMode="auto">
          <a:xfrm>
            <a:off x="1699937" y="1734519"/>
            <a:ext cx="3685652" cy="178037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828505" y="2187362"/>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C:\Users\Public\Pictures\Seattle\</a:t>
            </a:r>
          </a:p>
        </p:txBody>
      </p:sp>
      <p:sp>
        <p:nvSpPr>
          <p:cNvPr id="8" name="Rectangle 7"/>
          <p:cNvSpPr/>
          <p:nvPr/>
        </p:nvSpPr>
        <p:spPr bwMode="auto">
          <a:xfrm>
            <a:off x="1828505" y="4100154"/>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D:\Pictures\Portland\</a:t>
            </a:r>
          </a:p>
        </p:txBody>
      </p:sp>
      <p:sp>
        <p:nvSpPr>
          <p:cNvPr id="10" name="Rectangle 9"/>
          <p:cNvSpPr/>
          <p:nvPr/>
        </p:nvSpPr>
        <p:spPr bwMode="auto">
          <a:xfrm>
            <a:off x="1828506" y="4564553"/>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D:\Pictures\Birthday\</a:t>
            </a:r>
          </a:p>
        </p:txBody>
      </p:sp>
      <p:sp>
        <p:nvSpPr>
          <p:cNvPr id="11" name="Rectangle 10"/>
          <p:cNvSpPr/>
          <p:nvPr/>
        </p:nvSpPr>
        <p:spPr bwMode="auto">
          <a:xfrm>
            <a:off x="1828505" y="2632011"/>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C:\Users\Public\Pictures\Birthday\</a:t>
            </a:r>
          </a:p>
        </p:txBody>
      </p:sp>
      <p:sp>
        <p:nvSpPr>
          <p:cNvPr id="12" name="Rectangle 11"/>
          <p:cNvSpPr/>
          <p:nvPr/>
        </p:nvSpPr>
        <p:spPr bwMode="auto">
          <a:xfrm>
            <a:off x="1828505" y="3076661"/>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C:\Users\Public\Pictures\Pic01.jpg</a:t>
            </a:r>
          </a:p>
        </p:txBody>
      </p:sp>
      <p:sp>
        <p:nvSpPr>
          <p:cNvPr id="13" name="Rectangle 12"/>
          <p:cNvSpPr/>
          <p:nvPr/>
        </p:nvSpPr>
        <p:spPr bwMode="auto">
          <a:xfrm>
            <a:off x="1828506" y="5060406"/>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D:\Pictures\Pic01.jpg</a:t>
            </a:r>
          </a:p>
        </p:txBody>
      </p:sp>
      <p:sp>
        <p:nvSpPr>
          <p:cNvPr id="14" name="TextBox 13"/>
          <p:cNvSpPr txBox="1"/>
          <p:nvPr/>
        </p:nvSpPr>
        <p:spPr>
          <a:xfrm>
            <a:off x="1650722" y="1681797"/>
            <a:ext cx="2057261"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Internal storage</a:t>
            </a:r>
          </a:p>
        </p:txBody>
      </p:sp>
      <p:sp>
        <p:nvSpPr>
          <p:cNvPr id="15" name="Rectangle 14"/>
          <p:cNvSpPr/>
          <p:nvPr/>
        </p:nvSpPr>
        <p:spPr bwMode="auto">
          <a:xfrm>
            <a:off x="1699937" y="3635756"/>
            <a:ext cx="3685652" cy="288563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1650723" y="3599288"/>
            <a:ext cx="3606295"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SD Card (if present)</a:t>
            </a:r>
          </a:p>
        </p:txBody>
      </p:sp>
      <p:sp>
        <p:nvSpPr>
          <p:cNvPr id="17" name="Rectangle 16"/>
          <p:cNvSpPr/>
          <p:nvPr/>
        </p:nvSpPr>
        <p:spPr bwMode="auto">
          <a:xfrm>
            <a:off x="6448963" y="1734520"/>
            <a:ext cx="4752512" cy="478687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448963" y="1664188"/>
            <a:ext cx="5573781" cy="794023"/>
          </a:xfrm>
          <a:prstGeom prst="rect">
            <a:avLst/>
          </a:prstGeom>
          <a:noFill/>
        </p:spPr>
        <p:txBody>
          <a:bodyPr wrap="square" lIns="182854" tIns="146284" rIns="182854" bIns="146284" rtlCol="0">
            <a:spAutoFit/>
          </a:bodyPr>
          <a:lstStyle/>
          <a:p>
            <a:pPr>
              <a:lnSpc>
                <a:spcPct val="90000"/>
              </a:lnSpc>
            </a:pPr>
            <a:r>
              <a:rPr lang="en-US" b="1"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KnownFolders.PicturesLibrary</a:t>
            </a:r>
            <a:r>
              <a:rPr lang="en-US" b="1"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br>
              <a:rPr lang="en-US" b="1"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br>
            <a:r>
              <a:rPr lang="en-US" b="1"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GetFilesAsync</a:t>
            </a:r>
            <a:r>
              <a:rPr lang="en-US" b="1"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
        <p:nvSpPr>
          <p:cNvPr id="19" name="Rectangle 18"/>
          <p:cNvSpPr/>
          <p:nvPr/>
        </p:nvSpPr>
        <p:spPr bwMode="auto">
          <a:xfrm>
            <a:off x="1828505" y="554190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D:\Pictures\Pic02.jpg</a:t>
            </a:r>
          </a:p>
        </p:txBody>
      </p:sp>
      <p:sp>
        <p:nvSpPr>
          <p:cNvPr id="25" name="Rectangle 24"/>
          <p:cNvSpPr/>
          <p:nvPr/>
        </p:nvSpPr>
        <p:spPr bwMode="auto">
          <a:xfrm>
            <a:off x="1828505" y="6026957"/>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D:\Pictures\Hawaii\Pic02.jpg</a:t>
            </a:r>
          </a:p>
        </p:txBody>
      </p:sp>
      <p:sp>
        <p:nvSpPr>
          <p:cNvPr id="23" name="Rectangle 22"/>
          <p:cNvSpPr/>
          <p:nvPr/>
        </p:nvSpPr>
        <p:spPr bwMode="auto">
          <a:xfrm>
            <a:off x="6577534" y="252854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6" name="Rectangle 25"/>
          <p:cNvSpPr/>
          <p:nvPr/>
        </p:nvSpPr>
        <p:spPr bwMode="auto">
          <a:xfrm>
            <a:off x="6577535" y="297782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7" name="Rectangle 26"/>
          <p:cNvSpPr/>
          <p:nvPr/>
        </p:nvSpPr>
        <p:spPr bwMode="auto">
          <a:xfrm>
            <a:off x="6577534" y="342710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Pic02.jpg</a:t>
            </a:r>
          </a:p>
        </p:txBody>
      </p:sp>
    </p:spTree>
    <p:extLst>
      <p:ext uri="{BB962C8B-B14F-4D97-AF65-F5344CB8AC3E}">
        <p14:creationId xmlns:p14="http://schemas.microsoft.com/office/powerpoint/2010/main" val="26664501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920" y="2652483"/>
            <a:ext cx="11653523" cy="3391698"/>
          </a:xfrm>
        </p:spPr>
        <p:txBody>
          <a:bodyPr/>
          <a:lstStyle/>
          <a:p>
            <a:r>
              <a:rPr lang="en-US" sz="2800" dirty="0" err="1">
                <a:solidFill>
                  <a:schemeClr val="tx2"/>
                </a:solidFill>
                <a:latin typeface="Consolas" panose="020B0609020204030204" pitchFamily="49" charset="0"/>
                <a:cs typeface="Consolas" panose="020B0609020204030204" pitchFamily="49" charset="0"/>
              </a:rPr>
              <a:t>KnownFolders</a:t>
            </a:r>
            <a:r>
              <a:rPr lang="en-US" sz="2800" dirty="0">
                <a:solidFill>
                  <a:schemeClr val="tx2"/>
                </a:solidFill>
              </a:rPr>
              <a:t> provides access to:</a:t>
            </a:r>
          </a:p>
          <a:p>
            <a:r>
              <a:rPr lang="en-US" sz="2800" dirty="0"/>
              <a:t>	Pictures</a:t>
            </a:r>
          </a:p>
          <a:p>
            <a:r>
              <a:rPr lang="en-US" sz="2800" dirty="0"/>
              <a:t>	Videos</a:t>
            </a:r>
          </a:p>
          <a:p>
            <a:r>
              <a:rPr lang="en-US" sz="2800" dirty="0"/>
              <a:t>	Music </a:t>
            </a:r>
          </a:p>
          <a:p>
            <a:endParaRPr lang="en-US" sz="2800" dirty="0"/>
          </a:p>
        </p:txBody>
      </p:sp>
      <p:sp>
        <p:nvSpPr>
          <p:cNvPr id="3" name="Title 2"/>
          <p:cNvSpPr>
            <a:spLocks noGrp="1"/>
          </p:cNvSpPr>
          <p:nvPr>
            <p:ph type="title"/>
          </p:nvPr>
        </p:nvSpPr>
        <p:spPr/>
        <p:txBody>
          <a:bodyPr/>
          <a:lstStyle/>
          <a:p>
            <a:r>
              <a:rPr lang="en-US" dirty="0"/>
              <a:t>Accessing User Content</a:t>
            </a:r>
          </a:p>
        </p:txBody>
      </p:sp>
      <p:sp>
        <p:nvSpPr>
          <p:cNvPr id="6" name="Slide Number Placeholder 5"/>
          <p:cNvSpPr>
            <a:spLocks noGrp="1"/>
          </p:cNvSpPr>
          <p:nvPr>
            <p:ph type="sldNum" sz="quarter" idx="13"/>
          </p:nvPr>
        </p:nvSpPr>
        <p:spPr/>
        <p:txBody>
          <a:bodyPr/>
          <a:lstStyle/>
          <a:p>
            <a:fld id="{2775DF8E-1151-4C45-8C93-3AB060627CA9}" type="slidenum">
              <a:rPr lang="en-US" smtClean="0"/>
              <a:pPr/>
              <a:t>21</a:t>
            </a:fld>
            <a:endParaRPr lang="en-US"/>
          </a:p>
        </p:txBody>
      </p:sp>
      <p:sp>
        <p:nvSpPr>
          <p:cNvPr id="7" name="Rectangle 6"/>
          <p:cNvSpPr/>
          <p:nvPr/>
        </p:nvSpPr>
        <p:spPr>
          <a:xfrm>
            <a:off x="266921" y="1259758"/>
            <a:ext cx="11655841" cy="1176733"/>
          </a:xfrm>
          <a:prstGeom prst="rect">
            <a:avLst/>
          </a:prstGeom>
          <a:solidFill>
            <a:schemeClr val="bg1">
              <a:lumMod val="95000"/>
            </a:schemeClr>
          </a:solidFill>
        </p:spPr>
        <p:txBody>
          <a:bodyPr wrap="square">
            <a:spAutoFit/>
          </a:bodyPr>
          <a:lstStyle/>
          <a:p>
            <a:r>
              <a:rPr lang="en-GB" sz="2353" dirty="0">
                <a:solidFill>
                  <a:srgbClr val="0000FF"/>
                </a:solidFill>
                <a:highlight>
                  <a:srgbClr val="F2F2F2"/>
                </a:highlight>
                <a:latin typeface="Consolas" panose="020B0609020204030204" pitchFamily="49" charset="0"/>
              </a:rPr>
              <a:t>var</a:t>
            </a:r>
            <a:r>
              <a:rPr lang="en-GB" sz="2353" dirty="0">
                <a:solidFill>
                  <a:srgbClr val="000000"/>
                </a:solidFill>
                <a:highlight>
                  <a:srgbClr val="F2F2F2"/>
                </a:highlight>
                <a:latin typeface="Consolas" panose="020B0609020204030204" pitchFamily="49" charset="0"/>
              </a:rPr>
              <a:t> pictures = </a:t>
            </a:r>
            <a:r>
              <a:rPr lang="en-GB" sz="2353" dirty="0">
                <a:solidFill>
                  <a:srgbClr val="0000FF"/>
                </a:solidFill>
                <a:highlight>
                  <a:srgbClr val="F2F2F2"/>
                </a:highlight>
                <a:latin typeface="Consolas" panose="020B0609020204030204" pitchFamily="49" charset="0"/>
              </a:rPr>
              <a:t>await</a:t>
            </a:r>
            <a:r>
              <a:rPr lang="en-GB" sz="2353" dirty="0">
                <a:solidFill>
                  <a:srgbClr val="000000"/>
                </a:solidFill>
                <a:highlight>
                  <a:srgbClr val="F2F2F2"/>
                </a:highlight>
                <a:latin typeface="Consolas" panose="020B0609020204030204" pitchFamily="49" charset="0"/>
              </a:rPr>
              <a:t>  </a:t>
            </a:r>
            <a:br>
              <a:rPr lang="en-GB" sz="2353" dirty="0">
                <a:solidFill>
                  <a:srgbClr val="000000"/>
                </a:solidFill>
                <a:highlight>
                  <a:srgbClr val="F2F2F2"/>
                </a:highlight>
                <a:latin typeface="Consolas" panose="020B0609020204030204" pitchFamily="49" charset="0"/>
              </a:rPr>
            </a:br>
            <a:r>
              <a:rPr lang="en-GB" sz="2353" dirty="0">
                <a:solidFill>
                  <a:srgbClr val="000000"/>
                </a:solidFill>
                <a:highlight>
                  <a:srgbClr val="F2F2F2"/>
                </a:highlight>
                <a:latin typeface="Consolas" panose="020B0609020204030204" pitchFamily="49" charset="0"/>
              </a:rPr>
              <a:t>   </a:t>
            </a:r>
            <a:r>
              <a:rPr lang="en-GB" sz="2353" dirty="0" err="1">
                <a:solidFill>
                  <a:srgbClr val="000000"/>
                </a:solidFill>
                <a:highlight>
                  <a:srgbClr val="F2F2F2"/>
                </a:highlight>
                <a:latin typeface="Consolas" panose="020B0609020204030204" pitchFamily="49" charset="0"/>
              </a:rPr>
              <a:t>Windows.Storage.</a:t>
            </a:r>
            <a:r>
              <a:rPr lang="en-GB" sz="2353" dirty="0" err="1">
                <a:solidFill>
                  <a:srgbClr val="2B91AF"/>
                </a:solidFill>
                <a:highlight>
                  <a:srgbClr val="F2F2F2"/>
                </a:highlight>
                <a:latin typeface="Consolas" panose="020B0609020204030204" pitchFamily="49" charset="0"/>
              </a:rPr>
              <a:t>KnownFolders</a:t>
            </a:r>
            <a:r>
              <a:rPr lang="en-GB" sz="2353" dirty="0" err="1">
                <a:solidFill>
                  <a:srgbClr val="000000"/>
                </a:solidFill>
                <a:highlight>
                  <a:srgbClr val="F2F2F2"/>
                </a:highlight>
                <a:latin typeface="Consolas" panose="020B0609020204030204" pitchFamily="49" charset="0"/>
              </a:rPr>
              <a:t>.PicturesLibrary.GetFilesAsync</a:t>
            </a:r>
            <a:r>
              <a:rPr lang="en-GB" sz="2353"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247204"/>
            <a:ext cx="11637012" cy="2363596"/>
          </a:xfrm>
        </p:spPr>
        <p:txBody>
          <a:bodyPr/>
          <a:lstStyle/>
          <a:p>
            <a:r>
              <a:rPr lang="en-GB" dirty="0" err="1"/>
              <a:t>KnownFolders</a:t>
            </a:r>
            <a:r>
              <a:rPr lang="en-GB" dirty="0"/>
              <a:t> allows direct access to user content folders</a:t>
            </a:r>
            <a:br>
              <a:rPr lang="en-GB" dirty="0"/>
            </a:br>
            <a:br>
              <a:rPr lang="en-GB" sz="2400" dirty="0"/>
            </a:br>
            <a:r>
              <a:rPr lang="en-GB" sz="2400" dirty="0"/>
              <a:t>(but don’t forget to declare the Capabilities)</a:t>
            </a:r>
            <a:endParaRPr lang="en-GB" dirty="0"/>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22</a:t>
            </a:fld>
            <a:endParaRPr lang="en-US"/>
          </a:p>
        </p:txBody>
      </p:sp>
    </p:spTree>
    <p:extLst>
      <p:ext uri="{BB962C8B-B14F-4D97-AF65-F5344CB8AC3E}">
        <p14:creationId xmlns:p14="http://schemas.microsoft.com/office/powerpoint/2010/main" val="18328819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Open/Save Pickers</a:t>
            </a: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23</a:t>
            </a:fld>
            <a:endParaRPr lang="en-US" dirty="0"/>
          </a:p>
        </p:txBody>
      </p:sp>
    </p:spTree>
    <p:extLst>
      <p:ext uri="{BB962C8B-B14F-4D97-AF65-F5344CB8AC3E}">
        <p14:creationId xmlns:p14="http://schemas.microsoft.com/office/powerpoint/2010/main" val="1497043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FileOpenPicker</a:t>
            </a:r>
            <a:r>
              <a:rPr lang="en-GB" dirty="0"/>
              <a:t>/</a:t>
            </a:r>
            <a:r>
              <a:rPr lang="en-GB" dirty="0" err="1"/>
              <a:t>FileSavePicker</a:t>
            </a:r>
            <a:r>
              <a:rPr lang="en-GB" dirty="0"/>
              <a:t> UX</a:t>
            </a:r>
          </a:p>
        </p:txBody>
      </p:sp>
      <p:sp>
        <p:nvSpPr>
          <p:cNvPr id="2" name="Text Placeholder 1"/>
          <p:cNvSpPr>
            <a:spLocks noGrp="1"/>
          </p:cNvSpPr>
          <p:nvPr>
            <p:ph type="body" sz="quarter" idx="10"/>
          </p:nvPr>
        </p:nvSpPr>
        <p:spPr/>
        <p:txBody>
          <a:bodyPr/>
          <a:lstStyle/>
          <a:p>
            <a:r>
              <a:rPr lang="en-GB" dirty="0"/>
              <a:t>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2370" y="1286177"/>
            <a:ext cx="1155475" cy="206643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579" y="2517084"/>
            <a:ext cx="1159195" cy="2068272"/>
          </a:xfrm>
          <a:prstGeom prst="rect">
            <a:avLst/>
          </a:prstGeom>
        </p:spPr>
      </p:pic>
      <p:pic>
        <p:nvPicPr>
          <p:cNvPr id="11" name="Picture 10"/>
          <p:cNvPicPr>
            <a:picLocks noChangeAspect="1"/>
          </p:cNvPicPr>
          <p:nvPr/>
        </p:nvPicPr>
        <p:blipFill>
          <a:blip r:embed="rId7" cstate="print">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7408508" y="3552140"/>
            <a:ext cx="1155475" cy="2066431"/>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7791" y="2016302"/>
            <a:ext cx="156730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49011"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84115"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1236" y="5547537"/>
            <a:ext cx="1792850" cy="506901"/>
          </a:xfrm>
          <a:prstGeom prst="rect">
            <a:avLst/>
          </a:prstGeom>
          <a:noFill/>
        </p:spPr>
        <p:txBody>
          <a:bodyPr wrap="square" lIns="179285" tIns="143428" rIns="179285" bIns="143428" rtlCol="0">
            <a:spAutoFit/>
          </a:bodyPr>
          <a:lstStyle/>
          <a:p>
            <a:pPr>
              <a:lnSpc>
                <a:spcPct val="90000"/>
              </a:lnSpc>
            </a:pPr>
            <a:r>
              <a:rPr lang="en-GB" sz="1568" dirty="0">
                <a:gradFill>
                  <a:gsLst>
                    <a:gs pos="2917">
                      <a:schemeClr val="tx1"/>
                    </a:gs>
                    <a:gs pos="30000">
                      <a:schemeClr val="tx1"/>
                    </a:gs>
                  </a:gsLst>
                  <a:lin ang="5400000" scaled="0"/>
                </a:gradFill>
              </a:rPr>
              <a:t>Other apps…</a:t>
            </a:r>
          </a:p>
        </p:txBody>
      </p:sp>
      <p:sp>
        <p:nvSpPr>
          <p:cNvPr id="19" name="TextBox 18"/>
          <p:cNvSpPr txBox="1"/>
          <p:nvPr/>
        </p:nvSpPr>
        <p:spPr>
          <a:xfrm>
            <a:off x="818333" y="5800987"/>
            <a:ext cx="1726852"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Your app</a:t>
            </a:r>
          </a:p>
        </p:txBody>
      </p:sp>
      <p:sp>
        <p:nvSpPr>
          <p:cNvPr id="20" name="TextBox 19"/>
          <p:cNvSpPr txBox="1"/>
          <p:nvPr/>
        </p:nvSpPr>
        <p:spPr>
          <a:xfrm>
            <a:off x="3349498" y="5800988"/>
            <a:ext cx="2420210" cy="941386"/>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Provider selection (shell)</a:t>
            </a:r>
          </a:p>
        </p:txBody>
      </p:sp>
      <p:sp>
        <p:nvSpPr>
          <p:cNvPr id="21" name="TextBox 20"/>
          <p:cNvSpPr txBox="1"/>
          <p:nvPr/>
        </p:nvSpPr>
        <p:spPr>
          <a:xfrm>
            <a:off x="6320106" y="5819466"/>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Provider UI</a:t>
            </a:r>
          </a:p>
        </p:txBody>
      </p:sp>
      <p:sp>
        <p:nvSpPr>
          <p:cNvPr id="22" name="TextBox 21"/>
          <p:cNvSpPr txBox="1"/>
          <p:nvPr/>
        </p:nvSpPr>
        <p:spPr>
          <a:xfrm>
            <a:off x="9647790" y="5800987"/>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Your app</a:t>
            </a:r>
          </a:p>
        </p:txBody>
      </p:sp>
    </p:spTree>
    <p:extLst>
      <p:ext uri="{BB962C8B-B14F-4D97-AF65-F5344CB8AC3E}">
        <p14:creationId xmlns:p14="http://schemas.microsoft.com/office/powerpoint/2010/main" val="10450867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Picker Goals</a:t>
            </a:r>
          </a:p>
        </p:txBody>
      </p:sp>
      <p:sp>
        <p:nvSpPr>
          <p:cNvPr id="11" name="Text Placeholder 10"/>
          <p:cNvSpPr>
            <a:spLocks noGrp="1"/>
          </p:cNvSpPr>
          <p:nvPr>
            <p:ph type="body" sz="quarter" idx="10"/>
          </p:nvPr>
        </p:nvSpPr>
        <p:spPr/>
        <p:txBody>
          <a:bodyPr/>
          <a:lstStyle/>
          <a:p>
            <a:r>
              <a:rPr lang="en-US" sz="3137" dirty="0"/>
              <a:t>Apps shouldn’t care where files come from or go to</a:t>
            </a:r>
          </a:p>
          <a:p>
            <a:pPr lvl="1"/>
            <a:r>
              <a:rPr lang="en-US" dirty="0"/>
              <a:t>Apps can access any type of file</a:t>
            </a:r>
          </a:p>
          <a:p>
            <a:pPr lvl="1"/>
            <a:r>
              <a:rPr lang="en-US" dirty="0"/>
              <a:t>Allows an app to access files that are not in the app data folders</a:t>
            </a:r>
          </a:p>
          <a:p>
            <a:pPr lvl="1"/>
            <a:r>
              <a:rPr lang="en-US" dirty="0"/>
              <a:t>Access files in Pictures Library, Videos Library without using </a:t>
            </a:r>
            <a:r>
              <a:rPr lang="en-US" dirty="0" err="1"/>
              <a:t>KnownFolders</a:t>
            </a:r>
            <a:r>
              <a:rPr lang="en-US" dirty="0"/>
              <a:t> API (needs Capability declaration) – permission is implied since the user selects the file</a:t>
            </a:r>
            <a:endParaRPr lang="en-US" sz="392" dirty="0"/>
          </a:p>
          <a:p>
            <a:pPr lvl="1"/>
            <a:r>
              <a:rPr lang="en-US" dirty="0"/>
              <a:t>Seamlessly go out to the cloud, device or an app to get a file</a:t>
            </a:r>
          </a:p>
          <a:p>
            <a:r>
              <a:rPr lang="en-US" sz="3137" dirty="0"/>
              <a:t>Support both Open and Save</a:t>
            </a:r>
          </a:p>
          <a:p>
            <a:pPr lvl="1"/>
            <a:r>
              <a:rPr lang="en-US" dirty="0"/>
              <a:t>Save to the cloud, device or an app</a:t>
            </a:r>
          </a:p>
          <a:p>
            <a:pPr lvl="1"/>
            <a:r>
              <a:rPr lang="en-US" dirty="0"/>
              <a:t>Update latest changes as required (handled by the provider)</a:t>
            </a:r>
          </a:p>
        </p:txBody>
      </p:sp>
    </p:spTree>
    <p:extLst>
      <p:ext uri="{BB962C8B-B14F-4D97-AF65-F5344CB8AC3E}">
        <p14:creationId xmlns:p14="http://schemas.microsoft.com/office/powerpoint/2010/main" val="15404231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Pick a File</a:t>
            </a:r>
          </a:p>
        </p:txBody>
      </p:sp>
      <p:sp>
        <p:nvSpPr>
          <p:cNvPr id="4" name="Text Placeholder 10"/>
          <p:cNvSpPr txBox="1">
            <a:spLocks/>
          </p:cNvSpPr>
          <p:nvPr/>
        </p:nvSpPr>
        <p:spPr>
          <a:xfrm>
            <a:off x="269239" y="1395167"/>
            <a:ext cx="11495413" cy="4458878"/>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a:solidFill>
                  <a:srgbClr val="008000"/>
                </a:solidFill>
                <a:highlight>
                  <a:srgbClr val="F2F2F2"/>
                </a:highlight>
                <a:latin typeface="Consolas" panose="020B0609020204030204" pitchFamily="49" charset="0"/>
              </a:rPr>
              <a:t>//Create the picker object</a:t>
            </a:r>
            <a:br>
              <a:rPr lang="en-GB" sz="1800" dirty="0">
                <a:solidFill>
                  <a:srgbClr val="008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FileOpenPicker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openPicker</a:t>
            </a:r>
            <a:r>
              <a:rPr lang="en-GB" sz="1800" dirty="0">
                <a:solidFill>
                  <a:srgbClr val="000000"/>
                </a:solidFill>
                <a:highlight>
                  <a:srgbClr val="F2F2F2"/>
                </a:highlight>
                <a:latin typeface="Consolas" panose="020B0609020204030204" pitchFamily="49" charset="0"/>
              </a:rPr>
              <a: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FileOpenPicker</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openPicker.ViewMode</a:t>
            </a:r>
            <a:r>
              <a:rPr lang="en-GB" sz="1800" dirty="0">
                <a:solidFill>
                  <a:srgbClr val="000000"/>
                </a:solidFill>
                <a:highlight>
                  <a:srgbClr val="F2F2F2"/>
                </a:highlight>
                <a:latin typeface="Consolas" panose="020B0609020204030204" pitchFamily="49" charset="0"/>
              </a:rPr>
              <a:t> = </a:t>
            </a:r>
            <a:r>
              <a:rPr lang="en-GB" sz="1800" dirty="0" err="1">
                <a:solidFill>
                  <a:srgbClr val="2B91AF"/>
                </a:solidFill>
                <a:highlight>
                  <a:srgbClr val="F2F2F2"/>
                </a:highlight>
                <a:latin typeface="Consolas" panose="020B0609020204030204" pitchFamily="49" charset="0"/>
              </a:rPr>
              <a:t>PickerViewMode</a:t>
            </a:r>
            <a:r>
              <a:rPr lang="en-GB" sz="1800" dirty="0" err="1">
                <a:solidFill>
                  <a:srgbClr val="000000"/>
                </a:solidFill>
                <a:highlight>
                  <a:srgbClr val="F2F2F2"/>
                </a:highlight>
                <a:latin typeface="Consolas" panose="020B0609020204030204" pitchFamily="49" charset="0"/>
              </a:rPr>
              <a:t>.Thumbnail</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openPicker.SuggestedStartLocation</a:t>
            </a:r>
            <a:r>
              <a:rPr lang="en-GB" sz="1800" dirty="0">
                <a:solidFill>
                  <a:srgbClr val="000000"/>
                </a:solidFill>
                <a:highlight>
                  <a:srgbClr val="F2F2F2"/>
                </a:highlight>
                <a:latin typeface="Consolas" panose="020B0609020204030204" pitchFamily="49" charset="0"/>
              </a:rPr>
              <a:t> = </a:t>
            </a:r>
            <a:r>
              <a:rPr lang="en-GB" sz="1800" dirty="0" err="1">
                <a:solidFill>
                  <a:srgbClr val="2B91AF"/>
                </a:solidFill>
                <a:highlight>
                  <a:srgbClr val="F2F2F2"/>
                </a:highlight>
                <a:latin typeface="Consolas" panose="020B0609020204030204" pitchFamily="49" charset="0"/>
              </a:rPr>
              <a:t>PickerLocationId</a:t>
            </a:r>
            <a:r>
              <a:rPr lang="en-GB" sz="1800" dirty="0" err="1">
                <a:solidFill>
                  <a:srgbClr val="000000"/>
                </a:solidFill>
                <a:highlight>
                  <a:srgbClr val="F2F2F2"/>
                </a:highlight>
                <a:latin typeface="Consolas" panose="020B0609020204030204" pitchFamily="49" charset="0"/>
              </a:rPr>
              <a:t>.PicturesLibrary</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8000"/>
                </a:solidFill>
                <a:highlight>
                  <a:srgbClr val="F2F2F2"/>
                </a:highlight>
                <a:latin typeface="Consolas" panose="020B0609020204030204" pitchFamily="49" charset="0"/>
              </a:rPr>
              <a:t>// Users expect to have a filtered view of their folders </a:t>
            </a:r>
            <a:br>
              <a:rPr lang="en-GB" sz="1800" dirty="0">
                <a:solidFill>
                  <a:srgbClr val="008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openPicker.FileTypeFilter.Add</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".jpg"</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openPicker.FileTypeFilter.Add</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png</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8000"/>
                </a:solidFill>
                <a:highlight>
                  <a:srgbClr val="F2F2F2"/>
                </a:highlight>
                <a:latin typeface="Consolas" panose="020B0609020204030204" pitchFamily="49" charset="0"/>
              </a:rPr>
              <a:t>// Open the picker for the user to pick a file</a:t>
            </a:r>
            <a:br>
              <a:rPr lang="en-GB" sz="1800" dirty="0">
                <a:solidFill>
                  <a:srgbClr val="008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rPr>
              <a:t> file = </a:t>
            </a:r>
            <a:r>
              <a:rPr lang="en-GB" sz="1800" dirty="0">
                <a:solidFill>
                  <a:srgbClr val="0000FF"/>
                </a:solidFill>
                <a:highlight>
                  <a:srgbClr val="F2F2F2"/>
                </a:highlight>
                <a:latin typeface="Consolas" panose="020B0609020204030204" pitchFamily="49" charset="0"/>
              </a:rPr>
              <a:t>await</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openPicker.PickSingleFileAsync</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br>
              <a:rPr lang="en-GB" sz="1800" dirty="0">
                <a:solidFill>
                  <a:srgbClr val="000000"/>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if</a:t>
            </a:r>
            <a:r>
              <a:rPr lang="en-GB" sz="1800" dirty="0">
                <a:solidFill>
                  <a:srgbClr val="000000"/>
                </a:solidFill>
                <a:highlight>
                  <a:srgbClr val="F2F2F2"/>
                </a:highlight>
                <a:latin typeface="Consolas" panose="020B0609020204030204" pitchFamily="49" charset="0"/>
              </a:rPr>
              <a:t> (file != </a:t>
            </a:r>
            <a:r>
              <a:rPr lang="en-GB" sz="1800" dirty="0">
                <a:solidFill>
                  <a:srgbClr val="0000FF"/>
                </a:solidFill>
                <a:highlight>
                  <a:srgbClr val="F2F2F2"/>
                </a:highlight>
                <a:latin typeface="Consolas" panose="020B0609020204030204" pitchFamily="49" charset="0"/>
              </a:rPr>
              <a:t>null</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8000"/>
                </a:solidFill>
                <a:highlight>
                  <a:srgbClr val="F2F2F2"/>
                </a:highlight>
                <a:latin typeface="Consolas" panose="020B0609020204030204" pitchFamily="49" charset="0"/>
              </a:rPr>
              <a:t>// Do something with the file...</a:t>
            </a:r>
            <a:br>
              <a:rPr lang="en-GB" sz="1800" dirty="0">
                <a:solidFill>
                  <a:srgbClr val="008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r>
              <a:rPr lang="en-GB" sz="1600" dirty="0">
                <a:solidFill>
                  <a:srgbClr val="000000"/>
                </a:solidFill>
                <a:highlight>
                  <a:srgbClr val="F2F2F2"/>
                </a:highlight>
                <a:latin typeface="Consolas" panose="020B0609020204030204" pitchFamily="49" charset="0"/>
              </a:rPr>
              <a:t> </a:t>
            </a:r>
            <a:endParaRPr lang="en-US" sz="1600" dirty="0"/>
          </a:p>
        </p:txBody>
      </p:sp>
      <p:sp>
        <p:nvSpPr>
          <p:cNvPr id="5" name="TextBox 4"/>
          <p:cNvSpPr txBox="1"/>
          <p:nvPr/>
        </p:nvSpPr>
        <p:spPr>
          <a:xfrm>
            <a:off x="269239" y="6174557"/>
            <a:ext cx="10109672" cy="470898"/>
          </a:xfrm>
          <a:prstGeom prst="rect">
            <a:avLst/>
          </a:prstGeom>
          <a:noFill/>
        </p:spPr>
        <p:txBody>
          <a:bodyPr wrap="square" lIns="137160" tIns="109728" rIns="137160" bIns="109728" rtlCol="0">
            <a:spAutoFit/>
          </a:bodyPr>
          <a:lstStyle/>
          <a:p>
            <a:pPr>
              <a:lnSpc>
                <a:spcPct val="90000"/>
              </a:lnSpc>
              <a:spcBef>
                <a:spcPts val="600"/>
              </a:spcBef>
            </a:pPr>
            <a:r>
              <a:rPr lang="en-GB" dirty="0">
                <a:solidFill>
                  <a:schemeClr val="tx1">
                    <a:lumMod val="50000"/>
                  </a:schemeClr>
                </a:solidFill>
              </a:rPr>
              <a:t>Note: The Windows Phone 8.1 </a:t>
            </a:r>
            <a:r>
              <a:rPr lang="en-GB" dirty="0" err="1">
                <a:solidFill>
                  <a:schemeClr val="tx1">
                    <a:lumMod val="50000"/>
                  </a:schemeClr>
                </a:solidFill>
              </a:rPr>
              <a:t>PickSingleFileAndContinue</a:t>
            </a:r>
            <a:r>
              <a:rPr lang="en-GB" dirty="0">
                <a:solidFill>
                  <a:schemeClr val="tx1">
                    <a:lumMod val="50000"/>
                  </a:schemeClr>
                </a:solidFill>
              </a:rPr>
              <a:t>() API has been deprecated (Yay!) </a:t>
            </a:r>
          </a:p>
        </p:txBody>
      </p:sp>
      <p:sp>
        <p:nvSpPr>
          <p:cNvPr id="3" name="Rectangle 2"/>
          <p:cNvSpPr/>
          <p:nvPr/>
        </p:nvSpPr>
        <p:spPr>
          <a:xfrm>
            <a:off x="3393650" y="3827283"/>
            <a:ext cx="4185501"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Tree>
    <p:extLst>
      <p:ext uri="{BB962C8B-B14F-4D97-AF65-F5344CB8AC3E}">
        <p14:creationId xmlns:p14="http://schemas.microsoft.com/office/powerpoint/2010/main" val="2281120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Save a File</a:t>
            </a:r>
          </a:p>
        </p:txBody>
      </p:sp>
      <p:sp>
        <p:nvSpPr>
          <p:cNvPr id="3" name="Text Placeholder 2"/>
          <p:cNvSpPr>
            <a:spLocks noGrp="1"/>
          </p:cNvSpPr>
          <p:nvPr>
            <p:ph type="body" sz="quarter" idx="10"/>
          </p:nvPr>
        </p:nvSpPr>
        <p:spPr/>
        <p:txBody>
          <a:bodyPr/>
          <a:lstStyle/>
          <a:p>
            <a:r>
              <a:rPr lang="en-GB" dirty="0"/>
              <a:t> </a:t>
            </a:r>
          </a:p>
        </p:txBody>
      </p:sp>
      <p:sp>
        <p:nvSpPr>
          <p:cNvPr id="4" name="Text Placeholder 10"/>
          <p:cNvSpPr txBox="1">
            <a:spLocks/>
          </p:cNvSpPr>
          <p:nvPr/>
        </p:nvSpPr>
        <p:spPr>
          <a:xfrm>
            <a:off x="269240" y="1563646"/>
            <a:ext cx="11653522" cy="43267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a:solidFill>
                  <a:srgbClr val="008000"/>
                </a:solidFill>
                <a:highlight>
                  <a:srgbClr val="F2F2F2"/>
                </a:highlight>
                <a:latin typeface="Consolas" panose="020B0609020204030204" pitchFamily="49" charset="0"/>
                <a:cs typeface="Consolas" panose="020B0609020204030204" pitchFamily="49" charset="0"/>
              </a:rPr>
              <a:t>//Create the picker object</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err="1">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 = </a:t>
            </a:r>
            <a:r>
              <a:rPr lang="en-GB" sz="1800" dirty="0">
                <a:solidFill>
                  <a:srgbClr val="0000FF"/>
                </a:solidFill>
                <a:highlight>
                  <a:srgbClr val="F2F2F2"/>
                </a:highlight>
                <a:latin typeface="Consolas" panose="020B0609020204030204" pitchFamily="49" charset="0"/>
                <a:cs typeface="Consolas" panose="020B0609020204030204" pitchFamily="49" charset="0"/>
              </a:rPr>
              <a:t>new</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err="1">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US" sz="1800" dirty="0">
                <a:solidFill>
                  <a:srgbClr val="008000"/>
                </a:solidFill>
                <a:latin typeface="Consolas" panose="020B0609020204030204" pitchFamily="49" charset="0"/>
                <a:cs typeface="Consolas" panose="020B0609020204030204" pitchFamily="49" charset="0"/>
              </a:rPr>
              <a:t>// Dropdown of file types the user can save the file as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err="1">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a:solidFill>
                  <a:srgbClr val="000000"/>
                </a:solidFill>
                <a:highlight>
                  <a:srgbClr val="F2F2F2"/>
                </a:highlight>
                <a:latin typeface="Consolas" panose="020B0609020204030204" pitchFamily="49" charset="0"/>
                <a:cs typeface="Consolas" panose="020B0609020204030204" pitchFamily="49" charset="0"/>
              </a:rPr>
              <a:t>(</a:t>
            </a:r>
            <a:r>
              <a:rPr lang="en-US" sz="1800" dirty="0">
                <a:solidFill>
                  <a:srgbClr val="800000"/>
                </a:solidFill>
                <a:latin typeface="Consolas" panose="020B0609020204030204" pitchFamily="49" charset="0"/>
                <a:cs typeface="Consolas" panose="020B0609020204030204" pitchFamily="49" charset="0"/>
              </a:rPr>
              <a:t>"Plain Text"</a:t>
            </a:r>
            <a:r>
              <a:rPr lang="en-US" sz="1800" dirty="0">
                <a:latin typeface="Consolas" panose="020B0609020204030204" pitchFamily="49" charset="0"/>
                <a:cs typeface="Consolas" panose="020B0609020204030204" pitchFamily="49" charset="0"/>
              </a:rPr>
              <a:t>, </a:t>
            </a:r>
            <a:r>
              <a:rPr lang="en-US" sz="1800" b="1" dirty="0">
                <a:solidFill>
                  <a:srgbClr val="3A3AFF"/>
                </a:solidFill>
                <a:latin typeface="Consolas" panose="020B0609020204030204" pitchFamily="49" charset="0"/>
                <a:cs typeface="Consolas" panose="020B0609020204030204" pitchFamily="49" charset="0"/>
              </a:rPr>
              <a:t>new </a:t>
            </a:r>
            <a:r>
              <a:rPr lang="en-US" sz="1800" dirty="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a:solidFill>
                  <a:srgbClr val="3A3AFF"/>
                </a:solidFill>
                <a:latin typeface="Consolas" panose="020B0609020204030204" pitchFamily="49" charset="0"/>
                <a:cs typeface="Consolas" panose="020B0609020204030204" pitchFamily="49" charset="0"/>
              </a:rPr>
              <a:t>string</a:t>
            </a:r>
            <a:r>
              <a:rPr lang="en-US" sz="1800" dirty="0">
                <a:solidFill>
                  <a:srgbClr val="000000"/>
                </a:solidFill>
                <a:highlight>
                  <a:srgbClr val="F2F2F2"/>
                </a:highligh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a:solidFill>
                  <a:srgbClr val="000000"/>
                </a:solidFill>
                <a:highlight>
                  <a:srgbClr val="F2F2F2"/>
                </a:highligh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800000"/>
                </a:solidFill>
                <a:latin typeface="Consolas" panose="020B0609020204030204" pitchFamily="49" charset="0"/>
                <a:cs typeface="Consolas" panose="020B0609020204030204" pitchFamily="49" charset="0"/>
              </a:rPr>
              <a:t>".txt"</a:t>
            </a:r>
            <a:r>
              <a:rPr lang="en-US" sz="1800" dirty="0">
                <a:latin typeface="Consolas" panose="020B0609020204030204" pitchFamily="49" charset="0"/>
                <a:cs typeface="Consolas" panose="020B0609020204030204" pitchFamily="49" charset="0"/>
              </a:rPr>
              <a:t> </a:t>
            </a:r>
            <a:r>
              <a:rPr lang="en-US" sz="1800" dirty="0">
                <a:solidFill>
                  <a:srgbClr val="000000"/>
                </a:solidFill>
                <a:highlight>
                  <a:srgbClr val="F2F2F2"/>
                </a:highlight>
                <a:latin typeface="Consolas" panose="020B0609020204030204" pitchFamily="49" charset="0"/>
                <a:cs typeface="Consolas" panose="020B0609020204030204" pitchFamily="49" charset="0"/>
              </a:rPr>
              <a:t>});</a:t>
            </a:r>
            <a:br>
              <a:rPr lang="en-US" sz="1800" dirty="0">
                <a:solidFill>
                  <a:srgbClr val="000000"/>
                </a:solidFill>
                <a:highlight>
                  <a:srgbClr val="F2F2F2"/>
                </a:highlight>
                <a:latin typeface="Consolas" panose="020B0609020204030204" pitchFamily="49" charset="0"/>
                <a:cs typeface="Consolas" panose="020B0609020204030204" pitchFamily="49" charset="0"/>
              </a:rPr>
            </a:br>
            <a:br>
              <a:rPr lang="en-US" sz="1800" dirty="0">
                <a:solidFill>
                  <a:srgbClr val="000000"/>
                </a:solidFill>
                <a:highlight>
                  <a:srgbClr val="F2F2F2"/>
                </a:highlight>
                <a:latin typeface="Consolas" panose="020B0609020204030204" pitchFamily="49" charset="0"/>
                <a:cs typeface="Consolas" panose="020B0609020204030204" pitchFamily="49" charset="0"/>
              </a:rPr>
            </a:br>
            <a:r>
              <a:rPr lang="en-US" sz="1800" dirty="0">
                <a:solidFill>
                  <a:srgbClr val="008000"/>
                </a:solidFill>
                <a:latin typeface="Consolas" panose="020B0609020204030204" pitchFamily="49" charset="0"/>
                <a:cs typeface="Consolas" panose="020B0609020204030204" pitchFamily="49" charset="0"/>
              </a:rPr>
              <a:t>// Default file name if the user does not type one in or select a file to replace</a:t>
            </a:r>
            <a:br>
              <a:rPr lang="en-US" sz="1800" dirty="0">
                <a:solidFill>
                  <a:srgbClr val="008000"/>
                </a:solidFill>
                <a:latin typeface="Consolas" panose="020B0609020204030204" pitchFamily="49" charset="0"/>
                <a:cs typeface="Consolas" panose="020B0609020204030204" pitchFamily="49" charset="0"/>
              </a:rPr>
            </a:br>
            <a:r>
              <a:rPr lang="en-US" sz="1800" dirty="0" err="1">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a:solidFill>
                  <a:srgbClr val="000000"/>
                </a:solidFill>
                <a:highlight>
                  <a:srgbClr val="F2F2F2"/>
                </a:highlight>
                <a:latin typeface="Consolas" panose="020B0609020204030204" pitchFamily="49" charset="0"/>
                <a:cs typeface="Consolas" panose="020B0609020204030204" pitchFamily="49" charset="0"/>
              </a:rPr>
              <a:t> = </a:t>
            </a:r>
            <a:r>
              <a:rPr lang="en-US" sz="1800" dirty="0">
                <a:solidFill>
                  <a:srgbClr val="800000"/>
                </a:solidFill>
                <a:latin typeface="Consolas" panose="020B0609020204030204" pitchFamily="49" charset="0"/>
                <a:cs typeface="Consolas" panose="020B0609020204030204" pitchFamily="49" charset="0"/>
              </a:rPr>
              <a:t>"New Document"</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br>
              <a:rPr lang="en-US" sz="1800" dirty="0">
                <a:latin typeface="Consolas" panose="020B0609020204030204" pitchFamily="49" charset="0"/>
                <a:cs typeface="Consolas" panose="020B0609020204030204" pitchFamily="49" charset="0"/>
              </a:rPr>
            </a:br>
            <a:r>
              <a:rPr lang="en-GB" sz="1800" dirty="0">
                <a:solidFill>
                  <a:srgbClr val="008000"/>
                </a:solidFill>
                <a:highlight>
                  <a:srgbClr val="F2F2F2"/>
                </a:highlight>
                <a:latin typeface="Consolas" panose="020B0609020204030204" pitchFamily="49" charset="0"/>
                <a:cs typeface="Consolas" panose="020B0609020204030204" pitchFamily="49" charset="0"/>
              </a:rPr>
              <a:t>// Open the picker for the user to select the target file</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err="1">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a:solidFill>
                  <a:srgbClr val="0000FF"/>
                </a:solidFill>
                <a:highlight>
                  <a:srgbClr val="F2F2F2"/>
                </a:highlight>
                <a:latin typeface="Consolas" panose="020B0609020204030204" pitchFamily="49" charset="0"/>
                <a:cs typeface="Consolas" panose="020B0609020204030204" pitchFamily="49" charset="0"/>
              </a:rPr>
              <a:t>await</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a:solidFill>
                  <a:srgbClr val="008000"/>
                </a:solidFill>
                <a:highlight>
                  <a:srgbClr val="F2F2F2"/>
                </a:highlight>
                <a:latin typeface="Consolas" panose="020B0609020204030204" pitchFamily="49" charset="0"/>
                <a:cs typeface="Consolas" panose="020B0609020204030204" pitchFamily="49" charset="0"/>
              </a:rPr>
              <a:t>// Save the content to the file</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58361" y="4468305"/>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Tree>
    <p:extLst>
      <p:ext uri="{BB962C8B-B14F-4D97-AF65-F5344CB8AC3E}">
        <p14:creationId xmlns:p14="http://schemas.microsoft.com/office/powerpoint/2010/main" val="13336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Using the File Open/Save pickers</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28</a:t>
            </a:fld>
            <a:endParaRPr lang="en-US"/>
          </a:p>
        </p:txBody>
      </p:sp>
    </p:spTree>
    <p:extLst>
      <p:ext uri="{BB962C8B-B14F-4D97-AF65-F5344CB8AC3E}">
        <p14:creationId xmlns:p14="http://schemas.microsoft.com/office/powerpoint/2010/main" val="36105162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File Picker Provider apps</a:t>
            </a:r>
          </a:p>
        </p:txBody>
      </p:sp>
      <p:sp>
        <p:nvSpPr>
          <p:cNvPr id="7" name="Text Placeholder 6"/>
          <p:cNvSpPr>
            <a:spLocks noGrp="1"/>
          </p:cNvSpPr>
          <p:nvPr>
            <p:ph type="body" sz="quarter" idx="10"/>
          </p:nvPr>
        </p:nvSpPr>
        <p:spPr/>
        <p:txBody>
          <a:bodyPr/>
          <a:lstStyle/>
          <a:p>
            <a:r>
              <a:rPr lang="en-GB" dirty="0"/>
              <a:t>You can create Picker Provider apps </a:t>
            </a:r>
          </a:p>
          <a:p>
            <a:pPr lvl="1"/>
            <a:r>
              <a:rPr lang="en-GB" dirty="0"/>
              <a:t>Listed in the shell Picker UI that the user can select</a:t>
            </a:r>
          </a:p>
          <a:p>
            <a:pPr lvl="1"/>
            <a:r>
              <a:rPr lang="en-GB" dirty="0"/>
              <a:t>Allows user to pick files that the provider app controls, or to save new files in the storage of that provider </a:t>
            </a:r>
          </a:p>
          <a:p>
            <a:r>
              <a:rPr lang="en-GB" dirty="0">
                <a:latin typeface="+mn-lt"/>
              </a:rPr>
              <a:t>Example: OneDrive app is a picker provider that allows users to pick and save files in their OneDrive account in the cloud</a:t>
            </a:r>
          </a:p>
          <a:p>
            <a:r>
              <a:rPr lang="en-GB" dirty="0">
                <a:latin typeface="+mn-lt"/>
              </a:rPr>
              <a:t>See MSDN documentation for further details</a:t>
            </a:r>
          </a:p>
          <a:p>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29</a:t>
            </a:fld>
            <a:endParaRPr lang="en-US"/>
          </a:p>
        </p:txBody>
      </p:sp>
    </p:spTree>
    <p:extLst>
      <p:ext uri="{BB962C8B-B14F-4D97-AF65-F5344CB8AC3E}">
        <p14:creationId xmlns:p14="http://schemas.microsoft.com/office/powerpoint/2010/main" val="6323651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Where are files?</a:t>
            </a:r>
          </a:p>
        </p:txBody>
      </p:sp>
    </p:spTree>
    <p:extLst>
      <p:ext uri="{BB962C8B-B14F-4D97-AF65-F5344CB8AC3E}">
        <p14:creationId xmlns:p14="http://schemas.microsoft.com/office/powerpoint/2010/main" val="11211627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2"/>
            <a:ext cx="11637012" cy="2437399"/>
          </a:xfrm>
        </p:spPr>
        <p:txBody>
          <a:bodyPr/>
          <a:lstStyle/>
          <a:p>
            <a:r>
              <a:rPr lang="en-GB" dirty="0"/>
              <a:t>File Pickers allow file access to user folders and to locations served by File Picker Provider apps</a:t>
            </a:r>
          </a:p>
        </p:txBody>
      </p:sp>
    </p:spTree>
    <p:extLst>
      <p:ext uri="{BB962C8B-B14F-4D97-AF65-F5344CB8AC3E}">
        <p14:creationId xmlns:p14="http://schemas.microsoft.com/office/powerpoint/2010/main" val="5467910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 y="2829445"/>
            <a:ext cx="11637012" cy="1199111"/>
          </a:xfrm>
        </p:spPr>
        <p:txBody>
          <a:bodyPr/>
          <a:lstStyle/>
          <a:p>
            <a:r>
              <a:rPr lang="en-GB" sz="7058" dirty="0" err="1"/>
              <a:t>AccessCache</a:t>
            </a:r>
            <a:endParaRPr lang="en-GB" sz="7058"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31</a:t>
            </a:fld>
            <a:endParaRPr lang="en-US"/>
          </a:p>
        </p:txBody>
      </p:sp>
    </p:spTree>
    <p:extLst>
      <p:ext uri="{BB962C8B-B14F-4D97-AF65-F5344CB8AC3E}">
        <p14:creationId xmlns:p14="http://schemas.microsoft.com/office/powerpoint/2010/main" val="4739815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What is </a:t>
            </a:r>
            <a:r>
              <a:rPr lang="en-GB" dirty="0" err="1"/>
              <a:t>AccessCache</a:t>
            </a:r>
            <a:r>
              <a:rPr lang="en-GB" dirty="0"/>
              <a:t>?</a:t>
            </a:r>
          </a:p>
        </p:txBody>
      </p:sp>
      <p:sp>
        <p:nvSpPr>
          <p:cNvPr id="7" name="Text Placeholder 6"/>
          <p:cNvSpPr>
            <a:spLocks noGrp="1"/>
          </p:cNvSpPr>
          <p:nvPr>
            <p:ph type="body" sz="quarter" idx="10"/>
          </p:nvPr>
        </p:nvSpPr>
        <p:spPr/>
        <p:txBody>
          <a:bodyPr/>
          <a:lstStyle/>
          <a:p>
            <a:r>
              <a:rPr lang="en-GB" sz="3137" dirty="0"/>
              <a:t>Imagine an app that uses the File pickers to open and save files at any location</a:t>
            </a:r>
          </a:p>
          <a:p>
            <a:r>
              <a:rPr lang="en-GB" sz="3137" dirty="0">
                <a:latin typeface="+mn-lt"/>
              </a:rPr>
              <a:t>What if the user wants to reopen a file he or she edited last week?</a:t>
            </a:r>
          </a:p>
          <a:p>
            <a:r>
              <a:rPr lang="en-GB" sz="3137" dirty="0">
                <a:latin typeface="+mn-lt"/>
              </a:rPr>
              <a:t>Do we need to show the picker and get the user to open the file again?</a:t>
            </a:r>
          </a:p>
          <a:p>
            <a:r>
              <a:rPr lang="en-GB" sz="3137" dirty="0">
                <a:latin typeface="+mn-lt"/>
              </a:rPr>
              <a:t>We need a way to store references to files and folders and their permissions so that the user can reopen them with one tap</a:t>
            </a:r>
          </a:p>
          <a:p>
            <a:r>
              <a:rPr lang="en-GB" sz="3137" dirty="0">
                <a:latin typeface="+mn-lt"/>
              </a:rPr>
              <a:t>That way is through </a:t>
            </a:r>
            <a:r>
              <a:rPr lang="en-GB" sz="3137" dirty="0" err="1">
                <a:latin typeface="+mn-lt"/>
              </a:rPr>
              <a:t>Windows.Storage.AccessCache.StorageApplicationPermissions</a:t>
            </a:r>
            <a:endParaRPr lang="en-GB" sz="3137" dirty="0">
              <a:latin typeface="+mn-lt"/>
            </a:endParaRP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32</a:t>
            </a:fld>
            <a:endParaRPr lang="en-US"/>
          </a:p>
        </p:txBody>
      </p:sp>
    </p:spTree>
    <p:extLst>
      <p:ext uri="{BB962C8B-B14F-4D97-AF65-F5344CB8AC3E}">
        <p14:creationId xmlns:p14="http://schemas.microsoft.com/office/powerpoint/2010/main" val="32326276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5487"/>
            <a:ext cx="11834777" cy="982133"/>
          </a:xfrm>
        </p:spPr>
        <p:txBody>
          <a:bodyPr/>
          <a:lstStyle/>
          <a:p>
            <a:r>
              <a:rPr lang="en-GB" sz="4400" dirty="0" err="1"/>
              <a:t>FutureAccessList</a:t>
            </a:r>
            <a:r>
              <a:rPr lang="en-GB" sz="4400" dirty="0"/>
              <a:t> and </a:t>
            </a:r>
            <a:r>
              <a:rPr lang="en-GB" sz="4400" dirty="0" err="1"/>
              <a:t>MostRecentlyUsedList</a:t>
            </a:r>
            <a:endParaRPr lang="en-GB" sz="4400" dirty="0"/>
          </a:p>
        </p:txBody>
      </p:sp>
      <p:sp>
        <p:nvSpPr>
          <p:cNvPr id="3" name="Text Placeholder 2"/>
          <p:cNvSpPr>
            <a:spLocks noGrp="1"/>
          </p:cNvSpPr>
          <p:nvPr>
            <p:ph type="body" sz="quarter" idx="10"/>
          </p:nvPr>
        </p:nvSpPr>
        <p:spPr/>
        <p:txBody>
          <a:bodyPr/>
          <a:lstStyle/>
          <a:p>
            <a:r>
              <a:rPr lang="en-GB" sz="3137" dirty="0"/>
              <a:t>All apps have a </a:t>
            </a:r>
            <a:r>
              <a:rPr lang="en-GB" sz="3137" dirty="0" err="1"/>
              <a:t>FutureAccessList</a:t>
            </a:r>
            <a:r>
              <a:rPr lang="en-GB" sz="3137" dirty="0"/>
              <a:t> and a </a:t>
            </a:r>
            <a:r>
              <a:rPr lang="en-GB" sz="3137" dirty="0" err="1"/>
              <a:t>MostRecentlyUsedList</a:t>
            </a:r>
            <a:r>
              <a:rPr lang="en-GB" sz="3137" dirty="0"/>
              <a:t> (MRU)</a:t>
            </a:r>
          </a:p>
          <a:p>
            <a:r>
              <a:rPr lang="en-GB" sz="3137" dirty="0"/>
              <a:t>The MRU is a list you can use to track the files and folders your user accesses frequently</a:t>
            </a:r>
          </a:p>
          <a:p>
            <a:pPr lvl="1"/>
            <a:r>
              <a:rPr lang="en-GB" dirty="0"/>
              <a:t>25-item limit, automatically managed so oldest item automatically removed when limit is reached</a:t>
            </a:r>
          </a:p>
          <a:p>
            <a:r>
              <a:rPr lang="en-GB" sz="3137" dirty="0" err="1"/>
              <a:t>FutureAccessList</a:t>
            </a:r>
            <a:r>
              <a:rPr lang="en-GB" sz="3137" dirty="0"/>
              <a:t> is a list you can use to store files and/or locations (like folders) and easily access them in the future</a:t>
            </a:r>
          </a:p>
          <a:p>
            <a:pPr lvl="1"/>
            <a:r>
              <a:rPr lang="en-GB" dirty="0"/>
              <a:t>1000-item limit, but not automatically managed, so you must remove items when limit is reached</a:t>
            </a:r>
          </a:p>
          <a:p>
            <a:pPr lvl="1"/>
            <a:r>
              <a:rPr lang="en-GB" dirty="0"/>
              <a:t>If File or Folder is later moved, </a:t>
            </a:r>
            <a:r>
              <a:rPr lang="en-GB" dirty="0" err="1"/>
              <a:t>FutureAccessList</a:t>
            </a:r>
            <a:r>
              <a:rPr lang="en-GB" dirty="0"/>
              <a:t> tracks it automatically, maintaining access in the future</a:t>
            </a:r>
          </a:p>
          <a:p>
            <a:pPr lvl="1"/>
            <a:endParaRPr lang="en-GB" dirty="0"/>
          </a:p>
          <a:p>
            <a:r>
              <a:rPr lang="en-GB" sz="3137" dirty="0"/>
              <a:t>When a user picks a file or folder, you should consider adding that item to both the MRU and the </a:t>
            </a:r>
            <a:r>
              <a:rPr lang="en-GB" sz="3137" dirty="0" err="1"/>
              <a:t>FutureAccessList</a:t>
            </a:r>
            <a:endParaRPr lang="en-GB" sz="3137"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33</a:t>
            </a:fld>
            <a:endParaRPr lang="en-US" dirty="0"/>
          </a:p>
        </p:txBody>
      </p:sp>
    </p:spTree>
    <p:extLst>
      <p:ext uri="{BB962C8B-B14F-4D97-AF65-F5344CB8AC3E}">
        <p14:creationId xmlns:p14="http://schemas.microsoft.com/office/powerpoint/2010/main" val="5773120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Usage – Saving in the </a:t>
            </a:r>
            <a:r>
              <a:rPr lang="en-GB" dirty="0" err="1"/>
              <a:t>AccessCache</a:t>
            </a:r>
            <a:endParaRPr lang="en-GB" dirty="0"/>
          </a:p>
        </p:txBody>
      </p:sp>
      <p:sp>
        <p:nvSpPr>
          <p:cNvPr id="8" name="Text Placeholder 7"/>
          <p:cNvSpPr>
            <a:spLocks noGrp="1"/>
          </p:cNvSpPr>
          <p:nvPr>
            <p:ph type="body" sz="quarter" idx="10"/>
          </p:nvPr>
        </p:nvSpPr>
        <p:spPr>
          <a:xfrm>
            <a:off x="257174" y="1204914"/>
            <a:ext cx="11934825" cy="5393850"/>
          </a:xfrm>
          <a:solidFill>
            <a:srgbClr val="F2F2F2"/>
          </a:solidFill>
        </p:spPr>
        <p:txBody>
          <a:bodyPr/>
          <a:lstStyle/>
          <a:p>
            <a:pPr lvl="0" defTabSz="914400">
              <a:lnSpc>
                <a:spcPct val="100000"/>
              </a:lnSpc>
              <a:spcBef>
                <a:spcPts val="0"/>
              </a:spcBef>
            </a:pPr>
            <a:br>
              <a:rPr lang="en-GB" sz="1600" b="0" dirty="0">
                <a:solidFill>
                  <a:srgbClr val="000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Open the picker for the user to pick a file</a:t>
            </a:r>
            <a:br>
              <a:rPr lang="en-GB" sz="1800" b="0" dirty="0">
                <a:solidFill>
                  <a:srgbClr val="008000"/>
                </a:solidFill>
                <a:highlight>
                  <a:srgbClr val="F2F2F2"/>
                </a:highlight>
                <a:latin typeface="Consolas" panose="020B0609020204030204" pitchFamily="49" charset="0"/>
              </a:rPr>
            </a:br>
            <a:r>
              <a:rPr lang="en-GB" sz="1800" b="0" dirty="0">
                <a:solidFill>
                  <a:srgbClr val="008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openPicker.PickSingleFileAsync</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if</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null</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600" b="0" dirty="0">
                <a:solidFill>
                  <a:srgbClr val="008000"/>
                </a:solidFill>
                <a:highlight>
                  <a:srgbClr val="F2F2F2"/>
                </a:highlight>
                <a:latin typeface="Consolas" panose="020B0609020204030204" pitchFamily="49" charset="0"/>
              </a:rPr>
              <a:t>// Save the picked file in the </a:t>
            </a:r>
            <a:r>
              <a:rPr lang="en-GB" sz="1600" b="0" dirty="0" err="1">
                <a:solidFill>
                  <a:srgbClr val="008000"/>
                </a:solidFill>
                <a:highlight>
                  <a:srgbClr val="F2F2F2"/>
                </a:highlight>
                <a:latin typeface="Consolas" panose="020B0609020204030204" pitchFamily="49" charset="0"/>
              </a:rPr>
              <a:t>AccessCache</a:t>
            </a:r>
            <a:br>
              <a:rPr lang="en-GB" sz="1600" b="0" dirty="0">
                <a:solidFill>
                  <a:srgbClr val="008000"/>
                </a:solidFill>
                <a:highlight>
                  <a:srgbClr val="F2F2F2"/>
                </a:highlight>
                <a:latin typeface="Consolas" panose="020B0609020204030204" pitchFamily="49" charset="0"/>
              </a:rPr>
            </a:br>
            <a:r>
              <a:rPr lang="en-GB" sz="1600" b="0" dirty="0">
                <a:solidFill>
                  <a:srgbClr val="008000"/>
                </a:solidFill>
                <a:highlight>
                  <a:srgbClr val="F2F2F2"/>
                </a:highlight>
                <a:latin typeface="Consolas" panose="020B0609020204030204" pitchFamily="49" charset="0"/>
              </a:rPr>
              <a:t>        // Add to MRU with metadata (For example, a string that represents the date)</a:t>
            </a:r>
            <a:br>
              <a:rPr lang="en-GB" sz="1600" b="0" dirty="0">
                <a:solidFill>
                  <a:srgbClr val="008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600" b="0" dirty="0">
                <a:solidFill>
                  <a:srgbClr val="0000FF"/>
                </a:solidFill>
                <a:highlight>
                  <a:srgbClr val="F2F2F2"/>
                </a:highlight>
                <a:latin typeface="Consolas" panose="020B0609020204030204" pitchFamily="49" charset="0"/>
              </a:rPr>
              <a:t>string</a:t>
            </a:r>
            <a:r>
              <a:rPr lang="en-GB" sz="1600" b="0" dirty="0">
                <a:solidFill>
                  <a:srgbClr val="000000"/>
                </a:solidFill>
                <a:highlight>
                  <a:srgbClr val="F2F2F2"/>
                </a:highlight>
                <a:latin typeface="Consolas" panose="020B0609020204030204" pitchFamily="49" charset="0"/>
              </a:rPr>
              <a:t> </a:t>
            </a:r>
            <a:r>
              <a:rPr lang="en-GB" sz="1600" b="0" dirty="0" err="1">
                <a:solidFill>
                  <a:srgbClr val="000000"/>
                </a:solidFill>
                <a:highlight>
                  <a:srgbClr val="F2F2F2"/>
                </a:highlight>
                <a:latin typeface="Consolas" panose="020B0609020204030204" pitchFamily="49" charset="0"/>
              </a:rPr>
              <a:t>mruToken</a:t>
            </a:r>
            <a:r>
              <a:rPr lang="en-GB" sz="1600" b="0" dirty="0">
                <a:solidFill>
                  <a:srgbClr val="000000"/>
                </a:solidFill>
                <a:highlight>
                  <a:srgbClr val="F2F2F2"/>
                </a:highlight>
                <a:latin typeface="Consolas" panose="020B0609020204030204" pitchFamily="49" charset="0"/>
              </a:rPr>
              <a:t> = </a:t>
            </a:r>
            <a:r>
              <a:rPr lang="en-GB" sz="1600" b="0" dirty="0" err="1">
                <a:solidFill>
                  <a:srgbClr val="2B91AF"/>
                </a:solidFill>
                <a:highlight>
                  <a:srgbClr val="F2F2F2"/>
                </a:highlight>
                <a:latin typeface="Consolas" panose="020B0609020204030204" pitchFamily="49" charset="0"/>
              </a:rPr>
              <a:t>StorageApplicationPermissions</a:t>
            </a:r>
            <a:r>
              <a:rPr lang="en-GB" sz="1600" b="0" dirty="0" err="1">
                <a:solidFill>
                  <a:srgbClr val="000000"/>
                </a:solidFill>
                <a:highlight>
                  <a:srgbClr val="F2F2F2"/>
                </a:highlight>
                <a:latin typeface="Consolas" panose="020B0609020204030204" pitchFamily="49" charset="0"/>
              </a:rPr>
              <a:t>.MostRecentlyUsedList.Add</a:t>
            </a:r>
            <a:r>
              <a:rPr lang="en-GB" sz="1600" b="0" dirty="0">
                <a:solidFill>
                  <a:srgbClr val="000000"/>
                </a:solidFill>
                <a:highlight>
                  <a:srgbClr val="F2F2F2"/>
                </a:highlight>
                <a:latin typeface="Consolas" panose="020B0609020204030204" pitchFamily="49" charset="0"/>
              </a:rPr>
              <a:t>(file, </a:t>
            </a:r>
            <a:r>
              <a:rPr lang="en-GB" sz="1600" b="0" dirty="0">
                <a:solidFill>
                  <a:srgbClr val="A31515"/>
                </a:solidFill>
                <a:highlight>
                  <a:srgbClr val="F2F2F2"/>
                </a:highlight>
                <a:latin typeface="Consolas" panose="020B0609020204030204" pitchFamily="49" charset="0"/>
              </a:rPr>
              <a:t>"20120716"</a:t>
            </a:r>
            <a:r>
              <a:rPr lang="en-GB" sz="1600" b="0" dirty="0">
                <a:solidFill>
                  <a:srgbClr val="000000"/>
                </a:solidFill>
                <a:highlight>
                  <a:srgbClr val="F2F2F2"/>
                </a:highlight>
                <a:latin typeface="Consolas" panose="020B0609020204030204" pitchFamily="49" charset="0"/>
              </a:rPr>
              <a:t>);</a:t>
            </a:r>
            <a:br>
              <a:rPr lang="en-GB" sz="1600" b="0" dirty="0">
                <a:solidFill>
                  <a:srgbClr val="000000"/>
                </a:solidFill>
                <a:highlight>
                  <a:srgbClr val="F2F2F2"/>
                </a:highlight>
                <a:latin typeface="Consolas" panose="020B0609020204030204" pitchFamily="49" charset="0"/>
              </a:rPr>
            </a:br>
            <a:br>
              <a:rPr lang="en-GB" sz="1600" b="0" dirty="0">
                <a:solidFill>
                  <a:srgbClr val="000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600" b="0" dirty="0">
                <a:solidFill>
                  <a:srgbClr val="008000"/>
                </a:solidFill>
                <a:highlight>
                  <a:srgbClr val="F2F2F2"/>
                </a:highlight>
                <a:latin typeface="Consolas" panose="020B0609020204030204" pitchFamily="49" charset="0"/>
              </a:rPr>
              <a:t>// Add to FA without metadata</a:t>
            </a:r>
            <a:br>
              <a:rPr lang="en-GB" sz="1600" b="0" dirty="0">
                <a:solidFill>
                  <a:srgbClr val="008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600" b="0" dirty="0">
                <a:solidFill>
                  <a:srgbClr val="0000FF"/>
                </a:solidFill>
                <a:highlight>
                  <a:srgbClr val="F2F2F2"/>
                </a:highlight>
                <a:latin typeface="Consolas" panose="020B0609020204030204" pitchFamily="49" charset="0"/>
              </a:rPr>
              <a:t>string</a:t>
            </a:r>
            <a:r>
              <a:rPr lang="en-GB" sz="1600" b="0" dirty="0">
                <a:solidFill>
                  <a:srgbClr val="000000"/>
                </a:solidFill>
                <a:highlight>
                  <a:srgbClr val="F2F2F2"/>
                </a:highlight>
                <a:latin typeface="Consolas" panose="020B0609020204030204" pitchFamily="49" charset="0"/>
              </a:rPr>
              <a:t> </a:t>
            </a:r>
            <a:r>
              <a:rPr lang="en-GB" sz="1600" b="0" dirty="0" err="1">
                <a:solidFill>
                  <a:srgbClr val="000000"/>
                </a:solidFill>
                <a:highlight>
                  <a:srgbClr val="F2F2F2"/>
                </a:highlight>
                <a:latin typeface="Consolas" panose="020B0609020204030204" pitchFamily="49" charset="0"/>
              </a:rPr>
              <a:t>faToken</a:t>
            </a:r>
            <a:r>
              <a:rPr lang="en-GB" sz="1600" b="0" dirty="0">
                <a:solidFill>
                  <a:srgbClr val="000000"/>
                </a:solidFill>
                <a:highlight>
                  <a:srgbClr val="F2F2F2"/>
                </a:highlight>
                <a:latin typeface="Consolas" panose="020B0609020204030204" pitchFamily="49" charset="0"/>
              </a:rPr>
              <a:t> = </a:t>
            </a:r>
            <a:r>
              <a:rPr lang="en-GB" sz="1600" b="0" dirty="0" err="1">
                <a:solidFill>
                  <a:srgbClr val="2B91AF"/>
                </a:solidFill>
                <a:highlight>
                  <a:srgbClr val="F2F2F2"/>
                </a:highlight>
                <a:latin typeface="Consolas" panose="020B0609020204030204" pitchFamily="49" charset="0"/>
              </a:rPr>
              <a:t>StorageApplicationPermissions</a:t>
            </a:r>
            <a:r>
              <a:rPr lang="en-GB" sz="1600" b="0" dirty="0" err="1">
                <a:solidFill>
                  <a:srgbClr val="000000"/>
                </a:solidFill>
                <a:highlight>
                  <a:srgbClr val="F2F2F2"/>
                </a:highlight>
                <a:latin typeface="Consolas" panose="020B0609020204030204" pitchFamily="49" charset="0"/>
              </a:rPr>
              <a:t>.FutureAccessList.Add</a:t>
            </a:r>
            <a:r>
              <a:rPr lang="en-GB" sz="1600" b="0" dirty="0">
                <a:solidFill>
                  <a:srgbClr val="000000"/>
                </a:solidFill>
                <a:highlight>
                  <a:srgbClr val="F2F2F2"/>
                </a:highlight>
                <a:latin typeface="Consolas" panose="020B0609020204030204" pitchFamily="49" charset="0"/>
              </a:rPr>
              <a:t>(file);</a:t>
            </a:r>
            <a:br>
              <a:rPr lang="en-GB" sz="1600" b="0" dirty="0">
                <a:solidFill>
                  <a:srgbClr val="000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br>
              <a:rPr lang="en-GB" sz="1600" b="0" dirty="0">
                <a:solidFill>
                  <a:srgbClr val="000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600" b="0" dirty="0">
                <a:solidFill>
                  <a:srgbClr val="0000FF"/>
                </a:solidFill>
                <a:highlight>
                  <a:srgbClr val="F2F2F2"/>
                </a:highlight>
                <a:latin typeface="Consolas" panose="020B0609020204030204" pitchFamily="49" charset="0"/>
              </a:rPr>
              <a:t>else</a:t>
            </a:r>
            <a:br>
              <a:rPr lang="en-GB" sz="1600" b="0" dirty="0">
                <a:solidFill>
                  <a:srgbClr val="0000FF"/>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br>
              <a:rPr lang="en-GB" sz="1600" b="0" dirty="0">
                <a:solidFill>
                  <a:srgbClr val="000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r>
              <a:rPr lang="en-GB" sz="1600" b="0" dirty="0">
                <a:solidFill>
                  <a:srgbClr val="008000"/>
                </a:solidFill>
                <a:highlight>
                  <a:srgbClr val="F2F2F2"/>
                </a:highlight>
                <a:latin typeface="Consolas" panose="020B0609020204030204" pitchFamily="49" charset="0"/>
              </a:rPr>
              <a:t>// The file picker was dismissed with no file selected to save</a:t>
            </a:r>
            <a:br>
              <a:rPr lang="en-GB" sz="1600" b="0" dirty="0">
                <a:solidFill>
                  <a:srgbClr val="008000"/>
                </a:solidFill>
                <a:highlight>
                  <a:srgbClr val="F2F2F2"/>
                </a:highlight>
                <a:latin typeface="Consolas" panose="020B0609020204030204" pitchFamily="49" charset="0"/>
              </a:rPr>
            </a:br>
            <a:r>
              <a:rPr lang="en-GB" sz="1600" b="0" dirty="0">
                <a:solidFill>
                  <a:srgbClr val="000000"/>
                </a:solidFill>
                <a:highlight>
                  <a:srgbClr val="F2F2F2"/>
                </a:highlight>
                <a:latin typeface="Consolas" panose="020B0609020204030204" pitchFamily="49" charset="0"/>
              </a:rPr>
              <a:t>    }</a:t>
            </a:r>
            <a:br>
              <a:rPr lang="en-GB" sz="1600" b="0" dirty="0">
                <a:solidFill>
                  <a:srgbClr val="000000"/>
                </a:solidFill>
                <a:highlight>
                  <a:srgbClr val="F2F2F2"/>
                </a:highlight>
                <a:latin typeface="Consolas" panose="020B0609020204030204" pitchFamily="49" charset="0"/>
              </a:rPr>
            </a:br>
            <a:endParaRPr lang="en-GB" sz="1600" b="0"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34</a:t>
            </a:fld>
            <a:endParaRPr lang="en-US"/>
          </a:p>
        </p:txBody>
      </p:sp>
    </p:spTree>
    <p:extLst>
      <p:ext uri="{BB962C8B-B14F-4D97-AF65-F5344CB8AC3E}">
        <p14:creationId xmlns:p14="http://schemas.microsoft.com/office/powerpoint/2010/main" val="5847133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Retrieving from the Access Cache</a:t>
            </a:r>
          </a:p>
        </p:txBody>
      </p:sp>
      <p:sp>
        <p:nvSpPr>
          <p:cNvPr id="6" name="Text Placeholder 5"/>
          <p:cNvSpPr>
            <a:spLocks noGrp="1"/>
          </p:cNvSpPr>
          <p:nvPr>
            <p:ph type="body" sz="quarter" idx="10"/>
          </p:nvPr>
        </p:nvSpPr>
        <p:spPr>
          <a:solidFill>
            <a:srgbClr val="F2F2F2"/>
          </a:solidFill>
        </p:spPr>
        <p:txBody>
          <a:bodyPr/>
          <a:lstStyle/>
          <a:p>
            <a:r>
              <a:rPr lang="en-GB" sz="1800" b="0" dirty="0">
                <a:solidFill>
                  <a:srgbClr val="008000"/>
                </a:solidFill>
                <a:highlight>
                  <a:srgbClr val="F2F2F2"/>
                </a:highlight>
                <a:latin typeface="Consolas" panose="020B0609020204030204" pitchFamily="49" charset="0"/>
              </a:rPr>
              <a:t>//  get the token for the first item in our MRU </a:t>
            </a:r>
            <a:br>
              <a:rPr lang="en-GB" sz="1800" b="0" dirty="0">
                <a:solidFill>
                  <a:srgbClr val="008000"/>
                </a:solidFill>
                <a:highlight>
                  <a:srgbClr val="F2F2F2"/>
                </a:highlight>
                <a:latin typeface="Consolas" panose="020B0609020204030204" pitchFamily="49" charset="0"/>
              </a:rPr>
            </a:br>
            <a:r>
              <a:rPr lang="en-GB" sz="1800" b="0" dirty="0">
                <a:solidFill>
                  <a:srgbClr val="008000"/>
                </a:solidFill>
                <a:highlight>
                  <a:srgbClr val="F2F2F2"/>
                </a:highlight>
                <a:latin typeface="Consolas" panose="020B0609020204030204" pitchFamily="49" charset="0"/>
              </a:rPr>
              <a:t>//  use it to retrieve a </a:t>
            </a:r>
            <a:r>
              <a:rPr lang="en-GB" sz="1800" b="0" dirty="0" err="1">
                <a:solidFill>
                  <a:srgbClr val="008000"/>
                </a:solidFill>
                <a:highlight>
                  <a:srgbClr val="F2F2F2"/>
                </a:highlight>
                <a:latin typeface="Consolas" panose="020B0609020204030204" pitchFamily="49" charset="0"/>
              </a:rPr>
              <a:t>StorageFile</a:t>
            </a:r>
            <a:r>
              <a:rPr lang="en-GB" sz="1800" b="0" dirty="0">
                <a:solidFill>
                  <a:srgbClr val="008000"/>
                </a:solidFill>
                <a:highlight>
                  <a:srgbClr val="F2F2F2"/>
                </a:highlight>
                <a:latin typeface="Consolas" panose="020B0609020204030204" pitchFamily="49" charset="0"/>
              </a:rPr>
              <a:t> for that file</a:t>
            </a:r>
            <a:br>
              <a:rPr lang="en-GB" sz="1800" b="0" dirty="0">
                <a:solidFill>
                  <a:srgbClr val="008000"/>
                </a:solidFill>
                <a:highlight>
                  <a:srgbClr val="F2F2F2"/>
                </a:highlight>
                <a:latin typeface="Consolas" panose="020B0609020204030204" pitchFamily="49" charset="0"/>
              </a:rPr>
            </a:br>
            <a:r>
              <a:rPr lang="en-GB" sz="1800" b="0" dirty="0">
                <a:solidFill>
                  <a:srgbClr val="2B91A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mruFirstToken</a:t>
            </a:r>
            <a:r>
              <a:rPr lang="en-GB" sz="1800" b="0" dirty="0">
                <a:solidFill>
                  <a:srgbClr val="000000"/>
                </a:solidFill>
                <a:highlight>
                  <a:srgbClr val="F2F2F2"/>
                </a:highlight>
                <a:latin typeface="Consolas" panose="020B0609020204030204" pitchFamily="49" charset="0"/>
              </a:rPr>
              <a:t> =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StorageApplicationPermissions</a:t>
            </a:r>
            <a:r>
              <a:rPr lang="en-GB" sz="1800" b="0" dirty="0">
                <a:solidFill>
                  <a:srgbClr val="000000"/>
                </a:solidFill>
                <a:highlight>
                  <a:srgbClr val="F2F2F2"/>
                </a:highlight>
                <a:latin typeface="Consolas" panose="020B0609020204030204" pitchFamily="49" charset="0"/>
              </a:rPr>
              <a:t>.MostRecentlyUsedList.Entries.First().Token;</a:t>
            </a:r>
            <a:br>
              <a:rPr lang="en-GB" sz="1800" b="0" dirty="0">
                <a:solidFill>
                  <a:srgbClr val="000000"/>
                </a:solidFill>
                <a:highlight>
                  <a:srgbClr val="F2F2F2"/>
                </a:highlight>
                <a:latin typeface="Consolas" panose="020B0609020204030204" pitchFamily="49" charset="0"/>
              </a:rPr>
            </a:b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retrievedFile</a:t>
            </a:r>
            <a:r>
              <a:rPr lang="en-GB" sz="1800" b="0" dirty="0">
                <a:solidFill>
                  <a:srgbClr val="000000"/>
                </a:solidFill>
                <a:highlight>
                  <a:srgbClr val="F2F2F2"/>
                </a:highlight>
                <a:latin typeface="Consolas" panose="020B0609020204030204" pitchFamily="49" charset="0"/>
              </a:rPr>
              <a: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StorageApplicationPermissions</a:t>
            </a:r>
            <a:r>
              <a:rPr lang="en-GB" sz="1800" b="0" dirty="0" err="1">
                <a:solidFill>
                  <a:srgbClr val="000000"/>
                </a:solidFill>
                <a:highlight>
                  <a:srgbClr val="F2F2F2"/>
                </a:highlight>
                <a:latin typeface="Consolas" panose="020B0609020204030204" pitchFamily="49" charset="0"/>
              </a:rPr>
              <a:t>.MostRecentlyUsedList.GetFileAsync</a:t>
            </a:r>
            <a:r>
              <a:rPr lang="en-GB" sz="1800" b="0" dirty="0">
                <a:solidFill>
                  <a:srgbClr val="000000"/>
                </a:solidFill>
                <a:highlight>
                  <a:srgbClr val="F2F2F2"/>
                </a:highlight>
                <a:latin typeface="Consolas" panose="020B0609020204030204" pitchFamily="49" charset="0"/>
              </a:rPr>
              <a:t>(</a:t>
            </a:r>
            <a:r>
              <a:rPr lang="en-GB" sz="1800" b="0" dirty="0" err="1">
                <a:solidFill>
                  <a:srgbClr val="000000"/>
                </a:solidFill>
                <a:highlight>
                  <a:srgbClr val="F2F2F2"/>
                </a:highlight>
                <a:latin typeface="Consolas" panose="020B0609020204030204" pitchFamily="49" charset="0"/>
              </a:rPr>
              <a:t>mruFirstToken</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8000"/>
                </a:solidFill>
                <a:highlight>
                  <a:srgbClr val="F2F2F2"/>
                </a:highlight>
                <a:latin typeface="Consolas" panose="020B0609020204030204" pitchFamily="49" charset="0"/>
              </a:rPr>
              <a:t>// Retrieve tokens for all items in the MRU</a:t>
            </a:r>
            <a:br>
              <a:rPr lang="en-GB" sz="1800" b="0" dirty="0">
                <a:solidFill>
                  <a:srgbClr val="008000"/>
                </a:solidFill>
                <a:highlight>
                  <a:srgbClr val="F2F2F2"/>
                </a:highlight>
                <a:latin typeface="Consolas" panose="020B0609020204030204" pitchFamily="49" charset="0"/>
              </a:rPr>
            </a:br>
            <a:r>
              <a:rPr lang="en-GB" sz="1800" b="0" dirty="0" err="1">
                <a:solidFill>
                  <a:srgbClr val="2B91AF"/>
                </a:solidFill>
                <a:highlight>
                  <a:srgbClr val="F2F2F2"/>
                </a:highlight>
                <a:latin typeface="Consolas" panose="020B0609020204030204" pitchFamily="49" charset="0"/>
              </a:rPr>
              <a:t>AccessListEntryView</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a:solidFill>
                  <a:srgbClr val="000000"/>
                </a:solidFill>
                <a:highlight>
                  <a:srgbClr val="F2F2F2"/>
                </a:highlight>
                <a:latin typeface="Consolas" panose="020B0609020204030204" pitchFamily="49" charset="0"/>
              </a:rPr>
              <a:t> = </a:t>
            </a:r>
            <a:r>
              <a:rPr lang="en-GB" sz="1800" b="0" dirty="0" err="1">
                <a:solidFill>
                  <a:srgbClr val="2B91AF"/>
                </a:solidFill>
                <a:highlight>
                  <a:srgbClr val="F2F2F2"/>
                </a:highlight>
                <a:latin typeface="Consolas" panose="020B0609020204030204" pitchFamily="49" charset="0"/>
              </a:rPr>
              <a:t>StorageApplicationPermissions</a:t>
            </a:r>
            <a:r>
              <a:rPr lang="en-GB" sz="1800" b="0" dirty="0" err="1">
                <a:solidFill>
                  <a:srgbClr val="000000"/>
                </a:solidFill>
                <a:highlight>
                  <a:srgbClr val="F2F2F2"/>
                </a:highlight>
                <a:latin typeface="Consolas" panose="020B0609020204030204" pitchFamily="49" charset="0"/>
              </a:rPr>
              <a:t>.MostRecentlyUsedList.Entries</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FF"/>
                </a:solidFill>
                <a:highlight>
                  <a:srgbClr val="F2F2F2"/>
                </a:highlight>
                <a:latin typeface="Consolas" panose="020B0609020204030204" pitchFamily="49" charset="0"/>
              </a:rPr>
              <a:t>if</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mruEntries.Count</a:t>
            </a:r>
            <a:r>
              <a:rPr lang="en-GB" sz="1800" b="0" dirty="0">
                <a:solidFill>
                  <a:srgbClr val="000000"/>
                </a:solidFill>
                <a:highlight>
                  <a:srgbClr val="F2F2F2"/>
                </a:highlight>
                <a:latin typeface="Consolas" panose="020B0609020204030204" pitchFamily="49" charset="0"/>
              </a:rPr>
              <a:t> &gt; 0)</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foreach</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AccessListEntry</a:t>
            </a:r>
            <a:r>
              <a:rPr lang="en-GB" sz="1800" b="0" dirty="0">
                <a:solidFill>
                  <a:srgbClr val="000000"/>
                </a:solidFill>
                <a:highlight>
                  <a:srgbClr val="F2F2F2"/>
                </a:highlight>
                <a:latin typeface="Consolas" panose="020B0609020204030204" pitchFamily="49" charset="0"/>
              </a:rPr>
              <a:t> entry </a:t>
            </a:r>
            <a:r>
              <a:rPr lang="en-GB" sz="1800" b="0" dirty="0">
                <a:solidFill>
                  <a:srgbClr val="0000FF"/>
                </a:solidFill>
                <a:highlight>
                  <a:srgbClr val="F2F2F2"/>
                </a:highlight>
                <a:latin typeface="Consolas" panose="020B0609020204030204" pitchFamily="49" charset="0"/>
              </a:rPr>
              <a:t>in</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mruToken</a:t>
            </a:r>
            <a:r>
              <a:rPr lang="en-GB" sz="1800" b="0" dirty="0">
                <a:solidFill>
                  <a:srgbClr val="000000"/>
                </a:solidFill>
                <a:highlight>
                  <a:srgbClr val="F2F2F2"/>
                </a:highlight>
                <a:latin typeface="Consolas" panose="020B0609020204030204" pitchFamily="49" charset="0"/>
              </a:rPr>
              <a:t> = </a:t>
            </a:r>
            <a:r>
              <a:rPr lang="en-GB" sz="1800" b="0" dirty="0" err="1">
                <a:solidFill>
                  <a:srgbClr val="000000"/>
                </a:solidFill>
                <a:highlight>
                  <a:srgbClr val="F2F2F2"/>
                </a:highlight>
                <a:latin typeface="Consolas" panose="020B0609020204030204" pitchFamily="49" charset="0"/>
              </a:rPr>
              <a:t>entry.Token</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Continue processing the MRU entry</a:t>
            </a:r>
            <a:br>
              <a:rPr lang="en-GB" sz="1800" b="0" dirty="0">
                <a:solidFill>
                  <a:srgbClr val="008000"/>
                </a:solidFill>
                <a:highlight>
                  <a:srgbClr val="F2F2F2"/>
                </a:highlight>
                <a:latin typeface="Consolas" panose="020B0609020204030204" pitchFamily="49" charset="0"/>
              </a:rPr>
            </a:br>
            <a:r>
              <a:rPr lang="en-GB" sz="1800" b="0" dirty="0">
                <a:solidFill>
                  <a:srgbClr val="008000"/>
                </a:solidFill>
                <a:highlight>
                  <a:srgbClr val="F2F2F2"/>
                </a:highlight>
                <a:latin typeface="Consolas" panose="020B0609020204030204" pitchFamily="49" charset="0"/>
              </a:rPr>
              <a:t>        ...</a:t>
            </a:r>
            <a:br>
              <a:rPr lang="en-GB" sz="1800" b="0" dirty="0">
                <a:solidFill>
                  <a:srgbClr val="008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35</a:t>
            </a:fld>
            <a:endParaRPr lang="en-US"/>
          </a:p>
        </p:txBody>
      </p:sp>
    </p:spTree>
    <p:extLst>
      <p:ext uri="{BB962C8B-B14F-4D97-AF65-F5344CB8AC3E}">
        <p14:creationId xmlns:p14="http://schemas.microsoft.com/office/powerpoint/2010/main" val="17297271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sz="3200" dirty="0"/>
              <a:t>File Management</a:t>
            </a:r>
          </a:p>
          <a:p>
            <a:pPr lvl="1"/>
            <a:r>
              <a:rPr lang="en-GB" sz="1867" dirty="0"/>
              <a:t>Read/write files </a:t>
            </a:r>
          </a:p>
          <a:p>
            <a:pPr lvl="1"/>
            <a:r>
              <a:rPr lang="en-GB" sz="1867" dirty="0"/>
              <a:t>Publisher folder</a:t>
            </a:r>
          </a:p>
          <a:p>
            <a:pPr lvl="1"/>
            <a:r>
              <a:rPr lang="en-GB" sz="1867" dirty="0"/>
              <a:t>Data encryption</a:t>
            </a:r>
          </a:p>
          <a:p>
            <a:r>
              <a:rPr lang="en-GB" sz="3200" dirty="0"/>
              <a:t>File Open/Save Pickers</a:t>
            </a:r>
          </a:p>
          <a:p>
            <a:pPr lvl="1"/>
            <a:r>
              <a:rPr lang="en-GB" sz="1867" dirty="0"/>
              <a:t>Known Folders</a:t>
            </a:r>
          </a:p>
          <a:p>
            <a:pPr lvl="1"/>
            <a:r>
              <a:rPr lang="en-GB" sz="1867" dirty="0" err="1"/>
              <a:t>Windows.Storage.AccessCache</a:t>
            </a:r>
            <a:endParaRPr lang="en-GB" sz="1867" dirty="0"/>
          </a:p>
          <a:p>
            <a:endParaRPr lang="en-GB" dirty="0"/>
          </a:p>
        </p:txBody>
      </p:sp>
    </p:spTree>
    <p:extLst>
      <p:ext uri="{BB962C8B-B14F-4D97-AF65-F5344CB8AC3E}">
        <p14:creationId xmlns:p14="http://schemas.microsoft.com/office/powerpoint/2010/main" val="3507643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5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Locations where apps can access data</a:t>
            </a:r>
          </a:p>
        </p:txBody>
      </p:sp>
      <p:sp>
        <p:nvSpPr>
          <p:cNvPr id="7" name="Rounded Rectangle 6"/>
          <p:cNvSpPr/>
          <p:nvPr/>
        </p:nvSpPr>
        <p:spPr bwMode="auto">
          <a:xfrm>
            <a:off x="3837041" y="3771738"/>
            <a:ext cx="1764812" cy="211777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App</a:t>
            </a:r>
          </a:p>
        </p:txBody>
      </p:sp>
      <p:sp>
        <p:nvSpPr>
          <p:cNvPr id="8" name="Flowchart: Magnetic Disk 7"/>
          <p:cNvSpPr/>
          <p:nvPr/>
        </p:nvSpPr>
        <p:spPr bwMode="auto">
          <a:xfrm>
            <a:off x="1399914" y="51481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App Package Folder</a:t>
            </a:r>
          </a:p>
        </p:txBody>
      </p:sp>
      <p:cxnSp>
        <p:nvCxnSpPr>
          <p:cNvPr id="10" name="Straight Arrow Connector 9"/>
          <p:cNvCxnSpPr>
            <a:stCxn id="8" idx="4"/>
          </p:cNvCxnSpPr>
          <p:nvPr/>
        </p:nvCxnSpPr>
        <p:spPr>
          <a:xfrm>
            <a:off x="2882357" y="56423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7236" y="5334160"/>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r/o</a:t>
            </a:r>
          </a:p>
        </p:txBody>
      </p:sp>
      <p:sp>
        <p:nvSpPr>
          <p:cNvPr id="13" name="Flowchart: Magnetic Disk 12"/>
          <p:cNvSpPr/>
          <p:nvPr/>
        </p:nvSpPr>
        <p:spPr bwMode="auto">
          <a:xfrm>
            <a:off x="1706299" y="3467909"/>
            <a:ext cx="1482442" cy="988295"/>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4" name="TextBox 13"/>
          <p:cNvSpPr txBox="1"/>
          <p:nvPr/>
        </p:nvSpPr>
        <p:spPr>
          <a:xfrm>
            <a:off x="3121139" y="435166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16" name="Straight Arrow Connector 15"/>
          <p:cNvCxnSpPr/>
          <p:nvPr/>
        </p:nvCxnSpPr>
        <p:spPr>
          <a:xfrm>
            <a:off x="2872571" y="4687235"/>
            <a:ext cx="954493"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bwMode="auto">
          <a:xfrm>
            <a:off x="1572815" y="3698940"/>
            <a:ext cx="1482442" cy="988295"/>
          </a:xfrm>
          <a:prstGeom prst="flowChartMagneticDisk">
            <a:avLst/>
          </a:prstGeom>
          <a:solidFill>
            <a:schemeClr val="accent5">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8" name="Flowchart: Magnetic Disk 17"/>
          <p:cNvSpPr/>
          <p:nvPr/>
        </p:nvSpPr>
        <p:spPr bwMode="auto">
          <a:xfrm>
            <a:off x="1390128" y="4022868"/>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App data Folders</a:t>
            </a:r>
          </a:p>
        </p:txBody>
      </p:sp>
      <p:sp>
        <p:nvSpPr>
          <p:cNvPr id="20" name="TextBox 19"/>
          <p:cNvSpPr txBox="1"/>
          <p:nvPr/>
        </p:nvSpPr>
        <p:spPr>
          <a:xfrm>
            <a:off x="1735715" y="3922148"/>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Local</a:t>
            </a:r>
          </a:p>
        </p:txBody>
      </p:sp>
      <p:sp>
        <p:nvSpPr>
          <p:cNvPr id="21" name="TextBox 20"/>
          <p:cNvSpPr txBox="1"/>
          <p:nvPr/>
        </p:nvSpPr>
        <p:spPr>
          <a:xfrm>
            <a:off x="1769174" y="3579360"/>
            <a:ext cx="1352825" cy="534056"/>
          </a:xfrm>
          <a:prstGeom prst="rect">
            <a:avLst/>
          </a:prstGeom>
          <a:noFill/>
        </p:spPr>
        <p:txBody>
          <a:bodyPr wrap="square" lIns="179285" tIns="143428" rIns="179285" bIns="143428" rtlCol="0">
            <a:spAutoFit/>
          </a:bodyPr>
          <a:lstStyle/>
          <a:p>
            <a:pPr>
              <a:lnSpc>
                <a:spcPct val="90000"/>
              </a:lnSpc>
            </a:pPr>
            <a:r>
              <a:rPr lang="en-GB" sz="1765" dirty="0">
                <a:solidFill>
                  <a:schemeClr val="tx2">
                    <a:lumMod val="75000"/>
                    <a:lumOff val="25000"/>
                  </a:schemeClr>
                </a:solidFill>
              </a:rPr>
              <a:t>Roaming</a:t>
            </a:r>
          </a:p>
        </p:txBody>
      </p:sp>
      <p:sp>
        <p:nvSpPr>
          <p:cNvPr id="22" name="TextBox 21"/>
          <p:cNvSpPr txBox="1"/>
          <p:nvPr/>
        </p:nvSpPr>
        <p:spPr>
          <a:xfrm>
            <a:off x="2032043" y="3336254"/>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Temp</a:t>
            </a:r>
          </a:p>
        </p:txBody>
      </p:sp>
      <p:sp>
        <p:nvSpPr>
          <p:cNvPr id="24" name="Snip Diagonal Corner Rectangle 23"/>
          <p:cNvSpPr/>
          <p:nvPr/>
        </p:nvSpPr>
        <p:spPr bwMode="auto">
          <a:xfrm>
            <a:off x="6816646" y="5090214"/>
            <a:ext cx="1561253" cy="94048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tx2">
                    <a:lumMod val="65000"/>
                    <a:lumOff val="35000"/>
                  </a:schemeClr>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1600" dirty="0">
                <a:solidFill>
                  <a:schemeClr val="tx2">
                    <a:lumMod val="65000"/>
                    <a:lumOff val="35000"/>
                  </a:schemeClr>
                </a:solidFill>
                <a:ea typeface="Segoe UI" pitchFamily="34" charset="0"/>
                <a:cs typeface="Segoe UI" pitchFamily="34" charset="0"/>
              </a:rPr>
              <a:t>Storage</a:t>
            </a:r>
            <a:br>
              <a:rPr lang="en-GB" sz="1600" dirty="0">
                <a:solidFill>
                  <a:schemeClr val="tx2">
                    <a:lumMod val="65000"/>
                    <a:lumOff val="35000"/>
                  </a:schemeClr>
                </a:solidFill>
                <a:ea typeface="Segoe UI" pitchFamily="34" charset="0"/>
                <a:cs typeface="Segoe UI" pitchFamily="34" charset="0"/>
              </a:rPr>
            </a:br>
            <a:r>
              <a:rPr lang="en-GB" sz="1600" dirty="0">
                <a:solidFill>
                  <a:schemeClr val="tx2">
                    <a:lumMod val="65000"/>
                    <a:lumOff val="35000"/>
                  </a:schemeClr>
                </a:solidFill>
                <a:ea typeface="Segoe UI" pitchFamily="34" charset="0"/>
                <a:cs typeface="Segoe UI" pitchFamily="34" charset="0"/>
              </a:rPr>
              <a:t> (SD Card)</a:t>
            </a:r>
          </a:p>
        </p:txBody>
      </p:sp>
      <p:sp>
        <p:nvSpPr>
          <p:cNvPr id="25" name="TextBox 24"/>
          <p:cNvSpPr txBox="1"/>
          <p:nvPr/>
        </p:nvSpPr>
        <p:spPr>
          <a:xfrm>
            <a:off x="5835072" y="504240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26" name="Straight Arrow Connector 25"/>
          <p:cNvCxnSpPr/>
          <p:nvPr/>
        </p:nvCxnSpPr>
        <p:spPr>
          <a:xfrm>
            <a:off x="5586504" y="5377976"/>
            <a:ext cx="1230142" cy="1739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Snip Single Corner Rectangle 26"/>
          <p:cNvSpPr/>
          <p:nvPr/>
        </p:nvSpPr>
        <p:spPr bwMode="auto">
          <a:xfrm>
            <a:off x="6887238" y="3451975"/>
            <a:ext cx="1341257" cy="765143"/>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Snip Single Corner Rectangle 27"/>
          <p:cNvSpPr/>
          <p:nvPr/>
        </p:nvSpPr>
        <p:spPr bwMode="auto">
          <a:xfrm>
            <a:off x="7036642" y="3601380"/>
            <a:ext cx="1341257" cy="765143"/>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Snip Single Corner Rectangle 28"/>
          <p:cNvSpPr/>
          <p:nvPr/>
        </p:nvSpPr>
        <p:spPr bwMode="auto">
          <a:xfrm>
            <a:off x="7186046" y="3750784"/>
            <a:ext cx="1341257" cy="765143"/>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Known Folders</a:t>
            </a:r>
          </a:p>
        </p:txBody>
      </p:sp>
      <p:sp>
        <p:nvSpPr>
          <p:cNvPr id="30" name="TextBox 29"/>
          <p:cNvSpPr txBox="1"/>
          <p:nvPr/>
        </p:nvSpPr>
        <p:spPr>
          <a:xfrm>
            <a:off x="8581458" y="3412125"/>
            <a:ext cx="2526608" cy="1457285"/>
          </a:xfrm>
          <a:prstGeom prst="rect">
            <a:avLst/>
          </a:prstGeom>
          <a:noFill/>
        </p:spPr>
        <p:txBody>
          <a:bodyPr wrap="square" lIns="179285" tIns="143428" rIns="179285" bIns="143428" rtlCol="0">
            <a:spAutoFit/>
          </a:bodyPr>
          <a:lstStyle/>
          <a:p>
            <a:pPr>
              <a:lnSpc>
                <a:spcPct val="90000"/>
              </a:lnSpc>
            </a:pPr>
            <a:r>
              <a:rPr lang="en-GB" sz="1765" dirty="0">
                <a:gradFill>
                  <a:gsLst>
                    <a:gs pos="2917">
                      <a:schemeClr val="tx1"/>
                    </a:gs>
                    <a:gs pos="30000">
                      <a:schemeClr val="tx1"/>
                    </a:gs>
                  </a:gsLst>
                  <a:lin ang="5400000" scaled="0"/>
                </a:gradFill>
              </a:rPr>
              <a:t>Pictures</a:t>
            </a:r>
            <a:br>
              <a:rPr lang="en-GB" sz="1765" dirty="0">
                <a:gradFill>
                  <a:gsLst>
                    <a:gs pos="2917">
                      <a:schemeClr val="tx1"/>
                    </a:gs>
                    <a:gs pos="30000">
                      <a:schemeClr val="tx1"/>
                    </a:gs>
                  </a:gsLst>
                  <a:lin ang="5400000" scaled="0"/>
                </a:gradFill>
              </a:rPr>
            </a:br>
            <a:r>
              <a:rPr lang="en-GB" sz="1765" dirty="0">
                <a:gradFill>
                  <a:gsLst>
                    <a:gs pos="2917">
                      <a:schemeClr val="tx1"/>
                    </a:gs>
                    <a:gs pos="30000">
                      <a:schemeClr val="tx1"/>
                    </a:gs>
                  </a:gsLst>
                  <a:lin ang="5400000" scaled="0"/>
                </a:gradFill>
              </a:rPr>
              <a:t>Videos</a:t>
            </a:r>
            <a:br>
              <a:rPr lang="en-GB" sz="1765" dirty="0">
                <a:gradFill>
                  <a:gsLst>
                    <a:gs pos="2917">
                      <a:schemeClr val="tx1"/>
                    </a:gs>
                    <a:gs pos="30000">
                      <a:schemeClr val="tx1"/>
                    </a:gs>
                  </a:gsLst>
                  <a:lin ang="5400000" scaled="0"/>
                </a:gradFill>
              </a:rPr>
            </a:br>
            <a:r>
              <a:rPr lang="en-GB" sz="1765" dirty="0">
                <a:gradFill>
                  <a:gsLst>
                    <a:gs pos="2917">
                      <a:schemeClr val="tx1"/>
                    </a:gs>
                    <a:gs pos="30000">
                      <a:schemeClr val="tx1"/>
                    </a:gs>
                  </a:gsLst>
                  <a:lin ang="5400000" scaled="0"/>
                </a:gradFill>
              </a:rPr>
              <a:t>Music</a:t>
            </a:r>
          </a:p>
          <a:p>
            <a:pPr>
              <a:lnSpc>
                <a:spcPct val="90000"/>
              </a:lnSpc>
            </a:pPr>
            <a:r>
              <a:rPr lang="en-GB" sz="1568" dirty="0">
                <a:gradFill>
                  <a:gsLst>
                    <a:gs pos="2917">
                      <a:schemeClr val="tx1"/>
                    </a:gs>
                    <a:gs pos="30000">
                      <a:schemeClr val="tx1"/>
                    </a:gs>
                  </a:gsLst>
                  <a:lin ang="5400000" scaled="0"/>
                </a:gradFill>
              </a:rPr>
              <a:t>- Direct access needs manifest capabilities</a:t>
            </a:r>
          </a:p>
        </p:txBody>
      </p:sp>
      <p:cxnSp>
        <p:nvCxnSpPr>
          <p:cNvPr id="31" name="Straight Arrow Connector 30"/>
          <p:cNvCxnSpPr/>
          <p:nvPr/>
        </p:nvCxnSpPr>
        <p:spPr>
          <a:xfrm flipV="1">
            <a:off x="5574145" y="4346027"/>
            <a:ext cx="1438589" cy="1076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81865" y="395255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34" name="Cloud 33"/>
          <p:cNvSpPr/>
          <p:nvPr/>
        </p:nvSpPr>
        <p:spPr bwMode="auto">
          <a:xfrm>
            <a:off x="3702690" y="1087166"/>
            <a:ext cx="2139216" cy="1278884"/>
          </a:xfrm>
          <a:prstGeom prst="cloud">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Cloud</a:t>
            </a:r>
          </a:p>
        </p:txBody>
      </p:sp>
      <p:sp>
        <p:nvSpPr>
          <p:cNvPr id="35" name="TextBox 34"/>
          <p:cNvSpPr txBox="1"/>
          <p:nvPr/>
        </p:nvSpPr>
        <p:spPr>
          <a:xfrm>
            <a:off x="3866457"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36" name="Straight Arrow Connector 35"/>
          <p:cNvCxnSpPr/>
          <p:nvPr/>
        </p:nvCxnSpPr>
        <p:spPr>
          <a:xfrm flipV="1">
            <a:off x="4332559" y="2299674"/>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Snip Single Corner Rectangle 42"/>
          <p:cNvSpPr/>
          <p:nvPr/>
        </p:nvSpPr>
        <p:spPr bwMode="auto">
          <a:xfrm>
            <a:off x="10061076" y="2246513"/>
            <a:ext cx="1125431" cy="734942"/>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gradFill>
                  <a:gsLst>
                    <a:gs pos="0">
                      <a:srgbClr val="FFFFFF"/>
                    </a:gs>
                    <a:gs pos="100000">
                      <a:srgbClr val="FFFFFF"/>
                    </a:gs>
                  </a:gsLst>
                  <a:lin ang="5400000" scaled="0"/>
                </a:gradFill>
                <a:ea typeface="Segoe UI" pitchFamily="34" charset="0"/>
                <a:cs typeface="Segoe UI" pitchFamily="34" charset="0"/>
              </a:rPr>
              <a:t>File System</a:t>
            </a:r>
          </a:p>
        </p:txBody>
      </p:sp>
      <p:sp>
        <p:nvSpPr>
          <p:cNvPr id="44" name="Rounded Rectangle 43"/>
          <p:cNvSpPr/>
          <p:nvPr/>
        </p:nvSpPr>
        <p:spPr bwMode="auto">
          <a:xfrm>
            <a:off x="6363131" y="1840554"/>
            <a:ext cx="1344140" cy="97275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568" dirty="0">
                <a:gradFill>
                  <a:gsLst>
                    <a:gs pos="0">
                      <a:srgbClr val="FFFFFF"/>
                    </a:gs>
                    <a:gs pos="100000">
                      <a:srgbClr val="FFFFFF"/>
                    </a:gs>
                  </a:gsLst>
                  <a:lin ang="5400000" scaled="0"/>
                </a:gradFill>
                <a:ea typeface="Segoe UI" pitchFamily="34" charset="0"/>
                <a:cs typeface="Segoe UI" pitchFamily="34" charset="0"/>
              </a:rPr>
              <a:t>File Open/Save Picker </a:t>
            </a:r>
            <a:r>
              <a:rPr lang="en-GB" sz="1765" dirty="0">
                <a:gradFill>
                  <a:gsLst>
                    <a:gs pos="0">
                      <a:srgbClr val="FFFFFF"/>
                    </a:gs>
                    <a:gs pos="100000">
                      <a:srgbClr val="FFFFFF"/>
                    </a:gs>
                  </a:gsLst>
                  <a:lin ang="5400000" scaled="0"/>
                </a:gradFill>
                <a:ea typeface="Segoe UI" pitchFamily="34" charset="0"/>
                <a:cs typeface="Segoe UI" pitchFamily="34" charset="0"/>
              </a:rPr>
              <a:t>APIs</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p:cNvCxnSpPr/>
          <p:nvPr/>
        </p:nvCxnSpPr>
        <p:spPr>
          <a:xfrm flipV="1">
            <a:off x="5257976" y="2676655"/>
            <a:ext cx="1134074" cy="109508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84398"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48" name="Straight Arrow Connector 47"/>
          <p:cNvCxnSpPr/>
          <p:nvPr/>
        </p:nvCxnSpPr>
        <p:spPr>
          <a:xfrm>
            <a:off x="7688127" y="2237937"/>
            <a:ext cx="390964" cy="552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a:stretch>
            <a:fillRect/>
          </a:stretch>
        </p:blipFill>
        <p:spPr>
          <a:xfrm>
            <a:off x="10089090" y="1187620"/>
            <a:ext cx="1332795" cy="397448"/>
          </a:xfrm>
          <a:prstGeom prst="rect">
            <a:avLst/>
          </a:prstGeom>
        </p:spPr>
      </p:pic>
      <p:sp>
        <p:nvSpPr>
          <p:cNvPr id="52" name="Cloud 51"/>
          <p:cNvSpPr/>
          <p:nvPr/>
        </p:nvSpPr>
        <p:spPr>
          <a:xfrm>
            <a:off x="9883274" y="1003430"/>
            <a:ext cx="1589185" cy="110543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a:solidFill>
                <a:prstClr val="white"/>
              </a:solidFill>
            </a:endParaRPr>
          </a:p>
        </p:txBody>
      </p:sp>
      <p:cxnSp>
        <p:nvCxnSpPr>
          <p:cNvPr id="53" name="Straight Arrow Connector 52"/>
          <p:cNvCxnSpPr/>
          <p:nvPr/>
        </p:nvCxnSpPr>
        <p:spPr>
          <a:xfrm>
            <a:off x="9414086" y="2305200"/>
            <a:ext cx="64699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Flowchart: Magnetic Disk 53"/>
          <p:cNvSpPr/>
          <p:nvPr/>
        </p:nvSpPr>
        <p:spPr bwMode="auto">
          <a:xfrm>
            <a:off x="2001679" y="1239458"/>
            <a:ext cx="1275601" cy="856836"/>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Credential Locker</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525" y="1159078"/>
            <a:ext cx="1081417" cy="540709"/>
          </a:xfrm>
          <a:prstGeom prst="rect">
            <a:avLst/>
          </a:prstGeom>
        </p:spPr>
      </p:pic>
      <p:cxnSp>
        <p:nvCxnSpPr>
          <p:cNvPr id="56" name="Straight Arrow Connector 55"/>
          <p:cNvCxnSpPr/>
          <p:nvPr/>
        </p:nvCxnSpPr>
        <p:spPr>
          <a:xfrm flipH="1" flipV="1">
            <a:off x="2869118" y="2115148"/>
            <a:ext cx="1171568" cy="167035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27671" y="2737378"/>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63" name="Straight Arrow Connector 62"/>
          <p:cNvCxnSpPr/>
          <p:nvPr/>
        </p:nvCxnSpPr>
        <p:spPr>
          <a:xfrm flipV="1">
            <a:off x="4980983" y="2313885"/>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bwMode="auto">
          <a:xfrm>
            <a:off x="4497767" y="2520384"/>
            <a:ext cx="1221313" cy="642877"/>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372" dirty="0">
                <a:gradFill>
                  <a:gsLst>
                    <a:gs pos="0">
                      <a:srgbClr val="FFFFFF"/>
                    </a:gs>
                    <a:gs pos="100000">
                      <a:srgbClr val="FFFFFF"/>
                    </a:gs>
                  </a:gsLst>
                  <a:lin ang="5400000" scaled="0"/>
                </a:gradFill>
                <a:ea typeface="Segoe UI" pitchFamily="34" charset="0"/>
                <a:cs typeface="Segoe UI" pitchFamily="34" charset="0"/>
              </a:rPr>
              <a:t>B/ground Transfer</a:t>
            </a:r>
            <a:endParaRPr lang="en-GB" sz="1961" dirty="0">
              <a:gradFill>
                <a:gsLst>
                  <a:gs pos="0">
                    <a:srgbClr val="FFFFFF"/>
                  </a:gs>
                  <a:gs pos="100000">
                    <a:srgbClr val="FFFFFF"/>
                  </a:gs>
                </a:gsLst>
                <a:lin ang="5400000" scaled="0"/>
              </a:gradFill>
              <a:ea typeface="Segoe UI" pitchFamily="34" charset="0"/>
              <a:cs typeface="Segoe UI" pitchFamily="34" charset="0"/>
            </a:endParaRPr>
          </a:p>
        </p:txBody>
      </p:sp>
      <p:sp>
        <p:nvSpPr>
          <p:cNvPr id="46" name="Flowchart: Magnetic Disk 45"/>
          <p:cNvSpPr/>
          <p:nvPr/>
        </p:nvSpPr>
        <p:spPr bwMode="auto">
          <a:xfrm>
            <a:off x="1533030" y="2297283"/>
            <a:ext cx="1275601" cy="856836"/>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a:solidFill>
                  <a:schemeClr val="bg1">
                    <a:lumMod val="95000"/>
                  </a:schemeClr>
                </a:solidFill>
                <a:ea typeface="Segoe UI" pitchFamily="34" charset="0"/>
                <a:cs typeface="Segoe UI" pitchFamily="34" charset="0"/>
              </a:rPr>
              <a:t>Publishers Shared Folder</a:t>
            </a:r>
          </a:p>
        </p:txBody>
      </p:sp>
      <p:cxnSp>
        <p:nvCxnSpPr>
          <p:cNvPr id="49" name="Straight Arrow Connector 48"/>
          <p:cNvCxnSpPr/>
          <p:nvPr/>
        </p:nvCxnSpPr>
        <p:spPr>
          <a:xfrm flipH="1" flipV="1">
            <a:off x="2810525" y="3094245"/>
            <a:ext cx="1077761" cy="82461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82171" y="3090340"/>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57" name="Rounded Rectangle 56"/>
          <p:cNvSpPr/>
          <p:nvPr/>
        </p:nvSpPr>
        <p:spPr bwMode="auto">
          <a:xfrm>
            <a:off x="8089090" y="1501746"/>
            <a:ext cx="943177" cy="11749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1490" y="1654146"/>
            <a:ext cx="943177" cy="117490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93890" y="1806546"/>
            <a:ext cx="1020196" cy="1174908"/>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3428" rIns="108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a:solidFill>
                  <a:schemeClr val="tx2">
                    <a:lumMod val="65000"/>
                    <a:lumOff val="35000"/>
                  </a:schemeClr>
                </a:solidFill>
                <a:ea typeface="Segoe UI" pitchFamily="34" charset="0"/>
                <a:cs typeface="Segoe UI" pitchFamily="34" charset="0"/>
              </a:rPr>
              <a:t>Picker Provider apps</a:t>
            </a:r>
            <a:endParaRPr lang="en-GB" dirty="0">
              <a:solidFill>
                <a:schemeClr val="tx2">
                  <a:lumMod val="65000"/>
                  <a:lumOff val="35000"/>
                </a:schemeClr>
              </a:solidFill>
              <a:ea typeface="Segoe UI" pitchFamily="34" charset="0"/>
              <a:cs typeface="Segoe UI" pitchFamily="34" charset="0"/>
            </a:endParaRPr>
          </a:p>
        </p:txBody>
      </p:sp>
      <p:cxnSp>
        <p:nvCxnSpPr>
          <p:cNvPr id="62" name="Straight Arrow Connector 61"/>
          <p:cNvCxnSpPr/>
          <p:nvPr/>
        </p:nvCxnSpPr>
        <p:spPr>
          <a:xfrm flipV="1">
            <a:off x="9414086" y="1840554"/>
            <a:ext cx="558589" cy="2683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680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par>
                                <p:cTn id="93" presetID="10"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fade">
                                      <p:cBhvr>
                                        <p:cTn id="124" dur="500"/>
                                        <p:tgtEl>
                                          <p:spTgt spid="29"/>
                                        </p:tgtEl>
                                      </p:cBhvr>
                                    </p:animEffect>
                                  </p:childTnLst>
                                </p:cTn>
                              </p:par>
                              <p:par>
                                <p:cTn id="125" presetID="10"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fade">
                                      <p:cBhvr>
                                        <p:cTn id="133" dur="500"/>
                                        <p:tgtEl>
                                          <p:spTgt spid="3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500"/>
                                        <p:tgtEl>
                                          <p:spTgt spid="3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par>
                                <p:cTn id="142" presetID="10" presetClass="entr" presetSubtype="0" fill="hold" nodeType="withEffect">
                                  <p:stCondLst>
                                    <p:cond delay="0"/>
                                  </p:stCondLst>
                                  <p:childTnLst>
                                    <p:set>
                                      <p:cBhvr>
                                        <p:cTn id="143" dur="1" fill="hold">
                                          <p:stCondLst>
                                            <p:cond delay="0"/>
                                          </p:stCondLst>
                                        </p:cTn>
                                        <p:tgtEl>
                                          <p:spTgt spid="36"/>
                                        </p:tgtEl>
                                        <p:attrNameLst>
                                          <p:attrName>style.visibility</p:attrName>
                                        </p:attrNameLst>
                                      </p:cBhvr>
                                      <p:to>
                                        <p:strVal val="visible"/>
                                      </p:to>
                                    </p:set>
                                    <p:animEffect transition="in" filter="fade">
                                      <p:cBhvr>
                                        <p:cTn id="144" dur="500"/>
                                        <p:tgtEl>
                                          <p:spTgt spid="36"/>
                                        </p:tgtEl>
                                      </p:cBhvr>
                                    </p:animEffect>
                                  </p:childTnLst>
                                </p:cTn>
                              </p:par>
                              <p:par>
                                <p:cTn id="145" presetID="10"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500"/>
                                        <p:tgtEl>
                                          <p:spTgt spid="6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7" grpId="0" animBg="1"/>
      <p:bldP spid="18" grpId="0" animBg="1"/>
      <p:bldP spid="20" grpId="0"/>
      <p:bldP spid="21" grpId="0"/>
      <p:bldP spid="22" grpId="0"/>
      <p:bldP spid="24" grpId="0" animBg="1"/>
      <p:bldP spid="25" grpId="0"/>
      <p:bldP spid="27" grpId="0" animBg="1"/>
      <p:bldP spid="28" grpId="0" animBg="1"/>
      <p:bldP spid="29" grpId="0" animBg="1"/>
      <p:bldP spid="30" grpId="0"/>
      <p:bldP spid="33" grpId="0"/>
      <p:bldP spid="34" grpId="0" animBg="1"/>
      <p:bldP spid="35" grpId="0"/>
      <p:bldP spid="43" grpId="0" animBg="1"/>
      <p:bldP spid="44" grpId="0" animBg="1"/>
      <p:bldP spid="47" grpId="0"/>
      <p:bldP spid="52" grpId="0" animBg="1"/>
      <p:bldP spid="54" grpId="0" animBg="1"/>
      <p:bldP spid="58" grpId="0"/>
      <p:bldP spid="61" grpId="0" animBg="1"/>
      <p:bldP spid="46" grpId="0" animBg="1"/>
      <p:bldP spid="50" grpId="0"/>
      <p:bldP spid="57"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p:nvPr>
        </p:nvSpPr>
        <p:spPr/>
        <p:txBody>
          <a:bodyPr/>
          <a:lstStyle/>
          <a:p>
            <a:r>
              <a:rPr lang="en-US" dirty="0"/>
              <a:t>Package and App Data Folders</a:t>
            </a:r>
            <a:br>
              <a:rPr lang="en-US" dirty="0"/>
            </a:br>
            <a:endParaRPr lang="en-US" dirty="0"/>
          </a:p>
        </p:txBody>
      </p:sp>
      <p:sp>
        <p:nvSpPr>
          <p:cNvPr id="2" name="Content Placeholder 1"/>
          <p:cNvSpPr>
            <a:spLocks noGrp="1"/>
          </p:cNvSpPr>
          <p:nvPr>
            <p:ph type="body" sz="quarter" idx="10"/>
          </p:nvPr>
        </p:nvSpPr>
        <p:spPr>
          <a:xfrm>
            <a:off x="257174" y="1204913"/>
            <a:ext cx="3125700" cy="5653087"/>
          </a:xfrm>
          <a:prstGeom prst="rect">
            <a:avLst/>
          </a:prstGeom>
        </p:spPr>
        <p:txBody>
          <a:bodyPr/>
          <a:lstStyle/>
          <a:p>
            <a:pPr>
              <a:lnSpc>
                <a:spcPct val="100000"/>
              </a:lnSpc>
            </a:pPr>
            <a:r>
              <a:rPr lang="en-US" sz="1600" dirty="0"/>
              <a:t>Package Manager installs all app files into the App package Folder</a:t>
            </a:r>
          </a:p>
          <a:p>
            <a:pPr>
              <a:lnSpc>
                <a:spcPct val="100000"/>
              </a:lnSpc>
            </a:pPr>
            <a:r>
              <a:rPr lang="en-US" sz="1600" dirty="0"/>
              <a:t>Read-only access from app</a:t>
            </a:r>
          </a:p>
          <a:p>
            <a:pPr>
              <a:lnSpc>
                <a:spcPct val="100000"/>
              </a:lnSpc>
            </a:pPr>
            <a:endParaRPr lang="en-US" sz="1600" dirty="0"/>
          </a:p>
          <a:p>
            <a:pPr>
              <a:lnSpc>
                <a:spcPct val="100000"/>
              </a:lnSpc>
            </a:pPr>
            <a:endParaRPr lang="en-US" sz="1600" dirty="0"/>
          </a:p>
          <a:p>
            <a:pPr>
              <a:lnSpc>
                <a:spcPct val="100000"/>
              </a:lnSpc>
            </a:pPr>
            <a:r>
              <a:rPr lang="en-US" sz="1600" dirty="0"/>
              <a:t>Apps store data in </a:t>
            </a:r>
            <a:br>
              <a:rPr lang="en-US" sz="1600" dirty="0"/>
            </a:br>
            <a:r>
              <a:rPr lang="en-US" sz="1600" dirty="0"/>
              <a:t>Local Folder</a:t>
            </a:r>
          </a:p>
          <a:p>
            <a:pPr>
              <a:lnSpc>
                <a:spcPct val="100000"/>
              </a:lnSpc>
            </a:pPr>
            <a:r>
              <a:rPr lang="en-US" sz="1600" dirty="0"/>
              <a:t>Settings and properties in the app settings dictionaries</a:t>
            </a:r>
          </a:p>
          <a:p>
            <a:pPr>
              <a:lnSpc>
                <a:spcPct val="100000"/>
              </a:lnSpc>
            </a:pPr>
            <a:r>
              <a:rPr lang="en-US" sz="1600" dirty="0"/>
              <a:t>Data in files </a:t>
            </a:r>
          </a:p>
          <a:p>
            <a:pPr>
              <a:lnSpc>
                <a:spcPct val="100000"/>
              </a:lnSpc>
            </a:pPr>
            <a:r>
              <a:rPr lang="en-US" sz="1600" dirty="0"/>
              <a:t>Structured data in database files</a:t>
            </a:r>
          </a:p>
        </p:txBody>
      </p:sp>
      <p:sp>
        <p:nvSpPr>
          <p:cNvPr id="41" name="Rectangle 40"/>
          <p:cNvSpPr>
            <a:spLocks noChangeAspect="1"/>
          </p:cNvSpPr>
          <p:nvPr/>
        </p:nvSpPr>
        <p:spPr bwMode="auto">
          <a:xfrm>
            <a:off x="3371030" y="1238772"/>
            <a:ext cx="8210592" cy="2638245"/>
          </a:xfrm>
          <a:prstGeom prst="rect">
            <a:avLst/>
          </a:prstGeom>
          <a:solidFill>
            <a:schemeClr val="accent3"/>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866"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371030" y="3941735"/>
            <a:ext cx="8210592" cy="2763865"/>
          </a:xfrm>
          <a:prstGeom prst="rect">
            <a:avLst/>
          </a:prstGeom>
          <a:solidFill>
            <a:schemeClr val="accent2">
              <a:lumMod val="40000"/>
              <a:lumOff val="60000"/>
            </a:schemeClr>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prstClr val="black">
                  <a:lumMod val="65000"/>
                  <a:lumOff val="35000"/>
                </a:prstClr>
              </a:solidFill>
              <a:ea typeface="Times New Roman"/>
            </a:endParaRPr>
          </a:p>
        </p:txBody>
      </p:sp>
      <p:sp>
        <p:nvSpPr>
          <p:cNvPr id="58" name="TextBox 57"/>
          <p:cNvSpPr txBox="1">
            <a:spLocks noChangeAspect="1"/>
          </p:cNvSpPr>
          <p:nvPr/>
        </p:nvSpPr>
        <p:spPr>
          <a:xfrm>
            <a:off x="6324567" y="5377412"/>
            <a:ext cx="1219027" cy="703419"/>
          </a:xfrm>
          <a:prstGeom prst="rect">
            <a:avLst/>
          </a:prstGeom>
          <a:noFill/>
        </p:spPr>
        <p:txBody>
          <a:bodyPr wrap="square" lIns="102360" tIns="51181" rIns="102360" bIns="51181">
            <a:spAutoFit/>
          </a:bodyPr>
          <a:lstStyle/>
          <a:p>
            <a:pPr algn="ctr" fontAlgn="base">
              <a:spcBef>
                <a:spcPct val="0"/>
              </a:spcBef>
            </a:pPr>
            <a:r>
              <a:rPr lang="en-US" sz="1300" dirty="0">
                <a:solidFill>
                  <a:prstClr val="black">
                    <a:lumMod val="65000"/>
                    <a:lumOff val="35000"/>
                  </a:prstClr>
                </a:solidFill>
              </a:rPr>
              <a:t>Local or Roaming</a:t>
            </a:r>
          </a:p>
          <a:p>
            <a:pPr algn="ctr" fontAlgn="base">
              <a:spcBef>
                <a:spcPct val="0"/>
              </a:spcBef>
            </a:pPr>
            <a:r>
              <a:rPr lang="en-US" sz="1300" dirty="0">
                <a:solidFill>
                  <a:prstClr val="black">
                    <a:lumMod val="65000"/>
                    <a:lumOff val="35000"/>
                  </a:prstClr>
                </a:solidFill>
              </a:rPr>
              <a:t>Settings File</a:t>
            </a:r>
          </a:p>
        </p:txBody>
      </p:sp>
      <p:sp>
        <p:nvSpPr>
          <p:cNvPr id="60" name="AutoShape 4"/>
          <p:cNvSpPr>
            <a:spLocks noChangeAspect="1" noChangeArrowheads="1"/>
          </p:cNvSpPr>
          <p:nvPr/>
        </p:nvSpPr>
        <p:spPr bwMode="auto">
          <a:xfrm>
            <a:off x="3478284" y="4272232"/>
            <a:ext cx="1752352" cy="1246732"/>
          </a:xfrm>
          <a:prstGeom prst="rect">
            <a:avLst/>
          </a:prstGeom>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App</a:t>
            </a:r>
          </a:p>
        </p:txBody>
      </p:sp>
      <p:sp>
        <p:nvSpPr>
          <p:cNvPr id="62" name="Rectangle 61"/>
          <p:cNvSpPr>
            <a:spLocks noChangeAspect="1"/>
          </p:cNvSpPr>
          <p:nvPr/>
        </p:nvSpPr>
        <p:spPr>
          <a:xfrm>
            <a:off x="5347613" y="4319256"/>
            <a:ext cx="1752352" cy="53420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en-US" sz="1400" b="1" dirty="0">
                <a:solidFill>
                  <a:schemeClr val="accent4"/>
                </a:solidFill>
              </a:rPr>
              <a:t>Creates/Manages</a:t>
            </a:r>
          </a:p>
          <a:p>
            <a:pPr algn="ctr"/>
            <a:r>
              <a:rPr lang="en-US" sz="1400" b="1" dirty="0">
                <a:solidFill>
                  <a:schemeClr val="accent4"/>
                </a:solidFill>
              </a:rPr>
              <a:t>files and settings</a:t>
            </a:r>
          </a:p>
        </p:txBody>
      </p:sp>
      <p:sp>
        <p:nvSpPr>
          <p:cNvPr id="63" name="Rectangle 62"/>
          <p:cNvSpPr>
            <a:spLocks noChangeAspect="1"/>
          </p:cNvSpPr>
          <p:nvPr/>
        </p:nvSpPr>
        <p:spPr>
          <a:xfrm>
            <a:off x="10362596" y="5377414"/>
            <a:ext cx="990458" cy="472724"/>
          </a:xfrm>
          <a:prstGeom prst="rect">
            <a:avLst/>
          </a:prstGeom>
          <a:noFill/>
        </p:spPr>
        <p:txBody>
          <a:bodyPr wrap="square" lIns="102360" tIns="51181" rIns="102360" bIns="51181">
            <a:spAutoFit/>
          </a:bodyPr>
          <a:lstStyle/>
          <a:p>
            <a:pPr fontAlgn="base">
              <a:spcBef>
                <a:spcPct val="0"/>
              </a:spcBef>
            </a:pPr>
            <a:r>
              <a:rPr lang="en-US" sz="1200" dirty="0">
                <a:solidFill>
                  <a:prstClr val="black">
                    <a:lumMod val="65000"/>
                    <a:lumOff val="35000"/>
                  </a:prstClr>
                </a:solidFill>
              </a:rPr>
              <a:t>Application</a:t>
            </a:r>
          </a:p>
          <a:p>
            <a:pPr fontAlgn="base">
              <a:spcBef>
                <a:spcPct val="0"/>
              </a:spcBef>
            </a:pPr>
            <a:r>
              <a:rPr lang="en-US" sz="1200" dirty="0">
                <a:solidFill>
                  <a:prstClr val="black">
                    <a:lumMod val="65000"/>
                    <a:lumOff val="35000"/>
                  </a:prstClr>
                </a:solidFill>
              </a:rPr>
              <a:t>Files</a:t>
            </a:r>
          </a:p>
        </p:txBody>
      </p:sp>
      <p:sp>
        <p:nvSpPr>
          <p:cNvPr id="64" name="TextBox 63"/>
          <p:cNvSpPr txBox="1">
            <a:spLocks noChangeAspect="1"/>
          </p:cNvSpPr>
          <p:nvPr/>
        </p:nvSpPr>
        <p:spPr>
          <a:xfrm>
            <a:off x="9821006" y="3948994"/>
            <a:ext cx="1725346" cy="677899"/>
          </a:xfrm>
          <a:prstGeom prst="rect">
            <a:avLst/>
          </a:prstGeom>
          <a:noFill/>
        </p:spPr>
        <p:txBody>
          <a:bodyPr wrap="square" lIns="102360" tIns="51181" rIns="102360" bIns="51181">
            <a:spAutoFit/>
          </a:bodyPr>
          <a:lstStyle/>
          <a:p>
            <a:pPr algn="ctr"/>
            <a:r>
              <a:rPr lang="en-US" sz="1866" b="1" dirty="0">
                <a:solidFill>
                  <a:schemeClr val="accent4"/>
                </a:solidFill>
              </a:rPr>
              <a:t>App Data Folder</a:t>
            </a:r>
          </a:p>
        </p:txBody>
      </p:sp>
      <p:sp>
        <p:nvSpPr>
          <p:cNvPr id="65" name="Rectangle 64"/>
          <p:cNvSpPr>
            <a:spLocks noChangeAspect="1"/>
          </p:cNvSpPr>
          <p:nvPr/>
        </p:nvSpPr>
        <p:spPr>
          <a:xfrm>
            <a:off x="5268731" y="2168528"/>
            <a:ext cx="1828541" cy="534201"/>
          </a:xfrm>
          <a:prstGeom prst="rect">
            <a:avLst/>
          </a:prstGeom>
          <a:noFill/>
        </p:spPr>
        <p:txBody>
          <a:bodyPr wrap="square" lIns="102360" tIns="51181" rIns="102360" bIns="51181">
            <a:spAutoFit/>
          </a:bodyPr>
          <a:lstStyle/>
          <a:p>
            <a:pPr algn="ctr"/>
            <a:r>
              <a:rPr lang="en-US" sz="1400" b="1" dirty="0">
                <a:solidFill>
                  <a:schemeClr val="bg2"/>
                </a:solidFill>
              </a:rPr>
              <a:t>Creates root folder</a:t>
            </a:r>
          </a:p>
          <a:p>
            <a:pPr algn="ctr"/>
            <a:r>
              <a:rPr lang="en-US" sz="1400" b="1" dirty="0">
                <a:solidFill>
                  <a:schemeClr val="bg2"/>
                </a:solidFill>
              </a:rPr>
              <a:t>sandboxed to App</a:t>
            </a:r>
          </a:p>
        </p:txBody>
      </p:sp>
      <p:sp>
        <p:nvSpPr>
          <p:cNvPr id="66" name="Rectangle 65"/>
          <p:cNvSpPr>
            <a:spLocks noChangeAspect="1"/>
          </p:cNvSpPr>
          <p:nvPr/>
        </p:nvSpPr>
        <p:spPr>
          <a:xfrm>
            <a:off x="3478285" y="2127506"/>
            <a:ext cx="1676162" cy="1066648"/>
          </a:xfrm>
          <a:prstGeom prst="rect">
            <a:avLst/>
          </a:prstGeom>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Package Manager</a:t>
            </a:r>
          </a:p>
        </p:txBody>
      </p:sp>
      <p:sp>
        <p:nvSpPr>
          <p:cNvPr id="67" name="TextBox 66"/>
          <p:cNvSpPr txBox="1">
            <a:spLocks noChangeAspect="1"/>
          </p:cNvSpPr>
          <p:nvPr/>
        </p:nvSpPr>
        <p:spPr>
          <a:xfrm>
            <a:off x="9354322" y="1222743"/>
            <a:ext cx="2227299" cy="390630"/>
          </a:xfrm>
          <a:prstGeom prst="rect">
            <a:avLst/>
          </a:prstGeom>
          <a:noFill/>
        </p:spPr>
        <p:txBody>
          <a:bodyPr wrap="square" lIns="102360" tIns="51181" rIns="102360" bIns="51181">
            <a:spAutoFit/>
          </a:bodyPr>
          <a:lstStyle/>
          <a:p>
            <a:pPr algn="ctr"/>
            <a:r>
              <a:rPr lang="en-US" sz="1866" b="1" dirty="0">
                <a:solidFill>
                  <a:schemeClr val="bg1"/>
                </a:solidFill>
              </a:rPr>
              <a:t>App Package Folder</a:t>
            </a:r>
          </a:p>
        </p:txBody>
      </p:sp>
      <p:sp>
        <p:nvSpPr>
          <p:cNvPr id="68" name="Rectangle 67"/>
          <p:cNvSpPr>
            <a:spLocks noChangeAspect="1"/>
          </p:cNvSpPr>
          <p:nvPr/>
        </p:nvSpPr>
        <p:spPr bwMode="auto">
          <a:xfrm>
            <a:off x="3631603" y="4616524"/>
            <a:ext cx="1411911" cy="850935"/>
          </a:xfrm>
          <a:prstGeom prst="rect">
            <a:avLst/>
          </a:prstGeom>
          <a:solidFill>
            <a:schemeClr val="accent2">
              <a:lumMod val="40000"/>
              <a:lumOff val="6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333" dirty="0" err="1">
                <a:solidFill>
                  <a:prstClr val="white"/>
                </a:solidFill>
              </a:rPr>
              <a:t>WinRT</a:t>
            </a:r>
            <a:r>
              <a:rPr lang="en-US" sz="1333" dirty="0">
                <a:solidFill>
                  <a:prstClr val="white"/>
                </a:solidFill>
              </a:rPr>
              <a:t> Storage APIs</a:t>
            </a:r>
            <a:br>
              <a:rPr lang="en-US" sz="1333" dirty="0">
                <a:solidFill>
                  <a:prstClr val="white"/>
                </a:solidFill>
              </a:rPr>
            </a:br>
            <a:endParaRPr lang="en-US" sz="1333" dirty="0">
              <a:solidFill>
                <a:prstClr val="white"/>
              </a:solidFill>
            </a:endParaRPr>
          </a:p>
        </p:txBody>
      </p:sp>
      <p:sp>
        <p:nvSpPr>
          <p:cNvPr id="69" name="Right Arrow 68"/>
          <p:cNvSpPr>
            <a:spLocks noChangeAspect="1"/>
          </p:cNvSpPr>
          <p:nvPr/>
        </p:nvSpPr>
        <p:spPr bwMode="black">
          <a:xfrm>
            <a:off x="5184405" y="279056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5321261" y="4968515"/>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27739" y="1675893"/>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39764" y="3941736"/>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9370710" y="5381875"/>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7467409" y="5267594"/>
            <a:ext cx="636519" cy="636519"/>
          </a:xfrm>
          <a:prstGeom prst="rect">
            <a:avLst/>
          </a:prstGeom>
          <a:noFill/>
        </p:spPr>
      </p:pic>
      <p:sp>
        <p:nvSpPr>
          <p:cNvPr id="75" name="Right Arrow 74"/>
          <p:cNvSpPr>
            <a:spLocks noChangeAspect="1"/>
          </p:cNvSpPr>
          <p:nvPr/>
        </p:nvSpPr>
        <p:spPr bwMode="black">
          <a:xfrm rot="5400000">
            <a:off x="7968891" y="3175160"/>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8389379" y="4819617"/>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7925025" y="4925708"/>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8851030" y="4850868"/>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600705" y="2258115"/>
            <a:ext cx="616294" cy="480211"/>
          </a:xfrm>
          <a:prstGeom prst="rect">
            <a:avLst/>
          </a:prstGeom>
          <a:noFill/>
        </p:spPr>
      </p:pic>
      <p:sp>
        <p:nvSpPr>
          <p:cNvPr id="82" name="Right Arrow 81"/>
          <p:cNvSpPr>
            <a:spLocks noChangeAspect="1"/>
          </p:cNvSpPr>
          <p:nvPr/>
        </p:nvSpPr>
        <p:spPr bwMode="black">
          <a:xfrm rot="5400000">
            <a:off x="9778450" y="2711972"/>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753084" y="4860868"/>
            <a:ext cx="616294" cy="480211"/>
          </a:xfrm>
          <a:prstGeom prst="rect">
            <a:avLst/>
          </a:prstGeom>
          <a:noFill/>
        </p:spPr>
      </p:pic>
      <p:sp>
        <p:nvSpPr>
          <p:cNvPr id="84" name="Right Arrow 83"/>
          <p:cNvSpPr>
            <a:spLocks noChangeAspect="1"/>
          </p:cNvSpPr>
          <p:nvPr/>
        </p:nvSpPr>
        <p:spPr bwMode="black">
          <a:xfrm rot="5400000">
            <a:off x="9929959" y="5369146"/>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905459" y="5645407"/>
            <a:ext cx="327398" cy="422171"/>
          </a:xfrm>
          <a:prstGeom prst="rect">
            <a:avLst/>
          </a:prstGeom>
          <a:noFill/>
        </p:spPr>
      </p:pic>
      <p:sp>
        <p:nvSpPr>
          <p:cNvPr id="86" name="Rectangle 85"/>
          <p:cNvSpPr>
            <a:spLocks noChangeAspect="1"/>
          </p:cNvSpPr>
          <p:nvPr/>
        </p:nvSpPr>
        <p:spPr>
          <a:xfrm>
            <a:off x="10331280" y="2296213"/>
            <a:ext cx="723797" cy="303381"/>
          </a:xfrm>
          <a:prstGeom prst="rect">
            <a:avLst/>
          </a:prstGeom>
          <a:noFill/>
        </p:spPr>
        <p:txBody>
          <a:bodyPr wrap="square" lIns="102360" tIns="51181" rIns="102360" bIns="51181">
            <a:spAutoFit/>
          </a:bodyPr>
          <a:lstStyle/>
          <a:p>
            <a:pPr fontAlgn="base">
              <a:spcBef>
                <a:spcPct val="0"/>
              </a:spcBef>
              <a:spcAft>
                <a:spcPts val="1119"/>
              </a:spcAft>
            </a:pPr>
            <a:r>
              <a:rPr lang="en-US" sz="1300" dirty="0">
                <a:solidFill>
                  <a:schemeClr val="bg1"/>
                </a:solidFill>
              </a:rPr>
              <a:t>Install</a:t>
            </a:r>
          </a:p>
        </p:txBody>
      </p:sp>
      <p:sp>
        <p:nvSpPr>
          <p:cNvPr id="88" name="Flowchart: Magnetic Disk 87"/>
          <p:cNvSpPr>
            <a:spLocks noChangeAspect="1"/>
          </p:cNvSpPr>
          <p:nvPr/>
        </p:nvSpPr>
        <p:spPr bwMode="auto">
          <a:xfrm>
            <a:off x="8381675" y="5305684"/>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accent1">
                    <a:lumMod val="75000"/>
                  </a:schemeClr>
                </a:solidFill>
              </a:rPr>
              <a:t>DB</a:t>
            </a:r>
          </a:p>
        </p:txBody>
      </p:sp>
      <p:sp>
        <p:nvSpPr>
          <p:cNvPr id="89" name="TextBox 88"/>
          <p:cNvSpPr txBox="1">
            <a:spLocks noChangeAspect="1"/>
          </p:cNvSpPr>
          <p:nvPr/>
        </p:nvSpPr>
        <p:spPr>
          <a:xfrm>
            <a:off x="8076918" y="5866808"/>
            <a:ext cx="1219027" cy="303381"/>
          </a:xfrm>
          <a:prstGeom prst="rect">
            <a:avLst/>
          </a:prstGeom>
          <a:noFill/>
        </p:spPr>
        <p:txBody>
          <a:bodyPr wrap="square" lIns="102360" tIns="51181" rIns="102360" bIns="51181">
            <a:spAutoFit/>
          </a:bodyPr>
          <a:lstStyle/>
          <a:p>
            <a:pPr algn="ctr" fontAlgn="base">
              <a:spcBef>
                <a:spcPct val="0"/>
              </a:spcBef>
              <a:spcAft>
                <a:spcPts val="1119"/>
              </a:spcAft>
            </a:pPr>
            <a:r>
              <a:rPr lang="en-US" sz="1300" dirty="0">
                <a:solidFill>
                  <a:prstClr val="black">
                    <a:lumMod val="65000"/>
                    <a:lumOff val="35000"/>
                  </a:prstClr>
                </a:solidFill>
              </a:rPr>
              <a:t>Database file</a:t>
            </a:r>
          </a:p>
        </p:txBody>
      </p:sp>
      <p:sp>
        <p:nvSpPr>
          <p:cNvPr id="90" name="Right Arrow 89"/>
          <p:cNvSpPr>
            <a:spLocks noChangeAspect="1"/>
          </p:cNvSpPr>
          <p:nvPr/>
        </p:nvSpPr>
        <p:spPr bwMode="black">
          <a:xfrm rot="1238838">
            <a:off x="8905761" y="2427469"/>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9912749" y="3031231"/>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bg1"/>
                </a:solidFill>
              </a:rPr>
              <a:t>DB</a:t>
            </a:r>
          </a:p>
        </p:txBody>
      </p:sp>
      <p:sp>
        <p:nvSpPr>
          <p:cNvPr id="92" name="TextBox 91"/>
          <p:cNvSpPr txBox="1">
            <a:spLocks noChangeAspect="1"/>
          </p:cNvSpPr>
          <p:nvPr/>
        </p:nvSpPr>
        <p:spPr>
          <a:xfrm>
            <a:off x="10591677" y="3119956"/>
            <a:ext cx="1225803" cy="303381"/>
          </a:xfrm>
          <a:prstGeom prst="rect">
            <a:avLst/>
          </a:prstGeom>
          <a:noFill/>
        </p:spPr>
        <p:txBody>
          <a:bodyPr wrap="square" lIns="102360" tIns="51181" rIns="102360" bIns="51181">
            <a:spAutoFit/>
          </a:bodyPr>
          <a:lstStyle/>
          <a:p>
            <a:pPr fontAlgn="base">
              <a:spcBef>
                <a:spcPct val="0"/>
              </a:spcBef>
            </a:pPr>
            <a:r>
              <a:rPr lang="en-US" sz="1300" dirty="0">
                <a:solidFill>
                  <a:schemeClr val="bg1"/>
                </a:solidFill>
              </a:rPr>
              <a:t>Files (r/o)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467254" y="3103687"/>
            <a:ext cx="327398" cy="422171"/>
          </a:xfrm>
          <a:prstGeom prst="rect">
            <a:avLst/>
          </a:prstGeom>
          <a:noFill/>
        </p:spPr>
      </p:pic>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Methods For Addressing Storage Locations</a:t>
            </a:r>
          </a:p>
        </p:txBody>
      </p:sp>
      <p:graphicFrame>
        <p:nvGraphicFramePr>
          <p:cNvPr id="4" name="Table Placeholder 7"/>
          <p:cNvGraphicFramePr>
            <a:graphicFrameLocks/>
          </p:cNvGraphicFramePr>
          <p:nvPr>
            <p:extLst>
              <p:ext uri="{D42A27DB-BD31-4B8C-83A1-F6EECF244321}">
                <p14:modId xmlns:p14="http://schemas.microsoft.com/office/powerpoint/2010/main" val="248325785"/>
              </p:ext>
            </p:extLst>
          </p:nvPr>
        </p:nvGraphicFramePr>
        <p:xfrm>
          <a:off x="169566" y="1847653"/>
          <a:ext cx="11925023" cy="4282184"/>
        </p:xfrm>
        <a:graphic>
          <a:graphicData uri="http://schemas.openxmlformats.org/drawingml/2006/table">
            <a:tbl>
              <a:tblPr bandRow="1"/>
              <a:tblGrid>
                <a:gridCol w="1772356">
                  <a:extLst>
                    <a:ext uri="{9D8B030D-6E8A-4147-A177-3AD203B41FA5}">
                      <a16:colId xmlns:a16="http://schemas.microsoft.com/office/drawing/2014/main" val="20000"/>
                    </a:ext>
                  </a:extLst>
                </a:gridCol>
                <a:gridCol w="2073897">
                  <a:extLst>
                    <a:ext uri="{9D8B030D-6E8A-4147-A177-3AD203B41FA5}">
                      <a16:colId xmlns:a16="http://schemas.microsoft.com/office/drawing/2014/main" val="20001"/>
                    </a:ext>
                  </a:extLst>
                </a:gridCol>
                <a:gridCol w="2564090">
                  <a:extLst>
                    <a:ext uri="{9D8B030D-6E8A-4147-A177-3AD203B41FA5}">
                      <a16:colId xmlns:a16="http://schemas.microsoft.com/office/drawing/2014/main" val="20002"/>
                    </a:ext>
                  </a:extLst>
                </a:gridCol>
                <a:gridCol w="5514680">
                  <a:extLst>
                    <a:ext uri="{9D8B030D-6E8A-4147-A177-3AD203B41FA5}">
                      <a16:colId xmlns:a16="http://schemas.microsoft.com/office/drawing/2014/main" val="20003"/>
                    </a:ext>
                  </a:extLst>
                </a:gridCol>
              </a:tblGrid>
              <a:tr h="58133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a:solidFill>
                            <a:schemeClr val="bg1"/>
                          </a:solidFill>
                        </a:rPr>
                        <a:t>File Type/ API</a:t>
                      </a: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a:solidFill>
                            <a:schemeClr val="bg1"/>
                          </a:solidFill>
                        </a:rPr>
                        <a:t>Installation Folder</a:t>
                      </a: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a:solidFill>
                            <a:schemeClr val="bg1"/>
                          </a:solidFill>
                        </a:rPr>
                        <a:t>App data folder</a:t>
                      </a: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a:solidFill>
                            <a:schemeClr val="bg1"/>
                          </a:solidFill>
                        </a:rPr>
                        <a:t>Example</a:t>
                      </a: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38616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1400" dirty="0">
                          <a:solidFill>
                            <a:schemeClr val="accent4"/>
                          </a:solidFill>
                        </a:rPr>
                        <a:t>File access using </a:t>
                      </a:r>
                      <a:r>
                        <a:rPr lang="en-US" sz="1400" dirty="0" err="1">
                          <a:solidFill>
                            <a:schemeClr val="accent4"/>
                          </a:solidFill>
                        </a:rPr>
                        <a:t>Windows.Storage</a:t>
                      </a:r>
                      <a:r>
                        <a:rPr lang="en-US" sz="1400" dirty="0">
                          <a:solidFill>
                            <a:schemeClr val="accent4"/>
                          </a:solidFill>
                        </a:rPr>
                        <a:t> </a:t>
                      </a:r>
                      <a:br>
                        <a:rPr lang="en-US" sz="1400" dirty="0">
                          <a:solidFill>
                            <a:schemeClr val="accent4"/>
                          </a:solidFill>
                        </a:rPr>
                      </a:br>
                      <a:r>
                        <a:rPr lang="en-US" sz="1400" dirty="0">
                          <a:solidFill>
                            <a:schemeClr val="accent4"/>
                          </a:solidFill>
                        </a:rPr>
                        <a:t>API via URIs</a:t>
                      </a: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endParaRPr lang="en-US"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:///local/</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:///roaming/</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a:solidFill>
                            <a:srgbClr val="2B91AF"/>
                          </a:solidFill>
                          <a:latin typeface="Consolas"/>
                          <a:ea typeface="+mn-ea"/>
                          <a:cs typeface="+mn-cs"/>
                        </a:rPr>
                        <a:t>var</a:t>
                      </a:r>
                      <a:r>
                        <a:rPr lang="en-GB" sz="1400" kern="1200" dirty="0">
                          <a:solidFill>
                            <a:prstClr val="black"/>
                          </a:solidFill>
                          <a:latin typeface="Consolas"/>
                          <a:ea typeface="+mn-ea"/>
                          <a:cs typeface="+mn-cs"/>
                        </a:rPr>
                        <a:t> file = </a:t>
                      </a:r>
                      <a:r>
                        <a:rPr lang="en-GB" sz="1400" kern="1200" dirty="0">
                          <a:solidFill>
                            <a:srgbClr val="0000FF"/>
                          </a:solidFill>
                          <a:highlight>
                            <a:srgbClr val="FFFFFF"/>
                          </a:highlight>
                          <a:latin typeface="Consolas" panose="020B0609020204030204" pitchFamily="49" charset="0"/>
                          <a:ea typeface="+mn-ea"/>
                          <a:cs typeface="+mn-cs"/>
                        </a:rPr>
                        <a:t>await</a:t>
                      </a:r>
                      <a:r>
                        <a:rPr lang="en-GB" sz="1400" kern="1200" dirty="0">
                          <a:solidFill>
                            <a:prstClr val="black"/>
                          </a:solidFill>
                          <a:latin typeface="Consolas"/>
                          <a:ea typeface="+mn-ea"/>
                          <a:cs typeface="+mn-cs"/>
                        </a:rPr>
                        <a:t>  </a:t>
                      </a:r>
                      <a:br>
                        <a:rPr lang="en-GB" sz="1400" kern="1200" dirty="0">
                          <a:solidFill>
                            <a:prstClr val="black"/>
                          </a:solidFill>
                          <a:latin typeface="Consolas"/>
                          <a:ea typeface="+mn-ea"/>
                          <a:cs typeface="+mn-cs"/>
                        </a:rPr>
                      </a:br>
                      <a:r>
                        <a:rPr lang="en-GB" sz="1400" kern="1200" dirty="0">
                          <a:solidFill>
                            <a:prstClr val="black"/>
                          </a:solidFill>
                          <a:latin typeface="Consolas"/>
                          <a:ea typeface="+mn-ea"/>
                          <a:cs typeface="+mn-cs"/>
                        </a:rPr>
                        <a:t> </a:t>
                      </a:r>
                      <a:r>
                        <a:rPr lang="en-GB" sz="1400" kern="1200" dirty="0" err="1">
                          <a:solidFill>
                            <a:srgbClr val="2B91AF"/>
                          </a:solidFill>
                          <a:latin typeface="Consolas"/>
                          <a:ea typeface="+mn-ea"/>
                          <a:cs typeface="+mn-cs"/>
                        </a:rPr>
                        <a:t>Windows.StorageFile.GetFileFromApplicationUriAsync</a:t>
                      </a:r>
                      <a:r>
                        <a:rPr lang="en-GB" sz="1400" kern="1200" dirty="0">
                          <a:solidFill>
                            <a:schemeClr val="tx2"/>
                          </a:solidFill>
                          <a:latin typeface="Consolas"/>
                          <a:ea typeface="+mn-ea"/>
                          <a:cs typeface="+mn-cs"/>
                        </a:rPr>
                        <a:t>(</a:t>
                      </a:r>
                      <a:br>
                        <a:rPr lang="en-GB" sz="1400" kern="1200" dirty="0">
                          <a:solidFill>
                            <a:schemeClr val="tx2"/>
                          </a:solidFill>
                          <a:latin typeface="Consolas"/>
                          <a:ea typeface="+mn-ea"/>
                          <a:cs typeface="+mn-cs"/>
                        </a:rPr>
                      </a:br>
                      <a:r>
                        <a:rPr lang="en-GB" sz="1400" kern="1200" dirty="0">
                          <a:solidFill>
                            <a:srgbClr val="0000FF"/>
                          </a:solidFill>
                          <a:highlight>
                            <a:srgbClr val="FFFFFF"/>
                          </a:highlight>
                          <a:latin typeface="Consolas" panose="020B0609020204030204" pitchFamily="49" charset="0"/>
                          <a:ea typeface="+mn-ea"/>
                          <a:cs typeface="+mn-cs"/>
                        </a:rPr>
                        <a:t>new</a:t>
                      </a:r>
                      <a:r>
                        <a:rPr lang="en-GB" sz="1400" kern="1200" dirty="0">
                          <a:solidFill>
                            <a:prstClr val="black"/>
                          </a:solidFill>
                          <a:latin typeface="Consolas"/>
                          <a:ea typeface="+mn-ea"/>
                          <a:cs typeface="+mn-cs"/>
                        </a:rPr>
                        <a:t> </a:t>
                      </a:r>
                      <a:r>
                        <a:rPr lang="en-GB" sz="1400" kern="1200" dirty="0">
                          <a:solidFill>
                            <a:srgbClr val="2B91AF"/>
                          </a:solidFill>
                          <a:latin typeface="Consolas"/>
                          <a:ea typeface="+mn-ea"/>
                          <a:cs typeface="+mn-cs"/>
                        </a:rPr>
                        <a:t>Uri</a:t>
                      </a:r>
                      <a:r>
                        <a:rPr lang="en-GB" sz="1400" kern="1200" dirty="0">
                          <a:solidFill>
                            <a:prstClr val="black"/>
                          </a:solidFill>
                          <a:latin typeface="Consolas"/>
                          <a:ea typeface="+mn-ea"/>
                          <a:cs typeface="+mn-cs"/>
                        </a:rPr>
                        <a:t>(</a:t>
                      </a:r>
                      <a:r>
                        <a:rPr lang="en-GB" sz="1400" kern="1200" dirty="0">
                          <a:solidFill>
                            <a:srgbClr val="A31515"/>
                          </a:solidFill>
                          <a:highlight>
                            <a:srgbClr val="FFFFFF"/>
                          </a:highlight>
                          <a:latin typeface="Consolas" panose="020B0609020204030204" pitchFamily="49" charset="0"/>
                          <a:ea typeface="+mn-ea"/>
                          <a:cs typeface="+mn-cs"/>
                        </a:rPr>
                        <a:t>"</a:t>
                      </a:r>
                      <a:r>
                        <a:rPr lang="en-GB" sz="1400" kern="1200" dirty="0" err="1">
                          <a:solidFill>
                            <a:srgbClr val="A31515"/>
                          </a:solidFill>
                          <a:highlight>
                            <a:srgbClr val="FFFFFF"/>
                          </a:highlight>
                          <a:latin typeface="Consolas" panose="020B0609020204030204" pitchFamily="49" charset="0"/>
                          <a:ea typeface="+mn-ea"/>
                          <a:cs typeface="+mn-cs"/>
                        </a:rPr>
                        <a:t>ms-appdata</a:t>
                      </a:r>
                      <a:r>
                        <a:rPr lang="en-GB" sz="1400" kern="1200" dirty="0">
                          <a:solidFill>
                            <a:srgbClr val="A31515"/>
                          </a:solidFill>
                          <a:highlight>
                            <a:srgbClr val="FFFFFF"/>
                          </a:highlight>
                          <a:latin typeface="Consolas" panose="020B0609020204030204" pitchFamily="49" charset="0"/>
                          <a:ea typeface="+mn-ea"/>
                          <a:cs typeface="+mn-cs"/>
                        </a:rPr>
                        <a:t>:///local/AppConfig.xml"</a:t>
                      </a:r>
                      <a:r>
                        <a:rPr lang="en-GB" sz="1400" kern="1200" dirty="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3037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1400" dirty="0">
                          <a:solidFill>
                            <a:schemeClr val="accent4"/>
                          </a:solidFill>
                        </a:rPr>
                        <a:t>File access using </a:t>
                      </a:r>
                      <a:r>
                        <a:rPr lang="en-US" sz="1400" dirty="0" err="1">
                          <a:solidFill>
                            <a:schemeClr val="accent4"/>
                          </a:solidFill>
                        </a:rPr>
                        <a:t>Windows.Storage</a:t>
                      </a:r>
                      <a:r>
                        <a:rPr lang="en-US" sz="1400" dirty="0">
                          <a:solidFill>
                            <a:schemeClr val="accent4"/>
                          </a:solidFill>
                        </a:rPr>
                        <a:t> API via </a:t>
                      </a:r>
                      <a:r>
                        <a:rPr lang="en-US" sz="1400" dirty="0" err="1">
                          <a:solidFill>
                            <a:schemeClr val="accent4"/>
                          </a:solidFill>
                        </a:rPr>
                        <a:t>StorageFolder</a:t>
                      </a:r>
                      <a:r>
                        <a:rPr lang="en-US" sz="1400" baseline="0" dirty="0">
                          <a:solidFill>
                            <a:schemeClr val="accent4"/>
                          </a:solidFill>
                        </a:rPr>
                        <a:t> references</a:t>
                      </a:r>
                      <a:endParaRPr lang="en-US" sz="14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dirty="0">
                          <a:solidFill>
                            <a:schemeClr val="tx1">
                              <a:lumMod val="50000"/>
                            </a:schemeClr>
                          </a:solidFill>
                          <a:effectLst/>
                          <a:latin typeface="Consolas" panose="020B0609020204030204" pitchFamily="49" charset="0"/>
                          <a:cs typeface="Consolas" panose="020B0609020204030204" pitchFamily="49" charset="0"/>
                        </a:rPr>
                        <a:t>Windows.</a:t>
                      </a:r>
                      <a:br>
                        <a:rPr lang="en-GB" sz="1400" dirty="0">
                          <a:solidFill>
                            <a:schemeClr val="tx1">
                              <a:lumMod val="50000"/>
                            </a:schemeClr>
                          </a:solidFill>
                          <a:effectLst/>
                          <a:latin typeface="Consolas" panose="020B0609020204030204" pitchFamily="49" charset="0"/>
                          <a:cs typeface="Consolas" panose="020B0609020204030204" pitchFamily="49" charset="0"/>
                        </a:rPr>
                      </a:br>
                      <a:r>
                        <a:rPr lang="en-GB" sz="1400" dirty="0" err="1">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1400" dirty="0">
                          <a:solidFill>
                            <a:schemeClr val="tx1">
                              <a:lumMod val="50000"/>
                            </a:schemeClr>
                          </a:solidFill>
                          <a:effectLst/>
                          <a:latin typeface="Consolas" panose="020B0609020204030204" pitchFamily="49" charset="0"/>
                          <a:cs typeface="Consolas" panose="020B0609020204030204" pitchFamily="49" charset="0"/>
                        </a:rPr>
                        <a:t>.</a:t>
                      </a:r>
                      <a:br>
                        <a:rPr lang="en-GB" sz="1400" dirty="0">
                          <a:solidFill>
                            <a:schemeClr val="tx1">
                              <a:lumMod val="50000"/>
                            </a:schemeClr>
                          </a:solidFill>
                          <a:effectLst/>
                          <a:latin typeface="Consolas" panose="020B0609020204030204" pitchFamily="49" charset="0"/>
                          <a:cs typeface="Consolas" panose="020B0609020204030204" pitchFamily="49" charset="0"/>
                        </a:rPr>
                      </a:br>
                      <a:r>
                        <a:rPr lang="en-GB" sz="1400" dirty="0" err="1">
                          <a:solidFill>
                            <a:schemeClr val="tx1">
                              <a:lumMod val="50000"/>
                            </a:schemeClr>
                          </a:solidFill>
                          <a:effectLst/>
                          <a:latin typeface="Consolas" panose="020B0609020204030204" pitchFamily="49" charset="0"/>
                          <a:cs typeface="Consolas" panose="020B0609020204030204" pitchFamily="49" charset="0"/>
                        </a:rPr>
                        <a:t>InstalledLocation</a:t>
                      </a:r>
                      <a:r>
                        <a:rPr lang="en-GB" sz="1200" dirty="0">
                          <a:solidFill>
                            <a:schemeClr val="tx1">
                              <a:lumMod val="50000"/>
                            </a:schemeClr>
                          </a:solidFill>
                          <a:effectLst/>
                          <a:latin typeface="Consolas" panose="020B0609020204030204" pitchFamily="49" charset="0"/>
                          <a:cs typeface="Consolas" panose="020B0609020204030204" pitchFamily="49" charset="0"/>
                        </a:rPr>
                        <a:t> </a:t>
                      </a: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err="1">
                          <a:solidFill>
                            <a:srgbClr val="2B91AF"/>
                          </a:solidFill>
                          <a:latin typeface="Consolas"/>
                          <a:ea typeface="+mn-ea"/>
                          <a:cs typeface="+mn-cs"/>
                        </a:rPr>
                        <a:t>var</a:t>
                      </a:r>
                      <a:r>
                        <a:rPr lang="en-GB" sz="1400" kern="1200" dirty="0">
                          <a:solidFill>
                            <a:srgbClr val="2B91AF"/>
                          </a:solidFill>
                          <a:latin typeface="Consolas"/>
                          <a:ea typeface="+mn-ea"/>
                          <a:cs typeface="+mn-cs"/>
                        </a:rPr>
                        <a:t> </a:t>
                      </a:r>
                      <a:r>
                        <a:rPr lang="en-GB" sz="1400" kern="1200" dirty="0" err="1">
                          <a:solidFill>
                            <a:prstClr val="black"/>
                          </a:solidFill>
                          <a:latin typeface="Consolas"/>
                          <a:ea typeface="+mn-ea"/>
                          <a:cs typeface="+mn-cs"/>
                        </a:rPr>
                        <a:t>localFolder</a:t>
                      </a:r>
                      <a:r>
                        <a:rPr lang="en-GB" sz="1400" kern="1200" dirty="0">
                          <a:solidFill>
                            <a:prstClr val="black"/>
                          </a:solidFill>
                          <a:latin typeface="Consolas"/>
                          <a:ea typeface="+mn-ea"/>
                          <a:cs typeface="+mn-cs"/>
                        </a:rPr>
                        <a:t> =    </a:t>
                      </a:r>
                      <a:r>
                        <a:rPr lang="en-GB" sz="1400" kern="1200" dirty="0" err="1">
                          <a:solidFill>
                            <a:prstClr val="black"/>
                          </a:solidFill>
                          <a:latin typeface="Consolas"/>
                          <a:ea typeface="+mn-ea"/>
                          <a:cs typeface="+mn-cs"/>
                        </a:rPr>
                        <a:t>Windows.Storage.</a:t>
                      </a:r>
                      <a:r>
                        <a:rPr lang="en-GB" sz="1400" kern="1200" dirty="0" err="1">
                          <a:solidFill>
                            <a:srgbClr val="2B91AF"/>
                          </a:solidFill>
                          <a:latin typeface="Consolas"/>
                          <a:ea typeface="+mn-ea"/>
                          <a:cs typeface="+mn-cs"/>
                        </a:rPr>
                        <a:t>ApplicationData</a:t>
                      </a:r>
                      <a:r>
                        <a:rPr lang="en-GB" sz="1400" kern="1200" dirty="0" err="1">
                          <a:solidFill>
                            <a:prstClr val="black"/>
                          </a:solidFill>
                          <a:latin typeface="Consolas"/>
                          <a:ea typeface="+mn-ea"/>
                          <a:cs typeface="+mn-cs"/>
                        </a:rPr>
                        <a:t>.Current.LocalFolder</a:t>
                      </a:r>
                      <a:r>
                        <a:rPr lang="en-GB" sz="1400" kern="1200" dirty="0">
                          <a:solidFill>
                            <a:prstClr val="black"/>
                          </a:solidFill>
                          <a:latin typeface="Consolas"/>
                          <a:ea typeface="+mn-ea"/>
                          <a:cs typeface="+mn-cs"/>
                        </a:rPr>
                        <a:t>;</a:t>
                      </a:r>
                    </a:p>
                    <a:p>
                      <a:endParaRPr lang="en-GB" sz="1400" dirty="0">
                        <a:solidFill>
                          <a:srgbClr val="000000"/>
                        </a:solidFill>
                        <a:highlight>
                          <a:srgbClr val="FFFFFF"/>
                        </a:highlight>
                        <a:latin typeface="Consolas" panose="020B0609020204030204" pitchFamily="49" charset="0"/>
                      </a:endParaRPr>
                    </a:p>
                    <a:p>
                      <a:r>
                        <a:rPr lang="en-GB" sz="1400" kern="1200" dirty="0" err="1">
                          <a:solidFill>
                            <a:prstClr val="black"/>
                          </a:solidFill>
                          <a:latin typeface="Consolas"/>
                          <a:ea typeface="+mn-ea"/>
                          <a:cs typeface="+mn-cs"/>
                        </a:rPr>
                        <a:t>Windows.Storage.</a:t>
                      </a:r>
                      <a:r>
                        <a:rPr lang="en-GB" sz="1400" kern="1200" dirty="0" err="1">
                          <a:solidFill>
                            <a:srgbClr val="2B91AF"/>
                          </a:solidFill>
                          <a:latin typeface="Consolas"/>
                          <a:ea typeface="+mn-ea"/>
                          <a:cs typeface="+mn-cs"/>
                        </a:rPr>
                        <a:t>StorageFile</a:t>
                      </a:r>
                      <a:r>
                        <a:rPr lang="en-GB" sz="1400" kern="1200" dirty="0">
                          <a:solidFill>
                            <a:srgbClr val="2B91AF"/>
                          </a:solidFill>
                          <a:latin typeface="Consolas"/>
                          <a:ea typeface="+mn-ea"/>
                          <a:cs typeface="+mn-cs"/>
                        </a:rPr>
                        <a:t> </a:t>
                      </a:r>
                      <a:r>
                        <a:rPr lang="en-GB" sz="1400" kern="1200" dirty="0" err="1">
                          <a:solidFill>
                            <a:prstClr val="black"/>
                          </a:solidFill>
                          <a:latin typeface="Consolas"/>
                          <a:ea typeface="+mn-ea"/>
                          <a:cs typeface="+mn-cs"/>
                        </a:rPr>
                        <a:t>storageFile</a:t>
                      </a:r>
                      <a:r>
                        <a:rPr lang="en-GB" sz="1400" kern="1200" dirty="0">
                          <a:solidFill>
                            <a:prstClr val="black"/>
                          </a:solidFill>
                          <a:latin typeface="Consolas"/>
                          <a:ea typeface="+mn-ea"/>
                          <a:cs typeface="+mn-cs"/>
                        </a:rPr>
                        <a:t> = </a:t>
                      </a:r>
                      <a:r>
                        <a:rPr lang="en-GB" sz="1400" dirty="0">
                          <a:solidFill>
                            <a:srgbClr val="000000"/>
                          </a:solidFill>
                          <a:highlight>
                            <a:srgbClr val="FFFFFF"/>
                          </a:highlight>
                          <a:latin typeface="Consolas" panose="020B0609020204030204" pitchFamily="49" charset="0"/>
                        </a:rPr>
                        <a:t>                </a:t>
                      </a:r>
                      <a:br>
                        <a:rPr lang="en-GB" sz="1400" dirty="0">
                          <a:solidFill>
                            <a:srgbClr val="000000"/>
                          </a:solidFill>
                          <a:highlight>
                            <a:srgbClr val="FFFFFF"/>
                          </a:highlight>
                          <a:latin typeface="Consolas" panose="020B0609020204030204" pitchFamily="49" charset="0"/>
                        </a:rPr>
                      </a:br>
                      <a:r>
                        <a:rPr lang="en-GB" sz="1400" kern="1200" dirty="0">
                          <a:solidFill>
                            <a:srgbClr val="0070C0"/>
                          </a:solidFill>
                          <a:latin typeface="Consolas"/>
                          <a:ea typeface="+mn-ea"/>
                          <a:cs typeface="+mn-cs"/>
                        </a:rPr>
                        <a:t>await </a:t>
                      </a:r>
                      <a:r>
                        <a:rPr lang="en-GB" sz="1400" kern="1200" dirty="0" err="1">
                          <a:solidFill>
                            <a:prstClr val="black"/>
                          </a:solidFill>
                          <a:latin typeface="Consolas"/>
                          <a:ea typeface="+mn-ea"/>
                          <a:cs typeface="+mn-cs"/>
                        </a:rPr>
                        <a:t>localFolder.GetFileAsync</a:t>
                      </a:r>
                      <a:r>
                        <a:rPr lang="en-GB" sz="1400" kern="1200" dirty="0">
                          <a:solidFill>
                            <a:prstClr val="black"/>
                          </a:solidFill>
                          <a:latin typeface="Consolas"/>
                          <a:ea typeface="+mn-ea"/>
                          <a:cs typeface="+mn-cs"/>
                        </a:rPr>
                        <a:t>(</a:t>
                      </a:r>
                      <a:r>
                        <a:rPr lang="en-GB" sz="1400" kern="1200" dirty="0">
                          <a:solidFill>
                            <a:srgbClr val="C00000"/>
                          </a:solidFill>
                          <a:latin typeface="Consolas"/>
                          <a:ea typeface="+mn-ea"/>
                          <a:cs typeface="+mn-cs"/>
                        </a:rPr>
                        <a:t>"</a:t>
                      </a:r>
                      <a:r>
                        <a:rPr lang="en-GB" sz="1400" kern="1200" dirty="0" err="1">
                          <a:solidFill>
                            <a:srgbClr val="C00000"/>
                          </a:solidFill>
                          <a:latin typeface="Consolas"/>
                          <a:ea typeface="+mn-ea"/>
                          <a:cs typeface="+mn-cs"/>
                        </a:rPr>
                        <a:t>CaptainsLog.store</a:t>
                      </a:r>
                      <a:r>
                        <a:rPr lang="en-GB" sz="1400" kern="1200" dirty="0">
                          <a:solidFill>
                            <a:srgbClr val="C00000"/>
                          </a:solidFill>
                          <a:latin typeface="Consolas"/>
                          <a:ea typeface="+mn-ea"/>
                          <a:cs typeface="+mn-cs"/>
                        </a:rPr>
                        <a:t>"</a:t>
                      </a:r>
                      <a:r>
                        <a:rPr lang="en-GB" sz="1400" kern="1200" dirty="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Directly Accessible R/W Data Storage</a:t>
            </a:r>
          </a:p>
        </p:txBody>
      </p:sp>
      <p:grpSp>
        <p:nvGrpSpPr>
          <p:cNvPr id="3" name="Group 2"/>
          <p:cNvGrpSpPr/>
          <p:nvPr/>
        </p:nvGrpSpPr>
        <p:grpSpPr>
          <a:xfrm>
            <a:off x="592372" y="2216555"/>
            <a:ext cx="2280519" cy="2554356"/>
            <a:chOff x="800764" y="2364509"/>
            <a:chExt cx="3144985" cy="4082035"/>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Roaming</a:t>
              </a:r>
            </a:p>
          </p:txBody>
        </p:sp>
        <p:sp>
          <p:nvSpPr>
            <p:cNvPr id="7" name="Rectangle 6"/>
            <p:cNvSpPr/>
            <p:nvPr/>
          </p:nvSpPr>
          <p:spPr>
            <a:xfrm>
              <a:off x="960582" y="2974109"/>
              <a:ext cx="1089891"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8" name="Rectangle 7"/>
            <p:cNvSpPr/>
            <p:nvPr/>
          </p:nvSpPr>
          <p:spPr>
            <a:xfrm>
              <a:off x="2533654" y="2974110"/>
              <a:ext cx="1196757" cy="5818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Settings</a:t>
              </a:r>
            </a:p>
          </p:txBody>
        </p:sp>
        <p:sp>
          <p:nvSpPr>
            <p:cNvPr id="12" name="TextBox 11"/>
            <p:cNvSpPr txBox="1"/>
            <p:nvPr/>
          </p:nvSpPr>
          <p:spPr>
            <a:xfrm>
              <a:off x="800764" y="4137891"/>
              <a:ext cx="3144985" cy="2308653"/>
            </a:xfrm>
            <a:prstGeom prst="rect">
              <a:avLst/>
            </a:prstGeom>
            <a:noFill/>
          </p:spPr>
          <p:txBody>
            <a:bodyPr wrap="square" rtlCol="0">
              <a:spAutoFit/>
            </a:bodyPr>
            <a:lstStyle/>
            <a:p>
              <a:pPr marL="285695" indent="-285695">
                <a:buFont typeface="Arial" panose="020B0604020202020204" pitchFamily="34" charset="0"/>
                <a:buChar char="•"/>
              </a:pPr>
              <a:r>
                <a:rPr lang="en-US" dirty="0"/>
                <a:t>Other devices can access what you put in here</a:t>
              </a:r>
            </a:p>
            <a:p>
              <a:pPr marL="285695" indent="-285695">
                <a:buFont typeface="Arial" panose="020B0604020202020204" pitchFamily="34" charset="0"/>
                <a:buChar char="•"/>
              </a:pPr>
              <a:r>
                <a:rPr lang="en-US" dirty="0"/>
                <a:t>Data roamed cross-device</a:t>
              </a:r>
            </a:p>
            <a:p>
              <a:pPr marL="285695" indent="-285695">
                <a:buFont typeface="Arial" panose="020B0604020202020204" pitchFamily="34" charset="0"/>
                <a:buChar char="•"/>
              </a:pPr>
              <a:r>
                <a:rPr lang="en-US" dirty="0"/>
                <a:t>Limited to 100kb per application</a:t>
              </a:r>
            </a:p>
            <a:p>
              <a:pPr marL="285695" indent="-285695">
                <a:buFont typeface="Arial" panose="020B0604020202020204" pitchFamily="34" charset="0"/>
                <a:buChar char="•"/>
              </a:pPr>
              <a:r>
                <a:rPr lang="en-US" dirty="0"/>
                <a:t>Held in OneDrive storage</a:t>
              </a:r>
            </a:p>
          </p:txBody>
        </p:sp>
      </p:grpSp>
      <p:grpSp>
        <p:nvGrpSpPr>
          <p:cNvPr id="21" name="Group 20"/>
          <p:cNvGrpSpPr/>
          <p:nvPr/>
        </p:nvGrpSpPr>
        <p:grpSpPr>
          <a:xfrm>
            <a:off x="2991444" y="2210340"/>
            <a:ext cx="2347698" cy="2379690"/>
            <a:chOff x="4121236" y="2701635"/>
            <a:chExt cx="3258621" cy="3802905"/>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Local</a:t>
              </a:r>
            </a:p>
          </p:txBody>
        </p:sp>
        <p:sp>
          <p:nvSpPr>
            <p:cNvPr id="9" name="Rectangle 8"/>
            <p:cNvSpPr/>
            <p:nvPr/>
          </p:nvSpPr>
          <p:spPr>
            <a:xfrm>
              <a:off x="4458367" y="3311235"/>
              <a:ext cx="1089891"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p>
          </p:txBody>
        </p:sp>
        <p:sp>
          <p:nvSpPr>
            <p:cNvPr id="10" name="Rectangle 9"/>
            <p:cNvSpPr/>
            <p:nvPr/>
          </p:nvSpPr>
          <p:spPr>
            <a:xfrm>
              <a:off x="5969674" y="3311235"/>
              <a:ext cx="1296547"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Settings</a:t>
              </a:r>
            </a:p>
          </p:txBody>
        </p:sp>
        <p:sp>
          <p:nvSpPr>
            <p:cNvPr id="13" name="TextBox 12"/>
            <p:cNvSpPr txBox="1"/>
            <p:nvPr/>
          </p:nvSpPr>
          <p:spPr>
            <a:xfrm>
              <a:off x="4121236" y="4475016"/>
              <a:ext cx="3144985" cy="2029524"/>
            </a:xfrm>
            <a:prstGeom prst="rect">
              <a:avLst/>
            </a:prstGeom>
            <a:noFill/>
          </p:spPr>
          <p:txBody>
            <a:bodyPr wrap="square" rtlCol="0">
              <a:spAutoFit/>
            </a:bodyPr>
            <a:lstStyle/>
            <a:p>
              <a:pPr marL="285695" indent="-285695">
                <a:buFont typeface="Arial" panose="020B0604020202020204" pitchFamily="34" charset="0"/>
                <a:buChar char="•"/>
              </a:pPr>
              <a:r>
                <a:rPr lang="en-US" dirty="0"/>
                <a:t>Store local data here for use by your application</a:t>
              </a:r>
            </a:p>
            <a:p>
              <a:pPr marL="285695" indent="-285695">
                <a:buFont typeface="Arial" panose="020B0604020202020204" pitchFamily="34" charset="0"/>
                <a:buChar char="•"/>
              </a:pPr>
              <a:r>
                <a:rPr lang="en-US" dirty="0"/>
                <a:t>Can store data up to the limit of the storage on the device</a:t>
              </a:r>
            </a:p>
            <a:p>
              <a:pPr marL="285695" indent="-285695">
                <a:buFont typeface="Arial" panose="020B0604020202020204" pitchFamily="34" charset="0"/>
                <a:buChar char="•"/>
              </a:pPr>
              <a:r>
                <a:rPr lang="en-US" dirty="0"/>
                <a:t>Retained if the application is updated</a:t>
              </a:r>
            </a:p>
          </p:txBody>
        </p:sp>
      </p:grpSp>
      <p:grpSp>
        <p:nvGrpSpPr>
          <p:cNvPr id="16" name="Group 15"/>
          <p:cNvGrpSpPr/>
          <p:nvPr/>
        </p:nvGrpSpPr>
        <p:grpSpPr>
          <a:xfrm>
            <a:off x="5539567" y="2210340"/>
            <a:ext cx="1969257" cy="2525467"/>
            <a:chOff x="7668984" y="2364509"/>
            <a:chExt cx="3145538" cy="4035866"/>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Temp</a:t>
              </a:r>
            </a:p>
          </p:txBody>
        </p:sp>
        <p:sp>
          <p:nvSpPr>
            <p:cNvPr id="11" name="Rectangle 10"/>
            <p:cNvSpPr/>
            <p:nvPr/>
          </p:nvSpPr>
          <p:spPr>
            <a:xfrm>
              <a:off x="8625652" y="2974109"/>
              <a:ext cx="1161045"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14" name="TextBox 13"/>
            <p:cNvSpPr txBox="1"/>
            <p:nvPr/>
          </p:nvSpPr>
          <p:spPr>
            <a:xfrm>
              <a:off x="7668984" y="4091724"/>
              <a:ext cx="3144984" cy="2308651"/>
            </a:xfrm>
            <a:prstGeom prst="rect">
              <a:avLst/>
            </a:prstGeom>
            <a:noFill/>
          </p:spPr>
          <p:txBody>
            <a:bodyPr wrap="square" rtlCol="0">
              <a:spAutoFit/>
            </a:bodyPr>
            <a:lstStyle/>
            <a:p>
              <a:pPr marL="285695" indent="-285695">
                <a:buFont typeface="Arial" panose="020B0604020202020204" pitchFamily="34" charset="0"/>
                <a:buChar char="•"/>
              </a:pPr>
              <a:r>
                <a:rPr lang="en-US" dirty="0"/>
                <a:t>Use for temporary storage</a:t>
              </a:r>
            </a:p>
            <a:p>
              <a:pPr marL="285695" indent="-285695">
                <a:buFont typeface="Arial" panose="020B0604020202020204" pitchFamily="34" charset="0"/>
                <a:buChar char="•"/>
              </a:pPr>
              <a:r>
                <a:rPr lang="en-US" dirty="0"/>
                <a:t>No guarantee it will still be here next time your program runs</a:t>
              </a:r>
            </a:p>
            <a:p>
              <a:pPr marL="285695" indent="-285695">
                <a:buFont typeface="Arial" panose="020B0604020202020204" pitchFamily="34" charset="0"/>
                <a:buChar char="•"/>
              </a:pPr>
              <a:r>
                <a:rPr lang="en-US" dirty="0"/>
                <a:t>Cleaned up in a low storage condition</a:t>
              </a:r>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1886418"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600" dirty="0" err="1">
                <a:solidFill>
                  <a:schemeClr val="tx2">
                    <a:lumMod val="65000"/>
                    <a:lumOff val="35000"/>
                  </a:schemeClr>
                </a:solidFill>
                <a:ea typeface="Segoe UI" pitchFamily="34" charset="0"/>
                <a:cs typeface="Segoe UI" pitchFamily="34" charset="0"/>
              </a:rPr>
              <a:t>Windows.Security</a:t>
            </a:r>
            <a:r>
              <a:rPr lang="en-US" sz="1600" dirty="0">
                <a:solidFill>
                  <a:schemeClr val="tx2">
                    <a:lumMod val="65000"/>
                    <a:lumOff val="35000"/>
                  </a:schemeClr>
                </a:solidFill>
                <a:ea typeface="Segoe UI" pitchFamily="34" charset="0"/>
                <a:cs typeface="Segoe UI" pitchFamily="34" charset="0"/>
              </a:rPr>
              <a:t>.</a:t>
            </a:r>
            <a:br>
              <a:rPr lang="en-US" sz="1600" dirty="0">
                <a:solidFill>
                  <a:schemeClr val="tx2">
                    <a:lumMod val="65000"/>
                    <a:lumOff val="35000"/>
                  </a:schemeClr>
                </a:solidFill>
                <a:ea typeface="Segoe UI" pitchFamily="34" charset="0"/>
                <a:cs typeface="Segoe UI" pitchFamily="34" charset="0"/>
              </a:rPr>
            </a:br>
            <a:r>
              <a:rPr lang="en-US" sz="16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80" y="2216555"/>
            <a:ext cx="1998482" cy="3666137"/>
            <a:chOff x="7668984" y="2364509"/>
            <a:chExt cx="3343131" cy="5858736"/>
          </a:xfrm>
        </p:grpSpPr>
        <p:sp>
          <p:nvSpPr>
            <p:cNvPr id="24" name="Rectangle 23"/>
            <p:cNvSpPr/>
            <p:nvPr/>
          </p:nvSpPr>
          <p:spPr>
            <a:xfrm>
              <a:off x="7668984" y="2364509"/>
              <a:ext cx="3145536" cy="1524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2">
                      <a:lumMod val="65000"/>
                      <a:lumOff val="35000"/>
                    </a:schemeClr>
                  </a:solidFill>
                </a:rPr>
                <a:t>PasswordVault</a:t>
              </a:r>
              <a:endParaRPr lang="en-US" dirty="0">
                <a:solidFill>
                  <a:schemeClr val="tx2">
                    <a:lumMod val="65000"/>
                    <a:lumOff val="35000"/>
                  </a:schemeClr>
                </a:solidFill>
              </a:endParaRPr>
            </a:p>
          </p:txBody>
        </p:sp>
        <p:sp>
          <p:nvSpPr>
            <p:cNvPr id="25" name="Rectangle 24"/>
            <p:cNvSpPr/>
            <p:nvPr/>
          </p:nvSpPr>
          <p:spPr>
            <a:xfrm>
              <a:off x="8308841" y="2974109"/>
              <a:ext cx="1919570"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Credentials</a:t>
              </a:r>
              <a:endParaRPr lang="en-US" dirty="0"/>
            </a:p>
          </p:txBody>
        </p:sp>
        <p:sp>
          <p:nvSpPr>
            <p:cNvPr id="26" name="TextBox 25"/>
            <p:cNvSpPr txBox="1"/>
            <p:nvPr/>
          </p:nvSpPr>
          <p:spPr>
            <a:xfrm>
              <a:off x="7668984" y="4091723"/>
              <a:ext cx="3343131" cy="4131522"/>
            </a:xfrm>
            <a:prstGeom prst="rect">
              <a:avLst/>
            </a:prstGeom>
            <a:noFill/>
          </p:spPr>
          <p:txBody>
            <a:bodyPr wrap="square" rtlCol="0">
              <a:spAutoFit/>
            </a:bodyPr>
            <a:lstStyle/>
            <a:p>
              <a:pPr marL="285695" indent="-285695">
                <a:buFont typeface="Arial" panose="020B0604020202020204" pitchFamily="34" charset="0"/>
                <a:buChar char="•"/>
              </a:pPr>
              <a:r>
                <a:rPr lang="en-US" dirty="0"/>
                <a:t>Credential Locker</a:t>
              </a:r>
            </a:p>
            <a:p>
              <a:pPr marL="285695" indent="-285695">
                <a:buFont typeface="Arial" panose="020B0604020202020204" pitchFamily="34" charset="0"/>
                <a:buChar char="•"/>
              </a:pPr>
              <a:r>
                <a:rPr lang="en-US" dirty="0"/>
                <a:t>Use for secure storage of </a:t>
              </a:r>
              <a:r>
                <a:rPr lang="en-US" dirty="0" err="1"/>
                <a:t>PasswordCred-ential</a:t>
              </a:r>
              <a:r>
                <a:rPr lang="en-US" dirty="0"/>
                <a:t> objects</a:t>
              </a:r>
            </a:p>
            <a:p>
              <a:pPr marL="285695" indent="-285695">
                <a:buFont typeface="Arial" panose="020B0604020202020204" pitchFamily="34" charset="0"/>
                <a:buChar char="•"/>
              </a:pPr>
              <a:r>
                <a:rPr lang="en-US" dirty="0"/>
                <a:t>Data roamed cross-device</a:t>
              </a:r>
            </a:p>
            <a:p>
              <a:endParaRPr lang="en-US" dirty="0"/>
            </a:p>
          </p:txBody>
        </p:sp>
      </p:grpSp>
      <p:grpSp>
        <p:nvGrpSpPr>
          <p:cNvPr id="27" name="Group 26"/>
          <p:cNvGrpSpPr/>
          <p:nvPr/>
        </p:nvGrpSpPr>
        <p:grpSpPr>
          <a:xfrm>
            <a:off x="7708903" y="2210340"/>
            <a:ext cx="1969257" cy="2558143"/>
            <a:chOff x="7668984" y="2364509"/>
            <a:chExt cx="3145538" cy="4088084"/>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Publisher Cache</a:t>
              </a:r>
            </a:p>
          </p:txBody>
        </p:sp>
        <p:sp>
          <p:nvSpPr>
            <p:cNvPr id="29" name="Rectangle 28"/>
            <p:cNvSpPr/>
            <p:nvPr/>
          </p:nvSpPr>
          <p:spPr>
            <a:xfrm>
              <a:off x="8625652" y="2974109"/>
              <a:ext cx="1161045" cy="5818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Folder</a:t>
              </a:r>
              <a:endParaRPr lang="en-US" dirty="0"/>
            </a:p>
          </p:txBody>
        </p:sp>
        <p:sp>
          <p:nvSpPr>
            <p:cNvPr id="30" name="TextBox 29"/>
            <p:cNvSpPr txBox="1"/>
            <p:nvPr/>
          </p:nvSpPr>
          <p:spPr>
            <a:xfrm>
              <a:off x="7668984" y="4091724"/>
              <a:ext cx="3144984" cy="2360869"/>
            </a:xfrm>
            <a:prstGeom prst="rect">
              <a:avLst/>
            </a:prstGeom>
            <a:noFill/>
          </p:spPr>
          <p:txBody>
            <a:bodyPr wrap="square" rtlCol="0">
              <a:spAutoFit/>
            </a:bodyPr>
            <a:lstStyle/>
            <a:p>
              <a:pPr marL="285695" indent="-285695">
                <a:buFont typeface="Arial" panose="020B0604020202020204" pitchFamily="34" charset="0"/>
                <a:buChar char="•"/>
              </a:pPr>
              <a:r>
                <a:rPr lang="en-US" dirty="0"/>
                <a:t>Shared storage for apps from same publisher</a:t>
              </a:r>
            </a:p>
            <a:p>
              <a:pPr marL="285695" indent="-285695">
                <a:buFont typeface="Arial" panose="020B0604020202020204" pitchFamily="34" charset="0"/>
                <a:buChar char="•"/>
              </a:pPr>
              <a:r>
                <a:rPr lang="en-US" dirty="0"/>
                <a:t>Declare in app manifest</a:t>
              </a:r>
            </a:p>
          </p:txBody>
        </p:sp>
      </p:grpSp>
      <p:sp>
        <p:nvSpPr>
          <p:cNvPr id="17" name="Explosion 1 16"/>
          <p:cNvSpPr/>
          <p:nvPr/>
        </p:nvSpPr>
        <p:spPr>
          <a:xfrm>
            <a:off x="9164871" y="1730099"/>
            <a:ext cx="1025884" cy="761264"/>
          </a:xfrm>
          <a:prstGeom prst="irregularSeal1">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r>
              <a:rPr lang="en-GB" sz="1200" dirty="0"/>
              <a:t>New</a:t>
            </a:r>
          </a:p>
        </p:txBody>
      </p:sp>
    </p:spTree>
    <p:extLst>
      <p:ext uri="{BB962C8B-B14F-4D97-AF65-F5344CB8AC3E}">
        <p14:creationId xmlns:p14="http://schemas.microsoft.com/office/powerpoint/2010/main" val="432212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870162"/>
            <a:ext cx="11637012" cy="1117678"/>
          </a:xfrm>
        </p:spPr>
        <p:txBody>
          <a:bodyPr/>
          <a:lstStyle/>
          <a:p>
            <a:r>
              <a:rPr lang="en-US" sz="6470" dirty="0"/>
              <a:t>Basic Data Storage</a:t>
            </a: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8</a:t>
            </a:fld>
            <a:endParaRPr lang="en-US"/>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239" y="2903456"/>
            <a:ext cx="11585542" cy="30637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a:p>
        </p:txBody>
      </p:sp>
      <p:sp>
        <p:nvSpPr>
          <p:cNvPr id="9" name="Text Placeholder 8"/>
          <p:cNvSpPr>
            <a:spLocks noGrp="1"/>
          </p:cNvSpPr>
          <p:nvPr>
            <p:ph type="body" sz="quarter" idx="10"/>
          </p:nvPr>
        </p:nvSpPr>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a:t>
            </a:r>
          </a:p>
        </p:txBody>
      </p:sp>
      <p:sp>
        <p:nvSpPr>
          <p:cNvPr id="3" name="Title 2"/>
          <p:cNvSpPr>
            <a:spLocks noGrp="1"/>
          </p:cNvSpPr>
          <p:nvPr>
            <p:ph type="title"/>
          </p:nvPr>
        </p:nvSpPr>
        <p:spPr/>
        <p:txBody>
          <a:bodyPr/>
          <a:lstStyle/>
          <a:p>
            <a:r>
              <a:rPr lang="en-US" dirty="0"/>
              <a:t>Writing a complete file</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9</a:t>
            </a:fld>
            <a:endParaRPr lang="en-US"/>
          </a:p>
        </p:txBody>
      </p:sp>
      <p:sp>
        <p:nvSpPr>
          <p:cNvPr id="2" name="TextBox 1"/>
          <p:cNvSpPr txBox="1"/>
          <p:nvPr/>
        </p:nvSpPr>
        <p:spPr>
          <a:xfrm>
            <a:off x="269240" y="116851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write text to a file </a:t>
            </a:r>
          </a:p>
        </p:txBody>
      </p:sp>
      <p:sp>
        <p:nvSpPr>
          <p:cNvPr id="8" name="Rectangular Callout 7"/>
          <p:cNvSpPr/>
          <p:nvPr/>
        </p:nvSpPr>
        <p:spPr bwMode="auto">
          <a:xfrm>
            <a:off x="9469946" y="1946557"/>
            <a:ext cx="1976589" cy="1256549"/>
          </a:xfrm>
          <a:prstGeom prst="wedgeRectCallout">
            <a:avLst>
              <a:gd name="adj1" fmla="val -52702"/>
              <a:gd name="adj2" fmla="val 10164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the target folder</a:t>
            </a:r>
          </a:p>
        </p:txBody>
      </p:sp>
      <p:sp>
        <p:nvSpPr>
          <p:cNvPr id="10" name="Rectangular Callout 9"/>
          <p:cNvSpPr/>
          <p:nvPr/>
        </p:nvSpPr>
        <p:spPr bwMode="auto">
          <a:xfrm>
            <a:off x="6872517" y="5338892"/>
            <a:ext cx="2117774" cy="1256549"/>
          </a:xfrm>
          <a:prstGeom prst="wedgeRectCallout">
            <a:avLst>
              <a:gd name="adj1" fmla="val 39841"/>
              <a:gd name="adj2" fmla="val -776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action if file already exists</a:t>
            </a:r>
          </a:p>
        </p:txBody>
      </p:sp>
    </p:spTree>
    <p:extLst>
      <p:ext uri="{BB962C8B-B14F-4D97-AF65-F5344CB8AC3E}">
        <p14:creationId xmlns:p14="http://schemas.microsoft.com/office/powerpoint/2010/main" val="96835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2947</Words>
  <Application>Microsoft Office PowerPoint</Application>
  <PresentationFormat>宽屏</PresentationFormat>
  <Paragraphs>320</Paragraphs>
  <Slides>37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Lucida Grande</vt:lpstr>
      <vt:lpstr>Arial</vt:lpstr>
      <vt:lpstr>Calibri</vt:lpstr>
      <vt:lpstr>Consolas</vt:lpstr>
      <vt:lpstr>Segoe UI</vt:lpstr>
      <vt:lpstr>Segoe UI Light</vt:lpstr>
      <vt:lpstr>Times New Roman</vt:lpstr>
      <vt:lpstr>Wingdings</vt:lpstr>
      <vt:lpstr>PPT%20Theme</vt:lpstr>
      <vt:lpstr>File Management</vt:lpstr>
      <vt:lpstr>PowerPoint 演示文稿</vt:lpstr>
      <vt:lpstr>Where are files?</vt:lpstr>
      <vt:lpstr>Locations where apps can access data</vt:lpstr>
      <vt:lpstr>Package and App Data Folders </vt:lpstr>
      <vt:lpstr>Different Methods For Addressing Storage Locations</vt:lpstr>
      <vt:lpstr>Directly Accessible R/W Data Storage</vt:lpstr>
      <vt:lpstr>Basic Data Storage</vt:lpstr>
      <vt:lpstr>Writing a complete file</vt:lpstr>
      <vt:lpstr>Reading a complete file</vt:lpstr>
      <vt:lpstr>Local Settings</vt:lpstr>
      <vt:lpstr>Roaming Settings and Roaming Folder</vt:lpstr>
      <vt:lpstr>Credential Locker</vt:lpstr>
      <vt:lpstr>File Handling</vt:lpstr>
      <vt:lpstr>Apps from the same publisher may share files and settings</vt:lpstr>
      <vt:lpstr>Publisher’s shared storage folder</vt:lpstr>
      <vt:lpstr>Shared storage folder interaction</vt:lpstr>
      <vt:lpstr>Known Folders</vt:lpstr>
      <vt:lpstr>KnownFolders</vt:lpstr>
      <vt:lpstr>KnownFolders</vt:lpstr>
      <vt:lpstr>Accessing User Content</vt:lpstr>
      <vt:lpstr>KnownFolders allows direct access to user content folders  (but don’t forget to declare the Capabilities)</vt:lpstr>
      <vt:lpstr>File Open/Save Pickers</vt:lpstr>
      <vt:lpstr>FileOpenPicker/FileSavePicker UX</vt:lpstr>
      <vt:lpstr>Picker Goals</vt:lpstr>
      <vt:lpstr>Pick a File</vt:lpstr>
      <vt:lpstr>Save a File</vt:lpstr>
      <vt:lpstr>Using the File Open/Save pickers</vt:lpstr>
      <vt:lpstr>File Picker Provider apps</vt:lpstr>
      <vt:lpstr>File Pickers allow file access to user folders and to locations served by File Picker Provider apps</vt:lpstr>
      <vt:lpstr>AccessCache</vt:lpstr>
      <vt:lpstr>What is AccessCache?</vt:lpstr>
      <vt:lpstr>FutureAccessList and MostRecentlyUsedList</vt:lpstr>
      <vt:lpstr>Usage – Saving in the AccessCache</vt:lpstr>
      <vt:lpstr>Retrieving from the Access Cache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2018-04-07T09:21:55Z</dcterms:modified>
</cp:coreProperties>
</file>