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341" r:id="rId4"/>
    <p:sldId id="342" r:id="rId5"/>
    <p:sldId id="343" r:id="rId6"/>
    <p:sldId id="344" r:id="rId7"/>
    <p:sldId id="345" r:id="rId8"/>
    <p:sldId id="346" r:id="rId9"/>
    <p:sldId id="347" r:id="rId10"/>
    <p:sldId id="348" r:id="rId11"/>
    <p:sldId id="349" r:id="rId12"/>
    <p:sldId id="257" r:id="rId13"/>
    <p:sldId id="258" r:id="rId14"/>
    <p:sldId id="259" r:id="rId15"/>
    <p:sldId id="300" r:id="rId16"/>
    <p:sldId id="301" r:id="rId18"/>
    <p:sldId id="303" r:id="rId19"/>
    <p:sldId id="304" r:id="rId20"/>
    <p:sldId id="306" r:id="rId21"/>
    <p:sldId id="307" r:id="rId22"/>
    <p:sldId id="308" r:id="rId23"/>
    <p:sldId id="317" r:id="rId24"/>
    <p:sldId id="319" r:id="rId25"/>
    <p:sldId id="320" r:id="rId26"/>
    <p:sldId id="324" r:id="rId27"/>
    <p:sldId id="330" r:id="rId28"/>
    <p:sldId id="331" r:id="rId29"/>
    <p:sldId id="332" r:id="rId30"/>
    <p:sldId id="323" r:id="rId31"/>
    <p:sldId id="321" r:id="rId32"/>
    <p:sldId id="334" r:id="rId33"/>
    <p:sldId id="336" r:id="rId34"/>
    <p:sldId id="337" r:id="rId35"/>
    <p:sldId id="338" r:id="rId36"/>
    <p:sldId id="297" r:id="rId37"/>
    <p:sldId id="296" r:id="rId3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57"/>
        <p:guide pos="21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下面再细看该图</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97095" y="2452242"/>
            <a:ext cx="2797809" cy="75691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0E0FD"/>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800" b="0" i="0">
                <a:solidFill>
                  <a:schemeClr val="bg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0E0FD"/>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0E0FD"/>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0475" cy="6857997"/>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3179825" y="436245"/>
            <a:ext cx="5832348" cy="513715"/>
          </a:xfrm>
          <a:prstGeom prst="rect">
            <a:avLst/>
          </a:prstGeom>
        </p:spPr>
        <p:txBody>
          <a:bodyPr wrap="square" lIns="0" tIns="0" rIns="0" bIns="0">
            <a:spAutoFit/>
          </a:bodyPr>
          <a:lstStyle>
            <a:lvl1pPr>
              <a:defRPr sz="3200" b="0" i="0">
                <a:solidFill>
                  <a:srgbClr val="90E0FD"/>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359154" y="2457450"/>
            <a:ext cx="9473691" cy="1416050"/>
          </a:xfrm>
          <a:prstGeom prst="rect">
            <a:avLst/>
          </a:prstGeom>
        </p:spPr>
        <p:txBody>
          <a:bodyPr wrap="square" lIns="0" tIns="0" rIns="0" bIns="0">
            <a:spAutoFit/>
          </a:bodyPr>
          <a:lstStyle>
            <a:lvl1pPr>
              <a:defRPr sz="1800" b="0" i="0">
                <a:solidFill>
                  <a:schemeClr val="bg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4" Type="http://schemas.openxmlformats.org/officeDocument/2006/relationships/slideLayout" Target="../slideLayouts/slideLayout2.xml"/><Relationship Id="rId13" Type="http://schemas.openxmlformats.org/officeDocument/2006/relationships/image" Target="../media/image21.png"/><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image" Target="../media/image22.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image" Target="../media/image24.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2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2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5069" y="2312670"/>
            <a:ext cx="8796020" cy="1031240"/>
          </a:xfrm>
          <a:prstGeom prst="rect">
            <a:avLst/>
          </a:prstGeom>
        </p:spPr>
        <p:txBody>
          <a:bodyPr vert="horz" wrap="square" lIns="0" tIns="12700" rIns="0" bIns="0" rtlCol="0">
            <a:spAutoFit/>
          </a:bodyPr>
          <a:lstStyle/>
          <a:p>
            <a:pPr marL="12700">
              <a:lnSpc>
                <a:spcPct val="100000"/>
              </a:lnSpc>
              <a:spcBef>
                <a:spcPts val="100"/>
              </a:spcBef>
            </a:pPr>
            <a:r>
              <a:rPr sz="6600" b="1" spc="-10" dirty="0">
                <a:solidFill>
                  <a:srgbClr val="33B5F0"/>
                </a:solidFill>
                <a:latin typeface="Calibri" panose="020F0502020204030204"/>
                <a:cs typeface="Calibri" panose="020F0502020204030204"/>
              </a:rPr>
              <a:t>Cocos2d-x</a:t>
            </a:r>
            <a:r>
              <a:rPr sz="6600" b="1" spc="-30" dirty="0">
                <a:solidFill>
                  <a:srgbClr val="33B5F0"/>
                </a:solidFill>
                <a:latin typeface="Calibri" panose="020F0502020204030204"/>
                <a:cs typeface="Calibri" panose="020F0502020204030204"/>
              </a:rPr>
              <a:t> </a:t>
            </a:r>
            <a:r>
              <a:rPr sz="6600" b="1" spc="-30" dirty="0">
                <a:solidFill>
                  <a:srgbClr val="33B5F0"/>
                </a:solidFill>
                <a:latin typeface="宋体" panose="02010600030101010101" pitchFamily="2" charset="-122"/>
                <a:cs typeface="宋体" panose="02010600030101010101" pitchFamily="2" charset="-122"/>
              </a:rPr>
              <a:t>游</a:t>
            </a:r>
            <a:r>
              <a:rPr sz="6600" b="1" spc="-15" dirty="0">
                <a:solidFill>
                  <a:srgbClr val="33B5F0"/>
                </a:solidFill>
                <a:latin typeface="宋体" panose="02010600030101010101" pitchFamily="2" charset="-122"/>
                <a:cs typeface="宋体" panose="02010600030101010101" pitchFamily="2" charset="-122"/>
              </a:rPr>
              <a:t>戏</a:t>
            </a:r>
            <a:r>
              <a:rPr sz="6600" b="1" spc="-30" dirty="0">
                <a:solidFill>
                  <a:srgbClr val="33B5F0"/>
                </a:solidFill>
                <a:latin typeface="宋体" panose="02010600030101010101" pitchFamily="2" charset="-122"/>
                <a:cs typeface="宋体" panose="02010600030101010101" pitchFamily="2" charset="-122"/>
              </a:rPr>
              <a:t>开</a:t>
            </a:r>
            <a:r>
              <a:rPr sz="6600" b="1" spc="-5" dirty="0">
                <a:solidFill>
                  <a:srgbClr val="33B5F0"/>
                </a:solidFill>
                <a:latin typeface="宋体" panose="02010600030101010101" pitchFamily="2" charset="-122"/>
                <a:cs typeface="宋体" panose="02010600030101010101" pitchFamily="2" charset="-122"/>
              </a:rPr>
              <a:t>发</a:t>
            </a:r>
            <a:r>
              <a:rPr sz="6600" b="1" spc="-15" dirty="0">
                <a:solidFill>
                  <a:srgbClr val="33B5F0"/>
                </a:solidFill>
                <a:latin typeface="宋体" panose="02010600030101010101" pitchFamily="2" charset="-122"/>
                <a:cs typeface="宋体" panose="02010600030101010101" pitchFamily="2" charset="-122"/>
              </a:rPr>
              <a:t>教</a:t>
            </a:r>
            <a:r>
              <a:rPr sz="6600" b="1" spc="-30" dirty="0">
                <a:solidFill>
                  <a:srgbClr val="33B5F0"/>
                </a:solidFill>
                <a:latin typeface="宋体" panose="02010600030101010101" pitchFamily="2" charset="-122"/>
                <a:cs typeface="宋体" panose="02010600030101010101" pitchFamily="2" charset="-122"/>
              </a:rPr>
              <a:t>程</a:t>
            </a:r>
            <a:endParaRPr sz="6600">
              <a:latin typeface="宋体" panose="02010600030101010101" pitchFamily="2" charset="-122"/>
              <a:cs typeface="宋体" panose="02010600030101010101" pitchFamily="2" charset="-122"/>
            </a:endParaRPr>
          </a:p>
        </p:txBody>
      </p:sp>
      <p:sp>
        <p:nvSpPr>
          <p:cNvPr id="3" name="object 3"/>
          <p:cNvSpPr txBox="1"/>
          <p:nvPr/>
        </p:nvSpPr>
        <p:spPr>
          <a:xfrm>
            <a:off x="4658105" y="3901516"/>
            <a:ext cx="2874010" cy="1011555"/>
          </a:xfrm>
          <a:prstGeom prst="rect">
            <a:avLst/>
          </a:prstGeom>
        </p:spPr>
        <p:txBody>
          <a:bodyPr vert="horz" wrap="square" lIns="0" tIns="13335" rIns="0" bIns="0" rtlCol="0">
            <a:spAutoFit/>
          </a:bodyPr>
          <a:lstStyle/>
          <a:p>
            <a:pPr marL="12700">
              <a:lnSpc>
                <a:spcPct val="100000"/>
              </a:lnSpc>
              <a:spcBef>
                <a:spcPts val="105"/>
              </a:spcBef>
            </a:pPr>
            <a:endParaRPr lang="zh-CN" sz="3200" dirty="0">
              <a:solidFill>
                <a:srgbClr val="FFFFFF"/>
              </a:solidFill>
              <a:latin typeface="宋体" panose="02010600030101010101" pitchFamily="2" charset="-122"/>
              <a:cs typeface="宋体" panose="02010600030101010101" pitchFamily="2" charset="-122"/>
            </a:endParaRPr>
          </a:p>
          <a:p>
            <a:pPr marL="12700" algn="ctr">
              <a:lnSpc>
                <a:spcPct val="100000"/>
              </a:lnSpc>
              <a:spcBef>
                <a:spcPts val="105"/>
              </a:spcBef>
            </a:pPr>
            <a:r>
              <a:rPr lang="zh-CN" altLang="en-US" sz="3200" dirty="0">
                <a:solidFill>
                  <a:srgbClr val="FFFFFF"/>
                </a:solidFill>
                <a:latin typeface="宋体" panose="02010600030101010101" pitchFamily="2" charset="-122"/>
                <a:cs typeface="宋体" panose="02010600030101010101" pitchFamily="2" charset="-122"/>
              </a:rPr>
              <a:t>游戏算法</a:t>
            </a:r>
            <a:endParaRPr lang="zh-CN" altLang="en-US" sz="3200" dirty="0">
              <a:solidFill>
                <a:srgbClr val="FFFFFF"/>
              </a:solidFill>
              <a:latin typeface="宋体" panose="02010600030101010101" pitchFamily="2" charset="-122"/>
              <a:cs typeface="宋体" panose="02010600030101010101" pitchFamily="2" charset="-122"/>
            </a:endParaRPr>
          </a:p>
        </p:txBody>
      </p:sp>
      <p:sp>
        <p:nvSpPr>
          <p:cNvPr id="4" name="object 4"/>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5069" y="2312670"/>
            <a:ext cx="8796020" cy="1031240"/>
          </a:xfrm>
          <a:prstGeom prst="rect">
            <a:avLst/>
          </a:prstGeom>
        </p:spPr>
        <p:txBody>
          <a:bodyPr vert="horz" wrap="square" lIns="0" tIns="12700" rIns="0" bIns="0" rtlCol="0">
            <a:spAutoFit/>
          </a:bodyPr>
          <a:lstStyle/>
          <a:p>
            <a:pPr marL="12700">
              <a:lnSpc>
                <a:spcPct val="100000"/>
              </a:lnSpc>
              <a:spcBef>
                <a:spcPts val="100"/>
              </a:spcBef>
            </a:pPr>
            <a:r>
              <a:rPr sz="6600" b="1" spc="-10" dirty="0">
                <a:solidFill>
                  <a:srgbClr val="33B5F0"/>
                </a:solidFill>
                <a:latin typeface="Calibri" panose="020F0502020204030204"/>
                <a:cs typeface="Calibri" panose="020F0502020204030204"/>
              </a:rPr>
              <a:t>Cocos2d-x</a:t>
            </a:r>
            <a:r>
              <a:rPr sz="6600" b="1" spc="-30" dirty="0">
                <a:solidFill>
                  <a:srgbClr val="33B5F0"/>
                </a:solidFill>
                <a:latin typeface="Calibri" panose="020F0502020204030204"/>
                <a:cs typeface="Calibri" panose="020F0502020204030204"/>
              </a:rPr>
              <a:t> </a:t>
            </a:r>
            <a:r>
              <a:rPr sz="6600" b="1" spc="-30" dirty="0">
                <a:solidFill>
                  <a:srgbClr val="33B5F0"/>
                </a:solidFill>
                <a:latin typeface="宋体" panose="02010600030101010101" pitchFamily="2" charset="-122"/>
                <a:cs typeface="宋体" panose="02010600030101010101" pitchFamily="2" charset="-122"/>
              </a:rPr>
              <a:t>游</a:t>
            </a:r>
            <a:r>
              <a:rPr sz="6600" b="1" spc="-15" dirty="0">
                <a:solidFill>
                  <a:srgbClr val="33B5F0"/>
                </a:solidFill>
                <a:latin typeface="宋体" panose="02010600030101010101" pitchFamily="2" charset="-122"/>
                <a:cs typeface="宋体" panose="02010600030101010101" pitchFamily="2" charset="-122"/>
              </a:rPr>
              <a:t>戏</a:t>
            </a:r>
            <a:r>
              <a:rPr sz="6600" b="1" spc="-30" dirty="0">
                <a:solidFill>
                  <a:srgbClr val="33B5F0"/>
                </a:solidFill>
                <a:latin typeface="宋体" panose="02010600030101010101" pitchFamily="2" charset="-122"/>
                <a:cs typeface="宋体" panose="02010600030101010101" pitchFamily="2" charset="-122"/>
              </a:rPr>
              <a:t>开</a:t>
            </a:r>
            <a:r>
              <a:rPr sz="6600" b="1" spc="-5" dirty="0">
                <a:solidFill>
                  <a:srgbClr val="33B5F0"/>
                </a:solidFill>
                <a:latin typeface="宋体" panose="02010600030101010101" pitchFamily="2" charset="-122"/>
                <a:cs typeface="宋体" panose="02010600030101010101" pitchFamily="2" charset="-122"/>
              </a:rPr>
              <a:t>发</a:t>
            </a:r>
            <a:r>
              <a:rPr sz="6600" b="1" spc="-15" dirty="0">
                <a:solidFill>
                  <a:srgbClr val="33B5F0"/>
                </a:solidFill>
                <a:latin typeface="宋体" panose="02010600030101010101" pitchFamily="2" charset="-122"/>
                <a:cs typeface="宋体" panose="02010600030101010101" pitchFamily="2" charset="-122"/>
              </a:rPr>
              <a:t>教</a:t>
            </a:r>
            <a:r>
              <a:rPr sz="6600" b="1" spc="-30" dirty="0">
                <a:solidFill>
                  <a:srgbClr val="33B5F0"/>
                </a:solidFill>
                <a:latin typeface="宋体" panose="02010600030101010101" pitchFamily="2" charset="-122"/>
                <a:cs typeface="宋体" panose="02010600030101010101" pitchFamily="2" charset="-122"/>
              </a:rPr>
              <a:t>程</a:t>
            </a:r>
            <a:endParaRPr sz="6600">
              <a:latin typeface="宋体" panose="02010600030101010101" pitchFamily="2" charset="-122"/>
              <a:cs typeface="宋体" panose="02010600030101010101" pitchFamily="2" charset="-122"/>
            </a:endParaRPr>
          </a:p>
        </p:txBody>
      </p:sp>
      <p:sp>
        <p:nvSpPr>
          <p:cNvPr id="3" name="object 3"/>
          <p:cNvSpPr txBox="1"/>
          <p:nvPr/>
        </p:nvSpPr>
        <p:spPr>
          <a:xfrm>
            <a:off x="4658105" y="3901516"/>
            <a:ext cx="2874010" cy="1011555"/>
          </a:xfrm>
          <a:prstGeom prst="rect">
            <a:avLst/>
          </a:prstGeom>
        </p:spPr>
        <p:txBody>
          <a:bodyPr vert="horz" wrap="square" lIns="0" tIns="13335" rIns="0" bIns="0" rtlCol="0">
            <a:spAutoFit/>
          </a:bodyPr>
          <a:lstStyle/>
          <a:p>
            <a:pPr marL="12700">
              <a:lnSpc>
                <a:spcPct val="100000"/>
              </a:lnSpc>
              <a:spcBef>
                <a:spcPts val="105"/>
              </a:spcBef>
            </a:pPr>
            <a:endParaRPr lang="zh-CN" sz="3200" dirty="0">
              <a:solidFill>
                <a:srgbClr val="FFFFFF"/>
              </a:solidFill>
              <a:latin typeface="宋体" panose="02010600030101010101" pitchFamily="2" charset="-122"/>
              <a:cs typeface="宋体" panose="02010600030101010101" pitchFamily="2" charset="-122"/>
            </a:endParaRPr>
          </a:p>
          <a:p>
            <a:pPr marL="12700">
              <a:lnSpc>
                <a:spcPct val="100000"/>
              </a:lnSpc>
              <a:spcBef>
                <a:spcPts val="105"/>
              </a:spcBef>
            </a:pPr>
            <a:r>
              <a:rPr lang="zh-CN" sz="3200" dirty="0">
                <a:solidFill>
                  <a:srgbClr val="FFFFFF"/>
                </a:solidFill>
                <a:latin typeface="宋体" panose="02010600030101010101" pitchFamily="2" charset="-122"/>
                <a:cs typeface="宋体" panose="02010600030101010101" pitchFamily="2" charset="-122"/>
              </a:rPr>
              <a:t>热更新与游戏</a:t>
            </a:r>
            <a:r>
              <a:rPr lang="en-US" altLang="zh-CN" sz="3200" dirty="0">
                <a:solidFill>
                  <a:srgbClr val="FFFFFF"/>
                </a:solidFill>
                <a:latin typeface="宋体" panose="02010600030101010101" pitchFamily="2" charset="-122"/>
                <a:cs typeface="宋体" panose="02010600030101010101" pitchFamily="2" charset="-122"/>
              </a:rPr>
              <a:t>AI</a:t>
            </a:r>
            <a:endParaRPr lang="en-US" altLang="zh-CN" sz="3200" dirty="0">
              <a:solidFill>
                <a:srgbClr val="FFFFFF"/>
              </a:solidFill>
              <a:latin typeface="宋体" panose="02010600030101010101" pitchFamily="2" charset="-122"/>
              <a:cs typeface="宋体" panose="02010600030101010101" pitchFamily="2" charset="-122"/>
            </a:endParaRPr>
          </a:p>
        </p:txBody>
      </p:sp>
      <p:sp>
        <p:nvSpPr>
          <p:cNvPr id="4" name="object 4"/>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00755" y="2366772"/>
            <a:ext cx="367283" cy="91439"/>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3000755" y="3314700"/>
            <a:ext cx="367283" cy="8991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000755" y="2183892"/>
            <a:ext cx="390144" cy="4674108"/>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3017520" y="2429255"/>
            <a:ext cx="1009650" cy="56311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3000755" y="2412492"/>
            <a:ext cx="1009015" cy="562610"/>
          </a:xfrm>
          <a:custGeom>
            <a:avLst/>
            <a:gdLst/>
            <a:ahLst/>
            <a:cxnLst/>
            <a:rect l="l" t="t" r="r" b="b"/>
            <a:pathLst>
              <a:path w="1009014" h="562610">
                <a:moveTo>
                  <a:pt x="728598" y="0"/>
                </a:moveTo>
                <a:lnTo>
                  <a:pt x="0" y="0"/>
                </a:lnTo>
                <a:lnTo>
                  <a:pt x="0" y="562356"/>
                </a:lnTo>
                <a:lnTo>
                  <a:pt x="728598" y="562356"/>
                </a:lnTo>
                <a:lnTo>
                  <a:pt x="774066" y="558676"/>
                </a:lnTo>
                <a:lnTo>
                  <a:pt x="817197" y="548024"/>
                </a:lnTo>
                <a:lnTo>
                  <a:pt x="857413" y="530977"/>
                </a:lnTo>
                <a:lnTo>
                  <a:pt x="894139" y="508113"/>
                </a:lnTo>
                <a:lnTo>
                  <a:pt x="926798" y="480012"/>
                </a:lnTo>
                <a:lnTo>
                  <a:pt x="954812" y="447251"/>
                </a:lnTo>
                <a:lnTo>
                  <a:pt x="977605" y="410409"/>
                </a:lnTo>
                <a:lnTo>
                  <a:pt x="994599" y="370063"/>
                </a:lnTo>
                <a:lnTo>
                  <a:pt x="1005219" y="326793"/>
                </a:lnTo>
                <a:lnTo>
                  <a:pt x="1008888" y="281178"/>
                </a:lnTo>
                <a:lnTo>
                  <a:pt x="1005219" y="235562"/>
                </a:lnTo>
                <a:lnTo>
                  <a:pt x="994599" y="192292"/>
                </a:lnTo>
                <a:lnTo>
                  <a:pt x="977605" y="151946"/>
                </a:lnTo>
                <a:lnTo>
                  <a:pt x="954812" y="115104"/>
                </a:lnTo>
                <a:lnTo>
                  <a:pt x="926798" y="82343"/>
                </a:lnTo>
                <a:lnTo>
                  <a:pt x="894139" y="54242"/>
                </a:lnTo>
                <a:lnTo>
                  <a:pt x="857413" y="31378"/>
                </a:lnTo>
                <a:lnTo>
                  <a:pt x="817197" y="14331"/>
                </a:lnTo>
                <a:lnTo>
                  <a:pt x="774066" y="3679"/>
                </a:lnTo>
                <a:lnTo>
                  <a:pt x="728598" y="0"/>
                </a:lnTo>
                <a:close/>
              </a:path>
            </a:pathLst>
          </a:custGeom>
          <a:solidFill>
            <a:srgbClr val="0086B7"/>
          </a:solidFill>
        </p:spPr>
        <p:txBody>
          <a:bodyPr wrap="square" lIns="0" tIns="0" rIns="0" bIns="0" rtlCol="0"/>
          <a:lstStyle/>
          <a:p/>
        </p:txBody>
      </p:sp>
      <p:sp>
        <p:nvSpPr>
          <p:cNvPr id="7" name="object 7"/>
          <p:cNvSpPr/>
          <p:nvPr/>
        </p:nvSpPr>
        <p:spPr>
          <a:xfrm>
            <a:off x="3499103" y="2487167"/>
            <a:ext cx="426720" cy="428243"/>
          </a:xfrm>
          <a:prstGeom prst="rect">
            <a:avLst/>
          </a:prstGeom>
          <a:blipFill>
            <a:blip r:embed="rId5" cstate="print"/>
            <a:stretch>
              <a:fillRect/>
            </a:stretch>
          </a:blipFill>
        </p:spPr>
        <p:txBody>
          <a:bodyPr wrap="square" lIns="0" tIns="0" rIns="0" bIns="0" rtlCol="0"/>
          <a:lstStyle/>
          <a:p/>
        </p:txBody>
      </p:sp>
      <p:sp>
        <p:nvSpPr>
          <p:cNvPr id="8" name="object 8"/>
          <p:cNvSpPr txBox="1"/>
          <p:nvPr/>
        </p:nvSpPr>
        <p:spPr>
          <a:xfrm>
            <a:off x="3571747" y="2539949"/>
            <a:ext cx="28765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86B7"/>
                </a:solidFill>
                <a:latin typeface="Segoe UI" panose="020B0502040204020203"/>
                <a:cs typeface="Segoe UI" panose="020B0502040204020203"/>
              </a:rPr>
              <a:t>01</a:t>
            </a:r>
            <a:endParaRPr sz="1800">
              <a:latin typeface="Segoe UI" panose="020B0502040204020203"/>
              <a:cs typeface="Segoe UI" panose="020B0502040204020203"/>
            </a:endParaRPr>
          </a:p>
        </p:txBody>
      </p:sp>
      <p:sp>
        <p:nvSpPr>
          <p:cNvPr id="9" name="object 9"/>
          <p:cNvSpPr/>
          <p:nvPr/>
        </p:nvSpPr>
        <p:spPr>
          <a:xfrm>
            <a:off x="3017520" y="3378708"/>
            <a:ext cx="1009650" cy="561594"/>
          </a:xfrm>
          <a:prstGeom prst="rect">
            <a:avLst/>
          </a:prstGeom>
          <a:blipFill>
            <a:blip r:embed="rId6" cstate="print"/>
            <a:stretch>
              <a:fillRect/>
            </a:stretch>
          </a:blipFill>
        </p:spPr>
        <p:txBody>
          <a:bodyPr wrap="square" lIns="0" tIns="0" rIns="0" bIns="0" rtlCol="0"/>
          <a:lstStyle/>
          <a:p/>
        </p:txBody>
      </p:sp>
      <p:sp>
        <p:nvSpPr>
          <p:cNvPr id="10" name="object 10"/>
          <p:cNvSpPr/>
          <p:nvPr/>
        </p:nvSpPr>
        <p:spPr>
          <a:xfrm>
            <a:off x="3000755" y="3361944"/>
            <a:ext cx="1009015" cy="561340"/>
          </a:xfrm>
          <a:custGeom>
            <a:avLst/>
            <a:gdLst/>
            <a:ahLst/>
            <a:cxnLst/>
            <a:rect l="l" t="t" r="r" b="b"/>
            <a:pathLst>
              <a:path w="1009014" h="561339">
                <a:moveTo>
                  <a:pt x="728598" y="0"/>
                </a:moveTo>
                <a:lnTo>
                  <a:pt x="0" y="0"/>
                </a:lnTo>
                <a:lnTo>
                  <a:pt x="0" y="560831"/>
                </a:lnTo>
                <a:lnTo>
                  <a:pt x="728598" y="560831"/>
                </a:lnTo>
                <a:lnTo>
                  <a:pt x="774066" y="557160"/>
                </a:lnTo>
                <a:lnTo>
                  <a:pt x="817197" y="546530"/>
                </a:lnTo>
                <a:lnTo>
                  <a:pt x="857413" y="529521"/>
                </a:lnTo>
                <a:lnTo>
                  <a:pt x="894139" y="506711"/>
                </a:lnTo>
                <a:lnTo>
                  <a:pt x="926798" y="478678"/>
                </a:lnTo>
                <a:lnTo>
                  <a:pt x="954812" y="446001"/>
                </a:lnTo>
                <a:lnTo>
                  <a:pt x="977605" y="409258"/>
                </a:lnTo>
                <a:lnTo>
                  <a:pt x="994599" y="369027"/>
                </a:lnTo>
                <a:lnTo>
                  <a:pt x="1005219" y="325887"/>
                </a:lnTo>
                <a:lnTo>
                  <a:pt x="1008888" y="280415"/>
                </a:lnTo>
                <a:lnTo>
                  <a:pt x="1005219" y="234944"/>
                </a:lnTo>
                <a:lnTo>
                  <a:pt x="994599" y="191804"/>
                </a:lnTo>
                <a:lnTo>
                  <a:pt x="977605" y="151573"/>
                </a:lnTo>
                <a:lnTo>
                  <a:pt x="954812" y="114830"/>
                </a:lnTo>
                <a:lnTo>
                  <a:pt x="926798" y="82153"/>
                </a:lnTo>
                <a:lnTo>
                  <a:pt x="894139" y="54120"/>
                </a:lnTo>
                <a:lnTo>
                  <a:pt x="857413" y="31310"/>
                </a:lnTo>
                <a:lnTo>
                  <a:pt x="817197" y="14301"/>
                </a:lnTo>
                <a:lnTo>
                  <a:pt x="774066" y="3671"/>
                </a:lnTo>
                <a:lnTo>
                  <a:pt x="728598" y="0"/>
                </a:lnTo>
                <a:close/>
              </a:path>
            </a:pathLst>
          </a:custGeom>
          <a:solidFill>
            <a:srgbClr val="0086B7"/>
          </a:solidFill>
        </p:spPr>
        <p:txBody>
          <a:bodyPr wrap="square" lIns="0" tIns="0" rIns="0" bIns="0" rtlCol="0"/>
          <a:lstStyle/>
          <a:p/>
        </p:txBody>
      </p:sp>
      <p:sp>
        <p:nvSpPr>
          <p:cNvPr id="11" name="object 11"/>
          <p:cNvSpPr/>
          <p:nvPr/>
        </p:nvSpPr>
        <p:spPr>
          <a:xfrm>
            <a:off x="3499103" y="3432047"/>
            <a:ext cx="426720" cy="426719"/>
          </a:xfrm>
          <a:prstGeom prst="rect">
            <a:avLst/>
          </a:prstGeom>
          <a:blipFill>
            <a:blip r:embed="rId5" cstate="print"/>
            <a:stretch>
              <a:fillRect/>
            </a:stretch>
          </a:blipFill>
        </p:spPr>
        <p:txBody>
          <a:bodyPr wrap="square" lIns="0" tIns="0" rIns="0" bIns="0" rtlCol="0"/>
          <a:lstStyle/>
          <a:p/>
        </p:txBody>
      </p:sp>
      <p:sp>
        <p:nvSpPr>
          <p:cNvPr id="12" name="object 12"/>
          <p:cNvSpPr txBox="1"/>
          <p:nvPr/>
        </p:nvSpPr>
        <p:spPr>
          <a:xfrm>
            <a:off x="3571747" y="3487877"/>
            <a:ext cx="28765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86B7"/>
                </a:solidFill>
                <a:latin typeface="Segoe UI" panose="020B0502040204020203"/>
                <a:cs typeface="Segoe UI" panose="020B0502040204020203"/>
              </a:rPr>
              <a:t>02</a:t>
            </a:r>
            <a:endParaRPr sz="1800">
              <a:latin typeface="Segoe UI" panose="020B0502040204020203"/>
              <a:cs typeface="Segoe UI" panose="020B0502040204020203"/>
            </a:endParaRPr>
          </a:p>
        </p:txBody>
      </p:sp>
      <p:sp>
        <p:nvSpPr>
          <p:cNvPr id="13" name="object 13"/>
          <p:cNvSpPr/>
          <p:nvPr/>
        </p:nvSpPr>
        <p:spPr>
          <a:xfrm>
            <a:off x="3017520" y="4326635"/>
            <a:ext cx="1009650" cy="561594"/>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3000755" y="4309871"/>
            <a:ext cx="1009015" cy="561340"/>
          </a:xfrm>
          <a:custGeom>
            <a:avLst/>
            <a:gdLst/>
            <a:ahLst/>
            <a:cxnLst/>
            <a:rect l="l" t="t" r="r" b="b"/>
            <a:pathLst>
              <a:path w="1009014" h="561339">
                <a:moveTo>
                  <a:pt x="728598" y="0"/>
                </a:moveTo>
                <a:lnTo>
                  <a:pt x="0" y="0"/>
                </a:lnTo>
                <a:lnTo>
                  <a:pt x="0" y="560832"/>
                </a:lnTo>
                <a:lnTo>
                  <a:pt x="728598" y="560832"/>
                </a:lnTo>
                <a:lnTo>
                  <a:pt x="774066" y="557160"/>
                </a:lnTo>
                <a:lnTo>
                  <a:pt x="817197" y="546530"/>
                </a:lnTo>
                <a:lnTo>
                  <a:pt x="857413" y="529521"/>
                </a:lnTo>
                <a:lnTo>
                  <a:pt x="894139" y="506711"/>
                </a:lnTo>
                <a:lnTo>
                  <a:pt x="926798" y="478678"/>
                </a:lnTo>
                <a:lnTo>
                  <a:pt x="954812" y="446001"/>
                </a:lnTo>
                <a:lnTo>
                  <a:pt x="977605" y="409258"/>
                </a:lnTo>
                <a:lnTo>
                  <a:pt x="994599" y="369027"/>
                </a:lnTo>
                <a:lnTo>
                  <a:pt x="1005219" y="325887"/>
                </a:lnTo>
                <a:lnTo>
                  <a:pt x="1008888" y="280415"/>
                </a:lnTo>
                <a:lnTo>
                  <a:pt x="1005219" y="234944"/>
                </a:lnTo>
                <a:lnTo>
                  <a:pt x="994599" y="191804"/>
                </a:lnTo>
                <a:lnTo>
                  <a:pt x="977605" y="151573"/>
                </a:lnTo>
                <a:lnTo>
                  <a:pt x="954812" y="114830"/>
                </a:lnTo>
                <a:lnTo>
                  <a:pt x="926798" y="82153"/>
                </a:lnTo>
                <a:lnTo>
                  <a:pt x="894139" y="54120"/>
                </a:lnTo>
                <a:lnTo>
                  <a:pt x="857413" y="31310"/>
                </a:lnTo>
                <a:lnTo>
                  <a:pt x="817197" y="14301"/>
                </a:lnTo>
                <a:lnTo>
                  <a:pt x="774066" y="3671"/>
                </a:lnTo>
                <a:lnTo>
                  <a:pt x="728598" y="0"/>
                </a:lnTo>
                <a:close/>
              </a:path>
            </a:pathLst>
          </a:custGeom>
          <a:solidFill>
            <a:srgbClr val="0086B7"/>
          </a:solidFill>
        </p:spPr>
        <p:txBody>
          <a:bodyPr wrap="square" lIns="0" tIns="0" rIns="0" bIns="0" rtlCol="0"/>
          <a:lstStyle/>
          <a:p/>
        </p:txBody>
      </p:sp>
      <p:sp>
        <p:nvSpPr>
          <p:cNvPr id="15" name="object 15"/>
          <p:cNvSpPr/>
          <p:nvPr/>
        </p:nvSpPr>
        <p:spPr>
          <a:xfrm>
            <a:off x="3499103" y="4383023"/>
            <a:ext cx="426720" cy="426719"/>
          </a:xfrm>
          <a:prstGeom prst="rect">
            <a:avLst/>
          </a:prstGeom>
          <a:blipFill>
            <a:blip r:embed="rId5" cstate="print"/>
            <a:stretch>
              <a:fillRect/>
            </a:stretch>
          </a:blipFill>
        </p:spPr>
        <p:txBody>
          <a:bodyPr wrap="square" lIns="0" tIns="0" rIns="0" bIns="0" rtlCol="0"/>
          <a:lstStyle/>
          <a:p/>
        </p:txBody>
      </p:sp>
      <p:sp>
        <p:nvSpPr>
          <p:cNvPr id="16" name="object 16"/>
          <p:cNvSpPr txBox="1"/>
          <p:nvPr/>
        </p:nvSpPr>
        <p:spPr>
          <a:xfrm>
            <a:off x="4273550" y="3382010"/>
            <a:ext cx="5480050" cy="442595"/>
          </a:xfrm>
          <a:prstGeom prst="rect">
            <a:avLst/>
          </a:prstGeom>
        </p:spPr>
        <p:txBody>
          <a:bodyPr vert="horz" wrap="square" lIns="0" tIns="12065" rIns="0" bIns="0" rtlCol="0">
            <a:spAutoFit/>
          </a:bodyPr>
          <a:lstStyle/>
          <a:p>
            <a:pPr marL="12700">
              <a:lnSpc>
                <a:spcPct val="100000"/>
              </a:lnSpc>
              <a:spcBef>
                <a:spcPts val="95"/>
              </a:spcBef>
            </a:pPr>
            <a:r>
              <a:rPr lang="zh-CN" sz="2800" spc="-10" dirty="0">
                <a:solidFill>
                  <a:srgbClr val="33B5F0"/>
                </a:solidFill>
                <a:latin typeface="微软雅黑" panose="020B0503020204020204" charset="-122"/>
                <a:cs typeface="微软雅黑" panose="020B0503020204020204" charset="-122"/>
              </a:rPr>
              <a:t>热更新过程 </a:t>
            </a:r>
            <a:r>
              <a:rPr lang="en-US" altLang="zh-CN" sz="2800" spc="-10" dirty="0">
                <a:solidFill>
                  <a:srgbClr val="33B5F0"/>
                </a:solidFill>
                <a:latin typeface="微软雅黑" panose="020B0503020204020204" charset="-122"/>
                <a:cs typeface="微软雅黑" panose="020B0503020204020204" charset="-122"/>
              </a:rPr>
              <a:t>(cocos creator </a:t>
            </a:r>
            <a:r>
              <a:rPr lang="zh-CN" altLang="en-US" sz="2800" spc="-10" dirty="0">
                <a:solidFill>
                  <a:srgbClr val="33B5F0"/>
                </a:solidFill>
                <a:latin typeface="微软雅黑" panose="020B0503020204020204" charset="-122"/>
                <a:cs typeface="微软雅黑" panose="020B0503020204020204" charset="-122"/>
              </a:rPr>
              <a:t>为例</a:t>
            </a:r>
            <a:r>
              <a:rPr lang="en-US" altLang="zh-CN" sz="2800" spc="-10" dirty="0">
                <a:solidFill>
                  <a:srgbClr val="33B5F0"/>
                </a:solidFill>
                <a:latin typeface="微软雅黑" panose="020B0503020204020204" charset="-122"/>
                <a:cs typeface="微软雅黑" panose="020B0503020204020204" charset="-122"/>
              </a:rPr>
              <a:t>)</a:t>
            </a:r>
            <a:endParaRPr lang="en-US" altLang="zh-CN" sz="2800" spc="-10" dirty="0">
              <a:solidFill>
                <a:srgbClr val="33B5F0"/>
              </a:solidFill>
              <a:latin typeface="微软雅黑" panose="020B0503020204020204" charset="-122"/>
              <a:cs typeface="微软雅黑" panose="020B0503020204020204" charset="-122"/>
            </a:endParaRPr>
          </a:p>
        </p:txBody>
      </p:sp>
      <p:sp>
        <p:nvSpPr>
          <p:cNvPr id="18" name="object 18"/>
          <p:cNvSpPr/>
          <p:nvPr/>
        </p:nvSpPr>
        <p:spPr>
          <a:xfrm>
            <a:off x="9195816" y="0"/>
            <a:ext cx="466343" cy="1429512"/>
          </a:xfrm>
          <a:prstGeom prst="rect">
            <a:avLst/>
          </a:prstGeom>
          <a:blipFill>
            <a:blip r:embed="rId7" cstate="print"/>
            <a:stretch>
              <a:fillRect/>
            </a:stretch>
          </a:blipFill>
        </p:spPr>
        <p:txBody>
          <a:bodyPr wrap="square" lIns="0" tIns="0" rIns="0" bIns="0" rtlCol="0"/>
          <a:lstStyle/>
          <a:p/>
        </p:txBody>
      </p:sp>
      <p:sp>
        <p:nvSpPr>
          <p:cNvPr id="19" name="object 19"/>
          <p:cNvSpPr/>
          <p:nvPr/>
        </p:nvSpPr>
        <p:spPr>
          <a:xfrm>
            <a:off x="5707379" y="362711"/>
            <a:ext cx="3972305" cy="749046"/>
          </a:xfrm>
          <a:prstGeom prst="rect">
            <a:avLst/>
          </a:prstGeom>
          <a:blipFill>
            <a:blip r:embed="rId8" cstate="print"/>
            <a:stretch>
              <a:fillRect/>
            </a:stretch>
          </a:blipFill>
        </p:spPr>
        <p:txBody>
          <a:bodyPr wrap="square" lIns="0" tIns="0" rIns="0" bIns="0" rtlCol="0"/>
          <a:lstStyle/>
          <a:p/>
        </p:txBody>
      </p:sp>
      <p:sp>
        <p:nvSpPr>
          <p:cNvPr id="20" name="object 20"/>
          <p:cNvSpPr/>
          <p:nvPr/>
        </p:nvSpPr>
        <p:spPr>
          <a:xfrm>
            <a:off x="6126479" y="358140"/>
            <a:ext cx="3131057" cy="869441"/>
          </a:xfrm>
          <a:prstGeom prst="rect">
            <a:avLst/>
          </a:prstGeom>
          <a:blipFill>
            <a:blip r:embed="rId9" cstate="print"/>
            <a:stretch>
              <a:fillRect/>
            </a:stretch>
          </a:blipFill>
        </p:spPr>
        <p:txBody>
          <a:bodyPr wrap="square" lIns="0" tIns="0" rIns="0" bIns="0" rtlCol="0"/>
          <a:lstStyle/>
          <a:p/>
        </p:txBody>
      </p:sp>
      <p:sp>
        <p:nvSpPr>
          <p:cNvPr id="21" name="object 21"/>
          <p:cNvSpPr/>
          <p:nvPr/>
        </p:nvSpPr>
        <p:spPr>
          <a:xfrm>
            <a:off x="5690615" y="345947"/>
            <a:ext cx="3971925" cy="748665"/>
          </a:xfrm>
          <a:custGeom>
            <a:avLst/>
            <a:gdLst/>
            <a:ahLst/>
            <a:cxnLst/>
            <a:rect l="l" t="t" r="r" b="b"/>
            <a:pathLst>
              <a:path w="3971925" h="748665">
                <a:moveTo>
                  <a:pt x="3971543" y="0"/>
                </a:moveTo>
                <a:lnTo>
                  <a:pt x="354203" y="0"/>
                </a:lnTo>
                <a:lnTo>
                  <a:pt x="306148" y="3415"/>
                </a:lnTo>
                <a:lnTo>
                  <a:pt x="260056" y="13364"/>
                </a:lnTo>
                <a:lnTo>
                  <a:pt x="216348" y="29402"/>
                </a:lnTo>
                <a:lnTo>
                  <a:pt x="175448" y="51082"/>
                </a:lnTo>
                <a:lnTo>
                  <a:pt x="137777" y="77958"/>
                </a:lnTo>
                <a:lnTo>
                  <a:pt x="103759" y="109585"/>
                </a:lnTo>
                <a:lnTo>
                  <a:pt x="73815" y="145516"/>
                </a:lnTo>
                <a:lnTo>
                  <a:pt x="48368" y="185307"/>
                </a:lnTo>
                <a:lnTo>
                  <a:pt x="27840" y="228510"/>
                </a:lnTo>
                <a:lnTo>
                  <a:pt x="12655" y="274681"/>
                </a:lnTo>
                <a:lnTo>
                  <a:pt x="3234" y="323373"/>
                </a:lnTo>
                <a:lnTo>
                  <a:pt x="0" y="374141"/>
                </a:lnTo>
                <a:lnTo>
                  <a:pt x="3234" y="424910"/>
                </a:lnTo>
                <a:lnTo>
                  <a:pt x="12655" y="473602"/>
                </a:lnTo>
                <a:lnTo>
                  <a:pt x="27840" y="519773"/>
                </a:lnTo>
                <a:lnTo>
                  <a:pt x="48368" y="562976"/>
                </a:lnTo>
                <a:lnTo>
                  <a:pt x="73815" y="602767"/>
                </a:lnTo>
                <a:lnTo>
                  <a:pt x="103759" y="638698"/>
                </a:lnTo>
                <a:lnTo>
                  <a:pt x="137777" y="670325"/>
                </a:lnTo>
                <a:lnTo>
                  <a:pt x="175448" y="697201"/>
                </a:lnTo>
                <a:lnTo>
                  <a:pt x="216348" y="718881"/>
                </a:lnTo>
                <a:lnTo>
                  <a:pt x="260056" y="734919"/>
                </a:lnTo>
                <a:lnTo>
                  <a:pt x="306148" y="744868"/>
                </a:lnTo>
                <a:lnTo>
                  <a:pt x="354203" y="748284"/>
                </a:lnTo>
                <a:lnTo>
                  <a:pt x="3971543" y="748284"/>
                </a:lnTo>
                <a:lnTo>
                  <a:pt x="3971543" y="0"/>
                </a:lnTo>
                <a:close/>
              </a:path>
            </a:pathLst>
          </a:custGeom>
          <a:solidFill>
            <a:srgbClr val="0086B7"/>
          </a:solidFill>
        </p:spPr>
        <p:txBody>
          <a:bodyPr wrap="square" lIns="0" tIns="0" rIns="0" bIns="0" rtlCol="0"/>
          <a:lstStyle/>
          <a:p/>
        </p:txBody>
      </p:sp>
      <p:sp>
        <p:nvSpPr>
          <p:cNvPr id="22" name="object 22"/>
          <p:cNvSpPr txBox="1">
            <a:spLocks noGrp="1"/>
          </p:cNvSpPr>
          <p:nvPr>
            <p:ph type="title"/>
          </p:nvPr>
        </p:nvSpPr>
        <p:spPr>
          <a:prstGeom prst="rect">
            <a:avLst/>
          </a:prstGeom>
        </p:spPr>
        <p:txBody>
          <a:bodyPr vert="horz" wrap="square" lIns="0" tIns="13335" rIns="0" bIns="0" rtlCol="0">
            <a:spAutoFit/>
          </a:bodyPr>
          <a:lstStyle/>
          <a:p>
            <a:pPr marL="3175000">
              <a:lnSpc>
                <a:spcPct val="100000"/>
              </a:lnSpc>
              <a:spcBef>
                <a:spcPts val="105"/>
              </a:spcBef>
            </a:pPr>
            <a:r>
              <a:rPr dirty="0">
                <a:solidFill>
                  <a:srgbClr val="FFFFFF"/>
                </a:solidFill>
                <a:latin typeface="微软雅黑" panose="020B0503020204020204" charset="-122"/>
                <a:cs typeface="微软雅黑" panose="020B0503020204020204" charset="-122"/>
              </a:rPr>
              <a:t>目 录 </a:t>
            </a:r>
            <a:r>
              <a:rPr dirty="0">
                <a:solidFill>
                  <a:srgbClr val="FFFFFF"/>
                </a:solidFill>
                <a:latin typeface="Calibri" panose="020F0502020204030204"/>
                <a:cs typeface="Calibri" panose="020F0502020204030204"/>
              </a:rPr>
              <a:t>/</a:t>
            </a:r>
            <a:r>
              <a:rPr spc="-70" dirty="0">
                <a:solidFill>
                  <a:srgbClr val="FFFFFF"/>
                </a:solidFill>
                <a:latin typeface="Calibri" panose="020F0502020204030204"/>
                <a:cs typeface="Calibri" panose="020F0502020204030204"/>
              </a:rPr>
              <a:t> </a:t>
            </a:r>
            <a:r>
              <a:rPr spc="-20" dirty="0"/>
              <a:t>contents</a:t>
            </a:r>
            <a:endParaRPr spc="-20" dirty="0"/>
          </a:p>
        </p:txBody>
      </p:sp>
      <p:sp>
        <p:nvSpPr>
          <p:cNvPr id="23" name="object 23"/>
          <p:cNvSpPr/>
          <p:nvPr/>
        </p:nvSpPr>
        <p:spPr>
          <a:xfrm>
            <a:off x="0" y="5518402"/>
            <a:ext cx="1584959" cy="1339596"/>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9262871" y="6309359"/>
            <a:ext cx="1655064" cy="486156"/>
          </a:xfrm>
          <a:prstGeom prst="rect">
            <a:avLst/>
          </a:prstGeom>
          <a:blipFill>
            <a:blip r:embed="rId11" cstate="print"/>
            <a:stretch>
              <a:fillRect/>
            </a:stretch>
          </a:blipFill>
        </p:spPr>
        <p:txBody>
          <a:bodyPr wrap="square" lIns="0" tIns="0" rIns="0" bIns="0" rtlCol="0"/>
          <a:lstStyle/>
          <a:p/>
        </p:txBody>
      </p:sp>
      <p:sp>
        <p:nvSpPr>
          <p:cNvPr id="25" name="object 25"/>
          <p:cNvSpPr/>
          <p:nvPr/>
        </p:nvSpPr>
        <p:spPr>
          <a:xfrm>
            <a:off x="9910571" y="6237730"/>
            <a:ext cx="2212848" cy="565404"/>
          </a:xfrm>
          <a:prstGeom prst="rect">
            <a:avLst/>
          </a:prstGeom>
          <a:blipFill>
            <a:blip r:embed="rId12" cstate="print"/>
            <a:stretch>
              <a:fillRect/>
            </a:stretch>
          </a:blipFill>
        </p:spPr>
        <p:txBody>
          <a:bodyPr wrap="square" lIns="0" tIns="0" rIns="0" bIns="0" rtlCol="0"/>
          <a:lstStyle/>
          <a:p/>
        </p:txBody>
      </p:sp>
      <p:sp>
        <p:nvSpPr>
          <p:cNvPr id="26" name="object 26"/>
          <p:cNvSpPr/>
          <p:nvPr/>
        </p:nvSpPr>
        <p:spPr>
          <a:xfrm>
            <a:off x="3017520" y="5253215"/>
            <a:ext cx="1009650" cy="561594"/>
          </a:xfrm>
          <a:prstGeom prst="rect">
            <a:avLst/>
          </a:prstGeom>
          <a:blipFill>
            <a:blip r:embed="rId6" cstate="print"/>
            <a:stretch>
              <a:fillRect/>
            </a:stretch>
          </a:blipFill>
        </p:spPr>
        <p:txBody>
          <a:bodyPr wrap="square" lIns="0" tIns="0" rIns="0" bIns="0" rtlCol="0"/>
          <a:lstStyle/>
          <a:p/>
        </p:txBody>
      </p:sp>
      <p:sp>
        <p:nvSpPr>
          <p:cNvPr id="27" name="object 27"/>
          <p:cNvSpPr/>
          <p:nvPr/>
        </p:nvSpPr>
        <p:spPr>
          <a:xfrm>
            <a:off x="3000755" y="5236464"/>
            <a:ext cx="1009015" cy="561340"/>
          </a:xfrm>
          <a:custGeom>
            <a:avLst/>
            <a:gdLst/>
            <a:ahLst/>
            <a:cxnLst/>
            <a:rect l="l" t="t" r="r" b="b"/>
            <a:pathLst>
              <a:path w="1009014" h="561339">
                <a:moveTo>
                  <a:pt x="728598" y="0"/>
                </a:moveTo>
                <a:lnTo>
                  <a:pt x="0" y="0"/>
                </a:lnTo>
                <a:lnTo>
                  <a:pt x="0" y="560832"/>
                </a:lnTo>
                <a:lnTo>
                  <a:pt x="728598" y="560832"/>
                </a:lnTo>
                <a:lnTo>
                  <a:pt x="774066" y="557161"/>
                </a:lnTo>
                <a:lnTo>
                  <a:pt x="817197" y="546535"/>
                </a:lnTo>
                <a:lnTo>
                  <a:pt x="857413" y="529531"/>
                </a:lnTo>
                <a:lnTo>
                  <a:pt x="894139" y="506726"/>
                </a:lnTo>
                <a:lnTo>
                  <a:pt x="926798" y="478697"/>
                </a:lnTo>
                <a:lnTo>
                  <a:pt x="954812" y="446023"/>
                </a:lnTo>
                <a:lnTo>
                  <a:pt x="977605" y="409280"/>
                </a:lnTo>
                <a:lnTo>
                  <a:pt x="994599" y="369046"/>
                </a:lnTo>
                <a:lnTo>
                  <a:pt x="1005219" y="325899"/>
                </a:lnTo>
                <a:lnTo>
                  <a:pt x="1008888" y="280416"/>
                </a:lnTo>
                <a:lnTo>
                  <a:pt x="1005219" y="234944"/>
                </a:lnTo>
                <a:lnTo>
                  <a:pt x="994599" y="191804"/>
                </a:lnTo>
                <a:lnTo>
                  <a:pt x="977605" y="151573"/>
                </a:lnTo>
                <a:lnTo>
                  <a:pt x="954812" y="114830"/>
                </a:lnTo>
                <a:lnTo>
                  <a:pt x="926798" y="82153"/>
                </a:lnTo>
                <a:lnTo>
                  <a:pt x="894139" y="54120"/>
                </a:lnTo>
                <a:lnTo>
                  <a:pt x="857413" y="31310"/>
                </a:lnTo>
                <a:lnTo>
                  <a:pt x="817197" y="14301"/>
                </a:lnTo>
                <a:lnTo>
                  <a:pt x="774066" y="3671"/>
                </a:lnTo>
                <a:lnTo>
                  <a:pt x="728598" y="0"/>
                </a:lnTo>
                <a:close/>
              </a:path>
            </a:pathLst>
          </a:custGeom>
          <a:solidFill>
            <a:srgbClr val="0086B7"/>
          </a:solidFill>
        </p:spPr>
        <p:txBody>
          <a:bodyPr wrap="square" lIns="0" tIns="0" rIns="0" bIns="0" rtlCol="0"/>
          <a:lstStyle/>
          <a:p/>
        </p:txBody>
      </p:sp>
      <p:sp>
        <p:nvSpPr>
          <p:cNvPr id="28" name="object 28"/>
          <p:cNvSpPr/>
          <p:nvPr/>
        </p:nvSpPr>
        <p:spPr>
          <a:xfrm>
            <a:off x="3499103" y="5309615"/>
            <a:ext cx="426720" cy="428244"/>
          </a:xfrm>
          <a:prstGeom prst="rect">
            <a:avLst/>
          </a:prstGeom>
          <a:blipFill>
            <a:blip r:embed="rId5" cstate="print"/>
            <a:stretch>
              <a:fillRect/>
            </a:stretch>
          </a:blipFill>
        </p:spPr>
        <p:txBody>
          <a:bodyPr wrap="square" lIns="0" tIns="0" rIns="0" bIns="0" rtlCol="0"/>
          <a:lstStyle/>
          <a:p/>
        </p:txBody>
      </p:sp>
      <p:sp>
        <p:nvSpPr>
          <p:cNvPr id="29" name="object 29"/>
          <p:cNvSpPr txBox="1"/>
          <p:nvPr/>
        </p:nvSpPr>
        <p:spPr>
          <a:xfrm>
            <a:off x="4324350" y="2488133"/>
            <a:ext cx="2156460" cy="442595"/>
          </a:xfrm>
          <a:prstGeom prst="rect">
            <a:avLst/>
          </a:prstGeom>
        </p:spPr>
        <p:txBody>
          <a:bodyPr vert="horz" wrap="square" lIns="0" tIns="12065" rIns="0" bIns="0" rtlCol="0">
            <a:spAutoFit/>
          </a:bodyPr>
          <a:lstStyle/>
          <a:p>
            <a:pPr marL="12700">
              <a:lnSpc>
                <a:spcPct val="100000"/>
              </a:lnSpc>
              <a:spcBef>
                <a:spcPts val="95"/>
              </a:spcBef>
            </a:pPr>
            <a:r>
              <a:rPr lang="zh-CN" sz="2800" spc="-10" dirty="0">
                <a:solidFill>
                  <a:srgbClr val="33B5F0"/>
                </a:solidFill>
                <a:latin typeface="微软雅黑" panose="020B0503020204020204" charset="-122"/>
                <a:cs typeface="微软雅黑" panose="020B0503020204020204" charset="-122"/>
              </a:rPr>
              <a:t>热更新概述</a:t>
            </a:r>
            <a:endParaRPr lang="zh-CN" sz="2800" spc="-10" dirty="0">
              <a:solidFill>
                <a:srgbClr val="33B5F0"/>
              </a:solidFill>
              <a:latin typeface="微软雅黑" panose="020B0503020204020204" charset="-122"/>
              <a:cs typeface="微软雅黑" panose="020B0503020204020204" charset="-122"/>
            </a:endParaRPr>
          </a:p>
        </p:txBody>
      </p:sp>
      <p:sp>
        <p:nvSpPr>
          <p:cNvPr id="30" name="object 30"/>
          <p:cNvSpPr txBox="1"/>
          <p:nvPr/>
        </p:nvSpPr>
        <p:spPr>
          <a:xfrm>
            <a:off x="3593972" y="4299585"/>
            <a:ext cx="4732655" cy="442595"/>
          </a:xfrm>
          <a:prstGeom prst="rect">
            <a:avLst/>
          </a:prstGeom>
        </p:spPr>
        <p:txBody>
          <a:bodyPr vert="horz" wrap="square" lIns="0" tIns="12065" rIns="0" bIns="0" rtlCol="0">
            <a:spAutoFit/>
          </a:bodyPr>
          <a:lstStyle/>
          <a:p>
            <a:pPr marL="12700">
              <a:lnSpc>
                <a:spcPct val="100000"/>
              </a:lnSpc>
              <a:spcBef>
                <a:spcPts val="95"/>
              </a:spcBef>
              <a:tabLst>
                <a:tab pos="745490" algn="l"/>
              </a:tabLst>
            </a:pPr>
            <a:r>
              <a:rPr sz="2700" b="1" spc="-7" baseline="2000" dirty="0">
                <a:solidFill>
                  <a:srgbClr val="0086B7"/>
                </a:solidFill>
                <a:latin typeface="Segoe UI" panose="020B0502040204020203"/>
                <a:cs typeface="Segoe UI" panose="020B0502040204020203"/>
              </a:rPr>
              <a:t>0</a:t>
            </a:r>
            <a:r>
              <a:rPr lang="en-US" sz="2700" b="1" spc="-7" baseline="2000" dirty="0">
                <a:solidFill>
                  <a:srgbClr val="0086B7"/>
                </a:solidFill>
                <a:latin typeface="Segoe UI" panose="020B0502040204020203"/>
                <a:cs typeface="Segoe UI" panose="020B0502040204020203"/>
              </a:rPr>
              <a:t>3</a:t>
            </a:r>
            <a:r>
              <a:rPr sz="2700" b="1" spc="-7" baseline="2000" dirty="0">
                <a:solidFill>
                  <a:srgbClr val="0086B7"/>
                </a:solidFill>
                <a:latin typeface="Segoe UI" panose="020B0502040204020203"/>
                <a:cs typeface="Segoe UI" panose="020B0502040204020203"/>
              </a:rPr>
              <a:t>	</a:t>
            </a:r>
            <a:r>
              <a:rPr lang="zh-CN" sz="2800" spc="-5" dirty="0">
                <a:solidFill>
                  <a:srgbClr val="33B5F0"/>
                </a:solidFill>
                <a:latin typeface="微软雅黑" panose="020B0503020204020204" charset="-122"/>
                <a:cs typeface="微软雅黑" panose="020B0503020204020204" charset="-122"/>
              </a:rPr>
              <a:t>游戏</a:t>
            </a:r>
            <a:r>
              <a:rPr lang="en-US" altLang="zh-CN" sz="2800" spc="-5" dirty="0">
                <a:solidFill>
                  <a:srgbClr val="33B5F0"/>
                </a:solidFill>
                <a:latin typeface="微软雅黑" panose="020B0503020204020204" charset="-122"/>
                <a:cs typeface="微软雅黑" panose="020B0503020204020204" charset="-122"/>
              </a:rPr>
              <a:t>AI</a:t>
            </a:r>
            <a:r>
              <a:rPr lang="zh-CN" altLang="en-US" sz="2800" spc="-5" dirty="0">
                <a:solidFill>
                  <a:srgbClr val="33B5F0"/>
                </a:solidFill>
                <a:latin typeface="微软雅黑" panose="020B0503020204020204" charset="-122"/>
                <a:cs typeface="微软雅黑" panose="020B0503020204020204" charset="-122"/>
              </a:rPr>
              <a:t>概述</a:t>
            </a:r>
            <a:endParaRPr lang="zh-CN" sz="2800" spc="-10" dirty="0">
              <a:solidFill>
                <a:srgbClr val="33B5F0"/>
              </a:solidFill>
              <a:latin typeface="微软雅黑" panose="020B0503020204020204" charset="-122"/>
              <a:cs typeface="微软雅黑" panose="020B0503020204020204" charset="-122"/>
            </a:endParaRPr>
          </a:p>
        </p:txBody>
      </p:sp>
      <p:sp>
        <p:nvSpPr>
          <p:cNvPr id="31" name="object 31"/>
          <p:cNvSpPr/>
          <p:nvPr/>
        </p:nvSpPr>
        <p:spPr>
          <a:xfrm>
            <a:off x="3038855" y="6042659"/>
            <a:ext cx="1011173" cy="561581"/>
          </a:xfrm>
          <a:prstGeom prst="rect">
            <a:avLst/>
          </a:prstGeom>
          <a:blipFill>
            <a:blip r:embed="rId13" cstate="print"/>
            <a:stretch>
              <a:fillRect/>
            </a:stretch>
          </a:blipFill>
        </p:spPr>
        <p:txBody>
          <a:bodyPr wrap="square" lIns="0" tIns="0" rIns="0" bIns="0" rtlCol="0"/>
          <a:lstStyle/>
          <a:p/>
        </p:txBody>
      </p:sp>
      <p:sp>
        <p:nvSpPr>
          <p:cNvPr id="32" name="object 32"/>
          <p:cNvSpPr/>
          <p:nvPr/>
        </p:nvSpPr>
        <p:spPr>
          <a:xfrm>
            <a:off x="3022092" y="6025896"/>
            <a:ext cx="1010919" cy="561340"/>
          </a:xfrm>
          <a:custGeom>
            <a:avLst/>
            <a:gdLst/>
            <a:ahLst/>
            <a:cxnLst/>
            <a:rect l="l" t="t" r="r" b="b"/>
            <a:pathLst>
              <a:path w="1010920" h="561340">
                <a:moveTo>
                  <a:pt x="729742" y="0"/>
                </a:moveTo>
                <a:lnTo>
                  <a:pt x="0" y="0"/>
                </a:lnTo>
                <a:lnTo>
                  <a:pt x="0" y="560831"/>
                </a:lnTo>
                <a:lnTo>
                  <a:pt x="729742" y="560831"/>
                </a:lnTo>
                <a:lnTo>
                  <a:pt x="775282" y="557161"/>
                </a:lnTo>
                <a:lnTo>
                  <a:pt x="818477" y="546535"/>
                </a:lnTo>
                <a:lnTo>
                  <a:pt x="858751" y="529531"/>
                </a:lnTo>
                <a:lnTo>
                  <a:pt x="895526" y="506726"/>
                </a:lnTo>
                <a:lnTo>
                  <a:pt x="928227" y="478697"/>
                </a:lnTo>
                <a:lnTo>
                  <a:pt x="956275" y="446023"/>
                </a:lnTo>
                <a:lnTo>
                  <a:pt x="979094" y="409280"/>
                </a:lnTo>
                <a:lnTo>
                  <a:pt x="996108" y="369046"/>
                </a:lnTo>
                <a:lnTo>
                  <a:pt x="1006740" y="325899"/>
                </a:lnTo>
                <a:lnTo>
                  <a:pt x="1010411" y="280415"/>
                </a:lnTo>
                <a:lnTo>
                  <a:pt x="1006740" y="234932"/>
                </a:lnTo>
                <a:lnTo>
                  <a:pt x="996108" y="191785"/>
                </a:lnTo>
                <a:lnTo>
                  <a:pt x="979094" y="151551"/>
                </a:lnTo>
                <a:lnTo>
                  <a:pt x="956275" y="114808"/>
                </a:lnTo>
                <a:lnTo>
                  <a:pt x="928227" y="82134"/>
                </a:lnTo>
                <a:lnTo>
                  <a:pt x="895526" y="54105"/>
                </a:lnTo>
                <a:lnTo>
                  <a:pt x="858751" y="31300"/>
                </a:lnTo>
                <a:lnTo>
                  <a:pt x="818477" y="14296"/>
                </a:lnTo>
                <a:lnTo>
                  <a:pt x="775282" y="3670"/>
                </a:lnTo>
                <a:lnTo>
                  <a:pt x="729742" y="0"/>
                </a:lnTo>
                <a:close/>
              </a:path>
            </a:pathLst>
          </a:custGeom>
          <a:solidFill>
            <a:srgbClr val="0086B7"/>
          </a:solidFill>
        </p:spPr>
        <p:txBody>
          <a:bodyPr wrap="square" lIns="0" tIns="0" rIns="0" bIns="0" rtlCol="0"/>
          <a:lstStyle/>
          <a:p/>
        </p:txBody>
      </p:sp>
      <p:sp>
        <p:nvSpPr>
          <p:cNvPr id="33" name="object 33"/>
          <p:cNvSpPr/>
          <p:nvPr/>
        </p:nvSpPr>
        <p:spPr>
          <a:xfrm>
            <a:off x="3520440" y="6099047"/>
            <a:ext cx="428243" cy="426720"/>
          </a:xfrm>
          <a:prstGeom prst="rect">
            <a:avLst/>
          </a:prstGeom>
          <a:blipFill>
            <a:blip r:embed="rId5" cstate="print"/>
            <a:stretch>
              <a:fillRect/>
            </a:stretch>
          </a:blipFill>
        </p:spPr>
        <p:txBody>
          <a:bodyPr wrap="square" lIns="0" tIns="0" rIns="0" bIns="0" rtlCol="0"/>
          <a:lstStyle/>
          <a:p/>
        </p:txBody>
      </p:sp>
      <p:sp>
        <p:nvSpPr>
          <p:cNvPr id="34" name="object 34"/>
          <p:cNvSpPr txBox="1"/>
          <p:nvPr/>
        </p:nvSpPr>
        <p:spPr>
          <a:xfrm>
            <a:off x="3571747" y="5384444"/>
            <a:ext cx="28765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86B7"/>
                </a:solidFill>
                <a:latin typeface="Segoe UI" panose="020B0502040204020203"/>
                <a:cs typeface="Segoe UI" panose="020B0502040204020203"/>
              </a:rPr>
              <a:t>0</a:t>
            </a:r>
            <a:r>
              <a:rPr lang="en-US" sz="1800" b="1" spc="-5" dirty="0">
                <a:solidFill>
                  <a:srgbClr val="0086B7"/>
                </a:solidFill>
                <a:latin typeface="Segoe UI" panose="020B0502040204020203"/>
                <a:cs typeface="Segoe UI" panose="020B0502040204020203"/>
              </a:rPr>
              <a:t>4</a:t>
            </a:r>
            <a:endParaRPr lang="en-US" sz="1800" b="1" spc="-5" dirty="0">
              <a:solidFill>
                <a:srgbClr val="0086B7"/>
              </a:solidFill>
              <a:latin typeface="Segoe UI" panose="020B0502040204020203"/>
              <a:cs typeface="Segoe UI" panose="020B0502040204020203"/>
            </a:endParaRPr>
          </a:p>
        </p:txBody>
      </p:sp>
      <p:sp>
        <p:nvSpPr>
          <p:cNvPr id="35" name="object 30"/>
          <p:cNvSpPr txBox="1"/>
          <p:nvPr/>
        </p:nvSpPr>
        <p:spPr>
          <a:xfrm>
            <a:off x="4324350" y="5312410"/>
            <a:ext cx="2997835" cy="442595"/>
          </a:xfrm>
          <a:prstGeom prst="rect">
            <a:avLst/>
          </a:prstGeom>
        </p:spPr>
        <p:txBody>
          <a:bodyPr vert="horz" wrap="square" lIns="0" tIns="12065" rIns="0" bIns="0" rtlCol="0">
            <a:spAutoFit/>
          </a:bodyPr>
          <a:p>
            <a:pPr marL="12700">
              <a:lnSpc>
                <a:spcPct val="100000"/>
              </a:lnSpc>
              <a:spcBef>
                <a:spcPts val="95"/>
              </a:spcBef>
              <a:tabLst>
                <a:tab pos="745490" algn="l"/>
              </a:tabLst>
            </a:pPr>
            <a:r>
              <a:rPr lang="zh-CN" sz="2800" spc="-10" dirty="0">
                <a:solidFill>
                  <a:srgbClr val="33B5F0"/>
                </a:solidFill>
                <a:latin typeface="微软雅黑" panose="020B0503020204020204" charset="-122"/>
                <a:cs typeface="微软雅黑" panose="020B0503020204020204" charset="-122"/>
              </a:rPr>
              <a:t>行为树解决方案</a:t>
            </a:r>
            <a:endParaRPr lang="zh-CN" sz="2800" spc="-10" dirty="0">
              <a:solidFill>
                <a:srgbClr val="33B5F0"/>
              </a:solidFill>
              <a:latin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热更新概述</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100820" cy="4363085"/>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FFFFFF"/>
                </a:solidFill>
                <a:latin typeface="Calibri" panose="020F0502020204030204"/>
                <a:cs typeface="Calibri" panose="020F0502020204030204"/>
              </a:rPr>
              <a:t>热更新中的</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热</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的意思是，在项目正在运行的情况下，那么</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热更新</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就是项目正在运行的情况下进行更新。</a:t>
            </a:r>
            <a:endParaRPr lang="zh-CN" altLang="en-US" sz="2800" spc="-10" dirty="0">
              <a:solidFill>
                <a:srgbClr val="FFFFFF"/>
              </a:solidFill>
              <a:latin typeface="Calibri" panose="020F0502020204030204"/>
              <a:cs typeface="Calibri" panose="020F0502020204030204"/>
            </a:endParaRPr>
          </a:p>
          <a:p>
            <a:pPr marL="12700">
              <a:lnSpc>
                <a:spcPts val="3355"/>
              </a:lnSpc>
              <a:spcBef>
                <a:spcPts val="95"/>
              </a:spcBef>
            </a:pPr>
            <a:endParaRPr lang="zh-CN" altLang="en-US" sz="2800" spc="-10" dirty="0">
              <a:solidFill>
                <a:srgbClr val="FFFFFF"/>
              </a:solidFill>
              <a:latin typeface="Calibri" panose="020F0502020204030204"/>
              <a:cs typeface="Calibri" panose="020F0502020204030204"/>
            </a:endParaRPr>
          </a:p>
          <a:p>
            <a:pPr marL="12700">
              <a:lnSpc>
                <a:spcPts val="3355"/>
              </a:lnSpc>
              <a:spcBef>
                <a:spcPts val="95"/>
              </a:spcBef>
            </a:pPr>
            <a:r>
              <a:rPr lang="zh-CN" altLang="en-US" sz="2800" spc="-10" dirty="0">
                <a:solidFill>
                  <a:srgbClr val="FFFFFF"/>
                </a:solidFill>
                <a:latin typeface="Calibri" panose="020F0502020204030204"/>
                <a:cs typeface="Calibri" panose="020F0502020204030204"/>
              </a:rPr>
              <a:t>而本课件提到的游戏热更新，指的是在游戏已经上线之后，不需要用户安装新版客户端地更新。</a:t>
            </a:r>
            <a:endParaRPr lang="zh-CN" altLang="en-US" sz="2800" spc="-10" dirty="0">
              <a:solidFill>
                <a:srgbClr val="FFFFFF"/>
              </a:solidFill>
              <a:latin typeface="Calibri" panose="020F0502020204030204"/>
              <a:cs typeface="Calibri" panose="020F0502020204030204"/>
            </a:endParaRPr>
          </a:p>
          <a:p>
            <a:pPr marL="12700">
              <a:lnSpc>
                <a:spcPts val="3355"/>
              </a:lnSpc>
              <a:spcBef>
                <a:spcPts val="95"/>
              </a:spcBef>
            </a:pPr>
            <a:endParaRPr lang="zh-CN" altLang="en-US" sz="2800" spc="-10" dirty="0">
              <a:solidFill>
                <a:srgbClr val="FFFFFF"/>
              </a:solidFill>
              <a:latin typeface="Calibri" panose="020F0502020204030204"/>
              <a:cs typeface="Calibri" panose="020F0502020204030204"/>
            </a:endParaRPr>
          </a:p>
          <a:p>
            <a:pPr marL="12700">
              <a:lnSpc>
                <a:spcPts val="3355"/>
              </a:lnSpc>
              <a:spcBef>
                <a:spcPts val="95"/>
              </a:spcBef>
            </a:pPr>
            <a:r>
              <a:rPr lang="zh-CN" altLang="en-US" sz="2800" spc="-10" dirty="0">
                <a:solidFill>
                  <a:srgbClr val="FFFFFF"/>
                </a:solidFill>
                <a:latin typeface="Calibri" panose="020F0502020204030204"/>
                <a:cs typeface="Calibri" panose="020F0502020204030204"/>
              </a:rPr>
              <a:t>在游戏上线后更新代码</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资源是很常见的，比如上线后在线修</a:t>
            </a:r>
            <a:r>
              <a:rPr lang="en-US" altLang="zh-CN" sz="2800" spc="-10" dirty="0">
                <a:solidFill>
                  <a:srgbClr val="FFFFFF"/>
                </a:solidFill>
                <a:latin typeface="Calibri" panose="020F0502020204030204"/>
                <a:cs typeface="Calibri" panose="020F0502020204030204"/>
              </a:rPr>
              <a:t>bug</a:t>
            </a:r>
            <a:r>
              <a:rPr lang="zh-CN" altLang="en-US" sz="2800" spc="-10" dirty="0">
                <a:solidFill>
                  <a:srgbClr val="FFFFFF"/>
                </a:solidFill>
                <a:latin typeface="Calibri" panose="020F0502020204030204"/>
                <a:cs typeface="Calibri" panose="020F0502020204030204"/>
              </a:rPr>
              <a:t>、发布新活动、添加新资源等等。</a:t>
            </a:r>
            <a:r>
              <a:rPr lang="en-US" altLang="zh-CN" sz="2800" spc="-10" dirty="0">
                <a:solidFill>
                  <a:srgbClr val="FFFFFF"/>
                </a:solidFill>
                <a:latin typeface="Calibri" panose="020F0502020204030204"/>
                <a:cs typeface="Calibri" panose="020F0502020204030204"/>
              </a:rPr>
              <a:t>App store</a:t>
            </a:r>
            <a:r>
              <a:rPr lang="zh-CN" altLang="en-US" sz="2800" spc="-10" dirty="0">
                <a:solidFill>
                  <a:srgbClr val="FFFFFF"/>
                </a:solidFill>
                <a:latin typeface="Calibri" panose="020F0502020204030204"/>
                <a:cs typeface="Calibri" panose="020F0502020204030204"/>
              </a:rPr>
              <a:t>和应用商店上传新版本很多需要审核，因此热更新也是一种</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绕过审核</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的手段</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也因此</a:t>
            </a:r>
            <a:r>
              <a:rPr lang="en-US" altLang="zh-CN" sz="2800" spc="-10" dirty="0">
                <a:solidFill>
                  <a:srgbClr val="FFFFFF"/>
                </a:solidFill>
                <a:latin typeface="Calibri" panose="020F0502020204030204"/>
                <a:cs typeface="Calibri" panose="020F0502020204030204"/>
              </a:rPr>
              <a:t>App store</a:t>
            </a:r>
            <a:r>
              <a:rPr lang="zh-CN" altLang="en-US" sz="2800" spc="-10" dirty="0">
                <a:solidFill>
                  <a:srgbClr val="FFFFFF"/>
                </a:solidFill>
                <a:latin typeface="Calibri" panose="020F0502020204030204"/>
                <a:cs typeface="Calibri" panose="020F0502020204030204"/>
              </a:rPr>
              <a:t>对热更新会有较多限制</a:t>
            </a:r>
            <a:r>
              <a:rPr lang="en-US" altLang="zh-CN" sz="2800" spc="-10" dirty="0">
                <a:solidFill>
                  <a:srgbClr val="FFFFFF"/>
                </a:solidFill>
                <a:latin typeface="Calibri" panose="020F0502020204030204"/>
                <a:cs typeface="Calibri" panose="020F0502020204030204"/>
              </a:rPr>
              <a:t>)</a:t>
            </a:r>
            <a:r>
              <a:rPr lang="zh-CN" altLang="en-US" sz="2800" spc="-10" dirty="0">
                <a:solidFill>
                  <a:srgbClr val="FFFFFF"/>
                </a:solidFill>
                <a:latin typeface="Calibri" panose="020F0502020204030204"/>
                <a:cs typeface="Calibri" panose="020F0502020204030204"/>
              </a:rPr>
              <a:t>。</a:t>
            </a:r>
            <a:endParaRPr lang="en-US" altLang="zh-CN" sz="2800" spc="-10" dirty="0">
              <a:solidFill>
                <a:srgbClr val="FFFFFF"/>
              </a:solidFill>
              <a:latin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4744720"/>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33B5F0"/>
                </a:solidFill>
                <a:latin typeface="微软雅黑" panose="020B0503020204020204" charset="-122"/>
                <a:cs typeface="微软雅黑" panose="020B0503020204020204" charset="-122"/>
              </a:rPr>
              <a:t>热更新过程概述</a:t>
            </a:r>
            <a:r>
              <a:rPr sz="2800" spc="-10" dirty="0">
                <a:solidFill>
                  <a:srgbClr val="33B5F0"/>
                </a:solidFill>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a:p>
            <a:pPr marL="527050" indent="-514350">
              <a:lnSpc>
                <a:spcPts val="3355"/>
              </a:lnSpc>
              <a:buAutoNum type="arabicPeriod"/>
            </a:pPr>
            <a:endParaRPr lang="zh-CN" altLang="en-US" sz="2800" spc="-5" dirty="0">
              <a:solidFill>
                <a:srgbClr val="FFFFFF"/>
              </a:solidFill>
              <a:latin typeface="宋体" panose="02010600030101010101" pitchFamily="2" charset="-122"/>
              <a:cs typeface="宋体" panose="02010600030101010101" pitchFamily="2" charset="-122"/>
            </a:endParaRPr>
          </a:p>
          <a:p>
            <a:pPr marL="527050" indent="-514350">
              <a:lnSpc>
                <a:spcPts val="3355"/>
              </a:lnSpc>
              <a:buAutoNum type="arabicPeriod"/>
            </a:pPr>
            <a:r>
              <a:rPr lang="zh-CN" altLang="en-US" sz="2800" spc="-5" dirty="0">
                <a:solidFill>
                  <a:srgbClr val="FFFFFF"/>
                </a:solidFill>
                <a:latin typeface="宋体" panose="02010600030101010101" pitchFamily="2" charset="-122"/>
                <a:cs typeface="宋体" panose="02010600030101010101" pitchFamily="2" charset="-122"/>
              </a:rPr>
              <a:t>服务端保存最新版本的</a:t>
            </a:r>
            <a:r>
              <a:rPr lang="zh-CN" altLang="en-US" sz="2800" b="1" u="sng" spc="-5" dirty="0">
                <a:solidFill>
                  <a:srgbClr val="FFFFFF"/>
                </a:solidFill>
                <a:latin typeface="宋体" panose="02010600030101010101" pitchFamily="2" charset="-122"/>
                <a:cs typeface="宋体" panose="02010600030101010101" pitchFamily="2" charset="-122"/>
              </a:rPr>
              <a:t>完整资源</a:t>
            </a:r>
            <a:r>
              <a:rPr lang="zh-CN" altLang="en-US" sz="2800" spc="-5" dirty="0">
                <a:solidFill>
                  <a:srgbClr val="FFFFFF"/>
                </a:solidFill>
                <a:latin typeface="宋体" panose="02010600030101010101" pitchFamily="2" charset="-122"/>
                <a:cs typeface="宋体" panose="02010600030101010101" pitchFamily="2" charset="-122"/>
              </a:rPr>
              <a:t>（开发者可以随时更新服务器）</a:t>
            </a:r>
            <a:endParaRPr lang="zh-CN" altLang="en-US" sz="2800" spc="-5" dirty="0">
              <a:solidFill>
                <a:srgbClr val="FFFFFF"/>
              </a:solidFill>
              <a:latin typeface="宋体" panose="02010600030101010101" pitchFamily="2" charset="-122"/>
              <a:cs typeface="宋体" panose="02010600030101010101" pitchFamily="2" charset="-122"/>
            </a:endParaRPr>
          </a:p>
          <a:p>
            <a:pPr marL="527050" indent="-514350">
              <a:lnSpc>
                <a:spcPts val="3355"/>
              </a:lnSpc>
              <a:buAutoNum type="arabicPeriod"/>
            </a:pPr>
            <a:r>
              <a:rPr lang="zh-CN" altLang="en-US" sz="2800" spc="-5" dirty="0">
                <a:solidFill>
                  <a:srgbClr val="FFFFFF"/>
                </a:solidFill>
                <a:latin typeface="宋体" panose="02010600030101010101" pitchFamily="2" charset="-122"/>
                <a:cs typeface="宋体" panose="02010600030101010101" pitchFamily="2" charset="-122"/>
              </a:rPr>
              <a:t>客户端</a:t>
            </a:r>
            <a:r>
              <a:rPr lang="zh-CN" altLang="en-US" sz="2800" b="1" u="sng" spc="-5" dirty="0">
                <a:solidFill>
                  <a:srgbClr val="FFFFFF"/>
                </a:solidFill>
                <a:latin typeface="宋体" panose="02010600030101010101" pitchFamily="2" charset="-122"/>
                <a:cs typeface="宋体" panose="02010600030101010101" pitchFamily="2" charset="-122"/>
              </a:rPr>
              <a:t>发送请求</a:t>
            </a:r>
            <a:r>
              <a:rPr lang="zh-CN" altLang="en-US" sz="2800" spc="-5" dirty="0">
                <a:solidFill>
                  <a:srgbClr val="FFFFFF"/>
                </a:solidFill>
                <a:latin typeface="宋体" panose="02010600030101010101" pitchFamily="2" charset="-122"/>
                <a:cs typeface="宋体" panose="02010600030101010101" pitchFamily="2" charset="-122"/>
              </a:rPr>
              <a:t>和服务端版本进行比对获得</a:t>
            </a:r>
            <a:r>
              <a:rPr lang="zh-CN" altLang="en-US" sz="2800" b="1" u="sng" spc="-5" dirty="0">
                <a:solidFill>
                  <a:srgbClr val="FFFFFF"/>
                </a:solidFill>
                <a:latin typeface="宋体" panose="02010600030101010101" pitchFamily="2" charset="-122"/>
                <a:cs typeface="宋体" panose="02010600030101010101" pitchFamily="2" charset="-122"/>
              </a:rPr>
              <a:t>差异列表</a:t>
            </a:r>
            <a:endParaRPr lang="zh-CN" altLang="en-US" sz="2800" b="1" u="sng" spc="-5" dirty="0">
              <a:solidFill>
                <a:srgbClr val="FFFFFF"/>
              </a:solidFill>
              <a:latin typeface="宋体" panose="02010600030101010101" pitchFamily="2" charset="-122"/>
              <a:cs typeface="宋体" panose="02010600030101010101" pitchFamily="2" charset="-122"/>
            </a:endParaRPr>
          </a:p>
          <a:p>
            <a:pPr marL="527050" indent="-514350">
              <a:lnSpc>
                <a:spcPts val="3355"/>
              </a:lnSpc>
              <a:buAutoNum type="arabicPeriod"/>
            </a:pPr>
            <a:r>
              <a:rPr lang="zh-CN" altLang="en-US" sz="2800" spc="-5" dirty="0">
                <a:solidFill>
                  <a:srgbClr val="FFFFFF"/>
                </a:solidFill>
                <a:latin typeface="宋体" panose="02010600030101010101" pitchFamily="2" charset="-122"/>
                <a:cs typeface="宋体" panose="02010600030101010101" pitchFamily="2" charset="-122"/>
              </a:rPr>
              <a:t>从服务端</a:t>
            </a:r>
            <a:r>
              <a:rPr lang="zh-CN" altLang="en-US" sz="2800" b="1" u="sng" spc="-5" dirty="0">
                <a:solidFill>
                  <a:srgbClr val="FFFFFF"/>
                </a:solidFill>
                <a:latin typeface="宋体" panose="02010600030101010101" pitchFamily="2" charset="-122"/>
                <a:cs typeface="宋体" panose="02010600030101010101" pitchFamily="2" charset="-122"/>
              </a:rPr>
              <a:t>下载</a:t>
            </a:r>
            <a:r>
              <a:rPr lang="zh-CN" altLang="en-US" sz="2800" spc="-5" dirty="0">
                <a:solidFill>
                  <a:srgbClr val="FFFFFF"/>
                </a:solidFill>
                <a:latin typeface="宋体" panose="02010600030101010101" pitchFamily="2" charset="-122"/>
                <a:cs typeface="宋体" panose="02010600030101010101" pitchFamily="2" charset="-122"/>
              </a:rPr>
              <a:t>所有新版本中</a:t>
            </a:r>
            <a:r>
              <a:rPr lang="zh-CN" altLang="en-US" sz="2800" b="1" u="sng" spc="-5" dirty="0">
                <a:solidFill>
                  <a:srgbClr val="FFFFFF"/>
                </a:solidFill>
                <a:latin typeface="宋体" panose="02010600030101010101" pitchFamily="2" charset="-122"/>
                <a:cs typeface="宋体" panose="02010600030101010101" pitchFamily="2" charset="-122"/>
              </a:rPr>
              <a:t>有改动</a:t>
            </a:r>
            <a:r>
              <a:rPr lang="zh-CN" altLang="en-US" sz="2800" spc="-5" dirty="0">
                <a:solidFill>
                  <a:srgbClr val="FFFFFF"/>
                </a:solidFill>
                <a:latin typeface="宋体" panose="02010600030101010101" pitchFamily="2" charset="-122"/>
                <a:cs typeface="宋体" panose="02010600030101010101" pitchFamily="2" charset="-122"/>
              </a:rPr>
              <a:t>的资源文件</a:t>
            </a:r>
            <a:endParaRPr lang="zh-CN" altLang="en-US" sz="2800" spc="-5" dirty="0">
              <a:solidFill>
                <a:srgbClr val="FFFFFF"/>
              </a:solidFill>
              <a:latin typeface="宋体" panose="02010600030101010101" pitchFamily="2" charset="-122"/>
              <a:cs typeface="宋体" panose="02010600030101010101" pitchFamily="2" charset="-122"/>
            </a:endParaRPr>
          </a:p>
          <a:p>
            <a:pPr marL="527050" indent="-514350">
              <a:lnSpc>
                <a:spcPts val="3355"/>
              </a:lnSpc>
              <a:buAutoNum type="arabicPeriod"/>
            </a:pPr>
            <a:r>
              <a:rPr lang="zh-CN" altLang="en-US" sz="2800" spc="-5" dirty="0">
                <a:solidFill>
                  <a:srgbClr val="FFFFFF"/>
                </a:solidFill>
                <a:latin typeface="宋体" panose="02010600030101010101" pitchFamily="2" charset="-122"/>
                <a:cs typeface="宋体" panose="02010600030101010101" pitchFamily="2" charset="-122"/>
              </a:rPr>
              <a:t>用新资源</a:t>
            </a:r>
            <a:r>
              <a:rPr lang="zh-CN" altLang="en-US" sz="2800" b="1" u="sng" spc="-5" dirty="0">
                <a:solidFill>
                  <a:srgbClr val="FFFFFF"/>
                </a:solidFill>
                <a:latin typeface="宋体" panose="02010600030101010101" pitchFamily="2" charset="-122"/>
                <a:cs typeface="宋体" panose="02010600030101010101" pitchFamily="2" charset="-122"/>
              </a:rPr>
              <a:t>覆盖</a:t>
            </a:r>
            <a:r>
              <a:rPr lang="zh-CN" altLang="en-US" sz="2800" spc="-5" dirty="0">
                <a:solidFill>
                  <a:srgbClr val="FFFFFF"/>
                </a:solidFill>
                <a:latin typeface="宋体" panose="02010600030101010101" pitchFamily="2" charset="-122"/>
                <a:cs typeface="宋体" panose="02010600030101010101" pitchFamily="2" charset="-122"/>
              </a:rPr>
              <a:t>旧缓存以及应用包内的文件</a:t>
            </a:r>
            <a:endParaRPr lang="zh-CN" altLang="en-US" sz="2800" spc="-5" dirty="0">
              <a:solidFill>
                <a:srgbClr val="FFFFFF"/>
              </a:solidFill>
              <a:latin typeface="宋体" panose="02010600030101010101" pitchFamily="2" charset="-122"/>
              <a:cs typeface="宋体" panose="02010600030101010101" pitchFamily="2" charset="-122"/>
            </a:endParaRPr>
          </a:p>
          <a:p>
            <a:pPr marL="527050" indent="-514350">
              <a:lnSpc>
                <a:spcPts val="3355"/>
              </a:lnSpc>
              <a:buAutoNum type="arabicPeriod"/>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一些游戏是通过一个版本号对应一个更新包来更新的，而</a:t>
            </a:r>
            <a:r>
              <a:rPr lang="en-US" altLang="zh-CN" sz="2800" spc="-5" dirty="0">
                <a:solidFill>
                  <a:srgbClr val="FFFFFF"/>
                </a:solidFill>
                <a:latin typeface="宋体" panose="02010600030101010101" pitchFamily="2" charset="-122"/>
                <a:cs typeface="宋体" panose="02010600030101010101" pitchFamily="2" charset="-122"/>
              </a:rPr>
              <a:t>cocos creator</a:t>
            </a:r>
            <a:r>
              <a:rPr lang="zh-CN" altLang="en-US" sz="2800" spc="-5" dirty="0">
                <a:solidFill>
                  <a:srgbClr val="FFFFFF"/>
                </a:solidFill>
                <a:latin typeface="宋体" panose="02010600030101010101" pitchFamily="2" charset="-122"/>
                <a:cs typeface="宋体" panose="02010600030101010101" pitchFamily="2" charset="-122"/>
              </a:rPr>
              <a:t>的机制则是通过版本号间的差异直接获取</a:t>
            </a:r>
            <a:r>
              <a:rPr lang="zh-CN" altLang="en-US" sz="2800" b="1" u="sng" spc="-5" dirty="0">
                <a:solidFill>
                  <a:srgbClr val="FFFFFF"/>
                </a:solidFill>
                <a:latin typeface="宋体" panose="02010600030101010101" pitchFamily="2" charset="-122"/>
                <a:cs typeface="宋体" panose="02010600030101010101" pitchFamily="2" charset="-122"/>
              </a:rPr>
              <a:t>有更新的资源</a:t>
            </a:r>
            <a:r>
              <a:rPr lang="zh-CN" altLang="en-US" sz="2800" spc="-5" dirty="0">
                <a:solidFill>
                  <a:srgbClr val="FFFFFF"/>
                </a:solidFill>
                <a:latin typeface="宋体" panose="02010600030101010101" pitchFamily="2" charset="-122"/>
                <a:cs typeface="宋体" panose="02010600030101010101" pitchFamily="2" charset="-122"/>
              </a:rPr>
              <a:t>。</a:t>
            </a: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1314450"/>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33B5F0"/>
                </a:solidFill>
                <a:latin typeface="微软雅黑" panose="020B0503020204020204" charset="-122"/>
                <a:cs typeface="微软雅黑" panose="020B0503020204020204" charset="-122"/>
              </a:rPr>
              <a:t>热更新过程</a:t>
            </a:r>
            <a:endParaRPr lang="zh-CN" sz="2800" spc="-10" dirty="0">
              <a:solidFill>
                <a:srgbClr val="33B5F0"/>
              </a:solidFill>
              <a:latin typeface="微软雅黑" panose="020B0503020204020204" charset="-122"/>
              <a:cs typeface="微软雅黑" panose="020B0503020204020204" charset="-122"/>
            </a:endParaRPr>
          </a:p>
          <a:p>
            <a:pPr marL="12700">
              <a:lnSpc>
                <a:spcPts val="3355"/>
              </a:lnSpc>
              <a:spcBef>
                <a:spcPts val="95"/>
              </a:spcBef>
            </a:pPr>
            <a:r>
              <a:rPr lang="zh-CN" sz="2800" spc="-10" dirty="0">
                <a:solidFill>
                  <a:schemeClr val="bg1"/>
                </a:solidFill>
                <a:latin typeface="微软雅黑" panose="020B0503020204020204" charset="-122"/>
                <a:cs typeface="微软雅黑" panose="020B0503020204020204" charset="-122"/>
              </a:rPr>
              <a:t>以</a:t>
            </a:r>
            <a:r>
              <a:rPr lang="en-US" altLang="zh-CN" sz="2800" spc="-10" dirty="0">
                <a:solidFill>
                  <a:schemeClr val="bg1"/>
                </a:solidFill>
                <a:latin typeface="微软雅黑" panose="020B0503020204020204" charset="-122"/>
                <a:cs typeface="微软雅黑" panose="020B0503020204020204" charset="-122"/>
              </a:rPr>
              <a:t>Cocos Creator</a:t>
            </a:r>
            <a:r>
              <a:rPr lang="zh-CN" altLang="en-US" sz="2800" spc="-10" dirty="0">
                <a:solidFill>
                  <a:schemeClr val="bg1"/>
                </a:solidFill>
                <a:latin typeface="微软雅黑" panose="020B0503020204020204" charset="-122"/>
                <a:cs typeface="微软雅黑" panose="020B0503020204020204" charset="-122"/>
              </a:rPr>
              <a:t>的</a:t>
            </a:r>
            <a:r>
              <a:rPr lang="en-US" altLang="zh-CN" sz="2800" spc="-10" dirty="0">
                <a:solidFill>
                  <a:schemeClr val="bg1"/>
                </a:solidFill>
                <a:latin typeface="微软雅黑" panose="020B0503020204020204" charset="-122"/>
                <a:cs typeface="微软雅黑" panose="020B0503020204020204" charset="-122"/>
              </a:rPr>
              <a:t>AssetManager </a:t>
            </a:r>
            <a:r>
              <a:rPr lang="zh-CN" altLang="en-US" sz="2800" spc="-10" dirty="0">
                <a:solidFill>
                  <a:schemeClr val="bg1"/>
                </a:solidFill>
                <a:latin typeface="微软雅黑" panose="020B0503020204020204" charset="-122"/>
                <a:cs typeface="微软雅黑" panose="020B0503020204020204" charset="-122"/>
              </a:rPr>
              <a:t>为例</a:t>
            </a:r>
            <a:endParaRPr lang="zh-CN" altLang="en-US" sz="2800" spc="-10" dirty="0">
              <a:solidFill>
                <a:schemeClr val="bg1"/>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4"/>
          <a:stretch>
            <a:fillRect/>
          </a:stretch>
        </p:blipFill>
        <p:spPr>
          <a:xfrm>
            <a:off x="7933690" y="494665"/>
            <a:ext cx="3565525" cy="5868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872490"/>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33B5F0"/>
                </a:solidFill>
                <a:latin typeface="微软雅黑" panose="020B0503020204020204" charset="-122"/>
                <a:cs typeface="微软雅黑" panose="020B0503020204020204" charset="-122"/>
              </a:rPr>
              <a:t>请求远程版本信息</a:t>
            </a:r>
            <a:r>
              <a:rPr lang="en-US" altLang="zh-CN" sz="2800" spc="-10" dirty="0">
                <a:solidFill>
                  <a:srgbClr val="33B5F0"/>
                </a:solidFill>
                <a:latin typeface="微软雅黑" panose="020B0503020204020204" charset="-122"/>
                <a:cs typeface="微软雅黑" panose="020B0503020204020204" charset="-122"/>
              </a:rPr>
              <a:t>(manifest)</a:t>
            </a:r>
            <a:endParaRPr lang="zh-CN" altLang="en-US" sz="2800" spc="-10" dirty="0">
              <a:solidFill>
                <a:schemeClr val="bg1"/>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a:stretch>
            <a:fillRect/>
          </a:stretch>
        </p:blipFill>
        <p:spPr>
          <a:xfrm>
            <a:off x="1292860" y="1699260"/>
            <a:ext cx="10104755" cy="3818890"/>
          </a:xfrm>
          <a:prstGeom prst="rect">
            <a:avLst/>
          </a:prstGeom>
        </p:spPr>
      </p:pic>
      <p:sp>
        <p:nvSpPr>
          <p:cNvPr id="9" name="文本框 8"/>
          <p:cNvSpPr txBox="1"/>
          <p:nvPr/>
        </p:nvSpPr>
        <p:spPr>
          <a:xfrm>
            <a:off x="1467485" y="5653405"/>
            <a:ext cx="5923915" cy="521970"/>
          </a:xfrm>
          <a:prstGeom prst="rect">
            <a:avLst/>
          </a:prstGeom>
          <a:noFill/>
        </p:spPr>
        <p:txBody>
          <a:bodyPr wrap="square" rtlCol="0">
            <a:spAutoFit/>
          </a:bodyPr>
          <a:p>
            <a:r>
              <a:rPr lang="zh-CN" altLang="en-US" sz="2800">
                <a:solidFill>
                  <a:schemeClr val="bg1"/>
                </a:solidFill>
              </a:rPr>
              <a:t>这一步是判断版本是否需要更新</a:t>
            </a:r>
            <a:endParaRPr lang="zh-CN" altLang="en-US" sz="28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872490"/>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33B5F0"/>
                </a:solidFill>
                <a:latin typeface="微软雅黑" panose="020B0503020204020204" charset="-122"/>
                <a:cs typeface="微软雅黑" panose="020B0503020204020204" charset="-122"/>
              </a:rPr>
              <a:t>如果远程版本更高</a:t>
            </a:r>
            <a:endParaRPr lang="zh-CN" sz="2800" spc="-10" dirty="0">
              <a:solidFill>
                <a:srgbClr val="33B5F0"/>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4"/>
          <a:stretch>
            <a:fillRect/>
          </a:stretch>
        </p:blipFill>
        <p:spPr>
          <a:xfrm>
            <a:off x="1038860" y="2619375"/>
            <a:ext cx="10114280" cy="1619250"/>
          </a:xfrm>
          <a:prstGeom prst="rect">
            <a:avLst/>
          </a:prstGeom>
        </p:spPr>
      </p:pic>
      <p:sp>
        <p:nvSpPr>
          <p:cNvPr id="9" name="文本框 8"/>
          <p:cNvSpPr txBox="1"/>
          <p:nvPr/>
        </p:nvSpPr>
        <p:spPr>
          <a:xfrm>
            <a:off x="1421765" y="4996180"/>
            <a:ext cx="9277350" cy="953135"/>
          </a:xfrm>
          <a:prstGeom prst="rect">
            <a:avLst/>
          </a:prstGeom>
          <a:noFill/>
        </p:spPr>
        <p:txBody>
          <a:bodyPr wrap="square" rtlCol="0">
            <a:spAutoFit/>
          </a:bodyPr>
          <a:p>
            <a:r>
              <a:rPr lang="zh-CN" altLang="en-US" sz="2800">
                <a:solidFill>
                  <a:schemeClr val="bg1"/>
                </a:solidFill>
              </a:rPr>
              <a:t>如果需要更新，则获取远程的资源列表，对比本地的资源，生成需要更新的资源列表</a:t>
            </a:r>
            <a:endParaRPr lang="zh-CN" altLang="en-US" sz="28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872490"/>
          </a:xfrm>
          <a:prstGeom prst="rect">
            <a:avLst/>
          </a:prstGeom>
        </p:spPr>
        <p:txBody>
          <a:bodyPr vert="horz" wrap="square" lIns="0" tIns="12065" rIns="0" bIns="0" rtlCol="0">
            <a:spAutoFit/>
          </a:bodyPr>
          <a:lstStyle/>
          <a:p>
            <a:pPr marL="12700">
              <a:lnSpc>
                <a:spcPts val="3355"/>
              </a:lnSpc>
              <a:spcBef>
                <a:spcPts val="95"/>
              </a:spcBef>
            </a:pPr>
            <a:r>
              <a:rPr lang="zh-CN" sz="2800" spc="-10" dirty="0">
                <a:solidFill>
                  <a:srgbClr val="33B5F0"/>
                </a:solidFill>
                <a:latin typeface="微软雅黑" panose="020B0503020204020204" charset="-122"/>
                <a:cs typeface="微软雅黑" panose="020B0503020204020204" charset="-122"/>
              </a:rPr>
              <a:t>多线程并发下载资源</a:t>
            </a:r>
            <a:endParaRPr lang="zh-CN" sz="2800" spc="-10" dirty="0">
              <a:solidFill>
                <a:srgbClr val="33B5F0"/>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a:stretch>
            <a:fillRect/>
          </a:stretch>
        </p:blipFill>
        <p:spPr>
          <a:xfrm>
            <a:off x="1420495" y="1678940"/>
            <a:ext cx="8274685" cy="4630420"/>
          </a:xfrm>
          <a:prstGeom prst="rect">
            <a:avLst/>
          </a:prstGeom>
        </p:spPr>
      </p:pic>
      <p:sp>
        <p:nvSpPr>
          <p:cNvPr id="9" name="文本框 8"/>
          <p:cNvSpPr txBox="1"/>
          <p:nvPr/>
        </p:nvSpPr>
        <p:spPr>
          <a:xfrm>
            <a:off x="9838690" y="1678940"/>
            <a:ext cx="2081530" cy="2676525"/>
          </a:xfrm>
          <a:prstGeom prst="rect">
            <a:avLst/>
          </a:prstGeom>
          <a:noFill/>
        </p:spPr>
        <p:txBody>
          <a:bodyPr wrap="square" rtlCol="0">
            <a:spAutoFit/>
          </a:bodyPr>
          <a:p>
            <a:r>
              <a:rPr lang="zh-CN" altLang="en-US" sz="2800">
                <a:solidFill>
                  <a:schemeClr val="bg1"/>
                </a:solidFill>
              </a:rPr>
              <a:t>这一步主要是下载，但包括了一些下载中成功</a:t>
            </a:r>
            <a:r>
              <a:rPr lang="en-US" altLang="zh-CN" sz="2800">
                <a:solidFill>
                  <a:schemeClr val="bg1"/>
                </a:solidFill>
              </a:rPr>
              <a:t>/</a:t>
            </a:r>
            <a:r>
              <a:rPr lang="zh-CN" altLang="en-US" sz="2800">
                <a:solidFill>
                  <a:schemeClr val="bg1"/>
                </a:solidFill>
              </a:rPr>
              <a:t>失败的处理</a:t>
            </a:r>
            <a:r>
              <a:rPr lang="en-US" altLang="zh-CN" sz="2800">
                <a:solidFill>
                  <a:schemeClr val="bg1"/>
                </a:solidFill>
              </a:rPr>
              <a:t>che</a:t>
            </a:r>
            <a:endParaRPr lang="en-US" altLang="zh-CN" sz="28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29030"/>
            <a:ext cx="9497060" cy="872490"/>
          </a:xfrm>
          <a:prstGeom prst="rect">
            <a:avLst/>
          </a:prstGeom>
        </p:spPr>
        <p:txBody>
          <a:bodyPr vert="horz" wrap="square" lIns="0" tIns="12065" rIns="0" bIns="0" rtlCol="0">
            <a:spAutoFit/>
          </a:bodyPr>
          <a:lstStyle/>
          <a:p>
            <a:pPr marL="12700">
              <a:lnSpc>
                <a:spcPts val="3355"/>
              </a:lnSpc>
              <a:spcBef>
                <a:spcPts val="95"/>
              </a:spcBef>
            </a:pPr>
            <a:r>
              <a:rPr lang="zh-CN" altLang="en-US" sz="2800" spc="-10" dirty="0">
                <a:solidFill>
                  <a:srgbClr val="33B5F0"/>
                </a:solidFill>
                <a:latin typeface="微软雅黑" panose="020B0503020204020204" charset="-122"/>
                <a:cs typeface="微软雅黑" panose="020B0503020204020204" charset="-122"/>
              </a:rPr>
              <a:t>下载完成 检查是否有失败</a:t>
            </a:r>
            <a:endParaRPr lang="zh-CN" altLang="en-US" sz="2800" spc="-10" dirty="0">
              <a:solidFill>
                <a:srgbClr val="33B5F0"/>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4"/>
          <a:stretch>
            <a:fillRect/>
          </a:stretch>
        </p:blipFill>
        <p:spPr>
          <a:xfrm>
            <a:off x="1076960" y="2276475"/>
            <a:ext cx="10038080" cy="2305050"/>
          </a:xfrm>
          <a:prstGeom prst="rect">
            <a:avLst/>
          </a:prstGeom>
        </p:spPr>
      </p:pic>
      <p:sp>
        <p:nvSpPr>
          <p:cNvPr id="10" name="文本框 9"/>
          <p:cNvSpPr txBox="1"/>
          <p:nvPr/>
        </p:nvSpPr>
        <p:spPr>
          <a:xfrm>
            <a:off x="1420495" y="4789170"/>
            <a:ext cx="9693910" cy="521970"/>
          </a:xfrm>
          <a:prstGeom prst="rect">
            <a:avLst/>
          </a:prstGeom>
          <a:noFill/>
        </p:spPr>
        <p:txBody>
          <a:bodyPr wrap="square" rtlCol="0">
            <a:spAutoFit/>
          </a:bodyPr>
          <a:p>
            <a:r>
              <a:rPr lang="zh-CN" altLang="en-US" sz="2800">
                <a:solidFill>
                  <a:schemeClr val="bg1"/>
                </a:solidFill>
              </a:rPr>
              <a:t>只有当更新确认成功后才会真正地更新资源和</a:t>
            </a:r>
            <a:r>
              <a:rPr lang="en-US" altLang="zh-CN" sz="2800">
                <a:solidFill>
                  <a:schemeClr val="bg1"/>
                </a:solidFill>
              </a:rPr>
              <a:t>Manifest</a:t>
            </a:r>
            <a:endParaRPr lang="en-US" altLang="zh-CN" sz="28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872490"/>
          </a:xfrm>
          <a:prstGeom prst="rect">
            <a:avLst/>
          </a:prstGeom>
        </p:spPr>
        <p:txBody>
          <a:bodyPr vert="horz" wrap="square" lIns="0" tIns="12065" rIns="0" bIns="0" rtlCol="0">
            <a:spAutoFit/>
          </a:bodyPr>
          <a:lstStyle/>
          <a:p>
            <a:pPr marL="12700">
              <a:lnSpc>
                <a:spcPts val="3355"/>
              </a:lnSpc>
              <a:spcBef>
                <a:spcPts val="95"/>
              </a:spcBef>
            </a:pPr>
            <a:r>
              <a:rPr lang="zh-CN" altLang="en-US" sz="2800" spc="-10" dirty="0">
                <a:solidFill>
                  <a:srgbClr val="33B5F0"/>
                </a:solidFill>
                <a:latin typeface="微软雅黑" panose="020B0503020204020204" charset="-122"/>
                <a:cs typeface="微软雅黑" panose="020B0503020204020204" charset="-122"/>
              </a:rPr>
              <a:t>更新成功后 调用更新成功的用户逻辑</a:t>
            </a:r>
            <a:endParaRPr lang="zh-CN" altLang="en-US" sz="2800" spc="-10" dirty="0">
              <a:solidFill>
                <a:srgbClr val="33B5F0"/>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4"/>
          <a:stretch>
            <a:fillRect/>
          </a:stretch>
        </p:blipFill>
        <p:spPr>
          <a:xfrm>
            <a:off x="1119505" y="1948180"/>
            <a:ext cx="9952355" cy="2961640"/>
          </a:xfrm>
          <a:prstGeom prst="rect">
            <a:avLst/>
          </a:prstGeom>
        </p:spPr>
      </p:pic>
      <p:sp>
        <p:nvSpPr>
          <p:cNvPr id="10" name="文本框 9"/>
          <p:cNvSpPr txBox="1"/>
          <p:nvPr/>
        </p:nvSpPr>
        <p:spPr>
          <a:xfrm>
            <a:off x="1223645" y="5097780"/>
            <a:ext cx="9693910" cy="521970"/>
          </a:xfrm>
          <a:prstGeom prst="rect">
            <a:avLst/>
          </a:prstGeom>
          <a:noFill/>
        </p:spPr>
        <p:txBody>
          <a:bodyPr wrap="square" rtlCol="0">
            <a:spAutoFit/>
          </a:bodyPr>
          <a:p>
            <a:r>
              <a:rPr lang="zh-CN" altLang="en-US" sz="2800">
                <a:solidFill>
                  <a:schemeClr val="bg1"/>
                </a:solidFill>
              </a:rPr>
              <a:t>最后通过上面的步骤重新加载资源</a:t>
            </a:r>
            <a:endParaRPr lang="zh-CN" altLang="en-US" sz="28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663445" y="2348610"/>
            <a:ext cx="9246870" cy="1671955"/>
          </a:xfrm>
          <a:prstGeom prst="rect">
            <a:avLst/>
          </a:prstGeom>
        </p:spPr>
        <p:txBody>
          <a:bodyPr vert="horz" wrap="square" lIns="0" tIns="12700" rIns="0" bIns="0" rtlCol="0">
            <a:spAutoFit/>
          </a:bodyPr>
          <a:lstStyle/>
          <a:p>
            <a:pPr marL="12700" marR="21590">
              <a:lnSpc>
                <a:spcPct val="100000"/>
              </a:lnSpc>
              <a:spcBef>
                <a:spcPts val="100"/>
              </a:spcBef>
            </a:pPr>
            <a:r>
              <a:rPr sz="1800" dirty="0">
                <a:solidFill>
                  <a:srgbClr val="FFFFFF"/>
                </a:solidFill>
                <a:latin typeface="宋体" panose="02010600030101010101" pitchFamily="2" charset="-122"/>
                <a:cs typeface="宋体" panose="02010600030101010101" pitchFamily="2" charset="-122"/>
              </a:rPr>
              <a:t>在游戏关卡中常常会放置一些怪物（即</a:t>
            </a:r>
            <a:r>
              <a:rPr sz="1800" spc="-5" dirty="0">
                <a:solidFill>
                  <a:srgbClr val="FF0000"/>
                </a:solidFill>
                <a:latin typeface="Calibri" panose="020F0502020204030204"/>
                <a:cs typeface="Calibri" panose="020F0502020204030204"/>
              </a:rPr>
              <a:t>NPC</a:t>
            </a:r>
            <a:r>
              <a:rPr sz="1800" spc="-5" dirty="0">
                <a:solidFill>
                  <a:srgbClr val="FFFFFF"/>
                </a:solidFill>
                <a:latin typeface="宋体" panose="02010600030101010101" pitchFamily="2" charset="-122"/>
                <a:cs typeface="宋体" panose="02010600030101010101" pitchFamily="2" charset="-122"/>
              </a:rPr>
              <a:t>），</a:t>
            </a:r>
            <a:r>
              <a:rPr sz="1800" dirty="0">
                <a:solidFill>
                  <a:srgbClr val="FFFFFF"/>
                </a:solidFill>
                <a:latin typeface="宋体" panose="02010600030101010101" pitchFamily="2" charset="-122"/>
                <a:cs typeface="宋体" panose="02010600030101010101" pitchFamily="2" charset="-122"/>
              </a:rPr>
              <a:t>这些怪物通常在一个区域内走来走去，这个 </a:t>
            </a:r>
            <a:r>
              <a:rPr sz="1800" spc="-5" dirty="0">
                <a:solidFill>
                  <a:srgbClr val="FFFFFF"/>
                </a:solidFill>
                <a:latin typeface="宋体" panose="02010600030101010101" pitchFamily="2" charset="-122"/>
                <a:cs typeface="宋体" panose="02010600030101010101" pitchFamily="2" charset="-122"/>
              </a:rPr>
              <a:t>区域被称为“巡逻区域”</a:t>
            </a:r>
            <a:r>
              <a:rPr sz="1800" spc="-5" dirty="0">
                <a:solidFill>
                  <a:srgbClr val="FFFFFF"/>
                </a:solidFill>
                <a:latin typeface="Calibri" panose="020F0502020204030204"/>
                <a:cs typeface="Calibri" panose="020F0502020204030204"/>
              </a:rPr>
              <a:t>;</a:t>
            </a:r>
            <a:r>
              <a:rPr sz="1800" spc="-5" dirty="0">
                <a:solidFill>
                  <a:srgbClr val="FFFFFF"/>
                </a:solidFill>
                <a:latin typeface="宋体" panose="02010600030101010101" pitchFamily="2" charset="-122"/>
                <a:cs typeface="宋体" panose="02010600030101010101" pitchFamily="2" charset="-122"/>
              </a:rPr>
              <a:t>一旦玩家的角色进入怪物的“视野”，怪物就会发现玩家角色，并 </a:t>
            </a:r>
            <a:r>
              <a:rPr sz="1800" dirty="0">
                <a:solidFill>
                  <a:srgbClr val="FFFFFF"/>
                </a:solidFill>
                <a:latin typeface="宋体" panose="02010600030101010101" pitchFamily="2" charset="-122"/>
                <a:cs typeface="宋体" panose="02010600030101010101" pitchFamily="2" charset="-122"/>
              </a:rPr>
              <a:t>主动向其所在的位置移动，这个区域称为“警戒区域”；当玩家角色和怪物更加靠近时，会 进入到怪物的“攻击区域”，这时怪物会对玩家角色进行伤害。在某</a:t>
            </a:r>
            <a:r>
              <a:rPr sz="1800" spc="5" dirty="0">
                <a:solidFill>
                  <a:srgbClr val="FFFFFF"/>
                </a:solidFill>
                <a:latin typeface="宋体" panose="02010600030101010101" pitchFamily="2" charset="-122"/>
                <a:cs typeface="宋体" panose="02010600030101010101" pitchFamily="2" charset="-122"/>
              </a:rPr>
              <a:t>些</a:t>
            </a:r>
            <a:r>
              <a:rPr sz="1800" spc="-10" dirty="0">
                <a:solidFill>
                  <a:srgbClr val="FFFFFF"/>
                </a:solidFill>
                <a:latin typeface="Calibri" panose="020F0502020204030204"/>
                <a:cs typeface="Calibri" panose="020F0502020204030204"/>
              </a:rPr>
              <a:t>RPG</a:t>
            </a:r>
            <a:r>
              <a:rPr sz="1800" spc="-10" dirty="0">
                <a:solidFill>
                  <a:srgbClr val="FFFFFF"/>
                </a:solidFill>
                <a:latin typeface="宋体" panose="02010600030101010101" pitchFamily="2" charset="-122"/>
                <a:cs typeface="宋体" panose="02010600030101010101" pitchFamily="2" charset="-122"/>
              </a:rPr>
              <a:t>（</a:t>
            </a:r>
            <a:r>
              <a:rPr sz="1800" spc="-10" dirty="0">
                <a:solidFill>
                  <a:srgbClr val="FFFFFF"/>
                </a:solidFill>
                <a:latin typeface="Calibri" panose="020F0502020204030204"/>
                <a:cs typeface="Calibri" panose="020F0502020204030204"/>
              </a:rPr>
              <a:t>Role-Playing</a:t>
            </a:r>
            <a:endParaRPr sz="1800">
              <a:latin typeface="Calibri" panose="020F0502020204030204"/>
              <a:cs typeface="Calibri" panose="020F0502020204030204"/>
            </a:endParaRPr>
          </a:p>
          <a:p>
            <a:pPr marL="12700" marR="5080">
              <a:lnSpc>
                <a:spcPct val="100000"/>
              </a:lnSpc>
            </a:pPr>
            <a:r>
              <a:rPr sz="1800" dirty="0">
                <a:solidFill>
                  <a:srgbClr val="FFFFFF"/>
                </a:solidFill>
                <a:latin typeface="Calibri" panose="020F0502020204030204"/>
                <a:cs typeface="Calibri" panose="020F0502020204030204"/>
              </a:rPr>
              <a:t>Game</a:t>
            </a:r>
            <a:r>
              <a:rPr sz="1800" dirty="0">
                <a:solidFill>
                  <a:srgbClr val="FFFFFF"/>
                </a:solidFill>
                <a:latin typeface="宋体" panose="02010600030101010101" pitchFamily="2" charset="-122"/>
                <a:cs typeface="宋体" panose="02010600030101010101" pitchFamily="2" charset="-122"/>
              </a:rPr>
              <a:t>）中</a:t>
            </a:r>
            <a:r>
              <a:rPr sz="1800" spc="-5" dirty="0">
                <a:solidFill>
                  <a:srgbClr val="FFFFFF"/>
                </a:solidFill>
                <a:latin typeface="宋体" panose="02010600030101010101" pitchFamily="2" charset="-122"/>
                <a:cs typeface="宋体" panose="02010600030101010101" pitchFamily="2" charset="-122"/>
              </a:rPr>
              <a:t>，</a:t>
            </a:r>
            <a:r>
              <a:rPr sz="1800" spc="-5" dirty="0">
                <a:solidFill>
                  <a:srgbClr val="FF0000"/>
                </a:solidFill>
                <a:latin typeface="Calibri" panose="020F0502020204030204"/>
                <a:cs typeface="Calibri" panose="020F0502020204030204"/>
              </a:rPr>
              <a:t>NPC</a:t>
            </a:r>
            <a:r>
              <a:rPr sz="1800" spc="-75" dirty="0">
                <a:solidFill>
                  <a:srgbClr val="FF0000"/>
                </a:solidFill>
                <a:latin typeface="Calibri" panose="020F0502020204030204"/>
                <a:cs typeface="Calibri" panose="020F0502020204030204"/>
              </a:rPr>
              <a:t> </a:t>
            </a:r>
            <a:r>
              <a:rPr sz="1800" dirty="0">
                <a:solidFill>
                  <a:srgbClr val="FF0000"/>
                </a:solidFill>
                <a:latin typeface="宋体" panose="02010600030101010101" pitchFamily="2" charset="-122"/>
                <a:cs typeface="宋体" panose="02010600030101010101" pitchFamily="2" charset="-122"/>
              </a:rPr>
              <a:t>在不利的情况下还会选择主动逃跑</a:t>
            </a:r>
            <a:r>
              <a:rPr sz="1800" dirty="0">
                <a:solidFill>
                  <a:srgbClr val="FFFFFF"/>
                </a:solidFill>
                <a:latin typeface="宋体" panose="02010600030101010101" pitchFamily="2" charset="-122"/>
                <a:cs typeface="宋体" panose="02010600030101010101" pitchFamily="2" charset="-122"/>
              </a:rPr>
              <a:t>。</a:t>
            </a:r>
            <a:r>
              <a:rPr sz="1800" dirty="0">
                <a:solidFill>
                  <a:srgbClr val="FF0000"/>
                </a:solidFill>
                <a:latin typeface="宋体" panose="02010600030101010101" pitchFamily="2" charset="-122"/>
                <a:cs typeface="宋体" panose="02010600030101010101" pitchFamily="2" charset="-122"/>
              </a:rPr>
              <a:t>如何模拟这些行为逻辑</a:t>
            </a:r>
            <a:r>
              <a:rPr sz="1800" dirty="0">
                <a:solidFill>
                  <a:srgbClr val="FFFFFF"/>
                </a:solidFill>
                <a:latin typeface="宋体" panose="02010600030101010101" pitchFamily="2" charset="-122"/>
                <a:cs typeface="宋体" panose="02010600030101010101" pitchFamily="2" charset="-122"/>
              </a:rPr>
              <a:t>，目前游戏业已 经有一些比较成熟的方法。</a:t>
            </a:r>
            <a:endParaRPr sz="1800">
              <a:latin typeface="宋体" panose="02010600030101010101" pitchFamily="2" charset="-122"/>
              <a:cs typeface="宋体" panose="02010600030101010101" pitchFamily="2" charset="-122"/>
            </a:endParaRPr>
          </a:p>
        </p:txBody>
      </p:sp>
      <p:sp>
        <p:nvSpPr>
          <p:cNvPr id="7" name="object 7"/>
          <p:cNvSpPr/>
          <p:nvPr/>
        </p:nvSpPr>
        <p:spPr>
          <a:xfrm>
            <a:off x="1054608" y="1908048"/>
            <a:ext cx="10586085" cy="2780030"/>
          </a:xfrm>
          <a:custGeom>
            <a:avLst/>
            <a:gdLst/>
            <a:ahLst/>
            <a:cxnLst/>
            <a:rect l="l" t="t" r="r" b="b"/>
            <a:pathLst>
              <a:path w="10586085" h="2780029">
                <a:moveTo>
                  <a:pt x="0" y="463296"/>
                </a:moveTo>
                <a:lnTo>
                  <a:pt x="2391" y="415921"/>
                </a:lnTo>
                <a:lnTo>
                  <a:pt x="9412" y="369916"/>
                </a:lnTo>
                <a:lnTo>
                  <a:pt x="20829" y="325513"/>
                </a:lnTo>
                <a:lnTo>
                  <a:pt x="36408" y="282946"/>
                </a:lnTo>
                <a:lnTo>
                  <a:pt x="55918" y="242446"/>
                </a:lnTo>
                <a:lnTo>
                  <a:pt x="79124" y="204247"/>
                </a:lnTo>
                <a:lnTo>
                  <a:pt x="105795" y="168582"/>
                </a:lnTo>
                <a:lnTo>
                  <a:pt x="135697" y="135683"/>
                </a:lnTo>
                <a:lnTo>
                  <a:pt x="168598" y="105783"/>
                </a:lnTo>
                <a:lnTo>
                  <a:pt x="204264" y="79114"/>
                </a:lnTo>
                <a:lnTo>
                  <a:pt x="242463" y="55910"/>
                </a:lnTo>
                <a:lnTo>
                  <a:pt x="282962" y="36403"/>
                </a:lnTo>
                <a:lnTo>
                  <a:pt x="325527" y="20825"/>
                </a:lnTo>
                <a:lnTo>
                  <a:pt x="369926" y="9411"/>
                </a:lnTo>
                <a:lnTo>
                  <a:pt x="415927" y="2391"/>
                </a:lnTo>
                <a:lnTo>
                  <a:pt x="463295" y="0"/>
                </a:lnTo>
                <a:lnTo>
                  <a:pt x="10122408" y="0"/>
                </a:lnTo>
                <a:lnTo>
                  <a:pt x="10169782" y="2391"/>
                </a:lnTo>
                <a:lnTo>
                  <a:pt x="10215787" y="9411"/>
                </a:lnTo>
                <a:lnTo>
                  <a:pt x="10260190" y="20825"/>
                </a:lnTo>
                <a:lnTo>
                  <a:pt x="10302757" y="36403"/>
                </a:lnTo>
                <a:lnTo>
                  <a:pt x="10343257" y="55910"/>
                </a:lnTo>
                <a:lnTo>
                  <a:pt x="10381456" y="79114"/>
                </a:lnTo>
                <a:lnTo>
                  <a:pt x="10417121" y="105783"/>
                </a:lnTo>
                <a:lnTo>
                  <a:pt x="10450020" y="135683"/>
                </a:lnTo>
                <a:lnTo>
                  <a:pt x="10479920" y="168582"/>
                </a:lnTo>
                <a:lnTo>
                  <a:pt x="10506589" y="204247"/>
                </a:lnTo>
                <a:lnTo>
                  <a:pt x="10529793" y="242446"/>
                </a:lnTo>
                <a:lnTo>
                  <a:pt x="10549300" y="282946"/>
                </a:lnTo>
                <a:lnTo>
                  <a:pt x="10564878" y="325513"/>
                </a:lnTo>
                <a:lnTo>
                  <a:pt x="10576292" y="369916"/>
                </a:lnTo>
                <a:lnTo>
                  <a:pt x="10583312" y="415921"/>
                </a:lnTo>
                <a:lnTo>
                  <a:pt x="10585704" y="463296"/>
                </a:lnTo>
                <a:lnTo>
                  <a:pt x="10585704" y="2316479"/>
                </a:lnTo>
                <a:lnTo>
                  <a:pt x="10583312" y="2363854"/>
                </a:lnTo>
                <a:lnTo>
                  <a:pt x="10576292" y="2409859"/>
                </a:lnTo>
                <a:lnTo>
                  <a:pt x="10564878" y="2454262"/>
                </a:lnTo>
                <a:lnTo>
                  <a:pt x="10549300" y="2496829"/>
                </a:lnTo>
                <a:lnTo>
                  <a:pt x="10529793" y="2537329"/>
                </a:lnTo>
                <a:lnTo>
                  <a:pt x="10506589" y="2575528"/>
                </a:lnTo>
                <a:lnTo>
                  <a:pt x="10479920" y="2611193"/>
                </a:lnTo>
                <a:lnTo>
                  <a:pt x="10450020" y="2644092"/>
                </a:lnTo>
                <a:lnTo>
                  <a:pt x="10417121" y="2673992"/>
                </a:lnTo>
                <a:lnTo>
                  <a:pt x="10381456" y="2700661"/>
                </a:lnTo>
                <a:lnTo>
                  <a:pt x="10343257" y="2723865"/>
                </a:lnTo>
                <a:lnTo>
                  <a:pt x="10302757" y="2743372"/>
                </a:lnTo>
                <a:lnTo>
                  <a:pt x="10260190" y="2758950"/>
                </a:lnTo>
                <a:lnTo>
                  <a:pt x="10215787" y="2770364"/>
                </a:lnTo>
                <a:lnTo>
                  <a:pt x="10169782" y="2777384"/>
                </a:lnTo>
                <a:lnTo>
                  <a:pt x="10122408" y="2779776"/>
                </a:lnTo>
                <a:lnTo>
                  <a:pt x="463295" y="2779776"/>
                </a:lnTo>
                <a:lnTo>
                  <a:pt x="415927" y="2777384"/>
                </a:lnTo>
                <a:lnTo>
                  <a:pt x="369926" y="2770364"/>
                </a:lnTo>
                <a:lnTo>
                  <a:pt x="325527" y="2758950"/>
                </a:lnTo>
                <a:lnTo>
                  <a:pt x="282962" y="2743372"/>
                </a:lnTo>
                <a:lnTo>
                  <a:pt x="242463" y="2723865"/>
                </a:lnTo>
                <a:lnTo>
                  <a:pt x="204264" y="2700661"/>
                </a:lnTo>
                <a:lnTo>
                  <a:pt x="168598" y="2673992"/>
                </a:lnTo>
                <a:lnTo>
                  <a:pt x="135697" y="2644092"/>
                </a:lnTo>
                <a:lnTo>
                  <a:pt x="105795" y="2611193"/>
                </a:lnTo>
                <a:lnTo>
                  <a:pt x="79124" y="2575528"/>
                </a:lnTo>
                <a:lnTo>
                  <a:pt x="55918" y="2537329"/>
                </a:lnTo>
                <a:lnTo>
                  <a:pt x="36408" y="2496829"/>
                </a:lnTo>
                <a:lnTo>
                  <a:pt x="20829" y="2454262"/>
                </a:lnTo>
                <a:lnTo>
                  <a:pt x="9412" y="2409859"/>
                </a:lnTo>
                <a:lnTo>
                  <a:pt x="2391" y="2363854"/>
                </a:lnTo>
                <a:lnTo>
                  <a:pt x="0" y="2316479"/>
                </a:lnTo>
                <a:lnTo>
                  <a:pt x="0" y="463296"/>
                </a:lnTo>
                <a:close/>
              </a:path>
            </a:pathLst>
          </a:custGeom>
          <a:ln w="9144">
            <a:solidFill>
              <a:srgbClr val="FFFFFF"/>
            </a:solidFill>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热更新过程</a:t>
            </a:r>
            <a:endParaRPr 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3072130"/>
          </a:xfrm>
          <a:prstGeom prst="rect">
            <a:avLst/>
          </a:prstGeom>
        </p:spPr>
        <p:txBody>
          <a:bodyPr vert="horz" wrap="square" lIns="0" tIns="12065" rIns="0" bIns="0" rtlCol="0">
            <a:spAutoFit/>
          </a:bodyPr>
          <a:lstStyle/>
          <a:p>
            <a:pPr marL="12700">
              <a:lnSpc>
                <a:spcPts val="3355"/>
              </a:lnSpc>
              <a:spcBef>
                <a:spcPts val="95"/>
              </a:spcBef>
            </a:pPr>
            <a:r>
              <a:rPr lang="zh-CN" altLang="en-US" sz="2800" spc="-10" dirty="0">
                <a:solidFill>
                  <a:schemeClr val="bg1"/>
                </a:solidFill>
                <a:latin typeface="微软雅黑" panose="020B0503020204020204" charset="-122"/>
                <a:cs typeface="微软雅黑" panose="020B0503020204020204" charset="-122"/>
              </a:rPr>
              <a:t>上面就是</a:t>
            </a:r>
            <a:r>
              <a:rPr lang="en-US" altLang="zh-CN" sz="2800" spc="-10" dirty="0">
                <a:solidFill>
                  <a:schemeClr val="bg1"/>
                </a:solidFill>
                <a:latin typeface="微软雅黑" panose="020B0503020204020204" charset="-122"/>
                <a:cs typeface="微软雅黑" panose="020B0503020204020204" charset="-122"/>
              </a:rPr>
              <a:t>cocos creator</a:t>
            </a:r>
            <a:r>
              <a:rPr lang="zh-CN" altLang="en-US" sz="2800" spc="-10" dirty="0">
                <a:solidFill>
                  <a:schemeClr val="bg1"/>
                </a:solidFill>
                <a:latin typeface="微软雅黑" panose="020B0503020204020204" charset="-122"/>
                <a:cs typeface="微软雅黑" panose="020B0503020204020204" charset="-122"/>
              </a:rPr>
              <a:t>的</a:t>
            </a:r>
            <a:r>
              <a:rPr lang="en-US" altLang="zh-CN" sz="2800" spc="-10" dirty="0">
                <a:solidFill>
                  <a:schemeClr val="bg1"/>
                </a:solidFill>
                <a:latin typeface="微软雅黑" panose="020B0503020204020204" charset="-122"/>
                <a:cs typeface="微软雅黑" panose="020B0503020204020204" charset="-122"/>
              </a:rPr>
              <a:t>AssetManager</a:t>
            </a:r>
            <a:r>
              <a:rPr lang="zh-CN" altLang="en-US" sz="2800" spc="-10" dirty="0">
                <a:solidFill>
                  <a:schemeClr val="bg1"/>
                </a:solidFill>
                <a:latin typeface="微软雅黑" panose="020B0503020204020204" charset="-122"/>
                <a:cs typeface="微软雅黑" panose="020B0503020204020204" charset="-122"/>
              </a:rPr>
              <a:t>的更新过程</a:t>
            </a:r>
            <a:endParaRPr lang="zh-CN" altLang="en-US" sz="2800" spc="-10" dirty="0">
              <a:solidFill>
                <a:schemeClr val="bg1"/>
              </a:solidFill>
              <a:latin typeface="微软雅黑" panose="020B0503020204020204" charset="-122"/>
              <a:cs typeface="微软雅黑" panose="020B0503020204020204" charset="-122"/>
            </a:endParaRPr>
          </a:p>
          <a:p>
            <a:pPr marL="12700">
              <a:lnSpc>
                <a:spcPts val="3355"/>
              </a:lnSpc>
              <a:spcBef>
                <a:spcPts val="95"/>
              </a:spcBef>
            </a:pPr>
            <a:endParaRPr lang="zh-CN" altLang="en-US" sz="2800" spc="-10" dirty="0">
              <a:solidFill>
                <a:schemeClr val="bg1"/>
              </a:solidFill>
              <a:latin typeface="微软雅黑" panose="020B0503020204020204" charset="-122"/>
              <a:cs typeface="微软雅黑" panose="020B0503020204020204" charset="-122"/>
            </a:endParaRPr>
          </a:p>
          <a:p>
            <a:pPr marL="12700">
              <a:lnSpc>
                <a:spcPts val="3355"/>
              </a:lnSpc>
              <a:spcBef>
                <a:spcPts val="95"/>
              </a:spcBef>
            </a:pPr>
            <a:r>
              <a:rPr lang="zh-CN" altLang="en-US" sz="2800" spc="-10" dirty="0">
                <a:solidFill>
                  <a:schemeClr val="bg1"/>
                </a:solidFill>
                <a:latin typeface="微软雅黑" panose="020B0503020204020204" charset="-122"/>
                <a:cs typeface="微软雅黑" panose="020B0503020204020204" charset="-122"/>
              </a:rPr>
              <a:t>实际上</a:t>
            </a:r>
            <a:r>
              <a:rPr lang="en-US" altLang="zh-CN" sz="2800" spc="-10" dirty="0">
                <a:solidFill>
                  <a:schemeClr val="bg1"/>
                </a:solidFill>
                <a:latin typeface="微软雅黑" panose="020B0503020204020204" charset="-122"/>
                <a:cs typeface="微软雅黑" panose="020B0503020204020204" charset="-122"/>
              </a:rPr>
              <a:t>AssetManager</a:t>
            </a:r>
            <a:r>
              <a:rPr lang="zh-CN" altLang="en-US" sz="2800" spc="-10" dirty="0">
                <a:solidFill>
                  <a:schemeClr val="bg1"/>
                </a:solidFill>
                <a:latin typeface="微软雅黑" panose="020B0503020204020204" charset="-122"/>
                <a:cs typeface="微软雅黑" panose="020B0503020204020204" charset="-122"/>
              </a:rPr>
              <a:t>在</a:t>
            </a:r>
            <a:r>
              <a:rPr lang="en-US" altLang="zh-CN" sz="2800" spc="-10" dirty="0">
                <a:solidFill>
                  <a:schemeClr val="bg1"/>
                </a:solidFill>
                <a:latin typeface="微软雅黑" panose="020B0503020204020204" charset="-122"/>
                <a:cs typeface="微软雅黑" panose="020B0503020204020204" charset="-122"/>
              </a:rPr>
              <a:t>Cocos2d-x</a:t>
            </a:r>
            <a:r>
              <a:rPr lang="zh-CN" altLang="en-US" sz="2800" spc="-10" dirty="0">
                <a:solidFill>
                  <a:schemeClr val="bg1"/>
                </a:solidFill>
                <a:latin typeface="微软雅黑" panose="020B0503020204020204" charset="-122"/>
                <a:cs typeface="微软雅黑" panose="020B0503020204020204" charset="-122"/>
              </a:rPr>
              <a:t>中也能使用，但遗憾的是官方文档中没有包括该部分内容。</a:t>
            </a:r>
            <a:endParaRPr lang="zh-CN" altLang="en-US" sz="2800" spc="-10" dirty="0">
              <a:solidFill>
                <a:schemeClr val="bg1"/>
              </a:solidFill>
              <a:latin typeface="微软雅黑" panose="020B0503020204020204" charset="-122"/>
              <a:cs typeface="微软雅黑" panose="020B0503020204020204" charset="-122"/>
            </a:endParaRPr>
          </a:p>
          <a:p>
            <a:pPr marL="12700">
              <a:lnSpc>
                <a:spcPts val="3355"/>
              </a:lnSpc>
              <a:spcBef>
                <a:spcPts val="95"/>
              </a:spcBef>
            </a:pPr>
            <a:endParaRPr lang="en-US" altLang="zh-CN" sz="2800" spc="-10" dirty="0">
              <a:solidFill>
                <a:schemeClr val="bg1"/>
              </a:solidFill>
              <a:latin typeface="微软雅黑" panose="020B0503020204020204" charset="-122"/>
              <a:cs typeface="微软雅黑" panose="020B0503020204020204" charset="-122"/>
            </a:endParaRPr>
          </a:p>
          <a:p>
            <a:pPr marL="12700">
              <a:lnSpc>
                <a:spcPts val="3355"/>
              </a:lnSpc>
              <a:spcBef>
                <a:spcPts val="95"/>
              </a:spcBef>
            </a:pPr>
            <a:r>
              <a:rPr lang="en-US" altLang="zh-CN" sz="2800" spc="-10" dirty="0">
                <a:solidFill>
                  <a:schemeClr val="bg1"/>
                </a:solidFill>
                <a:latin typeface="微软雅黑" panose="020B0503020204020204" charset="-122"/>
                <a:cs typeface="微软雅黑" panose="020B0503020204020204" charset="-122"/>
              </a:rPr>
              <a:t>(</a:t>
            </a:r>
            <a:r>
              <a:rPr lang="zh-CN" altLang="en-US" sz="2800" spc="-10" dirty="0">
                <a:solidFill>
                  <a:schemeClr val="bg1"/>
                </a:solidFill>
                <a:latin typeface="微软雅黑" panose="020B0503020204020204" charset="-122"/>
                <a:cs typeface="微软雅黑" panose="020B0503020204020204" charset="-122"/>
              </a:rPr>
              <a:t>可以通过看源码或者博客等学习如何使用</a:t>
            </a:r>
            <a:r>
              <a:rPr lang="en-US" altLang="zh-CN" sz="2800" spc="-10" dirty="0">
                <a:solidFill>
                  <a:schemeClr val="bg1"/>
                </a:solidFill>
                <a:latin typeface="微软雅黑" panose="020B0503020204020204" charset="-122"/>
                <a:cs typeface="微软雅黑" panose="020B0503020204020204" charset="-122"/>
              </a:rPr>
              <a:t>)</a:t>
            </a:r>
            <a:endParaRPr lang="en-US" altLang="zh-CN" sz="2800" spc="-10" dirty="0">
              <a:solidFill>
                <a:schemeClr val="bg1"/>
              </a:solidFill>
              <a:latin typeface="微软雅黑" panose="020B0503020204020204" charset="-122"/>
              <a:cs typeface="微软雅黑" panose="020B0503020204020204"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游戏</a:t>
            </a:r>
            <a:r>
              <a:rPr lang="en-US" altLang="zh-CN" sz="5400" spc="-5" dirty="0">
                <a:solidFill>
                  <a:srgbClr val="33B5F0"/>
                </a:solidFill>
                <a:latin typeface="微软雅黑" panose="020B0503020204020204" charset="-122"/>
                <a:cs typeface="微软雅黑" panose="020B0503020204020204" charset="-122"/>
              </a:rPr>
              <a:t>AI</a:t>
            </a:r>
            <a:r>
              <a:rPr lang="zh-CN" altLang="en-US" sz="5400" spc="-5" dirty="0">
                <a:solidFill>
                  <a:srgbClr val="33B5F0"/>
                </a:solidFill>
                <a:latin typeface="微软雅黑" panose="020B0503020204020204" charset="-122"/>
                <a:cs typeface="微软雅黑" panose="020B0503020204020204" charset="-122"/>
              </a:rPr>
              <a:t>概述</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3453765"/>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其实是一种更偏向于</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游戏设计</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方面的知识，游戏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并不是为了寻找最精妙的做法击败玩家、或者让玩家无法通关游戏而生的，因此游戏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与用于科研上的</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并不相同。</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这就意味着，游戏的</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很可能用不到机器学习等知识。</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是一种</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陪玩</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的角色，设计上不能让它太强，而导致玩家无法通关；也不能让它太弱，而导致缺乏乐趣</a:t>
            </a: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游戏</a:t>
            </a:r>
            <a:r>
              <a:rPr lang="en-US" altLang="zh-CN" sz="5400" spc="-5" dirty="0">
                <a:solidFill>
                  <a:srgbClr val="33B5F0"/>
                </a:solidFill>
                <a:latin typeface="微软雅黑" panose="020B0503020204020204" charset="-122"/>
                <a:cs typeface="微软雅黑" panose="020B0503020204020204" charset="-122"/>
              </a:rPr>
              <a:t>AI</a:t>
            </a:r>
            <a:r>
              <a:rPr lang="zh-CN" altLang="en-US" sz="5400" spc="-5" dirty="0">
                <a:solidFill>
                  <a:srgbClr val="33B5F0"/>
                </a:solidFill>
                <a:latin typeface="微软雅黑" panose="020B0503020204020204" charset="-122"/>
                <a:cs typeface="微软雅黑" panose="020B0503020204020204" charset="-122"/>
              </a:rPr>
              <a:t>概述</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1302385"/>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但有的游戏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也会有一些特色</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游戏《</a:t>
            </a:r>
            <a:r>
              <a:rPr lang="en-US" altLang="zh-CN" sz="2800" spc="-5" dirty="0">
                <a:solidFill>
                  <a:srgbClr val="FFFFFF"/>
                </a:solidFill>
                <a:latin typeface="宋体" panose="02010600030101010101" pitchFamily="2" charset="-122"/>
                <a:cs typeface="宋体" panose="02010600030101010101" pitchFamily="2" charset="-122"/>
              </a:rPr>
              <a:t>ECHO</a:t>
            </a:r>
            <a:r>
              <a:rPr lang="zh-CN" altLang="en-US" sz="2800" spc="-5" dirty="0">
                <a:solidFill>
                  <a:srgbClr val="FFFFFF"/>
                </a:solidFill>
                <a:latin typeface="宋体" panose="02010600030101010101" pitchFamily="2" charset="-122"/>
                <a:cs typeface="宋体" panose="02010600030101010101" pitchFamily="2" charset="-122"/>
              </a:rPr>
              <a:t>》中，玩家与跟自己的复制人战斗，而复制人的行为是从玩家的行为中学习的</a:t>
            </a:r>
            <a:endParaRPr lang="zh-CN" altLang="en-US" sz="2800" spc="-5" dirty="0">
              <a:solidFill>
                <a:srgbClr val="FFFFFF"/>
              </a:solidFill>
              <a:latin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4"/>
          <a:stretch>
            <a:fillRect/>
          </a:stretch>
        </p:blipFill>
        <p:spPr>
          <a:xfrm>
            <a:off x="3001645" y="2544445"/>
            <a:ext cx="6188075" cy="3481070"/>
          </a:xfrm>
          <a:prstGeom prst="rect">
            <a:avLst/>
          </a:prstGeom>
        </p:spPr>
      </p:pic>
      <p:sp>
        <p:nvSpPr>
          <p:cNvPr id="8" name="文本框 7"/>
          <p:cNvSpPr txBox="1"/>
          <p:nvPr/>
        </p:nvSpPr>
        <p:spPr>
          <a:xfrm>
            <a:off x="5265420" y="6025515"/>
            <a:ext cx="2078990" cy="368300"/>
          </a:xfrm>
          <a:prstGeom prst="rect">
            <a:avLst/>
          </a:prstGeom>
          <a:noFill/>
        </p:spPr>
        <p:txBody>
          <a:bodyPr wrap="square" rtlCol="0">
            <a:spAutoFit/>
          </a:bodyPr>
          <a:p>
            <a:r>
              <a:rPr lang="zh-CN" altLang="en-US">
                <a:solidFill>
                  <a:schemeClr val="bg1"/>
                </a:solidFill>
              </a:rPr>
              <a:t>《</a:t>
            </a:r>
            <a:r>
              <a:rPr lang="en-US" altLang="zh-CN">
                <a:solidFill>
                  <a:schemeClr val="bg1"/>
                </a:solidFill>
              </a:rPr>
              <a:t>ECHO </a:t>
            </a:r>
            <a:r>
              <a:rPr lang="zh-CN" altLang="en-US">
                <a:solidFill>
                  <a:schemeClr val="bg1"/>
                </a:solidFill>
              </a:rPr>
              <a:t>》截图</a:t>
            </a:r>
            <a:endParaRPr lang="zh-CN" altLang="en-US">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en-US" altLang="zh-CN" sz="5400" spc="-5" dirty="0">
                <a:solidFill>
                  <a:srgbClr val="33B5F0"/>
                </a:solidFill>
                <a:latin typeface="微软雅黑" panose="020B0503020204020204" charset="-122"/>
                <a:cs typeface="微软雅黑" panose="020B0503020204020204" charset="-122"/>
              </a:rPr>
              <a:t>if-else</a:t>
            </a:r>
            <a:endParaRPr lang="en-US" alt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2593340"/>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对程序员来说，最简单的游戏</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编写当然是</a:t>
            </a:r>
            <a:r>
              <a:rPr lang="en-US" altLang="zh-CN" sz="2800" spc="-5" dirty="0">
                <a:solidFill>
                  <a:srgbClr val="FFFFFF"/>
                </a:solidFill>
                <a:latin typeface="宋体" panose="02010600030101010101" pitchFamily="2" charset="-122"/>
                <a:cs typeface="宋体" panose="02010600030101010101" pitchFamily="2" charset="-122"/>
              </a:rPr>
              <a:t>if-else</a:t>
            </a:r>
            <a:r>
              <a:rPr lang="zh-CN" altLang="en-US" sz="2800" spc="-5" dirty="0">
                <a:solidFill>
                  <a:srgbClr val="FFFFFF"/>
                </a:solidFill>
                <a:latin typeface="宋体" panose="02010600030101010101" pitchFamily="2" charset="-122"/>
                <a:cs typeface="宋体" panose="02010600030101010101" pitchFamily="2" charset="-122"/>
              </a:rPr>
              <a:t>了。</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而</a:t>
            </a:r>
            <a:r>
              <a:rPr lang="en-US" altLang="zh-CN" sz="2800" spc="-5" dirty="0">
                <a:solidFill>
                  <a:srgbClr val="FFFFFF"/>
                </a:solidFill>
                <a:latin typeface="宋体" panose="02010600030101010101" pitchFamily="2" charset="-122"/>
                <a:cs typeface="宋体" panose="02010600030101010101" pitchFamily="2" charset="-122"/>
              </a:rPr>
              <a:t>if-else</a:t>
            </a:r>
            <a:r>
              <a:rPr lang="zh-CN" altLang="en-US" sz="2800" spc="-5" dirty="0">
                <a:solidFill>
                  <a:srgbClr val="FFFFFF"/>
                </a:solidFill>
                <a:latin typeface="宋体" panose="02010600030101010101" pitchFamily="2" charset="-122"/>
                <a:cs typeface="宋体" panose="02010600030101010101" pitchFamily="2" charset="-122"/>
              </a:rPr>
              <a:t>的问题就在于，当需要修改逻辑时，就需要直接修改代码，而且通常会使代码逻辑看起来十分复杂。</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那么还有什么好的选择呢？</a:t>
            </a: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703834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有限状态机 </a:t>
            </a:r>
            <a:r>
              <a:rPr lang="en-US" altLang="zh-CN" sz="5400" spc="-5" dirty="0">
                <a:solidFill>
                  <a:srgbClr val="33B5F0"/>
                </a:solidFill>
                <a:latin typeface="微软雅黑" panose="020B0503020204020204" charset="-122"/>
                <a:cs typeface="微软雅黑" panose="020B0503020204020204" charset="-122"/>
              </a:rPr>
              <a:t>/ </a:t>
            </a:r>
            <a:r>
              <a:rPr lang="zh-CN" altLang="en-US" sz="5400" spc="-5" dirty="0">
                <a:solidFill>
                  <a:srgbClr val="33B5F0"/>
                </a:solidFill>
                <a:latin typeface="微软雅黑" panose="020B0503020204020204" charset="-122"/>
                <a:cs typeface="微软雅黑" panose="020B0503020204020204" charset="-122"/>
              </a:rPr>
              <a:t>行为树</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3453765"/>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有限状态机，是表示有限个状态以及在这些状态之间转移和动作等行为的数学模型。</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在编写</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时，给</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设置多个状态，然后设置状态转移的条件及在状态中执行的动作来实现</a:t>
            </a:r>
            <a:r>
              <a:rPr lang="en-US" altLang="zh-CN" sz="2800" spc="-5" dirty="0">
                <a:solidFill>
                  <a:srgbClr val="FFFFFF"/>
                </a:solidFill>
                <a:latin typeface="宋体" panose="02010600030101010101" pitchFamily="2" charset="-122"/>
                <a:cs typeface="宋体" panose="02010600030101010101" pitchFamily="2" charset="-122"/>
              </a:rPr>
              <a:t>AI</a:t>
            </a:r>
            <a:r>
              <a:rPr lang="zh-CN" altLang="en-US" sz="2800" spc="-5" dirty="0">
                <a:solidFill>
                  <a:srgbClr val="FFFFFF"/>
                </a:solidFill>
                <a:latin typeface="宋体" panose="02010600030101010101" pitchFamily="2" charset="-122"/>
                <a:cs typeface="宋体" panose="02010600030101010101" pitchFamily="2" charset="-122"/>
              </a:rPr>
              <a:t>的行为。</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ja-JP" sz="2800" spc="-5" dirty="0">
                <a:solidFill>
                  <a:srgbClr val="FFFFFF"/>
                </a:solidFill>
                <a:latin typeface="宋体" panose="02010600030101010101" pitchFamily="2" charset="-122"/>
                <a:cs typeface="宋体" panose="02010600030101010101" pitchFamily="2" charset="-122"/>
              </a:rPr>
              <a:t>行为树，是使用树状数据结构来表示行为的方法。当判断下一步要执行何种行为时，会从根结点开始搜索树结点，根据结点类型可能会根据某些条件继续搜索、或者执行某个行为。</a:t>
            </a:r>
            <a:endParaRPr lang="zh-CN" altLang="ja-JP"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703834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行为树</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2162810"/>
          </a:xfrm>
          <a:prstGeom prst="rect">
            <a:avLst/>
          </a:prstGeom>
        </p:spPr>
        <p:txBody>
          <a:bodyPr vert="horz" wrap="square" lIns="0" tIns="12065" rIns="0" bIns="0" rtlCol="0">
            <a:spAutoFit/>
          </a:bodyPr>
          <a:lstStyle/>
          <a:p>
            <a:pPr marL="12700" indent="0">
              <a:lnSpc>
                <a:spcPts val="3355"/>
              </a:lnSpc>
              <a:buNone/>
            </a:pPr>
            <a:r>
              <a:rPr lang="zh-CN" altLang="ja-JP" sz="2800" spc="-5" dirty="0">
                <a:solidFill>
                  <a:srgbClr val="FFFFFF"/>
                </a:solidFill>
                <a:latin typeface="宋体" panose="02010600030101010101" pitchFamily="2" charset="-122"/>
                <a:cs typeface="宋体" panose="02010600030101010101" pitchFamily="2" charset="-122"/>
              </a:rPr>
              <a:t>一般行为树有</a:t>
            </a:r>
            <a:r>
              <a:rPr lang="en-US" altLang="zh-CN" sz="2800" spc="-5" dirty="0">
                <a:solidFill>
                  <a:srgbClr val="FFFFFF"/>
                </a:solidFill>
                <a:latin typeface="宋体" panose="02010600030101010101" pitchFamily="2" charset="-122"/>
                <a:cs typeface="宋体" panose="02010600030101010101" pitchFamily="2" charset="-122"/>
              </a:rPr>
              <a:t>4</a:t>
            </a:r>
            <a:r>
              <a:rPr lang="zh-CN" altLang="en-US" sz="2800" spc="-5" dirty="0">
                <a:solidFill>
                  <a:srgbClr val="FFFFFF"/>
                </a:solidFill>
                <a:latin typeface="宋体" panose="02010600030101010101" pitchFamily="2" charset="-122"/>
                <a:cs typeface="宋体" panose="02010600030101010101" pitchFamily="2" charset="-122"/>
              </a:rPr>
              <a:t>种类型的结点，在此介绍主要的</a:t>
            </a:r>
            <a:r>
              <a:rPr lang="en-US" altLang="zh-CN" sz="2800" spc="-5" dirty="0">
                <a:solidFill>
                  <a:srgbClr val="FFFFFF"/>
                </a:solidFill>
                <a:latin typeface="宋体" panose="02010600030101010101" pitchFamily="2" charset="-122"/>
                <a:cs typeface="宋体" panose="02010600030101010101" pitchFamily="2" charset="-122"/>
              </a:rPr>
              <a:t>3</a:t>
            </a:r>
            <a:r>
              <a:rPr lang="zh-CN" altLang="en-US" sz="2800" spc="-5" dirty="0">
                <a:solidFill>
                  <a:srgbClr val="FFFFFF"/>
                </a:solidFill>
                <a:latin typeface="宋体" panose="02010600030101010101" pitchFamily="2" charset="-122"/>
                <a:cs typeface="宋体" panose="02010600030101010101" pitchFamily="2" charset="-122"/>
              </a:rPr>
              <a:t>种类型</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 Composite Node　　组合节点</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 Condition Node　　 条件节点（叶节点）</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 Action Node　　　　动作节点（叶节点）</a:t>
            </a: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703834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行为树 </a:t>
            </a:r>
            <a:r>
              <a:rPr lang="en-US" altLang="zh-CN" sz="5400" spc="-5" dirty="0">
                <a:solidFill>
                  <a:srgbClr val="33B5F0"/>
                </a:solidFill>
                <a:latin typeface="微软雅黑" panose="020B0503020204020204" charset="-122"/>
                <a:cs typeface="微软雅黑" panose="020B0503020204020204" charset="-122"/>
              </a:rPr>
              <a:t>- </a:t>
            </a:r>
            <a:r>
              <a:rPr lang="zh-CN" altLang="en-US" sz="5400" spc="-5" dirty="0">
                <a:solidFill>
                  <a:srgbClr val="33B5F0"/>
                </a:solidFill>
                <a:latin typeface="微软雅黑" panose="020B0503020204020204" charset="-122"/>
                <a:cs typeface="微软雅黑" panose="020B0503020204020204" charset="-122"/>
              </a:rPr>
              <a:t>组合结点</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5174615"/>
          </a:xfrm>
          <a:prstGeom prst="rect">
            <a:avLst/>
          </a:prstGeom>
        </p:spPr>
        <p:txBody>
          <a:bodyPr vert="horz" wrap="square" lIns="0" tIns="12065" rIns="0" bIns="0" rtlCol="0">
            <a:spAutoFit/>
          </a:bodyPr>
          <a:lstStyle/>
          <a:p>
            <a:pPr marL="12700" indent="0">
              <a:lnSpc>
                <a:spcPts val="3355"/>
              </a:lnSpc>
              <a:buNone/>
            </a:pPr>
            <a:r>
              <a:rPr lang="zh-CN" altLang="ja-JP" sz="2800" spc="-5" dirty="0">
                <a:solidFill>
                  <a:srgbClr val="FFFFFF"/>
                </a:solidFill>
                <a:latin typeface="宋体" panose="02010600030101010101" pitchFamily="2" charset="-122"/>
                <a:cs typeface="宋体" panose="02010600030101010101" pitchFamily="2" charset="-122"/>
              </a:rPr>
              <a:t>组合结点分为</a:t>
            </a:r>
            <a:r>
              <a:rPr lang="en-US" altLang="zh-CN" sz="2800" spc="-5" dirty="0">
                <a:solidFill>
                  <a:srgbClr val="FFFFFF"/>
                </a:solidFill>
                <a:latin typeface="宋体" panose="02010600030101010101" pitchFamily="2" charset="-122"/>
                <a:cs typeface="宋体" panose="02010600030101010101" pitchFamily="2" charset="-122"/>
              </a:rPr>
              <a:t>3</a:t>
            </a:r>
            <a:r>
              <a:rPr lang="zh-CN" altLang="en-US" sz="2800" spc="-5" dirty="0">
                <a:solidFill>
                  <a:srgbClr val="FFFFFF"/>
                </a:solidFill>
                <a:latin typeface="宋体" panose="02010600030101010101" pitchFamily="2" charset="-122"/>
                <a:cs typeface="宋体" panose="02010600030101010101" pitchFamily="2" charset="-122"/>
              </a:rPr>
              <a:t>种，此处介绍简单的</a:t>
            </a:r>
            <a:r>
              <a:rPr lang="en-US" altLang="zh-CN" sz="2800" spc="-5" dirty="0">
                <a:solidFill>
                  <a:srgbClr val="FFFFFF"/>
                </a:solidFill>
                <a:latin typeface="宋体" panose="02010600030101010101" pitchFamily="2" charset="-122"/>
                <a:cs typeface="宋体" panose="02010600030101010101" pitchFamily="2" charset="-122"/>
              </a:rPr>
              <a:t>2</a:t>
            </a:r>
            <a:r>
              <a:rPr lang="zh-CN" altLang="en-US" sz="2800" spc="-5" dirty="0">
                <a:solidFill>
                  <a:srgbClr val="FFFFFF"/>
                </a:solidFill>
                <a:latin typeface="宋体" panose="02010600030101010101" pitchFamily="2" charset="-122"/>
                <a:cs typeface="宋体" panose="02010600030101010101" pitchFamily="2" charset="-122"/>
              </a:rPr>
              <a:t>种</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 Selector Node </a:t>
            </a:r>
            <a:r>
              <a:rPr lang="zh-CN" altLang="en-US" sz="2800" spc="-5" dirty="0">
                <a:solidFill>
                  <a:srgbClr val="FFFFFF"/>
                </a:solidFill>
                <a:latin typeface="宋体" panose="02010600030101010101" pitchFamily="2" charset="-122"/>
                <a:cs typeface="宋体" panose="02010600030101010101" pitchFamily="2" charset="-122"/>
              </a:rPr>
              <a:t>选择结点</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  </a:t>
            </a:r>
            <a:r>
              <a:rPr lang="zh-CN" altLang="en-US" sz="2800" spc="-5" dirty="0">
                <a:solidFill>
                  <a:srgbClr val="FFFFFF"/>
                </a:solidFill>
                <a:latin typeface="宋体" panose="02010600030101010101" pitchFamily="2" charset="-122"/>
                <a:cs typeface="宋体" panose="02010600030101010101" pitchFamily="2" charset="-122"/>
              </a:rPr>
              <a:t>选择结点按顺序地执行其子结点，如果有子结点返回</a:t>
            </a:r>
            <a:r>
              <a:rPr lang="en-US" altLang="zh-CN" sz="2800" spc="-5" dirty="0">
                <a:solidFill>
                  <a:srgbClr val="FFFFFF"/>
                </a:solidFill>
                <a:latin typeface="宋体" panose="02010600030101010101" pitchFamily="2" charset="-122"/>
                <a:cs typeface="宋体" panose="02010600030101010101" pitchFamily="2" charset="-122"/>
              </a:rPr>
              <a:t>True</a:t>
            </a:r>
            <a:r>
              <a:rPr lang="zh-CN" altLang="en-US" sz="2800" spc="-5" dirty="0">
                <a:solidFill>
                  <a:srgbClr val="FFFFFF"/>
                </a:solidFill>
                <a:latin typeface="宋体" panose="02010600030101010101" pitchFamily="2" charset="-122"/>
                <a:cs typeface="宋体" panose="02010600030101010101" pitchFamily="2" charset="-122"/>
              </a:rPr>
              <a:t>，则停止执行子结点，此时选择结点也会向其父结点返回</a:t>
            </a:r>
            <a:r>
              <a:rPr lang="en-US" altLang="zh-CN" sz="2800" spc="-5" dirty="0">
                <a:solidFill>
                  <a:srgbClr val="FFFFFF"/>
                </a:solidFill>
                <a:latin typeface="宋体" panose="02010600030101010101" pitchFamily="2" charset="-122"/>
                <a:cs typeface="宋体" panose="02010600030101010101" pitchFamily="2" charset="-122"/>
              </a:rPr>
              <a:t>True</a:t>
            </a:r>
            <a:r>
              <a:rPr lang="zh-CN" altLang="en-US" sz="2800" spc="-5" dirty="0">
                <a:solidFill>
                  <a:srgbClr val="FFFFFF"/>
                </a:solidFill>
                <a:latin typeface="宋体" panose="02010600030101010101" pitchFamily="2" charset="-122"/>
                <a:cs typeface="宋体" panose="02010600030101010101" pitchFamily="2" charset="-122"/>
              </a:rPr>
              <a:t>；如果所有子结点都返回</a:t>
            </a:r>
            <a:r>
              <a:rPr lang="en-US" altLang="zh-CN" sz="2800" spc="-5" dirty="0">
                <a:solidFill>
                  <a:srgbClr val="FFFFFF"/>
                </a:solidFill>
                <a:latin typeface="宋体" panose="02010600030101010101" pitchFamily="2" charset="-122"/>
                <a:cs typeface="宋体" panose="02010600030101010101" pitchFamily="2" charset="-122"/>
              </a:rPr>
              <a:t>False</a:t>
            </a:r>
            <a:r>
              <a:rPr lang="zh-CN" altLang="en-US" sz="2800" spc="-5" dirty="0">
                <a:solidFill>
                  <a:srgbClr val="FFFFFF"/>
                </a:solidFill>
                <a:latin typeface="宋体" panose="02010600030101010101" pitchFamily="2" charset="-122"/>
                <a:cs typeface="宋体" panose="02010600030101010101" pitchFamily="2" charset="-122"/>
              </a:rPr>
              <a:t>，则选择结点向父结点返回</a:t>
            </a:r>
            <a:r>
              <a:rPr lang="en-US" altLang="zh-CN" sz="2800" spc="-5" dirty="0">
                <a:solidFill>
                  <a:srgbClr val="FFFFFF"/>
                </a:solidFill>
                <a:latin typeface="宋体" panose="02010600030101010101" pitchFamily="2" charset="-122"/>
                <a:cs typeface="宋体" panose="02010600030101010101" pitchFamily="2" charset="-122"/>
              </a:rPr>
              <a:t>False</a:t>
            </a:r>
            <a:r>
              <a:rPr lang="zh-CN" altLang="en-US" sz="2800" spc="-5" dirty="0">
                <a:solidFill>
                  <a:srgbClr val="FFFFFF"/>
                </a:solidFill>
                <a:latin typeface="宋体" panose="02010600030101010101" pitchFamily="2" charset="-122"/>
                <a:cs typeface="宋体" panose="02010600030101010101" pitchFamily="2" charset="-122"/>
              </a:rPr>
              <a:t>。</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 Sequence Node </a:t>
            </a:r>
            <a:r>
              <a:rPr lang="zh-CN" altLang="en-US" sz="2800" spc="-5" dirty="0">
                <a:solidFill>
                  <a:srgbClr val="FFFFFF"/>
                </a:solidFill>
                <a:latin typeface="宋体" panose="02010600030101010101" pitchFamily="2" charset="-122"/>
                <a:cs typeface="宋体" panose="02010600030101010101" pitchFamily="2" charset="-122"/>
              </a:rPr>
              <a:t>顺序结点</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  </a:t>
            </a:r>
            <a:r>
              <a:rPr lang="zh-CN" altLang="en-US" sz="2800" spc="-5" dirty="0">
                <a:solidFill>
                  <a:srgbClr val="FFFFFF"/>
                </a:solidFill>
                <a:latin typeface="宋体" panose="02010600030101010101" pitchFamily="2" charset="-122"/>
                <a:cs typeface="宋体" panose="02010600030101010101" pitchFamily="2" charset="-122"/>
              </a:rPr>
              <a:t>与选择结点</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相反</a:t>
            </a:r>
            <a:r>
              <a:rPr lang="en-US" altLang="zh-CN" sz="2800" spc="-5" dirty="0">
                <a:solidFill>
                  <a:srgbClr val="FFFFFF"/>
                </a:solidFill>
                <a:latin typeface="宋体" panose="02010600030101010101" pitchFamily="2" charset="-122"/>
                <a:cs typeface="宋体" panose="02010600030101010101" pitchFamily="2" charset="-122"/>
              </a:rPr>
              <a:t>”</a:t>
            </a:r>
            <a:endParaRPr lang="en-US" altLang="zh-CN"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  </a:t>
            </a:r>
            <a:r>
              <a:rPr lang="zh-CN" altLang="en-US" sz="2800" spc="-5" dirty="0">
                <a:solidFill>
                  <a:srgbClr val="FFFFFF"/>
                </a:solidFill>
                <a:latin typeface="宋体" panose="02010600030101010101" pitchFamily="2" charset="-122"/>
                <a:cs typeface="宋体" panose="02010600030101010101" pitchFamily="2" charset="-122"/>
              </a:rPr>
              <a:t>如果有子结点返回</a:t>
            </a:r>
            <a:r>
              <a:rPr lang="en-US" altLang="zh-CN" sz="2800" spc="-5" dirty="0">
                <a:solidFill>
                  <a:srgbClr val="FFFFFF"/>
                </a:solidFill>
                <a:latin typeface="宋体" panose="02010600030101010101" pitchFamily="2" charset="-122"/>
                <a:cs typeface="宋体" panose="02010600030101010101" pitchFamily="2" charset="-122"/>
              </a:rPr>
              <a:t>False</a:t>
            </a:r>
            <a:r>
              <a:rPr lang="zh-CN" altLang="en-US" sz="2800" spc="-5" dirty="0">
                <a:solidFill>
                  <a:srgbClr val="FFFFFF"/>
                </a:solidFill>
                <a:latin typeface="宋体" panose="02010600030101010101" pitchFamily="2" charset="-122"/>
                <a:cs typeface="宋体" panose="02010600030101010101" pitchFamily="2" charset="-122"/>
              </a:rPr>
              <a:t>，则停止执行，此时向父结点返回</a:t>
            </a:r>
            <a:r>
              <a:rPr lang="en-US" altLang="zh-CN" sz="2800" spc="-5" dirty="0">
                <a:solidFill>
                  <a:srgbClr val="FFFFFF"/>
                </a:solidFill>
                <a:latin typeface="宋体" panose="02010600030101010101" pitchFamily="2" charset="-122"/>
                <a:cs typeface="宋体" panose="02010600030101010101" pitchFamily="2" charset="-122"/>
              </a:rPr>
              <a:t>False</a:t>
            </a:r>
            <a:r>
              <a:rPr lang="zh-CN" altLang="en-US" sz="2800" spc="-5" dirty="0">
                <a:solidFill>
                  <a:srgbClr val="FFFFFF"/>
                </a:solidFill>
                <a:latin typeface="宋体" panose="02010600030101010101" pitchFamily="2" charset="-122"/>
                <a:cs typeface="宋体" panose="02010600030101010101" pitchFamily="2" charset="-122"/>
              </a:rPr>
              <a:t>；如果所有结点都返回</a:t>
            </a:r>
            <a:r>
              <a:rPr lang="en-US" altLang="zh-CN" sz="2800" spc="-5" dirty="0">
                <a:solidFill>
                  <a:srgbClr val="FFFFFF"/>
                </a:solidFill>
                <a:latin typeface="宋体" panose="02010600030101010101" pitchFamily="2" charset="-122"/>
                <a:cs typeface="宋体" panose="02010600030101010101" pitchFamily="2" charset="-122"/>
              </a:rPr>
              <a:t>True</a:t>
            </a:r>
            <a:r>
              <a:rPr lang="zh-CN" altLang="en-US" sz="2800" spc="-5" dirty="0">
                <a:solidFill>
                  <a:srgbClr val="FFFFFF"/>
                </a:solidFill>
                <a:latin typeface="宋体" panose="02010600030101010101" pitchFamily="2" charset="-122"/>
                <a:cs typeface="宋体" panose="02010600030101010101" pitchFamily="2" charset="-122"/>
              </a:rPr>
              <a:t>，则返回</a:t>
            </a:r>
            <a:r>
              <a:rPr lang="en-US" altLang="zh-CN" sz="2800" spc="-5" dirty="0">
                <a:solidFill>
                  <a:srgbClr val="FFFFFF"/>
                </a:solidFill>
                <a:latin typeface="宋体" panose="02010600030101010101" pitchFamily="2" charset="-122"/>
                <a:cs typeface="宋体" panose="02010600030101010101" pitchFamily="2" charset="-122"/>
              </a:rPr>
              <a:t>True</a:t>
            </a:r>
            <a:endParaRPr lang="en-US" altLang="zh-CN"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875665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行为树 </a:t>
            </a:r>
            <a:r>
              <a:rPr lang="en-US" altLang="zh-CN" sz="5400" spc="-5" dirty="0">
                <a:solidFill>
                  <a:srgbClr val="33B5F0"/>
                </a:solidFill>
                <a:latin typeface="微软雅黑" panose="020B0503020204020204" charset="-122"/>
                <a:cs typeface="微软雅黑" panose="020B0503020204020204" charset="-122"/>
              </a:rPr>
              <a:t>- </a:t>
            </a:r>
            <a:r>
              <a:rPr lang="zh-CN" altLang="en-US" sz="5400" spc="-5" dirty="0">
                <a:solidFill>
                  <a:srgbClr val="33B5F0"/>
                </a:solidFill>
                <a:latin typeface="微软雅黑" panose="020B0503020204020204" charset="-122"/>
                <a:cs typeface="微软雅黑" panose="020B0503020204020204" charset="-122"/>
              </a:rPr>
              <a:t>条件结点</a:t>
            </a:r>
            <a:r>
              <a:rPr lang="en-US" altLang="zh-CN" sz="5400" spc="-5" dirty="0">
                <a:solidFill>
                  <a:srgbClr val="33B5F0"/>
                </a:solidFill>
                <a:latin typeface="微软雅黑" panose="020B0503020204020204" charset="-122"/>
                <a:cs typeface="微软雅黑" panose="020B0503020204020204" charset="-122"/>
              </a:rPr>
              <a:t>/</a:t>
            </a:r>
            <a:r>
              <a:rPr lang="zh-CN" altLang="en-US" sz="5400" spc="-5" dirty="0">
                <a:solidFill>
                  <a:srgbClr val="33B5F0"/>
                </a:solidFill>
                <a:latin typeface="微软雅黑" panose="020B0503020204020204" charset="-122"/>
                <a:cs typeface="微软雅黑" panose="020B0503020204020204" charset="-122"/>
              </a:rPr>
              <a:t>动作结点</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5174615"/>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条件结点 直接根据条件的</a:t>
            </a:r>
            <a:r>
              <a:rPr lang="en-US" altLang="zh-CN" sz="2800" spc="-5" dirty="0">
                <a:solidFill>
                  <a:srgbClr val="FFFFFF"/>
                </a:solidFill>
                <a:latin typeface="宋体" panose="02010600030101010101" pitchFamily="2" charset="-122"/>
                <a:cs typeface="宋体" panose="02010600030101010101" pitchFamily="2" charset="-122"/>
              </a:rPr>
              <a:t>True/False</a:t>
            </a:r>
            <a:r>
              <a:rPr lang="zh-CN" altLang="en-US" sz="2800" spc="-5" dirty="0">
                <a:solidFill>
                  <a:srgbClr val="FFFFFF"/>
                </a:solidFill>
                <a:latin typeface="宋体" panose="02010600030101010101" pitchFamily="2" charset="-122"/>
                <a:cs typeface="宋体" panose="02010600030101010101" pitchFamily="2" charset="-122"/>
              </a:rPr>
              <a:t>来返回</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动作结点 执行一个动作，并根据需求判断返回</a:t>
            </a:r>
            <a:r>
              <a:rPr lang="en-US" altLang="zh-CN" sz="2800" spc="-5" dirty="0">
                <a:solidFill>
                  <a:srgbClr val="FFFFFF"/>
                </a:solidFill>
                <a:latin typeface="宋体" panose="02010600030101010101" pitchFamily="2" charset="-122"/>
                <a:cs typeface="宋体" panose="02010600030101010101" pitchFamily="2" charset="-122"/>
              </a:rPr>
              <a:t>True/False</a:t>
            </a:r>
            <a:endParaRPr lang="en-US" altLang="zh-CN"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en-US" altLang="zh-CN"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en-US" altLang="zh-CN"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动作结点中的</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动作</a:t>
            </a:r>
            <a:r>
              <a:rPr lang="en-US" altLang="zh-CN" sz="2800" spc="-5" dirty="0">
                <a:solidFill>
                  <a:srgbClr val="FFFFFF"/>
                </a:solidFill>
                <a:latin typeface="宋体" panose="02010600030101010101" pitchFamily="2" charset="-122"/>
                <a:cs typeface="宋体" panose="02010600030101010101" pitchFamily="2" charset="-122"/>
              </a:rPr>
              <a:t>”</a:t>
            </a:r>
            <a:r>
              <a:rPr lang="zh-CN" altLang="en-US" sz="2800" spc="-5" dirty="0">
                <a:solidFill>
                  <a:srgbClr val="FFFFFF"/>
                </a:solidFill>
                <a:latin typeface="宋体" panose="02010600030101010101" pitchFamily="2" charset="-122"/>
                <a:cs typeface="宋体" panose="02010600030101010101" pitchFamily="2" charset="-122"/>
              </a:rPr>
              <a:t>，可能是一个持续执行的动作，如果动作正在持续，那么该结点要返回</a:t>
            </a:r>
            <a:r>
              <a:rPr lang="en-US" altLang="zh-CN" sz="2800" spc="-5" dirty="0">
                <a:solidFill>
                  <a:srgbClr val="FFFFFF"/>
                </a:solidFill>
                <a:latin typeface="宋体" panose="02010600030101010101" pitchFamily="2" charset="-122"/>
                <a:cs typeface="宋体" panose="02010600030101010101" pitchFamily="2" charset="-122"/>
              </a:rPr>
              <a:t>Running</a:t>
            </a:r>
            <a:r>
              <a:rPr lang="zh-CN" altLang="en-US" sz="2800" spc="-5" dirty="0">
                <a:solidFill>
                  <a:srgbClr val="FFFFFF"/>
                </a:solidFill>
                <a:latin typeface="宋体" panose="02010600030101010101" pitchFamily="2" charset="-122"/>
                <a:cs typeface="宋体" panose="02010600030101010101" pitchFamily="2" charset="-122"/>
              </a:rPr>
              <a:t>。</a:t>
            </a:r>
            <a:r>
              <a:rPr lang="en-US" altLang="zh-CN" sz="2800" spc="-5" dirty="0">
                <a:solidFill>
                  <a:srgbClr val="FFFFFF"/>
                </a:solidFill>
                <a:latin typeface="宋体" panose="02010600030101010101" pitchFamily="2" charset="-122"/>
                <a:cs typeface="宋体" panose="02010600030101010101" pitchFamily="2" charset="-122"/>
              </a:rPr>
              <a:t>Running</a:t>
            </a:r>
            <a:r>
              <a:rPr lang="zh-CN" altLang="en-US" sz="2800" spc="-5" dirty="0">
                <a:solidFill>
                  <a:srgbClr val="FFFFFF"/>
                </a:solidFill>
                <a:latin typeface="宋体" panose="02010600030101010101" pitchFamily="2" charset="-122"/>
                <a:cs typeface="宋体" panose="02010600030101010101" pitchFamily="2" charset="-122"/>
              </a:rPr>
              <a:t>时父结点无法判断</a:t>
            </a:r>
            <a:r>
              <a:rPr lang="en-US" altLang="zh-CN" sz="2800" spc="-5" dirty="0">
                <a:solidFill>
                  <a:srgbClr val="FFFFFF"/>
                </a:solidFill>
                <a:latin typeface="宋体" panose="02010600030101010101" pitchFamily="2" charset="-122"/>
                <a:cs typeface="宋体" panose="02010600030101010101" pitchFamily="2" charset="-122"/>
              </a:rPr>
              <a:t>True/False</a:t>
            </a:r>
            <a:r>
              <a:rPr lang="zh-CN" altLang="en-US" sz="2800" spc="-5" dirty="0">
                <a:solidFill>
                  <a:srgbClr val="FFFFFF"/>
                </a:solidFill>
                <a:latin typeface="宋体" panose="02010600030101010101" pitchFamily="2" charset="-122"/>
                <a:cs typeface="宋体" panose="02010600030101010101" pitchFamily="2" charset="-122"/>
              </a:rPr>
              <a:t>，因此父结点也会返回</a:t>
            </a:r>
            <a:r>
              <a:rPr lang="en-US" altLang="zh-CN" sz="2800" spc="-5" dirty="0">
                <a:solidFill>
                  <a:srgbClr val="FFFFFF"/>
                </a:solidFill>
                <a:latin typeface="宋体" panose="02010600030101010101" pitchFamily="2" charset="-122"/>
                <a:cs typeface="宋体" panose="02010600030101010101" pitchFamily="2" charset="-122"/>
              </a:rPr>
              <a:t>Running</a:t>
            </a:r>
            <a:r>
              <a:rPr lang="zh-CN" altLang="en-US" sz="2800" spc="-5" dirty="0">
                <a:solidFill>
                  <a:srgbClr val="FFFFFF"/>
                </a:solidFill>
                <a:latin typeface="宋体" panose="02010600030101010101" pitchFamily="2" charset="-122"/>
                <a:cs typeface="宋体" panose="02010600030101010101" pitchFamily="2" charset="-122"/>
              </a:rPr>
              <a:t>。</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只有这两种结点能作为叶节点，组合结点不能作为叶结点。</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例子</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1732915"/>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以吃饭睡觉打豆豆为例，设有以下规则</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1. </a:t>
            </a:r>
            <a:r>
              <a:rPr lang="zh-CN" altLang="en-US" sz="2800" spc="-5" dirty="0">
                <a:solidFill>
                  <a:srgbClr val="FFFFFF"/>
                </a:solidFill>
                <a:latin typeface="宋体" panose="02010600030101010101" pitchFamily="2" charset="-122"/>
                <a:cs typeface="宋体" panose="02010600030101010101" pitchFamily="2" charset="-122"/>
              </a:rPr>
              <a:t>吃饭会恢复</a:t>
            </a:r>
            <a:r>
              <a:rPr lang="en-US" altLang="zh-CN" sz="2800" spc="-5" dirty="0">
                <a:solidFill>
                  <a:srgbClr val="FFFFFF"/>
                </a:solidFill>
                <a:latin typeface="宋体" panose="02010600030101010101" pitchFamily="2" charset="-122"/>
                <a:cs typeface="宋体" panose="02010600030101010101" pitchFamily="2" charset="-122"/>
              </a:rPr>
              <a:t>HP</a:t>
            </a:r>
            <a:r>
              <a:rPr lang="zh-CN" altLang="en-US" sz="2800" spc="-5" dirty="0">
                <a:solidFill>
                  <a:srgbClr val="FFFFFF"/>
                </a:solidFill>
                <a:latin typeface="宋体" panose="02010600030101010101" pitchFamily="2" charset="-122"/>
                <a:cs typeface="宋体" panose="02010600030101010101" pitchFamily="2" charset="-122"/>
              </a:rPr>
              <a:t>，睡觉会恢复</a:t>
            </a:r>
            <a:r>
              <a:rPr lang="en-US" altLang="zh-CN" sz="2800" spc="-5" dirty="0">
                <a:solidFill>
                  <a:srgbClr val="FFFFFF"/>
                </a:solidFill>
                <a:latin typeface="宋体" panose="02010600030101010101" pitchFamily="2" charset="-122"/>
                <a:cs typeface="宋体" panose="02010600030101010101" pitchFamily="2" charset="-122"/>
              </a:rPr>
              <a:t>MP</a:t>
            </a:r>
            <a:r>
              <a:rPr lang="zh-CN" altLang="en-US" sz="2800" spc="-5" dirty="0">
                <a:solidFill>
                  <a:srgbClr val="FFFFFF"/>
                </a:solidFill>
                <a:latin typeface="宋体" panose="02010600030101010101" pitchFamily="2" charset="-122"/>
                <a:cs typeface="宋体" panose="02010600030101010101" pitchFamily="2" charset="-122"/>
              </a:rPr>
              <a:t>，打豆豆会同时消耗</a:t>
            </a:r>
            <a:r>
              <a:rPr lang="en-US" altLang="zh-CN" sz="2800" spc="-5" dirty="0">
                <a:solidFill>
                  <a:srgbClr val="FFFFFF"/>
                </a:solidFill>
                <a:latin typeface="宋体" panose="02010600030101010101" pitchFamily="2" charset="-122"/>
                <a:cs typeface="宋体" panose="02010600030101010101" pitchFamily="2" charset="-122"/>
              </a:rPr>
              <a:t>HP</a:t>
            </a:r>
            <a:r>
              <a:rPr lang="zh-CN" altLang="en-US" sz="2800" spc="-5" dirty="0">
                <a:solidFill>
                  <a:srgbClr val="FFFFFF"/>
                </a:solidFill>
                <a:latin typeface="宋体" panose="02010600030101010101" pitchFamily="2" charset="-122"/>
                <a:cs typeface="宋体" panose="02010600030101010101" pitchFamily="2" charset="-122"/>
              </a:rPr>
              <a:t>和</a:t>
            </a:r>
            <a:r>
              <a:rPr lang="en-US" altLang="zh-CN" sz="2800" spc="-5" dirty="0">
                <a:solidFill>
                  <a:srgbClr val="FFFFFF"/>
                </a:solidFill>
                <a:latin typeface="宋体" panose="02010600030101010101" pitchFamily="2" charset="-122"/>
                <a:cs typeface="宋体" panose="02010600030101010101" pitchFamily="2" charset="-122"/>
              </a:rPr>
              <a:t>MP</a:t>
            </a:r>
            <a:endParaRPr lang="en-US" altLang="zh-CN"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2. </a:t>
            </a:r>
            <a:r>
              <a:rPr lang="zh-CN" altLang="en-US" sz="2800" spc="-5" dirty="0">
                <a:solidFill>
                  <a:srgbClr val="FFFFFF"/>
                </a:solidFill>
                <a:latin typeface="宋体" panose="02010600030101010101" pitchFamily="2" charset="-122"/>
                <a:cs typeface="宋体" panose="02010600030101010101" pitchFamily="2" charset="-122"/>
              </a:rPr>
              <a:t>当</a:t>
            </a:r>
            <a:r>
              <a:rPr lang="en-US" altLang="zh-CN" sz="2800" spc="-5" dirty="0">
                <a:solidFill>
                  <a:srgbClr val="FFFFFF"/>
                </a:solidFill>
                <a:latin typeface="宋体" panose="02010600030101010101" pitchFamily="2" charset="-122"/>
                <a:cs typeface="宋体" panose="02010600030101010101" pitchFamily="2" charset="-122"/>
              </a:rPr>
              <a:t>HP</a:t>
            </a:r>
            <a:r>
              <a:rPr lang="zh-CN" altLang="en-US" sz="2800" spc="-5" dirty="0">
                <a:solidFill>
                  <a:srgbClr val="FFFFFF"/>
                </a:solidFill>
                <a:latin typeface="宋体" panose="02010600030101010101" pitchFamily="2" charset="-122"/>
                <a:cs typeface="宋体" panose="02010600030101010101" pitchFamily="2" charset="-122"/>
              </a:rPr>
              <a:t>为</a:t>
            </a:r>
            <a:r>
              <a:rPr lang="en-US" altLang="zh-CN" sz="2800" spc="-5" dirty="0">
                <a:solidFill>
                  <a:srgbClr val="FFFFFF"/>
                </a:solidFill>
                <a:latin typeface="宋体" panose="02010600030101010101" pitchFamily="2" charset="-122"/>
                <a:cs typeface="宋体" panose="02010600030101010101" pitchFamily="2" charset="-122"/>
              </a:rPr>
              <a:t>0</a:t>
            </a:r>
            <a:r>
              <a:rPr lang="zh-CN" altLang="en-US" sz="2800" spc="-5" dirty="0">
                <a:solidFill>
                  <a:srgbClr val="FFFFFF"/>
                </a:solidFill>
                <a:latin typeface="宋体" panose="02010600030101010101" pitchFamily="2" charset="-122"/>
                <a:cs typeface="宋体" panose="02010600030101010101" pitchFamily="2" charset="-122"/>
              </a:rPr>
              <a:t>则吃饭，当</a:t>
            </a:r>
            <a:r>
              <a:rPr lang="en-US" altLang="zh-CN" sz="2800" spc="-5" dirty="0">
                <a:solidFill>
                  <a:srgbClr val="FFFFFF"/>
                </a:solidFill>
                <a:latin typeface="宋体" panose="02010600030101010101" pitchFamily="2" charset="-122"/>
                <a:cs typeface="宋体" panose="02010600030101010101" pitchFamily="2" charset="-122"/>
              </a:rPr>
              <a:t>MP</a:t>
            </a:r>
            <a:r>
              <a:rPr lang="zh-CN" altLang="en-US" sz="2800" spc="-5" dirty="0">
                <a:solidFill>
                  <a:srgbClr val="FFFFFF"/>
                </a:solidFill>
                <a:latin typeface="宋体" panose="02010600030101010101" pitchFamily="2" charset="-122"/>
                <a:cs typeface="宋体" panose="02010600030101010101" pitchFamily="2" charset="-122"/>
              </a:rPr>
              <a:t>为</a:t>
            </a:r>
            <a:r>
              <a:rPr lang="en-US" altLang="zh-CN" sz="2800" spc="-5" dirty="0">
                <a:solidFill>
                  <a:srgbClr val="FFFFFF"/>
                </a:solidFill>
                <a:latin typeface="宋体" panose="02010600030101010101" pitchFamily="2" charset="-122"/>
                <a:cs typeface="宋体" panose="02010600030101010101" pitchFamily="2" charset="-122"/>
              </a:rPr>
              <a:t>0</a:t>
            </a:r>
            <a:r>
              <a:rPr lang="zh-CN" altLang="en-US" sz="2800" spc="-5" dirty="0">
                <a:solidFill>
                  <a:srgbClr val="FFFFFF"/>
                </a:solidFill>
                <a:latin typeface="宋体" panose="02010600030101010101" pitchFamily="2" charset="-122"/>
                <a:cs typeface="宋体" panose="02010600030101010101" pitchFamily="2" charset="-122"/>
              </a:rPr>
              <a:t>则睡觉</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en-US" altLang="zh-CN" sz="2800" spc="-5" dirty="0">
                <a:solidFill>
                  <a:srgbClr val="FFFFFF"/>
                </a:solidFill>
                <a:latin typeface="宋体" panose="02010600030101010101" pitchFamily="2" charset="-122"/>
                <a:cs typeface="宋体" panose="02010600030101010101" pitchFamily="2" charset="-122"/>
              </a:rPr>
              <a:t>3. </a:t>
            </a:r>
            <a:r>
              <a:rPr lang="zh-CN" altLang="en-US" sz="2800" spc="-5" dirty="0">
                <a:solidFill>
                  <a:srgbClr val="FFFFFF"/>
                </a:solidFill>
                <a:latin typeface="宋体" panose="02010600030101010101" pitchFamily="2" charset="-122"/>
                <a:cs typeface="宋体" panose="02010600030101010101" pitchFamily="2" charset="-122"/>
              </a:rPr>
              <a:t>吃饭、睡觉都不可打断，直到</a:t>
            </a:r>
            <a:r>
              <a:rPr lang="en-US" altLang="zh-CN" sz="2800" spc="-5" dirty="0">
                <a:solidFill>
                  <a:srgbClr val="FFFFFF"/>
                </a:solidFill>
                <a:latin typeface="宋体" panose="02010600030101010101" pitchFamily="2" charset="-122"/>
                <a:cs typeface="宋体" panose="02010600030101010101" pitchFamily="2" charset="-122"/>
              </a:rPr>
              <a:t>HP==100</a:t>
            </a:r>
            <a:r>
              <a:rPr lang="zh-CN" altLang="en-US" sz="2800" spc="-5" dirty="0">
                <a:solidFill>
                  <a:srgbClr val="FFFFFF"/>
                </a:solidFill>
                <a:latin typeface="宋体" panose="02010600030101010101" pitchFamily="2" charset="-122"/>
                <a:cs typeface="宋体" panose="02010600030101010101" pitchFamily="2" charset="-122"/>
              </a:rPr>
              <a:t>、</a:t>
            </a:r>
            <a:r>
              <a:rPr lang="en-US" altLang="zh-CN" sz="2800" spc="-5" dirty="0">
                <a:solidFill>
                  <a:srgbClr val="FFFFFF"/>
                </a:solidFill>
                <a:latin typeface="宋体" panose="02010600030101010101" pitchFamily="2" charset="-122"/>
                <a:cs typeface="宋体" panose="02010600030101010101" pitchFamily="2" charset="-122"/>
              </a:rPr>
              <a:t>MP==100</a:t>
            </a:r>
            <a:r>
              <a:rPr lang="zh-CN" altLang="en-US" sz="2800" spc="-5" dirty="0">
                <a:solidFill>
                  <a:srgbClr val="FFFFFF"/>
                </a:solidFill>
                <a:latin typeface="宋体" panose="02010600030101010101" pitchFamily="2" charset="-122"/>
                <a:cs typeface="宋体" panose="02010600030101010101" pitchFamily="2" charset="-122"/>
              </a:rPr>
              <a:t>才结束</a:t>
            </a:r>
            <a:endParaRPr lang="en-US" altLang="zh-CN"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状态机</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441960"/>
          </a:xfrm>
          <a:prstGeom prst="rect">
            <a:avLst/>
          </a:prstGeom>
        </p:spPr>
        <p:txBody>
          <a:bodyPr vert="horz" wrap="square" lIns="0" tIns="12065" rIns="0" bIns="0" rtlCol="0">
            <a:spAutoFit/>
          </a:bodyPr>
          <a:lstStyle/>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状态机</a:t>
            </a:r>
            <a:endParaRPr lang="zh-CN" altLang="en-US" sz="2800" spc="-5" dirty="0">
              <a:solidFill>
                <a:srgbClr val="FFFFFF"/>
              </a:solidFill>
              <a:latin typeface="宋体" panose="02010600030101010101" pitchFamily="2" charset="-122"/>
              <a:cs typeface="宋体" panose="02010600030101010101" pitchFamily="2" charset="-122"/>
            </a:endParaRPr>
          </a:p>
        </p:txBody>
      </p:sp>
      <p:grpSp>
        <p:nvGrpSpPr>
          <p:cNvPr id="9" name="组合 8"/>
          <p:cNvGrpSpPr/>
          <p:nvPr/>
        </p:nvGrpSpPr>
        <p:grpSpPr>
          <a:xfrm>
            <a:off x="2628265" y="2002790"/>
            <a:ext cx="1295400" cy="1295400"/>
            <a:chOff x="5160" y="2400"/>
            <a:chExt cx="2040" cy="2040"/>
          </a:xfrm>
        </p:grpSpPr>
        <p:sp>
          <p:nvSpPr>
            <p:cNvPr id="7" name="圆角矩形 6"/>
            <p:cNvSpPr/>
            <p:nvPr/>
          </p:nvSpPr>
          <p:spPr>
            <a:xfrm>
              <a:off x="5160" y="240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360" y="2961"/>
              <a:ext cx="1641" cy="919"/>
            </a:xfrm>
            <a:prstGeom prst="rect">
              <a:avLst/>
            </a:prstGeom>
            <a:noFill/>
          </p:spPr>
          <p:txBody>
            <a:bodyPr wrap="square" rtlCol="0">
              <a:spAutoFit/>
            </a:bodyPr>
            <a:p>
              <a:r>
                <a:rPr lang="zh-CN" altLang="en-US" sz="3200">
                  <a:solidFill>
                    <a:schemeClr val="bg1"/>
                  </a:solidFill>
                </a:rPr>
                <a:t>吃饭</a:t>
              </a:r>
              <a:endParaRPr lang="zh-CN" altLang="en-US" sz="3200">
                <a:solidFill>
                  <a:schemeClr val="bg1"/>
                </a:solidFill>
              </a:endParaRPr>
            </a:p>
          </p:txBody>
        </p:sp>
      </p:grpSp>
      <p:grpSp>
        <p:nvGrpSpPr>
          <p:cNvPr id="10" name="组合 9"/>
          <p:cNvGrpSpPr/>
          <p:nvPr/>
        </p:nvGrpSpPr>
        <p:grpSpPr>
          <a:xfrm>
            <a:off x="4890770" y="4658995"/>
            <a:ext cx="1295400" cy="1295400"/>
            <a:chOff x="5160" y="2400"/>
            <a:chExt cx="2040" cy="2040"/>
          </a:xfrm>
        </p:grpSpPr>
        <p:sp>
          <p:nvSpPr>
            <p:cNvPr id="11" name="圆角矩形 10"/>
            <p:cNvSpPr/>
            <p:nvPr/>
          </p:nvSpPr>
          <p:spPr>
            <a:xfrm>
              <a:off x="5160" y="240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360" y="2576"/>
              <a:ext cx="1641" cy="1695"/>
            </a:xfrm>
            <a:prstGeom prst="rect">
              <a:avLst/>
            </a:prstGeom>
            <a:noFill/>
          </p:spPr>
          <p:txBody>
            <a:bodyPr wrap="square" rtlCol="0">
              <a:spAutoFit/>
            </a:bodyPr>
            <a:p>
              <a:r>
                <a:rPr lang="zh-CN" altLang="en-US" sz="3200">
                  <a:solidFill>
                    <a:schemeClr val="bg1"/>
                  </a:solidFill>
                </a:rPr>
                <a:t>打豆豆</a:t>
              </a:r>
              <a:endParaRPr lang="zh-CN" altLang="en-US" sz="3200">
                <a:solidFill>
                  <a:schemeClr val="bg1"/>
                </a:solidFill>
              </a:endParaRPr>
            </a:p>
          </p:txBody>
        </p:sp>
      </p:grpSp>
      <p:grpSp>
        <p:nvGrpSpPr>
          <p:cNvPr id="13" name="组合 12"/>
          <p:cNvGrpSpPr/>
          <p:nvPr/>
        </p:nvGrpSpPr>
        <p:grpSpPr>
          <a:xfrm>
            <a:off x="6927215" y="1921510"/>
            <a:ext cx="1295400" cy="1295400"/>
            <a:chOff x="5160" y="2400"/>
            <a:chExt cx="2040" cy="2040"/>
          </a:xfrm>
        </p:grpSpPr>
        <p:sp>
          <p:nvSpPr>
            <p:cNvPr id="14" name="圆角矩形 13"/>
            <p:cNvSpPr/>
            <p:nvPr/>
          </p:nvSpPr>
          <p:spPr>
            <a:xfrm>
              <a:off x="5160" y="240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360" y="2961"/>
              <a:ext cx="1641" cy="919"/>
            </a:xfrm>
            <a:prstGeom prst="rect">
              <a:avLst/>
            </a:prstGeom>
            <a:noFill/>
          </p:spPr>
          <p:txBody>
            <a:bodyPr wrap="square" rtlCol="0">
              <a:spAutoFit/>
            </a:bodyPr>
            <a:p>
              <a:r>
                <a:rPr lang="zh-CN" altLang="en-US" sz="3200">
                  <a:solidFill>
                    <a:schemeClr val="bg1"/>
                  </a:solidFill>
                </a:rPr>
                <a:t>睡觉</a:t>
              </a:r>
              <a:endParaRPr lang="zh-CN" altLang="en-US" sz="3200">
                <a:solidFill>
                  <a:schemeClr val="bg1"/>
                </a:solidFill>
              </a:endParaRPr>
            </a:p>
          </p:txBody>
        </p:sp>
      </p:grpSp>
      <p:grpSp>
        <p:nvGrpSpPr>
          <p:cNvPr id="20" name="组合 19"/>
          <p:cNvGrpSpPr/>
          <p:nvPr/>
        </p:nvGrpSpPr>
        <p:grpSpPr>
          <a:xfrm>
            <a:off x="3275965" y="3298190"/>
            <a:ext cx="1614170" cy="2243455"/>
            <a:chOff x="5159" y="5194"/>
            <a:chExt cx="2542" cy="3533"/>
          </a:xfrm>
        </p:grpSpPr>
        <p:cxnSp>
          <p:nvCxnSpPr>
            <p:cNvPr id="17" name="直接箭头连接符 16"/>
            <p:cNvCxnSpPr>
              <a:stCxn id="7" idx="2"/>
              <a:endCxn id="11" idx="1"/>
            </p:cNvCxnSpPr>
            <p:nvPr/>
          </p:nvCxnSpPr>
          <p:spPr>
            <a:xfrm>
              <a:off x="5159" y="5194"/>
              <a:ext cx="2543" cy="3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3000000">
              <a:off x="4136" y="6695"/>
              <a:ext cx="3485" cy="580"/>
            </a:xfrm>
            <a:prstGeom prst="rect">
              <a:avLst/>
            </a:prstGeom>
            <a:noFill/>
          </p:spPr>
          <p:txBody>
            <a:bodyPr wrap="square" rtlCol="0">
              <a:spAutoFit/>
            </a:bodyPr>
            <a:p>
              <a:r>
                <a:rPr lang="en-US" altLang="zh-CN">
                  <a:solidFill>
                    <a:schemeClr val="bg1"/>
                  </a:solidFill>
                </a:rPr>
                <a:t>HP==100 &amp;&amp; MP&gt;0</a:t>
              </a:r>
              <a:endParaRPr lang="en-US" altLang="zh-CN">
                <a:solidFill>
                  <a:schemeClr val="bg1"/>
                </a:solidFill>
              </a:endParaRPr>
            </a:p>
          </p:txBody>
        </p:sp>
      </p:grpSp>
      <p:cxnSp>
        <p:nvCxnSpPr>
          <p:cNvPr id="22" name="直接箭头连接符 21"/>
          <p:cNvCxnSpPr/>
          <p:nvPr/>
        </p:nvCxnSpPr>
        <p:spPr>
          <a:xfrm flipV="1">
            <a:off x="3924300" y="2819400"/>
            <a:ext cx="3009900" cy="19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322445" y="2942590"/>
            <a:ext cx="2212975" cy="368300"/>
          </a:xfrm>
          <a:prstGeom prst="rect">
            <a:avLst/>
          </a:prstGeom>
          <a:noFill/>
        </p:spPr>
        <p:txBody>
          <a:bodyPr wrap="square" rtlCol="0">
            <a:spAutoFit/>
          </a:bodyPr>
          <a:p>
            <a:r>
              <a:rPr lang="en-US" altLang="zh-CN">
                <a:solidFill>
                  <a:schemeClr val="bg1"/>
                </a:solidFill>
              </a:rPr>
              <a:t>HP==100 &amp;&amp; MP==0</a:t>
            </a:r>
            <a:endParaRPr lang="en-US" altLang="zh-CN">
              <a:solidFill>
                <a:schemeClr val="bg1"/>
              </a:solidFill>
            </a:endParaRPr>
          </a:p>
        </p:txBody>
      </p:sp>
      <p:cxnSp>
        <p:nvCxnSpPr>
          <p:cNvPr id="24" name="直接箭头连接符 23"/>
          <p:cNvCxnSpPr/>
          <p:nvPr/>
        </p:nvCxnSpPr>
        <p:spPr>
          <a:xfrm flipH="1">
            <a:off x="3886200" y="2438400"/>
            <a:ext cx="304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23080" y="1990725"/>
            <a:ext cx="2212975" cy="368300"/>
          </a:xfrm>
          <a:prstGeom prst="rect">
            <a:avLst/>
          </a:prstGeom>
          <a:noFill/>
        </p:spPr>
        <p:txBody>
          <a:bodyPr wrap="square" rtlCol="0">
            <a:spAutoFit/>
          </a:bodyPr>
          <a:p>
            <a:r>
              <a:rPr lang="en-US" altLang="zh-CN">
                <a:solidFill>
                  <a:schemeClr val="bg1"/>
                </a:solidFill>
              </a:rPr>
              <a:t>HP==0 &amp;&amp; MP==100</a:t>
            </a:r>
            <a:endParaRPr lang="en-US" altLang="zh-CN">
              <a:solidFill>
                <a:schemeClr val="bg1"/>
              </a:solidFill>
            </a:endParaRPr>
          </a:p>
        </p:txBody>
      </p:sp>
      <p:cxnSp>
        <p:nvCxnSpPr>
          <p:cNvPr id="28" name="直接箭头连接符 27"/>
          <p:cNvCxnSpPr/>
          <p:nvPr/>
        </p:nvCxnSpPr>
        <p:spPr>
          <a:xfrm rot="10800000">
            <a:off x="3578860" y="3298190"/>
            <a:ext cx="1297940" cy="15786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3000000">
            <a:off x="4043045" y="3726815"/>
            <a:ext cx="843280" cy="368300"/>
          </a:xfrm>
          <a:prstGeom prst="rect">
            <a:avLst/>
          </a:prstGeom>
          <a:noFill/>
        </p:spPr>
        <p:txBody>
          <a:bodyPr wrap="square" rtlCol="0">
            <a:spAutoFit/>
          </a:bodyPr>
          <a:p>
            <a:r>
              <a:rPr lang="en-US" altLang="zh-CN">
                <a:solidFill>
                  <a:schemeClr val="bg1"/>
                </a:solidFill>
              </a:rPr>
              <a:t>HP==0</a:t>
            </a:r>
            <a:endParaRPr lang="en-US" altLang="zh-CN">
              <a:solidFill>
                <a:schemeClr val="bg1"/>
              </a:solidFill>
            </a:endParaRPr>
          </a:p>
        </p:txBody>
      </p:sp>
      <p:grpSp>
        <p:nvGrpSpPr>
          <p:cNvPr id="30" name="组合 29"/>
          <p:cNvGrpSpPr/>
          <p:nvPr/>
        </p:nvGrpSpPr>
        <p:grpSpPr>
          <a:xfrm rot="15240000">
            <a:off x="6136976" y="3249620"/>
            <a:ext cx="1614805" cy="2008505"/>
            <a:chOff x="5159" y="5194"/>
            <a:chExt cx="2543" cy="3163"/>
          </a:xfrm>
        </p:grpSpPr>
        <p:cxnSp>
          <p:nvCxnSpPr>
            <p:cNvPr id="31" name="直接箭头连接符 30"/>
            <p:cNvCxnSpPr/>
            <p:nvPr/>
          </p:nvCxnSpPr>
          <p:spPr>
            <a:xfrm>
              <a:off x="5159" y="5194"/>
              <a:ext cx="2543" cy="3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rot="3000000">
              <a:off x="5354" y="6804"/>
              <a:ext cx="1376" cy="580"/>
            </a:xfrm>
            <a:prstGeom prst="rect">
              <a:avLst/>
            </a:prstGeom>
            <a:noFill/>
          </p:spPr>
          <p:txBody>
            <a:bodyPr wrap="square" rtlCol="0">
              <a:spAutoFit/>
            </a:bodyPr>
            <a:p>
              <a:r>
                <a:rPr lang="en-US" altLang="zh-CN">
                  <a:solidFill>
                    <a:schemeClr val="bg1"/>
                  </a:solidFill>
                </a:rPr>
                <a:t>MP==0</a:t>
              </a:r>
              <a:endParaRPr lang="en-US" altLang="zh-CN">
                <a:solidFill>
                  <a:schemeClr val="bg1"/>
                </a:solidFill>
              </a:endParaRPr>
            </a:p>
          </p:txBody>
        </p:sp>
      </p:grpSp>
      <p:cxnSp>
        <p:nvCxnSpPr>
          <p:cNvPr id="33" name="直接箭头连接符 32"/>
          <p:cNvCxnSpPr/>
          <p:nvPr/>
        </p:nvCxnSpPr>
        <p:spPr>
          <a:xfrm flipH="1">
            <a:off x="6172200" y="3200400"/>
            <a:ext cx="1143000" cy="1676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rot="18360000">
            <a:off x="5390515" y="3688715"/>
            <a:ext cx="2032000" cy="368300"/>
          </a:xfrm>
          <a:prstGeom prst="rect">
            <a:avLst/>
          </a:prstGeom>
          <a:noFill/>
        </p:spPr>
        <p:txBody>
          <a:bodyPr wrap="square" rtlCol="0">
            <a:spAutoFit/>
          </a:bodyPr>
          <a:p>
            <a:r>
              <a:rPr lang="en-US" altLang="zh-CN">
                <a:solidFill>
                  <a:schemeClr val="bg1"/>
                </a:solidFill>
              </a:rPr>
              <a:t>MP==100 &amp;&amp; HP&gt;0</a:t>
            </a:r>
            <a:endParaRPr lang="en-US" altLang="zh-CN">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487424" y="2866644"/>
            <a:ext cx="3570732" cy="1572767"/>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1407667" y="1503934"/>
            <a:ext cx="8712835" cy="109537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B5F0"/>
                </a:solidFill>
                <a:latin typeface="宋体" panose="02010600030101010101" pitchFamily="2" charset="-122"/>
                <a:cs typeface="宋体" panose="02010600030101010101" pitchFamily="2" charset="-122"/>
              </a:rPr>
              <a:t>随机寻路算法：</a:t>
            </a:r>
            <a:endParaRPr sz="2400">
              <a:latin typeface="宋体" panose="02010600030101010101" pitchFamily="2" charset="-122"/>
              <a:cs typeface="宋体" panose="02010600030101010101" pitchFamily="2" charset="-122"/>
            </a:endParaRPr>
          </a:p>
          <a:p>
            <a:pPr marL="12700" marR="5080">
              <a:lnSpc>
                <a:spcPts val="2020"/>
              </a:lnSpc>
              <a:spcBef>
                <a:spcPts val="1550"/>
              </a:spcBef>
            </a:pPr>
            <a:r>
              <a:rPr sz="1800" dirty="0">
                <a:solidFill>
                  <a:srgbClr val="FFFFFF"/>
                </a:solidFill>
                <a:latin typeface="宋体" panose="02010600030101010101" pitchFamily="2" charset="-122"/>
                <a:cs typeface="宋体" panose="02010600030101010101" pitchFamily="2" charset="-122"/>
              </a:rPr>
              <a:t>随机寻路算法适合模拟游戏中那些</a:t>
            </a:r>
            <a:r>
              <a:rPr sz="1800" dirty="0">
                <a:solidFill>
                  <a:srgbClr val="FF0000"/>
                </a:solidFill>
                <a:latin typeface="宋体" panose="02010600030101010101" pitchFamily="2" charset="-122"/>
                <a:cs typeface="宋体" panose="02010600030101010101" pitchFamily="2" charset="-122"/>
              </a:rPr>
              <a:t>没有什么头脑的生</a:t>
            </a:r>
            <a:r>
              <a:rPr sz="1800" spc="-20" dirty="0">
                <a:solidFill>
                  <a:srgbClr val="FF0000"/>
                </a:solidFill>
                <a:latin typeface="宋体" panose="02010600030101010101" pitchFamily="2" charset="-122"/>
                <a:cs typeface="宋体" panose="02010600030101010101" pitchFamily="2" charset="-122"/>
              </a:rPr>
              <a:t>物</a:t>
            </a:r>
            <a:r>
              <a:rPr sz="1800" dirty="0">
                <a:solidFill>
                  <a:srgbClr val="FFFFFF"/>
                </a:solidFill>
                <a:latin typeface="宋体" panose="02010600030101010101" pitchFamily="2" charset="-122"/>
                <a:cs typeface="宋体" panose="02010600030101010101" pitchFamily="2" charset="-122"/>
              </a:rPr>
              <a:t>，它们总是在场景中漫无目的地 走来走去。可以用以下的代码进行模拟：</a:t>
            </a:r>
            <a:endParaRPr sz="1800">
              <a:latin typeface="宋体" panose="02010600030101010101" pitchFamily="2" charset="-122"/>
              <a:cs typeface="宋体" panose="02010600030101010101" pitchFamily="2" charset="-122"/>
            </a:endParaRPr>
          </a:p>
        </p:txBody>
      </p:sp>
      <p:sp>
        <p:nvSpPr>
          <p:cNvPr id="8" name="object 8"/>
          <p:cNvSpPr txBox="1"/>
          <p:nvPr/>
        </p:nvSpPr>
        <p:spPr>
          <a:xfrm>
            <a:off x="1566417" y="4647945"/>
            <a:ext cx="8571230" cy="112331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宋体" panose="02010600030101010101" pitchFamily="2" charset="-122"/>
                <a:cs typeface="宋体" panose="02010600030101010101" pitchFamily="2" charset="-122"/>
              </a:rPr>
              <a:t>在上例中，</a:t>
            </a:r>
            <a:r>
              <a:rPr sz="1800" dirty="0">
                <a:solidFill>
                  <a:srgbClr val="FF0000"/>
                </a:solidFill>
                <a:latin typeface="Calibri" panose="020F0502020204030204"/>
                <a:cs typeface="Calibri" panose="020F0502020204030204"/>
              </a:rPr>
              <a:t>N</a:t>
            </a:r>
            <a:r>
              <a:rPr sz="1800" spc="-35" dirty="0">
                <a:solidFill>
                  <a:srgbClr val="FF0000"/>
                </a:solidFill>
                <a:latin typeface="Calibri" panose="020F0502020204030204"/>
                <a:cs typeface="Calibri" panose="020F0502020204030204"/>
              </a:rPr>
              <a:t> </a:t>
            </a:r>
            <a:r>
              <a:rPr sz="1800" dirty="0">
                <a:solidFill>
                  <a:srgbClr val="FF0000"/>
                </a:solidFill>
                <a:latin typeface="Calibri" panose="020F0502020204030204"/>
                <a:cs typeface="Calibri" panose="020F0502020204030204"/>
              </a:rPr>
              <a:t>P</a:t>
            </a:r>
            <a:r>
              <a:rPr sz="1800" spc="-30" dirty="0">
                <a:solidFill>
                  <a:srgbClr val="FF0000"/>
                </a:solidFill>
                <a:latin typeface="Calibri" panose="020F0502020204030204"/>
                <a:cs typeface="Calibri" panose="020F0502020204030204"/>
              </a:rPr>
              <a:t> </a:t>
            </a:r>
            <a:r>
              <a:rPr sz="1800" dirty="0">
                <a:solidFill>
                  <a:srgbClr val="FF0000"/>
                </a:solidFill>
                <a:latin typeface="Calibri" panose="020F0502020204030204"/>
                <a:cs typeface="Calibri" panose="020F0502020204030204"/>
              </a:rPr>
              <a:t>C</a:t>
            </a:r>
            <a:r>
              <a:rPr sz="1800" spc="-30" dirty="0">
                <a:solidFill>
                  <a:srgbClr val="FF0000"/>
                </a:solidFill>
                <a:latin typeface="Calibri" panose="020F0502020204030204"/>
                <a:cs typeface="Calibri" panose="020F0502020204030204"/>
              </a:rPr>
              <a:t> </a:t>
            </a:r>
            <a:r>
              <a:rPr sz="1800" dirty="0">
                <a:solidFill>
                  <a:srgbClr val="FF0000"/>
                </a:solidFill>
                <a:latin typeface="宋体" panose="02010600030101010101" pitchFamily="2" charset="-122"/>
                <a:cs typeface="宋体" panose="02010600030101010101" pitchFamily="2" charset="-122"/>
              </a:rPr>
              <a:t>会选取一个随机方向和速率运动一会儿</a:t>
            </a:r>
            <a:r>
              <a:rPr sz="1800" dirty="0">
                <a:solidFill>
                  <a:srgbClr val="FFFFFF"/>
                </a:solidFill>
                <a:latin typeface="宋体" panose="02010600030101010101" pitchFamily="2" charset="-122"/>
                <a:cs typeface="宋体" panose="02010600030101010101" pitchFamily="2" charset="-122"/>
              </a:rPr>
              <a:t>，然后再选取另一个。当然，  还可以加上更多的随机性，如，改变运动方向的时间不是固定</a:t>
            </a:r>
            <a:r>
              <a:rPr sz="1800" spc="5" dirty="0">
                <a:solidFill>
                  <a:srgbClr val="FFFFFF"/>
                </a:solidFill>
                <a:latin typeface="宋体" panose="02010600030101010101" pitchFamily="2" charset="-122"/>
                <a:cs typeface="宋体" panose="02010600030101010101" pitchFamily="2" charset="-122"/>
              </a:rPr>
              <a:t>的</a:t>
            </a:r>
            <a:r>
              <a:rPr sz="1800" dirty="0">
                <a:solidFill>
                  <a:srgbClr val="FFFFFF"/>
                </a:solidFill>
                <a:latin typeface="Calibri" panose="020F0502020204030204"/>
                <a:cs typeface="Calibri" panose="020F0502020204030204"/>
              </a:rPr>
              <a:t>num</a:t>
            </a:r>
            <a:r>
              <a:rPr sz="1800" dirty="0">
                <a:solidFill>
                  <a:srgbClr val="FFFFFF"/>
                </a:solidFill>
                <a:latin typeface="宋体" panose="02010600030101010101" pitchFamily="2" charset="-122"/>
                <a:cs typeface="宋体" panose="02010600030101010101" pitchFamily="2" charset="-122"/>
              </a:rPr>
              <a:t>个周期，或者更 倾向于朝某个方向等。实际编程中还必须考虑到碰撞检测，</a:t>
            </a:r>
            <a:r>
              <a:rPr sz="1800" spc="5" dirty="0">
                <a:solidFill>
                  <a:srgbClr val="FFFFFF"/>
                </a:solidFill>
                <a:latin typeface="宋体" panose="02010600030101010101" pitchFamily="2" charset="-122"/>
                <a:cs typeface="宋体" panose="02010600030101010101" pitchFamily="2" charset="-122"/>
              </a:rPr>
              <a:t>当</a:t>
            </a:r>
            <a:r>
              <a:rPr sz="1800" dirty="0">
                <a:solidFill>
                  <a:srgbClr val="FFFFFF"/>
                </a:solidFill>
                <a:latin typeface="Calibri" panose="020F0502020204030204"/>
                <a:cs typeface="Calibri" panose="020F0502020204030204"/>
              </a:rPr>
              <a:t>NPC</a:t>
            </a:r>
            <a:r>
              <a:rPr sz="1800" spc="-30"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遇到障碍物后，会 </a:t>
            </a:r>
            <a:r>
              <a:rPr sz="1800" spc="-5" dirty="0">
                <a:solidFill>
                  <a:srgbClr val="FFFFFF"/>
                </a:solidFill>
                <a:latin typeface="宋体" panose="02010600030101010101" pitchFamily="2" charset="-122"/>
                <a:cs typeface="宋体" panose="02010600030101010101" pitchFamily="2" charset="-122"/>
              </a:rPr>
              <a:t>随机选取一个前进的方向，继续行走。</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019" y="127457"/>
            <a:ext cx="4140835"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行为树</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pic>
        <p:nvPicPr>
          <p:cNvPr id="16" name="图片 15"/>
          <p:cNvPicPr>
            <a:picLocks noChangeAspect="1"/>
          </p:cNvPicPr>
          <p:nvPr/>
        </p:nvPicPr>
        <p:blipFill>
          <a:blip r:embed="rId4"/>
          <a:stretch>
            <a:fillRect/>
          </a:stretch>
        </p:blipFill>
        <p:spPr>
          <a:xfrm>
            <a:off x="2564130" y="970915"/>
            <a:ext cx="8353425" cy="49225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534543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状态机</a:t>
            </a:r>
            <a:r>
              <a:rPr lang="en-US" altLang="zh-CN" sz="5400" spc="-5" dirty="0">
                <a:solidFill>
                  <a:srgbClr val="33B5F0"/>
                </a:solidFill>
                <a:latin typeface="微软雅黑" panose="020B0503020204020204" charset="-122"/>
                <a:cs typeface="微软雅黑" panose="020B0503020204020204" charset="-122"/>
              </a:rPr>
              <a:t>/</a:t>
            </a:r>
            <a:r>
              <a:rPr lang="zh-CN" altLang="en-US" sz="5400" spc="-5" dirty="0">
                <a:solidFill>
                  <a:srgbClr val="33B5F0"/>
                </a:solidFill>
                <a:latin typeface="微软雅黑" panose="020B0503020204020204" charset="-122"/>
                <a:cs typeface="微软雅黑" panose="020B0503020204020204" charset="-122"/>
              </a:rPr>
              <a:t>行为树</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3884295"/>
          </a:xfrm>
          <a:prstGeom prst="rect">
            <a:avLst/>
          </a:prstGeom>
        </p:spPr>
        <p:txBody>
          <a:bodyPr vert="horz" wrap="square" lIns="0" tIns="12065" rIns="0" bIns="0" rtlCol="0">
            <a:spAutoFit/>
          </a:bodyPr>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sym typeface="+mn-ea"/>
              </a:rPr>
              <a:t>行为树与状态机的其中一个区别是，行为树可以维护多个状态，而状态机只会有一个状态，这从结点的</a:t>
            </a:r>
            <a:r>
              <a:rPr lang="en-US" altLang="zh-CN" sz="2800" spc="-5" dirty="0">
                <a:solidFill>
                  <a:srgbClr val="FFFFFF"/>
                </a:solidFill>
                <a:latin typeface="宋体" panose="02010600030101010101" pitchFamily="2" charset="-122"/>
                <a:cs typeface="宋体" panose="02010600030101010101" pitchFamily="2" charset="-122"/>
                <a:sym typeface="+mn-ea"/>
              </a:rPr>
              <a:t>Running</a:t>
            </a:r>
            <a:r>
              <a:rPr lang="zh-CN" altLang="en-US" sz="2800" spc="-5" dirty="0">
                <a:solidFill>
                  <a:srgbClr val="FFFFFF"/>
                </a:solidFill>
                <a:latin typeface="宋体" panose="02010600030101010101" pitchFamily="2" charset="-122"/>
                <a:cs typeface="宋体" panose="02010600030101010101" pitchFamily="2" charset="-122"/>
                <a:sym typeface="+mn-ea"/>
              </a:rPr>
              <a:t>返回能体现出来。</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状态机和行为树还有一个不同，是在于需求变更时</a:t>
            </a: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endParaRPr lang="zh-CN" altLang="en-US" sz="2800" spc="-5" dirty="0">
              <a:solidFill>
                <a:srgbClr val="FFFFFF"/>
              </a:solidFill>
              <a:latin typeface="宋体" panose="02010600030101010101" pitchFamily="2" charset="-122"/>
              <a:cs typeface="宋体" panose="02010600030101010101" pitchFamily="2" charset="-122"/>
            </a:endParaRPr>
          </a:p>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rPr>
              <a:t>假设加入一个行为，对状态机而言，是要加入</a:t>
            </a:r>
            <a:r>
              <a:rPr lang="en-US" altLang="zh-CN" sz="2800" spc="-5" dirty="0">
                <a:solidFill>
                  <a:srgbClr val="FFFFFF"/>
                </a:solidFill>
                <a:latin typeface="宋体" panose="02010600030101010101" pitchFamily="2" charset="-122"/>
                <a:cs typeface="宋体" panose="02010600030101010101" pitchFamily="2" charset="-122"/>
              </a:rPr>
              <a:t>1</a:t>
            </a:r>
            <a:r>
              <a:rPr lang="zh-CN" altLang="en-US" sz="2800" spc="-5" dirty="0">
                <a:solidFill>
                  <a:srgbClr val="FFFFFF"/>
                </a:solidFill>
                <a:latin typeface="宋体" panose="02010600030101010101" pitchFamily="2" charset="-122"/>
                <a:cs typeface="宋体" panose="02010600030101010101" pitchFamily="2" charset="-122"/>
              </a:rPr>
              <a:t>个状态，和</a:t>
            </a:r>
            <a:r>
              <a:rPr lang="en-US" altLang="zh-CN" sz="2800" spc="-5" dirty="0">
                <a:solidFill>
                  <a:srgbClr val="FFFFFF"/>
                </a:solidFill>
                <a:latin typeface="宋体" panose="02010600030101010101" pitchFamily="2" charset="-122"/>
                <a:cs typeface="宋体" panose="02010600030101010101" pitchFamily="2" charset="-122"/>
              </a:rPr>
              <a:t>n</a:t>
            </a:r>
            <a:r>
              <a:rPr lang="zh-CN" altLang="en-US" sz="2800" spc="-5" dirty="0">
                <a:solidFill>
                  <a:srgbClr val="FFFFFF"/>
                </a:solidFill>
                <a:latin typeface="宋体" panose="02010600030101010101" pitchFamily="2" charset="-122"/>
                <a:cs typeface="宋体" panose="02010600030101010101" pitchFamily="2" charset="-122"/>
              </a:rPr>
              <a:t>条转移，</a:t>
            </a:r>
            <a:r>
              <a:rPr lang="en-US" altLang="zh-CN" sz="2800" spc="-5" dirty="0">
                <a:solidFill>
                  <a:srgbClr val="FFFFFF"/>
                </a:solidFill>
                <a:latin typeface="宋体" panose="02010600030101010101" pitchFamily="2" charset="-122"/>
                <a:cs typeface="宋体" panose="02010600030101010101" pitchFamily="2" charset="-122"/>
              </a:rPr>
              <a:t>n</a:t>
            </a:r>
            <a:r>
              <a:rPr lang="zh-CN" altLang="en-US" sz="2800" spc="-5" dirty="0">
                <a:solidFill>
                  <a:srgbClr val="FFFFFF"/>
                </a:solidFill>
                <a:latin typeface="宋体" panose="02010600030101010101" pitchFamily="2" charset="-122"/>
                <a:cs typeface="宋体" panose="02010600030101010101" pitchFamily="2" charset="-122"/>
              </a:rPr>
              <a:t>的数量与加入之前的状态数相近；而对行为树而言，则是加入</a:t>
            </a:r>
            <a:r>
              <a:rPr lang="en-US" altLang="zh-CN" sz="2800" spc="-5" dirty="0">
                <a:solidFill>
                  <a:srgbClr val="FFFFFF"/>
                </a:solidFill>
                <a:latin typeface="宋体" panose="02010600030101010101" pitchFamily="2" charset="-122"/>
                <a:cs typeface="宋体" panose="02010600030101010101" pitchFamily="2" charset="-122"/>
              </a:rPr>
              <a:t>1</a:t>
            </a:r>
            <a:r>
              <a:rPr lang="zh-CN" altLang="en-US" sz="2800" spc="-5" dirty="0">
                <a:solidFill>
                  <a:srgbClr val="FFFFFF"/>
                </a:solidFill>
                <a:latin typeface="宋体" panose="02010600030101010101" pitchFamily="2" charset="-122"/>
                <a:cs typeface="宋体" panose="02010600030101010101" pitchFamily="2" charset="-122"/>
              </a:rPr>
              <a:t>个组合结点，和常数个叶节点</a:t>
            </a:r>
            <a:endParaRPr lang="zh-CN" altLang="en-US" sz="2800" spc="-5" dirty="0">
              <a:solidFill>
                <a:srgbClr val="FFFFFF"/>
              </a:solidFill>
              <a:latin typeface="宋体" panose="02010600030101010101" pitchFamily="2" charset="-122"/>
              <a:cs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5345430" cy="843280"/>
          </a:xfrm>
          <a:prstGeom prst="rect">
            <a:avLst/>
          </a:prstGeom>
        </p:spPr>
        <p:txBody>
          <a:bodyPr vert="horz" wrap="square" lIns="0" tIns="12700" rIns="0" bIns="0" rtlCol="0">
            <a:spAutoFit/>
          </a:bodyPr>
          <a:lstStyle/>
          <a:p>
            <a:pPr marL="12700">
              <a:lnSpc>
                <a:spcPct val="100000"/>
              </a:lnSpc>
              <a:spcBef>
                <a:spcPts val="100"/>
              </a:spcBef>
            </a:pPr>
            <a:r>
              <a:rPr lang="zh-CN" altLang="en-US" sz="5400" spc="-5" dirty="0">
                <a:solidFill>
                  <a:srgbClr val="33B5F0"/>
                </a:solidFill>
                <a:latin typeface="微软雅黑" panose="020B0503020204020204" charset="-122"/>
                <a:cs typeface="微软雅黑" panose="020B0503020204020204" charset="-122"/>
              </a:rPr>
              <a:t>行为树解决方案</a:t>
            </a:r>
            <a:endParaRPr lang="zh-CN" altLang="en-US"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1732915"/>
          </a:xfrm>
          <a:prstGeom prst="rect">
            <a:avLst/>
          </a:prstGeom>
        </p:spPr>
        <p:txBody>
          <a:bodyPr vert="horz" wrap="square" lIns="0" tIns="12065" rIns="0" bIns="0" rtlCol="0">
            <a:spAutoFit/>
          </a:bodyPr>
          <a:p>
            <a:pPr marL="12700" indent="0">
              <a:lnSpc>
                <a:spcPts val="3355"/>
              </a:lnSpc>
              <a:buNone/>
            </a:pPr>
            <a:r>
              <a:rPr lang="zh-CN" altLang="en-US" sz="2800" spc="-5" dirty="0">
                <a:solidFill>
                  <a:srgbClr val="FFFFFF"/>
                </a:solidFill>
                <a:latin typeface="宋体" panose="02010600030101010101" pitchFamily="2" charset="-122"/>
                <a:cs typeface="宋体" panose="02010600030101010101" pitchFamily="2" charset="-122"/>
                <a:sym typeface="+mn-ea"/>
              </a:rPr>
              <a:t>腾讯的开源项目 </a:t>
            </a:r>
            <a:r>
              <a:rPr lang="en-US" altLang="zh-CN" sz="2800" spc="-5" dirty="0">
                <a:solidFill>
                  <a:srgbClr val="FFFFFF"/>
                </a:solidFill>
                <a:latin typeface="宋体" panose="02010600030101010101" pitchFamily="2" charset="-122"/>
                <a:cs typeface="宋体" panose="02010600030101010101" pitchFamily="2" charset="-122"/>
                <a:sym typeface="+mn-ea"/>
              </a:rPr>
              <a:t>Behaviac </a:t>
            </a:r>
            <a:r>
              <a:rPr lang="zh-CN" altLang="en-US" sz="2800" spc="-5" dirty="0">
                <a:solidFill>
                  <a:srgbClr val="FFFFFF"/>
                </a:solidFill>
                <a:latin typeface="宋体" panose="02010600030101010101" pitchFamily="2" charset="-122"/>
                <a:cs typeface="宋体" panose="02010600030101010101" pitchFamily="2" charset="-122"/>
                <a:sym typeface="+mn-ea"/>
              </a:rPr>
              <a:t>可以通过可视化的窗口来编辑行为树，并且提供了 </a:t>
            </a:r>
            <a:r>
              <a:rPr lang="en-US" altLang="zh-CN" sz="2800" spc="-5" dirty="0">
                <a:solidFill>
                  <a:srgbClr val="FFFFFF"/>
                </a:solidFill>
                <a:latin typeface="宋体" panose="02010600030101010101" pitchFamily="2" charset="-122"/>
                <a:cs typeface="宋体" panose="02010600030101010101" pitchFamily="2" charset="-122"/>
                <a:sym typeface="+mn-ea"/>
              </a:rPr>
              <a:t>C++/C#/Unity C# </a:t>
            </a:r>
            <a:r>
              <a:rPr lang="zh-CN" altLang="en-US" sz="2800" spc="-5" dirty="0">
                <a:solidFill>
                  <a:srgbClr val="FFFFFF"/>
                </a:solidFill>
                <a:latin typeface="宋体" panose="02010600030101010101" pitchFamily="2" charset="-122"/>
                <a:cs typeface="宋体" panose="02010600030101010101" pitchFamily="2" charset="-122"/>
                <a:sym typeface="+mn-ea"/>
              </a:rPr>
              <a:t>等多种运行时来执行行为树，即可以支持与 </a:t>
            </a:r>
            <a:r>
              <a:rPr lang="en-US" altLang="zh-CN" sz="2800" spc="-5" dirty="0">
                <a:solidFill>
                  <a:srgbClr val="FFFFFF"/>
                </a:solidFill>
                <a:latin typeface="宋体" panose="02010600030101010101" pitchFamily="2" charset="-122"/>
                <a:cs typeface="宋体" panose="02010600030101010101" pitchFamily="2" charset="-122"/>
                <a:sym typeface="+mn-ea"/>
              </a:rPr>
              <a:t>cocos2d-x, SDL, Unity </a:t>
            </a:r>
            <a:r>
              <a:rPr lang="zh-CN" altLang="en-US" sz="2800" spc="-5" dirty="0">
                <a:solidFill>
                  <a:srgbClr val="FFFFFF"/>
                </a:solidFill>
                <a:latin typeface="宋体" panose="02010600030101010101" pitchFamily="2" charset="-122"/>
                <a:cs typeface="宋体" panose="02010600030101010101" pitchFamily="2" charset="-122"/>
                <a:sym typeface="+mn-ea"/>
              </a:rPr>
              <a:t>等游戏引擎的集成</a:t>
            </a:r>
            <a:endParaRPr lang="zh-CN" altLang="en-US" sz="2800" spc="-5" dirty="0">
              <a:solidFill>
                <a:srgbClr val="FFFFFF"/>
              </a:solidFill>
              <a:latin typeface="宋体" panose="02010600030101010101" pitchFamily="2" charset="-122"/>
              <a:cs typeface="宋体" panose="0201060003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765" y="127635"/>
            <a:ext cx="5345430" cy="843280"/>
          </a:xfrm>
          <a:prstGeom prst="rect">
            <a:avLst/>
          </a:prstGeom>
        </p:spPr>
        <p:txBody>
          <a:bodyPr vert="horz" wrap="square" lIns="0" tIns="12700" rIns="0" bIns="0" rtlCol="0">
            <a:spAutoFit/>
          </a:bodyPr>
          <a:lstStyle/>
          <a:p>
            <a:pPr marL="12700">
              <a:lnSpc>
                <a:spcPct val="100000"/>
              </a:lnSpc>
              <a:spcBef>
                <a:spcPts val="100"/>
              </a:spcBef>
            </a:pPr>
            <a:r>
              <a:rPr lang="en-US" altLang="zh-CN" sz="5400" spc="-5" dirty="0">
                <a:solidFill>
                  <a:srgbClr val="33B5F0"/>
                </a:solidFill>
                <a:latin typeface="微软雅黑" panose="020B0503020204020204" charset="-122"/>
                <a:cs typeface="微软雅黑" panose="020B0503020204020204" charset="-122"/>
              </a:rPr>
              <a:t>Behaviac</a:t>
            </a:r>
            <a:endParaRPr lang="en-US" altLang="zh-CN" sz="5400" spc="-5" dirty="0">
              <a:solidFill>
                <a:srgbClr val="33B5F0"/>
              </a:solidFill>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20495" y="1138555"/>
            <a:ext cx="9497060" cy="4744720"/>
          </a:xfrm>
          <a:prstGeom prst="rect">
            <a:avLst/>
          </a:prstGeom>
        </p:spPr>
        <p:txBody>
          <a:bodyPr vert="horz" wrap="square" lIns="0" tIns="12065" rIns="0" bIns="0" rtlCol="0">
            <a:spAutoFit/>
          </a:bodyPr>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endParaRPr lang="zh-CN"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r>
              <a:rPr lang="zh-CN" sz="2800" spc="-5" dirty="0">
                <a:solidFill>
                  <a:srgbClr val="FFFFFF"/>
                </a:solidFill>
                <a:latin typeface="宋体" panose="02010600030101010101" pitchFamily="2" charset="-122"/>
                <a:cs typeface="宋体" panose="02010600030101010101" pitchFamily="2" charset="-122"/>
                <a:sym typeface="+mn-ea"/>
              </a:rPr>
              <a:t>官方教程链接如下：</a:t>
            </a:r>
            <a:endParaRPr sz="2800" spc="-5" dirty="0">
              <a:solidFill>
                <a:srgbClr val="FFFFFF"/>
              </a:solidFill>
              <a:latin typeface="宋体" panose="02010600030101010101" pitchFamily="2" charset="-122"/>
              <a:cs typeface="宋体" panose="02010600030101010101" pitchFamily="2" charset="-122"/>
              <a:sym typeface="+mn-ea"/>
            </a:endParaRPr>
          </a:p>
          <a:p>
            <a:pPr marL="12700" indent="0">
              <a:lnSpc>
                <a:spcPts val="3355"/>
              </a:lnSpc>
              <a:buNone/>
            </a:pPr>
            <a:r>
              <a:rPr sz="2800" spc="-5" dirty="0">
                <a:solidFill>
                  <a:srgbClr val="FFFFFF"/>
                </a:solidFill>
                <a:latin typeface="宋体" panose="02010600030101010101" pitchFamily="2" charset="-122"/>
                <a:cs typeface="宋体" panose="02010600030101010101" pitchFamily="2" charset="-122"/>
                <a:sym typeface="+mn-ea"/>
              </a:rPr>
              <a:t>http://www.behaviac.com/language/zh/category/%E6%96%87%E6%A1%A3/%E6%95%99%E7%A8%8B/</a:t>
            </a:r>
            <a:endParaRPr sz="2800" spc="-5" dirty="0">
              <a:solidFill>
                <a:srgbClr val="FFFFFF"/>
              </a:solidFill>
              <a:latin typeface="宋体" panose="02010600030101010101" pitchFamily="2" charset="-122"/>
              <a:cs typeface="宋体" panose="02010600030101010101" pitchFamily="2" charset="-122"/>
              <a:sym typeface="+mn-ea"/>
            </a:endParaRPr>
          </a:p>
        </p:txBody>
      </p:sp>
      <p:pic>
        <p:nvPicPr>
          <p:cNvPr id="8" name="图片 7"/>
          <p:cNvPicPr>
            <a:picLocks noChangeAspect="1"/>
          </p:cNvPicPr>
          <p:nvPr/>
        </p:nvPicPr>
        <p:blipFill>
          <a:blip r:embed="rId4"/>
          <a:stretch>
            <a:fillRect/>
          </a:stretch>
        </p:blipFill>
        <p:spPr>
          <a:xfrm>
            <a:off x="4528820" y="567690"/>
            <a:ext cx="7230745" cy="40678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2"/>
          <p:cNvSpPr txBox="1">
            <a:spLocks noGrp="1"/>
          </p:cNvSpPr>
          <p:nvPr/>
        </p:nvSpPr>
        <p:spPr>
          <a:xfrm>
            <a:off x="1407667" y="110185"/>
            <a:ext cx="2768600" cy="843280"/>
          </a:xfrm>
          <a:prstGeom prst="rect">
            <a:avLst/>
          </a:prstGeom>
        </p:spPr>
        <p:txBody>
          <a:bodyPr vert="horz" wrap="square" lIns="0" tIns="12700" rIns="0" bIns="0" rtlCol="0">
            <a:spAutoFit/>
          </a:bodyPr>
          <a:lstStyle>
            <a:lvl1pPr>
              <a:defRPr sz="3200" b="0" i="0">
                <a:solidFill>
                  <a:srgbClr val="90E0FD"/>
                </a:solidFill>
                <a:latin typeface="Times New Roman" panose="02020603050405020304"/>
                <a:ea typeface="+mj-ea"/>
                <a:cs typeface="Times New Roman" panose="02020603050405020304"/>
              </a:defRPr>
            </a:lvl1pPr>
          </a:lstStyle>
          <a:p>
            <a:pPr marL="12700">
              <a:lnSpc>
                <a:spcPct val="100000"/>
              </a:lnSpc>
              <a:spcBef>
                <a:spcPts val="100"/>
              </a:spcBef>
            </a:pPr>
            <a:r>
              <a:rPr lang="zh-CN" sz="5400" spc="-5" dirty="0">
                <a:solidFill>
                  <a:srgbClr val="33B5F0"/>
                </a:solidFill>
                <a:latin typeface="微软雅黑" panose="020B0503020204020204" charset="-122"/>
                <a:cs typeface="微软雅黑" panose="020B0503020204020204" charset="-122"/>
              </a:rPr>
              <a:t>参考资料</a:t>
            </a:r>
            <a:endParaRPr lang="zh-CN" sz="5400" spc="-5" dirty="0">
              <a:solidFill>
                <a:srgbClr val="33B5F0"/>
              </a:solidFill>
              <a:latin typeface="微软雅黑" panose="020B0503020204020204" charset="-122"/>
              <a:cs typeface="微软雅黑" panose="020B0503020204020204" charset="-122"/>
            </a:endParaRPr>
          </a:p>
        </p:txBody>
      </p:sp>
      <p:sp>
        <p:nvSpPr>
          <p:cNvPr id="7" name="object 7"/>
          <p:cNvSpPr/>
          <p:nvPr/>
        </p:nvSpPr>
        <p:spPr>
          <a:xfrm>
            <a:off x="1054735" y="1908175"/>
            <a:ext cx="10586085" cy="4425950"/>
          </a:xfrm>
          <a:custGeom>
            <a:avLst/>
            <a:gdLst/>
            <a:ahLst/>
            <a:cxnLst/>
            <a:rect l="l" t="t" r="r" b="b"/>
            <a:pathLst>
              <a:path w="10586085" h="2780029">
                <a:moveTo>
                  <a:pt x="0" y="463296"/>
                </a:moveTo>
                <a:lnTo>
                  <a:pt x="2391" y="415921"/>
                </a:lnTo>
                <a:lnTo>
                  <a:pt x="9412" y="369916"/>
                </a:lnTo>
                <a:lnTo>
                  <a:pt x="20829" y="325513"/>
                </a:lnTo>
                <a:lnTo>
                  <a:pt x="36408" y="282946"/>
                </a:lnTo>
                <a:lnTo>
                  <a:pt x="55918" y="242446"/>
                </a:lnTo>
                <a:lnTo>
                  <a:pt x="79124" y="204247"/>
                </a:lnTo>
                <a:lnTo>
                  <a:pt x="105795" y="168582"/>
                </a:lnTo>
                <a:lnTo>
                  <a:pt x="135697" y="135683"/>
                </a:lnTo>
                <a:lnTo>
                  <a:pt x="168598" y="105783"/>
                </a:lnTo>
                <a:lnTo>
                  <a:pt x="204264" y="79114"/>
                </a:lnTo>
                <a:lnTo>
                  <a:pt x="242463" y="55910"/>
                </a:lnTo>
                <a:lnTo>
                  <a:pt x="282962" y="36403"/>
                </a:lnTo>
                <a:lnTo>
                  <a:pt x="325527" y="20825"/>
                </a:lnTo>
                <a:lnTo>
                  <a:pt x="369926" y="9411"/>
                </a:lnTo>
                <a:lnTo>
                  <a:pt x="415927" y="2391"/>
                </a:lnTo>
                <a:lnTo>
                  <a:pt x="463295" y="0"/>
                </a:lnTo>
                <a:lnTo>
                  <a:pt x="10122408" y="0"/>
                </a:lnTo>
                <a:lnTo>
                  <a:pt x="10169782" y="2391"/>
                </a:lnTo>
                <a:lnTo>
                  <a:pt x="10215787" y="9411"/>
                </a:lnTo>
                <a:lnTo>
                  <a:pt x="10260190" y="20825"/>
                </a:lnTo>
                <a:lnTo>
                  <a:pt x="10302757" y="36403"/>
                </a:lnTo>
                <a:lnTo>
                  <a:pt x="10343257" y="55910"/>
                </a:lnTo>
                <a:lnTo>
                  <a:pt x="10381456" y="79114"/>
                </a:lnTo>
                <a:lnTo>
                  <a:pt x="10417121" y="105783"/>
                </a:lnTo>
                <a:lnTo>
                  <a:pt x="10450020" y="135683"/>
                </a:lnTo>
                <a:lnTo>
                  <a:pt x="10479920" y="168582"/>
                </a:lnTo>
                <a:lnTo>
                  <a:pt x="10506589" y="204247"/>
                </a:lnTo>
                <a:lnTo>
                  <a:pt x="10529793" y="242446"/>
                </a:lnTo>
                <a:lnTo>
                  <a:pt x="10549300" y="282946"/>
                </a:lnTo>
                <a:lnTo>
                  <a:pt x="10564878" y="325513"/>
                </a:lnTo>
                <a:lnTo>
                  <a:pt x="10576292" y="369916"/>
                </a:lnTo>
                <a:lnTo>
                  <a:pt x="10583312" y="415921"/>
                </a:lnTo>
                <a:lnTo>
                  <a:pt x="10585704" y="463296"/>
                </a:lnTo>
                <a:lnTo>
                  <a:pt x="10585704" y="2316479"/>
                </a:lnTo>
                <a:lnTo>
                  <a:pt x="10583312" y="2363854"/>
                </a:lnTo>
                <a:lnTo>
                  <a:pt x="10576292" y="2409859"/>
                </a:lnTo>
                <a:lnTo>
                  <a:pt x="10564878" y="2454262"/>
                </a:lnTo>
                <a:lnTo>
                  <a:pt x="10549300" y="2496829"/>
                </a:lnTo>
                <a:lnTo>
                  <a:pt x="10529793" y="2537329"/>
                </a:lnTo>
                <a:lnTo>
                  <a:pt x="10506589" y="2575528"/>
                </a:lnTo>
                <a:lnTo>
                  <a:pt x="10479920" y="2611193"/>
                </a:lnTo>
                <a:lnTo>
                  <a:pt x="10450020" y="2644092"/>
                </a:lnTo>
                <a:lnTo>
                  <a:pt x="10417121" y="2673992"/>
                </a:lnTo>
                <a:lnTo>
                  <a:pt x="10381456" y="2700661"/>
                </a:lnTo>
                <a:lnTo>
                  <a:pt x="10343257" y="2723865"/>
                </a:lnTo>
                <a:lnTo>
                  <a:pt x="10302757" y="2743372"/>
                </a:lnTo>
                <a:lnTo>
                  <a:pt x="10260190" y="2758950"/>
                </a:lnTo>
                <a:lnTo>
                  <a:pt x="10215787" y="2770364"/>
                </a:lnTo>
                <a:lnTo>
                  <a:pt x="10169782" y="2777384"/>
                </a:lnTo>
                <a:lnTo>
                  <a:pt x="10122408" y="2779776"/>
                </a:lnTo>
                <a:lnTo>
                  <a:pt x="463295" y="2779776"/>
                </a:lnTo>
                <a:lnTo>
                  <a:pt x="415927" y="2777384"/>
                </a:lnTo>
                <a:lnTo>
                  <a:pt x="369926" y="2770364"/>
                </a:lnTo>
                <a:lnTo>
                  <a:pt x="325527" y="2758950"/>
                </a:lnTo>
                <a:lnTo>
                  <a:pt x="282962" y="2743372"/>
                </a:lnTo>
                <a:lnTo>
                  <a:pt x="242463" y="2723865"/>
                </a:lnTo>
                <a:lnTo>
                  <a:pt x="204264" y="2700661"/>
                </a:lnTo>
                <a:lnTo>
                  <a:pt x="168598" y="2673992"/>
                </a:lnTo>
                <a:lnTo>
                  <a:pt x="135697" y="2644092"/>
                </a:lnTo>
                <a:lnTo>
                  <a:pt x="105795" y="2611193"/>
                </a:lnTo>
                <a:lnTo>
                  <a:pt x="79124" y="2575528"/>
                </a:lnTo>
                <a:lnTo>
                  <a:pt x="55918" y="2537329"/>
                </a:lnTo>
                <a:lnTo>
                  <a:pt x="36408" y="2496829"/>
                </a:lnTo>
                <a:lnTo>
                  <a:pt x="20829" y="2454262"/>
                </a:lnTo>
                <a:lnTo>
                  <a:pt x="9412" y="2409859"/>
                </a:lnTo>
                <a:lnTo>
                  <a:pt x="2391" y="2363854"/>
                </a:lnTo>
                <a:lnTo>
                  <a:pt x="0" y="2316479"/>
                </a:lnTo>
                <a:lnTo>
                  <a:pt x="0" y="463296"/>
                </a:lnTo>
                <a:close/>
              </a:path>
            </a:pathLst>
          </a:custGeom>
          <a:ln w="9144">
            <a:solidFill>
              <a:srgbClr val="FFFFFF"/>
            </a:solidFill>
          </a:ln>
        </p:spPr>
        <p:txBody>
          <a:bodyPr wrap="square" lIns="0" tIns="0" rIns="0" bIns="0" rtlCol="0"/>
          <a:p/>
        </p:txBody>
      </p:sp>
      <p:sp>
        <p:nvSpPr>
          <p:cNvPr id="6" name="object 6"/>
          <p:cNvSpPr txBox="1">
            <a:spLocks noGrp="1"/>
          </p:cNvSpPr>
          <p:nvPr>
            <p:ph type="body" idx="1"/>
          </p:nvPr>
        </p:nvSpPr>
        <p:spPr>
          <a:xfrm>
            <a:off x="1359154" y="2457450"/>
            <a:ext cx="9473691" cy="2774315"/>
          </a:xfrm>
          <a:prstGeom prst="rect">
            <a:avLst/>
          </a:prstGeom>
        </p:spPr>
        <p:txBody>
          <a:bodyPr vert="horz" wrap="square" lIns="0" tIns="31114" rIns="0" bIns="0" rtlCol="0">
            <a:spAutoFit/>
          </a:bodyPr>
          <a:p>
            <a:pPr marL="316865" marR="5080">
              <a:lnSpc>
                <a:spcPct val="100000"/>
              </a:lnSpc>
              <a:spcBef>
                <a:spcPts val="245"/>
              </a:spcBef>
            </a:pPr>
            <a:r>
              <a:rPr lang="en-US" altLang="zh-CN" dirty="0"/>
              <a:t>cocos creator</a:t>
            </a:r>
            <a:r>
              <a:rPr lang="zh-CN" dirty="0"/>
              <a:t>热更新</a:t>
            </a:r>
            <a:r>
              <a:rPr lang="en-US" altLang="zh-CN" dirty="0"/>
              <a:t>: </a:t>
            </a:r>
            <a:endParaRPr lang="en-US" altLang="zh-CN" dirty="0"/>
          </a:p>
          <a:p>
            <a:pPr marL="316865" marR="5080">
              <a:lnSpc>
                <a:spcPct val="100000"/>
              </a:lnSpc>
              <a:spcBef>
                <a:spcPts val="245"/>
              </a:spcBef>
            </a:pPr>
            <a:r>
              <a:rPr lang="en-US" altLang="zh-CN" dirty="0"/>
              <a:t>http://docs.cocos.com/creator/manual/zh/advanced-topics/hot-update.html</a:t>
            </a:r>
            <a:endParaRPr lang="en-US" altLang="zh-CN" dirty="0"/>
          </a:p>
          <a:p>
            <a:pPr marL="316865" marR="5080">
              <a:lnSpc>
                <a:spcPct val="100000"/>
              </a:lnSpc>
              <a:spcBef>
                <a:spcPts val="245"/>
              </a:spcBef>
            </a:pPr>
            <a:r>
              <a:rPr lang="en-US" altLang="zh-CN" dirty="0"/>
              <a:t>http://docs.cocos.com/creator/manual/zh/advanced-topics/assets-manager.html</a:t>
            </a:r>
            <a:endParaRPr lang="en-US" altLang="zh-CN" dirty="0"/>
          </a:p>
          <a:p>
            <a:pPr marL="316865" marR="5080">
              <a:lnSpc>
                <a:spcPct val="100000"/>
              </a:lnSpc>
              <a:spcBef>
                <a:spcPts val="245"/>
              </a:spcBef>
            </a:pPr>
            <a:endParaRPr lang="en-US" altLang="zh-CN" dirty="0"/>
          </a:p>
          <a:p>
            <a:pPr marL="316865" marR="5080">
              <a:lnSpc>
                <a:spcPct val="100000"/>
              </a:lnSpc>
              <a:spcBef>
                <a:spcPts val="245"/>
              </a:spcBef>
            </a:pPr>
            <a:r>
              <a:rPr lang="zh-CN" altLang="en-US" dirty="0"/>
              <a:t>行为树</a:t>
            </a:r>
            <a:r>
              <a:rPr lang="en-US" altLang="zh-CN" dirty="0"/>
              <a:t>:</a:t>
            </a:r>
            <a:endParaRPr lang="en-US" altLang="zh-CN" dirty="0"/>
          </a:p>
          <a:p>
            <a:pPr marL="316865" marR="5080">
              <a:lnSpc>
                <a:spcPct val="100000"/>
              </a:lnSpc>
              <a:spcBef>
                <a:spcPts val="245"/>
              </a:spcBef>
            </a:pPr>
            <a:r>
              <a:rPr lang="en-US" altLang="zh-CN" dirty="0"/>
              <a:t>https://blog.csdn.net/goodeveningbaby/article/details/42213149</a:t>
            </a:r>
            <a:endParaRPr lang="en-US" altLang="zh-CN" dirty="0"/>
          </a:p>
          <a:p>
            <a:pPr marL="316865" marR="5080">
              <a:lnSpc>
                <a:spcPct val="100000"/>
              </a:lnSpc>
              <a:spcBef>
                <a:spcPts val="245"/>
              </a:spcBef>
            </a:pPr>
            <a:r>
              <a:rPr lang="en-US" altLang="zh-CN" dirty="0"/>
              <a:t>http://www.cnblogs.com/jeason1997/p/4803243.html</a:t>
            </a:r>
            <a:endParaRPr lang="en-US" altLang="zh-CN" dirty="0"/>
          </a:p>
          <a:p>
            <a:pPr marL="316865" marR="5080">
              <a:lnSpc>
                <a:spcPct val="100000"/>
              </a:lnSpc>
              <a:spcBef>
                <a:spcPts val="245"/>
              </a:spcBef>
            </a:pPr>
            <a:r>
              <a:rPr lang="en-US" altLang="zh-CN" dirty="0"/>
              <a:t>http://www.behaviac.com/language/zh/%E9%A6%96%E9%A1%B5/ (Behaviac)</a:t>
            </a:r>
            <a:endParaRPr lang="en-US" altLang="zh-CN" dirty="0"/>
          </a:p>
          <a:p>
            <a:pPr marL="316865" marR="5080">
              <a:lnSpc>
                <a:spcPct val="100000"/>
              </a:lnSpc>
              <a:spcBef>
                <a:spcPts val="245"/>
              </a:spcBef>
            </a:pP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19421" y="1387602"/>
            <a:ext cx="3168650" cy="2988945"/>
          </a:xfrm>
          <a:custGeom>
            <a:avLst/>
            <a:gdLst/>
            <a:ahLst/>
            <a:cxnLst/>
            <a:rect l="l" t="t" r="r" b="b"/>
            <a:pathLst>
              <a:path w="3168650" h="2988945">
                <a:moveTo>
                  <a:pt x="1584198" y="0"/>
                </a:moveTo>
                <a:lnTo>
                  <a:pt x="1534855" y="711"/>
                </a:lnTo>
                <a:lnTo>
                  <a:pt x="1485889" y="2830"/>
                </a:lnTo>
                <a:lnTo>
                  <a:pt x="1437319" y="6337"/>
                </a:lnTo>
                <a:lnTo>
                  <a:pt x="1389170" y="11211"/>
                </a:lnTo>
                <a:lnTo>
                  <a:pt x="1341462" y="17432"/>
                </a:lnTo>
                <a:lnTo>
                  <a:pt x="1294217" y="24978"/>
                </a:lnTo>
                <a:lnTo>
                  <a:pt x="1247457" y="33830"/>
                </a:lnTo>
                <a:lnTo>
                  <a:pt x="1201204" y="43966"/>
                </a:lnTo>
                <a:lnTo>
                  <a:pt x="1155481" y="55365"/>
                </a:lnTo>
                <a:lnTo>
                  <a:pt x="1110308" y="68008"/>
                </a:lnTo>
                <a:lnTo>
                  <a:pt x="1065708" y="81873"/>
                </a:lnTo>
                <a:lnTo>
                  <a:pt x="1021703" y="96939"/>
                </a:lnTo>
                <a:lnTo>
                  <a:pt x="978315" y="113187"/>
                </a:lnTo>
                <a:lnTo>
                  <a:pt x="935565" y="130595"/>
                </a:lnTo>
                <a:lnTo>
                  <a:pt x="893476" y="149143"/>
                </a:lnTo>
                <a:lnTo>
                  <a:pt x="852069" y="168809"/>
                </a:lnTo>
                <a:lnTo>
                  <a:pt x="811367" y="189575"/>
                </a:lnTo>
                <a:lnTo>
                  <a:pt x="771390" y="211417"/>
                </a:lnTo>
                <a:lnTo>
                  <a:pt x="732162" y="234317"/>
                </a:lnTo>
                <a:lnTo>
                  <a:pt x="693704" y="258254"/>
                </a:lnTo>
                <a:lnTo>
                  <a:pt x="656038" y="283205"/>
                </a:lnTo>
                <a:lnTo>
                  <a:pt x="619186" y="309152"/>
                </a:lnTo>
                <a:lnTo>
                  <a:pt x="583169" y="336074"/>
                </a:lnTo>
                <a:lnTo>
                  <a:pt x="548011" y="363949"/>
                </a:lnTo>
                <a:lnTo>
                  <a:pt x="513731" y="392757"/>
                </a:lnTo>
                <a:lnTo>
                  <a:pt x="480354" y="422477"/>
                </a:lnTo>
                <a:lnTo>
                  <a:pt x="447900" y="453089"/>
                </a:lnTo>
                <a:lnTo>
                  <a:pt x="416391" y="484573"/>
                </a:lnTo>
                <a:lnTo>
                  <a:pt x="385849" y="516906"/>
                </a:lnTo>
                <a:lnTo>
                  <a:pt x="356297" y="550069"/>
                </a:lnTo>
                <a:lnTo>
                  <a:pt x="327755" y="584042"/>
                </a:lnTo>
                <a:lnTo>
                  <a:pt x="300247" y="618802"/>
                </a:lnTo>
                <a:lnTo>
                  <a:pt x="273794" y="654330"/>
                </a:lnTo>
                <a:lnTo>
                  <a:pt x="248417" y="690606"/>
                </a:lnTo>
                <a:lnTo>
                  <a:pt x="224139" y="727607"/>
                </a:lnTo>
                <a:lnTo>
                  <a:pt x="200982" y="765315"/>
                </a:lnTo>
                <a:lnTo>
                  <a:pt x="178967" y="803707"/>
                </a:lnTo>
                <a:lnTo>
                  <a:pt x="158117" y="842764"/>
                </a:lnTo>
                <a:lnTo>
                  <a:pt x="138453" y="882464"/>
                </a:lnTo>
                <a:lnTo>
                  <a:pt x="119998" y="922787"/>
                </a:lnTo>
                <a:lnTo>
                  <a:pt x="102772" y="963713"/>
                </a:lnTo>
                <a:lnTo>
                  <a:pt x="86799" y="1005221"/>
                </a:lnTo>
                <a:lnTo>
                  <a:pt x="72100" y="1047289"/>
                </a:lnTo>
                <a:lnTo>
                  <a:pt x="58697" y="1089898"/>
                </a:lnTo>
                <a:lnTo>
                  <a:pt x="46611" y="1133026"/>
                </a:lnTo>
                <a:lnTo>
                  <a:pt x="35866" y="1176653"/>
                </a:lnTo>
                <a:lnTo>
                  <a:pt x="26482" y="1220759"/>
                </a:lnTo>
                <a:lnTo>
                  <a:pt x="18481" y="1265323"/>
                </a:lnTo>
                <a:lnTo>
                  <a:pt x="11886" y="1310323"/>
                </a:lnTo>
                <a:lnTo>
                  <a:pt x="6719" y="1355740"/>
                </a:lnTo>
                <a:lnTo>
                  <a:pt x="3000" y="1401552"/>
                </a:lnTo>
                <a:lnTo>
                  <a:pt x="753" y="1447740"/>
                </a:lnTo>
                <a:lnTo>
                  <a:pt x="0" y="1494282"/>
                </a:lnTo>
                <a:lnTo>
                  <a:pt x="753" y="1540823"/>
                </a:lnTo>
                <a:lnTo>
                  <a:pt x="3000" y="1587011"/>
                </a:lnTo>
                <a:lnTo>
                  <a:pt x="6719" y="1632823"/>
                </a:lnTo>
                <a:lnTo>
                  <a:pt x="11886" y="1678240"/>
                </a:lnTo>
                <a:lnTo>
                  <a:pt x="18481" y="1723240"/>
                </a:lnTo>
                <a:lnTo>
                  <a:pt x="26482" y="1767804"/>
                </a:lnTo>
                <a:lnTo>
                  <a:pt x="35866" y="1811910"/>
                </a:lnTo>
                <a:lnTo>
                  <a:pt x="46611" y="1855537"/>
                </a:lnTo>
                <a:lnTo>
                  <a:pt x="58697" y="1898665"/>
                </a:lnTo>
                <a:lnTo>
                  <a:pt x="72100" y="1941274"/>
                </a:lnTo>
                <a:lnTo>
                  <a:pt x="86799" y="1983342"/>
                </a:lnTo>
                <a:lnTo>
                  <a:pt x="102772" y="2024850"/>
                </a:lnTo>
                <a:lnTo>
                  <a:pt x="119998" y="2065776"/>
                </a:lnTo>
                <a:lnTo>
                  <a:pt x="138453" y="2106099"/>
                </a:lnTo>
                <a:lnTo>
                  <a:pt x="158117" y="2145799"/>
                </a:lnTo>
                <a:lnTo>
                  <a:pt x="178967" y="2184856"/>
                </a:lnTo>
                <a:lnTo>
                  <a:pt x="200982" y="2223248"/>
                </a:lnTo>
                <a:lnTo>
                  <a:pt x="224139" y="2260956"/>
                </a:lnTo>
                <a:lnTo>
                  <a:pt x="248417" y="2297957"/>
                </a:lnTo>
                <a:lnTo>
                  <a:pt x="273794" y="2334233"/>
                </a:lnTo>
                <a:lnTo>
                  <a:pt x="300247" y="2369761"/>
                </a:lnTo>
                <a:lnTo>
                  <a:pt x="327755" y="2404521"/>
                </a:lnTo>
                <a:lnTo>
                  <a:pt x="356297" y="2438494"/>
                </a:lnTo>
                <a:lnTo>
                  <a:pt x="385849" y="2471657"/>
                </a:lnTo>
                <a:lnTo>
                  <a:pt x="416391" y="2503990"/>
                </a:lnTo>
                <a:lnTo>
                  <a:pt x="447900" y="2535474"/>
                </a:lnTo>
                <a:lnTo>
                  <a:pt x="480354" y="2566086"/>
                </a:lnTo>
                <a:lnTo>
                  <a:pt x="513731" y="2595806"/>
                </a:lnTo>
                <a:lnTo>
                  <a:pt x="548011" y="2624614"/>
                </a:lnTo>
                <a:lnTo>
                  <a:pt x="583169" y="2652489"/>
                </a:lnTo>
                <a:lnTo>
                  <a:pt x="619186" y="2679411"/>
                </a:lnTo>
                <a:lnTo>
                  <a:pt x="656038" y="2705358"/>
                </a:lnTo>
                <a:lnTo>
                  <a:pt x="693704" y="2730309"/>
                </a:lnTo>
                <a:lnTo>
                  <a:pt x="732162" y="2754246"/>
                </a:lnTo>
                <a:lnTo>
                  <a:pt x="771390" y="2777146"/>
                </a:lnTo>
                <a:lnTo>
                  <a:pt x="811367" y="2798988"/>
                </a:lnTo>
                <a:lnTo>
                  <a:pt x="852069" y="2819754"/>
                </a:lnTo>
                <a:lnTo>
                  <a:pt x="893476" y="2839420"/>
                </a:lnTo>
                <a:lnTo>
                  <a:pt x="935565" y="2857968"/>
                </a:lnTo>
                <a:lnTo>
                  <a:pt x="978315" y="2875376"/>
                </a:lnTo>
                <a:lnTo>
                  <a:pt x="1021703" y="2891624"/>
                </a:lnTo>
                <a:lnTo>
                  <a:pt x="1065708" y="2906690"/>
                </a:lnTo>
                <a:lnTo>
                  <a:pt x="1110308" y="2920555"/>
                </a:lnTo>
                <a:lnTo>
                  <a:pt x="1155481" y="2933198"/>
                </a:lnTo>
                <a:lnTo>
                  <a:pt x="1201204" y="2944597"/>
                </a:lnTo>
                <a:lnTo>
                  <a:pt x="1247457" y="2954733"/>
                </a:lnTo>
                <a:lnTo>
                  <a:pt x="1294217" y="2963585"/>
                </a:lnTo>
                <a:lnTo>
                  <a:pt x="1341462" y="2971131"/>
                </a:lnTo>
                <a:lnTo>
                  <a:pt x="1389170" y="2977352"/>
                </a:lnTo>
                <a:lnTo>
                  <a:pt x="1437319" y="2982226"/>
                </a:lnTo>
                <a:lnTo>
                  <a:pt x="1485889" y="2985733"/>
                </a:lnTo>
                <a:lnTo>
                  <a:pt x="1534855" y="2987852"/>
                </a:lnTo>
                <a:lnTo>
                  <a:pt x="1584198" y="2988564"/>
                </a:lnTo>
                <a:lnTo>
                  <a:pt x="1633540" y="2987852"/>
                </a:lnTo>
                <a:lnTo>
                  <a:pt x="1682506" y="2985733"/>
                </a:lnTo>
                <a:lnTo>
                  <a:pt x="1731076" y="2982226"/>
                </a:lnTo>
                <a:lnTo>
                  <a:pt x="1779225" y="2977352"/>
                </a:lnTo>
                <a:lnTo>
                  <a:pt x="1826933" y="2971131"/>
                </a:lnTo>
                <a:lnTo>
                  <a:pt x="1874178" y="2963585"/>
                </a:lnTo>
                <a:lnTo>
                  <a:pt x="1920938" y="2954733"/>
                </a:lnTo>
                <a:lnTo>
                  <a:pt x="1967191" y="2944597"/>
                </a:lnTo>
                <a:lnTo>
                  <a:pt x="2012914" y="2933198"/>
                </a:lnTo>
                <a:lnTo>
                  <a:pt x="2058087" y="2920555"/>
                </a:lnTo>
                <a:lnTo>
                  <a:pt x="2102687" y="2906690"/>
                </a:lnTo>
                <a:lnTo>
                  <a:pt x="2146692" y="2891624"/>
                </a:lnTo>
                <a:lnTo>
                  <a:pt x="2190080" y="2875376"/>
                </a:lnTo>
                <a:lnTo>
                  <a:pt x="2232830" y="2857968"/>
                </a:lnTo>
                <a:lnTo>
                  <a:pt x="2274919" y="2839420"/>
                </a:lnTo>
                <a:lnTo>
                  <a:pt x="2316326" y="2819754"/>
                </a:lnTo>
                <a:lnTo>
                  <a:pt x="2357028" y="2798988"/>
                </a:lnTo>
                <a:lnTo>
                  <a:pt x="2397005" y="2777146"/>
                </a:lnTo>
                <a:lnTo>
                  <a:pt x="2436233" y="2754246"/>
                </a:lnTo>
                <a:lnTo>
                  <a:pt x="2474691" y="2730309"/>
                </a:lnTo>
                <a:lnTo>
                  <a:pt x="2512357" y="2705358"/>
                </a:lnTo>
                <a:lnTo>
                  <a:pt x="2549209" y="2679411"/>
                </a:lnTo>
                <a:lnTo>
                  <a:pt x="2585226" y="2652489"/>
                </a:lnTo>
                <a:lnTo>
                  <a:pt x="2620384" y="2624614"/>
                </a:lnTo>
                <a:lnTo>
                  <a:pt x="2654664" y="2595806"/>
                </a:lnTo>
                <a:lnTo>
                  <a:pt x="2688041" y="2566086"/>
                </a:lnTo>
                <a:lnTo>
                  <a:pt x="2720495" y="2535474"/>
                </a:lnTo>
                <a:lnTo>
                  <a:pt x="2752004" y="2503990"/>
                </a:lnTo>
                <a:lnTo>
                  <a:pt x="2782546" y="2471657"/>
                </a:lnTo>
                <a:lnTo>
                  <a:pt x="2812098" y="2438494"/>
                </a:lnTo>
                <a:lnTo>
                  <a:pt x="2840640" y="2404521"/>
                </a:lnTo>
                <a:lnTo>
                  <a:pt x="2868148" y="2369761"/>
                </a:lnTo>
                <a:lnTo>
                  <a:pt x="2894601" y="2334233"/>
                </a:lnTo>
                <a:lnTo>
                  <a:pt x="2919978" y="2297957"/>
                </a:lnTo>
                <a:lnTo>
                  <a:pt x="2944256" y="2260956"/>
                </a:lnTo>
                <a:lnTo>
                  <a:pt x="2967413" y="2223248"/>
                </a:lnTo>
                <a:lnTo>
                  <a:pt x="2989428" y="2184856"/>
                </a:lnTo>
                <a:lnTo>
                  <a:pt x="3010278" y="2145799"/>
                </a:lnTo>
                <a:lnTo>
                  <a:pt x="3029942" y="2106099"/>
                </a:lnTo>
                <a:lnTo>
                  <a:pt x="3048397" y="2065776"/>
                </a:lnTo>
                <a:lnTo>
                  <a:pt x="3065623" y="2024850"/>
                </a:lnTo>
                <a:lnTo>
                  <a:pt x="3081596" y="1983342"/>
                </a:lnTo>
                <a:lnTo>
                  <a:pt x="3096295" y="1941274"/>
                </a:lnTo>
                <a:lnTo>
                  <a:pt x="3109698" y="1898665"/>
                </a:lnTo>
                <a:lnTo>
                  <a:pt x="3121784" y="1855537"/>
                </a:lnTo>
                <a:lnTo>
                  <a:pt x="3132529" y="1811910"/>
                </a:lnTo>
                <a:lnTo>
                  <a:pt x="3141913" y="1767804"/>
                </a:lnTo>
                <a:lnTo>
                  <a:pt x="3149914" y="1723240"/>
                </a:lnTo>
                <a:lnTo>
                  <a:pt x="3156509" y="1678240"/>
                </a:lnTo>
                <a:lnTo>
                  <a:pt x="3161676" y="1632823"/>
                </a:lnTo>
                <a:lnTo>
                  <a:pt x="3165395" y="1587011"/>
                </a:lnTo>
                <a:lnTo>
                  <a:pt x="3167642" y="1540823"/>
                </a:lnTo>
                <a:lnTo>
                  <a:pt x="3168396" y="1494282"/>
                </a:lnTo>
                <a:lnTo>
                  <a:pt x="3167642" y="1447740"/>
                </a:lnTo>
                <a:lnTo>
                  <a:pt x="3165395" y="1401552"/>
                </a:lnTo>
                <a:lnTo>
                  <a:pt x="3161676" y="1355740"/>
                </a:lnTo>
                <a:lnTo>
                  <a:pt x="3156509" y="1310323"/>
                </a:lnTo>
                <a:lnTo>
                  <a:pt x="3149914" y="1265323"/>
                </a:lnTo>
                <a:lnTo>
                  <a:pt x="3141913" y="1220759"/>
                </a:lnTo>
                <a:lnTo>
                  <a:pt x="3132529" y="1176653"/>
                </a:lnTo>
                <a:lnTo>
                  <a:pt x="3121784" y="1133026"/>
                </a:lnTo>
                <a:lnTo>
                  <a:pt x="3109698" y="1089898"/>
                </a:lnTo>
                <a:lnTo>
                  <a:pt x="3096295" y="1047289"/>
                </a:lnTo>
                <a:lnTo>
                  <a:pt x="3081596" y="1005221"/>
                </a:lnTo>
                <a:lnTo>
                  <a:pt x="3065623" y="963713"/>
                </a:lnTo>
                <a:lnTo>
                  <a:pt x="3048397" y="922787"/>
                </a:lnTo>
                <a:lnTo>
                  <a:pt x="3029942" y="882464"/>
                </a:lnTo>
                <a:lnTo>
                  <a:pt x="3010278" y="842764"/>
                </a:lnTo>
                <a:lnTo>
                  <a:pt x="2989428" y="803707"/>
                </a:lnTo>
                <a:lnTo>
                  <a:pt x="2967413" y="765315"/>
                </a:lnTo>
                <a:lnTo>
                  <a:pt x="2944256" y="727607"/>
                </a:lnTo>
                <a:lnTo>
                  <a:pt x="2919978" y="690606"/>
                </a:lnTo>
                <a:lnTo>
                  <a:pt x="2894601" y="654330"/>
                </a:lnTo>
                <a:lnTo>
                  <a:pt x="2868148" y="618802"/>
                </a:lnTo>
                <a:lnTo>
                  <a:pt x="2840640" y="584042"/>
                </a:lnTo>
                <a:lnTo>
                  <a:pt x="2812098" y="550069"/>
                </a:lnTo>
                <a:lnTo>
                  <a:pt x="2782546" y="516906"/>
                </a:lnTo>
                <a:lnTo>
                  <a:pt x="2752004" y="484573"/>
                </a:lnTo>
                <a:lnTo>
                  <a:pt x="2720495" y="453089"/>
                </a:lnTo>
                <a:lnTo>
                  <a:pt x="2688041" y="422477"/>
                </a:lnTo>
                <a:lnTo>
                  <a:pt x="2654664" y="392757"/>
                </a:lnTo>
                <a:lnTo>
                  <a:pt x="2620384" y="363949"/>
                </a:lnTo>
                <a:lnTo>
                  <a:pt x="2585226" y="336074"/>
                </a:lnTo>
                <a:lnTo>
                  <a:pt x="2549209" y="309152"/>
                </a:lnTo>
                <a:lnTo>
                  <a:pt x="2512357" y="283205"/>
                </a:lnTo>
                <a:lnTo>
                  <a:pt x="2474691" y="258254"/>
                </a:lnTo>
                <a:lnTo>
                  <a:pt x="2436233" y="234317"/>
                </a:lnTo>
                <a:lnTo>
                  <a:pt x="2397005" y="211417"/>
                </a:lnTo>
                <a:lnTo>
                  <a:pt x="2357028" y="189575"/>
                </a:lnTo>
                <a:lnTo>
                  <a:pt x="2316326" y="168809"/>
                </a:lnTo>
                <a:lnTo>
                  <a:pt x="2274919" y="149143"/>
                </a:lnTo>
                <a:lnTo>
                  <a:pt x="2232830" y="130595"/>
                </a:lnTo>
                <a:lnTo>
                  <a:pt x="2190080" y="113187"/>
                </a:lnTo>
                <a:lnTo>
                  <a:pt x="2146692" y="96939"/>
                </a:lnTo>
                <a:lnTo>
                  <a:pt x="2102687" y="81873"/>
                </a:lnTo>
                <a:lnTo>
                  <a:pt x="2058087" y="68008"/>
                </a:lnTo>
                <a:lnTo>
                  <a:pt x="2012914" y="55365"/>
                </a:lnTo>
                <a:lnTo>
                  <a:pt x="1967191" y="43966"/>
                </a:lnTo>
                <a:lnTo>
                  <a:pt x="1920938" y="33830"/>
                </a:lnTo>
                <a:lnTo>
                  <a:pt x="1874178" y="24978"/>
                </a:lnTo>
                <a:lnTo>
                  <a:pt x="1826933" y="17432"/>
                </a:lnTo>
                <a:lnTo>
                  <a:pt x="1779225" y="11211"/>
                </a:lnTo>
                <a:lnTo>
                  <a:pt x="1731076" y="6337"/>
                </a:lnTo>
                <a:lnTo>
                  <a:pt x="1682506" y="2830"/>
                </a:lnTo>
                <a:lnTo>
                  <a:pt x="1633540" y="711"/>
                </a:lnTo>
                <a:lnTo>
                  <a:pt x="1584198" y="0"/>
                </a:lnTo>
                <a:close/>
              </a:path>
            </a:pathLst>
          </a:custGeom>
          <a:solidFill>
            <a:srgbClr val="4F81BC"/>
          </a:solidFill>
        </p:spPr>
        <p:txBody>
          <a:bodyPr wrap="square" lIns="0" tIns="0" rIns="0" bIns="0" rtlCol="0"/>
          <a:lstStyle/>
          <a:p/>
        </p:txBody>
      </p:sp>
      <p:sp>
        <p:nvSpPr>
          <p:cNvPr id="3" name="object 3"/>
          <p:cNvSpPr/>
          <p:nvPr/>
        </p:nvSpPr>
        <p:spPr>
          <a:xfrm>
            <a:off x="4519421" y="1387602"/>
            <a:ext cx="3168650" cy="2988945"/>
          </a:xfrm>
          <a:custGeom>
            <a:avLst/>
            <a:gdLst/>
            <a:ahLst/>
            <a:cxnLst/>
            <a:rect l="l" t="t" r="r" b="b"/>
            <a:pathLst>
              <a:path w="3168650" h="2988945">
                <a:moveTo>
                  <a:pt x="0" y="1494282"/>
                </a:moveTo>
                <a:lnTo>
                  <a:pt x="753" y="1447740"/>
                </a:lnTo>
                <a:lnTo>
                  <a:pt x="3000" y="1401552"/>
                </a:lnTo>
                <a:lnTo>
                  <a:pt x="6719" y="1355740"/>
                </a:lnTo>
                <a:lnTo>
                  <a:pt x="11886" y="1310323"/>
                </a:lnTo>
                <a:lnTo>
                  <a:pt x="18481" y="1265323"/>
                </a:lnTo>
                <a:lnTo>
                  <a:pt x="26482" y="1220759"/>
                </a:lnTo>
                <a:lnTo>
                  <a:pt x="35866" y="1176653"/>
                </a:lnTo>
                <a:lnTo>
                  <a:pt x="46611" y="1133026"/>
                </a:lnTo>
                <a:lnTo>
                  <a:pt x="58697" y="1089898"/>
                </a:lnTo>
                <a:lnTo>
                  <a:pt x="72100" y="1047289"/>
                </a:lnTo>
                <a:lnTo>
                  <a:pt x="86799" y="1005221"/>
                </a:lnTo>
                <a:lnTo>
                  <a:pt x="102772" y="963713"/>
                </a:lnTo>
                <a:lnTo>
                  <a:pt x="119998" y="922787"/>
                </a:lnTo>
                <a:lnTo>
                  <a:pt x="138453" y="882464"/>
                </a:lnTo>
                <a:lnTo>
                  <a:pt x="158117" y="842764"/>
                </a:lnTo>
                <a:lnTo>
                  <a:pt x="178967" y="803707"/>
                </a:lnTo>
                <a:lnTo>
                  <a:pt x="200982" y="765315"/>
                </a:lnTo>
                <a:lnTo>
                  <a:pt x="224139" y="727607"/>
                </a:lnTo>
                <a:lnTo>
                  <a:pt x="248417" y="690606"/>
                </a:lnTo>
                <a:lnTo>
                  <a:pt x="273794" y="654330"/>
                </a:lnTo>
                <a:lnTo>
                  <a:pt x="300247" y="618802"/>
                </a:lnTo>
                <a:lnTo>
                  <a:pt x="327755" y="584042"/>
                </a:lnTo>
                <a:lnTo>
                  <a:pt x="356297" y="550069"/>
                </a:lnTo>
                <a:lnTo>
                  <a:pt x="385849" y="516906"/>
                </a:lnTo>
                <a:lnTo>
                  <a:pt x="416391" y="484573"/>
                </a:lnTo>
                <a:lnTo>
                  <a:pt x="447900" y="453089"/>
                </a:lnTo>
                <a:lnTo>
                  <a:pt x="480354" y="422477"/>
                </a:lnTo>
                <a:lnTo>
                  <a:pt x="513731" y="392757"/>
                </a:lnTo>
                <a:lnTo>
                  <a:pt x="548011" y="363949"/>
                </a:lnTo>
                <a:lnTo>
                  <a:pt x="583169" y="336074"/>
                </a:lnTo>
                <a:lnTo>
                  <a:pt x="619186" y="309152"/>
                </a:lnTo>
                <a:lnTo>
                  <a:pt x="656038" y="283205"/>
                </a:lnTo>
                <a:lnTo>
                  <a:pt x="693704" y="258254"/>
                </a:lnTo>
                <a:lnTo>
                  <a:pt x="732162" y="234317"/>
                </a:lnTo>
                <a:lnTo>
                  <a:pt x="771390" y="211417"/>
                </a:lnTo>
                <a:lnTo>
                  <a:pt x="811367" y="189575"/>
                </a:lnTo>
                <a:lnTo>
                  <a:pt x="852069" y="168809"/>
                </a:lnTo>
                <a:lnTo>
                  <a:pt x="893476" y="149143"/>
                </a:lnTo>
                <a:lnTo>
                  <a:pt x="935565" y="130595"/>
                </a:lnTo>
                <a:lnTo>
                  <a:pt x="978315" y="113187"/>
                </a:lnTo>
                <a:lnTo>
                  <a:pt x="1021703" y="96939"/>
                </a:lnTo>
                <a:lnTo>
                  <a:pt x="1065708" y="81873"/>
                </a:lnTo>
                <a:lnTo>
                  <a:pt x="1110308" y="68008"/>
                </a:lnTo>
                <a:lnTo>
                  <a:pt x="1155481" y="55365"/>
                </a:lnTo>
                <a:lnTo>
                  <a:pt x="1201204" y="43966"/>
                </a:lnTo>
                <a:lnTo>
                  <a:pt x="1247457" y="33830"/>
                </a:lnTo>
                <a:lnTo>
                  <a:pt x="1294217" y="24978"/>
                </a:lnTo>
                <a:lnTo>
                  <a:pt x="1341462" y="17432"/>
                </a:lnTo>
                <a:lnTo>
                  <a:pt x="1389170" y="11211"/>
                </a:lnTo>
                <a:lnTo>
                  <a:pt x="1437319" y="6337"/>
                </a:lnTo>
                <a:lnTo>
                  <a:pt x="1485889" y="2830"/>
                </a:lnTo>
                <a:lnTo>
                  <a:pt x="1534855" y="711"/>
                </a:lnTo>
                <a:lnTo>
                  <a:pt x="1584198" y="0"/>
                </a:lnTo>
                <a:lnTo>
                  <a:pt x="1633540" y="711"/>
                </a:lnTo>
                <a:lnTo>
                  <a:pt x="1682506" y="2830"/>
                </a:lnTo>
                <a:lnTo>
                  <a:pt x="1731076" y="6337"/>
                </a:lnTo>
                <a:lnTo>
                  <a:pt x="1779225" y="11211"/>
                </a:lnTo>
                <a:lnTo>
                  <a:pt x="1826933" y="17432"/>
                </a:lnTo>
                <a:lnTo>
                  <a:pt x="1874178" y="24978"/>
                </a:lnTo>
                <a:lnTo>
                  <a:pt x="1920938" y="33830"/>
                </a:lnTo>
                <a:lnTo>
                  <a:pt x="1967191" y="43966"/>
                </a:lnTo>
                <a:lnTo>
                  <a:pt x="2012914" y="55365"/>
                </a:lnTo>
                <a:lnTo>
                  <a:pt x="2058087" y="68008"/>
                </a:lnTo>
                <a:lnTo>
                  <a:pt x="2102687" y="81873"/>
                </a:lnTo>
                <a:lnTo>
                  <a:pt x="2146692" y="96939"/>
                </a:lnTo>
                <a:lnTo>
                  <a:pt x="2190080" y="113187"/>
                </a:lnTo>
                <a:lnTo>
                  <a:pt x="2232830" y="130595"/>
                </a:lnTo>
                <a:lnTo>
                  <a:pt x="2274919" y="149143"/>
                </a:lnTo>
                <a:lnTo>
                  <a:pt x="2316326" y="168809"/>
                </a:lnTo>
                <a:lnTo>
                  <a:pt x="2357028" y="189575"/>
                </a:lnTo>
                <a:lnTo>
                  <a:pt x="2397005" y="211417"/>
                </a:lnTo>
                <a:lnTo>
                  <a:pt x="2436233" y="234317"/>
                </a:lnTo>
                <a:lnTo>
                  <a:pt x="2474691" y="258254"/>
                </a:lnTo>
                <a:lnTo>
                  <a:pt x="2512357" y="283205"/>
                </a:lnTo>
                <a:lnTo>
                  <a:pt x="2549209" y="309152"/>
                </a:lnTo>
                <a:lnTo>
                  <a:pt x="2585226" y="336074"/>
                </a:lnTo>
                <a:lnTo>
                  <a:pt x="2620384" y="363949"/>
                </a:lnTo>
                <a:lnTo>
                  <a:pt x="2654664" y="392757"/>
                </a:lnTo>
                <a:lnTo>
                  <a:pt x="2688041" y="422477"/>
                </a:lnTo>
                <a:lnTo>
                  <a:pt x="2720495" y="453089"/>
                </a:lnTo>
                <a:lnTo>
                  <a:pt x="2752004" y="484573"/>
                </a:lnTo>
                <a:lnTo>
                  <a:pt x="2782546" y="516906"/>
                </a:lnTo>
                <a:lnTo>
                  <a:pt x="2812098" y="550069"/>
                </a:lnTo>
                <a:lnTo>
                  <a:pt x="2840640" y="584042"/>
                </a:lnTo>
                <a:lnTo>
                  <a:pt x="2868148" y="618802"/>
                </a:lnTo>
                <a:lnTo>
                  <a:pt x="2894601" y="654330"/>
                </a:lnTo>
                <a:lnTo>
                  <a:pt x="2919978" y="690606"/>
                </a:lnTo>
                <a:lnTo>
                  <a:pt x="2944256" y="727607"/>
                </a:lnTo>
                <a:lnTo>
                  <a:pt x="2967413" y="765315"/>
                </a:lnTo>
                <a:lnTo>
                  <a:pt x="2989428" y="803707"/>
                </a:lnTo>
                <a:lnTo>
                  <a:pt x="3010278" y="842764"/>
                </a:lnTo>
                <a:lnTo>
                  <a:pt x="3029942" y="882464"/>
                </a:lnTo>
                <a:lnTo>
                  <a:pt x="3048397" y="922787"/>
                </a:lnTo>
                <a:lnTo>
                  <a:pt x="3065623" y="963713"/>
                </a:lnTo>
                <a:lnTo>
                  <a:pt x="3081596" y="1005221"/>
                </a:lnTo>
                <a:lnTo>
                  <a:pt x="3096295" y="1047289"/>
                </a:lnTo>
                <a:lnTo>
                  <a:pt x="3109698" y="1089898"/>
                </a:lnTo>
                <a:lnTo>
                  <a:pt x="3121784" y="1133026"/>
                </a:lnTo>
                <a:lnTo>
                  <a:pt x="3132529" y="1176653"/>
                </a:lnTo>
                <a:lnTo>
                  <a:pt x="3141913" y="1220759"/>
                </a:lnTo>
                <a:lnTo>
                  <a:pt x="3149914" y="1265323"/>
                </a:lnTo>
                <a:lnTo>
                  <a:pt x="3156509" y="1310323"/>
                </a:lnTo>
                <a:lnTo>
                  <a:pt x="3161676" y="1355740"/>
                </a:lnTo>
                <a:lnTo>
                  <a:pt x="3165395" y="1401552"/>
                </a:lnTo>
                <a:lnTo>
                  <a:pt x="3167642" y="1447740"/>
                </a:lnTo>
                <a:lnTo>
                  <a:pt x="3168396" y="1494282"/>
                </a:lnTo>
                <a:lnTo>
                  <a:pt x="3167642" y="1540823"/>
                </a:lnTo>
                <a:lnTo>
                  <a:pt x="3165395" y="1587011"/>
                </a:lnTo>
                <a:lnTo>
                  <a:pt x="3161676" y="1632823"/>
                </a:lnTo>
                <a:lnTo>
                  <a:pt x="3156509" y="1678240"/>
                </a:lnTo>
                <a:lnTo>
                  <a:pt x="3149914" y="1723240"/>
                </a:lnTo>
                <a:lnTo>
                  <a:pt x="3141913" y="1767804"/>
                </a:lnTo>
                <a:lnTo>
                  <a:pt x="3132529" y="1811910"/>
                </a:lnTo>
                <a:lnTo>
                  <a:pt x="3121784" y="1855537"/>
                </a:lnTo>
                <a:lnTo>
                  <a:pt x="3109698" y="1898665"/>
                </a:lnTo>
                <a:lnTo>
                  <a:pt x="3096295" y="1941274"/>
                </a:lnTo>
                <a:lnTo>
                  <a:pt x="3081596" y="1983342"/>
                </a:lnTo>
                <a:lnTo>
                  <a:pt x="3065623" y="2024850"/>
                </a:lnTo>
                <a:lnTo>
                  <a:pt x="3048397" y="2065776"/>
                </a:lnTo>
                <a:lnTo>
                  <a:pt x="3029942" y="2106099"/>
                </a:lnTo>
                <a:lnTo>
                  <a:pt x="3010278" y="2145799"/>
                </a:lnTo>
                <a:lnTo>
                  <a:pt x="2989428" y="2184856"/>
                </a:lnTo>
                <a:lnTo>
                  <a:pt x="2967413" y="2223248"/>
                </a:lnTo>
                <a:lnTo>
                  <a:pt x="2944256" y="2260956"/>
                </a:lnTo>
                <a:lnTo>
                  <a:pt x="2919978" y="2297957"/>
                </a:lnTo>
                <a:lnTo>
                  <a:pt x="2894601" y="2334233"/>
                </a:lnTo>
                <a:lnTo>
                  <a:pt x="2868148" y="2369761"/>
                </a:lnTo>
                <a:lnTo>
                  <a:pt x="2840640" y="2404521"/>
                </a:lnTo>
                <a:lnTo>
                  <a:pt x="2812098" y="2438494"/>
                </a:lnTo>
                <a:lnTo>
                  <a:pt x="2782546" y="2471657"/>
                </a:lnTo>
                <a:lnTo>
                  <a:pt x="2752004" y="2503990"/>
                </a:lnTo>
                <a:lnTo>
                  <a:pt x="2720495" y="2535474"/>
                </a:lnTo>
                <a:lnTo>
                  <a:pt x="2688041" y="2566086"/>
                </a:lnTo>
                <a:lnTo>
                  <a:pt x="2654664" y="2595806"/>
                </a:lnTo>
                <a:lnTo>
                  <a:pt x="2620384" y="2624614"/>
                </a:lnTo>
                <a:lnTo>
                  <a:pt x="2585226" y="2652489"/>
                </a:lnTo>
                <a:lnTo>
                  <a:pt x="2549209" y="2679411"/>
                </a:lnTo>
                <a:lnTo>
                  <a:pt x="2512357" y="2705358"/>
                </a:lnTo>
                <a:lnTo>
                  <a:pt x="2474691" y="2730309"/>
                </a:lnTo>
                <a:lnTo>
                  <a:pt x="2436233" y="2754246"/>
                </a:lnTo>
                <a:lnTo>
                  <a:pt x="2397005" y="2777146"/>
                </a:lnTo>
                <a:lnTo>
                  <a:pt x="2357028" y="2798988"/>
                </a:lnTo>
                <a:lnTo>
                  <a:pt x="2316326" y="2819754"/>
                </a:lnTo>
                <a:lnTo>
                  <a:pt x="2274919" y="2839420"/>
                </a:lnTo>
                <a:lnTo>
                  <a:pt x="2232830" y="2857968"/>
                </a:lnTo>
                <a:lnTo>
                  <a:pt x="2190080" y="2875376"/>
                </a:lnTo>
                <a:lnTo>
                  <a:pt x="2146692" y="2891624"/>
                </a:lnTo>
                <a:lnTo>
                  <a:pt x="2102687" y="2906690"/>
                </a:lnTo>
                <a:lnTo>
                  <a:pt x="2058087" y="2920555"/>
                </a:lnTo>
                <a:lnTo>
                  <a:pt x="2012914" y="2933198"/>
                </a:lnTo>
                <a:lnTo>
                  <a:pt x="1967191" y="2944597"/>
                </a:lnTo>
                <a:lnTo>
                  <a:pt x="1920938" y="2954733"/>
                </a:lnTo>
                <a:lnTo>
                  <a:pt x="1874178" y="2963585"/>
                </a:lnTo>
                <a:lnTo>
                  <a:pt x="1826933" y="2971131"/>
                </a:lnTo>
                <a:lnTo>
                  <a:pt x="1779225" y="2977352"/>
                </a:lnTo>
                <a:lnTo>
                  <a:pt x="1731076" y="2982226"/>
                </a:lnTo>
                <a:lnTo>
                  <a:pt x="1682506" y="2985733"/>
                </a:lnTo>
                <a:lnTo>
                  <a:pt x="1633540" y="2987852"/>
                </a:lnTo>
                <a:lnTo>
                  <a:pt x="1584198" y="2988564"/>
                </a:lnTo>
                <a:lnTo>
                  <a:pt x="1534855" y="2987852"/>
                </a:lnTo>
                <a:lnTo>
                  <a:pt x="1485889" y="2985733"/>
                </a:lnTo>
                <a:lnTo>
                  <a:pt x="1437319" y="2982226"/>
                </a:lnTo>
                <a:lnTo>
                  <a:pt x="1389170" y="2977352"/>
                </a:lnTo>
                <a:lnTo>
                  <a:pt x="1341462" y="2971131"/>
                </a:lnTo>
                <a:lnTo>
                  <a:pt x="1294217" y="2963585"/>
                </a:lnTo>
                <a:lnTo>
                  <a:pt x="1247457" y="2954733"/>
                </a:lnTo>
                <a:lnTo>
                  <a:pt x="1201204" y="2944597"/>
                </a:lnTo>
                <a:lnTo>
                  <a:pt x="1155481" y="2933198"/>
                </a:lnTo>
                <a:lnTo>
                  <a:pt x="1110308" y="2920555"/>
                </a:lnTo>
                <a:lnTo>
                  <a:pt x="1065708" y="2906690"/>
                </a:lnTo>
                <a:lnTo>
                  <a:pt x="1021703" y="2891624"/>
                </a:lnTo>
                <a:lnTo>
                  <a:pt x="978315" y="2875376"/>
                </a:lnTo>
                <a:lnTo>
                  <a:pt x="935565" y="2857968"/>
                </a:lnTo>
                <a:lnTo>
                  <a:pt x="893476" y="2839420"/>
                </a:lnTo>
                <a:lnTo>
                  <a:pt x="852069" y="2819754"/>
                </a:lnTo>
                <a:lnTo>
                  <a:pt x="811367" y="2798988"/>
                </a:lnTo>
                <a:lnTo>
                  <a:pt x="771390" y="2777146"/>
                </a:lnTo>
                <a:lnTo>
                  <a:pt x="732162" y="2754246"/>
                </a:lnTo>
                <a:lnTo>
                  <a:pt x="693704" y="2730309"/>
                </a:lnTo>
                <a:lnTo>
                  <a:pt x="656038" y="2705358"/>
                </a:lnTo>
                <a:lnTo>
                  <a:pt x="619186" y="2679411"/>
                </a:lnTo>
                <a:lnTo>
                  <a:pt x="583169" y="2652489"/>
                </a:lnTo>
                <a:lnTo>
                  <a:pt x="548011" y="2624614"/>
                </a:lnTo>
                <a:lnTo>
                  <a:pt x="513731" y="2595806"/>
                </a:lnTo>
                <a:lnTo>
                  <a:pt x="480354" y="2566086"/>
                </a:lnTo>
                <a:lnTo>
                  <a:pt x="447900" y="2535474"/>
                </a:lnTo>
                <a:lnTo>
                  <a:pt x="416391" y="2503990"/>
                </a:lnTo>
                <a:lnTo>
                  <a:pt x="385849" y="2471657"/>
                </a:lnTo>
                <a:lnTo>
                  <a:pt x="356297" y="2438494"/>
                </a:lnTo>
                <a:lnTo>
                  <a:pt x="327755" y="2404521"/>
                </a:lnTo>
                <a:lnTo>
                  <a:pt x="300247" y="2369761"/>
                </a:lnTo>
                <a:lnTo>
                  <a:pt x="273794" y="2334233"/>
                </a:lnTo>
                <a:lnTo>
                  <a:pt x="248417" y="2297957"/>
                </a:lnTo>
                <a:lnTo>
                  <a:pt x="224139" y="2260956"/>
                </a:lnTo>
                <a:lnTo>
                  <a:pt x="200982" y="2223248"/>
                </a:lnTo>
                <a:lnTo>
                  <a:pt x="178967" y="2184856"/>
                </a:lnTo>
                <a:lnTo>
                  <a:pt x="158117" y="2145799"/>
                </a:lnTo>
                <a:lnTo>
                  <a:pt x="138453" y="2106099"/>
                </a:lnTo>
                <a:lnTo>
                  <a:pt x="119998" y="2065776"/>
                </a:lnTo>
                <a:lnTo>
                  <a:pt x="102772" y="2024850"/>
                </a:lnTo>
                <a:lnTo>
                  <a:pt x="86799" y="1983342"/>
                </a:lnTo>
                <a:lnTo>
                  <a:pt x="72100" y="1941274"/>
                </a:lnTo>
                <a:lnTo>
                  <a:pt x="58697" y="1898665"/>
                </a:lnTo>
                <a:lnTo>
                  <a:pt x="46611" y="1855537"/>
                </a:lnTo>
                <a:lnTo>
                  <a:pt x="35866" y="1811910"/>
                </a:lnTo>
                <a:lnTo>
                  <a:pt x="26482" y="1767804"/>
                </a:lnTo>
                <a:lnTo>
                  <a:pt x="18481" y="1723240"/>
                </a:lnTo>
                <a:lnTo>
                  <a:pt x="11886" y="1678240"/>
                </a:lnTo>
                <a:lnTo>
                  <a:pt x="6719" y="1632823"/>
                </a:lnTo>
                <a:lnTo>
                  <a:pt x="3000" y="1587011"/>
                </a:lnTo>
                <a:lnTo>
                  <a:pt x="753" y="1540823"/>
                </a:lnTo>
                <a:lnTo>
                  <a:pt x="0" y="1494282"/>
                </a:lnTo>
                <a:close/>
              </a:path>
            </a:pathLst>
          </a:custGeom>
          <a:ln w="25908">
            <a:solidFill>
              <a:srgbClr val="385D89"/>
            </a:solidFill>
          </a:ln>
        </p:spPr>
        <p:txBody>
          <a:bodyPr wrap="square" lIns="0" tIns="0" rIns="0" bIns="0" rtlCol="0"/>
          <a:lstStyle/>
          <a:p/>
        </p:txBody>
      </p:sp>
      <p:sp>
        <p:nvSpPr>
          <p:cNvPr id="4" name="object 4"/>
          <p:cNvSpPr txBox="1"/>
          <p:nvPr/>
        </p:nvSpPr>
        <p:spPr>
          <a:xfrm>
            <a:off x="4210050" y="4392295"/>
            <a:ext cx="36982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panose="020B0604020202020204"/>
                <a:cs typeface="Arial" panose="020B0604020202020204"/>
              </a:rPr>
              <a:t>THANKS </a:t>
            </a:r>
            <a:r>
              <a:rPr sz="2400" dirty="0">
                <a:solidFill>
                  <a:srgbClr val="FFFFFF"/>
                </a:solidFill>
                <a:latin typeface="Arial" panose="020B0604020202020204"/>
                <a:cs typeface="Arial" panose="020B0604020202020204"/>
              </a:rPr>
              <a:t>FOR</a:t>
            </a:r>
            <a:r>
              <a:rPr sz="2400" spc="-75" dirty="0">
                <a:solidFill>
                  <a:srgbClr val="FFFFFF"/>
                </a:solidFill>
                <a:latin typeface="Arial" panose="020B0604020202020204"/>
                <a:cs typeface="Arial" panose="020B0604020202020204"/>
              </a:rPr>
              <a:t> </a:t>
            </a:r>
            <a:r>
              <a:rPr sz="2400" spc="-35" dirty="0">
                <a:solidFill>
                  <a:srgbClr val="FFFFFF"/>
                </a:solidFill>
                <a:latin typeface="Arial" panose="020B0604020202020204"/>
                <a:cs typeface="Arial" panose="020B0604020202020204"/>
              </a:rPr>
              <a:t>WATCHING</a:t>
            </a:r>
            <a:endParaRPr sz="2400">
              <a:latin typeface="Arial" panose="020B0604020202020204"/>
              <a:cs typeface="Arial" panose="020B0604020202020204"/>
            </a:endParaRPr>
          </a:p>
        </p:txBody>
      </p:sp>
      <p:sp>
        <p:nvSpPr>
          <p:cNvPr id="5" name="object 5"/>
          <p:cNvSpPr/>
          <p:nvPr/>
        </p:nvSpPr>
        <p:spPr>
          <a:xfrm>
            <a:off x="6057900" y="0"/>
            <a:ext cx="76200" cy="1314450"/>
          </a:xfrm>
          <a:custGeom>
            <a:avLst/>
            <a:gdLst/>
            <a:ahLst/>
            <a:cxnLst/>
            <a:rect l="l" t="t" r="r" b="b"/>
            <a:pathLst>
              <a:path w="76200" h="1314450">
                <a:moveTo>
                  <a:pt x="31750" y="1239528"/>
                </a:moveTo>
                <a:lnTo>
                  <a:pt x="23252" y="1241238"/>
                </a:lnTo>
                <a:lnTo>
                  <a:pt x="11144" y="1249394"/>
                </a:lnTo>
                <a:lnTo>
                  <a:pt x="2988" y="1261502"/>
                </a:lnTo>
                <a:lnTo>
                  <a:pt x="0" y="1276350"/>
                </a:lnTo>
                <a:lnTo>
                  <a:pt x="2988" y="1291197"/>
                </a:lnTo>
                <a:lnTo>
                  <a:pt x="11144" y="1303305"/>
                </a:lnTo>
                <a:lnTo>
                  <a:pt x="23252" y="1311461"/>
                </a:lnTo>
                <a:lnTo>
                  <a:pt x="38100" y="1314450"/>
                </a:lnTo>
                <a:lnTo>
                  <a:pt x="52947" y="1311461"/>
                </a:lnTo>
                <a:lnTo>
                  <a:pt x="65055" y="1303305"/>
                </a:lnTo>
                <a:lnTo>
                  <a:pt x="73211" y="1291197"/>
                </a:lnTo>
                <a:lnTo>
                  <a:pt x="76200" y="1276350"/>
                </a:lnTo>
                <a:lnTo>
                  <a:pt x="31750" y="1276350"/>
                </a:lnTo>
                <a:lnTo>
                  <a:pt x="31750" y="1239528"/>
                </a:lnTo>
                <a:close/>
              </a:path>
              <a:path w="76200" h="1314450">
                <a:moveTo>
                  <a:pt x="38100" y="1238250"/>
                </a:moveTo>
                <a:lnTo>
                  <a:pt x="31750" y="1239528"/>
                </a:lnTo>
                <a:lnTo>
                  <a:pt x="31750" y="1276350"/>
                </a:lnTo>
                <a:lnTo>
                  <a:pt x="44450" y="1276350"/>
                </a:lnTo>
                <a:lnTo>
                  <a:pt x="44450" y="1239528"/>
                </a:lnTo>
                <a:lnTo>
                  <a:pt x="38100" y="1238250"/>
                </a:lnTo>
                <a:close/>
              </a:path>
              <a:path w="76200" h="1314450">
                <a:moveTo>
                  <a:pt x="44450" y="1239528"/>
                </a:moveTo>
                <a:lnTo>
                  <a:pt x="44450" y="1276350"/>
                </a:lnTo>
                <a:lnTo>
                  <a:pt x="76200" y="1276350"/>
                </a:lnTo>
                <a:lnTo>
                  <a:pt x="73211" y="1261502"/>
                </a:lnTo>
                <a:lnTo>
                  <a:pt x="65055" y="1249394"/>
                </a:lnTo>
                <a:lnTo>
                  <a:pt x="52947" y="1241238"/>
                </a:lnTo>
                <a:lnTo>
                  <a:pt x="44450" y="1239528"/>
                </a:lnTo>
                <a:close/>
              </a:path>
              <a:path w="76200" h="1314450">
                <a:moveTo>
                  <a:pt x="44450" y="0"/>
                </a:moveTo>
                <a:lnTo>
                  <a:pt x="31750" y="0"/>
                </a:lnTo>
                <a:lnTo>
                  <a:pt x="31750" y="1239528"/>
                </a:lnTo>
                <a:lnTo>
                  <a:pt x="38100" y="1238250"/>
                </a:lnTo>
                <a:lnTo>
                  <a:pt x="44450" y="1238250"/>
                </a:lnTo>
                <a:lnTo>
                  <a:pt x="44450" y="0"/>
                </a:lnTo>
                <a:close/>
              </a:path>
              <a:path w="76200" h="1314450">
                <a:moveTo>
                  <a:pt x="44450" y="1238250"/>
                </a:moveTo>
                <a:lnTo>
                  <a:pt x="38100" y="1238250"/>
                </a:lnTo>
                <a:lnTo>
                  <a:pt x="44450" y="1239528"/>
                </a:lnTo>
                <a:lnTo>
                  <a:pt x="44450" y="1238250"/>
                </a:lnTo>
                <a:close/>
              </a:path>
            </a:pathLst>
          </a:custGeom>
          <a:solidFill>
            <a:srgbClr val="FFFFFF"/>
          </a:solidFill>
        </p:spPr>
        <p:txBody>
          <a:bodyPr wrap="square" lIns="0" tIns="0" rIns="0" bIns="0" rtlCol="0"/>
          <a:lstStyle/>
          <a:p/>
        </p:txBody>
      </p:sp>
      <p:sp>
        <p:nvSpPr>
          <p:cNvPr id="6" name="object 6"/>
          <p:cNvSpPr txBox="1"/>
          <p:nvPr/>
        </p:nvSpPr>
        <p:spPr>
          <a:xfrm>
            <a:off x="4697095" y="2452242"/>
            <a:ext cx="2701290" cy="756920"/>
          </a:xfrm>
          <a:prstGeom prst="rect">
            <a:avLst/>
          </a:prstGeom>
        </p:spPr>
        <p:txBody>
          <a:bodyPr vert="horz" wrap="square" lIns="0" tIns="12700" rIns="0" bIns="0" rtlCol="0">
            <a:spAutoFit/>
          </a:bodyPr>
          <a:lstStyle/>
          <a:p>
            <a:pPr marL="12700">
              <a:lnSpc>
                <a:spcPct val="100000"/>
              </a:lnSpc>
              <a:spcBef>
                <a:spcPts val="100"/>
              </a:spcBef>
            </a:pPr>
            <a:r>
              <a:rPr sz="4800" dirty="0">
                <a:latin typeface="Arial" panose="020B0604020202020204"/>
                <a:cs typeface="Arial" panose="020B0604020202020204"/>
              </a:rPr>
              <a:t>THE</a:t>
            </a:r>
            <a:r>
              <a:rPr sz="4800" spc="-85" dirty="0">
                <a:latin typeface="Arial" panose="020B0604020202020204"/>
                <a:cs typeface="Arial" panose="020B0604020202020204"/>
              </a:rPr>
              <a:t> </a:t>
            </a:r>
            <a:r>
              <a:rPr sz="4800" spc="-5" dirty="0">
                <a:latin typeface="Arial" panose="020B0604020202020204"/>
                <a:cs typeface="Arial" panose="020B0604020202020204"/>
              </a:rPr>
              <a:t>END</a:t>
            </a:r>
            <a:endParaRPr sz="4800">
              <a:latin typeface="Arial" panose="020B0604020202020204"/>
              <a:cs typeface="Arial" panose="020B0604020202020204"/>
            </a:endParaRPr>
          </a:p>
        </p:txBody>
      </p:sp>
      <p:sp>
        <p:nvSpPr>
          <p:cNvPr id="7" name="object 7"/>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9261347" y="6309359"/>
            <a:ext cx="1655063" cy="486156"/>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9909047" y="6237730"/>
            <a:ext cx="2212848" cy="56540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07667" y="1298028"/>
            <a:ext cx="8329295" cy="1301115"/>
          </a:xfrm>
          <a:prstGeom prst="rect">
            <a:avLst/>
          </a:prstGeom>
        </p:spPr>
        <p:txBody>
          <a:bodyPr vert="horz" wrap="square" lIns="0" tIns="218440" rIns="0" bIns="0" rtlCol="0">
            <a:spAutoFit/>
          </a:bodyPr>
          <a:lstStyle/>
          <a:p>
            <a:pPr marL="12700">
              <a:lnSpc>
                <a:spcPct val="100000"/>
              </a:lnSpc>
              <a:spcBef>
                <a:spcPts val="1720"/>
              </a:spcBef>
            </a:pPr>
            <a:r>
              <a:rPr sz="2400" b="1" dirty="0">
                <a:solidFill>
                  <a:srgbClr val="33B5F0"/>
                </a:solidFill>
                <a:latin typeface="宋体" panose="02010600030101010101" pitchFamily="2" charset="-122"/>
                <a:cs typeface="宋体" panose="02010600030101010101" pitchFamily="2" charset="-122"/>
              </a:rPr>
              <a:t>跟踪算法</a:t>
            </a:r>
            <a:r>
              <a:rPr sz="2400" b="1" spc="-5" dirty="0">
                <a:solidFill>
                  <a:srgbClr val="33B5F0"/>
                </a:solidFill>
                <a:latin typeface="Calibri" panose="020F0502020204030204"/>
                <a:cs typeface="Calibri" panose="020F0502020204030204"/>
              </a:rPr>
              <a:t>-</a:t>
            </a:r>
            <a:r>
              <a:rPr sz="2400" b="1" dirty="0">
                <a:solidFill>
                  <a:srgbClr val="33B5F0"/>
                </a:solidFill>
                <a:latin typeface="宋体" panose="02010600030101010101" pitchFamily="2" charset="-122"/>
                <a:cs typeface="宋体" panose="02010600030101010101" pitchFamily="2" charset="-122"/>
              </a:rPr>
              <a:t>普通版：</a:t>
            </a:r>
            <a:endParaRPr sz="2400">
              <a:latin typeface="宋体" panose="02010600030101010101" pitchFamily="2" charset="-122"/>
              <a:cs typeface="宋体" panose="02010600030101010101" pitchFamily="2" charset="-122"/>
            </a:endParaRPr>
          </a:p>
          <a:p>
            <a:pPr marL="12700">
              <a:lnSpc>
                <a:spcPct val="100000"/>
              </a:lnSpc>
              <a:spcBef>
                <a:spcPts val="1220"/>
              </a:spcBef>
            </a:pPr>
            <a:r>
              <a:rPr sz="1800" spc="-5" dirty="0">
                <a:solidFill>
                  <a:srgbClr val="FF0000"/>
                </a:solidFill>
                <a:latin typeface="宋体" panose="02010600030101010101" pitchFamily="2" charset="-122"/>
                <a:cs typeface="宋体" panose="02010600030101010101" pitchFamily="2" charset="-122"/>
              </a:rPr>
              <a:t>当游戏中的主角进入到</a:t>
            </a:r>
            <a:r>
              <a:rPr sz="1800" spc="-5" dirty="0">
                <a:solidFill>
                  <a:srgbClr val="FF0000"/>
                </a:solidFill>
                <a:latin typeface="Calibri" panose="020F0502020204030204"/>
                <a:cs typeface="Calibri" panose="020F0502020204030204"/>
              </a:rPr>
              <a:t>NPC</a:t>
            </a:r>
            <a:r>
              <a:rPr sz="1800" spc="5" dirty="0">
                <a:solidFill>
                  <a:srgbClr val="FF0000"/>
                </a:solidFill>
                <a:latin typeface="Calibri" panose="020F0502020204030204"/>
                <a:cs typeface="Calibri" panose="020F0502020204030204"/>
              </a:rPr>
              <a:t> </a:t>
            </a:r>
            <a:r>
              <a:rPr sz="1800" spc="-5" dirty="0">
                <a:solidFill>
                  <a:srgbClr val="FF0000"/>
                </a:solidFill>
                <a:latin typeface="宋体" panose="02010600030101010101" pitchFamily="2" charset="-122"/>
                <a:cs typeface="宋体" panose="02010600030101010101" pitchFamily="2" charset="-122"/>
              </a:rPr>
              <a:t>的“警戒区域”后，控</a:t>
            </a:r>
            <a:r>
              <a:rPr sz="1800" dirty="0">
                <a:solidFill>
                  <a:srgbClr val="FF0000"/>
                </a:solidFill>
                <a:latin typeface="宋体" panose="02010600030101010101" pitchFamily="2" charset="-122"/>
                <a:cs typeface="宋体" panose="02010600030101010101" pitchFamily="2" charset="-122"/>
              </a:rPr>
              <a:t>制</a:t>
            </a:r>
            <a:r>
              <a:rPr sz="1800" dirty="0">
                <a:solidFill>
                  <a:srgbClr val="FF0000"/>
                </a:solidFill>
                <a:latin typeface="Calibri" panose="020F0502020204030204"/>
                <a:cs typeface="Calibri" panose="020F0502020204030204"/>
              </a:rPr>
              <a:t>N P</a:t>
            </a:r>
            <a:r>
              <a:rPr sz="1800" spc="-15" dirty="0">
                <a:solidFill>
                  <a:srgbClr val="FF0000"/>
                </a:solidFill>
                <a:latin typeface="Calibri" panose="020F0502020204030204"/>
                <a:cs typeface="Calibri" panose="020F0502020204030204"/>
              </a:rPr>
              <a:t> </a:t>
            </a:r>
            <a:r>
              <a:rPr sz="1800" dirty="0">
                <a:solidFill>
                  <a:srgbClr val="FF0000"/>
                </a:solidFill>
                <a:latin typeface="Calibri" panose="020F0502020204030204"/>
                <a:cs typeface="Calibri" panose="020F0502020204030204"/>
              </a:rPr>
              <a:t>C</a:t>
            </a:r>
            <a:r>
              <a:rPr sz="1800" spc="10" dirty="0">
                <a:solidFill>
                  <a:srgbClr val="FF0000"/>
                </a:solidFill>
                <a:latin typeface="Calibri" panose="020F0502020204030204"/>
                <a:cs typeface="Calibri" panose="020F0502020204030204"/>
              </a:rPr>
              <a:t> </a:t>
            </a:r>
            <a:r>
              <a:rPr sz="1800" dirty="0">
                <a:solidFill>
                  <a:srgbClr val="FF0000"/>
                </a:solidFill>
                <a:latin typeface="宋体" panose="02010600030101010101" pitchFamily="2" charset="-122"/>
                <a:cs typeface="宋体" panose="02010600030101010101" pitchFamily="2" charset="-122"/>
              </a:rPr>
              <a:t>对象移向被跟踪的对象。</a:t>
            </a:r>
            <a:endParaRPr sz="1800">
              <a:latin typeface="宋体" panose="02010600030101010101" pitchFamily="2" charset="-122"/>
              <a:cs typeface="宋体" panose="02010600030101010101" pitchFamily="2" charset="-122"/>
            </a:endParaRPr>
          </a:p>
          <a:p>
            <a:pPr marL="12700">
              <a:lnSpc>
                <a:spcPct val="100000"/>
              </a:lnSpc>
            </a:pPr>
            <a:r>
              <a:rPr sz="1800" dirty="0">
                <a:solidFill>
                  <a:srgbClr val="FFFFFF"/>
                </a:solidFill>
                <a:latin typeface="宋体" panose="02010600030101010101" pitchFamily="2" charset="-122"/>
                <a:cs typeface="宋体" panose="02010600030101010101" pitchFamily="2" charset="-122"/>
              </a:rPr>
              <a:t>跟踪算法可以模拟这一行为：</a:t>
            </a:r>
            <a:endParaRPr sz="1800">
              <a:latin typeface="宋体" panose="02010600030101010101" pitchFamily="2" charset="-122"/>
              <a:cs typeface="宋体" panose="02010600030101010101" pitchFamily="2" charset="-122"/>
            </a:endParaRPr>
          </a:p>
        </p:txBody>
      </p:sp>
      <p:sp>
        <p:nvSpPr>
          <p:cNvPr id="7" name="object 7"/>
          <p:cNvSpPr txBox="1"/>
          <p:nvPr/>
        </p:nvSpPr>
        <p:spPr>
          <a:xfrm>
            <a:off x="1521967" y="5235321"/>
            <a:ext cx="54419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宋体" panose="02010600030101010101" pitchFamily="2" charset="-122"/>
                <a:cs typeface="宋体" panose="02010600030101010101" pitchFamily="2" charset="-122"/>
              </a:rPr>
              <a:t>代码运行时，</a:t>
            </a:r>
            <a:r>
              <a:rPr sz="1800" dirty="0">
                <a:solidFill>
                  <a:srgbClr val="FFFFFF"/>
                </a:solidFill>
                <a:latin typeface="Calibri" panose="020F0502020204030204"/>
                <a:cs typeface="Calibri" panose="020F0502020204030204"/>
              </a:rPr>
              <a:t>N</a:t>
            </a:r>
            <a:r>
              <a:rPr sz="1800" spc="-5" dirty="0">
                <a:solidFill>
                  <a:srgbClr val="FFFFFF"/>
                </a:solidFill>
                <a:latin typeface="Calibri" panose="020F0502020204030204"/>
                <a:cs typeface="Calibri" panose="020F0502020204030204"/>
              </a:rPr>
              <a:t>P</a:t>
            </a:r>
            <a:r>
              <a:rPr sz="1800" dirty="0">
                <a:solidFill>
                  <a:srgbClr val="FFFFFF"/>
                </a:solidFill>
                <a:latin typeface="Calibri" panose="020F0502020204030204"/>
                <a:cs typeface="Calibri" panose="020F0502020204030204"/>
              </a:rPr>
              <a:t>C</a:t>
            </a:r>
            <a:r>
              <a:rPr sz="1800" dirty="0">
                <a:solidFill>
                  <a:srgbClr val="FFFFFF"/>
                </a:solidFill>
                <a:latin typeface="宋体" panose="02010600030101010101" pitchFamily="2" charset="-122"/>
                <a:cs typeface="宋体" panose="02010600030101010101" pitchFamily="2" charset="-122"/>
              </a:rPr>
              <a:t>能够非常精确、迅速地追踪到目标。</a:t>
            </a:r>
            <a:endParaRPr sz="1800">
              <a:latin typeface="宋体" panose="02010600030101010101" pitchFamily="2" charset="-122"/>
              <a:cs typeface="宋体" panose="02010600030101010101" pitchFamily="2" charset="-122"/>
            </a:endParaRPr>
          </a:p>
        </p:txBody>
      </p:sp>
      <p:sp>
        <p:nvSpPr>
          <p:cNvPr id="8" name="object 8"/>
          <p:cNvSpPr/>
          <p:nvPr/>
        </p:nvSpPr>
        <p:spPr>
          <a:xfrm>
            <a:off x="1584960" y="2790444"/>
            <a:ext cx="2819400" cy="2258567"/>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743455" y="3806952"/>
            <a:ext cx="3133344" cy="515112"/>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1745995" y="4714189"/>
            <a:ext cx="515239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宋体" panose="02010600030101010101" pitchFamily="2" charset="-122"/>
                <a:cs typeface="宋体" panose="02010600030101010101" pitchFamily="2" charset="-122"/>
              </a:rPr>
              <a:t>被跟踪对象称作跟踪目标</a:t>
            </a:r>
            <a:r>
              <a:rPr sz="1800" spc="-10" dirty="0">
                <a:solidFill>
                  <a:srgbClr val="FFFFFF"/>
                </a:solidFill>
                <a:latin typeface="宋体" panose="02010600030101010101" pitchFamily="2" charset="-122"/>
                <a:cs typeface="宋体" panose="02010600030101010101" pitchFamily="2" charset="-122"/>
              </a:rPr>
              <a:t>（</a:t>
            </a:r>
            <a:r>
              <a:rPr sz="1800" spc="-10" dirty="0">
                <a:solidFill>
                  <a:srgbClr val="FFFFFF"/>
                </a:solidFill>
                <a:latin typeface="Calibri" panose="020F0502020204030204"/>
                <a:cs typeface="Calibri" panose="020F0502020204030204"/>
              </a:rPr>
              <a:t>target</a:t>
            </a:r>
            <a:r>
              <a:rPr sz="1800" spc="-10" dirty="0">
                <a:solidFill>
                  <a:srgbClr val="FFFFFF"/>
                </a:solidFill>
                <a:latin typeface="宋体" panose="02010600030101010101" pitchFamily="2" charset="-122"/>
                <a:cs typeface="宋体" panose="02010600030101010101" pitchFamily="2" charset="-122"/>
              </a:rPr>
              <a:t>），</a:t>
            </a:r>
            <a:r>
              <a:rPr sz="1800" spc="-5" dirty="0">
                <a:solidFill>
                  <a:srgbClr val="FFFFFF"/>
                </a:solidFill>
                <a:latin typeface="宋体" panose="02010600030101010101" pitchFamily="2" charset="-122"/>
                <a:cs typeface="宋体" panose="02010600030101010101" pitchFamily="2" charset="-122"/>
              </a:rPr>
              <a:t>有如下属性：</a:t>
            </a:r>
            <a:endParaRPr sz="1800">
              <a:latin typeface="宋体" panose="02010600030101010101" pitchFamily="2" charset="-122"/>
              <a:cs typeface="宋体" panose="02010600030101010101" pitchFamily="2" charset="-122"/>
            </a:endParaRPr>
          </a:p>
        </p:txBody>
      </p:sp>
      <p:sp>
        <p:nvSpPr>
          <p:cNvPr id="8" name="object 8"/>
          <p:cNvSpPr/>
          <p:nvPr/>
        </p:nvSpPr>
        <p:spPr>
          <a:xfrm>
            <a:off x="1743455" y="5375147"/>
            <a:ext cx="3047999" cy="493775"/>
          </a:xfrm>
          <a:prstGeom prst="rect">
            <a:avLst/>
          </a:prstGeom>
          <a:blipFill>
            <a:blip r:embed="rId5" cstate="print"/>
            <a:stretch>
              <a:fillRect/>
            </a:stretch>
          </a:blipFill>
        </p:spPr>
        <p:txBody>
          <a:bodyPr wrap="square" lIns="0" tIns="0" rIns="0" bIns="0" rtlCol="0"/>
          <a:lstStyle/>
          <a:p/>
        </p:txBody>
      </p:sp>
      <p:sp>
        <p:nvSpPr>
          <p:cNvPr id="9" name="object 9"/>
          <p:cNvSpPr txBox="1"/>
          <p:nvPr/>
        </p:nvSpPr>
        <p:spPr>
          <a:xfrm>
            <a:off x="1407667" y="1503934"/>
            <a:ext cx="8752205" cy="196850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B5F0"/>
                </a:solidFill>
                <a:latin typeface="宋体" panose="02010600030101010101" pitchFamily="2" charset="-122"/>
                <a:cs typeface="宋体" panose="02010600030101010101" pitchFamily="2" charset="-122"/>
              </a:rPr>
              <a:t>跟踪算法</a:t>
            </a:r>
            <a:r>
              <a:rPr sz="2400" b="1" spc="-5" dirty="0">
                <a:solidFill>
                  <a:srgbClr val="33B5F0"/>
                </a:solidFill>
                <a:latin typeface="Calibri" panose="020F0502020204030204"/>
                <a:cs typeface="Calibri" panose="020F0502020204030204"/>
              </a:rPr>
              <a:t>-</a:t>
            </a:r>
            <a:r>
              <a:rPr sz="2400" b="1" dirty="0">
                <a:solidFill>
                  <a:srgbClr val="33B5F0"/>
                </a:solidFill>
                <a:latin typeface="宋体" panose="02010600030101010101" pitchFamily="2" charset="-122"/>
                <a:cs typeface="宋体" panose="02010600030101010101" pitchFamily="2" charset="-122"/>
              </a:rPr>
              <a:t>矢量版：</a:t>
            </a:r>
            <a:endParaRPr sz="2400">
              <a:latin typeface="宋体" panose="02010600030101010101" pitchFamily="2" charset="-122"/>
              <a:cs typeface="宋体" panose="02010600030101010101" pitchFamily="2" charset="-122"/>
            </a:endParaRPr>
          </a:p>
          <a:p>
            <a:pPr marL="420370">
              <a:lnSpc>
                <a:spcPct val="100000"/>
              </a:lnSpc>
              <a:spcBef>
                <a:spcPts val="1355"/>
              </a:spcBef>
            </a:pPr>
            <a:r>
              <a:rPr sz="1800" dirty="0">
                <a:solidFill>
                  <a:srgbClr val="FFFFFF"/>
                </a:solidFill>
                <a:latin typeface="宋体" panose="02010600030101010101" pitchFamily="2" charset="-122"/>
                <a:cs typeface="宋体" panose="02010600030101010101" pitchFamily="2" charset="-122"/>
              </a:rPr>
              <a:t>起源：普通版的跟踪算法</a:t>
            </a:r>
            <a:r>
              <a:rPr sz="1800" dirty="0">
                <a:solidFill>
                  <a:srgbClr val="FFFFFF"/>
                </a:solidFill>
                <a:latin typeface="Calibri" panose="020F0502020204030204"/>
                <a:cs typeface="Calibri" panose="020F0502020204030204"/>
              </a:rPr>
              <a:t>N</a:t>
            </a:r>
            <a:r>
              <a:rPr sz="1800" spc="-5" dirty="0">
                <a:solidFill>
                  <a:srgbClr val="FFFFFF"/>
                </a:solidFill>
                <a:latin typeface="Calibri" panose="020F0502020204030204"/>
                <a:cs typeface="Calibri" panose="020F0502020204030204"/>
              </a:rPr>
              <a:t>P</a:t>
            </a:r>
            <a:r>
              <a:rPr sz="1800" dirty="0">
                <a:solidFill>
                  <a:srgbClr val="FFFFFF"/>
                </a:solidFill>
                <a:latin typeface="Calibri" panose="020F0502020204030204"/>
                <a:cs typeface="Calibri" panose="020F0502020204030204"/>
              </a:rPr>
              <a:t>C</a:t>
            </a:r>
            <a:r>
              <a:rPr sz="1800" dirty="0">
                <a:solidFill>
                  <a:srgbClr val="FFFFFF"/>
                </a:solidFill>
                <a:latin typeface="宋体" panose="02010600030101010101" pitchFamily="2" charset="-122"/>
                <a:cs typeface="宋体" panose="02010600030101010101" pitchFamily="2" charset="-122"/>
              </a:rPr>
              <a:t>会</a:t>
            </a:r>
            <a:r>
              <a:rPr sz="1800" dirty="0">
                <a:solidFill>
                  <a:srgbClr val="FF0000"/>
                </a:solidFill>
                <a:latin typeface="宋体" panose="02010600030101010101" pitchFamily="2" charset="-122"/>
                <a:cs typeface="宋体" panose="02010600030101010101" pitchFamily="2" charset="-122"/>
              </a:rPr>
              <a:t>精确</a:t>
            </a:r>
            <a:r>
              <a:rPr sz="1800" dirty="0">
                <a:solidFill>
                  <a:srgbClr val="FFFFFF"/>
                </a:solidFill>
                <a:latin typeface="宋体" panose="02010600030101010101" pitchFamily="2" charset="-122"/>
                <a:cs typeface="宋体" panose="02010600030101010101" pitchFamily="2" charset="-122"/>
              </a:rPr>
              <a:t>的跟踪目标。这会使得</a:t>
            </a:r>
            <a:r>
              <a:rPr sz="1800" dirty="0">
                <a:solidFill>
                  <a:srgbClr val="FFFFFF"/>
                </a:solidFill>
                <a:latin typeface="Calibri" panose="020F0502020204030204"/>
                <a:cs typeface="Calibri" panose="020F0502020204030204"/>
              </a:rPr>
              <a:t>N</a:t>
            </a:r>
            <a:r>
              <a:rPr sz="1800" spc="-5" dirty="0">
                <a:solidFill>
                  <a:srgbClr val="FFFFFF"/>
                </a:solidFill>
                <a:latin typeface="Calibri" panose="020F0502020204030204"/>
                <a:cs typeface="Calibri" panose="020F0502020204030204"/>
              </a:rPr>
              <a:t>P</a:t>
            </a:r>
            <a:r>
              <a:rPr sz="1800" dirty="0">
                <a:solidFill>
                  <a:srgbClr val="FFFFFF"/>
                </a:solidFill>
                <a:latin typeface="Calibri" panose="020F0502020204030204"/>
                <a:cs typeface="Calibri" panose="020F0502020204030204"/>
              </a:rPr>
              <a:t>C</a:t>
            </a:r>
            <a:r>
              <a:rPr sz="1800" dirty="0">
                <a:solidFill>
                  <a:srgbClr val="FFFFFF"/>
                </a:solidFill>
                <a:latin typeface="宋体" panose="02010600030101010101" pitchFamily="2" charset="-122"/>
                <a:cs typeface="宋体" panose="02010600030101010101" pitchFamily="2" charset="-122"/>
              </a:rPr>
              <a:t>看上去显得有点假。</a:t>
            </a:r>
            <a:endParaRPr sz="1800">
              <a:latin typeface="宋体" panose="02010600030101010101" pitchFamily="2" charset="-122"/>
              <a:cs typeface="宋体" panose="02010600030101010101" pitchFamily="2" charset="-122"/>
            </a:endParaRPr>
          </a:p>
          <a:p>
            <a:pPr>
              <a:lnSpc>
                <a:spcPct val="100000"/>
              </a:lnSpc>
              <a:spcBef>
                <a:spcPts val="5"/>
              </a:spcBef>
            </a:pPr>
            <a:endParaRPr sz="2250">
              <a:latin typeface="Times New Roman" panose="02020603050405020304"/>
              <a:cs typeface="Times New Roman" panose="02020603050405020304"/>
            </a:endParaRPr>
          </a:p>
          <a:p>
            <a:pPr marL="12700">
              <a:lnSpc>
                <a:spcPct val="100000"/>
              </a:lnSpc>
            </a:pPr>
            <a:r>
              <a:rPr sz="1800" spc="-5" dirty="0">
                <a:solidFill>
                  <a:srgbClr val="33B5F0"/>
                </a:solidFill>
                <a:latin typeface="宋体" panose="02010600030101010101" pitchFamily="2" charset="-122"/>
                <a:cs typeface="宋体" panose="02010600030101010101" pitchFamily="2" charset="-122"/>
              </a:rPr>
              <a:t>算法设计如下：</a:t>
            </a:r>
            <a:endParaRPr sz="1800">
              <a:latin typeface="宋体" panose="02010600030101010101" pitchFamily="2" charset="-122"/>
              <a:cs typeface="宋体" panose="02010600030101010101" pitchFamily="2" charset="-122"/>
            </a:endParaRPr>
          </a:p>
          <a:p>
            <a:pPr>
              <a:lnSpc>
                <a:spcPct val="100000"/>
              </a:lnSpc>
              <a:spcBef>
                <a:spcPts val="35"/>
              </a:spcBef>
            </a:pPr>
            <a:endParaRPr sz="1700">
              <a:latin typeface="Times New Roman" panose="02020603050405020304"/>
              <a:cs typeface="Times New Roman" panose="02020603050405020304"/>
            </a:endParaRPr>
          </a:p>
          <a:p>
            <a:pPr marL="287020">
              <a:lnSpc>
                <a:spcPct val="100000"/>
              </a:lnSpc>
            </a:pPr>
            <a:r>
              <a:rPr sz="1800" dirty="0">
                <a:solidFill>
                  <a:srgbClr val="FFFFFF"/>
                </a:solidFill>
                <a:latin typeface="宋体" panose="02010600030101010101" pitchFamily="2" charset="-122"/>
                <a:cs typeface="宋体" panose="02010600030101010101" pitchFamily="2" charset="-122"/>
              </a:rPr>
              <a:t>假设</a:t>
            </a:r>
            <a:r>
              <a:rPr sz="1800" dirty="0">
                <a:solidFill>
                  <a:srgbClr val="FFFFFF"/>
                </a:solidFill>
                <a:latin typeface="Calibri" panose="020F0502020204030204"/>
                <a:cs typeface="Calibri" panose="020F0502020204030204"/>
              </a:rPr>
              <a:t>AI</a:t>
            </a:r>
            <a:r>
              <a:rPr sz="1800" spc="-15"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控制的对象称作跟踪者</a:t>
            </a:r>
            <a:r>
              <a:rPr sz="1800" spc="-15" dirty="0">
                <a:solidFill>
                  <a:srgbClr val="FFFFFF"/>
                </a:solidFill>
                <a:latin typeface="宋体" panose="02010600030101010101" pitchFamily="2" charset="-122"/>
                <a:cs typeface="宋体" panose="02010600030101010101" pitchFamily="2" charset="-122"/>
              </a:rPr>
              <a:t>（</a:t>
            </a:r>
            <a:r>
              <a:rPr sz="1800" spc="-15" dirty="0">
                <a:solidFill>
                  <a:srgbClr val="FFFFFF"/>
                </a:solidFill>
                <a:latin typeface="Calibri" panose="020F0502020204030204"/>
                <a:cs typeface="Calibri" panose="020F0502020204030204"/>
              </a:rPr>
              <a:t>tracker</a:t>
            </a:r>
            <a:r>
              <a:rPr sz="1800" spc="-15" dirty="0">
                <a:solidFill>
                  <a:srgbClr val="FFFFFF"/>
                </a:solidFill>
                <a:latin typeface="宋体" panose="02010600030101010101" pitchFamily="2" charset="-122"/>
                <a:cs typeface="宋体" panose="02010600030101010101" pitchFamily="2" charset="-122"/>
              </a:rPr>
              <a:t>）</a:t>
            </a:r>
            <a:r>
              <a:rPr sz="1800" dirty="0">
                <a:solidFill>
                  <a:srgbClr val="FFFFFF"/>
                </a:solidFill>
                <a:latin typeface="宋体" panose="02010600030101010101" pitchFamily="2" charset="-122"/>
                <a:cs typeface="宋体" panose="02010600030101010101" pitchFamily="2" charset="-122"/>
              </a:rPr>
              <a:t>并有以下属性：</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07667" y="1503934"/>
            <a:ext cx="7922259" cy="283591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B5F0"/>
                </a:solidFill>
                <a:latin typeface="宋体" panose="02010600030101010101" pitchFamily="2" charset="-122"/>
                <a:cs typeface="宋体" panose="02010600030101010101" pitchFamily="2" charset="-122"/>
              </a:rPr>
              <a:t>跟踪算法</a:t>
            </a:r>
            <a:r>
              <a:rPr sz="2400" b="1" spc="-5" dirty="0">
                <a:solidFill>
                  <a:srgbClr val="33B5F0"/>
                </a:solidFill>
                <a:latin typeface="Calibri" panose="020F0502020204030204"/>
                <a:cs typeface="Calibri" panose="020F0502020204030204"/>
              </a:rPr>
              <a:t>-</a:t>
            </a:r>
            <a:r>
              <a:rPr sz="2400" b="1" dirty="0">
                <a:solidFill>
                  <a:srgbClr val="33B5F0"/>
                </a:solidFill>
                <a:latin typeface="宋体" panose="02010600030101010101" pitchFamily="2" charset="-122"/>
                <a:cs typeface="宋体" panose="02010600030101010101" pitchFamily="2" charset="-122"/>
              </a:rPr>
              <a:t>矢量版：</a:t>
            </a:r>
            <a:endParaRPr sz="2400">
              <a:latin typeface="宋体" panose="02010600030101010101" pitchFamily="2" charset="-122"/>
              <a:cs typeface="宋体" panose="02010600030101010101" pitchFamily="2" charset="-122"/>
            </a:endParaRPr>
          </a:p>
          <a:p>
            <a:pPr marL="12700">
              <a:lnSpc>
                <a:spcPct val="100000"/>
              </a:lnSpc>
              <a:spcBef>
                <a:spcPts val="2060"/>
              </a:spcBef>
            </a:pPr>
            <a:r>
              <a:rPr sz="1800" dirty="0">
                <a:solidFill>
                  <a:srgbClr val="33B5F0"/>
                </a:solidFill>
                <a:latin typeface="宋体" panose="02010600030101010101" pitchFamily="2" charset="-122"/>
                <a:cs typeface="宋体" panose="02010600030101010101" pitchFamily="2" charset="-122"/>
              </a:rPr>
              <a:t>调整跟踪者的速度向量的常用逻辑循环：</a:t>
            </a:r>
            <a:endParaRPr sz="1800">
              <a:latin typeface="宋体" panose="02010600030101010101" pitchFamily="2" charset="-122"/>
              <a:cs typeface="宋体" panose="02010600030101010101" pitchFamily="2" charset="-122"/>
            </a:endParaRPr>
          </a:p>
          <a:p>
            <a:pPr>
              <a:lnSpc>
                <a:spcPct val="100000"/>
              </a:lnSpc>
              <a:spcBef>
                <a:spcPts val="50"/>
              </a:spcBef>
            </a:pPr>
            <a:endParaRPr sz="1750">
              <a:latin typeface="Times New Roman" panose="02020603050405020304"/>
              <a:cs typeface="Times New Roman" panose="02020603050405020304"/>
            </a:endParaRPr>
          </a:p>
          <a:p>
            <a:pPr marL="355600" indent="-342900">
              <a:lnSpc>
                <a:spcPct val="100000"/>
              </a:lnSpc>
              <a:buFont typeface="Calibri" panose="020F0502020204030204"/>
              <a:buAutoNum type="arabicPeriod"/>
              <a:tabLst>
                <a:tab pos="354965" algn="l"/>
                <a:tab pos="355600" algn="l"/>
              </a:tabLst>
            </a:pPr>
            <a:r>
              <a:rPr sz="1800" spc="-5" dirty="0">
                <a:solidFill>
                  <a:srgbClr val="FFFFFF"/>
                </a:solidFill>
                <a:latin typeface="宋体" panose="02010600030101010101" pitchFamily="2" charset="-122"/>
                <a:cs typeface="宋体" panose="02010600030101010101" pitchFamily="2" charset="-122"/>
              </a:rPr>
              <a:t>计算从跟踪者到跟踪目标的向量：</a:t>
            </a:r>
            <a:endParaRPr sz="1800">
              <a:latin typeface="宋体" panose="02010600030101010101" pitchFamily="2" charset="-122"/>
              <a:cs typeface="宋体" panose="02010600030101010101" pitchFamily="2" charset="-122"/>
            </a:endParaRPr>
          </a:p>
          <a:p>
            <a:pPr marL="469900" marR="5080" indent="51435">
              <a:lnSpc>
                <a:spcPct val="100000"/>
              </a:lnSpc>
            </a:pPr>
            <a:r>
              <a:rPr sz="1800" spc="-5" dirty="0">
                <a:solidFill>
                  <a:srgbClr val="FFFFFF"/>
                </a:solidFill>
                <a:latin typeface="Calibri" panose="020F0502020204030204"/>
                <a:cs typeface="Calibri" panose="020F0502020204030204"/>
              </a:rPr>
              <a:t>TV</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(target.x</a:t>
            </a:r>
            <a:r>
              <a:rPr sz="1800" spc="20" dirty="0">
                <a:solidFill>
                  <a:srgbClr val="FFFFFF"/>
                </a:solidFill>
                <a:latin typeface="Calibri" panose="020F0502020204030204"/>
                <a:cs typeface="Calibri" panose="020F0502020204030204"/>
              </a:rPr>
              <a:t> </a:t>
            </a:r>
            <a:r>
              <a:rPr sz="1800" spc="-30" dirty="0">
                <a:solidFill>
                  <a:srgbClr val="FFFFFF"/>
                </a:solidFill>
                <a:latin typeface="Calibri" panose="020F0502020204030204"/>
                <a:cs typeface="Calibri" panose="020F0502020204030204"/>
              </a:rPr>
              <a:t>-tracker.x,</a:t>
            </a:r>
            <a:r>
              <a:rPr sz="1800" dirty="0">
                <a:solidFill>
                  <a:srgbClr val="FFFFFF"/>
                </a:solidFill>
                <a:latin typeface="Calibri" panose="020F0502020204030204"/>
                <a:cs typeface="Calibri" panose="020F0502020204030204"/>
              </a:rPr>
              <a:t> </a:t>
            </a:r>
            <a:r>
              <a:rPr sz="1800" spc="-30" dirty="0">
                <a:solidFill>
                  <a:srgbClr val="FFFFFF"/>
                </a:solidFill>
                <a:latin typeface="Calibri" panose="020F0502020204030204"/>
                <a:cs typeface="Calibri" panose="020F0502020204030204"/>
              </a:rPr>
              <a:t>target.y-tracker.y)</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(tvx,</a:t>
            </a:r>
            <a:r>
              <a:rPr sz="1800" spc="1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tvy)</a:t>
            </a:r>
            <a:r>
              <a:rPr sz="1800" spc="-5" dirty="0">
                <a:solidFill>
                  <a:srgbClr val="FFFFFF"/>
                </a:solidFill>
                <a:latin typeface="宋体" panose="02010600030101010101" pitchFamily="2" charset="-122"/>
                <a:cs typeface="宋体" panose="02010600030101010101" pitchFamily="2" charset="-122"/>
              </a:rPr>
              <a:t>，</a:t>
            </a:r>
            <a:r>
              <a:rPr sz="1800" dirty="0">
                <a:solidFill>
                  <a:srgbClr val="FFFFFF"/>
                </a:solidFill>
                <a:latin typeface="宋体" panose="02010600030101010101" pitchFamily="2" charset="-122"/>
                <a:cs typeface="宋体" panose="02010600030101010101" pitchFamily="2" charset="-122"/>
              </a:rPr>
              <a:t>规格化</a:t>
            </a:r>
            <a:r>
              <a:rPr sz="1800" spc="-5" dirty="0">
                <a:solidFill>
                  <a:srgbClr val="FFFFFF"/>
                </a:solidFill>
                <a:latin typeface="Calibri" panose="020F0502020204030204"/>
                <a:cs typeface="Calibri" panose="020F0502020204030204"/>
              </a:rPr>
              <a:t>TV——</a:t>
            </a:r>
            <a:r>
              <a:rPr sz="1800" dirty="0">
                <a:solidFill>
                  <a:srgbClr val="FFFFFF"/>
                </a:solidFill>
                <a:latin typeface="宋体" panose="02010600030101010101" pitchFamily="2" charset="-122"/>
                <a:cs typeface="宋体" panose="02010600030101010101" pitchFamily="2" charset="-122"/>
              </a:rPr>
              <a:t>也就是说 </a:t>
            </a:r>
            <a:r>
              <a:rPr sz="1800" spc="-5" dirty="0">
                <a:solidFill>
                  <a:srgbClr val="FFFFFF"/>
                </a:solidFill>
                <a:latin typeface="Calibri" panose="020F0502020204030204"/>
                <a:cs typeface="Calibri" panose="020F0502020204030204"/>
              </a:rPr>
              <a:t>(tvx,</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tvy)/</a:t>
            </a:r>
            <a:r>
              <a:rPr sz="1800" spc="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Vector_Length(tvx</a:t>
            </a:r>
            <a:r>
              <a:rPr sz="1800" spc="-10" dirty="0">
                <a:solidFill>
                  <a:srgbClr val="FFFFFF"/>
                </a:solidFill>
                <a:latin typeface="宋体" panose="02010600030101010101" pitchFamily="2" charset="-122"/>
                <a:cs typeface="宋体" panose="02010600030101010101" pitchFamily="2" charset="-122"/>
              </a:rPr>
              <a:t>，</a:t>
            </a:r>
            <a:r>
              <a:rPr sz="1800" spc="-10" dirty="0">
                <a:solidFill>
                  <a:srgbClr val="FFFFFF"/>
                </a:solidFill>
                <a:latin typeface="Calibri" panose="020F0502020204030204"/>
                <a:cs typeface="Calibri" panose="020F0502020204030204"/>
              </a:rPr>
              <a:t>tvy)</a:t>
            </a:r>
            <a:r>
              <a:rPr sz="1800" dirty="0">
                <a:solidFill>
                  <a:srgbClr val="FFFFFF"/>
                </a:solidFill>
                <a:latin typeface="宋体" panose="02010600030101010101" pitchFamily="2" charset="-122"/>
                <a:cs typeface="宋体" panose="02010600030101010101" pitchFamily="2" charset="-122"/>
              </a:rPr>
              <a:t>使得最大长度为</a:t>
            </a:r>
            <a:r>
              <a:rPr sz="1800" dirty="0">
                <a:solidFill>
                  <a:srgbClr val="FFFFFF"/>
                </a:solidFill>
                <a:latin typeface="Calibri" panose="020F0502020204030204"/>
                <a:cs typeface="Calibri" panose="020F0502020204030204"/>
              </a:rPr>
              <a:t>1.0</a:t>
            </a:r>
            <a:r>
              <a:rPr sz="1800" dirty="0">
                <a:solidFill>
                  <a:srgbClr val="FFFFFF"/>
                </a:solidFill>
                <a:latin typeface="宋体" panose="02010600030101010101" pitchFamily="2" charset="-122"/>
                <a:cs typeface="宋体" panose="02010600030101010101" pitchFamily="2" charset="-122"/>
              </a:rPr>
              <a:t>，记其为</a:t>
            </a:r>
            <a:r>
              <a:rPr sz="1800" spc="-5" dirty="0">
                <a:solidFill>
                  <a:srgbClr val="FFFFFF"/>
                </a:solidFill>
                <a:latin typeface="Calibri" panose="020F0502020204030204"/>
                <a:cs typeface="Calibri" panose="020F0502020204030204"/>
              </a:rPr>
              <a:t>TV*</a:t>
            </a:r>
            <a:r>
              <a:rPr sz="1800" dirty="0">
                <a:solidFill>
                  <a:srgbClr val="FFFFFF"/>
                </a:solidFill>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a:p>
            <a:pPr marL="469900">
              <a:lnSpc>
                <a:spcPct val="100000"/>
              </a:lnSpc>
            </a:pPr>
            <a:r>
              <a:rPr sz="1800" dirty="0">
                <a:solidFill>
                  <a:srgbClr val="FFFFFF"/>
                </a:solidFill>
                <a:latin typeface="宋体" panose="02010600030101010101" pitchFamily="2" charset="-122"/>
                <a:cs typeface="宋体" panose="02010600030101010101" pitchFamily="2" charset="-122"/>
              </a:rPr>
              <a:t>记住</a:t>
            </a:r>
            <a:r>
              <a:rPr sz="1800" spc="-15" dirty="0">
                <a:solidFill>
                  <a:srgbClr val="FFFFFF"/>
                </a:solidFill>
                <a:latin typeface="Calibri" panose="020F0502020204030204"/>
                <a:cs typeface="Calibri" panose="020F0502020204030204"/>
              </a:rPr>
              <a:t>Vector_Length()</a:t>
            </a:r>
            <a:r>
              <a:rPr sz="1800" dirty="0">
                <a:solidFill>
                  <a:srgbClr val="FFFFFF"/>
                </a:solidFill>
                <a:latin typeface="宋体" panose="02010600030101010101" pitchFamily="2" charset="-122"/>
                <a:cs typeface="宋体" panose="02010600030101010101" pitchFamily="2" charset="-122"/>
              </a:rPr>
              <a:t>只是计算从原点</a:t>
            </a:r>
            <a:r>
              <a:rPr sz="1800" spc="-10" dirty="0">
                <a:solidFill>
                  <a:srgbClr val="FFFFFF"/>
                </a:solidFill>
                <a:latin typeface="Calibri" panose="020F0502020204030204"/>
                <a:cs typeface="Calibri" panose="020F0502020204030204"/>
              </a:rPr>
              <a:t>(0</a:t>
            </a:r>
            <a:r>
              <a:rPr sz="1800" spc="-10" dirty="0">
                <a:solidFill>
                  <a:srgbClr val="FFFFFF"/>
                </a:solidFill>
                <a:latin typeface="宋体" panose="02010600030101010101" pitchFamily="2" charset="-122"/>
                <a:cs typeface="宋体" panose="02010600030101010101" pitchFamily="2" charset="-122"/>
              </a:rPr>
              <a:t>，</a:t>
            </a:r>
            <a:r>
              <a:rPr sz="1800" spc="-10" dirty="0">
                <a:solidFill>
                  <a:srgbClr val="FFFFFF"/>
                </a:solidFill>
                <a:latin typeface="Calibri" panose="020F0502020204030204"/>
                <a:cs typeface="Calibri" panose="020F0502020204030204"/>
              </a:rPr>
              <a:t>0)</a:t>
            </a:r>
            <a:r>
              <a:rPr sz="1800" dirty="0">
                <a:solidFill>
                  <a:srgbClr val="FFFFFF"/>
                </a:solidFill>
                <a:latin typeface="宋体" panose="02010600030101010101" pitchFamily="2" charset="-122"/>
                <a:cs typeface="宋体" panose="02010600030101010101" pitchFamily="2" charset="-122"/>
              </a:rPr>
              <a:t>开始的矢量长度。</a:t>
            </a:r>
            <a:endParaRPr sz="1800">
              <a:latin typeface="宋体" panose="02010600030101010101" pitchFamily="2" charset="-122"/>
              <a:cs typeface="宋体" panose="02010600030101010101" pitchFamily="2" charset="-122"/>
            </a:endParaRPr>
          </a:p>
          <a:p>
            <a:pPr>
              <a:lnSpc>
                <a:spcPct val="100000"/>
              </a:lnSpc>
              <a:spcBef>
                <a:spcPts val="35"/>
              </a:spcBef>
            </a:pPr>
            <a:endParaRPr sz="1850">
              <a:latin typeface="Times New Roman" panose="02020603050405020304"/>
              <a:cs typeface="Times New Roman" panose="02020603050405020304"/>
            </a:endParaRPr>
          </a:p>
          <a:p>
            <a:pPr marL="355600" indent="-342900">
              <a:lnSpc>
                <a:spcPct val="100000"/>
              </a:lnSpc>
              <a:buFont typeface="Calibri" panose="020F0502020204030204"/>
              <a:buAutoNum type="arabicPeriod" startAt="2"/>
              <a:tabLst>
                <a:tab pos="354965" algn="l"/>
                <a:tab pos="355600" algn="l"/>
              </a:tabLst>
            </a:pPr>
            <a:r>
              <a:rPr sz="1800" spc="-5" dirty="0">
                <a:solidFill>
                  <a:srgbClr val="FFFFFF"/>
                </a:solidFill>
                <a:latin typeface="宋体" panose="02010600030101010101" pitchFamily="2" charset="-122"/>
                <a:cs typeface="宋体" panose="02010600030101010101" pitchFamily="2" charset="-122"/>
              </a:rPr>
              <a:t>调整跟踪者当前的速度向量，加上一个</a:t>
            </a:r>
            <a:r>
              <a:rPr sz="1800" dirty="0">
                <a:solidFill>
                  <a:srgbClr val="FFFFFF"/>
                </a:solidFill>
                <a:latin typeface="宋体" panose="02010600030101010101" pitchFamily="2" charset="-122"/>
                <a:cs typeface="宋体" panose="02010600030101010101" pitchFamily="2" charset="-122"/>
              </a:rPr>
              <a:t>按</a:t>
            </a:r>
            <a:r>
              <a:rPr sz="1800" spc="-25" dirty="0">
                <a:solidFill>
                  <a:srgbClr val="FFFFFF"/>
                </a:solidFill>
                <a:latin typeface="Calibri" panose="020F0502020204030204"/>
                <a:cs typeface="Calibri" panose="020F0502020204030204"/>
              </a:rPr>
              <a:t>rate</a:t>
            </a:r>
            <a:r>
              <a:rPr sz="1800" spc="-5" dirty="0">
                <a:solidFill>
                  <a:srgbClr val="FFFFFF"/>
                </a:solidFill>
                <a:latin typeface="宋体" panose="02010600030101010101" pitchFamily="2" charset="-122"/>
                <a:cs typeface="宋体" panose="02010600030101010101" pitchFamily="2" charset="-122"/>
              </a:rPr>
              <a:t>比例缩放过的</a:t>
            </a:r>
            <a:r>
              <a:rPr sz="1800" spc="-5" dirty="0">
                <a:solidFill>
                  <a:srgbClr val="FFFFFF"/>
                </a:solidFill>
                <a:latin typeface="Calibri" panose="020F0502020204030204"/>
                <a:cs typeface="Calibri" panose="020F0502020204030204"/>
              </a:rPr>
              <a:t>TV*</a:t>
            </a:r>
            <a:r>
              <a:rPr sz="1800" spc="-5" dirty="0">
                <a:solidFill>
                  <a:srgbClr val="FFFFFF"/>
                </a:solidFill>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p:txBody>
      </p:sp>
      <p:sp>
        <p:nvSpPr>
          <p:cNvPr id="7" name="object 7"/>
          <p:cNvSpPr txBox="1"/>
          <p:nvPr/>
        </p:nvSpPr>
        <p:spPr>
          <a:xfrm>
            <a:off x="1864867" y="5411215"/>
            <a:ext cx="7481570"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宋体" panose="02010600030101010101" pitchFamily="2" charset="-122"/>
                <a:cs typeface="宋体" panose="02010600030101010101" pitchFamily="2" charset="-122"/>
              </a:rPr>
              <a:t>注意：当</a:t>
            </a:r>
            <a:r>
              <a:rPr sz="1800" spc="-25" dirty="0">
                <a:solidFill>
                  <a:srgbClr val="FFFFFF"/>
                </a:solidFill>
                <a:latin typeface="Calibri" panose="020F0502020204030204"/>
                <a:cs typeface="Calibri" panose="020F0502020204030204"/>
              </a:rPr>
              <a:t>rate</a:t>
            </a:r>
            <a:r>
              <a:rPr sz="180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&gt;1.0</a:t>
            </a:r>
            <a:r>
              <a:rPr sz="1800" spc="-5" dirty="0">
                <a:solidFill>
                  <a:srgbClr val="FFFFFF"/>
                </a:solidFill>
                <a:latin typeface="宋体" panose="02010600030101010101" pitchFamily="2" charset="-122"/>
                <a:cs typeface="宋体" panose="02010600030101010101" pitchFamily="2" charset="-122"/>
              </a:rPr>
              <a:t>时，跟踪向量会合得更快，跟踪算法对目标跟踪得更紧密</a:t>
            </a:r>
            <a:endParaRPr sz="1800">
              <a:latin typeface="宋体" panose="02010600030101010101" pitchFamily="2" charset="-122"/>
              <a:cs typeface="宋体" panose="02010600030101010101" pitchFamily="2" charset="-122"/>
            </a:endParaRPr>
          </a:p>
          <a:p>
            <a:pPr marL="12700">
              <a:lnSpc>
                <a:spcPct val="100000"/>
              </a:lnSpc>
              <a:spcBef>
                <a:spcPts val="5"/>
              </a:spcBef>
            </a:pPr>
            <a:r>
              <a:rPr sz="1800" dirty="0">
                <a:solidFill>
                  <a:srgbClr val="FFFFFF"/>
                </a:solidFill>
                <a:latin typeface="宋体" panose="02010600030101010101" pitchFamily="2" charset="-122"/>
                <a:cs typeface="宋体" panose="02010600030101010101" pitchFamily="2" charset="-122"/>
              </a:rPr>
              <a:t>，并更快地修正目标的运动。</a:t>
            </a:r>
            <a:endParaRPr sz="1800">
              <a:latin typeface="宋体" panose="02010600030101010101" pitchFamily="2" charset="-122"/>
              <a:cs typeface="宋体" panose="02010600030101010101" pitchFamily="2" charset="-122"/>
            </a:endParaRPr>
          </a:p>
        </p:txBody>
      </p:sp>
      <p:sp>
        <p:nvSpPr>
          <p:cNvPr id="8" name="object 8"/>
          <p:cNvSpPr/>
          <p:nvPr/>
        </p:nvSpPr>
        <p:spPr>
          <a:xfrm>
            <a:off x="1911095" y="4511040"/>
            <a:ext cx="3529583" cy="72999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07667" y="1298028"/>
            <a:ext cx="8727440" cy="2132965"/>
          </a:xfrm>
          <a:prstGeom prst="rect">
            <a:avLst/>
          </a:prstGeom>
        </p:spPr>
        <p:txBody>
          <a:bodyPr vert="horz" wrap="square" lIns="0" tIns="218440" rIns="0" bIns="0" rtlCol="0">
            <a:spAutoFit/>
          </a:bodyPr>
          <a:lstStyle/>
          <a:p>
            <a:pPr marL="12700">
              <a:lnSpc>
                <a:spcPct val="100000"/>
              </a:lnSpc>
              <a:spcBef>
                <a:spcPts val="1720"/>
              </a:spcBef>
            </a:pPr>
            <a:r>
              <a:rPr sz="2400" b="1" dirty="0">
                <a:solidFill>
                  <a:srgbClr val="33B5F0"/>
                </a:solidFill>
                <a:latin typeface="宋体" panose="02010600030101010101" pitchFamily="2" charset="-122"/>
                <a:cs typeface="宋体" panose="02010600030101010101" pitchFamily="2" charset="-122"/>
              </a:rPr>
              <a:t>跟踪算法</a:t>
            </a:r>
            <a:r>
              <a:rPr sz="2400" b="1" spc="-5" dirty="0">
                <a:solidFill>
                  <a:srgbClr val="33B5F0"/>
                </a:solidFill>
                <a:latin typeface="Calibri" panose="020F0502020204030204"/>
                <a:cs typeface="Calibri" panose="020F0502020204030204"/>
              </a:rPr>
              <a:t>-</a:t>
            </a:r>
            <a:r>
              <a:rPr sz="2400" b="1" dirty="0">
                <a:solidFill>
                  <a:srgbClr val="33B5F0"/>
                </a:solidFill>
                <a:latin typeface="宋体" panose="02010600030101010101" pitchFamily="2" charset="-122"/>
                <a:cs typeface="宋体" panose="02010600030101010101" pitchFamily="2" charset="-122"/>
              </a:rPr>
              <a:t>矢量版：</a:t>
            </a:r>
            <a:endParaRPr sz="2400">
              <a:latin typeface="宋体" panose="02010600030101010101" pitchFamily="2" charset="-122"/>
              <a:cs typeface="宋体" panose="02010600030101010101" pitchFamily="2" charset="-122"/>
            </a:endParaRPr>
          </a:p>
          <a:p>
            <a:pPr marL="12700">
              <a:lnSpc>
                <a:spcPct val="100000"/>
              </a:lnSpc>
              <a:spcBef>
                <a:spcPts val="1220"/>
              </a:spcBef>
            </a:pPr>
            <a:r>
              <a:rPr sz="1800" spc="-5" dirty="0">
                <a:solidFill>
                  <a:srgbClr val="33B5F0"/>
                </a:solidFill>
                <a:latin typeface="宋体" panose="02010600030101010101" pitchFamily="2" charset="-122"/>
                <a:cs typeface="宋体" panose="02010600030101010101" pitchFamily="2" charset="-122"/>
              </a:rPr>
              <a:t>调整跟踪者的速度向量的常用逻辑循环：</a:t>
            </a:r>
            <a:endParaRPr sz="1800">
              <a:latin typeface="宋体" panose="02010600030101010101" pitchFamily="2" charset="-122"/>
              <a:cs typeface="宋体" panose="02010600030101010101" pitchFamily="2" charset="-122"/>
            </a:endParaRPr>
          </a:p>
          <a:p>
            <a:pPr>
              <a:lnSpc>
                <a:spcPct val="100000"/>
              </a:lnSpc>
              <a:spcBef>
                <a:spcPts val="45"/>
              </a:spcBef>
            </a:pPr>
            <a:endParaRPr sz="1900">
              <a:latin typeface="Times New Roman" panose="02020603050405020304"/>
              <a:cs typeface="Times New Roman" panose="02020603050405020304"/>
            </a:endParaRPr>
          </a:p>
          <a:p>
            <a:pPr marL="15240" marR="5080" algn="just">
              <a:lnSpc>
                <a:spcPct val="100000"/>
              </a:lnSpc>
            </a:pPr>
            <a:r>
              <a:rPr sz="1800" dirty="0">
                <a:solidFill>
                  <a:srgbClr val="FFFFFF"/>
                </a:solidFill>
                <a:latin typeface="Calibri" panose="020F0502020204030204"/>
                <a:cs typeface="Calibri" panose="020F0502020204030204"/>
              </a:rPr>
              <a:t>3.</a:t>
            </a:r>
            <a:r>
              <a:rPr sz="1800" spc="370"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跟踪者的速度向量修改过之后，有可能向量的速度会溢出最大值，就是说，</a:t>
            </a:r>
            <a:r>
              <a:rPr sz="1800" spc="285" dirty="0">
                <a:solidFill>
                  <a:srgbClr val="FFFFFF"/>
                </a:solidFill>
                <a:latin typeface="宋体" panose="02010600030101010101" pitchFamily="2" charset="-122"/>
                <a:cs typeface="宋体" panose="02010600030101010101" pitchFamily="2" charset="-122"/>
              </a:rPr>
              <a:t> </a:t>
            </a:r>
            <a:r>
              <a:rPr sz="1800" dirty="0">
                <a:solidFill>
                  <a:srgbClr val="FFFFFF"/>
                </a:solidFill>
                <a:latin typeface="宋体" panose="02010600030101010101" pitchFamily="2" charset="-122"/>
                <a:cs typeface="宋体" panose="02010600030101010101" pitchFamily="2" charset="-122"/>
              </a:rPr>
              <a:t>跟踪者 一旦锁定了目标的方向，就会继续沿着该方向加速。所以，需要设置一个上界，让跟踪 者的速度从某处慢下来。可做如下改进：</a:t>
            </a:r>
            <a:endParaRPr sz="1800">
              <a:latin typeface="宋体" panose="02010600030101010101" pitchFamily="2" charset="-122"/>
              <a:cs typeface="宋体" panose="02010600030101010101" pitchFamily="2" charset="-122"/>
            </a:endParaRPr>
          </a:p>
        </p:txBody>
      </p:sp>
      <p:sp>
        <p:nvSpPr>
          <p:cNvPr id="7" name="object 7"/>
          <p:cNvSpPr/>
          <p:nvPr/>
        </p:nvSpPr>
        <p:spPr>
          <a:xfrm>
            <a:off x="1810511" y="3643884"/>
            <a:ext cx="5654040" cy="1298447"/>
          </a:xfrm>
          <a:prstGeom prst="rect">
            <a:avLst/>
          </a:prstGeom>
          <a:blipFill>
            <a:blip r:embed="rId4" cstate="print"/>
            <a:stretch>
              <a:fillRect/>
            </a:stretch>
          </a:blipFill>
        </p:spPr>
        <p:txBody>
          <a:bodyPr wrap="square" lIns="0" tIns="0" rIns="0" bIns="0" rtlCol="0"/>
          <a:lstStyle/>
          <a:p/>
        </p:txBody>
      </p:sp>
      <p:sp>
        <p:nvSpPr>
          <p:cNvPr id="8" name="object 8"/>
          <p:cNvSpPr txBox="1"/>
          <p:nvPr/>
        </p:nvSpPr>
        <p:spPr>
          <a:xfrm>
            <a:off x="1407667" y="5147360"/>
            <a:ext cx="8716645" cy="866775"/>
          </a:xfrm>
          <a:prstGeom prst="rect">
            <a:avLst/>
          </a:prstGeom>
        </p:spPr>
        <p:txBody>
          <a:bodyPr vert="horz" wrap="square" lIns="0" tIns="30480" rIns="0" bIns="0" rtlCol="0">
            <a:spAutoFit/>
          </a:bodyPr>
          <a:lstStyle/>
          <a:p>
            <a:pPr marL="12700">
              <a:lnSpc>
                <a:spcPct val="100000"/>
              </a:lnSpc>
              <a:spcBef>
                <a:spcPts val="240"/>
              </a:spcBef>
            </a:pPr>
            <a:r>
              <a:rPr sz="1800" dirty="0">
                <a:solidFill>
                  <a:srgbClr val="FFFFFF"/>
                </a:solidFill>
                <a:latin typeface="宋体" panose="02010600030101010101" pitchFamily="2" charset="-122"/>
                <a:cs typeface="宋体" panose="02010600030101010101" pitchFamily="2" charset="-122"/>
              </a:rPr>
              <a:t>也可以选择其它的边界值</a:t>
            </a:r>
            <a:r>
              <a:rPr sz="1800" dirty="0">
                <a:solidFill>
                  <a:srgbClr val="FFFFFF"/>
                </a:solidFill>
                <a:latin typeface="Calibri" panose="020F0502020204030204"/>
                <a:cs typeface="Calibri" panose="020F0502020204030204"/>
              </a:rPr>
              <a:t>0.5</a:t>
            </a:r>
            <a:r>
              <a:rPr sz="1800" spc="-50"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或</a:t>
            </a:r>
            <a:r>
              <a:rPr sz="1800" dirty="0">
                <a:solidFill>
                  <a:srgbClr val="FFFFFF"/>
                </a:solidFill>
                <a:latin typeface="Calibri" panose="020F0502020204030204"/>
                <a:cs typeface="Calibri" panose="020F0502020204030204"/>
              </a:rPr>
              <a:t>0.9</a:t>
            </a:r>
            <a:r>
              <a:rPr sz="1800" spc="-50"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等均可。如果追求完美，甚至可以计算出确切的溢出</a:t>
            </a:r>
            <a:endParaRPr sz="1800">
              <a:latin typeface="宋体" panose="02010600030101010101" pitchFamily="2" charset="-122"/>
              <a:cs typeface="宋体" panose="02010600030101010101" pitchFamily="2" charset="-122"/>
            </a:endParaRPr>
          </a:p>
          <a:p>
            <a:pPr marL="12700">
              <a:lnSpc>
                <a:spcPts val="2090"/>
              </a:lnSpc>
              <a:spcBef>
                <a:spcPts val="145"/>
              </a:spcBef>
            </a:pPr>
            <a:r>
              <a:rPr sz="1800" dirty="0">
                <a:solidFill>
                  <a:srgbClr val="FFFFFF"/>
                </a:solidFill>
                <a:latin typeface="宋体" panose="02010600030101010101" pitchFamily="2" charset="-122"/>
                <a:cs typeface="宋体" panose="02010600030101010101" pitchFamily="2" charset="-122"/>
              </a:rPr>
              <a:t>，并从向量中缩去相应的数量。追踪过程中同样也会遇到障碍物，因此，碰撞检测是必</a:t>
            </a:r>
            <a:endParaRPr sz="1800">
              <a:latin typeface="宋体" panose="02010600030101010101" pitchFamily="2" charset="-122"/>
              <a:cs typeface="宋体" panose="02010600030101010101" pitchFamily="2" charset="-122"/>
            </a:endParaRPr>
          </a:p>
          <a:p>
            <a:pPr marL="12700">
              <a:lnSpc>
                <a:spcPts val="2090"/>
              </a:lnSpc>
            </a:pPr>
            <a:r>
              <a:rPr sz="1800" spc="-5" dirty="0">
                <a:solidFill>
                  <a:srgbClr val="FFFFFF"/>
                </a:solidFill>
                <a:latin typeface="宋体" panose="02010600030101010101" pitchFamily="2" charset="-122"/>
                <a:cs typeface="宋体" panose="02010600030101010101" pitchFamily="2" charset="-122"/>
              </a:rPr>
              <a:t>不可少的。程序员可以根据不同的游戏类型设计碰撞后的行为逻辑。</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1407667" y="1503934"/>
            <a:ext cx="9257030" cy="11918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B5F0"/>
                </a:solidFill>
                <a:latin typeface="宋体" panose="02010600030101010101" pitchFamily="2" charset="-122"/>
                <a:cs typeface="宋体" panose="02010600030101010101" pitchFamily="2" charset="-122"/>
              </a:rPr>
              <a:t>闪避算法：</a:t>
            </a:r>
            <a:endParaRPr sz="2400">
              <a:latin typeface="宋体" panose="02010600030101010101" pitchFamily="2" charset="-122"/>
              <a:cs typeface="宋体" panose="02010600030101010101" pitchFamily="2" charset="-122"/>
            </a:endParaRPr>
          </a:p>
          <a:p>
            <a:pPr marL="12700">
              <a:lnSpc>
                <a:spcPct val="100000"/>
              </a:lnSpc>
              <a:spcBef>
                <a:spcPts val="1980"/>
              </a:spcBef>
            </a:pPr>
            <a:r>
              <a:rPr sz="1800" dirty="0">
                <a:solidFill>
                  <a:srgbClr val="FFFFFF"/>
                </a:solidFill>
                <a:latin typeface="宋体" panose="02010600030101010101" pitchFamily="2" charset="-122"/>
                <a:cs typeface="宋体" panose="02010600030101010101" pitchFamily="2" charset="-122"/>
              </a:rPr>
              <a:t>这个技术是让游戏的</a:t>
            </a:r>
            <a:r>
              <a:rPr sz="1800" dirty="0">
                <a:solidFill>
                  <a:srgbClr val="FFFFFF"/>
                </a:solidFill>
                <a:latin typeface="Calibri" panose="020F0502020204030204"/>
                <a:cs typeface="Calibri" panose="020F0502020204030204"/>
              </a:rPr>
              <a:t>N</a:t>
            </a:r>
            <a:r>
              <a:rPr sz="1800" spc="-3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P</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C</a:t>
            </a:r>
            <a:r>
              <a:rPr sz="1800" spc="-30" dirty="0">
                <a:solidFill>
                  <a:srgbClr val="FFFFFF"/>
                </a:solidFill>
                <a:latin typeface="Calibri" panose="020F0502020204030204"/>
                <a:cs typeface="Calibri" panose="020F0502020204030204"/>
              </a:rPr>
              <a:t> </a:t>
            </a:r>
            <a:r>
              <a:rPr sz="1800" dirty="0">
                <a:solidFill>
                  <a:srgbClr val="FFFFFF"/>
                </a:solidFill>
                <a:latin typeface="宋体" panose="02010600030101010101" pitchFamily="2" charset="-122"/>
                <a:cs typeface="宋体" panose="02010600030101010101" pitchFamily="2" charset="-122"/>
              </a:rPr>
              <a:t>能避开玩家角色的追击，跟前面的跟踪代码很相似，跟踪算法的对</a:t>
            </a:r>
            <a:endParaRPr sz="1800">
              <a:latin typeface="宋体" panose="02010600030101010101" pitchFamily="2" charset="-122"/>
              <a:cs typeface="宋体" panose="02010600030101010101" pitchFamily="2" charset="-122"/>
            </a:endParaRPr>
          </a:p>
          <a:p>
            <a:pPr marL="12700">
              <a:lnSpc>
                <a:spcPct val="100000"/>
              </a:lnSpc>
            </a:pPr>
            <a:r>
              <a:rPr sz="1800" spc="-5" dirty="0">
                <a:solidFill>
                  <a:srgbClr val="FFFFFF"/>
                </a:solidFill>
                <a:latin typeface="宋体" panose="02010600030101010101" pitchFamily="2" charset="-122"/>
                <a:cs typeface="宋体" panose="02010600030101010101" pitchFamily="2" charset="-122"/>
              </a:rPr>
              <a:t>立面就是闪避算法，只要把上例中的等式翻转，闪避算法就成了，下面是转换后的代码：</a:t>
            </a:r>
            <a:endParaRPr sz="1800">
              <a:latin typeface="宋体" panose="02010600030101010101" pitchFamily="2" charset="-122"/>
              <a:cs typeface="宋体" panose="02010600030101010101" pitchFamily="2" charset="-122"/>
            </a:endParaRPr>
          </a:p>
        </p:txBody>
      </p:sp>
      <p:sp>
        <p:nvSpPr>
          <p:cNvPr id="7" name="object 7"/>
          <p:cNvSpPr/>
          <p:nvPr/>
        </p:nvSpPr>
        <p:spPr>
          <a:xfrm>
            <a:off x="1918716" y="2964179"/>
            <a:ext cx="3168396" cy="1982724"/>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10185"/>
            <a:ext cx="2768600"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3B5F0"/>
                </a:solidFill>
                <a:latin typeface="微软雅黑" panose="020B0503020204020204" charset="-122"/>
                <a:cs typeface="微软雅黑" panose="020B0503020204020204" charset="-122"/>
              </a:rPr>
              <a:t>常用算法</a:t>
            </a:r>
            <a:endParaRPr sz="5400">
              <a:latin typeface="微软雅黑" panose="020B0503020204020204" charset="-122"/>
              <a:cs typeface="微软雅黑" panose="020B0503020204020204" charset="-122"/>
            </a:endParaRPr>
          </a:p>
        </p:txBody>
      </p:sp>
      <p:sp>
        <p:nvSpPr>
          <p:cNvPr id="3" name="object 3"/>
          <p:cNvSpPr/>
          <p:nvPr/>
        </p:nvSpPr>
        <p:spPr>
          <a:xfrm>
            <a:off x="0" y="5518402"/>
            <a:ext cx="1584959" cy="133959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62871" y="6309359"/>
            <a:ext cx="1655064" cy="48615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910571" y="6237730"/>
            <a:ext cx="2212848" cy="565404"/>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body" idx="1"/>
          </p:nvPr>
        </p:nvSpPr>
        <p:spPr>
          <a:prstGeom prst="rect">
            <a:avLst/>
          </a:prstGeom>
        </p:spPr>
        <p:txBody>
          <a:bodyPr vert="horz" wrap="square" lIns="0" tIns="31114" rIns="0" bIns="0" rtlCol="0">
            <a:spAutoFit/>
          </a:bodyPr>
          <a:lstStyle/>
          <a:p>
            <a:pPr marL="316865" marR="5080">
              <a:lnSpc>
                <a:spcPct val="100000"/>
              </a:lnSpc>
              <a:spcBef>
                <a:spcPts val="245"/>
              </a:spcBef>
            </a:pPr>
            <a:r>
              <a:rPr dirty="0"/>
              <a:t>以上介绍的</a:t>
            </a:r>
            <a:r>
              <a:rPr dirty="0">
                <a:latin typeface="Calibri" panose="020F0502020204030204"/>
                <a:cs typeface="Calibri" panose="020F0502020204030204"/>
              </a:rPr>
              <a:t>3</a:t>
            </a:r>
            <a:r>
              <a:rPr spc="-30" dirty="0">
                <a:latin typeface="Calibri" panose="020F0502020204030204"/>
                <a:cs typeface="Calibri" panose="020F0502020204030204"/>
              </a:rPr>
              <a:t> </a:t>
            </a:r>
            <a:r>
              <a:rPr dirty="0"/>
              <a:t>个算法可以模拟</a:t>
            </a:r>
            <a:r>
              <a:rPr spc="-5" dirty="0">
                <a:latin typeface="Calibri" panose="020F0502020204030204"/>
                <a:cs typeface="Calibri" panose="020F0502020204030204"/>
              </a:rPr>
              <a:t>NPC</a:t>
            </a:r>
            <a:r>
              <a:rPr spc="-15" dirty="0">
                <a:latin typeface="Calibri" panose="020F0502020204030204"/>
                <a:cs typeface="Calibri" panose="020F0502020204030204"/>
              </a:rPr>
              <a:t> </a:t>
            </a:r>
            <a:r>
              <a:rPr dirty="0"/>
              <a:t>的一些简单的</a:t>
            </a:r>
            <a:r>
              <a:rPr dirty="0">
                <a:solidFill>
                  <a:srgbClr val="FF0000"/>
                </a:solidFill>
              </a:rPr>
              <a:t>寻路</a:t>
            </a:r>
            <a:r>
              <a:rPr dirty="0"/>
              <a:t>、</a:t>
            </a:r>
            <a:r>
              <a:rPr dirty="0">
                <a:solidFill>
                  <a:srgbClr val="FF0000"/>
                </a:solidFill>
              </a:rPr>
              <a:t>跟踪</a:t>
            </a:r>
            <a:r>
              <a:rPr dirty="0"/>
              <a:t>和</a:t>
            </a:r>
            <a:r>
              <a:rPr dirty="0">
                <a:solidFill>
                  <a:srgbClr val="FF0000"/>
                </a:solidFill>
              </a:rPr>
              <a:t>闪避</a:t>
            </a:r>
            <a:r>
              <a:rPr dirty="0"/>
              <a:t>行为，在小游戏中会经常 用到。但是，在较大型的游戏中使用这样简单的算法就会大大影响游戏效果了。因此，大型 </a:t>
            </a:r>
            <a:r>
              <a:rPr spc="-5" dirty="0"/>
              <a:t>游戏的人工智能算法都较复杂。</a:t>
            </a:r>
            <a:endParaRPr spc="-5" dirty="0"/>
          </a:p>
          <a:p>
            <a:pPr marL="304165">
              <a:lnSpc>
                <a:spcPct val="100000"/>
              </a:lnSpc>
              <a:spcBef>
                <a:spcPts val="30"/>
              </a:spcBef>
            </a:pPr>
            <a:endParaRPr sz="1850">
              <a:latin typeface="Times New Roman" panose="02020603050405020304"/>
              <a:cs typeface="Times New Roman" panose="02020603050405020304"/>
            </a:endParaRPr>
          </a:p>
          <a:p>
            <a:pPr marL="316865">
              <a:lnSpc>
                <a:spcPct val="100000"/>
              </a:lnSpc>
            </a:pPr>
            <a:r>
              <a:rPr dirty="0"/>
              <a:t>内容节选自</a:t>
            </a:r>
            <a:r>
              <a:rPr dirty="0">
                <a:solidFill>
                  <a:srgbClr val="FF0000"/>
                </a:solidFill>
              </a:rPr>
              <a:t>《游戏编程中的寻路算法研究》</a:t>
            </a:r>
            <a:endParaRPr dirty="0">
              <a:solidFill>
                <a:srgbClr val="FF0000"/>
              </a:solidFill>
            </a:endParaRPr>
          </a:p>
        </p:txBody>
      </p:sp>
      <p:sp>
        <p:nvSpPr>
          <p:cNvPr id="7" name="object 7"/>
          <p:cNvSpPr/>
          <p:nvPr/>
        </p:nvSpPr>
        <p:spPr>
          <a:xfrm>
            <a:off x="1054608" y="1908048"/>
            <a:ext cx="10586085" cy="2780030"/>
          </a:xfrm>
          <a:custGeom>
            <a:avLst/>
            <a:gdLst/>
            <a:ahLst/>
            <a:cxnLst/>
            <a:rect l="l" t="t" r="r" b="b"/>
            <a:pathLst>
              <a:path w="10586085" h="2780029">
                <a:moveTo>
                  <a:pt x="0" y="463296"/>
                </a:moveTo>
                <a:lnTo>
                  <a:pt x="2391" y="415921"/>
                </a:lnTo>
                <a:lnTo>
                  <a:pt x="9412" y="369916"/>
                </a:lnTo>
                <a:lnTo>
                  <a:pt x="20829" y="325513"/>
                </a:lnTo>
                <a:lnTo>
                  <a:pt x="36408" y="282946"/>
                </a:lnTo>
                <a:lnTo>
                  <a:pt x="55918" y="242446"/>
                </a:lnTo>
                <a:lnTo>
                  <a:pt x="79124" y="204247"/>
                </a:lnTo>
                <a:lnTo>
                  <a:pt x="105795" y="168582"/>
                </a:lnTo>
                <a:lnTo>
                  <a:pt x="135697" y="135683"/>
                </a:lnTo>
                <a:lnTo>
                  <a:pt x="168598" y="105783"/>
                </a:lnTo>
                <a:lnTo>
                  <a:pt x="204264" y="79114"/>
                </a:lnTo>
                <a:lnTo>
                  <a:pt x="242463" y="55910"/>
                </a:lnTo>
                <a:lnTo>
                  <a:pt x="282962" y="36403"/>
                </a:lnTo>
                <a:lnTo>
                  <a:pt x="325527" y="20825"/>
                </a:lnTo>
                <a:lnTo>
                  <a:pt x="369926" y="9411"/>
                </a:lnTo>
                <a:lnTo>
                  <a:pt x="415927" y="2391"/>
                </a:lnTo>
                <a:lnTo>
                  <a:pt x="463295" y="0"/>
                </a:lnTo>
                <a:lnTo>
                  <a:pt x="10122408" y="0"/>
                </a:lnTo>
                <a:lnTo>
                  <a:pt x="10169782" y="2391"/>
                </a:lnTo>
                <a:lnTo>
                  <a:pt x="10215787" y="9411"/>
                </a:lnTo>
                <a:lnTo>
                  <a:pt x="10260190" y="20825"/>
                </a:lnTo>
                <a:lnTo>
                  <a:pt x="10302757" y="36403"/>
                </a:lnTo>
                <a:lnTo>
                  <a:pt x="10343257" y="55910"/>
                </a:lnTo>
                <a:lnTo>
                  <a:pt x="10381456" y="79114"/>
                </a:lnTo>
                <a:lnTo>
                  <a:pt x="10417121" y="105783"/>
                </a:lnTo>
                <a:lnTo>
                  <a:pt x="10450020" y="135683"/>
                </a:lnTo>
                <a:lnTo>
                  <a:pt x="10479920" y="168582"/>
                </a:lnTo>
                <a:lnTo>
                  <a:pt x="10506589" y="204247"/>
                </a:lnTo>
                <a:lnTo>
                  <a:pt x="10529793" y="242446"/>
                </a:lnTo>
                <a:lnTo>
                  <a:pt x="10549300" y="282946"/>
                </a:lnTo>
                <a:lnTo>
                  <a:pt x="10564878" y="325513"/>
                </a:lnTo>
                <a:lnTo>
                  <a:pt x="10576292" y="369916"/>
                </a:lnTo>
                <a:lnTo>
                  <a:pt x="10583312" y="415921"/>
                </a:lnTo>
                <a:lnTo>
                  <a:pt x="10585704" y="463296"/>
                </a:lnTo>
                <a:lnTo>
                  <a:pt x="10585704" y="2316479"/>
                </a:lnTo>
                <a:lnTo>
                  <a:pt x="10583312" y="2363854"/>
                </a:lnTo>
                <a:lnTo>
                  <a:pt x="10576292" y="2409859"/>
                </a:lnTo>
                <a:lnTo>
                  <a:pt x="10564878" y="2454262"/>
                </a:lnTo>
                <a:lnTo>
                  <a:pt x="10549300" y="2496829"/>
                </a:lnTo>
                <a:lnTo>
                  <a:pt x="10529793" y="2537329"/>
                </a:lnTo>
                <a:lnTo>
                  <a:pt x="10506589" y="2575528"/>
                </a:lnTo>
                <a:lnTo>
                  <a:pt x="10479920" y="2611193"/>
                </a:lnTo>
                <a:lnTo>
                  <a:pt x="10450020" y="2644092"/>
                </a:lnTo>
                <a:lnTo>
                  <a:pt x="10417121" y="2673992"/>
                </a:lnTo>
                <a:lnTo>
                  <a:pt x="10381456" y="2700661"/>
                </a:lnTo>
                <a:lnTo>
                  <a:pt x="10343257" y="2723865"/>
                </a:lnTo>
                <a:lnTo>
                  <a:pt x="10302757" y="2743372"/>
                </a:lnTo>
                <a:lnTo>
                  <a:pt x="10260190" y="2758950"/>
                </a:lnTo>
                <a:lnTo>
                  <a:pt x="10215787" y="2770364"/>
                </a:lnTo>
                <a:lnTo>
                  <a:pt x="10169782" y="2777384"/>
                </a:lnTo>
                <a:lnTo>
                  <a:pt x="10122408" y="2779776"/>
                </a:lnTo>
                <a:lnTo>
                  <a:pt x="463295" y="2779776"/>
                </a:lnTo>
                <a:lnTo>
                  <a:pt x="415927" y="2777384"/>
                </a:lnTo>
                <a:lnTo>
                  <a:pt x="369926" y="2770364"/>
                </a:lnTo>
                <a:lnTo>
                  <a:pt x="325527" y="2758950"/>
                </a:lnTo>
                <a:lnTo>
                  <a:pt x="282962" y="2743372"/>
                </a:lnTo>
                <a:lnTo>
                  <a:pt x="242463" y="2723865"/>
                </a:lnTo>
                <a:lnTo>
                  <a:pt x="204264" y="2700661"/>
                </a:lnTo>
                <a:lnTo>
                  <a:pt x="168598" y="2673992"/>
                </a:lnTo>
                <a:lnTo>
                  <a:pt x="135697" y="2644092"/>
                </a:lnTo>
                <a:lnTo>
                  <a:pt x="105795" y="2611193"/>
                </a:lnTo>
                <a:lnTo>
                  <a:pt x="79124" y="2575528"/>
                </a:lnTo>
                <a:lnTo>
                  <a:pt x="55918" y="2537329"/>
                </a:lnTo>
                <a:lnTo>
                  <a:pt x="36408" y="2496829"/>
                </a:lnTo>
                <a:lnTo>
                  <a:pt x="20829" y="2454262"/>
                </a:lnTo>
                <a:lnTo>
                  <a:pt x="9412" y="2409859"/>
                </a:lnTo>
                <a:lnTo>
                  <a:pt x="2391" y="2363854"/>
                </a:lnTo>
                <a:lnTo>
                  <a:pt x="0" y="2316479"/>
                </a:lnTo>
                <a:lnTo>
                  <a:pt x="0" y="463296"/>
                </a:lnTo>
                <a:close/>
              </a:path>
            </a:pathLst>
          </a:custGeom>
          <a:ln w="9144">
            <a:solidFill>
              <a:srgbClr val="FFFFFF"/>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4213</Words>
  <Application>WPS 演示</Application>
  <PresentationFormat>On-screen Show (4:3)</PresentationFormat>
  <Paragraphs>294</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Times New Roman</vt:lpstr>
      <vt:lpstr>Calibri</vt:lpstr>
      <vt:lpstr>Segoe UI</vt:lpstr>
      <vt:lpstr>微软雅黑</vt:lpstr>
      <vt:lpstr>Arial Unicode MS</vt:lpstr>
      <vt:lpstr>Arial</vt:lpstr>
      <vt:lpstr>MS PGothic</vt:lpstr>
      <vt:lpstr>Office Theme</vt:lpstr>
      <vt:lpstr>PowerPoint 演示文稿</vt:lpstr>
      <vt:lpstr>常用算法</vt:lpstr>
      <vt:lpstr>常用算法</vt:lpstr>
      <vt:lpstr>常用算法</vt:lpstr>
      <vt:lpstr>常用算法</vt:lpstr>
      <vt:lpstr>常用算法</vt:lpstr>
      <vt:lpstr>常用算法</vt:lpstr>
      <vt:lpstr>常用算法</vt:lpstr>
      <vt:lpstr>常用算法</vt:lpstr>
      <vt:lpstr>PowerPoint 演示文稿</vt:lpstr>
      <vt:lpstr>目 录 / contents</vt:lpstr>
      <vt:lpstr>热更新概述</vt:lpstr>
      <vt:lpstr>热更新过程</vt:lpstr>
      <vt:lpstr>热更新过程</vt:lpstr>
      <vt:lpstr>热更新过程</vt:lpstr>
      <vt:lpstr>热更新过程</vt:lpstr>
      <vt:lpstr>热更新过程</vt:lpstr>
      <vt:lpstr>热更新过程</vt:lpstr>
      <vt:lpstr>热更新过程</vt:lpstr>
      <vt:lpstr>热更新过程</vt:lpstr>
      <vt:lpstr>游戏AI概述</vt:lpstr>
      <vt:lpstr>游戏AI概述</vt:lpstr>
      <vt:lpstr>if-else</vt:lpstr>
      <vt:lpstr>有限状态机 / 行为树</vt:lpstr>
      <vt:lpstr>行为树</vt:lpstr>
      <vt:lpstr>行为树 - 组合结点</vt:lpstr>
      <vt:lpstr>行为树 - 条件结点/动作结点</vt:lpstr>
      <vt:lpstr>例子</vt:lpstr>
      <vt:lpstr>状态机</vt:lpstr>
      <vt:lpstr>行为树</vt:lpstr>
      <vt:lpstr>状态机/行为树</vt:lpstr>
      <vt:lpstr>行为树解决方案</vt:lpstr>
      <vt:lpstr>Behaviac</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Cocos2dx 游戏开发教程</dc:title>
  <dc:creator/>
  <cp:lastModifiedBy>DaddyTrapC</cp:lastModifiedBy>
  <cp:revision>34</cp:revision>
  <dcterms:created xsi:type="dcterms:W3CDTF">2018-06-15T05:02:00Z</dcterms:created>
  <dcterms:modified xsi:type="dcterms:W3CDTF">2018-06-24T08:23:24Z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2016-05-24T00:00:00Z</vt:filetime>
  </property>
  <property fmtid="{D5CDD505-2E9C-101B-9397-08002B2CF9AE}" pid="3" name="Creator">
    <vt:lpwstr>Microsoft® PowerPoint® 2016</vt:lpwstr>
  </property>
  <property fmtid="{D5CDD505-2E9C-101B-9397-08002B2CF9AE}" pid="4" name="LastSaved">
    <vt:filetime>2018-06-15T00:00:00Z</vt:filetime>
  </property>
  <property fmtid="{D5CDD505-2E9C-101B-9397-08002B2CF9AE}" pid="5" name="KSOProductBuildVer">
    <vt:lpwstr>2052-10.1.0.7400</vt:lpwstr>
  </property>
</Properties>
</file>